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59" r:id="rId6"/>
    <p:sldId id="260" r:id="rId7"/>
    <p:sldId id="261" r:id="rId8"/>
    <p:sldId id="263" r:id="rId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14" y="-8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0104B3-2BF1-44A2-AB5D-8BB4E60D0A0A}"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7496-E864-4D21-8D9C-109FCB5E0D28}" type="slidenum">
              <a:rPr lang="en-US" smtClean="0"/>
              <a:t>‹#›</a:t>
            </a:fld>
            <a:endParaRPr lang="en-US"/>
          </a:p>
        </p:txBody>
      </p:sp>
    </p:spTree>
    <p:extLst>
      <p:ext uri="{BB962C8B-B14F-4D97-AF65-F5344CB8AC3E}">
        <p14:creationId xmlns:p14="http://schemas.microsoft.com/office/powerpoint/2010/main" val="210998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104B3-2BF1-44A2-AB5D-8BB4E60D0A0A}"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7496-E864-4D21-8D9C-109FCB5E0D28}" type="slidenum">
              <a:rPr lang="en-US" smtClean="0"/>
              <a:t>‹#›</a:t>
            </a:fld>
            <a:endParaRPr lang="en-US"/>
          </a:p>
        </p:txBody>
      </p:sp>
    </p:spTree>
    <p:extLst>
      <p:ext uri="{BB962C8B-B14F-4D97-AF65-F5344CB8AC3E}">
        <p14:creationId xmlns:p14="http://schemas.microsoft.com/office/powerpoint/2010/main" val="3314666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104B3-2BF1-44A2-AB5D-8BB4E60D0A0A}"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7496-E864-4D21-8D9C-109FCB5E0D28}" type="slidenum">
              <a:rPr lang="en-US" smtClean="0"/>
              <a:t>‹#›</a:t>
            </a:fld>
            <a:endParaRPr lang="en-US"/>
          </a:p>
        </p:txBody>
      </p:sp>
    </p:spTree>
    <p:extLst>
      <p:ext uri="{BB962C8B-B14F-4D97-AF65-F5344CB8AC3E}">
        <p14:creationId xmlns:p14="http://schemas.microsoft.com/office/powerpoint/2010/main" val="3136997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0104B3-2BF1-44A2-AB5D-8BB4E60D0A0A}"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7496-E864-4D21-8D9C-109FCB5E0D28}" type="slidenum">
              <a:rPr lang="en-US" smtClean="0"/>
              <a:t>‹#›</a:t>
            </a:fld>
            <a:endParaRPr lang="en-US"/>
          </a:p>
        </p:txBody>
      </p:sp>
    </p:spTree>
    <p:extLst>
      <p:ext uri="{BB962C8B-B14F-4D97-AF65-F5344CB8AC3E}">
        <p14:creationId xmlns:p14="http://schemas.microsoft.com/office/powerpoint/2010/main" val="35811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0104B3-2BF1-44A2-AB5D-8BB4E60D0A0A}" type="datetimeFigureOut">
              <a:rPr lang="en-US" smtClean="0"/>
              <a:t>11/8/2012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E7496-E864-4D21-8D9C-109FCB5E0D28}" type="slidenum">
              <a:rPr lang="en-US" smtClean="0"/>
              <a:t>‹#›</a:t>
            </a:fld>
            <a:endParaRPr lang="en-US"/>
          </a:p>
        </p:txBody>
      </p:sp>
    </p:spTree>
    <p:extLst>
      <p:ext uri="{BB962C8B-B14F-4D97-AF65-F5344CB8AC3E}">
        <p14:creationId xmlns:p14="http://schemas.microsoft.com/office/powerpoint/2010/main" val="362366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0104B3-2BF1-44A2-AB5D-8BB4E60D0A0A}"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E7496-E864-4D21-8D9C-109FCB5E0D28}" type="slidenum">
              <a:rPr lang="en-US" smtClean="0"/>
              <a:t>‹#›</a:t>
            </a:fld>
            <a:endParaRPr lang="en-US"/>
          </a:p>
        </p:txBody>
      </p:sp>
    </p:spTree>
    <p:extLst>
      <p:ext uri="{BB962C8B-B14F-4D97-AF65-F5344CB8AC3E}">
        <p14:creationId xmlns:p14="http://schemas.microsoft.com/office/powerpoint/2010/main" val="386439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0104B3-2BF1-44A2-AB5D-8BB4E60D0A0A}" type="datetimeFigureOut">
              <a:rPr lang="en-US" smtClean="0"/>
              <a:t>11/8/2012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E7496-E864-4D21-8D9C-109FCB5E0D28}" type="slidenum">
              <a:rPr lang="en-US" smtClean="0"/>
              <a:t>‹#›</a:t>
            </a:fld>
            <a:endParaRPr lang="en-US"/>
          </a:p>
        </p:txBody>
      </p:sp>
    </p:spTree>
    <p:extLst>
      <p:ext uri="{BB962C8B-B14F-4D97-AF65-F5344CB8AC3E}">
        <p14:creationId xmlns:p14="http://schemas.microsoft.com/office/powerpoint/2010/main" val="110294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0104B3-2BF1-44A2-AB5D-8BB4E60D0A0A}" type="datetimeFigureOut">
              <a:rPr lang="en-US" smtClean="0"/>
              <a:t>11/8/2012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E7496-E864-4D21-8D9C-109FCB5E0D28}" type="slidenum">
              <a:rPr lang="en-US" smtClean="0"/>
              <a:t>‹#›</a:t>
            </a:fld>
            <a:endParaRPr lang="en-US"/>
          </a:p>
        </p:txBody>
      </p:sp>
    </p:spTree>
    <p:extLst>
      <p:ext uri="{BB962C8B-B14F-4D97-AF65-F5344CB8AC3E}">
        <p14:creationId xmlns:p14="http://schemas.microsoft.com/office/powerpoint/2010/main" val="56967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104B3-2BF1-44A2-AB5D-8BB4E60D0A0A}" type="datetimeFigureOut">
              <a:rPr lang="en-US" smtClean="0"/>
              <a:t>11/8/2012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E7496-E864-4D21-8D9C-109FCB5E0D28}" type="slidenum">
              <a:rPr lang="en-US" smtClean="0"/>
              <a:t>‹#›</a:t>
            </a:fld>
            <a:endParaRPr lang="en-US"/>
          </a:p>
        </p:txBody>
      </p:sp>
    </p:spTree>
    <p:extLst>
      <p:ext uri="{BB962C8B-B14F-4D97-AF65-F5344CB8AC3E}">
        <p14:creationId xmlns:p14="http://schemas.microsoft.com/office/powerpoint/2010/main" val="3296924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104B3-2BF1-44A2-AB5D-8BB4E60D0A0A}"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E7496-E864-4D21-8D9C-109FCB5E0D28}" type="slidenum">
              <a:rPr lang="en-US" smtClean="0"/>
              <a:t>‹#›</a:t>
            </a:fld>
            <a:endParaRPr lang="en-US"/>
          </a:p>
        </p:txBody>
      </p:sp>
    </p:spTree>
    <p:extLst>
      <p:ext uri="{BB962C8B-B14F-4D97-AF65-F5344CB8AC3E}">
        <p14:creationId xmlns:p14="http://schemas.microsoft.com/office/powerpoint/2010/main" val="954690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0104B3-2BF1-44A2-AB5D-8BB4E60D0A0A}" type="datetimeFigureOut">
              <a:rPr lang="en-US" smtClean="0"/>
              <a:t>11/8/2012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E7496-E864-4D21-8D9C-109FCB5E0D28}" type="slidenum">
              <a:rPr lang="en-US" smtClean="0"/>
              <a:t>‹#›</a:t>
            </a:fld>
            <a:endParaRPr lang="en-US"/>
          </a:p>
        </p:txBody>
      </p:sp>
    </p:spTree>
    <p:extLst>
      <p:ext uri="{BB962C8B-B14F-4D97-AF65-F5344CB8AC3E}">
        <p14:creationId xmlns:p14="http://schemas.microsoft.com/office/powerpoint/2010/main" val="219166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104B3-2BF1-44A2-AB5D-8BB4E60D0A0A}" type="datetimeFigureOut">
              <a:rPr lang="en-US" smtClean="0"/>
              <a:t>11/8/2012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E7496-E864-4D21-8D9C-109FCB5E0D28}" type="slidenum">
              <a:rPr lang="en-US" smtClean="0"/>
              <a:t>‹#›</a:t>
            </a:fld>
            <a:endParaRPr lang="en-US"/>
          </a:p>
        </p:txBody>
      </p:sp>
    </p:spTree>
    <p:extLst>
      <p:ext uri="{BB962C8B-B14F-4D97-AF65-F5344CB8AC3E}">
        <p14:creationId xmlns:p14="http://schemas.microsoft.com/office/powerpoint/2010/main" val="42319856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a:bodyPr>
          <a:lstStyle/>
          <a:p>
            <a:r>
              <a:rPr lang="en-US" dirty="0" smtClean="0">
                <a:solidFill>
                  <a:srgbClr val="C00000"/>
                </a:solidFill>
              </a:rPr>
              <a:t>SNAP CIRCUITS</a:t>
            </a:r>
            <a:r>
              <a:rPr lang="en-US" dirty="0"/>
              <a:t/>
            </a:r>
            <a:br>
              <a:rPr lang="en-US" dirty="0"/>
            </a:br>
            <a:r>
              <a:rPr lang="en-US" dirty="0" smtClean="0"/>
              <a:t>TEACHER MANUAL</a:t>
            </a:r>
            <a:endParaRPr lang="en-US" dirty="0"/>
          </a:p>
        </p:txBody>
      </p:sp>
      <p:sp>
        <p:nvSpPr>
          <p:cNvPr id="3" name="Subtitle 2"/>
          <p:cNvSpPr>
            <a:spLocks noGrp="1"/>
          </p:cNvSpPr>
          <p:nvPr>
            <p:ph type="subTitle" idx="1"/>
          </p:nvPr>
        </p:nvSpPr>
        <p:spPr>
          <a:xfrm>
            <a:off x="914400" y="3657600"/>
            <a:ext cx="7924800" cy="2438400"/>
          </a:xfrm>
        </p:spPr>
        <p:txBody>
          <a:bodyPr>
            <a:normAutofit/>
          </a:bodyPr>
          <a:lstStyle/>
          <a:p>
            <a:pPr marL="457200" indent="-457200" algn="l">
              <a:buAutoNum type="arabicPeriod"/>
            </a:pPr>
            <a:r>
              <a:rPr lang="en-US" sz="2000" dirty="0" smtClean="0">
                <a:solidFill>
                  <a:schemeClr val="tx2">
                    <a:lumMod val="75000"/>
                  </a:schemeClr>
                </a:solidFill>
              </a:rPr>
              <a:t>Ensure each students’ set has all the necessary parts and working batteries.</a:t>
            </a:r>
          </a:p>
          <a:p>
            <a:pPr marL="457200" indent="-457200" algn="l">
              <a:buAutoNum type="arabicPeriod"/>
            </a:pPr>
            <a:r>
              <a:rPr lang="en-US" sz="2000" dirty="0" smtClean="0">
                <a:solidFill>
                  <a:schemeClr val="tx2">
                    <a:lumMod val="75000"/>
                  </a:schemeClr>
                </a:solidFill>
              </a:rPr>
              <a:t>Review Snap Circuits </a:t>
            </a:r>
            <a:r>
              <a:rPr lang="en-US" sz="2000" dirty="0" err="1" smtClean="0">
                <a:solidFill>
                  <a:schemeClr val="tx2">
                    <a:lumMod val="75000"/>
                  </a:schemeClr>
                </a:solidFill>
              </a:rPr>
              <a:t>prezi</a:t>
            </a:r>
            <a:r>
              <a:rPr lang="en-US" sz="2000" dirty="0" smtClean="0">
                <a:solidFill>
                  <a:schemeClr val="tx2">
                    <a:lumMod val="75000"/>
                  </a:schemeClr>
                </a:solidFill>
              </a:rPr>
              <a:t> and key words</a:t>
            </a:r>
          </a:p>
          <a:p>
            <a:pPr marL="457200" indent="-457200" algn="l">
              <a:buAutoNum type="arabicPeriod"/>
            </a:pPr>
            <a:r>
              <a:rPr lang="en-US" sz="2000" dirty="0" smtClean="0">
                <a:solidFill>
                  <a:schemeClr val="tx2">
                    <a:lumMod val="75000"/>
                  </a:schemeClr>
                </a:solidFill>
              </a:rPr>
              <a:t>The black numbers show which pieces to put down 1</a:t>
            </a:r>
            <a:r>
              <a:rPr lang="en-US" sz="2000" baseline="30000" dirty="0" smtClean="0">
                <a:solidFill>
                  <a:schemeClr val="tx2">
                    <a:lumMod val="75000"/>
                  </a:schemeClr>
                </a:solidFill>
              </a:rPr>
              <a:t>st</a:t>
            </a:r>
            <a:r>
              <a:rPr lang="en-US" sz="2000" dirty="0" smtClean="0">
                <a:solidFill>
                  <a:schemeClr val="tx2">
                    <a:lumMod val="75000"/>
                  </a:schemeClr>
                </a:solidFill>
              </a:rPr>
              <a:t>, 2</a:t>
            </a:r>
            <a:r>
              <a:rPr lang="en-US" sz="2000" baseline="30000" dirty="0" smtClean="0">
                <a:solidFill>
                  <a:schemeClr val="tx2">
                    <a:lumMod val="75000"/>
                  </a:schemeClr>
                </a:solidFill>
              </a:rPr>
              <a:t>nd</a:t>
            </a:r>
            <a:r>
              <a:rPr lang="en-US" sz="2000" dirty="0" smtClean="0">
                <a:solidFill>
                  <a:schemeClr val="tx2">
                    <a:lumMod val="75000"/>
                  </a:schemeClr>
                </a:solidFill>
              </a:rPr>
              <a:t>, or 3</a:t>
            </a:r>
            <a:r>
              <a:rPr lang="en-US" sz="2000" baseline="30000" dirty="0" smtClean="0">
                <a:solidFill>
                  <a:schemeClr val="tx2">
                    <a:lumMod val="75000"/>
                  </a:schemeClr>
                </a:solidFill>
              </a:rPr>
              <a:t>rd</a:t>
            </a:r>
            <a:r>
              <a:rPr lang="en-US" sz="2000" dirty="0">
                <a:solidFill>
                  <a:schemeClr val="tx2">
                    <a:lumMod val="75000"/>
                  </a:schemeClr>
                </a:solidFill>
              </a:rPr>
              <a:t> </a:t>
            </a:r>
            <a:endParaRPr lang="en-US" sz="2000" dirty="0" smtClean="0">
              <a:solidFill>
                <a:schemeClr val="tx2">
                  <a:lumMod val="75000"/>
                </a:schemeClr>
              </a:solidFill>
            </a:endParaRPr>
          </a:p>
          <a:p>
            <a:pPr marL="457200" indent="-457200" algn="l">
              <a:buAutoNum type="arabicPeriod"/>
            </a:pPr>
            <a:r>
              <a:rPr lang="en-US" sz="2000" dirty="0" smtClean="0">
                <a:solidFill>
                  <a:schemeClr val="tx2">
                    <a:lumMod val="75000"/>
                  </a:schemeClr>
                </a:solidFill>
              </a:rPr>
              <a:t>Have extra batteries, light bulbs, and fans on hand in case any break or stop working.</a:t>
            </a:r>
            <a:endParaRPr lang="en-US" sz="2000" dirty="0" smtClean="0">
              <a:solidFill>
                <a:schemeClr val="tx2">
                  <a:lumMod val="75000"/>
                </a:schemeClr>
              </a:solidFill>
            </a:endParaRPr>
          </a:p>
        </p:txBody>
      </p:sp>
      <p:sp>
        <p:nvSpPr>
          <p:cNvPr id="4" name="Title 1"/>
          <p:cNvSpPr txBox="1">
            <a:spLocks/>
          </p:cNvSpPr>
          <p:nvPr/>
        </p:nvSpPr>
        <p:spPr>
          <a:xfrm>
            <a:off x="609600" y="1828800"/>
            <a:ext cx="7772400" cy="2057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600" dirty="0" smtClean="0"/>
          </a:p>
        </p:txBody>
      </p:sp>
    </p:spTree>
    <p:extLst>
      <p:ext uri="{BB962C8B-B14F-4D97-AF65-F5344CB8AC3E}">
        <p14:creationId xmlns:p14="http://schemas.microsoft.com/office/powerpoint/2010/main" val="257615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pSp>
        <p:nvGrpSpPr>
          <p:cNvPr id="4" name="Group 3"/>
          <p:cNvGrpSpPr/>
          <p:nvPr/>
        </p:nvGrpSpPr>
        <p:grpSpPr>
          <a:xfrm>
            <a:off x="-9525" y="3319462"/>
            <a:ext cx="9134475" cy="3524249"/>
            <a:chOff x="-9525" y="180975"/>
            <a:chExt cx="9134475" cy="3524249"/>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557212"/>
              <a:ext cx="478206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180975"/>
              <a:ext cx="4419600" cy="3524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36507"/>
            <a:ext cx="9153525" cy="335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3400" y="21312"/>
            <a:ext cx="8591550" cy="430887"/>
          </a:xfrm>
          <a:prstGeom prst="rect">
            <a:avLst/>
          </a:prstGeom>
          <a:solidFill>
            <a:schemeClr val="bg1"/>
          </a:solidFill>
        </p:spPr>
        <p:txBody>
          <a:bodyPr wrap="square" rtlCol="0">
            <a:spAutoFit/>
          </a:bodyPr>
          <a:lstStyle/>
          <a:p>
            <a:r>
              <a:rPr lang="en-US" sz="2200" b="1" dirty="0" smtClean="0">
                <a:solidFill>
                  <a:schemeClr val="tx2">
                    <a:lumMod val="75000"/>
                  </a:schemeClr>
                </a:solidFill>
              </a:rPr>
              <a:t>#1	SERIES CIRCUIT with LIGHT    </a:t>
            </a:r>
            <a:endParaRPr lang="en-US" sz="2200" b="1" dirty="0">
              <a:solidFill>
                <a:schemeClr val="tx2">
                  <a:lumMod val="75000"/>
                </a:schemeClr>
              </a:solidFill>
            </a:endParaRPr>
          </a:p>
        </p:txBody>
      </p:sp>
      <p:sp>
        <p:nvSpPr>
          <p:cNvPr id="9" name="TextBox 8"/>
          <p:cNvSpPr txBox="1"/>
          <p:nvPr/>
        </p:nvSpPr>
        <p:spPr>
          <a:xfrm>
            <a:off x="685800" y="3264812"/>
            <a:ext cx="8458200" cy="430887"/>
          </a:xfrm>
          <a:prstGeom prst="rect">
            <a:avLst/>
          </a:prstGeom>
          <a:solidFill>
            <a:schemeClr val="bg1"/>
          </a:solidFill>
        </p:spPr>
        <p:txBody>
          <a:bodyPr wrap="square" rtlCol="0">
            <a:spAutoFit/>
          </a:bodyPr>
          <a:lstStyle/>
          <a:p>
            <a:r>
              <a:rPr lang="en-US" sz="2200" b="1" dirty="0" smtClean="0">
                <a:solidFill>
                  <a:schemeClr val="tx2">
                    <a:lumMod val="75000"/>
                  </a:schemeClr>
                </a:solidFill>
              </a:rPr>
              <a:t>#2	SERIES CIRCUIT with FAN</a:t>
            </a:r>
            <a:endParaRPr lang="en-US" sz="2200" b="1" dirty="0">
              <a:solidFill>
                <a:schemeClr val="tx2">
                  <a:lumMod val="75000"/>
                </a:schemeClr>
              </a:solidFill>
            </a:endParaRPr>
          </a:p>
        </p:txBody>
      </p:sp>
      <p:pic>
        <p:nvPicPr>
          <p:cNvPr id="1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94277" b="83302"/>
          <a:stretch/>
        </p:blipFill>
        <p:spPr bwMode="auto">
          <a:xfrm>
            <a:off x="161925" y="3200064"/>
            <a:ext cx="523875" cy="560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30750" y="394982"/>
            <a:ext cx="4419600" cy="2739211"/>
          </a:xfrm>
          <a:prstGeom prst="rect">
            <a:avLst/>
          </a:prstGeom>
          <a:solidFill>
            <a:schemeClr val="bg1"/>
          </a:solidFill>
        </p:spPr>
        <p:txBody>
          <a:bodyPr wrap="square" rtlCol="0">
            <a:spAutoFit/>
          </a:bodyPr>
          <a:lstStyle/>
          <a:p>
            <a:r>
              <a:rPr lang="en-US" sz="1400" b="1" dirty="0" smtClean="0">
                <a:solidFill>
                  <a:srgbClr val="FF0000"/>
                </a:solidFill>
              </a:rPr>
              <a:t>OBJECTIVE: To show how a switch turns an electrical circuit “ON” and “OFF”.</a:t>
            </a:r>
          </a:p>
          <a:p>
            <a:endParaRPr lang="en-US" sz="1200" dirty="0" smtClean="0"/>
          </a:p>
          <a:p>
            <a:endParaRPr lang="en-US" sz="1200" dirty="0"/>
          </a:p>
          <a:p>
            <a:pPr marL="171450" indent="-171450">
              <a:buFontTx/>
              <a:buChar char="-"/>
            </a:pPr>
            <a:r>
              <a:rPr lang="en-US" sz="1200" dirty="0" smtClean="0"/>
              <a:t>Basic SERIES circuit</a:t>
            </a:r>
          </a:p>
          <a:p>
            <a:pPr marL="171450" indent="-171450">
              <a:buFontTx/>
              <a:buChar char="-"/>
            </a:pPr>
            <a:endParaRPr lang="en-US" sz="1200" dirty="0"/>
          </a:p>
          <a:p>
            <a:pPr marL="171450" indent="-171450">
              <a:buFontTx/>
              <a:buChar char="-"/>
            </a:pPr>
            <a:r>
              <a:rPr lang="en-US" sz="1200" dirty="0" smtClean="0"/>
              <a:t>Have students trace path of electricity from the battery + terminal through the lamp, through the slide switch (if it is ON), then back into the battery through the – side.  </a:t>
            </a:r>
          </a:p>
          <a:p>
            <a:endParaRPr lang="en-US" sz="1200" dirty="0" smtClean="0"/>
          </a:p>
          <a:p>
            <a:pPr marL="171450" indent="-171450">
              <a:buFontTx/>
              <a:buChar char="-"/>
            </a:pPr>
            <a:r>
              <a:rPr lang="en-US" sz="1200" dirty="0" smtClean="0"/>
              <a:t>Ask students if electricity would still be flowing if you removed the </a:t>
            </a:r>
            <a:r>
              <a:rPr lang="en-US" sz="1200" dirty="0" err="1" smtClean="0"/>
              <a:t>lightbulb</a:t>
            </a:r>
            <a:r>
              <a:rPr lang="en-US" sz="1200" dirty="0" smtClean="0"/>
              <a:t> </a:t>
            </a:r>
          </a:p>
          <a:p>
            <a:pPr marL="628650" lvl="1" indent="-171450">
              <a:buFontTx/>
              <a:buChar char="-"/>
            </a:pPr>
            <a:r>
              <a:rPr lang="en-US" sz="1200" dirty="0" smtClean="0"/>
              <a:t>You don’t have to take it out yet – you wouldn’t see any changes (though electricity would stop flowing).</a:t>
            </a:r>
            <a:endParaRPr lang="en-US" sz="1200" dirty="0"/>
          </a:p>
        </p:txBody>
      </p:sp>
      <p:sp>
        <p:nvSpPr>
          <p:cNvPr id="12" name="TextBox 11"/>
          <p:cNvSpPr txBox="1"/>
          <p:nvPr/>
        </p:nvSpPr>
        <p:spPr>
          <a:xfrm>
            <a:off x="4667250" y="3264812"/>
            <a:ext cx="4419600" cy="3108543"/>
          </a:xfrm>
          <a:prstGeom prst="rect">
            <a:avLst/>
          </a:prstGeom>
          <a:solidFill>
            <a:schemeClr val="bg1"/>
          </a:solidFill>
        </p:spPr>
        <p:txBody>
          <a:bodyPr wrap="square" rtlCol="0">
            <a:spAutoFit/>
          </a:bodyPr>
          <a:lstStyle/>
          <a:p>
            <a:r>
              <a:rPr lang="en-US" sz="1400" b="1" dirty="0" smtClean="0">
                <a:solidFill>
                  <a:srgbClr val="FF0000"/>
                </a:solidFill>
              </a:rPr>
              <a:t>OBJECTIVE: To show how electricity can be used to run a Direct Current (DC) motor.</a:t>
            </a:r>
            <a:endParaRPr lang="en-US" sz="1200" dirty="0" smtClean="0"/>
          </a:p>
          <a:p>
            <a:endParaRPr lang="en-US" sz="1200" dirty="0"/>
          </a:p>
          <a:p>
            <a:pPr marL="171450" indent="-171450">
              <a:buFontTx/>
              <a:buChar char="-"/>
            </a:pPr>
            <a:r>
              <a:rPr lang="en-US" sz="1200" dirty="0" smtClean="0"/>
              <a:t>Replace Light with motor and fan.  Fan rests on top of motor, does not ‘snap’ in place.  </a:t>
            </a:r>
          </a:p>
          <a:p>
            <a:pPr marL="171450" indent="-171450">
              <a:buFontTx/>
              <a:buChar char="-"/>
            </a:pPr>
            <a:endParaRPr lang="en-US" sz="1200" dirty="0"/>
          </a:p>
          <a:p>
            <a:pPr marL="171450" indent="-171450">
              <a:buFontTx/>
              <a:buChar char="-"/>
            </a:pPr>
            <a:r>
              <a:rPr lang="en-US" sz="1200" dirty="0" smtClean="0"/>
              <a:t>Again, have students trace path of electricity.  </a:t>
            </a:r>
          </a:p>
          <a:p>
            <a:pPr marL="171450" indent="-171450">
              <a:buFontTx/>
              <a:buChar char="-"/>
            </a:pPr>
            <a:endParaRPr lang="en-US" sz="1200" dirty="0"/>
          </a:p>
          <a:p>
            <a:pPr marL="171450" indent="-171450">
              <a:buFontTx/>
              <a:buChar char="-"/>
            </a:pPr>
            <a:r>
              <a:rPr lang="en-US" sz="1200" dirty="0" smtClean="0"/>
              <a:t>When switch is ON, circuit is CLOSED, electricity is flowing.  Make sure that the + terminal of motor in next to + terminal of battery.</a:t>
            </a:r>
          </a:p>
          <a:p>
            <a:pPr marL="171450" indent="-171450">
              <a:buFontTx/>
              <a:buChar char="-"/>
            </a:pPr>
            <a:endParaRPr lang="en-US" sz="1200" dirty="0"/>
          </a:p>
          <a:p>
            <a:pPr marL="171450" indent="-171450">
              <a:buFontTx/>
              <a:buChar char="-"/>
            </a:pPr>
            <a:r>
              <a:rPr lang="en-US" sz="1200" dirty="0" smtClean="0"/>
              <a:t>Fan should not fly off yet. </a:t>
            </a:r>
          </a:p>
          <a:p>
            <a:pPr marL="171450" indent="-171450">
              <a:buFontTx/>
              <a:buChar char="-"/>
            </a:pPr>
            <a:endParaRPr lang="en-US" sz="1200" dirty="0"/>
          </a:p>
          <a:p>
            <a:pPr marL="171450" indent="-171450">
              <a:buFontTx/>
              <a:buChar char="-"/>
            </a:pPr>
            <a:endParaRPr lang="en-US" sz="1200" dirty="0" smtClean="0"/>
          </a:p>
          <a:p>
            <a:pPr marL="171450" indent="-171450">
              <a:buFontTx/>
              <a:buChar char="-"/>
            </a:pPr>
            <a:endParaRPr lang="en-US" sz="1200" dirty="0"/>
          </a:p>
          <a:p>
            <a:pPr marL="171450" indent="-171450">
              <a:buFontTx/>
              <a:buChar char="-"/>
            </a:pPr>
            <a:endParaRPr lang="en-US" sz="1200" dirty="0"/>
          </a:p>
        </p:txBody>
      </p:sp>
      <p:cxnSp>
        <p:nvCxnSpPr>
          <p:cNvPr id="7" name="Straight Connector 6"/>
          <p:cNvCxnSpPr/>
          <p:nvPr/>
        </p:nvCxnSpPr>
        <p:spPr>
          <a:xfrm>
            <a:off x="0" y="3200064"/>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41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76377"/>
            <a:ext cx="8610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8200" y="3553717"/>
            <a:ext cx="8153400" cy="430887"/>
          </a:xfrm>
          <a:prstGeom prst="rect">
            <a:avLst/>
          </a:prstGeom>
          <a:solidFill>
            <a:schemeClr val="bg1"/>
          </a:solidFill>
        </p:spPr>
        <p:txBody>
          <a:bodyPr wrap="square" rtlCol="0">
            <a:spAutoFit/>
          </a:bodyPr>
          <a:lstStyle/>
          <a:p>
            <a:r>
              <a:rPr lang="en-US" sz="2200" b="1" dirty="0" smtClean="0">
                <a:solidFill>
                  <a:schemeClr val="tx2">
                    <a:lumMod val="75000"/>
                  </a:schemeClr>
                </a:solidFill>
              </a:rPr>
              <a:t>#4	SERIES CIRCUIT with LIGHT AND FAN</a:t>
            </a:r>
            <a:endParaRPr lang="en-US" sz="2200" b="1" dirty="0">
              <a:solidFill>
                <a:schemeClr val="tx2">
                  <a:lumMod val="75000"/>
                </a:schemeClr>
              </a:solidFill>
            </a:endParaRPr>
          </a:p>
        </p:txBody>
      </p:sp>
      <p:sp>
        <p:nvSpPr>
          <p:cNvPr id="7" name="TextBox 6"/>
          <p:cNvSpPr txBox="1"/>
          <p:nvPr/>
        </p:nvSpPr>
        <p:spPr>
          <a:xfrm>
            <a:off x="533400" y="21312"/>
            <a:ext cx="8382000" cy="430887"/>
          </a:xfrm>
          <a:prstGeom prst="rect">
            <a:avLst/>
          </a:prstGeom>
          <a:solidFill>
            <a:schemeClr val="bg1"/>
          </a:solidFill>
        </p:spPr>
        <p:txBody>
          <a:bodyPr wrap="square" rtlCol="0">
            <a:spAutoFit/>
          </a:bodyPr>
          <a:lstStyle/>
          <a:p>
            <a:r>
              <a:rPr lang="en-US" sz="2200" b="1" dirty="0" smtClean="0">
                <a:solidFill>
                  <a:schemeClr val="tx2">
                    <a:lumMod val="75000"/>
                  </a:schemeClr>
                </a:solidFill>
              </a:rPr>
              <a:t>#3	SERIES CIRCUIT with FAN</a:t>
            </a:r>
            <a:endParaRPr lang="en-US" sz="2200" b="1" dirty="0">
              <a:solidFill>
                <a:schemeClr val="tx2">
                  <a:lumMod val="75000"/>
                </a:schemeClr>
              </a:solidFill>
            </a:endParaRPr>
          </a:p>
        </p:txBody>
      </p:sp>
      <p:sp>
        <p:nvSpPr>
          <p:cNvPr id="8" name="TextBox 7"/>
          <p:cNvSpPr txBox="1"/>
          <p:nvPr/>
        </p:nvSpPr>
        <p:spPr>
          <a:xfrm>
            <a:off x="4724400" y="-13663"/>
            <a:ext cx="4419600" cy="3508653"/>
          </a:xfrm>
          <a:prstGeom prst="rect">
            <a:avLst/>
          </a:prstGeom>
          <a:solidFill>
            <a:schemeClr val="bg1"/>
          </a:solidFill>
        </p:spPr>
        <p:txBody>
          <a:bodyPr wrap="square" rtlCol="0">
            <a:spAutoFit/>
          </a:bodyPr>
          <a:lstStyle/>
          <a:p>
            <a:endParaRPr lang="en-US" sz="1400" b="1" dirty="0" smtClean="0">
              <a:solidFill>
                <a:srgbClr val="FF0000"/>
              </a:solidFill>
            </a:endParaRPr>
          </a:p>
          <a:p>
            <a:r>
              <a:rPr lang="en-US" sz="1400" b="1" dirty="0" smtClean="0">
                <a:solidFill>
                  <a:srgbClr val="FF0000"/>
                </a:solidFill>
              </a:rPr>
              <a:t>OBJECTIVE: To make a circuit that launches the fan blade into the air to simulate a flying saucer or </a:t>
            </a:r>
            <a:r>
              <a:rPr lang="en-US" sz="1400" b="1" dirty="0" err="1" smtClean="0">
                <a:solidFill>
                  <a:srgbClr val="FF0000"/>
                </a:solidFill>
              </a:rPr>
              <a:t>frisbee</a:t>
            </a:r>
            <a:r>
              <a:rPr lang="en-US" sz="1400" b="1" dirty="0" smtClean="0">
                <a:solidFill>
                  <a:srgbClr val="FF0000"/>
                </a:solidFill>
              </a:rPr>
              <a:t>.</a:t>
            </a:r>
            <a:endParaRPr lang="en-US" sz="1200" dirty="0" smtClean="0"/>
          </a:p>
          <a:p>
            <a:endParaRPr lang="en-US" sz="1200" dirty="0"/>
          </a:p>
          <a:p>
            <a:pPr marL="171450" indent="-171450">
              <a:buFontTx/>
              <a:buChar char="-"/>
            </a:pPr>
            <a:r>
              <a:rPr lang="en-US" sz="1200" dirty="0" smtClean="0"/>
              <a:t>Rebuild the circuit from Project #2, but reverse motor polarity</a:t>
            </a:r>
          </a:p>
          <a:p>
            <a:pPr marL="171450" indent="-171450">
              <a:buFontTx/>
              <a:buChar char="-"/>
            </a:pPr>
            <a:endParaRPr lang="en-US" sz="1200" dirty="0"/>
          </a:p>
          <a:p>
            <a:pPr marL="171450" indent="-171450">
              <a:buFontTx/>
              <a:buChar char="-"/>
            </a:pPr>
            <a:r>
              <a:rPr lang="en-US" sz="1200" dirty="0" smtClean="0"/>
              <a:t>Before turning it on, ask the students which direction the fan will spin (same way or opposite, or will it not spin?)</a:t>
            </a:r>
          </a:p>
          <a:p>
            <a:pPr marL="171450" indent="-171450">
              <a:buFontTx/>
              <a:buChar char="-"/>
            </a:pPr>
            <a:endParaRPr lang="en-US" sz="1200" dirty="0"/>
          </a:p>
          <a:p>
            <a:pPr marL="171450" indent="-171450">
              <a:buFontTx/>
              <a:buChar char="-"/>
            </a:pPr>
            <a:r>
              <a:rPr lang="en-US" sz="1200" dirty="0" smtClean="0"/>
              <a:t>Fan will fly off when the switch is turned OFF after the fan begins going at maximum speed.  New batteries might be necessary if the fan does not fly off.  Try switching on and off rapidly at max speed.  </a:t>
            </a:r>
          </a:p>
          <a:p>
            <a:pPr marL="171450" indent="-171450">
              <a:buFontTx/>
              <a:buChar char="-"/>
            </a:pPr>
            <a:endParaRPr lang="en-US" sz="1200" dirty="0"/>
          </a:p>
          <a:p>
            <a:pPr marL="171450" indent="-171450">
              <a:buFontTx/>
              <a:buChar char="-"/>
            </a:pPr>
            <a:endParaRPr lang="en-US" sz="1200" dirty="0" smtClean="0"/>
          </a:p>
          <a:p>
            <a:pPr marL="171450" indent="-171450">
              <a:buFontTx/>
              <a:buChar char="-"/>
            </a:pPr>
            <a:endParaRPr lang="en-US" sz="1200" dirty="0"/>
          </a:p>
          <a:p>
            <a:pPr marL="171450" indent="-171450">
              <a:buFontTx/>
              <a:buChar char="-"/>
            </a:pPr>
            <a:endParaRPr lang="en-US" sz="1200" dirty="0" smtClean="0"/>
          </a:p>
          <a:p>
            <a:pPr marL="171450" indent="-171450">
              <a:buFontTx/>
              <a:buChar char="-"/>
            </a:pPr>
            <a:endParaRPr lang="en-US" sz="1200" dirty="0" smtClean="0"/>
          </a:p>
        </p:txBody>
      </p:sp>
      <p:cxnSp>
        <p:nvCxnSpPr>
          <p:cNvPr id="9" name="Straight Connector 8"/>
          <p:cNvCxnSpPr/>
          <p:nvPr/>
        </p:nvCxnSpPr>
        <p:spPr>
          <a:xfrm>
            <a:off x="-63500" y="35052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4400" y="3936087"/>
            <a:ext cx="4419600" cy="3139321"/>
          </a:xfrm>
          <a:prstGeom prst="rect">
            <a:avLst/>
          </a:prstGeom>
          <a:solidFill>
            <a:schemeClr val="bg1"/>
          </a:solidFill>
        </p:spPr>
        <p:txBody>
          <a:bodyPr wrap="square" rtlCol="0">
            <a:spAutoFit/>
          </a:bodyPr>
          <a:lstStyle/>
          <a:p>
            <a:endParaRPr lang="en-US" sz="1400" b="1" dirty="0" smtClean="0">
              <a:solidFill>
                <a:srgbClr val="FF0000"/>
              </a:solidFill>
            </a:endParaRPr>
          </a:p>
          <a:p>
            <a:r>
              <a:rPr lang="en-US" sz="1400" b="1" dirty="0" smtClean="0">
                <a:solidFill>
                  <a:srgbClr val="FF0000"/>
                </a:solidFill>
              </a:rPr>
              <a:t>OBJECTIVE: To show how voltage affects speed of a DC motor and can decrease lift of the fan.</a:t>
            </a:r>
            <a:endParaRPr lang="en-US" sz="1200" dirty="0" smtClean="0"/>
          </a:p>
          <a:p>
            <a:endParaRPr lang="en-US" sz="1200" dirty="0"/>
          </a:p>
          <a:p>
            <a:pPr marL="171450" indent="-171450">
              <a:buFontTx/>
              <a:buChar char="-"/>
            </a:pPr>
            <a:r>
              <a:rPr lang="en-US" sz="1200" dirty="0" smtClean="0"/>
              <a:t>By adding the </a:t>
            </a:r>
            <a:r>
              <a:rPr lang="en-US" sz="1200" dirty="0" err="1" smtClean="0"/>
              <a:t>lightbulb</a:t>
            </a:r>
            <a:r>
              <a:rPr lang="en-US" sz="1200" dirty="0" smtClean="0"/>
              <a:t>, a significant amount of the CURRENT is used by the </a:t>
            </a:r>
            <a:r>
              <a:rPr lang="en-US" sz="1200" dirty="0" err="1" smtClean="0"/>
              <a:t>lightbulb</a:t>
            </a:r>
            <a:r>
              <a:rPr lang="en-US" sz="1200" dirty="0" smtClean="0"/>
              <a:t> and in turn the fan does not spin as fast.  There is a difference between VOLTAGE and CURRENT, but with younger children simply explaining that the light takes some electricity from the fan is a good start.  </a:t>
            </a:r>
          </a:p>
          <a:p>
            <a:pPr marL="171450" indent="-171450">
              <a:buFontTx/>
              <a:buChar char="-"/>
            </a:pPr>
            <a:endParaRPr lang="en-US" sz="1200" dirty="0"/>
          </a:p>
          <a:p>
            <a:pPr marL="171450" indent="-171450">
              <a:buFontTx/>
              <a:buChar char="-"/>
            </a:pPr>
            <a:r>
              <a:rPr lang="en-US" sz="1200" dirty="0" smtClean="0"/>
              <a:t>Ask the students what will happen if you remove the </a:t>
            </a:r>
            <a:r>
              <a:rPr lang="en-US" sz="1200" dirty="0" err="1" smtClean="0"/>
              <a:t>lightbulb</a:t>
            </a:r>
            <a:r>
              <a:rPr lang="en-US" sz="1200" dirty="0" smtClean="0"/>
              <a:t> – most will say the fan will spin FASTER – THIS IS WRONG!  The circuit becomes open if you remove the light – the electricity has no path to travel in without the </a:t>
            </a:r>
            <a:r>
              <a:rPr lang="en-US" sz="1200" dirty="0" err="1" smtClean="0"/>
              <a:t>lightbulb</a:t>
            </a:r>
            <a:r>
              <a:rPr lang="en-US" sz="1200" dirty="0" smtClean="0"/>
              <a:t>.  </a:t>
            </a:r>
          </a:p>
          <a:p>
            <a:endParaRPr lang="en-US" sz="1200" dirty="0" smtClean="0"/>
          </a:p>
          <a:p>
            <a:endParaRPr lang="en-US" sz="1200" dirty="0" smtClean="0"/>
          </a:p>
        </p:txBody>
      </p:sp>
    </p:spTree>
    <p:extLst>
      <p:ext uri="{BB962C8B-B14F-4D97-AF65-F5344CB8AC3E}">
        <p14:creationId xmlns:p14="http://schemas.microsoft.com/office/powerpoint/2010/main" val="2788041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525"/>
            <a:ext cx="8839200"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29000"/>
            <a:ext cx="8991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3425" y="11787"/>
            <a:ext cx="8343900" cy="430887"/>
          </a:xfrm>
          <a:prstGeom prst="rect">
            <a:avLst/>
          </a:prstGeom>
          <a:solidFill>
            <a:schemeClr val="bg1"/>
          </a:solidFill>
        </p:spPr>
        <p:txBody>
          <a:bodyPr wrap="square" rtlCol="0">
            <a:spAutoFit/>
          </a:bodyPr>
          <a:lstStyle/>
          <a:p>
            <a:r>
              <a:rPr lang="en-US" sz="2200" b="1" dirty="0" smtClean="0">
                <a:solidFill>
                  <a:schemeClr val="tx2">
                    <a:lumMod val="75000"/>
                  </a:schemeClr>
                </a:solidFill>
              </a:rPr>
              <a:t>#5	SERIES CIRCUIT with LIGHT AND FAN </a:t>
            </a:r>
            <a:r>
              <a:rPr lang="en-US" sz="1400" b="1" dirty="0" smtClean="0">
                <a:solidFill>
                  <a:schemeClr val="tx2">
                    <a:lumMod val="75000"/>
                  </a:schemeClr>
                </a:solidFill>
              </a:rPr>
              <a:t>(Same Parts, Different Arrangement)</a:t>
            </a:r>
            <a:endParaRPr lang="en-US" sz="1400" b="1" dirty="0">
              <a:solidFill>
                <a:schemeClr val="tx2">
                  <a:lumMod val="75000"/>
                </a:schemeClr>
              </a:solidFill>
            </a:endParaRPr>
          </a:p>
        </p:txBody>
      </p:sp>
      <p:sp>
        <p:nvSpPr>
          <p:cNvPr id="8" name="TextBox 7"/>
          <p:cNvSpPr txBox="1"/>
          <p:nvPr/>
        </p:nvSpPr>
        <p:spPr>
          <a:xfrm>
            <a:off x="733425" y="3429000"/>
            <a:ext cx="8343900" cy="430887"/>
          </a:xfrm>
          <a:prstGeom prst="rect">
            <a:avLst/>
          </a:prstGeom>
          <a:solidFill>
            <a:schemeClr val="bg1"/>
          </a:solidFill>
        </p:spPr>
        <p:txBody>
          <a:bodyPr wrap="square" rtlCol="0">
            <a:spAutoFit/>
          </a:bodyPr>
          <a:lstStyle/>
          <a:p>
            <a:r>
              <a:rPr lang="en-US" sz="2200" b="1" dirty="0" smtClean="0">
                <a:solidFill>
                  <a:schemeClr val="tx2">
                    <a:lumMod val="75000"/>
                  </a:schemeClr>
                </a:solidFill>
              </a:rPr>
              <a:t>#6	</a:t>
            </a:r>
            <a:r>
              <a:rPr lang="en-US" sz="2200" b="1" dirty="0" smtClean="0">
                <a:solidFill>
                  <a:schemeClr val="tx2">
                    <a:lumMod val="75000"/>
                  </a:schemeClr>
                </a:solidFill>
              </a:rPr>
              <a:t>PARALLEL </a:t>
            </a:r>
            <a:r>
              <a:rPr lang="en-US" sz="2200" b="1" dirty="0" smtClean="0">
                <a:solidFill>
                  <a:schemeClr val="tx2">
                    <a:lumMod val="75000"/>
                  </a:schemeClr>
                </a:solidFill>
              </a:rPr>
              <a:t>CIRCUIT with LIGHT AND FAN</a:t>
            </a:r>
            <a:endParaRPr lang="en-US" sz="1400" b="1" dirty="0">
              <a:solidFill>
                <a:schemeClr val="tx2">
                  <a:lumMod val="75000"/>
                </a:schemeClr>
              </a:solidFill>
            </a:endParaRPr>
          </a:p>
        </p:txBody>
      </p:sp>
      <p:cxnSp>
        <p:nvCxnSpPr>
          <p:cNvPr id="9" name="Straight Connector 8"/>
          <p:cNvCxnSpPr/>
          <p:nvPr/>
        </p:nvCxnSpPr>
        <p:spPr>
          <a:xfrm>
            <a:off x="-63500" y="34163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0" y="442674"/>
            <a:ext cx="4419600" cy="2893100"/>
          </a:xfrm>
          <a:prstGeom prst="rect">
            <a:avLst/>
          </a:prstGeom>
          <a:solidFill>
            <a:schemeClr val="bg1"/>
          </a:solidFill>
        </p:spPr>
        <p:txBody>
          <a:bodyPr wrap="square" rtlCol="0">
            <a:spAutoFit/>
          </a:bodyPr>
          <a:lstStyle/>
          <a:p>
            <a:endParaRPr lang="en-US" sz="1400" b="1" dirty="0" smtClean="0">
              <a:solidFill>
                <a:srgbClr val="FF0000"/>
              </a:solidFill>
            </a:endParaRPr>
          </a:p>
          <a:p>
            <a:endParaRPr lang="en-US" sz="1400" b="1" dirty="0">
              <a:solidFill>
                <a:srgbClr val="FF0000"/>
              </a:solidFill>
            </a:endParaRPr>
          </a:p>
          <a:p>
            <a:r>
              <a:rPr lang="en-US" sz="1400" b="1" dirty="0" smtClean="0">
                <a:solidFill>
                  <a:srgbClr val="FF0000"/>
                </a:solidFill>
              </a:rPr>
              <a:t>OBJECTIVE: To show how a lamp can indicate when a motor is running. </a:t>
            </a:r>
            <a:endParaRPr lang="en-US" sz="1200" dirty="0" smtClean="0"/>
          </a:p>
          <a:p>
            <a:endParaRPr lang="en-US" sz="1200" dirty="0" smtClean="0"/>
          </a:p>
          <a:p>
            <a:pPr marL="171450" indent="-171450">
              <a:buFontTx/>
              <a:buChar char="-"/>
            </a:pPr>
            <a:r>
              <a:rPr lang="en-US" sz="1200" dirty="0" smtClean="0"/>
              <a:t>Re-arrangement of the last project, nothing different except for the orientation of the pieces.</a:t>
            </a:r>
          </a:p>
          <a:p>
            <a:pPr marL="171450" indent="-171450">
              <a:buFontTx/>
              <a:buChar char="-"/>
            </a:pPr>
            <a:endParaRPr lang="en-US" sz="1200" dirty="0"/>
          </a:p>
          <a:p>
            <a:pPr marL="171450" indent="-171450">
              <a:buFontTx/>
              <a:buChar char="-"/>
            </a:pPr>
            <a:r>
              <a:rPr lang="en-US" sz="1200" dirty="0" smtClean="0"/>
              <a:t>BUT – there is a secret message in the students’ packets:</a:t>
            </a:r>
          </a:p>
          <a:p>
            <a:r>
              <a:rPr lang="en-US" sz="1200" dirty="0" smtClean="0"/>
              <a:t>“If you read this, raise your hand and call over a teacher to let them know you’ve been reading the directions. Good work!! Keep it up!”</a:t>
            </a:r>
          </a:p>
          <a:p>
            <a:endParaRPr lang="en-US" sz="1100" dirty="0" smtClean="0"/>
          </a:p>
          <a:p>
            <a:endParaRPr lang="en-US" sz="1100" dirty="0" smtClean="0"/>
          </a:p>
          <a:p>
            <a:endParaRPr lang="en-US" sz="1100" dirty="0"/>
          </a:p>
          <a:p>
            <a:endParaRPr lang="en-US" sz="900" dirty="0" smtClean="0"/>
          </a:p>
        </p:txBody>
      </p:sp>
      <p:sp>
        <p:nvSpPr>
          <p:cNvPr id="11" name="TextBox 10"/>
          <p:cNvSpPr txBox="1"/>
          <p:nvPr/>
        </p:nvSpPr>
        <p:spPr>
          <a:xfrm>
            <a:off x="4724400" y="3859887"/>
            <a:ext cx="4419600" cy="2954655"/>
          </a:xfrm>
          <a:prstGeom prst="rect">
            <a:avLst/>
          </a:prstGeom>
          <a:solidFill>
            <a:schemeClr val="bg1"/>
          </a:solidFill>
        </p:spPr>
        <p:txBody>
          <a:bodyPr wrap="square" rtlCol="0">
            <a:spAutoFit/>
          </a:bodyPr>
          <a:lstStyle/>
          <a:p>
            <a:r>
              <a:rPr lang="en-US" sz="1400" b="1" dirty="0" smtClean="0">
                <a:solidFill>
                  <a:srgbClr val="FF0000"/>
                </a:solidFill>
              </a:rPr>
              <a:t>OBJECTIVE: To show how an indicator light can be connected without affecting the electrical current to the motor (without decreasing the speed of the motor).</a:t>
            </a:r>
            <a:endParaRPr lang="en-US" sz="1200" dirty="0" smtClean="0"/>
          </a:p>
          <a:p>
            <a:endParaRPr lang="en-US" sz="1200" dirty="0" smtClean="0"/>
          </a:p>
          <a:p>
            <a:endParaRPr lang="en-US" sz="1200" dirty="0"/>
          </a:p>
          <a:p>
            <a:pPr marL="171450" indent="-171450">
              <a:buFontTx/>
              <a:buChar char="-"/>
            </a:pPr>
            <a:r>
              <a:rPr lang="en-US" sz="1200" dirty="0" smtClean="0"/>
              <a:t>This is the first PARALLEL circuit, meaning the electricity has MORE THAN ONE path to travel in.  In this situation, the current through the fan is just the same as it was without the light.  The voltage is split between the light and motor + fan, which is why it takes longer to begin to spin.  </a:t>
            </a:r>
          </a:p>
          <a:p>
            <a:pPr marL="171450" indent="-171450">
              <a:buFontTx/>
              <a:buChar char="-"/>
            </a:pPr>
            <a:endParaRPr lang="en-US" sz="1200" dirty="0"/>
          </a:p>
          <a:p>
            <a:pPr marL="171450" indent="-171450">
              <a:buFontTx/>
              <a:buChar char="-"/>
            </a:pPr>
            <a:r>
              <a:rPr lang="en-US" sz="1200" dirty="0" smtClean="0"/>
              <a:t>As students what will happen if you remove the </a:t>
            </a:r>
            <a:r>
              <a:rPr lang="en-US" sz="1200" dirty="0" err="1" smtClean="0"/>
              <a:t>lightbulb</a:t>
            </a:r>
            <a:r>
              <a:rPr lang="en-US" sz="1200" dirty="0" smtClean="0"/>
              <a:t>.  </a:t>
            </a:r>
          </a:p>
          <a:p>
            <a:pPr marL="171450" indent="-171450">
              <a:buFontTx/>
              <a:buChar char="-"/>
            </a:pPr>
            <a:endParaRPr lang="en-US" sz="1200" dirty="0"/>
          </a:p>
          <a:p>
            <a:pPr marL="171450" indent="-171450">
              <a:buFontTx/>
              <a:buChar char="-"/>
            </a:pPr>
            <a:r>
              <a:rPr lang="en-US" sz="1200" dirty="0" smtClean="0"/>
              <a:t>As students what will happen if you remove the fan from the motor.  </a:t>
            </a:r>
            <a:endParaRPr lang="en-US" sz="1200" dirty="0"/>
          </a:p>
        </p:txBody>
      </p:sp>
    </p:spTree>
    <p:extLst>
      <p:ext uri="{BB962C8B-B14F-4D97-AF65-F5344CB8AC3E}">
        <p14:creationId xmlns:p14="http://schemas.microsoft.com/office/powerpoint/2010/main" val="44958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1"/>
            <a:ext cx="9144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3429000"/>
            <a:ext cx="9118600"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85800" y="-13613"/>
            <a:ext cx="8343900" cy="430887"/>
          </a:xfrm>
          <a:prstGeom prst="rect">
            <a:avLst/>
          </a:prstGeom>
          <a:solidFill>
            <a:schemeClr val="bg1"/>
          </a:solidFill>
        </p:spPr>
        <p:txBody>
          <a:bodyPr wrap="square" rtlCol="0">
            <a:spAutoFit/>
          </a:bodyPr>
          <a:lstStyle/>
          <a:p>
            <a:r>
              <a:rPr lang="en-US" sz="2200" b="1" dirty="0" smtClean="0">
                <a:solidFill>
                  <a:schemeClr val="tx2">
                    <a:lumMod val="75000"/>
                  </a:schemeClr>
                </a:solidFill>
              </a:rPr>
              <a:t>#7	</a:t>
            </a:r>
            <a:r>
              <a:rPr lang="en-US" sz="2200" b="1" dirty="0" smtClean="0">
                <a:solidFill>
                  <a:schemeClr val="tx2">
                    <a:lumMod val="75000"/>
                  </a:schemeClr>
                </a:solidFill>
              </a:rPr>
              <a:t>PARALLEL </a:t>
            </a:r>
            <a:r>
              <a:rPr lang="en-US" sz="2200" b="1" dirty="0" smtClean="0">
                <a:solidFill>
                  <a:schemeClr val="tx2">
                    <a:lumMod val="75000"/>
                  </a:schemeClr>
                </a:solidFill>
              </a:rPr>
              <a:t>CIRCUIT – 2-Speed Fan and Light</a:t>
            </a:r>
            <a:endParaRPr lang="en-US" sz="1400" b="1" dirty="0">
              <a:solidFill>
                <a:schemeClr val="tx2">
                  <a:lumMod val="75000"/>
                </a:schemeClr>
              </a:solidFill>
            </a:endParaRPr>
          </a:p>
        </p:txBody>
      </p:sp>
      <p:sp>
        <p:nvSpPr>
          <p:cNvPr id="9" name="TextBox 8"/>
          <p:cNvSpPr txBox="1"/>
          <p:nvPr/>
        </p:nvSpPr>
        <p:spPr>
          <a:xfrm>
            <a:off x="685800" y="3453487"/>
            <a:ext cx="8343900" cy="430887"/>
          </a:xfrm>
          <a:prstGeom prst="rect">
            <a:avLst/>
          </a:prstGeom>
          <a:solidFill>
            <a:schemeClr val="bg1"/>
          </a:solidFill>
        </p:spPr>
        <p:txBody>
          <a:bodyPr wrap="square" rtlCol="0">
            <a:spAutoFit/>
          </a:bodyPr>
          <a:lstStyle/>
          <a:p>
            <a:r>
              <a:rPr lang="en-US" sz="2200" b="1" dirty="0" smtClean="0">
                <a:solidFill>
                  <a:schemeClr val="tx2">
                    <a:lumMod val="75000"/>
                  </a:schemeClr>
                </a:solidFill>
              </a:rPr>
              <a:t>#8	</a:t>
            </a:r>
            <a:r>
              <a:rPr lang="en-US" sz="2200" b="1" dirty="0" smtClean="0">
                <a:solidFill>
                  <a:schemeClr val="tx2">
                    <a:lumMod val="75000"/>
                  </a:schemeClr>
                </a:solidFill>
              </a:rPr>
              <a:t>PARALLEL </a:t>
            </a:r>
            <a:r>
              <a:rPr lang="en-US" sz="2200" b="1" dirty="0" smtClean="0">
                <a:solidFill>
                  <a:schemeClr val="tx2">
                    <a:lumMod val="75000"/>
                  </a:schemeClr>
                </a:solidFill>
              </a:rPr>
              <a:t>CIRCUIT – Musical Doorbell</a:t>
            </a:r>
            <a:endParaRPr lang="en-US" sz="1400" b="1" dirty="0">
              <a:solidFill>
                <a:schemeClr val="tx2">
                  <a:lumMod val="75000"/>
                </a:schemeClr>
              </a:solidFill>
            </a:endParaRPr>
          </a:p>
        </p:txBody>
      </p:sp>
      <p:sp>
        <p:nvSpPr>
          <p:cNvPr id="10" name="TextBox 9"/>
          <p:cNvSpPr txBox="1"/>
          <p:nvPr/>
        </p:nvSpPr>
        <p:spPr>
          <a:xfrm>
            <a:off x="4794250" y="461645"/>
            <a:ext cx="4286250" cy="2954655"/>
          </a:xfrm>
          <a:prstGeom prst="rect">
            <a:avLst/>
          </a:prstGeom>
          <a:solidFill>
            <a:schemeClr val="bg1"/>
          </a:solidFill>
        </p:spPr>
        <p:txBody>
          <a:bodyPr wrap="square" rtlCol="0">
            <a:spAutoFit/>
          </a:bodyPr>
          <a:lstStyle/>
          <a:p>
            <a:endParaRPr lang="en-US" sz="1400" b="1" dirty="0" smtClean="0">
              <a:solidFill>
                <a:srgbClr val="FF0000"/>
              </a:solidFill>
            </a:endParaRPr>
          </a:p>
          <a:p>
            <a:r>
              <a:rPr lang="en-US" sz="1400" b="1" dirty="0" smtClean="0">
                <a:solidFill>
                  <a:srgbClr val="FF0000"/>
                </a:solidFill>
              </a:rPr>
              <a:t>OBJECTIVE: To show a parallel circuit with variable (changing) fan speed.</a:t>
            </a:r>
            <a:endParaRPr lang="en-US" sz="1200" dirty="0" smtClean="0"/>
          </a:p>
          <a:p>
            <a:endParaRPr lang="en-US" sz="1200" dirty="0" smtClean="0"/>
          </a:p>
          <a:p>
            <a:endParaRPr lang="en-US" sz="1200" dirty="0"/>
          </a:p>
          <a:p>
            <a:pPr marL="171450" indent="-171450">
              <a:buFontTx/>
              <a:buChar char="-"/>
            </a:pPr>
            <a:r>
              <a:rPr lang="en-US" sz="1200" dirty="0" smtClean="0"/>
              <a:t>By closing switch S2, the electrical current takes the path of LEAST RESISTANCE – meaning it does not travel through the light any more.  This makes the fan spin faster when switch S2 is closed, and slows down when the switch is open and the light is on.  </a:t>
            </a:r>
          </a:p>
          <a:p>
            <a:pPr marL="171450" indent="-171450">
              <a:buFontTx/>
              <a:buChar char="-"/>
            </a:pPr>
            <a:endParaRPr lang="en-US" sz="1200" dirty="0"/>
          </a:p>
          <a:p>
            <a:pPr marL="171450" indent="-171450">
              <a:buFontTx/>
              <a:buChar char="-"/>
            </a:pPr>
            <a:r>
              <a:rPr lang="en-US" sz="1200" dirty="0" smtClean="0"/>
              <a:t>Have students predict and test what will  happen if they remove the light bulb and keep switch S2 open (electricity will not flow).  </a:t>
            </a:r>
          </a:p>
          <a:p>
            <a:endParaRPr lang="en-US" sz="1200" dirty="0" smtClean="0"/>
          </a:p>
        </p:txBody>
      </p:sp>
      <p:cxnSp>
        <p:nvCxnSpPr>
          <p:cNvPr id="11" name="Straight Connector 10"/>
          <p:cNvCxnSpPr/>
          <p:nvPr/>
        </p:nvCxnSpPr>
        <p:spPr>
          <a:xfrm>
            <a:off x="-63500" y="34163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00600" y="3795908"/>
            <a:ext cx="4330700" cy="2769989"/>
          </a:xfrm>
          <a:prstGeom prst="rect">
            <a:avLst/>
          </a:prstGeom>
          <a:solidFill>
            <a:schemeClr val="bg1"/>
          </a:solidFill>
        </p:spPr>
        <p:txBody>
          <a:bodyPr wrap="square" rtlCol="0">
            <a:spAutoFit/>
          </a:bodyPr>
          <a:lstStyle/>
          <a:p>
            <a:endParaRPr lang="en-US" sz="1400" b="1" dirty="0" smtClean="0">
              <a:solidFill>
                <a:srgbClr val="FF0000"/>
              </a:solidFill>
            </a:endParaRPr>
          </a:p>
          <a:p>
            <a:r>
              <a:rPr lang="en-US" sz="1400" b="1" dirty="0" smtClean="0">
                <a:solidFill>
                  <a:srgbClr val="FF0000"/>
                </a:solidFill>
              </a:rPr>
              <a:t>OBJECTIVE: To show how a full circuit can be used as a musical doorbell.  </a:t>
            </a:r>
            <a:endParaRPr lang="en-US" sz="1200" dirty="0" smtClean="0"/>
          </a:p>
          <a:p>
            <a:endParaRPr lang="en-US" sz="1200" dirty="0" smtClean="0"/>
          </a:p>
          <a:p>
            <a:pPr marL="171450" indent="-171450">
              <a:buFontTx/>
              <a:buChar char="-"/>
            </a:pPr>
            <a:r>
              <a:rPr lang="en-US" sz="1200" dirty="0" smtClean="0"/>
              <a:t>Now is when the students begin playing around with making noises and sounds.</a:t>
            </a:r>
          </a:p>
          <a:p>
            <a:pPr marL="171450" indent="-171450">
              <a:buFontTx/>
              <a:buChar char="-"/>
            </a:pPr>
            <a:endParaRPr lang="en-US" sz="1200" dirty="0"/>
          </a:p>
          <a:p>
            <a:pPr marL="171450" indent="-171450">
              <a:buFontTx/>
              <a:buChar char="-"/>
            </a:pPr>
            <a:r>
              <a:rPr lang="en-US" sz="1200" dirty="0" smtClean="0"/>
              <a:t>You can talk with them about electrical energy becoming sound energy, which is simply vibrations through the air.  The electrical energy is used to vibrate plates of metal at specific frequencies, which produces the pitches and sounds you hear.  </a:t>
            </a:r>
          </a:p>
          <a:p>
            <a:pPr marL="171450" indent="-171450">
              <a:buFontTx/>
              <a:buChar char="-"/>
            </a:pPr>
            <a:endParaRPr lang="en-US" sz="1200" dirty="0" smtClean="0"/>
          </a:p>
          <a:p>
            <a:endParaRPr lang="en-US" sz="1200" dirty="0" smtClean="0"/>
          </a:p>
          <a:p>
            <a:endParaRPr lang="en-US" sz="1200" dirty="0" smtClean="0"/>
          </a:p>
        </p:txBody>
      </p:sp>
    </p:spTree>
    <p:extLst>
      <p:ext uri="{BB962C8B-B14F-4D97-AF65-F5344CB8AC3E}">
        <p14:creationId xmlns:p14="http://schemas.microsoft.com/office/powerpoint/2010/main" val="474897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2701"/>
            <a:ext cx="91440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5799" y="0"/>
            <a:ext cx="8458201" cy="430887"/>
          </a:xfrm>
          <a:prstGeom prst="rect">
            <a:avLst/>
          </a:prstGeom>
          <a:solidFill>
            <a:schemeClr val="bg1"/>
          </a:solidFill>
        </p:spPr>
        <p:txBody>
          <a:bodyPr wrap="square" rtlCol="0">
            <a:spAutoFit/>
          </a:bodyPr>
          <a:lstStyle/>
          <a:p>
            <a:r>
              <a:rPr lang="en-US" sz="2200" b="1" dirty="0" smtClean="0">
                <a:solidFill>
                  <a:schemeClr val="tx2">
                    <a:lumMod val="75000"/>
                  </a:schemeClr>
                </a:solidFill>
              </a:rPr>
              <a:t>#9	</a:t>
            </a:r>
            <a:r>
              <a:rPr lang="en-US" sz="2200" b="1" dirty="0" smtClean="0">
                <a:solidFill>
                  <a:schemeClr val="tx2">
                    <a:lumMod val="75000"/>
                  </a:schemeClr>
                </a:solidFill>
              </a:rPr>
              <a:t>PARALLEL </a:t>
            </a:r>
            <a:r>
              <a:rPr lang="en-US" sz="2200" b="1" dirty="0" smtClean="0">
                <a:solidFill>
                  <a:schemeClr val="tx2">
                    <a:lumMod val="75000"/>
                  </a:schemeClr>
                </a:solidFill>
              </a:rPr>
              <a:t>CIRCUIT – Sound Activated Whistle Chip</a:t>
            </a:r>
            <a:endParaRPr lang="en-US" sz="1400" b="1" dirty="0">
              <a:solidFill>
                <a:schemeClr val="tx2">
                  <a:lumMod val="75000"/>
                </a:schemeClr>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416301"/>
            <a:ext cx="9143999" cy="3441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73099" y="3416300"/>
            <a:ext cx="8458201" cy="430887"/>
          </a:xfrm>
          <a:prstGeom prst="rect">
            <a:avLst/>
          </a:prstGeom>
          <a:solidFill>
            <a:schemeClr val="bg1"/>
          </a:solidFill>
        </p:spPr>
        <p:txBody>
          <a:bodyPr wrap="square" rtlCol="0">
            <a:spAutoFit/>
          </a:bodyPr>
          <a:lstStyle/>
          <a:p>
            <a:r>
              <a:rPr lang="en-US" sz="2200" b="1" dirty="0" smtClean="0">
                <a:solidFill>
                  <a:schemeClr val="tx2">
                    <a:lumMod val="75000"/>
                  </a:schemeClr>
                </a:solidFill>
              </a:rPr>
              <a:t>#10	</a:t>
            </a:r>
            <a:r>
              <a:rPr lang="en-US" sz="2200" b="1" dirty="0" smtClean="0">
                <a:solidFill>
                  <a:schemeClr val="tx2">
                    <a:lumMod val="75000"/>
                  </a:schemeClr>
                </a:solidFill>
              </a:rPr>
              <a:t>PARALLEL </a:t>
            </a:r>
            <a:r>
              <a:rPr lang="en-US" sz="2200" b="1" dirty="0" smtClean="0">
                <a:solidFill>
                  <a:schemeClr val="tx2">
                    <a:lumMod val="75000"/>
                  </a:schemeClr>
                </a:solidFill>
              </a:rPr>
              <a:t>CIRCUIT – Police Light Siren</a:t>
            </a:r>
            <a:endParaRPr lang="en-US" sz="1400" b="1" dirty="0">
              <a:solidFill>
                <a:schemeClr val="tx2">
                  <a:lumMod val="75000"/>
                </a:schemeClr>
              </a:solidFill>
            </a:endParaRPr>
          </a:p>
        </p:txBody>
      </p:sp>
      <p:cxnSp>
        <p:nvCxnSpPr>
          <p:cNvPr id="10" name="Straight Connector 9"/>
          <p:cNvCxnSpPr/>
          <p:nvPr/>
        </p:nvCxnSpPr>
        <p:spPr>
          <a:xfrm>
            <a:off x="-63500" y="3416300"/>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13300" y="430887"/>
            <a:ext cx="4330700" cy="2769989"/>
          </a:xfrm>
          <a:prstGeom prst="rect">
            <a:avLst/>
          </a:prstGeom>
          <a:solidFill>
            <a:schemeClr val="bg1"/>
          </a:solidFill>
        </p:spPr>
        <p:txBody>
          <a:bodyPr wrap="square" rtlCol="0">
            <a:spAutoFit/>
          </a:bodyPr>
          <a:lstStyle/>
          <a:p>
            <a:endParaRPr lang="en-US" sz="1400" b="1" dirty="0" smtClean="0">
              <a:solidFill>
                <a:srgbClr val="FF0000"/>
              </a:solidFill>
            </a:endParaRPr>
          </a:p>
          <a:p>
            <a:r>
              <a:rPr lang="en-US" sz="1400" b="1" dirty="0" smtClean="0">
                <a:solidFill>
                  <a:srgbClr val="FF0000"/>
                </a:solidFill>
              </a:rPr>
              <a:t>OBJECTIVE: To show how sound can be turned ON and OFF in an electronic device (circuit). </a:t>
            </a:r>
            <a:endParaRPr lang="en-US" sz="1200" dirty="0" smtClean="0"/>
          </a:p>
          <a:p>
            <a:endParaRPr lang="en-US" sz="1200" dirty="0" smtClean="0"/>
          </a:p>
          <a:p>
            <a:endParaRPr lang="en-US" sz="1200" dirty="0"/>
          </a:p>
          <a:p>
            <a:pPr marL="171450" indent="-171450">
              <a:buFontTx/>
              <a:buChar char="-"/>
            </a:pPr>
            <a:r>
              <a:rPr lang="en-US" sz="1200" dirty="0" smtClean="0"/>
              <a:t>The whistle chip is meant to be sound activated.  If you tap it or clap near it, it should re-activate the circuit for a second.  </a:t>
            </a:r>
          </a:p>
          <a:p>
            <a:pPr marL="171450" indent="-171450">
              <a:buFontTx/>
              <a:buChar char="-"/>
            </a:pPr>
            <a:endParaRPr lang="en-US" sz="1200" dirty="0"/>
          </a:p>
          <a:p>
            <a:endParaRPr lang="en-US" sz="1200" dirty="0"/>
          </a:p>
          <a:p>
            <a:endParaRPr lang="en-US" sz="1200" dirty="0" smtClean="0"/>
          </a:p>
          <a:p>
            <a:endParaRPr lang="en-US" sz="1200" dirty="0" smtClean="0"/>
          </a:p>
          <a:p>
            <a:endParaRPr lang="en-US" sz="1200" dirty="0" smtClean="0"/>
          </a:p>
          <a:p>
            <a:endParaRPr lang="en-US" sz="1200" dirty="0" smtClean="0"/>
          </a:p>
          <a:p>
            <a:endParaRPr lang="en-US" sz="1200" dirty="0" smtClean="0"/>
          </a:p>
        </p:txBody>
      </p:sp>
      <p:sp>
        <p:nvSpPr>
          <p:cNvPr id="12" name="TextBox 11"/>
          <p:cNvSpPr txBox="1"/>
          <p:nvPr/>
        </p:nvSpPr>
        <p:spPr>
          <a:xfrm>
            <a:off x="4749800" y="3847187"/>
            <a:ext cx="4330700" cy="2369880"/>
          </a:xfrm>
          <a:prstGeom prst="rect">
            <a:avLst/>
          </a:prstGeom>
          <a:solidFill>
            <a:schemeClr val="bg1"/>
          </a:solidFill>
        </p:spPr>
        <p:txBody>
          <a:bodyPr wrap="square" rtlCol="0">
            <a:spAutoFit/>
          </a:bodyPr>
          <a:lstStyle/>
          <a:p>
            <a:endParaRPr lang="en-US" sz="1400" b="1" dirty="0" smtClean="0">
              <a:solidFill>
                <a:srgbClr val="FF0000"/>
              </a:solidFill>
            </a:endParaRPr>
          </a:p>
          <a:p>
            <a:r>
              <a:rPr lang="en-US" sz="1400" b="1" dirty="0" smtClean="0">
                <a:solidFill>
                  <a:srgbClr val="FF0000"/>
                </a:solidFill>
              </a:rPr>
              <a:t>OBJECTIVE: To build a police siren activated by light.</a:t>
            </a:r>
            <a:endParaRPr lang="en-US" sz="1200" dirty="0" smtClean="0"/>
          </a:p>
          <a:p>
            <a:endParaRPr lang="en-US" sz="1200" dirty="0" smtClean="0"/>
          </a:p>
          <a:p>
            <a:endParaRPr lang="en-US" sz="1200" dirty="0" smtClean="0"/>
          </a:p>
          <a:p>
            <a:endParaRPr lang="en-US" sz="1200" dirty="0"/>
          </a:p>
          <a:p>
            <a:pPr marL="171450" indent="-171450">
              <a:buFontTx/>
              <a:buChar char="-"/>
            </a:pPr>
            <a:r>
              <a:rPr lang="en-US" sz="1200" dirty="0" smtClean="0"/>
              <a:t>The </a:t>
            </a:r>
            <a:r>
              <a:rPr lang="en-US" sz="1200" dirty="0" err="1" smtClean="0"/>
              <a:t>photoresistor</a:t>
            </a:r>
            <a:r>
              <a:rPr lang="en-US" sz="1200" dirty="0" smtClean="0"/>
              <a:t> is a light-sensitive switch.  When you put your finger over the opening, the circuit becomes OPEN an d the flow of electrical current is OFF.  </a:t>
            </a:r>
          </a:p>
          <a:p>
            <a:pPr marL="171450" indent="-171450">
              <a:buFontTx/>
              <a:buChar char="-"/>
            </a:pPr>
            <a:endParaRPr lang="en-US" sz="1200" dirty="0" smtClean="0"/>
          </a:p>
          <a:p>
            <a:endParaRPr lang="en-US" sz="1200" dirty="0" smtClean="0"/>
          </a:p>
          <a:p>
            <a:endParaRPr lang="en-US" sz="1200" dirty="0" smtClean="0"/>
          </a:p>
          <a:p>
            <a:endParaRPr lang="en-US" sz="1200" dirty="0" smtClean="0"/>
          </a:p>
        </p:txBody>
      </p:sp>
    </p:spTree>
    <p:extLst>
      <p:ext uri="{BB962C8B-B14F-4D97-AF65-F5344CB8AC3E}">
        <p14:creationId xmlns:p14="http://schemas.microsoft.com/office/powerpoint/2010/main" val="4210895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700"/>
            <a:ext cx="9067799"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505201"/>
            <a:ext cx="4476750" cy="3352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85800" y="-12700"/>
            <a:ext cx="8229600" cy="430887"/>
          </a:xfrm>
          <a:prstGeom prst="rect">
            <a:avLst/>
          </a:prstGeom>
          <a:solidFill>
            <a:schemeClr val="bg1"/>
          </a:solidFill>
        </p:spPr>
        <p:txBody>
          <a:bodyPr wrap="square" rtlCol="0">
            <a:spAutoFit/>
          </a:bodyPr>
          <a:lstStyle/>
          <a:p>
            <a:r>
              <a:rPr lang="en-US" sz="2200" b="1" dirty="0" smtClean="0">
                <a:solidFill>
                  <a:schemeClr val="tx2">
                    <a:lumMod val="75000"/>
                  </a:schemeClr>
                </a:solidFill>
              </a:rPr>
              <a:t>#11	</a:t>
            </a:r>
            <a:r>
              <a:rPr lang="en-US" sz="2200" b="1" dirty="0" smtClean="0">
                <a:solidFill>
                  <a:schemeClr val="tx2">
                    <a:lumMod val="75000"/>
                  </a:schemeClr>
                </a:solidFill>
              </a:rPr>
              <a:t>PARALLEL </a:t>
            </a:r>
            <a:r>
              <a:rPr lang="en-US" sz="2200" b="1" dirty="0" smtClean="0">
                <a:solidFill>
                  <a:schemeClr val="tx2">
                    <a:lumMod val="75000"/>
                  </a:schemeClr>
                </a:solidFill>
              </a:rPr>
              <a:t>CIRCUIT – Space Wars</a:t>
            </a:r>
            <a:endParaRPr lang="en-US" sz="1400" b="1" dirty="0">
              <a:solidFill>
                <a:schemeClr val="tx2">
                  <a:lumMod val="75000"/>
                </a:schemeClr>
              </a:solidFill>
            </a:endParaRPr>
          </a:p>
        </p:txBody>
      </p:sp>
      <p:sp>
        <p:nvSpPr>
          <p:cNvPr id="8" name="TextBox 7"/>
          <p:cNvSpPr txBox="1"/>
          <p:nvPr/>
        </p:nvSpPr>
        <p:spPr>
          <a:xfrm>
            <a:off x="3505200" y="3465988"/>
            <a:ext cx="5638800" cy="430887"/>
          </a:xfrm>
          <a:prstGeom prst="rect">
            <a:avLst/>
          </a:prstGeom>
          <a:solidFill>
            <a:schemeClr val="bg1"/>
          </a:solidFill>
        </p:spPr>
        <p:txBody>
          <a:bodyPr wrap="square" rtlCol="0">
            <a:spAutoFit/>
          </a:bodyPr>
          <a:lstStyle/>
          <a:p>
            <a:r>
              <a:rPr lang="en-US" sz="2200" b="1" dirty="0" smtClean="0">
                <a:solidFill>
                  <a:schemeClr val="tx2">
                    <a:lumMod val="75000"/>
                  </a:schemeClr>
                </a:solidFill>
              </a:rPr>
              <a:t>#11.5 	Space Wars Light Resistor</a:t>
            </a:r>
            <a:endParaRPr lang="en-US" sz="1400" b="1" dirty="0">
              <a:solidFill>
                <a:schemeClr val="tx2">
                  <a:lumMod val="75000"/>
                </a:schemeClr>
              </a:solidFill>
            </a:endParaRPr>
          </a:p>
        </p:txBody>
      </p:sp>
      <p:sp>
        <p:nvSpPr>
          <p:cNvPr id="9" name="TextBox 8"/>
          <p:cNvSpPr txBox="1"/>
          <p:nvPr/>
        </p:nvSpPr>
        <p:spPr>
          <a:xfrm>
            <a:off x="4800600" y="418187"/>
            <a:ext cx="4330700" cy="2769989"/>
          </a:xfrm>
          <a:prstGeom prst="rect">
            <a:avLst/>
          </a:prstGeom>
          <a:solidFill>
            <a:schemeClr val="bg1"/>
          </a:solidFill>
        </p:spPr>
        <p:txBody>
          <a:bodyPr wrap="square" rtlCol="0">
            <a:spAutoFit/>
          </a:bodyPr>
          <a:lstStyle/>
          <a:p>
            <a:endParaRPr lang="en-US" sz="1400" b="1" dirty="0" smtClean="0">
              <a:solidFill>
                <a:srgbClr val="FF0000"/>
              </a:solidFill>
            </a:endParaRPr>
          </a:p>
          <a:p>
            <a:r>
              <a:rPr lang="en-US" sz="1400" b="1" dirty="0" smtClean="0">
                <a:solidFill>
                  <a:srgbClr val="FF0000"/>
                </a:solidFill>
              </a:rPr>
              <a:t>OBJECTIVE: To use the space wars circuit to make sounds.</a:t>
            </a:r>
            <a:endParaRPr lang="en-US" sz="1200" dirty="0" smtClean="0"/>
          </a:p>
          <a:p>
            <a:endParaRPr lang="en-US" sz="1200" dirty="0" smtClean="0"/>
          </a:p>
          <a:p>
            <a:endParaRPr lang="en-US" sz="1200" dirty="0"/>
          </a:p>
          <a:p>
            <a:r>
              <a:rPr lang="en-US" sz="1200" dirty="0" smtClean="0"/>
              <a:t>Build the circuit show at left.  Close the circuit by flipping the slide switch (S1), or pressing the press switch (S2).  Do both several  times in combination.  You will hear an exciting range of sounds, as if the space war is happening!  </a:t>
            </a:r>
          </a:p>
          <a:p>
            <a:endParaRPr lang="en-US" sz="1200" dirty="0"/>
          </a:p>
          <a:p>
            <a:r>
              <a:rPr lang="en-US" sz="1200" dirty="0" smtClean="0"/>
              <a:t>The space wars circuit can play a variety of sounds stored inside .</a:t>
            </a:r>
          </a:p>
          <a:p>
            <a:endParaRPr lang="en-US" sz="1200" dirty="0" smtClean="0"/>
          </a:p>
          <a:p>
            <a:endParaRPr lang="en-US" sz="1200" dirty="0" smtClean="0"/>
          </a:p>
          <a:p>
            <a:endParaRPr lang="en-US" sz="1200" dirty="0" smtClean="0"/>
          </a:p>
        </p:txBody>
      </p:sp>
      <p:sp>
        <p:nvSpPr>
          <p:cNvPr id="10" name="TextBox 9"/>
          <p:cNvSpPr txBox="1"/>
          <p:nvPr/>
        </p:nvSpPr>
        <p:spPr>
          <a:xfrm>
            <a:off x="1828800" y="4488120"/>
            <a:ext cx="6629400" cy="2369880"/>
          </a:xfrm>
          <a:prstGeom prst="rect">
            <a:avLst/>
          </a:prstGeom>
          <a:solidFill>
            <a:schemeClr val="bg1"/>
          </a:solidFill>
        </p:spPr>
        <p:txBody>
          <a:bodyPr wrap="square" rtlCol="0">
            <a:spAutoFit/>
          </a:bodyPr>
          <a:lstStyle/>
          <a:p>
            <a:endParaRPr lang="en-US" sz="1400" b="1" dirty="0" smtClean="0">
              <a:solidFill>
                <a:srgbClr val="FF0000"/>
              </a:solidFill>
            </a:endParaRPr>
          </a:p>
          <a:p>
            <a:r>
              <a:rPr lang="en-US" sz="1400" b="1" dirty="0" smtClean="0">
                <a:solidFill>
                  <a:srgbClr val="FF0000"/>
                </a:solidFill>
              </a:rPr>
              <a:t>OBJECTIVE: To use the space wars circuit to make sounds with a light switch.  </a:t>
            </a:r>
            <a:endParaRPr lang="en-US" sz="1200" dirty="0" smtClean="0"/>
          </a:p>
          <a:p>
            <a:endParaRPr lang="en-US" sz="1200" dirty="0" smtClean="0"/>
          </a:p>
          <a:p>
            <a:r>
              <a:rPr lang="en-US" sz="1200" dirty="0" smtClean="0"/>
              <a:t>Use the circuit you created in Project #11, but replace the slide switch (S1) with the </a:t>
            </a:r>
            <a:r>
              <a:rPr lang="en-US" sz="1200" dirty="0" err="1" smtClean="0"/>
              <a:t>photoresistor</a:t>
            </a:r>
            <a:r>
              <a:rPr lang="en-US" sz="1200" dirty="0" smtClean="0"/>
              <a:t> (RP).  The circuit immediately makes noise.  Try turning it off!  </a:t>
            </a:r>
          </a:p>
          <a:p>
            <a:endParaRPr lang="en-US" sz="1200" dirty="0"/>
          </a:p>
          <a:p>
            <a:r>
              <a:rPr lang="en-US" sz="1200" dirty="0" smtClean="0"/>
              <a:t>If you experiment, you can see the only way to turn it off is to cover the </a:t>
            </a:r>
            <a:r>
              <a:rPr lang="en-US" sz="1200" dirty="0" err="1" smtClean="0"/>
              <a:t>photoresistor</a:t>
            </a:r>
            <a:r>
              <a:rPr lang="en-US" sz="1200" dirty="0"/>
              <a:t> </a:t>
            </a:r>
            <a:r>
              <a:rPr lang="en-US" sz="1200" dirty="0" smtClean="0"/>
              <a:t>(or turn off the lights in the room).  Since light is used to turn on the circuit, you might call it a “light switch”.</a:t>
            </a:r>
          </a:p>
          <a:p>
            <a:endParaRPr lang="en-US" sz="1200" dirty="0"/>
          </a:p>
          <a:p>
            <a:r>
              <a:rPr lang="en-US" sz="1200" dirty="0" smtClean="0"/>
              <a:t>The </a:t>
            </a:r>
            <a:r>
              <a:rPr lang="en-US" sz="1200" dirty="0" err="1" smtClean="0"/>
              <a:t>photoresister</a:t>
            </a:r>
            <a:r>
              <a:rPr lang="en-US" sz="1200" dirty="0" smtClean="0"/>
              <a:t> contains material that changes its properties when exposed to light.  As it gathers more light, the material becomes better at carrying electrical current.  For example, street lights use this technology to know when it is dark out and when the light should be turned on and off.  </a:t>
            </a:r>
          </a:p>
        </p:txBody>
      </p:sp>
      <p:sp>
        <p:nvSpPr>
          <p:cNvPr id="12" name="TextBox 11"/>
          <p:cNvSpPr txBox="1"/>
          <p:nvPr/>
        </p:nvSpPr>
        <p:spPr>
          <a:xfrm>
            <a:off x="2133600" y="3896875"/>
            <a:ext cx="3314700" cy="591245"/>
          </a:xfrm>
          <a:prstGeom prst="rect">
            <a:avLst/>
          </a:prstGeom>
          <a:solidFill>
            <a:schemeClr val="bg1"/>
          </a:solidFill>
        </p:spPr>
        <p:txBody>
          <a:bodyPr wrap="square" rtlCol="0">
            <a:spAutoFit/>
          </a:bodyPr>
          <a:lstStyle/>
          <a:p>
            <a:endParaRPr lang="en-US" sz="1200" dirty="0" smtClean="0"/>
          </a:p>
        </p:txBody>
      </p:sp>
    </p:spTree>
    <p:extLst>
      <p:ext uri="{BB962C8B-B14F-4D97-AF65-F5344CB8AC3E}">
        <p14:creationId xmlns:p14="http://schemas.microsoft.com/office/powerpoint/2010/main" val="4093899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These are the questions they can answer after the activity:</a:t>
            </a:r>
            <a:endParaRPr lang="en-US" sz="3100" dirty="0"/>
          </a:p>
        </p:txBody>
      </p:sp>
      <p:sp>
        <p:nvSpPr>
          <p:cNvPr id="3" name="Content Placeholder 2"/>
          <p:cNvSpPr>
            <a:spLocks noGrp="1"/>
          </p:cNvSpPr>
          <p:nvPr>
            <p:ph idx="1"/>
          </p:nvPr>
        </p:nvSpPr>
        <p:spPr/>
        <p:txBody>
          <a:bodyPr>
            <a:normAutofit/>
          </a:bodyPr>
          <a:lstStyle/>
          <a:p>
            <a:r>
              <a:rPr lang="en-US" sz="2200" dirty="0" smtClean="0"/>
              <a:t>What is the difference between a series and parallel circuit?  </a:t>
            </a:r>
          </a:p>
          <a:p>
            <a:pPr marL="400050" lvl="1" indent="0">
              <a:buNone/>
            </a:pPr>
            <a:r>
              <a:rPr lang="en-US" sz="1800" i="1" dirty="0" smtClean="0"/>
              <a:t>A series circuit has only one path in which the electricity can travel.  A parallel circuit has more than one path in which the electricity can travel.  In a parallel circuit, if the </a:t>
            </a:r>
            <a:r>
              <a:rPr lang="en-US" sz="1800" i="1" dirty="0" err="1" smtClean="0"/>
              <a:t>lightbulb</a:t>
            </a:r>
            <a:r>
              <a:rPr lang="en-US" sz="1800" i="1" dirty="0" smtClean="0"/>
              <a:t> breaks then electricity can continue to flow in the other path.  In a series circuit, if one light breaks then the entire circuit stops working.</a:t>
            </a:r>
            <a:endParaRPr lang="en-US" sz="1800" dirty="0" smtClean="0"/>
          </a:p>
          <a:p>
            <a:r>
              <a:rPr lang="en-US" sz="2200" dirty="0" smtClean="0"/>
              <a:t>If you add a light to a circuit, what will that do to the other parts connected to the circuit?  </a:t>
            </a:r>
          </a:p>
          <a:p>
            <a:pPr marL="400050" lvl="1" indent="0">
              <a:buNone/>
            </a:pPr>
            <a:r>
              <a:rPr lang="en-US" sz="1800" i="1" dirty="0" smtClean="0"/>
              <a:t>Adding a light will reduce the amount of electricity that flows to the other parts of the circuit, which will make them spin slower in the case of the motor.  The light takes up current from the circuit, and acts as a resistor to the flow of electricity.  </a:t>
            </a:r>
          </a:p>
          <a:p>
            <a:r>
              <a:rPr lang="en-US" sz="2200" dirty="0" smtClean="0"/>
              <a:t>How does a </a:t>
            </a:r>
            <a:r>
              <a:rPr lang="en-US" sz="2200" dirty="0" err="1" smtClean="0"/>
              <a:t>lightbulb</a:t>
            </a:r>
            <a:r>
              <a:rPr lang="en-US" sz="2200" dirty="0" smtClean="0"/>
              <a:t> act as a switch in a circuit?  </a:t>
            </a:r>
          </a:p>
          <a:p>
            <a:pPr marL="400050" lvl="1" indent="0">
              <a:buNone/>
            </a:pPr>
            <a:r>
              <a:rPr lang="en-US" sz="1800" dirty="0" smtClean="0"/>
              <a:t>A </a:t>
            </a:r>
            <a:r>
              <a:rPr lang="en-US" sz="1800" dirty="0" err="1" smtClean="0"/>
              <a:t>lightbulb</a:t>
            </a:r>
            <a:r>
              <a:rPr lang="en-US" sz="1800" dirty="0" smtClean="0"/>
              <a:t> is like a switch because if you remove it, the circuit becomes open and electricity cannot flow though.  If the </a:t>
            </a:r>
            <a:r>
              <a:rPr lang="en-US" sz="1800" dirty="0" err="1" smtClean="0"/>
              <a:t>lightbulb</a:t>
            </a:r>
            <a:r>
              <a:rPr lang="en-US" sz="1800" dirty="0" smtClean="0"/>
              <a:t> is in place, the switch is closed and the circuit has current flowing through it.  </a:t>
            </a:r>
            <a:endParaRPr lang="en-US" sz="1800" dirty="0"/>
          </a:p>
        </p:txBody>
      </p:sp>
    </p:spTree>
    <p:extLst>
      <p:ext uri="{BB962C8B-B14F-4D97-AF65-F5344CB8AC3E}">
        <p14:creationId xmlns:p14="http://schemas.microsoft.com/office/powerpoint/2010/main" val="4264202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1368</Words>
  <Application>Microsoft Office PowerPoint</Application>
  <PresentationFormat>On-screen Show (4:3)</PresentationFormat>
  <Paragraphs>127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SNAP CIRCUITS TEACHER MANUAL</vt:lpstr>
      <vt:lpstr>PowerPoint Presentation</vt:lpstr>
      <vt:lpstr>PowerPoint Presentation</vt:lpstr>
      <vt:lpstr>PowerPoint Presentation</vt:lpstr>
      <vt:lpstr>PowerPoint Presentation</vt:lpstr>
      <vt:lpstr>PowerPoint Presentation</vt:lpstr>
      <vt:lpstr>PowerPoint Presentation</vt:lpstr>
      <vt:lpstr>These are the questions they can answer after the activity:</vt:lpstr>
    </vt:vector>
  </TitlesOfParts>
  <Company>Northeastern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A Sullivan</dc:creator>
  <cp:lastModifiedBy>Daniel A Sullivan</cp:lastModifiedBy>
  <cp:revision>19</cp:revision>
  <cp:lastPrinted>2012-11-09T00:58:28Z</cp:lastPrinted>
  <dcterms:created xsi:type="dcterms:W3CDTF">2012-11-02T18:29:10Z</dcterms:created>
  <dcterms:modified xsi:type="dcterms:W3CDTF">2012-11-09T00:58:31Z</dcterms:modified>
</cp:coreProperties>
</file>