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Roboto"/>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everyone, my name is Amina I go to ANA</a:t>
            </a:r>
            <a:endParaRPr/>
          </a:p>
          <a:p>
            <a:pPr indent="0" lvl="0" marL="0" rtl="0" algn="l">
              <a:spcBef>
                <a:spcPts val="0"/>
              </a:spcBef>
              <a:spcAft>
                <a:spcPts val="0"/>
              </a:spcAft>
              <a:buNone/>
            </a:pPr>
            <a:r>
              <a:rPr lang="en"/>
              <a:t>And my name is Alex I go to Arlington High</a:t>
            </a:r>
            <a:endParaRPr/>
          </a:p>
          <a:p>
            <a:pPr indent="0" lvl="0" marL="0" rtl="0" algn="l">
              <a:spcBef>
                <a:spcPts val="0"/>
              </a:spcBef>
              <a:spcAft>
                <a:spcPts val="0"/>
              </a:spcAft>
              <a:buNone/>
            </a:pPr>
            <a:r>
              <a:rPr lang="en"/>
              <a:t>And together, under the mentorship of Zijia Lu and Yuhan Shen, PHD students, we worked in Professor Ehsan Elhamifar’s lab on Summarization Using Artificial Intelligence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e9ca462a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e9ca462a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latin typeface="Lato"/>
                <a:ea typeface="Lato"/>
                <a:cs typeface="Lato"/>
                <a:sym typeface="Lato"/>
              </a:rPr>
              <a:t>While it intuitively seems like the highest K will yield the best result, that is not the case. As K increases, the average distance decreases (variance), but once the graphs hits the “elbow point”, or the point where the slope drastically flattens, the average distance lost for each cluster added minimizes. It becomes inefficient for the computer to compute new clusters for minimal gain, so the optimal K is the one found on the elbow point. In this case, it is 14, as there are 14 scenes in the video being summarized.</a:t>
            </a:r>
            <a:endParaRPr sz="9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e9ca462a4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e9ca462a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Lato"/>
                <a:ea typeface="Lato"/>
                <a:cs typeface="Lato"/>
                <a:sym typeface="Lato"/>
              </a:rPr>
              <a:t>Clusters are not always comprised of successive frames in the video; frames 5 to 20 and 95 to 115 are grouped into Cluster 0 though they are far apart. </a:t>
            </a:r>
            <a:endParaRPr sz="3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900">
                <a:latin typeface="Lato"/>
                <a:ea typeface="Lato"/>
                <a:cs typeface="Lato"/>
                <a:sym typeface="Lato"/>
              </a:rPr>
              <a:t>Many times, this is due to inaccuracy on the computer’s part, but in this case, it is correct since US Secretary of Health and Human Services Alex Azar is seen talking in frames belonging to both regions. </a:t>
            </a:r>
            <a:endParaRPr sz="900">
              <a:latin typeface="Lato"/>
              <a:ea typeface="Lato"/>
              <a:cs typeface="Lato"/>
              <a:sym typeface="Lato"/>
            </a:endParaRPr>
          </a:p>
          <a:p>
            <a:pPr indent="0" lvl="0" marL="0" rtl="0" algn="l">
              <a:spcBef>
                <a:spcPts val="0"/>
              </a:spcBef>
              <a:spcAft>
                <a:spcPts val="0"/>
              </a:spcAft>
              <a:buNone/>
            </a:pPr>
            <a:r>
              <a:t/>
            </a:r>
            <a:endParaRPr sz="200">
              <a:solidFill>
                <a:schemeClr val="accent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e9ca462a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e9ca462a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Lato"/>
                <a:ea typeface="Lato"/>
                <a:cs typeface="Lato"/>
                <a:sym typeface="Lato"/>
              </a:rPr>
              <a:t>While the process was not perfect (images 10 and 11 are from the same cluster and there is a scene left unrepresented), it does give an accurate and helpful depiction of what is mentioned in the video. </a:t>
            </a:r>
            <a:endParaRPr sz="13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e9ca462a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e9ca462a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Lato"/>
                <a:ea typeface="Lato"/>
                <a:cs typeface="Lato"/>
                <a:sym typeface="Lato"/>
              </a:rPr>
              <a:t>hough all four methods have such similar accuracies to the point where discrepancies are statistically insignificant, the RGB feature has the highest. But the RGB feature takes a significantly longer time than the other features to load, largely because it goes through all 691,200 of its dimensions compared to just the 32 of PCA-32, 128 of PCA-128, or 2048 of ResNet-50.  On the other hand, the ResNet-50 feature, with a very similar accuracy, was the fastest to determine the representative frames, and nearly 84 times quicker than the RGB feature.</a:t>
            </a:r>
            <a:endParaRPr sz="1200">
              <a:latin typeface="Lato"/>
              <a:ea typeface="Lato"/>
              <a:cs typeface="Lato"/>
              <a:sym typeface="Lato"/>
            </a:endParaRPr>
          </a:p>
          <a:p>
            <a:pPr indent="0" lvl="0" marL="0" rtl="0" algn="l">
              <a:spcBef>
                <a:spcPts val="0"/>
              </a:spcBef>
              <a:spcAft>
                <a:spcPts val="0"/>
              </a:spcAft>
              <a:buNone/>
            </a:pPr>
            <a:r>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e9ca462a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e9ca462a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Font typeface="Arial"/>
              <a:buChar char="●"/>
            </a:pPr>
            <a:r>
              <a:rPr lang="en" sz="1200"/>
              <a:t>machine learning algorithms </a:t>
            </a:r>
            <a:br>
              <a:rPr lang="en" sz="1200"/>
            </a:br>
            <a:r>
              <a:rPr lang="en"/>
              <a:t>Though the RGB feature produced the most accurate results, its accuracy was so similar to the others’ that the differences were statistically insignificant</a:t>
            </a:r>
            <a:endParaRPr/>
          </a:p>
          <a:p>
            <a:pPr indent="-304800" lvl="0" marL="457200" rtl="0" algn="l">
              <a:lnSpc>
                <a:spcPct val="150000"/>
              </a:lnSpc>
              <a:spcBef>
                <a:spcPts val="0"/>
              </a:spcBef>
              <a:spcAft>
                <a:spcPts val="0"/>
              </a:spcAft>
              <a:buClr>
                <a:schemeClr val="accent1"/>
              </a:buClr>
              <a:buSzPts val="1200"/>
              <a:buFont typeface="Lato"/>
              <a:buChar char="●"/>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d1bcbad6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d1bcbad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e9ca462a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e9ca462a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e9ca462a4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e9ca462a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eb93751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eb93751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e9ca462a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e9ca462a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the first 45 seconds of the video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d1bcbad6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d1bcbad6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200000"/>
              </a:lnSpc>
              <a:spcBef>
                <a:spcPts val="0"/>
              </a:spcBef>
              <a:spcAft>
                <a:spcPts val="0"/>
              </a:spcAft>
              <a:buClr>
                <a:schemeClr val="accent1"/>
              </a:buClr>
              <a:buSzPts val="1100"/>
              <a:buFont typeface="Lato"/>
              <a:buChar char="●"/>
            </a:pPr>
            <a:r>
              <a:rPr lang="en">
                <a:latin typeface="Lato"/>
                <a:ea typeface="Lato"/>
                <a:cs typeface="Lato"/>
                <a:sym typeface="Lato"/>
              </a:rPr>
              <a:t>Purpose is to explore automatic methods based on artificial intelligence to summarize large collections of data in visual media</a:t>
            </a:r>
            <a:endParaRPr sz="900">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e9ca462a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e9ca462a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d1bcbad6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d1bcbad6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000000"/>
              </a:buClr>
              <a:buSzPts val="1300"/>
              <a:buFont typeface="Lato"/>
              <a:buChar char="●"/>
            </a:pPr>
            <a:r>
              <a:rPr lang="en" sz="1300"/>
              <a:t>The process is repeated until the variance between</a:t>
            </a:r>
            <a:r>
              <a:rPr lang="en" sz="1300">
                <a:latin typeface="Lato"/>
                <a:ea typeface="Lato"/>
                <a:cs typeface="Lato"/>
                <a:sym typeface="Lato"/>
              </a:rPr>
              <a:t> the points and the cluster center is minimal</a:t>
            </a:r>
            <a:endParaRPr sz="1300"/>
          </a:p>
          <a:p>
            <a:pPr indent="0" lvl="0" marL="0" rtl="0" algn="l">
              <a:spcBef>
                <a:spcPts val="0"/>
              </a:spcBef>
              <a:spcAft>
                <a:spcPts val="0"/>
              </a:spcAft>
              <a:buNone/>
            </a:pPr>
            <a:r>
              <a:t/>
            </a:r>
            <a:endParaRPr sz="1600">
              <a:solidFill>
                <a:schemeClr val="accent1"/>
              </a:solidFill>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d1bcbad6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d1bcbad6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e9ca462a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e9ca462a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Lato"/>
              <a:buChar char="●"/>
            </a:pPr>
            <a:r>
              <a:rPr lang="en" sz="1200">
                <a:latin typeface="Lato"/>
                <a:ea typeface="Lato"/>
                <a:cs typeface="Lato"/>
                <a:sym typeface="Lato"/>
              </a:rPr>
              <a:t>, short for Residual Network-50,</a:t>
            </a:r>
            <a:endParaRPr sz="1200">
              <a:latin typeface="Lato"/>
              <a:ea typeface="Lato"/>
              <a:cs typeface="Lato"/>
              <a:sym typeface="Lato"/>
            </a:endParaRPr>
          </a:p>
          <a:p>
            <a:pPr indent="-304800" lvl="0" marL="457200" rtl="0" algn="l">
              <a:lnSpc>
                <a:spcPct val="200000"/>
              </a:lnSpc>
              <a:spcBef>
                <a:spcPts val="0"/>
              </a:spcBef>
              <a:spcAft>
                <a:spcPts val="0"/>
              </a:spcAft>
              <a:buClr>
                <a:srgbClr val="000000"/>
              </a:buClr>
              <a:buSzPts val="1200"/>
              <a:buFont typeface="Lato"/>
              <a:buChar char="●"/>
            </a:pPr>
            <a:r>
              <a:rPr lang="en" sz="1200">
                <a:latin typeface="Lato"/>
                <a:ea typeface="Lato"/>
                <a:cs typeface="Lato"/>
                <a:sym typeface="Lato"/>
              </a:rPr>
              <a:t>PCA builds solely off of the RGB method, ResNet-50 also uses an object, not just color, oriented approach</a:t>
            </a:r>
            <a:endParaRPr sz="1200">
              <a:latin typeface="Lato"/>
              <a:ea typeface="Lato"/>
              <a:cs typeface="Lato"/>
              <a:sym typeface="Lato"/>
            </a:endParaRPr>
          </a:p>
          <a:p>
            <a:pPr indent="-304800" lvl="0" marL="457200" rtl="0" algn="l">
              <a:lnSpc>
                <a:spcPct val="200000"/>
              </a:lnSpc>
              <a:spcBef>
                <a:spcPts val="0"/>
              </a:spcBef>
              <a:spcAft>
                <a:spcPts val="0"/>
              </a:spcAft>
              <a:buClr>
                <a:schemeClr val="accent1"/>
              </a:buClr>
              <a:buSzPts val="1200"/>
              <a:buFont typeface="Lato"/>
              <a:buChar char="●"/>
            </a:pPr>
            <a:r>
              <a:t/>
            </a:r>
            <a:endParaRPr sz="1200">
              <a:latin typeface="Lato"/>
              <a:ea typeface="Lato"/>
              <a:cs typeface="Lato"/>
              <a:sym typeface="Lato"/>
            </a:endParaRPr>
          </a:p>
          <a:p>
            <a:pPr indent="0" lvl="0" marL="0" rtl="0" algn="l">
              <a:lnSpc>
                <a:spcPct val="130000"/>
              </a:lnSpc>
              <a:spcBef>
                <a:spcPts val="0"/>
              </a:spcBef>
              <a:spcAft>
                <a:spcPts val="0"/>
              </a:spcAft>
              <a:buNone/>
            </a:pPr>
            <a:r>
              <a:rPr lang="en" sz="2300">
                <a:solidFill>
                  <a:srgbClr val="111111"/>
                </a:solidFill>
                <a:highlight>
                  <a:srgbClr val="FFFFFF"/>
                </a:highlight>
                <a:latin typeface="Roboto"/>
                <a:ea typeface="Roboto"/>
                <a:cs typeface="Roboto"/>
                <a:sym typeface="Roboto"/>
              </a:rPr>
              <a:t>Illustration of a typical residual block of ResNet (50 layers), where each layer consists of Convolutional (conv), Rectified Linear Unit (RELU) and Batch Normalization (Batch Norm) layers.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e9ca462a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e9ca462a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e9ca462a4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e9ca462a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researchgate.net/figure/Steps-for-video-summarization_fig1_282423076" TargetMode="External"/><Relationship Id="rId4" Type="http://schemas.openxmlformats.org/officeDocument/2006/relationships/hyperlink" Target="https://stanford.edu/~cpiech/cs221/handouts/kmeans.html#" TargetMode="External"/><Relationship Id="rId5" Type="http://schemas.openxmlformats.org/officeDocument/2006/relationships/hyperlink" Target="https://www.youtube.com/watch?v=HyttnavZBN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youtube.com/watch?v=HyttnavZBNU"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Summarization Using Artificial Intelligence</a:t>
            </a:r>
            <a:endParaRPr/>
          </a:p>
        </p:txBody>
      </p:sp>
      <p:sp>
        <p:nvSpPr>
          <p:cNvPr id="87" name="Google Shape;87;p13"/>
          <p:cNvSpPr txBox="1"/>
          <p:nvPr>
            <p:ph idx="1" type="subTitle"/>
          </p:nvPr>
        </p:nvSpPr>
        <p:spPr>
          <a:xfrm>
            <a:off x="729452" y="2987150"/>
            <a:ext cx="7688100" cy="54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t>Amina Naidjate</a:t>
            </a:r>
            <a:r>
              <a:rPr i="1" lang="en" sz="1300"/>
              <a:t>, </a:t>
            </a:r>
            <a:r>
              <a:rPr lang="en" sz="1300"/>
              <a:t>YSP Student</a:t>
            </a:r>
            <a:r>
              <a:rPr i="1" lang="en" sz="1300"/>
              <a:t>, Al-Noor Academy</a:t>
            </a:r>
            <a:endParaRPr i="1" sz="1300"/>
          </a:p>
          <a:p>
            <a:pPr indent="0" lvl="0" marL="0" rtl="0" algn="l">
              <a:lnSpc>
                <a:spcPct val="115000"/>
              </a:lnSpc>
              <a:spcBef>
                <a:spcPts val="0"/>
              </a:spcBef>
              <a:spcAft>
                <a:spcPts val="0"/>
              </a:spcAft>
              <a:buClr>
                <a:schemeClr val="dk1"/>
              </a:buClr>
              <a:buSzPts val="1100"/>
              <a:buFont typeface="Arial"/>
              <a:buNone/>
            </a:pPr>
            <a:r>
              <a:rPr lang="en" sz="1300"/>
              <a:t>Alejandro Gardinier</a:t>
            </a:r>
            <a:r>
              <a:rPr i="1" lang="en" sz="1300"/>
              <a:t>,</a:t>
            </a:r>
            <a:r>
              <a:rPr lang="en" sz="1300"/>
              <a:t> YSP Student,</a:t>
            </a:r>
            <a:r>
              <a:rPr i="1" lang="en" sz="1300"/>
              <a:t> Arlington High School</a:t>
            </a:r>
            <a:endParaRPr i="1" sz="1300"/>
          </a:p>
          <a:p>
            <a:pPr indent="0" lvl="0" marL="0" rtl="0" algn="l">
              <a:lnSpc>
                <a:spcPct val="115000"/>
              </a:lnSpc>
              <a:spcBef>
                <a:spcPts val="0"/>
              </a:spcBef>
              <a:spcAft>
                <a:spcPts val="0"/>
              </a:spcAft>
              <a:buClr>
                <a:schemeClr val="dk1"/>
              </a:buClr>
              <a:buSzPts val="1100"/>
              <a:buFont typeface="Arial"/>
              <a:buNone/>
            </a:pPr>
            <a:r>
              <a:rPr lang="en" sz="1300"/>
              <a:t>Zijia Lu, Ph.D. Student</a:t>
            </a:r>
            <a:r>
              <a:rPr i="1" lang="en" sz="1300"/>
              <a:t>, Northeastern University</a:t>
            </a:r>
            <a:endParaRPr i="1" sz="1300"/>
          </a:p>
          <a:p>
            <a:pPr indent="0" lvl="0" marL="0" rtl="0" algn="l">
              <a:lnSpc>
                <a:spcPct val="115000"/>
              </a:lnSpc>
              <a:spcBef>
                <a:spcPts val="0"/>
              </a:spcBef>
              <a:spcAft>
                <a:spcPts val="0"/>
              </a:spcAft>
              <a:buClr>
                <a:schemeClr val="dk1"/>
              </a:buClr>
              <a:buSzPts val="1100"/>
              <a:buFont typeface="Arial"/>
              <a:buNone/>
            </a:pPr>
            <a:r>
              <a:rPr lang="en" sz="1300"/>
              <a:t>Yuhan Shen, Ph.D. Student</a:t>
            </a:r>
            <a:r>
              <a:rPr i="1" lang="en" sz="1300"/>
              <a:t>, Northeastern University</a:t>
            </a:r>
            <a:endParaRPr i="1" sz="1300"/>
          </a:p>
          <a:p>
            <a:pPr indent="0" lvl="0" marL="0" rtl="0" algn="l">
              <a:lnSpc>
                <a:spcPct val="115000"/>
              </a:lnSpc>
              <a:spcBef>
                <a:spcPts val="0"/>
              </a:spcBef>
              <a:spcAft>
                <a:spcPts val="0"/>
              </a:spcAft>
              <a:buClr>
                <a:schemeClr val="dk1"/>
              </a:buClr>
              <a:buSzPts val="1100"/>
              <a:buFont typeface="Arial"/>
              <a:buNone/>
            </a:pPr>
            <a:r>
              <a:rPr lang="en" sz="1300"/>
              <a:t>Dr. Ehsan Elhamifar, Electrical and Computer Engineering</a:t>
            </a:r>
            <a:r>
              <a:rPr i="1" lang="en" sz="1300"/>
              <a:t>, Northeastern University</a:t>
            </a:r>
            <a:endParaRPr i="1" sz="1300"/>
          </a:p>
          <a:p>
            <a:pPr indent="0" lvl="0" marL="0" rtl="0" algn="l">
              <a:lnSpc>
                <a:spcPct val="115000"/>
              </a:lnSpc>
              <a:spcBef>
                <a:spcPts val="0"/>
              </a:spcBef>
              <a:spcAft>
                <a:spcPts val="0"/>
              </a:spcAft>
              <a:buNone/>
            </a:pPr>
            <a:r>
              <a:t/>
            </a:r>
            <a:endParaRPr sz="1500"/>
          </a:p>
        </p:txBody>
      </p:sp>
      <p:pic>
        <p:nvPicPr>
          <p:cNvPr id="88" name="Google Shape;88;p13"/>
          <p:cNvPicPr preferRelativeResize="0"/>
          <p:nvPr/>
        </p:nvPicPr>
        <p:blipFill>
          <a:blip r:embed="rId3">
            <a:alphaModFix/>
          </a:blip>
          <a:stretch>
            <a:fillRect/>
          </a:stretch>
        </p:blipFill>
        <p:spPr>
          <a:xfrm>
            <a:off x="6642865" y="2882575"/>
            <a:ext cx="2447075" cy="594300"/>
          </a:xfrm>
          <a:prstGeom prst="rect">
            <a:avLst/>
          </a:prstGeom>
          <a:noFill/>
          <a:ln>
            <a:noFill/>
          </a:ln>
        </p:spPr>
      </p:pic>
      <p:pic>
        <p:nvPicPr>
          <p:cNvPr id="89" name="Google Shape;89;p13"/>
          <p:cNvPicPr preferRelativeResize="0"/>
          <p:nvPr/>
        </p:nvPicPr>
        <p:blipFill>
          <a:blip r:embed="rId4">
            <a:alphaModFix/>
          </a:blip>
          <a:stretch>
            <a:fillRect/>
          </a:stretch>
        </p:blipFill>
        <p:spPr>
          <a:xfrm>
            <a:off x="7406353" y="3605900"/>
            <a:ext cx="920125" cy="916500"/>
          </a:xfrm>
          <a:prstGeom prst="rect">
            <a:avLst/>
          </a:prstGeom>
          <a:noFill/>
          <a:ln>
            <a:noFill/>
          </a:ln>
        </p:spPr>
      </p:pic>
      <p:pic>
        <p:nvPicPr>
          <p:cNvPr id="90" name="Google Shape;90;p13"/>
          <p:cNvPicPr preferRelativeResize="0"/>
          <p:nvPr/>
        </p:nvPicPr>
        <p:blipFill rotWithShape="1">
          <a:blip r:embed="rId5">
            <a:alphaModFix/>
          </a:blip>
          <a:srcRect b="37442" l="17332" r="19179" t="27690"/>
          <a:stretch/>
        </p:blipFill>
        <p:spPr>
          <a:xfrm>
            <a:off x="6784288" y="2104725"/>
            <a:ext cx="2164248" cy="594300"/>
          </a:xfrm>
          <a:prstGeom prst="rect">
            <a:avLst/>
          </a:prstGeom>
          <a:noFill/>
          <a:ln>
            <a:noFill/>
          </a:ln>
        </p:spPr>
      </p:pic>
      <p:pic>
        <p:nvPicPr>
          <p:cNvPr id="91" name="Google Shape;91;p13"/>
          <p:cNvPicPr preferRelativeResize="0"/>
          <p:nvPr/>
        </p:nvPicPr>
        <p:blipFill>
          <a:blip r:embed="rId6">
            <a:alphaModFix/>
          </a:blip>
          <a:stretch>
            <a:fillRect/>
          </a:stretch>
        </p:blipFill>
        <p:spPr>
          <a:xfrm>
            <a:off x="7037657" y="1212225"/>
            <a:ext cx="1657525" cy="76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000000"/>
                </a:solidFill>
              </a:rPr>
              <a:t>Figure 4. </a:t>
            </a:r>
            <a:r>
              <a:rPr lang="en" sz="900">
                <a:solidFill>
                  <a:srgbClr val="000000"/>
                </a:solidFill>
              </a:rPr>
              <a:t>K-Means accuracy curve. As K increases, the average distance decreases, but once the graphs hits the “elbow point”,  the average distance lost for each cluster added minimizes. It’s inefficient for the computer to compute new clusters for minimal gain, so the optimal K is at the elbow point.</a:t>
            </a:r>
            <a:endParaRPr sz="200"/>
          </a:p>
        </p:txBody>
      </p:sp>
      <p:pic>
        <p:nvPicPr>
          <p:cNvPr id="151" name="Google Shape;151;p22"/>
          <p:cNvPicPr preferRelativeResize="0"/>
          <p:nvPr/>
        </p:nvPicPr>
        <p:blipFill rotWithShape="1">
          <a:blip r:embed="rId3">
            <a:alphaModFix/>
          </a:blip>
          <a:srcRect b="0" l="0" r="0" t="5793"/>
          <a:stretch/>
        </p:blipFill>
        <p:spPr>
          <a:xfrm>
            <a:off x="1325525" y="497375"/>
            <a:ext cx="6496250" cy="3831950"/>
          </a:xfrm>
          <a:prstGeom prst="rect">
            <a:avLst/>
          </a:prstGeom>
          <a:noFill/>
          <a:ln>
            <a:noFill/>
          </a:ln>
        </p:spPr>
      </p:pic>
      <p:sp>
        <p:nvSpPr>
          <p:cNvPr id="152" name="Google Shape;152;p22"/>
          <p:cNvSpPr txBox="1"/>
          <p:nvPr/>
        </p:nvSpPr>
        <p:spPr>
          <a:xfrm>
            <a:off x="2344625" y="120550"/>
            <a:ext cx="4524900" cy="1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Calibri"/>
                <a:ea typeface="Calibri"/>
                <a:cs typeface="Calibri"/>
                <a:sym typeface="Calibri"/>
              </a:rPr>
              <a:t>K-means Accuracy Curve</a:t>
            </a:r>
            <a:endParaRPr b="1">
              <a:solidFill>
                <a:srgbClr val="43434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0000"/>
                </a:solidFill>
              </a:rPr>
              <a:t>Figure 5.</a:t>
            </a:r>
            <a:r>
              <a:rPr lang="en" sz="1000">
                <a:solidFill>
                  <a:srgbClr val="000000"/>
                </a:solidFill>
              </a:rPr>
              <a:t> Timeline plot for cluster frequency. On the x-axis are the frame numbers (151 total) and each cluster (14 total)  is represented by a bar of color . </a:t>
            </a:r>
            <a:endParaRPr sz="300"/>
          </a:p>
        </p:txBody>
      </p:sp>
      <p:pic>
        <p:nvPicPr>
          <p:cNvPr id="158" name="Google Shape;158;p23"/>
          <p:cNvPicPr preferRelativeResize="0"/>
          <p:nvPr/>
        </p:nvPicPr>
        <p:blipFill>
          <a:blip r:embed="rId3">
            <a:alphaModFix/>
          </a:blip>
          <a:stretch>
            <a:fillRect/>
          </a:stretch>
        </p:blipFill>
        <p:spPr>
          <a:xfrm>
            <a:off x="2334400" y="158450"/>
            <a:ext cx="4475206" cy="40677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idx="1" type="body"/>
          </p:nvPr>
        </p:nvSpPr>
        <p:spPr>
          <a:xfrm>
            <a:off x="723300" y="4208776"/>
            <a:ext cx="7697400" cy="460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000000"/>
                </a:solidFill>
              </a:rPr>
              <a:t>Figure 6. </a:t>
            </a:r>
            <a:r>
              <a:rPr lang="en" sz="1200">
                <a:solidFill>
                  <a:srgbClr val="000000"/>
                </a:solidFill>
              </a:rPr>
              <a:t>Representative Frames. Above are the 14 frames chosen by the computer as the most representative images of the video in a ResNet-50 test run. </a:t>
            </a:r>
            <a:endParaRPr sz="1200"/>
          </a:p>
        </p:txBody>
      </p:sp>
      <p:pic>
        <p:nvPicPr>
          <p:cNvPr id="164" name="Google Shape;164;p24"/>
          <p:cNvPicPr preferRelativeResize="0"/>
          <p:nvPr/>
        </p:nvPicPr>
        <p:blipFill>
          <a:blip r:embed="rId3">
            <a:alphaModFix/>
          </a:blip>
          <a:stretch>
            <a:fillRect/>
          </a:stretch>
        </p:blipFill>
        <p:spPr>
          <a:xfrm>
            <a:off x="152400" y="673338"/>
            <a:ext cx="8839199" cy="31791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idx="1" type="body"/>
          </p:nvPr>
        </p:nvSpPr>
        <p:spPr>
          <a:xfrm>
            <a:off x="723300" y="3899850"/>
            <a:ext cx="7697400" cy="8619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900">
                <a:solidFill>
                  <a:srgbClr val="000000"/>
                </a:solidFill>
              </a:rPr>
              <a:t>Table 1.</a:t>
            </a:r>
            <a:r>
              <a:rPr lang="en" sz="900">
                <a:solidFill>
                  <a:srgbClr val="000000"/>
                </a:solidFill>
              </a:rPr>
              <a:t> Accuracy and efficiency of different methods. All four methods have similar accuracies  but the RGB feature has the highest. However the RGB feature takes a significantly longer time than the other features to load. The ResNet-50 feature, with a very similar accuracy, was the fastest to determine the representative frames.</a:t>
            </a:r>
            <a:endParaRPr/>
          </a:p>
        </p:txBody>
      </p:sp>
      <p:pic>
        <p:nvPicPr>
          <p:cNvPr id="170" name="Google Shape;170;p25"/>
          <p:cNvPicPr preferRelativeResize="0"/>
          <p:nvPr/>
        </p:nvPicPr>
        <p:blipFill>
          <a:blip r:embed="rId3">
            <a:alphaModFix/>
          </a:blip>
          <a:stretch>
            <a:fillRect/>
          </a:stretch>
        </p:blipFill>
        <p:spPr>
          <a:xfrm>
            <a:off x="225150" y="600825"/>
            <a:ext cx="8839198" cy="2803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76" name="Google Shape;176;p26"/>
          <p:cNvSpPr txBox="1"/>
          <p:nvPr>
            <p:ph idx="1" type="body"/>
          </p:nvPr>
        </p:nvSpPr>
        <p:spPr>
          <a:xfrm>
            <a:off x="729450" y="1932450"/>
            <a:ext cx="7688700" cy="22620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Computers can be taught to summarize large amounts of data through algorithms like K-means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 optimal number of Ks (14) is the value found on the “elbow point” of the accuracy curve</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All four features had nearly identical accuracies</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The higher the number of dimensions considered is, the longer it takes to compute. The feature with the highest performance in relation to its computing time is ResNet-50</a:t>
            </a:r>
            <a:endParaRPr sz="1200">
              <a:solidFill>
                <a:srgbClr val="000000"/>
              </a:solidFill>
              <a:latin typeface="Arial"/>
              <a:ea typeface="Arial"/>
              <a:cs typeface="Arial"/>
              <a:sym typeface="Arial"/>
            </a:endParaRPr>
          </a:p>
          <a:p>
            <a:pPr indent="-304800" lvl="0" marL="457200" rtl="0" algn="l">
              <a:lnSpc>
                <a:spcPct val="20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While this process is not infallible and much can be improved on, it does serve the purpose of summarization. It’s a practical method that follows human logic and performs relatively quickly</a:t>
            </a:r>
            <a:endParaRPr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7"/>
          <p:cNvPicPr preferRelativeResize="0"/>
          <p:nvPr/>
        </p:nvPicPr>
        <p:blipFill>
          <a:blip r:embed="rId3">
            <a:alphaModFix/>
          </a:blip>
          <a:stretch>
            <a:fillRect/>
          </a:stretch>
        </p:blipFill>
        <p:spPr>
          <a:xfrm>
            <a:off x="1132613" y="0"/>
            <a:ext cx="6878784"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187" name="Google Shape;187;p28"/>
          <p:cNvSpPr txBox="1"/>
          <p:nvPr>
            <p:ph idx="1" type="body"/>
          </p:nvPr>
        </p:nvSpPr>
        <p:spPr>
          <a:xfrm>
            <a:off x="729450" y="2092575"/>
            <a:ext cx="7688700" cy="2095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000000"/>
                </a:solidFill>
                <a:latin typeface="Arial"/>
                <a:ea typeface="Arial"/>
                <a:cs typeface="Arial"/>
                <a:sym typeface="Arial"/>
              </a:rPr>
              <a:t>Department of Electrical and Computer Engineering</a:t>
            </a:r>
            <a:endParaRPr b="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 sz="1200">
                <a:solidFill>
                  <a:srgbClr val="000000"/>
                </a:solidFill>
                <a:latin typeface="Arial"/>
                <a:ea typeface="Arial"/>
                <a:cs typeface="Arial"/>
                <a:sym typeface="Arial"/>
              </a:rPr>
              <a:t>Dr. Ehsan Elhamifar, </a:t>
            </a:r>
            <a:r>
              <a:rPr i="1" lang="en" sz="1200">
                <a:solidFill>
                  <a:srgbClr val="000000"/>
                </a:solidFill>
                <a:latin typeface="Arial"/>
                <a:ea typeface="Arial"/>
                <a:cs typeface="Arial"/>
                <a:sym typeface="Arial"/>
              </a:rPr>
              <a:t>Associate Professor, Electrical and Computer Engineering</a:t>
            </a:r>
            <a:endParaRPr i="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 sz="1200">
                <a:solidFill>
                  <a:srgbClr val="000000"/>
                </a:solidFill>
                <a:latin typeface="Arial"/>
                <a:ea typeface="Arial"/>
                <a:cs typeface="Arial"/>
                <a:sym typeface="Arial"/>
              </a:rPr>
              <a:t>Zijia Lu, </a:t>
            </a:r>
            <a:r>
              <a:rPr i="1" lang="en" sz="1200">
                <a:solidFill>
                  <a:srgbClr val="000000"/>
                </a:solidFill>
                <a:latin typeface="Arial"/>
                <a:ea typeface="Arial"/>
                <a:cs typeface="Arial"/>
                <a:sym typeface="Arial"/>
              </a:rPr>
              <a:t>Ph.D. Student for Computer Science</a:t>
            </a:r>
            <a:endParaRPr i="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 sz="1200">
                <a:solidFill>
                  <a:srgbClr val="000000"/>
                </a:solidFill>
                <a:latin typeface="Arial"/>
                <a:ea typeface="Arial"/>
                <a:cs typeface="Arial"/>
                <a:sym typeface="Arial"/>
              </a:rPr>
              <a:t>Yuhan Shen, </a:t>
            </a:r>
            <a:r>
              <a:rPr i="1" lang="en" sz="1200">
                <a:solidFill>
                  <a:srgbClr val="000000"/>
                </a:solidFill>
                <a:latin typeface="Arial"/>
                <a:ea typeface="Arial"/>
                <a:cs typeface="Arial"/>
                <a:sym typeface="Arial"/>
              </a:rPr>
              <a:t>Ph.D. Student for Computer Science</a:t>
            </a:r>
            <a:endParaRPr i="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b="1" lang="en" sz="1200">
                <a:solidFill>
                  <a:srgbClr val="000000"/>
                </a:solidFill>
                <a:latin typeface="Arial"/>
                <a:ea typeface="Arial"/>
                <a:cs typeface="Arial"/>
                <a:sym typeface="Arial"/>
              </a:rPr>
              <a:t>Center for STEM Education</a:t>
            </a:r>
            <a:endParaRPr b="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 sz="1200">
                <a:solidFill>
                  <a:srgbClr val="000000"/>
                </a:solidFill>
                <a:latin typeface="Arial"/>
                <a:ea typeface="Arial"/>
                <a:cs typeface="Arial"/>
                <a:sym typeface="Arial"/>
              </a:rPr>
              <a:t>Claire Duggan, </a:t>
            </a:r>
            <a:r>
              <a:rPr i="1" lang="en" sz="1200">
                <a:solidFill>
                  <a:srgbClr val="000000"/>
                </a:solidFill>
                <a:latin typeface="Arial"/>
                <a:ea typeface="Arial"/>
                <a:cs typeface="Arial"/>
                <a:sym typeface="Arial"/>
              </a:rPr>
              <a:t>Director of Programs and Operations</a:t>
            </a:r>
            <a:endParaRPr i="1" sz="12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 sz="1200">
                <a:solidFill>
                  <a:srgbClr val="000000"/>
                </a:solidFill>
                <a:latin typeface="Arial"/>
                <a:ea typeface="Arial"/>
                <a:cs typeface="Arial"/>
                <a:sym typeface="Arial"/>
              </a:rPr>
              <a:t>Salima Amiji and Natasha Zaarour</a:t>
            </a:r>
            <a:r>
              <a:rPr i="1" lang="en" sz="1200">
                <a:solidFill>
                  <a:srgbClr val="000000"/>
                </a:solidFill>
                <a:latin typeface="Arial"/>
                <a:ea typeface="Arial"/>
                <a:cs typeface="Arial"/>
                <a:sym typeface="Arial"/>
              </a:rPr>
              <a:t>, YSP Coordinators</a:t>
            </a:r>
            <a:endParaRPr i="1" sz="1200">
              <a:solidFill>
                <a:srgbClr val="000000"/>
              </a:solidFill>
              <a:latin typeface="Arial"/>
              <a:ea typeface="Arial"/>
              <a:cs typeface="Arial"/>
              <a:sym typeface="Arial"/>
            </a:endParaRPr>
          </a:p>
          <a:p>
            <a:pPr indent="0" lvl="0" marL="0" rtl="0" algn="l">
              <a:lnSpc>
                <a:spcPct val="150000"/>
              </a:lnSpc>
              <a:spcBef>
                <a:spcPts val="0"/>
              </a:spcBef>
              <a:spcAft>
                <a:spcPts val="1600"/>
              </a:spcAft>
              <a:buNone/>
            </a:pPr>
            <a:r>
              <a:rPr lang="en" sz="1200">
                <a:solidFill>
                  <a:srgbClr val="000000"/>
                </a:solidFill>
                <a:latin typeface="Arial"/>
                <a:ea typeface="Arial"/>
                <a:cs typeface="Arial"/>
                <a:sym typeface="Arial"/>
              </a:rPr>
              <a:t>Nicolas Fuchs, </a:t>
            </a:r>
            <a:r>
              <a:rPr i="1" lang="en" sz="1200">
                <a:solidFill>
                  <a:srgbClr val="000000"/>
                </a:solidFill>
                <a:latin typeface="Arial"/>
                <a:ea typeface="Arial"/>
                <a:cs typeface="Arial"/>
                <a:sym typeface="Arial"/>
              </a:rPr>
              <a:t>Project Implementation Coordinator</a:t>
            </a:r>
            <a:endParaRPr i="1" sz="12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3" name="Google Shape;193;p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solidFill>
                  <a:srgbClr val="000000"/>
                </a:solidFill>
              </a:rPr>
              <a:t>Caetano, C. (2016, January). </a:t>
            </a:r>
            <a:r>
              <a:rPr i="1" lang="en" sz="900">
                <a:solidFill>
                  <a:srgbClr val="000000"/>
                </a:solidFill>
              </a:rPr>
              <a:t>Steps for video summarization</a:t>
            </a:r>
            <a:r>
              <a:rPr lang="en" sz="900">
                <a:solidFill>
                  <a:srgbClr val="000000"/>
                </a:solidFill>
              </a:rPr>
              <a:t> [Image]. Research Gate.</a:t>
            </a:r>
            <a:endParaRPr sz="900">
              <a:solidFill>
                <a:srgbClr val="000000"/>
              </a:solidFill>
            </a:endParaRPr>
          </a:p>
          <a:p>
            <a:pPr indent="0" lvl="0" marL="0" rtl="0" algn="l">
              <a:lnSpc>
                <a:spcPct val="150000"/>
              </a:lnSpc>
              <a:spcBef>
                <a:spcPts val="0"/>
              </a:spcBef>
              <a:spcAft>
                <a:spcPts val="0"/>
              </a:spcAft>
              <a:buNone/>
            </a:pPr>
            <a:r>
              <a:rPr lang="en" sz="900">
                <a:solidFill>
                  <a:srgbClr val="000000"/>
                </a:solidFill>
              </a:rPr>
              <a:t>    </a:t>
            </a:r>
            <a:r>
              <a:rPr lang="en" sz="900" u="sng">
                <a:solidFill>
                  <a:schemeClr val="hlink"/>
                </a:solidFill>
                <a:hlinkClick r:id="rId3"/>
              </a:rPr>
              <a:t>https://www.researchgate.net/figure/Steps-for-video-summarization_fig1_282423076</a:t>
            </a:r>
            <a:endParaRPr sz="900">
              <a:solidFill>
                <a:srgbClr val="000000"/>
              </a:solidFill>
            </a:endParaRPr>
          </a:p>
          <a:p>
            <a:pPr indent="0" lvl="0" marL="0" rtl="0" algn="l">
              <a:lnSpc>
                <a:spcPct val="150000"/>
              </a:lnSpc>
              <a:spcBef>
                <a:spcPts val="0"/>
              </a:spcBef>
              <a:spcAft>
                <a:spcPts val="0"/>
              </a:spcAft>
              <a:buNone/>
            </a:pPr>
            <a:r>
              <a:t/>
            </a:r>
            <a:endParaRPr sz="900">
              <a:solidFill>
                <a:srgbClr val="000000"/>
              </a:solidFill>
            </a:endParaRPr>
          </a:p>
          <a:p>
            <a:pPr indent="0" lvl="0" marL="0" rtl="0" algn="l">
              <a:lnSpc>
                <a:spcPct val="150000"/>
              </a:lnSpc>
              <a:spcBef>
                <a:spcPts val="0"/>
              </a:spcBef>
              <a:spcAft>
                <a:spcPts val="0"/>
              </a:spcAft>
              <a:buNone/>
            </a:pPr>
            <a:r>
              <a:rPr lang="en" sz="900">
                <a:solidFill>
                  <a:srgbClr val="000000"/>
                </a:solidFill>
              </a:rPr>
              <a:t>Jordan, M. (n.d.). </a:t>
            </a:r>
            <a:r>
              <a:rPr i="1" lang="en" sz="900">
                <a:solidFill>
                  <a:srgbClr val="000000"/>
                </a:solidFill>
              </a:rPr>
              <a:t>Figure 1: K-means algorithm</a:t>
            </a:r>
            <a:r>
              <a:rPr lang="en" sz="900">
                <a:solidFill>
                  <a:srgbClr val="000000"/>
                </a:solidFill>
              </a:rPr>
              <a:t> [Image]. Stanford CS221.</a:t>
            </a:r>
            <a:endParaRPr sz="900">
              <a:solidFill>
                <a:srgbClr val="000000"/>
              </a:solidFill>
            </a:endParaRPr>
          </a:p>
          <a:p>
            <a:pPr indent="0" lvl="0" marL="0" rtl="0" algn="l">
              <a:lnSpc>
                <a:spcPct val="150000"/>
              </a:lnSpc>
              <a:spcBef>
                <a:spcPts val="0"/>
              </a:spcBef>
              <a:spcAft>
                <a:spcPts val="0"/>
              </a:spcAft>
              <a:buNone/>
            </a:pPr>
            <a:r>
              <a:rPr lang="en" sz="900">
                <a:solidFill>
                  <a:srgbClr val="000000"/>
                </a:solidFill>
              </a:rPr>
              <a:t>  </a:t>
            </a:r>
            <a:r>
              <a:rPr lang="en" sz="900" u="sng">
                <a:solidFill>
                  <a:schemeClr val="hlink"/>
                </a:solidFill>
                <a:hlinkClick r:id="rId4"/>
              </a:rPr>
              <a:t>https://stanford.edu/~cpiech/cs221/handouts/kmeans.html#</a:t>
            </a:r>
            <a:endParaRPr sz="900">
              <a:solidFill>
                <a:srgbClr val="000000"/>
              </a:solidFill>
            </a:endParaRPr>
          </a:p>
          <a:p>
            <a:pPr indent="0" lvl="0" marL="0" rtl="0" algn="l">
              <a:lnSpc>
                <a:spcPct val="150000"/>
              </a:lnSpc>
              <a:spcBef>
                <a:spcPts val="0"/>
              </a:spcBef>
              <a:spcAft>
                <a:spcPts val="0"/>
              </a:spcAft>
              <a:buNone/>
            </a:pPr>
            <a:r>
              <a:t/>
            </a:r>
            <a:endParaRPr sz="900">
              <a:solidFill>
                <a:srgbClr val="000000"/>
              </a:solidFill>
            </a:endParaRPr>
          </a:p>
          <a:p>
            <a:pPr indent="0" lvl="0" marL="0" rtl="0" algn="l">
              <a:lnSpc>
                <a:spcPct val="150000"/>
              </a:lnSpc>
              <a:spcBef>
                <a:spcPts val="0"/>
              </a:spcBef>
              <a:spcAft>
                <a:spcPts val="0"/>
              </a:spcAft>
              <a:buNone/>
            </a:pPr>
            <a:r>
              <a:rPr lang="en" sz="900">
                <a:solidFill>
                  <a:srgbClr val="000000"/>
                </a:solidFill>
              </a:rPr>
              <a:t>CNBC Television. (2020, June 29). </a:t>
            </a:r>
            <a:r>
              <a:rPr i="1" lang="en" sz="900">
                <a:solidFill>
                  <a:srgbClr val="000000"/>
                </a:solidFill>
              </a:rPr>
              <a:t>Coronavirus cases in the United States just surpassed 2.5 million</a:t>
            </a:r>
            <a:endParaRPr i="1" sz="900">
              <a:solidFill>
                <a:srgbClr val="000000"/>
              </a:solidFill>
            </a:endParaRPr>
          </a:p>
          <a:p>
            <a:pPr indent="0" lvl="0" marL="0" rtl="0" algn="l">
              <a:lnSpc>
                <a:spcPct val="150000"/>
              </a:lnSpc>
              <a:spcBef>
                <a:spcPts val="0"/>
              </a:spcBef>
              <a:spcAft>
                <a:spcPts val="0"/>
              </a:spcAft>
              <a:buNone/>
            </a:pPr>
            <a:r>
              <a:rPr lang="en" sz="900">
                <a:solidFill>
                  <a:srgbClr val="000000"/>
                </a:solidFill>
              </a:rPr>
              <a:t>    </a:t>
            </a:r>
            <a:r>
              <a:rPr i="1" lang="en" sz="900">
                <a:solidFill>
                  <a:srgbClr val="000000"/>
                </a:solidFill>
              </a:rPr>
              <a:t>infections</a:t>
            </a:r>
            <a:r>
              <a:rPr lang="en" sz="900">
                <a:solidFill>
                  <a:srgbClr val="000000"/>
                </a:solidFill>
              </a:rPr>
              <a:t> [Video]. YouTube. </a:t>
            </a:r>
            <a:r>
              <a:rPr lang="en" sz="900" u="sng">
                <a:solidFill>
                  <a:schemeClr val="hlink"/>
                </a:solidFill>
                <a:hlinkClick r:id="rId5"/>
              </a:rPr>
              <a:t>https://www.youtube.com/watch?v=HyttnavZBNU</a:t>
            </a:r>
            <a:endParaRPr sz="900">
              <a:solidFill>
                <a:srgbClr val="000000"/>
              </a:solidFill>
            </a:endParaRPr>
          </a:p>
          <a:p>
            <a:pPr indent="0" lvl="0" marL="0" rtl="0" algn="l">
              <a:lnSpc>
                <a:spcPct val="150000"/>
              </a:lnSpc>
              <a:spcBef>
                <a:spcPts val="0"/>
              </a:spcBef>
              <a:spcAft>
                <a:spcPts val="0"/>
              </a:spcAft>
              <a:buNone/>
            </a:pPr>
            <a:r>
              <a:t/>
            </a:r>
            <a:endParaRPr sz="900">
              <a:solidFill>
                <a:srgbClr val="000000"/>
              </a:solidFill>
            </a:endParaRPr>
          </a:p>
          <a:p>
            <a:pPr indent="0" lvl="0" marL="0" rtl="0" algn="l">
              <a:lnSpc>
                <a:spcPct val="178571"/>
              </a:lnSpc>
              <a:spcBef>
                <a:spcPts val="0"/>
              </a:spcBef>
              <a:spcAft>
                <a:spcPts val="0"/>
              </a:spcAft>
              <a:buNone/>
            </a:pPr>
            <a:r>
              <a:rPr lang="en" sz="900">
                <a:solidFill>
                  <a:srgbClr val="000000"/>
                </a:solidFill>
              </a:rPr>
              <a:t>Sultana, N. N. (n.d.). </a:t>
            </a:r>
            <a:r>
              <a:rPr i="1" lang="en" sz="900">
                <a:solidFill>
                  <a:srgbClr val="000000"/>
                </a:solidFill>
              </a:rPr>
              <a:t>Fig2</a:t>
            </a:r>
            <a:r>
              <a:rPr lang="en" sz="900">
                <a:solidFill>
                  <a:srgbClr val="000000"/>
                </a:solidFill>
              </a:rPr>
              <a:t> [Photograph]. ResearchGate. https://www.researchgate.net/figure/</a:t>
            </a:r>
            <a:endParaRPr sz="900">
              <a:solidFill>
                <a:srgbClr val="000000"/>
              </a:solidFill>
            </a:endParaRPr>
          </a:p>
          <a:p>
            <a:pPr indent="0" lvl="0" marL="0" rtl="0" algn="l">
              <a:lnSpc>
                <a:spcPct val="178571"/>
              </a:lnSpc>
              <a:spcBef>
                <a:spcPts val="0"/>
              </a:spcBef>
              <a:spcAft>
                <a:spcPts val="0"/>
              </a:spcAft>
              <a:buNone/>
            </a:pPr>
            <a:r>
              <a:rPr lang="en" sz="900">
                <a:solidFill>
                  <a:srgbClr val="000000"/>
                </a:solidFill>
              </a:rPr>
              <a:t>    Illustration-of-a-typical-residual-block-of-ResNet-50-layers-where-each-layer-consists_fig1_326372957</a:t>
            </a:r>
            <a:endParaRPr sz="900">
              <a:solidFill>
                <a:srgbClr val="000000"/>
              </a:solidFill>
            </a:endParaRPr>
          </a:p>
          <a:p>
            <a:pPr indent="0" lvl="0" marL="0" rtl="0" algn="l">
              <a:lnSpc>
                <a:spcPct val="150000"/>
              </a:lnSpc>
              <a:spcBef>
                <a:spcPts val="0"/>
              </a:spcBef>
              <a:spcAft>
                <a:spcPts val="0"/>
              </a:spcAft>
              <a:buNone/>
            </a:pPr>
            <a:r>
              <a:t/>
            </a:r>
            <a:endParaRPr sz="900">
              <a:solidFill>
                <a:srgbClr val="000000"/>
              </a:solidFill>
            </a:endParaRPr>
          </a:p>
          <a:p>
            <a:pPr indent="0" lvl="0" marL="0" rtl="0" algn="l">
              <a:lnSpc>
                <a:spcPct val="150000"/>
              </a:lnSpc>
              <a:spcBef>
                <a:spcPts val="0"/>
              </a:spcBef>
              <a:spcAft>
                <a:spcPts val="16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97" name="Shape 197"/>
        <p:cNvGrpSpPr/>
        <p:nvPr/>
      </p:nvGrpSpPr>
      <p:grpSpPr>
        <a:xfrm>
          <a:off x="0" y="0"/>
          <a:ext cx="0" cy="0"/>
          <a:chOff x="0" y="0"/>
          <a:chExt cx="0" cy="0"/>
        </a:xfrm>
      </p:grpSpPr>
      <p:pic>
        <p:nvPicPr>
          <p:cNvPr descr="The Office Michael Scott GIF - TheOffice MichaelScott Questions GIFs" id="198" name="Google Shape;198;p30"/>
          <p:cNvPicPr preferRelativeResize="0"/>
          <p:nvPr/>
        </p:nvPicPr>
        <p:blipFill>
          <a:blip r:embed="rId3">
            <a:alphaModFix/>
          </a:blip>
          <a:stretch>
            <a:fillRect/>
          </a:stretch>
        </p:blipFill>
        <p:spPr>
          <a:xfrm>
            <a:off x="1367060" y="769776"/>
            <a:ext cx="6409875" cy="3603950"/>
          </a:xfrm>
          <a:prstGeom prst="rect">
            <a:avLst/>
          </a:prstGeom>
          <a:noFill/>
          <a:ln>
            <a:noFill/>
          </a:ln>
        </p:spPr>
      </p:pic>
      <p:sp>
        <p:nvSpPr>
          <p:cNvPr id="199" name="Google Shape;199;p30"/>
          <p:cNvSpPr/>
          <p:nvPr/>
        </p:nvSpPr>
        <p:spPr>
          <a:xfrm>
            <a:off x="1028175" y="3984975"/>
            <a:ext cx="54600" cy="70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0"/>
          <p:cNvSpPr/>
          <p:nvPr/>
        </p:nvSpPr>
        <p:spPr>
          <a:xfrm rot="5400000">
            <a:off x="1355775" y="4312575"/>
            <a:ext cx="54600" cy="70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0"/>
          <p:cNvSpPr/>
          <p:nvPr/>
        </p:nvSpPr>
        <p:spPr>
          <a:xfrm>
            <a:off x="8111250" y="418975"/>
            <a:ext cx="54600" cy="70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0"/>
          <p:cNvSpPr/>
          <p:nvPr/>
        </p:nvSpPr>
        <p:spPr>
          <a:xfrm rot="-5400000">
            <a:off x="7783650" y="91375"/>
            <a:ext cx="54600" cy="709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The U.S. on Friday reported 45,255 additional coronavirus cases, a record-high number of new daily cases that brought the total cases past 2.5 million across the country. States hit the hardest include Texas, Arizona, Florida, California and Nevada. Health and Human Services Secretary Alex Azar warned Sunday that time was running out for the U.S. to curb the spread of coronavirus as cases rise across the country, particularly in the American South and West. For more coronavirus live updates:&#10;https://www.cnbc.com/2020/06/24/coronavirus-live-updates.html &#10;&#10;For access to live and exclusive video from CNBC subscribe to CNBC PRO: https://cnb.cx/2NGeIvi&#10; &#10;» Subscribe to CNBC TV: https://cnb.cx/SubscribeCNBCtelevision&#10;» Subscribe to CNBC: https://cnb.cx/SubscribeCNBC&#10;» Subscribe to CNBC Classic: https://cnb.cx/SubscribeCNBCclassic&#10; &#10;Turn to CNBC TV for the latest stock market news and analysis. From market futures to live price updates CNBC is the leader in business news worldwide.&#10; &#10;Connect with CNBC News Online&#10;Get the latest news: http://www.cnbc.com/&#10;Follow CNBC on LinkedIn: https://cnb.cx/LinkedInCNBC&#10;Follow CNBC News on Facebook: https://cnb.cx/LikeCNBC&#10;Follow CNBC News on Twitter: https://cnb.cx/FollowCNBC&#10;Follow CNBC News on Instagram: https://cnb.cx/InstagramCNBC&#10; &#10;#CNBC&#10;#CNBC TV" id="96" name="Google Shape;96;p14" title="Coronavirus cases in the United States just surpassed 2.5 million infection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30000" y="1318650"/>
            <a:ext cx="3300900" cy="67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02" name="Google Shape;102;p15"/>
          <p:cNvSpPr txBox="1"/>
          <p:nvPr>
            <p:ph idx="1" type="subTitle"/>
          </p:nvPr>
        </p:nvSpPr>
        <p:spPr>
          <a:xfrm>
            <a:off x="730000" y="2013750"/>
            <a:ext cx="3300900" cy="1833900"/>
          </a:xfrm>
          <a:prstGeom prst="rect">
            <a:avLst/>
          </a:prstGeom>
        </p:spPr>
        <p:txBody>
          <a:bodyPr anchorCtr="0" anchor="t" bIns="91425" lIns="91425" spcFirstLastPara="1" rIns="91425" wrap="square" tIns="91425">
            <a:noAutofit/>
          </a:bodyPr>
          <a:lstStyle/>
          <a:p>
            <a:pPr indent="-298450" lvl="0" marL="457200" rtl="0" algn="l">
              <a:lnSpc>
                <a:spcPct val="200000"/>
              </a:lnSpc>
              <a:spcBef>
                <a:spcPts val="0"/>
              </a:spcBef>
              <a:spcAft>
                <a:spcPts val="0"/>
              </a:spcAft>
              <a:buClr>
                <a:srgbClr val="000000"/>
              </a:buClr>
              <a:buSzPts val="1100"/>
              <a:buChar char="●"/>
            </a:pPr>
            <a:r>
              <a:rPr lang="en" sz="1100">
                <a:solidFill>
                  <a:srgbClr val="000000"/>
                </a:solidFill>
              </a:rPr>
              <a:t>Humans have the  ability to summarize large amounts of abstract data</a:t>
            </a:r>
            <a:endParaRPr sz="1100">
              <a:solidFill>
                <a:srgbClr val="000000"/>
              </a:solidFill>
            </a:endParaRPr>
          </a:p>
          <a:p>
            <a:pPr indent="-298450" lvl="0" marL="457200" rtl="0" algn="l">
              <a:lnSpc>
                <a:spcPct val="200000"/>
              </a:lnSpc>
              <a:spcBef>
                <a:spcPts val="0"/>
              </a:spcBef>
              <a:spcAft>
                <a:spcPts val="0"/>
              </a:spcAft>
              <a:buClr>
                <a:srgbClr val="000000"/>
              </a:buClr>
              <a:buSzPts val="1100"/>
              <a:buChar char="●"/>
            </a:pPr>
            <a:r>
              <a:rPr lang="en" sz="1100">
                <a:solidFill>
                  <a:srgbClr val="000000"/>
                </a:solidFill>
              </a:rPr>
              <a:t>How can computers be programmed to automatically select the frames most representative of a video through deep learning?</a:t>
            </a:r>
            <a:endParaRPr sz="1100">
              <a:solidFill>
                <a:srgbClr val="000000"/>
              </a:solidFill>
            </a:endParaRPr>
          </a:p>
          <a:p>
            <a:pPr indent="-285750" lvl="1" marL="914400" rtl="0" algn="l">
              <a:lnSpc>
                <a:spcPct val="200000"/>
              </a:lnSpc>
              <a:spcBef>
                <a:spcPts val="0"/>
              </a:spcBef>
              <a:spcAft>
                <a:spcPts val="0"/>
              </a:spcAft>
              <a:buClr>
                <a:srgbClr val="000000"/>
              </a:buClr>
              <a:buSzPts val="900"/>
              <a:buChar char="○"/>
            </a:pPr>
            <a:r>
              <a:rPr lang="en" sz="900">
                <a:solidFill>
                  <a:srgbClr val="000000"/>
                </a:solidFill>
              </a:rPr>
              <a:t>What combinations of features like PCA and K-means will provide the highest accuracy and efficiency?</a:t>
            </a:r>
            <a:endParaRPr sz="1100">
              <a:solidFill>
                <a:srgbClr val="000000"/>
              </a:solidFill>
            </a:endParaRPr>
          </a:p>
          <a:p>
            <a:pPr indent="0" lvl="0" marL="0" rtl="0" algn="l">
              <a:spcBef>
                <a:spcPts val="1600"/>
              </a:spcBef>
              <a:spcAft>
                <a:spcPts val="0"/>
              </a:spcAft>
              <a:buNone/>
            </a:pPr>
            <a:r>
              <a:t/>
            </a:r>
            <a:endParaRPr/>
          </a:p>
        </p:txBody>
      </p:sp>
      <p:pic>
        <p:nvPicPr>
          <p:cNvPr id="103" name="Google Shape;103;p15"/>
          <p:cNvPicPr preferRelativeResize="0"/>
          <p:nvPr/>
        </p:nvPicPr>
        <p:blipFill>
          <a:blip r:embed="rId3">
            <a:alphaModFix/>
          </a:blip>
          <a:stretch>
            <a:fillRect/>
          </a:stretch>
        </p:blipFill>
        <p:spPr>
          <a:xfrm>
            <a:off x="4588100" y="1154900"/>
            <a:ext cx="4555912" cy="1585275"/>
          </a:xfrm>
          <a:prstGeom prst="rect">
            <a:avLst/>
          </a:prstGeom>
          <a:noFill/>
          <a:ln>
            <a:noFill/>
          </a:ln>
        </p:spPr>
      </p:pic>
      <p:sp>
        <p:nvSpPr>
          <p:cNvPr id="104" name="Google Shape;104;p15"/>
          <p:cNvSpPr txBox="1"/>
          <p:nvPr/>
        </p:nvSpPr>
        <p:spPr>
          <a:xfrm>
            <a:off x="4855725" y="3117650"/>
            <a:ext cx="4136700" cy="74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latin typeface="Lato"/>
                <a:ea typeface="Lato"/>
                <a:cs typeface="Lato"/>
                <a:sym typeface="Lato"/>
              </a:rPr>
              <a:t>Figure 1. </a:t>
            </a:r>
            <a:r>
              <a:rPr lang="en" sz="1300">
                <a:latin typeface="Lato"/>
                <a:ea typeface="Lato"/>
                <a:cs typeface="Lato"/>
                <a:sym typeface="Lato"/>
              </a:rPr>
              <a:t>A visual outline of the video summarization process. The video is broken into frames which are grouped into scenes based on pixel similarity, and one frame per cluster is chosen to represent the scene. </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08" name="Shape 108"/>
        <p:cNvGrpSpPr/>
        <p:nvPr/>
      </p:nvGrpSpPr>
      <p:grpSpPr>
        <a:xfrm>
          <a:off x="0" y="0"/>
          <a:ext cx="0" cy="0"/>
          <a:chOff x="0" y="0"/>
          <a:chExt cx="0" cy="0"/>
        </a:xfrm>
      </p:grpSpPr>
      <p:sp>
        <p:nvSpPr>
          <p:cNvPr id="109" name="Google Shape;109;p1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 Methods</a:t>
            </a:r>
            <a:endParaRPr/>
          </a:p>
        </p:txBody>
      </p:sp>
      <p:sp>
        <p:nvSpPr>
          <p:cNvPr id="110" name="Google Shape;110;p16"/>
          <p:cNvSpPr txBox="1"/>
          <p:nvPr/>
        </p:nvSpPr>
        <p:spPr>
          <a:xfrm>
            <a:off x="729450" y="2017425"/>
            <a:ext cx="5616900" cy="3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a:ea typeface="Raleway"/>
                <a:cs typeface="Raleway"/>
                <a:sym typeface="Raleway"/>
              </a:rPr>
              <a:t>K-means Algorithm, RGB Feature, PCA Component, &amp; Resnet-50</a:t>
            </a:r>
            <a:endParaRPr>
              <a:solidFill>
                <a:srgbClr val="FFFFFF"/>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30000" y="1318650"/>
            <a:ext cx="3300900" cy="7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K-Means Clustering</a:t>
            </a:r>
            <a:endParaRPr/>
          </a:p>
        </p:txBody>
      </p:sp>
      <p:sp>
        <p:nvSpPr>
          <p:cNvPr id="116" name="Google Shape;116;p17"/>
          <p:cNvSpPr txBox="1"/>
          <p:nvPr>
            <p:ph idx="1" type="subTitle"/>
          </p:nvPr>
        </p:nvSpPr>
        <p:spPr>
          <a:xfrm>
            <a:off x="724950" y="2116950"/>
            <a:ext cx="3300900" cy="18033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K-means is a centroid-based algorithm that can classify data points into clusters based on similarity</a:t>
            </a:r>
            <a:endParaRPr sz="1200">
              <a:solidFill>
                <a:srgbClr val="000000"/>
              </a:solidFill>
              <a:latin typeface="Arial"/>
              <a:ea typeface="Arial"/>
              <a:cs typeface="Arial"/>
              <a:sym typeface="Aria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latin typeface="Arial"/>
                <a:ea typeface="Arial"/>
                <a:cs typeface="Arial"/>
                <a:sym typeface="Arial"/>
              </a:rPr>
              <a:t>Number of Ks is chosen, centroids are plotted </a:t>
            </a:r>
            <a:endParaRPr sz="1200">
              <a:solidFill>
                <a:srgbClr val="000000"/>
              </a:solidFill>
              <a:latin typeface="Arial"/>
              <a:ea typeface="Arial"/>
              <a:cs typeface="Arial"/>
              <a:sym typeface="Aria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latin typeface="Arial"/>
                <a:ea typeface="Arial"/>
                <a:cs typeface="Arial"/>
                <a:sym typeface="Arial"/>
              </a:rPr>
              <a:t>Determines which centroid each point is closest to, calculates average, and moves centroid to average</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117" name="Google Shape;117;p17"/>
          <p:cNvPicPr preferRelativeResize="0"/>
          <p:nvPr/>
        </p:nvPicPr>
        <p:blipFill>
          <a:blip r:embed="rId3">
            <a:alphaModFix/>
          </a:blip>
          <a:stretch>
            <a:fillRect/>
          </a:stretch>
        </p:blipFill>
        <p:spPr>
          <a:xfrm>
            <a:off x="4572000" y="863100"/>
            <a:ext cx="4535600" cy="3057426"/>
          </a:xfrm>
          <a:prstGeom prst="rect">
            <a:avLst/>
          </a:prstGeom>
          <a:noFill/>
          <a:ln>
            <a:noFill/>
          </a:ln>
        </p:spPr>
      </p:pic>
      <p:sp>
        <p:nvSpPr>
          <p:cNvPr id="118" name="Google Shape;118;p17"/>
          <p:cNvSpPr txBox="1"/>
          <p:nvPr/>
        </p:nvSpPr>
        <p:spPr>
          <a:xfrm>
            <a:off x="4740475" y="4015325"/>
            <a:ext cx="4367100" cy="60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t>Figure 2.</a:t>
            </a:r>
            <a:r>
              <a:rPr lang="en" sz="1000"/>
              <a:t> K-means algorithm. Data values are shown as dots, and cluster centroids are crosses. (c-f) shows the running of two iterations of the algorithm.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RGB &amp; PCA Component</a:t>
            </a:r>
            <a:endParaRPr/>
          </a:p>
        </p:txBody>
      </p:sp>
      <p:sp>
        <p:nvSpPr>
          <p:cNvPr id="124" name="Google Shape;124;p18"/>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000000"/>
                </a:solidFill>
              </a:rPr>
              <a:t>RGB</a:t>
            </a:r>
            <a:endParaRPr b="1" sz="1200">
              <a:solidFill>
                <a:srgbClr val="000000"/>
              </a:solidFill>
            </a:endParaRPr>
          </a:p>
          <a:p>
            <a:pPr indent="-304800" lvl="0" marL="457200" rtl="0" algn="l">
              <a:lnSpc>
                <a:spcPct val="150000"/>
              </a:lnSpc>
              <a:spcBef>
                <a:spcPts val="1600"/>
              </a:spcBef>
              <a:spcAft>
                <a:spcPts val="0"/>
              </a:spcAft>
              <a:buClr>
                <a:srgbClr val="000000"/>
              </a:buClr>
              <a:buSzPts val="1200"/>
              <a:buChar char="●"/>
            </a:pPr>
            <a:r>
              <a:rPr lang="en" sz="1200">
                <a:solidFill>
                  <a:srgbClr val="000000"/>
                </a:solidFill>
              </a:rPr>
              <a:t>Computers use red, green, and blue to make every color </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Each pixel in each frame was assigned a R, G,  and B value →  compared to other frames’ RGB values</a:t>
            </a:r>
            <a:endParaRPr sz="1200">
              <a:solidFill>
                <a:srgbClr val="000000"/>
              </a:solidFill>
            </a:endParaRPr>
          </a:p>
          <a:p>
            <a:pPr indent="-304800" lvl="1" marL="914400" rtl="0" algn="l">
              <a:lnSpc>
                <a:spcPct val="150000"/>
              </a:lnSpc>
              <a:spcBef>
                <a:spcPts val="0"/>
              </a:spcBef>
              <a:spcAft>
                <a:spcPts val="0"/>
              </a:spcAft>
              <a:buClr>
                <a:srgbClr val="000000"/>
              </a:buClr>
              <a:buSzPts val="1200"/>
              <a:buChar char="○"/>
            </a:pPr>
            <a:r>
              <a:rPr lang="en" sz="1200">
                <a:solidFill>
                  <a:srgbClr val="000000"/>
                </a:solidFill>
              </a:rPr>
              <a:t>Frames with similar values = same cluster</a:t>
            </a:r>
            <a:endParaRPr sz="1200">
              <a:solidFill>
                <a:srgbClr val="000000"/>
              </a:solidFill>
            </a:endParaRPr>
          </a:p>
          <a:p>
            <a:pPr indent="0" lvl="0" marL="0" rtl="0" algn="l">
              <a:lnSpc>
                <a:spcPct val="150000"/>
              </a:lnSpc>
              <a:spcBef>
                <a:spcPts val="1600"/>
              </a:spcBef>
              <a:spcAft>
                <a:spcPts val="1600"/>
              </a:spcAft>
              <a:buNone/>
            </a:pPr>
            <a:r>
              <a:t/>
            </a:r>
            <a:endParaRPr sz="1200"/>
          </a:p>
        </p:txBody>
      </p:sp>
      <p:sp>
        <p:nvSpPr>
          <p:cNvPr id="125" name="Google Shape;125;p1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PCA Component</a:t>
            </a:r>
            <a:endParaRPr b="1">
              <a:solidFill>
                <a:srgbClr val="000000"/>
              </a:solidFill>
            </a:endParaRPr>
          </a:p>
          <a:p>
            <a:pPr indent="-304800" lvl="0" marL="457200" rtl="0" algn="l">
              <a:lnSpc>
                <a:spcPct val="200000"/>
              </a:lnSpc>
              <a:spcBef>
                <a:spcPts val="1600"/>
              </a:spcBef>
              <a:spcAft>
                <a:spcPts val="0"/>
              </a:spcAft>
              <a:buClr>
                <a:srgbClr val="000000"/>
              </a:buClr>
              <a:buSzPts val="1200"/>
              <a:buChar char="●"/>
            </a:pPr>
            <a:r>
              <a:rPr lang="en" sz="1200">
                <a:solidFill>
                  <a:srgbClr val="000000"/>
                </a:solidFill>
              </a:rPr>
              <a:t>PCA is a dimensional reduction tool to improve the efficiency of code and limit redundant dimensions</a:t>
            </a:r>
            <a:endParaRPr sz="1200">
              <a:solidFill>
                <a:srgbClr val="000000"/>
              </a:solidFill>
            </a:endParaRPr>
          </a:p>
          <a:p>
            <a:pPr indent="-304800" lvl="0" marL="457200" rtl="0" algn="l">
              <a:lnSpc>
                <a:spcPct val="200000"/>
              </a:lnSpc>
              <a:spcBef>
                <a:spcPts val="0"/>
              </a:spcBef>
              <a:spcAft>
                <a:spcPts val="0"/>
              </a:spcAft>
              <a:buClr>
                <a:srgbClr val="000000"/>
              </a:buClr>
              <a:buSzPts val="1200"/>
              <a:buChar char="●"/>
            </a:pPr>
            <a:r>
              <a:rPr lang="en" sz="1200">
                <a:solidFill>
                  <a:srgbClr val="000000"/>
                </a:solidFill>
              </a:rPr>
              <a:t>Experimented with limiting the PCA Component to 128 dimensions (PCA-128) and 32 dimensions (PCA-32)</a:t>
            </a:r>
            <a:endParaRPr sz="1200">
              <a:solidFill>
                <a:srgbClr val="000000"/>
              </a:solidFill>
            </a:endParaRPr>
          </a:p>
          <a:p>
            <a:pPr indent="0" lvl="0" marL="0" rtl="0" algn="l">
              <a:spcBef>
                <a:spcPts val="0"/>
              </a:spcBef>
              <a:spcAft>
                <a:spcPts val="1600"/>
              </a:spcAft>
              <a:buNone/>
            </a:pPr>
            <a:r>
              <a:t/>
            </a:r>
            <a:endParaRPr/>
          </a:p>
        </p:txBody>
      </p:sp>
      <p:pic>
        <p:nvPicPr>
          <p:cNvPr id="126" name="Google Shape;126;p18"/>
          <p:cNvPicPr preferRelativeResize="0"/>
          <p:nvPr/>
        </p:nvPicPr>
        <p:blipFill rotWithShape="1">
          <a:blip r:embed="rId3">
            <a:alphaModFix/>
          </a:blip>
          <a:srcRect b="0" l="0" r="0" t="6173"/>
          <a:stretch/>
        </p:blipFill>
        <p:spPr>
          <a:xfrm>
            <a:off x="6688025" y="579062"/>
            <a:ext cx="2146999" cy="2014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ResNet-50</a:t>
            </a:r>
            <a:endParaRPr/>
          </a:p>
        </p:txBody>
      </p:sp>
      <p:sp>
        <p:nvSpPr>
          <p:cNvPr id="132" name="Google Shape;132;p19"/>
          <p:cNvSpPr txBox="1"/>
          <p:nvPr>
            <p:ph idx="1" type="body"/>
          </p:nvPr>
        </p:nvSpPr>
        <p:spPr>
          <a:xfrm>
            <a:off x="729450" y="2078875"/>
            <a:ext cx="5357700" cy="22611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Clr>
                <a:srgbClr val="000000"/>
              </a:buClr>
              <a:buSzPts val="1300"/>
              <a:buChar char="●"/>
            </a:pPr>
            <a:r>
              <a:rPr lang="en">
                <a:solidFill>
                  <a:srgbClr val="000000"/>
                </a:solidFill>
              </a:rPr>
              <a:t>ResNet-50 is a deep neural network in a subclass of convolutional neural networks used for image recognition</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lang="en">
                <a:solidFill>
                  <a:srgbClr val="000000"/>
                </a:solidFill>
              </a:rPr>
              <a:t>Consists of 50 layers and solves complex operations that increases the recognition and classification accuracy of images</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lang="en">
                <a:solidFill>
                  <a:srgbClr val="000000"/>
                </a:solidFill>
              </a:rPr>
              <a:t>Both color and object-oriented reading</a:t>
            </a:r>
            <a:endParaRPr>
              <a:solidFill>
                <a:srgbClr val="000000"/>
              </a:solidFill>
            </a:endParaRPr>
          </a:p>
          <a:p>
            <a:pPr indent="0" lvl="0" marL="0" rtl="0" algn="l">
              <a:lnSpc>
                <a:spcPct val="200000"/>
              </a:lnSpc>
              <a:spcBef>
                <a:spcPts val="0"/>
              </a:spcBef>
              <a:spcAft>
                <a:spcPts val="0"/>
              </a:spcAft>
              <a:buNone/>
            </a:pPr>
            <a:r>
              <a:t/>
            </a:r>
            <a:endParaRPr sz="1400">
              <a:solidFill>
                <a:srgbClr val="000000"/>
              </a:solidFill>
            </a:endParaRPr>
          </a:p>
        </p:txBody>
      </p:sp>
      <p:pic>
        <p:nvPicPr>
          <p:cNvPr id="133" name="Google Shape;133;p19"/>
          <p:cNvPicPr preferRelativeResize="0"/>
          <p:nvPr/>
        </p:nvPicPr>
        <p:blipFill>
          <a:blip r:embed="rId3">
            <a:alphaModFix/>
          </a:blip>
          <a:stretch>
            <a:fillRect/>
          </a:stretch>
        </p:blipFill>
        <p:spPr>
          <a:xfrm>
            <a:off x="6487000" y="634300"/>
            <a:ext cx="2333450" cy="4321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37" name="Shape 137"/>
        <p:cNvGrpSpPr/>
        <p:nvPr/>
      </p:nvGrpSpPr>
      <p:grpSpPr>
        <a:xfrm>
          <a:off x="0" y="0"/>
          <a:ext cx="0" cy="0"/>
          <a:chOff x="0" y="0"/>
          <a:chExt cx="0" cy="0"/>
        </a:xfrm>
      </p:grpSpPr>
      <p:sp>
        <p:nvSpPr>
          <p:cNvPr id="138" name="Google Shape;138;p2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100"/>
              <a:t>Figure 3.</a:t>
            </a:r>
            <a:r>
              <a:rPr lang="en" sz="1100"/>
              <a:t> Fragments of Python code used. On the left is the ResNet-50 code, and on the right in the PCA-128 code. Python extensions such as Numpy, Matplotlib, SciKit, and itertools were used.</a:t>
            </a:r>
            <a:endParaRPr sz="1100"/>
          </a:p>
        </p:txBody>
      </p:sp>
      <p:pic>
        <p:nvPicPr>
          <p:cNvPr id="144" name="Google Shape;144;p21"/>
          <p:cNvPicPr preferRelativeResize="0"/>
          <p:nvPr/>
        </p:nvPicPr>
        <p:blipFill>
          <a:blip r:embed="rId3">
            <a:alphaModFix/>
          </a:blip>
          <a:stretch>
            <a:fillRect/>
          </a:stretch>
        </p:blipFill>
        <p:spPr>
          <a:xfrm>
            <a:off x="424575" y="18200"/>
            <a:ext cx="4115687" cy="4129925"/>
          </a:xfrm>
          <a:prstGeom prst="rect">
            <a:avLst/>
          </a:prstGeom>
          <a:noFill/>
          <a:ln>
            <a:noFill/>
          </a:ln>
        </p:spPr>
      </p:pic>
      <p:pic>
        <p:nvPicPr>
          <p:cNvPr id="145" name="Google Shape;145;p21"/>
          <p:cNvPicPr preferRelativeResize="0"/>
          <p:nvPr/>
        </p:nvPicPr>
        <p:blipFill>
          <a:blip r:embed="rId4">
            <a:alphaModFix/>
          </a:blip>
          <a:stretch>
            <a:fillRect/>
          </a:stretch>
        </p:blipFill>
        <p:spPr>
          <a:xfrm>
            <a:off x="4695750" y="0"/>
            <a:ext cx="3893920" cy="4166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