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Fira Sans Extra Condensed" panose="020B0503050000020004" pitchFamily="34" charset="0"/>
      <p:regular r:id="rId23"/>
      <p:bold r:id="rId24"/>
      <p:italic r:id="rId25"/>
      <p:boldItalic r:id="rId26"/>
    </p:embeddedFont>
    <p:embeddedFont>
      <p:font typeface="Fira Sans Extra Condensed Medium" panose="020B0604020202020204" charset="0"/>
      <p:regular r:id="rId27"/>
      <p:bold r:id="rId28"/>
      <p:italic r:id="rId29"/>
      <p:boldItalic r:id="rId30"/>
    </p:embeddedFont>
    <p:embeddedFont>
      <p:font typeface="Fira Sans Extra Condensed SemiBold" panose="020B060402020202020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1AD068-C1C8-4902-89E5-90C9D11F408E}">
  <a:tblStyle styleId="{4E1AD068-C1C8-4902-89E5-90C9D11F40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22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2fe67565e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2fe67565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5a5ed0a538_2_3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600"/>
              <a:buFont typeface="Arial"/>
              <a:buNone/>
            </a:pPr>
            <a:fld id="{00000000-1234-1234-1234-123412341234}" type="slidenum">
              <a:rPr lang="en" sz="8600" b="0" i="0" u="none">
                <a:solidFill>
                  <a:srgbClr val="000000"/>
                </a:solidFill>
                <a:latin typeface="Arial"/>
                <a:ea typeface="Arial"/>
                <a:cs typeface="Arial"/>
                <a:sym typeface="Arial"/>
              </a:rPr>
              <a:t>11</a:t>
            </a:fld>
            <a:endParaRPr/>
          </a:p>
        </p:txBody>
      </p:sp>
      <p:sp>
        <p:nvSpPr>
          <p:cNvPr id="557" name="Google Shape;557;g25a5ed0a538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g25a5ed0a538_2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4bc7527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04bc7527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fb5ec8f2c_0_1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fb5ec8f2c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2fe67565e_0_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2fe67565e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2fe67565e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02fe67565e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04bc752732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04bc75273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4bc752732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4bc752732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fb5ec8f2c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cfb5ec8f2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2fe67565e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2fe67565e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985900"/>
            <a:ext cx="4371900" cy="25209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696200"/>
            <a:ext cx="4371900" cy="461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 name="Google Shape;3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14"/>
          <p:cNvSpPr txBox="1">
            <a:spLocks noGrp="1"/>
          </p:cNvSpPr>
          <p:nvPr>
            <p:ph type="ctrTitle"/>
          </p:nvPr>
        </p:nvSpPr>
        <p:spPr>
          <a:xfrm>
            <a:off x="685932" y="1597918"/>
            <a:ext cx="7772135" cy="110232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40" name="Google Shape;40;p14"/>
          <p:cNvSpPr txBox="1">
            <a:spLocks noGrp="1"/>
          </p:cNvSpPr>
          <p:nvPr>
            <p:ph type="subTitle" idx="1"/>
          </p:nvPr>
        </p:nvSpPr>
        <p:spPr>
          <a:xfrm>
            <a:off x="1371534" y="2914551"/>
            <a:ext cx="6400932" cy="1314648"/>
          </a:xfrm>
          <a:prstGeom prst="rect">
            <a:avLst/>
          </a:prstGeom>
          <a:noFill/>
          <a:ln>
            <a:noFill/>
          </a:ln>
        </p:spPr>
        <p:txBody>
          <a:bodyPr spcFirstLastPara="1" wrap="square" lIns="17450" tIns="8725" rIns="17450" bIns="8725" anchor="t" anchorCtr="0">
            <a:noAutofit/>
          </a:bodyPr>
          <a:lstStyle>
            <a:lvl1pPr marR="0" lvl="0" algn="ctr" rtl="0">
              <a:spcBef>
                <a:spcPts val="60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1pPr>
            <a:lvl2pPr marR="0" lvl="1" algn="ctr" rtl="0">
              <a:spcBef>
                <a:spcPts val="50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ctr" rtl="0">
              <a:spcBef>
                <a:spcPts val="4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rot="5400000">
            <a:off x="5463853" y="1371493"/>
            <a:ext cx="4388693" cy="2057466"/>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43" name="Google Shape;43;p15"/>
          <p:cNvSpPr txBox="1">
            <a:spLocks noGrp="1"/>
          </p:cNvSpPr>
          <p:nvPr>
            <p:ph type="body" idx="1"/>
          </p:nvPr>
        </p:nvSpPr>
        <p:spPr>
          <a:xfrm rot="5400000">
            <a:off x="1333045" y="-670099"/>
            <a:ext cx="4388693" cy="6140649"/>
          </a:xfrm>
          <a:prstGeom prst="rect">
            <a:avLst/>
          </a:prstGeom>
          <a:noFill/>
          <a:ln>
            <a:noFill/>
          </a:ln>
        </p:spPr>
        <p:txBody>
          <a:bodyPr spcFirstLastPara="1" wrap="square" lIns="17450" tIns="8725" rIns="17450" bIns="8725" anchor="t" anchorCtr="0">
            <a:noAutofit/>
          </a:bodyPr>
          <a:lstStyle>
            <a:lvl1pPr marL="457200" marR="0" lvl="0" indent="-412750" algn="l" rtl="0">
              <a:spcBef>
                <a:spcPts val="60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46" name="Google Shape;46;p16"/>
          <p:cNvSpPr txBox="1">
            <a:spLocks noGrp="1"/>
          </p:cNvSpPr>
          <p:nvPr>
            <p:ph type="body" idx="1"/>
          </p:nvPr>
        </p:nvSpPr>
        <p:spPr>
          <a:xfrm rot="5400000">
            <a:off x="2874739" y="-1217621"/>
            <a:ext cx="3394522" cy="8229865"/>
          </a:xfrm>
          <a:prstGeom prst="rect">
            <a:avLst/>
          </a:prstGeom>
          <a:noFill/>
          <a:ln>
            <a:noFill/>
          </a:ln>
        </p:spPr>
        <p:txBody>
          <a:bodyPr spcFirstLastPara="1" wrap="square" lIns="17450" tIns="8725" rIns="17450" bIns="8725" anchor="t" anchorCtr="0">
            <a:noAutofit/>
          </a:bodyPr>
          <a:lstStyle>
            <a:lvl1pPr marL="457200" marR="0" lvl="0" indent="-412750" algn="l" rtl="0">
              <a:spcBef>
                <a:spcPts val="60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7"/>
          <p:cNvSpPr txBox="1">
            <a:spLocks noGrp="1"/>
          </p:cNvSpPr>
          <p:nvPr>
            <p:ph type="title"/>
          </p:nvPr>
        </p:nvSpPr>
        <p:spPr>
          <a:xfrm>
            <a:off x="1792221" y="3600400"/>
            <a:ext cx="5486466" cy="425152"/>
          </a:xfrm>
          <a:prstGeom prst="rect">
            <a:avLst/>
          </a:prstGeom>
          <a:noFill/>
          <a:ln>
            <a:noFill/>
          </a:ln>
        </p:spPr>
        <p:txBody>
          <a:bodyPr spcFirstLastPara="1" wrap="square" lIns="17450" tIns="8725" rIns="17450" bIns="8725" anchor="b" anchorCtr="0">
            <a:noAutofit/>
          </a:bodyPr>
          <a:lstStyle>
            <a:lvl1pPr marR="0" lvl="0" algn="l" rtl="0">
              <a:spcBef>
                <a:spcPts val="0"/>
              </a:spcBef>
              <a:spcAft>
                <a:spcPts val="0"/>
              </a:spcAft>
              <a:buSzPts val="300"/>
              <a:buNone/>
              <a:defRPr sz="4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49" name="Google Shape;49;p17"/>
          <p:cNvSpPr>
            <a:spLocks noGrp="1"/>
          </p:cNvSpPr>
          <p:nvPr>
            <p:ph type="pic" idx="2"/>
          </p:nvPr>
        </p:nvSpPr>
        <p:spPr>
          <a:xfrm>
            <a:off x="1792221" y="459631"/>
            <a:ext cx="5486466" cy="3085951"/>
          </a:xfrm>
          <a:prstGeom prst="rect">
            <a:avLst/>
          </a:prstGeom>
          <a:noFill/>
          <a:ln>
            <a:noFill/>
          </a:ln>
        </p:spPr>
      </p:sp>
      <p:sp>
        <p:nvSpPr>
          <p:cNvPr id="50" name="Google Shape;50;p17"/>
          <p:cNvSpPr txBox="1">
            <a:spLocks noGrp="1"/>
          </p:cNvSpPr>
          <p:nvPr>
            <p:ph type="body" idx="1"/>
          </p:nvPr>
        </p:nvSpPr>
        <p:spPr>
          <a:xfrm>
            <a:off x="1792221" y="4025553"/>
            <a:ext cx="5486466" cy="603498"/>
          </a:xfrm>
          <a:prstGeom prst="rect">
            <a:avLst/>
          </a:prstGeom>
          <a:noFill/>
          <a:ln>
            <a:noFill/>
          </a:ln>
        </p:spPr>
        <p:txBody>
          <a:bodyPr spcFirstLastPara="1" wrap="square" lIns="17450" tIns="8725" rIns="17450" bIns="8725" anchor="t" anchorCtr="0">
            <a:noAutofit/>
          </a:bodyPr>
          <a:lstStyle>
            <a:lvl1pPr marL="457200" marR="0" lvl="0"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457068" y="204887"/>
            <a:ext cx="3008313" cy="871389"/>
          </a:xfrm>
          <a:prstGeom prst="rect">
            <a:avLst/>
          </a:prstGeom>
          <a:noFill/>
          <a:ln>
            <a:noFill/>
          </a:ln>
        </p:spPr>
        <p:txBody>
          <a:bodyPr spcFirstLastPara="1" wrap="square" lIns="17450" tIns="8725" rIns="17450" bIns="8725" anchor="b" anchorCtr="0">
            <a:noAutofit/>
          </a:bodyPr>
          <a:lstStyle>
            <a:lvl1pPr marR="0" lvl="0" algn="l" rtl="0">
              <a:spcBef>
                <a:spcPts val="0"/>
              </a:spcBef>
              <a:spcAft>
                <a:spcPts val="0"/>
              </a:spcAft>
              <a:buSzPts val="300"/>
              <a:buNone/>
              <a:defRPr sz="4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53" name="Google Shape;53;p18"/>
          <p:cNvSpPr txBox="1">
            <a:spLocks noGrp="1"/>
          </p:cNvSpPr>
          <p:nvPr>
            <p:ph type="body" idx="1"/>
          </p:nvPr>
        </p:nvSpPr>
        <p:spPr>
          <a:xfrm>
            <a:off x="3575182" y="204887"/>
            <a:ext cx="5111750" cy="4389686"/>
          </a:xfrm>
          <a:prstGeom prst="rect">
            <a:avLst/>
          </a:prstGeom>
          <a:noFill/>
          <a:ln>
            <a:noFill/>
          </a:ln>
        </p:spPr>
        <p:txBody>
          <a:bodyPr spcFirstLastPara="1" wrap="square" lIns="17450" tIns="8725" rIns="17450" bIns="8725" anchor="t" anchorCtr="0">
            <a:noAutofit/>
          </a:bodyPr>
          <a:lstStyle>
            <a:lvl1pPr marL="457200" marR="0" lvl="0" indent="-266700" algn="l" rtl="0">
              <a:spcBef>
                <a:spcPts val="1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3pPr>
            <a:lvl4pPr marL="1828800" marR="0" lvl="3"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4pPr>
            <a:lvl5pPr marL="2286000" marR="0" lvl="4"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5pPr>
            <a:lvl6pPr marL="2743200" marR="0" lvl="5"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6pPr>
            <a:lvl7pPr marL="3200400" marR="0" lvl="6"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7pPr>
            <a:lvl8pPr marL="3657600" marR="0" lvl="7"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8pPr>
            <a:lvl9pPr marL="4114800" marR="0" lvl="8"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9pPr>
          </a:lstStyle>
          <a:p>
            <a:endParaRPr/>
          </a:p>
        </p:txBody>
      </p:sp>
      <p:sp>
        <p:nvSpPr>
          <p:cNvPr id="54" name="Google Shape;54;p18"/>
          <p:cNvSpPr txBox="1">
            <a:spLocks noGrp="1"/>
          </p:cNvSpPr>
          <p:nvPr>
            <p:ph type="body" idx="2"/>
          </p:nvPr>
        </p:nvSpPr>
        <p:spPr>
          <a:xfrm>
            <a:off x="457068" y="1076275"/>
            <a:ext cx="3008313" cy="3518297"/>
          </a:xfrm>
          <a:prstGeom prst="rect">
            <a:avLst/>
          </a:prstGeom>
          <a:noFill/>
          <a:ln>
            <a:noFill/>
          </a:ln>
        </p:spPr>
        <p:txBody>
          <a:bodyPr spcFirstLastPara="1" wrap="square" lIns="17450" tIns="8725" rIns="17450" bIns="8725" anchor="t" anchorCtr="0">
            <a:noAutofit/>
          </a:bodyPr>
          <a:lstStyle>
            <a:lvl1pPr marL="457200" marR="0" lvl="0"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60" name="Google Shape;60;p21"/>
          <p:cNvSpPr txBox="1">
            <a:spLocks noGrp="1"/>
          </p:cNvSpPr>
          <p:nvPr>
            <p:ph type="body" idx="1"/>
          </p:nvPr>
        </p:nvSpPr>
        <p:spPr>
          <a:xfrm>
            <a:off x="457068" y="1151434"/>
            <a:ext cx="4040188" cy="479723"/>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500"/>
              <a:buFont typeface="Arial"/>
              <a:buNone/>
              <a:defRPr sz="500" b="1"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400"/>
              <a:buFont typeface="Arial"/>
              <a:buNone/>
              <a:defRPr sz="400" b="1"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9pPr>
          </a:lstStyle>
          <a:p>
            <a:endParaRPr/>
          </a:p>
        </p:txBody>
      </p:sp>
      <p:sp>
        <p:nvSpPr>
          <p:cNvPr id="61" name="Google Shape;61;p21"/>
          <p:cNvSpPr txBox="1">
            <a:spLocks noGrp="1"/>
          </p:cNvSpPr>
          <p:nvPr>
            <p:ph type="body" idx="2"/>
          </p:nvPr>
        </p:nvSpPr>
        <p:spPr>
          <a:xfrm>
            <a:off x="457068" y="1631156"/>
            <a:ext cx="4040188" cy="2963416"/>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2pPr>
            <a:lvl3pPr marL="1371600" marR="0" lvl="2"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62" name="Google Shape;62;p21"/>
          <p:cNvSpPr txBox="1">
            <a:spLocks noGrp="1"/>
          </p:cNvSpPr>
          <p:nvPr>
            <p:ph type="body" idx="3"/>
          </p:nvPr>
        </p:nvSpPr>
        <p:spPr>
          <a:xfrm>
            <a:off x="4645091" y="1151434"/>
            <a:ext cx="4041841" cy="479723"/>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500"/>
              <a:buFont typeface="Arial"/>
              <a:buNone/>
              <a:defRPr sz="500" b="1"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400"/>
              <a:buFont typeface="Arial"/>
              <a:buNone/>
              <a:defRPr sz="400" b="1"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9pPr>
          </a:lstStyle>
          <a:p>
            <a:endParaRPr/>
          </a:p>
        </p:txBody>
      </p:sp>
      <p:sp>
        <p:nvSpPr>
          <p:cNvPr id="63" name="Google Shape;63;p21"/>
          <p:cNvSpPr txBox="1">
            <a:spLocks noGrp="1"/>
          </p:cNvSpPr>
          <p:nvPr>
            <p:ph type="body" idx="4"/>
          </p:nvPr>
        </p:nvSpPr>
        <p:spPr>
          <a:xfrm>
            <a:off x="4645091" y="1631156"/>
            <a:ext cx="4041841" cy="2963416"/>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2pPr>
            <a:lvl3pPr marL="1371600" marR="0" lvl="2"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66" name="Google Shape;66;p22"/>
          <p:cNvSpPr txBox="1">
            <a:spLocks noGrp="1"/>
          </p:cNvSpPr>
          <p:nvPr>
            <p:ph type="body" idx="1"/>
          </p:nvPr>
        </p:nvSpPr>
        <p:spPr>
          <a:xfrm>
            <a:off x="457068" y="1200051"/>
            <a:ext cx="4099057" cy="3394522"/>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67" name="Google Shape;67;p22"/>
          <p:cNvSpPr txBox="1">
            <a:spLocks noGrp="1"/>
          </p:cNvSpPr>
          <p:nvPr>
            <p:ph type="body" idx="2"/>
          </p:nvPr>
        </p:nvSpPr>
        <p:spPr>
          <a:xfrm>
            <a:off x="4587875" y="1200051"/>
            <a:ext cx="4099057" cy="3394522"/>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722313" y="3305225"/>
            <a:ext cx="7772466" cy="1021457"/>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8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70" name="Google Shape;70;p23"/>
          <p:cNvSpPr txBox="1">
            <a:spLocks noGrp="1"/>
          </p:cNvSpPr>
          <p:nvPr>
            <p:ph type="body" idx="1"/>
          </p:nvPr>
        </p:nvSpPr>
        <p:spPr>
          <a:xfrm>
            <a:off x="722313" y="2180084"/>
            <a:ext cx="7772466" cy="1125141"/>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0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0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0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0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0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0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0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0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000" b="0" i="0" u="none" strike="noStrike" cap="none">
                <a:solidFill>
                  <a:schemeClr val="dk2"/>
                </a:solidFill>
                <a:latin typeface="Arial"/>
                <a:ea typeface="Arial"/>
                <a:cs typeface="Arial"/>
                <a:sym typeface="Arial"/>
              </a:defRPr>
            </a:lvl9pPr>
          </a:lstStyle>
          <a:p>
            <a:endParaRPr/>
          </a:p>
        </p:txBody>
      </p:sp>
      <p:sp>
        <p:nvSpPr>
          <p:cNvPr id="73" name="Google Shape;73;p24"/>
          <p:cNvSpPr txBox="1">
            <a:spLocks noGrp="1"/>
          </p:cNvSpPr>
          <p:nvPr>
            <p:ph type="body" idx="1"/>
          </p:nvPr>
        </p:nvSpPr>
        <p:spPr>
          <a:xfrm>
            <a:off x="457068" y="1200051"/>
            <a:ext cx="8229865" cy="3394522"/>
          </a:xfrm>
          <a:prstGeom prst="rect">
            <a:avLst/>
          </a:prstGeom>
          <a:noFill/>
          <a:ln>
            <a:noFill/>
          </a:ln>
        </p:spPr>
        <p:txBody>
          <a:bodyPr spcFirstLastPara="1" wrap="square" lIns="17450" tIns="8725" rIns="17450" bIns="8725" anchor="t" anchorCtr="0">
            <a:noAutofit/>
          </a:bodyPr>
          <a:lstStyle>
            <a:lvl1pPr marL="457200" marR="0" lvl="0" indent="-412750" algn="l" rtl="0">
              <a:spcBef>
                <a:spcPts val="60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ira Sans Extra Condensed SemiBold"/>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9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13"/>
          <p:cNvSpPr txBox="1"/>
          <p:nvPr/>
        </p:nvSpPr>
        <p:spPr>
          <a:xfrm>
            <a:off x="1762125" y="190500"/>
            <a:ext cx="5889625" cy="583406"/>
          </a:xfrm>
          <a:prstGeom prst="rect">
            <a:avLst/>
          </a:prstGeom>
          <a:solidFill>
            <a:srgbClr val="FFFFFF"/>
          </a:solid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5"/>
          <p:cNvSpPr txBox="1">
            <a:spLocks noGrp="1"/>
          </p:cNvSpPr>
          <p:nvPr>
            <p:ph type="ctrTitle"/>
          </p:nvPr>
        </p:nvSpPr>
        <p:spPr>
          <a:xfrm>
            <a:off x="143400" y="-48325"/>
            <a:ext cx="4029000" cy="53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900" dirty="0">
                <a:latin typeface="Fira Sans Extra Condensed"/>
                <a:ea typeface="Fira Sans Extra Condensed"/>
                <a:cs typeface="Fira Sans Extra Condensed"/>
                <a:sym typeface="Fira Sans Extra Condensed"/>
              </a:rPr>
              <a:t>Leveraging Parallel Processing for Advanced Graph Computations</a:t>
            </a:r>
            <a:endParaRPr sz="5700" dirty="0">
              <a:latin typeface="Fira Sans Extra Condensed"/>
              <a:ea typeface="Fira Sans Extra Condensed"/>
              <a:cs typeface="Fira Sans Extra Condensed"/>
              <a:sym typeface="Fira Sans Extra Condensed"/>
            </a:endParaRPr>
          </a:p>
          <a:p>
            <a:pPr marL="0" lvl="0" indent="0" algn="l" rtl="0">
              <a:spcBef>
                <a:spcPts val="0"/>
              </a:spcBef>
              <a:spcAft>
                <a:spcPts val="0"/>
              </a:spcAft>
              <a:buClr>
                <a:schemeClr val="dk1"/>
              </a:buClr>
              <a:buSzPts val="1100"/>
              <a:buFont typeface="Arial"/>
              <a:buNone/>
            </a:pPr>
            <a:r>
              <a:rPr lang="en" sz="2800" dirty="0">
                <a:latin typeface="Arial"/>
                <a:ea typeface="Arial"/>
                <a:cs typeface="Arial"/>
                <a:sym typeface="Arial"/>
              </a:rPr>
              <a:t> </a:t>
            </a:r>
            <a:endParaRPr sz="2800" dirty="0">
              <a:latin typeface="Arial"/>
              <a:ea typeface="Arial"/>
              <a:cs typeface="Arial"/>
              <a:sym typeface="Arial"/>
            </a:endParaRPr>
          </a:p>
          <a:p>
            <a:pPr marL="0" lvl="0" indent="0" algn="l" rtl="0">
              <a:spcBef>
                <a:spcPts val="0"/>
              </a:spcBef>
              <a:spcAft>
                <a:spcPts val="0"/>
              </a:spcAft>
              <a:buNone/>
            </a:pPr>
            <a:endParaRPr sz="4200" dirty="0"/>
          </a:p>
        </p:txBody>
      </p:sp>
      <p:sp>
        <p:nvSpPr>
          <p:cNvPr id="79" name="Google Shape;79;p25"/>
          <p:cNvSpPr txBox="1">
            <a:spLocks noGrp="1"/>
          </p:cNvSpPr>
          <p:nvPr>
            <p:ph type="subTitle" idx="1"/>
          </p:nvPr>
        </p:nvSpPr>
        <p:spPr>
          <a:xfrm>
            <a:off x="4486200" y="4431000"/>
            <a:ext cx="44580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Extra Condensed"/>
                <a:ea typeface="Fira Sans Extra Condensed"/>
                <a:cs typeface="Fira Sans Extra Condensed"/>
                <a:sym typeface="Fira Sans Extra Condensed"/>
              </a:rPr>
              <a:t>Professor: David Kaeli &amp; Mentor: Kaustubh Shivdikar</a:t>
            </a:r>
            <a:endParaRPr>
              <a:latin typeface="Fira Sans Extra Condensed"/>
              <a:ea typeface="Fira Sans Extra Condensed"/>
              <a:cs typeface="Fira Sans Extra Condensed"/>
              <a:sym typeface="Fira Sans Extra Condensed"/>
            </a:endParaRPr>
          </a:p>
          <a:p>
            <a:pPr marL="0" lvl="0" indent="0" algn="ctr" rtl="0">
              <a:spcBef>
                <a:spcPts val="0"/>
              </a:spcBef>
              <a:spcAft>
                <a:spcPts val="0"/>
              </a:spcAft>
              <a:buClr>
                <a:schemeClr val="dk1"/>
              </a:buClr>
              <a:buSzPts val="1100"/>
              <a:buFont typeface="Arial"/>
              <a:buNone/>
            </a:pPr>
            <a:r>
              <a:rPr lang="en">
                <a:latin typeface="Fira Sans Extra Condensed"/>
                <a:ea typeface="Fira Sans Extra Condensed"/>
                <a:cs typeface="Fira Sans Extra Condensed"/>
                <a:sym typeface="Fira Sans Extra Condensed"/>
              </a:rPr>
              <a:t>Dept. of Electrical and Computer Engineering</a:t>
            </a:r>
            <a:endParaRPr>
              <a:latin typeface="Fira Sans Extra Condensed"/>
              <a:ea typeface="Fira Sans Extra Condensed"/>
              <a:cs typeface="Fira Sans Extra Condensed"/>
              <a:sym typeface="Fira Sans Extra Condensed"/>
            </a:endParaRPr>
          </a:p>
        </p:txBody>
      </p:sp>
      <p:grpSp>
        <p:nvGrpSpPr>
          <p:cNvPr id="80" name="Google Shape;80;p25"/>
          <p:cNvGrpSpPr/>
          <p:nvPr/>
        </p:nvGrpSpPr>
        <p:grpSpPr>
          <a:xfrm>
            <a:off x="4259398" y="1071673"/>
            <a:ext cx="7904483" cy="3000154"/>
            <a:chOff x="4259398" y="1123886"/>
            <a:chExt cx="7904483" cy="3000154"/>
          </a:xfrm>
        </p:grpSpPr>
        <p:sp>
          <p:nvSpPr>
            <p:cNvPr id="81" name="Google Shape;81;p25"/>
            <p:cNvSpPr/>
            <p:nvPr/>
          </p:nvSpPr>
          <p:spPr>
            <a:xfrm>
              <a:off x="6597905" y="1123886"/>
              <a:ext cx="1599383" cy="819936"/>
            </a:xfrm>
            <a:custGeom>
              <a:avLst/>
              <a:gdLst/>
              <a:ahLst/>
              <a:cxnLst/>
              <a:rect l="l" t="t" r="r" b="b"/>
              <a:pathLst>
                <a:path w="1932462" h="990692" extrusionOk="0">
                  <a:moveTo>
                    <a:pt x="1653846" y="0"/>
                  </a:moveTo>
                  <a:lnTo>
                    <a:pt x="0" y="0"/>
                  </a:lnTo>
                  <a:lnTo>
                    <a:pt x="283509" y="504642"/>
                  </a:lnTo>
                  <a:lnTo>
                    <a:pt x="19692" y="997787"/>
                  </a:lnTo>
                  <a:lnTo>
                    <a:pt x="1672803" y="997787"/>
                  </a:lnTo>
                  <a:lnTo>
                    <a:pt x="1937844" y="509779"/>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2" name="Google Shape;82;p25"/>
            <p:cNvSpPr/>
            <p:nvPr/>
          </p:nvSpPr>
          <p:spPr>
            <a:xfrm>
              <a:off x="4259398" y="1123886"/>
              <a:ext cx="2469934" cy="1467788"/>
            </a:xfrm>
            <a:custGeom>
              <a:avLst/>
              <a:gdLst/>
              <a:ahLst/>
              <a:cxnLst/>
              <a:rect l="l" t="t" r="r" b="b"/>
              <a:pathLst>
                <a:path w="2984309" h="1773462" extrusionOk="0">
                  <a:moveTo>
                    <a:pt x="2701289" y="0"/>
                  </a:moveTo>
                  <a:lnTo>
                    <a:pt x="1821040" y="0"/>
                  </a:lnTo>
                  <a:cubicBezTo>
                    <a:pt x="832793" y="0"/>
                    <a:pt x="25807" y="790230"/>
                    <a:pt x="0" y="1771383"/>
                  </a:cubicBezTo>
                  <a:lnTo>
                    <a:pt x="503296" y="1502918"/>
                  </a:lnTo>
                  <a:lnTo>
                    <a:pt x="998154" y="1780189"/>
                  </a:lnTo>
                  <a:cubicBezTo>
                    <a:pt x="1018824" y="1345263"/>
                    <a:pt x="1380121" y="997787"/>
                    <a:pt x="1821040" y="997787"/>
                  </a:cubicBezTo>
                  <a:lnTo>
                    <a:pt x="2720124" y="997787"/>
                  </a:lnTo>
                  <a:lnTo>
                    <a:pt x="2985288" y="509779"/>
                  </a:lnTo>
                  <a:lnTo>
                    <a:pt x="2701289"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25"/>
            <p:cNvSpPr/>
            <p:nvPr/>
          </p:nvSpPr>
          <p:spPr>
            <a:xfrm>
              <a:off x="9602843" y="1123886"/>
              <a:ext cx="2561038" cy="1649996"/>
            </a:xfrm>
            <a:custGeom>
              <a:avLst/>
              <a:gdLst/>
              <a:ahLst/>
              <a:cxnLst/>
              <a:rect l="l" t="t" r="r" b="b"/>
              <a:pathLst>
                <a:path w="3094386" h="1993616" extrusionOk="0">
                  <a:moveTo>
                    <a:pt x="1277872" y="0"/>
                  </a:moveTo>
                  <a:lnTo>
                    <a:pt x="0" y="0"/>
                  </a:lnTo>
                  <a:lnTo>
                    <a:pt x="283510" y="504642"/>
                  </a:lnTo>
                  <a:lnTo>
                    <a:pt x="19692" y="997787"/>
                  </a:lnTo>
                  <a:lnTo>
                    <a:pt x="1277872" y="997787"/>
                  </a:lnTo>
                  <a:cubicBezTo>
                    <a:pt x="1498148" y="997787"/>
                    <a:pt x="1705093" y="1083402"/>
                    <a:pt x="1860790" y="1238733"/>
                  </a:cubicBezTo>
                  <a:cubicBezTo>
                    <a:pt x="1993984" y="1371804"/>
                    <a:pt x="2075930" y="1542301"/>
                    <a:pt x="2096600" y="1726496"/>
                  </a:cubicBezTo>
                  <a:lnTo>
                    <a:pt x="2096600" y="1726619"/>
                  </a:lnTo>
                  <a:lnTo>
                    <a:pt x="2590479" y="1993983"/>
                  </a:lnTo>
                  <a:lnTo>
                    <a:pt x="3096466" y="1713042"/>
                  </a:lnTo>
                  <a:cubicBezTo>
                    <a:pt x="3040938" y="759042"/>
                    <a:pt x="2246550" y="0"/>
                    <a:pt x="1277872"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25"/>
            <p:cNvSpPr/>
            <p:nvPr/>
          </p:nvSpPr>
          <p:spPr>
            <a:xfrm>
              <a:off x="8072947" y="1123886"/>
              <a:ext cx="1649996" cy="819936"/>
            </a:xfrm>
            <a:custGeom>
              <a:avLst/>
              <a:gdLst/>
              <a:ahLst/>
              <a:cxnLst/>
              <a:rect l="l" t="t" r="r" b="b"/>
              <a:pathLst>
                <a:path w="1993616" h="990692" extrusionOk="0">
                  <a:moveTo>
                    <a:pt x="1720381" y="0"/>
                  </a:moveTo>
                  <a:lnTo>
                    <a:pt x="0" y="0"/>
                  </a:lnTo>
                  <a:lnTo>
                    <a:pt x="283509" y="504642"/>
                  </a:lnTo>
                  <a:lnTo>
                    <a:pt x="19691" y="997787"/>
                  </a:lnTo>
                  <a:lnTo>
                    <a:pt x="1739339" y="997787"/>
                  </a:lnTo>
                  <a:lnTo>
                    <a:pt x="2004380" y="509779"/>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25"/>
            <p:cNvSpPr/>
            <p:nvPr/>
          </p:nvSpPr>
          <p:spPr>
            <a:xfrm>
              <a:off x="9265039" y="2646129"/>
              <a:ext cx="2895086" cy="1477911"/>
            </a:xfrm>
            <a:custGeom>
              <a:avLst/>
              <a:gdLst/>
              <a:ahLst/>
              <a:cxnLst/>
              <a:rect l="l" t="t" r="r" b="b"/>
              <a:pathLst>
                <a:path w="3498001" h="1785693" extrusionOk="0">
                  <a:moveTo>
                    <a:pt x="3005346" y="282164"/>
                  </a:moveTo>
                  <a:lnTo>
                    <a:pt x="2510366" y="18101"/>
                  </a:lnTo>
                  <a:cubicBezTo>
                    <a:pt x="2487006" y="450704"/>
                    <a:pt x="2126932" y="795245"/>
                    <a:pt x="1687603" y="795245"/>
                  </a:cubicBezTo>
                  <a:lnTo>
                    <a:pt x="265164" y="795245"/>
                  </a:lnTo>
                  <a:lnTo>
                    <a:pt x="0" y="1283253"/>
                  </a:lnTo>
                  <a:lnTo>
                    <a:pt x="283999" y="1793032"/>
                  </a:lnTo>
                  <a:lnTo>
                    <a:pt x="1687603" y="1793032"/>
                  </a:lnTo>
                  <a:cubicBezTo>
                    <a:pt x="2683187" y="1793032"/>
                    <a:pt x="3494700" y="991182"/>
                    <a:pt x="3509009" y="0"/>
                  </a:cubicBezTo>
                  <a:lnTo>
                    <a:pt x="3005346" y="282164"/>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25"/>
            <p:cNvSpPr/>
            <p:nvPr/>
          </p:nvSpPr>
          <p:spPr>
            <a:xfrm>
              <a:off x="7015874" y="3301775"/>
              <a:ext cx="2378829" cy="819936"/>
            </a:xfrm>
            <a:custGeom>
              <a:avLst/>
              <a:gdLst/>
              <a:ahLst/>
              <a:cxnLst/>
              <a:rect l="l" t="t" r="r" b="b"/>
              <a:pathLst>
                <a:path w="2874232" h="990692" extrusionOk="0">
                  <a:moveTo>
                    <a:pt x="2593414" y="493267"/>
                  </a:moveTo>
                  <a:lnTo>
                    <a:pt x="2857354" y="0"/>
                  </a:lnTo>
                  <a:lnTo>
                    <a:pt x="271156" y="0"/>
                  </a:lnTo>
                  <a:lnTo>
                    <a:pt x="0" y="488008"/>
                  </a:lnTo>
                  <a:lnTo>
                    <a:pt x="290481" y="997787"/>
                  </a:lnTo>
                  <a:lnTo>
                    <a:pt x="2876923" y="997787"/>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25"/>
            <p:cNvSpPr/>
            <p:nvPr/>
          </p:nvSpPr>
          <p:spPr>
            <a:xfrm>
              <a:off x="4260608" y="2473899"/>
              <a:ext cx="2884963" cy="1649996"/>
            </a:xfrm>
            <a:custGeom>
              <a:avLst/>
              <a:gdLst/>
              <a:ahLst/>
              <a:cxnLst/>
              <a:rect l="l" t="t" r="r" b="b"/>
              <a:pathLst>
                <a:path w="3485770" h="1993616" extrusionOk="0">
                  <a:moveTo>
                    <a:pt x="3204219" y="1497414"/>
                  </a:moveTo>
                  <a:lnTo>
                    <a:pt x="3474152" y="1004147"/>
                  </a:lnTo>
                  <a:lnTo>
                    <a:pt x="1819572" y="1004147"/>
                  </a:lnTo>
                  <a:cubicBezTo>
                    <a:pt x="1398712" y="1004147"/>
                    <a:pt x="1050379" y="687614"/>
                    <a:pt x="1001578" y="280574"/>
                  </a:cubicBezTo>
                  <a:lnTo>
                    <a:pt x="496570" y="0"/>
                  </a:lnTo>
                  <a:lnTo>
                    <a:pt x="0" y="269077"/>
                  </a:lnTo>
                  <a:cubicBezTo>
                    <a:pt x="45498" y="1232373"/>
                    <a:pt x="844290" y="2001933"/>
                    <a:pt x="1819572" y="2001933"/>
                  </a:cubicBezTo>
                  <a:lnTo>
                    <a:pt x="3494210" y="2001933"/>
                  </a:lnTo>
                  <a:lnTo>
                    <a:pt x="3204219" y="1497414"/>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25"/>
            <p:cNvSpPr/>
            <p:nvPr/>
          </p:nvSpPr>
          <p:spPr>
            <a:xfrm>
              <a:off x="5030584" y="1357689"/>
              <a:ext cx="558579" cy="55417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5"/>
            <p:cNvSpPr/>
            <p:nvPr/>
          </p:nvSpPr>
          <p:spPr>
            <a:xfrm>
              <a:off x="5256689" y="1422739"/>
              <a:ext cx="101961" cy="227559"/>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5"/>
            <p:cNvSpPr/>
            <p:nvPr/>
          </p:nvSpPr>
          <p:spPr>
            <a:xfrm>
              <a:off x="7262295" y="1408399"/>
              <a:ext cx="292609" cy="292609"/>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5"/>
            <p:cNvSpPr/>
            <p:nvPr/>
          </p:nvSpPr>
          <p:spPr>
            <a:xfrm>
              <a:off x="7129287" y="1278346"/>
              <a:ext cx="558579" cy="555624"/>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5"/>
            <p:cNvSpPr/>
            <p:nvPr/>
          </p:nvSpPr>
          <p:spPr>
            <a:xfrm>
              <a:off x="8713933" y="1278378"/>
              <a:ext cx="430026" cy="555577"/>
            </a:xfrm>
            <a:custGeom>
              <a:avLst/>
              <a:gdLst/>
              <a:ahLst/>
              <a:cxnLst/>
              <a:rect l="l" t="t" r="r" b="b"/>
              <a:pathLst>
                <a:path w="9169" h="11846" extrusionOk="0">
                  <a:moveTo>
                    <a:pt x="4695" y="2079"/>
                  </a:moveTo>
                  <a:cubicBezTo>
                    <a:pt x="5073" y="2079"/>
                    <a:pt x="5388" y="2394"/>
                    <a:pt x="5388" y="2772"/>
                  </a:cubicBezTo>
                  <a:cubicBezTo>
                    <a:pt x="5388" y="3181"/>
                    <a:pt x="5073" y="3496"/>
                    <a:pt x="4695" y="3496"/>
                  </a:cubicBezTo>
                  <a:cubicBezTo>
                    <a:pt x="4285" y="3496"/>
                    <a:pt x="3970" y="3181"/>
                    <a:pt x="3970" y="2772"/>
                  </a:cubicBezTo>
                  <a:cubicBezTo>
                    <a:pt x="3970" y="2394"/>
                    <a:pt x="4285" y="2079"/>
                    <a:pt x="4695" y="2079"/>
                  </a:cubicBezTo>
                  <a:close/>
                  <a:moveTo>
                    <a:pt x="4695" y="4189"/>
                  </a:moveTo>
                  <a:cubicBezTo>
                    <a:pt x="5640" y="4189"/>
                    <a:pt x="6428" y="4977"/>
                    <a:pt x="6428" y="5922"/>
                  </a:cubicBezTo>
                  <a:lnTo>
                    <a:pt x="6428" y="6300"/>
                  </a:lnTo>
                  <a:lnTo>
                    <a:pt x="2962" y="6300"/>
                  </a:lnTo>
                  <a:lnTo>
                    <a:pt x="2962" y="5922"/>
                  </a:lnTo>
                  <a:cubicBezTo>
                    <a:pt x="2962" y="4945"/>
                    <a:pt x="3750" y="4189"/>
                    <a:pt x="4695" y="4189"/>
                  </a:cubicBezTo>
                  <a:close/>
                  <a:moveTo>
                    <a:pt x="4730" y="664"/>
                  </a:moveTo>
                  <a:cubicBezTo>
                    <a:pt x="6870" y="664"/>
                    <a:pt x="8538" y="2418"/>
                    <a:pt x="8538" y="4473"/>
                  </a:cubicBezTo>
                  <a:cubicBezTo>
                    <a:pt x="8538" y="5544"/>
                    <a:pt x="8097" y="6552"/>
                    <a:pt x="7310" y="7277"/>
                  </a:cubicBezTo>
                  <a:cubicBezTo>
                    <a:pt x="7215" y="7403"/>
                    <a:pt x="7121" y="7466"/>
                    <a:pt x="6995" y="7497"/>
                  </a:cubicBezTo>
                  <a:cubicBezTo>
                    <a:pt x="6774" y="7718"/>
                    <a:pt x="6522" y="7907"/>
                    <a:pt x="6459" y="8285"/>
                  </a:cubicBezTo>
                  <a:lnTo>
                    <a:pt x="5041" y="8285"/>
                  </a:lnTo>
                  <a:lnTo>
                    <a:pt x="5041" y="6993"/>
                  </a:lnTo>
                  <a:lnTo>
                    <a:pt x="6774" y="6993"/>
                  </a:lnTo>
                  <a:cubicBezTo>
                    <a:pt x="6963" y="6993"/>
                    <a:pt x="7121" y="6836"/>
                    <a:pt x="7121" y="6647"/>
                  </a:cubicBezTo>
                  <a:lnTo>
                    <a:pt x="7121" y="5922"/>
                  </a:lnTo>
                  <a:cubicBezTo>
                    <a:pt x="7121" y="4945"/>
                    <a:pt x="6585" y="4126"/>
                    <a:pt x="5734" y="3717"/>
                  </a:cubicBezTo>
                  <a:cubicBezTo>
                    <a:pt x="5987" y="3496"/>
                    <a:pt x="6113" y="3181"/>
                    <a:pt x="6113" y="2835"/>
                  </a:cubicBezTo>
                  <a:cubicBezTo>
                    <a:pt x="6113" y="2079"/>
                    <a:pt x="5482" y="1448"/>
                    <a:pt x="4726" y="1448"/>
                  </a:cubicBezTo>
                  <a:cubicBezTo>
                    <a:pt x="3970" y="1448"/>
                    <a:pt x="3340" y="2079"/>
                    <a:pt x="3340" y="2835"/>
                  </a:cubicBezTo>
                  <a:cubicBezTo>
                    <a:pt x="3340" y="3181"/>
                    <a:pt x="3466" y="3496"/>
                    <a:pt x="3687" y="3717"/>
                  </a:cubicBezTo>
                  <a:cubicBezTo>
                    <a:pt x="2868" y="4126"/>
                    <a:pt x="2332" y="4945"/>
                    <a:pt x="2332" y="5922"/>
                  </a:cubicBezTo>
                  <a:lnTo>
                    <a:pt x="2332" y="6647"/>
                  </a:lnTo>
                  <a:cubicBezTo>
                    <a:pt x="2332" y="6836"/>
                    <a:pt x="2489" y="6993"/>
                    <a:pt x="2679" y="6993"/>
                  </a:cubicBezTo>
                  <a:lnTo>
                    <a:pt x="4411" y="6993"/>
                  </a:lnTo>
                  <a:lnTo>
                    <a:pt x="4411" y="8411"/>
                  </a:lnTo>
                  <a:lnTo>
                    <a:pt x="2931" y="8411"/>
                  </a:lnTo>
                  <a:lnTo>
                    <a:pt x="2931" y="8380"/>
                  </a:lnTo>
                  <a:cubicBezTo>
                    <a:pt x="2836" y="7938"/>
                    <a:pt x="2615" y="7749"/>
                    <a:pt x="2363" y="7560"/>
                  </a:cubicBezTo>
                  <a:cubicBezTo>
                    <a:pt x="2300" y="7466"/>
                    <a:pt x="2174" y="7403"/>
                    <a:pt x="2048" y="7277"/>
                  </a:cubicBezTo>
                  <a:cubicBezTo>
                    <a:pt x="1135" y="6395"/>
                    <a:pt x="757" y="5135"/>
                    <a:pt x="946" y="3874"/>
                  </a:cubicBezTo>
                  <a:cubicBezTo>
                    <a:pt x="1198" y="2236"/>
                    <a:pt x="2615" y="881"/>
                    <a:pt x="4254" y="692"/>
                  </a:cubicBezTo>
                  <a:cubicBezTo>
                    <a:pt x="4415" y="673"/>
                    <a:pt x="4574" y="664"/>
                    <a:pt x="4730" y="664"/>
                  </a:cubicBezTo>
                  <a:close/>
                  <a:moveTo>
                    <a:pt x="6428" y="9073"/>
                  </a:moveTo>
                  <a:lnTo>
                    <a:pt x="6428" y="9419"/>
                  </a:lnTo>
                  <a:cubicBezTo>
                    <a:pt x="6428" y="9640"/>
                    <a:pt x="6270" y="9797"/>
                    <a:pt x="6081" y="9797"/>
                  </a:cubicBezTo>
                  <a:lnTo>
                    <a:pt x="3309" y="9797"/>
                  </a:lnTo>
                  <a:cubicBezTo>
                    <a:pt x="3120" y="9797"/>
                    <a:pt x="2962" y="9640"/>
                    <a:pt x="2962" y="9419"/>
                  </a:cubicBezTo>
                  <a:lnTo>
                    <a:pt x="2962" y="9073"/>
                  </a:lnTo>
                  <a:close/>
                  <a:moveTo>
                    <a:pt x="5703" y="10459"/>
                  </a:moveTo>
                  <a:lnTo>
                    <a:pt x="5703" y="10805"/>
                  </a:lnTo>
                  <a:cubicBezTo>
                    <a:pt x="5703" y="10994"/>
                    <a:pt x="5545" y="11183"/>
                    <a:pt x="5356" y="11183"/>
                  </a:cubicBezTo>
                  <a:lnTo>
                    <a:pt x="3970" y="11183"/>
                  </a:lnTo>
                  <a:cubicBezTo>
                    <a:pt x="3781" y="11183"/>
                    <a:pt x="3624" y="10994"/>
                    <a:pt x="3624" y="10805"/>
                  </a:cubicBezTo>
                  <a:lnTo>
                    <a:pt x="3624" y="10459"/>
                  </a:lnTo>
                  <a:close/>
                  <a:moveTo>
                    <a:pt x="4662" y="0"/>
                  </a:moveTo>
                  <a:cubicBezTo>
                    <a:pt x="4486" y="0"/>
                    <a:pt x="4308" y="10"/>
                    <a:pt x="4128" y="31"/>
                  </a:cubicBezTo>
                  <a:cubicBezTo>
                    <a:pt x="2174" y="251"/>
                    <a:pt x="568" y="1827"/>
                    <a:pt x="253" y="3780"/>
                  </a:cubicBezTo>
                  <a:cubicBezTo>
                    <a:pt x="1" y="5229"/>
                    <a:pt x="505" y="6710"/>
                    <a:pt x="1576" y="7749"/>
                  </a:cubicBezTo>
                  <a:cubicBezTo>
                    <a:pt x="1733" y="7875"/>
                    <a:pt x="1859" y="7970"/>
                    <a:pt x="1922" y="8064"/>
                  </a:cubicBezTo>
                  <a:cubicBezTo>
                    <a:pt x="2206" y="8285"/>
                    <a:pt x="2237" y="8348"/>
                    <a:pt x="2237" y="8695"/>
                  </a:cubicBezTo>
                  <a:lnTo>
                    <a:pt x="2237" y="9388"/>
                  </a:lnTo>
                  <a:cubicBezTo>
                    <a:pt x="2237" y="9829"/>
                    <a:pt x="2521" y="10238"/>
                    <a:pt x="2962" y="10396"/>
                  </a:cubicBezTo>
                  <a:lnTo>
                    <a:pt x="2962" y="10774"/>
                  </a:lnTo>
                  <a:cubicBezTo>
                    <a:pt x="2962" y="11404"/>
                    <a:pt x="3435" y="11845"/>
                    <a:pt x="3970" y="11845"/>
                  </a:cubicBezTo>
                  <a:lnTo>
                    <a:pt x="5356" y="11845"/>
                  </a:lnTo>
                  <a:cubicBezTo>
                    <a:pt x="5955" y="11845"/>
                    <a:pt x="6396" y="11372"/>
                    <a:pt x="6396" y="10805"/>
                  </a:cubicBezTo>
                  <a:lnTo>
                    <a:pt x="6396" y="10427"/>
                  </a:lnTo>
                  <a:cubicBezTo>
                    <a:pt x="6774" y="10270"/>
                    <a:pt x="7089" y="9923"/>
                    <a:pt x="7089" y="9451"/>
                  </a:cubicBezTo>
                  <a:lnTo>
                    <a:pt x="7089" y="8726"/>
                  </a:lnTo>
                  <a:cubicBezTo>
                    <a:pt x="7089" y="8380"/>
                    <a:pt x="7121" y="8348"/>
                    <a:pt x="7404" y="8096"/>
                  </a:cubicBezTo>
                  <a:cubicBezTo>
                    <a:pt x="7499" y="8033"/>
                    <a:pt x="7593" y="7938"/>
                    <a:pt x="7751" y="7812"/>
                  </a:cubicBezTo>
                  <a:cubicBezTo>
                    <a:pt x="8664" y="6962"/>
                    <a:pt x="9169" y="5765"/>
                    <a:pt x="9169" y="4504"/>
                  </a:cubicBezTo>
                  <a:cubicBezTo>
                    <a:pt x="9169" y="2060"/>
                    <a:pt x="7186" y="0"/>
                    <a:pt x="4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5"/>
            <p:cNvSpPr/>
            <p:nvPr/>
          </p:nvSpPr>
          <p:spPr>
            <a:xfrm>
              <a:off x="11152960" y="1580932"/>
              <a:ext cx="576589" cy="359334"/>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5"/>
            <p:cNvSpPr/>
            <p:nvPr/>
          </p:nvSpPr>
          <p:spPr>
            <a:xfrm>
              <a:off x="11181973" y="1803797"/>
              <a:ext cx="579440" cy="360989"/>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5"/>
            <p:cNvSpPr/>
            <p:nvPr/>
          </p:nvSpPr>
          <p:spPr>
            <a:xfrm>
              <a:off x="11278991" y="1693951"/>
              <a:ext cx="354966" cy="354920"/>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5"/>
            <p:cNvSpPr/>
            <p:nvPr/>
          </p:nvSpPr>
          <p:spPr>
            <a:xfrm>
              <a:off x="10522270" y="3459166"/>
              <a:ext cx="490034" cy="490034"/>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 name="Google Shape;97;p25"/>
            <p:cNvSpPr/>
            <p:nvPr/>
          </p:nvSpPr>
          <p:spPr>
            <a:xfrm>
              <a:off x="10639321" y="3611514"/>
              <a:ext cx="253930" cy="185338"/>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 name="Google Shape;98;p25"/>
            <p:cNvSpPr/>
            <p:nvPr/>
          </p:nvSpPr>
          <p:spPr>
            <a:xfrm>
              <a:off x="7954905" y="3459166"/>
              <a:ext cx="490034" cy="490034"/>
            </a:xfrm>
            <a:custGeom>
              <a:avLst/>
              <a:gdLst/>
              <a:ahLst/>
              <a:cxn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 name="Google Shape;99;p25"/>
            <p:cNvSpPr/>
            <p:nvPr/>
          </p:nvSpPr>
          <p:spPr>
            <a:xfrm>
              <a:off x="8084456" y="3592927"/>
              <a:ext cx="230855" cy="22248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 name="Google Shape;100;p25"/>
            <p:cNvSpPr/>
            <p:nvPr/>
          </p:nvSpPr>
          <p:spPr>
            <a:xfrm>
              <a:off x="5294920" y="3470771"/>
              <a:ext cx="172889" cy="113128"/>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5"/>
            <p:cNvSpPr/>
            <p:nvPr/>
          </p:nvSpPr>
          <p:spPr>
            <a:xfrm>
              <a:off x="5120752" y="3728136"/>
              <a:ext cx="174209" cy="114407"/>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5"/>
            <p:cNvSpPr/>
            <p:nvPr/>
          </p:nvSpPr>
          <p:spPr>
            <a:xfrm>
              <a:off x="5064854" y="3412268"/>
              <a:ext cx="230106" cy="287317"/>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5"/>
            <p:cNvSpPr/>
            <p:nvPr/>
          </p:nvSpPr>
          <p:spPr>
            <a:xfrm>
              <a:off x="5324786" y="3613729"/>
              <a:ext cx="230106" cy="287317"/>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25"/>
          <p:cNvSpPr txBox="1"/>
          <p:nvPr/>
        </p:nvSpPr>
        <p:spPr>
          <a:xfrm>
            <a:off x="71150" y="4544700"/>
            <a:ext cx="3675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Fira Sans Extra Condensed"/>
                <a:ea typeface="Fira Sans Extra Condensed"/>
                <a:cs typeface="Fira Sans Extra Condensed"/>
                <a:sym typeface="Fira Sans Extra Condensed"/>
              </a:rPr>
              <a:t>Ayman Alabbasi - Computer Science </a:t>
            </a:r>
            <a:endParaRPr sz="1600" dirty="0">
              <a:latin typeface="Fira Sans Extra Condensed"/>
              <a:ea typeface="Fira Sans Extra Condensed"/>
              <a:cs typeface="Fira Sans Extra Condensed"/>
              <a:sym typeface="Fira Sans Extra Condensed"/>
            </a:endParaRPr>
          </a:p>
        </p:txBody>
      </p:sp>
      <p:pic>
        <p:nvPicPr>
          <p:cNvPr id="105" name="Google Shape;105;p25"/>
          <p:cNvPicPr preferRelativeResize="0"/>
          <p:nvPr/>
        </p:nvPicPr>
        <p:blipFill>
          <a:blip r:embed="rId3">
            <a:alphaModFix/>
          </a:blip>
          <a:stretch>
            <a:fillRect/>
          </a:stretch>
        </p:blipFill>
        <p:spPr>
          <a:xfrm>
            <a:off x="5529150" y="271550"/>
            <a:ext cx="2286000" cy="48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title"/>
          </p:nvPr>
        </p:nvSpPr>
        <p:spPr>
          <a:xfrm>
            <a:off x="457200" y="0"/>
            <a:ext cx="8229600" cy="46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 </a:t>
            </a:r>
            <a:endParaRPr/>
          </a:p>
        </p:txBody>
      </p:sp>
      <p:grpSp>
        <p:nvGrpSpPr>
          <p:cNvPr id="480" name="Google Shape;480;p34"/>
          <p:cNvGrpSpPr/>
          <p:nvPr/>
        </p:nvGrpSpPr>
        <p:grpSpPr>
          <a:xfrm>
            <a:off x="2949083" y="722102"/>
            <a:ext cx="3245831" cy="2672687"/>
            <a:chOff x="2981313" y="1649144"/>
            <a:chExt cx="3245831" cy="2819588"/>
          </a:xfrm>
        </p:grpSpPr>
        <p:sp>
          <p:nvSpPr>
            <p:cNvPr id="481" name="Google Shape;481;p34"/>
            <p:cNvSpPr/>
            <p:nvPr/>
          </p:nvSpPr>
          <p:spPr>
            <a:xfrm>
              <a:off x="3686100" y="2142450"/>
              <a:ext cx="1848000" cy="1848000"/>
            </a:xfrm>
            <a:prstGeom prst="ellipse">
              <a:avLst/>
            </a:prstGeom>
            <a:solidFill>
              <a:srgbClr val="EEEEE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Fira Sans Extra Condensed SemiBold"/>
                  <a:ea typeface="Fira Sans Extra Condensed SemiBold"/>
                  <a:cs typeface="Fira Sans Extra Condensed SemiBold"/>
                  <a:sym typeface="Fira Sans Extra Condensed SemiBold"/>
                </a:rPr>
                <a:t>Lean agile</a:t>
              </a:r>
              <a:endParaRPr sz="2500">
                <a:latin typeface="Fira Sans Extra Condensed SemiBold"/>
                <a:ea typeface="Fira Sans Extra Condensed SemiBold"/>
                <a:cs typeface="Fira Sans Extra Condensed SemiBold"/>
                <a:sym typeface="Fira Sans Extra Condensed SemiBold"/>
              </a:endParaRPr>
            </a:p>
          </p:txBody>
        </p:sp>
        <p:grpSp>
          <p:nvGrpSpPr>
            <p:cNvPr id="482" name="Google Shape;482;p34"/>
            <p:cNvGrpSpPr/>
            <p:nvPr/>
          </p:nvGrpSpPr>
          <p:grpSpPr>
            <a:xfrm>
              <a:off x="3151543" y="1662763"/>
              <a:ext cx="2907585" cy="2794126"/>
              <a:chOff x="1678800" y="1118550"/>
              <a:chExt cx="4233525" cy="4068325"/>
            </a:xfrm>
          </p:grpSpPr>
          <p:sp>
            <p:nvSpPr>
              <p:cNvPr id="483" name="Google Shape;483;p34"/>
              <p:cNvSpPr/>
              <p:nvPr/>
            </p:nvSpPr>
            <p:spPr>
              <a:xfrm>
                <a:off x="1995375" y="1351950"/>
                <a:ext cx="3599200" cy="3600375"/>
              </a:xfrm>
              <a:custGeom>
                <a:avLst/>
                <a:gdLst/>
                <a:ahLst/>
                <a:cxnLst/>
                <a:rect l="l" t="t" r="r" b="b"/>
                <a:pathLst>
                  <a:path w="143968" h="144015" fill="none" extrusionOk="0">
                    <a:moveTo>
                      <a:pt x="143968" y="72007"/>
                    </a:moveTo>
                    <a:cubicBezTo>
                      <a:pt x="143968" y="111801"/>
                      <a:pt x="111754" y="144014"/>
                      <a:pt x="71961" y="144014"/>
                    </a:cubicBezTo>
                    <a:cubicBezTo>
                      <a:pt x="32214" y="144014"/>
                      <a:pt x="1" y="111801"/>
                      <a:pt x="1" y="72007"/>
                    </a:cubicBezTo>
                    <a:cubicBezTo>
                      <a:pt x="1" y="32260"/>
                      <a:pt x="32214" y="1"/>
                      <a:pt x="71961" y="1"/>
                    </a:cubicBezTo>
                    <a:cubicBezTo>
                      <a:pt x="111754" y="1"/>
                      <a:pt x="143968" y="32260"/>
                      <a:pt x="143968" y="72007"/>
                    </a:cubicBezTo>
                    <a:close/>
                  </a:path>
                </a:pathLst>
              </a:custGeom>
              <a:noFill/>
              <a:ln w="19050" cap="flat" cmpd="sng">
                <a:solidFill>
                  <a:srgbClr val="000000"/>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3848700" y="1119700"/>
                <a:ext cx="1637275" cy="1161250"/>
              </a:xfrm>
              <a:custGeom>
                <a:avLst/>
                <a:gdLst/>
                <a:ahLst/>
                <a:cxnLst/>
                <a:rect l="l" t="t" r="r" b="b"/>
                <a:pathLst>
                  <a:path w="65491" h="46450" extrusionOk="0">
                    <a:moveTo>
                      <a:pt x="51625" y="45802"/>
                    </a:moveTo>
                    <a:lnTo>
                      <a:pt x="64058" y="38177"/>
                    </a:lnTo>
                    <a:cubicBezTo>
                      <a:pt x="65167" y="37530"/>
                      <a:pt x="65490" y="36051"/>
                      <a:pt x="64751" y="34988"/>
                    </a:cubicBezTo>
                    <a:cubicBezTo>
                      <a:pt x="57772" y="25005"/>
                      <a:pt x="48713" y="16685"/>
                      <a:pt x="38130" y="10631"/>
                    </a:cubicBezTo>
                    <a:cubicBezTo>
                      <a:pt x="27176" y="4392"/>
                      <a:pt x="14928" y="740"/>
                      <a:pt x="2357" y="47"/>
                    </a:cubicBezTo>
                    <a:cubicBezTo>
                      <a:pt x="1063" y="1"/>
                      <a:pt x="0" y="1018"/>
                      <a:pt x="0" y="2312"/>
                    </a:cubicBezTo>
                    <a:lnTo>
                      <a:pt x="0" y="16917"/>
                    </a:lnTo>
                    <a:cubicBezTo>
                      <a:pt x="0" y="18118"/>
                      <a:pt x="878" y="19089"/>
                      <a:pt x="2080" y="19181"/>
                    </a:cubicBezTo>
                    <a:cubicBezTo>
                      <a:pt x="20706" y="20383"/>
                      <a:pt x="37852" y="29950"/>
                      <a:pt x="48621" y="45248"/>
                    </a:cubicBezTo>
                    <a:cubicBezTo>
                      <a:pt x="49314" y="46172"/>
                      <a:pt x="50608" y="46449"/>
                      <a:pt x="51625" y="45802"/>
                    </a:cubicBezTo>
                    <a:close/>
                  </a:path>
                </a:pathLst>
              </a:custGeom>
              <a:solidFill>
                <a:srgbClr val="997B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3964250" y="1283075"/>
                <a:ext cx="113250" cy="165525"/>
              </a:xfrm>
              <a:custGeom>
                <a:avLst/>
                <a:gdLst/>
                <a:ahLst/>
                <a:cxnLst/>
                <a:rect l="l" t="t" r="r" b="b"/>
                <a:pathLst>
                  <a:path w="4530" h="6621" extrusionOk="0">
                    <a:moveTo>
                      <a:pt x="472" y="0"/>
                    </a:moveTo>
                    <a:cubicBezTo>
                      <a:pt x="225" y="0"/>
                      <a:pt x="0" y="201"/>
                      <a:pt x="0" y="491"/>
                    </a:cubicBezTo>
                    <a:lnTo>
                      <a:pt x="0" y="6130"/>
                    </a:lnTo>
                    <a:cubicBezTo>
                      <a:pt x="0" y="6420"/>
                      <a:pt x="225" y="6620"/>
                      <a:pt x="472" y="6620"/>
                    </a:cubicBezTo>
                    <a:cubicBezTo>
                      <a:pt x="578" y="6620"/>
                      <a:pt x="688" y="6583"/>
                      <a:pt x="786" y="6499"/>
                    </a:cubicBezTo>
                    <a:lnTo>
                      <a:pt x="4252" y="3680"/>
                    </a:lnTo>
                    <a:cubicBezTo>
                      <a:pt x="4529" y="3495"/>
                      <a:pt x="4529" y="3125"/>
                      <a:pt x="4252" y="2941"/>
                    </a:cubicBezTo>
                    <a:lnTo>
                      <a:pt x="786" y="121"/>
                    </a:lnTo>
                    <a:cubicBezTo>
                      <a:pt x="688" y="38"/>
                      <a:pt x="578" y="0"/>
                      <a:pt x="472" y="0"/>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3848700" y="4024475"/>
                <a:ext cx="1637275" cy="1162400"/>
              </a:xfrm>
              <a:custGeom>
                <a:avLst/>
                <a:gdLst/>
                <a:ahLst/>
                <a:cxnLst/>
                <a:rect l="l" t="t" r="r" b="b"/>
                <a:pathLst>
                  <a:path w="65491" h="46496" extrusionOk="0">
                    <a:moveTo>
                      <a:pt x="0" y="44138"/>
                    </a:moveTo>
                    <a:cubicBezTo>
                      <a:pt x="0" y="45432"/>
                      <a:pt x="1063" y="46495"/>
                      <a:pt x="2357" y="46403"/>
                    </a:cubicBezTo>
                    <a:cubicBezTo>
                      <a:pt x="14928" y="45710"/>
                      <a:pt x="27176" y="42105"/>
                      <a:pt x="38130" y="35865"/>
                    </a:cubicBezTo>
                    <a:cubicBezTo>
                      <a:pt x="48713" y="29811"/>
                      <a:pt x="57772" y="21492"/>
                      <a:pt x="64751" y="11463"/>
                    </a:cubicBezTo>
                    <a:cubicBezTo>
                      <a:pt x="65490" y="10400"/>
                      <a:pt x="65167" y="8967"/>
                      <a:pt x="64058" y="8274"/>
                    </a:cubicBezTo>
                    <a:lnTo>
                      <a:pt x="51625" y="601"/>
                    </a:lnTo>
                    <a:cubicBezTo>
                      <a:pt x="50608" y="1"/>
                      <a:pt x="49314" y="278"/>
                      <a:pt x="48621" y="1249"/>
                    </a:cubicBezTo>
                    <a:cubicBezTo>
                      <a:pt x="37852" y="16500"/>
                      <a:pt x="20706" y="26067"/>
                      <a:pt x="2080" y="27315"/>
                    </a:cubicBezTo>
                    <a:cubicBezTo>
                      <a:pt x="878" y="27361"/>
                      <a:pt x="0" y="28332"/>
                      <a:pt x="0" y="29534"/>
                    </a:cubicBezTo>
                    <a:close/>
                  </a:path>
                </a:pathLst>
              </a:custGeom>
              <a:solidFill>
                <a:srgbClr val="D9AE9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5151125" y="4191250"/>
                <a:ext cx="148825" cy="136575"/>
              </a:xfrm>
              <a:custGeom>
                <a:avLst/>
                <a:gdLst/>
                <a:ahLst/>
                <a:cxnLst/>
                <a:rect l="l" t="t" r="r" b="b"/>
                <a:pathLst>
                  <a:path w="5953" h="5463" extrusionOk="0">
                    <a:moveTo>
                      <a:pt x="538" y="0"/>
                    </a:moveTo>
                    <a:cubicBezTo>
                      <a:pt x="266" y="0"/>
                      <a:pt x="1" y="266"/>
                      <a:pt x="36" y="586"/>
                    </a:cubicBezTo>
                    <a:lnTo>
                      <a:pt x="637" y="5023"/>
                    </a:lnTo>
                    <a:cubicBezTo>
                      <a:pt x="637" y="5290"/>
                      <a:pt x="858" y="5462"/>
                      <a:pt x="1117" y="5462"/>
                    </a:cubicBezTo>
                    <a:cubicBezTo>
                      <a:pt x="1172" y="5462"/>
                      <a:pt x="1228" y="5455"/>
                      <a:pt x="1284" y="5439"/>
                    </a:cubicBezTo>
                    <a:lnTo>
                      <a:pt x="5490" y="3913"/>
                    </a:lnTo>
                    <a:cubicBezTo>
                      <a:pt x="5906" y="3775"/>
                      <a:pt x="5952" y="3220"/>
                      <a:pt x="5583" y="3035"/>
                    </a:cubicBezTo>
                    <a:lnTo>
                      <a:pt x="776" y="77"/>
                    </a:lnTo>
                    <a:cubicBezTo>
                      <a:pt x="701" y="24"/>
                      <a:pt x="619" y="0"/>
                      <a:pt x="538" y="0"/>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5161275" y="2146900"/>
                <a:ext cx="751050" cy="2011625"/>
              </a:xfrm>
              <a:custGeom>
                <a:avLst/>
                <a:gdLst/>
                <a:ahLst/>
                <a:cxnLst/>
                <a:rect l="l" t="t" r="r" b="b"/>
                <a:pathLst>
                  <a:path w="30042" h="80465" extrusionOk="0">
                    <a:moveTo>
                      <a:pt x="13819" y="694"/>
                    </a:moveTo>
                    <a:lnTo>
                      <a:pt x="1340" y="8319"/>
                    </a:lnTo>
                    <a:cubicBezTo>
                      <a:pt x="324" y="8966"/>
                      <a:pt x="0" y="10261"/>
                      <a:pt x="555" y="11324"/>
                    </a:cubicBezTo>
                    <a:cubicBezTo>
                      <a:pt x="10029" y="29395"/>
                      <a:pt x="10029" y="51024"/>
                      <a:pt x="555" y="69142"/>
                    </a:cubicBezTo>
                    <a:cubicBezTo>
                      <a:pt x="0" y="70205"/>
                      <a:pt x="324" y="71499"/>
                      <a:pt x="1340" y="72146"/>
                    </a:cubicBezTo>
                    <a:lnTo>
                      <a:pt x="13819" y="79772"/>
                    </a:lnTo>
                    <a:cubicBezTo>
                      <a:pt x="14882" y="80465"/>
                      <a:pt x="16361" y="80049"/>
                      <a:pt x="16962" y="78940"/>
                    </a:cubicBezTo>
                    <a:cubicBezTo>
                      <a:pt x="30041" y="54768"/>
                      <a:pt x="30041" y="25697"/>
                      <a:pt x="16962" y="1525"/>
                    </a:cubicBezTo>
                    <a:cubicBezTo>
                      <a:pt x="16361" y="416"/>
                      <a:pt x="14882" y="0"/>
                      <a:pt x="13819" y="694"/>
                    </a:cubicBezTo>
                    <a:close/>
                  </a:path>
                </a:pathLst>
              </a:custGeom>
              <a:solidFill>
                <a:srgbClr val="9B9B7A"/>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5328800" y="2305400"/>
                <a:ext cx="148800" cy="136025"/>
              </a:xfrm>
              <a:custGeom>
                <a:avLst/>
                <a:gdLst/>
                <a:ahLst/>
                <a:cxnLst/>
                <a:rect l="l" t="t" r="r" b="b"/>
                <a:pathLst>
                  <a:path w="5952" h="5441" extrusionOk="0">
                    <a:moveTo>
                      <a:pt x="5416" y="1"/>
                    </a:moveTo>
                    <a:cubicBezTo>
                      <a:pt x="5321" y="1"/>
                      <a:pt x="5223" y="27"/>
                      <a:pt x="5131" y="84"/>
                    </a:cubicBezTo>
                    <a:lnTo>
                      <a:pt x="370" y="3089"/>
                    </a:lnTo>
                    <a:cubicBezTo>
                      <a:pt x="1" y="3273"/>
                      <a:pt x="93" y="3828"/>
                      <a:pt x="463" y="3967"/>
                    </a:cubicBezTo>
                    <a:lnTo>
                      <a:pt x="4715" y="5399"/>
                    </a:lnTo>
                    <a:cubicBezTo>
                      <a:pt x="4772" y="5428"/>
                      <a:pt x="4831" y="5441"/>
                      <a:pt x="4889" y="5441"/>
                    </a:cubicBezTo>
                    <a:cubicBezTo>
                      <a:pt x="5114" y="5441"/>
                      <a:pt x="5325" y="5250"/>
                      <a:pt x="5362" y="5030"/>
                    </a:cubicBezTo>
                    <a:lnTo>
                      <a:pt x="5916" y="547"/>
                    </a:lnTo>
                    <a:cubicBezTo>
                      <a:pt x="5951" y="235"/>
                      <a:pt x="5700" y="1"/>
                      <a:pt x="5416" y="1"/>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2104000" y="1118550"/>
                <a:ext cx="1638425" cy="1161250"/>
              </a:xfrm>
              <a:custGeom>
                <a:avLst/>
                <a:gdLst/>
                <a:ahLst/>
                <a:cxnLst/>
                <a:rect l="l" t="t" r="r" b="b"/>
                <a:pathLst>
                  <a:path w="65537" h="46450" extrusionOk="0">
                    <a:moveTo>
                      <a:pt x="65536" y="2312"/>
                    </a:moveTo>
                    <a:cubicBezTo>
                      <a:pt x="65536" y="1017"/>
                      <a:pt x="64427" y="1"/>
                      <a:pt x="63133" y="93"/>
                    </a:cubicBezTo>
                    <a:cubicBezTo>
                      <a:pt x="50562" y="786"/>
                      <a:pt x="38314" y="4391"/>
                      <a:pt x="27361" y="10631"/>
                    </a:cubicBezTo>
                    <a:cubicBezTo>
                      <a:pt x="16823" y="16685"/>
                      <a:pt x="7718" y="25004"/>
                      <a:pt x="740" y="34987"/>
                    </a:cubicBezTo>
                    <a:cubicBezTo>
                      <a:pt x="0" y="36050"/>
                      <a:pt x="324" y="37529"/>
                      <a:pt x="1433" y="38223"/>
                    </a:cubicBezTo>
                    <a:lnTo>
                      <a:pt x="13865" y="45848"/>
                    </a:lnTo>
                    <a:cubicBezTo>
                      <a:pt x="14882" y="46449"/>
                      <a:pt x="16176" y="46218"/>
                      <a:pt x="16869" y="45248"/>
                    </a:cubicBezTo>
                    <a:cubicBezTo>
                      <a:pt x="27638" y="29950"/>
                      <a:pt x="44785" y="20383"/>
                      <a:pt x="63410" y="19181"/>
                    </a:cubicBezTo>
                    <a:cubicBezTo>
                      <a:pt x="64612" y="19089"/>
                      <a:pt x="65536" y="18118"/>
                      <a:pt x="65536" y="16963"/>
                    </a:cubicBezTo>
                    <a:close/>
                  </a:path>
                </a:pathLst>
              </a:custGeom>
              <a:solidFill>
                <a:srgbClr val="D08C6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2291175" y="1977600"/>
                <a:ext cx="148575" cy="136125"/>
              </a:xfrm>
              <a:custGeom>
                <a:avLst/>
                <a:gdLst/>
                <a:ahLst/>
                <a:cxnLst/>
                <a:rect l="l" t="t" r="r" b="b"/>
                <a:pathLst>
                  <a:path w="5943" h="5445" extrusionOk="0">
                    <a:moveTo>
                      <a:pt x="4816" y="1"/>
                    </a:moveTo>
                    <a:cubicBezTo>
                      <a:pt x="4766" y="1"/>
                      <a:pt x="4717" y="8"/>
                      <a:pt x="4668" y="25"/>
                    </a:cubicBezTo>
                    <a:lnTo>
                      <a:pt x="416" y="1550"/>
                    </a:lnTo>
                    <a:cubicBezTo>
                      <a:pt x="47" y="1735"/>
                      <a:pt x="0" y="2197"/>
                      <a:pt x="370" y="2428"/>
                    </a:cubicBezTo>
                    <a:lnTo>
                      <a:pt x="5130" y="5386"/>
                    </a:lnTo>
                    <a:cubicBezTo>
                      <a:pt x="5210" y="5426"/>
                      <a:pt x="5295" y="5444"/>
                      <a:pt x="5377" y="5444"/>
                    </a:cubicBezTo>
                    <a:cubicBezTo>
                      <a:pt x="5674" y="5444"/>
                      <a:pt x="5942" y="5203"/>
                      <a:pt x="5870" y="4877"/>
                    </a:cubicBezTo>
                    <a:lnTo>
                      <a:pt x="5315" y="440"/>
                    </a:lnTo>
                    <a:cubicBezTo>
                      <a:pt x="5277" y="173"/>
                      <a:pt x="5050" y="1"/>
                      <a:pt x="4816" y="1"/>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1678800" y="2146900"/>
                <a:ext cx="751050" cy="2010475"/>
              </a:xfrm>
              <a:custGeom>
                <a:avLst/>
                <a:gdLst/>
                <a:ahLst/>
                <a:cxnLst/>
                <a:rect l="l" t="t" r="r" b="b"/>
                <a:pathLst>
                  <a:path w="30042" h="80419" extrusionOk="0">
                    <a:moveTo>
                      <a:pt x="22323" y="40209"/>
                    </a:moveTo>
                    <a:cubicBezTo>
                      <a:pt x="22323" y="30134"/>
                      <a:pt x="24773" y="20244"/>
                      <a:pt x="29487" y="11324"/>
                    </a:cubicBezTo>
                    <a:cubicBezTo>
                      <a:pt x="30041" y="10261"/>
                      <a:pt x="29672" y="8966"/>
                      <a:pt x="28655" y="8319"/>
                    </a:cubicBezTo>
                    <a:lnTo>
                      <a:pt x="16222" y="694"/>
                    </a:lnTo>
                    <a:cubicBezTo>
                      <a:pt x="15113" y="0"/>
                      <a:pt x="13680" y="416"/>
                      <a:pt x="13080" y="1525"/>
                    </a:cubicBezTo>
                    <a:cubicBezTo>
                      <a:pt x="0" y="25697"/>
                      <a:pt x="0" y="54768"/>
                      <a:pt x="13080" y="78940"/>
                    </a:cubicBezTo>
                    <a:cubicBezTo>
                      <a:pt x="13680" y="80049"/>
                      <a:pt x="15113" y="80419"/>
                      <a:pt x="16222" y="79772"/>
                    </a:cubicBezTo>
                    <a:lnTo>
                      <a:pt x="28701" y="72100"/>
                    </a:lnTo>
                    <a:cubicBezTo>
                      <a:pt x="29672" y="71499"/>
                      <a:pt x="30041" y="70205"/>
                      <a:pt x="29487" y="69142"/>
                    </a:cubicBezTo>
                    <a:cubicBezTo>
                      <a:pt x="24773" y="60222"/>
                      <a:pt x="22323" y="50285"/>
                      <a:pt x="22323" y="40209"/>
                    </a:cubicBezTo>
                    <a:close/>
                  </a:path>
                </a:pathLst>
              </a:custGeom>
              <a:solidFill>
                <a:srgbClr val="FFCB6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2105450" y="3849425"/>
                <a:ext cx="148775" cy="136075"/>
              </a:xfrm>
              <a:custGeom>
                <a:avLst/>
                <a:gdLst/>
                <a:ahLst/>
                <a:cxnLst/>
                <a:rect l="l" t="t" r="r" b="b"/>
                <a:pathLst>
                  <a:path w="5951" h="5443" extrusionOk="0">
                    <a:moveTo>
                      <a:pt x="1135" y="0"/>
                    </a:moveTo>
                    <a:cubicBezTo>
                      <a:pt x="901" y="0"/>
                      <a:pt x="674" y="173"/>
                      <a:pt x="635" y="440"/>
                    </a:cubicBezTo>
                    <a:lnTo>
                      <a:pt x="35" y="4877"/>
                    </a:lnTo>
                    <a:cubicBezTo>
                      <a:pt x="0" y="5185"/>
                      <a:pt x="245" y="5442"/>
                      <a:pt x="525" y="5442"/>
                    </a:cubicBezTo>
                    <a:cubicBezTo>
                      <a:pt x="622" y="5442"/>
                      <a:pt x="724" y="5411"/>
                      <a:pt x="820" y="5339"/>
                    </a:cubicBezTo>
                    <a:lnTo>
                      <a:pt x="5627" y="2427"/>
                    </a:lnTo>
                    <a:cubicBezTo>
                      <a:pt x="5950" y="2196"/>
                      <a:pt x="5904" y="1641"/>
                      <a:pt x="5534" y="1503"/>
                    </a:cubicBezTo>
                    <a:lnTo>
                      <a:pt x="1282" y="24"/>
                    </a:lnTo>
                    <a:cubicBezTo>
                      <a:pt x="1234" y="8"/>
                      <a:pt x="1184" y="0"/>
                      <a:pt x="1135" y="0"/>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2105150" y="4024475"/>
                <a:ext cx="1637275" cy="1162400"/>
              </a:xfrm>
              <a:custGeom>
                <a:avLst/>
                <a:gdLst/>
                <a:ahLst/>
                <a:cxnLst/>
                <a:rect l="l" t="t" r="r" b="b"/>
                <a:pathLst>
                  <a:path w="65491" h="46496" extrusionOk="0">
                    <a:moveTo>
                      <a:pt x="13819" y="601"/>
                    </a:moveTo>
                    <a:lnTo>
                      <a:pt x="1387" y="8274"/>
                    </a:lnTo>
                    <a:cubicBezTo>
                      <a:pt x="278" y="8967"/>
                      <a:pt x="0" y="10400"/>
                      <a:pt x="694" y="11463"/>
                    </a:cubicBezTo>
                    <a:cubicBezTo>
                      <a:pt x="7672" y="21492"/>
                      <a:pt x="16777" y="29811"/>
                      <a:pt x="27315" y="35865"/>
                    </a:cubicBezTo>
                    <a:cubicBezTo>
                      <a:pt x="38268" y="42105"/>
                      <a:pt x="50516" y="45710"/>
                      <a:pt x="63087" y="46403"/>
                    </a:cubicBezTo>
                    <a:cubicBezTo>
                      <a:pt x="64381" y="46495"/>
                      <a:pt x="65490" y="45432"/>
                      <a:pt x="65490" y="44138"/>
                    </a:cubicBezTo>
                    <a:lnTo>
                      <a:pt x="65490" y="29534"/>
                    </a:lnTo>
                    <a:cubicBezTo>
                      <a:pt x="65490" y="28332"/>
                      <a:pt x="64566" y="27361"/>
                      <a:pt x="63364" y="27315"/>
                    </a:cubicBezTo>
                    <a:cubicBezTo>
                      <a:pt x="44739" y="26067"/>
                      <a:pt x="27638" y="16500"/>
                      <a:pt x="16823" y="1249"/>
                    </a:cubicBezTo>
                    <a:cubicBezTo>
                      <a:pt x="16176" y="278"/>
                      <a:pt x="14836" y="1"/>
                      <a:pt x="13819" y="601"/>
                    </a:cubicBezTo>
                    <a:close/>
                  </a:path>
                </a:pathLst>
              </a:custGeom>
              <a:solidFill>
                <a:srgbClr val="F1DCA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3527475" y="4858000"/>
                <a:ext cx="114075" cy="165525"/>
              </a:xfrm>
              <a:custGeom>
                <a:avLst/>
                <a:gdLst/>
                <a:ahLst/>
                <a:cxnLst/>
                <a:rect l="l" t="t" r="r" b="b"/>
                <a:pathLst>
                  <a:path w="4563" h="6621" extrusionOk="0">
                    <a:moveTo>
                      <a:pt x="4012" y="0"/>
                    </a:moveTo>
                    <a:cubicBezTo>
                      <a:pt x="3906" y="0"/>
                      <a:pt x="3796" y="37"/>
                      <a:pt x="3698" y="121"/>
                    </a:cubicBezTo>
                    <a:lnTo>
                      <a:pt x="232" y="2940"/>
                    </a:lnTo>
                    <a:cubicBezTo>
                      <a:pt x="1" y="3171"/>
                      <a:pt x="1" y="3541"/>
                      <a:pt x="232" y="3726"/>
                    </a:cubicBezTo>
                    <a:lnTo>
                      <a:pt x="3744" y="6499"/>
                    </a:lnTo>
                    <a:cubicBezTo>
                      <a:pt x="3842" y="6583"/>
                      <a:pt x="3957" y="6620"/>
                      <a:pt x="4067" y="6620"/>
                    </a:cubicBezTo>
                    <a:cubicBezTo>
                      <a:pt x="4324" y="6620"/>
                      <a:pt x="4562" y="6420"/>
                      <a:pt x="4530" y="6129"/>
                    </a:cubicBezTo>
                    <a:lnTo>
                      <a:pt x="4484" y="491"/>
                    </a:lnTo>
                    <a:cubicBezTo>
                      <a:pt x="4484" y="200"/>
                      <a:pt x="4259" y="0"/>
                      <a:pt x="4012" y="0"/>
                    </a:cubicBezTo>
                    <a:close/>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4"/>
            <p:cNvGrpSpPr/>
            <p:nvPr/>
          </p:nvGrpSpPr>
          <p:grpSpPr>
            <a:xfrm>
              <a:off x="3645688" y="1651525"/>
              <a:ext cx="443100" cy="443100"/>
              <a:chOff x="3645688" y="1651525"/>
              <a:chExt cx="443100" cy="443100"/>
            </a:xfrm>
          </p:grpSpPr>
          <p:sp>
            <p:nvSpPr>
              <p:cNvPr id="497" name="Google Shape;497;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3698197" y="1704025"/>
                <a:ext cx="338100" cy="338100"/>
              </a:xfrm>
              <a:prstGeom prst="ellipse">
                <a:avLst/>
              </a:prstGeom>
              <a:solidFill>
                <a:srgbClr val="D08C6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34"/>
            <p:cNvGrpSpPr/>
            <p:nvPr/>
          </p:nvGrpSpPr>
          <p:grpSpPr>
            <a:xfrm>
              <a:off x="5122063" y="1649144"/>
              <a:ext cx="443100" cy="443100"/>
              <a:chOff x="3645688" y="1651525"/>
              <a:chExt cx="443100" cy="443100"/>
            </a:xfrm>
          </p:grpSpPr>
          <p:sp>
            <p:nvSpPr>
              <p:cNvPr id="500" name="Google Shape;500;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3698188" y="1704025"/>
                <a:ext cx="338100" cy="338100"/>
              </a:xfrm>
              <a:prstGeom prst="ellipse">
                <a:avLst/>
              </a:prstGeom>
              <a:solidFill>
                <a:srgbClr val="997B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34"/>
            <p:cNvGrpSpPr/>
            <p:nvPr/>
          </p:nvGrpSpPr>
          <p:grpSpPr>
            <a:xfrm>
              <a:off x="3645688" y="4025631"/>
              <a:ext cx="443100" cy="443100"/>
              <a:chOff x="3645688" y="1651525"/>
              <a:chExt cx="443100" cy="443100"/>
            </a:xfrm>
          </p:grpSpPr>
          <p:sp>
            <p:nvSpPr>
              <p:cNvPr id="503" name="Google Shape;503;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3698197" y="1704025"/>
                <a:ext cx="338100" cy="338100"/>
              </a:xfrm>
              <a:prstGeom prst="ellipse">
                <a:avLst/>
              </a:prstGeom>
              <a:solidFill>
                <a:srgbClr val="F1DCA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4"/>
            <p:cNvGrpSpPr/>
            <p:nvPr/>
          </p:nvGrpSpPr>
          <p:grpSpPr>
            <a:xfrm>
              <a:off x="5122063" y="4023250"/>
              <a:ext cx="443100" cy="443100"/>
              <a:chOff x="3645688" y="1651525"/>
              <a:chExt cx="443100" cy="443100"/>
            </a:xfrm>
          </p:grpSpPr>
          <p:sp>
            <p:nvSpPr>
              <p:cNvPr id="506" name="Google Shape;506;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3698188" y="1704025"/>
                <a:ext cx="338100" cy="338100"/>
              </a:xfrm>
              <a:prstGeom prst="ellipse">
                <a:avLst/>
              </a:prstGeom>
              <a:solidFill>
                <a:srgbClr val="D9AE9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4"/>
            <p:cNvGrpSpPr/>
            <p:nvPr/>
          </p:nvGrpSpPr>
          <p:grpSpPr>
            <a:xfrm>
              <a:off x="2981313" y="2838294"/>
              <a:ext cx="443100" cy="443100"/>
              <a:chOff x="3645688" y="1651525"/>
              <a:chExt cx="443100" cy="443100"/>
            </a:xfrm>
          </p:grpSpPr>
          <p:sp>
            <p:nvSpPr>
              <p:cNvPr id="509" name="Google Shape;509;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3698197" y="1704025"/>
                <a:ext cx="338100" cy="338100"/>
              </a:xfrm>
              <a:prstGeom prst="ellipse">
                <a:avLst/>
              </a:prstGeom>
              <a:solidFill>
                <a:srgbClr val="FFCB6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4"/>
            <p:cNvGrpSpPr/>
            <p:nvPr/>
          </p:nvGrpSpPr>
          <p:grpSpPr>
            <a:xfrm>
              <a:off x="5784044" y="2838294"/>
              <a:ext cx="443100" cy="443100"/>
              <a:chOff x="3645688" y="1651525"/>
              <a:chExt cx="443100" cy="443100"/>
            </a:xfrm>
          </p:grpSpPr>
          <p:sp>
            <p:nvSpPr>
              <p:cNvPr id="512" name="Google Shape;512;p34"/>
              <p:cNvSpPr/>
              <p:nvPr/>
            </p:nvSpPr>
            <p:spPr>
              <a:xfrm>
                <a:off x="3645688" y="1651525"/>
                <a:ext cx="443100" cy="4431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3698197" y="1704025"/>
                <a:ext cx="338100" cy="338100"/>
              </a:xfrm>
              <a:prstGeom prst="ellipse">
                <a:avLst/>
              </a:prstGeom>
              <a:solidFill>
                <a:srgbClr val="9B9B7A"/>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4" name="Google Shape;514;p34"/>
          <p:cNvGrpSpPr/>
          <p:nvPr/>
        </p:nvGrpSpPr>
        <p:grpSpPr>
          <a:xfrm>
            <a:off x="3051858" y="1951868"/>
            <a:ext cx="225852" cy="214066"/>
            <a:chOff x="-63252250" y="1930850"/>
            <a:chExt cx="319000" cy="319025"/>
          </a:xfrm>
        </p:grpSpPr>
        <p:sp>
          <p:nvSpPr>
            <p:cNvPr id="515" name="Google Shape;515;p34"/>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34"/>
          <p:cNvGrpSpPr/>
          <p:nvPr/>
        </p:nvGrpSpPr>
        <p:grpSpPr>
          <a:xfrm>
            <a:off x="3737447" y="848541"/>
            <a:ext cx="195164" cy="182289"/>
            <a:chOff x="-64774725" y="1916550"/>
            <a:chExt cx="319000" cy="314400"/>
          </a:xfrm>
        </p:grpSpPr>
        <p:sp>
          <p:nvSpPr>
            <p:cNvPr id="518" name="Google Shape;518;p34"/>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34"/>
          <p:cNvSpPr/>
          <p:nvPr/>
        </p:nvSpPr>
        <p:spPr>
          <a:xfrm>
            <a:off x="5223411" y="3086578"/>
            <a:ext cx="175949" cy="191003"/>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34"/>
          <p:cNvGrpSpPr/>
          <p:nvPr/>
        </p:nvGrpSpPr>
        <p:grpSpPr>
          <a:xfrm>
            <a:off x="3744208" y="3095723"/>
            <a:ext cx="179220" cy="191013"/>
            <a:chOff x="2523000" y="1954875"/>
            <a:chExt cx="262325" cy="295000"/>
          </a:xfrm>
        </p:grpSpPr>
        <p:sp>
          <p:nvSpPr>
            <p:cNvPr id="522" name="Google Shape;522;p34"/>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4"/>
          <p:cNvGrpSpPr/>
          <p:nvPr/>
        </p:nvGrpSpPr>
        <p:grpSpPr>
          <a:xfrm>
            <a:off x="5872054" y="1963384"/>
            <a:ext cx="202639" cy="190874"/>
            <a:chOff x="5045775" y="1946400"/>
            <a:chExt cx="296950" cy="295150"/>
          </a:xfrm>
        </p:grpSpPr>
        <p:sp>
          <p:nvSpPr>
            <p:cNvPr id="525" name="Google Shape;525;p34"/>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4"/>
          <p:cNvSpPr/>
          <p:nvPr/>
        </p:nvSpPr>
        <p:spPr>
          <a:xfrm>
            <a:off x="5210068" y="838668"/>
            <a:ext cx="202634" cy="191015"/>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34"/>
          <p:cNvGrpSpPr/>
          <p:nvPr/>
        </p:nvGrpSpPr>
        <p:grpSpPr>
          <a:xfrm>
            <a:off x="135350" y="522222"/>
            <a:ext cx="2813700" cy="1080411"/>
            <a:chOff x="129829" y="1457325"/>
            <a:chExt cx="2813700" cy="1139794"/>
          </a:xfrm>
        </p:grpSpPr>
        <p:sp>
          <p:nvSpPr>
            <p:cNvPr id="529" name="Google Shape;529;p34"/>
            <p:cNvSpPr txBox="1"/>
            <p:nvPr/>
          </p:nvSpPr>
          <p:spPr>
            <a:xfrm>
              <a:off x="129829" y="1905319"/>
              <a:ext cx="2813700" cy="69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i</a:t>
              </a:r>
              <a:r>
                <a:rPr lang="en" sz="1000">
                  <a:solidFill>
                    <a:schemeClr val="dk1"/>
                  </a:solidFill>
                  <a:latin typeface="Roboto"/>
                  <a:ea typeface="Roboto"/>
                  <a:cs typeface="Roboto"/>
                  <a:sym typeface="Roboto"/>
                </a:rPr>
                <a:t>s a machine learning technique that partitions data into K clusters based on similarity, aiming to minimize variance.</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p:txBody>
        </p:sp>
        <p:sp>
          <p:nvSpPr>
            <p:cNvPr id="530" name="Google Shape;530;p34"/>
            <p:cNvSpPr/>
            <p:nvPr/>
          </p:nvSpPr>
          <p:spPr>
            <a:xfrm>
              <a:off x="444529" y="1457325"/>
              <a:ext cx="2121000" cy="371400"/>
            </a:xfrm>
            <a:prstGeom prst="roundRect">
              <a:avLst>
                <a:gd name="adj" fmla="val 50000"/>
              </a:avLst>
            </a:prstGeom>
            <a:solidFill>
              <a:srgbClr val="D08C6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K Means Clustering</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531" name="Google Shape;531;p34"/>
          <p:cNvGrpSpPr/>
          <p:nvPr/>
        </p:nvGrpSpPr>
        <p:grpSpPr>
          <a:xfrm>
            <a:off x="135350" y="1641661"/>
            <a:ext cx="2736000" cy="1262676"/>
            <a:chOff x="129829" y="1457325"/>
            <a:chExt cx="2736000" cy="1332078"/>
          </a:xfrm>
        </p:grpSpPr>
        <p:sp>
          <p:nvSpPr>
            <p:cNvPr id="532" name="Google Shape;532;p34"/>
            <p:cNvSpPr txBox="1"/>
            <p:nvPr/>
          </p:nvSpPr>
          <p:spPr>
            <a:xfrm>
              <a:off x="129829" y="1863303"/>
              <a:ext cx="2736000" cy="926100"/>
            </a:xfrm>
            <a:prstGeom prst="rect">
              <a:avLst/>
            </a:prstGeom>
            <a:noFill/>
            <a:ln>
              <a:noFill/>
            </a:ln>
          </p:spPr>
          <p:txBody>
            <a:bodyPr spcFirstLastPara="1" wrap="square" lIns="137150"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K Means Clustering offers efficient data grouping, aiding pattern discovery, data compression, and simplified decision-making for diverse applications.</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p:txBody>
        </p:sp>
        <p:sp>
          <p:nvSpPr>
            <p:cNvPr id="533" name="Google Shape;533;p34"/>
            <p:cNvSpPr/>
            <p:nvPr/>
          </p:nvSpPr>
          <p:spPr>
            <a:xfrm>
              <a:off x="444529" y="1457325"/>
              <a:ext cx="2121000" cy="371400"/>
            </a:xfrm>
            <a:prstGeom prst="roundRect">
              <a:avLst>
                <a:gd name="adj" fmla="val 50000"/>
              </a:avLst>
            </a:prstGeom>
            <a:solidFill>
              <a:srgbClr val="FFCB6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Benefits</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534" name="Google Shape;534;p34"/>
          <p:cNvGrpSpPr/>
          <p:nvPr/>
        </p:nvGrpSpPr>
        <p:grpSpPr>
          <a:xfrm>
            <a:off x="135350" y="2761101"/>
            <a:ext cx="2736000" cy="1173964"/>
            <a:chOff x="129829" y="1457325"/>
            <a:chExt cx="2736000" cy="1238489"/>
          </a:xfrm>
        </p:grpSpPr>
        <p:sp>
          <p:nvSpPr>
            <p:cNvPr id="535" name="Google Shape;535;p34"/>
            <p:cNvSpPr txBox="1"/>
            <p:nvPr/>
          </p:nvSpPr>
          <p:spPr>
            <a:xfrm>
              <a:off x="129829" y="1905314"/>
              <a:ext cx="2736000" cy="7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Sort a set of data points into three clusters according to their level of fitness. While also allocating centroids to each cluster and visualizing the data.</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p:txBody>
        </p:sp>
        <p:sp>
          <p:nvSpPr>
            <p:cNvPr id="536" name="Google Shape;536;p34"/>
            <p:cNvSpPr/>
            <p:nvPr/>
          </p:nvSpPr>
          <p:spPr>
            <a:xfrm>
              <a:off x="444529" y="1457325"/>
              <a:ext cx="2121000" cy="371400"/>
            </a:xfrm>
            <a:prstGeom prst="roundRect">
              <a:avLst>
                <a:gd name="adj" fmla="val 50000"/>
              </a:avLst>
            </a:prstGeom>
            <a:solidFill>
              <a:srgbClr val="F1DCA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Assignment</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537" name="Google Shape;537;p34"/>
          <p:cNvGrpSpPr/>
          <p:nvPr/>
        </p:nvGrpSpPr>
        <p:grpSpPr>
          <a:xfrm>
            <a:off x="6546053" y="522222"/>
            <a:ext cx="2597697" cy="2238934"/>
            <a:chOff x="444529" y="1457325"/>
            <a:chExt cx="2597697" cy="2361994"/>
          </a:xfrm>
        </p:grpSpPr>
        <p:sp>
          <p:nvSpPr>
            <p:cNvPr id="538" name="Google Shape;538;p34"/>
            <p:cNvSpPr txBox="1"/>
            <p:nvPr/>
          </p:nvSpPr>
          <p:spPr>
            <a:xfrm>
              <a:off x="1430026" y="1905319"/>
              <a:ext cx="1612200" cy="1914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a:latin typeface="Roboto"/>
                  <a:ea typeface="Roboto"/>
                  <a:cs typeface="Roboto"/>
                  <a:sym typeface="Roboto"/>
                </a:rPr>
                <a:t>The given code aims to create three clusters. First, three initial centroids are selected from 'X' using the 'initialize_centroids' function. Then, each data point in 'X' is assigned to</a:t>
              </a:r>
              <a:endParaRPr sz="900">
                <a:latin typeface="Roboto"/>
                <a:ea typeface="Roboto"/>
                <a:cs typeface="Roboto"/>
                <a:sym typeface="Roboto"/>
              </a:endParaRPr>
            </a:p>
            <a:p>
              <a:pPr marL="0" lvl="0" indent="0" algn="r" rtl="0">
                <a:spcBef>
                  <a:spcPts val="0"/>
                </a:spcBef>
                <a:spcAft>
                  <a:spcPts val="0"/>
                </a:spcAft>
                <a:buNone/>
              </a:pPr>
              <a:r>
                <a:rPr lang="en" sz="900">
                  <a:latin typeface="Roboto"/>
                  <a:ea typeface="Roboto"/>
                  <a:cs typeface="Roboto"/>
                  <a:sym typeface="Roboto"/>
                </a:rPr>
                <a:t>the closest centroid. Then, we visually represent the data points using different colors to indicate each cluster, resulting in easy analysis of results.</a:t>
              </a:r>
              <a:endParaRPr sz="900">
                <a:solidFill>
                  <a:srgbClr val="000000"/>
                </a:solidFill>
                <a:latin typeface="Roboto"/>
                <a:ea typeface="Roboto"/>
                <a:cs typeface="Roboto"/>
                <a:sym typeface="Roboto"/>
              </a:endParaRPr>
            </a:p>
          </p:txBody>
        </p:sp>
        <p:sp>
          <p:nvSpPr>
            <p:cNvPr id="539" name="Google Shape;539;p34"/>
            <p:cNvSpPr/>
            <p:nvPr/>
          </p:nvSpPr>
          <p:spPr>
            <a:xfrm>
              <a:off x="444529" y="1457325"/>
              <a:ext cx="2121000" cy="371400"/>
            </a:xfrm>
            <a:prstGeom prst="roundRect">
              <a:avLst>
                <a:gd name="adj" fmla="val 50000"/>
              </a:avLst>
            </a:prstGeom>
            <a:solidFill>
              <a:srgbClr val="997B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Implementation</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540" name="Google Shape;540;p34"/>
          <p:cNvGrpSpPr/>
          <p:nvPr/>
        </p:nvGrpSpPr>
        <p:grpSpPr>
          <a:xfrm>
            <a:off x="6771053" y="2859261"/>
            <a:ext cx="2312347" cy="2216645"/>
            <a:chOff x="444529" y="1457325"/>
            <a:chExt cx="2312347" cy="2338480"/>
          </a:xfrm>
        </p:grpSpPr>
        <p:sp>
          <p:nvSpPr>
            <p:cNvPr id="541" name="Google Shape;541;p34"/>
            <p:cNvSpPr txBox="1"/>
            <p:nvPr/>
          </p:nvSpPr>
          <p:spPr>
            <a:xfrm>
              <a:off x="1714376" y="1932205"/>
              <a:ext cx="1042500" cy="186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000">
                  <a:latin typeface="Roboto"/>
                  <a:ea typeface="Roboto"/>
                  <a:cs typeface="Roboto"/>
                  <a:sym typeface="Roboto"/>
                </a:rPr>
                <a:t>The data points were separated into three distinct clusters, but the centroids are not centered and the groupings are uncoordinated.</a:t>
              </a:r>
              <a:endParaRPr sz="1000">
                <a:latin typeface="Roboto"/>
                <a:ea typeface="Roboto"/>
                <a:cs typeface="Roboto"/>
                <a:sym typeface="Roboto"/>
              </a:endParaRPr>
            </a:p>
            <a:p>
              <a:pPr marL="0" lvl="0" indent="0" algn="r" rtl="0">
                <a:spcBef>
                  <a:spcPts val="0"/>
                </a:spcBef>
                <a:spcAft>
                  <a:spcPts val="0"/>
                </a:spcAft>
                <a:buNone/>
              </a:pPr>
              <a:endParaRPr sz="1200">
                <a:latin typeface="Roboto"/>
                <a:ea typeface="Roboto"/>
                <a:cs typeface="Roboto"/>
                <a:sym typeface="Roboto"/>
              </a:endParaRPr>
            </a:p>
          </p:txBody>
        </p:sp>
        <p:sp>
          <p:nvSpPr>
            <p:cNvPr id="542" name="Google Shape;542;p34"/>
            <p:cNvSpPr/>
            <p:nvPr/>
          </p:nvSpPr>
          <p:spPr>
            <a:xfrm>
              <a:off x="444529" y="1457325"/>
              <a:ext cx="2121000" cy="371400"/>
            </a:xfrm>
            <a:prstGeom prst="roundRect">
              <a:avLst>
                <a:gd name="adj" fmla="val 50000"/>
              </a:avLst>
            </a:prstGeom>
            <a:solidFill>
              <a:srgbClr val="9B9B7A"/>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First Iteration</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543" name="Google Shape;543;p34"/>
          <p:cNvGrpSpPr/>
          <p:nvPr/>
        </p:nvGrpSpPr>
        <p:grpSpPr>
          <a:xfrm>
            <a:off x="3499325" y="3739576"/>
            <a:ext cx="2552100" cy="1400520"/>
            <a:chOff x="206401" y="1457325"/>
            <a:chExt cx="2552100" cy="1477498"/>
          </a:xfrm>
        </p:grpSpPr>
        <p:sp>
          <p:nvSpPr>
            <p:cNvPr id="544" name="Google Shape;544;p34"/>
            <p:cNvSpPr txBox="1"/>
            <p:nvPr/>
          </p:nvSpPr>
          <p:spPr>
            <a:xfrm>
              <a:off x="206401" y="1828723"/>
              <a:ext cx="2552100" cy="11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After running it five times, we got the most accurate response. The data points are uniformly distributed among three established clusters. The centroids of each cluster are exactly in the center. Resulting in easy analysis of data.</a:t>
              </a:r>
              <a:endParaRPr sz="1000">
                <a:solidFill>
                  <a:srgbClr val="000000"/>
                </a:solidFill>
                <a:latin typeface="Roboto"/>
                <a:ea typeface="Roboto"/>
                <a:cs typeface="Roboto"/>
                <a:sym typeface="Roboto"/>
              </a:endParaRPr>
            </a:p>
          </p:txBody>
        </p:sp>
        <p:sp>
          <p:nvSpPr>
            <p:cNvPr id="545" name="Google Shape;545;p34"/>
            <p:cNvSpPr/>
            <p:nvPr/>
          </p:nvSpPr>
          <p:spPr>
            <a:xfrm>
              <a:off x="444529" y="1457325"/>
              <a:ext cx="2121000" cy="371400"/>
            </a:xfrm>
            <a:prstGeom prst="roundRect">
              <a:avLst>
                <a:gd name="adj" fmla="val 50000"/>
              </a:avLst>
            </a:prstGeom>
            <a:solidFill>
              <a:srgbClr val="D9AE9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Final Iteration</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cxnSp>
        <p:nvCxnSpPr>
          <p:cNvPr id="546" name="Google Shape;546;p34"/>
          <p:cNvCxnSpPr>
            <a:stCxn id="530" idx="3"/>
            <a:endCxn id="497" idx="2"/>
          </p:cNvCxnSpPr>
          <p:nvPr/>
        </p:nvCxnSpPr>
        <p:spPr>
          <a:xfrm>
            <a:off x="2571050" y="698247"/>
            <a:ext cx="1042500" cy="236100"/>
          </a:xfrm>
          <a:prstGeom prst="bentConnector3">
            <a:avLst>
              <a:gd name="adj1" fmla="val 49996"/>
            </a:avLst>
          </a:prstGeom>
          <a:noFill/>
          <a:ln w="19050" cap="flat" cmpd="sng">
            <a:solidFill>
              <a:srgbClr val="000000"/>
            </a:solidFill>
            <a:prstDash val="solid"/>
            <a:round/>
            <a:headEnd type="none" w="med" len="med"/>
            <a:tailEnd type="none" w="med" len="med"/>
          </a:ln>
        </p:spPr>
      </p:cxnSp>
      <p:cxnSp>
        <p:nvCxnSpPr>
          <p:cNvPr id="547" name="Google Shape;547;p34"/>
          <p:cNvCxnSpPr>
            <a:stCxn id="533" idx="3"/>
            <a:endCxn id="509" idx="2"/>
          </p:cNvCxnSpPr>
          <p:nvPr/>
        </p:nvCxnSpPr>
        <p:spPr>
          <a:xfrm>
            <a:off x="2571050" y="1817687"/>
            <a:ext cx="378000" cy="241500"/>
          </a:xfrm>
          <a:prstGeom prst="bentConnector3">
            <a:avLst>
              <a:gd name="adj1" fmla="val 50004"/>
            </a:avLst>
          </a:prstGeom>
          <a:noFill/>
          <a:ln w="19050" cap="flat" cmpd="sng">
            <a:solidFill>
              <a:srgbClr val="000000"/>
            </a:solidFill>
            <a:prstDash val="solid"/>
            <a:round/>
            <a:headEnd type="none" w="med" len="med"/>
            <a:tailEnd type="none" w="med" len="med"/>
          </a:ln>
        </p:spPr>
      </p:cxnSp>
      <p:cxnSp>
        <p:nvCxnSpPr>
          <p:cNvPr id="548" name="Google Shape;548;p34"/>
          <p:cNvCxnSpPr>
            <a:stCxn id="536" idx="3"/>
            <a:endCxn id="503" idx="2"/>
          </p:cNvCxnSpPr>
          <p:nvPr/>
        </p:nvCxnSpPr>
        <p:spPr>
          <a:xfrm>
            <a:off x="2571050" y="2937126"/>
            <a:ext cx="1042500" cy="247800"/>
          </a:xfrm>
          <a:prstGeom prst="bentConnector3">
            <a:avLst>
              <a:gd name="adj1" fmla="val 49996"/>
            </a:avLst>
          </a:prstGeom>
          <a:noFill/>
          <a:ln w="19050" cap="flat" cmpd="sng">
            <a:solidFill>
              <a:srgbClr val="000000"/>
            </a:solidFill>
            <a:prstDash val="solid"/>
            <a:round/>
            <a:headEnd type="none" w="med" len="med"/>
            <a:tailEnd type="none" w="med" len="med"/>
          </a:ln>
        </p:spPr>
      </p:cxnSp>
      <p:cxnSp>
        <p:nvCxnSpPr>
          <p:cNvPr id="549" name="Google Shape;549;p34"/>
          <p:cNvCxnSpPr>
            <a:stCxn id="545" idx="1"/>
            <a:endCxn id="506" idx="6"/>
          </p:cNvCxnSpPr>
          <p:nvPr/>
        </p:nvCxnSpPr>
        <p:spPr>
          <a:xfrm rot="10800000" flipH="1">
            <a:off x="3737453" y="3182401"/>
            <a:ext cx="1795500" cy="733200"/>
          </a:xfrm>
          <a:prstGeom prst="bentConnector5">
            <a:avLst>
              <a:gd name="adj1" fmla="val -13262"/>
              <a:gd name="adj2" fmla="val 47674"/>
              <a:gd name="adj3" fmla="val 113261"/>
            </a:avLst>
          </a:prstGeom>
          <a:noFill/>
          <a:ln w="19050" cap="flat" cmpd="sng">
            <a:solidFill>
              <a:srgbClr val="000000"/>
            </a:solidFill>
            <a:prstDash val="solid"/>
            <a:round/>
            <a:headEnd type="none" w="med" len="med"/>
            <a:tailEnd type="none" w="med" len="med"/>
          </a:ln>
        </p:spPr>
      </p:cxnSp>
      <p:cxnSp>
        <p:nvCxnSpPr>
          <p:cNvPr id="550" name="Google Shape;550;p34"/>
          <p:cNvCxnSpPr>
            <a:stCxn id="542" idx="1"/>
            <a:endCxn id="512" idx="6"/>
          </p:cNvCxnSpPr>
          <p:nvPr/>
        </p:nvCxnSpPr>
        <p:spPr>
          <a:xfrm rot="10800000">
            <a:off x="6195053" y="2059387"/>
            <a:ext cx="576000" cy="975900"/>
          </a:xfrm>
          <a:prstGeom prst="bentConnector3">
            <a:avLst>
              <a:gd name="adj1" fmla="val 50012"/>
            </a:avLst>
          </a:prstGeom>
          <a:noFill/>
          <a:ln w="19050" cap="flat" cmpd="sng">
            <a:solidFill>
              <a:srgbClr val="000000"/>
            </a:solidFill>
            <a:prstDash val="solid"/>
            <a:round/>
            <a:headEnd type="none" w="med" len="med"/>
            <a:tailEnd type="none" w="med" len="med"/>
          </a:ln>
        </p:spPr>
      </p:cxnSp>
      <p:cxnSp>
        <p:nvCxnSpPr>
          <p:cNvPr id="551" name="Google Shape;551;p34"/>
          <p:cNvCxnSpPr>
            <a:stCxn id="539" idx="1"/>
            <a:endCxn id="500" idx="6"/>
          </p:cNvCxnSpPr>
          <p:nvPr/>
        </p:nvCxnSpPr>
        <p:spPr>
          <a:xfrm flipH="1">
            <a:off x="5532953" y="698247"/>
            <a:ext cx="1013100" cy="234000"/>
          </a:xfrm>
          <a:prstGeom prst="bentConnector3">
            <a:avLst>
              <a:gd name="adj1" fmla="val 50001"/>
            </a:avLst>
          </a:prstGeom>
          <a:noFill/>
          <a:ln w="19050" cap="flat" cmpd="sng">
            <a:solidFill>
              <a:srgbClr val="000000"/>
            </a:solidFill>
            <a:prstDash val="solid"/>
            <a:round/>
            <a:headEnd type="none" w="med" len="med"/>
            <a:tailEnd type="none" w="med" len="med"/>
          </a:ln>
        </p:spPr>
      </p:cxnSp>
      <p:pic>
        <p:nvPicPr>
          <p:cNvPr id="552" name="Google Shape;552;p34"/>
          <p:cNvPicPr preferRelativeResize="0"/>
          <p:nvPr/>
        </p:nvPicPr>
        <p:blipFill rotWithShape="1">
          <a:blip r:embed="rId3">
            <a:alphaModFix/>
          </a:blip>
          <a:srcRect r="-8236"/>
          <a:stretch/>
        </p:blipFill>
        <p:spPr>
          <a:xfrm>
            <a:off x="6233975" y="932250"/>
            <a:ext cx="1539525" cy="1080400"/>
          </a:xfrm>
          <a:prstGeom prst="rect">
            <a:avLst/>
          </a:prstGeom>
          <a:noFill/>
          <a:ln>
            <a:noFill/>
          </a:ln>
        </p:spPr>
      </p:pic>
      <p:pic>
        <p:nvPicPr>
          <p:cNvPr id="553" name="Google Shape;553;p34"/>
          <p:cNvPicPr preferRelativeResize="0"/>
          <p:nvPr/>
        </p:nvPicPr>
        <p:blipFill>
          <a:blip r:embed="rId4">
            <a:alphaModFix/>
          </a:blip>
          <a:stretch>
            <a:fillRect/>
          </a:stretch>
        </p:blipFill>
        <p:spPr>
          <a:xfrm>
            <a:off x="6051425" y="3286725"/>
            <a:ext cx="2011000" cy="1789176"/>
          </a:xfrm>
          <a:prstGeom prst="rect">
            <a:avLst/>
          </a:prstGeom>
          <a:noFill/>
          <a:ln w="9525" cap="flat" cmpd="sng">
            <a:solidFill>
              <a:schemeClr val="dk1"/>
            </a:solidFill>
            <a:prstDash val="solid"/>
            <a:round/>
            <a:headEnd type="none" w="sm" len="sm"/>
            <a:tailEnd type="none" w="sm" len="sm"/>
          </a:ln>
        </p:spPr>
      </p:pic>
      <p:pic>
        <p:nvPicPr>
          <p:cNvPr id="554" name="Google Shape;554;p34"/>
          <p:cNvPicPr preferRelativeResize="0"/>
          <p:nvPr/>
        </p:nvPicPr>
        <p:blipFill>
          <a:blip r:embed="rId5">
            <a:alphaModFix/>
          </a:blip>
          <a:stretch>
            <a:fillRect/>
          </a:stretch>
        </p:blipFill>
        <p:spPr>
          <a:xfrm>
            <a:off x="1411550" y="3732125"/>
            <a:ext cx="2011000" cy="13437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5"/>
          <p:cNvSpPr txBox="1"/>
          <p:nvPr/>
        </p:nvSpPr>
        <p:spPr>
          <a:xfrm>
            <a:off x="95250" y="4941094"/>
            <a:ext cx="2365375" cy="110629"/>
          </a:xfrm>
          <a:prstGeom prst="rect">
            <a:avLst/>
          </a:prstGeom>
          <a:noFill/>
          <a:ln>
            <a:noFill/>
          </a:ln>
        </p:spPr>
        <p:txBody>
          <a:bodyPr spcFirstLastPara="1" wrap="square" lIns="17450" tIns="8725" rIns="17450" bIns="8725" anchor="t" anchorCtr="0">
            <a:spAutoFit/>
          </a:bodyPr>
          <a:lstStyle/>
          <a:p>
            <a:pPr marL="0" marR="0" lvl="0" indent="0" algn="ctr" rtl="0">
              <a:lnSpc>
                <a:spcPct val="100000"/>
              </a:lnSpc>
              <a:spcBef>
                <a:spcPts val="0"/>
              </a:spcBef>
              <a:spcAft>
                <a:spcPts val="0"/>
              </a:spcAft>
              <a:buClr>
                <a:schemeClr val="dk1"/>
              </a:buClr>
              <a:buSzPts val="400"/>
              <a:buFont typeface="Arial"/>
              <a:buNone/>
            </a:pPr>
            <a:r>
              <a:rPr lang="en" sz="400" b="1" i="0" u="none">
                <a:solidFill>
                  <a:schemeClr val="dk1"/>
                </a:solidFill>
                <a:latin typeface="Arial"/>
                <a:ea typeface="Arial"/>
                <a:cs typeface="Arial"/>
                <a:sym typeface="Arial"/>
              </a:rPr>
              <a:t>NSF REU-Site: Research Experience for Undergraduates site to create "Pathways Opening World Energy Resources" (REU - POWER)</a:t>
            </a:r>
            <a:endParaRPr sz="300"/>
          </a:p>
        </p:txBody>
      </p:sp>
      <p:sp>
        <p:nvSpPr>
          <p:cNvPr id="561" name="Google Shape;561;p35"/>
          <p:cNvSpPr txBox="1"/>
          <p:nvPr/>
        </p:nvSpPr>
        <p:spPr>
          <a:xfrm>
            <a:off x="7286625" y="4941094"/>
            <a:ext cx="1762125" cy="129728"/>
          </a:xfrm>
          <a:prstGeom prst="rect">
            <a:avLst/>
          </a:prstGeom>
          <a:noFill/>
          <a:ln>
            <a:noFill/>
          </a:ln>
        </p:spPr>
        <p:txBody>
          <a:bodyPr spcFirstLastPara="1" wrap="square" lIns="17450" tIns="8725" rIns="17450" bIns="8725" anchor="t" anchorCtr="0">
            <a:spAutoFit/>
          </a:bodyPr>
          <a:lstStyle/>
          <a:p>
            <a:pPr marL="0" marR="0" lvl="0" indent="0" algn="ctr" rtl="0">
              <a:lnSpc>
                <a:spcPct val="100000"/>
              </a:lnSpc>
              <a:spcBef>
                <a:spcPts val="0"/>
              </a:spcBef>
              <a:spcAft>
                <a:spcPts val="0"/>
              </a:spcAft>
              <a:buClr>
                <a:schemeClr val="dk1"/>
              </a:buClr>
              <a:buSzPts val="500"/>
              <a:buFont typeface="Arial"/>
              <a:buNone/>
            </a:pPr>
            <a:r>
              <a:rPr lang="en" sz="500" b="0" i="0" u="none">
                <a:solidFill>
                  <a:schemeClr val="dk1"/>
                </a:solidFill>
                <a:latin typeface="Arial"/>
                <a:ea typeface="Arial"/>
                <a:cs typeface="Arial"/>
                <a:sym typeface="Arial"/>
              </a:rPr>
              <a:t>This work was supported by the National Science Foundation</a:t>
            </a:r>
            <a:br>
              <a:rPr lang="en" sz="500" b="0" i="0" u="none">
                <a:solidFill>
                  <a:schemeClr val="dk1"/>
                </a:solidFill>
                <a:latin typeface="Arial"/>
                <a:ea typeface="Arial"/>
                <a:cs typeface="Arial"/>
                <a:sym typeface="Arial"/>
              </a:rPr>
            </a:br>
            <a:r>
              <a:rPr lang="en" sz="500" b="0" i="0" u="none">
                <a:solidFill>
                  <a:schemeClr val="dk1"/>
                </a:solidFill>
                <a:latin typeface="Arial"/>
                <a:ea typeface="Arial"/>
                <a:cs typeface="Arial"/>
                <a:sym typeface="Arial"/>
              </a:rPr>
              <a:t>Grant ##2150417</a:t>
            </a:r>
            <a:endParaRPr sz="300"/>
          </a:p>
        </p:txBody>
      </p:sp>
      <p:sp>
        <p:nvSpPr>
          <p:cNvPr id="562" name="Google Shape;562;p35"/>
          <p:cNvSpPr txBox="1"/>
          <p:nvPr/>
        </p:nvSpPr>
        <p:spPr>
          <a:xfrm>
            <a:off x="1841550" y="109550"/>
            <a:ext cx="5460900" cy="479400"/>
          </a:xfrm>
          <a:prstGeom prst="rect">
            <a:avLst/>
          </a:prstGeom>
          <a:noFill/>
          <a:ln>
            <a:noFill/>
          </a:ln>
        </p:spPr>
        <p:txBody>
          <a:bodyPr spcFirstLastPara="1" wrap="square" lIns="17450" tIns="8725" rIns="17450" bIns="87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900" b="1">
                <a:solidFill>
                  <a:schemeClr val="dk2"/>
                </a:solidFill>
              </a:rPr>
              <a:t>Leveraging Parallel Processing for Advanced Graph Computations</a:t>
            </a:r>
            <a:endParaRPr sz="900" b="1">
              <a:solidFill>
                <a:schemeClr val="dk2"/>
              </a:solidFill>
            </a:endParaRPr>
          </a:p>
          <a:p>
            <a:pPr marL="0" marR="0" lvl="0" indent="0" algn="ctr" rtl="0">
              <a:lnSpc>
                <a:spcPct val="100000"/>
              </a:lnSpc>
              <a:spcBef>
                <a:spcPts val="0"/>
              </a:spcBef>
              <a:spcAft>
                <a:spcPts val="0"/>
              </a:spcAft>
              <a:buClr>
                <a:schemeClr val="dk2"/>
              </a:buClr>
              <a:buSzPts val="700"/>
              <a:buFont typeface="Arial"/>
              <a:buNone/>
            </a:pPr>
            <a:r>
              <a:rPr lang="en" sz="700">
                <a:solidFill>
                  <a:schemeClr val="dk2"/>
                </a:solidFill>
              </a:rPr>
              <a:t>Kaustubh Shivdikar</a:t>
            </a:r>
            <a:r>
              <a:rPr lang="en" sz="700" b="0" i="0" u="none">
                <a:solidFill>
                  <a:schemeClr val="dk2"/>
                </a:solidFill>
                <a:latin typeface="Arial"/>
                <a:ea typeface="Arial"/>
                <a:cs typeface="Arial"/>
                <a:sym typeface="Arial"/>
              </a:rPr>
              <a:t>, </a:t>
            </a:r>
            <a:r>
              <a:rPr lang="en" sz="700" i="1">
                <a:solidFill>
                  <a:schemeClr val="dk2"/>
                </a:solidFill>
              </a:rPr>
              <a:t>PHD Student</a:t>
            </a:r>
            <a:r>
              <a:rPr lang="en" sz="700" b="0" i="1" u="none">
                <a:solidFill>
                  <a:schemeClr val="dk2"/>
                </a:solidFill>
                <a:latin typeface="Arial"/>
                <a:ea typeface="Arial"/>
                <a:cs typeface="Arial"/>
                <a:sym typeface="Arial"/>
              </a:rPr>
              <a:t>, Northeastern University</a:t>
            </a:r>
            <a:endParaRPr sz="300"/>
          </a:p>
          <a:p>
            <a:pPr marL="0" marR="0" lvl="0" indent="0" algn="ctr" rtl="0">
              <a:lnSpc>
                <a:spcPct val="100000"/>
              </a:lnSpc>
              <a:spcBef>
                <a:spcPts val="0"/>
              </a:spcBef>
              <a:spcAft>
                <a:spcPts val="0"/>
              </a:spcAft>
              <a:buClr>
                <a:schemeClr val="dk2"/>
              </a:buClr>
              <a:buSzPts val="700"/>
              <a:buFont typeface="Arial"/>
              <a:buNone/>
            </a:pPr>
            <a:r>
              <a:rPr lang="en" sz="700">
                <a:solidFill>
                  <a:schemeClr val="dk2"/>
                </a:solidFill>
              </a:rPr>
              <a:t>Ayman Alabbasi</a:t>
            </a:r>
            <a:r>
              <a:rPr lang="en" sz="700" b="0" i="0" u="none">
                <a:solidFill>
                  <a:schemeClr val="dk2"/>
                </a:solidFill>
                <a:latin typeface="Arial"/>
                <a:ea typeface="Arial"/>
                <a:cs typeface="Arial"/>
                <a:sym typeface="Arial"/>
              </a:rPr>
              <a:t>, </a:t>
            </a:r>
            <a:r>
              <a:rPr lang="en" sz="700" b="0" i="1" u="none">
                <a:solidFill>
                  <a:schemeClr val="dk2"/>
                </a:solidFill>
                <a:latin typeface="Arial"/>
                <a:ea typeface="Arial"/>
                <a:cs typeface="Arial"/>
                <a:sym typeface="Arial"/>
              </a:rPr>
              <a:t>REU Participant Student, </a:t>
            </a:r>
            <a:r>
              <a:rPr lang="en" sz="700" i="1">
                <a:solidFill>
                  <a:schemeClr val="dk2"/>
                </a:solidFill>
              </a:rPr>
              <a:t>North Shore Community College</a:t>
            </a:r>
            <a:endParaRPr sz="300"/>
          </a:p>
          <a:p>
            <a:pPr marL="0" marR="0" lvl="0" indent="0" algn="ctr" rtl="0">
              <a:lnSpc>
                <a:spcPct val="100000"/>
              </a:lnSpc>
              <a:spcBef>
                <a:spcPts val="0"/>
              </a:spcBef>
              <a:spcAft>
                <a:spcPts val="0"/>
              </a:spcAft>
              <a:buClr>
                <a:schemeClr val="dk2"/>
              </a:buClr>
              <a:buSzPts val="700"/>
              <a:buFont typeface="Arial"/>
              <a:buNone/>
            </a:pPr>
            <a:r>
              <a:rPr lang="en" sz="700">
                <a:solidFill>
                  <a:schemeClr val="dk2"/>
                </a:solidFill>
              </a:rPr>
              <a:t>David Kaeli</a:t>
            </a:r>
            <a:r>
              <a:rPr lang="en" sz="700" b="0" i="0" u="none">
                <a:solidFill>
                  <a:schemeClr val="dk2"/>
                </a:solidFill>
                <a:latin typeface="Arial"/>
                <a:ea typeface="Arial"/>
                <a:cs typeface="Arial"/>
                <a:sym typeface="Arial"/>
              </a:rPr>
              <a:t>, </a:t>
            </a:r>
            <a:r>
              <a:rPr lang="en" sz="700" i="1">
                <a:solidFill>
                  <a:schemeClr val="dk2"/>
                </a:solidFill>
              </a:rPr>
              <a:t>College Of Engineering</a:t>
            </a:r>
            <a:r>
              <a:rPr lang="en" sz="700" b="0" i="1" u="none">
                <a:solidFill>
                  <a:schemeClr val="dk2"/>
                </a:solidFill>
                <a:latin typeface="Arial"/>
                <a:ea typeface="Arial"/>
                <a:cs typeface="Arial"/>
                <a:sym typeface="Arial"/>
              </a:rPr>
              <a:t>, Northeastern University</a:t>
            </a:r>
            <a:endParaRPr sz="300"/>
          </a:p>
        </p:txBody>
      </p:sp>
      <p:sp>
        <p:nvSpPr>
          <p:cNvPr id="563" name="Google Shape;563;p35"/>
          <p:cNvSpPr/>
          <p:nvPr/>
        </p:nvSpPr>
        <p:spPr>
          <a:xfrm>
            <a:off x="0" y="666502"/>
            <a:ext cx="9141023" cy="248"/>
          </a:xfrm>
          <a:custGeom>
            <a:avLst/>
            <a:gdLst/>
            <a:ahLst/>
            <a:cxnLst/>
            <a:rect l="l" t="t" r="r" b="b"/>
            <a:pathLst>
              <a:path w="27639" h="48" extrusionOk="0">
                <a:moveTo>
                  <a:pt x="0" y="0"/>
                </a:moveTo>
                <a:lnTo>
                  <a:pt x="27639" y="48"/>
                </a:lnTo>
              </a:path>
            </a:pathLst>
          </a:custGeom>
          <a:noFill/>
          <a:ln w="76200"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4" name="Google Shape;564;p35" descr="Image result for Northeastern ALERT program"/>
          <p:cNvSpPr txBox="1"/>
          <p:nvPr/>
        </p:nvSpPr>
        <p:spPr>
          <a:xfrm>
            <a:off x="82351" y="-102443"/>
            <a:ext cx="63500" cy="47625"/>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5" name="Google Shape;565;p35" descr="Image result for Northeastern ALERT program"/>
          <p:cNvSpPr txBox="1"/>
          <p:nvPr/>
        </p:nvSpPr>
        <p:spPr>
          <a:xfrm>
            <a:off x="114101" y="-78631"/>
            <a:ext cx="63500" cy="47625"/>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6" name="Google Shape;566;p35" descr="Image result for Northeastern ALERT program"/>
          <p:cNvSpPr txBox="1"/>
          <p:nvPr/>
        </p:nvSpPr>
        <p:spPr>
          <a:xfrm>
            <a:off x="145851" y="-54818"/>
            <a:ext cx="63500" cy="47625"/>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7" name="Google Shape;567;p35"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177601" y="-31006"/>
            <a:ext cx="63500" cy="47625"/>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8" name="Google Shape;568;p35"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209351" y="-7193"/>
            <a:ext cx="63500" cy="47625"/>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grpSp>
        <p:nvGrpSpPr>
          <p:cNvPr id="569" name="Google Shape;569;p35"/>
          <p:cNvGrpSpPr/>
          <p:nvPr/>
        </p:nvGrpSpPr>
        <p:grpSpPr>
          <a:xfrm>
            <a:off x="177588" y="739388"/>
            <a:ext cx="8907069" cy="4045716"/>
            <a:chOff x="1033672" y="4588864"/>
            <a:chExt cx="42760775" cy="25884300"/>
          </a:xfrm>
        </p:grpSpPr>
        <p:sp>
          <p:nvSpPr>
            <p:cNvPr id="570" name="Google Shape;570;p35"/>
            <p:cNvSpPr txBox="1"/>
            <p:nvPr/>
          </p:nvSpPr>
          <p:spPr>
            <a:xfrm>
              <a:off x="1033672" y="4932143"/>
              <a:ext cx="9390491" cy="17021986"/>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74625" tIns="87325" rIns="174625" bIns="174625" anchor="t" anchorCtr="0">
              <a:noAutofit/>
            </a:bodyPr>
            <a:lstStyle/>
            <a:p>
              <a:pPr marL="0" marR="0" lvl="0" indent="0" algn="ctr" rtl="0">
                <a:lnSpc>
                  <a:spcPct val="25000"/>
                </a:lnSpc>
                <a:spcBef>
                  <a:spcPts val="0"/>
                </a:spcBef>
                <a:spcAft>
                  <a:spcPts val="0"/>
                </a:spcAft>
                <a:buClr>
                  <a:schemeClr val="dk1"/>
                </a:buClr>
                <a:buSzPts val="500"/>
                <a:buFont typeface="Arial"/>
                <a:buNone/>
              </a:pPr>
              <a:r>
                <a:rPr lang="en" sz="900" b="1" u="sng">
                  <a:solidFill>
                    <a:schemeClr val="dk1"/>
                  </a:solidFill>
                </a:rPr>
                <a:t>Abstract</a:t>
              </a:r>
              <a:endParaRPr sz="900" b="1" u="sng">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rPr>
                <a:t>Goal</a:t>
              </a:r>
              <a:r>
                <a:rPr lang="en" sz="700">
                  <a:solidFill>
                    <a:schemeClr val="dk1"/>
                  </a:solidFill>
                </a:rPr>
                <a:t> - The goal is to accelerate various machine learning workloads while also lowering execution time for a more functional review</a:t>
              </a:r>
              <a:endParaRPr sz="700">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rPr>
                <a:t>Mission - </a:t>
              </a:r>
              <a:r>
                <a:rPr lang="en" sz="700">
                  <a:solidFill>
                    <a:schemeClr val="dk1"/>
                  </a:solidFill>
                </a:rPr>
                <a:t>To democratize Graph Neural Network accelerator development</a:t>
              </a:r>
              <a:endParaRPr sz="700">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rPr>
                <a:t>Hypothesis</a:t>
              </a:r>
              <a:r>
                <a:rPr lang="en" sz="700">
                  <a:solidFill>
                    <a:schemeClr val="dk1"/>
                  </a:solidFill>
                </a:rPr>
                <a:t> - In essence it’s all about efficiency and production. We reengineer on chip communication to speed up GNN’s. With heavy emphasis on communication.</a:t>
              </a:r>
              <a:endParaRPr sz="700">
                <a:solidFill>
                  <a:schemeClr val="dk1"/>
                </a:solidFill>
              </a:endParaRPr>
            </a:p>
            <a:p>
              <a:pPr marL="0" lvl="0" indent="0" algn="ctr" rtl="0">
                <a:spcBef>
                  <a:spcPts val="0"/>
                </a:spcBef>
                <a:spcAft>
                  <a:spcPts val="0"/>
                </a:spcAft>
                <a:buNone/>
              </a:pPr>
              <a:r>
                <a:rPr lang="en" sz="800" b="1">
                  <a:solidFill>
                    <a:schemeClr val="dk1"/>
                  </a:solidFill>
                </a:rPr>
                <a:t>Who Will This Benefit?</a:t>
              </a:r>
              <a:endParaRPr sz="800" b="1">
                <a:solidFill>
                  <a:schemeClr val="dk1"/>
                </a:solidFill>
              </a:endParaRPr>
            </a:p>
            <a:p>
              <a:pPr marL="0" lvl="0" indent="0" algn="ctr" rtl="0">
                <a:lnSpc>
                  <a:spcPct val="100000"/>
                </a:lnSpc>
                <a:spcBef>
                  <a:spcPts val="0"/>
                </a:spcBef>
                <a:spcAft>
                  <a:spcPts val="0"/>
                </a:spcAft>
                <a:buNone/>
              </a:pPr>
              <a:r>
                <a:rPr lang="en" sz="700">
                  <a:solidFill>
                    <a:schemeClr val="dk1"/>
                  </a:solidFill>
                </a:rPr>
                <a:t>GNNs assist in protein molecule analysis in Bioinformatics </a:t>
              </a:r>
              <a:endParaRPr sz="700">
                <a:solidFill>
                  <a:schemeClr val="dk1"/>
                </a:solidFill>
              </a:endParaRPr>
            </a:p>
            <a:p>
              <a:pPr marL="0" lvl="0" indent="0" algn="ctr" rtl="0">
                <a:lnSpc>
                  <a:spcPct val="100000"/>
                </a:lnSpc>
                <a:spcBef>
                  <a:spcPts val="0"/>
                </a:spcBef>
                <a:spcAft>
                  <a:spcPts val="0"/>
                </a:spcAft>
                <a:buNone/>
              </a:pPr>
              <a:endParaRPr sz="700">
                <a:solidFill>
                  <a:schemeClr val="dk1"/>
                </a:solidFill>
              </a:endParaRPr>
            </a:p>
            <a:p>
              <a:pPr marL="0" lvl="0" indent="0" algn="ctr" rtl="0">
                <a:spcBef>
                  <a:spcPts val="0"/>
                </a:spcBef>
                <a:spcAft>
                  <a:spcPts val="0"/>
                </a:spcAft>
                <a:buClr>
                  <a:schemeClr val="dk1"/>
                </a:buClr>
                <a:buSzPts val="1100"/>
                <a:buFont typeface="Arial"/>
                <a:buNone/>
              </a:pPr>
              <a:r>
                <a:rPr lang="en" sz="700">
                  <a:solidFill>
                    <a:schemeClr val="dk1"/>
                  </a:solidFill>
                </a:rPr>
                <a:t>Also social network analysis, traffic prediction, and computer vision.</a:t>
              </a:r>
              <a:endParaRPr sz="700">
                <a:solidFill>
                  <a:schemeClr val="dk1"/>
                </a:solidFill>
              </a:endParaRPr>
            </a:p>
            <a:p>
              <a:pPr marL="0" lvl="0" indent="0" algn="ctr" rtl="0">
                <a:spcBef>
                  <a:spcPts val="0"/>
                </a:spcBef>
                <a:spcAft>
                  <a:spcPts val="0"/>
                </a:spcAft>
                <a:buClr>
                  <a:schemeClr val="dk1"/>
                </a:buClr>
                <a:buSzPts val="1100"/>
                <a:buFont typeface="Arial"/>
                <a:buNone/>
              </a:pPr>
              <a:endParaRPr sz="700">
                <a:solidFill>
                  <a:schemeClr val="dk1"/>
                </a:solidFill>
              </a:endParaRPr>
            </a:p>
            <a:p>
              <a:pPr marL="0" lvl="0" indent="0" algn="ctr" rtl="0">
                <a:spcBef>
                  <a:spcPts val="0"/>
                </a:spcBef>
                <a:spcAft>
                  <a:spcPts val="0"/>
                </a:spcAft>
                <a:buClr>
                  <a:schemeClr val="dk1"/>
                </a:buClr>
                <a:buSzPts val="1100"/>
                <a:buFont typeface="Arial"/>
                <a:buNone/>
              </a:pPr>
              <a:r>
                <a:rPr lang="en" sz="700">
                  <a:solidFill>
                    <a:schemeClr val="dk1"/>
                  </a:solidFill>
                </a:rPr>
                <a:t>GNNs enhance machine learning by modeling complex relationships in data structured as graphs or networks.</a:t>
              </a:r>
              <a:endParaRPr sz="700">
                <a:solidFill>
                  <a:schemeClr val="dk1"/>
                </a:solidFill>
              </a:endParaRPr>
            </a:p>
            <a:p>
              <a:pPr marL="0" lvl="0" indent="0" algn="l" rtl="0">
                <a:spcBef>
                  <a:spcPts val="0"/>
                </a:spcBef>
                <a:spcAft>
                  <a:spcPts val="0"/>
                </a:spcAft>
                <a:buClr>
                  <a:schemeClr val="dk1"/>
                </a:buClr>
                <a:buSzPts val="1100"/>
                <a:buFont typeface="Arial"/>
                <a:buNone/>
              </a:pPr>
              <a:endParaRPr sz="700">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700">
                <a:solidFill>
                  <a:schemeClr val="dk1"/>
                </a:solidFill>
              </a:endParaRPr>
            </a:p>
            <a:p>
              <a:pPr marL="0" marR="0" lvl="0" indent="0" algn="l" rtl="0">
                <a:lnSpc>
                  <a:spcPct val="100000"/>
                </a:lnSpc>
                <a:spcBef>
                  <a:spcPts val="0"/>
                </a:spcBef>
                <a:spcAft>
                  <a:spcPts val="0"/>
                </a:spcAft>
                <a:buClr>
                  <a:schemeClr val="dk1"/>
                </a:buClr>
                <a:buSzPts val="500"/>
                <a:buFont typeface="Arial"/>
                <a:buNone/>
              </a:pPr>
              <a:br>
                <a:rPr lang="en" sz="500" b="0" i="0" u="none" strike="noStrike" cap="none">
                  <a:solidFill>
                    <a:schemeClr val="dk1"/>
                  </a:solidFill>
                  <a:latin typeface="Arial"/>
                  <a:ea typeface="Arial"/>
                  <a:cs typeface="Arial"/>
                  <a:sym typeface="Arial"/>
                </a:rPr>
              </a:br>
              <a:endParaRPr sz="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Arial"/>
                <a:buNone/>
              </a:pPr>
              <a:endParaRPr sz="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Arial"/>
                <a:buNone/>
              </a:pPr>
              <a:endParaRPr sz="500" b="1" i="0" u="none" strike="noStrike" cap="none">
                <a:solidFill>
                  <a:schemeClr val="dk1"/>
                </a:solidFill>
                <a:latin typeface="Calibri"/>
                <a:ea typeface="Calibri"/>
                <a:cs typeface="Calibri"/>
                <a:sym typeface="Calibri"/>
              </a:endParaRPr>
            </a:p>
          </p:txBody>
        </p:sp>
        <p:sp>
          <p:nvSpPr>
            <p:cNvPr id="571" name="Google Shape;571;p35"/>
            <p:cNvSpPr txBox="1"/>
            <p:nvPr/>
          </p:nvSpPr>
          <p:spPr>
            <a:xfrm>
              <a:off x="1033730" y="22464264"/>
              <a:ext cx="9390000" cy="7987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74625" tIns="87325" rIns="174625" bIns="174625" anchor="t" anchorCtr="0">
              <a:noAutofit/>
            </a:bodyPr>
            <a:lstStyle/>
            <a:p>
              <a:pPr marL="0" marR="0" lvl="0" indent="0" algn="ctr" rtl="0">
                <a:lnSpc>
                  <a:spcPct val="25000"/>
                </a:lnSpc>
                <a:spcBef>
                  <a:spcPts val="0"/>
                </a:spcBef>
                <a:spcAft>
                  <a:spcPts val="0"/>
                </a:spcAft>
                <a:buNone/>
              </a:pPr>
              <a:r>
                <a:rPr lang="en" sz="900" b="1" u="sng">
                  <a:solidFill>
                    <a:schemeClr val="dk1"/>
                  </a:solidFill>
                </a:rPr>
                <a:t>Background</a:t>
              </a:r>
              <a:endParaRPr sz="900" b="1" u="sng">
                <a:solidFill>
                  <a:schemeClr val="dk1"/>
                </a:solidFill>
              </a:endParaRPr>
            </a:p>
            <a:p>
              <a:pPr marL="0" marR="0" lvl="0" indent="0" algn="l" rtl="0">
                <a:lnSpc>
                  <a:spcPct val="100000"/>
                </a:lnSpc>
                <a:spcBef>
                  <a:spcPts val="0"/>
                </a:spcBef>
                <a:spcAft>
                  <a:spcPts val="0"/>
                </a:spcAft>
                <a:buNone/>
              </a:pPr>
              <a:r>
                <a:rPr lang="en" sz="800" b="1">
                  <a:solidFill>
                    <a:schemeClr val="dk1"/>
                  </a:solidFill>
                </a:rPr>
                <a:t>Graph Neural Networks</a:t>
              </a:r>
              <a:r>
                <a:rPr lang="en" sz="800">
                  <a:solidFill>
                    <a:schemeClr val="dk1"/>
                  </a:solidFill>
                </a:rPr>
                <a:t>: </a:t>
              </a:r>
              <a:r>
                <a:rPr lang="en" sz="700">
                  <a:solidFill>
                    <a:schemeClr val="dk1"/>
                  </a:solidFill>
                </a:rPr>
                <a:t>is a deep learning model for data, capturing dependencies between nodes.</a:t>
              </a:r>
              <a:endParaRPr sz="700">
                <a:solidFill>
                  <a:schemeClr val="dk1"/>
                </a:solidFill>
              </a:endParaRPr>
            </a:p>
            <a:p>
              <a:pPr marL="0" marR="0" lvl="0" indent="0" algn="l" rtl="0">
                <a:lnSpc>
                  <a:spcPct val="100000"/>
                </a:lnSpc>
                <a:spcBef>
                  <a:spcPts val="0"/>
                </a:spcBef>
                <a:spcAft>
                  <a:spcPts val="0"/>
                </a:spcAft>
                <a:buNone/>
              </a:pPr>
              <a:r>
                <a:rPr lang="en" sz="800" b="1">
                  <a:solidFill>
                    <a:schemeClr val="dk1"/>
                  </a:solidFill>
                </a:rPr>
                <a:t>Python:</a:t>
              </a:r>
              <a:r>
                <a:rPr lang="en" sz="700">
                  <a:solidFill>
                    <a:schemeClr val="dk1"/>
                  </a:solidFill>
                </a:rPr>
                <a:t> versatile, programming language known for its readability, and libraries for diverse applications.</a:t>
              </a:r>
              <a:endParaRPr sz="7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800" b="1">
                  <a:solidFill>
                    <a:schemeClr val="dk1"/>
                  </a:solidFill>
                </a:rPr>
                <a:t>Parallel Computing:</a:t>
              </a:r>
              <a:r>
                <a:rPr lang="en" sz="700">
                  <a:solidFill>
                    <a:schemeClr val="dk1"/>
                  </a:solidFill>
                </a:rPr>
                <a:t> Simultaneous execution of tasks using multiple processors to achieve faster computation and increased efficiency.</a:t>
              </a:r>
              <a:endParaRPr sz="700">
                <a:solidFill>
                  <a:schemeClr val="dk1"/>
                </a:solidFill>
              </a:endParaRPr>
            </a:p>
            <a:p>
              <a:pPr marL="0" marR="0" lvl="0" indent="0" algn="l" rtl="0">
                <a:lnSpc>
                  <a:spcPct val="100000"/>
                </a:lnSpc>
                <a:spcBef>
                  <a:spcPts val="0"/>
                </a:spcBef>
                <a:spcAft>
                  <a:spcPts val="0"/>
                </a:spcAft>
                <a:buNone/>
              </a:pPr>
              <a:endParaRPr sz="700">
                <a:solidFill>
                  <a:schemeClr val="dk1"/>
                </a:solidFill>
              </a:endParaRPr>
            </a:p>
            <a:p>
              <a:pPr marL="0" marR="0" lvl="0" indent="0" algn="l" rtl="0">
                <a:lnSpc>
                  <a:spcPct val="100000"/>
                </a:lnSpc>
                <a:spcBef>
                  <a:spcPts val="0"/>
                </a:spcBef>
                <a:spcAft>
                  <a:spcPts val="0"/>
                </a:spcAft>
                <a:buNone/>
              </a:pPr>
              <a:endParaRPr sz="700">
                <a:solidFill>
                  <a:schemeClr val="dk1"/>
                </a:solidFill>
              </a:endParaRPr>
            </a:p>
            <a:p>
              <a:pPr marL="0" marR="0" lvl="0" indent="0" algn="ctr" rtl="0">
                <a:lnSpc>
                  <a:spcPct val="100000"/>
                </a:lnSpc>
                <a:spcBef>
                  <a:spcPts val="0"/>
                </a:spcBef>
                <a:spcAft>
                  <a:spcPts val="0"/>
                </a:spcAft>
                <a:buNone/>
              </a:pPr>
              <a:endParaRPr sz="900" b="1" u="sng">
                <a:solidFill>
                  <a:schemeClr val="dk1"/>
                </a:solidFill>
              </a:endParaRPr>
            </a:p>
          </p:txBody>
        </p:sp>
        <p:sp>
          <p:nvSpPr>
            <p:cNvPr id="572" name="Google Shape;572;p35"/>
            <p:cNvSpPr txBox="1"/>
            <p:nvPr/>
          </p:nvSpPr>
          <p:spPr>
            <a:xfrm>
              <a:off x="11551972" y="4588864"/>
              <a:ext cx="20755800" cy="2588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74625" tIns="87325" rIns="174625" bIns="174625" anchor="t" anchorCtr="0">
              <a:noAutofit/>
            </a:bodyPr>
            <a:lstStyle/>
            <a:p>
              <a:pPr marL="0" marR="0" lvl="0" indent="0" algn="ctr" rtl="0">
                <a:lnSpc>
                  <a:spcPct val="25000"/>
                </a:lnSpc>
                <a:spcBef>
                  <a:spcPts val="100"/>
                </a:spcBef>
                <a:spcAft>
                  <a:spcPts val="0"/>
                </a:spcAft>
                <a:buClr>
                  <a:schemeClr val="dk1"/>
                </a:buClr>
                <a:buSzPts val="200"/>
                <a:buFont typeface="Times New Roman"/>
                <a:buNone/>
              </a:pPr>
              <a:r>
                <a:rPr lang="en" sz="1100" b="1" u="sng">
                  <a:solidFill>
                    <a:schemeClr val="dk1"/>
                  </a:solidFill>
                  <a:latin typeface="Calibri"/>
                  <a:ea typeface="Calibri"/>
                  <a:cs typeface="Calibri"/>
                  <a:sym typeface="Calibri"/>
                </a:rPr>
                <a:t>Research</a:t>
              </a:r>
              <a:endParaRPr sz="11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800">
                <a:solidFill>
                  <a:schemeClr val="dk1"/>
                </a:solidFill>
                <a:latin typeface="Roboto"/>
                <a:ea typeface="Roboto"/>
                <a:cs typeface="Roboto"/>
                <a:sym typeface="Roboto"/>
              </a:endParaRPr>
            </a:p>
            <a:p>
              <a:pPr marL="0" marR="0" lvl="0" indent="0" algn="l" rtl="0">
                <a:lnSpc>
                  <a:spcPct val="100000"/>
                </a:lnSpc>
                <a:spcBef>
                  <a:spcPts val="100"/>
                </a:spcBef>
                <a:spcAft>
                  <a:spcPts val="0"/>
                </a:spcAft>
                <a:buClr>
                  <a:schemeClr val="dk1"/>
                </a:buClr>
                <a:buSzPts val="200"/>
                <a:buFont typeface="Times New Roman"/>
                <a:buNone/>
              </a:pPr>
              <a:endParaRPr sz="1000" b="1">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100"/>
                </a:spcBef>
                <a:spcAft>
                  <a:spcPts val="0"/>
                </a:spcAft>
                <a:buClr>
                  <a:schemeClr val="dk1"/>
                </a:buClr>
                <a:buSzPts val="200"/>
                <a:buFont typeface="Times New Roman"/>
                <a:buNone/>
              </a:pPr>
              <a:endParaRPr sz="900" b="1" i="0" u="none" strike="noStrike" cap="none">
                <a:solidFill>
                  <a:schemeClr val="dk1"/>
                </a:solidFill>
                <a:latin typeface="Calibri"/>
                <a:ea typeface="Calibri"/>
                <a:cs typeface="Calibri"/>
                <a:sym typeface="Calibri"/>
              </a:endParaRPr>
            </a:p>
          </p:txBody>
        </p:sp>
        <p:sp>
          <p:nvSpPr>
            <p:cNvPr id="573" name="Google Shape;573;p35"/>
            <p:cNvSpPr txBox="1"/>
            <p:nvPr/>
          </p:nvSpPr>
          <p:spPr>
            <a:xfrm>
              <a:off x="32751325" y="4932114"/>
              <a:ext cx="11043000" cy="1702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74625" tIns="87325" rIns="174625" bIns="174625" anchor="t" anchorCtr="0">
              <a:noAutofit/>
            </a:bodyPr>
            <a:lstStyle/>
            <a:p>
              <a:pPr marL="0" marR="0" lvl="0" indent="0" algn="ctr" rtl="0">
                <a:lnSpc>
                  <a:spcPct val="30000"/>
                </a:lnSpc>
                <a:spcBef>
                  <a:spcPts val="0"/>
                </a:spcBef>
                <a:spcAft>
                  <a:spcPts val="0"/>
                </a:spcAft>
                <a:buNone/>
              </a:pPr>
              <a:r>
                <a:rPr lang="en" sz="800" b="1" u="sng">
                  <a:solidFill>
                    <a:schemeClr val="dk1"/>
                  </a:solidFill>
                </a:rPr>
                <a:t>K Means Clustering</a:t>
              </a:r>
              <a:endParaRPr sz="800">
                <a:solidFill>
                  <a:schemeClr val="dk1"/>
                </a:solidFill>
              </a:endParaRPr>
            </a:p>
          </p:txBody>
        </p:sp>
        <p:sp>
          <p:nvSpPr>
            <p:cNvPr id="574" name="Google Shape;574;p35"/>
            <p:cNvSpPr txBox="1"/>
            <p:nvPr/>
          </p:nvSpPr>
          <p:spPr>
            <a:xfrm>
              <a:off x="32751447" y="22464264"/>
              <a:ext cx="11043000" cy="7987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74625" tIns="87325" rIns="174625" bIns="174625" anchor="t" anchorCtr="0">
              <a:noAutofit/>
            </a:bodyPr>
            <a:lstStyle/>
            <a:p>
              <a:pPr marL="0" marR="0" lvl="0" indent="0" algn="ctr" rtl="0">
                <a:lnSpc>
                  <a:spcPct val="30000"/>
                </a:lnSpc>
                <a:spcBef>
                  <a:spcPts val="0"/>
                </a:spcBef>
                <a:spcAft>
                  <a:spcPts val="0"/>
                </a:spcAft>
                <a:buNone/>
              </a:pPr>
              <a:r>
                <a:rPr lang="en" sz="800" b="1" u="sng">
                  <a:solidFill>
                    <a:schemeClr val="dk1"/>
                  </a:solidFill>
                </a:rPr>
                <a:t>Conclusion</a:t>
              </a:r>
              <a:endParaRPr sz="800" b="1" i="0" u="sng">
                <a:solidFill>
                  <a:schemeClr val="dk1"/>
                </a:solidFill>
              </a:endParaRPr>
            </a:p>
          </p:txBody>
        </p:sp>
      </p:grpSp>
      <p:sp>
        <p:nvSpPr>
          <p:cNvPr id="575" name="Google Shape;575;p35"/>
          <p:cNvSpPr/>
          <p:nvPr/>
        </p:nvSpPr>
        <p:spPr>
          <a:xfrm>
            <a:off x="0" y="4857750"/>
            <a:ext cx="9141023" cy="248"/>
          </a:xfrm>
          <a:custGeom>
            <a:avLst/>
            <a:gdLst/>
            <a:ahLst/>
            <a:cxnLst/>
            <a:rect l="l" t="t" r="r" b="b"/>
            <a:pathLst>
              <a:path w="27639" h="48" extrusionOk="0">
                <a:moveTo>
                  <a:pt x="0" y="0"/>
                </a:moveTo>
                <a:lnTo>
                  <a:pt x="27639" y="48"/>
                </a:lnTo>
              </a:path>
            </a:pathLst>
          </a:custGeom>
          <a:noFill/>
          <a:ln w="76200"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76" name="Google Shape;576;p35"/>
          <p:cNvSpPr txBox="1"/>
          <p:nvPr/>
        </p:nvSpPr>
        <p:spPr>
          <a:xfrm>
            <a:off x="7950398" y="309563"/>
            <a:ext cx="38695" cy="221258"/>
          </a:xfrm>
          <a:prstGeom prst="rect">
            <a:avLst/>
          </a:prstGeom>
          <a:noFill/>
          <a:ln>
            <a:noFill/>
          </a:ln>
        </p:spPr>
        <p:txBody>
          <a:bodyPr spcFirstLastPara="1" wrap="square" lIns="17450" tIns="8725" rIns="17450" bIns="8725" anchor="t" anchorCtr="0">
            <a:spAutoFit/>
          </a:bodyPr>
          <a:lstStyle/>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pic>
        <p:nvPicPr>
          <p:cNvPr id="577" name="Google Shape;577;p35"/>
          <p:cNvPicPr preferRelativeResize="0"/>
          <p:nvPr/>
        </p:nvPicPr>
        <p:blipFill>
          <a:blip r:embed="rId3">
            <a:alphaModFix/>
          </a:blip>
          <a:stretch>
            <a:fillRect/>
          </a:stretch>
        </p:blipFill>
        <p:spPr>
          <a:xfrm>
            <a:off x="859400" y="116175"/>
            <a:ext cx="1480325" cy="485775"/>
          </a:xfrm>
          <a:prstGeom prst="rect">
            <a:avLst/>
          </a:prstGeom>
          <a:noFill/>
          <a:ln>
            <a:noFill/>
          </a:ln>
        </p:spPr>
      </p:pic>
      <p:sp>
        <p:nvSpPr>
          <p:cNvPr id="578" name="Google Shape;578;p35"/>
          <p:cNvSpPr txBox="1"/>
          <p:nvPr/>
        </p:nvSpPr>
        <p:spPr>
          <a:xfrm>
            <a:off x="2407400" y="937825"/>
            <a:ext cx="1762200" cy="16905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25000"/>
              </a:lnSpc>
              <a:spcBef>
                <a:spcPts val="100"/>
              </a:spcBef>
              <a:spcAft>
                <a:spcPts val="0"/>
              </a:spcAft>
              <a:buNone/>
            </a:pPr>
            <a:r>
              <a:rPr lang="en" sz="1000" b="1" u="sng">
                <a:solidFill>
                  <a:schemeClr val="dk1"/>
                </a:solidFill>
                <a:latin typeface="Calibri"/>
                <a:ea typeface="Calibri"/>
                <a:cs typeface="Calibri"/>
                <a:sym typeface="Calibri"/>
              </a:rPr>
              <a:t>Cost of Living Index</a:t>
            </a:r>
            <a:endParaRPr sz="1000" b="1" u="sng">
              <a:solidFill>
                <a:schemeClr val="dk1"/>
              </a:solidFill>
              <a:latin typeface="Calibri"/>
              <a:ea typeface="Calibri"/>
              <a:cs typeface="Calibri"/>
              <a:sym typeface="Calibri"/>
            </a:endParaRPr>
          </a:p>
          <a:p>
            <a:pPr marL="0" lvl="0" indent="0" algn="ctr" rtl="0">
              <a:lnSpc>
                <a:spcPct val="25000"/>
              </a:lnSpc>
              <a:spcBef>
                <a:spcPts val="100"/>
              </a:spcBef>
              <a:spcAft>
                <a:spcPts val="0"/>
              </a:spcAft>
              <a:buClr>
                <a:schemeClr val="dk1"/>
              </a:buClr>
              <a:buSzPts val="200"/>
              <a:buFont typeface="Times New Roman"/>
              <a:buNone/>
            </a:pPr>
            <a:endParaRPr sz="1000" b="1" u="sng">
              <a:solidFill>
                <a:schemeClr val="dk1"/>
              </a:solidFill>
              <a:latin typeface="Calibri"/>
              <a:ea typeface="Calibri"/>
              <a:cs typeface="Calibri"/>
              <a:sym typeface="Calibri"/>
            </a:endParaRPr>
          </a:p>
          <a:p>
            <a:pPr marL="0" lvl="0" indent="0" algn="l" rtl="0">
              <a:spcBef>
                <a:spcPts val="0"/>
              </a:spcBef>
              <a:spcAft>
                <a:spcPts val="0"/>
              </a:spcAft>
              <a:buNone/>
            </a:pPr>
            <a:r>
              <a:rPr lang="en" sz="700" b="1">
                <a:solidFill>
                  <a:schemeClr val="dk1"/>
                </a:solidFill>
              </a:rPr>
              <a:t>Goal:</a:t>
            </a:r>
            <a:r>
              <a:rPr lang="en" sz="700">
                <a:solidFill>
                  <a:schemeClr val="dk1"/>
                </a:solidFill>
              </a:rPr>
              <a:t> to analyze and compare living expenses across different locations</a:t>
            </a:r>
            <a:endParaRPr sz="700">
              <a:solidFill>
                <a:schemeClr val="dk1"/>
              </a:solidFill>
            </a:endParaRPr>
          </a:p>
          <a:p>
            <a:pPr marL="0" lvl="0" indent="0" algn="l" rtl="0">
              <a:spcBef>
                <a:spcPts val="0"/>
              </a:spcBef>
              <a:spcAft>
                <a:spcPts val="0"/>
              </a:spcAft>
              <a:buNone/>
            </a:pPr>
            <a:r>
              <a:rPr lang="en" sz="700" b="1">
                <a:solidFill>
                  <a:schemeClr val="dk1"/>
                </a:solidFill>
              </a:rPr>
              <a:t>Process: </a:t>
            </a:r>
            <a:r>
              <a:rPr lang="en" sz="700">
                <a:solidFill>
                  <a:schemeClr val="dk1"/>
                </a:solidFill>
              </a:rPr>
              <a:t>We utilized the 2022 Cost of Living Index as our dataset</a:t>
            </a:r>
            <a:endParaRPr sz="700">
              <a:solidFill>
                <a:schemeClr val="dk1"/>
              </a:solidFill>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800">
              <a:solidFill>
                <a:schemeClr val="dk1"/>
              </a:solidFill>
              <a:latin typeface="Roboto"/>
              <a:ea typeface="Roboto"/>
              <a:cs typeface="Roboto"/>
              <a:sym typeface="Roboto"/>
            </a:endParaRPr>
          </a:p>
        </p:txBody>
      </p:sp>
      <p:pic>
        <p:nvPicPr>
          <p:cNvPr id="579" name="Google Shape;579;p35"/>
          <p:cNvPicPr preferRelativeResize="0"/>
          <p:nvPr/>
        </p:nvPicPr>
        <p:blipFill>
          <a:blip r:embed="rId4">
            <a:alphaModFix/>
          </a:blip>
          <a:stretch>
            <a:fillRect/>
          </a:stretch>
        </p:blipFill>
        <p:spPr>
          <a:xfrm>
            <a:off x="2464300" y="1585987"/>
            <a:ext cx="1648376" cy="985500"/>
          </a:xfrm>
          <a:prstGeom prst="rect">
            <a:avLst/>
          </a:prstGeom>
          <a:noFill/>
          <a:ln w="9525" cap="flat" cmpd="sng">
            <a:solidFill>
              <a:schemeClr val="dk1"/>
            </a:solidFill>
            <a:prstDash val="solid"/>
            <a:round/>
            <a:headEnd type="none" w="sm" len="sm"/>
            <a:tailEnd type="none" w="sm" len="sm"/>
          </a:ln>
        </p:spPr>
      </p:pic>
      <p:sp>
        <p:nvSpPr>
          <p:cNvPr id="580" name="Google Shape;580;p35"/>
          <p:cNvSpPr txBox="1"/>
          <p:nvPr/>
        </p:nvSpPr>
        <p:spPr>
          <a:xfrm>
            <a:off x="4237750" y="944275"/>
            <a:ext cx="2365500" cy="1748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25000"/>
              </a:lnSpc>
              <a:spcBef>
                <a:spcPts val="100"/>
              </a:spcBef>
              <a:spcAft>
                <a:spcPts val="0"/>
              </a:spcAft>
              <a:buNone/>
            </a:pPr>
            <a:r>
              <a:rPr lang="en" sz="900" b="1" u="sng">
                <a:solidFill>
                  <a:schemeClr val="dk1"/>
                </a:solidFill>
                <a:latin typeface="Calibri"/>
                <a:ea typeface="Calibri"/>
                <a:cs typeface="Calibri"/>
                <a:sym typeface="Calibri"/>
              </a:rPr>
              <a:t>Single Threaded Matrix Multiplication</a:t>
            </a:r>
            <a:endParaRPr sz="900" b="1" u="sng">
              <a:solidFill>
                <a:schemeClr val="dk1"/>
              </a:solidFill>
              <a:latin typeface="Calibri"/>
              <a:ea typeface="Calibri"/>
              <a:cs typeface="Calibri"/>
              <a:sym typeface="Calibri"/>
            </a:endParaRPr>
          </a:p>
          <a:p>
            <a:pPr marL="0" lvl="0" indent="0" algn="ctr" rtl="0">
              <a:lnSpc>
                <a:spcPct val="25000"/>
              </a:lnSpc>
              <a:spcBef>
                <a:spcPts val="100"/>
              </a:spcBef>
              <a:spcAft>
                <a:spcPts val="0"/>
              </a:spcAft>
              <a:buNone/>
            </a:pPr>
            <a:endParaRPr sz="1000" b="1" u="sng">
              <a:solidFill>
                <a:schemeClr val="dk1"/>
              </a:solidFill>
              <a:latin typeface="Calibri"/>
              <a:ea typeface="Calibri"/>
              <a:cs typeface="Calibri"/>
              <a:sym typeface="Calibri"/>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p:txBody>
      </p:sp>
      <p:sp>
        <p:nvSpPr>
          <p:cNvPr id="581" name="Google Shape;581;p35"/>
          <p:cNvSpPr txBox="1"/>
          <p:nvPr/>
        </p:nvSpPr>
        <p:spPr>
          <a:xfrm>
            <a:off x="2397125" y="2765125"/>
            <a:ext cx="4195800" cy="193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25000"/>
              </a:lnSpc>
              <a:spcBef>
                <a:spcPts val="100"/>
              </a:spcBef>
              <a:spcAft>
                <a:spcPts val="0"/>
              </a:spcAft>
              <a:buNone/>
            </a:pPr>
            <a:r>
              <a:rPr lang="en" sz="1000" b="1" u="sng">
                <a:solidFill>
                  <a:schemeClr val="dk1"/>
                </a:solidFill>
              </a:rPr>
              <a:t>Multi Threaded Parallel Computing</a:t>
            </a:r>
            <a:endParaRPr sz="1000" b="1" u="sng">
              <a:solidFill>
                <a:schemeClr val="dk1"/>
              </a:solidFill>
            </a:endParaRPr>
          </a:p>
          <a:p>
            <a:pPr marL="0" lvl="0" indent="0" algn="l" rtl="0">
              <a:spcBef>
                <a:spcPts val="0"/>
              </a:spcBef>
              <a:spcAft>
                <a:spcPts val="0"/>
              </a:spcAft>
              <a:buNone/>
            </a:pPr>
            <a:endParaRPr sz="700" b="1">
              <a:solidFill>
                <a:schemeClr val="dk1"/>
              </a:solidFill>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a:p>
            <a:pPr marL="0" lvl="0" indent="0" algn="l" rtl="0">
              <a:spcBef>
                <a:spcPts val="0"/>
              </a:spcBef>
              <a:spcAft>
                <a:spcPts val="0"/>
              </a:spcAft>
              <a:buNone/>
            </a:pPr>
            <a:endParaRPr sz="800">
              <a:solidFill>
                <a:schemeClr val="dk1"/>
              </a:solidFill>
              <a:latin typeface="Roboto"/>
              <a:ea typeface="Roboto"/>
              <a:cs typeface="Roboto"/>
              <a:sym typeface="Roboto"/>
            </a:endParaRPr>
          </a:p>
        </p:txBody>
      </p:sp>
      <p:sp>
        <p:nvSpPr>
          <p:cNvPr id="582" name="Google Shape;582;p35"/>
          <p:cNvSpPr txBox="1"/>
          <p:nvPr/>
        </p:nvSpPr>
        <p:spPr>
          <a:xfrm>
            <a:off x="2407400" y="2704475"/>
            <a:ext cx="1092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chemeClr val="dk1"/>
                </a:solidFill>
              </a:rPr>
              <a:t>Multi Threading: </a:t>
            </a:r>
            <a:r>
              <a:rPr lang="en" sz="700">
                <a:solidFill>
                  <a:schemeClr val="dk1"/>
                </a:solidFill>
              </a:rPr>
              <a:t>the ability of a processor to execute multiple threads concurrently. in a CPU</a:t>
            </a:r>
            <a:endParaRPr/>
          </a:p>
        </p:txBody>
      </p:sp>
      <p:sp>
        <p:nvSpPr>
          <p:cNvPr id="583" name="Google Shape;583;p35"/>
          <p:cNvSpPr txBox="1"/>
          <p:nvPr/>
        </p:nvSpPr>
        <p:spPr>
          <a:xfrm>
            <a:off x="3249450" y="2893025"/>
            <a:ext cx="2645100" cy="346200"/>
          </a:xfrm>
          <a:prstGeom prst="rect">
            <a:avLst/>
          </a:prstGeom>
          <a:noFill/>
          <a:ln>
            <a:noFill/>
          </a:ln>
        </p:spPr>
        <p:txBody>
          <a:bodyPr spcFirstLastPara="1" wrap="square" lIns="91425" tIns="91425" rIns="91425" bIns="91425" anchor="t" anchorCtr="0">
            <a:spAutoFit/>
          </a:bodyPr>
          <a:lstStyle/>
          <a:p>
            <a:pPr marL="0" lvl="0" indent="0" algn="ctr" rtl="0">
              <a:lnSpc>
                <a:spcPct val="50000"/>
              </a:lnSpc>
              <a:spcBef>
                <a:spcPts val="0"/>
              </a:spcBef>
              <a:spcAft>
                <a:spcPts val="0"/>
              </a:spcAft>
              <a:buNone/>
            </a:pPr>
            <a:r>
              <a:rPr lang="en" sz="700" b="1">
                <a:solidFill>
                  <a:schemeClr val="dk1"/>
                </a:solidFill>
              </a:rPr>
              <a:t>Assignment:  </a:t>
            </a:r>
            <a:r>
              <a:rPr lang="en" sz="700">
                <a:solidFill>
                  <a:schemeClr val="dk1"/>
                </a:solidFill>
              </a:rPr>
              <a:t>change the initial code from addition to </a:t>
            </a:r>
            <a:endParaRPr sz="700">
              <a:solidFill>
                <a:schemeClr val="dk1"/>
              </a:solidFill>
            </a:endParaRPr>
          </a:p>
          <a:p>
            <a:pPr marL="0" lvl="0" indent="0" algn="ctr" rtl="0">
              <a:lnSpc>
                <a:spcPct val="50000"/>
              </a:lnSpc>
              <a:spcBef>
                <a:spcPts val="0"/>
              </a:spcBef>
              <a:spcAft>
                <a:spcPts val="0"/>
              </a:spcAft>
              <a:buNone/>
            </a:pPr>
            <a:endParaRPr sz="700">
              <a:solidFill>
                <a:schemeClr val="dk1"/>
              </a:solidFill>
            </a:endParaRPr>
          </a:p>
          <a:p>
            <a:pPr marL="0" lvl="0" indent="0" algn="ctr" rtl="0">
              <a:lnSpc>
                <a:spcPct val="50000"/>
              </a:lnSpc>
              <a:spcBef>
                <a:spcPts val="0"/>
              </a:spcBef>
              <a:spcAft>
                <a:spcPts val="0"/>
              </a:spcAft>
              <a:buClr>
                <a:schemeClr val="dk1"/>
              </a:buClr>
              <a:buSzPts val="1100"/>
              <a:buFont typeface="Arial"/>
              <a:buNone/>
            </a:pPr>
            <a:r>
              <a:rPr lang="en" sz="700">
                <a:solidFill>
                  <a:schemeClr val="dk1"/>
                </a:solidFill>
              </a:rPr>
              <a:t>multiplication while implementing multi threading techniques</a:t>
            </a:r>
            <a:endParaRPr sz="700"/>
          </a:p>
        </p:txBody>
      </p:sp>
      <p:pic>
        <p:nvPicPr>
          <p:cNvPr id="584" name="Google Shape;584;p35"/>
          <p:cNvPicPr preferRelativeResize="0"/>
          <p:nvPr/>
        </p:nvPicPr>
        <p:blipFill>
          <a:blip r:embed="rId5">
            <a:alphaModFix/>
          </a:blip>
          <a:stretch>
            <a:fillRect/>
          </a:stretch>
        </p:blipFill>
        <p:spPr>
          <a:xfrm>
            <a:off x="3500000" y="3210725"/>
            <a:ext cx="1092625" cy="1445926"/>
          </a:xfrm>
          <a:prstGeom prst="rect">
            <a:avLst/>
          </a:prstGeom>
          <a:noFill/>
          <a:ln>
            <a:noFill/>
          </a:ln>
        </p:spPr>
      </p:pic>
      <p:pic>
        <p:nvPicPr>
          <p:cNvPr id="585" name="Google Shape;585;p35"/>
          <p:cNvPicPr preferRelativeResize="0"/>
          <p:nvPr/>
        </p:nvPicPr>
        <p:blipFill rotWithShape="1">
          <a:blip r:embed="rId6">
            <a:alphaModFix/>
          </a:blip>
          <a:srcRect l="1047" r="1047"/>
          <a:stretch/>
        </p:blipFill>
        <p:spPr>
          <a:xfrm>
            <a:off x="2460625" y="3363600"/>
            <a:ext cx="894251" cy="1273027"/>
          </a:xfrm>
          <a:prstGeom prst="rect">
            <a:avLst/>
          </a:prstGeom>
          <a:noFill/>
          <a:ln>
            <a:noFill/>
          </a:ln>
        </p:spPr>
      </p:pic>
      <p:pic>
        <p:nvPicPr>
          <p:cNvPr id="586" name="Google Shape;586;p35"/>
          <p:cNvPicPr preferRelativeResize="0"/>
          <p:nvPr/>
        </p:nvPicPr>
        <p:blipFill>
          <a:blip r:embed="rId7">
            <a:alphaModFix/>
          </a:blip>
          <a:stretch>
            <a:fillRect/>
          </a:stretch>
        </p:blipFill>
        <p:spPr>
          <a:xfrm>
            <a:off x="5208600" y="3183825"/>
            <a:ext cx="563350" cy="252186"/>
          </a:xfrm>
          <a:prstGeom prst="rect">
            <a:avLst/>
          </a:prstGeom>
          <a:noFill/>
          <a:ln>
            <a:noFill/>
          </a:ln>
        </p:spPr>
      </p:pic>
      <p:sp>
        <p:nvSpPr>
          <p:cNvPr id="587" name="Google Shape;587;p35"/>
          <p:cNvSpPr txBox="1"/>
          <p:nvPr/>
        </p:nvSpPr>
        <p:spPr>
          <a:xfrm>
            <a:off x="4592625" y="3363588"/>
            <a:ext cx="12180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t>Why Multi Threading: </a:t>
            </a:r>
            <a:r>
              <a:rPr lang="en" sz="700">
                <a:solidFill>
                  <a:schemeClr val="dk1"/>
                </a:solidFill>
              </a:rPr>
              <a:t>MT streamlines the utilization of resources as the threads share the same memory and data space. It also allows the concurrent appearance of multiple tasks and reduces the response time. This improves the performance.</a:t>
            </a:r>
            <a:endParaRPr sz="700" b="1"/>
          </a:p>
        </p:txBody>
      </p:sp>
      <p:sp>
        <p:nvSpPr>
          <p:cNvPr id="588" name="Google Shape;588;p35"/>
          <p:cNvSpPr txBox="1"/>
          <p:nvPr/>
        </p:nvSpPr>
        <p:spPr>
          <a:xfrm>
            <a:off x="5771950" y="2776675"/>
            <a:ext cx="798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t>Why Parallel Computing: </a:t>
            </a:r>
            <a:r>
              <a:rPr lang="en" sz="700"/>
              <a:t>accelerates tasks by distributing them across multiple processors, reducing execution time, increasing throughput, solving larger problems, and improving efficiency.</a:t>
            </a:r>
            <a:endParaRPr sz="700"/>
          </a:p>
        </p:txBody>
      </p:sp>
      <p:sp>
        <p:nvSpPr>
          <p:cNvPr id="589" name="Google Shape;589;p35"/>
          <p:cNvSpPr txBox="1"/>
          <p:nvPr/>
        </p:nvSpPr>
        <p:spPr>
          <a:xfrm>
            <a:off x="4534625" y="3079063"/>
            <a:ext cx="798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b="1"/>
              <a:t>Solution: </a:t>
            </a:r>
            <a:r>
              <a:rPr lang="en" sz="600">
                <a:solidFill>
                  <a:schemeClr val="dk1"/>
                </a:solidFill>
                <a:latin typeface="Roboto"/>
                <a:ea typeface="Roboto"/>
                <a:cs typeface="Roboto"/>
                <a:sym typeface="Roboto"/>
              </a:rPr>
              <a:t>multiplied matrix C using MT &amp; PC</a:t>
            </a:r>
            <a:endParaRPr sz="1300"/>
          </a:p>
        </p:txBody>
      </p:sp>
      <p:sp>
        <p:nvSpPr>
          <p:cNvPr id="590" name="Google Shape;590;p35"/>
          <p:cNvSpPr txBox="1"/>
          <p:nvPr/>
        </p:nvSpPr>
        <p:spPr>
          <a:xfrm>
            <a:off x="4237750" y="1000350"/>
            <a:ext cx="1257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t>Goal: </a:t>
            </a:r>
            <a:r>
              <a:rPr lang="en" sz="700"/>
              <a:t>Our goal was to solve for Matrix C using single threading</a:t>
            </a:r>
            <a:endParaRPr sz="700">
              <a:highlight>
                <a:srgbClr val="000000"/>
              </a:highlight>
            </a:endParaRPr>
          </a:p>
        </p:txBody>
      </p:sp>
      <p:sp>
        <p:nvSpPr>
          <p:cNvPr id="591" name="Google Shape;591;p35"/>
          <p:cNvSpPr txBox="1"/>
          <p:nvPr/>
        </p:nvSpPr>
        <p:spPr>
          <a:xfrm>
            <a:off x="5208600" y="1000350"/>
            <a:ext cx="1539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t>Reasoning:</a:t>
            </a:r>
            <a:r>
              <a:rPr lang="en" sz="700"/>
              <a:t> To understand efficiency and performance trade-offs in single-threaded implementations</a:t>
            </a:r>
            <a:endParaRPr sz="700"/>
          </a:p>
        </p:txBody>
      </p:sp>
      <p:pic>
        <p:nvPicPr>
          <p:cNvPr id="592" name="Google Shape;592;p35"/>
          <p:cNvPicPr preferRelativeResize="0"/>
          <p:nvPr/>
        </p:nvPicPr>
        <p:blipFill>
          <a:blip r:embed="rId8">
            <a:alphaModFix/>
          </a:blip>
          <a:stretch>
            <a:fillRect/>
          </a:stretch>
        </p:blipFill>
        <p:spPr>
          <a:xfrm>
            <a:off x="4305425" y="1553275"/>
            <a:ext cx="1539900" cy="1050924"/>
          </a:xfrm>
          <a:prstGeom prst="rect">
            <a:avLst/>
          </a:prstGeom>
          <a:noFill/>
          <a:ln>
            <a:noFill/>
          </a:ln>
        </p:spPr>
      </p:pic>
      <p:pic>
        <p:nvPicPr>
          <p:cNvPr id="593" name="Google Shape;593;p35"/>
          <p:cNvPicPr preferRelativeResize="0"/>
          <p:nvPr/>
        </p:nvPicPr>
        <p:blipFill>
          <a:blip r:embed="rId9">
            <a:alphaModFix/>
          </a:blip>
          <a:stretch>
            <a:fillRect/>
          </a:stretch>
        </p:blipFill>
        <p:spPr>
          <a:xfrm>
            <a:off x="5907775" y="1618700"/>
            <a:ext cx="614218" cy="985500"/>
          </a:xfrm>
          <a:prstGeom prst="rect">
            <a:avLst/>
          </a:prstGeom>
          <a:noFill/>
          <a:ln>
            <a:noFill/>
          </a:ln>
        </p:spPr>
      </p:pic>
      <p:sp>
        <p:nvSpPr>
          <p:cNvPr id="594" name="Google Shape;594;p35"/>
          <p:cNvSpPr txBox="1"/>
          <p:nvPr/>
        </p:nvSpPr>
        <p:spPr>
          <a:xfrm>
            <a:off x="5933188" y="1392200"/>
            <a:ext cx="563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u="sng"/>
              <a:t>Solution</a:t>
            </a:r>
            <a:endParaRPr sz="700" b="1" u="sng"/>
          </a:p>
        </p:txBody>
      </p:sp>
      <p:sp>
        <p:nvSpPr>
          <p:cNvPr id="595" name="Google Shape;595;p35"/>
          <p:cNvSpPr txBox="1"/>
          <p:nvPr/>
        </p:nvSpPr>
        <p:spPr>
          <a:xfrm>
            <a:off x="6748500" y="853775"/>
            <a:ext cx="125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700" b="1">
                <a:solidFill>
                  <a:schemeClr val="dk1"/>
                </a:solidFill>
              </a:rPr>
              <a:t>K Means Clustering: </a:t>
            </a:r>
            <a:r>
              <a:rPr lang="en" sz="700">
                <a:solidFill>
                  <a:schemeClr val="dk1"/>
                </a:solidFill>
              </a:rPr>
              <a:t>is a machine learning technique that partitions data into K clusters based on similarity, aiming to minimize variance.</a:t>
            </a:r>
            <a:endParaRPr sz="700">
              <a:solidFill>
                <a:schemeClr val="dk1"/>
              </a:solidFill>
            </a:endParaRPr>
          </a:p>
        </p:txBody>
      </p:sp>
      <p:pic>
        <p:nvPicPr>
          <p:cNvPr id="596" name="Google Shape;596;p35"/>
          <p:cNvPicPr preferRelativeResize="0"/>
          <p:nvPr/>
        </p:nvPicPr>
        <p:blipFill>
          <a:blip r:embed="rId10">
            <a:alphaModFix/>
          </a:blip>
          <a:stretch>
            <a:fillRect/>
          </a:stretch>
        </p:blipFill>
        <p:spPr>
          <a:xfrm>
            <a:off x="7786750" y="2432301"/>
            <a:ext cx="1218000" cy="931289"/>
          </a:xfrm>
          <a:prstGeom prst="rect">
            <a:avLst/>
          </a:prstGeom>
          <a:noFill/>
          <a:ln w="9525" cap="flat" cmpd="sng">
            <a:solidFill>
              <a:schemeClr val="dk1"/>
            </a:solidFill>
            <a:prstDash val="solid"/>
            <a:round/>
            <a:headEnd type="none" w="sm" len="sm"/>
            <a:tailEnd type="none" w="sm" len="sm"/>
          </a:ln>
        </p:spPr>
      </p:pic>
      <p:pic>
        <p:nvPicPr>
          <p:cNvPr id="597" name="Google Shape;597;p35"/>
          <p:cNvPicPr preferRelativeResize="0"/>
          <p:nvPr/>
        </p:nvPicPr>
        <p:blipFill>
          <a:blip r:embed="rId11">
            <a:alphaModFix/>
          </a:blip>
          <a:stretch>
            <a:fillRect/>
          </a:stretch>
        </p:blipFill>
        <p:spPr>
          <a:xfrm>
            <a:off x="7787500" y="1508250"/>
            <a:ext cx="1218000" cy="872075"/>
          </a:xfrm>
          <a:prstGeom prst="rect">
            <a:avLst/>
          </a:prstGeom>
          <a:noFill/>
          <a:ln w="9525" cap="flat" cmpd="sng">
            <a:solidFill>
              <a:schemeClr val="dk1"/>
            </a:solidFill>
            <a:prstDash val="solid"/>
            <a:round/>
            <a:headEnd type="none" w="sm" len="sm"/>
            <a:tailEnd type="none" w="sm" len="sm"/>
          </a:ln>
        </p:spPr>
      </p:pic>
      <p:sp>
        <p:nvSpPr>
          <p:cNvPr id="598" name="Google Shape;598;p35"/>
          <p:cNvSpPr txBox="1"/>
          <p:nvPr/>
        </p:nvSpPr>
        <p:spPr>
          <a:xfrm>
            <a:off x="7844425" y="853775"/>
            <a:ext cx="1257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chemeClr val="dk1"/>
                </a:solidFill>
              </a:rPr>
              <a:t>Assignment:</a:t>
            </a:r>
            <a:r>
              <a:rPr lang="en" sz="700">
                <a:solidFill>
                  <a:schemeClr val="dk1"/>
                </a:solidFill>
              </a:rPr>
              <a:t> Given a collection of data points categorize them into three clusters based on levels of fitness.</a:t>
            </a:r>
            <a:endParaRPr sz="700">
              <a:solidFill>
                <a:schemeClr val="dk1"/>
              </a:solidFill>
            </a:endParaRPr>
          </a:p>
        </p:txBody>
      </p:sp>
      <p:sp>
        <p:nvSpPr>
          <p:cNvPr id="599" name="Google Shape;599;p35"/>
          <p:cNvSpPr txBox="1"/>
          <p:nvPr/>
        </p:nvSpPr>
        <p:spPr>
          <a:xfrm>
            <a:off x="6728325" y="1508250"/>
            <a:ext cx="1218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chemeClr val="dk1"/>
                </a:solidFill>
              </a:rPr>
              <a:t>First Iteration:</a:t>
            </a:r>
            <a:r>
              <a:rPr lang="en" sz="700">
                <a:solidFill>
                  <a:schemeClr val="dk1"/>
                </a:solidFill>
              </a:rPr>
              <a:t> We divided the data points into 3 distinct clusters, </a:t>
            </a:r>
            <a:endParaRPr sz="700">
              <a:solidFill>
                <a:schemeClr val="dk1"/>
              </a:solidFill>
            </a:endParaRPr>
          </a:p>
          <a:p>
            <a:pPr marL="0" lvl="0" indent="0" algn="l" rtl="0">
              <a:spcBef>
                <a:spcPts val="0"/>
              </a:spcBef>
              <a:spcAft>
                <a:spcPts val="0"/>
              </a:spcAft>
              <a:buNone/>
            </a:pPr>
            <a:r>
              <a:rPr lang="en" sz="700">
                <a:solidFill>
                  <a:schemeClr val="dk1"/>
                </a:solidFill>
              </a:rPr>
              <a:t>but the centroids are </a:t>
            </a:r>
            <a:endParaRPr sz="700">
              <a:solidFill>
                <a:schemeClr val="dk1"/>
              </a:solidFill>
            </a:endParaRPr>
          </a:p>
          <a:p>
            <a:pPr marL="0" lvl="0" indent="0" algn="l" rtl="0">
              <a:spcBef>
                <a:spcPts val="0"/>
              </a:spcBef>
              <a:spcAft>
                <a:spcPts val="0"/>
              </a:spcAft>
              <a:buNone/>
            </a:pPr>
            <a:r>
              <a:rPr lang="en" sz="700">
                <a:solidFill>
                  <a:schemeClr val="dk1"/>
                </a:solidFill>
              </a:rPr>
              <a:t>not centered and the groups are uncoordinated.</a:t>
            </a:r>
            <a:endParaRPr sz="700">
              <a:solidFill>
                <a:schemeClr val="dk1"/>
              </a:solidFill>
            </a:endParaRPr>
          </a:p>
        </p:txBody>
      </p:sp>
      <p:sp>
        <p:nvSpPr>
          <p:cNvPr id="600" name="Google Shape;600;p35"/>
          <p:cNvSpPr txBox="1"/>
          <p:nvPr/>
        </p:nvSpPr>
        <p:spPr>
          <a:xfrm>
            <a:off x="6728325" y="2266900"/>
            <a:ext cx="1218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chemeClr val="dk1"/>
                </a:solidFill>
              </a:rPr>
              <a:t>Final Iteration:</a:t>
            </a:r>
            <a:r>
              <a:rPr lang="en" sz="700">
                <a:solidFill>
                  <a:schemeClr val="dk1"/>
                </a:solidFill>
              </a:rPr>
              <a:t> We obtained the most accurate response after running it five times.The  data points are divided evenly across three established clusters.  Each clusters centroids are located exactly </a:t>
            </a:r>
            <a:endParaRPr sz="700">
              <a:solidFill>
                <a:schemeClr val="dk1"/>
              </a:solidFill>
            </a:endParaRPr>
          </a:p>
          <a:p>
            <a:pPr marL="0" lvl="0" indent="0" algn="l" rtl="0">
              <a:spcBef>
                <a:spcPts val="0"/>
              </a:spcBef>
              <a:spcAft>
                <a:spcPts val="0"/>
              </a:spcAft>
              <a:buNone/>
            </a:pPr>
            <a:r>
              <a:rPr lang="en" sz="700">
                <a:solidFill>
                  <a:schemeClr val="dk1"/>
                </a:solidFill>
              </a:rPr>
              <a:t>in the center.</a:t>
            </a:r>
            <a:endParaRPr/>
          </a:p>
        </p:txBody>
      </p:sp>
      <p:sp>
        <p:nvSpPr>
          <p:cNvPr id="601" name="Google Shape;601;p35"/>
          <p:cNvSpPr txBox="1"/>
          <p:nvPr/>
        </p:nvSpPr>
        <p:spPr>
          <a:xfrm>
            <a:off x="6728325" y="3593075"/>
            <a:ext cx="24189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t>Our research demonstrates the potential of using parallel processing and multithreading for complex graph computations. Our approach enhances performance and scalability by leveraging the capabilities of several processors. Advantages such as faster processing, better resource usage, and the capacity to manage complex graph structures, make it a tempting solution for a variety of real-world applications. In the age of big data, embracing parallel computing is critical for realizing the full potential of graph analytics.</a:t>
            </a:r>
            <a:endParaRPr sz="700"/>
          </a:p>
        </p:txBody>
      </p:sp>
      <p:pic>
        <p:nvPicPr>
          <p:cNvPr id="602" name="Google Shape;602;p35"/>
          <p:cNvPicPr preferRelativeResize="0"/>
          <p:nvPr/>
        </p:nvPicPr>
        <p:blipFill rotWithShape="1">
          <a:blip r:embed="rId12">
            <a:alphaModFix/>
          </a:blip>
          <a:srcRect/>
          <a:stretch/>
        </p:blipFill>
        <p:spPr>
          <a:xfrm>
            <a:off x="82350" y="10638"/>
            <a:ext cx="614225" cy="614225"/>
          </a:xfrm>
          <a:prstGeom prst="rect">
            <a:avLst/>
          </a:prstGeom>
          <a:noFill/>
          <a:ln>
            <a:noFill/>
          </a:ln>
        </p:spPr>
      </p:pic>
      <p:pic>
        <p:nvPicPr>
          <p:cNvPr id="603" name="Google Shape;603;p35"/>
          <p:cNvPicPr preferRelativeResize="0"/>
          <p:nvPr/>
        </p:nvPicPr>
        <p:blipFill rotWithShape="1">
          <a:blip r:embed="rId13">
            <a:alphaModFix/>
          </a:blip>
          <a:srcRect/>
          <a:stretch/>
        </p:blipFill>
        <p:spPr>
          <a:xfrm>
            <a:off x="7459087" y="337100"/>
            <a:ext cx="1305226" cy="275800"/>
          </a:xfrm>
          <a:prstGeom prst="rect">
            <a:avLst/>
          </a:prstGeom>
          <a:noFill/>
          <a:ln>
            <a:noFill/>
          </a:ln>
        </p:spPr>
      </p:pic>
      <p:pic>
        <p:nvPicPr>
          <p:cNvPr id="604" name="Google Shape;604;p35"/>
          <p:cNvPicPr preferRelativeResize="0"/>
          <p:nvPr/>
        </p:nvPicPr>
        <p:blipFill rotWithShape="1">
          <a:blip r:embed="rId14">
            <a:alphaModFix/>
          </a:blip>
          <a:srcRect/>
          <a:stretch/>
        </p:blipFill>
        <p:spPr>
          <a:xfrm>
            <a:off x="7434950" y="16625"/>
            <a:ext cx="1305251" cy="29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57200" y="264050"/>
            <a:ext cx="8229600" cy="48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a:t>
            </a:r>
            <a:endParaRPr sz="2333" b="1">
              <a:latin typeface="Fira Sans Extra Condensed"/>
              <a:ea typeface="Fira Sans Extra Condensed"/>
              <a:cs typeface="Fira Sans Extra Condensed"/>
              <a:sym typeface="Fira Sans Extra Condensed"/>
            </a:endParaRPr>
          </a:p>
        </p:txBody>
      </p:sp>
      <p:graphicFrame>
        <p:nvGraphicFramePr>
          <p:cNvPr id="111" name="Google Shape;111;p26"/>
          <p:cNvGraphicFramePr/>
          <p:nvPr/>
        </p:nvGraphicFramePr>
        <p:xfrm>
          <a:off x="457250" y="857250"/>
          <a:ext cx="8229625" cy="3675125"/>
        </p:xfrm>
        <a:graphic>
          <a:graphicData uri="http://schemas.openxmlformats.org/drawingml/2006/table">
            <a:tbl>
              <a:tblPr>
                <a:noFill/>
                <a:tableStyleId>{4E1AD068-C1C8-4902-89E5-90C9D11F408E}</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645925">
                  <a:extLst>
                    <a:ext uri="{9D8B030D-6E8A-4147-A177-3AD203B41FA5}">
                      <a16:colId xmlns:a16="http://schemas.microsoft.com/office/drawing/2014/main" val="20004"/>
                    </a:ext>
                  </a:extLst>
                </a:gridCol>
              </a:tblGrid>
              <a:tr h="1450175">
                <a:tc>
                  <a:txBody>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Who Will This Benefit?</a:t>
                      </a:r>
                      <a:endParaRPr sz="1800">
                        <a:solidFill>
                          <a:schemeClr val="dk1"/>
                        </a:solidFill>
                        <a:latin typeface="Fira Sans Extra Condensed SemiBold"/>
                        <a:ea typeface="Fira Sans Extra Condensed SemiBold"/>
                        <a:cs typeface="Fira Sans Extra Condensed SemiBold"/>
                        <a:sym typeface="Fira Sans Extra Condensed SemiBold"/>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Research Hypothesis</a:t>
                      </a:r>
                      <a:endParaRPr sz="1800">
                        <a:solidFill>
                          <a:schemeClr val="dk1"/>
                        </a:solidFill>
                        <a:latin typeface="Fira Sans Extra Condensed SemiBold"/>
                        <a:ea typeface="Fira Sans Extra Condensed SemiBold"/>
                        <a:cs typeface="Fira Sans Extra Condensed SemiBold"/>
                        <a:sym typeface="Fira Sans Extra Condensed SemiBold"/>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Progression</a:t>
                      </a:r>
                      <a:endParaRPr sz="1800">
                        <a:solidFill>
                          <a:schemeClr val="dk1"/>
                        </a:solidFill>
                        <a:latin typeface="Fira Sans Extra Condensed SemiBold"/>
                        <a:ea typeface="Fira Sans Extra Condensed SemiBold"/>
                        <a:cs typeface="Fira Sans Extra Condensed SemiBold"/>
                        <a:sym typeface="Fira Sans Extra Condensed SemiBold"/>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Research Activities</a:t>
                      </a:r>
                      <a:endParaRPr sz="1800">
                        <a:solidFill>
                          <a:schemeClr val="dk1"/>
                        </a:solidFill>
                        <a:latin typeface="Fira Sans Extra Condensed SemiBold"/>
                        <a:ea typeface="Fira Sans Extra Condensed SemiBold"/>
                        <a:cs typeface="Fira Sans Extra Condensed SemiBold"/>
                        <a:sym typeface="Fira Sans Extra Condensed SemiBold"/>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Goals/Mission Objectives</a:t>
                      </a:r>
                      <a:endParaRPr sz="1800">
                        <a:solidFill>
                          <a:schemeClr val="dk1"/>
                        </a:solidFill>
                        <a:latin typeface="Fira Sans Extra Condensed SemiBold"/>
                        <a:ea typeface="Fira Sans Extra Condensed SemiBold"/>
                        <a:cs typeface="Fira Sans Extra Condensed SemiBold"/>
                        <a:sym typeface="Fira Sans Extra Condensed SemiBold"/>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618100">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The current graph neural network would benefit a wide variety of sectors</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In essence it’s all about efficiency and production</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We will be using an inhouse simulator known as NEURASIM</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a:solidFill>
                            <a:schemeClr val="dk1"/>
                          </a:solidFill>
                          <a:latin typeface="Roboto"/>
                          <a:ea typeface="Roboto"/>
                          <a:cs typeface="Roboto"/>
                          <a:sym typeface="Roboto"/>
                        </a:rPr>
                        <a:t>The goal is to accelerate various machine learning workloads</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618100">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Parallel computing accelerates tasks in finance, healthcare, and scientific research</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We re engineer on chip communication to speed up GNN’s</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will accelerate exascale graph workloads</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a:solidFill>
                            <a:schemeClr val="dk1"/>
                          </a:solidFill>
                          <a:latin typeface="Roboto"/>
                          <a:ea typeface="Roboto"/>
                          <a:cs typeface="Roboto"/>
                          <a:sym typeface="Roboto"/>
                        </a:rPr>
                        <a:t>While also lowering execution time for a more functional review</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618100">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Also social network analysis, traffic prediction, and computer vision</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Communication is a bottleneck for Graph Neural Networks</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a:solidFill>
                            <a:schemeClr val="dk1"/>
                          </a:solidFill>
                          <a:latin typeface="Roboto"/>
                          <a:ea typeface="Roboto"/>
                          <a:cs typeface="Roboto"/>
                          <a:sym typeface="Roboto"/>
                        </a:rPr>
                        <a:t>All while visualizing the data for a more comprehensive assessment </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a:solidFill>
                            <a:schemeClr val="dk1"/>
                          </a:solidFill>
                          <a:latin typeface="Roboto"/>
                          <a:ea typeface="Roboto"/>
                          <a:cs typeface="Roboto"/>
                          <a:sym typeface="Roboto"/>
                        </a:rPr>
                        <a:t>The mission is to democratize Graph Neural Network accelerator development</a:t>
                      </a:r>
                      <a:endParaRPr sz="1000">
                        <a:solidFill>
                          <a:schemeClr val="dk1"/>
                        </a:solidFill>
                        <a:latin typeface="Roboto"/>
                        <a:ea typeface="Roboto"/>
                        <a:cs typeface="Roboto"/>
                        <a:sym typeface="Robot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bl>
          </a:graphicData>
        </a:graphic>
      </p:graphicFrame>
      <p:grpSp>
        <p:nvGrpSpPr>
          <p:cNvPr id="112" name="Google Shape;112;p26"/>
          <p:cNvGrpSpPr/>
          <p:nvPr/>
        </p:nvGrpSpPr>
        <p:grpSpPr>
          <a:xfrm>
            <a:off x="3954325" y="3199075"/>
            <a:ext cx="1237950" cy="304500"/>
            <a:chOff x="3954325" y="3083075"/>
            <a:chExt cx="1237950" cy="304500"/>
          </a:xfrm>
        </p:grpSpPr>
        <p:sp>
          <p:nvSpPr>
            <p:cNvPr id="113" name="Google Shape;113;p26"/>
            <p:cNvSpPr/>
            <p:nvPr/>
          </p:nvSpPr>
          <p:spPr>
            <a:xfrm>
              <a:off x="3954325" y="3083075"/>
              <a:ext cx="304500" cy="3045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114" name="Google Shape;114;p26"/>
            <p:cNvSpPr/>
            <p:nvPr/>
          </p:nvSpPr>
          <p:spPr>
            <a:xfrm>
              <a:off x="4421050" y="3083075"/>
              <a:ext cx="304500" cy="3045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X</a:t>
              </a:r>
              <a:endParaRPr sz="1200" b="1">
                <a:latin typeface="Roboto"/>
                <a:ea typeface="Roboto"/>
                <a:cs typeface="Roboto"/>
                <a:sym typeface="Roboto"/>
              </a:endParaRPr>
            </a:p>
          </p:txBody>
        </p:sp>
        <p:sp>
          <p:nvSpPr>
            <p:cNvPr id="115" name="Google Shape;115;p26"/>
            <p:cNvSpPr/>
            <p:nvPr/>
          </p:nvSpPr>
          <p:spPr>
            <a:xfrm>
              <a:off x="4887775" y="3083075"/>
              <a:ext cx="304500" cy="3045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endParaRPr sz="1200" b="1">
                <a:latin typeface="Roboto"/>
                <a:ea typeface="Roboto"/>
                <a:cs typeface="Roboto"/>
                <a:sym typeface="Roboto"/>
              </a:endParaRPr>
            </a:p>
          </p:txBody>
        </p:sp>
      </p:grpSp>
      <p:grpSp>
        <p:nvGrpSpPr>
          <p:cNvPr id="116" name="Google Shape;116;p26"/>
          <p:cNvGrpSpPr/>
          <p:nvPr/>
        </p:nvGrpSpPr>
        <p:grpSpPr>
          <a:xfrm>
            <a:off x="3954325" y="4021363"/>
            <a:ext cx="1237950" cy="304500"/>
            <a:chOff x="3954325" y="3692675"/>
            <a:chExt cx="1237950" cy="304500"/>
          </a:xfrm>
        </p:grpSpPr>
        <p:sp>
          <p:nvSpPr>
            <p:cNvPr id="117" name="Google Shape;117;p26"/>
            <p:cNvSpPr/>
            <p:nvPr/>
          </p:nvSpPr>
          <p:spPr>
            <a:xfrm>
              <a:off x="3954325" y="3692675"/>
              <a:ext cx="304500" cy="3045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118" name="Google Shape;118;p26"/>
            <p:cNvSpPr/>
            <p:nvPr/>
          </p:nvSpPr>
          <p:spPr>
            <a:xfrm>
              <a:off x="4421050" y="3692675"/>
              <a:ext cx="304500" cy="3045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endParaRPr sz="1200" b="1">
                <a:latin typeface="Roboto"/>
                <a:ea typeface="Roboto"/>
                <a:cs typeface="Roboto"/>
                <a:sym typeface="Roboto"/>
              </a:endParaRPr>
            </a:p>
          </p:txBody>
        </p:sp>
        <p:sp>
          <p:nvSpPr>
            <p:cNvPr id="119" name="Google Shape;119;p26"/>
            <p:cNvSpPr/>
            <p:nvPr/>
          </p:nvSpPr>
          <p:spPr>
            <a:xfrm>
              <a:off x="4887775" y="3692675"/>
              <a:ext cx="304500" cy="3045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X</a:t>
              </a:r>
              <a:endParaRPr sz="1200" b="1">
                <a:latin typeface="Roboto"/>
                <a:ea typeface="Roboto"/>
                <a:cs typeface="Roboto"/>
                <a:sym typeface="Roboto"/>
              </a:endParaRPr>
            </a:p>
          </p:txBody>
        </p:sp>
      </p:grpSp>
      <p:grpSp>
        <p:nvGrpSpPr>
          <p:cNvPr id="120" name="Google Shape;120;p26"/>
          <p:cNvGrpSpPr/>
          <p:nvPr/>
        </p:nvGrpSpPr>
        <p:grpSpPr>
          <a:xfrm>
            <a:off x="449100" y="4580799"/>
            <a:ext cx="2595425" cy="481650"/>
            <a:chOff x="449125" y="4245125"/>
            <a:chExt cx="2595425" cy="481650"/>
          </a:xfrm>
        </p:grpSpPr>
        <p:sp>
          <p:nvSpPr>
            <p:cNvPr id="121" name="Google Shape;121;p26"/>
            <p:cNvSpPr txBox="1"/>
            <p:nvPr/>
          </p:nvSpPr>
          <p:spPr>
            <a:xfrm flipH="1">
              <a:off x="838350" y="4513775"/>
              <a:ext cx="2206200" cy="2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Visualization Project </a:t>
              </a:r>
              <a:endParaRPr sz="1200">
                <a:solidFill>
                  <a:schemeClr val="dk1"/>
                </a:solidFill>
                <a:latin typeface="Roboto"/>
                <a:ea typeface="Roboto"/>
                <a:cs typeface="Roboto"/>
                <a:sym typeface="Roboto"/>
              </a:endParaRPr>
            </a:p>
          </p:txBody>
        </p:sp>
        <p:sp>
          <p:nvSpPr>
            <p:cNvPr id="122" name="Google Shape;122;p26"/>
            <p:cNvSpPr/>
            <p:nvPr/>
          </p:nvSpPr>
          <p:spPr>
            <a:xfrm flipH="1">
              <a:off x="838350" y="4245125"/>
              <a:ext cx="2206200" cy="287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To do</a:t>
              </a:r>
              <a:endParaRPr sz="1600">
                <a:solidFill>
                  <a:schemeClr val="dk1"/>
                </a:solidFill>
              </a:endParaRPr>
            </a:p>
          </p:txBody>
        </p:sp>
        <p:sp>
          <p:nvSpPr>
            <p:cNvPr id="123" name="Google Shape;123;p26"/>
            <p:cNvSpPr/>
            <p:nvPr/>
          </p:nvSpPr>
          <p:spPr>
            <a:xfrm>
              <a:off x="449125" y="4293775"/>
              <a:ext cx="389100" cy="3891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grpSp>
      <p:grpSp>
        <p:nvGrpSpPr>
          <p:cNvPr id="124" name="Google Shape;124;p26"/>
          <p:cNvGrpSpPr/>
          <p:nvPr/>
        </p:nvGrpSpPr>
        <p:grpSpPr>
          <a:xfrm>
            <a:off x="3954325" y="2473475"/>
            <a:ext cx="1237950" cy="304500"/>
            <a:chOff x="3954325" y="2473475"/>
            <a:chExt cx="1237950" cy="304500"/>
          </a:xfrm>
        </p:grpSpPr>
        <p:sp>
          <p:nvSpPr>
            <p:cNvPr id="125" name="Google Shape;125;p26"/>
            <p:cNvSpPr/>
            <p:nvPr/>
          </p:nvSpPr>
          <p:spPr>
            <a:xfrm>
              <a:off x="3954325" y="2473475"/>
              <a:ext cx="304500" cy="3045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r>
                <a:rPr lang="en" sz="1200" b="1"/>
                <a:t>X</a:t>
              </a:r>
              <a:endParaRPr sz="1200" b="1">
                <a:solidFill>
                  <a:schemeClr val="dk1"/>
                </a:solidFill>
                <a:latin typeface="Roboto"/>
                <a:ea typeface="Roboto"/>
                <a:cs typeface="Roboto"/>
                <a:sym typeface="Roboto"/>
              </a:endParaRPr>
            </a:p>
          </p:txBody>
        </p:sp>
        <p:sp>
          <p:nvSpPr>
            <p:cNvPr id="126" name="Google Shape;126;p26"/>
            <p:cNvSpPr/>
            <p:nvPr/>
          </p:nvSpPr>
          <p:spPr>
            <a:xfrm>
              <a:off x="4421050" y="2473475"/>
              <a:ext cx="304500" cy="3045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endParaRPr sz="1200" b="1">
                <a:latin typeface="Roboto"/>
                <a:ea typeface="Roboto"/>
                <a:cs typeface="Roboto"/>
                <a:sym typeface="Roboto"/>
              </a:endParaRPr>
            </a:p>
          </p:txBody>
        </p:sp>
        <p:sp>
          <p:nvSpPr>
            <p:cNvPr id="127" name="Google Shape;127;p26"/>
            <p:cNvSpPr/>
            <p:nvPr/>
          </p:nvSpPr>
          <p:spPr>
            <a:xfrm>
              <a:off x="4887775" y="2473475"/>
              <a:ext cx="304500" cy="3045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l" rtl="0">
                <a:spcBef>
                  <a:spcPts val="0"/>
                </a:spcBef>
                <a:spcAft>
                  <a:spcPts val="0"/>
                </a:spcAft>
                <a:buNone/>
              </a:pPr>
              <a:endParaRPr sz="1200" b="1">
                <a:latin typeface="Roboto"/>
                <a:ea typeface="Roboto"/>
                <a:cs typeface="Roboto"/>
                <a:sym typeface="Roboto"/>
              </a:endParaRPr>
            </a:p>
          </p:txBody>
        </p:sp>
      </p:grpSp>
      <p:grpSp>
        <p:nvGrpSpPr>
          <p:cNvPr id="128" name="Google Shape;128;p26"/>
          <p:cNvGrpSpPr/>
          <p:nvPr/>
        </p:nvGrpSpPr>
        <p:grpSpPr>
          <a:xfrm>
            <a:off x="3273912" y="4580798"/>
            <a:ext cx="2594169" cy="481650"/>
            <a:chOff x="3273288" y="4245125"/>
            <a:chExt cx="2594169" cy="481650"/>
          </a:xfrm>
        </p:grpSpPr>
        <p:sp>
          <p:nvSpPr>
            <p:cNvPr id="129" name="Google Shape;129;p26"/>
            <p:cNvSpPr txBox="1"/>
            <p:nvPr/>
          </p:nvSpPr>
          <p:spPr>
            <a:xfrm flipH="1">
              <a:off x="3663657" y="4513775"/>
              <a:ext cx="2203800" cy="2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latin typeface="Roboto"/>
                  <a:ea typeface="Roboto"/>
                  <a:cs typeface="Roboto"/>
                  <a:sym typeface="Roboto"/>
                </a:rPr>
                <a:t>Studying With Data Visualization</a:t>
              </a:r>
              <a:endParaRPr sz="1100">
                <a:solidFill>
                  <a:schemeClr val="dk1"/>
                </a:solidFill>
                <a:latin typeface="Roboto"/>
                <a:ea typeface="Roboto"/>
                <a:cs typeface="Roboto"/>
                <a:sym typeface="Roboto"/>
              </a:endParaRPr>
            </a:p>
          </p:txBody>
        </p:sp>
        <p:sp>
          <p:nvSpPr>
            <p:cNvPr id="130" name="Google Shape;130;p26"/>
            <p:cNvSpPr/>
            <p:nvPr/>
          </p:nvSpPr>
          <p:spPr>
            <a:xfrm flipH="1">
              <a:off x="3663657" y="4245125"/>
              <a:ext cx="2203800" cy="287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In progress</a:t>
              </a:r>
              <a:endParaRPr sz="1600">
                <a:solidFill>
                  <a:schemeClr val="dk1"/>
                </a:solidFill>
              </a:endParaRPr>
            </a:p>
          </p:txBody>
        </p:sp>
        <p:sp>
          <p:nvSpPr>
            <p:cNvPr id="131" name="Google Shape;131;p26"/>
            <p:cNvSpPr/>
            <p:nvPr/>
          </p:nvSpPr>
          <p:spPr>
            <a:xfrm>
              <a:off x="3273288" y="4293775"/>
              <a:ext cx="389100" cy="3891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grpSp>
      <p:grpSp>
        <p:nvGrpSpPr>
          <p:cNvPr id="132" name="Google Shape;132;p26"/>
          <p:cNvGrpSpPr/>
          <p:nvPr/>
        </p:nvGrpSpPr>
        <p:grpSpPr>
          <a:xfrm>
            <a:off x="6097450" y="4580800"/>
            <a:ext cx="2592914" cy="481650"/>
            <a:chOff x="6097450" y="4245125"/>
            <a:chExt cx="2592914" cy="481650"/>
          </a:xfrm>
        </p:grpSpPr>
        <p:sp>
          <p:nvSpPr>
            <p:cNvPr id="133" name="Google Shape;133;p26"/>
            <p:cNvSpPr txBox="1"/>
            <p:nvPr/>
          </p:nvSpPr>
          <p:spPr>
            <a:xfrm flipH="1">
              <a:off x="6486564" y="4513775"/>
              <a:ext cx="2203800" cy="2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Comprehension</a:t>
              </a:r>
              <a:endParaRPr sz="1200">
                <a:solidFill>
                  <a:schemeClr val="dk1"/>
                </a:solidFill>
                <a:latin typeface="Roboto"/>
                <a:ea typeface="Roboto"/>
                <a:cs typeface="Roboto"/>
                <a:sym typeface="Roboto"/>
              </a:endParaRPr>
            </a:p>
          </p:txBody>
        </p:sp>
        <p:sp>
          <p:nvSpPr>
            <p:cNvPr id="134" name="Google Shape;134;p26"/>
            <p:cNvSpPr/>
            <p:nvPr/>
          </p:nvSpPr>
          <p:spPr>
            <a:xfrm flipH="1">
              <a:off x="6486564" y="4245125"/>
              <a:ext cx="2203800" cy="287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Done</a:t>
              </a:r>
              <a:endParaRPr sz="1600">
                <a:solidFill>
                  <a:schemeClr val="dk1"/>
                </a:solidFill>
              </a:endParaRPr>
            </a:p>
          </p:txBody>
        </p:sp>
        <p:sp>
          <p:nvSpPr>
            <p:cNvPr id="135" name="Google Shape;135;p26"/>
            <p:cNvSpPr/>
            <p:nvPr/>
          </p:nvSpPr>
          <p:spPr>
            <a:xfrm>
              <a:off x="6097450" y="4293775"/>
              <a:ext cx="389100" cy="3891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p:nvPr/>
        </p:nvSpPr>
        <p:spPr>
          <a:xfrm>
            <a:off x="173181" y="2680546"/>
            <a:ext cx="8724300" cy="155400"/>
          </a:xfrm>
          <a:prstGeom prst="roundRect">
            <a:avLst>
              <a:gd name="adj" fmla="val 5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27"/>
          <p:cNvGrpSpPr/>
          <p:nvPr/>
        </p:nvGrpSpPr>
        <p:grpSpPr>
          <a:xfrm>
            <a:off x="5014572" y="2639626"/>
            <a:ext cx="1943211" cy="1897679"/>
            <a:chOff x="5040543" y="3041004"/>
            <a:chExt cx="1828732" cy="1634521"/>
          </a:xfrm>
        </p:grpSpPr>
        <p:grpSp>
          <p:nvGrpSpPr>
            <p:cNvPr id="142" name="Google Shape;142;p27"/>
            <p:cNvGrpSpPr/>
            <p:nvPr/>
          </p:nvGrpSpPr>
          <p:grpSpPr>
            <a:xfrm rot="5400000">
              <a:off x="5298427" y="2783120"/>
              <a:ext cx="1312965" cy="1828732"/>
              <a:chOff x="4634568" y="430751"/>
              <a:chExt cx="1312965" cy="1828733"/>
            </a:xfrm>
          </p:grpSpPr>
          <p:sp>
            <p:nvSpPr>
              <p:cNvPr id="143" name="Google Shape;143;p27"/>
              <p:cNvSpPr/>
              <p:nvPr/>
            </p:nvSpPr>
            <p:spPr>
              <a:xfrm rot="5400000">
                <a:off x="4666961" y="983845"/>
                <a:ext cx="626457" cy="621642"/>
              </a:xfrm>
              <a:custGeom>
                <a:avLst/>
                <a:gdLst/>
                <a:ahLst/>
                <a:cxnLst/>
                <a:rect l="l" t="t" r="r" b="b"/>
                <a:pathLst>
                  <a:path w="18344" h="18203" extrusionOk="0">
                    <a:moveTo>
                      <a:pt x="1" y="0"/>
                    </a:moveTo>
                    <a:cubicBezTo>
                      <a:pt x="1" y="5000"/>
                      <a:pt x="2078" y="9541"/>
                      <a:pt x="5458" y="12921"/>
                    </a:cubicBezTo>
                    <a:cubicBezTo>
                      <a:pt x="8661" y="16160"/>
                      <a:pt x="13203" y="18202"/>
                      <a:pt x="18343" y="18202"/>
                    </a:cubicBezTo>
                    <a:lnTo>
                      <a:pt x="18343" y="14541"/>
                    </a:lnTo>
                    <a:cubicBezTo>
                      <a:pt x="14259" y="14541"/>
                      <a:pt x="10739" y="12921"/>
                      <a:pt x="8098" y="10281"/>
                    </a:cubicBezTo>
                    <a:cubicBezTo>
                      <a:pt x="5458" y="7640"/>
                      <a:pt x="3838" y="3979"/>
                      <a:pt x="383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p:nvPr/>
            </p:nvSpPr>
            <p:spPr>
              <a:xfrm rot="5400000">
                <a:off x="4376684" y="688635"/>
                <a:ext cx="1828733" cy="1312965"/>
              </a:xfrm>
              <a:custGeom>
                <a:avLst/>
                <a:gdLst/>
                <a:ahLst/>
                <a:cxnLst/>
                <a:rect l="l" t="t" r="r" b="b"/>
                <a:pathLst>
                  <a:path w="53550" h="38447" extrusionOk="0">
                    <a:moveTo>
                      <a:pt x="34326" y="1"/>
                    </a:moveTo>
                    <a:cubicBezTo>
                      <a:pt x="29045" y="1"/>
                      <a:pt x="24222" y="2078"/>
                      <a:pt x="20842" y="5598"/>
                    </a:cubicBezTo>
                    <a:cubicBezTo>
                      <a:pt x="17322" y="9119"/>
                      <a:pt x="15104" y="13942"/>
                      <a:pt x="15104" y="19223"/>
                    </a:cubicBezTo>
                    <a:lnTo>
                      <a:pt x="20842" y="19223"/>
                    </a:lnTo>
                    <a:cubicBezTo>
                      <a:pt x="20842" y="15421"/>
                      <a:pt x="22286" y="12041"/>
                      <a:pt x="24785" y="9542"/>
                    </a:cubicBezTo>
                    <a:cubicBezTo>
                      <a:pt x="27285" y="7042"/>
                      <a:pt x="30665" y="5598"/>
                      <a:pt x="34326" y="5598"/>
                    </a:cubicBezTo>
                    <a:cubicBezTo>
                      <a:pt x="38129" y="5598"/>
                      <a:pt x="41508" y="7042"/>
                      <a:pt x="44008" y="9542"/>
                    </a:cubicBezTo>
                    <a:cubicBezTo>
                      <a:pt x="46508" y="12041"/>
                      <a:pt x="47986" y="15421"/>
                      <a:pt x="47986" y="19223"/>
                    </a:cubicBezTo>
                    <a:cubicBezTo>
                      <a:pt x="47986" y="22885"/>
                      <a:pt x="46508" y="26265"/>
                      <a:pt x="44008" y="28764"/>
                    </a:cubicBezTo>
                    <a:cubicBezTo>
                      <a:pt x="41508" y="31264"/>
                      <a:pt x="38129" y="32743"/>
                      <a:pt x="34326" y="32743"/>
                    </a:cubicBezTo>
                    <a:lnTo>
                      <a:pt x="0" y="32743"/>
                    </a:lnTo>
                    <a:lnTo>
                      <a:pt x="0" y="38446"/>
                    </a:lnTo>
                    <a:lnTo>
                      <a:pt x="34326" y="38446"/>
                    </a:lnTo>
                    <a:cubicBezTo>
                      <a:pt x="39607" y="38446"/>
                      <a:pt x="44466" y="36263"/>
                      <a:pt x="47986" y="32743"/>
                    </a:cubicBezTo>
                    <a:cubicBezTo>
                      <a:pt x="51507" y="29363"/>
                      <a:pt x="53549" y="24504"/>
                      <a:pt x="53549" y="19223"/>
                    </a:cubicBezTo>
                    <a:cubicBezTo>
                      <a:pt x="53549" y="13942"/>
                      <a:pt x="51507" y="9119"/>
                      <a:pt x="47986" y="5598"/>
                    </a:cubicBezTo>
                    <a:cubicBezTo>
                      <a:pt x="44466" y="2078"/>
                      <a:pt x="39607" y="1"/>
                      <a:pt x="34326"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rot="-5400000">
                <a:off x="4874344" y="1184867"/>
                <a:ext cx="833400" cy="8334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Fira Sans Extra Condensed SemiBold"/>
                  <a:ea typeface="Fira Sans Extra Condensed SemiBold"/>
                  <a:cs typeface="Fira Sans Extra Condensed SemiBold"/>
                  <a:sym typeface="Fira Sans Extra Condensed SemiBold"/>
                </a:endParaRPr>
              </a:p>
            </p:txBody>
          </p:sp>
        </p:grpSp>
        <p:sp>
          <p:nvSpPr>
            <p:cNvPr id="146" name="Google Shape;146;p27"/>
            <p:cNvSpPr/>
            <p:nvPr/>
          </p:nvSpPr>
          <p:spPr>
            <a:xfrm>
              <a:off x="5924550" y="4094425"/>
              <a:ext cx="581100" cy="5811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04</a:t>
              </a:r>
              <a:endParaRPr sz="1800">
                <a:latin typeface="Fira Sans Extra Condensed SemiBold"/>
                <a:ea typeface="Fira Sans Extra Condensed SemiBold"/>
                <a:cs typeface="Fira Sans Extra Condensed SemiBold"/>
                <a:sym typeface="Fira Sans Extra Condensed SemiBold"/>
              </a:endParaRPr>
            </a:p>
          </p:txBody>
        </p:sp>
      </p:grpSp>
      <p:grpSp>
        <p:nvGrpSpPr>
          <p:cNvPr id="147" name="Google Shape;147;p27"/>
          <p:cNvGrpSpPr/>
          <p:nvPr/>
        </p:nvGrpSpPr>
        <p:grpSpPr>
          <a:xfrm>
            <a:off x="3889502" y="976373"/>
            <a:ext cx="2115101" cy="1889369"/>
            <a:chOff x="3981754" y="1608400"/>
            <a:chExt cx="1990496" cy="1627364"/>
          </a:xfrm>
        </p:grpSpPr>
        <p:grpSp>
          <p:nvGrpSpPr>
            <p:cNvPr id="148" name="Google Shape;148;p27"/>
            <p:cNvGrpSpPr/>
            <p:nvPr/>
          </p:nvGrpSpPr>
          <p:grpSpPr>
            <a:xfrm>
              <a:off x="3981754" y="1923994"/>
              <a:ext cx="1828732" cy="1311770"/>
              <a:chOff x="3981754" y="1638244"/>
              <a:chExt cx="1828732" cy="1311770"/>
            </a:xfrm>
          </p:grpSpPr>
          <p:grpSp>
            <p:nvGrpSpPr>
              <p:cNvPr id="149" name="Google Shape;149;p27"/>
              <p:cNvGrpSpPr/>
              <p:nvPr/>
            </p:nvGrpSpPr>
            <p:grpSpPr>
              <a:xfrm rot="5400000">
                <a:off x="4240235" y="1379763"/>
                <a:ext cx="1311770" cy="1828732"/>
                <a:chOff x="3517558" y="1552551"/>
                <a:chExt cx="1311770" cy="1828732"/>
              </a:xfrm>
            </p:grpSpPr>
            <p:sp>
              <p:nvSpPr>
                <p:cNvPr id="150" name="Google Shape;150;p27"/>
                <p:cNvSpPr/>
                <p:nvPr/>
              </p:nvSpPr>
              <p:spPr>
                <a:xfrm rot="5400000">
                  <a:off x="4173392" y="2209681"/>
                  <a:ext cx="621642" cy="620446"/>
                </a:xfrm>
                <a:custGeom>
                  <a:avLst/>
                  <a:gdLst/>
                  <a:ahLst/>
                  <a:cxnLst/>
                  <a:rect l="l" t="t" r="r" b="b"/>
                  <a:pathLst>
                    <a:path w="18203" h="18168" extrusionOk="0">
                      <a:moveTo>
                        <a:pt x="0" y="1"/>
                      </a:moveTo>
                      <a:lnTo>
                        <a:pt x="0" y="3662"/>
                      </a:lnTo>
                      <a:cubicBezTo>
                        <a:pt x="3979" y="3662"/>
                        <a:pt x="7640" y="5282"/>
                        <a:pt x="10281" y="7922"/>
                      </a:cubicBezTo>
                      <a:cubicBezTo>
                        <a:pt x="12921" y="10563"/>
                        <a:pt x="14541" y="14224"/>
                        <a:pt x="14541" y="18167"/>
                      </a:cubicBezTo>
                      <a:lnTo>
                        <a:pt x="18202" y="18167"/>
                      </a:lnTo>
                      <a:cubicBezTo>
                        <a:pt x="18202" y="13203"/>
                        <a:pt x="16160" y="8662"/>
                        <a:pt x="12921" y="5282"/>
                      </a:cubicBezTo>
                      <a:cubicBezTo>
                        <a:pt x="9541" y="2043"/>
                        <a:pt x="5000" y="1"/>
                        <a:pt x="0"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rot="5400000">
                  <a:off x="3259077" y="1811032"/>
                  <a:ext cx="1828732" cy="1311770"/>
                </a:xfrm>
                <a:custGeom>
                  <a:avLst/>
                  <a:gdLst/>
                  <a:ahLst/>
                  <a:cxnLst/>
                  <a:rect l="l" t="t" r="r" b="b"/>
                  <a:pathLst>
                    <a:path w="53550" h="38412" extrusionOk="0">
                      <a:moveTo>
                        <a:pt x="19223" y="1"/>
                      </a:moveTo>
                      <a:cubicBezTo>
                        <a:pt x="13942" y="1"/>
                        <a:pt x="9119" y="2184"/>
                        <a:pt x="5598" y="5704"/>
                      </a:cubicBezTo>
                      <a:cubicBezTo>
                        <a:pt x="2078" y="9084"/>
                        <a:pt x="1" y="13907"/>
                        <a:pt x="1" y="19188"/>
                      </a:cubicBezTo>
                      <a:cubicBezTo>
                        <a:pt x="1" y="24645"/>
                        <a:pt x="2078" y="29328"/>
                        <a:pt x="5598" y="32849"/>
                      </a:cubicBezTo>
                      <a:cubicBezTo>
                        <a:pt x="9119" y="36369"/>
                        <a:pt x="13942" y="38411"/>
                        <a:pt x="19223" y="38411"/>
                      </a:cubicBezTo>
                      <a:cubicBezTo>
                        <a:pt x="24504" y="38411"/>
                        <a:pt x="29363" y="36369"/>
                        <a:pt x="32743" y="32849"/>
                      </a:cubicBezTo>
                      <a:cubicBezTo>
                        <a:pt x="36263" y="29328"/>
                        <a:pt x="38446" y="24645"/>
                        <a:pt x="38446" y="19188"/>
                      </a:cubicBezTo>
                      <a:lnTo>
                        <a:pt x="32743" y="19188"/>
                      </a:lnTo>
                      <a:cubicBezTo>
                        <a:pt x="32743" y="23026"/>
                        <a:pt x="31264" y="26406"/>
                        <a:pt x="28764" y="28870"/>
                      </a:cubicBezTo>
                      <a:cubicBezTo>
                        <a:pt x="26265" y="31370"/>
                        <a:pt x="22885" y="32849"/>
                        <a:pt x="19223" y="32849"/>
                      </a:cubicBezTo>
                      <a:cubicBezTo>
                        <a:pt x="15421" y="32849"/>
                        <a:pt x="12041" y="31370"/>
                        <a:pt x="9542" y="28870"/>
                      </a:cubicBezTo>
                      <a:cubicBezTo>
                        <a:pt x="7218" y="26406"/>
                        <a:pt x="5598" y="23026"/>
                        <a:pt x="5598" y="19188"/>
                      </a:cubicBezTo>
                      <a:cubicBezTo>
                        <a:pt x="5598" y="15527"/>
                        <a:pt x="7218" y="12147"/>
                        <a:pt x="9542" y="9683"/>
                      </a:cubicBezTo>
                      <a:cubicBezTo>
                        <a:pt x="12041" y="7183"/>
                        <a:pt x="15421" y="5704"/>
                        <a:pt x="19223" y="5704"/>
                      </a:cubicBezTo>
                      <a:lnTo>
                        <a:pt x="53550" y="5704"/>
                      </a:lnTo>
                      <a:lnTo>
                        <a:pt x="53550"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7"/>
              <p:cNvSpPr/>
              <p:nvPr/>
            </p:nvSpPr>
            <p:spPr>
              <a:xfrm>
                <a:off x="4738835" y="1880605"/>
                <a:ext cx="833400" cy="8334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Fira Sans Extra Condensed SemiBold"/>
                  <a:ea typeface="Fira Sans Extra Condensed SemiBold"/>
                  <a:cs typeface="Fira Sans Extra Condensed SemiBold"/>
                  <a:sym typeface="Fira Sans Extra Condensed SemiBold"/>
                </a:endParaRPr>
              </a:p>
            </p:txBody>
          </p:sp>
        </p:grpSp>
        <p:sp>
          <p:nvSpPr>
            <p:cNvPr id="153" name="Google Shape;153;p27"/>
            <p:cNvSpPr/>
            <p:nvPr/>
          </p:nvSpPr>
          <p:spPr>
            <a:xfrm>
              <a:off x="5391150" y="1608400"/>
              <a:ext cx="581100" cy="5811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03</a:t>
              </a:r>
              <a:endParaRPr sz="1800">
                <a:latin typeface="Fira Sans Extra Condensed SemiBold"/>
                <a:ea typeface="Fira Sans Extra Condensed SemiBold"/>
                <a:cs typeface="Fira Sans Extra Condensed SemiBold"/>
                <a:sym typeface="Fira Sans Extra Condensed SemiBold"/>
              </a:endParaRPr>
            </a:p>
          </p:txBody>
        </p:sp>
      </p:grpSp>
      <p:grpSp>
        <p:nvGrpSpPr>
          <p:cNvPr id="154" name="Google Shape;154;p27"/>
          <p:cNvGrpSpPr/>
          <p:nvPr/>
        </p:nvGrpSpPr>
        <p:grpSpPr>
          <a:xfrm>
            <a:off x="2092923" y="976373"/>
            <a:ext cx="1943211" cy="1889369"/>
            <a:chOff x="2291015" y="1608400"/>
            <a:chExt cx="1828733" cy="1627364"/>
          </a:xfrm>
        </p:grpSpPr>
        <p:grpSp>
          <p:nvGrpSpPr>
            <p:cNvPr id="155" name="Google Shape;155;p27"/>
            <p:cNvGrpSpPr/>
            <p:nvPr/>
          </p:nvGrpSpPr>
          <p:grpSpPr>
            <a:xfrm>
              <a:off x="2291015" y="1923994"/>
              <a:ext cx="1828733" cy="1311770"/>
              <a:chOff x="2291015" y="1638244"/>
              <a:chExt cx="1828733" cy="1311770"/>
            </a:xfrm>
          </p:grpSpPr>
          <p:grpSp>
            <p:nvGrpSpPr>
              <p:cNvPr id="156" name="Google Shape;156;p27"/>
              <p:cNvGrpSpPr/>
              <p:nvPr/>
            </p:nvGrpSpPr>
            <p:grpSpPr>
              <a:xfrm rot="5400000">
                <a:off x="2549496" y="1379763"/>
                <a:ext cx="1311770" cy="1828733"/>
                <a:chOff x="3517558" y="3637479"/>
                <a:chExt cx="1311770" cy="1828733"/>
              </a:xfrm>
            </p:grpSpPr>
            <p:sp>
              <p:nvSpPr>
                <p:cNvPr id="157" name="Google Shape;157;p27"/>
                <p:cNvSpPr/>
                <p:nvPr/>
              </p:nvSpPr>
              <p:spPr>
                <a:xfrm rot="5400000">
                  <a:off x="4171001" y="4291004"/>
                  <a:ext cx="626423" cy="620446"/>
                </a:xfrm>
                <a:custGeom>
                  <a:avLst/>
                  <a:gdLst/>
                  <a:ahLst/>
                  <a:cxnLst/>
                  <a:rect l="l" t="t" r="r" b="b"/>
                  <a:pathLst>
                    <a:path w="18343" h="18168" extrusionOk="0">
                      <a:moveTo>
                        <a:pt x="0" y="1"/>
                      </a:moveTo>
                      <a:lnTo>
                        <a:pt x="0" y="3662"/>
                      </a:lnTo>
                      <a:cubicBezTo>
                        <a:pt x="3979" y="3662"/>
                        <a:pt x="7640" y="5282"/>
                        <a:pt x="10281" y="7922"/>
                      </a:cubicBezTo>
                      <a:cubicBezTo>
                        <a:pt x="12921" y="10563"/>
                        <a:pt x="14541" y="14224"/>
                        <a:pt x="14541" y="18167"/>
                      </a:cubicBezTo>
                      <a:lnTo>
                        <a:pt x="18343" y="18167"/>
                      </a:lnTo>
                      <a:cubicBezTo>
                        <a:pt x="18343" y="13203"/>
                        <a:pt x="16301" y="8662"/>
                        <a:pt x="12921" y="5282"/>
                      </a:cubicBezTo>
                      <a:cubicBezTo>
                        <a:pt x="9682" y="2043"/>
                        <a:pt x="5000" y="1"/>
                        <a:pt x="0"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rot="5400000">
                  <a:off x="3259077" y="3895961"/>
                  <a:ext cx="1828733" cy="1311770"/>
                </a:xfrm>
                <a:custGeom>
                  <a:avLst/>
                  <a:gdLst/>
                  <a:ahLst/>
                  <a:cxnLst/>
                  <a:rect l="l" t="t" r="r" b="b"/>
                  <a:pathLst>
                    <a:path w="53550" h="38412" extrusionOk="0">
                      <a:moveTo>
                        <a:pt x="19223" y="1"/>
                      </a:moveTo>
                      <a:cubicBezTo>
                        <a:pt x="13766" y="1"/>
                        <a:pt x="9084" y="2184"/>
                        <a:pt x="5563" y="5704"/>
                      </a:cubicBezTo>
                      <a:cubicBezTo>
                        <a:pt x="2043" y="9084"/>
                        <a:pt x="1" y="13907"/>
                        <a:pt x="1" y="19188"/>
                      </a:cubicBezTo>
                      <a:cubicBezTo>
                        <a:pt x="1" y="24645"/>
                        <a:pt x="2043" y="29328"/>
                        <a:pt x="5563" y="32849"/>
                      </a:cubicBezTo>
                      <a:cubicBezTo>
                        <a:pt x="9084" y="36369"/>
                        <a:pt x="13766" y="38411"/>
                        <a:pt x="19223" y="38411"/>
                      </a:cubicBezTo>
                      <a:cubicBezTo>
                        <a:pt x="24504" y="38411"/>
                        <a:pt x="29328" y="36369"/>
                        <a:pt x="32707" y="32849"/>
                      </a:cubicBezTo>
                      <a:cubicBezTo>
                        <a:pt x="36228" y="29328"/>
                        <a:pt x="38411" y="24645"/>
                        <a:pt x="38411" y="19188"/>
                      </a:cubicBezTo>
                      <a:lnTo>
                        <a:pt x="32707" y="19188"/>
                      </a:lnTo>
                      <a:cubicBezTo>
                        <a:pt x="32707" y="23026"/>
                        <a:pt x="31229" y="26406"/>
                        <a:pt x="28729" y="28870"/>
                      </a:cubicBezTo>
                      <a:cubicBezTo>
                        <a:pt x="26265" y="31370"/>
                        <a:pt x="22885" y="32849"/>
                        <a:pt x="19223" y="32849"/>
                      </a:cubicBezTo>
                      <a:cubicBezTo>
                        <a:pt x="15386" y="32849"/>
                        <a:pt x="12006" y="31370"/>
                        <a:pt x="9542" y="28870"/>
                      </a:cubicBezTo>
                      <a:cubicBezTo>
                        <a:pt x="7042" y="26406"/>
                        <a:pt x="5563" y="23026"/>
                        <a:pt x="5563" y="19188"/>
                      </a:cubicBezTo>
                      <a:cubicBezTo>
                        <a:pt x="5563" y="15527"/>
                        <a:pt x="7042" y="12147"/>
                        <a:pt x="9542" y="9683"/>
                      </a:cubicBezTo>
                      <a:cubicBezTo>
                        <a:pt x="12006" y="7183"/>
                        <a:pt x="15386" y="5704"/>
                        <a:pt x="19223" y="5704"/>
                      </a:cubicBezTo>
                      <a:lnTo>
                        <a:pt x="53550" y="5704"/>
                      </a:lnTo>
                      <a:lnTo>
                        <a:pt x="53550"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27"/>
              <p:cNvSpPr/>
              <p:nvPr/>
            </p:nvSpPr>
            <p:spPr>
              <a:xfrm>
                <a:off x="3043385" y="1880605"/>
                <a:ext cx="833400" cy="8334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Fira Sans Extra Condensed SemiBold"/>
                  <a:ea typeface="Fira Sans Extra Condensed SemiBold"/>
                  <a:cs typeface="Fira Sans Extra Condensed SemiBold"/>
                  <a:sym typeface="Fira Sans Extra Condensed SemiBold"/>
                </a:endParaRPr>
              </a:p>
            </p:txBody>
          </p:sp>
        </p:grpSp>
        <p:sp>
          <p:nvSpPr>
            <p:cNvPr id="160" name="Google Shape;160;p27"/>
            <p:cNvSpPr/>
            <p:nvPr/>
          </p:nvSpPr>
          <p:spPr>
            <a:xfrm>
              <a:off x="2647950" y="1608400"/>
              <a:ext cx="581100" cy="5811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01</a:t>
              </a:r>
              <a:endParaRPr sz="1800">
                <a:latin typeface="Fira Sans Extra Condensed SemiBold"/>
                <a:ea typeface="Fira Sans Extra Condensed SemiBold"/>
                <a:cs typeface="Fira Sans Extra Condensed SemiBold"/>
                <a:sym typeface="Fira Sans Extra Condensed SemiBold"/>
              </a:endParaRPr>
            </a:p>
          </p:txBody>
        </p:sp>
      </p:grpSp>
      <p:grpSp>
        <p:nvGrpSpPr>
          <p:cNvPr id="161" name="Google Shape;161;p27"/>
          <p:cNvGrpSpPr/>
          <p:nvPr/>
        </p:nvGrpSpPr>
        <p:grpSpPr>
          <a:xfrm>
            <a:off x="3038993" y="2639626"/>
            <a:ext cx="1668650" cy="1897679"/>
            <a:chOff x="3181350" y="3041004"/>
            <a:chExt cx="1570346" cy="1634521"/>
          </a:xfrm>
        </p:grpSpPr>
        <p:grpSp>
          <p:nvGrpSpPr>
            <p:cNvPr id="162" name="Google Shape;162;p27"/>
            <p:cNvGrpSpPr/>
            <p:nvPr/>
          </p:nvGrpSpPr>
          <p:grpSpPr>
            <a:xfrm>
              <a:off x="3349805" y="3041004"/>
              <a:ext cx="1401892" cy="1312965"/>
              <a:chOff x="3349805" y="2755254"/>
              <a:chExt cx="1401892" cy="1312965"/>
            </a:xfrm>
          </p:grpSpPr>
          <p:grpSp>
            <p:nvGrpSpPr>
              <p:cNvPr id="163" name="Google Shape;163;p27"/>
              <p:cNvGrpSpPr/>
              <p:nvPr/>
            </p:nvGrpSpPr>
            <p:grpSpPr>
              <a:xfrm rot="5400000">
                <a:off x="3394268" y="2710791"/>
                <a:ext cx="1312965" cy="1401892"/>
                <a:chOff x="4634568" y="2941319"/>
                <a:chExt cx="1312965" cy="1401892"/>
              </a:xfrm>
            </p:grpSpPr>
            <p:sp>
              <p:nvSpPr>
                <p:cNvPr id="164" name="Google Shape;164;p27"/>
                <p:cNvSpPr/>
                <p:nvPr/>
              </p:nvSpPr>
              <p:spPr>
                <a:xfrm rot="5400000">
                  <a:off x="4667559" y="3063375"/>
                  <a:ext cx="625262" cy="621642"/>
                </a:xfrm>
                <a:custGeom>
                  <a:avLst/>
                  <a:gdLst/>
                  <a:ahLst/>
                  <a:cxnLst/>
                  <a:rect l="l" t="t" r="r" b="b"/>
                  <a:pathLst>
                    <a:path w="18309" h="18203" extrusionOk="0">
                      <a:moveTo>
                        <a:pt x="1" y="0"/>
                      </a:moveTo>
                      <a:cubicBezTo>
                        <a:pt x="1" y="5000"/>
                        <a:pt x="2043" y="9541"/>
                        <a:pt x="5423" y="12921"/>
                      </a:cubicBezTo>
                      <a:cubicBezTo>
                        <a:pt x="8626" y="16160"/>
                        <a:pt x="13344" y="18202"/>
                        <a:pt x="18308" y="18202"/>
                      </a:cubicBezTo>
                      <a:lnTo>
                        <a:pt x="18308" y="14541"/>
                      </a:lnTo>
                      <a:cubicBezTo>
                        <a:pt x="14365" y="14541"/>
                        <a:pt x="10704" y="12921"/>
                        <a:pt x="8063" y="10281"/>
                      </a:cubicBezTo>
                      <a:cubicBezTo>
                        <a:pt x="5423" y="7640"/>
                        <a:pt x="3803" y="3979"/>
                        <a:pt x="3803"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rot="5400000">
                  <a:off x="4590104" y="2985783"/>
                  <a:ext cx="1401892" cy="1312965"/>
                </a:xfrm>
                <a:custGeom>
                  <a:avLst/>
                  <a:gdLst/>
                  <a:ahLst/>
                  <a:cxnLst/>
                  <a:rect l="l" t="t" r="r" b="b"/>
                  <a:pathLst>
                    <a:path w="41051" h="38447" extrusionOk="0">
                      <a:moveTo>
                        <a:pt x="21828" y="1"/>
                      </a:moveTo>
                      <a:cubicBezTo>
                        <a:pt x="16547" y="1"/>
                        <a:pt x="11724" y="2078"/>
                        <a:pt x="8203" y="5598"/>
                      </a:cubicBezTo>
                      <a:cubicBezTo>
                        <a:pt x="4823" y="9119"/>
                        <a:pt x="2641" y="13942"/>
                        <a:pt x="2641" y="19223"/>
                      </a:cubicBezTo>
                      <a:lnTo>
                        <a:pt x="8203" y="19223"/>
                      </a:lnTo>
                      <a:cubicBezTo>
                        <a:pt x="8203" y="15421"/>
                        <a:pt x="9823" y="12041"/>
                        <a:pt x="12322" y="9542"/>
                      </a:cubicBezTo>
                      <a:cubicBezTo>
                        <a:pt x="14646" y="7042"/>
                        <a:pt x="18026" y="5598"/>
                        <a:pt x="21828" y="5598"/>
                      </a:cubicBezTo>
                      <a:cubicBezTo>
                        <a:pt x="25666" y="5598"/>
                        <a:pt x="29045" y="7042"/>
                        <a:pt x="31510" y="9542"/>
                      </a:cubicBezTo>
                      <a:cubicBezTo>
                        <a:pt x="33869" y="12041"/>
                        <a:pt x="35488" y="15421"/>
                        <a:pt x="35488" y="19223"/>
                      </a:cubicBezTo>
                      <a:cubicBezTo>
                        <a:pt x="35488" y="22885"/>
                        <a:pt x="33869" y="26265"/>
                        <a:pt x="31369" y="28764"/>
                      </a:cubicBezTo>
                      <a:cubicBezTo>
                        <a:pt x="28869" y="31264"/>
                        <a:pt x="25525" y="32743"/>
                        <a:pt x="21406" y="32743"/>
                      </a:cubicBezTo>
                      <a:lnTo>
                        <a:pt x="0" y="32743"/>
                      </a:lnTo>
                      <a:lnTo>
                        <a:pt x="0" y="38446"/>
                      </a:lnTo>
                      <a:lnTo>
                        <a:pt x="21406" y="38446"/>
                      </a:lnTo>
                      <a:cubicBezTo>
                        <a:pt x="26968" y="38446"/>
                        <a:pt x="31827" y="36263"/>
                        <a:pt x="35347" y="32743"/>
                      </a:cubicBezTo>
                      <a:cubicBezTo>
                        <a:pt x="38868" y="29363"/>
                        <a:pt x="41051" y="24504"/>
                        <a:pt x="41051" y="19223"/>
                      </a:cubicBezTo>
                      <a:cubicBezTo>
                        <a:pt x="41051" y="13942"/>
                        <a:pt x="38868" y="9119"/>
                        <a:pt x="35488" y="5598"/>
                      </a:cubicBezTo>
                      <a:cubicBezTo>
                        <a:pt x="31968" y="2078"/>
                        <a:pt x="27109" y="1"/>
                        <a:pt x="21828"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27"/>
              <p:cNvSpPr/>
              <p:nvPr/>
            </p:nvSpPr>
            <p:spPr>
              <a:xfrm>
                <a:off x="3595835" y="2995030"/>
                <a:ext cx="833400" cy="8334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a:latin typeface="Fira Sans Extra Condensed SemiBold"/>
                  <a:ea typeface="Fira Sans Extra Condensed SemiBold"/>
                  <a:cs typeface="Fira Sans Extra Condensed SemiBold"/>
                  <a:sym typeface="Fira Sans Extra Condensed SemiBold"/>
                </a:endParaRPr>
              </a:p>
            </p:txBody>
          </p:sp>
        </p:grpSp>
        <p:sp>
          <p:nvSpPr>
            <p:cNvPr id="167" name="Google Shape;167;p27"/>
            <p:cNvSpPr/>
            <p:nvPr/>
          </p:nvSpPr>
          <p:spPr>
            <a:xfrm>
              <a:off x="3181350" y="4094425"/>
              <a:ext cx="581100" cy="5811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02</a:t>
              </a:r>
              <a:endParaRPr sz="1800">
                <a:latin typeface="Fira Sans Extra Condensed SemiBold"/>
                <a:ea typeface="Fira Sans Extra Condensed SemiBold"/>
                <a:cs typeface="Fira Sans Extra Condensed SemiBold"/>
                <a:sym typeface="Fira Sans Extra Condensed SemiBold"/>
              </a:endParaRPr>
            </a:p>
          </p:txBody>
        </p:sp>
      </p:grpSp>
      <p:sp>
        <p:nvSpPr>
          <p:cNvPr id="168" name="Google Shape;168;p27"/>
          <p:cNvSpPr txBox="1">
            <a:spLocks noGrp="1"/>
          </p:cNvSpPr>
          <p:nvPr>
            <p:ph type="title"/>
          </p:nvPr>
        </p:nvSpPr>
        <p:spPr>
          <a:xfrm>
            <a:off x="457200" y="42125"/>
            <a:ext cx="8229600" cy="4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a:t>
            </a:r>
            <a:endParaRPr/>
          </a:p>
        </p:txBody>
      </p:sp>
      <p:grpSp>
        <p:nvGrpSpPr>
          <p:cNvPr id="169" name="Google Shape;169;p27"/>
          <p:cNvGrpSpPr/>
          <p:nvPr/>
        </p:nvGrpSpPr>
        <p:grpSpPr>
          <a:xfrm>
            <a:off x="145050" y="966853"/>
            <a:ext cx="2416990" cy="1474825"/>
            <a:chOff x="449737" y="1600200"/>
            <a:chExt cx="2274600" cy="1270305"/>
          </a:xfrm>
        </p:grpSpPr>
        <p:sp>
          <p:nvSpPr>
            <p:cNvPr id="170" name="Google Shape;170;p27"/>
            <p:cNvSpPr txBox="1"/>
            <p:nvPr/>
          </p:nvSpPr>
          <p:spPr>
            <a:xfrm>
              <a:off x="449737" y="2044905"/>
              <a:ext cx="2274600" cy="82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Python, is a versatile programming language used for its simplicity and readability. It enables developers to write clear, concise, and efficient code, making it ideal for various applications.</a:t>
              </a:r>
              <a:endParaRPr sz="800">
                <a:solidFill>
                  <a:schemeClr val="dk1"/>
                </a:solidFill>
                <a:latin typeface="Roboto"/>
                <a:ea typeface="Roboto"/>
                <a:cs typeface="Roboto"/>
                <a:sym typeface="Roboto"/>
              </a:endParaRPr>
            </a:p>
          </p:txBody>
        </p:sp>
        <p:sp>
          <p:nvSpPr>
            <p:cNvPr id="171" name="Google Shape;171;p27"/>
            <p:cNvSpPr/>
            <p:nvPr/>
          </p:nvSpPr>
          <p:spPr>
            <a:xfrm>
              <a:off x="457200" y="1600200"/>
              <a:ext cx="1824900" cy="402300"/>
            </a:xfrm>
            <a:prstGeom prst="roundRect">
              <a:avLst>
                <a:gd name="adj" fmla="val 50000"/>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What is Python?</a:t>
              </a:r>
              <a:endParaRPr sz="1800">
                <a:latin typeface="Fira Sans Extra Condensed SemiBold"/>
                <a:ea typeface="Fira Sans Extra Condensed SemiBold"/>
                <a:cs typeface="Fira Sans Extra Condensed SemiBold"/>
                <a:sym typeface="Fira Sans Extra Condensed SemiBold"/>
              </a:endParaRPr>
            </a:p>
          </p:txBody>
        </p:sp>
      </p:grpSp>
      <p:grpSp>
        <p:nvGrpSpPr>
          <p:cNvPr id="172" name="Google Shape;172;p27"/>
          <p:cNvGrpSpPr/>
          <p:nvPr/>
        </p:nvGrpSpPr>
        <p:grpSpPr>
          <a:xfrm>
            <a:off x="152980" y="2988151"/>
            <a:ext cx="2554503" cy="1542158"/>
            <a:chOff x="457213" y="3341198"/>
            <a:chExt cx="2404012" cy="1328302"/>
          </a:xfrm>
        </p:grpSpPr>
        <p:sp>
          <p:nvSpPr>
            <p:cNvPr id="173" name="Google Shape;173;p27"/>
            <p:cNvSpPr txBox="1"/>
            <p:nvPr/>
          </p:nvSpPr>
          <p:spPr>
            <a:xfrm>
              <a:off x="470525" y="3341198"/>
              <a:ext cx="2390700" cy="85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Python is a popular choice across sectors because it has applications in web development, data analysis, machine learning, automation, scientific computing, artificial intelligence, game development, and scripting.</a:t>
              </a:r>
              <a:endParaRPr sz="1000">
                <a:solidFill>
                  <a:schemeClr val="dk1"/>
                </a:solidFill>
                <a:latin typeface="Roboto"/>
                <a:ea typeface="Roboto"/>
                <a:cs typeface="Roboto"/>
                <a:sym typeface="Roboto"/>
              </a:endParaRPr>
            </a:p>
          </p:txBody>
        </p:sp>
        <p:sp>
          <p:nvSpPr>
            <p:cNvPr id="174" name="Google Shape;174;p27"/>
            <p:cNvSpPr/>
            <p:nvPr/>
          </p:nvSpPr>
          <p:spPr>
            <a:xfrm>
              <a:off x="457213" y="4267200"/>
              <a:ext cx="1824900" cy="402300"/>
            </a:xfrm>
            <a:prstGeom prst="roundRect">
              <a:avLst>
                <a:gd name="adj" fmla="val 50000"/>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Applications?</a:t>
              </a:r>
              <a:endParaRPr sz="1800">
                <a:latin typeface="Fira Sans Extra Condensed SemiBold"/>
                <a:ea typeface="Fira Sans Extra Condensed SemiBold"/>
                <a:cs typeface="Fira Sans Extra Condensed SemiBold"/>
                <a:sym typeface="Fira Sans Extra Condensed SemiBold"/>
              </a:endParaRPr>
            </a:p>
          </p:txBody>
        </p:sp>
      </p:grpSp>
      <p:grpSp>
        <p:nvGrpSpPr>
          <p:cNvPr id="175" name="Google Shape;175;p27"/>
          <p:cNvGrpSpPr/>
          <p:nvPr/>
        </p:nvGrpSpPr>
        <p:grpSpPr>
          <a:xfrm>
            <a:off x="6673650" y="966833"/>
            <a:ext cx="2540358" cy="1660768"/>
            <a:chOff x="6593724" y="1600200"/>
            <a:chExt cx="2390700" cy="1375605"/>
          </a:xfrm>
        </p:grpSpPr>
        <p:sp>
          <p:nvSpPr>
            <p:cNvPr id="176" name="Google Shape;176;p27"/>
            <p:cNvSpPr txBox="1"/>
            <p:nvPr/>
          </p:nvSpPr>
          <p:spPr>
            <a:xfrm>
              <a:off x="6593724" y="2044905"/>
              <a:ext cx="2390700" cy="9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Python is popular among programmers because of its ease of use, readability, and large community support. Its vast libraries and frameworks make tasks easier to complete, allowing for quick development, data analysis, and machine learning applications.</a:t>
              </a:r>
              <a:endParaRPr sz="1000">
                <a:solidFill>
                  <a:schemeClr val="dk1"/>
                </a:solidFill>
                <a:latin typeface="Roboto"/>
                <a:ea typeface="Roboto"/>
                <a:cs typeface="Roboto"/>
                <a:sym typeface="Roboto"/>
              </a:endParaRPr>
            </a:p>
          </p:txBody>
        </p:sp>
        <p:sp>
          <p:nvSpPr>
            <p:cNvPr id="177" name="Google Shape;177;p27"/>
            <p:cNvSpPr/>
            <p:nvPr/>
          </p:nvSpPr>
          <p:spPr>
            <a:xfrm>
              <a:off x="6867525" y="1600200"/>
              <a:ext cx="1824900" cy="4023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Why Python?</a:t>
              </a:r>
              <a:endParaRPr sz="1800">
                <a:latin typeface="Fira Sans Extra Condensed SemiBold"/>
                <a:ea typeface="Fira Sans Extra Condensed SemiBold"/>
                <a:cs typeface="Fira Sans Extra Condensed SemiBold"/>
                <a:sym typeface="Fira Sans Extra Condensed SemiBold"/>
              </a:endParaRPr>
            </a:p>
          </p:txBody>
        </p:sp>
      </p:grpSp>
      <p:grpSp>
        <p:nvGrpSpPr>
          <p:cNvPr id="178" name="Google Shape;178;p27"/>
          <p:cNvGrpSpPr/>
          <p:nvPr/>
        </p:nvGrpSpPr>
        <p:grpSpPr>
          <a:xfrm>
            <a:off x="6673650" y="3255475"/>
            <a:ext cx="2321675" cy="1424198"/>
            <a:chOff x="6593736" y="3495869"/>
            <a:chExt cx="2184900" cy="1179656"/>
          </a:xfrm>
        </p:grpSpPr>
        <p:sp>
          <p:nvSpPr>
            <p:cNvPr id="179" name="Google Shape;179;p27"/>
            <p:cNvSpPr txBox="1"/>
            <p:nvPr/>
          </p:nvSpPr>
          <p:spPr>
            <a:xfrm>
              <a:off x="6593736" y="3495869"/>
              <a:ext cx="2184900" cy="70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 Python's 'multiprocessing' and 'concurrent.futures' modules facilitate parallelism, enabling users to process data in parallel, reducing execution time for computationally intensive tasks.</a:t>
              </a:r>
              <a:endParaRPr sz="1000">
                <a:solidFill>
                  <a:schemeClr val="dk1"/>
                </a:solidFill>
                <a:latin typeface="Roboto"/>
                <a:ea typeface="Roboto"/>
                <a:cs typeface="Roboto"/>
                <a:sym typeface="Roboto"/>
              </a:endParaRPr>
            </a:p>
          </p:txBody>
        </p:sp>
        <p:sp>
          <p:nvSpPr>
            <p:cNvPr id="180" name="Google Shape;180;p27"/>
            <p:cNvSpPr/>
            <p:nvPr/>
          </p:nvSpPr>
          <p:spPr>
            <a:xfrm>
              <a:off x="6867538" y="4273225"/>
              <a:ext cx="1824900" cy="402300"/>
            </a:xfrm>
            <a:prstGeom prst="roundRect">
              <a:avLst>
                <a:gd name="adj" fmla="val 500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Parallel Python</a:t>
              </a:r>
              <a:endParaRPr sz="1800">
                <a:latin typeface="Fira Sans Extra Condensed SemiBold"/>
                <a:ea typeface="Fira Sans Extra Condensed SemiBold"/>
                <a:cs typeface="Fira Sans Extra Condensed SemiBold"/>
                <a:sym typeface="Fira Sans Extra Condensed SemiBold"/>
              </a:endParaRPr>
            </a:p>
          </p:txBody>
        </p:sp>
      </p:grpSp>
      <p:grpSp>
        <p:nvGrpSpPr>
          <p:cNvPr id="181" name="Google Shape;181;p27"/>
          <p:cNvGrpSpPr/>
          <p:nvPr/>
        </p:nvGrpSpPr>
        <p:grpSpPr>
          <a:xfrm>
            <a:off x="3127874" y="1862290"/>
            <a:ext cx="434859" cy="484835"/>
            <a:chOff x="-65129950" y="2646800"/>
            <a:chExt cx="311125" cy="317425"/>
          </a:xfrm>
        </p:grpSpPr>
        <p:sp>
          <p:nvSpPr>
            <p:cNvPr id="182" name="Google Shape;182;p27"/>
            <p:cNvSpPr/>
            <p:nvPr/>
          </p:nvSpPr>
          <p:spPr>
            <a:xfrm>
              <a:off x="-65129950" y="2646800"/>
              <a:ext cx="311125" cy="317425"/>
            </a:xfrm>
            <a:custGeom>
              <a:avLst/>
              <a:gdLst/>
              <a:ahLst/>
              <a:cxnLst/>
              <a:rect l="l" t="t" r="r" b="b"/>
              <a:pathLst>
                <a:path w="12445" h="12697" extrusionOk="0">
                  <a:moveTo>
                    <a:pt x="6648" y="851"/>
                  </a:moveTo>
                  <a:lnTo>
                    <a:pt x="6648" y="1954"/>
                  </a:lnTo>
                  <a:lnTo>
                    <a:pt x="5860" y="1954"/>
                  </a:lnTo>
                  <a:lnTo>
                    <a:pt x="5860" y="851"/>
                  </a:lnTo>
                  <a:close/>
                  <a:moveTo>
                    <a:pt x="1261" y="1954"/>
                  </a:moveTo>
                  <a:cubicBezTo>
                    <a:pt x="1355" y="1954"/>
                    <a:pt x="1450" y="1985"/>
                    <a:pt x="1544" y="2080"/>
                  </a:cubicBezTo>
                  <a:cubicBezTo>
                    <a:pt x="1733" y="2237"/>
                    <a:pt x="1733" y="2521"/>
                    <a:pt x="1576" y="2678"/>
                  </a:cubicBezTo>
                  <a:cubicBezTo>
                    <a:pt x="1497" y="2757"/>
                    <a:pt x="1387" y="2797"/>
                    <a:pt x="1276" y="2797"/>
                  </a:cubicBezTo>
                  <a:cubicBezTo>
                    <a:pt x="1166" y="2797"/>
                    <a:pt x="1056" y="2757"/>
                    <a:pt x="977" y="2678"/>
                  </a:cubicBezTo>
                  <a:cubicBezTo>
                    <a:pt x="819" y="2521"/>
                    <a:pt x="819" y="2237"/>
                    <a:pt x="977" y="2080"/>
                  </a:cubicBezTo>
                  <a:cubicBezTo>
                    <a:pt x="1072" y="1985"/>
                    <a:pt x="1198" y="1954"/>
                    <a:pt x="1261" y="1954"/>
                  </a:cubicBezTo>
                  <a:close/>
                  <a:moveTo>
                    <a:pt x="11216" y="1954"/>
                  </a:moveTo>
                  <a:cubicBezTo>
                    <a:pt x="11468" y="1954"/>
                    <a:pt x="11626" y="2143"/>
                    <a:pt x="11626" y="2395"/>
                  </a:cubicBezTo>
                  <a:cubicBezTo>
                    <a:pt x="11626" y="2615"/>
                    <a:pt x="11437" y="2836"/>
                    <a:pt x="11216" y="2836"/>
                  </a:cubicBezTo>
                  <a:cubicBezTo>
                    <a:pt x="11027" y="2836"/>
                    <a:pt x="10807" y="2615"/>
                    <a:pt x="10807" y="2395"/>
                  </a:cubicBezTo>
                  <a:cubicBezTo>
                    <a:pt x="10807" y="2143"/>
                    <a:pt x="10996" y="1954"/>
                    <a:pt x="11216" y="1954"/>
                  </a:cubicBezTo>
                  <a:close/>
                  <a:moveTo>
                    <a:pt x="6270" y="2773"/>
                  </a:moveTo>
                  <a:cubicBezTo>
                    <a:pt x="8759" y="2773"/>
                    <a:pt x="10807" y="4821"/>
                    <a:pt x="10807" y="7341"/>
                  </a:cubicBezTo>
                  <a:cubicBezTo>
                    <a:pt x="10807" y="9861"/>
                    <a:pt x="8759" y="11909"/>
                    <a:pt x="6270" y="11909"/>
                  </a:cubicBezTo>
                  <a:cubicBezTo>
                    <a:pt x="3781" y="11909"/>
                    <a:pt x="1733" y="9861"/>
                    <a:pt x="1733" y="7341"/>
                  </a:cubicBezTo>
                  <a:cubicBezTo>
                    <a:pt x="1733" y="4821"/>
                    <a:pt x="3781" y="2773"/>
                    <a:pt x="6270" y="2773"/>
                  </a:cubicBezTo>
                  <a:close/>
                  <a:moveTo>
                    <a:pt x="4663" y="0"/>
                  </a:moveTo>
                  <a:cubicBezTo>
                    <a:pt x="4411" y="0"/>
                    <a:pt x="4254" y="189"/>
                    <a:pt x="4254" y="410"/>
                  </a:cubicBezTo>
                  <a:cubicBezTo>
                    <a:pt x="4254" y="662"/>
                    <a:pt x="4474" y="851"/>
                    <a:pt x="4663" y="851"/>
                  </a:cubicBezTo>
                  <a:lnTo>
                    <a:pt x="5104" y="851"/>
                  </a:lnTo>
                  <a:lnTo>
                    <a:pt x="5104" y="2111"/>
                  </a:lnTo>
                  <a:cubicBezTo>
                    <a:pt x="4254" y="2300"/>
                    <a:pt x="3466" y="2710"/>
                    <a:pt x="2836" y="3245"/>
                  </a:cubicBezTo>
                  <a:lnTo>
                    <a:pt x="2489" y="2899"/>
                  </a:lnTo>
                  <a:cubicBezTo>
                    <a:pt x="2741" y="2426"/>
                    <a:pt x="2647" y="1891"/>
                    <a:pt x="2269" y="1481"/>
                  </a:cubicBezTo>
                  <a:cubicBezTo>
                    <a:pt x="2032" y="1245"/>
                    <a:pt x="1717" y="1127"/>
                    <a:pt x="1394" y="1127"/>
                  </a:cubicBezTo>
                  <a:cubicBezTo>
                    <a:pt x="1072" y="1127"/>
                    <a:pt x="741" y="1245"/>
                    <a:pt x="473" y="1481"/>
                  </a:cubicBezTo>
                  <a:cubicBezTo>
                    <a:pt x="0" y="1954"/>
                    <a:pt x="0" y="2741"/>
                    <a:pt x="473" y="3245"/>
                  </a:cubicBezTo>
                  <a:cubicBezTo>
                    <a:pt x="725" y="3498"/>
                    <a:pt x="1040" y="3624"/>
                    <a:pt x="1355" y="3624"/>
                  </a:cubicBezTo>
                  <a:cubicBezTo>
                    <a:pt x="1544" y="3624"/>
                    <a:pt x="1702" y="3561"/>
                    <a:pt x="1891" y="3498"/>
                  </a:cubicBezTo>
                  <a:lnTo>
                    <a:pt x="2269" y="3844"/>
                  </a:lnTo>
                  <a:cubicBezTo>
                    <a:pt x="1481" y="4789"/>
                    <a:pt x="946" y="6018"/>
                    <a:pt x="946" y="7341"/>
                  </a:cubicBezTo>
                  <a:cubicBezTo>
                    <a:pt x="946" y="10303"/>
                    <a:pt x="3371" y="12697"/>
                    <a:pt x="6301" y="12697"/>
                  </a:cubicBezTo>
                  <a:cubicBezTo>
                    <a:pt x="9263" y="12697"/>
                    <a:pt x="11657" y="10303"/>
                    <a:pt x="11657" y="7341"/>
                  </a:cubicBezTo>
                  <a:cubicBezTo>
                    <a:pt x="11657" y="6018"/>
                    <a:pt x="11185" y="4789"/>
                    <a:pt x="10365" y="3844"/>
                  </a:cubicBezTo>
                  <a:lnTo>
                    <a:pt x="10712" y="3498"/>
                  </a:lnTo>
                  <a:cubicBezTo>
                    <a:pt x="10838" y="3561"/>
                    <a:pt x="11027" y="3624"/>
                    <a:pt x="11216" y="3624"/>
                  </a:cubicBezTo>
                  <a:cubicBezTo>
                    <a:pt x="11909" y="3624"/>
                    <a:pt x="12445" y="3056"/>
                    <a:pt x="12445" y="2363"/>
                  </a:cubicBezTo>
                  <a:cubicBezTo>
                    <a:pt x="12445" y="1670"/>
                    <a:pt x="11909" y="1135"/>
                    <a:pt x="11216" y="1135"/>
                  </a:cubicBezTo>
                  <a:cubicBezTo>
                    <a:pt x="10555" y="1135"/>
                    <a:pt x="10019" y="1670"/>
                    <a:pt x="10019" y="2363"/>
                  </a:cubicBezTo>
                  <a:cubicBezTo>
                    <a:pt x="10019" y="2552"/>
                    <a:pt x="10050" y="2710"/>
                    <a:pt x="10113" y="2899"/>
                  </a:cubicBezTo>
                  <a:lnTo>
                    <a:pt x="9767" y="3245"/>
                  </a:lnTo>
                  <a:cubicBezTo>
                    <a:pt x="9137" y="2710"/>
                    <a:pt x="8349" y="2300"/>
                    <a:pt x="7530" y="2111"/>
                  </a:cubicBezTo>
                  <a:lnTo>
                    <a:pt x="7530" y="851"/>
                  </a:lnTo>
                  <a:lnTo>
                    <a:pt x="7971" y="851"/>
                  </a:lnTo>
                  <a:cubicBezTo>
                    <a:pt x="8192" y="851"/>
                    <a:pt x="8349" y="662"/>
                    <a:pt x="8349" y="410"/>
                  </a:cubicBezTo>
                  <a:cubicBezTo>
                    <a:pt x="8349" y="189"/>
                    <a:pt x="8160" y="0"/>
                    <a:pt x="7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65066950" y="2738175"/>
              <a:ext cx="187475" cy="185100"/>
            </a:xfrm>
            <a:custGeom>
              <a:avLst/>
              <a:gdLst/>
              <a:ahLst/>
              <a:cxnLst/>
              <a:rect l="l" t="t" r="r" b="b"/>
              <a:pathLst>
                <a:path w="7499" h="7404" extrusionOk="0">
                  <a:moveTo>
                    <a:pt x="3309" y="819"/>
                  </a:moveTo>
                  <a:lnTo>
                    <a:pt x="3309" y="3686"/>
                  </a:lnTo>
                  <a:cubicBezTo>
                    <a:pt x="3309" y="3938"/>
                    <a:pt x="3498" y="4127"/>
                    <a:pt x="3718" y="4127"/>
                  </a:cubicBezTo>
                  <a:lnTo>
                    <a:pt x="6612" y="4127"/>
                  </a:lnTo>
                  <a:cubicBezTo>
                    <a:pt x="6410" y="5529"/>
                    <a:pt x="5188" y="6585"/>
                    <a:pt x="3750" y="6585"/>
                  </a:cubicBezTo>
                  <a:cubicBezTo>
                    <a:pt x="2143" y="6585"/>
                    <a:pt x="820" y="5261"/>
                    <a:pt x="820" y="3686"/>
                  </a:cubicBezTo>
                  <a:cubicBezTo>
                    <a:pt x="820" y="2237"/>
                    <a:pt x="1891" y="1008"/>
                    <a:pt x="3309" y="819"/>
                  </a:cubicBezTo>
                  <a:close/>
                  <a:moveTo>
                    <a:pt x="3750" y="0"/>
                  </a:moveTo>
                  <a:cubicBezTo>
                    <a:pt x="1702" y="0"/>
                    <a:pt x="1" y="1638"/>
                    <a:pt x="1" y="3686"/>
                  </a:cubicBezTo>
                  <a:cubicBezTo>
                    <a:pt x="1" y="5734"/>
                    <a:pt x="1671" y="7404"/>
                    <a:pt x="3750" y="7404"/>
                  </a:cubicBezTo>
                  <a:cubicBezTo>
                    <a:pt x="5798" y="7404"/>
                    <a:pt x="7499" y="5734"/>
                    <a:pt x="7499" y="3686"/>
                  </a:cubicBezTo>
                  <a:cubicBezTo>
                    <a:pt x="7499" y="3466"/>
                    <a:pt x="7278" y="3277"/>
                    <a:pt x="7058" y="3277"/>
                  </a:cubicBezTo>
                  <a:lnTo>
                    <a:pt x="4128" y="3277"/>
                  </a:lnTo>
                  <a:lnTo>
                    <a:pt x="4128" y="378"/>
                  </a:lnTo>
                  <a:cubicBezTo>
                    <a:pt x="4128" y="158"/>
                    <a:pt x="3939"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7"/>
          <p:cNvGrpSpPr/>
          <p:nvPr/>
        </p:nvGrpSpPr>
        <p:grpSpPr>
          <a:xfrm>
            <a:off x="4944301" y="1885800"/>
            <a:ext cx="422227" cy="461322"/>
            <a:chOff x="3963575" y="2317575"/>
            <a:chExt cx="296175" cy="296175"/>
          </a:xfrm>
        </p:grpSpPr>
        <p:sp>
          <p:nvSpPr>
            <p:cNvPr id="185" name="Google Shape;185;p27"/>
            <p:cNvSpPr/>
            <p:nvPr/>
          </p:nvSpPr>
          <p:spPr>
            <a:xfrm>
              <a:off x="3963575" y="2317575"/>
              <a:ext cx="296175" cy="296175"/>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4190400" y="2526300"/>
              <a:ext cx="34700" cy="35450"/>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39982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050225" y="24215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4102200" y="24215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4155750"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3998225"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4050225" y="2456975"/>
              <a:ext cx="35450" cy="18150"/>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4102200" y="2456975"/>
              <a:ext cx="35475" cy="18150"/>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4155750"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3998225" y="24916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4050225" y="24916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4102200" y="24916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3998225" y="2526300"/>
              <a:ext cx="35475" cy="18125"/>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4050225" y="2526300"/>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4102200" y="2526300"/>
              <a:ext cx="35475" cy="18125"/>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7"/>
          <p:cNvGrpSpPr/>
          <p:nvPr/>
        </p:nvGrpSpPr>
        <p:grpSpPr>
          <a:xfrm>
            <a:off x="5488541" y="3192333"/>
            <a:ext cx="427295" cy="465476"/>
            <a:chOff x="-30805300" y="1938725"/>
            <a:chExt cx="291450" cy="290650"/>
          </a:xfrm>
        </p:grpSpPr>
        <p:sp>
          <p:nvSpPr>
            <p:cNvPr id="202" name="Google Shape;202;p27"/>
            <p:cNvSpPr/>
            <p:nvPr/>
          </p:nvSpPr>
          <p:spPr>
            <a:xfrm>
              <a:off x="-30805300" y="1938725"/>
              <a:ext cx="291450" cy="290650"/>
            </a:xfrm>
            <a:custGeom>
              <a:avLst/>
              <a:gdLst/>
              <a:ahLst/>
              <a:cxnLst/>
              <a:rect l="l" t="t" r="r" b="b"/>
              <a:pathLst>
                <a:path w="11658" h="11626" extrusionOk="0">
                  <a:moveTo>
                    <a:pt x="6806" y="694"/>
                  </a:moveTo>
                  <a:lnTo>
                    <a:pt x="6806" y="1450"/>
                  </a:lnTo>
                  <a:lnTo>
                    <a:pt x="6112" y="1450"/>
                  </a:lnTo>
                  <a:lnTo>
                    <a:pt x="6112" y="694"/>
                  </a:lnTo>
                  <a:close/>
                  <a:moveTo>
                    <a:pt x="10586" y="4821"/>
                  </a:moveTo>
                  <a:cubicBezTo>
                    <a:pt x="10807" y="4821"/>
                    <a:pt x="10964" y="5010"/>
                    <a:pt x="10964" y="5199"/>
                  </a:cubicBezTo>
                  <a:cubicBezTo>
                    <a:pt x="10964" y="5388"/>
                    <a:pt x="10807" y="5545"/>
                    <a:pt x="10586" y="5545"/>
                  </a:cubicBezTo>
                  <a:lnTo>
                    <a:pt x="8570" y="5545"/>
                  </a:lnTo>
                  <a:cubicBezTo>
                    <a:pt x="8349" y="5545"/>
                    <a:pt x="8192" y="5388"/>
                    <a:pt x="8192" y="5199"/>
                  </a:cubicBezTo>
                  <a:cubicBezTo>
                    <a:pt x="8192" y="5010"/>
                    <a:pt x="8349" y="4821"/>
                    <a:pt x="8570" y="4821"/>
                  </a:cubicBezTo>
                  <a:close/>
                  <a:moveTo>
                    <a:pt x="6459" y="3529"/>
                  </a:moveTo>
                  <a:cubicBezTo>
                    <a:pt x="7089" y="3529"/>
                    <a:pt x="7656" y="3844"/>
                    <a:pt x="7971" y="4411"/>
                  </a:cubicBezTo>
                  <a:cubicBezTo>
                    <a:pt x="7688" y="4600"/>
                    <a:pt x="7499" y="4915"/>
                    <a:pt x="7499" y="5262"/>
                  </a:cubicBezTo>
                  <a:cubicBezTo>
                    <a:pt x="7499" y="5388"/>
                    <a:pt x="7530" y="5545"/>
                    <a:pt x="7562" y="5672"/>
                  </a:cubicBezTo>
                  <a:cubicBezTo>
                    <a:pt x="7121" y="5703"/>
                    <a:pt x="6806" y="6113"/>
                    <a:pt x="6806" y="6585"/>
                  </a:cubicBezTo>
                  <a:cubicBezTo>
                    <a:pt x="6806" y="6680"/>
                    <a:pt x="6806" y="6774"/>
                    <a:pt x="6869" y="6900"/>
                  </a:cubicBezTo>
                  <a:cubicBezTo>
                    <a:pt x="6743" y="6932"/>
                    <a:pt x="6617" y="6932"/>
                    <a:pt x="6459" y="6932"/>
                  </a:cubicBezTo>
                  <a:cubicBezTo>
                    <a:pt x="5514" y="6932"/>
                    <a:pt x="4758" y="6176"/>
                    <a:pt x="4758" y="5230"/>
                  </a:cubicBezTo>
                  <a:cubicBezTo>
                    <a:pt x="4758" y="4285"/>
                    <a:pt x="5514" y="3529"/>
                    <a:pt x="6459" y="3529"/>
                  </a:cubicBezTo>
                  <a:close/>
                  <a:moveTo>
                    <a:pt x="9893" y="6207"/>
                  </a:moveTo>
                  <a:cubicBezTo>
                    <a:pt x="10082" y="6207"/>
                    <a:pt x="10240" y="6365"/>
                    <a:pt x="10240" y="6585"/>
                  </a:cubicBezTo>
                  <a:cubicBezTo>
                    <a:pt x="10240" y="6774"/>
                    <a:pt x="10082" y="6932"/>
                    <a:pt x="9893" y="6932"/>
                  </a:cubicBezTo>
                  <a:lnTo>
                    <a:pt x="7845" y="6932"/>
                  </a:lnTo>
                  <a:cubicBezTo>
                    <a:pt x="7656" y="6932"/>
                    <a:pt x="7499" y="6774"/>
                    <a:pt x="7499" y="6585"/>
                  </a:cubicBezTo>
                  <a:cubicBezTo>
                    <a:pt x="7499" y="6365"/>
                    <a:pt x="7656" y="6207"/>
                    <a:pt x="7845" y="6207"/>
                  </a:cubicBezTo>
                  <a:close/>
                  <a:moveTo>
                    <a:pt x="9231" y="7562"/>
                  </a:moveTo>
                  <a:cubicBezTo>
                    <a:pt x="9420" y="7562"/>
                    <a:pt x="9578" y="7719"/>
                    <a:pt x="9578" y="7908"/>
                  </a:cubicBezTo>
                  <a:cubicBezTo>
                    <a:pt x="9578" y="8097"/>
                    <a:pt x="9420" y="8255"/>
                    <a:pt x="9231" y="8255"/>
                  </a:cubicBezTo>
                  <a:lnTo>
                    <a:pt x="7845" y="8255"/>
                  </a:lnTo>
                  <a:cubicBezTo>
                    <a:pt x="7656" y="8255"/>
                    <a:pt x="7499" y="8097"/>
                    <a:pt x="7499" y="7908"/>
                  </a:cubicBezTo>
                  <a:cubicBezTo>
                    <a:pt x="7499" y="7719"/>
                    <a:pt x="7656" y="7562"/>
                    <a:pt x="7845" y="7562"/>
                  </a:cubicBezTo>
                  <a:close/>
                  <a:moveTo>
                    <a:pt x="6595" y="2171"/>
                  </a:moveTo>
                  <a:cubicBezTo>
                    <a:pt x="7889" y="2171"/>
                    <a:pt x="8963" y="3033"/>
                    <a:pt x="9389" y="4159"/>
                  </a:cubicBezTo>
                  <a:lnTo>
                    <a:pt x="8633" y="4159"/>
                  </a:lnTo>
                  <a:cubicBezTo>
                    <a:pt x="8223" y="3340"/>
                    <a:pt x="7404" y="2805"/>
                    <a:pt x="6459" y="2805"/>
                  </a:cubicBezTo>
                  <a:cubicBezTo>
                    <a:pt x="5136" y="2805"/>
                    <a:pt x="4065" y="3844"/>
                    <a:pt x="4065" y="5199"/>
                  </a:cubicBezTo>
                  <a:cubicBezTo>
                    <a:pt x="4065" y="6522"/>
                    <a:pt x="5136" y="7593"/>
                    <a:pt x="6459" y="7593"/>
                  </a:cubicBezTo>
                  <a:cubicBezTo>
                    <a:pt x="6617" y="7593"/>
                    <a:pt x="6743" y="7593"/>
                    <a:pt x="6900" y="7562"/>
                  </a:cubicBezTo>
                  <a:lnTo>
                    <a:pt x="6900" y="7562"/>
                  </a:lnTo>
                  <a:cubicBezTo>
                    <a:pt x="6869" y="7688"/>
                    <a:pt x="6806" y="7782"/>
                    <a:pt x="6806" y="7940"/>
                  </a:cubicBezTo>
                  <a:cubicBezTo>
                    <a:pt x="6806" y="8066"/>
                    <a:pt x="6806" y="8192"/>
                    <a:pt x="6869" y="8255"/>
                  </a:cubicBezTo>
                  <a:cubicBezTo>
                    <a:pt x="6743" y="8255"/>
                    <a:pt x="6585" y="8318"/>
                    <a:pt x="6459" y="8318"/>
                  </a:cubicBezTo>
                  <a:cubicBezTo>
                    <a:pt x="4758" y="8318"/>
                    <a:pt x="3403" y="6932"/>
                    <a:pt x="3403" y="5230"/>
                  </a:cubicBezTo>
                  <a:cubicBezTo>
                    <a:pt x="3403" y="3529"/>
                    <a:pt x="4758" y="2174"/>
                    <a:pt x="6459" y="2174"/>
                  </a:cubicBezTo>
                  <a:cubicBezTo>
                    <a:pt x="6505" y="2172"/>
                    <a:pt x="6550" y="2171"/>
                    <a:pt x="6595" y="2171"/>
                  </a:cubicBezTo>
                  <a:close/>
                  <a:moveTo>
                    <a:pt x="8538" y="8917"/>
                  </a:moveTo>
                  <a:cubicBezTo>
                    <a:pt x="8759" y="8917"/>
                    <a:pt x="8916" y="9074"/>
                    <a:pt x="8916" y="9295"/>
                  </a:cubicBezTo>
                  <a:cubicBezTo>
                    <a:pt x="8853" y="9484"/>
                    <a:pt x="8696" y="9641"/>
                    <a:pt x="8538" y="9641"/>
                  </a:cubicBezTo>
                  <a:lnTo>
                    <a:pt x="7877" y="9641"/>
                  </a:lnTo>
                  <a:cubicBezTo>
                    <a:pt x="7688" y="9641"/>
                    <a:pt x="7530" y="9484"/>
                    <a:pt x="7530" y="9295"/>
                  </a:cubicBezTo>
                  <a:cubicBezTo>
                    <a:pt x="7530" y="9074"/>
                    <a:pt x="7688" y="8917"/>
                    <a:pt x="7877" y="8917"/>
                  </a:cubicBezTo>
                  <a:close/>
                  <a:moveTo>
                    <a:pt x="3592" y="1765"/>
                  </a:moveTo>
                  <a:cubicBezTo>
                    <a:pt x="3655" y="2111"/>
                    <a:pt x="3655" y="2427"/>
                    <a:pt x="3592" y="2805"/>
                  </a:cubicBezTo>
                  <a:cubicBezTo>
                    <a:pt x="3025" y="3466"/>
                    <a:pt x="2710" y="4285"/>
                    <a:pt x="2710" y="5199"/>
                  </a:cubicBezTo>
                  <a:cubicBezTo>
                    <a:pt x="2710" y="7278"/>
                    <a:pt x="4411" y="8917"/>
                    <a:pt x="6459" y="8917"/>
                  </a:cubicBezTo>
                  <a:cubicBezTo>
                    <a:pt x="6585" y="8917"/>
                    <a:pt x="6743" y="8917"/>
                    <a:pt x="6869" y="8885"/>
                  </a:cubicBezTo>
                  <a:lnTo>
                    <a:pt x="6869" y="8885"/>
                  </a:lnTo>
                  <a:cubicBezTo>
                    <a:pt x="6806" y="9011"/>
                    <a:pt x="6774" y="9137"/>
                    <a:pt x="6774" y="9232"/>
                  </a:cubicBezTo>
                  <a:cubicBezTo>
                    <a:pt x="6774" y="9358"/>
                    <a:pt x="6806" y="9484"/>
                    <a:pt x="6806" y="9610"/>
                  </a:cubicBezTo>
                  <a:lnTo>
                    <a:pt x="4915" y="9610"/>
                  </a:lnTo>
                  <a:cubicBezTo>
                    <a:pt x="4537" y="9641"/>
                    <a:pt x="4096" y="9830"/>
                    <a:pt x="3781" y="10145"/>
                  </a:cubicBezTo>
                  <a:lnTo>
                    <a:pt x="3088" y="10870"/>
                  </a:lnTo>
                  <a:lnTo>
                    <a:pt x="788" y="8633"/>
                  </a:lnTo>
                  <a:lnTo>
                    <a:pt x="1544" y="7908"/>
                  </a:lnTo>
                  <a:cubicBezTo>
                    <a:pt x="1859" y="7593"/>
                    <a:pt x="2048" y="7152"/>
                    <a:pt x="2048" y="6680"/>
                  </a:cubicBezTo>
                  <a:lnTo>
                    <a:pt x="2048" y="3655"/>
                  </a:lnTo>
                  <a:cubicBezTo>
                    <a:pt x="2048" y="3592"/>
                    <a:pt x="2080" y="3498"/>
                    <a:pt x="2143" y="3435"/>
                  </a:cubicBezTo>
                  <a:lnTo>
                    <a:pt x="3592" y="1765"/>
                  </a:lnTo>
                  <a:close/>
                  <a:moveTo>
                    <a:pt x="5167" y="1"/>
                  </a:moveTo>
                  <a:cubicBezTo>
                    <a:pt x="4978" y="1"/>
                    <a:pt x="4821" y="158"/>
                    <a:pt x="4821" y="347"/>
                  </a:cubicBezTo>
                  <a:cubicBezTo>
                    <a:pt x="4821" y="536"/>
                    <a:pt x="4978" y="694"/>
                    <a:pt x="5167" y="694"/>
                  </a:cubicBezTo>
                  <a:lnTo>
                    <a:pt x="5514" y="694"/>
                  </a:lnTo>
                  <a:lnTo>
                    <a:pt x="5514" y="1576"/>
                  </a:lnTo>
                  <a:cubicBezTo>
                    <a:pt x="5136" y="1702"/>
                    <a:pt x="4726" y="1891"/>
                    <a:pt x="4380" y="2111"/>
                  </a:cubicBezTo>
                  <a:cubicBezTo>
                    <a:pt x="4380" y="1796"/>
                    <a:pt x="4317" y="1481"/>
                    <a:pt x="4222" y="1229"/>
                  </a:cubicBezTo>
                  <a:lnTo>
                    <a:pt x="4159" y="977"/>
                  </a:lnTo>
                  <a:cubicBezTo>
                    <a:pt x="4096" y="851"/>
                    <a:pt x="4033" y="788"/>
                    <a:pt x="3907" y="757"/>
                  </a:cubicBezTo>
                  <a:cubicBezTo>
                    <a:pt x="3872" y="739"/>
                    <a:pt x="3839" y="731"/>
                    <a:pt x="3808" y="731"/>
                  </a:cubicBezTo>
                  <a:cubicBezTo>
                    <a:pt x="3728" y="731"/>
                    <a:pt x="3660" y="783"/>
                    <a:pt x="3592" y="851"/>
                  </a:cubicBezTo>
                  <a:lnTo>
                    <a:pt x="1702" y="2962"/>
                  </a:lnTo>
                  <a:cubicBezTo>
                    <a:pt x="1544" y="3151"/>
                    <a:pt x="1418" y="3372"/>
                    <a:pt x="1418" y="3624"/>
                  </a:cubicBezTo>
                  <a:lnTo>
                    <a:pt x="1418" y="6648"/>
                  </a:lnTo>
                  <a:cubicBezTo>
                    <a:pt x="1418" y="6932"/>
                    <a:pt x="1292" y="7152"/>
                    <a:pt x="1103" y="7373"/>
                  </a:cubicBezTo>
                  <a:lnTo>
                    <a:pt x="127" y="8349"/>
                  </a:lnTo>
                  <a:cubicBezTo>
                    <a:pt x="64" y="8412"/>
                    <a:pt x="1" y="8507"/>
                    <a:pt x="1" y="8570"/>
                  </a:cubicBezTo>
                  <a:cubicBezTo>
                    <a:pt x="1" y="8664"/>
                    <a:pt x="32" y="8790"/>
                    <a:pt x="127" y="8822"/>
                  </a:cubicBezTo>
                  <a:lnTo>
                    <a:pt x="2867" y="11531"/>
                  </a:lnTo>
                  <a:cubicBezTo>
                    <a:pt x="2930" y="11594"/>
                    <a:pt x="3025" y="11626"/>
                    <a:pt x="3116" y="11626"/>
                  </a:cubicBezTo>
                  <a:cubicBezTo>
                    <a:pt x="3206" y="11626"/>
                    <a:pt x="3293" y="11594"/>
                    <a:pt x="3340" y="11531"/>
                  </a:cubicBezTo>
                  <a:lnTo>
                    <a:pt x="4348" y="10555"/>
                  </a:lnTo>
                  <a:cubicBezTo>
                    <a:pt x="4537" y="10366"/>
                    <a:pt x="4758" y="10240"/>
                    <a:pt x="5041" y="10240"/>
                  </a:cubicBezTo>
                  <a:lnTo>
                    <a:pt x="8601" y="10240"/>
                  </a:lnTo>
                  <a:cubicBezTo>
                    <a:pt x="9137" y="10240"/>
                    <a:pt x="9610" y="9767"/>
                    <a:pt x="9610" y="9200"/>
                  </a:cubicBezTo>
                  <a:cubicBezTo>
                    <a:pt x="9610" y="9106"/>
                    <a:pt x="9578" y="8948"/>
                    <a:pt x="9547" y="8822"/>
                  </a:cubicBezTo>
                  <a:cubicBezTo>
                    <a:pt x="9956" y="8696"/>
                    <a:pt x="10303" y="8318"/>
                    <a:pt x="10303" y="7845"/>
                  </a:cubicBezTo>
                  <a:cubicBezTo>
                    <a:pt x="10303" y="7719"/>
                    <a:pt x="10240" y="7562"/>
                    <a:pt x="10208" y="7436"/>
                  </a:cubicBezTo>
                  <a:cubicBezTo>
                    <a:pt x="10649" y="7310"/>
                    <a:pt x="10964" y="6932"/>
                    <a:pt x="10964" y="6459"/>
                  </a:cubicBezTo>
                  <a:cubicBezTo>
                    <a:pt x="10964" y="6333"/>
                    <a:pt x="10933" y="6176"/>
                    <a:pt x="10870" y="6050"/>
                  </a:cubicBezTo>
                  <a:cubicBezTo>
                    <a:pt x="11027" y="6018"/>
                    <a:pt x="11185" y="5955"/>
                    <a:pt x="11342" y="5798"/>
                  </a:cubicBezTo>
                  <a:cubicBezTo>
                    <a:pt x="11563" y="5577"/>
                    <a:pt x="11657" y="5325"/>
                    <a:pt x="11657" y="5041"/>
                  </a:cubicBezTo>
                  <a:cubicBezTo>
                    <a:pt x="11657" y="4758"/>
                    <a:pt x="11563" y="4474"/>
                    <a:pt x="11342" y="4285"/>
                  </a:cubicBezTo>
                  <a:cubicBezTo>
                    <a:pt x="11122" y="4285"/>
                    <a:pt x="10870" y="4159"/>
                    <a:pt x="10586" y="4159"/>
                  </a:cubicBezTo>
                  <a:lnTo>
                    <a:pt x="10145" y="4159"/>
                  </a:lnTo>
                  <a:cubicBezTo>
                    <a:pt x="9767" y="2899"/>
                    <a:pt x="8790" y="1922"/>
                    <a:pt x="7530" y="1576"/>
                  </a:cubicBezTo>
                  <a:lnTo>
                    <a:pt x="7530" y="694"/>
                  </a:lnTo>
                  <a:lnTo>
                    <a:pt x="7877" y="694"/>
                  </a:lnTo>
                  <a:cubicBezTo>
                    <a:pt x="8097" y="694"/>
                    <a:pt x="8255" y="536"/>
                    <a:pt x="8255" y="347"/>
                  </a:cubicBezTo>
                  <a:cubicBezTo>
                    <a:pt x="8255" y="158"/>
                    <a:pt x="8097" y="1"/>
                    <a:pt x="7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30670625" y="2042700"/>
              <a:ext cx="35475" cy="35450"/>
            </a:xfrm>
            <a:custGeom>
              <a:avLst/>
              <a:gdLst/>
              <a:ahLst/>
              <a:cxnLst/>
              <a:rect l="l" t="t" r="r" b="b"/>
              <a:pathLst>
                <a:path w="1419" h="1418" extrusionOk="0">
                  <a:moveTo>
                    <a:pt x="1072" y="0"/>
                  </a:moveTo>
                  <a:cubicBezTo>
                    <a:pt x="883" y="0"/>
                    <a:pt x="725" y="158"/>
                    <a:pt x="725" y="378"/>
                  </a:cubicBezTo>
                  <a:lnTo>
                    <a:pt x="725" y="725"/>
                  </a:lnTo>
                  <a:lnTo>
                    <a:pt x="379" y="725"/>
                  </a:lnTo>
                  <a:cubicBezTo>
                    <a:pt x="158" y="725"/>
                    <a:pt x="1" y="882"/>
                    <a:pt x="1" y="1071"/>
                  </a:cubicBezTo>
                  <a:cubicBezTo>
                    <a:pt x="1" y="1260"/>
                    <a:pt x="158" y="1418"/>
                    <a:pt x="379" y="1418"/>
                  </a:cubicBezTo>
                  <a:lnTo>
                    <a:pt x="1041" y="1418"/>
                  </a:lnTo>
                  <a:cubicBezTo>
                    <a:pt x="1230" y="1418"/>
                    <a:pt x="1387" y="1260"/>
                    <a:pt x="1387" y="1071"/>
                  </a:cubicBezTo>
                  <a:lnTo>
                    <a:pt x="1387" y="410"/>
                  </a:lnTo>
                  <a:cubicBezTo>
                    <a:pt x="1419"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7"/>
          <p:cNvGrpSpPr/>
          <p:nvPr/>
        </p:nvGrpSpPr>
        <p:grpSpPr>
          <a:xfrm>
            <a:off x="3695330" y="3166871"/>
            <a:ext cx="428431" cy="468038"/>
            <a:chOff x="-34032200" y="2634975"/>
            <a:chExt cx="292225" cy="292250"/>
          </a:xfrm>
        </p:grpSpPr>
        <p:sp>
          <p:nvSpPr>
            <p:cNvPr id="205" name="Google Shape;205;p27"/>
            <p:cNvSpPr/>
            <p:nvPr/>
          </p:nvSpPr>
          <p:spPr>
            <a:xfrm>
              <a:off x="-34032200" y="2634975"/>
              <a:ext cx="292225" cy="292250"/>
            </a:xfrm>
            <a:custGeom>
              <a:avLst/>
              <a:gdLst/>
              <a:ahLst/>
              <a:cxnLst/>
              <a:rect l="l" t="t" r="r" b="b"/>
              <a:pathLst>
                <a:path w="11689" h="11690" extrusionOk="0">
                  <a:moveTo>
                    <a:pt x="5766" y="662"/>
                  </a:moveTo>
                  <a:cubicBezTo>
                    <a:pt x="8602" y="662"/>
                    <a:pt x="10933" y="2962"/>
                    <a:pt x="10933" y="5798"/>
                  </a:cubicBezTo>
                  <a:cubicBezTo>
                    <a:pt x="10933" y="6806"/>
                    <a:pt x="10649" y="7783"/>
                    <a:pt x="10114" y="8602"/>
                  </a:cubicBezTo>
                  <a:lnTo>
                    <a:pt x="10145" y="8444"/>
                  </a:lnTo>
                  <a:cubicBezTo>
                    <a:pt x="10177" y="8350"/>
                    <a:pt x="10145" y="8224"/>
                    <a:pt x="10082" y="8129"/>
                  </a:cubicBezTo>
                  <a:cubicBezTo>
                    <a:pt x="9988" y="8066"/>
                    <a:pt x="9862" y="8035"/>
                    <a:pt x="9767" y="8035"/>
                  </a:cubicBezTo>
                  <a:lnTo>
                    <a:pt x="9641" y="8066"/>
                  </a:lnTo>
                  <a:cubicBezTo>
                    <a:pt x="10019" y="7405"/>
                    <a:pt x="10240" y="6617"/>
                    <a:pt x="10240" y="5829"/>
                  </a:cubicBezTo>
                  <a:cubicBezTo>
                    <a:pt x="10240" y="3372"/>
                    <a:pt x="8223" y="1356"/>
                    <a:pt x="5766" y="1356"/>
                  </a:cubicBezTo>
                  <a:cubicBezTo>
                    <a:pt x="5136" y="1356"/>
                    <a:pt x="4506" y="1482"/>
                    <a:pt x="3970" y="1765"/>
                  </a:cubicBezTo>
                  <a:cubicBezTo>
                    <a:pt x="3813" y="1828"/>
                    <a:pt x="3718" y="2017"/>
                    <a:pt x="3813" y="2175"/>
                  </a:cubicBezTo>
                  <a:lnTo>
                    <a:pt x="3970" y="2553"/>
                  </a:lnTo>
                  <a:lnTo>
                    <a:pt x="2710" y="2742"/>
                  </a:lnTo>
                  <a:lnTo>
                    <a:pt x="2301" y="2773"/>
                  </a:lnTo>
                  <a:cubicBezTo>
                    <a:pt x="2364" y="2647"/>
                    <a:pt x="2710" y="1324"/>
                    <a:pt x="2742" y="1198"/>
                  </a:cubicBezTo>
                  <a:lnTo>
                    <a:pt x="2836" y="1293"/>
                  </a:lnTo>
                  <a:cubicBezTo>
                    <a:pt x="2898" y="1354"/>
                    <a:pt x="2986" y="1402"/>
                    <a:pt x="3084" y="1402"/>
                  </a:cubicBezTo>
                  <a:cubicBezTo>
                    <a:pt x="3136" y="1402"/>
                    <a:pt x="3191" y="1389"/>
                    <a:pt x="3246" y="1356"/>
                  </a:cubicBezTo>
                  <a:cubicBezTo>
                    <a:pt x="4033" y="883"/>
                    <a:pt x="4915" y="662"/>
                    <a:pt x="5766" y="662"/>
                  </a:cubicBezTo>
                  <a:close/>
                  <a:moveTo>
                    <a:pt x="6144" y="2080"/>
                  </a:moveTo>
                  <a:cubicBezTo>
                    <a:pt x="7940" y="2238"/>
                    <a:pt x="9358" y="3687"/>
                    <a:pt x="9515" y="5451"/>
                  </a:cubicBezTo>
                  <a:lnTo>
                    <a:pt x="9200" y="5451"/>
                  </a:lnTo>
                  <a:cubicBezTo>
                    <a:pt x="9011" y="5451"/>
                    <a:pt x="8854" y="5609"/>
                    <a:pt x="8854" y="5829"/>
                  </a:cubicBezTo>
                  <a:cubicBezTo>
                    <a:pt x="8854" y="6018"/>
                    <a:pt x="9011" y="6176"/>
                    <a:pt x="9200" y="6176"/>
                  </a:cubicBezTo>
                  <a:lnTo>
                    <a:pt x="9515" y="6176"/>
                  </a:lnTo>
                  <a:cubicBezTo>
                    <a:pt x="9452" y="6932"/>
                    <a:pt x="9169" y="7657"/>
                    <a:pt x="8665" y="8255"/>
                  </a:cubicBezTo>
                  <a:lnTo>
                    <a:pt x="6995" y="8570"/>
                  </a:lnTo>
                  <a:cubicBezTo>
                    <a:pt x="6900" y="8602"/>
                    <a:pt x="6806" y="8665"/>
                    <a:pt x="6774" y="8759"/>
                  </a:cubicBezTo>
                  <a:cubicBezTo>
                    <a:pt x="6743" y="8885"/>
                    <a:pt x="6743" y="9011"/>
                    <a:pt x="6806" y="9074"/>
                  </a:cubicBezTo>
                  <a:lnTo>
                    <a:pt x="6995" y="9389"/>
                  </a:lnTo>
                  <a:cubicBezTo>
                    <a:pt x="6743" y="9484"/>
                    <a:pt x="6459" y="9547"/>
                    <a:pt x="6176" y="9547"/>
                  </a:cubicBezTo>
                  <a:lnTo>
                    <a:pt x="6176" y="9232"/>
                  </a:lnTo>
                  <a:cubicBezTo>
                    <a:pt x="6176" y="9043"/>
                    <a:pt x="6018" y="8885"/>
                    <a:pt x="5829" y="8885"/>
                  </a:cubicBezTo>
                  <a:cubicBezTo>
                    <a:pt x="5640" y="8885"/>
                    <a:pt x="5483" y="9043"/>
                    <a:pt x="5483" y="9232"/>
                  </a:cubicBezTo>
                  <a:lnTo>
                    <a:pt x="5483" y="9547"/>
                  </a:lnTo>
                  <a:cubicBezTo>
                    <a:pt x="3655" y="9389"/>
                    <a:pt x="2238" y="7940"/>
                    <a:pt x="2080" y="6176"/>
                  </a:cubicBezTo>
                  <a:lnTo>
                    <a:pt x="2395" y="6176"/>
                  </a:lnTo>
                  <a:cubicBezTo>
                    <a:pt x="2584" y="6176"/>
                    <a:pt x="2742" y="6018"/>
                    <a:pt x="2742" y="5829"/>
                  </a:cubicBezTo>
                  <a:cubicBezTo>
                    <a:pt x="2742" y="5609"/>
                    <a:pt x="2584" y="5451"/>
                    <a:pt x="2395" y="5451"/>
                  </a:cubicBezTo>
                  <a:lnTo>
                    <a:pt x="2080" y="5451"/>
                  </a:lnTo>
                  <a:cubicBezTo>
                    <a:pt x="2175" y="4727"/>
                    <a:pt x="2427" y="3971"/>
                    <a:pt x="2962" y="3372"/>
                  </a:cubicBezTo>
                  <a:lnTo>
                    <a:pt x="4474" y="3183"/>
                  </a:lnTo>
                  <a:cubicBezTo>
                    <a:pt x="4600" y="3183"/>
                    <a:pt x="4663" y="3088"/>
                    <a:pt x="4726" y="3025"/>
                  </a:cubicBezTo>
                  <a:cubicBezTo>
                    <a:pt x="4758" y="2931"/>
                    <a:pt x="4758" y="2836"/>
                    <a:pt x="4726" y="2710"/>
                  </a:cubicBezTo>
                  <a:lnTo>
                    <a:pt x="4506" y="2269"/>
                  </a:lnTo>
                  <a:cubicBezTo>
                    <a:pt x="4789" y="2143"/>
                    <a:pt x="5104" y="2112"/>
                    <a:pt x="5420" y="2080"/>
                  </a:cubicBezTo>
                  <a:lnTo>
                    <a:pt x="5420" y="2395"/>
                  </a:lnTo>
                  <a:cubicBezTo>
                    <a:pt x="5420" y="2584"/>
                    <a:pt x="5577" y="2742"/>
                    <a:pt x="5766" y="2742"/>
                  </a:cubicBezTo>
                  <a:cubicBezTo>
                    <a:pt x="5987" y="2742"/>
                    <a:pt x="6144" y="2584"/>
                    <a:pt x="6144" y="2395"/>
                  </a:cubicBezTo>
                  <a:lnTo>
                    <a:pt x="6144" y="2080"/>
                  </a:lnTo>
                  <a:close/>
                  <a:moveTo>
                    <a:pt x="1607" y="2899"/>
                  </a:moveTo>
                  <a:lnTo>
                    <a:pt x="1544" y="3151"/>
                  </a:lnTo>
                  <a:cubicBezTo>
                    <a:pt x="1481" y="3246"/>
                    <a:pt x="1544" y="3372"/>
                    <a:pt x="1607" y="3466"/>
                  </a:cubicBezTo>
                  <a:cubicBezTo>
                    <a:pt x="1670" y="3529"/>
                    <a:pt x="1796" y="3561"/>
                    <a:pt x="1922" y="3561"/>
                  </a:cubicBezTo>
                  <a:lnTo>
                    <a:pt x="1985" y="3561"/>
                  </a:lnTo>
                  <a:cubicBezTo>
                    <a:pt x="1607" y="4254"/>
                    <a:pt x="1387" y="5042"/>
                    <a:pt x="1387" y="5861"/>
                  </a:cubicBezTo>
                  <a:cubicBezTo>
                    <a:pt x="1387" y="8287"/>
                    <a:pt x="3372" y="10303"/>
                    <a:pt x="5829" y="10303"/>
                  </a:cubicBezTo>
                  <a:cubicBezTo>
                    <a:pt x="6459" y="10303"/>
                    <a:pt x="7089" y="10177"/>
                    <a:pt x="7688" y="9925"/>
                  </a:cubicBezTo>
                  <a:cubicBezTo>
                    <a:pt x="7751" y="9862"/>
                    <a:pt x="7845" y="9799"/>
                    <a:pt x="7877" y="9704"/>
                  </a:cubicBezTo>
                  <a:cubicBezTo>
                    <a:pt x="7908" y="9641"/>
                    <a:pt x="7877" y="9515"/>
                    <a:pt x="7845" y="9452"/>
                  </a:cubicBezTo>
                  <a:lnTo>
                    <a:pt x="7688" y="9200"/>
                  </a:lnTo>
                  <a:lnTo>
                    <a:pt x="9421" y="8854"/>
                  </a:lnTo>
                  <a:lnTo>
                    <a:pt x="9421" y="8854"/>
                  </a:lnTo>
                  <a:cubicBezTo>
                    <a:pt x="9326" y="9200"/>
                    <a:pt x="9074" y="10177"/>
                    <a:pt x="9011" y="10492"/>
                  </a:cubicBezTo>
                  <a:lnTo>
                    <a:pt x="8759" y="10303"/>
                  </a:lnTo>
                  <a:cubicBezTo>
                    <a:pt x="8708" y="10235"/>
                    <a:pt x="8640" y="10204"/>
                    <a:pt x="8567" y="10204"/>
                  </a:cubicBezTo>
                  <a:cubicBezTo>
                    <a:pt x="8505" y="10204"/>
                    <a:pt x="8439" y="10228"/>
                    <a:pt x="8381" y="10271"/>
                  </a:cubicBezTo>
                  <a:cubicBezTo>
                    <a:pt x="7593" y="10744"/>
                    <a:pt x="6680" y="10965"/>
                    <a:pt x="5829" y="10965"/>
                  </a:cubicBezTo>
                  <a:cubicBezTo>
                    <a:pt x="2994" y="10965"/>
                    <a:pt x="662" y="8665"/>
                    <a:pt x="662" y="5829"/>
                  </a:cubicBezTo>
                  <a:cubicBezTo>
                    <a:pt x="662" y="4758"/>
                    <a:pt x="977" y="3781"/>
                    <a:pt x="1607" y="2899"/>
                  </a:cubicBezTo>
                  <a:close/>
                  <a:moveTo>
                    <a:pt x="5766" y="1"/>
                  </a:moveTo>
                  <a:cubicBezTo>
                    <a:pt x="4884" y="1"/>
                    <a:pt x="3970" y="221"/>
                    <a:pt x="3151" y="662"/>
                  </a:cubicBezTo>
                  <a:lnTo>
                    <a:pt x="2836" y="316"/>
                  </a:lnTo>
                  <a:cubicBezTo>
                    <a:pt x="2765" y="245"/>
                    <a:pt x="2677" y="210"/>
                    <a:pt x="2597" y="210"/>
                  </a:cubicBezTo>
                  <a:cubicBezTo>
                    <a:pt x="2570" y="210"/>
                    <a:pt x="2545" y="214"/>
                    <a:pt x="2521" y="221"/>
                  </a:cubicBezTo>
                  <a:cubicBezTo>
                    <a:pt x="2395" y="253"/>
                    <a:pt x="2301" y="347"/>
                    <a:pt x="2269" y="473"/>
                  </a:cubicBezTo>
                  <a:lnTo>
                    <a:pt x="1985" y="1450"/>
                  </a:lnTo>
                  <a:cubicBezTo>
                    <a:pt x="694" y="2553"/>
                    <a:pt x="1" y="4160"/>
                    <a:pt x="1" y="5829"/>
                  </a:cubicBezTo>
                  <a:cubicBezTo>
                    <a:pt x="1" y="7342"/>
                    <a:pt x="599" y="8854"/>
                    <a:pt x="1733" y="9956"/>
                  </a:cubicBezTo>
                  <a:cubicBezTo>
                    <a:pt x="2836" y="11059"/>
                    <a:pt x="4285" y="11689"/>
                    <a:pt x="5861" y="11689"/>
                  </a:cubicBezTo>
                  <a:cubicBezTo>
                    <a:pt x="6774" y="11689"/>
                    <a:pt x="7719" y="11437"/>
                    <a:pt x="8539" y="11028"/>
                  </a:cubicBezTo>
                  <a:lnTo>
                    <a:pt x="8980" y="11406"/>
                  </a:lnTo>
                  <a:cubicBezTo>
                    <a:pt x="9027" y="11477"/>
                    <a:pt x="9110" y="11512"/>
                    <a:pt x="9201" y="11512"/>
                  </a:cubicBezTo>
                  <a:cubicBezTo>
                    <a:pt x="9232" y="11512"/>
                    <a:pt x="9263" y="11508"/>
                    <a:pt x="9295" y="11500"/>
                  </a:cubicBezTo>
                  <a:cubicBezTo>
                    <a:pt x="9421" y="11437"/>
                    <a:pt x="9484" y="11374"/>
                    <a:pt x="9515" y="11248"/>
                  </a:cubicBezTo>
                  <a:lnTo>
                    <a:pt x="9799" y="10114"/>
                  </a:lnTo>
                  <a:cubicBezTo>
                    <a:pt x="10996" y="9011"/>
                    <a:pt x="11689" y="7468"/>
                    <a:pt x="11689" y="5861"/>
                  </a:cubicBezTo>
                  <a:cubicBezTo>
                    <a:pt x="11658" y="2616"/>
                    <a:pt x="9011" y="1"/>
                    <a:pt x="5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33947125" y="2735800"/>
              <a:ext cx="51200" cy="86675"/>
            </a:xfrm>
            <a:custGeom>
              <a:avLst/>
              <a:gdLst/>
              <a:ahLst/>
              <a:cxnLst/>
              <a:rect l="l" t="t" r="r" b="b"/>
              <a:pathLst>
                <a:path w="2048" h="3467" extrusionOk="0">
                  <a:moveTo>
                    <a:pt x="1040" y="1"/>
                  </a:moveTo>
                  <a:cubicBezTo>
                    <a:pt x="473" y="1"/>
                    <a:pt x="0" y="473"/>
                    <a:pt x="0" y="1040"/>
                  </a:cubicBezTo>
                  <a:cubicBezTo>
                    <a:pt x="0" y="1229"/>
                    <a:pt x="158" y="1387"/>
                    <a:pt x="378" y="1387"/>
                  </a:cubicBezTo>
                  <a:cubicBezTo>
                    <a:pt x="567" y="1387"/>
                    <a:pt x="725" y="1229"/>
                    <a:pt x="725" y="1040"/>
                  </a:cubicBezTo>
                  <a:cubicBezTo>
                    <a:pt x="725" y="851"/>
                    <a:pt x="882" y="662"/>
                    <a:pt x="1071" y="662"/>
                  </a:cubicBezTo>
                  <a:cubicBezTo>
                    <a:pt x="1292" y="662"/>
                    <a:pt x="1449" y="851"/>
                    <a:pt x="1449" y="1040"/>
                  </a:cubicBezTo>
                  <a:lnTo>
                    <a:pt x="1449" y="1292"/>
                  </a:lnTo>
                  <a:cubicBezTo>
                    <a:pt x="1449" y="1418"/>
                    <a:pt x="1355" y="1544"/>
                    <a:pt x="1229" y="1639"/>
                  </a:cubicBezTo>
                  <a:lnTo>
                    <a:pt x="599" y="1954"/>
                  </a:lnTo>
                  <a:cubicBezTo>
                    <a:pt x="252" y="2111"/>
                    <a:pt x="63" y="2458"/>
                    <a:pt x="63" y="2836"/>
                  </a:cubicBezTo>
                  <a:lnTo>
                    <a:pt x="63" y="3119"/>
                  </a:lnTo>
                  <a:cubicBezTo>
                    <a:pt x="0" y="3372"/>
                    <a:pt x="158" y="3466"/>
                    <a:pt x="315" y="3466"/>
                  </a:cubicBezTo>
                  <a:lnTo>
                    <a:pt x="1701" y="3466"/>
                  </a:lnTo>
                  <a:cubicBezTo>
                    <a:pt x="1891" y="3466"/>
                    <a:pt x="2048" y="3309"/>
                    <a:pt x="2048" y="3119"/>
                  </a:cubicBezTo>
                  <a:cubicBezTo>
                    <a:pt x="2048" y="2930"/>
                    <a:pt x="1891" y="2773"/>
                    <a:pt x="1701" y="2773"/>
                  </a:cubicBezTo>
                  <a:lnTo>
                    <a:pt x="693" y="2773"/>
                  </a:lnTo>
                  <a:cubicBezTo>
                    <a:pt x="725" y="2678"/>
                    <a:pt x="756" y="2584"/>
                    <a:pt x="882" y="2521"/>
                  </a:cubicBezTo>
                  <a:lnTo>
                    <a:pt x="1512" y="2206"/>
                  </a:lnTo>
                  <a:cubicBezTo>
                    <a:pt x="1859" y="2048"/>
                    <a:pt x="2048" y="1702"/>
                    <a:pt x="2048" y="1292"/>
                  </a:cubicBezTo>
                  <a:lnTo>
                    <a:pt x="2048" y="1040"/>
                  </a:lnTo>
                  <a:cubicBezTo>
                    <a:pt x="2048" y="473"/>
                    <a:pt x="1575"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33878600" y="2737375"/>
              <a:ext cx="52000" cy="86675"/>
            </a:xfrm>
            <a:custGeom>
              <a:avLst/>
              <a:gdLst/>
              <a:ahLst/>
              <a:cxnLst/>
              <a:rect l="l" t="t" r="r" b="b"/>
              <a:pathLst>
                <a:path w="2080" h="3467" extrusionOk="0">
                  <a:moveTo>
                    <a:pt x="347" y="1"/>
                  </a:moveTo>
                  <a:cubicBezTo>
                    <a:pt x="158" y="1"/>
                    <a:pt x="0" y="158"/>
                    <a:pt x="0" y="347"/>
                  </a:cubicBezTo>
                  <a:lnTo>
                    <a:pt x="0" y="1733"/>
                  </a:lnTo>
                  <a:cubicBezTo>
                    <a:pt x="0" y="1922"/>
                    <a:pt x="158" y="2080"/>
                    <a:pt x="347" y="2080"/>
                  </a:cubicBezTo>
                  <a:lnTo>
                    <a:pt x="1355" y="2080"/>
                  </a:lnTo>
                  <a:lnTo>
                    <a:pt x="1355" y="3088"/>
                  </a:lnTo>
                  <a:cubicBezTo>
                    <a:pt x="1355" y="3309"/>
                    <a:pt x="1512" y="3466"/>
                    <a:pt x="1733" y="3466"/>
                  </a:cubicBezTo>
                  <a:cubicBezTo>
                    <a:pt x="1922" y="3466"/>
                    <a:pt x="2079" y="3309"/>
                    <a:pt x="2079" y="3088"/>
                  </a:cubicBezTo>
                  <a:lnTo>
                    <a:pt x="2079" y="1733"/>
                  </a:lnTo>
                  <a:lnTo>
                    <a:pt x="2079" y="347"/>
                  </a:lnTo>
                  <a:cubicBezTo>
                    <a:pt x="2079" y="158"/>
                    <a:pt x="1922" y="1"/>
                    <a:pt x="1733" y="1"/>
                  </a:cubicBezTo>
                  <a:cubicBezTo>
                    <a:pt x="1512" y="1"/>
                    <a:pt x="1355" y="158"/>
                    <a:pt x="1355" y="347"/>
                  </a:cubicBezTo>
                  <a:lnTo>
                    <a:pt x="1355" y="1355"/>
                  </a:lnTo>
                  <a:lnTo>
                    <a:pt x="693" y="1355"/>
                  </a:lnTo>
                  <a:lnTo>
                    <a:pt x="693" y="347"/>
                  </a:lnTo>
                  <a:cubicBezTo>
                    <a:pt x="693" y="158"/>
                    <a:pt x="536"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457200" y="264050"/>
            <a:ext cx="8229600" cy="54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solidFill>
                  <a:schemeClr val="lt1"/>
                </a:solidFill>
                <a:highlight>
                  <a:schemeClr val="dk1"/>
                </a:highlight>
                <a:latin typeface="Fira Sans Extra Condensed"/>
                <a:ea typeface="Fira Sans Extra Condensed"/>
                <a:cs typeface="Fira Sans Extra Condensed"/>
                <a:sym typeface="Fira Sans Extra Condensed"/>
              </a:rPr>
              <a:t>Leveraging Parallel Processing for Advanced Graph Computations</a:t>
            </a:r>
            <a:endParaRPr/>
          </a:p>
        </p:txBody>
      </p:sp>
      <p:sp>
        <p:nvSpPr>
          <p:cNvPr id="213" name="Google Shape;213;p28"/>
          <p:cNvSpPr/>
          <p:nvPr/>
        </p:nvSpPr>
        <p:spPr>
          <a:xfrm>
            <a:off x="6783723" y="1024002"/>
            <a:ext cx="1974000" cy="1799400"/>
          </a:xfrm>
          <a:prstGeom prst="roundRect">
            <a:avLst>
              <a:gd name="adj" fmla="val 10604"/>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229959" y="2999397"/>
            <a:ext cx="1974000" cy="1799400"/>
          </a:xfrm>
          <a:prstGeom prst="roundRect">
            <a:avLst>
              <a:gd name="adj" fmla="val 10604"/>
            </a:avLst>
          </a:prstGeom>
          <a:solidFill>
            <a:srgbClr val="EEEEE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458874" y="1024002"/>
            <a:ext cx="1974000" cy="1799400"/>
          </a:xfrm>
          <a:prstGeom prst="roundRect">
            <a:avLst>
              <a:gd name="adj" fmla="val 10604"/>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4622734" y="2999397"/>
            <a:ext cx="1974000" cy="1799400"/>
          </a:xfrm>
          <a:prstGeom prst="roundRect">
            <a:avLst>
              <a:gd name="adj" fmla="val 10604"/>
            </a:avLst>
          </a:prstGeom>
          <a:solidFill>
            <a:srgbClr val="EEEEE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28"/>
          <p:cNvGrpSpPr/>
          <p:nvPr/>
        </p:nvGrpSpPr>
        <p:grpSpPr>
          <a:xfrm>
            <a:off x="229957" y="1023979"/>
            <a:ext cx="2407076" cy="1799380"/>
            <a:chOff x="457192" y="1478100"/>
            <a:chExt cx="2338556" cy="1544400"/>
          </a:xfrm>
        </p:grpSpPr>
        <p:sp>
          <p:nvSpPr>
            <p:cNvPr id="218" name="Google Shape;218;p28"/>
            <p:cNvSpPr/>
            <p:nvPr/>
          </p:nvSpPr>
          <p:spPr>
            <a:xfrm>
              <a:off x="457192" y="1478100"/>
              <a:ext cx="1917900" cy="1544400"/>
            </a:xfrm>
            <a:prstGeom prst="roundRect">
              <a:avLst>
                <a:gd name="adj" fmla="val 10604"/>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rot="5400000">
              <a:off x="2385948" y="2038800"/>
              <a:ext cx="396600" cy="423000"/>
            </a:xfrm>
            <a:prstGeom prst="triangle">
              <a:avLst>
                <a:gd name="adj" fmla="val 500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919492" y="1753650"/>
              <a:ext cx="993300" cy="993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8"/>
          <p:cNvGrpSpPr/>
          <p:nvPr/>
        </p:nvGrpSpPr>
        <p:grpSpPr>
          <a:xfrm>
            <a:off x="1037906" y="1662146"/>
            <a:ext cx="497677" cy="523402"/>
            <a:chOff x="6524150" y="1938725"/>
            <a:chExt cx="297725" cy="276625"/>
          </a:xfrm>
        </p:grpSpPr>
        <p:sp>
          <p:nvSpPr>
            <p:cNvPr id="222" name="Google Shape;222;p28"/>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8"/>
          <p:cNvGrpSpPr/>
          <p:nvPr/>
        </p:nvGrpSpPr>
        <p:grpSpPr>
          <a:xfrm>
            <a:off x="2028044" y="2999348"/>
            <a:ext cx="2407218" cy="1799380"/>
            <a:chOff x="2136419" y="3173550"/>
            <a:chExt cx="2338694" cy="1544400"/>
          </a:xfrm>
        </p:grpSpPr>
        <p:sp>
          <p:nvSpPr>
            <p:cNvPr id="227" name="Google Shape;227;p28"/>
            <p:cNvSpPr/>
            <p:nvPr/>
          </p:nvSpPr>
          <p:spPr>
            <a:xfrm>
              <a:off x="2557213" y="3173550"/>
              <a:ext cx="1917900" cy="1544400"/>
            </a:xfrm>
            <a:prstGeom prst="roundRect">
              <a:avLst>
                <a:gd name="adj" fmla="val 10604"/>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5400000" flipH="1">
              <a:off x="2149619" y="3734250"/>
              <a:ext cx="396600" cy="423000"/>
            </a:xfrm>
            <a:prstGeom prst="triangle">
              <a:avLst>
                <a:gd name="adj" fmla="val 50000"/>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3019513" y="3449100"/>
              <a:ext cx="993300" cy="993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8"/>
          <p:cNvGrpSpPr/>
          <p:nvPr/>
        </p:nvGrpSpPr>
        <p:grpSpPr>
          <a:xfrm>
            <a:off x="4622719" y="1023979"/>
            <a:ext cx="2407025" cy="1799380"/>
            <a:chOff x="4665070" y="1478100"/>
            <a:chExt cx="2338507" cy="1544400"/>
          </a:xfrm>
        </p:grpSpPr>
        <p:sp>
          <p:nvSpPr>
            <p:cNvPr id="231" name="Google Shape;231;p28"/>
            <p:cNvSpPr/>
            <p:nvPr/>
          </p:nvSpPr>
          <p:spPr>
            <a:xfrm>
              <a:off x="4665070" y="1478100"/>
              <a:ext cx="1917900" cy="1544400"/>
            </a:xfrm>
            <a:prstGeom prst="roundRect">
              <a:avLst>
                <a:gd name="adj" fmla="val 1060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rot="5400000">
              <a:off x="6593777" y="2038800"/>
              <a:ext cx="396600" cy="423000"/>
            </a:xfrm>
            <a:prstGeom prst="triangle">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5127370" y="1753650"/>
              <a:ext cx="993300" cy="993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28"/>
          <p:cNvGrpSpPr/>
          <p:nvPr/>
        </p:nvGrpSpPr>
        <p:grpSpPr>
          <a:xfrm>
            <a:off x="6349358" y="2999348"/>
            <a:ext cx="2409007" cy="1799380"/>
            <a:chOff x="6334723" y="3173550"/>
            <a:chExt cx="2340433" cy="1544400"/>
          </a:xfrm>
        </p:grpSpPr>
        <p:grpSp>
          <p:nvGrpSpPr>
            <p:cNvPr id="235" name="Google Shape;235;p28"/>
            <p:cNvGrpSpPr/>
            <p:nvPr/>
          </p:nvGrpSpPr>
          <p:grpSpPr>
            <a:xfrm>
              <a:off x="6334723" y="3173550"/>
              <a:ext cx="2340433" cy="1544400"/>
              <a:chOff x="6334723" y="3173550"/>
              <a:chExt cx="2340433" cy="1544400"/>
            </a:xfrm>
          </p:grpSpPr>
          <p:sp>
            <p:nvSpPr>
              <p:cNvPr id="236" name="Google Shape;236;p28"/>
              <p:cNvSpPr/>
              <p:nvPr/>
            </p:nvSpPr>
            <p:spPr>
              <a:xfrm>
                <a:off x="6757256" y="3173550"/>
                <a:ext cx="1917900" cy="1544400"/>
              </a:xfrm>
              <a:prstGeom prst="roundRect">
                <a:avLst>
                  <a:gd name="adj" fmla="val 10604"/>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rot="-5400000" flipH="1">
                <a:off x="6347923" y="3734250"/>
                <a:ext cx="396600" cy="423000"/>
              </a:xfrm>
              <a:prstGeom prst="triangle">
                <a:avLst>
                  <a:gd name="adj" fmla="val 5000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8"/>
            <p:cNvSpPr/>
            <p:nvPr/>
          </p:nvSpPr>
          <p:spPr>
            <a:xfrm>
              <a:off x="7219556" y="3449100"/>
              <a:ext cx="993300" cy="993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8"/>
          <p:cNvGrpSpPr/>
          <p:nvPr/>
        </p:nvGrpSpPr>
        <p:grpSpPr>
          <a:xfrm>
            <a:off x="7508154" y="3604063"/>
            <a:ext cx="520164" cy="590276"/>
            <a:chOff x="-63250675" y="2664125"/>
            <a:chExt cx="317425" cy="318225"/>
          </a:xfrm>
        </p:grpSpPr>
        <p:sp>
          <p:nvSpPr>
            <p:cNvPr id="240" name="Google Shape;240;p28"/>
            <p:cNvSpPr/>
            <p:nvPr/>
          </p:nvSpPr>
          <p:spPr>
            <a:xfrm>
              <a:off x="-63250675" y="2664125"/>
              <a:ext cx="317425" cy="318225"/>
            </a:xfrm>
            <a:custGeom>
              <a:avLst/>
              <a:gdLst/>
              <a:ahLst/>
              <a:cxnLst/>
              <a:rect l="l" t="t" r="r" b="b"/>
              <a:pathLst>
                <a:path w="12697" h="12729" extrusionOk="0">
                  <a:moveTo>
                    <a:pt x="6364" y="2521"/>
                  </a:moveTo>
                  <a:cubicBezTo>
                    <a:pt x="8475" y="2521"/>
                    <a:pt x="10208" y="4254"/>
                    <a:pt x="10208" y="6396"/>
                  </a:cubicBezTo>
                  <a:cubicBezTo>
                    <a:pt x="10208" y="8507"/>
                    <a:pt x="8475" y="10240"/>
                    <a:pt x="6364" y="10240"/>
                  </a:cubicBezTo>
                  <a:cubicBezTo>
                    <a:pt x="4222" y="10240"/>
                    <a:pt x="2489" y="8507"/>
                    <a:pt x="2489" y="6396"/>
                  </a:cubicBezTo>
                  <a:cubicBezTo>
                    <a:pt x="2489" y="4254"/>
                    <a:pt x="4222" y="2521"/>
                    <a:pt x="6364" y="2521"/>
                  </a:cubicBezTo>
                  <a:close/>
                  <a:moveTo>
                    <a:pt x="6364" y="1"/>
                  </a:moveTo>
                  <a:cubicBezTo>
                    <a:pt x="6112" y="1"/>
                    <a:pt x="5923" y="190"/>
                    <a:pt x="5923" y="442"/>
                  </a:cubicBezTo>
                  <a:lnTo>
                    <a:pt x="5923" y="1702"/>
                  </a:lnTo>
                  <a:cubicBezTo>
                    <a:pt x="4946" y="1765"/>
                    <a:pt x="4033" y="2174"/>
                    <a:pt x="3308" y="2773"/>
                  </a:cubicBezTo>
                  <a:lnTo>
                    <a:pt x="2426" y="1859"/>
                  </a:lnTo>
                  <a:cubicBezTo>
                    <a:pt x="2347" y="1781"/>
                    <a:pt x="2237" y="1741"/>
                    <a:pt x="2127" y="1741"/>
                  </a:cubicBezTo>
                  <a:cubicBezTo>
                    <a:pt x="2017" y="1741"/>
                    <a:pt x="1906" y="1781"/>
                    <a:pt x="1827" y="1859"/>
                  </a:cubicBezTo>
                  <a:cubicBezTo>
                    <a:pt x="1670" y="2017"/>
                    <a:pt x="1670" y="2300"/>
                    <a:pt x="1827" y="2458"/>
                  </a:cubicBezTo>
                  <a:lnTo>
                    <a:pt x="2741" y="3340"/>
                  </a:lnTo>
                  <a:cubicBezTo>
                    <a:pt x="2143" y="4065"/>
                    <a:pt x="1733" y="4978"/>
                    <a:pt x="1670" y="5955"/>
                  </a:cubicBezTo>
                  <a:lnTo>
                    <a:pt x="410" y="5955"/>
                  </a:lnTo>
                  <a:cubicBezTo>
                    <a:pt x="158" y="5955"/>
                    <a:pt x="0" y="6144"/>
                    <a:pt x="0" y="6333"/>
                  </a:cubicBezTo>
                  <a:cubicBezTo>
                    <a:pt x="0" y="6585"/>
                    <a:pt x="221" y="6774"/>
                    <a:pt x="410" y="6774"/>
                  </a:cubicBezTo>
                  <a:lnTo>
                    <a:pt x="1670" y="6774"/>
                  </a:lnTo>
                  <a:cubicBezTo>
                    <a:pt x="1733" y="7751"/>
                    <a:pt x="2143" y="8664"/>
                    <a:pt x="2741" y="9389"/>
                  </a:cubicBezTo>
                  <a:lnTo>
                    <a:pt x="1827" y="10271"/>
                  </a:lnTo>
                  <a:cubicBezTo>
                    <a:pt x="1670" y="10429"/>
                    <a:pt x="1670" y="10712"/>
                    <a:pt x="1827" y="10870"/>
                  </a:cubicBezTo>
                  <a:cubicBezTo>
                    <a:pt x="1890" y="10964"/>
                    <a:pt x="2017" y="10996"/>
                    <a:pt x="2111" y="10996"/>
                  </a:cubicBezTo>
                  <a:cubicBezTo>
                    <a:pt x="2174" y="10996"/>
                    <a:pt x="2300" y="10964"/>
                    <a:pt x="2363" y="10870"/>
                  </a:cubicBezTo>
                  <a:lnTo>
                    <a:pt x="3277" y="9956"/>
                  </a:lnTo>
                  <a:cubicBezTo>
                    <a:pt x="4001" y="10555"/>
                    <a:pt x="4883" y="10964"/>
                    <a:pt x="5892" y="11027"/>
                  </a:cubicBezTo>
                  <a:lnTo>
                    <a:pt x="5892" y="12287"/>
                  </a:lnTo>
                  <a:cubicBezTo>
                    <a:pt x="5892" y="12508"/>
                    <a:pt x="6081" y="12729"/>
                    <a:pt x="6301" y="12729"/>
                  </a:cubicBezTo>
                  <a:cubicBezTo>
                    <a:pt x="6553" y="12729"/>
                    <a:pt x="6711" y="12508"/>
                    <a:pt x="6711" y="12287"/>
                  </a:cubicBezTo>
                  <a:lnTo>
                    <a:pt x="6711" y="11027"/>
                  </a:lnTo>
                  <a:cubicBezTo>
                    <a:pt x="7687" y="10964"/>
                    <a:pt x="8601" y="10555"/>
                    <a:pt x="9294" y="9956"/>
                  </a:cubicBezTo>
                  <a:lnTo>
                    <a:pt x="10208" y="10870"/>
                  </a:lnTo>
                  <a:cubicBezTo>
                    <a:pt x="10302" y="10964"/>
                    <a:pt x="10397" y="10996"/>
                    <a:pt x="10491" y="10996"/>
                  </a:cubicBezTo>
                  <a:cubicBezTo>
                    <a:pt x="10617" y="10996"/>
                    <a:pt x="10680" y="10964"/>
                    <a:pt x="10775" y="10870"/>
                  </a:cubicBezTo>
                  <a:cubicBezTo>
                    <a:pt x="10932" y="10712"/>
                    <a:pt x="10932" y="10429"/>
                    <a:pt x="10775" y="10271"/>
                  </a:cubicBezTo>
                  <a:lnTo>
                    <a:pt x="9861" y="9389"/>
                  </a:lnTo>
                  <a:cubicBezTo>
                    <a:pt x="10460" y="8664"/>
                    <a:pt x="10838" y="7751"/>
                    <a:pt x="10932" y="6774"/>
                  </a:cubicBezTo>
                  <a:lnTo>
                    <a:pt x="12193" y="6774"/>
                  </a:lnTo>
                  <a:cubicBezTo>
                    <a:pt x="12413" y="6774"/>
                    <a:pt x="12602" y="6585"/>
                    <a:pt x="12602" y="6333"/>
                  </a:cubicBezTo>
                  <a:cubicBezTo>
                    <a:pt x="12697" y="6144"/>
                    <a:pt x="12508" y="5955"/>
                    <a:pt x="12256" y="5955"/>
                  </a:cubicBezTo>
                  <a:lnTo>
                    <a:pt x="10995" y="5955"/>
                  </a:lnTo>
                  <a:cubicBezTo>
                    <a:pt x="10932" y="4978"/>
                    <a:pt x="10523" y="4065"/>
                    <a:pt x="9924" y="3340"/>
                  </a:cubicBezTo>
                  <a:lnTo>
                    <a:pt x="10838" y="2458"/>
                  </a:lnTo>
                  <a:cubicBezTo>
                    <a:pt x="10995" y="2300"/>
                    <a:pt x="10995" y="2017"/>
                    <a:pt x="10838" y="1859"/>
                  </a:cubicBezTo>
                  <a:cubicBezTo>
                    <a:pt x="10759" y="1781"/>
                    <a:pt x="10649" y="1741"/>
                    <a:pt x="10539" y="1741"/>
                  </a:cubicBezTo>
                  <a:cubicBezTo>
                    <a:pt x="10428" y="1741"/>
                    <a:pt x="10318" y="1781"/>
                    <a:pt x="10239" y="1859"/>
                  </a:cubicBezTo>
                  <a:lnTo>
                    <a:pt x="9357" y="2773"/>
                  </a:lnTo>
                  <a:cubicBezTo>
                    <a:pt x="8633" y="2174"/>
                    <a:pt x="7719" y="1765"/>
                    <a:pt x="6742" y="1702"/>
                  </a:cubicBezTo>
                  <a:lnTo>
                    <a:pt x="6742" y="442"/>
                  </a:lnTo>
                  <a:cubicBezTo>
                    <a:pt x="6742" y="190"/>
                    <a:pt x="6553" y="1"/>
                    <a:pt x="6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63167975" y="2747625"/>
              <a:ext cx="152025" cy="152025"/>
            </a:xfrm>
            <a:custGeom>
              <a:avLst/>
              <a:gdLst/>
              <a:ahLst/>
              <a:cxnLst/>
              <a:rect l="l" t="t" r="r" b="b"/>
              <a:pathLst>
                <a:path w="6081" h="6081" extrusionOk="0">
                  <a:moveTo>
                    <a:pt x="2615" y="819"/>
                  </a:moveTo>
                  <a:lnTo>
                    <a:pt x="2615" y="1701"/>
                  </a:lnTo>
                  <a:cubicBezTo>
                    <a:pt x="2521" y="1733"/>
                    <a:pt x="2458" y="1733"/>
                    <a:pt x="2363" y="1764"/>
                  </a:cubicBezTo>
                  <a:lnTo>
                    <a:pt x="1796" y="1197"/>
                  </a:lnTo>
                  <a:cubicBezTo>
                    <a:pt x="2017" y="1040"/>
                    <a:pt x="2300" y="914"/>
                    <a:pt x="2615" y="819"/>
                  </a:cubicBezTo>
                  <a:close/>
                  <a:moveTo>
                    <a:pt x="3434" y="882"/>
                  </a:moveTo>
                  <a:cubicBezTo>
                    <a:pt x="3749" y="914"/>
                    <a:pt x="4033" y="1040"/>
                    <a:pt x="4253" y="1229"/>
                  </a:cubicBezTo>
                  <a:lnTo>
                    <a:pt x="3686" y="1827"/>
                  </a:lnTo>
                  <a:cubicBezTo>
                    <a:pt x="3592" y="1796"/>
                    <a:pt x="3529" y="1733"/>
                    <a:pt x="3434" y="1733"/>
                  </a:cubicBezTo>
                  <a:lnTo>
                    <a:pt x="3434" y="882"/>
                  </a:lnTo>
                  <a:close/>
                  <a:moveTo>
                    <a:pt x="1197" y="1796"/>
                  </a:moveTo>
                  <a:lnTo>
                    <a:pt x="1796" y="2363"/>
                  </a:lnTo>
                  <a:cubicBezTo>
                    <a:pt x="1733" y="2457"/>
                    <a:pt x="1701" y="2520"/>
                    <a:pt x="1701" y="2615"/>
                  </a:cubicBezTo>
                  <a:lnTo>
                    <a:pt x="851" y="2615"/>
                  </a:lnTo>
                  <a:cubicBezTo>
                    <a:pt x="914" y="2300"/>
                    <a:pt x="1040" y="2016"/>
                    <a:pt x="1197" y="1796"/>
                  </a:cubicBezTo>
                  <a:close/>
                  <a:moveTo>
                    <a:pt x="4852" y="1796"/>
                  </a:moveTo>
                  <a:cubicBezTo>
                    <a:pt x="5010" y="2016"/>
                    <a:pt x="5136" y="2300"/>
                    <a:pt x="5199" y="2615"/>
                  </a:cubicBezTo>
                  <a:lnTo>
                    <a:pt x="4348" y="2615"/>
                  </a:lnTo>
                  <a:cubicBezTo>
                    <a:pt x="4316" y="2520"/>
                    <a:pt x="4316" y="2457"/>
                    <a:pt x="4253" y="2363"/>
                  </a:cubicBezTo>
                  <a:lnTo>
                    <a:pt x="4852" y="1796"/>
                  </a:lnTo>
                  <a:close/>
                  <a:moveTo>
                    <a:pt x="3056" y="2457"/>
                  </a:moveTo>
                  <a:cubicBezTo>
                    <a:pt x="3214" y="2457"/>
                    <a:pt x="3308" y="2520"/>
                    <a:pt x="3434" y="2615"/>
                  </a:cubicBezTo>
                  <a:cubicBezTo>
                    <a:pt x="3560" y="2741"/>
                    <a:pt x="3592" y="2836"/>
                    <a:pt x="3592" y="2993"/>
                  </a:cubicBezTo>
                  <a:cubicBezTo>
                    <a:pt x="3592" y="3151"/>
                    <a:pt x="3529" y="3308"/>
                    <a:pt x="3434" y="3403"/>
                  </a:cubicBezTo>
                  <a:cubicBezTo>
                    <a:pt x="3308" y="3529"/>
                    <a:pt x="3214" y="3560"/>
                    <a:pt x="3056" y="3560"/>
                  </a:cubicBezTo>
                  <a:cubicBezTo>
                    <a:pt x="2899" y="3560"/>
                    <a:pt x="2773" y="3466"/>
                    <a:pt x="2647" y="3403"/>
                  </a:cubicBezTo>
                  <a:cubicBezTo>
                    <a:pt x="2521" y="3277"/>
                    <a:pt x="2489" y="3151"/>
                    <a:pt x="2489" y="2993"/>
                  </a:cubicBezTo>
                  <a:cubicBezTo>
                    <a:pt x="2489" y="2836"/>
                    <a:pt x="2584" y="2741"/>
                    <a:pt x="2647" y="2615"/>
                  </a:cubicBezTo>
                  <a:cubicBezTo>
                    <a:pt x="2773" y="2489"/>
                    <a:pt x="2899" y="2457"/>
                    <a:pt x="3056" y="2457"/>
                  </a:cubicBezTo>
                  <a:close/>
                  <a:moveTo>
                    <a:pt x="1733" y="3434"/>
                  </a:moveTo>
                  <a:cubicBezTo>
                    <a:pt x="1796" y="3529"/>
                    <a:pt x="1796" y="3592"/>
                    <a:pt x="1828" y="3686"/>
                  </a:cubicBezTo>
                  <a:lnTo>
                    <a:pt x="1229" y="4253"/>
                  </a:lnTo>
                  <a:cubicBezTo>
                    <a:pt x="1040" y="4033"/>
                    <a:pt x="914" y="3749"/>
                    <a:pt x="882" y="3434"/>
                  </a:cubicBezTo>
                  <a:close/>
                  <a:moveTo>
                    <a:pt x="5199" y="3434"/>
                  </a:moveTo>
                  <a:cubicBezTo>
                    <a:pt x="5136" y="3749"/>
                    <a:pt x="5010" y="4033"/>
                    <a:pt x="4852" y="4253"/>
                  </a:cubicBezTo>
                  <a:lnTo>
                    <a:pt x="4253" y="3686"/>
                  </a:lnTo>
                  <a:cubicBezTo>
                    <a:pt x="4316" y="3592"/>
                    <a:pt x="4348" y="3529"/>
                    <a:pt x="4348" y="3434"/>
                  </a:cubicBezTo>
                  <a:close/>
                  <a:moveTo>
                    <a:pt x="2363" y="4253"/>
                  </a:moveTo>
                  <a:cubicBezTo>
                    <a:pt x="2458" y="4316"/>
                    <a:pt x="2521" y="4348"/>
                    <a:pt x="2615" y="4348"/>
                  </a:cubicBezTo>
                  <a:lnTo>
                    <a:pt x="2615" y="5198"/>
                  </a:lnTo>
                  <a:cubicBezTo>
                    <a:pt x="2300" y="5167"/>
                    <a:pt x="2017" y="5041"/>
                    <a:pt x="1796" y="4852"/>
                  </a:cubicBezTo>
                  <a:lnTo>
                    <a:pt x="2363" y="4253"/>
                  </a:lnTo>
                  <a:close/>
                  <a:moveTo>
                    <a:pt x="3686" y="4253"/>
                  </a:moveTo>
                  <a:lnTo>
                    <a:pt x="4253" y="4852"/>
                  </a:lnTo>
                  <a:cubicBezTo>
                    <a:pt x="4033" y="5009"/>
                    <a:pt x="3749" y="5135"/>
                    <a:pt x="3434" y="5198"/>
                  </a:cubicBezTo>
                  <a:lnTo>
                    <a:pt x="3434" y="4348"/>
                  </a:lnTo>
                  <a:cubicBezTo>
                    <a:pt x="3529" y="4316"/>
                    <a:pt x="3592" y="4316"/>
                    <a:pt x="3686" y="4253"/>
                  </a:cubicBezTo>
                  <a:close/>
                  <a:moveTo>
                    <a:pt x="3056" y="0"/>
                  </a:moveTo>
                  <a:cubicBezTo>
                    <a:pt x="1355" y="0"/>
                    <a:pt x="0" y="1386"/>
                    <a:pt x="0" y="3056"/>
                  </a:cubicBezTo>
                  <a:cubicBezTo>
                    <a:pt x="0" y="3875"/>
                    <a:pt x="315" y="4631"/>
                    <a:pt x="882" y="5167"/>
                  </a:cubicBezTo>
                  <a:cubicBezTo>
                    <a:pt x="1229" y="5608"/>
                    <a:pt x="2111" y="6081"/>
                    <a:pt x="3056" y="6081"/>
                  </a:cubicBezTo>
                  <a:cubicBezTo>
                    <a:pt x="4694" y="6081"/>
                    <a:pt x="6081" y="4726"/>
                    <a:pt x="6081" y="3056"/>
                  </a:cubicBezTo>
                  <a:cubicBezTo>
                    <a:pt x="6081" y="1355"/>
                    <a:pt x="4694" y="0"/>
                    <a:pt x="3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8"/>
          <p:cNvSpPr/>
          <p:nvPr/>
        </p:nvSpPr>
        <p:spPr>
          <a:xfrm>
            <a:off x="3186840" y="3606795"/>
            <a:ext cx="522786" cy="584618"/>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8"/>
          <p:cNvGrpSpPr/>
          <p:nvPr/>
        </p:nvGrpSpPr>
        <p:grpSpPr>
          <a:xfrm>
            <a:off x="5369008" y="1643653"/>
            <a:ext cx="497719" cy="560393"/>
            <a:chOff x="1412450" y="1954475"/>
            <a:chExt cx="297750" cy="296175"/>
          </a:xfrm>
        </p:grpSpPr>
        <p:sp>
          <p:nvSpPr>
            <p:cNvPr id="244" name="Google Shape;244;p28"/>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8"/>
          <p:cNvGrpSpPr/>
          <p:nvPr/>
        </p:nvGrpSpPr>
        <p:grpSpPr>
          <a:xfrm>
            <a:off x="336957" y="3158617"/>
            <a:ext cx="1760107" cy="1341322"/>
            <a:chOff x="561146" y="3310250"/>
            <a:chExt cx="1710004" cy="1151251"/>
          </a:xfrm>
        </p:grpSpPr>
        <p:grpSp>
          <p:nvGrpSpPr>
            <p:cNvPr id="247" name="Google Shape;247;p28"/>
            <p:cNvGrpSpPr/>
            <p:nvPr/>
          </p:nvGrpSpPr>
          <p:grpSpPr>
            <a:xfrm>
              <a:off x="561146" y="3605425"/>
              <a:ext cx="1710004" cy="856076"/>
              <a:chOff x="548956" y="3605425"/>
              <a:chExt cx="1710004" cy="856076"/>
            </a:xfrm>
          </p:grpSpPr>
          <p:sp>
            <p:nvSpPr>
              <p:cNvPr id="248" name="Google Shape;248;p28"/>
              <p:cNvSpPr txBox="1"/>
              <p:nvPr/>
            </p:nvSpPr>
            <p:spPr>
              <a:xfrm>
                <a:off x="548956" y="3605425"/>
                <a:ext cx="1710000" cy="38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Sorting</a:t>
                </a:r>
                <a:endParaRPr sz="16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249" name="Google Shape;249;p28"/>
              <p:cNvSpPr txBox="1"/>
              <p:nvPr/>
            </p:nvSpPr>
            <p:spPr>
              <a:xfrm>
                <a:off x="548960" y="3954801"/>
                <a:ext cx="1710000" cy="50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We sorted a list of countries based on various indices including Cost of Living, Rent, Groceries, Restaurant Price, and Local Purchasing Power.</a:t>
                </a:r>
                <a:endParaRPr sz="800">
                  <a:solidFill>
                    <a:schemeClr val="dk1"/>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ctr" rtl="0">
                  <a:lnSpc>
                    <a:spcPct val="100000"/>
                  </a:lnSpc>
                  <a:spcBef>
                    <a:spcPts val="0"/>
                  </a:spcBef>
                  <a:spcAft>
                    <a:spcPts val="0"/>
                  </a:spcAft>
                  <a:buNone/>
                </a:pPr>
                <a:endParaRPr sz="1200">
                  <a:solidFill>
                    <a:schemeClr val="dk1"/>
                  </a:solidFill>
                  <a:latin typeface="Roboto"/>
                  <a:ea typeface="Roboto"/>
                  <a:cs typeface="Roboto"/>
                  <a:sym typeface="Roboto"/>
                </a:endParaRPr>
              </a:p>
            </p:txBody>
          </p:sp>
        </p:grpSp>
        <p:sp>
          <p:nvSpPr>
            <p:cNvPr id="250" name="Google Shape;250;p28"/>
            <p:cNvSpPr/>
            <p:nvPr/>
          </p:nvSpPr>
          <p:spPr>
            <a:xfrm>
              <a:off x="1200900" y="3310250"/>
              <a:ext cx="430500" cy="3822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3</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grpSp>
        <p:nvGrpSpPr>
          <p:cNvPr id="251" name="Google Shape;251;p28"/>
          <p:cNvGrpSpPr/>
          <p:nvPr/>
        </p:nvGrpSpPr>
        <p:grpSpPr>
          <a:xfrm>
            <a:off x="4714150" y="3158617"/>
            <a:ext cx="1799936" cy="1505193"/>
            <a:chOff x="4746063" y="3310250"/>
            <a:chExt cx="1748700" cy="1291900"/>
          </a:xfrm>
        </p:grpSpPr>
        <p:grpSp>
          <p:nvGrpSpPr>
            <p:cNvPr id="252" name="Google Shape;252;p28"/>
            <p:cNvGrpSpPr/>
            <p:nvPr/>
          </p:nvGrpSpPr>
          <p:grpSpPr>
            <a:xfrm>
              <a:off x="4746063" y="3628313"/>
              <a:ext cx="1748700" cy="973837"/>
              <a:chOff x="4733918" y="3628313"/>
              <a:chExt cx="1748700" cy="973837"/>
            </a:xfrm>
          </p:grpSpPr>
          <p:sp>
            <p:nvSpPr>
              <p:cNvPr id="253" name="Google Shape;253;p28"/>
              <p:cNvSpPr txBox="1"/>
              <p:nvPr/>
            </p:nvSpPr>
            <p:spPr>
              <a:xfrm>
                <a:off x="4733918" y="3628313"/>
                <a:ext cx="1741500" cy="2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Fira Sans Extra Condensed SemiBold"/>
                    <a:ea typeface="Fira Sans Extra Condensed SemiBold"/>
                    <a:cs typeface="Fira Sans Extra Condensed SemiBold"/>
                    <a:sym typeface="Fira Sans Extra Condensed SemiBold"/>
                  </a:rPr>
                  <a:t>Data Visualization</a:t>
                </a:r>
                <a:endParaRPr sz="1600">
                  <a:solidFill>
                    <a:schemeClr val="dk1"/>
                  </a:solidFill>
                  <a:latin typeface="Fira Sans Extra Condensed SemiBold"/>
                  <a:ea typeface="Fira Sans Extra Condensed SemiBold"/>
                  <a:cs typeface="Fira Sans Extra Condensed SemiBold"/>
                  <a:sym typeface="Fira Sans Extra Condensed SemiBold"/>
                </a:endParaRPr>
              </a:p>
              <a:p>
                <a:pPr marL="0" lvl="0" indent="0" algn="ctr" rtl="0">
                  <a:lnSpc>
                    <a:spcPct val="100000"/>
                  </a:lnSpc>
                  <a:spcBef>
                    <a:spcPts val="0"/>
                  </a:spcBef>
                  <a:spcAft>
                    <a:spcPts val="0"/>
                  </a:spcAft>
                  <a:buNone/>
                </a:pPr>
                <a:endParaRPr sz="16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254" name="Google Shape;254;p28"/>
              <p:cNvSpPr txBox="1"/>
              <p:nvPr/>
            </p:nvSpPr>
            <p:spPr>
              <a:xfrm>
                <a:off x="4741117" y="3910950"/>
                <a:ext cx="1741500" cy="69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What we've learned is how to load a dataset, organize and view your data using Pandas, and several ways to visualize data in Python.</a:t>
                </a:r>
                <a:endParaRPr sz="800">
                  <a:solidFill>
                    <a:schemeClr val="dk1"/>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ctr" rtl="0">
                  <a:lnSpc>
                    <a:spcPct val="100000"/>
                  </a:lnSpc>
                  <a:spcBef>
                    <a:spcPts val="0"/>
                  </a:spcBef>
                  <a:spcAft>
                    <a:spcPts val="0"/>
                  </a:spcAft>
                  <a:buNone/>
                </a:pPr>
                <a:endParaRPr sz="1200">
                  <a:solidFill>
                    <a:schemeClr val="dk1"/>
                  </a:solidFill>
                  <a:latin typeface="Roboto"/>
                  <a:ea typeface="Roboto"/>
                  <a:cs typeface="Roboto"/>
                  <a:sym typeface="Roboto"/>
                </a:endParaRPr>
              </a:p>
            </p:txBody>
          </p:sp>
        </p:grpSp>
        <p:sp>
          <p:nvSpPr>
            <p:cNvPr id="255" name="Google Shape;255;p28"/>
            <p:cNvSpPr/>
            <p:nvPr/>
          </p:nvSpPr>
          <p:spPr>
            <a:xfrm>
              <a:off x="5427375" y="3310250"/>
              <a:ext cx="393300" cy="382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4</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grpSp>
        <p:nvGrpSpPr>
          <p:cNvPr id="256" name="Google Shape;256;p28"/>
          <p:cNvGrpSpPr/>
          <p:nvPr/>
        </p:nvGrpSpPr>
        <p:grpSpPr>
          <a:xfrm>
            <a:off x="2572192" y="1188433"/>
            <a:ext cx="1760103" cy="1291824"/>
            <a:chOff x="2665078" y="1619250"/>
            <a:chExt cx="1710000" cy="1108766"/>
          </a:xfrm>
        </p:grpSpPr>
        <p:grpSp>
          <p:nvGrpSpPr>
            <p:cNvPr id="257" name="Google Shape;257;p28"/>
            <p:cNvGrpSpPr/>
            <p:nvPr/>
          </p:nvGrpSpPr>
          <p:grpSpPr>
            <a:xfrm>
              <a:off x="2665078" y="1922650"/>
              <a:ext cx="1710000" cy="805367"/>
              <a:chOff x="2659038" y="1922650"/>
              <a:chExt cx="1710000" cy="805367"/>
            </a:xfrm>
          </p:grpSpPr>
          <p:sp>
            <p:nvSpPr>
              <p:cNvPr id="258" name="Google Shape;258;p28"/>
              <p:cNvSpPr txBox="1"/>
              <p:nvPr/>
            </p:nvSpPr>
            <p:spPr>
              <a:xfrm>
                <a:off x="2692335" y="1922650"/>
                <a:ext cx="1643400" cy="38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Visual Studio Code</a:t>
                </a:r>
                <a:endParaRPr sz="16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259" name="Google Shape;259;p28"/>
              <p:cNvSpPr txBox="1"/>
              <p:nvPr/>
            </p:nvSpPr>
            <p:spPr>
              <a:xfrm>
                <a:off x="2659038" y="2246816"/>
                <a:ext cx="1710000" cy="48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VS Code is a great IDE for data visualization due to its extensibility, rich ecosystem, and interactive debugging capabilities.</a:t>
                </a:r>
                <a:endParaRPr sz="800">
                  <a:solidFill>
                    <a:schemeClr val="dk1"/>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ctr" rtl="0">
                  <a:lnSpc>
                    <a:spcPct val="100000"/>
                  </a:lnSpc>
                  <a:spcBef>
                    <a:spcPts val="0"/>
                  </a:spcBef>
                  <a:spcAft>
                    <a:spcPts val="0"/>
                  </a:spcAft>
                  <a:buNone/>
                </a:pPr>
                <a:endParaRPr sz="1200">
                  <a:solidFill>
                    <a:schemeClr val="dk1"/>
                  </a:solidFill>
                  <a:latin typeface="Roboto"/>
                  <a:ea typeface="Roboto"/>
                  <a:cs typeface="Roboto"/>
                  <a:sym typeface="Roboto"/>
                </a:endParaRPr>
              </a:p>
            </p:txBody>
          </p:sp>
        </p:grpSp>
        <p:sp>
          <p:nvSpPr>
            <p:cNvPr id="260" name="Google Shape;260;p28"/>
            <p:cNvSpPr/>
            <p:nvPr/>
          </p:nvSpPr>
          <p:spPr>
            <a:xfrm>
              <a:off x="3300750" y="1619250"/>
              <a:ext cx="402300" cy="3822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1</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grpSp>
        <p:nvGrpSpPr>
          <p:cNvPr id="261" name="Google Shape;261;p28"/>
          <p:cNvGrpSpPr/>
          <p:nvPr/>
        </p:nvGrpSpPr>
        <p:grpSpPr>
          <a:xfrm>
            <a:off x="6903381" y="1188433"/>
            <a:ext cx="1760103" cy="1457718"/>
            <a:chOff x="6872975" y="1619250"/>
            <a:chExt cx="1710000" cy="1251152"/>
          </a:xfrm>
        </p:grpSpPr>
        <p:grpSp>
          <p:nvGrpSpPr>
            <p:cNvPr id="262" name="Google Shape;262;p28"/>
            <p:cNvGrpSpPr/>
            <p:nvPr/>
          </p:nvGrpSpPr>
          <p:grpSpPr>
            <a:xfrm>
              <a:off x="6872975" y="1962075"/>
              <a:ext cx="1710000" cy="908327"/>
              <a:chOff x="6873088" y="1962075"/>
              <a:chExt cx="1710000" cy="908327"/>
            </a:xfrm>
          </p:grpSpPr>
          <p:sp>
            <p:nvSpPr>
              <p:cNvPr id="263" name="Google Shape;263;p28"/>
              <p:cNvSpPr txBox="1"/>
              <p:nvPr/>
            </p:nvSpPr>
            <p:spPr>
              <a:xfrm>
                <a:off x="7068613" y="1962075"/>
                <a:ext cx="1295400" cy="20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solidFill>
                      <a:schemeClr val="dk1"/>
                    </a:solidFill>
                    <a:latin typeface="Fira Sans Extra Condensed SemiBold"/>
                    <a:ea typeface="Fira Sans Extra Condensed SemiBold"/>
                    <a:cs typeface="Fira Sans Extra Condensed SemiBold"/>
                    <a:sym typeface="Fira Sans Extra Condensed SemiBold"/>
                  </a:rPr>
                  <a:t>Cost of Living</a:t>
                </a:r>
                <a:endParaRPr sz="16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264" name="Google Shape;264;p28"/>
              <p:cNvSpPr txBox="1"/>
              <p:nvPr/>
            </p:nvSpPr>
            <p:spPr>
              <a:xfrm>
                <a:off x="6873088" y="2273102"/>
                <a:ext cx="1710000" cy="59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We utilized the 2022 Cost of Living Index as our dataset to analyze and compare living expenses across different locations.</a:t>
                </a:r>
                <a:endParaRPr sz="800">
                  <a:solidFill>
                    <a:schemeClr val="dk1"/>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ctr" rtl="0">
                  <a:lnSpc>
                    <a:spcPct val="100000"/>
                  </a:lnSpc>
                  <a:spcBef>
                    <a:spcPts val="0"/>
                  </a:spcBef>
                  <a:spcAft>
                    <a:spcPts val="0"/>
                  </a:spcAft>
                  <a:buNone/>
                </a:pPr>
                <a:endParaRPr sz="1000">
                  <a:solidFill>
                    <a:schemeClr val="dk1"/>
                  </a:solidFill>
                  <a:latin typeface="Roboto"/>
                  <a:ea typeface="Roboto"/>
                  <a:cs typeface="Roboto"/>
                  <a:sym typeface="Roboto"/>
                </a:endParaRPr>
              </a:p>
            </p:txBody>
          </p:sp>
        </p:grpSp>
        <p:sp>
          <p:nvSpPr>
            <p:cNvPr id="265" name="Google Shape;265;p28"/>
            <p:cNvSpPr/>
            <p:nvPr/>
          </p:nvSpPr>
          <p:spPr>
            <a:xfrm>
              <a:off x="7506801" y="1619250"/>
              <a:ext cx="418800" cy="3822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2</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pic>
        <p:nvPicPr>
          <p:cNvPr id="266" name="Google Shape;266;p28"/>
          <p:cNvPicPr preferRelativeResize="0"/>
          <p:nvPr/>
        </p:nvPicPr>
        <p:blipFill rotWithShape="1">
          <a:blip r:embed="rId3">
            <a:alphaModFix/>
          </a:blip>
          <a:srcRect t="-2980" b="2980"/>
          <a:stretch/>
        </p:blipFill>
        <p:spPr>
          <a:xfrm>
            <a:off x="203025" y="898140"/>
            <a:ext cx="2028011" cy="1948191"/>
          </a:xfrm>
          <a:prstGeom prst="rect">
            <a:avLst/>
          </a:prstGeom>
          <a:noFill/>
          <a:ln>
            <a:noFill/>
          </a:ln>
        </p:spPr>
      </p:pic>
      <p:pic>
        <p:nvPicPr>
          <p:cNvPr id="267" name="Google Shape;267;p28"/>
          <p:cNvPicPr preferRelativeResize="0"/>
          <p:nvPr/>
        </p:nvPicPr>
        <p:blipFill>
          <a:blip r:embed="rId4">
            <a:alphaModFix/>
          </a:blip>
          <a:stretch>
            <a:fillRect/>
          </a:stretch>
        </p:blipFill>
        <p:spPr>
          <a:xfrm>
            <a:off x="2373144" y="2901425"/>
            <a:ext cx="2171958" cy="2019700"/>
          </a:xfrm>
          <a:prstGeom prst="rect">
            <a:avLst/>
          </a:prstGeom>
          <a:noFill/>
          <a:ln>
            <a:noFill/>
          </a:ln>
        </p:spPr>
      </p:pic>
      <p:pic>
        <p:nvPicPr>
          <p:cNvPr id="268" name="Google Shape;268;p28"/>
          <p:cNvPicPr preferRelativeResize="0"/>
          <p:nvPr/>
        </p:nvPicPr>
        <p:blipFill>
          <a:blip r:embed="rId5">
            <a:alphaModFix/>
          </a:blip>
          <a:stretch>
            <a:fillRect/>
          </a:stretch>
        </p:blipFill>
        <p:spPr>
          <a:xfrm>
            <a:off x="4621296" y="870150"/>
            <a:ext cx="1974100" cy="1948183"/>
          </a:xfrm>
          <a:prstGeom prst="rect">
            <a:avLst/>
          </a:prstGeom>
          <a:noFill/>
          <a:ln>
            <a:noFill/>
          </a:ln>
        </p:spPr>
      </p:pic>
      <p:pic>
        <p:nvPicPr>
          <p:cNvPr id="269" name="Google Shape;269;p28"/>
          <p:cNvPicPr preferRelativeResize="0"/>
          <p:nvPr/>
        </p:nvPicPr>
        <p:blipFill>
          <a:blip r:embed="rId6">
            <a:alphaModFix/>
          </a:blip>
          <a:stretch>
            <a:fillRect/>
          </a:stretch>
        </p:blipFill>
        <p:spPr>
          <a:xfrm>
            <a:off x="6784260" y="2937179"/>
            <a:ext cx="2274865" cy="19481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9"/>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 </a:t>
            </a:r>
            <a:endParaRPr/>
          </a:p>
        </p:txBody>
      </p:sp>
      <p:grpSp>
        <p:nvGrpSpPr>
          <p:cNvPr id="275" name="Google Shape;275;p29"/>
          <p:cNvGrpSpPr/>
          <p:nvPr/>
        </p:nvGrpSpPr>
        <p:grpSpPr>
          <a:xfrm>
            <a:off x="406075" y="1160900"/>
            <a:ext cx="2468700" cy="1126050"/>
            <a:chOff x="415350" y="1507425"/>
            <a:chExt cx="2468700" cy="1126050"/>
          </a:xfrm>
        </p:grpSpPr>
        <p:sp>
          <p:nvSpPr>
            <p:cNvPr id="276" name="Google Shape;276;p29"/>
            <p:cNvSpPr/>
            <p:nvPr/>
          </p:nvSpPr>
          <p:spPr>
            <a:xfrm>
              <a:off x="466725" y="1507425"/>
              <a:ext cx="1929300" cy="316500"/>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Fira Sans Extra Condensed SemiBold"/>
                  <a:ea typeface="Fira Sans Extra Condensed SemiBold"/>
                  <a:cs typeface="Fira Sans Extra Condensed SemiBold"/>
                  <a:sym typeface="Fira Sans Extra Condensed SemiBold"/>
                </a:rPr>
                <a:t>Graph Neural Network</a:t>
              </a:r>
              <a:endParaRPr sz="15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277" name="Google Shape;277;p29"/>
            <p:cNvSpPr txBox="1"/>
            <p:nvPr/>
          </p:nvSpPr>
          <p:spPr>
            <a:xfrm>
              <a:off x="415350" y="2148075"/>
              <a:ext cx="2468700" cy="485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1050">
                  <a:solidFill>
                    <a:schemeClr val="dk1"/>
                  </a:solidFill>
                  <a:latin typeface="Roboto"/>
                  <a:ea typeface="Roboto"/>
                  <a:cs typeface="Roboto"/>
                  <a:sym typeface="Roboto"/>
                </a:rPr>
                <a:t>The benchmark suite enables comprehensive evaluation of GPU performance in training Graph Neural Networks, aiding optimization and comparison efforts.</a:t>
              </a:r>
              <a:endParaRPr sz="1050">
                <a:solidFill>
                  <a:schemeClr val="dk1"/>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sz="1200">
                <a:latin typeface="Roboto"/>
                <a:ea typeface="Roboto"/>
                <a:cs typeface="Roboto"/>
                <a:sym typeface="Roboto"/>
              </a:endParaRPr>
            </a:p>
          </p:txBody>
        </p:sp>
      </p:grpSp>
      <p:sp>
        <p:nvSpPr>
          <p:cNvPr id="278" name="Google Shape;278;p29"/>
          <p:cNvSpPr/>
          <p:nvPr/>
        </p:nvSpPr>
        <p:spPr>
          <a:xfrm>
            <a:off x="4686200" y="3453091"/>
            <a:ext cx="756000" cy="7125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5384475" y="2788811"/>
            <a:ext cx="756000" cy="7125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5384475" y="1873567"/>
            <a:ext cx="756000" cy="7125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4727271" y="1160900"/>
            <a:ext cx="756000" cy="7125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701796" y="1160900"/>
            <a:ext cx="756000" cy="7125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003525" y="1873567"/>
            <a:ext cx="756000" cy="7125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3003525" y="2779832"/>
            <a:ext cx="756000" cy="7125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701800" y="3452361"/>
            <a:ext cx="756000" cy="7125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29"/>
          <p:cNvGrpSpPr/>
          <p:nvPr/>
        </p:nvGrpSpPr>
        <p:grpSpPr>
          <a:xfrm>
            <a:off x="4946474" y="1347950"/>
            <a:ext cx="317290" cy="338721"/>
            <a:chOff x="-57950750" y="2296300"/>
            <a:chExt cx="279625" cy="316650"/>
          </a:xfrm>
        </p:grpSpPr>
        <p:sp>
          <p:nvSpPr>
            <p:cNvPr id="287" name="Google Shape;287;p29"/>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9"/>
          <p:cNvGrpSpPr/>
          <p:nvPr/>
        </p:nvGrpSpPr>
        <p:grpSpPr>
          <a:xfrm>
            <a:off x="3200375" y="2059773"/>
            <a:ext cx="361998" cy="340405"/>
            <a:chOff x="-57578225" y="1904075"/>
            <a:chExt cx="319025" cy="318225"/>
          </a:xfrm>
        </p:grpSpPr>
        <p:sp>
          <p:nvSpPr>
            <p:cNvPr id="292" name="Google Shape;292;p29"/>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9"/>
          <p:cNvGrpSpPr/>
          <p:nvPr/>
        </p:nvGrpSpPr>
        <p:grpSpPr>
          <a:xfrm>
            <a:off x="5580891" y="2045555"/>
            <a:ext cx="362877" cy="335138"/>
            <a:chOff x="-55620175" y="2686900"/>
            <a:chExt cx="319800" cy="318300"/>
          </a:xfrm>
        </p:grpSpPr>
        <p:sp>
          <p:nvSpPr>
            <p:cNvPr id="297" name="Google Shape;297;p29"/>
            <p:cNvSpPr/>
            <p:nvPr/>
          </p:nvSpPr>
          <p:spPr>
            <a:xfrm>
              <a:off x="-55514650" y="2917925"/>
              <a:ext cx="72500" cy="29775"/>
            </a:xfrm>
            <a:custGeom>
              <a:avLst/>
              <a:gdLst/>
              <a:ahLst/>
              <a:cxnLst/>
              <a:rect l="l" t="t" r="r" b="b"/>
              <a:pathLst>
                <a:path w="2900" h="1191" extrusionOk="0">
                  <a:moveTo>
                    <a:pt x="387" y="1"/>
                  </a:moveTo>
                  <a:cubicBezTo>
                    <a:pt x="292" y="1"/>
                    <a:pt x="206" y="40"/>
                    <a:pt x="158" y="119"/>
                  </a:cubicBezTo>
                  <a:cubicBezTo>
                    <a:pt x="1" y="277"/>
                    <a:pt x="1" y="529"/>
                    <a:pt x="158" y="655"/>
                  </a:cubicBezTo>
                  <a:cubicBezTo>
                    <a:pt x="505" y="1001"/>
                    <a:pt x="978" y="1190"/>
                    <a:pt x="1450" y="1190"/>
                  </a:cubicBezTo>
                  <a:cubicBezTo>
                    <a:pt x="1954" y="1190"/>
                    <a:pt x="2427" y="1001"/>
                    <a:pt x="2742" y="655"/>
                  </a:cubicBezTo>
                  <a:cubicBezTo>
                    <a:pt x="2899" y="497"/>
                    <a:pt x="2899" y="245"/>
                    <a:pt x="2742" y="119"/>
                  </a:cubicBezTo>
                  <a:cubicBezTo>
                    <a:pt x="2679" y="72"/>
                    <a:pt x="2592" y="48"/>
                    <a:pt x="2502" y="48"/>
                  </a:cubicBezTo>
                  <a:cubicBezTo>
                    <a:pt x="2411" y="48"/>
                    <a:pt x="2317" y="72"/>
                    <a:pt x="2238" y="119"/>
                  </a:cubicBezTo>
                  <a:cubicBezTo>
                    <a:pt x="2049" y="340"/>
                    <a:pt x="1734" y="434"/>
                    <a:pt x="1450" y="434"/>
                  </a:cubicBezTo>
                  <a:cubicBezTo>
                    <a:pt x="1135" y="434"/>
                    <a:pt x="852" y="340"/>
                    <a:pt x="663" y="119"/>
                  </a:cubicBezTo>
                  <a:cubicBezTo>
                    <a:pt x="584" y="40"/>
                    <a:pt x="481"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55450050"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55524875" y="2855525"/>
              <a:ext cx="18925" cy="17450"/>
            </a:xfrm>
            <a:custGeom>
              <a:avLst/>
              <a:gdLst/>
              <a:ahLst/>
              <a:cxnLst/>
              <a:rect l="l" t="t" r="r" b="b"/>
              <a:pathLst>
                <a:path w="757" h="698" extrusionOk="0">
                  <a:moveTo>
                    <a:pt x="410" y="0"/>
                  </a:moveTo>
                  <a:cubicBezTo>
                    <a:pt x="189" y="0"/>
                    <a:pt x="0" y="158"/>
                    <a:pt x="0" y="347"/>
                  </a:cubicBezTo>
                  <a:cubicBezTo>
                    <a:pt x="0" y="536"/>
                    <a:pt x="189" y="693"/>
                    <a:pt x="410" y="693"/>
                  </a:cubicBezTo>
                  <a:cubicBezTo>
                    <a:pt x="423" y="696"/>
                    <a:pt x="437" y="697"/>
                    <a:pt x="451" y="697"/>
                  </a:cubicBezTo>
                  <a:cubicBezTo>
                    <a:pt x="598" y="697"/>
                    <a:pt x="756" y="548"/>
                    <a:pt x="756" y="347"/>
                  </a:cubicBezTo>
                  <a:cubicBezTo>
                    <a:pt x="756" y="158"/>
                    <a:pt x="59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55620175" y="2686900"/>
              <a:ext cx="319800" cy="318300"/>
            </a:xfrm>
            <a:custGeom>
              <a:avLst/>
              <a:gdLst/>
              <a:ahLst/>
              <a:cxnLst/>
              <a:rect l="l" t="t" r="r" b="b"/>
              <a:pathLst>
                <a:path w="12792" h="12732" extrusionOk="0">
                  <a:moveTo>
                    <a:pt x="5671" y="2240"/>
                  </a:moveTo>
                  <a:cubicBezTo>
                    <a:pt x="6333" y="2240"/>
                    <a:pt x="6931" y="2429"/>
                    <a:pt x="7435" y="2744"/>
                  </a:cubicBezTo>
                  <a:cubicBezTo>
                    <a:pt x="7057" y="4225"/>
                    <a:pt x="5703" y="5233"/>
                    <a:pt x="4159" y="5233"/>
                  </a:cubicBezTo>
                  <a:lnTo>
                    <a:pt x="2332" y="5233"/>
                  </a:lnTo>
                  <a:cubicBezTo>
                    <a:pt x="2489" y="3532"/>
                    <a:pt x="3938" y="2240"/>
                    <a:pt x="5671" y="2240"/>
                  </a:cubicBezTo>
                  <a:close/>
                  <a:moveTo>
                    <a:pt x="8318" y="732"/>
                  </a:moveTo>
                  <a:cubicBezTo>
                    <a:pt x="8434" y="732"/>
                    <a:pt x="8549" y="741"/>
                    <a:pt x="8664" y="759"/>
                  </a:cubicBezTo>
                  <a:cubicBezTo>
                    <a:pt x="9735" y="917"/>
                    <a:pt x="10523" y="1925"/>
                    <a:pt x="10523" y="3059"/>
                  </a:cubicBezTo>
                  <a:lnTo>
                    <a:pt x="10523" y="6147"/>
                  </a:lnTo>
                  <a:cubicBezTo>
                    <a:pt x="10271" y="6021"/>
                    <a:pt x="10050" y="5958"/>
                    <a:pt x="9767" y="5958"/>
                  </a:cubicBezTo>
                  <a:lnTo>
                    <a:pt x="9767" y="5580"/>
                  </a:lnTo>
                  <a:cubicBezTo>
                    <a:pt x="9767" y="3626"/>
                    <a:pt x="8349" y="1957"/>
                    <a:pt x="6490" y="1578"/>
                  </a:cubicBezTo>
                  <a:cubicBezTo>
                    <a:pt x="6975" y="1040"/>
                    <a:pt x="7643" y="732"/>
                    <a:pt x="8318" y="732"/>
                  </a:cubicBezTo>
                  <a:close/>
                  <a:moveTo>
                    <a:pt x="1544" y="6745"/>
                  </a:moveTo>
                  <a:lnTo>
                    <a:pt x="1544" y="8226"/>
                  </a:lnTo>
                  <a:cubicBezTo>
                    <a:pt x="1134" y="8226"/>
                    <a:pt x="788" y="7879"/>
                    <a:pt x="788" y="7470"/>
                  </a:cubicBezTo>
                  <a:cubicBezTo>
                    <a:pt x="788" y="7092"/>
                    <a:pt x="1134" y="6745"/>
                    <a:pt x="1544" y="6745"/>
                  </a:cubicBezTo>
                  <a:close/>
                  <a:moveTo>
                    <a:pt x="9798" y="6745"/>
                  </a:moveTo>
                  <a:cubicBezTo>
                    <a:pt x="10208" y="6745"/>
                    <a:pt x="10554" y="7060"/>
                    <a:pt x="10554" y="7470"/>
                  </a:cubicBezTo>
                  <a:cubicBezTo>
                    <a:pt x="10554" y="7879"/>
                    <a:pt x="10208" y="8226"/>
                    <a:pt x="9798" y="8226"/>
                  </a:cubicBezTo>
                  <a:lnTo>
                    <a:pt x="9798" y="6745"/>
                  </a:lnTo>
                  <a:close/>
                  <a:moveTo>
                    <a:pt x="10712" y="8667"/>
                  </a:moveTo>
                  <a:cubicBezTo>
                    <a:pt x="10775" y="8888"/>
                    <a:pt x="10869" y="9108"/>
                    <a:pt x="11027" y="9297"/>
                  </a:cubicBezTo>
                  <a:cubicBezTo>
                    <a:pt x="11090" y="9455"/>
                    <a:pt x="11216" y="9549"/>
                    <a:pt x="11342" y="9707"/>
                  </a:cubicBezTo>
                  <a:lnTo>
                    <a:pt x="9652" y="9707"/>
                  </a:lnTo>
                  <a:cubicBezTo>
                    <a:pt x="9738" y="9468"/>
                    <a:pt x="9768" y="9254"/>
                    <a:pt x="9798" y="8982"/>
                  </a:cubicBezTo>
                  <a:cubicBezTo>
                    <a:pt x="10145" y="8982"/>
                    <a:pt x="10460" y="8856"/>
                    <a:pt x="10712" y="8667"/>
                  </a:cubicBezTo>
                  <a:close/>
                  <a:moveTo>
                    <a:pt x="8066" y="3280"/>
                  </a:moveTo>
                  <a:cubicBezTo>
                    <a:pt x="8664" y="3847"/>
                    <a:pt x="9042" y="4729"/>
                    <a:pt x="9042" y="5643"/>
                  </a:cubicBezTo>
                  <a:lnTo>
                    <a:pt x="9042" y="8636"/>
                  </a:lnTo>
                  <a:cubicBezTo>
                    <a:pt x="9042" y="10463"/>
                    <a:pt x="7530" y="11975"/>
                    <a:pt x="5671" y="11975"/>
                  </a:cubicBezTo>
                  <a:cubicBezTo>
                    <a:pt x="3812" y="11975"/>
                    <a:pt x="2269" y="10431"/>
                    <a:pt x="2269" y="8573"/>
                  </a:cubicBezTo>
                  <a:lnTo>
                    <a:pt x="2269" y="5989"/>
                  </a:lnTo>
                  <a:lnTo>
                    <a:pt x="4159" y="5989"/>
                  </a:lnTo>
                  <a:cubicBezTo>
                    <a:pt x="5104" y="5989"/>
                    <a:pt x="6049" y="5643"/>
                    <a:pt x="6805" y="5044"/>
                  </a:cubicBezTo>
                  <a:cubicBezTo>
                    <a:pt x="7404" y="4571"/>
                    <a:pt x="7782" y="3941"/>
                    <a:pt x="8066" y="3280"/>
                  </a:cubicBezTo>
                  <a:close/>
                  <a:moveTo>
                    <a:pt x="8329" y="0"/>
                  </a:moveTo>
                  <a:cubicBezTo>
                    <a:pt x="7237" y="0"/>
                    <a:pt x="6224" y="580"/>
                    <a:pt x="5671" y="1547"/>
                  </a:cubicBezTo>
                  <a:lnTo>
                    <a:pt x="5640" y="1547"/>
                  </a:lnTo>
                  <a:cubicBezTo>
                    <a:pt x="3340" y="1547"/>
                    <a:pt x="1481" y="3374"/>
                    <a:pt x="1481" y="5643"/>
                  </a:cubicBezTo>
                  <a:lnTo>
                    <a:pt x="1481" y="5989"/>
                  </a:lnTo>
                  <a:cubicBezTo>
                    <a:pt x="662" y="5989"/>
                    <a:pt x="0" y="6651"/>
                    <a:pt x="0" y="7470"/>
                  </a:cubicBezTo>
                  <a:cubicBezTo>
                    <a:pt x="0" y="8320"/>
                    <a:pt x="662" y="8982"/>
                    <a:pt x="1481" y="8982"/>
                  </a:cubicBezTo>
                  <a:cubicBezTo>
                    <a:pt x="1702" y="11061"/>
                    <a:pt x="3466" y="12731"/>
                    <a:pt x="5577" y="12731"/>
                  </a:cubicBezTo>
                  <a:cubicBezTo>
                    <a:pt x="7215" y="12731"/>
                    <a:pt x="8570" y="11818"/>
                    <a:pt x="9263" y="10463"/>
                  </a:cubicBezTo>
                  <a:lnTo>
                    <a:pt x="12319" y="10463"/>
                  </a:lnTo>
                  <a:cubicBezTo>
                    <a:pt x="12476" y="10463"/>
                    <a:pt x="12634" y="10368"/>
                    <a:pt x="12665" y="10211"/>
                  </a:cubicBezTo>
                  <a:cubicBezTo>
                    <a:pt x="12791" y="9990"/>
                    <a:pt x="12728" y="9833"/>
                    <a:pt x="12571" y="9770"/>
                  </a:cubicBezTo>
                  <a:cubicBezTo>
                    <a:pt x="11783" y="9360"/>
                    <a:pt x="11248" y="8573"/>
                    <a:pt x="11248" y="7690"/>
                  </a:cubicBezTo>
                  <a:lnTo>
                    <a:pt x="11248" y="3122"/>
                  </a:lnTo>
                  <a:cubicBezTo>
                    <a:pt x="11248" y="1578"/>
                    <a:pt x="10208" y="287"/>
                    <a:pt x="8790" y="35"/>
                  </a:cubicBezTo>
                  <a:cubicBezTo>
                    <a:pt x="8636" y="12"/>
                    <a:pt x="8481" y="0"/>
                    <a:pt x="8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9"/>
          <p:cNvGrpSpPr/>
          <p:nvPr/>
        </p:nvGrpSpPr>
        <p:grpSpPr>
          <a:xfrm>
            <a:off x="3899106" y="1347936"/>
            <a:ext cx="361090" cy="338721"/>
            <a:chOff x="-55225575" y="1903275"/>
            <a:chExt cx="318225" cy="316650"/>
          </a:xfrm>
        </p:grpSpPr>
        <p:sp>
          <p:nvSpPr>
            <p:cNvPr id="302" name="Google Shape;302;p29"/>
            <p:cNvSpPr/>
            <p:nvPr/>
          </p:nvSpPr>
          <p:spPr>
            <a:xfrm>
              <a:off x="-55104275" y="2116925"/>
              <a:ext cx="72475" cy="29750"/>
            </a:xfrm>
            <a:custGeom>
              <a:avLst/>
              <a:gdLst/>
              <a:ahLst/>
              <a:cxnLst/>
              <a:rect l="l" t="t" r="r" b="b"/>
              <a:pathLst>
                <a:path w="2899" h="1190" extrusionOk="0">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55113750" y="2053725"/>
              <a:ext cx="17350" cy="18125"/>
            </a:xfrm>
            <a:custGeom>
              <a:avLst/>
              <a:gdLst/>
              <a:ahLst/>
              <a:cxnLst/>
              <a:rect l="l" t="t" r="r" b="b"/>
              <a:pathLst>
                <a:path w="694" h="725" extrusionOk="0">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55039700" y="2053725"/>
              <a:ext cx="18125" cy="18125"/>
            </a:xfrm>
            <a:custGeom>
              <a:avLst/>
              <a:gdLst/>
              <a:ahLst/>
              <a:cxnLst/>
              <a:rect l="l" t="t" r="r" b="b"/>
              <a:pathLst>
                <a:path w="725" h="725" extrusionOk="0">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55225575" y="1903275"/>
              <a:ext cx="318225" cy="316650"/>
            </a:xfrm>
            <a:custGeom>
              <a:avLst/>
              <a:gdLst/>
              <a:ahLst/>
              <a:cxnLst/>
              <a:rect l="l" t="t" r="r" b="b"/>
              <a:pathLst>
                <a:path w="12729" h="12666" extrusionOk="0">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55170450" y="1959200"/>
              <a:ext cx="204800" cy="225300"/>
            </a:xfrm>
            <a:custGeom>
              <a:avLst/>
              <a:gdLst/>
              <a:ahLst/>
              <a:cxnLst/>
              <a:rect l="l" t="t" r="r" b="b"/>
              <a:pathLst>
                <a:path w="8192" h="9012" extrusionOk="0">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9"/>
          <p:cNvGrpSpPr/>
          <p:nvPr/>
        </p:nvGrpSpPr>
        <p:grpSpPr>
          <a:xfrm>
            <a:off x="3222731" y="2966037"/>
            <a:ext cx="317290" cy="340405"/>
            <a:chOff x="-56774050" y="1904075"/>
            <a:chExt cx="279625" cy="318225"/>
          </a:xfrm>
        </p:grpSpPr>
        <p:sp>
          <p:nvSpPr>
            <p:cNvPr id="308" name="Google Shape;308;p29"/>
            <p:cNvSpPr/>
            <p:nvPr/>
          </p:nvSpPr>
          <p:spPr>
            <a:xfrm>
              <a:off x="-56671650" y="2135825"/>
              <a:ext cx="72475" cy="28975"/>
            </a:xfrm>
            <a:custGeom>
              <a:avLst/>
              <a:gdLst/>
              <a:ahLst/>
              <a:cxnLst/>
              <a:rect l="l" t="t" r="r" b="b"/>
              <a:pathLst>
                <a:path w="2899" h="1159" extrusionOk="0">
                  <a:moveTo>
                    <a:pt x="398" y="1"/>
                  </a:moveTo>
                  <a:cubicBezTo>
                    <a:pt x="307" y="1"/>
                    <a:pt x="221"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56774050" y="1904075"/>
              <a:ext cx="279625" cy="318225"/>
            </a:xfrm>
            <a:custGeom>
              <a:avLst/>
              <a:gdLst/>
              <a:ahLst/>
              <a:cxnLst/>
              <a:rect l="l" t="t" r="r" b="b"/>
              <a:pathLst>
                <a:path w="11185" h="12729" extrusionOk="0">
                  <a:moveTo>
                    <a:pt x="5545" y="757"/>
                  </a:moveTo>
                  <a:cubicBezTo>
                    <a:pt x="7278" y="757"/>
                    <a:pt x="8696" y="2048"/>
                    <a:pt x="8885" y="3750"/>
                  </a:cubicBezTo>
                  <a:lnTo>
                    <a:pt x="4789" y="3750"/>
                  </a:lnTo>
                  <a:cubicBezTo>
                    <a:pt x="3056" y="3750"/>
                    <a:pt x="1639" y="2395"/>
                    <a:pt x="1450" y="757"/>
                  </a:cubicBezTo>
                  <a:close/>
                  <a:moveTo>
                    <a:pt x="2710" y="3844"/>
                  </a:moveTo>
                  <a:cubicBezTo>
                    <a:pt x="3277" y="4254"/>
                    <a:pt x="4002" y="4506"/>
                    <a:pt x="4789" y="4506"/>
                  </a:cubicBezTo>
                  <a:lnTo>
                    <a:pt x="8885" y="4506"/>
                  </a:lnTo>
                  <a:lnTo>
                    <a:pt x="8885" y="5608"/>
                  </a:lnTo>
                  <a:cubicBezTo>
                    <a:pt x="8570" y="5356"/>
                    <a:pt x="8192" y="5230"/>
                    <a:pt x="7782" y="5230"/>
                  </a:cubicBezTo>
                  <a:cubicBezTo>
                    <a:pt x="6900" y="5230"/>
                    <a:pt x="6144" y="5860"/>
                    <a:pt x="5986" y="6742"/>
                  </a:cubicBezTo>
                  <a:lnTo>
                    <a:pt x="5167" y="6742"/>
                  </a:lnTo>
                  <a:cubicBezTo>
                    <a:pt x="5010" y="5860"/>
                    <a:pt x="4222" y="5230"/>
                    <a:pt x="3340" y="5230"/>
                  </a:cubicBezTo>
                  <a:cubicBezTo>
                    <a:pt x="2899" y="5230"/>
                    <a:pt x="2552" y="5388"/>
                    <a:pt x="2237" y="5608"/>
                  </a:cubicBezTo>
                  <a:cubicBezTo>
                    <a:pt x="2237" y="4978"/>
                    <a:pt x="2395" y="4380"/>
                    <a:pt x="2710" y="3844"/>
                  </a:cubicBezTo>
                  <a:close/>
                  <a:moveTo>
                    <a:pt x="1450" y="5986"/>
                  </a:moveTo>
                  <a:lnTo>
                    <a:pt x="1450" y="7467"/>
                  </a:lnTo>
                  <a:cubicBezTo>
                    <a:pt x="1432" y="7468"/>
                    <a:pt x="1415" y="7469"/>
                    <a:pt x="1398" y="7469"/>
                  </a:cubicBezTo>
                  <a:cubicBezTo>
                    <a:pt x="984" y="7469"/>
                    <a:pt x="694" y="7106"/>
                    <a:pt x="694" y="6742"/>
                  </a:cubicBezTo>
                  <a:cubicBezTo>
                    <a:pt x="694" y="6333"/>
                    <a:pt x="1009" y="5986"/>
                    <a:pt x="1450" y="5986"/>
                  </a:cubicBezTo>
                  <a:close/>
                  <a:moveTo>
                    <a:pt x="9641" y="5986"/>
                  </a:moveTo>
                  <a:cubicBezTo>
                    <a:pt x="10051" y="5986"/>
                    <a:pt x="10397" y="6301"/>
                    <a:pt x="10397" y="6742"/>
                  </a:cubicBezTo>
                  <a:cubicBezTo>
                    <a:pt x="10397" y="7184"/>
                    <a:pt x="10051" y="7499"/>
                    <a:pt x="9641" y="7499"/>
                  </a:cubicBezTo>
                  <a:lnTo>
                    <a:pt x="9641" y="5986"/>
                  </a:lnTo>
                  <a:close/>
                  <a:moveTo>
                    <a:pt x="3309" y="5986"/>
                  </a:moveTo>
                  <a:cubicBezTo>
                    <a:pt x="3939" y="5986"/>
                    <a:pt x="4411" y="6490"/>
                    <a:pt x="4411" y="7089"/>
                  </a:cubicBezTo>
                  <a:cubicBezTo>
                    <a:pt x="4411" y="7719"/>
                    <a:pt x="3907" y="8192"/>
                    <a:pt x="3309" y="8192"/>
                  </a:cubicBezTo>
                  <a:cubicBezTo>
                    <a:pt x="2678" y="8192"/>
                    <a:pt x="2206" y="7688"/>
                    <a:pt x="2206" y="7089"/>
                  </a:cubicBezTo>
                  <a:cubicBezTo>
                    <a:pt x="2206" y="6459"/>
                    <a:pt x="2710" y="5986"/>
                    <a:pt x="3309" y="5986"/>
                  </a:cubicBezTo>
                  <a:close/>
                  <a:moveTo>
                    <a:pt x="7782" y="6018"/>
                  </a:moveTo>
                  <a:cubicBezTo>
                    <a:pt x="8412" y="6018"/>
                    <a:pt x="8885" y="6553"/>
                    <a:pt x="8885" y="7121"/>
                  </a:cubicBezTo>
                  <a:cubicBezTo>
                    <a:pt x="8885" y="7719"/>
                    <a:pt x="8381" y="8223"/>
                    <a:pt x="7782" y="8223"/>
                  </a:cubicBezTo>
                  <a:cubicBezTo>
                    <a:pt x="7152" y="8223"/>
                    <a:pt x="6680" y="7719"/>
                    <a:pt x="6680" y="7121"/>
                  </a:cubicBezTo>
                  <a:cubicBezTo>
                    <a:pt x="6680" y="6490"/>
                    <a:pt x="7215" y="6018"/>
                    <a:pt x="7782" y="6018"/>
                  </a:cubicBezTo>
                  <a:close/>
                  <a:moveTo>
                    <a:pt x="5955" y="7436"/>
                  </a:moveTo>
                  <a:cubicBezTo>
                    <a:pt x="6112" y="8318"/>
                    <a:pt x="6900" y="8948"/>
                    <a:pt x="7751" y="8948"/>
                  </a:cubicBezTo>
                  <a:cubicBezTo>
                    <a:pt x="8192" y="8948"/>
                    <a:pt x="8538" y="8790"/>
                    <a:pt x="8853" y="8601"/>
                  </a:cubicBezTo>
                  <a:lnTo>
                    <a:pt x="8853" y="8601"/>
                  </a:lnTo>
                  <a:cubicBezTo>
                    <a:pt x="8885" y="10334"/>
                    <a:pt x="7593" y="11783"/>
                    <a:pt x="5892" y="11941"/>
                  </a:cubicBezTo>
                  <a:lnTo>
                    <a:pt x="5892" y="11594"/>
                  </a:lnTo>
                  <a:cubicBezTo>
                    <a:pt x="5892" y="11374"/>
                    <a:pt x="5734" y="11216"/>
                    <a:pt x="5545" y="11216"/>
                  </a:cubicBezTo>
                  <a:cubicBezTo>
                    <a:pt x="5356" y="11216"/>
                    <a:pt x="5199" y="11374"/>
                    <a:pt x="5199" y="11594"/>
                  </a:cubicBezTo>
                  <a:lnTo>
                    <a:pt x="5199" y="11941"/>
                  </a:lnTo>
                  <a:cubicBezTo>
                    <a:pt x="3498" y="11752"/>
                    <a:pt x="2206" y="10334"/>
                    <a:pt x="2206" y="8601"/>
                  </a:cubicBezTo>
                  <a:lnTo>
                    <a:pt x="2206" y="8601"/>
                  </a:lnTo>
                  <a:cubicBezTo>
                    <a:pt x="2521" y="8822"/>
                    <a:pt x="2899" y="8948"/>
                    <a:pt x="3309" y="8948"/>
                  </a:cubicBezTo>
                  <a:cubicBezTo>
                    <a:pt x="4222" y="8948"/>
                    <a:pt x="4947" y="8318"/>
                    <a:pt x="5136" y="7436"/>
                  </a:cubicBezTo>
                  <a:close/>
                  <a:moveTo>
                    <a:pt x="1072" y="0"/>
                  </a:moveTo>
                  <a:cubicBezTo>
                    <a:pt x="851" y="0"/>
                    <a:pt x="725" y="158"/>
                    <a:pt x="725" y="347"/>
                  </a:cubicBezTo>
                  <a:cubicBezTo>
                    <a:pt x="725" y="1576"/>
                    <a:pt x="1229" y="2678"/>
                    <a:pt x="2080" y="3434"/>
                  </a:cubicBezTo>
                  <a:cubicBezTo>
                    <a:pt x="1733" y="3970"/>
                    <a:pt x="1544" y="4569"/>
                    <a:pt x="1513" y="5230"/>
                  </a:cubicBezTo>
                  <a:cubicBezTo>
                    <a:pt x="662" y="5230"/>
                    <a:pt x="0" y="5923"/>
                    <a:pt x="0" y="6742"/>
                  </a:cubicBezTo>
                  <a:cubicBezTo>
                    <a:pt x="0" y="7562"/>
                    <a:pt x="662" y="8223"/>
                    <a:pt x="1513" y="8223"/>
                  </a:cubicBezTo>
                  <a:lnTo>
                    <a:pt x="1513" y="8601"/>
                  </a:lnTo>
                  <a:cubicBezTo>
                    <a:pt x="1513" y="10870"/>
                    <a:pt x="3340" y="12728"/>
                    <a:pt x="5577" y="12728"/>
                  </a:cubicBezTo>
                  <a:cubicBezTo>
                    <a:pt x="7845" y="12728"/>
                    <a:pt x="9673" y="10870"/>
                    <a:pt x="9673" y="8601"/>
                  </a:cubicBezTo>
                  <a:lnTo>
                    <a:pt x="9673" y="8223"/>
                  </a:lnTo>
                  <a:cubicBezTo>
                    <a:pt x="10523" y="8223"/>
                    <a:pt x="11185" y="7562"/>
                    <a:pt x="11185" y="6742"/>
                  </a:cubicBezTo>
                  <a:cubicBezTo>
                    <a:pt x="11153" y="5923"/>
                    <a:pt x="10460" y="5230"/>
                    <a:pt x="9641" y="5230"/>
                  </a:cubicBezTo>
                  <a:lnTo>
                    <a:pt x="9641" y="4128"/>
                  </a:lnTo>
                  <a:cubicBezTo>
                    <a:pt x="9641" y="1859"/>
                    <a:pt x="7782" y="0"/>
                    <a:pt x="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9"/>
          <p:cNvGrpSpPr/>
          <p:nvPr/>
        </p:nvGrpSpPr>
        <p:grpSpPr>
          <a:xfrm>
            <a:off x="5593658" y="2946094"/>
            <a:ext cx="337346" cy="335901"/>
            <a:chOff x="-54826975" y="1903275"/>
            <a:chExt cx="297300" cy="319025"/>
          </a:xfrm>
        </p:grpSpPr>
        <p:sp>
          <p:nvSpPr>
            <p:cNvPr id="311" name="Google Shape;311;p29"/>
            <p:cNvSpPr/>
            <p:nvPr/>
          </p:nvSpPr>
          <p:spPr>
            <a:xfrm>
              <a:off x="-54712850" y="2135825"/>
              <a:ext cx="73275" cy="28975"/>
            </a:xfrm>
            <a:custGeom>
              <a:avLst/>
              <a:gdLst/>
              <a:ahLst/>
              <a:cxnLst/>
              <a:rect l="l" t="t" r="r" b="b"/>
              <a:pathLst>
                <a:path w="2931" h="1159" extrusionOk="0">
                  <a:moveTo>
                    <a:pt x="414" y="1"/>
                  </a:moveTo>
                  <a:cubicBezTo>
                    <a:pt x="316" y="1"/>
                    <a:pt x="222" y="40"/>
                    <a:pt x="159" y="119"/>
                  </a:cubicBezTo>
                  <a:cubicBezTo>
                    <a:pt x="1" y="276"/>
                    <a:pt x="1" y="497"/>
                    <a:pt x="159" y="623"/>
                  </a:cubicBezTo>
                  <a:cubicBezTo>
                    <a:pt x="537" y="970"/>
                    <a:pt x="1009" y="1159"/>
                    <a:pt x="1482" y="1159"/>
                  </a:cubicBezTo>
                  <a:cubicBezTo>
                    <a:pt x="1986" y="1159"/>
                    <a:pt x="2458" y="970"/>
                    <a:pt x="2773" y="623"/>
                  </a:cubicBezTo>
                  <a:cubicBezTo>
                    <a:pt x="2931" y="465"/>
                    <a:pt x="2931" y="213"/>
                    <a:pt x="2773" y="119"/>
                  </a:cubicBezTo>
                  <a:cubicBezTo>
                    <a:pt x="2695" y="40"/>
                    <a:pt x="2592" y="1"/>
                    <a:pt x="2498" y="1"/>
                  </a:cubicBezTo>
                  <a:cubicBezTo>
                    <a:pt x="2403" y="1"/>
                    <a:pt x="2317" y="40"/>
                    <a:pt x="2269" y="119"/>
                  </a:cubicBezTo>
                  <a:cubicBezTo>
                    <a:pt x="2049" y="308"/>
                    <a:pt x="1734" y="434"/>
                    <a:pt x="1482" y="434"/>
                  </a:cubicBezTo>
                  <a:cubicBezTo>
                    <a:pt x="1167" y="434"/>
                    <a:pt x="883" y="308"/>
                    <a:pt x="694" y="119"/>
                  </a:cubicBezTo>
                  <a:cubicBezTo>
                    <a:pt x="615" y="40"/>
                    <a:pt x="513"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54826975" y="1903275"/>
              <a:ext cx="297300" cy="319025"/>
            </a:xfrm>
            <a:custGeom>
              <a:avLst/>
              <a:gdLst/>
              <a:ahLst/>
              <a:cxnLst/>
              <a:rect l="l" t="t" r="r" b="b"/>
              <a:pathLst>
                <a:path w="11892" h="12761" extrusionOk="0">
                  <a:moveTo>
                    <a:pt x="3400" y="694"/>
                  </a:moveTo>
                  <a:cubicBezTo>
                    <a:pt x="3715" y="694"/>
                    <a:pt x="3999" y="915"/>
                    <a:pt x="4093" y="1167"/>
                  </a:cubicBezTo>
                  <a:cubicBezTo>
                    <a:pt x="2928" y="1797"/>
                    <a:pt x="2046" y="3025"/>
                    <a:pt x="1951" y="4443"/>
                  </a:cubicBezTo>
                  <a:cubicBezTo>
                    <a:pt x="1932" y="4444"/>
                    <a:pt x="1914" y="4445"/>
                    <a:pt x="1895" y="4445"/>
                  </a:cubicBezTo>
                  <a:cubicBezTo>
                    <a:pt x="1481" y="4445"/>
                    <a:pt x="1163" y="4112"/>
                    <a:pt x="1163" y="3750"/>
                  </a:cubicBezTo>
                  <a:cubicBezTo>
                    <a:pt x="1163" y="3498"/>
                    <a:pt x="1258" y="3340"/>
                    <a:pt x="1352" y="3214"/>
                  </a:cubicBezTo>
                  <a:cubicBezTo>
                    <a:pt x="1478" y="3057"/>
                    <a:pt x="1478" y="2868"/>
                    <a:pt x="1352" y="2710"/>
                  </a:cubicBezTo>
                  <a:cubicBezTo>
                    <a:pt x="1258" y="2584"/>
                    <a:pt x="1163" y="2427"/>
                    <a:pt x="1163" y="2206"/>
                  </a:cubicBezTo>
                  <a:cubicBezTo>
                    <a:pt x="1163" y="1797"/>
                    <a:pt x="1478" y="1450"/>
                    <a:pt x="1888" y="1450"/>
                  </a:cubicBezTo>
                  <a:cubicBezTo>
                    <a:pt x="1983" y="1450"/>
                    <a:pt x="2109" y="1450"/>
                    <a:pt x="2172" y="1482"/>
                  </a:cubicBezTo>
                  <a:cubicBezTo>
                    <a:pt x="2216" y="1504"/>
                    <a:pt x="2263" y="1514"/>
                    <a:pt x="2311" y="1514"/>
                  </a:cubicBezTo>
                  <a:cubicBezTo>
                    <a:pt x="2468" y="1514"/>
                    <a:pt x="2627" y="1406"/>
                    <a:pt x="2676" y="1261"/>
                  </a:cubicBezTo>
                  <a:cubicBezTo>
                    <a:pt x="2770" y="946"/>
                    <a:pt x="3085" y="694"/>
                    <a:pt x="3400" y="694"/>
                  </a:cubicBezTo>
                  <a:close/>
                  <a:moveTo>
                    <a:pt x="8504" y="757"/>
                  </a:moveTo>
                  <a:cubicBezTo>
                    <a:pt x="8819" y="757"/>
                    <a:pt x="9166" y="978"/>
                    <a:pt x="9229" y="1293"/>
                  </a:cubicBezTo>
                  <a:cubicBezTo>
                    <a:pt x="9255" y="1448"/>
                    <a:pt x="9430" y="1561"/>
                    <a:pt x="9614" y="1561"/>
                  </a:cubicBezTo>
                  <a:cubicBezTo>
                    <a:pt x="9654" y="1561"/>
                    <a:pt x="9694" y="1556"/>
                    <a:pt x="9733" y="1545"/>
                  </a:cubicBezTo>
                  <a:cubicBezTo>
                    <a:pt x="9827" y="1482"/>
                    <a:pt x="9953" y="1482"/>
                    <a:pt x="10016" y="1482"/>
                  </a:cubicBezTo>
                  <a:cubicBezTo>
                    <a:pt x="10394" y="1482"/>
                    <a:pt x="10772" y="1797"/>
                    <a:pt x="10772" y="2238"/>
                  </a:cubicBezTo>
                  <a:cubicBezTo>
                    <a:pt x="10772" y="2490"/>
                    <a:pt x="10646" y="2647"/>
                    <a:pt x="10552" y="2742"/>
                  </a:cubicBezTo>
                  <a:cubicBezTo>
                    <a:pt x="10457" y="2899"/>
                    <a:pt x="10457" y="3120"/>
                    <a:pt x="10552" y="3277"/>
                  </a:cubicBezTo>
                  <a:cubicBezTo>
                    <a:pt x="10646" y="3372"/>
                    <a:pt x="10772" y="3529"/>
                    <a:pt x="10772" y="3782"/>
                  </a:cubicBezTo>
                  <a:cubicBezTo>
                    <a:pt x="10772" y="4160"/>
                    <a:pt x="10489" y="4475"/>
                    <a:pt x="10079" y="4538"/>
                  </a:cubicBezTo>
                  <a:cubicBezTo>
                    <a:pt x="9985" y="3057"/>
                    <a:pt x="9071" y="1860"/>
                    <a:pt x="7842" y="1230"/>
                  </a:cubicBezTo>
                  <a:cubicBezTo>
                    <a:pt x="7969" y="915"/>
                    <a:pt x="8252" y="757"/>
                    <a:pt x="8504" y="757"/>
                  </a:cubicBezTo>
                  <a:close/>
                  <a:moveTo>
                    <a:pt x="6078" y="1482"/>
                  </a:moveTo>
                  <a:cubicBezTo>
                    <a:pt x="7874" y="1482"/>
                    <a:pt x="9386" y="2994"/>
                    <a:pt x="9386" y="4853"/>
                  </a:cubicBezTo>
                  <a:lnTo>
                    <a:pt x="9386" y="5640"/>
                  </a:lnTo>
                  <a:cubicBezTo>
                    <a:pt x="9071" y="5388"/>
                    <a:pt x="8662" y="5262"/>
                    <a:pt x="8284" y="5262"/>
                  </a:cubicBezTo>
                  <a:cubicBezTo>
                    <a:pt x="7370" y="5262"/>
                    <a:pt x="6614" y="5892"/>
                    <a:pt x="6456" y="6774"/>
                  </a:cubicBezTo>
                  <a:lnTo>
                    <a:pt x="5637" y="6774"/>
                  </a:lnTo>
                  <a:cubicBezTo>
                    <a:pt x="5480" y="5892"/>
                    <a:pt x="4692" y="5262"/>
                    <a:pt x="3841" y="5262"/>
                  </a:cubicBezTo>
                  <a:cubicBezTo>
                    <a:pt x="3400" y="5262"/>
                    <a:pt x="3054" y="5420"/>
                    <a:pt x="2739" y="5640"/>
                  </a:cubicBezTo>
                  <a:lnTo>
                    <a:pt x="2739" y="4853"/>
                  </a:lnTo>
                  <a:cubicBezTo>
                    <a:pt x="2739" y="2994"/>
                    <a:pt x="4219" y="1482"/>
                    <a:pt x="6078" y="1482"/>
                  </a:cubicBezTo>
                  <a:close/>
                  <a:moveTo>
                    <a:pt x="1888" y="6743"/>
                  </a:moveTo>
                  <a:lnTo>
                    <a:pt x="1888" y="7058"/>
                  </a:lnTo>
                  <a:lnTo>
                    <a:pt x="1857" y="7216"/>
                  </a:lnTo>
                  <a:cubicBezTo>
                    <a:pt x="1794" y="7531"/>
                    <a:pt x="1731" y="7877"/>
                    <a:pt x="1699" y="8192"/>
                  </a:cubicBezTo>
                  <a:cubicBezTo>
                    <a:pt x="1384" y="8098"/>
                    <a:pt x="1163" y="7783"/>
                    <a:pt x="1163" y="7468"/>
                  </a:cubicBezTo>
                  <a:cubicBezTo>
                    <a:pt x="1163" y="7090"/>
                    <a:pt x="1478" y="6743"/>
                    <a:pt x="1888" y="6743"/>
                  </a:cubicBezTo>
                  <a:close/>
                  <a:moveTo>
                    <a:pt x="3778" y="5987"/>
                  </a:moveTo>
                  <a:cubicBezTo>
                    <a:pt x="4440" y="5987"/>
                    <a:pt x="4881" y="6491"/>
                    <a:pt x="4881" y="7090"/>
                  </a:cubicBezTo>
                  <a:cubicBezTo>
                    <a:pt x="4881" y="7688"/>
                    <a:pt x="4377" y="8192"/>
                    <a:pt x="3778" y="8192"/>
                  </a:cubicBezTo>
                  <a:cubicBezTo>
                    <a:pt x="3211" y="8192"/>
                    <a:pt x="2676" y="7688"/>
                    <a:pt x="2676" y="7090"/>
                  </a:cubicBezTo>
                  <a:cubicBezTo>
                    <a:pt x="2676" y="6491"/>
                    <a:pt x="3148" y="5987"/>
                    <a:pt x="3778" y="5987"/>
                  </a:cubicBezTo>
                  <a:close/>
                  <a:moveTo>
                    <a:pt x="10142" y="6743"/>
                  </a:moveTo>
                  <a:cubicBezTo>
                    <a:pt x="10520" y="6743"/>
                    <a:pt x="10867" y="7058"/>
                    <a:pt x="10867" y="7468"/>
                  </a:cubicBezTo>
                  <a:cubicBezTo>
                    <a:pt x="10867" y="7846"/>
                    <a:pt x="10646" y="8098"/>
                    <a:pt x="10331" y="8192"/>
                  </a:cubicBezTo>
                  <a:cubicBezTo>
                    <a:pt x="10331" y="7877"/>
                    <a:pt x="10237" y="7531"/>
                    <a:pt x="10174" y="7216"/>
                  </a:cubicBezTo>
                  <a:lnTo>
                    <a:pt x="10142" y="7058"/>
                  </a:lnTo>
                  <a:lnTo>
                    <a:pt x="10142" y="6743"/>
                  </a:lnTo>
                  <a:close/>
                  <a:moveTo>
                    <a:pt x="8337" y="6017"/>
                  </a:moveTo>
                  <a:cubicBezTo>
                    <a:pt x="8912" y="6017"/>
                    <a:pt x="9386" y="6510"/>
                    <a:pt x="9386" y="7121"/>
                  </a:cubicBezTo>
                  <a:cubicBezTo>
                    <a:pt x="9386" y="7751"/>
                    <a:pt x="8882" y="8224"/>
                    <a:pt x="8284" y="8224"/>
                  </a:cubicBezTo>
                  <a:cubicBezTo>
                    <a:pt x="7653" y="8224"/>
                    <a:pt x="7181" y="7720"/>
                    <a:pt x="7181" y="7121"/>
                  </a:cubicBezTo>
                  <a:cubicBezTo>
                    <a:pt x="7181" y="6522"/>
                    <a:pt x="7685" y="6018"/>
                    <a:pt x="8284" y="6018"/>
                  </a:cubicBezTo>
                  <a:cubicBezTo>
                    <a:pt x="8301" y="6017"/>
                    <a:pt x="8319" y="6017"/>
                    <a:pt x="8337" y="6017"/>
                  </a:cubicBezTo>
                  <a:close/>
                  <a:moveTo>
                    <a:pt x="6456" y="7436"/>
                  </a:moveTo>
                  <a:cubicBezTo>
                    <a:pt x="6614" y="8318"/>
                    <a:pt x="7401" y="8948"/>
                    <a:pt x="8284" y="8948"/>
                  </a:cubicBezTo>
                  <a:cubicBezTo>
                    <a:pt x="8788" y="8948"/>
                    <a:pt x="9260" y="8728"/>
                    <a:pt x="9607" y="8381"/>
                  </a:cubicBezTo>
                  <a:lnTo>
                    <a:pt x="9607" y="8381"/>
                  </a:lnTo>
                  <a:cubicBezTo>
                    <a:pt x="9575" y="8476"/>
                    <a:pt x="9575" y="8507"/>
                    <a:pt x="9575" y="8539"/>
                  </a:cubicBezTo>
                  <a:lnTo>
                    <a:pt x="9575" y="8570"/>
                  </a:lnTo>
                  <a:cubicBezTo>
                    <a:pt x="9449" y="10398"/>
                    <a:pt x="7969" y="11973"/>
                    <a:pt x="6047" y="11973"/>
                  </a:cubicBezTo>
                  <a:cubicBezTo>
                    <a:pt x="4062" y="11973"/>
                    <a:pt x="2581" y="10398"/>
                    <a:pt x="2487" y="8570"/>
                  </a:cubicBezTo>
                  <a:lnTo>
                    <a:pt x="2487" y="8539"/>
                  </a:lnTo>
                  <a:lnTo>
                    <a:pt x="2487" y="8381"/>
                  </a:lnTo>
                  <a:cubicBezTo>
                    <a:pt x="2833" y="8728"/>
                    <a:pt x="3306" y="8948"/>
                    <a:pt x="3841" y="8948"/>
                  </a:cubicBezTo>
                  <a:cubicBezTo>
                    <a:pt x="4724" y="8948"/>
                    <a:pt x="5480" y="8318"/>
                    <a:pt x="5637" y="7436"/>
                  </a:cubicBezTo>
                  <a:close/>
                  <a:moveTo>
                    <a:pt x="3400" y="1"/>
                  </a:moveTo>
                  <a:cubicBezTo>
                    <a:pt x="2833" y="1"/>
                    <a:pt x="2361" y="316"/>
                    <a:pt x="2109" y="726"/>
                  </a:cubicBezTo>
                  <a:cubicBezTo>
                    <a:pt x="2041" y="717"/>
                    <a:pt x="1974" y="713"/>
                    <a:pt x="1909" y="713"/>
                  </a:cubicBezTo>
                  <a:cubicBezTo>
                    <a:pt x="784" y="713"/>
                    <a:pt x="1" y="1948"/>
                    <a:pt x="596" y="2931"/>
                  </a:cubicBezTo>
                  <a:cubicBezTo>
                    <a:pt x="470" y="3183"/>
                    <a:pt x="407" y="3403"/>
                    <a:pt x="407" y="3687"/>
                  </a:cubicBezTo>
                  <a:cubicBezTo>
                    <a:pt x="407" y="4506"/>
                    <a:pt x="1069" y="5199"/>
                    <a:pt x="1888" y="5199"/>
                  </a:cubicBezTo>
                  <a:lnTo>
                    <a:pt x="1888" y="5987"/>
                  </a:lnTo>
                  <a:cubicBezTo>
                    <a:pt x="1069" y="5987"/>
                    <a:pt x="407" y="6648"/>
                    <a:pt x="407" y="7468"/>
                  </a:cubicBezTo>
                  <a:cubicBezTo>
                    <a:pt x="407" y="8224"/>
                    <a:pt x="1006" y="8854"/>
                    <a:pt x="1699" y="8980"/>
                  </a:cubicBezTo>
                  <a:cubicBezTo>
                    <a:pt x="1983" y="11028"/>
                    <a:pt x="3715" y="12760"/>
                    <a:pt x="5984" y="12760"/>
                  </a:cubicBezTo>
                  <a:cubicBezTo>
                    <a:pt x="8252" y="12760"/>
                    <a:pt x="10016" y="11028"/>
                    <a:pt x="10300" y="8980"/>
                  </a:cubicBezTo>
                  <a:cubicBezTo>
                    <a:pt x="11024" y="8885"/>
                    <a:pt x="11592" y="8255"/>
                    <a:pt x="11592" y="7468"/>
                  </a:cubicBezTo>
                  <a:cubicBezTo>
                    <a:pt x="11623" y="6648"/>
                    <a:pt x="10961" y="5987"/>
                    <a:pt x="10142" y="5987"/>
                  </a:cubicBezTo>
                  <a:lnTo>
                    <a:pt x="10142" y="5199"/>
                  </a:lnTo>
                  <a:cubicBezTo>
                    <a:pt x="10930" y="5168"/>
                    <a:pt x="11497" y="4475"/>
                    <a:pt x="11497" y="3687"/>
                  </a:cubicBezTo>
                  <a:cubicBezTo>
                    <a:pt x="11497" y="3435"/>
                    <a:pt x="11434" y="3183"/>
                    <a:pt x="11308" y="2962"/>
                  </a:cubicBezTo>
                  <a:cubicBezTo>
                    <a:pt x="11892" y="1970"/>
                    <a:pt x="11150" y="733"/>
                    <a:pt x="10085" y="733"/>
                  </a:cubicBezTo>
                  <a:cubicBezTo>
                    <a:pt x="10001" y="733"/>
                    <a:pt x="9915" y="741"/>
                    <a:pt x="9827" y="757"/>
                  </a:cubicBezTo>
                  <a:cubicBezTo>
                    <a:pt x="9544" y="284"/>
                    <a:pt x="9071" y="1"/>
                    <a:pt x="8504" y="1"/>
                  </a:cubicBezTo>
                  <a:cubicBezTo>
                    <a:pt x="8126" y="1"/>
                    <a:pt x="7779" y="158"/>
                    <a:pt x="7496" y="379"/>
                  </a:cubicBezTo>
                  <a:cubicBezTo>
                    <a:pt x="7338" y="537"/>
                    <a:pt x="7212" y="694"/>
                    <a:pt x="7149" y="915"/>
                  </a:cubicBezTo>
                  <a:cubicBezTo>
                    <a:pt x="6771" y="789"/>
                    <a:pt x="6393" y="726"/>
                    <a:pt x="5984" y="726"/>
                  </a:cubicBezTo>
                  <a:cubicBezTo>
                    <a:pt x="5574" y="726"/>
                    <a:pt x="5165" y="820"/>
                    <a:pt x="4787" y="946"/>
                  </a:cubicBezTo>
                  <a:cubicBezTo>
                    <a:pt x="4534" y="379"/>
                    <a:pt x="4030" y="1"/>
                    <a:pt x="3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54722300" y="1997800"/>
              <a:ext cx="92175" cy="17350"/>
            </a:xfrm>
            <a:custGeom>
              <a:avLst/>
              <a:gdLst/>
              <a:ahLst/>
              <a:cxnLst/>
              <a:rect l="l" t="t" r="r" b="b"/>
              <a:pathLst>
                <a:path w="3687" h="694" extrusionOk="0">
                  <a:moveTo>
                    <a:pt x="347" y="1"/>
                  </a:moveTo>
                  <a:cubicBezTo>
                    <a:pt x="158" y="1"/>
                    <a:pt x="1" y="158"/>
                    <a:pt x="1" y="347"/>
                  </a:cubicBezTo>
                  <a:cubicBezTo>
                    <a:pt x="1" y="536"/>
                    <a:pt x="158" y="694"/>
                    <a:pt x="347" y="694"/>
                  </a:cubicBezTo>
                  <a:lnTo>
                    <a:pt x="3340" y="694"/>
                  </a:lnTo>
                  <a:cubicBezTo>
                    <a:pt x="3529" y="694"/>
                    <a:pt x="3687" y="536"/>
                    <a:pt x="3687" y="347"/>
                  </a:cubicBezTo>
                  <a:cubicBezTo>
                    <a:pt x="3687" y="158"/>
                    <a:pt x="3529" y="1"/>
                    <a:pt x="3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9"/>
          <p:cNvGrpSpPr/>
          <p:nvPr/>
        </p:nvGrpSpPr>
        <p:grpSpPr>
          <a:xfrm>
            <a:off x="4894240" y="3639739"/>
            <a:ext cx="339644" cy="339550"/>
            <a:chOff x="-52505925" y="2295525"/>
            <a:chExt cx="299325" cy="317425"/>
          </a:xfrm>
        </p:grpSpPr>
        <p:sp>
          <p:nvSpPr>
            <p:cNvPr id="315" name="Google Shape;315;p29"/>
            <p:cNvSpPr/>
            <p:nvPr/>
          </p:nvSpPr>
          <p:spPr>
            <a:xfrm>
              <a:off x="-52401950" y="2526500"/>
              <a:ext cx="73275" cy="29750"/>
            </a:xfrm>
            <a:custGeom>
              <a:avLst/>
              <a:gdLst/>
              <a:ahLst/>
              <a:cxnLst/>
              <a:rect l="l" t="t" r="r" b="b"/>
              <a:pathLst>
                <a:path w="2931" h="1190" extrusionOk="0">
                  <a:moveTo>
                    <a:pt x="398" y="0"/>
                  </a:moveTo>
                  <a:cubicBezTo>
                    <a:pt x="308" y="0"/>
                    <a:pt x="221" y="39"/>
                    <a:pt x="158" y="118"/>
                  </a:cubicBezTo>
                  <a:cubicBezTo>
                    <a:pt x="0" y="276"/>
                    <a:pt x="0" y="496"/>
                    <a:pt x="158" y="622"/>
                  </a:cubicBezTo>
                  <a:cubicBezTo>
                    <a:pt x="505" y="969"/>
                    <a:pt x="977" y="1189"/>
                    <a:pt x="1450" y="1189"/>
                  </a:cubicBezTo>
                  <a:cubicBezTo>
                    <a:pt x="1922" y="1189"/>
                    <a:pt x="2458" y="969"/>
                    <a:pt x="2773" y="622"/>
                  </a:cubicBezTo>
                  <a:cubicBezTo>
                    <a:pt x="2930" y="465"/>
                    <a:pt x="2930" y="244"/>
                    <a:pt x="2773" y="118"/>
                  </a:cubicBezTo>
                  <a:cubicBezTo>
                    <a:pt x="2710" y="55"/>
                    <a:pt x="2615" y="24"/>
                    <a:pt x="2517" y="24"/>
                  </a:cubicBezTo>
                  <a:cubicBezTo>
                    <a:pt x="2418" y="24"/>
                    <a:pt x="2316" y="55"/>
                    <a:pt x="2237" y="118"/>
                  </a:cubicBezTo>
                  <a:cubicBezTo>
                    <a:pt x="2048" y="307"/>
                    <a:pt x="1733" y="433"/>
                    <a:pt x="1450" y="433"/>
                  </a:cubicBezTo>
                  <a:cubicBezTo>
                    <a:pt x="1135" y="433"/>
                    <a:pt x="883" y="307"/>
                    <a:pt x="662" y="118"/>
                  </a:cubicBezTo>
                  <a:cubicBezTo>
                    <a:pt x="583" y="39"/>
                    <a:pt x="489"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52411400"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52336575"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52505925" y="2295525"/>
              <a:ext cx="299325" cy="317425"/>
            </a:xfrm>
            <a:custGeom>
              <a:avLst/>
              <a:gdLst/>
              <a:ahLst/>
              <a:cxnLst/>
              <a:rect l="l" t="t" r="r" b="b"/>
              <a:pathLst>
                <a:path w="11973" h="12697" extrusionOk="0">
                  <a:moveTo>
                    <a:pt x="8046" y="1489"/>
                  </a:moveTo>
                  <a:cubicBezTo>
                    <a:pt x="8121" y="1489"/>
                    <a:pt x="8192" y="1497"/>
                    <a:pt x="8255" y="1513"/>
                  </a:cubicBezTo>
                  <a:cubicBezTo>
                    <a:pt x="8224" y="1639"/>
                    <a:pt x="8224" y="1765"/>
                    <a:pt x="8224" y="1859"/>
                  </a:cubicBezTo>
                  <a:lnTo>
                    <a:pt x="8224" y="2080"/>
                  </a:lnTo>
                  <a:cubicBezTo>
                    <a:pt x="7909" y="1828"/>
                    <a:pt x="7499" y="1670"/>
                    <a:pt x="7121" y="1607"/>
                  </a:cubicBezTo>
                  <a:cubicBezTo>
                    <a:pt x="7341" y="1513"/>
                    <a:pt x="7594" y="1513"/>
                    <a:pt x="7814" y="1513"/>
                  </a:cubicBezTo>
                  <a:cubicBezTo>
                    <a:pt x="7893" y="1497"/>
                    <a:pt x="7972" y="1489"/>
                    <a:pt x="8046" y="1489"/>
                  </a:cubicBezTo>
                  <a:close/>
                  <a:moveTo>
                    <a:pt x="9326" y="914"/>
                  </a:moveTo>
                  <a:cubicBezTo>
                    <a:pt x="9484" y="1071"/>
                    <a:pt x="9610" y="1261"/>
                    <a:pt x="9673" y="1544"/>
                  </a:cubicBezTo>
                  <a:cubicBezTo>
                    <a:pt x="9452" y="1796"/>
                    <a:pt x="9232" y="2111"/>
                    <a:pt x="9137" y="2458"/>
                  </a:cubicBezTo>
                  <a:cubicBezTo>
                    <a:pt x="9043" y="2269"/>
                    <a:pt x="8980" y="2080"/>
                    <a:pt x="8980" y="1859"/>
                  </a:cubicBezTo>
                  <a:cubicBezTo>
                    <a:pt x="8980" y="1513"/>
                    <a:pt x="9137" y="1198"/>
                    <a:pt x="9326" y="914"/>
                  </a:cubicBezTo>
                  <a:close/>
                  <a:moveTo>
                    <a:pt x="11122" y="1513"/>
                  </a:moveTo>
                  <a:lnTo>
                    <a:pt x="11122" y="1513"/>
                  </a:lnTo>
                  <a:cubicBezTo>
                    <a:pt x="11028" y="2174"/>
                    <a:pt x="10460" y="2741"/>
                    <a:pt x="9767" y="2899"/>
                  </a:cubicBezTo>
                  <a:cubicBezTo>
                    <a:pt x="9925" y="2174"/>
                    <a:pt x="10460" y="1670"/>
                    <a:pt x="11122" y="1513"/>
                  </a:cubicBezTo>
                  <a:close/>
                  <a:moveTo>
                    <a:pt x="6365" y="2237"/>
                  </a:moveTo>
                  <a:cubicBezTo>
                    <a:pt x="7404" y="2237"/>
                    <a:pt x="8287" y="2836"/>
                    <a:pt x="8728" y="3718"/>
                  </a:cubicBezTo>
                  <a:lnTo>
                    <a:pt x="8602" y="3718"/>
                  </a:lnTo>
                  <a:cubicBezTo>
                    <a:pt x="7972" y="3718"/>
                    <a:pt x="7499" y="4222"/>
                    <a:pt x="7499" y="4821"/>
                  </a:cubicBezTo>
                  <a:lnTo>
                    <a:pt x="7499" y="5167"/>
                  </a:lnTo>
                  <a:lnTo>
                    <a:pt x="3025" y="5167"/>
                  </a:lnTo>
                  <a:cubicBezTo>
                    <a:pt x="2206" y="5167"/>
                    <a:pt x="1513" y="4506"/>
                    <a:pt x="1513" y="3686"/>
                  </a:cubicBezTo>
                  <a:cubicBezTo>
                    <a:pt x="1513" y="2899"/>
                    <a:pt x="2206" y="2237"/>
                    <a:pt x="3025" y="2237"/>
                  </a:cubicBezTo>
                  <a:close/>
                  <a:moveTo>
                    <a:pt x="10397" y="3497"/>
                  </a:moveTo>
                  <a:cubicBezTo>
                    <a:pt x="10429" y="3686"/>
                    <a:pt x="10460" y="3875"/>
                    <a:pt x="10460" y="4064"/>
                  </a:cubicBezTo>
                  <a:cubicBezTo>
                    <a:pt x="10460" y="4537"/>
                    <a:pt x="10334" y="4978"/>
                    <a:pt x="10114" y="5388"/>
                  </a:cubicBezTo>
                  <a:cubicBezTo>
                    <a:pt x="9956" y="5608"/>
                    <a:pt x="10145" y="5923"/>
                    <a:pt x="10429" y="5923"/>
                  </a:cubicBezTo>
                  <a:lnTo>
                    <a:pt x="10460" y="5923"/>
                  </a:lnTo>
                  <a:cubicBezTo>
                    <a:pt x="10870" y="5923"/>
                    <a:pt x="11217" y="6238"/>
                    <a:pt x="11217" y="6679"/>
                  </a:cubicBezTo>
                  <a:cubicBezTo>
                    <a:pt x="11217" y="7120"/>
                    <a:pt x="10902" y="7435"/>
                    <a:pt x="10460" y="7435"/>
                  </a:cubicBezTo>
                  <a:lnTo>
                    <a:pt x="9704" y="7435"/>
                  </a:lnTo>
                  <a:lnTo>
                    <a:pt x="9704" y="4821"/>
                  </a:lnTo>
                  <a:cubicBezTo>
                    <a:pt x="9704" y="4443"/>
                    <a:pt x="9641" y="4033"/>
                    <a:pt x="9515" y="3686"/>
                  </a:cubicBezTo>
                  <a:cubicBezTo>
                    <a:pt x="9830" y="3655"/>
                    <a:pt x="10114" y="3592"/>
                    <a:pt x="10397" y="3497"/>
                  </a:cubicBezTo>
                  <a:close/>
                  <a:moveTo>
                    <a:pt x="1513" y="6679"/>
                  </a:moveTo>
                  <a:lnTo>
                    <a:pt x="1513" y="8160"/>
                  </a:lnTo>
                  <a:cubicBezTo>
                    <a:pt x="1104" y="8160"/>
                    <a:pt x="789" y="7845"/>
                    <a:pt x="789" y="7435"/>
                  </a:cubicBezTo>
                  <a:cubicBezTo>
                    <a:pt x="789" y="7026"/>
                    <a:pt x="1135" y="6679"/>
                    <a:pt x="1513" y="6679"/>
                  </a:cubicBezTo>
                  <a:close/>
                  <a:moveTo>
                    <a:pt x="8570" y="4474"/>
                  </a:moveTo>
                  <a:cubicBezTo>
                    <a:pt x="8759" y="4474"/>
                    <a:pt x="8917" y="4632"/>
                    <a:pt x="8917" y="4821"/>
                  </a:cubicBezTo>
                  <a:cubicBezTo>
                    <a:pt x="8980" y="4978"/>
                    <a:pt x="8980" y="8412"/>
                    <a:pt x="8980" y="8570"/>
                  </a:cubicBezTo>
                  <a:cubicBezTo>
                    <a:pt x="8980" y="10460"/>
                    <a:pt x="7467" y="11972"/>
                    <a:pt x="5609" y="11972"/>
                  </a:cubicBezTo>
                  <a:cubicBezTo>
                    <a:pt x="3781" y="11972"/>
                    <a:pt x="2269" y="10460"/>
                    <a:pt x="2269" y="8570"/>
                  </a:cubicBezTo>
                  <a:lnTo>
                    <a:pt x="2269" y="5797"/>
                  </a:lnTo>
                  <a:cubicBezTo>
                    <a:pt x="2521" y="5892"/>
                    <a:pt x="2742" y="5923"/>
                    <a:pt x="3025" y="5923"/>
                  </a:cubicBezTo>
                  <a:lnTo>
                    <a:pt x="7877" y="5923"/>
                  </a:lnTo>
                  <a:cubicBezTo>
                    <a:pt x="8066" y="5923"/>
                    <a:pt x="8224" y="5766"/>
                    <a:pt x="8224" y="5577"/>
                  </a:cubicBezTo>
                  <a:lnTo>
                    <a:pt x="8224" y="4821"/>
                  </a:lnTo>
                  <a:cubicBezTo>
                    <a:pt x="8224" y="4632"/>
                    <a:pt x="8381" y="4474"/>
                    <a:pt x="8570" y="4474"/>
                  </a:cubicBezTo>
                  <a:close/>
                  <a:moveTo>
                    <a:pt x="9358" y="0"/>
                  </a:moveTo>
                  <a:cubicBezTo>
                    <a:pt x="9271" y="0"/>
                    <a:pt x="9185" y="32"/>
                    <a:pt x="9106" y="95"/>
                  </a:cubicBezTo>
                  <a:cubicBezTo>
                    <a:pt x="9043" y="95"/>
                    <a:pt x="8791" y="378"/>
                    <a:pt x="8539" y="819"/>
                  </a:cubicBezTo>
                  <a:cubicBezTo>
                    <a:pt x="8318" y="756"/>
                    <a:pt x="8098" y="725"/>
                    <a:pt x="7877" y="725"/>
                  </a:cubicBezTo>
                  <a:cubicBezTo>
                    <a:pt x="7089" y="725"/>
                    <a:pt x="6365" y="1008"/>
                    <a:pt x="5735" y="1481"/>
                  </a:cubicBezTo>
                  <a:lnTo>
                    <a:pt x="2994" y="1481"/>
                  </a:lnTo>
                  <a:cubicBezTo>
                    <a:pt x="1765" y="1481"/>
                    <a:pt x="757" y="2458"/>
                    <a:pt x="757" y="3718"/>
                  </a:cubicBezTo>
                  <a:cubicBezTo>
                    <a:pt x="757" y="4379"/>
                    <a:pt x="1072" y="5010"/>
                    <a:pt x="1545" y="5419"/>
                  </a:cubicBezTo>
                  <a:cubicBezTo>
                    <a:pt x="1482" y="5451"/>
                    <a:pt x="1482" y="5545"/>
                    <a:pt x="1482" y="5577"/>
                  </a:cubicBezTo>
                  <a:lnTo>
                    <a:pt x="1482" y="5923"/>
                  </a:lnTo>
                  <a:cubicBezTo>
                    <a:pt x="662" y="5923"/>
                    <a:pt x="1" y="6585"/>
                    <a:pt x="1" y="7435"/>
                  </a:cubicBezTo>
                  <a:cubicBezTo>
                    <a:pt x="1" y="8255"/>
                    <a:pt x="662" y="8916"/>
                    <a:pt x="1482" y="8916"/>
                  </a:cubicBezTo>
                  <a:cubicBezTo>
                    <a:pt x="1702" y="10996"/>
                    <a:pt x="3435" y="12697"/>
                    <a:pt x="5577" y="12697"/>
                  </a:cubicBezTo>
                  <a:cubicBezTo>
                    <a:pt x="7877" y="12697"/>
                    <a:pt x="9673" y="10806"/>
                    <a:pt x="9673" y="8570"/>
                  </a:cubicBezTo>
                  <a:lnTo>
                    <a:pt x="9673" y="8223"/>
                  </a:lnTo>
                  <a:lnTo>
                    <a:pt x="10429" y="8223"/>
                  </a:lnTo>
                  <a:cubicBezTo>
                    <a:pt x="11248" y="8223"/>
                    <a:pt x="11941" y="7530"/>
                    <a:pt x="11941" y="6711"/>
                  </a:cubicBezTo>
                  <a:cubicBezTo>
                    <a:pt x="11973" y="6049"/>
                    <a:pt x="11563" y="5482"/>
                    <a:pt x="10965" y="5293"/>
                  </a:cubicBezTo>
                  <a:cubicBezTo>
                    <a:pt x="11122" y="4915"/>
                    <a:pt x="11217" y="4506"/>
                    <a:pt x="11217" y="4064"/>
                  </a:cubicBezTo>
                  <a:cubicBezTo>
                    <a:pt x="11217" y="3718"/>
                    <a:pt x="11185" y="3403"/>
                    <a:pt x="11059" y="3056"/>
                  </a:cubicBezTo>
                  <a:cubicBezTo>
                    <a:pt x="11626" y="2584"/>
                    <a:pt x="11973" y="1859"/>
                    <a:pt x="11973" y="1071"/>
                  </a:cubicBezTo>
                  <a:cubicBezTo>
                    <a:pt x="11973" y="882"/>
                    <a:pt x="11815" y="725"/>
                    <a:pt x="11626" y="725"/>
                  </a:cubicBezTo>
                  <a:cubicBezTo>
                    <a:pt x="11154" y="725"/>
                    <a:pt x="10713" y="851"/>
                    <a:pt x="10303" y="1071"/>
                  </a:cubicBezTo>
                  <a:cubicBezTo>
                    <a:pt x="10082" y="504"/>
                    <a:pt x="9641" y="95"/>
                    <a:pt x="9610" y="95"/>
                  </a:cubicBezTo>
                  <a:cubicBezTo>
                    <a:pt x="9531" y="32"/>
                    <a:pt x="9444" y="0"/>
                    <a:pt x="9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9"/>
          <p:cNvGrpSpPr/>
          <p:nvPr/>
        </p:nvGrpSpPr>
        <p:grpSpPr>
          <a:xfrm>
            <a:off x="3920258" y="3637765"/>
            <a:ext cx="319089" cy="341295"/>
            <a:chOff x="1044400" y="2917425"/>
            <a:chExt cx="248125" cy="281550"/>
          </a:xfrm>
        </p:grpSpPr>
        <p:sp>
          <p:nvSpPr>
            <p:cNvPr id="320" name="Google Shape;320;p29"/>
            <p:cNvSpPr/>
            <p:nvPr/>
          </p:nvSpPr>
          <p:spPr>
            <a:xfrm>
              <a:off x="1136400" y="3123175"/>
              <a:ext cx="64125" cy="26325"/>
            </a:xfrm>
            <a:custGeom>
              <a:avLst/>
              <a:gdLst/>
              <a:ahLst/>
              <a:cxnLst/>
              <a:rect l="l" t="t" r="r" b="b"/>
              <a:pathLst>
                <a:path w="2565" h="1053" extrusionOk="0">
                  <a:moveTo>
                    <a:pt x="352" y="0"/>
                  </a:moveTo>
                  <a:cubicBezTo>
                    <a:pt x="272" y="0"/>
                    <a:pt x="195" y="35"/>
                    <a:pt x="140" y="105"/>
                  </a:cubicBezTo>
                  <a:cubicBezTo>
                    <a:pt x="0" y="244"/>
                    <a:pt x="0" y="439"/>
                    <a:pt x="140" y="551"/>
                  </a:cubicBezTo>
                  <a:cubicBezTo>
                    <a:pt x="446" y="858"/>
                    <a:pt x="864" y="1053"/>
                    <a:pt x="1283" y="1053"/>
                  </a:cubicBezTo>
                  <a:cubicBezTo>
                    <a:pt x="1729" y="1053"/>
                    <a:pt x="2147" y="858"/>
                    <a:pt x="2425" y="551"/>
                  </a:cubicBezTo>
                  <a:cubicBezTo>
                    <a:pt x="2565" y="412"/>
                    <a:pt x="2565" y="216"/>
                    <a:pt x="2425" y="105"/>
                  </a:cubicBezTo>
                  <a:cubicBezTo>
                    <a:pt x="2356" y="35"/>
                    <a:pt x="2272" y="0"/>
                    <a:pt x="2192" y="0"/>
                  </a:cubicBezTo>
                  <a:cubicBezTo>
                    <a:pt x="2112" y="0"/>
                    <a:pt x="2035" y="35"/>
                    <a:pt x="1979" y="105"/>
                  </a:cubicBezTo>
                  <a:cubicBezTo>
                    <a:pt x="1812" y="272"/>
                    <a:pt x="1533" y="384"/>
                    <a:pt x="1283" y="384"/>
                  </a:cubicBezTo>
                  <a:cubicBezTo>
                    <a:pt x="1004" y="384"/>
                    <a:pt x="753" y="272"/>
                    <a:pt x="586" y="105"/>
                  </a:cubicBezTo>
                  <a:cubicBezTo>
                    <a:pt x="516" y="35"/>
                    <a:pt x="43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1127325" y="3050525"/>
              <a:ext cx="16075" cy="16050"/>
            </a:xfrm>
            <a:custGeom>
              <a:avLst/>
              <a:gdLst/>
              <a:ahLst/>
              <a:cxnLst/>
              <a:rect l="l" t="t" r="r" b="b"/>
              <a:pathLst>
                <a:path w="643" h="642" extrusionOk="0">
                  <a:moveTo>
                    <a:pt x="335" y="0"/>
                  </a:moveTo>
                  <a:cubicBezTo>
                    <a:pt x="140" y="0"/>
                    <a:pt x="1" y="140"/>
                    <a:pt x="1" y="335"/>
                  </a:cubicBezTo>
                  <a:cubicBezTo>
                    <a:pt x="1" y="502"/>
                    <a:pt x="140" y="642"/>
                    <a:pt x="335" y="642"/>
                  </a:cubicBezTo>
                  <a:cubicBezTo>
                    <a:pt x="503" y="642"/>
                    <a:pt x="642" y="502"/>
                    <a:pt x="642" y="335"/>
                  </a:cubicBezTo>
                  <a:cubicBezTo>
                    <a:pt x="642" y="140"/>
                    <a:pt x="503"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1192850" y="3050525"/>
              <a:ext cx="15350" cy="16050"/>
            </a:xfrm>
            <a:custGeom>
              <a:avLst/>
              <a:gdLst/>
              <a:ahLst/>
              <a:cxnLst/>
              <a:rect l="l" t="t" r="r" b="b"/>
              <a:pathLst>
                <a:path w="614" h="642" extrusionOk="0">
                  <a:moveTo>
                    <a:pt x="307" y="0"/>
                  </a:moveTo>
                  <a:cubicBezTo>
                    <a:pt x="140" y="0"/>
                    <a:pt x="0" y="140"/>
                    <a:pt x="0" y="335"/>
                  </a:cubicBezTo>
                  <a:cubicBezTo>
                    <a:pt x="0" y="502"/>
                    <a:pt x="140" y="642"/>
                    <a:pt x="307" y="642"/>
                  </a:cubicBezTo>
                  <a:cubicBezTo>
                    <a:pt x="474" y="642"/>
                    <a:pt x="613" y="502"/>
                    <a:pt x="613" y="335"/>
                  </a:cubicBezTo>
                  <a:cubicBezTo>
                    <a:pt x="613" y="140"/>
                    <a:pt x="474"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1044400" y="2917425"/>
              <a:ext cx="248125" cy="281550"/>
            </a:xfrm>
            <a:custGeom>
              <a:avLst/>
              <a:gdLst/>
              <a:ahLst/>
              <a:cxnLst/>
              <a:rect l="l" t="t" r="r" b="b"/>
              <a:pathLst>
                <a:path w="9925" h="11262" extrusionOk="0">
                  <a:moveTo>
                    <a:pt x="7332" y="669"/>
                  </a:moveTo>
                  <a:cubicBezTo>
                    <a:pt x="7499" y="669"/>
                    <a:pt x="7639" y="809"/>
                    <a:pt x="7639" y="976"/>
                  </a:cubicBezTo>
                  <a:lnTo>
                    <a:pt x="7639" y="2816"/>
                  </a:lnTo>
                  <a:lnTo>
                    <a:pt x="6886" y="2063"/>
                  </a:lnTo>
                  <a:cubicBezTo>
                    <a:pt x="6823" y="2000"/>
                    <a:pt x="6743" y="1964"/>
                    <a:pt x="6660" y="1964"/>
                  </a:cubicBezTo>
                  <a:cubicBezTo>
                    <a:pt x="6595" y="1964"/>
                    <a:pt x="6529" y="1986"/>
                    <a:pt x="6468" y="2035"/>
                  </a:cubicBezTo>
                  <a:cubicBezTo>
                    <a:pt x="5924" y="2398"/>
                    <a:pt x="5297" y="2579"/>
                    <a:pt x="4670" y="2579"/>
                  </a:cubicBezTo>
                  <a:cubicBezTo>
                    <a:pt x="4043" y="2579"/>
                    <a:pt x="3415" y="2398"/>
                    <a:pt x="2872" y="2035"/>
                  </a:cubicBezTo>
                  <a:cubicBezTo>
                    <a:pt x="2811" y="1986"/>
                    <a:pt x="2744" y="1964"/>
                    <a:pt x="2680" y="1964"/>
                  </a:cubicBezTo>
                  <a:cubicBezTo>
                    <a:pt x="2597" y="1964"/>
                    <a:pt x="2516" y="2000"/>
                    <a:pt x="2454" y="2063"/>
                  </a:cubicBezTo>
                  <a:lnTo>
                    <a:pt x="1701" y="2816"/>
                  </a:lnTo>
                  <a:lnTo>
                    <a:pt x="1701" y="976"/>
                  </a:lnTo>
                  <a:cubicBezTo>
                    <a:pt x="1980" y="809"/>
                    <a:pt x="2147" y="669"/>
                    <a:pt x="2314" y="669"/>
                  </a:cubicBezTo>
                  <a:cubicBezTo>
                    <a:pt x="2482" y="669"/>
                    <a:pt x="2621" y="809"/>
                    <a:pt x="2621" y="976"/>
                  </a:cubicBezTo>
                  <a:cubicBezTo>
                    <a:pt x="2621" y="1143"/>
                    <a:pt x="2760" y="1283"/>
                    <a:pt x="2956" y="1283"/>
                  </a:cubicBezTo>
                  <a:cubicBezTo>
                    <a:pt x="3123" y="1283"/>
                    <a:pt x="3262" y="1143"/>
                    <a:pt x="3262" y="976"/>
                  </a:cubicBezTo>
                  <a:cubicBezTo>
                    <a:pt x="3262" y="809"/>
                    <a:pt x="3402" y="669"/>
                    <a:pt x="3569" y="669"/>
                  </a:cubicBezTo>
                  <a:cubicBezTo>
                    <a:pt x="3736" y="669"/>
                    <a:pt x="3875" y="809"/>
                    <a:pt x="3875" y="976"/>
                  </a:cubicBezTo>
                  <a:cubicBezTo>
                    <a:pt x="3875" y="1143"/>
                    <a:pt x="4015" y="1283"/>
                    <a:pt x="4210" y="1283"/>
                  </a:cubicBezTo>
                  <a:cubicBezTo>
                    <a:pt x="4377" y="1283"/>
                    <a:pt x="4517" y="1143"/>
                    <a:pt x="4517" y="976"/>
                  </a:cubicBezTo>
                  <a:cubicBezTo>
                    <a:pt x="4517" y="809"/>
                    <a:pt x="4656" y="669"/>
                    <a:pt x="4823" y="669"/>
                  </a:cubicBezTo>
                  <a:cubicBezTo>
                    <a:pt x="4990" y="669"/>
                    <a:pt x="5130" y="809"/>
                    <a:pt x="5130" y="976"/>
                  </a:cubicBezTo>
                  <a:cubicBezTo>
                    <a:pt x="5130" y="1143"/>
                    <a:pt x="5269" y="1283"/>
                    <a:pt x="5464" y="1283"/>
                  </a:cubicBezTo>
                  <a:cubicBezTo>
                    <a:pt x="5632" y="1283"/>
                    <a:pt x="5771" y="1143"/>
                    <a:pt x="5771" y="976"/>
                  </a:cubicBezTo>
                  <a:cubicBezTo>
                    <a:pt x="5771" y="809"/>
                    <a:pt x="5910" y="669"/>
                    <a:pt x="6078" y="669"/>
                  </a:cubicBezTo>
                  <a:cubicBezTo>
                    <a:pt x="6245" y="669"/>
                    <a:pt x="6384" y="809"/>
                    <a:pt x="6384" y="976"/>
                  </a:cubicBezTo>
                  <a:cubicBezTo>
                    <a:pt x="6384" y="1143"/>
                    <a:pt x="6524" y="1283"/>
                    <a:pt x="6719" y="1283"/>
                  </a:cubicBezTo>
                  <a:cubicBezTo>
                    <a:pt x="6886" y="1283"/>
                    <a:pt x="7025" y="1143"/>
                    <a:pt x="7025" y="976"/>
                  </a:cubicBezTo>
                  <a:cubicBezTo>
                    <a:pt x="7025" y="809"/>
                    <a:pt x="7165" y="669"/>
                    <a:pt x="7332" y="669"/>
                  </a:cubicBezTo>
                  <a:close/>
                  <a:moveTo>
                    <a:pt x="1311" y="5297"/>
                  </a:moveTo>
                  <a:lnTo>
                    <a:pt x="1311" y="6635"/>
                  </a:lnTo>
                  <a:cubicBezTo>
                    <a:pt x="949" y="6635"/>
                    <a:pt x="642" y="6356"/>
                    <a:pt x="642" y="5966"/>
                  </a:cubicBezTo>
                  <a:cubicBezTo>
                    <a:pt x="642" y="5603"/>
                    <a:pt x="921" y="5297"/>
                    <a:pt x="1311" y="5297"/>
                  </a:cubicBezTo>
                  <a:close/>
                  <a:moveTo>
                    <a:pt x="8586" y="5297"/>
                  </a:moveTo>
                  <a:cubicBezTo>
                    <a:pt x="8949" y="5297"/>
                    <a:pt x="9255" y="5575"/>
                    <a:pt x="9255" y="5966"/>
                  </a:cubicBezTo>
                  <a:cubicBezTo>
                    <a:pt x="9255" y="6356"/>
                    <a:pt x="8949" y="6635"/>
                    <a:pt x="8586" y="6635"/>
                  </a:cubicBezTo>
                  <a:lnTo>
                    <a:pt x="8586" y="5297"/>
                  </a:lnTo>
                  <a:close/>
                  <a:moveTo>
                    <a:pt x="6914" y="2732"/>
                  </a:moveTo>
                  <a:lnTo>
                    <a:pt x="7973" y="3763"/>
                  </a:lnTo>
                  <a:cubicBezTo>
                    <a:pt x="7917" y="4265"/>
                    <a:pt x="7917" y="7248"/>
                    <a:pt x="7917" y="7638"/>
                  </a:cubicBezTo>
                  <a:cubicBezTo>
                    <a:pt x="7917" y="9255"/>
                    <a:pt x="6607" y="10593"/>
                    <a:pt x="4963" y="10593"/>
                  </a:cubicBezTo>
                  <a:cubicBezTo>
                    <a:pt x="3318" y="10593"/>
                    <a:pt x="2008" y="9255"/>
                    <a:pt x="2008" y="7638"/>
                  </a:cubicBezTo>
                  <a:lnTo>
                    <a:pt x="2008" y="3763"/>
                  </a:lnTo>
                  <a:lnTo>
                    <a:pt x="3039" y="2732"/>
                  </a:lnTo>
                  <a:cubicBezTo>
                    <a:pt x="3638" y="3080"/>
                    <a:pt x="4301" y="3255"/>
                    <a:pt x="4966" y="3255"/>
                  </a:cubicBezTo>
                  <a:cubicBezTo>
                    <a:pt x="5632" y="3255"/>
                    <a:pt x="6301" y="3080"/>
                    <a:pt x="6914" y="2732"/>
                  </a:cubicBezTo>
                  <a:close/>
                  <a:moveTo>
                    <a:pt x="2314" y="0"/>
                  </a:moveTo>
                  <a:cubicBezTo>
                    <a:pt x="1757" y="0"/>
                    <a:pt x="1339" y="446"/>
                    <a:pt x="1339" y="976"/>
                  </a:cubicBezTo>
                  <a:lnTo>
                    <a:pt x="1339" y="4628"/>
                  </a:lnTo>
                  <a:cubicBezTo>
                    <a:pt x="614" y="4628"/>
                    <a:pt x="1" y="5241"/>
                    <a:pt x="1" y="5966"/>
                  </a:cubicBezTo>
                  <a:cubicBezTo>
                    <a:pt x="1" y="6690"/>
                    <a:pt x="614" y="7276"/>
                    <a:pt x="1339" y="7276"/>
                  </a:cubicBezTo>
                  <a:lnTo>
                    <a:pt x="1339" y="7638"/>
                  </a:lnTo>
                  <a:cubicBezTo>
                    <a:pt x="1339" y="9617"/>
                    <a:pt x="2983" y="11262"/>
                    <a:pt x="4963" y="11262"/>
                  </a:cubicBezTo>
                  <a:cubicBezTo>
                    <a:pt x="6942" y="11262"/>
                    <a:pt x="8586" y="9617"/>
                    <a:pt x="8586" y="7638"/>
                  </a:cubicBezTo>
                  <a:lnTo>
                    <a:pt x="8586" y="7276"/>
                  </a:lnTo>
                  <a:cubicBezTo>
                    <a:pt x="9311" y="7276"/>
                    <a:pt x="9896" y="6690"/>
                    <a:pt x="9896" y="5966"/>
                  </a:cubicBezTo>
                  <a:cubicBezTo>
                    <a:pt x="9924" y="5241"/>
                    <a:pt x="9311" y="4628"/>
                    <a:pt x="8586" y="4628"/>
                  </a:cubicBezTo>
                  <a:lnTo>
                    <a:pt x="8586" y="976"/>
                  </a:lnTo>
                  <a:cubicBezTo>
                    <a:pt x="8586" y="418"/>
                    <a:pt x="8140" y="0"/>
                    <a:pt x="7611" y="0"/>
                  </a:cubicBezTo>
                  <a:cubicBezTo>
                    <a:pt x="7360" y="0"/>
                    <a:pt x="7137" y="112"/>
                    <a:pt x="6942" y="251"/>
                  </a:cubicBezTo>
                  <a:cubicBezTo>
                    <a:pt x="6774" y="56"/>
                    <a:pt x="6524" y="0"/>
                    <a:pt x="6301" y="0"/>
                  </a:cubicBezTo>
                  <a:cubicBezTo>
                    <a:pt x="6050" y="0"/>
                    <a:pt x="5799" y="112"/>
                    <a:pt x="5632" y="251"/>
                  </a:cubicBezTo>
                  <a:cubicBezTo>
                    <a:pt x="5436" y="56"/>
                    <a:pt x="5213" y="0"/>
                    <a:pt x="4963" y="0"/>
                  </a:cubicBezTo>
                  <a:cubicBezTo>
                    <a:pt x="4712" y="0"/>
                    <a:pt x="4461" y="112"/>
                    <a:pt x="4294" y="251"/>
                  </a:cubicBezTo>
                  <a:cubicBezTo>
                    <a:pt x="4126" y="56"/>
                    <a:pt x="3875" y="0"/>
                    <a:pt x="3625" y="0"/>
                  </a:cubicBezTo>
                  <a:cubicBezTo>
                    <a:pt x="3402" y="0"/>
                    <a:pt x="3151" y="112"/>
                    <a:pt x="2983" y="251"/>
                  </a:cubicBezTo>
                  <a:cubicBezTo>
                    <a:pt x="2788" y="56"/>
                    <a:pt x="2565" y="0"/>
                    <a:pt x="2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1086125" y="2932961"/>
              <a:ext cx="11427" cy="58241"/>
            </a:xfrm>
            <a:custGeom>
              <a:avLst/>
              <a:gdLst/>
              <a:ahLst/>
              <a:cxnLst/>
              <a:rect l="l" t="t" r="r" b="b"/>
              <a:pathLst>
                <a:path w="500" h="2548" extrusionOk="0">
                  <a:moveTo>
                    <a:pt x="500" y="2238"/>
                  </a:moveTo>
                  <a:lnTo>
                    <a:pt x="500" y="0"/>
                  </a:lnTo>
                  <a:lnTo>
                    <a:pt x="72" y="214"/>
                  </a:lnTo>
                  <a:lnTo>
                    <a:pt x="0" y="1547"/>
                  </a:lnTo>
                  <a:lnTo>
                    <a:pt x="0" y="2548"/>
                  </a:lnTo>
                  <a:close/>
                </a:path>
              </a:pathLst>
            </a:custGeom>
            <a:solidFill>
              <a:schemeClr val="dk1"/>
            </a:solidFill>
            <a:ln>
              <a:noFill/>
            </a:ln>
          </p:spPr>
        </p:sp>
        <p:sp>
          <p:nvSpPr>
            <p:cNvPr id="325" name="Google Shape;325;p29"/>
            <p:cNvSpPr/>
            <p:nvPr/>
          </p:nvSpPr>
          <p:spPr>
            <a:xfrm>
              <a:off x="1090922" y="2925900"/>
              <a:ext cx="29209" cy="38629"/>
            </a:xfrm>
            <a:custGeom>
              <a:avLst/>
              <a:gdLst/>
              <a:ahLst/>
              <a:cxnLst/>
              <a:rect l="l" t="t" r="r" b="b"/>
              <a:pathLst>
                <a:path w="1278" h="1690" extrusionOk="0">
                  <a:moveTo>
                    <a:pt x="288" y="737"/>
                  </a:moveTo>
                  <a:cubicBezTo>
                    <a:pt x="296" y="689"/>
                    <a:pt x="288" y="519"/>
                    <a:pt x="336" y="451"/>
                  </a:cubicBezTo>
                  <a:cubicBezTo>
                    <a:pt x="384" y="384"/>
                    <a:pt x="471" y="340"/>
                    <a:pt x="574" y="332"/>
                  </a:cubicBezTo>
                  <a:cubicBezTo>
                    <a:pt x="677" y="324"/>
                    <a:pt x="840" y="412"/>
                    <a:pt x="955" y="404"/>
                  </a:cubicBezTo>
                  <a:cubicBezTo>
                    <a:pt x="1070" y="396"/>
                    <a:pt x="1320" y="349"/>
                    <a:pt x="1264" y="285"/>
                  </a:cubicBezTo>
                  <a:cubicBezTo>
                    <a:pt x="1208" y="222"/>
                    <a:pt x="816" y="51"/>
                    <a:pt x="621" y="23"/>
                  </a:cubicBezTo>
                  <a:cubicBezTo>
                    <a:pt x="427" y="-5"/>
                    <a:pt x="200" y="-13"/>
                    <a:pt x="97" y="118"/>
                  </a:cubicBezTo>
                  <a:cubicBezTo>
                    <a:pt x="-6" y="249"/>
                    <a:pt x="2" y="547"/>
                    <a:pt x="2" y="809"/>
                  </a:cubicBezTo>
                  <a:cubicBezTo>
                    <a:pt x="2" y="1071"/>
                    <a:pt x="81" y="1543"/>
                    <a:pt x="97" y="1690"/>
                  </a:cubicBezTo>
                </a:path>
              </a:pathLst>
            </a:custGeom>
            <a:solidFill>
              <a:schemeClr val="dk1"/>
            </a:solidFill>
            <a:ln>
              <a:noFill/>
            </a:ln>
          </p:spPr>
        </p:sp>
        <p:sp>
          <p:nvSpPr>
            <p:cNvPr id="326" name="Google Shape;326;p29"/>
            <p:cNvSpPr/>
            <p:nvPr/>
          </p:nvSpPr>
          <p:spPr>
            <a:xfrm>
              <a:off x="1222775" y="2966925"/>
              <a:ext cx="28574" cy="36325"/>
            </a:xfrm>
            <a:custGeom>
              <a:avLst/>
              <a:gdLst/>
              <a:ahLst/>
              <a:cxnLst/>
              <a:rect l="l" t="t" r="r" b="b"/>
              <a:pathLst>
                <a:path w="1048" h="1453" extrusionOk="0">
                  <a:moveTo>
                    <a:pt x="0" y="0"/>
                  </a:moveTo>
                  <a:lnTo>
                    <a:pt x="1048" y="1072"/>
                  </a:lnTo>
                  <a:lnTo>
                    <a:pt x="905" y="1453"/>
                  </a:lnTo>
                  <a:lnTo>
                    <a:pt x="0" y="667"/>
                  </a:lnTo>
                  <a:close/>
                </a:path>
              </a:pathLst>
            </a:custGeom>
            <a:solidFill>
              <a:schemeClr val="dk1"/>
            </a:solidFill>
            <a:ln>
              <a:noFill/>
            </a:ln>
          </p:spPr>
        </p:sp>
        <p:sp>
          <p:nvSpPr>
            <p:cNvPr id="327" name="Google Shape;327;p29"/>
            <p:cNvSpPr/>
            <p:nvPr/>
          </p:nvSpPr>
          <p:spPr>
            <a:xfrm>
              <a:off x="1205975" y="2965750"/>
              <a:ext cx="21000" cy="1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1082225" y="2937250"/>
              <a:ext cx="11400" cy="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9"/>
          <p:cNvGrpSpPr/>
          <p:nvPr/>
        </p:nvGrpSpPr>
        <p:grpSpPr>
          <a:xfrm>
            <a:off x="451700" y="2439638"/>
            <a:ext cx="1984800" cy="884364"/>
            <a:chOff x="460975" y="1479550"/>
            <a:chExt cx="1984800" cy="884364"/>
          </a:xfrm>
        </p:grpSpPr>
        <p:sp>
          <p:nvSpPr>
            <p:cNvPr id="330" name="Google Shape;330;p29"/>
            <p:cNvSpPr/>
            <p:nvPr/>
          </p:nvSpPr>
          <p:spPr>
            <a:xfrm>
              <a:off x="460975" y="1479550"/>
              <a:ext cx="1984800" cy="316500"/>
            </a:xfrm>
            <a:prstGeom prst="roundRect">
              <a:avLst>
                <a:gd name="adj" fmla="val 50000"/>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Benchmark Suite</a:t>
              </a:r>
              <a:endParaRPr sz="1800">
                <a:latin typeface="Fira Sans Extra Condensed SemiBold"/>
                <a:ea typeface="Fira Sans Extra Condensed SemiBold"/>
                <a:cs typeface="Fira Sans Extra Condensed SemiBold"/>
                <a:sym typeface="Fira Sans Extra Condensed SemiBold"/>
              </a:endParaRPr>
            </a:p>
          </p:txBody>
        </p:sp>
        <p:sp>
          <p:nvSpPr>
            <p:cNvPr id="331" name="Google Shape;331;p29"/>
            <p:cNvSpPr txBox="1"/>
            <p:nvPr/>
          </p:nvSpPr>
          <p:spPr>
            <a:xfrm>
              <a:off x="463850" y="1856314"/>
              <a:ext cx="1929300" cy="50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en" sz="1000">
                  <a:solidFill>
                    <a:schemeClr val="dk1"/>
                  </a:solidFill>
                  <a:latin typeface="Roboto"/>
                  <a:ea typeface="Roboto"/>
                  <a:cs typeface="Roboto"/>
                  <a:sym typeface="Roboto"/>
                </a:rPr>
                <a:t>The benchmark suite assesses GPU performance for training Graph Neural Networks, facilitating optimization and comparison endeavors.</a:t>
              </a:r>
              <a:endParaRPr sz="1000">
                <a:solidFill>
                  <a:schemeClr val="dk1"/>
                </a:solidFill>
                <a:latin typeface="Roboto"/>
                <a:ea typeface="Roboto"/>
                <a:cs typeface="Roboto"/>
                <a:sym typeface="Roboto"/>
              </a:endParaRPr>
            </a:p>
          </p:txBody>
        </p:sp>
      </p:grpSp>
      <p:grpSp>
        <p:nvGrpSpPr>
          <p:cNvPr id="332" name="Google Shape;332;p29"/>
          <p:cNvGrpSpPr/>
          <p:nvPr/>
        </p:nvGrpSpPr>
        <p:grpSpPr>
          <a:xfrm>
            <a:off x="124400" y="3616875"/>
            <a:ext cx="2834100" cy="1596675"/>
            <a:chOff x="179300" y="1438663"/>
            <a:chExt cx="2834100" cy="1596675"/>
          </a:xfrm>
        </p:grpSpPr>
        <p:sp>
          <p:nvSpPr>
            <p:cNvPr id="333" name="Google Shape;333;p29"/>
            <p:cNvSpPr/>
            <p:nvPr/>
          </p:nvSpPr>
          <p:spPr>
            <a:xfrm>
              <a:off x="486650" y="1438663"/>
              <a:ext cx="2024700" cy="316500"/>
            </a:xfrm>
            <a:prstGeom prst="roundRect">
              <a:avLst>
                <a:gd name="adj" fmla="val 50000"/>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Expense Tracker</a:t>
              </a:r>
              <a:endParaRPr sz="1800">
                <a:latin typeface="Fira Sans Extra Condensed SemiBold"/>
                <a:ea typeface="Fira Sans Extra Condensed SemiBold"/>
                <a:cs typeface="Fira Sans Extra Condensed SemiBold"/>
                <a:sym typeface="Fira Sans Extra Condensed SemiBold"/>
              </a:endParaRPr>
            </a:p>
          </p:txBody>
        </p:sp>
        <p:sp>
          <p:nvSpPr>
            <p:cNvPr id="334" name="Google Shape;334;p29"/>
            <p:cNvSpPr txBox="1"/>
            <p:nvPr/>
          </p:nvSpPr>
          <p:spPr>
            <a:xfrm>
              <a:off x="179300" y="1823938"/>
              <a:ext cx="2834100" cy="1211400"/>
            </a:xfrm>
            <a:prstGeom prst="rect">
              <a:avLst/>
            </a:prstGeom>
            <a:noFill/>
            <a:ln>
              <a:noFill/>
            </a:ln>
          </p:spPr>
          <p:txBody>
            <a:bodyPr spcFirstLastPara="1" wrap="square" lIns="91425" tIns="91425" rIns="91425" bIns="91425" anchor="ctr" anchorCtr="0">
              <a:noAutofit/>
            </a:bodyPr>
            <a:lstStyle/>
            <a:p>
              <a:pPr marL="228600" lvl="0" indent="0" algn="l" rtl="0">
                <a:spcBef>
                  <a:spcPts val="95"/>
                </a:spcBef>
                <a:spcAft>
                  <a:spcPts val="0"/>
                </a:spcAft>
                <a:buClr>
                  <a:schemeClr val="dk1"/>
                </a:buClr>
                <a:buSzPts val="1100"/>
                <a:buFont typeface="Arial"/>
                <a:buNone/>
              </a:pPr>
              <a:r>
                <a:rPr lang="en" sz="1000">
                  <a:solidFill>
                    <a:schemeClr val="dk1"/>
                  </a:solidFill>
                  <a:latin typeface="Roboto"/>
                  <a:ea typeface="Roboto"/>
                  <a:cs typeface="Roboto"/>
                  <a:sym typeface="Roboto"/>
                </a:rPr>
                <a:t>Implemented a comprehensive expense tracker in Python that efficiently tracked and managed various expense categories including transportation, food, fun, and household. The project aimed to provide users with a user-friendly interface for recording and analyzing their expenses.</a:t>
              </a:r>
              <a:endParaRPr sz="1000">
                <a:solidFill>
                  <a:schemeClr val="dk1"/>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endParaRPr sz="1200">
                <a:latin typeface="Roboto"/>
                <a:ea typeface="Roboto"/>
                <a:cs typeface="Roboto"/>
                <a:sym typeface="Roboto"/>
              </a:endParaRPr>
            </a:p>
          </p:txBody>
        </p:sp>
      </p:grpSp>
      <p:grpSp>
        <p:nvGrpSpPr>
          <p:cNvPr id="335" name="Google Shape;335;p29"/>
          <p:cNvGrpSpPr/>
          <p:nvPr/>
        </p:nvGrpSpPr>
        <p:grpSpPr>
          <a:xfrm>
            <a:off x="6686975" y="1160900"/>
            <a:ext cx="2362800" cy="1202025"/>
            <a:chOff x="390700" y="1160900"/>
            <a:chExt cx="2362800" cy="1202025"/>
          </a:xfrm>
        </p:grpSpPr>
        <p:sp>
          <p:nvSpPr>
            <p:cNvPr id="336" name="Google Shape;336;p29"/>
            <p:cNvSpPr/>
            <p:nvPr/>
          </p:nvSpPr>
          <p:spPr>
            <a:xfrm>
              <a:off x="818400" y="1160900"/>
              <a:ext cx="1935000" cy="316500"/>
            </a:xfrm>
            <a:prstGeom prst="roundRect">
              <a:avLst>
                <a:gd name="adj" fmla="val 500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Machine Learning</a:t>
              </a:r>
              <a:endParaRPr sz="1800">
                <a:latin typeface="Fira Sans Extra Condensed SemiBold"/>
                <a:ea typeface="Fira Sans Extra Condensed SemiBold"/>
                <a:cs typeface="Fira Sans Extra Condensed SemiBold"/>
                <a:sym typeface="Fira Sans Extra Condensed SemiBold"/>
              </a:endParaRPr>
            </a:p>
          </p:txBody>
        </p:sp>
        <p:sp>
          <p:nvSpPr>
            <p:cNvPr id="337" name="Google Shape;337;p29"/>
            <p:cNvSpPr txBox="1"/>
            <p:nvPr/>
          </p:nvSpPr>
          <p:spPr>
            <a:xfrm>
              <a:off x="390700" y="1531025"/>
              <a:ext cx="2362800" cy="83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r" rtl="0">
                <a:spcBef>
                  <a:spcPts val="0"/>
                </a:spcBef>
                <a:spcAft>
                  <a:spcPts val="0"/>
                </a:spcAft>
                <a:buClr>
                  <a:schemeClr val="dk1"/>
                </a:buClr>
                <a:buSzPts val="1100"/>
                <a:buFont typeface="Arial"/>
                <a:buNone/>
              </a:pPr>
              <a:r>
                <a:rPr lang="en" sz="1100">
                  <a:latin typeface="Roboto"/>
                  <a:ea typeface="Roboto"/>
                  <a:cs typeface="Roboto"/>
                  <a:sym typeface="Roboto"/>
                </a:rPr>
                <a:t>Machine learning is a branch of artificial intelligence that enables computers to learn and make predictions from data without explicit programming.</a:t>
              </a:r>
              <a:endParaRPr sz="1100">
                <a:latin typeface="Roboto"/>
                <a:ea typeface="Roboto"/>
                <a:cs typeface="Roboto"/>
                <a:sym typeface="Roboto"/>
              </a:endParaRPr>
            </a:p>
            <a:p>
              <a:pPr marL="0" lvl="0" indent="0" algn="r" rtl="0">
                <a:spcBef>
                  <a:spcPts val="0"/>
                </a:spcBef>
                <a:spcAft>
                  <a:spcPts val="0"/>
                </a:spcAft>
                <a:buClr>
                  <a:srgbClr val="000000"/>
                </a:buClr>
                <a:buSzPts val="1100"/>
                <a:buFont typeface="Arial"/>
                <a:buNone/>
              </a:pPr>
              <a:endParaRPr sz="1200">
                <a:latin typeface="Roboto"/>
                <a:ea typeface="Roboto"/>
                <a:cs typeface="Roboto"/>
                <a:sym typeface="Roboto"/>
              </a:endParaRPr>
            </a:p>
          </p:txBody>
        </p:sp>
      </p:grpSp>
      <p:grpSp>
        <p:nvGrpSpPr>
          <p:cNvPr id="338" name="Google Shape;338;p29"/>
          <p:cNvGrpSpPr/>
          <p:nvPr/>
        </p:nvGrpSpPr>
        <p:grpSpPr>
          <a:xfrm>
            <a:off x="6632397" y="3829850"/>
            <a:ext cx="2417202" cy="1217920"/>
            <a:chOff x="460975" y="1507440"/>
            <a:chExt cx="2032800" cy="1217920"/>
          </a:xfrm>
        </p:grpSpPr>
        <p:sp>
          <p:nvSpPr>
            <p:cNvPr id="339" name="Google Shape;339;p29"/>
            <p:cNvSpPr/>
            <p:nvPr/>
          </p:nvSpPr>
          <p:spPr>
            <a:xfrm>
              <a:off x="913001" y="1507440"/>
              <a:ext cx="1580700" cy="316500"/>
            </a:xfrm>
            <a:prstGeom prst="roundRect">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PyTorch</a:t>
              </a:r>
              <a:endParaRPr sz="1800">
                <a:latin typeface="Fira Sans Extra Condensed SemiBold"/>
                <a:ea typeface="Fira Sans Extra Condensed SemiBold"/>
                <a:cs typeface="Fira Sans Extra Condensed SemiBold"/>
                <a:sym typeface="Fira Sans Extra Condensed SemiBold"/>
              </a:endParaRPr>
            </a:p>
          </p:txBody>
        </p:sp>
        <p:sp>
          <p:nvSpPr>
            <p:cNvPr id="340" name="Google Shape;340;p29"/>
            <p:cNvSpPr txBox="1"/>
            <p:nvPr/>
          </p:nvSpPr>
          <p:spPr>
            <a:xfrm>
              <a:off x="460975" y="1840960"/>
              <a:ext cx="2032800" cy="884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r>
                <a:rPr lang="en" sz="1100">
                  <a:latin typeface="Roboto"/>
                  <a:ea typeface="Roboto"/>
                  <a:cs typeface="Roboto"/>
                  <a:sym typeface="Roboto"/>
                </a:rPr>
                <a:t>PyTorch is a popular open-source machine learning framework that enables efficient computation and dynamic neural network building for researchers and developers.</a:t>
              </a:r>
              <a:endParaRPr sz="1100">
                <a:solidFill>
                  <a:srgbClr val="000000"/>
                </a:solidFill>
                <a:latin typeface="Roboto"/>
                <a:ea typeface="Roboto"/>
                <a:cs typeface="Roboto"/>
                <a:sym typeface="Roboto"/>
              </a:endParaRPr>
            </a:p>
          </p:txBody>
        </p:sp>
      </p:grpSp>
      <p:grpSp>
        <p:nvGrpSpPr>
          <p:cNvPr id="341" name="Google Shape;341;p29"/>
          <p:cNvGrpSpPr/>
          <p:nvPr/>
        </p:nvGrpSpPr>
        <p:grpSpPr>
          <a:xfrm>
            <a:off x="6755825" y="2439650"/>
            <a:ext cx="2293850" cy="1177125"/>
            <a:chOff x="460987" y="1507425"/>
            <a:chExt cx="2293850" cy="1177125"/>
          </a:xfrm>
        </p:grpSpPr>
        <p:sp>
          <p:nvSpPr>
            <p:cNvPr id="342" name="Google Shape;342;p29"/>
            <p:cNvSpPr/>
            <p:nvPr/>
          </p:nvSpPr>
          <p:spPr>
            <a:xfrm>
              <a:off x="825538" y="1507425"/>
              <a:ext cx="1929300" cy="3165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Deep Learning</a:t>
              </a:r>
              <a:endParaRPr sz="1800">
                <a:latin typeface="Fira Sans Extra Condensed SemiBold"/>
                <a:ea typeface="Fira Sans Extra Condensed SemiBold"/>
                <a:cs typeface="Fira Sans Extra Condensed SemiBold"/>
                <a:sym typeface="Fira Sans Extra Condensed SemiBold"/>
              </a:endParaRPr>
            </a:p>
          </p:txBody>
        </p:sp>
        <p:sp>
          <p:nvSpPr>
            <p:cNvPr id="343" name="Google Shape;343;p29"/>
            <p:cNvSpPr txBox="1"/>
            <p:nvPr/>
          </p:nvSpPr>
          <p:spPr>
            <a:xfrm>
              <a:off x="460987" y="1840950"/>
              <a:ext cx="2293800" cy="84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r" rtl="0">
                <a:spcBef>
                  <a:spcPts val="0"/>
                </a:spcBef>
                <a:spcAft>
                  <a:spcPts val="0"/>
                </a:spcAft>
                <a:buClr>
                  <a:srgbClr val="000000"/>
                </a:buClr>
                <a:buSzPts val="1100"/>
                <a:buFont typeface="Arial"/>
                <a:buNone/>
              </a:pPr>
              <a:r>
                <a:rPr lang="en" sz="1100">
                  <a:solidFill>
                    <a:schemeClr val="dk1"/>
                  </a:solidFill>
                  <a:latin typeface="Roboto"/>
                  <a:ea typeface="Roboto"/>
                  <a:cs typeface="Roboto"/>
                  <a:sym typeface="Roboto"/>
                </a:rPr>
                <a:t>Deep learning is a subset of machine learning that uses artificial neural networks to model and solve complex problems, mimicking human brain processes.</a:t>
              </a:r>
              <a:endParaRPr sz="1100">
                <a:solidFill>
                  <a:schemeClr val="dk1"/>
                </a:solidFill>
                <a:latin typeface="Roboto"/>
                <a:ea typeface="Roboto"/>
                <a:cs typeface="Roboto"/>
                <a:sym typeface="Roboto"/>
              </a:endParaRPr>
            </a:p>
          </p:txBody>
        </p:sp>
      </p:grpSp>
      <p:cxnSp>
        <p:nvCxnSpPr>
          <p:cNvPr id="344" name="Google Shape;344;p29"/>
          <p:cNvCxnSpPr>
            <a:stCxn id="281" idx="5"/>
            <a:endCxn id="280" idx="1"/>
          </p:cNvCxnSpPr>
          <p:nvPr/>
        </p:nvCxnSpPr>
        <p:spPr>
          <a:xfrm>
            <a:off x="5372557" y="1769057"/>
            <a:ext cx="122700" cy="208800"/>
          </a:xfrm>
          <a:prstGeom prst="straightConnector1">
            <a:avLst/>
          </a:prstGeom>
          <a:noFill/>
          <a:ln w="19050" cap="flat" cmpd="sng">
            <a:solidFill>
              <a:schemeClr val="dk1"/>
            </a:solidFill>
            <a:prstDash val="solid"/>
            <a:round/>
            <a:headEnd type="none" w="med" len="med"/>
            <a:tailEnd type="triangle" w="med" len="med"/>
          </a:ln>
        </p:spPr>
      </p:cxnSp>
      <p:cxnSp>
        <p:nvCxnSpPr>
          <p:cNvPr id="345" name="Google Shape;345;p29"/>
          <p:cNvCxnSpPr>
            <a:stCxn id="280" idx="4"/>
            <a:endCxn id="279" idx="0"/>
          </p:cNvCxnSpPr>
          <p:nvPr/>
        </p:nvCxnSpPr>
        <p:spPr>
          <a:xfrm>
            <a:off x="5762475" y="2586067"/>
            <a:ext cx="0" cy="202800"/>
          </a:xfrm>
          <a:prstGeom prst="straightConnector1">
            <a:avLst/>
          </a:prstGeom>
          <a:noFill/>
          <a:ln w="19050" cap="flat" cmpd="sng">
            <a:solidFill>
              <a:schemeClr val="dk1"/>
            </a:solidFill>
            <a:prstDash val="solid"/>
            <a:round/>
            <a:headEnd type="none" w="med" len="med"/>
            <a:tailEnd type="triangle" w="med" len="med"/>
          </a:ln>
        </p:spPr>
      </p:cxnSp>
      <p:cxnSp>
        <p:nvCxnSpPr>
          <p:cNvPr id="346" name="Google Shape;346;p29"/>
          <p:cNvCxnSpPr>
            <a:stCxn id="279" idx="4"/>
            <a:endCxn id="278" idx="6"/>
          </p:cNvCxnSpPr>
          <p:nvPr/>
        </p:nvCxnSpPr>
        <p:spPr>
          <a:xfrm flipH="1">
            <a:off x="5442075" y="3501311"/>
            <a:ext cx="320400" cy="308100"/>
          </a:xfrm>
          <a:prstGeom prst="straightConnector1">
            <a:avLst/>
          </a:prstGeom>
          <a:noFill/>
          <a:ln w="19050" cap="flat" cmpd="sng">
            <a:solidFill>
              <a:schemeClr val="dk1"/>
            </a:solidFill>
            <a:prstDash val="solid"/>
            <a:round/>
            <a:headEnd type="none" w="med" len="med"/>
            <a:tailEnd type="triangle" w="med" len="med"/>
          </a:ln>
        </p:spPr>
      </p:cxnSp>
      <p:cxnSp>
        <p:nvCxnSpPr>
          <p:cNvPr id="347" name="Google Shape;347;p29"/>
          <p:cNvCxnSpPr>
            <a:endCxn id="285" idx="6"/>
          </p:cNvCxnSpPr>
          <p:nvPr/>
        </p:nvCxnSpPr>
        <p:spPr>
          <a:xfrm rot="10800000">
            <a:off x="4457800" y="3808611"/>
            <a:ext cx="228300" cy="600"/>
          </a:xfrm>
          <a:prstGeom prst="straightConnector1">
            <a:avLst/>
          </a:prstGeom>
          <a:noFill/>
          <a:ln w="19050" cap="flat" cmpd="sng">
            <a:solidFill>
              <a:schemeClr val="dk1"/>
            </a:solidFill>
            <a:prstDash val="solid"/>
            <a:round/>
            <a:headEnd type="none" w="med" len="med"/>
            <a:tailEnd type="triangle" w="med" len="med"/>
          </a:ln>
        </p:spPr>
      </p:cxnSp>
      <p:cxnSp>
        <p:nvCxnSpPr>
          <p:cNvPr id="348" name="Google Shape;348;p29"/>
          <p:cNvCxnSpPr>
            <a:stCxn id="285" idx="2"/>
            <a:endCxn id="284" idx="4"/>
          </p:cNvCxnSpPr>
          <p:nvPr/>
        </p:nvCxnSpPr>
        <p:spPr>
          <a:xfrm rot="10800000">
            <a:off x="3381400" y="3492411"/>
            <a:ext cx="320400" cy="316200"/>
          </a:xfrm>
          <a:prstGeom prst="straightConnector1">
            <a:avLst/>
          </a:prstGeom>
          <a:noFill/>
          <a:ln w="19050" cap="flat" cmpd="sng">
            <a:solidFill>
              <a:schemeClr val="dk1"/>
            </a:solidFill>
            <a:prstDash val="solid"/>
            <a:round/>
            <a:headEnd type="none" w="med" len="med"/>
            <a:tailEnd type="triangle" w="med" len="med"/>
          </a:ln>
        </p:spPr>
      </p:cxnSp>
      <p:cxnSp>
        <p:nvCxnSpPr>
          <p:cNvPr id="349" name="Google Shape;349;p29"/>
          <p:cNvCxnSpPr>
            <a:stCxn id="284" idx="0"/>
            <a:endCxn id="283" idx="4"/>
          </p:cNvCxnSpPr>
          <p:nvPr/>
        </p:nvCxnSpPr>
        <p:spPr>
          <a:xfrm rot="10800000">
            <a:off x="3381525" y="2586032"/>
            <a:ext cx="0" cy="193800"/>
          </a:xfrm>
          <a:prstGeom prst="straightConnector1">
            <a:avLst/>
          </a:prstGeom>
          <a:noFill/>
          <a:ln w="19050" cap="flat" cmpd="sng">
            <a:solidFill>
              <a:schemeClr val="dk1"/>
            </a:solidFill>
            <a:prstDash val="solid"/>
            <a:round/>
            <a:headEnd type="none" w="med" len="med"/>
            <a:tailEnd type="triangle" w="med" len="med"/>
          </a:ln>
        </p:spPr>
      </p:cxnSp>
      <p:cxnSp>
        <p:nvCxnSpPr>
          <p:cNvPr id="350" name="Google Shape;350;p29"/>
          <p:cNvCxnSpPr>
            <a:stCxn id="283" idx="7"/>
            <a:endCxn id="282" idx="3"/>
          </p:cNvCxnSpPr>
          <p:nvPr/>
        </p:nvCxnSpPr>
        <p:spPr>
          <a:xfrm rot="10800000" flipH="1">
            <a:off x="3648811" y="1769110"/>
            <a:ext cx="163800" cy="208800"/>
          </a:xfrm>
          <a:prstGeom prst="straightConnector1">
            <a:avLst/>
          </a:prstGeom>
          <a:noFill/>
          <a:ln w="19050" cap="flat" cmpd="sng">
            <a:solidFill>
              <a:schemeClr val="dk1"/>
            </a:solidFill>
            <a:prstDash val="solid"/>
            <a:round/>
            <a:headEnd type="none" w="med" len="med"/>
            <a:tailEnd type="triangle" w="med" len="med"/>
          </a:ln>
        </p:spPr>
      </p:cxnSp>
      <p:cxnSp>
        <p:nvCxnSpPr>
          <p:cNvPr id="351" name="Google Shape;351;p29"/>
          <p:cNvCxnSpPr>
            <a:stCxn id="282" idx="6"/>
            <a:endCxn id="281" idx="2"/>
          </p:cNvCxnSpPr>
          <p:nvPr/>
        </p:nvCxnSpPr>
        <p:spPr>
          <a:xfrm>
            <a:off x="4457796" y="1517150"/>
            <a:ext cx="269400" cy="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cxnSp>
        <p:nvCxnSpPr>
          <p:cNvPr id="356" name="Google Shape;356;p30"/>
          <p:cNvCxnSpPr>
            <a:stCxn id="357" idx="0"/>
            <a:endCxn id="358" idx="2"/>
          </p:cNvCxnSpPr>
          <p:nvPr/>
        </p:nvCxnSpPr>
        <p:spPr>
          <a:xfrm rot="-5400000">
            <a:off x="4013449" y="4037603"/>
            <a:ext cx="1117800" cy="600"/>
          </a:xfrm>
          <a:prstGeom prst="bentConnector3">
            <a:avLst>
              <a:gd name="adj1" fmla="val 49994"/>
            </a:avLst>
          </a:prstGeom>
          <a:noFill/>
          <a:ln w="19050" cap="flat" cmpd="sng">
            <a:solidFill>
              <a:schemeClr val="dk1"/>
            </a:solidFill>
            <a:prstDash val="solid"/>
            <a:round/>
            <a:headEnd type="none" w="med" len="med"/>
            <a:tailEnd type="none" w="med" len="med"/>
          </a:ln>
        </p:spPr>
      </p:cxnSp>
      <p:cxnSp>
        <p:nvCxnSpPr>
          <p:cNvPr id="359" name="Google Shape;359;p30"/>
          <p:cNvCxnSpPr>
            <a:stCxn id="360" idx="4"/>
            <a:endCxn id="358" idx="0"/>
          </p:cNvCxnSpPr>
          <p:nvPr/>
        </p:nvCxnSpPr>
        <p:spPr>
          <a:xfrm rot="-5400000" flipH="1">
            <a:off x="3939499" y="1592781"/>
            <a:ext cx="1265700" cy="600"/>
          </a:xfrm>
          <a:prstGeom prst="bentConnector3">
            <a:avLst>
              <a:gd name="adj1" fmla="val 50003"/>
            </a:avLst>
          </a:prstGeom>
          <a:noFill/>
          <a:ln w="19050" cap="flat" cmpd="sng">
            <a:solidFill>
              <a:schemeClr val="dk1"/>
            </a:solidFill>
            <a:prstDash val="solid"/>
            <a:round/>
            <a:headEnd type="none" w="med" len="med"/>
            <a:tailEnd type="none" w="med" len="med"/>
          </a:ln>
        </p:spPr>
      </p:cxnSp>
      <p:sp>
        <p:nvSpPr>
          <p:cNvPr id="361" name="Google Shape;361;p30"/>
          <p:cNvSpPr txBox="1">
            <a:spLocks noGrp="1"/>
          </p:cNvSpPr>
          <p:nvPr>
            <p:ph type="title"/>
          </p:nvPr>
        </p:nvSpPr>
        <p:spPr>
          <a:xfrm>
            <a:off x="457200" y="-938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900" b="1">
                <a:latin typeface="Fira Sans Extra Condensed"/>
                <a:ea typeface="Fira Sans Extra Condensed"/>
                <a:cs typeface="Fira Sans Extra Condensed"/>
                <a:sym typeface="Fira Sans Extra Condensed"/>
              </a:rPr>
              <a:t>Leveraging Parallel Processing for Advanced Graph Computations </a:t>
            </a:r>
            <a:endParaRPr sz="19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a:p>
        </p:txBody>
      </p:sp>
      <p:grpSp>
        <p:nvGrpSpPr>
          <p:cNvPr id="362" name="Google Shape;362;p30"/>
          <p:cNvGrpSpPr/>
          <p:nvPr/>
        </p:nvGrpSpPr>
        <p:grpSpPr>
          <a:xfrm>
            <a:off x="3580249" y="1860774"/>
            <a:ext cx="1983600" cy="1983600"/>
            <a:chOff x="3580249" y="1879824"/>
            <a:chExt cx="1983600" cy="1983600"/>
          </a:xfrm>
        </p:grpSpPr>
        <p:sp>
          <p:nvSpPr>
            <p:cNvPr id="363" name="Google Shape;363;p30"/>
            <p:cNvSpPr/>
            <p:nvPr/>
          </p:nvSpPr>
          <p:spPr>
            <a:xfrm rot="-2700000">
              <a:off x="3870741" y="2170315"/>
              <a:ext cx="1402617" cy="1402617"/>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flipH="1">
              <a:off x="3727099" y="2245078"/>
              <a:ext cx="1689900" cy="12531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The Human vs. AI</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sp>
        <p:nvSpPr>
          <p:cNvPr id="364" name="Google Shape;364;p30"/>
          <p:cNvSpPr/>
          <p:nvPr/>
        </p:nvSpPr>
        <p:spPr>
          <a:xfrm rot="10800000" flipH="1">
            <a:off x="5676950" y="868850"/>
            <a:ext cx="2995200" cy="4204200"/>
          </a:xfrm>
          <a:prstGeom prst="round1Rect">
            <a:avLst>
              <a:gd name="adj" fmla="val 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flipH="1">
            <a:off x="469275" y="387525"/>
            <a:ext cx="2998500" cy="4383300"/>
          </a:xfrm>
          <a:prstGeom prst="round1Rect">
            <a:avLst>
              <a:gd name="adj" fmla="val 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0"/>
          <p:cNvGrpSpPr/>
          <p:nvPr/>
        </p:nvGrpSpPr>
        <p:grpSpPr>
          <a:xfrm>
            <a:off x="4221049" y="387538"/>
            <a:ext cx="4450474" cy="572693"/>
            <a:chOff x="4221049" y="1070128"/>
            <a:chExt cx="4450474" cy="699600"/>
          </a:xfrm>
        </p:grpSpPr>
        <p:sp>
          <p:nvSpPr>
            <p:cNvPr id="367" name="Google Shape;367;p30"/>
            <p:cNvSpPr/>
            <p:nvPr/>
          </p:nvSpPr>
          <p:spPr>
            <a:xfrm>
              <a:off x="4562424" y="1179174"/>
              <a:ext cx="4109100" cy="481500"/>
            </a:xfrm>
            <a:prstGeom prst="round1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flipH="1">
              <a:off x="4221049" y="1070128"/>
              <a:ext cx="702000" cy="699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0"/>
          <p:cNvSpPr txBox="1"/>
          <p:nvPr/>
        </p:nvSpPr>
        <p:spPr>
          <a:xfrm>
            <a:off x="5586650" y="607887"/>
            <a:ext cx="3175800" cy="13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AI</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grpSp>
        <p:nvGrpSpPr>
          <p:cNvPr id="369" name="Google Shape;369;p30"/>
          <p:cNvGrpSpPr/>
          <p:nvPr/>
        </p:nvGrpSpPr>
        <p:grpSpPr>
          <a:xfrm>
            <a:off x="472475" y="4596803"/>
            <a:ext cx="4450574" cy="475518"/>
            <a:chOff x="472475" y="3973528"/>
            <a:chExt cx="4450574" cy="699600"/>
          </a:xfrm>
        </p:grpSpPr>
        <p:sp>
          <p:nvSpPr>
            <p:cNvPr id="370" name="Google Shape;370;p30"/>
            <p:cNvSpPr/>
            <p:nvPr/>
          </p:nvSpPr>
          <p:spPr>
            <a:xfrm rot="10800000">
              <a:off x="472475" y="4082578"/>
              <a:ext cx="4109100" cy="481500"/>
            </a:xfrm>
            <a:prstGeom prst="round1Rect">
              <a:avLst>
                <a:gd name="adj" fmla="val 50000"/>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flipH="1">
              <a:off x="4221049" y="3973528"/>
              <a:ext cx="702000" cy="699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30"/>
          <p:cNvSpPr txBox="1"/>
          <p:nvPr/>
        </p:nvSpPr>
        <p:spPr>
          <a:xfrm>
            <a:off x="586350" y="4732263"/>
            <a:ext cx="3238800" cy="20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SemiBold"/>
                <a:ea typeface="Fira Sans Extra Condensed SemiBold"/>
                <a:cs typeface="Fira Sans Extra Condensed SemiBold"/>
                <a:sym typeface="Fira Sans Extra Condensed SemiBold"/>
              </a:rPr>
              <a:t>Human</a:t>
            </a:r>
            <a:endParaRPr sz="180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372" name="Google Shape;372;p30"/>
          <p:cNvSpPr txBox="1"/>
          <p:nvPr/>
        </p:nvSpPr>
        <p:spPr>
          <a:xfrm flipH="1">
            <a:off x="1482601" y="387525"/>
            <a:ext cx="1446300" cy="22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Fira Sans Extra Condensed SemiBold"/>
                <a:ea typeface="Fira Sans Extra Condensed SemiBold"/>
                <a:cs typeface="Fira Sans Extra Condensed SemiBold"/>
                <a:sym typeface="Fira Sans Extra Condensed SemiBold"/>
              </a:rPr>
              <a:t>Our Result</a:t>
            </a:r>
            <a:endParaRPr sz="1500">
              <a:solidFill>
                <a:schemeClr val="dk1"/>
              </a:solidFill>
              <a:latin typeface="Fira Sans Extra Condensed SemiBold"/>
              <a:ea typeface="Fira Sans Extra Condensed SemiBold"/>
              <a:cs typeface="Fira Sans Extra Condensed SemiBold"/>
              <a:sym typeface="Fira Sans Extra Condensed SemiBold"/>
            </a:endParaRPr>
          </a:p>
        </p:txBody>
      </p:sp>
      <p:grpSp>
        <p:nvGrpSpPr>
          <p:cNvPr id="373" name="Google Shape;373;p30"/>
          <p:cNvGrpSpPr/>
          <p:nvPr/>
        </p:nvGrpSpPr>
        <p:grpSpPr>
          <a:xfrm>
            <a:off x="4396704" y="4658911"/>
            <a:ext cx="351315" cy="351310"/>
            <a:chOff x="-63252250" y="1930850"/>
            <a:chExt cx="319000" cy="319025"/>
          </a:xfrm>
        </p:grpSpPr>
        <p:sp>
          <p:nvSpPr>
            <p:cNvPr id="374" name="Google Shape;374;p30"/>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30"/>
          <p:cNvSpPr/>
          <p:nvPr/>
        </p:nvSpPr>
        <p:spPr>
          <a:xfrm>
            <a:off x="4396704" y="499162"/>
            <a:ext cx="351315" cy="349457"/>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30"/>
          <p:cNvGrpSpPr/>
          <p:nvPr/>
        </p:nvGrpSpPr>
        <p:grpSpPr>
          <a:xfrm>
            <a:off x="5676319" y="960225"/>
            <a:ext cx="3071556" cy="4251951"/>
            <a:chOff x="6209365" y="1147221"/>
            <a:chExt cx="2460000" cy="4251951"/>
          </a:xfrm>
        </p:grpSpPr>
        <p:sp>
          <p:nvSpPr>
            <p:cNvPr id="378" name="Google Shape;378;p30"/>
            <p:cNvSpPr txBox="1"/>
            <p:nvPr/>
          </p:nvSpPr>
          <p:spPr>
            <a:xfrm flipH="1">
              <a:off x="6209365" y="1244172"/>
              <a:ext cx="2460000" cy="4155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dk1"/>
                  </a:solidFill>
                  <a:latin typeface="Roboto"/>
                  <a:ea typeface="Roboto"/>
                  <a:cs typeface="Roboto"/>
                  <a:sym typeface="Roboto"/>
                </a:rPr>
                <a:t>Choose what city gives us the most savings over a 20 year period considering these factors. </a:t>
              </a:r>
              <a:endParaRPr sz="1000" b="1">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The cities are "San Francisco", "New York", "Boston", "Oakland", "San Jose", "Los Angeles", "Washington", "Seattle", "San Diego", "Miami"</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The rent in each city is respectively [3500, 3000, 2590, 2500, 2450, 2260, 2260, 1890, 1790, 1800]</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Your standard yearly salary is 48,000</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You receive a monthly bonus 3/10 of the city you are living in monthlies rent</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The bonus is only active for the first two years</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Groceries cost 1/100 of the city you are living in monthlies rent</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You are currently at Boston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To relocate to another city you must pay a $10,000 fee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All cities except Boston must pay the fee since you are already in Boston</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You are only allowed to move once</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you must live in each city for at least a year</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a:solidFill>
                    <a:schemeClr val="dk1"/>
                  </a:solidFill>
                  <a:latin typeface="Roboto"/>
                  <a:ea typeface="Roboto"/>
                  <a:cs typeface="Roboto"/>
                  <a:sym typeface="Roboto"/>
                </a:rPr>
                <a:t>* List each city in order from greatest savings over 20 years to least</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000" b="1">
                  <a:solidFill>
                    <a:schemeClr val="dk1"/>
                  </a:solidFill>
                  <a:latin typeface="Roboto"/>
                  <a:ea typeface="Roboto"/>
                  <a:cs typeface="Roboto"/>
                  <a:sym typeface="Roboto"/>
                </a:rPr>
                <a:t>* Write a python code that will produce these results and plot them </a:t>
              </a:r>
              <a:endParaRPr sz="1000" b="1">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p:txBody>
        </p:sp>
        <p:sp>
          <p:nvSpPr>
            <p:cNvPr id="379" name="Google Shape;379;p30"/>
            <p:cNvSpPr txBox="1"/>
            <p:nvPr/>
          </p:nvSpPr>
          <p:spPr>
            <a:xfrm flipH="1">
              <a:off x="6876339" y="1147221"/>
              <a:ext cx="1065900" cy="11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Fira Sans Extra Condensed SemiBold"/>
                  <a:ea typeface="Fira Sans Extra Condensed SemiBold"/>
                  <a:cs typeface="Fira Sans Extra Condensed SemiBold"/>
                  <a:sym typeface="Fira Sans Extra Condensed SemiBold"/>
                </a:rPr>
                <a:t>Problem</a:t>
              </a:r>
              <a:endParaRPr sz="1500">
                <a:solidFill>
                  <a:schemeClr val="dk1"/>
                </a:solidFill>
                <a:latin typeface="Fira Sans Extra Condensed SemiBold"/>
                <a:ea typeface="Fira Sans Extra Condensed SemiBold"/>
                <a:cs typeface="Fira Sans Extra Condensed SemiBold"/>
                <a:sym typeface="Fira Sans Extra Condensed SemiBold"/>
              </a:endParaRPr>
            </a:p>
          </p:txBody>
        </p:sp>
      </p:grpSp>
      <p:pic>
        <p:nvPicPr>
          <p:cNvPr id="380" name="Google Shape;380;p30"/>
          <p:cNvPicPr preferRelativeResize="0"/>
          <p:nvPr/>
        </p:nvPicPr>
        <p:blipFill>
          <a:blip r:embed="rId3">
            <a:alphaModFix/>
          </a:blip>
          <a:stretch>
            <a:fillRect/>
          </a:stretch>
        </p:blipFill>
        <p:spPr>
          <a:xfrm>
            <a:off x="586350" y="611925"/>
            <a:ext cx="2807425" cy="1862725"/>
          </a:xfrm>
          <a:prstGeom prst="rect">
            <a:avLst/>
          </a:prstGeom>
          <a:noFill/>
          <a:ln>
            <a:noFill/>
          </a:ln>
        </p:spPr>
      </p:pic>
      <p:sp>
        <p:nvSpPr>
          <p:cNvPr id="381" name="Google Shape;381;p30"/>
          <p:cNvSpPr txBox="1"/>
          <p:nvPr/>
        </p:nvSpPr>
        <p:spPr>
          <a:xfrm flipH="1">
            <a:off x="1238875" y="2492150"/>
            <a:ext cx="1502400" cy="22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Fira Sans Extra Condensed SemiBold"/>
                <a:ea typeface="Fira Sans Extra Condensed SemiBold"/>
                <a:cs typeface="Fira Sans Extra Condensed SemiBold"/>
                <a:sym typeface="Fira Sans Extra Condensed SemiBold"/>
              </a:rPr>
              <a:t>AI Result</a:t>
            </a:r>
            <a:endParaRPr sz="1500">
              <a:solidFill>
                <a:schemeClr val="dk1"/>
              </a:solidFill>
              <a:latin typeface="Fira Sans Extra Condensed SemiBold"/>
              <a:ea typeface="Fira Sans Extra Condensed SemiBold"/>
              <a:cs typeface="Fira Sans Extra Condensed SemiBold"/>
              <a:sym typeface="Fira Sans Extra Condensed SemiBold"/>
            </a:endParaRPr>
          </a:p>
        </p:txBody>
      </p:sp>
      <p:pic>
        <p:nvPicPr>
          <p:cNvPr id="382" name="Google Shape;382;p30"/>
          <p:cNvPicPr preferRelativeResize="0"/>
          <p:nvPr/>
        </p:nvPicPr>
        <p:blipFill>
          <a:blip r:embed="rId4">
            <a:alphaModFix/>
          </a:blip>
          <a:stretch>
            <a:fillRect/>
          </a:stretch>
        </p:blipFill>
        <p:spPr>
          <a:xfrm>
            <a:off x="586350" y="2753100"/>
            <a:ext cx="2807425" cy="1862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title"/>
          </p:nvPr>
        </p:nvSpPr>
        <p:spPr>
          <a:xfrm>
            <a:off x="457200" y="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a:t>
            </a:r>
            <a:endParaRPr sz="2333" b="1">
              <a:latin typeface="Fira Sans Extra Condensed"/>
              <a:ea typeface="Fira Sans Extra Condensed"/>
              <a:cs typeface="Fira Sans Extra Condensed"/>
              <a:sym typeface="Fira Sans Extra Condensed"/>
            </a:endParaRPr>
          </a:p>
          <a:p>
            <a:pPr marL="0" lvl="0" indent="0" algn="l" rtl="0">
              <a:spcBef>
                <a:spcPts val="0"/>
              </a:spcBef>
              <a:spcAft>
                <a:spcPts val="0"/>
              </a:spcAft>
              <a:buClr>
                <a:schemeClr val="dk1"/>
              </a:buClr>
              <a:buSzPts val="1100"/>
              <a:buFont typeface="Arial"/>
              <a:buNone/>
            </a:pPr>
            <a:endParaRPr sz="2333" b="1">
              <a:solidFill>
                <a:srgbClr val="000000"/>
              </a:solidFill>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88" name="Google Shape;388;p31"/>
          <p:cNvSpPr/>
          <p:nvPr/>
        </p:nvSpPr>
        <p:spPr>
          <a:xfrm>
            <a:off x="457200" y="1070586"/>
            <a:ext cx="1911600" cy="3133200"/>
          </a:xfrm>
          <a:prstGeom prst="roundRect">
            <a:avLst>
              <a:gd name="adj" fmla="val 7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2775175" y="705850"/>
            <a:ext cx="3722700" cy="4065600"/>
          </a:xfrm>
          <a:prstGeom prst="roundRect">
            <a:avLst>
              <a:gd name="adj" fmla="val 7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1"/>
          <p:cNvGrpSpPr/>
          <p:nvPr/>
        </p:nvGrpSpPr>
        <p:grpSpPr>
          <a:xfrm>
            <a:off x="2775325" y="4273173"/>
            <a:ext cx="3722650" cy="502872"/>
            <a:chOff x="2562100" y="3962350"/>
            <a:chExt cx="1911600" cy="530400"/>
          </a:xfrm>
        </p:grpSpPr>
        <p:sp>
          <p:nvSpPr>
            <p:cNvPr id="391" name="Google Shape;391;p31"/>
            <p:cNvSpPr/>
            <p:nvPr/>
          </p:nvSpPr>
          <p:spPr>
            <a:xfrm rot="10800000" flipH="1">
              <a:off x="2562100" y="3962350"/>
              <a:ext cx="1911600" cy="530400"/>
            </a:xfrm>
            <a:prstGeom prst="round2SameRect">
              <a:avLst>
                <a:gd name="adj1" fmla="val 25594"/>
                <a:gd name="adj2" fmla="val 0"/>
              </a:avLst>
            </a:prstGeom>
            <a:solidFill>
              <a:srgbClr val="6AA84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 name="Google Shape;392;p31"/>
            <p:cNvSpPr/>
            <p:nvPr/>
          </p:nvSpPr>
          <p:spPr>
            <a:xfrm>
              <a:off x="2793225" y="3984569"/>
              <a:ext cx="1454100" cy="481200"/>
            </a:xfrm>
            <a:prstGeom prst="rect">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Arial"/>
                <a:buNone/>
              </a:pPr>
              <a:r>
                <a:rPr lang="en" sz="2000">
                  <a:solidFill>
                    <a:schemeClr val="dk1"/>
                  </a:solidFill>
                  <a:latin typeface="Fira Sans Extra Condensed Medium"/>
                  <a:ea typeface="Fira Sans Extra Condensed Medium"/>
                  <a:cs typeface="Fira Sans Extra Condensed Medium"/>
                  <a:sym typeface="Fira Sans Extra Condensed Medium"/>
                </a:rPr>
                <a:t>02</a:t>
              </a:r>
              <a:endParaRPr sz="2000">
                <a:solidFill>
                  <a:schemeClr val="dk1"/>
                </a:solidFill>
              </a:endParaRPr>
            </a:p>
          </p:txBody>
        </p:sp>
      </p:grpSp>
      <p:sp>
        <p:nvSpPr>
          <p:cNvPr id="393" name="Google Shape;393;p31"/>
          <p:cNvSpPr/>
          <p:nvPr/>
        </p:nvSpPr>
        <p:spPr>
          <a:xfrm>
            <a:off x="2775175" y="705850"/>
            <a:ext cx="3722700" cy="502800"/>
          </a:xfrm>
          <a:prstGeom prst="round2SameRect">
            <a:avLst>
              <a:gd name="adj1" fmla="val 9707"/>
              <a:gd name="adj2" fmla="val 0"/>
            </a:avLst>
          </a:prstGeom>
          <a:solidFill>
            <a:srgbClr val="6AA84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Medium"/>
                <a:ea typeface="Fira Sans Extra Condensed Medium"/>
                <a:cs typeface="Fira Sans Extra Condensed Medium"/>
                <a:sym typeface="Fira Sans Extra Condensed Medium"/>
              </a:rPr>
              <a:t>Construction</a:t>
            </a:r>
            <a:endParaRPr sz="1800">
              <a:solidFill>
                <a:schemeClr val="dk1"/>
              </a:solidFill>
              <a:latin typeface="Fira Sans Extra Condensed Medium"/>
              <a:ea typeface="Fira Sans Extra Condensed Medium"/>
              <a:cs typeface="Fira Sans Extra Condensed Medium"/>
              <a:sym typeface="Fira Sans Extra Condensed Medium"/>
            </a:endParaRPr>
          </a:p>
        </p:txBody>
      </p:sp>
      <p:sp>
        <p:nvSpPr>
          <p:cNvPr id="394" name="Google Shape;394;p31"/>
          <p:cNvSpPr/>
          <p:nvPr/>
        </p:nvSpPr>
        <p:spPr>
          <a:xfrm>
            <a:off x="6991625" y="1070104"/>
            <a:ext cx="1911600" cy="3134400"/>
          </a:xfrm>
          <a:prstGeom prst="roundRect">
            <a:avLst>
              <a:gd name="adj" fmla="val 7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1"/>
          <p:cNvGrpSpPr/>
          <p:nvPr/>
        </p:nvGrpSpPr>
        <p:grpSpPr>
          <a:xfrm>
            <a:off x="6991625" y="3701222"/>
            <a:ext cx="1911600" cy="502713"/>
            <a:chOff x="2562100" y="3962350"/>
            <a:chExt cx="1911600" cy="530400"/>
          </a:xfrm>
        </p:grpSpPr>
        <p:sp>
          <p:nvSpPr>
            <p:cNvPr id="396" name="Google Shape;396;p31"/>
            <p:cNvSpPr/>
            <p:nvPr/>
          </p:nvSpPr>
          <p:spPr>
            <a:xfrm rot="10800000" flipH="1">
              <a:off x="2562100" y="3962350"/>
              <a:ext cx="1911600" cy="530400"/>
            </a:xfrm>
            <a:prstGeom prst="round2SameRect">
              <a:avLst>
                <a:gd name="adj1" fmla="val 25594"/>
                <a:gd name="adj2" fmla="val 0"/>
              </a:avLst>
            </a:prstGeom>
            <a:solidFill>
              <a:srgbClr val="70A7D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7" name="Google Shape;397;p31"/>
            <p:cNvSpPr/>
            <p:nvPr/>
          </p:nvSpPr>
          <p:spPr>
            <a:xfrm>
              <a:off x="2793225" y="3984569"/>
              <a:ext cx="1454100" cy="481200"/>
            </a:xfrm>
            <a:prstGeom prst="rect">
              <a:avLst/>
            </a:prstGeom>
            <a:solidFill>
              <a:srgbClr val="70A7DC"/>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Arial"/>
                <a:buNone/>
              </a:pPr>
              <a:r>
                <a:rPr lang="en" sz="2000">
                  <a:solidFill>
                    <a:schemeClr val="dk1"/>
                  </a:solidFill>
                  <a:latin typeface="Fira Sans Extra Condensed Medium"/>
                  <a:ea typeface="Fira Sans Extra Condensed Medium"/>
                  <a:cs typeface="Fira Sans Extra Condensed Medium"/>
                  <a:sym typeface="Fira Sans Extra Condensed Medium"/>
                </a:rPr>
                <a:t>03</a:t>
              </a:r>
              <a:endParaRPr sz="2000">
                <a:solidFill>
                  <a:schemeClr val="dk1"/>
                </a:solidFill>
              </a:endParaRPr>
            </a:p>
          </p:txBody>
        </p:sp>
      </p:grpSp>
      <p:sp>
        <p:nvSpPr>
          <p:cNvPr id="398" name="Google Shape;398;p31"/>
          <p:cNvSpPr/>
          <p:nvPr/>
        </p:nvSpPr>
        <p:spPr>
          <a:xfrm>
            <a:off x="6994750" y="1070734"/>
            <a:ext cx="1911600" cy="900300"/>
          </a:xfrm>
          <a:prstGeom prst="round2SameRect">
            <a:avLst>
              <a:gd name="adj1" fmla="val 9707"/>
              <a:gd name="adj2" fmla="val 0"/>
            </a:avLst>
          </a:prstGeom>
          <a:solidFill>
            <a:srgbClr val="6FA8D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Fira Sans Extra Condensed Medium"/>
                <a:ea typeface="Fira Sans Extra Condensed Medium"/>
                <a:cs typeface="Fira Sans Extra Condensed Medium"/>
                <a:sym typeface="Fira Sans Extra Condensed Medium"/>
              </a:rPr>
              <a:t>Explanation</a:t>
            </a:r>
            <a:endParaRPr sz="1800">
              <a:solidFill>
                <a:schemeClr val="dk1"/>
              </a:solidFill>
              <a:latin typeface="Fira Sans Extra Condensed Medium"/>
              <a:ea typeface="Fira Sans Extra Condensed Medium"/>
              <a:cs typeface="Fira Sans Extra Condensed Medium"/>
              <a:sym typeface="Fira Sans Extra Condensed Medium"/>
            </a:endParaRPr>
          </a:p>
        </p:txBody>
      </p:sp>
      <p:sp>
        <p:nvSpPr>
          <p:cNvPr id="399" name="Google Shape;399;p31"/>
          <p:cNvSpPr txBox="1"/>
          <p:nvPr/>
        </p:nvSpPr>
        <p:spPr>
          <a:xfrm>
            <a:off x="549900" y="2253017"/>
            <a:ext cx="1726200" cy="1448100"/>
          </a:xfrm>
          <a:prstGeom prst="rect">
            <a:avLst/>
          </a:prstGeom>
          <a:noFill/>
          <a:ln>
            <a:noFill/>
          </a:ln>
        </p:spPr>
        <p:txBody>
          <a:bodyPr spcFirstLastPara="1" wrap="square" lIns="182875" tIns="182875" rIns="182875" bIns="182875" anchor="ctr" anchorCtr="0">
            <a:noAutofit/>
          </a:bodyPr>
          <a:lstStyle/>
          <a:p>
            <a:pPr marL="0" lvl="0" indent="0" algn="ctr" rtl="0">
              <a:spcBef>
                <a:spcPts val="0"/>
              </a:spcBef>
              <a:spcAft>
                <a:spcPts val="0"/>
              </a:spcAft>
              <a:buClr>
                <a:srgbClr val="000000"/>
              </a:buClr>
              <a:buSzPts val="1100"/>
              <a:buFont typeface="Arial"/>
              <a:buNone/>
            </a:pPr>
            <a:r>
              <a:rPr lang="en" sz="1200">
                <a:latin typeface="Roboto"/>
                <a:ea typeface="Roboto"/>
                <a:cs typeface="Roboto"/>
                <a:sym typeface="Roboto"/>
              </a:rPr>
              <a:t>Efficiently find K largest elements in a dataset, reducing time complexity using data structures</a:t>
            </a:r>
            <a:endParaRPr sz="1200">
              <a:solidFill>
                <a:srgbClr val="000000"/>
              </a:solidFill>
              <a:latin typeface="Roboto"/>
              <a:ea typeface="Roboto"/>
              <a:cs typeface="Roboto"/>
              <a:sym typeface="Roboto"/>
            </a:endParaRPr>
          </a:p>
        </p:txBody>
      </p:sp>
      <p:grpSp>
        <p:nvGrpSpPr>
          <p:cNvPr id="400" name="Google Shape;400;p31"/>
          <p:cNvGrpSpPr/>
          <p:nvPr/>
        </p:nvGrpSpPr>
        <p:grpSpPr>
          <a:xfrm>
            <a:off x="1132295" y="1645510"/>
            <a:ext cx="572060" cy="607563"/>
            <a:chOff x="-61784125" y="1931250"/>
            <a:chExt cx="316650" cy="317050"/>
          </a:xfrm>
        </p:grpSpPr>
        <p:sp>
          <p:nvSpPr>
            <p:cNvPr id="401" name="Google Shape;401;p31"/>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31"/>
          <p:cNvSpPr txBox="1"/>
          <p:nvPr/>
        </p:nvSpPr>
        <p:spPr>
          <a:xfrm>
            <a:off x="2792033" y="3229744"/>
            <a:ext cx="1454100" cy="761700"/>
          </a:xfrm>
          <a:prstGeom prst="rect">
            <a:avLst/>
          </a:prstGeom>
          <a:noFill/>
          <a:ln>
            <a:noFill/>
          </a:ln>
        </p:spPr>
        <p:txBody>
          <a:bodyPr spcFirstLastPara="1" wrap="square" lIns="182875" tIns="182875" rIns="182875" bIns="182875" anchor="ctr" anchorCtr="0">
            <a:noAutofit/>
          </a:bodyPr>
          <a:lstStyle/>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06" name="Google Shape;406;p31"/>
          <p:cNvSpPr txBox="1"/>
          <p:nvPr/>
        </p:nvSpPr>
        <p:spPr>
          <a:xfrm>
            <a:off x="6904250" y="2514021"/>
            <a:ext cx="2128800" cy="1069800"/>
          </a:xfrm>
          <a:prstGeom prst="rect">
            <a:avLst/>
          </a:prstGeom>
          <a:noFill/>
          <a:ln>
            <a:noFill/>
          </a:ln>
        </p:spPr>
        <p:txBody>
          <a:bodyPr spcFirstLastPara="1" wrap="square" lIns="182875" tIns="182875" rIns="182875" bIns="182875" anchor="ctr"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We created a group of 10 random integers and using argsort could determine the top 2 scores within the list</a:t>
            </a:r>
            <a:endParaRPr sz="1200">
              <a:solidFill>
                <a:schemeClr val="dk1"/>
              </a:solidFill>
              <a:latin typeface="Roboto"/>
              <a:ea typeface="Roboto"/>
              <a:cs typeface="Roboto"/>
              <a:sym typeface="Roboto"/>
            </a:endParaRPr>
          </a:p>
        </p:txBody>
      </p:sp>
      <p:grpSp>
        <p:nvGrpSpPr>
          <p:cNvPr id="407" name="Google Shape;407;p31"/>
          <p:cNvGrpSpPr/>
          <p:nvPr/>
        </p:nvGrpSpPr>
        <p:grpSpPr>
          <a:xfrm>
            <a:off x="7723055" y="2038489"/>
            <a:ext cx="448739" cy="475683"/>
            <a:chOff x="1413250" y="2680675"/>
            <a:chExt cx="297750" cy="297525"/>
          </a:xfrm>
        </p:grpSpPr>
        <p:sp>
          <p:nvSpPr>
            <p:cNvPr id="408" name="Google Shape;408;p31"/>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31"/>
          <p:cNvSpPr/>
          <p:nvPr/>
        </p:nvSpPr>
        <p:spPr>
          <a:xfrm rot="10800000" flipH="1">
            <a:off x="1315375" y="4209847"/>
            <a:ext cx="1459800" cy="442200"/>
          </a:xfrm>
          <a:prstGeom prst="bentArrow">
            <a:avLst>
              <a:gd name="adj1" fmla="val 42594"/>
              <a:gd name="adj2" fmla="val 47030"/>
              <a:gd name="adj3" fmla="val 30576"/>
              <a:gd name="adj4" fmla="val 45228"/>
            </a:avLst>
          </a:prstGeom>
          <a:solidFill>
            <a:srgbClr val="70A7D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31"/>
          <p:cNvPicPr preferRelativeResize="0"/>
          <p:nvPr/>
        </p:nvPicPr>
        <p:blipFill>
          <a:blip r:embed="rId3">
            <a:alphaModFix/>
          </a:blip>
          <a:stretch>
            <a:fillRect/>
          </a:stretch>
        </p:blipFill>
        <p:spPr>
          <a:xfrm>
            <a:off x="2981750" y="1294890"/>
            <a:ext cx="3309538" cy="2892169"/>
          </a:xfrm>
          <a:prstGeom prst="rect">
            <a:avLst/>
          </a:prstGeom>
          <a:noFill/>
          <a:ln w="19050" cap="flat" cmpd="sng">
            <a:solidFill>
              <a:schemeClr val="dk1"/>
            </a:solidFill>
            <a:prstDash val="solid"/>
            <a:round/>
            <a:headEnd type="none" w="sm" len="sm"/>
            <a:tailEnd type="none" w="sm" len="sm"/>
          </a:ln>
        </p:spPr>
      </p:pic>
      <p:sp>
        <p:nvSpPr>
          <p:cNvPr id="414" name="Google Shape;414;p31"/>
          <p:cNvSpPr/>
          <p:nvPr/>
        </p:nvSpPr>
        <p:spPr>
          <a:xfrm rot="5400000">
            <a:off x="7138375" y="303900"/>
            <a:ext cx="309000" cy="1596300"/>
          </a:xfrm>
          <a:prstGeom prst="bentArrow">
            <a:avLst>
              <a:gd name="adj1" fmla="val 32832"/>
              <a:gd name="adj2" fmla="val 49405"/>
              <a:gd name="adj3" fmla="val 26257"/>
              <a:gd name="adj4" fmla="val 69587"/>
            </a:avLst>
          </a:prstGeom>
          <a:solidFill>
            <a:srgbClr val="EA99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1"/>
          <p:cNvGrpSpPr/>
          <p:nvPr/>
        </p:nvGrpSpPr>
        <p:grpSpPr>
          <a:xfrm>
            <a:off x="462525" y="3701063"/>
            <a:ext cx="1911600" cy="502872"/>
            <a:chOff x="2562100" y="3962350"/>
            <a:chExt cx="1911600" cy="530400"/>
          </a:xfrm>
        </p:grpSpPr>
        <p:sp>
          <p:nvSpPr>
            <p:cNvPr id="416" name="Google Shape;416;p31"/>
            <p:cNvSpPr/>
            <p:nvPr/>
          </p:nvSpPr>
          <p:spPr>
            <a:xfrm rot="10800000" flipH="1">
              <a:off x="2562100" y="3962350"/>
              <a:ext cx="1911600" cy="530400"/>
            </a:xfrm>
            <a:prstGeom prst="round2SameRect">
              <a:avLst>
                <a:gd name="adj1" fmla="val 25594"/>
                <a:gd name="adj2" fmla="val 0"/>
              </a:avLst>
            </a:prstGeom>
            <a:solidFill>
              <a:srgbClr val="EA99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 name="Google Shape;417;p31"/>
            <p:cNvSpPr/>
            <p:nvPr/>
          </p:nvSpPr>
          <p:spPr>
            <a:xfrm>
              <a:off x="2793225" y="3984569"/>
              <a:ext cx="1454100" cy="481200"/>
            </a:xfrm>
            <a:prstGeom prst="rect">
              <a:avLst/>
            </a:prstGeom>
            <a:solidFill>
              <a:srgbClr val="EA9999"/>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Arial"/>
                <a:buNone/>
              </a:pPr>
              <a:r>
                <a:rPr lang="en" sz="2000">
                  <a:solidFill>
                    <a:schemeClr val="dk1"/>
                  </a:solidFill>
                  <a:latin typeface="Fira Sans Extra Condensed Medium"/>
                  <a:ea typeface="Fira Sans Extra Condensed Medium"/>
                  <a:cs typeface="Fira Sans Extra Condensed Medium"/>
                  <a:sym typeface="Fira Sans Extra Condensed Medium"/>
                </a:rPr>
                <a:t>01</a:t>
              </a:r>
              <a:endParaRPr sz="2000">
                <a:solidFill>
                  <a:schemeClr val="dk1"/>
                </a:solidFill>
              </a:endParaRPr>
            </a:p>
          </p:txBody>
        </p:sp>
      </p:grpSp>
      <p:sp>
        <p:nvSpPr>
          <p:cNvPr id="418" name="Google Shape;418;p31"/>
          <p:cNvSpPr/>
          <p:nvPr/>
        </p:nvSpPr>
        <p:spPr>
          <a:xfrm>
            <a:off x="462525" y="1033663"/>
            <a:ext cx="1911600" cy="552900"/>
          </a:xfrm>
          <a:prstGeom prst="round2SameRect">
            <a:avLst>
              <a:gd name="adj1" fmla="val 9707"/>
              <a:gd name="adj2" fmla="val 0"/>
            </a:avLst>
          </a:prstGeom>
          <a:solidFill>
            <a:srgbClr val="EA99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Fira Sans Extra Condensed Medium"/>
                <a:ea typeface="Fira Sans Extra Condensed Medium"/>
                <a:cs typeface="Fira Sans Extra Condensed Medium"/>
                <a:sym typeface="Fira Sans Extra Condensed Medium"/>
              </a:rPr>
              <a:t>Top K Algorithm</a:t>
            </a:r>
            <a:endParaRPr sz="1800">
              <a:solidFill>
                <a:schemeClr val="dk1"/>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457200" y="80375"/>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333" b="1">
                <a:latin typeface="Fira Sans Extra Condensed"/>
                <a:ea typeface="Fira Sans Extra Condensed"/>
                <a:cs typeface="Fira Sans Extra Condensed"/>
                <a:sym typeface="Fira Sans Extra Condensed"/>
              </a:rPr>
              <a:t>Leveraging Parallel Processing for Advanced Graph Computations </a:t>
            </a:r>
            <a:endParaRPr sz="23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a:p>
        </p:txBody>
      </p:sp>
      <p:grpSp>
        <p:nvGrpSpPr>
          <p:cNvPr id="424" name="Google Shape;424;p32"/>
          <p:cNvGrpSpPr/>
          <p:nvPr/>
        </p:nvGrpSpPr>
        <p:grpSpPr>
          <a:xfrm>
            <a:off x="497751" y="3284344"/>
            <a:ext cx="1585733" cy="1859015"/>
            <a:chOff x="4094714" y="1798150"/>
            <a:chExt cx="2121099" cy="1438977"/>
          </a:xfrm>
        </p:grpSpPr>
        <p:sp>
          <p:nvSpPr>
            <p:cNvPr id="425" name="Google Shape;425;p32"/>
            <p:cNvSpPr txBox="1"/>
            <p:nvPr/>
          </p:nvSpPr>
          <p:spPr>
            <a:xfrm>
              <a:off x="4094813" y="2234527"/>
              <a:ext cx="2121000" cy="100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We created an array for both Matrix A and B with numbers 1-9. Then created Matrix C but only used 0s in the array</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26" name="Google Shape;426;p32"/>
            <p:cNvSpPr/>
            <p:nvPr/>
          </p:nvSpPr>
          <p:spPr>
            <a:xfrm>
              <a:off x="4094714" y="1798150"/>
              <a:ext cx="2121000" cy="371400"/>
            </a:xfrm>
            <a:prstGeom prst="roundRect">
              <a:avLst>
                <a:gd name="adj" fmla="val 5000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dk1"/>
                  </a:solidFill>
                  <a:latin typeface="Fira Sans Extra Condensed SemiBold"/>
                  <a:ea typeface="Fira Sans Extra Condensed SemiBold"/>
                  <a:cs typeface="Fira Sans Extra Condensed SemiBold"/>
                  <a:sym typeface="Fira Sans Extra Condensed SemiBold"/>
                </a:rPr>
                <a:t>Start</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27" name="Google Shape;427;p32"/>
          <p:cNvGrpSpPr/>
          <p:nvPr/>
        </p:nvGrpSpPr>
        <p:grpSpPr>
          <a:xfrm>
            <a:off x="2138439" y="3284344"/>
            <a:ext cx="1585721" cy="1433850"/>
            <a:chOff x="4094714" y="1798150"/>
            <a:chExt cx="2121082" cy="1109877"/>
          </a:xfrm>
        </p:grpSpPr>
        <p:sp>
          <p:nvSpPr>
            <p:cNvPr id="428" name="Google Shape;428;p32"/>
            <p:cNvSpPr txBox="1"/>
            <p:nvPr/>
          </p:nvSpPr>
          <p:spPr>
            <a:xfrm>
              <a:off x="4094796" y="2234527"/>
              <a:ext cx="2121000" cy="67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How can we multiply Matrix A and Matrix B to solve for Matrix C?</a:t>
              </a:r>
              <a:endParaRPr sz="1200">
                <a:solidFill>
                  <a:schemeClr val="dk1"/>
                </a:solidFill>
                <a:latin typeface="Roboto"/>
                <a:ea typeface="Roboto"/>
                <a:cs typeface="Roboto"/>
                <a:sym typeface="Roboto"/>
              </a:endParaRPr>
            </a:p>
          </p:txBody>
        </p:sp>
        <p:sp>
          <p:nvSpPr>
            <p:cNvPr id="429" name="Google Shape;429;p32"/>
            <p:cNvSpPr/>
            <p:nvPr/>
          </p:nvSpPr>
          <p:spPr>
            <a:xfrm>
              <a:off x="4094714" y="1798150"/>
              <a:ext cx="2121000" cy="371400"/>
            </a:xfrm>
            <a:prstGeom prst="roundRect">
              <a:avLst>
                <a:gd name="adj" fmla="val 50000"/>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dk1"/>
                  </a:solidFill>
                  <a:latin typeface="Fira Sans Extra Condensed SemiBold"/>
                  <a:ea typeface="Fira Sans Extra Condensed SemiBold"/>
                  <a:cs typeface="Fira Sans Extra Condensed SemiBold"/>
                  <a:sym typeface="Fira Sans Extra Condensed SemiBold"/>
                </a:rPr>
                <a:t>Question</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30" name="Google Shape;430;p32"/>
          <p:cNvGrpSpPr/>
          <p:nvPr/>
        </p:nvGrpSpPr>
        <p:grpSpPr>
          <a:xfrm>
            <a:off x="3779126" y="3284344"/>
            <a:ext cx="1585733" cy="1665619"/>
            <a:chOff x="4094714" y="1798150"/>
            <a:chExt cx="2121098" cy="1289279"/>
          </a:xfrm>
        </p:grpSpPr>
        <p:sp>
          <p:nvSpPr>
            <p:cNvPr id="431" name="Google Shape;431;p32"/>
            <p:cNvSpPr txBox="1"/>
            <p:nvPr/>
          </p:nvSpPr>
          <p:spPr>
            <a:xfrm>
              <a:off x="4094812" y="2234529"/>
              <a:ext cx="2121000" cy="8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Our goal was to not only solve for Matrix C but do it in a way that it could be scaled</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32" name="Google Shape;432;p32"/>
            <p:cNvSpPr/>
            <p:nvPr/>
          </p:nvSpPr>
          <p:spPr>
            <a:xfrm>
              <a:off x="4094714" y="1798150"/>
              <a:ext cx="2121000" cy="371400"/>
            </a:xfrm>
            <a:prstGeom prst="roundRect">
              <a:avLst>
                <a:gd name="adj" fmla="val 50000"/>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Goal</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33" name="Google Shape;433;p32"/>
          <p:cNvGrpSpPr/>
          <p:nvPr/>
        </p:nvGrpSpPr>
        <p:grpSpPr>
          <a:xfrm>
            <a:off x="5419814" y="3284344"/>
            <a:ext cx="1585720" cy="1718479"/>
            <a:chOff x="4094714" y="1798150"/>
            <a:chExt cx="2121081" cy="1330195"/>
          </a:xfrm>
        </p:grpSpPr>
        <p:sp>
          <p:nvSpPr>
            <p:cNvPr id="434" name="Google Shape;434;p32"/>
            <p:cNvSpPr txBox="1"/>
            <p:nvPr/>
          </p:nvSpPr>
          <p:spPr>
            <a:xfrm>
              <a:off x="4094795" y="2169545"/>
              <a:ext cx="2121000" cy="95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I added the np.dot function which is apart of the numpy library. This takes both matrices, multiples them,  then returns the dot product</a:t>
              </a:r>
              <a:endParaRPr sz="1100">
                <a:solidFill>
                  <a:srgbClr val="000000"/>
                </a:solidFill>
                <a:latin typeface="Roboto"/>
                <a:ea typeface="Roboto"/>
                <a:cs typeface="Roboto"/>
                <a:sym typeface="Roboto"/>
              </a:endParaRPr>
            </a:p>
          </p:txBody>
        </p:sp>
        <p:sp>
          <p:nvSpPr>
            <p:cNvPr id="435" name="Google Shape;435;p32"/>
            <p:cNvSpPr/>
            <p:nvPr/>
          </p:nvSpPr>
          <p:spPr>
            <a:xfrm>
              <a:off x="4094714" y="1798150"/>
              <a:ext cx="2121000" cy="371400"/>
            </a:xfrm>
            <a:prstGeom prst="roundRect">
              <a:avLst>
                <a:gd name="adj" fmla="val 50000"/>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Execution</a:t>
              </a:r>
              <a:endParaRPr sz="19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36" name="Google Shape;436;p32"/>
          <p:cNvGrpSpPr/>
          <p:nvPr/>
        </p:nvGrpSpPr>
        <p:grpSpPr>
          <a:xfrm>
            <a:off x="7060502" y="3284344"/>
            <a:ext cx="1585733" cy="1665368"/>
            <a:chOff x="4094714" y="1798150"/>
            <a:chExt cx="2121098" cy="1289084"/>
          </a:xfrm>
        </p:grpSpPr>
        <p:sp>
          <p:nvSpPr>
            <p:cNvPr id="437" name="Google Shape;437;p32"/>
            <p:cNvSpPr txBox="1"/>
            <p:nvPr/>
          </p:nvSpPr>
          <p:spPr>
            <a:xfrm>
              <a:off x="4094812" y="2548734"/>
              <a:ext cx="2121000" cy="5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What we got was Matrix C. We confirmed it two ways. By doing our own calculations and using an online matrix calculator</a:t>
              </a:r>
              <a:endParaRPr sz="110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38" name="Google Shape;438;p32"/>
            <p:cNvSpPr/>
            <p:nvPr/>
          </p:nvSpPr>
          <p:spPr>
            <a:xfrm>
              <a:off x="4094714" y="1798150"/>
              <a:ext cx="2121000" cy="371400"/>
            </a:xfrm>
            <a:prstGeom prst="roundRect">
              <a:avLst>
                <a:gd name="adj" fmla="val 50000"/>
              </a:avLst>
            </a:prstGeom>
            <a:solidFill>
              <a:schemeClr val="accent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End</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39" name="Google Shape;439;p32"/>
          <p:cNvGrpSpPr/>
          <p:nvPr/>
        </p:nvGrpSpPr>
        <p:grpSpPr>
          <a:xfrm>
            <a:off x="2764662" y="2013767"/>
            <a:ext cx="436859" cy="559913"/>
            <a:chOff x="6167350" y="2672800"/>
            <a:chExt cx="297750" cy="295375"/>
          </a:xfrm>
        </p:grpSpPr>
        <p:sp>
          <p:nvSpPr>
            <p:cNvPr id="440" name="Google Shape;440;p32"/>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5" name="Google Shape;445;p32"/>
          <p:cNvPicPr preferRelativeResize="0"/>
          <p:nvPr/>
        </p:nvPicPr>
        <p:blipFill>
          <a:blip r:embed="rId3">
            <a:alphaModFix/>
          </a:blip>
          <a:stretch>
            <a:fillRect/>
          </a:stretch>
        </p:blipFill>
        <p:spPr>
          <a:xfrm>
            <a:off x="2764650" y="582875"/>
            <a:ext cx="3635725" cy="2577849"/>
          </a:xfrm>
          <a:prstGeom prst="rect">
            <a:avLst/>
          </a:prstGeom>
          <a:noFill/>
          <a:ln>
            <a:noFill/>
          </a:ln>
        </p:spPr>
      </p:pic>
      <p:pic>
        <p:nvPicPr>
          <p:cNvPr id="446" name="Google Shape;446;p32"/>
          <p:cNvPicPr preferRelativeResize="0"/>
          <p:nvPr/>
        </p:nvPicPr>
        <p:blipFill>
          <a:blip r:embed="rId4">
            <a:alphaModFix/>
          </a:blip>
          <a:stretch>
            <a:fillRect/>
          </a:stretch>
        </p:blipFill>
        <p:spPr>
          <a:xfrm>
            <a:off x="6557725" y="582875"/>
            <a:ext cx="1785975" cy="2577850"/>
          </a:xfrm>
          <a:prstGeom prst="rect">
            <a:avLst/>
          </a:prstGeom>
          <a:noFill/>
          <a:ln>
            <a:noFill/>
          </a:ln>
        </p:spPr>
      </p:pic>
      <p:pic>
        <p:nvPicPr>
          <p:cNvPr id="447" name="Google Shape;447;p32"/>
          <p:cNvPicPr preferRelativeResize="0"/>
          <p:nvPr/>
        </p:nvPicPr>
        <p:blipFill>
          <a:blip r:embed="rId5">
            <a:alphaModFix/>
          </a:blip>
          <a:stretch>
            <a:fillRect/>
          </a:stretch>
        </p:blipFill>
        <p:spPr>
          <a:xfrm>
            <a:off x="597150" y="582862"/>
            <a:ext cx="1914003" cy="2577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3"/>
          <p:cNvSpPr txBox="1">
            <a:spLocks noGrp="1"/>
          </p:cNvSpPr>
          <p:nvPr>
            <p:ph type="title"/>
          </p:nvPr>
        </p:nvSpPr>
        <p:spPr>
          <a:xfrm>
            <a:off x="457200" y="-58000"/>
            <a:ext cx="82296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33" b="1">
                <a:latin typeface="Fira Sans Extra Condensed"/>
                <a:ea typeface="Fira Sans Extra Condensed"/>
                <a:cs typeface="Fira Sans Extra Condensed"/>
                <a:sym typeface="Fira Sans Extra Condensed"/>
              </a:rPr>
              <a:t>Leveraging Parallel Processing for Advanced Graph Computations </a:t>
            </a:r>
            <a:endParaRPr/>
          </a:p>
        </p:txBody>
      </p:sp>
      <p:grpSp>
        <p:nvGrpSpPr>
          <p:cNvPr id="453" name="Google Shape;453;p33"/>
          <p:cNvGrpSpPr/>
          <p:nvPr/>
        </p:nvGrpSpPr>
        <p:grpSpPr>
          <a:xfrm>
            <a:off x="138013" y="547051"/>
            <a:ext cx="1964355" cy="1291586"/>
            <a:chOff x="3879811" y="1963399"/>
            <a:chExt cx="2711700" cy="1685043"/>
          </a:xfrm>
        </p:grpSpPr>
        <p:sp>
          <p:nvSpPr>
            <p:cNvPr id="454" name="Google Shape;454;p33"/>
            <p:cNvSpPr txBox="1"/>
            <p:nvPr/>
          </p:nvSpPr>
          <p:spPr>
            <a:xfrm>
              <a:off x="3879811" y="2158342"/>
              <a:ext cx="2711700" cy="149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Our assignment was to change the initial code from addition to multiplication while implementing multi threading techniques</a:t>
              </a:r>
              <a:endParaRPr sz="1000">
                <a:solidFill>
                  <a:srgbClr val="000000"/>
                </a:solidFill>
                <a:latin typeface="Roboto"/>
                <a:ea typeface="Roboto"/>
                <a:cs typeface="Roboto"/>
                <a:sym typeface="Roboto"/>
              </a:endParaRPr>
            </a:p>
          </p:txBody>
        </p:sp>
        <p:sp>
          <p:nvSpPr>
            <p:cNvPr id="455" name="Google Shape;455;p33"/>
            <p:cNvSpPr/>
            <p:nvPr/>
          </p:nvSpPr>
          <p:spPr>
            <a:xfrm>
              <a:off x="4094748" y="1963399"/>
              <a:ext cx="2121000" cy="3714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Problem</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56" name="Google Shape;456;p33"/>
          <p:cNvGrpSpPr/>
          <p:nvPr/>
        </p:nvGrpSpPr>
        <p:grpSpPr>
          <a:xfrm>
            <a:off x="4399025" y="546901"/>
            <a:ext cx="2524299" cy="931039"/>
            <a:chOff x="3558493" y="1771320"/>
            <a:chExt cx="3425100" cy="1206322"/>
          </a:xfrm>
        </p:grpSpPr>
        <p:sp>
          <p:nvSpPr>
            <p:cNvPr id="457" name="Google Shape;457;p33"/>
            <p:cNvSpPr txBox="1"/>
            <p:nvPr/>
          </p:nvSpPr>
          <p:spPr>
            <a:xfrm>
              <a:off x="3558493" y="2205142"/>
              <a:ext cx="3425100" cy="77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Roboto"/>
                  <a:ea typeface="Roboto"/>
                  <a:cs typeface="Roboto"/>
                  <a:sym typeface="Roboto"/>
                </a:rPr>
                <a:t>Both matrices and the total number of elements inside each were defined here. The multiplication is then carried out, the data is gathered, and it is inserted into the newly constructed C matrix</a:t>
              </a:r>
              <a:endParaRPr sz="900">
                <a:solidFill>
                  <a:srgbClr val="000000"/>
                </a:solidFill>
                <a:latin typeface="Roboto"/>
                <a:ea typeface="Roboto"/>
                <a:cs typeface="Roboto"/>
                <a:sym typeface="Roboto"/>
              </a:endParaRPr>
            </a:p>
          </p:txBody>
        </p:sp>
        <p:sp>
          <p:nvSpPr>
            <p:cNvPr id="458" name="Google Shape;458;p33"/>
            <p:cNvSpPr/>
            <p:nvPr/>
          </p:nvSpPr>
          <p:spPr>
            <a:xfrm>
              <a:off x="4147292" y="1771320"/>
              <a:ext cx="2121000" cy="371400"/>
            </a:xfrm>
            <a:prstGeom prst="roundRect">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Code</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59" name="Google Shape;459;p33"/>
          <p:cNvGrpSpPr/>
          <p:nvPr/>
        </p:nvGrpSpPr>
        <p:grpSpPr>
          <a:xfrm>
            <a:off x="2182425" y="547050"/>
            <a:ext cx="2412864" cy="931050"/>
            <a:chOff x="3838706" y="1738672"/>
            <a:chExt cx="3273900" cy="1203841"/>
          </a:xfrm>
        </p:grpSpPr>
        <p:sp>
          <p:nvSpPr>
            <p:cNvPr id="460" name="Google Shape;460;p33"/>
            <p:cNvSpPr txBox="1"/>
            <p:nvPr/>
          </p:nvSpPr>
          <p:spPr>
            <a:xfrm>
              <a:off x="3838706" y="2158313"/>
              <a:ext cx="3273900" cy="78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In this section, we compared the efficiency and performance of an 8-core laptop executing the code before and after</a:t>
              </a:r>
              <a:endParaRPr sz="1000">
                <a:solidFill>
                  <a:srgbClr val="000000"/>
                </a:solidFill>
                <a:latin typeface="Roboto"/>
                <a:ea typeface="Roboto"/>
                <a:cs typeface="Roboto"/>
                <a:sym typeface="Roboto"/>
              </a:endParaRPr>
            </a:p>
          </p:txBody>
        </p:sp>
        <p:sp>
          <p:nvSpPr>
            <p:cNvPr id="461" name="Google Shape;461;p33"/>
            <p:cNvSpPr/>
            <p:nvPr/>
          </p:nvSpPr>
          <p:spPr>
            <a:xfrm>
              <a:off x="4294185" y="1738672"/>
              <a:ext cx="2121000" cy="387300"/>
            </a:xfrm>
            <a:prstGeom prst="roundRect">
              <a:avLst>
                <a:gd name="adj" fmla="val 50000"/>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CPU Usage</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62" name="Google Shape;462;p33"/>
          <p:cNvGrpSpPr/>
          <p:nvPr/>
        </p:nvGrpSpPr>
        <p:grpSpPr>
          <a:xfrm>
            <a:off x="7172071" y="547050"/>
            <a:ext cx="1563231" cy="961150"/>
            <a:chOff x="4094714" y="1798150"/>
            <a:chExt cx="2121073" cy="1242759"/>
          </a:xfrm>
        </p:grpSpPr>
        <p:sp>
          <p:nvSpPr>
            <p:cNvPr id="463" name="Google Shape;463;p33"/>
            <p:cNvSpPr txBox="1"/>
            <p:nvPr/>
          </p:nvSpPr>
          <p:spPr>
            <a:xfrm>
              <a:off x="4094787" y="2158309"/>
              <a:ext cx="2121000" cy="8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What we got was a perfectly multiplied matrix C using multi threading</a:t>
              </a:r>
              <a:endParaRPr sz="1000">
                <a:solidFill>
                  <a:srgbClr val="000000"/>
                </a:solidFill>
                <a:latin typeface="Roboto"/>
                <a:ea typeface="Roboto"/>
                <a:cs typeface="Roboto"/>
                <a:sym typeface="Roboto"/>
              </a:endParaRPr>
            </a:p>
          </p:txBody>
        </p:sp>
        <p:sp>
          <p:nvSpPr>
            <p:cNvPr id="464" name="Google Shape;464;p33"/>
            <p:cNvSpPr/>
            <p:nvPr/>
          </p:nvSpPr>
          <p:spPr>
            <a:xfrm>
              <a:off x="4094714" y="1798150"/>
              <a:ext cx="2121000" cy="371400"/>
            </a:xfrm>
            <a:prstGeom prst="roundRect">
              <a:avLst>
                <a:gd name="adj" fmla="val 5000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ra Sans Extra Condensed SemiBold"/>
                  <a:ea typeface="Fira Sans Extra Condensed SemiBold"/>
                  <a:cs typeface="Fira Sans Extra Condensed SemiBold"/>
                  <a:sym typeface="Fira Sans Extra Condensed SemiBold"/>
                </a:rPr>
                <a:t>Solution</a:t>
              </a:r>
              <a:endParaRPr sz="1800">
                <a:solidFill>
                  <a:srgbClr val="000000"/>
                </a:solidFill>
                <a:latin typeface="Fira Sans Extra Condensed SemiBold"/>
                <a:ea typeface="Fira Sans Extra Condensed SemiBold"/>
                <a:cs typeface="Fira Sans Extra Condensed SemiBold"/>
                <a:sym typeface="Fira Sans Extra Condensed SemiBold"/>
              </a:endParaRPr>
            </a:p>
          </p:txBody>
        </p:sp>
      </p:grpSp>
      <p:pic>
        <p:nvPicPr>
          <p:cNvPr id="465" name="Google Shape;465;p33"/>
          <p:cNvPicPr preferRelativeResize="0"/>
          <p:nvPr/>
        </p:nvPicPr>
        <p:blipFill>
          <a:blip r:embed="rId3">
            <a:alphaModFix/>
          </a:blip>
          <a:stretch>
            <a:fillRect/>
          </a:stretch>
        </p:blipFill>
        <p:spPr>
          <a:xfrm>
            <a:off x="4399013" y="1508200"/>
            <a:ext cx="2412825" cy="3575149"/>
          </a:xfrm>
          <a:prstGeom prst="rect">
            <a:avLst/>
          </a:prstGeom>
          <a:noFill/>
          <a:ln>
            <a:noFill/>
          </a:ln>
        </p:spPr>
      </p:pic>
      <p:pic>
        <p:nvPicPr>
          <p:cNvPr id="466" name="Google Shape;466;p33"/>
          <p:cNvPicPr preferRelativeResize="0"/>
          <p:nvPr/>
        </p:nvPicPr>
        <p:blipFill>
          <a:blip r:embed="rId4">
            <a:alphaModFix/>
          </a:blip>
          <a:stretch>
            <a:fillRect/>
          </a:stretch>
        </p:blipFill>
        <p:spPr>
          <a:xfrm>
            <a:off x="7034050" y="1530288"/>
            <a:ext cx="1839275" cy="950700"/>
          </a:xfrm>
          <a:prstGeom prst="rect">
            <a:avLst/>
          </a:prstGeom>
          <a:noFill/>
          <a:ln>
            <a:noFill/>
          </a:ln>
        </p:spPr>
      </p:pic>
      <p:pic>
        <p:nvPicPr>
          <p:cNvPr id="467" name="Google Shape;467;p33"/>
          <p:cNvPicPr preferRelativeResize="0"/>
          <p:nvPr/>
        </p:nvPicPr>
        <p:blipFill>
          <a:blip r:embed="rId5">
            <a:alphaModFix/>
          </a:blip>
          <a:stretch>
            <a:fillRect/>
          </a:stretch>
        </p:blipFill>
        <p:spPr>
          <a:xfrm>
            <a:off x="70525" y="1706250"/>
            <a:ext cx="2099350" cy="3374501"/>
          </a:xfrm>
          <a:prstGeom prst="rect">
            <a:avLst/>
          </a:prstGeom>
          <a:noFill/>
          <a:ln>
            <a:noFill/>
          </a:ln>
        </p:spPr>
      </p:pic>
      <p:grpSp>
        <p:nvGrpSpPr>
          <p:cNvPr id="468" name="Google Shape;468;p33"/>
          <p:cNvGrpSpPr/>
          <p:nvPr/>
        </p:nvGrpSpPr>
        <p:grpSpPr>
          <a:xfrm>
            <a:off x="6758550" y="2565400"/>
            <a:ext cx="2380584" cy="1017302"/>
            <a:chOff x="3550452" y="1798150"/>
            <a:chExt cx="3230100" cy="1315363"/>
          </a:xfrm>
        </p:grpSpPr>
        <p:sp>
          <p:nvSpPr>
            <p:cNvPr id="469" name="Google Shape;469;p33"/>
            <p:cNvSpPr txBox="1"/>
            <p:nvPr/>
          </p:nvSpPr>
          <p:spPr>
            <a:xfrm>
              <a:off x="3550452" y="2158313"/>
              <a:ext cx="3230100" cy="95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Multithreading is defined as the ability of a processor to execute multiple threads concurrently. In a simple, single-core CPU</a:t>
              </a:r>
              <a:endParaRPr sz="1000">
                <a:solidFill>
                  <a:srgbClr val="000000"/>
                </a:solidFill>
                <a:latin typeface="Roboto"/>
                <a:ea typeface="Roboto"/>
                <a:cs typeface="Roboto"/>
                <a:sym typeface="Roboto"/>
              </a:endParaRPr>
            </a:p>
          </p:txBody>
        </p:sp>
        <p:sp>
          <p:nvSpPr>
            <p:cNvPr id="470" name="Google Shape;470;p33"/>
            <p:cNvSpPr/>
            <p:nvPr/>
          </p:nvSpPr>
          <p:spPr>
            <a:xfrm>
              <a:off x="4094714" y="1798150"/>
              <a:ext cx="2121000" cy="371400"/>
            </a:xfrm>
            <a:prstGeom prst="roundRect">
              <a:avLst>
                <a:gd name="adj" fmla="val 50000"/>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SemiBold"/>
                  <a:ea typeface="Fira Sans Extra Condensed SemiBold"/>
                  <a:cs typeface="Fira Sans Extra Condensed SemiBold"/>
                  <a:sym typeface="Fira Sans Extra Condensed SemiBold"/>
                </a:rPr>
                <a:t>Multi Threading</a:t>
              </a:r>
              <a:endParaRPr sz="170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471" name="Google Shape;471;p33"/>
          <p:cNvGrpSpPr/>
          <p:nvPr/>
        </p:nvGrpSpPr>
        <p:grpSpPr>
          <a:xfrm>
            <a:off x="6758550" y="3601925"/>
            <a:ext cx="2380584" cy="1406399"/>
            <a:chOff x="3550452" y="1798150"/>
            <a:chExt cx="3230100" cy="1818463"/>
          </a:xfrm>
        </p:grpSpPr>
        <p:sp>
          <p:nvSpPr>
            <p:cNvPr id="472" name="Google Shape;472;p33"/>
            <p:cNvSpPr txBox="1"/>
            <p:nvPr/>
          </p:nvSpPr>
          <p:spPr>
            <a:xfrm>
              <a:off x="3550452" y="2158313"/>
              <a:ext cx="3230100" cy="145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Multithreading streamlines the efficient utilization of resources as the threads share the same memory and data space. It also allows the concurrent appearance of multiple tasks and reduces the response time. This improves the performance</a:t>
              </a:r>
              <a:endParaRPr sz="1000">
                <a:solidFill>
                  <a:srgbClr val="000000"/>
                </a:solidFill>
                <a:latin typeface="Roboto"/>
                <a:ea typeface="Roboto"/>
                <a:cs typeface="Roboto"/>
                <a:sym typeface="Roboto"/>
              </a:endParaRPr>
            </a:p>
          </p:txBody>
        </p:sp>
        <p:sp>
          <p:nvSpPr>
            <p:cNvPr id="473" name="Google Shape;473;p33"/>
            <p:cNvSpPr/>
            <p:nvPr/>
          </p:nvSpPr>
          <p:spPr>
            <a:xfrm>
              <a:off x="4094714" y="1798150"/>
              <a:ext cx="2121000" cy="371400"/>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SemiBold"/>
                  <a:ea typeface="Fira Sans Extra Condensed SemiBold"/>
                  <a:cs typeface="Fira Sans Extra Condensed SemiBold"/>
                  <a:sym typeface="Fira Sans Extra Condensed SemiBold"/>
                </a:rPr>
                <a:t>Why Multi</a:t>
              </a:r>
              <a:endParaRPr sz="1700">
                <a:solidFill>
                  <a:srgbClr val="000000"/>
                </a:solidFill>
                <a:latin typeface="Fira Sans Extra Condensed SemiBold"/>
                <a:ea typeface="Fira Sans Extra Condensed SemiBold"/>
                <a:cs typeface="Fira Sans Extra Condensed SemiBold"/>
                <a:sym typeface="Fira Sans Extra Condensed SemiBold"/>
              </a:endParaRPr>
            </a:p>
          </p:txBody>
        </p:sp>
      </p:grpSp>
      <p:pic>
        <p:nvPicPr>
          <p:cNvPr id="474" name="Google Shape;474;p33"/>
          <p:cNvPicPr preferRelativeResize="0"/>
          <p:nvPr/>
        </p:nvPicPr>
        <p:blipFill rotWithShape="1">
          <a:blip r:embed="rId6">
            <a:alphaModFix/>
          </a:blip>
          <a:srcRect l="1047" r="1047"/>
          <a:stretch/>
        </p:blipFill>
        <p:spPr>
          <a:xfrm>
            <a:off x="2339175" y="1530300"/>
            <a:ext cx="1921049" cy="3550450"/>
          </a:xfrm>
          <a:prstGeom prst="rect">
            <a:avLst/>
          </a:prstGeom>
          <a:noFill/>
          <a:ln>
            <a:noFill/>
          </a:ln>
        </p:spPr>
      </p:pic>
    </p:spTree>
  </p:cSld>
  <p:clrMapOvr>
    <a:masterClrMapping/>
  </p:clrMapOvr>
</p:sld>
</file>

<file path=ppt/theme/theme1.xml><?xml version="1.0" encoding="utf-8"?>
<a:theme xmlns:a="http://schemas.openxmlformats.org/drawingml/2006/main" name="Agile Project Management Infographics by Slidesgo">
  <a:themeElements>
    <a:clrScheme name="Simple Light">
      <a:dk1>
        <a:srgbClr val="000000"/>
      </a:dk1>
      <a:lt1>
        <a:srgbClr val="FFFFFF"/>
      </a:lt1>
      <a:dk2>
        <a:srgbClr val="797D62"/>
      </a:dk2>
      <a:lt2>
        <a:srgbClr val="9B9B7A"/>
      </a:lt2>
      <a:accent1>
        <a:srgbClr val="D9AE94"/>
      </a:accent1>
      <a:accent2>
        <a:srgbClr val="F1DCA7"/>
      </a:accent2>
      <a:accent3>
        <a:srgbClr val="FFCB69"/>
      </a:accent3>
      <a:accent4>
        <a:srgbClr val="D08C60"/>
      </a:accent4>
      <a:accent5>
        <a:srgbClr val="997B66"/>
      </a:accent5>
      <a:accent6>
        <a:srgbClr val="EEEEE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06 poster">
  <a:themeElements>
    <a:clrScheme name="RET'06 po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2000</Words>
  <Application>Microsoft Office PowerPoint</Application>
  <PresentationFormat>On-screen Show (16:9)</PresentationFormat>
  <Paragraphs>266</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Fira Sans Extra Condensed</vt:lpstr>
      <vt:lpstr>Calibri</vt:lpstr>
      <vt:lpstr>Fira Sans Extra Condensed SemiBold</vt:lpstr>
      <vt:lpstr>Century Gothic</vt:lpstr>
      <vt:lpstr>Fira Sans Extra Condensed Medium</vt:lpstr>
      <vt:lpstr>Times New Roman</vt:lpstr>
      <vt:lpstr>Roboto</vt:lpstr>
      <vt:lpstr>Arial</vt:lpstr>
      <vt:lpstr>Agile Project Management Infographics by Slidesgo</vt:lpstr>
      <vt:lpstr>RET'06 poster</vt:lpstr>
      <vt:lpstr>Leveraging Parallel Processing for Advanced Graph Computations   </vt:lpstr>
      <vt:lpstr>Leveraging Parallel Processing for Advanced Graph Computations</vt:lpstr>
      <vt:lpstr>Leveraging Parallel Processing for Advanced Graph Computations</vt:lpstr>
      <vt:lpstr>Leveraging Parallel Processing for Advanced Graph Computations</vt:lpstr>
      <vt:lpstr>Leveraging Parallel Processing for Advanced Graph Computations </vt:lpstr>
      <vt:lpstr>Leveraging Parallel Processing for Advanced Graph Computations  </vt:lpstr>
      <vt:lpstr>Leveraging Parallel Processing for Advanced Graph Computations   </vt:lpstr>
      <vt:lpstr>Leveraging Parallel Processing for Advanced Graph Computations  </vt:lpstr>
      <vt:lpstr>Leveraging Parallel Processing for Advanced Graph Computations </vt:lpstr>
      <vt:lpstr>Leveraging Parallel Processing for Advanced Graph Computations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Parallel Processing for Advanced Graph Computations   </dc:title>
  <dc:creator>Fuchs, Nicolas</dc:creator>
  <cp:lastModifiedBy>Fuchs, Nicolas</cp:lastModifiedBy>
  <cp:revision>1</cp:revision>
  <dcterms:modified xsi:type="dcterms:W3CDTF">2023-08-01T18:08:25Z</dcterms:modified>
</cp:coreProperties>
</file>