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32918400" cx="4389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8651BD-64DE-40F8-B795-AE288C17AD1D}">
  <a:tblStyle styleId="{498651BD-64DE-40F8-B795-AE288C17AD1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5bbd520c4b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5bbd520c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bbd520c4b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5bbd520c4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99554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indent="-465645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2pPr>
            <a:lvl3pPr indent="-431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397954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4pPr>
            <a:lvl5pPr indent="-397954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5pPr>
            <a:lvl6pPr indent="-397954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indent="-397954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indent="-397954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indent="-397954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11502389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22193251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2990851" y="1779271"/>
            <a:ext cx="27896822" cy="2784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/>
          <p:nvPr>
            <p:ph idx="2" type="pic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ctrTitle"/>
          </p:nvPr>
        </p:nvSpPr>
        <p:spPr>
          <a:xfrm>
            <a:off x="3291840" y="5387342"/>
            <a:ext cx="37307520" cy="1146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5486400" y="17289782"/>
            <a:ext cx="32918400" cy="7947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2994662" y="22029429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3017520" y="8763000"/>
            <a:ext cx="1865376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22219920" y="8763000"/>
            <a:ext cx="1865376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62" name="Google Shape;62;p10"/>
          <p:cNvSpPr txBox="1"/>
          <p:nvPr>
            <p:ph idx="2" type="body"/>
          </p:nvPr>
        </p:nvSpPr>
        <p:spPr>
          <a:xfrm>
            <a:off x="3023242" y="12024360"/>
            <a:ext cx="18568032" cy="17686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3" type="body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b="1" sz="2667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b="1" sz="2133"/>
            </a:lvl9pPr>
          </a:lstStyle>
          <a:p/>
        </p:txBody>
      </p:sp>
      <p:sp>
        <p:nvSpPr>
          <p:cNvPr id="64" name="Google Shape;64;p10"/>
          <p:cNvSpPr txBox="1"/>
          <p:nvPr>
            <p:ph idx="4" type="body"/>
          </p:nvPr>
        </p:nvSpPr>
        <p:spPr>
          <a:xfrm>
            <a:off x="22219922" y="12024360"/>
            <a:ext cx="18659477" cy="176860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305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uTwCMt6PFUvlwZadnX8WOHLKR-pH6oCm/view" TargetMode="External"/><Relationship Id="rId4" Type="http://schemas.openxmlformats.org/officeDocument/2006/relationships/image" Target="../media/image23.jpg"/><Relationship Id="rId5" Type="http://schemas.openxmlformats.org/officeDocument/2006/relationships/image" Target="../media/image28.png"/><Relationship Id="rId6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22160623" y="1756575"/>
            <a:ext cx="19847400" cy="6159300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4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0" y="21450"/>
            <a:ext cx="19847400" cy="328647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t" bIns="164575" lIns="329175" spcFirstLastPara="1" rIns="329175" wrap="square" tIns="164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4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22160625" y="8771525"/>
            <a:ext cx="19847400" cy="21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Arial"/>
              <a:buNone/>
            </a:pPr>
            <a:r>
              <a:rPr b="0" i="0" lang="en-US" sz="115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Whole Energy Homes</a:t>
            </a:r>
            <a:endParaRPr b="0" i="0" sz="1150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Arial"/>
              <a:buNone/>
            </a:pPr>
            <a:r>
              <a:t/>
            </a:r>
            <a:endParaRPr sz="8640">
              <a:solidFill>
                <a:srgbClr val="B3C6E7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11520"/>
              <a:buFont typeface="Arial"/>
              <a:buNone/>
            </a:pPr>
            <a:r>
              <a:rPr b="0" i="0" lang="en-US" sz="1152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Arial"/>
              <a:buNone/>
            </a:pPr>
            <a:r>
              <a:rPr b="0" i="0" lang="en-US" sz="864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Emma Casavant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Arial"/>
              <a:buNone/>
            </a:pPr>
            <a:r>
              <a:rPr b="0" i="0" lang="en-US" sz="864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Katherine Bassett</a:t>
            </a:r>
            <a:endParaRPr b="0" i="0" sz="864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Arial"/>
              <a:buNone/>
            </a:pPr>
            <a:r>
              <a:t/>
            </a:r>
            <a:endParaRPr sz="8640">
              <a:solidFill>
                <a:srgbClr val="B3C6E7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C7E7"/>
              </a:buClr>
              <a:buSzPts val="8640"/>
              <a:buFont typeface="Arial"/>
              <a:buNone/>
            </a:pPr>
            <a:r>
              <a:rPr b="0" i="0" lang="en-US" sz="8640" u="none" cap="none" strike="noStrik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rPr>
              <a:t>U.S. Department of Energy (DOE)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C7E7"/>
              </a:buClr>
              <a:buSzPts val="8640"/>
              <a:buFont typeface="Arial"/>
              <a:buNone/>
            </a:pPr>
            <a:r>
              <a:rPr b="0" i="0" lang="en-US" sz="8640" u="none" cap="none" strike="noStrik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rPr>
              <a:t> Office of Energy Efficiency and Renewable Energy (EERE)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C7E7"/>
              </a:buClr>
              <a:buSzPts val="8640"/>
              <a:buFont typeface="Arial"/>
              <a:buNone/>
            </a:pPr>
            <a:r>
              <a:rPr b="0" i="0" lang="en-US" sz="8640" u="none" cap="none" strike="noStrik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rPr>
              <a:t>Building Technologies Office (BTO)</a:t>
            </a:r>
            <a:endParaRPr b="0" i="0" sz="8640" u="none" cap="none" strike="noStrike">
              <a:solidFill>
                <a:srgbClr val="B4C7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640">
                <a:solidFill>
                  <a:srgbClr val="B4C7E7"/>
                </a:solidFill>
              </a:rPr>
              <a:t>NSF #2150417: REU-PATHWAYS | P.I.: I. Zeid | Co-P.I.: C. Duggan</a:t>
            </a:r>
            <a:endParaRPr sz="8640">
              <a:solidFill>
                <a:srgbClr val="B4C7E7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640">
                <a:solidFill>
                  <a:srgbClr val="B4C7E7"/>
                </a:solidFill>
              </a:rPr>
              <a:t>DOE, EERE, BTO #DE-EE0009154</a:t>
            </a:r>
            <a:endParaRPr sz="8640">
              <a:solidFill>
                <a:srgbClr val="B4C7E7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640">
              <a:solidFill>
                <a:srgbClr val="B4C7E7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Arial"/>
              <a:buNone/>
            </a:pPr>
            <a:r>
              <a:rPr b="0" i="0" lang="en-US" sz="864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August 02, 2023</a:t>
            </a:r>
            <a:endParaRPr/>
          </a:p>
        </p:txBody>
      </p:sp>
      <p:sp>
        <p:nvSpPr>
          <p:cNvPr id="87" name="Google Shape;87;p13"/>
          <p:cNvSpPr txBox="1"/>
          <p:nvPr>
            <p:ph idx="2" type="body"/>
          </p:nvPr>
        </p:nvSpPr>
        <p:spPr>
          <a:xfrm>
            <a:off x="3023225" y="11895225"/>
            <a:ext cx="17541900" cy="189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normAutofit fontScale="77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6800"/>
              <a:buNone/>
            </a:pPr>
            <a:r>
              <a:rPr b="0" i="0" lang="en-US" sz="11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Zoe Chappell</a:t>
            </a:r>
            <a:endParaRPr b="0" i="0" sz="1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6800"/>
              <a:buNone/>
            </a:pPr>
            <a:r>
              <a:rPr b="1" i="1" lang="en-US" sz="11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endParaRPr b="0" i="0" sz="1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6800"/>
              <a:buNone/>
            </a:pPr>
            <a:r>
              <a:rPr b="1" i="1" lang="en-US" sz="112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 Engineering</a:t>
            </a:r>
            <a:endParaRPr b="1" i="1" sz="112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 sz="864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 sz="864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 sz="864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 sz="864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i="1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i="0" sz="86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i="0" sz="86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7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7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7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i="0" sz="86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i="0" sz="86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59"/>
              <a:buNone/>
            </a:pPr>
            <a:r>
              <a:t/>
            </a:r>
            <a:endParaRPr b="0" i="0" sz="12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59"/>
              <a:buNone/>
            </a:pPr>
            <a:r>
              <a:rPr b="0" i="0" lang="en-US" sz="12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Professor Michael Kane</a:t>
            </a:r>
            <a:endParaRPr b="0" i="0" sz="12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959"/>
              <a:buNone/>
            </a:pPr>
            <a:r>
              <a:rPr b="1" i="1" lang="en-US" sz="12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Professor of CEE</a:t>
            </a:r>
            <a:endParaRPr sz="1235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i="0" sz="86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i="0" sz="86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background with a black square&#10;&#10;Description automatically generated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54400" y="2826693"/>
            <a:ext cx="13809164" cy="40190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ith glasses and a plaid shirt&#10;&#10;Description automatically generated" id="89" name="Google Shape;89;p13"/>
          <p:cNvPicPr preferRelativeResize="0"/>
          <p:nvPr/>
        </p:nvPicPr>
        <p:blipFill rotWithShape="1">
          <a:blip r:embed="rId4">
            <a:alphaModFix/>
          </a:blip>
          <a:srcRect b="513" l="-1467" r="0" t="12308"/>
          <a:stretch/>
        </p:blipFill>
        <p:spPr>
          <a:xfrm>
            <a:off x="3044690" y="1756569"/>
            <a:ext cx="8812277" cy="10138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suit and tie&#10;&#10;Description automatically generated" id="90" name="Google Shape;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18588" y="16080919"/>
            <a:ext cx="10146379" cy="995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091180" y="2826704"/>
            <a:ext cx="4019050" cy="401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 title="HA Floorplan Ques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22600" y="13553525"/>
            <a:ext cx="29252467" cy="164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>
            <p:ph type="title"/>
          </p:nvPr>
        </p:nvSpPr>
        <p:spPr>
          <a:xfrm>
            <a:off x="3017525" y="1129425"/>
            <a:ext cx="37851600" cy="49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Calibri"/>
              <a:buNone/>
            </a:pPr>
            <a:r>
              <a:rPr b="0" i="0" lang="en-US" sz="21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InkScape (Week 4-6)</a:t>
            </a:r>
            <a:endParaRPr b="0" i="0" sz="2100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2077000" y="6914250"/>
            <a:ext cx="38792100" cy="68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normAutofit fontScale="92500" lnSpcReduction="20000"/>
          </a:bodyPr>
          <a:lstStyle/>
          <a:p>
            <a:pPr indent="-56388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ct val="100000"/>
              <a:buChar char="❖"/>
            </a:pPr>
            <a:r>
              <a:rPr lang="en-US" sz="9600">
                <a:solidFill>
                  <a:srgbClr val="B3C6E7"/>
                </a:solidFill>
              </a:rPr>
              <a:t> The Time spent on Inkscape Overlapped with time spent on CAD files</a:t>
            </a:r>
            <a:endParaRPr b="0" i="0" sz="960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B3C6E7"/>
              </a:solidFill>
            </a:endParaRPr>
          </a:p>
          <a:p>
            <a:pPr indent="-56388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ct val="100000"/>
              <a:buChar char="❖"/>
            </a:pPr>
            <a:r>
              <a:rPr lang="en-US" sz="9600">
                <a:solidFill>
                  <a:srgbClr val="B3C6E7"/>
                </a:solidFill>
              </a:rPr>
              <a:t> </a:t>
            </a:r>
            <a:r>
              <a:rPr b="0" i="0" lang="en-US" sz="96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Familiarized self with the opens source vector program</a:t>
            </a:r>
            <a:endParaRPr b="0" i="0" sz="960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B3C6E7"/>
              </a:solidFill>
            </a:endParaRPr>
          </a:p>
          <a:p>
            <a:pPr indent="-56388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ct val="100000"/>
              <a:buChar char="❖"/>
            </a:pPr>
            <a:r>
              <a:rPr lang="en-US" sz="9600">
                <a:solidFill>
                  <a:srgbClr val="B3C6E7"/>
                </a:solidFill>
              </a:rPr>
              <a:t> </a:t>
            </a:r>
            <a:r>
              <a:rPr b="0" i="0" lang="en-US" sz="96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Did designs according to specifications given</a:t>
            </a:r>
            <a:endParaRPr sz="9600"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864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ue and grey floor plan of a house&#10;&#10;Description automatically generated" id="171" name="Google Shape;17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6993" y="13553533"/>
            <a:ext cx="10690930" cy="16454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floor plan of a house&#10;&#10;Description automatically generated" id="172" name="Google Shape;17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346710" y="13553520"/>
            <a:ext cx="10766063" cy="1645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2073175" y="30775650"/>
            <a:ext cx="387921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9450" lIns="438900" spcFirstLastPara="1" rIns="438900" wrap="square" tIns="2194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760" u="none" cap="none" strike="noStrik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From left to right: House X rooms turned 'on', House 5, final design, rooms turned 'off', video of </a:t>
            </a:r>
            <a:r>
              <a:rPr lang="en-US" sz="576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home layout in Homeassist App</a:t>
            </a:r>
            <a:endParaRPr b="0" i="0" sz="576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25112800" y="13553575"/>
            <a:ext cx="1578600" cy="16454400"/>
          </a:xfrm>
          <a:prstGeom prst="rect">
            <a:avLst/>
          </a:prstGeom>
          <a:solidFill>
            <a:srgbClr val="1C30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40869125" y="13553575"/>
            <a:ext cx="3022200" cy="16454400"/>
          </a:xfrm>
          <a:prstGeom prst="rect">
            <a:avLst/>
          </a:prstGeom>
          <a:solidFill>
            <a:srgbClr val="1C30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Calibri"/>
              <a:buNone/>
            </a:pPr>
            <a:r>
              <a:rPr b="0" i="0" lang="en-US" sz="21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Data Analysis and Curation </a:t>
            </a:r>
            <a:br>
              <a:rPr b="0" i="0" lang="en-US" sz="21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1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(Week 7-9)</a:t>
            </a:r>
            <a:endParaRPr sz="21000"/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1199174" y="8116282"/>
            <a:ext cx="20127485" cy="21746880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noAutofit/>
          </a:bodyPr>
          <a:lstStyle/>
          <a:p>
            <a:pPr indent="-990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12000"/>
              <a:buFont typeface="Calibri"/>
              <a:buChar char="❖"/>
            </a:pPr>
            <a:r>
              <a:rPr b="0" i="0" lang="en-US" sz="12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Overviewed Home Metadata, and began to organize it into quick and easy to interpret tables for use in a 'read me' type file</a:t>
            </a:r>
            <a:endParaRPr b="0" i="0" sz="1200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0">
              <a:solidFill>
                <a:srgbClr val="B3C6E7"/>
              </a:solidFill>
            </a:endParaRPr>
          </a:p>
          <a:p>
            <a:pPr indent="-990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12000"/>
              <a:buFont typeface="Calibri"/>
              <a:buChar char="❖"/>
            </a:pPr>
            <a:r>
              <a:rPr b="0" i="0" lang="en-US" sz="12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Created Tables to show Number of sensors and Metadata of homes in both MA and CO using excel spreadsheets</a:t>
            </a:r>
            <a:endParaRPr sz="120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864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2" name="Google Shape;182;p23"/>
          <p:cNvGraphicFramePr/>
          <p:nvPr/>
        </p:nvGraphicFramePr>
        <p:xfrm>
          <a:off x="21789077" y="101032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{498651BD-64DE-40F8-B795-AE288C17AD1D}</a:tableStyleId>
              </a:tblPr>
              <a:tblGrid>
                <a:gridCol w="3282075"/>
                <a:gridCol w="3874325"/>
                <a:gridCol w="3282075"/>
                <a:gridCol w="4414350"/>
                <a:gridCol w="3539100"/>
                <a:gridCol w="3282075"/>
              </a:tblGrid>
              <a:tr h="1353300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 u="none" cap="none" strike="noStrike">
                          <a:solidFill>
                            <a:schemeClr val="dk1"/>
                          </a:solidFill>
                        </a:rPr>
                        <a:t>Number of Sensors in MA Homes</a:t>
                      </a:r>
                      <a:endParaRPr/>
                    </a:p>
                  </a:txBody>
                  <a:tcPr marT="219450" marB="219450" marR="438900" marL="43890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938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 u="none" cap="none" strike="noStrike"/>
                        <a:t>House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300"/>
                        <a:t>Occupancy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2E2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300"/>
                        <a:t>Humidity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300"/>
                        <a:t>Temperature </a:t>
                      </a:r>
                      <a:endParaRPr sz="5300"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300"/>
                        <a:t>Contact Sensors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300"/>
                        <a:t>Smart Plugs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4D4"/>
                    </a:solidFill>
                  </a:tcPr>
                </a:tc>
              </a:tr>
              <a:tr h="135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MA01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5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2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6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5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2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35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MA02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8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2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9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5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2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35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MA03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9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2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10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7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4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35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MA04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4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2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5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5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35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MA05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8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2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9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4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5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35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MA06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7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7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6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35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MA07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6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7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4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4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35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MA08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11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12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3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2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35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MA09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11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0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12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6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4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  <a:tr h="1353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MA10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14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0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15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13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700"/>
                        <a:t>5</a:t>
                      </a:r>
                      <a:endParaRPr/>
                    </a:p>
                  </a:txBody>
                  <a:tcPr marT="164600" marB="164600" marR="329175" marL="3291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86250" y="799200"/>
            <a:ext cx="18283701" cy="1674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4025" y="18139575"/>
            <a:ext cx="36383126" cy="1332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9275" y="799188"/>
            <a:ext cx="20824564" cy="163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3017520" y="1752607"/>
            <a:ext cx="37856100" cy="636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0">
                <a:solidFill>
                  <a:srgbClr val="B4C7E7"/>
                </a:solidFill>
              </a:rPr>
              <a:t>Other </a:t>
            </a:r>
            <a:r>
              <a:rPr lang="en-US" sz="21000">
                <a:solidFill>
                  <a:srgbClr val="B4C7E7"/>
                </a:solidFill>
              </a:rPr>
              <a:t>Acknowledgements</a:t>
            </a:r>
            <a:r>
              <a:rPr lang="en-US" sz="21000">
                <a:solidFill>
                  <a:srgbClr val="B4C7E7"/>
                </a:solidFill>
              </a:rPr>
              <a:t> </a:t>
            </a:r>
            <a:endParaRPr sz="21000">
              <a:solidFill>
                <a:srgbClr val="B4C7E7"/>
              </a:solidFill>
            </a:endParaRPr>
          </a:p>
        </p:txBody>
      </p:sp>
      <p:sp>
        <p:nvSpPr>
          <p:cNvPr id="195" name="Google Shape;195;p25"/>
          <p:cNvSpPr txBox="1"/>
          <p:nvPr>
            <p:ph idx="1" type="body"/>
          </p:nvPr>
        </p:nvSpPr>
        <p:spPr>
          <a:xfrm>
            <a:off x="3017520" y="8763000"/>
            <a:ext cx="37856100" cy="2088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600">
                <a:solidFill>
                  <a:srgbClr val="B4C7E7"/>
                </a:solidFill>
              </a:rPr>
              <a:t>   • Center for STEM Education </a:t>
            </a:r>
            <a:endParaRPr sz="9600">
              <a:solidFill>
                <a:srgbClr val="B4C7E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600">
                <a:solidFill>
                  <a:srgbClr val="B4C7E7"/>
                </a:solidFill>
              </a:rPr>
              <a:t>   • Claire Duggan - Executive Director</a:t>
            </a:r>
            <a:endParaRPr sz="9600">
              <a:solidFill>
                <a:srgbClr val="B4C7E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600">
                <a:solidFill>
                  <a:srgbClr val="B4C7E7"/>
                </a:solidFill>
              </a:rPr>
              <a:t>   • Jennifer Love - Associate Director</a:t>
            </a:r>
            <a:endParaRPr sz="9600">
              <a:solidFill>
                <a:srgbClr val="B4C7E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600">
                <a:solidFill>
                  <a:srgbClr val="B4C7E7"/>
                </a:solidFill>
              </a:rPr>
              <a:t>   • Nicolas Fuchs - Program Manager</a:t>
            </a:r>
            <a:endParaRPr sz="9600">
              <a:solidFill>
                <a:srgbClr val="B4C7E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600">
                <a:solidFill>
                  <a:srgbClr val="B4C7E7"/>
                </a:solidFill>
              </a:rPr>
              <a:t>   • Mary Howley - Administrative</a:t>
            </a:r>
            <a:endParaRPr sz="9600">
              <a:solidFill>
                <a:srgbClr val="B4C7E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B4C7E7"/>
                </a:solidFill>
              </a:rPr>
              <a:t>   • Lydia Bird - REU Coordinator</a:t>
            </a:r>
            <a:endParaRPr sz="9600">
              <a:solidFill>
                <a:srgbClr val="B4C7E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891200" cy="32918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3017520" y="1752607"/>
            <a:ext cx="18920243" cy="64881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9600"/>
              <a:buFont typeface="Calibri"/>
              <a:buNone/>
            </a:pPr>
            <a:r>
              <a:rPr b="0" i="0" lang="en-US" sz="21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Project Partners </a:t>
            </a:r>
            <a:endParaRPr sz="21000"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3017522" y="8436003"/>
            <a:ext cx="17524210" cy="17915867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normAutofit/>
          </a:bodyPr>
          <a:lstStyle/>
          <a:p>
            <a:pPr indent="-838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C6E7"/>
              </a:buClr>
              <a:buSzPts val="9600"/>
              <a:buFont typeface="Calibri"/>
              <a:buChar char="❖"/>
            </a:pPr>
            <a:r>
              <a:rPr b="0" i="0" lang="en-US" sz="9600" u="none" cap="none" strike="noStrike">
                <a:solidFill>
                  <a:srgbClr val="B4C6E7"/>
                </a:solidFill>
                <a:latin typeface="Calibri"/>
                <a:ea typeface="Calibri"/>
                <a:cs typeface="Calibri"/>
                <a:sym typeface="Calibri"/>
              </a:rPr>
              <a:t>NREL </a:t>
            </a:r>
            <a:endParaRPr b="0" i="0" sz="9600" u="none" cap="none" strike="noStrike">
              <a:solidFill>
                <a:srgbClr val="B4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B4C6E7"/>
              </a:solidFill>
            </a:endParaRPr>
          </a:p>
          <a:p>
            <a:pPr indent="-838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C6E7"/>
              </a:buClr>
              <a:buSzPts val="9600"/>
              <a:buFont typeface="Calibri"/>
              <a:buChar char="❖"/>
            </a:pPr>
            <a:r>
              <a:rPr b="0" i="0" lang="en-US" sz="9600" u="none" cap="none" strike="noStrike">
                <a:solidFill>
                  <a:srgbClr val="B4C6E7"/>
                </a:solidFill>
                <a:latin typeface="Calibri"/>
                <a:ea typeface="Calibri"/>
                <a:cs typeface="Calibri"/>
                <a:sym typeface="Calibri"/>
              </a:rPr>
              <a:t>FSEC Energy Research Center</a:t>
            </a:r>
            <a:endParaRPr b="0" i="0" sz="9600" u="none" cap="none" strike="noStrike">
              <a:solidFill>
                <a:srgbClr val="B4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B4C6E7"/>
              </a:solidFill>
            </a:endParaRPr>
          </a:p>
          <a:p>
            <a:pPr indent="-838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C6E7"/>
              </a:buClr>
              <a:buSzPts val="9600"/>
              <a:buFont typeface="Calibri"/>
              <a:buChar char="❖"/>
            </a:pPr>
            <a:r>
              <a:rPr b="0" i="0" lang="en-US" sz="9600" u="none" cap="none" strike="noStrike">
                <a:solidFill>
                  <a:srgbClr val="B4C6E7"/>
                </a:solidFill>
                <a:latin typeface="Calibri"/>
                <a:ea typeface="Calibri"/>
                <a:cs typeface="Calibri"/>
                <a:sym typeface="Calibri"/>
              </a:rPr>
              <a:t>Packetized Energy (Distribution partner)</a:t>
            </a:r>
            <a:endParaRPr b="0" i="0" sz="9600" u="none" cap="none" strike="noStrike">
              <a:solidFill>
                <a:srgbClr val="B4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B4C6E7"/>
              </a:solidFill>
            </a:endParaRPr>
          </a:p>
          <a:p>
            <a:pPr indent="-838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C6E7"/>
              </a:buClr>
              <a:buSzPts val="9600"/>
              <a:buFont typeface="Calibri"/>
              <a:buChar char="❖"/>
            </a:pPr>
            <a:r>
              <a:rPr b="0" i="0" lang="en-US" sz="9600" u="none" cap="none" strike="noStrike">
                <a:solidFill>
                  <a:srgbClr val="B4C6E7"/>
                </a:solidFill>
                <a:latin typeface="Calibri"/>
                <a:ea typeface="Calibri"/>
                <a:cs typeface="Calibri"/>
                <a:sym typeface="Calibri"/>
              </a:rPr>
              <a:t>ECOBEE (Distribution Partner)</a:t>
            </a:r>
            <a:endParaRPr b="0" i="0" sz="9600" u="none" cap="none" strike="noStrike">
              <a:solidFill>
                <a:srgbClr val="B4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B4C6E7"/>
              </a:solidFill>
            </a:endParaRPr>
          </a:p>
          <a:p>
            <a:pPr indent="-838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4C6E7"/>
              </a:buClr>
              <a:buSzPts val="9600"/>
              <a:buFont typeface="Calibri"/>
              <a:buChar char="❖"/>
            </a:pPr>
            <a:r>
              <a:rPr b="0" i="0" lang="en-US" sz="9600" u="none" cap="none" strike="noStrike">
                <a:solidFill>
                  <a:srgbClr val="B4C6E7"/>
                </a:solidFill>
                <a:latin typeface="Calibri"/>
                <a:ea typeface="Calibri"/>
                <a:cs typeface="Calibri"/>
                <a:sym typeface="Calibri"/>
              </a:rPr>
              <a:t>15 Lightyears (additional subject enrollment)</a:t>
            </a:r>
            <a:endParaRPr sz="9600"/>
          </a:p>
        </p:txBody>
      </p:sp>
      <p:pic>
        <p:nvPicPr>
          <p:cNvPr descr="A blue and white logo&#10;&#10;Description automatically generated" id="98" name="Google Shape;9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67550" y="5245507"/>
            <a:ext cx="17621021" cy="49596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logo&#10;&#10;Description automatically generated" id="99" name="Google Shape;9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67551" y="11443090"/>
            <a:ext cx="17540342" cy="4424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100" name="Google Shape;10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067548" y="17108676"/>
            <a:ext cx="17661365" cy="342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a white spot in the sky&#10;&#10;Description automatically generated" id="101" name="Google Shape;10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946526" y="21779758"/>
            <a:ext cx="17661365" cy="408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diagram of a load and load&#10;&#10;Description automatically generated" id="106" name="Google Shape;106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69290" y="6483524"/>
            <a:ext cx="17523600" cy="127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idx="2" type="body"/>
          </p:nvPr>
        </p:nvSpPr>
        <p:spPr>
          <a:xfrm>
            <a:off x="3023225" y="7168775"/>
            <a:ext cx="19302600" cy="230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normAutofit/>
          </a:bodyPr>
          <a:lstStyle/>
          <a:p>
            <a:pPr indent="-77724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4C6E7"/>
              </a:buClr>
              <a:buSzPts val="8640"/>
              <a:buChar char="❖"/>
            </a:pPr>
            <a:r>
              <a:rPr lang="en-US" sz="8640">
                <a:solidFill>
                  <a:srgbClr val="B4C6E7"/>
                </a:solidFill>
              </a:rPr>
              <a:t> Two year study to understand how people interact with their thermostats</a:t>
            </a:r>
            <a:endParaRPr sz="8640">
              <a:solidFill>
                <a:srgbClr val="B4C6E7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640">
              <a:solidFill>
                <a:srgbClr val="B4C6E7"/>
              </a:solidFill>
            </a:endParaRPr>
          </a:p>
          <a:p>
            <a:pPr indent="-77724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4C6E7"/>
              </a:buClr>
              <a:buSzPts val="8640"/>
              <a:buChar char="❖"/>
            </a:pPr>
            <a:r>
              <a:rPr lang="en-US" sz="8640">
                <a:solidFill>
                  <a:srgbClr val="B4C6E7"/>
                </a:solidFill>
              </a:rPr>
              <a:t>Create an open data set for use in future studies on climate change and Grid Based Demand Responses</a:t>
            </a:r>
            <a:endParaRPr sz="8640">
              <a:solidFill>
                <a:srgbClr val="B4C6E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640">
              <a:solidFill>
                <a:srgbClr val="B4C6E7"/>
              </a:solidFill>
            </a:endParaRPr>
          </a:p>
          <a:p>
            <a:pPr indent="-77724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4C6E7"/>
              </a:buClr>
              <a:buSzPts val="8640"/>
              <a:buChar char="❖"/>
            </a:pPr>
            <a:r>
              <a:rPr lang="en-US" sz="8640">
                <a:solidFill>
                  <a:srgbClr val="B4C6E7"/>
                </a:solidFill>
              </a:rPr>
              <a:t>Three </a:t>
            </a:r>
            <a:r>
              <a:rPr lang="en-US" sz="8640">
                <a:solidFill>
                  <a:srgbClr val="B4C6E7"/>
                </a:solidFill>
              </a:rPr>
              <a:t>states, ten homes per state </a:t>
            </a:r>
            <a:endParaRPr sz="8640">
              <a:solidFill>
                <a:srgbClr val="B4C6E7"/>
              </a:solidFill>
            </a:endParaRPr>
          </a:p>
          <a:p>
            <a:pPr indent="-777240" lvl="1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4C6E7"/>
              </a:buClr>
              <a:buSzPts val="8640"/>
              <a:buChar char="➢"/>
            </a:pPr>
            <a:r>
              <a:rPr lang="en-US" sz="8640">
                <a:solidFill>
                  <a:srgbClr val="B4C6E7"/>
                </a:solidFill>
              </a:rPr>
              <a:t>MA, CO, FL</a:t>
            </a:r>
            <a:endParaRPr sz="8640">
              <a:solidFill>
                <a:srgbClr val="B4C6E7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640">
              <a:solidFill>
                <a:srgbClr val="B4C6E7"/>
              </a:solidFill>
            </a:endParaRPr>
          </a:p>
          <a:p>
            <a:pPr indent="-7772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4C6E7"/>
              </a:buClr>
              <a:buSzPts val="8640"/>
              <a:buChar char="❖"/>
            </a:pPr>
            <a:r>
              <a:rPr lang="en-US" sz="8640">
                <a:solidFill>
                  <a:srgbClr val="B4C6E7"/>
                </a:solidFill>
              </a:rPr>
              <a:t> Decrease grid demand to allow for more reliance on renewable energy </a:t>
            </a:r>
            <a:endParaRPr sz="8640">
              <a:solidFill>
                <a:srgbClr val="B4C6E7"/>
              </a:solidFill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26072420" y="19943665"/>
            <a:ext cx="14853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8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[4] US. Department of Energy, Grid-interactive Efficient Buildings: Overview</a:t>
            </a:r>
            <a:endParaRPr b="0" i="0" sz="64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3216490" y="2215066"/>
            <a:ext cx="37376400" cy="35832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t" bIns="164575" lIns="329175" spcFirstLastPara="1" rIns="329175" wrap="square" tIns="1645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Energy Homes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descr="A map of the united states with Colorado, Massachusetts, and Florida highlighted in green. Each highlighted state has a pin with a red head, directing to Boston, Orlando and Denver.&#10;&#10;"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55675" y="20143500"/>
            <a:ext cx="20550852" cy="127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Calibri"/>
              <a:buNone/>
            </a:pPr>
            <a:r>
              <a:rPr b="1" i="0" lang="en-US" sz="19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Cleaning, Curation and</a:t>
            </a:r>
            <a:r>
              <a:rPr b="1" lang="en-US" sz="19000"/>
              <a:t> </a:t>
            </a:r>
            <a:r>
              <a:rPr b="1" i="0" lang="en-US" sz="19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 of Home Metadata</a:t>
            </a:r>
            <a:endParaRPr sz="19000"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3017520" y="16465519"/>
            <a:ext cx="18936154" cy="15131851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normAutofit/>
          </a:bodyPr>
          <a:lstStyle/>
          <a:p>
            <a:pPr indent="-7239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9600"/>
              <a:buFont typeface="Calibri"/>
              <a:buChar char="❖"/>
            </a:pPr>
            <a:r>
              <a:rPr lang="en-US" sz="9600">
                <a:solidFill>
                  <a:srgbClr val="B3C6E7"/>
                </a:solidFill>
              </a:rPr>
              <a:t> </a:t>
            </a:r>
            <a:r>
              <a:rPr b="0" i="0" lang="en-US" sz="96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Familiarization with Entities and home Metadata</a:t>
            </a:r>
            <a:endParaRPr b="0" i="0" sz="960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39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9600"/>
              <a:buFont typeface="Calibri"/>
              <a:buChar char="❖"/>
            </a:pPr>
            <a:r>
              <a:rPr lang="en-US" sz="9600">
                <a:solidFill>
                  <a:srgbClr val="B3C6E7"/>
                </a:solidFill>
              </a:rPr>
              <a:t> </a:t>
            </a:r>
            <a:r>
              <a:rPr b="0" i="0" lang="en-US" sz="96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Formatting autoCAD home layouts into a 'clean' format</a:t>
            </a:r>
            <a:endParaRPr b="0" i="0" sz="960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239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9600"/>
              <a:buFont typeface="Calibri"/>
              <a:buChar char="❖"/>
            </a:pPr>
            <a:r>
              <a:rPr lang="en-US" sz="9600">
                <a:solidFill>
                  <a:srgbClr val="B3C6E7"/>
                </a:solidFill>
              </a:rPr>
              <a:t> </a:t>
            </a:r>
            <a:r>
              <a:rPr b="0" i="0" lang="en-US" sz="96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Additional formatting in Inkscape </a:t>
            </a:r>
            <a:endParaRPr sz="9600"/>
          </a:p>
          <a:p>
            <a:pPr indent="-7239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9600"/>
              <a:buFont typeface="Calibri"/>
              <a:buChar char="❖"/>
            </a:pPr>
            <a:r>
              <a:rPr lang="en-US" sz="9600">
                <a:solidFill>
                  <a:srgbClr val="B3C6E7"/>
                </a:solidFill>
              </a:rPr>
              <a:t> </a:t>
            </a:r>
            <a:r>
              <a:rPr b="0" i="0" lang="en-US" sz="96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Creating a basic presentation of metadata to communicate an overview of what data the study contains </a:t>
            </a:r>
            <a:endParaRPr sz="9600"/>
          </a:p>
          <a:p>
            <a:pPr indent="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864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035676" y="8270465"/>
            <a:ext cx="37140216" cy="4121746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8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Creating a baseline methodology to enable ease of communication with future researchers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4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4979945" y="11811266"/>
            <a:ext cx="14482478" cy="3429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b="0" i="0" sz="115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24406409" y="11811266"/>
            <a:ext cx="14482478" cy="34290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64575" lIns="329175" spcFirstLastPara="1" rIns="329175" wrap="square" tIns="1645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b="0" i="0" lang="en-US" sz="86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64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22000233" y="16465519"/>
            <a:ext cx="18936154" cy="15131851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normAutofit/>
          </a:bodyPr>
          <a:lstStyle/>
          <a:p>
            <a:pPr indent="-838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9600"/>
              <a:buFont typeface="Calibri"/>
              <a:buChar char="❖"/>
            </a:pPr>
            <a:r>
              <a:rPr b="0" i="0" lang="en-US" sz="96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Dataset</a:t>
            </a:r>
            <a:r>
              <a:rPr b="0" i="0" lang="en-US" sz="96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 is intended to be open</a:t>
            </a:r>
            <a:endParaRPr sz="9600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38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9600"/>
              <a:buFont typeface="Calibri"/>
              <a:buChar char="❖"/>
            </a:pPr>
            <a:r>
              <a:rPr b="0" i="0" lang="en-US" sz="96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Too much data to scan without an overview</a:t>
            </a:r>
            <a:endParaRPr sz="9600"/>
          </a:p>
          <a:p>
            <a:pPr indent="-838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9600"/>
              <a:buFont typeface="Calibri"/>
              <a:buChar char="❖"/>
            </a:pPr>
            <a:r>
              <a:rPr b="0" i="0" lang="en-US" sz="96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Home layouts are confusing to look at </a:t>
            </a:r>
            <a:endParaRPr sz="9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60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80"/>
              <a:buFont typeface="Calibri"/>
              <a:buNone/>
            </a:pPr>
            <a:r>
              <a:t/>
            </a:r>
            <a:endParaRPr b="0" i="0" sz="1008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C7E7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print of a house&#10;&#10;Description automatically generated" id="125" name="Google Shape;1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1849" y="1290625"/>
            <a:ext cx="19514450" cy="27353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126" name="Google Shape;12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54950" y="1290625"/>
            <a:ext cx="17468174" cy="1616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print of a house&#10;&#10;Description automatically generated" id="127" name="Google Shape;12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54950" y="17917336"/>
            <a:ext cx="17468174" cy="1072722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1873175" y="29915800"/>
            <a:ext cx="20866800" cy="25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Raw Data</a:t>
            </a:r>
            <a:endParaRPr sz="6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C7E7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22464400" y="1140125"/>
            <a:ext cx="19420500" cy="2890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black and white drawing of a house&#10;&#10;Description automatically generated"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51041" y="1140117"/>
            <a:ext cx="18619655" cy="144813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red floor plan&#10;&#10;Description automatically generated" id="135" name="Google Shape;1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0886" y="15621427"/>
            <a:ext cx="18660000" cy="14416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floor plan&#10;&#10;Description automatically generated" id="136" name="Google Shape;13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40094" y="285093"/>
            <a:ext cx="18669107" cy="3061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1942050" y="30811075"/>
            <a:ext cx="18111900" cy="15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Cleaned Data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2838535" y="1963068"/>
            <a:ext cx="38199394" cy="28780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21120"/>
              <a:buFont typeface="Calibri"/>
              <a:buNone/>
            </a:pPr>
            <a:r>
              <a:rPr b="1" i="0" lang="en-US" sz="21120" u="none" cap="none" strike="noStrike">
                <a:solidFill>
                  <a:srgbClr val="B3C6E7"/>
                </a:solidFill>
              </a:rPr>
              <a:t>Entities</a:t>
            </a:r>
            <a:r>
              <a:rPr b="1" i="0" lang="en-US" sz="2112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 (Week 1)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2872531" y="5526336"/>
            <a:ext cx="36962700" cy="6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noAutofit/>
          </a:bodyPr>
          <a:lstStyle/>
          <a:p>
            <a:pPr indent="-7772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Calibri"/>
              <a:buChar char="❖"/>
            </a:pPr>
            <a:r>
              <a:rPr b="0" i="0" lang="en-US" sz="864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First week doing Entity Inventory to send Occupational/Temperature and Contact sensors to Florida homes </a:t>
            </a:r>
            <a:endParaRPr b="0" i="0" sz="864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7772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Calibri"/>
              <a:buChar char="❖"/>
            </a:pPr>
            <a:r>
              <a:rPr b="0" i="0" lang="en-US" sz="864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10 OCC and 10 Contact sensors, and 2 Thermostats sent to each home</a:t>
            </a:r>
            <a:endParaRPr/>
          </a:p>
          <a:p>
            <a:pPr indent="-7772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Calibri"/>
              <a:buChar char="❖"/>
            </a:pPr>
            <a:r>
              <a:rPr b="0" i="0" lang="en-US" sz="864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ECOBEE </a:t>
            </a:r>
            <a:endParaRPr/>
          </a:p>
          <a:p>
            <a:pPr indent="-77724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Calibri"/>
              <a:buChar char="❖"/>
            </a:pPr>
            <a:r>
              <a:rPr b="0" i="0" lang="en-US" sz="864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Each entity has multiple sensors</a:t>
            </a:r>
            <a:endParaRPr/>
          </a:p>
        </p:txBody>
      </p:sp>
      <p:pic>
        <p:nvPicPr>
          <p:cNvPr descr="A group of white electronic devices&#10;&#10;Description automatically generated" id="144" name="Google Shape;1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2854" y="14399306"/>
            <a:ext cx="33098280" cy="15556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2139700" y="1752600"/>
            <a:ext cx="18359400" cy="514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C6E7"/>
              </a:buClr>
              <a:buSzPts val="8640"/>
              <a:buFont typeface="Calibri"/>
              <a:buNone/>
            </a:pPr>
            <a:r>
              <a:rPr b="1" i="0" lang="en-US" sz="21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AUTOCAD </a:t>
            </a:r>
            <a:br>
              <a:rPr b="1" i="0" lang="en-US" sz="21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1000" u="none" cap="none" strike="noStrike">
                <a:solidFill>
                  <a:srgbClr val="B3C6E7"/>
                </a:solidFill>
                <a:latin typeface="Calibri"/>
                <a:ea typeface="Calibri"/>
                <a:cs typeface="Calibri"/>
                <a:sym typeface="Calibri"/>
              </a:rPr>
              <a:t>(Week 2-6)</a:t>
            </a:r>
            <a:endParaRPr b="1" i="0" sz="21000" u="none" cap="none" strike="noStrike">
              <a:solidFill>
                <a:srgbClr val="B3C6E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2139700" y="8016100"/>
            <a:ext cx="18359400" cy="193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64575" lIns="329175" spcFirstLastPara="1" rIns="329175" wrap="square" tIns="164575">
            <a:spAutoFit/>
          </a:bodyPr>
          <a:lstStyle/>
          <a:p>
            <a:pPr indent="-5715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9000"/>
              <a:buChar char="❖"/>
            </a:pPr>
            <a:r>
              <a:rPr lang="en-US" sz="9000">
                <a:solidFill>
                  <a:srgbClr val="B3C6E7"/>
                </a:solidFill>
              </a:rPr>
              <a:t> Overview CAD designs generated in RoomScan LiDAR</a:t>
            </a:r>
            <a:endParaRPr sz="9000">
              <a:solidFill>
                <a:srgbClr val="B3C6E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0">
              <a:solidFill>
                <a:srgbClr val="B3C6E7"/>
              </a:solidFill>
            </a:endParaRPr>
          </a:p>
          <a:p>
            <a:pPr indent="-571500" lvl="0" marL="0" rtl="0" algn="l"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9000"/>
              <a:buChar char="❖"/>
            </a:pPr>
            <a:r>
              <a:rPr lang="en-US" sz="9000">
                <a:solidFill>
                  <a:srgbClr val="B3C6E7"/>
                </a:solidFill>
              </a:rPr>
              <a:t> Create a plan to clean these layouts using AutoCAD</a:t>
            </a:r>
            <a:endParaRPr sz="9000">
              <a:solidFill>
                <a:srgbClr val="B3C6E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9000">
              <a:solidFill>
                <a:srgbClr val="B3C6E7"/>
              </a:solidFill>
            </a:endParaRPr>
          </a:p>
          <a:p>
            <a:pPr indent="-571500" lvl="0" marL="0" rtl="0" algn="l"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9000"/>
              <a:buChar char="❖"/>
            </a:pPr>
            <a:r>
              <a:rPr lang="en-US" sz="9000">
                <a:solidFill>
                  <a:srgbClr val="B3C6E7"/>
                </a:solidFill>
              </a:rPr>
              <a:t> Add additional elements not originally generated by RoomScan, (which have been added in annotation) to CAD designs </a:t>
            </a:r>
            <a:endParaRPr sz="9000">
              <a:solidFill>
                <a:srgbClr val="B3C6E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0">
              <a:solidFill>
                <a:srgbClr val="B3C6E7"/>
              </a:solidFill>
            </a:endParaRPr>
          </a:p>
          <a:p>
            <a:pPr indent="-571500" lvl="0" marL="0" rtl="0" algn="l">
              <a:spcBef>
                <a:spcPts val="1000"/>
              </a:spcBef>
              <a:spcAft>
                <a:spcPts val="0"/>
              </a:spcAft>
              <a:buClr>
                <a:srgbClr val="B3C6E7"/>
              </a:buClr>
              <a:buSzPts val="9000"/>
              <a:buChar char="❖"/>
            </a:pPr>
            <a:r>
              <a:rPr lang="en-US" sz="9000">
                <a:solidFill>
                  <a:srgbClr val="B3C6E7"/>
                </a:solidFill>
              </a:rPr>
              <a:t> Export layouts for later use</a:t>
            </a:r>
            <a:endParaRPr sz="9000">
              <a:solidFill>
                <a:srgbClr val="B3C6E7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0">
              <a:solidFill>
                <a:srgbClr val="B3C6E7"/>
              </a:solidFill>
            </a:endParaRPr>
          </a:p>
          <a:p>
            <a:pPr indent="0" lvl="0" marL="5715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B3C6E7"/>
                </a:solidFill>
              </a:rPr>
              <a:t>(From the top, house 4 final floorplan, CO house 1, in progress, house 6, in finalized)</a:t>
            </a:r>
            <a:endParaRPr sz="6000">
              <a:solidFill>
                <a:srgbClr val="B3C6E7"/>
              </a:solidFill>
            </a:endParaRPr>
          </a:p>
        </p:txBody>
      </p:sp>
      <p:pic>
        <p:nvPicPr>
          <p:cNvPr descr="A blueprint of a house&#10;&#10;Description automatically generated"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72166" y="2302685"/>
            <a:ext cx="21350592" cy="6636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print of a house&#10;&#10;Description automatically generated" id="152" name="Google Shape;15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30678" y="20150090"/>
            <a:ext cx="20420808" cy="99073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print of a house&#10;&#10;Description automatically generated" id="153" name="Google Shape;15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25011" y="10169311"/>
            <a:ext cx="9875520" cy="8717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print with a diagram of a house&#10;&#10;Description automatically generated" id="154" name="Google Shape;15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707179" y="10180944"/>
            <a:ext cx="12644688" cy="8406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floor plan&#10;&#10;Description automatically generated"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9161" y="19841460"/>
            <a:ext cx="15364874" cy="1193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>
            <p:ph type="title"/>
          </p:nvPr>
        </p:nvSpPr>
        <p:spPr>
          <a:xfrm>
            <a:off x="3017550" y="857327"/>
            <a:ext cx="37856100" cy="46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8640"/>
              <a:buFont typeface="Calibri"/>
              <a:buNone/>
            </a:pPr>
            <a:r>
              <a:rPr b="0" i="0" lang="en-US" sz="21000" u="none" cap="none" strike="noStrike">
                <a:solidFill>
                  <a:srgbClr val="B4C7E7"/>
                </a:solidFill>
                <a:latin typeface="Calibri"/>
                <a:ea typeface="Calibri"/>
                <a:cs typeface="Calibri"/>
                <a:sym typeface="Calibri"/>
              </a:rPr>
              <a:t>Complete Home Layout MA09</a:t>
            </a:r>
            <a:endParaRPr sz="21000">
              <a:solidFill>
                <a:srgbClr val="B4C7E7"/>
              </a:solidFill>
            </a:endParaRPr>
          </a:p>
        </p:txBody>
      </p:sp>
      <p:pic>
        <p:nvPicPr>
          <p:cNvPr descr="A black and white drawing of a house&#10;&#10;Description automatically generated" id="161" name="Google Shape;16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9150" y="6451011"/>
            <a:ext cx="15364875" cy="116770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drawing of a house&#10;&#10;Description automatically generated" id="162" name="Google Shape;16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5972" y="19968699"/>
            <a:ext cx="15013419" cy="1167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65627" y="6451000"/>
            <a:ext cx="15034098" cy="116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