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8"/>
  </p:notesMasterIdLst>
  <p:handoutMasterIdLst>
    <p:handoutMasterId r:id="rId19"/>
  </p:handoutMasterIdLst>
  <p:sldIdLst>
    <p:sldId id="257" r:id="rId5"/>
    <p:sldId id="392" r:id="rId6"/>
    <p:sldId id="393" r:id="rId7"/>
    <p:sldId id="395" r:id="rId8"/>
    <p:sldId id="403" r:id="rId9"/>
    <p:sldId id="397" r:id="rId10"/>
    <p:sldId id="404" r:id="rId11"/>
    <p:sldId id="384" r:id="rId12"/>
    <p:sldId id="405" r:id="rId13"/>
    <p:sldId id="321" r:id="rId14"/>
    <p:sldId id="281" r:id="rId15"/>
    <p:sldId id="401" r:id="rId16"/>
    <p:sldId id="3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119" d="100"/>
          <a:sy n="119" d="100"/>
        </p:scale>
        <p:origin x="84" y="10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8/1/2023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416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19020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4</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4085525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355149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7</a:t>
            </a:fld>
            <a:endParaRPr lang="en-US"/>
          </a:p>
        </p:txBody>
      </p:sp>
    </p:spTree>
    <p:extLst>
      <p:ext uri="{BB962C8B-B14F-4D97-AF65-F5344CB8AC3E}">
        <p14:creationId xmlns:p14="http://schemas.microsoft.com/office/powerpoint/2010/main" val="34111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126325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fr-CA"/>
              <a:t>Cliquez sur l'icône pour ajouter une image</a:t>
            </a:r>
            <a:endParaRPr lang="en-US"/>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fr-CA"/>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fr-CA"/>
              <a:t>Modifier le style du titre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fr-CA"/>
              <a:t>Cliquez pour modifier les styles du texte du masque</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fr-CA"/>
              <a:t>Modifier le style du titre</a:t>
            </a:r>
            <a:endParaRPr lang="en-US"/>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fr-CA"/>
              <a:t>Cliquez sur l'icône pour ajouter une image</a:t>
            </a:r>
            <a:endParaRPr lang="en-US"/>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fr-CA"/>
              <a:t>Cliquez pour modifier les styles du texte du masque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fr-CA"/>
              <a:t>Modifier le style du titre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fr-CA">
                <a:solidFill>
                  <a:schemeClr val="tx1">
                    <a:alpha val="60000"/>
                  </a:schemeClr>
                </a:solidFill>
              </a:rPr>
              <a:t>Modifier le style des sous-titres du masque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fr-CA"/>
              <a:t>Cliquez sur l'icône pour ajouter une image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fr-CA"/>
              <a:t>Cliquez sur l'icône pour ajouter une image</a:t>
            </a:r>
            <a:endParaRPr lang="en-US"/>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fr-CA"/>
              <a:t>Modifier le style du titre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fr-CA"/>
              <a:t>Modifier le style du titre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fr-CA"/>
              <a:t>Modifier le style du titre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fr-CA"/>
              <a:t>Cliquez sur l'icône pour ajouter une image</a:t>
            </a:r>
            <a:endParaRPr lang="en-US"/>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fr-CA"/>
              <a:t>Cliquez sur l'icône pour ajouter une image</a:t>
            </a:r>
            <a:endParaRPr lang="en-US"/>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fr-CA"/>
              <a:t>Cliquez sur l'icône pour ajouter une image</a:t>
            </a:r>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fr-CA"/>
              <a:t>Modifier le style du titre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fr-CA"/>
              <a:t>Cliquez sur l'icône pour ajouter une image</a:t>
            </a:r>
            <a:endParaRPr lang="en-US"/>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fr-CA"/>
              <a:t>Cliquez sur l'icône pour ajouter une image</a:t>
            </a:r>
            <a:endParaRPr lang="en-US"/>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fr-CA"/>
              <a:t>Cliquez sur l'icône pour ajouter une image</a:t>
            </a:r>
            <a:endParaRPr lang="en-US"/>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fr-CA"/>
              <a:t>Cliquez sur l'icône pour ajouter une image</a:t>
            </a:r>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fr-CA"/>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fr-CA"/>
              <a:t>Cliquez sur l'icône pour ajouter une image</a:t>
            </a:r>
            <a:endParaRPr lang="en-US"/>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fr-CA"/>
              <a:t>Modifier le style du titre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fr-CA">
                <a:solidFill>
                  <a:schemeClr val="tx1">
                    <a:alpha val="60000"/>
                  </a:schemeClr>
                </a:solidFill>
              </a:rPr>
              <a:t>Modifier le style des sous-titres du masque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fr-CA"/>
              <a:t>Cliquez sur l'icône pour ajouter une image</a:t>
            </a:r>
            <a:endParaRPr lang="en-US"/>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fr-CA">
                <a:solidFill>
                  <a:schemeClr val="tx1">
                    <a:alpha val="60000"/>
                  </a:schemeClr>
                </a:solidFill>
              </a:rPr>
              <a:t>Modifier le style des sous-titres du masque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fr-CA"/>
              <a:t>Modifier le style du titre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fr-CA"/>
              <a:t>Modifier le style du titre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fr-CA"/>
              <a:t>Modifier le style du titre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fr-CA"/>
              <a:t>Cliquez pour modifier les styles du texte du masque</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fr-CA"/>
              <a:t>Cliquez sur l'icône pour ajouter une image</a:t>
            </a:r>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fr-CA"/>
              <a:t>Cliquez sur l'icône pour ajouter une image</a:t>
            </a:r>
            <a:endParaRPr lang="en-US"/>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fr-CA"/>
              <a:t>Cliquez sur l'icône pour ajouter une image</a:t>
            </a:r>
            <a:endParaRPr lang="en-US"/>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fr-CA"/>
              <a:t>Cliquez sur l'icône pour ajouter une image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fr-CA"/>
              <a:t>Cliquez sur l'icône pour ajouter une image</a:t>
            </a:r>
            <a:endParaRPr lang="en-US"/>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fr-CA"/>
              <a:t>Modifier le style du titre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fr-CA"/>
              <a:t>Cliquez pour modifier les styles du texte du masque</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fr-CA"/>
              <a:t>Modifier le style du titre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3" name="Freeform: Shape 1082">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5" name="Oval 1084">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7" name="Oval 1086">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89" name="Group 1088">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090" name="Freeform: Shape 1089">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1" name="Freeform: Shape 1090">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92" name="Oval 1091">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3" name="Oval 1092">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095" name="Rectangle 109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324088" y="1524992"/>
            <a:ext cx="3565524" cy="3034657"/>
          </a:xfrm>
        </p:spPr>
        <p:txBody>
          <a:bodyPr vert="horz" wrap="square" lIns="0" tIns="0" rIns="0" bIns="0" rtlCol="0" anchor="b" anchorCtr="0">
            <a:normAutofit/>
          </a:bodyPr>
          <a:lstStyle/>
          <a:p>
            <a:r>
              <a:rPr lang="en-US" sz="3700" dirty="0"/>
              <a:t>Cross-calibration and visualization of data for a portable air quality monitor</a:t>
            </a:r>
          </a:p>
        </p:txBody>
      </p:sp>
      <p:sp>
        <p:nvSpPr>
          <p:cNvPr id="1097" name="Rectangle 1096">
            <a:extLst>
              <a:ext uri="{FF2B5EF4-FFF2-40B4-BE49-F238E27FC236}">
                <a16:creationId xmlns:a16="http://schemas.microsoft.com/office/drawing/2014/main" id="{F848EB62-6DA3-4CE8-9228-A55DBDD16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900" y="1"/>
            <a:ext cx="7641100" cy="6858000"/>
          </a:xfrm>
          <a:prstGeom prst="rect">
            <a:avLst/>
          </a:prstGeom>
          <a:solidFill>
            <a:schemeClr val="bg2">
              <a:lumMod val="25000"/>
              <a:lumOff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Rectangle 1098">
            <a:extLst>
              <a:ext uri="{FF2B5EF4-FFF2-40B4-BE49-F238E27FC236}">
                <a16:creationId xmlns:a16="http://schemas.microsoft.com/office/drawing/2014/main" id="{2A0C3E4A-B089-458B-AFCE-988DAFDD5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672215" y="5059129"/>
            <a:ext cx="3565525" cy="1299391"/>
          </a:xfrm>
        </p:spPr>
        <p:txBody>
          <a:bodyPr vert="horz" wrap="square" lIns="0" tIns="0" rIns="0" bIns="0" rtlCol="0">
            <a:normAutofit/>
          </a:bodyPr>
          <a:lstStyle/>
          <a:p>
            <a:pPr marL="0" indent="0">
              <a:lnSpc>
                <a:spcPct val="100000"/>
              </a:lnSpc>
            </a:pPr>
            <a:r>
              <a:rPr lang="en-US" dirty="0"/>
              <a:t>Olivier K. Francois </a:t>
            </a:r>
          </a:p>
        </p:txBody>
      </p:sp>
      <p:pic>
        <p:nvPicPr>
          <p:cNvPr id="1032" name="Picture 8" descr="Northeastern University - Study Architecture | Architecture Schools and  Student Information">
            <a:extLst>
              <a:ext uri="{FF2B5EF4-FFF2-40B4-BE49-F238E27FC236}">
                <a16:creationId xmlns:a16="http://schemas.microsoft.com/office/drawing/2014/main" id="{C950E5BF-4C02-7D6D-0676-B029447F2B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493" y="145742"/>
            <a:ext cx="2947507" cy="965309"/>
          </a:xfrm>
          <a:custGeom>
            <a:avLst/>
            <a:gdLst/>
            <a:ahLst/>
            <a:cxnLst/>
            <a:rect l="l" t="t" r="r" b="b"/>
            <a:pathLst>
              <a:path w="3546928" h="2883450">
                <a:moveTo>
                  <a:pt x="0" y="0"/>
                </a:moveTo>
                <a:lnTo>
                  <a:pt x="3546928" y="0"/>
                </a:lnTo>
                <a:lnTo>
                  <a:pt x="3546928" y="2883450"/>
                </a:lnTo>
                <a:lnTo>
                  <a:pt x="0" y="2883450"/>
                </a:lnTo>
                <a:close/>
              </a:path>
            </a:pathLst>
          </a:custGeom>
          <a:noFill/>
          <a:extLst>
            <a:ext uri="{909E8E84-426E-40DD-AFC4-6F175D3DCCD1}">
              <a14:hiddenFill xmlns:a14="http://schemas.microsoft.com/office/drawing/2010/main">
                <a:solidFill>
                  <a:srgbClr val="FFFFFF"/>
                </a:solidFill>
              </a14:hiddenFill>
            </a:ext>
          </a:extLst>
        </p:spPr>
      </p:pic>
      <p:pic>
        <p:nvPicPr>
          <p:cNvPr id="38" name="Picture 14" descr="Sensing a Cleaner Future – Facilities">
            <a:extLst>
              <a:ext uri="{FF2B5EF4-FFF2-40B4-BE49-F238E27FC236}">
                <a16:creationId xmlns:a16="http://schemas.microsoft.com/office/drawing/2014/main" id="{03A4C089-D5DA-7BB8-7F0A-1D46640963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550" b="3616"/>
          <a:stretch/>
        </p:blipFill>
        <p:spPr bwMode="auto">
          <a:xfrm>
            <a:off x="5028226" y="3318675"/>
            <a:ext cx="2170677" cy="2440011"/>
          </a:xfrm>
          <a:custGeom>
            <a:avLst/>
            <a:gdLst/>
            <a:ahLst/>
            <a:cxnLst/>
            <a:rect l="l" t="t" r="r" b="b"/>
            <a:pathLst>
              <a:path w="3546928" h="2883450">
                <a:moveTo>
                  <a:pt x="0" y="0"/>
                </a:moveTo>
                <a:lnTo>
                  <a:pt x="3546928" y="0"/>
                </a:lnTo>
                <a:lnTo>
                  <a:pt x="3546928" y="2883450"/>
                </a:lnTo>
                <a:lnTo>
                  <a:pt x="0" y="2883450"/>
                </a:lnTo>
                <a:close/>
              </a:path>
            </a:pathLst>
          </a:custGeom>
          <a:noFill/>
          <a:extLst>
            <a:ext uri="{909E8E84-426E-40DD-AFC4-6F175D3DCCD1}">
              <a14:hiddenFill xmlns:a14="http://schemas.microsoft.com/office/drawing/2010/main">
                <a:solidFill>
                  <a:srgbClr val="FFFFFF"/>
                </a:solidFill>
              </a14:hiddenFill>
            </a:ext>
          </a:extLst>
        </p:spPr>
      </p:pic>
      <p:pic>
        <p:nvPicPr>
          <p:cNvPr id="1036" name="Picture 12" descr="Ruifeng SONG | Master of Engineering | Shanghai Jiao Tong University,  Shanghai | SJTU | Research profile">
            <a:extLst>
              <a:ext uri="{FF2B5EF4-FFF2-40B4-BE49-F238E27FC236}">
                <a16:creationId xmlns:a16="http://schemas.microsoft.com/office/drawing/2014/main" id="{ACF887AE-B66E-0F29-D430-ADBABF6B8FE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865217" y="3263429"/>
            <a:ext cx="2388933" cy="2444749"/>
          </a:xfrm>
          <a:custGeom>
            <a:avLst/>
            <a:gdLst/>
            <a:ahLst/>
            <a:cxnLst/>
            <a:rect l="l" t="t" r="r" b="b"/>
            <a:pathLst>
              <a:path w="3546928" h="2883450">
                <a:moveTo>
                  <a:pt x="0" y="0"/>
                </a:moveTo>
                <a:lnTo>
                  <a:pt x="3546928" y="0"/>
                </a:lnTo>
                <a:lnTo>
                  <a:pt x="3546928" y="2883450"/>
                </a:lnTo>
                <a:lnTo>
                  <a:pt x="0" y="2883450"/>
                </a:lnTo>
                <a:close/>
              </a:path>
            </a:pathLst>
          </a:custGeom>
          <a:noFill/>
          <a:extLst>
            <a:ext uri="{909E8E84-426E-40DD-AFC4-6F175D3DCCD1}">
              <a14:hiddenFill xmlns:a14="http://schemas.microsoft.com/office/drawing/2010/main">
                <a:solidFill>
                  <a:srgbClr val="FFFFFF"/>
                </a:solidFill>
              </a14:hiddenFill>
            </a:ext>
          </a:extLst>
        </p:spPr>
      </p:pic>
      <p:sp>
        <p:nvSpPr>
          <p:cNvPr id="57" name="ZoneTexte 56">
            <a:extLst>
              <a:ext uri="{FF2B5EF4-FFF2-40B4-BE49-F238E27FC236}">
                <a16:creationId xmlns:a16="http://schemas.microsoft.com/office/drawing/2014/main" id="{A5BF24C7-4F06-2F1A-ECDB-BC8EE8CD58DD}"/>
              </a:ext>
            </a:extLst>
          </p:cNvPr>
          <p:cNvSpPr txBox="1"/>
          <p:nvPr/>
        </p:nvSpPr>
        <p:spPr>
          <a:xfrm>
            <a:off x="4909955" y="5793826"/>
            <a:ext cx="3376380" cy="1015663"/>
          </a:xfrm>
          <a:prstGeom prst="rect">
            <a:avLst/>
          </a:prstGeom>
          <a:noFill/>
        </p:spPr>
        <p:txBody>
          <a:bodyPr wrap="square">
            <a:spAutoFit/>
          </a:bodyPr>
          <a:lstStyle/>
          <a:p>
            <a:r>
              <a:rPr lang="en-US" sz="1800" dirty="0">
                <a:solidFill>
                  <a:schemeClr val="tx1"/>
                </a:solidFill>
              </a:rPr>
              <a:t>Amy Mueller </a:t>
            </a:r>
            <a:endParaRPr lang="en-US" sz="1800" dirty="0">
              <a:solidFill>
                <a:schemeClr val="tx1"/>
              </a:solidFill>
              <a:latin typeface="+mn-lt"/>
            </a:endParaRPr>
          </a:p>
          <a:p>
            <a:r>
              <a:rPr lang="en-US" sz="1400" b="0" i="1" dirty="0">
                <a:effectLst/>
                <a:latin typeface="-apple-system"/>
              </a:rPr>
              <a:t>Assistant Professor, Civil &amp; Environmental Engineering and Marine &amp; Environmental Sciences</a:t>
            </a:r>
            <a:endParaRPr lang="en-US" i="1" dirty="0"/>
          </a:p>
        </p:txBody>
      </p:sp>
      <p:sp>
        <p:nvSpPr>
          <p:cNvPr id="59" name="ZoneTexte 58">
            <a:extLst>
              <a:ext uri="{FF2B5EF4-FFF2-40B4-BE49-F238E27FC236}">
                <a16:creationId xmlns:a16="http://schemas.microsoft.com/office/drawing/2014/main" id="{F9DCD8DF-E315-887C-F98E-1C518898315B}"/>
              </a:ext>
            </a:extLst>
          </p:cNvPr>
          <p:cNvSpPr txBox="1"/>
          <p:nvPr/>
        </p:nvSpPr>
        <p:spPr>
          <a:xfrm>
            <a:off x="4909955" y="2452951"/>
            <a:ext cx="3376380" cy="800219"/>
          </a:xfrm>
          <a:prstGeom prst="rect">
            <a:avLst/>
          </a:prstGeom>
          <a:noFill/>
        </p:spPr>
        <p:txBody>
          <a:bodyPr wrap="square">
            <a:spAutoFit/>
          </a:bodyPr>
          <a:lstStyle/>
          <a:p>
            <a:r>
              <a:rPr lang="en-US" sz="1400" dirty="0"/>
              <a:t>Olivier Kepler Francois</a:t>
            </a:r>
          </a:p>
          <a:p>
            <a:r>
              <a:rPr lang="en-US" sz="1400" i="1" dirty="0"/>
              <a:t>Civil Engineering &amp; Computer Science</a:t>
            </a:r>
            <a:endParaRPr lang="en-US" sz="1400" i="1" dirty="0">
              <a:latin typeface="+mn-lt"/>
            </a:endParaRPr>
          </a:p>
          <a:p>
            <a:endParaRPr lang="en-US" dirty="0"/>
          </a:p>
        </p:txBody>
      </p:sp>
      <p:sp>
        <p:nvSpPr>
          <p:cNvPr id="61" name="ZoneTexte 60">
            <a:extLst>
              <a:ext uri="{FF2B5EF4-FFF2-40B4-BE49-F238E27FC236}">
                <a16:creationId xmlns:a16="http://schemas.microsoft.com/office/drawing/2014/main" id="{DD8EEE12-8B06-DFEE-537B-075E16D7830B}"/>
              </a:ext>
            </a:extLst>
          </p:cNvPr>
          <p:cNvSpPr txBox="1"/>
          <p:nvPr/>
        </p:nvSpPr>
        <p:spPr>
          <a:xfrm>
            <a:off x="8704203" y="5986761"/>
            <a:ext cx="3376380" cy="800219"/>
          </a:xfrm>
          <a:prstGeom prst="rect">
            <a:avLst/>
          </a:prstGeom>
          <a:noFill/>
        </p:spPr>
        <p:txBody>
          <a:bodyPr wrap="square">
            <a:spAutoFit/>
          </a:bodyPr>
          <a:lstStyle/>
          <a:p>
            <a:r>
              <a:rPr lang="en-US" dirty="0" err="1"/>
              <a:t>Ruifeng</a:t>
            </a:r>
            <a:r>
              <a:rPr lang="en-US" dirty="0"/>
              <a:t> Song</a:t>
            </a:r>
          </a:p>
          <a:p>
            <a:r>
              <a:rPr lang="en-US" sz="1400" i="1" dirty="0"/>
              <a:t>PhD Student, civil &amp;Environmental Engineering, Northeastern University </a:t>
            </a:r>
            <a:endParaRPr lang="en-US" i="1" dirty="0"/>
          </a:p>
        </p:txBody>
      </p:sp>
      <p:pic>
        <p:nvPicPr>
          <p:cNvPr id="62" name="Picture 16" descr="Claire Duggan - Northeastern University College of Engineering">
            <a:extLst>
              <a:ext uri="{FF2B5EF4-FFF2-40B4-BE49-F238E27FC236}">
                <a16:creationId xmlns:a16="http://schemas.microsoft.com/office/drawing/2014/main" id="{25638EFD-CE4D-E88C-E163-5F7D9A3383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6336"/>
          <a:stretch/>
        </p:blipFill>
        <p:spPr bwMode="auto">
          <a:xfrm>
            <a:off x="9030314" y="382955"/>
            <a:ext cx="1830519" cy="1986008"/>
          </a:xfrm>
          <a:prstGeom prst="rect">
            <a:avLst/>
          </a:prstGeom>
          <a:noFill/>
          <a:extLst>
            <a:ext uri="{909E8E84-426E-40DD-AFC4-6F175D3DCCD1}">
              <a14:hiddenFill xmlns:a14="http://schemas.microsoft.com/office/drawing/2010/main">
                <a:solidFill>
                  <a:srgbClr val="FFFFFF"/>
                </a:solidFill>
              </a14:hiddenFill>
            </a:ext>
          </a:extLst>
        </p:spPr>
      </p:pic>
      <p:sp>
        <p:nvSpPr>
          <p:cNvPr id="66" name="ZoneTexte 65">
            <a:extLst>
              <a:ext uri="{FF2B5EF4-FFF2-40B4-BE49-F238E27FC236}">
                <a16:creationId xmlns:a16="http://schemas.microsoft.com/office/drawing/2014/main" id="{898E498D-CD7A-D4DF-CB3D-C323454B0924}"/>
              </a:ext>
            </a:extLst>
          </p:cNvPr>
          <p:cNvSpPr txBox="1"/>
          <p:nvPr/>
        </p:nvSpPr>
        <p:spPr>
          <a:xfrm>
            <a:off x="8938873" y="2434515"/>
            <a:ext cx="3376380" cy="738664"/>
          </a:xfrm>
          <a:prstGeom prst="rect">
            <a:avLst/>
          </a:prstGeom>
          <a:noFill/>
        </p:spPr>
        <p:txBody>
          <a:bodyPr wrap="square">
            <a:spAutoFit/>
          </a:bodyPr>
          <a:lstStyle/>
          <a:p>
            <a:r>
              <a:rPr lang="en-US" sz="1400" b="1" i="1" dirty="0"/>
              <a:t>Claire Duggan</a:t>
            </a:r>
          </a:p>
          <a:p>
            <a:r>
              <a:rPr lang="en-US" sz="1400" i="1" dirty="0"/>
              <a:t>Executive Director, The Center for STEM Education Northeastern University</a:t>
            </a:r>
          </a:p>
        </p:txBody>
      </p:sp>
      <p:pic>
        <p:nvPicPr>
          <p:cNvPr id="84" name="Image 83">
            <a:extLst>
              <a:ext uri="{FF2B5EF4-FFF2-40B4-BE49-F238E27FC236}">
                <a16:creationId xmlns:a16="http://schemas.microsoft.com/office/drawing/2014/main" id="{88EE85CB-42B0-4ABA-0FF3-A7E040A076E1}"/>
              </a:ext>
            </a:extLst>
          </p:cNvPr>
          <p:cNvPicPr>
            <a:picLocks noChangeAspect="1"/>
          </p:cNvPicPr>
          <p:nvPr/>
        </p:nvPicPr>
        <p:blipFill>
          <a:blip r:embed="rId7"/>
          <a:stretch>
            <a:fillRect/>
          </a:stretch>
        </p:blipFill>
        <p:spPr>
          <a:xfrm>
            <a:off x="5108099" y="387989"/>
            <a:ext cx="1923826" cy="1923826"/>
          </a:xfrm>
          <a:prstGeom prst="rect">
            <a:avLst/>
          </a:prstGeom>
        </p:spPr>
      </p:pic>
    </p:spTree>
    <p:extLst>
      <p:ext uri="{BB962C8B-B14F-4D97-AF65-F5344CB8AC3E}">
        <p14:creationId xmlns:p14="http://schemas.microsoft.com/office/powerpoint/2010/main" val="7528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50" name="Freeform: Shape 4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Shape 5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55" name="Rectangle 5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dirty="0"/>
              <a:t>Challenges </a:t>
            </a:r>
          </a:p>
        </p:txBody>
      </p:sp>
      <p:pic>
        <p:nvPicPr>
          <p:cNvPr id="10" name="Image 9">
            <a:extLst>
              <a:ext uri="{FF2B5EF4-FFF2-40B4-BE49-F238E27FC236}">
                <a16:creationId xmlns:a16="http://schemas.microsoft.com/office/drawing/2014/main" id="{20540BE5-754A-C93E-AD5C-A0ED9924E636}"/>
              </a:ext>
            </a:extLst>
          </p:cNvPr>
          <p:cNvPicPr>
            <a:picLocks noChangeAspect="1"/>
          </p:cNvPicPr>
          <p:nvPr/>
        </p:nvPicPr>
        <p:blipFill rotWithShape="1">
          <a:blip r:embed="rId3"/>
          <a:srcRect l="43968"/>
          <a:stretch/>
        </p:blipFill>
        <p:spPr>
          <a:xfrm>
            <a:off x="673430" y="435638"/>
            <a:ext cx="4500561" cy="3554214"/>
          </a:xfrm>
          <a:custGeom>
            <a:avLst/>
            <a:gdLst/>
            <a:ahLst/>
            <a:cxnLst/>
            <a:rect l="l" t="t" r="r" b="b"/>
            <a:pathLst>
              <a:path w="4064400" h="3782578">
                <a:moveTo>
                  <a:pt x="0" y="0"/>
                </a:moveTo>
                <a:lnTo>
                  <a:pt x="4064400" y="0"/>
                </a:lnTo>
                <a:lnTo>
                  <a:pt x="4064400" y="3782578"/>
                </a:lnTo>
                <a:lnTo>
                  <a:pt x="0" y="3782578"/>
                </a:lnTo>
                <a:close/>
              </a:path>
            </a:pathLst>
          </a:custGeom>
        </p:spPr>
      </p:pic>
      <p:pic>
        <p:nvPicPr>
          <p:cNvPr id="17" name="Image 16">
            <a:extLst>
              <a:ext uri="{FF2B5EF4-FFF2-40B4-BE49-F238E27FC236}">
                <a16:creationId xmlns:a16="http://schemas.microsoft.com/office/drawing/2014/main" id="{2A641C5B-3D89-A144-EDF9-4A5E8A7A8D40}"/>
              </a:ext>
            </a:extLst>
          </p:cNvPr>
          <p:cNvPicPr>
            <a:picLocks noChangeAspect="1"/>
          </p:cNvPicPr>
          <p:nvPr/>
        </p:nvPicPr>
        <p:blipFill>
          <a:blip r:embed="rId4"/>
          <a:stretch>
            <a:fillRect/>
          </a:stretch>
        </p:blipFill>
        <p:spPr>
          <a:xfrm>
            <a:off x="6602862" y="326592"/>
            <a:ext cx="4360413" cy="3713537"/>
          </a:xfrm>
          <a:custGeom>
            <a:avLst/>
            <a:gdLst/>
            <a:ahLst/>
            <a:cxnLst/>
            <a:rect l="l" t="t" r="r" b="b"/>
            <a:pathLst>
              <a:path w="4064400" h="3782578">
                <a:moveTo>
                  <a:pt x="0" y="0"/>
                </a:moveTo>
                <a:lnTo>
                  <a:pt x="4064400" y="0"/>
                </a:lnTo>
                <a:lnTo>
                  <a:pt x="4064400" y="3782578"/>
                </a:lnTo>
                <a:lnTo>
                  <a:pt x="0" y="3782578"/>
                </a:lnTo>
                <a:close/>
              </a:path>
            </a:pathLst>
          </a:custGeo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7325" y="4508500"/>
            <a:ext cx="6373813" cy="1562959"/>
          </a:xfrm>
        </p:spPr>
        <p:txBody>
          <a:bodyPr vert="horz" wrap="square" lIns="0" tIns="0" rIns="0" bIns="0" rtlCol="0" anchor="t">
            <a:normAutofit fontScale="85000" lnSpcReduction="20000"/>
          </a:bodyPr>
          <a:lstStyle/>
          <a:p>
            <a:pPr marR="0">
              <a:lnSpc>
                <a:spcPct val="100000"/>
              </a:lnSpc>
              <a:spcBef>
                <a:spcPts val="0"/>
              </a:spcBef>
            </a:pPr>
            <a:r>
              <a:rPr lang="en-US" sz="2400" dirty="0"/>
              <a:t>Data collection posed difficulties due to some irregularities and missing data.</a:t>
            </a:r>
          </a:p>
          <a:p>
            <a:pPr marR="0">
              <a:lnSpc>
                <a:spcPct val="100000"/>
              </a:lnSpc>
              <a:spcBef>
                <a:spcPts val="0"/>
              </a:spcBef>
            </a:pPr>
            <a:r>
              <a:rPr lang="en-US" sz="2400" dirty="0"/>
              <a:t>Analyzing data for comparison using Python also presented challenges that required careful thought and problem solving.</a:t>
            </a:r>
          </a:p>
          <a:p>
            <a:pPr>
              <a:lnSpc>
                <a:spcPct val="100000"/>
              </a:lnSpc>
              <a:spcBef>
                <a:spcPts val="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0000"/>
              </a:lnSpc>
              <a:spcBef>
                <a:spcPts val="0"/>
              </a:spcBef>
            </a:pPr>
            <a:endParaRPr lang="en-US" sz="2400"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10</a:t>
            </a:fld>
            <a:endParaRPr lang="en-US">
              <a:solidFill>
                <a:schemeClr val="tx1">
                  <a:alpha val="80000"/>
                </a:schemeClr>
              </a:solidFill>
            </a:endParaRPr>
          </a:p>
        </p:txBody>
      </p:sp>
      <p:sp>
        <p:nvSpPr>
          <p:cNvPr id="2" name="ZoneTexte 1">
            <a:extLst>
              <a:ext uri="{FF2B5EF4-FFF2-40B4-BE49-F238E27FC236}">
                <a16:creationId xmlns:a16="http://schemas.microsoft.com/office/drawing/2014/main" id="{43B24DFB-4E56-F106-7529-A9FA0510EC00}"/>
              </a:ext>
            </a:extLst>
          </p:cNvPr>
          <p:cNvSpPr txBox="1"/>
          <p:nvPr/>
        </p:nvSpPr>
        <p:spPr>
          <a:xfrm>
            <a:off x="550863" y="4103920"/>
            <a:ext cx="354898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chemeClr val="tx1"/>
                </a:solidFill>
                <a:latin typeface="Times New Roman" panose="02020603050405020304" pitchFamily="18" charset="0"/>
                <a:cs typeface="Times New Roman" panose="02020603050405020304" pitchFamily="18" charset="0"/>
              </a:rPr>
              <a:t>Data from the lunch boxes sensors</a:t>
            </a:r>
          </a:p>
        </p:txBody>
      </p:sp>
      <p:sp>
        <p:nvSpPr>
          <p:cNvPr id="3" name="ZoneTexte 2">
            <a:extLst>
              <a:ext uri="{FF2B5EF4-FFF2-40B4-BE49-F238E27FC236}">
                <a16:creationId xmlns:a16="http://schemas.microsoft.com/office/drawing/2014/main" id="{06C771D1-F78D-A083-E218-4A98A3EC1E75}"/>
              </a:ext>
            </a:extLst>
          </p:cNvPr>
          <p:cNvSpPr txBox="1"/>
          <p:nvPr/>
        </p:nvSpPr>
        <p:spPr>
          <a:xfrm>
            <a:off x="6507147" y="4103920"/>
            <a:ext cx="354898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chemeClr val="tx1"/>
                </a:solidFill>
                <a:latin typeface="Times New Roman" panose="02020603050405020304" pitchFamily="18" charset="0"/>
                <a:cs typeface="Times New Roman" panose="02020603050405020304" pitchFamily="18" charset="0"/>
              </a:rPr>
              <a:t>Data from the  </a:t>
            </a:r>
            <a:r>
              <a:rPr lang="en-US" sz="1400" dirty="0" err="1">
                <a:solidFill>
                  <a:schemeClr val="tx1"/>
                </a:solidFill>
                <a:latin typeface="Times New Roman" panose="02020603050405020304" pitchFamily="18" charset="0"/>
                <a:cs typeface="Times New Roman" panose="02020603050405020304" pitchFamily="18" charset="0"/>
              </a:rPr>
              <a:t>DustTrack</a:t>
            </a:r>
            <a:r>
              <a:rPr lang="en-US" sz="1400" dirty="0">
                <a:solidFill>
                  <a:schemeClr val="tx1"/>
                </a:solidFill>
                <a:latin typeface="Times New Roman" panose="02020603050405020304" pitchFamily="18" charset="0"/>
                <a:cs typeface="Times New Roman" panose="02020603050405020304" pitchFamily="18" charset="0"/>
              </a:rPr>
              <a:t> sensor</a:t>
            </a:r>
          </a:p>
        </p:txBody>
      </p:sp>
    </p:spTree>
    <p:extLst>
      <p:ext uri="{BB962C8B-B14F-4D97-AF65-F5344CB8AC3E}">
        <p14:creationId xmlns:p14="http://schemas.microsoft.com/office/powerpoint/2010/main" val="352156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dirty="0"/>
              <a:t>Next step </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a:lstStyle/>
          <a:p>
            <a:r>
              <a:rPr lang="en-US" dirty="0"/>
              <a:t>High concentration </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9476" y="2432304"/>
            <a:ext cx="3563936" cy="3515555"/>
          </a:xfrm>
        </p:spPr>
        <p:txBody>
          <a:bodyPr>
            <a:normAutofit/>
          </a:bodyPr>
          <a:lstStyle/>
          <a:p>
            <a:pPr marL="0" lvl="0" indent="0">
              <a:buNone/>
            </a:pPr>
            <a:r>
              <a:rPr lang="en-US" dirty="0"/>
              <a:t>Since we conduct experiments in spaces with low average concentration, it is necessary to perform similar tests in a location with high concentration</a:t>
            </a:r>
          </a:p>
          <a:p>
            <a:pPr lvl="0"/>
            <a:endParaRPr lang="en-US" dirty="0"/>
          </a:p>
          <a:p>
            <a:pPr lvl="0"/>
            <a:endParaRPr lang="en-US" dirty="0"/>
          </a:p>
          <a:p>
            <a:pPr marL="0" indent="0">
              <a:buNone/>
            </a:pPr>
            <a:r>
              <a:rPr lang="en-US" dirty="0"/>
              <a:t> </a:t>
            </a:r>
          </a:p>
          <a:p>
            <a:pPr lvl="0"/>
            <a:endParaRPr lang="en-US" dirty="0"/>
          </a:p>
          <a:p>
            <a:endParaRPr lang="en-US"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731375"/>
            <a:ext cx="3566160" cy="535354"/>
          </a:xfrm>
        </p:spPr>
        <p:txBody>
          <a:bodyPr/>
          <a:lstStyle/>
          <a:p>
            <a:r>
              <a:rPr lang="en-US" dirty="0"/>
              <a:t>Layout</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2427371"/>
            <a:ext cx="3508755" cy="1299678"/>
          </a:xfrm>
        </p:spPr>
        <p:txBody>
          <a:bodyPr>
            <a:normAutofit/>
          </a:bodyPr>
          <a:lstStyle/>
          <a:p>
            <a:pPr marL="0" lvl="0" indent="0">
              <a:buNone/>
            </a:pPr>
            <a:r>
              <a:rPr lang="en-US" dirty="0"/>
              <a:t>Find a method to alter the layout of the sensor modules and the fan arrangement to enhance accuracy.</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39659" y="1731375"/>
            <a:ext cx="3566160" cy="535354"/>
          </a:xfrm>
        </p:spPr>
        <p:txBody>
          <a:bodyPr/>
          <a:lstStyle/>
          <a:p>
            <a:r>
              <a:rPr lang="en-US" dirty="0"/>
              <a:t>Experiment with VOCs</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139659" y="2427370"/>
            <a:ext cx="3508755" cy="3515555"/>
          </a:xfrm>
        </p:spPr>
        <p:txBody>
          <a:bodyPr>
            <a:normAutofit/>
          </a:bodyPr>
          <a:lstStyle/>
          <a:p>
            <a:pPr marL="0" lvl="0" indent="0">
              <a:buNone/>
            </a:pPr>
            <a:r>
              <a:rPr lang="en-US" dirty="0"/>
              <a:t>As we did the comparison for the PM, we must do the same thing for VOCs.</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142054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 name="Freeform: Shape 4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4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5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6" name="Group 5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67" name="Freeform: Shape 5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5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Oval 5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5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71" name="Rectangle 5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pPr>
              <a:lnSpc>
                <a:spcPct val="100000"/>
              </a:lnSpc>
            </a:pPr>
            <a:r>
              <a:rPr lang="en-US" dirty="0"/>
              <a:t>Idea of conception</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3" y="3803406"/>
            <a:ext cx="3565525" cy="1429199"/>
          </a:xfrm>
        </p:spPr>
        <p:txBody>
          <a:bodyPr vert="horz" wrap="square" lIns="0" tIns="0" rIns="0" bIns="0" rtlCol="0">
            <a:normAutofit/>
          </a:bodyPr>
          <a:lstStyle/>
          <a:p>
            <a:pPr>
              <a:lnSpc>
                <a:spcPct val="100000"/>
              </a:lnSpc>
            </a:pPr>
            <a:r>
              <a:rPr lang="en-US">
                <a:solidFill>
                  <a:schemeClr val="tx1">
                    <a:alpha val="60000"/>
                  </a:schemeClr>
                </a:solidFill>
              </a:rPr>
              <a:t>Preliminary sketch </a:t>
            </a:r>
            <a:endParaRPr lang="en-US" dirty="0">
              <a:solidFill>
                <a:schemeClr val="tx1">
                  <a:alpha val="60000"/>
                </a:schemeClr>
              </a:solidFill>
            </a:endParaRPr>
          </a:p>
        </p:txBody>
      </p:sp>
      <p:pic>
        <p:nvPicPr>
          <p:cNvPr id="24" name="Espace réservé du contenu 9">
            <a:extLst>
              <a:ext uri="{FF2B5EF4-FFF2-40B4-BE49-F238E27FC236}">
                <a16:creationId xmlns:a16="http://schemas.microsoft.com/office/drawing/2014/main" id="{9AB9FC46-88BB-4453-6625-5745FA6772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278" t="4820" r="24370" b="3525"/>
          <a:stretch/>
        </p:blipFill>
        <p:spPr>
          <a:xfrm>
            <a:off x="5288905" y="1173016"/>
            <a:ext cx="6352231" cy="4814121"/>
          </a:xfrm>
          <a:custGeom>
            <a:avLst/>
            <a:gdLst/>
            <a:ahLst/>
            <a:cxnLst/>
            <a:rect l="l" t="t" r="r" b="b"/>
            <a:pathLst>
              <a:path w="3546928" h="2883450">
                <a:moveTo>
                  <a:pt x="0" y="0"/>
                </a:moveTo>
                <a:lnTo>
                  <a:pt x="3546928" y="0"/>
                </a:lnTo>
                <a:lnTo>
                  <a:pt x="3546928" y="2883450"/>
                </a:lnTo>
                <a:lnTo>
                  <a:pt x="0" y="2883450"/>
                </a:lnTo>
                <a:close/>
              </a:path>
            </a:pathLst>
          </a:custGeom>
        </p:spPr>
      </p:pic>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12</a:t>
            </a:fld>
            <a:endParaRPr lang="en-US">
              <a:solidFill>
                <a:schemeClr val="tx1">
                  <a:alpha val="80000"/>
                </a:schemeClr>
              </a:solidFill>
            </a:endParaRPr>
          </a:p>
        </p:txBody>
      </p:sp>
    </p:spTree>
    <p:extLst>
      <p:ext uri="{BB962C8B-B14F-4D97-AF65-F5344CB8AC3E}">
        <p14:creationId xmlns:p14="http://schemas.microsoft.com/office/powerpoint/2010/main" val="345793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7" name="Group 7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8" name="Freeform: Shape 7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Oval 7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83" name="Rectangle 8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pour une image  15">
            <a:extLst>
              <a:ext uri="{FF2B5EF4-FFF2-40B4-BE49-F238E27FC236}">
                <a16:creationId xmlns:a16="http://schemas.microsoft.com/office/drawing/2014/main" id="{ECC12EA2-BCBD-69C4-70C9-2394446D36BE}"/>
              </a:ext>
            </a:extLst>
          </p:cNvPr>
          <p:cNvPicPr>
            <a:picLocks noChangeAspect="1"/>
          </p:cNvPicPr>
          <p:nvPr/>
        </p:nvPicPr>
        <p:blipFill rotWithShape="1">
          <a:blip r:embed="rId2"/>
          <a:srcRect b="15658"/>
          <a:stretch/>
        </p:blipFill>
        <p:spPr>
          <a:xfrm>
            <a:off x="6091200" y="1"/>
            <a:ext cx="6098400" cy="6858000"/>
          </a:xfrm>
          <a:custGeom>
            <a:avLst/>
            <a:gdLst/>
            <a:ahLst/>
            <a:cxnLst/>
            <a:rect l="l" t="t" r="r" b="b"/>
            <a:pathLst>
              <a:path w="6098400" h="6858000">
                <a:moveTo>
                  <a:pt x="0" y="0"/>
                </a:moveTo>
                <a:lnTo>
                  <a:pt x="6098400" y="0"/>
                </a:lnTo>
                <a:lnTo>
                  <a:pt x="6098400" y="6858000"/>
                </a:lnTo>
                <a:lnTo>
                  <a:pt x="0" y="6858000"/>
                </a:lnTo>
                <a:close/>
              </a:path>
            </a:pathLst>
          </a:custGeom>
        </p:spPr>
      </p:pic>
      <p:pic>
        <p:nvPicPr>
          <p:cNvPr id="8" name="Image 7">
            <a:extLst>
              <a:ext uri="{FF2B5EF4-FFF2-40B4-BE49-F238E27FC236}">
                <a16:creationId xmlns:a16="http://schemas.microsoft.com/office/drawing/2014/main" id="{618B85C5-1C27-988D-38F5-A34847FE5697}"/>
              </a:ext>
            </a:extLst>
          </p:cNvPr>
          <p:cNvPicPr>
            <a:picLocks noChangeAspect="1"/>
          </p:cNvPicPr>
          <p:nvPr/>
        </p:nvPicPr>
        <p:blipFill rotWithShape="1">
          <a:blip r:embed="rId3">
            <a:alphaModFix amt="40000"/>
          </a:blip>
          <a:srcRect r="49980"/>
          <a:stretch/>
        </p:blipFill>
        <p:spPr>
          <a:xfrm>
            <a:off x="20" y="1"/>
            <a:ext cx="6098380" cy="6858000"/>
          </a:xfrm>
          <a:custGeom>
            <a:avLst/>
            <a:gdLst/>
            <a:ahLst/>
            <a:cxnLst/>
            <a:rect l="l" t="t" r="r" b="b"/>
            <a:pathLst>
              <a:path w="6098400" h="6858000">
                <a:moveTo>
                  <a:pt x="0" y="0"/>
                </a:moveTo>
                <a:lnTo>
                  <a:pt x="6098400" y="0"/>
                </a:lnTo>
                <a:lnTo>
                  <a:pt x="6098400" y="6858000"/>
                </a:lnTo>
                <a:lnTo>
                  <a:pt x="0" y="6858000"/>
                </a:lnTo>
                <a:close/>
              </a:path>
            </a:pathLst>
          </a:custGeom>
        </p:spPr>
      </p:pic>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4" y="549275"/>
            <a:ext cx="3565524" cy="3034657"/>
          </a:xfrm>
        </p:spPr>
        <p:txBody>
          <a:bodyPr vert="horz" wrap="square" lIns="0" tIns="0" rIns="0" bIns="0" rtlCol="0" anchor="b" anchorCtr="0">
            <a:normAutofit/>
          </a:bodyPr>
          <a:lstStyle/>
          <a:p>
            <a:pPr>
              <a:lnSpc>
                <a:spcPct val="100000"/>
              </a:lnSpc>
            </a:pPr>
            <a:r>
              <a:rPr lang="en-US" kern="1200">
                <a:solidFill>
                  <a:schemeClr val="tx1"/>
                </a:solidFill>
                <a:latin typeface="+mj-lt"/>
                <a:ea typeface="+mj-ea"/>
                <a:cs typeface="+mj-cs"/>
              </a:rPr>
              <a:t>Thank You</a:t>
            </a:r>
            <a:endParaRPr lang="en-US" kern="1200" dirty="0">
              <a:solidFill>
                <a:schemeClr val="tx1"/>
              </a:solidFill>
              <a:latin typeface="+mj-lt"/>
              <a:ea typeface="+mj-ea"/>
              <a:cs typeface="+mj-cs"/>
            </a:endParaRPr>
          </a:p>
        </p:txBody>
      </p:sp>
      <p:sp>
        <p:nvSpPr>
          <p:cNvPr id="85" name="Rectangle 84">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03406"/>
            <a:ext cx="3565525" cy="2289419"/>
          </a:xfrm>
        </p:spPr>
        <p:txBody>
          <a:bodyPr vert="horz" wrap="square" lIns="0" tIns="0" rIns="0" bIns="0" rtlCol="0">
            <a:normAutofit/>
          </a:bodyPr>
          <a:lstStyle/>
          <a:p>
            <a:pPr marL="0" indent="0">
              <a:lnSpc>
                <a:spcPct val="100000"/>
              </a:lnSpc>
            </a:pPr>
            <a:r>
              <a:rPr lang="en-US" sz="2000" kern="1200">
                <a:latin typeface="+mn-lt"/>
                <a:ea typeface="+mn-ea"/>
                <a:cs typeface="+mn-cs"/>
              </a:rPr>
              <a:t>Olivier Kepler Francois</a:t>
            </a:r>
          </a:p>
          <a:p>
            <a:pPr marL="0" indent="0">
              <a:lnSpc>
                <a:spcPct val="100000"/>
              </a:lnSpc>
            </a:pPr>
            <a:r>
              <a:rPr lang="en-US" sz="2000" kern="1200">
                <a:latin typeface="+mn-lt"/>
                <a:ea typeface="+mn-ea"/>
                <a:cs typeface="+mn-cs"/>
              </a:rPr>
              <a:t>olivierkfrancoi1@gmail.com</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13</a:t>
            </a:fld>
            <a:endParaRPr lang="en-US">
              <a:solidFill>
                <a:schemeClr val="tx1">
                  <a:alpha val="80000"/>
                </a:schemeClr>
              </a:solidFill>
            </a:endParaRPr>
          </a:p>
        </p:txBody>
      </p:sp>
      <p:pic>
        <p:nvPicPr>
          <p:cNvPr id="5" name="Picture 325" descr="nsf">
            <a:extLst>
              <a:ext uri="{FF2B5EF4-FFF2-40B4-BE49-F238E27FC236}">
                <a16:creationId xmlns:a16="http://schemas.microsoft.com/office/drawing/2014/main" id="{1840C8C3-7736-BB1A-E45D-018B0D145D94}"/>
              </a:ext>
            </a:extLst>
          </p:cNvPr>
          <p:cNvPicPr>
            <a:picLocks noChangeAspect="1" noChangeArrowheads="1"/>
          </p:cNvPicPr>
          <p:nvPr/>
        </p:nvPicPr>
        <p:blipFill>
          <a:blip r:embed="rId4"/>
          <a:srcRect/>
          <a:stretch>
            <a:fillRect/>
          </a:stretch>
        </p:blipFill>
        <p:spPr bwMode="auto">
          <a:xfrm>
            <a:off x="135774" y="285004"/>
            <a:ext cx="830175" cy="83017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2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2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3" name="Rectangle 3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Espace réservé pour une image  15">
            <a:extLst>
              <a:ext uri="{FF2B5EF4-FFF2-40B4-BE49-F238E27FC236}">
                <a16:creationId xmlns:a16="http://schemas.microsoft.com/office/drawing/2014/main" id="{715DD8BA-5917-C8EF-D54F-950169D386EB}"/>
              </a:ext>
            </a:extLst>
          </p:cNvPr>
          <p:cNvPicPr>
            <a:picLocks noGrp="1" noChangeAspect="1"/>
          </p:cNvPicPr>
          <p:nvPr>
            <p:ph type="pic" sz="quarter" idx="13"/>
          </p:nvPr>
        </p:nvPicPr>
        <p:blipFill rotWithShape="1">
          <a:blip r:embed="rId3"/>
          <a:srcRect t="3778" b="21223"/>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35" name="Group 34">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36" name="Freeform: Shape 35">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9" name="Oval 38">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ubtitle 15">
            <a:extLst>
              <a:ext uri="{FF2B5EF4-FFF2-40B4-BE49-F238E27FC236}">
                <a16:creationId xmlns:a16="http://schemas.microsoft.com/office/drawing/2014/main" id="{E413A429-F8AA-5140-BE77-4873DBCAE46E}"/>
              </a:ext>
            </a:extLst>
          </p:cNvPr>
          <p:cNvSpPr txBox="1">
            <a:spLocks/>
          </p:cNvSpPr>
          <p:nvPr/>
        </p:nvSpPr>
        <p:spPr>
          <a:xfrm>
            <a:off x="362086" y="1830907"/>
            <a:ext cx="6028585" cy="3989185"/>
          </a:xfrm>
          <a:prstGeom prst="rect">
            <a:avLst/>
          </a:prstGeom>
        </p:spPr>
        <p:txBody>
          <a:bodyPr vert="horz" wrap="square" lIns="0" tIns="0" rIns="0" bIns="0" rtlCol="0">
            <a:normAutofit fontScale="92500" lnSpcReduction="10000"/>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spcBef>
                <a:spcPct val="15000"/>
              </a:spcBef>
              <a:buFont typeface="Arial" panose="020B0604020202020204" pitchFamily="34" charset="0"/>
              <a:buNone/>
            </a:pPr>
            <a:r>
              <a:rPr lang="en-US" sz="2800" dirty="0">
                <a:latin typeface="Calibri" pitchFamily="30" charset="0"/>
                <a:cs typeface="Arial" charset="0"/>
              </a:rPr>
              <a:t>MOTIVATION</a:t>
            </a:r>
          </a:p>
          <a:p>
            <a:pPr marL="228600" lvl="1" indent="0">
              <a:spcBef>
                <a:spcPct val="15000"/>
              </a:spcBef>
              <a:buFont typeface="Arial" panose="020B0604020202020204" pitchFamily="34" charset="0"/>
              <a:buNone/>
            </a:pPr>
            <a:r>
              <a:rPr lang="en-US" sz="2800" dirty="0">
                <a:latin typeface="Calibri" pitchFamily="30" charset="0"/>
                <a:cs typeface="Arial" charset="0"/>
              </a:rPr>
              <a:t>Due to the high expenses associated with instrumentation and the variability of air quality in complex urban settings, the project intends to support various ongoing initiatives by implementing cost-effective sensors. These sensors will play a vital role in achieving critical goals for monitoring urban air quality.</a:t>
            </a:r>
            <a:endParaRPr lang="en-US" sz="3600" dirty="0"/>
          </a:p>
          <a:p>
            <a:pPr marL="0" indent="0">
              <a:lnSpc>
                <a:spcPct val="100000"/>
              </a:lnSpc>
              <a:buFont typeface="Arial" panose="020B0604020202020204" pitchFamily="34" charset="0"/>
              <a:buNone/>
            </a:pPr>
            <a:endParaRPr lang="en-US" dirty="0"/>
          </a:p>
        </p:txBody>
      </p:sp>
      <p:pic>
        <p:nvPicPr>
          <p:cNvPr id="7" name="Picture 8" descr="Northeastern University - Study Architecture | Architecture Schools and  Student Information">
            <a:extLst>
              <a:ext uri="{FF2B5EF4-FFF2-40B4-BE49-F238E27FC236}">
                <a16:creationId xmlns:a16="http://schemas.microsoft.com/office/drawing/2014/main" id="{367B5DB4-6312-C3DE-9003-6F610C24E92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7048" y="113803"/>
            <a:ext cx="2947507" cy="965309"/>
          </a:xfrm>
          <a:custGeom>
            <a:avLst/>
            <a:gdLst/>
            <a:ahLst/>
            <a:cxnLst/>
            <a:rect l="l" t="t" r="r" b="b"/>
            <a:pathLst>
              <a:path w="3546928" h="2883450">
                <a:moveTo>
                  <a:pt x="0" y="0"/>
                </a:moveTo>
                <a:lnTo>
                  <a:pt x="3546928" y="0"/>
                </a:lnTo>
                <a:lnTo>
                  <a:pt x="3546928" y="2883450"/>
                </a:lnTo>
                <a:lnTo>
                  <a:pt x="0" y="2883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70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2" name="Group 14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43" name="Freeform: Shape 14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Oval 14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Oval 14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Freeform: Shape 14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48" name="Rectangle 14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4" y="549275"/>
            <a:ext cx="5437186" cy="2663806"/>
          </a:xfrm>
        </p:spPr>
        <p:txBody>
          <a:bodyPr vert="horz" wrap="square" lIns="0" tIns="0" rIns="0" bIns="0" rtlCol="0" anchor="b" anchorCtr="0">
            <a:normAutofit/>
          </a:bodyPr>
          <a:lstStyle/>
          <a:p>
            <a:r>
              <a:rPr lang="en-US" sz="4500" kern="1200" dirty="0">
                <a:solidFill>
                  <a:schemeClr val="tx1"/>
                </a:solidFill>
                <a:latin typeface="+mj-lt"/>
                <a:ea typeface="+mj-ea"/>
                <a:cs typeface="+mj-cs"/>
              </a:rPr>
              <a:t>Cross-calibration and visualization of data for a portable air quality monitor</a:t>
            </a:r>
          </a:p>
        </p:txBody>
      </p:sp>
      <p:pic>
        <p:nvPicPr>
          <p:cNvPr id="5" name="Espace réservé du contenu 8">
            <a:extLst>
              <a:ext uri="{FF2B5EF4-FFF2-40B4-BE49-F238E27FC236}">
                <a16:creationId xmlns:a16="http://schemas.microsoft.com/office/drawing/2014/main" id="{DABEE6EB-632A-CBB3-ECF3-4276AF6A9FCF}"/>
              </a:ext>
            </a:extLst>
          </p:cNvPr>
          <p:cNvPicPr>
            <a:picLocks noChangeAspect="1"/>
          </p:cNvPicPr>
          <p:nvPr/>
        </p:nvPicPr>
        <p:blipFill rotWithShape="1">
          <a:blip r:embed="rId3">
            <a:extLst>
              <a:ext uri="{28A0092B-C50C-407E-A947-70E740481C1C}">
                <a14:useLocalDpi xmlns:a14="http://schemas.microsoft.com/office/drawing/2010/main" val="0"/>
              </a:ext>
            </a:extLst>
          </a:blip>
          <a:srcRect r="-1" b="18827"/>
          <a:stretch/>
        </p:blipFill>
        <p:spPr>
          <a:xfrm>
            <a:off x="6557146" y="1"/>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pic>
        <p:nvPicPr>
          <p:cNvPr id="9" name="Image 8">
            <a:extLst>
              <a:ext uri="{FF2B5EF4-FFF2-40B4-BE49-F238E27FC236}">
                <a16:creationId xmlns:a16="http://schemas.microsoft.com/office/drawing/2014/main" id="{29A24860-4585-1ED8-59C9-FD358B88AC84}"/>
              </a:ext>
            </a:extLst>
          </p:cNvPr>
          <p:cNvPicPr>
            <a:picLocks noChangeAspect="1"/>
          </p:cNvPicPr>
          <p:nvPr/>
        </p:nvPicPr>
        <p:blipFill rotWithShape="1">
          <a:blip r:embed="rId4"/>
          <a:srcRect r="-1" b="18827"/>
          <a:stretch/>
        </p:blipFill>
        <p:spPr>
          <a:xfrm>
            <a:off x="6557147" y="3429002"/>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sp>
        <p:nvSpPr>
          <p:cNvPr id="150" name="Rectangle 149">
            <a:extLst>
              <a:ext uri="{FF2B5EF4-FFF2-40B4-BE49-F238E27FC236}">
                <a16:creationId xmlns:a16="http://schemas.microsoft.com/office/drawing/2014/main" id="{A16EB032-3F37-4641-A90D-DC9B574EB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A12566CC-1478-FA65-9712-9A91FE75AE7C}"/>
              </a:ext>
            </a:extLst>
          </p:cNvPr>
          <p:cNvSpPr txBox="1">
            <a:spLocks/>
          </p:cNvSpPr>
          <p:nvPr/>
        </p:nvSpPr>
        <p:spPr>
          <a:xfrm>
            <a:off x="493830" y="3429000"/>
            <a:ext cx="5437187" cy="2682889"/>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US" dirty="0"/>
          </a:p>
          <a:p>
            <a:pPr marL="0" indent="0"/>
            <a:r>
              <a:rPr lang="en-US" dirty="0"/>
              <a:t>Deploying the portable air quality monitors and the reference instruments in the same place and conducting the comparison experiment in different locations where they have different air pollutant concentrations</a:t>
            </a:r>
          </a:p>
        </p:txBody>
      </p:sp>
    </p:spTree>
    <p:extLst>
      <p:ext uri="{BB962C8B-B14F-4D97-AF65-F5344CB8AC3E}">
        <p14:creationId xmlns:p14="http://schemas.microsoft.com/office/powerpoint/2010/main" val="351712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dirty="0"/>
              <a:t>Timeline</a:t>
            </a:r>
          </a:p>
        </p:txBody>
      </p:sp>
      <p:grpSp>
        <p:nvGrpSpPr>
          <p:cNvPr id="5" name="Groupe 4" descr="Timeline Smart Art Placeholder ">
            <a:extLst>
              <a:ext uri="{FF2B5EF4-FFF2-40B4-BE49-F238E27FC236}">
                <a16:creationId xmlns:a16="http://schemas.microsoft.com/office/drawing/2014/main" id="{9010E9E0-4FF9-8D89-1A05-29B01974D272}"/>
              </a:ext>
            </a:extLst>
          </p:cNvPr>
          <p:cNvGrpSpPr/>
          <p:nvPr/>
        </p:nvGrpSpPr>
        <p:grpSpPr>
          <a:xfrm>
            <a:off x="560610" y="1920666"/>
            <a:ext cx="11080527" cy="3979861"/>
            <a:chOff x="555736" y="2112963"/>
            <a:chExt cx="11080527" cy="3979861"/>
          </a:xfrm>
        </p:grpSpPr>
        <p:sp>
          <p:nvSpPr>
            <p:cNvPr id="8" name="Forme libre : forme 7">
              <a:extLst>
                <a:ext uri="{FF2B5EF4-FFF2-40B4-BE49-F238E27FC236}">
                  <a16:creationId xmlns:a16="http://schemas.microsoft.com/office/drawing/2014/main" id="{76C8B9C4-CD7D-D33F-C360-AB80F1753E0B}"/>
                </a:ext>
              </a:extLst>
            </p:cNvPr>
            <p:cNvSpPr/>
            <p:nvPr/>
          </p:nvSpPr>
          <p:spPr>
            <a:xfrm rot="21600000">
              <a:off x="981910" y="3903900"/>
              <a:ext cx="1278522" cy="397986"/>
            </a:xfrm>
            <a:custGeom>
              <a:avLst/>
              <a:gdLst>
                <a:gd name="connsiteX0" fmla="*/ 66332 w 397986"/>
                <a:gd name="connsiteY0" fmla="*/ 0 h 1278522"/>
                <a:gd name="connsiteX1" fmla="*/ 331654 w 397986"/>
                <a:gd name="connsiteY1" fmla="*/ 0 h 1278522"/>
                <a:gd name="connsiteX2" fmla="*/ 397986 w 397986"/>
                <a:gd name="connsiteY2" fmla="*/ 66332 h 1278522"/>
                <a:gd name="connsiteX3" fmla="*/ 397986 w 397986"/>
                <a:gd name="connsiteY3" fmla="*/ 1278522 h 1278522"/>
                <a:gd name="connsiteX4" fmla="*/ 397986 w 397986"/>
                <a:gd name="connsiteY4" fmla="*/ 1278522 h 1278522"/>
                <a:gd name="connsiteX5" fmla="*/ 0 w 397986"/>
                <a:gd name="connsiteY5" fmla="*/ 1278522 h 1278522"/>
                <a:gd name="connsiteX6" fmla="*/ 0 w 397986"/>
                <a:gd name="connsiteY6" fmla="*/ 1278522 h 1278522"/>
                <a:gd name="connsiteX7" fmla="*/ 0 w 397986"/>
                <a:gd name="connsiteY7" fmla="*/ 66332 h 1278522"/>
                <a:gd name="connsiteX8" fmla="*/ 66332 w 397986"/>
                <a:gd name="connsiteY8" fmla="*/ 0 h 127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86" h="1278522">
                  <a:moveTo>
                    <a:pt x="0" y="1065431"/>
                  </a:moveTo>
                  <a:lnTo>
                    <a:pt x="0" y="213091"/>
                  </a:lnTo>
                  <a:cubicBezTo>
                    <a:pt x="0" y="95406"/>
                    <a:pt x="9245" y="2"/>
                    <a:pt x="20648" y="2"/>
                  </a:cubicBezTo>
                  <a:lnTo>
                    <a:pt x="397986" y="2"/>
                  </a:lnTo>
                  <a:lnTo>
                    <a:pt x="397986" y="2"/>
                  </a:lnTo>
                  <a:lnTo>
                    <a:pt x="397986" y="1278520"/>
                  </a:lnTo>
                  <a:lnTo>
                    <a:pt x="397986" y="1278520"/>
                  </a:lnTo>
                  <a:lnTo>
                    <a:pt x="20648" y="1278520"/>
                  </a:lnTo>
                  <a:cubicBezTo>
                    <a:pt x="9245" y="1278520"/>
                    <a:pt x="0" y="1183116"/>
                    <a:pt x="0" y="1065431"/>
                  </a:cubicBez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6588" tIns="156588" rIns="137160" bIns="156588"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Week 1</a:t>
              </a:r>
            </a:p>
          </p:txBody>
        </p:sp>
        <p:sp>
          <p:nvSpPr>
            <p:cNvPr id="9" name="Forme libre : forme 8">
              <a:extLst>
                <a:ext uri="{FF2B5EF4-FFF2-40B4-BE49-F238E27FC236}">
                  <a16:creationId xmlns:a16="http://schemas.microsoft.com/office/drawing/2014/main" id="{004A1860-7A57-06B6-3B15-5B360E78550B}"/>
                </a:ext>
              </a:extLst>
            </p:cNvPr>
            <p:cNvSpPr/>
            <p:nvPr/>
          </p:nvSpPr>
          <p:spPr>
            <a:xfrm>
              <a:off x="555736" y="2112963"/>
              <a:ext cx="2130870" cy="1392951"/>
            </a:xfrm>
            <a:custGeom>
              <a:avLst/>
              <a:gdLst>
                <a:gd name="connsiteX0" fmla="*/ 0 w 2130870"/>
                <a:gd name="connsiteY0" fmla="*/ 0 h 1392951"/>
                <a:gd name="connsiteX1" fmla="*/ 2130870 w 2130870"/>
                <a:gd name="connsiteY1" fmla="*/ 0 h 1392951"/>
                <a:gd name="connsiteX2" fmla="*/ 2130870 w 2130870"/>
                <a:gd name="connsiteY2" fmla="*/ 1392951 h 1392951"/>
                <a:gd name="connsiteX3" fmla="*/ 0 w 2130870"/>
                <a:gd name="connsiteY3" fmla="*/ 1392951 h 1392951"/>
                <a:gd name="connsiteX4" fmla="*/ 0 w 2130870"/>
                <a:gd name="connsiteY4" fmla="*/ 0 h 139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870" h="1392951">
                  <a:moveTo>
                    <a:pt x="0" y="0"/>
                  </a:moveTo>
                  <a:lnTo>
                    <a:pt x="2130870" y="0"/>
                  </a:lnTo>
                  <a:lnTo>
                    <a:pt x="2130870" y="1392951"/>
                  </a:lnTo>
                  <a:lnTo>
                    <a:pt x="0" y="13929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b="0" i="0" kern="1200" dirty="0"/>
                <a:t>Read background materials to learn air quality monitoring vocabulary and understand the meaning of data from field sensors.</a:t>
              </a:r>
              <a:endParaRPr lang="en-US" sz="1800" kern="1200" dirty="0">
                <a:latin typeface="+mn-lt"/>
              </a:endParaRPr>
            </a:p>
          </p:txBody>
        </p:sp>
        <p:sp>
          <p:nvSpPr>
            <p:cNvPr id="10" name="Connecteur droit 9">
              <a:extLst>
                <a:ext uri="{FF2B5EF4-FFF2-40B4-BE49-F238E27FC236}">
                  <a16:creationId xmlns:a16="http://schemas.microsoft.com/office/drawing/2014/main" id="{095A4799-F82E-DCF6-72E6-3F9D475BE3F3}"/>
                </a:ext>
              </a:extLst>
            </p:cNvPr>
            <p:cNvSpPr/>
            <p:nvPr/>
          </p:nvSpPr>
          <p:spPr>
            <a:xfrm>
              <a:off x="1621172" y="3585511"/>
              <a:ext cx="0" cy="318388"/>
            </a:xfrm>
            <a:prstGeom prst="line">
              <a:avLst/>
            </a:prstGeom>
            <a:noFill/>
            <a:ln w="6350" cap="flat" cmpd="sng" algn="ctr">
              <a:solidFill>
                <a:schemeClr val="accent5">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1" name="Ellipse 10">
              <a:extLst>
                <a:ext uri="{FF2B5EF4-FFF2-40B4-BE49-F238E27FC236}">
                  <a16:creationId xmlns:a16="http://schemas.microsoft.com/office/drawing/2014/main" id="{ADB60FFE-D9D0-08E1-E4DA-2121E3C21600}"/>
                </a:ext>
              </a:extLst>
            </p:cNvPr>
            <p:cNvSpPr/>
            <p:nvPr/>
          </p:nvSpPr>
          <p:spPr>
            <a:xfrm>
              <a:off x="1581373" y="3505914"/>
              <a:ext cx="79597" cy="7959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2" name="Forme libre : forme 11">
              <a:extLst>
                <a:ext uri="{FF2B5EF4-FFF2-40B4-BE49-F238E27FC236}">
                  <a16:creationId xmlns:a16="http://schemas.microsoft.com/office/drawing/2014/main" id="{BA53CA51-F1BC-FEB9-917D-2DAB6B270C8F}"/>
                </a:ext>
              </a:extLst>
            </p:cNvPr>
            <p:cNvSpPr/>
            <p:nvPr/>
          </p:nvSpPr>
          <p:spPr>
            <a:xfrm>
              <a:off x="2260433" y="3903900"/>
              <a:ext cx="1278522" cy="397986"/>
            </a:xfrm>
            <a:custGeom>
              <a:avLst/>
              <a:gdLst>
                <a:gd name="connsiteX0" fmla="*/ 0 w 1278522"/>
                <a:gd name="connsiteY0" fmla="*/ 0 h 397986"/>
                <a:gd name="connsiteX1" fmla="*/ 1278522 w 1278522"/>
                <a:gd name="connsiteY1" fmla="*/ 0 h 397986"/>
                <a:gd name="connsiteX2" fmla="*/ 1278522 w 1278522"/>
                <a:gd name="connsiteY2" fmla="*/ 397986 h 397986"/>
                <a:gd name="connsiteX3" fmla="*/ 0 w 1278522"/>
                <a:gd name="connsiteY3" fmla="*/ 397986 h 397986"/>
                <a:gd name="connsiteX4" fmla="*/ 0 w 1278522"/>
                <a:gd name="connsiteY4" fmla="*/ 0 h 39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522" h="397986">
                  <a:moveTo>
                    <a:pt x="0" y="0"/>
                  </a:moveTo>
                  <a:lnTo>
                    <a:pt x="1278522" y="0"/>
                  </a:lnTo>
                  <a:lnTo>
                    <a:pt x="1278522" y="397986"/>
                  </a:lnTo>
                  <a:lnTo>
                    <a:pt x="0" y="397986"/>
                  </a:lnTo>
                  <a:lnTo>
                    <a:pt x="0" y="0"/>
                  </a:lnTo>
                  <a:close/>
                </a:path>
              </a:pathLst>
            </a:custGeom>
          </p:spPr>
          <p:style>
            <a:lnRef idx="2">
              <a:schemeClr val="accent5">
                <a:hueOff val="51429"/>
                <a:satOff val="1242"/>
                <a:lumOff val="-5994"/>
                <a:alphaOff val="0"/>
              </a:schemeClr>
            </a:lnRef>
            <a:fillRef idx="1">
              <a:schemeClr val="accent5">
                <a:hueOff val="51429"/>
                <a:satOff val="1242"/>
                <a:lumOff val="-5994"/>
                <a:alphaOff val="0"/>
              </a:schemeClr>
            </a:fillRef>
            <a:effectRef idx="0">
              <a:schemeClr val="accent5">
                <a:hueOff val="51429"/>
                <a:satOff val="1242"/>
                <a:lumOff val="-5994"/>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Week 2</a:t>
              </a:r>
            </a:p>
          </p:txBody>
        </p:sp>
        <p:sp>
          <p:nvSpPr>
            <p:cNvPr id="13" name="Forme libre : forme 12">
              <a:extLst>
                <a:ext uri="{FF2B5EF4-FFF2-40B4-BE49-F238E27FC236}">
                  <a16:creationId xmlns:a16="http://schemas.microsoft.com/office/drawing/2014/main" id="{824F7273-57CC-F6DA-2460-875EC4866F48}"/>
                </a:ext>
              </a:extLst>
            </p:cNvPr>
            <p:cNvSpPr/>
            <p:nvPr/>
          </p:nvSpPr>
          <p:spPr>
            <a:xfrm>
              <a:off x="1834259" y="4699873"/>
              <a:ext cx="2130870" cy="1392951"/>
            </a:xfrm>
            <a:custGeom>
              <a:avLst/>
              <a:gdLst>
                <a:gd name="connsiteX0" fmla="*/ 0 w 2130870"/>
                <a:gd name="connsiteY0" fmla="*/ 0 h 1392951"/>
                <a:gd name="connsiteX1" fmla="*/ 2130870 w 2130870"/>
                <a:gd name="connsiteY1" fmla="*/ 0 h 1392951"/>
                <a:gd name="connsiteX2" fmla="*/ 2130870 w 2130870"/>
                <a:gd name="connsiteY2" fmla="*/ 1392951 h 1392951"/>
                <a:gd name="connsiteX3" fmla="*/ 0 w 2130870"/>
                <a:gd name="connsiteY3" fmla="*/ 1392951 h 1392951"/>
                <a:gd name="connsiteX4" fmla="*/ 0 w 2130870"/>
                <a:gd name="connsiteY4" fmla="*/ 0 h 139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870" h="1392951">
                  <a:moveTo>
                    <a:pt x="0" y="0"/>
                  </a:moveTo>
                  <a:lnTo>
                    <a:pt x="2130870" y="0"/>
                  </a:lnTo>
                  <a:lnTo>
                    <a:pt x="2130870" y="1392951"/>
                  </a:lnTo>
                  <a:lnTo>
                    <a:pt x="0" y="13929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sz="1800" b="0" i="0" kern="1200" dirty="0"/>
                <a:t>Completed all necessary safety (EHS) training required for work on campus, while concurrently working on understanding how the modules function.</a:t>
              </a:r>
              <a:endParaRPr lang="en-US" sz="1800" kern="1200" dirty="0">
                <a:latin typeface="+mn-lt"/>
              </a:endParaRPr>
            </a:p>
          </p:txBody>
        </p:sp>
        <p:sp>
          <p:nvSpPr>
            <p:cNvPr id="14" name="Connecteur droit 13">
              <a:extLst>
                <a:ext uri="{FF2B5EF4-FFF2-40B4-BE49-F238E27FC236}">
                  <a16:creationId xmlns:a16="http://schemas.microsoft.com/office/drawing/2014/main" id="{136FC46A-D6BE-7750-BE80-1E5B06F07E75}"/>
                </a:ext>
              </a:extLst>
            </p:cNvPr>
            <p:cNvSpPr/>
            <p:nvPr/>
          </p:nvSpPr>
          <p:spPr>
            <a:xfrm>
              <a:off x="2899694" y="4301887"/>
              <a:ext cx="0" cy="318388"/>
            </a:xfrm>
            <a:prstGeom prst="line">
              <a:avLst/>
            </a:prstGeom>
            <a:noFill/>
            <a:ln w="6350" cap="flat" cmpd="sng" algn="ctr">
              <a:solidFill>
                <a:schemeClr val="accent5">
                  <a:hueOff val="90002"/>
                  <a:satOff val="2173"/>
                  <a:lumOff val="-1049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5" name="Ellipse 14">
              <a:extLst>
                <a:ext uri="{FF2B5EF4-FFF2-40B4-BE49-F238E27FC236}">
                  <a16:creationId xmlns:a16="http://schemas.microsoft.com/office/drawing/2014/main" id="{3E2A68C2-B04B-5B45-4C09-3ADBE9176190}"/>
                </a:ext>
              </a:extLst>
            </p:cNvPr>
            <p:cNvSpPr/>
            <p:nvPr/>
          </p:nvSpPr>
          <p:spPr>
            <a:xfrm>
              <a:off x="2859895" y="4620276"/>
              <a:ext cx="79597" cy="79597"/>
            </a:xfrm>
            <a:prstGeom prst="ellipse">
              <a:avLst/>
            </a:prstGeom>
          </p:spPr>
          <p:style>
            <a:lnRef idx="2">
              <a:schemeClr val="lt1">
                <a:hueOff val="0"/>
                <a:satOff val="0"/>
                <a:lumOff val="0"/>
                <a:alphaOff val="0"/>
              </a:schemeClr>
            </a:lnRef>
            <a:fillRef idx="1">
              <a:schemeClr val="accent5">
                <a:hueOff val="51429"/>
                <a:satOff val="1242"/>
                <a:lumOff val="-5994"/>
                <a:alphaOff val="0"/>
              </a:schemeClr>
            </a:fillRef>
            <a:effectRef idx="0">
              <a:schemeClr val="accent5">
                <a:hueOff val="51429"/>
                <a:satOff val="1242"/>
                <a:lumOff val="-5994"/>
                <a:alphaOff val="0"/>
              </a:schemeClr>
            </a:effectRef>
            <a:fontRef idx="minor">
              <a:schemeClr val="lt1"/>
            </a:fontRef>
          </p:style>
          <p:txBody>
            <a:bodyPr/>
            <a:lstStyle/>
            <a:p>
              <a:endParaRPr lang="en-US"/>
            </a:p>
          </p:txBody>
        </p:sp>
        <p:sp>
          <p:nvSpPr>
            <p:cNvPr id="16" name="Forme libre : forme 15">
              <a:extLst>
                <a:ext uri="{FF2B5EF4-FFF2-40B4-BE49-F238E27FC236}">
                  <a16:creationId xmlns:a16="http://schemas.microsoft.com/office/drawing/2014/main" id="{8E905BED-E1FA-8908-96A7-11A04E892E36}"/>
                </a:ext>
              </a:extLst>
            </p:cNvPr>
            <p:cNvSpPr/>
            <p:nvPr/>
          </p:nvSpPr>
          <p:spPr>
            <a:xfrm>
              <a:off x="3538955" y="3903900"/>
              <a:ext cx="1278522" cy="397986"/>
            </a:xfrm>
            <a:custGeom>
              <a:avLst/>
              <a:gdLst>
                <a:gd name="connsiteX0" fmla="*/ 0 w 1278522"/>
                <a:gd name="connsiteY0" fmla="*/ 0 h 397986"/>
                <a:gd name="connsiteX1" fmla="*/ 1278522 w 1278522"/>
                <a:gd name="connsiteY1" fmla="*/ 0 h 397986"/>
                <a:gd name="connsiteX2" fmla="*/ 1278522 w 1278522"/>
                <a:gd name="connsiteY2" fmla="*/ 397986 h 397986"/>
                <a:gd name="connsiteX3" fmla="*/ 0 w 1278522"/>
                <a:gd name="connsiteY3" fmla="*/ 397986 h 397986"/>
                <a:gd name="connsiteX4" fmla="*/ 0 w 1278522"/>
                <a:gd name="connsiteY4" fmla="*/ 0 h 39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522" h="397986">
                  <a:moveTo>
                    <a:pt x="0" y="0"/>
                  </a:moveTo>
                  <a:lnTo>
                    <a:pt x="1278522" y="0"/>
                  </a:lnTo>
                  <a:lnTo>
                    <a:pt x="1278522" y="397986"/>
                  </a:lnTo>
                  <a:lnTo>
                    <a:pt x="0" y="397986"/>
                  </a:lnTo>
                  <a:lnTo>
                    <a:pt x="0" y="0"/>
                  </a:lnTo>
                  <a:close/>
                </a:path>
              </a:pathLst>
            </a:custGeom>
          </p:spPr>
          <p:style>
            <a:lnRef idx="2">
              <a:schemeClr val="accent5">
                <a:hueOff val="102859"/>
                <a:satOff val="2483"/>
                <a:lumOff val="-11989"/>
                <a:alphaOff val="0"/>
              </a:schemeClr>
            </a:lnRef>
            <a:fillRef idx="1">
              <a:schemeClr val="accent5">
                <a:hueOff val="102859"/>
                <a:satOff val="2483"/>
                <a:lumOff val="-11989"/>
                <a:alphaOff val="0"/>
              </a:schemeClr>
            </a:fillRef>
            <a:effectRef idx="0">
              <a:schemeClr val="accent5">
                <a:hueOff val="102859"/>
                <a:satOff val="2483"/>
                <a:lumOff val="-11989"/>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Week 3</a:t>
              </a:r>
            </a:p>
          </p:txBody>
        </p:sp>
        <p:sp>
          <p:nvSpPr>
            <p:cNvPr id="17" name="Forme libre : forme 16">
              <a:extLst>
                <a:ext uri="{FF2B5EF4-FFF2-40B4-BE49-F238E27FC236}">
                  <a16:creationId xmlns:a16="http://schemas.microsoft.com/office/drawing/2014/main" id="{0407D0E3-079B-3126-B822-35C84F68EE02}"/>
                </a:ext>
              </a:extLst>
            </p:cNvPr>
            <p:cNvSpPr/>
            <p:nvPr/>
          </p:nvSpPr>
          <p:spPr>
            <a:xfrm>
              <a:off x="3112781" y="2112963"/>
              <a:ext cx="2130870" cy="1392951"/>
            </a:xfrm>
            <a:custGeom>
              <a:avLst/>
              <a:gdLst>
                <a:gd name="connsiteX0" fmla="*/ 0 w 2130870"/>
                <a:gd name="connsiteY0" fmla="*/ 0 h 1392951"/>
                <a:gd name="connsiteX1" fmla="*/ 2130870 w 2130870"/>
                <a:gd name="connsiteY1" fmla="*/ 0 h 1392951"/>
                <a:gd name="connsiteX2" fmla="*/ 2130870 w 2130870"/>
                <a:gd name="connsiteY2" fmla="*/ 1392951 h 1392951"/>
                <a:gd name="connsiteX3" fmla="*/ 0 w 2130870"/>
                <a:gd name="connsiteY3" fmla="*/ 1392951 h 1392951"/>
                <a:gd name="connsiteX4" fmla="*/ 0 w 2130870"/>
                <a:gd name="connsiteY4" fmla="*/ 0 h 139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870" h="1392951">
                  <a:moveTo>
                    <a:pt x="0" y="0"/>
                  </a:moveTo>
                  <a:lnTo>
                    <a:pt x="2130870" y="0"/>
                  </a:lnTo>
                  <a:lnTo>
                    <a:pt x="2130870" y="1392951"/>
                  </a:lnTo>
                  <a:lnTo>
                    <a:pt x="0" y="13929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dirty="0"/>
                <a:t>Understand the </a:t>
              </a:r>
              <a:r>
                <a:rPr lang="en-US" sz="1800" b="0" i="0" kern="1200" dirty="0"/>
                <a:t>software operation for air sensor measurements, including SD card recording and real-time data download.</a:t>
              </a:r>
              <a:endParaRPr lang="en-US" sz="1800" kern="1200" dirty="0">
                <a:latin typeface="+mn-lt"/>
              </a:endParaRPr>
            </a:p>
          </p:txBody>
        </p:sp>
        <p:sp>
          <p:nvSpPr>
            <p:cNvPr id="18" name="Connecteur droit 17">
              <a:extLst>
                <a:ext uri="{FF2B5EF4-FFF2-40B4-BE49-F238E27FC236}">
                  <a16:creationId xmlns:a16="http://schemas.microsoft.com/office/drawing/2014/main" id="{62C4840D-D8AA-4023-D392-9BA93C310352}"/>
                </a:ext>
              </a:extLst>
            </p:cNvPr>
            <p:cNvSpPr/>
            <p:nvPr/>
          </p:nvSpPr>
          <p:spPr>
            <a:xfrm>
              <a:off x="4178216" y="3585511"/>
              <a:ext cx="0" cy="318388"/>
            </a:xfrm>
            <a:prstGeom prst="line">
              <a:avLst/>
            </a:prstGeom>
            <a:noFill/>
            <a:ln w="6350" cap="flat" cmpd="sng" algn="ctr">
              <a:solidFill>
                <a:schemeClr val="accent5">
                  <a:hueOff val="180003"/>
                  <a:satOff val="4346"/>
                  <a:lumOff val="-2098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9" name="Ellipse 18">
              <a:extLst>
                <a:ext uri="{FF2B5EF4-FFF2-40B4-BE49-F238E27FC236}">
                  <a16:creationId xmlns:a16="http://schemas.microsoft.com/office/drawing/2014/main" id="{F18C3B16-1739-A765-EC69-699CA9ACC29B}"/>
                </a:ext>
              </a:extLst>
            </p:cNvPr>
            <p:cNvSpPr/>
            <p:nvPr/>
          </p:nvSpPr>
          <p:spPr>
            <a:xfrm>
              <a:off x="4138418" y="3505914"/>
              <a:ext cx="79597" cy="79597"/>
            </a:xfrm>
            <a:prstGeom prst="ellipse">
              <a:avLst/>
            </a:prstGeom>
          </p:spPr>
          <p:style>
            <a:lnRef idx="2">
              <a:schemeClr val="lt1">
                <a:hueOff val="0"/>
                <a:satOff val="0"/>
                <a:lumOff val="0"/>
                <a:alphaOff val="0"/>
              </a:schemeClr>
            </a:lnRef>
            <a:fillRef idx="1">
              <a:schemeClr val="accent5">
                <a:hueOff val="102859"/>
                <a:satOff val="2483"/>
                <a:lumOff val="-11989"/>
                <a:alphaOff val="0"/>
              </a:schemeClr>
            </a:fillRef>
            <a:effectRef idx="0">
              <a:schemeClr val="accent5">
                <a:hueOff val="102859"/>
                <a:satOff val="2483"/>
                <a:lumOff val="-11989"/>
                <a:alphaOff val="0"/>
              </a:schemeClr>
            </a:effectRef>
            <a:fontRef idx="minor">
              <a:schemeClr val="lt1"/>
            </a:fontRef>
          </p:style>
          <p:txBody>
            <a:bodyPr/>
            <a:lstStyle/>
            <a:p>
              <a:endParaRPr lang="en-US"/>
            </a:p>
          </p:txBody>
        </p:sp>
        <p:sp>
          <p:nvSpPr>
            <p:cNvPr id="20" name="Forme libre : forme 19">
              <a:extLst>
                <a:ext uri="{FF2B5EF4-FFF2-40B4-BE49-F238E27FC236}">
                  <a16:creationId xmlns:a16="http://schemas.microsoft.com/office/drawing/2014/main" id="{DEDB5A76-4748-6D97-5F85-E8421BAC1057}"/>
                </a:ext>
              </a:extLst>
            </p:cNvPr>
            <p:cNvSpPr/>
            <p:nvPr/>
          </p:nvSpPr>
          <p:spPr>
            <a:xfrm>
              <a:off x="4817478" y="3903900"/>
              <a:ext cx="1278522" cy="397986"/>
            </a:xfrm>
            <a:custGeom>
              <a:avLst/>
              <a:gdLst>
                <a:gd name="connsiteX0" fmla="*/ 0 w 1278522"/>
                <a:gd name="connsiteY0" fmla="*/ 0 h 397986"/>
                <a:gd name="connsiteX1" fmla="*/ 1278522 w 1278522"/>
                <a:gd name="connsiteY1" fmla="*/ 0 h 397986"/>
                <a:gd name="connsiteX2" fmla="*/ 1278522 w 1278522"/>
                <a:gd name="connsiteY2" fmla="*/ 397986 h 397986"/>
                <a:gd name="connsiteX3" fmla="*/ 0 w 1278522"/>
                <a:gd name="connsiteY3" fmla="*/ 397986 h 397986"/>
                <a:gd name="connsiteX4" fmla="*/ 0 w 1278522"/>
                <a:gd name="connsiteY4" fmla="*/ 0 h 39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522" h="397986">
                  <a:moveTo>
                    <a:pt x="0" y="0"/>
                  </a:moveTo>
                  <a:lnTo>
                    <a:pt x="1278522" y="0"/>
                  </a:lnTo>
                  <a:lnTo>
                    <a:pt x="1278522" y="397986"/>
                  </a:lnTo>
                  <a:lnTo>
                    <a:pt x="0" y="397986"/>
                  </a:lnTo>
                  <a:lnTo>
                    <a:pt x="0" y="0"/>
                  </a:lnTo>
                  <a:close/>
                </a:path>
              </a:pathLst>
            </a:custGeom>
          </p:spPr>
          <p:style>
            <a:lnRef idx="2">
              <a:schemeClr val="accent5">
                <a:hueOff val="154288"/>
                <a:satOff val="3725"/>
                <a:lumOff val="-17983"/>
                <a:alphaOff val="0"/>
              </a:schemeClr>
            </a:lnRef>
            <a:fillRef idx="1">
              <a:schemeClr val="accent5">
                <a:hueOff val="154288"/>
                <a:satOff val="3725"/>
                <a:lumOff val="-17983"/>
                <a:alphaOff val="0"/>
              </a:schemeClr>
            </a:fillRef>
            <a:effectRef idx="0">
              <a:schemeClr val="accent5">
                <a:hueOff val="154288"/>
                <a:satOff val="3725"/>
                <a:lumOff val="-17983"/>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Week 4</a:t>
              </a:r>
            </a:p>
          </p:txBody>
        </p:sp>
        <p:sp>
          <p:nvSpPr>
            <p:cNvPr id="21" name="Forme libre : forme 20">
              <a:extLst>
                <a:ext uri="{FF2B5EF4-FFF2-40B4-BE49-F238E27FC236}">
                  <a16:creationId xmlns:a16="http://schemas.microsoft.com/office/drawing/2014/main" id="{7E95FC66-AF36-45A2-C43D-E32BCCF10A42}"/>
                </a:ext>
              </a:extLst>
            </p:cNvPr>
            <p:cNvSpPr/>
            <p:nvPr/>
          </p:nvSpPr>
          <p:spPr>
            <a:xfrm>
              <a:off x="4391303" y="4699873"/>
              <a:ext cx="2130870" cy="1392951"/>
            </a:xfrm>
            <a:custGeom>
              <a:avLst/>
              <a:gdLst>
                <a:gd name="connsiteX0" fmla="*/ 0 w 2130870"/>
                <a:gd name="connsiteY0" fmla="*/ 0 h 1392951"/>
                <a:gd name="connsiteX1" fmla="*/ 2130870 w 2130870"/>
                <a:gd name="connsiteY1" fmla="*/ 0 h 1392951"/>
                <a:gd name="connsiteX2" fmla="*/ 2130870 w 2130870"/>
                <a:gd name="connsiteY2" fmla="*/ 1392951 h 1392951"/>
                <a:gd name="connsiteX3" fmla="*/ 0 w 2130870"/>
                <a:gd name="connsiteY3" fmla="*/ 1392951 h 1392951"/>
                <a:gd name="connsiteX4" fmla="*/ 0 w 2130870"/>
                <a:gd name="connsiteY4" fmla="*/ 0 h 139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870" h="1392951">
                  <a:moveTo>
                    <a:pt x="0" y="0"/>
                  </a:moveTo>
                  <a:lnTo>
                    <a:pt x="2130870" y="0"/>
                  </a:lnTo>
                  <a:lnTo>
                    <a:pt x="2130870" y="1392951"/>
                  </a:lnTo>
                  <a:lnTo>
                    <a:pt x="0" y="13929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b="0" i="0" kern="1200" dirty="0"/>
                <a:t>Utilize </a:t>
              </a:r>
              <a:r>
                <a:rPr lang="en-US" dirty="0"/>
                <a:t>High-precision instruments </a:t>
              </a:r>
              <a:r>
                <a:rPr lang="en-US" sz="1800" b="0" i="0" kern="1200" dirty="0"/>
                <a:t> to gain insight into their functionality in order to compare them with our own.</a:t>
              </a:r>
              <a:endParaRPr lang="en-US" sz="1800" kern="1200" dirty="0">
                <a:latin typeface="+mn-lt"/>
              </a:endParaRPr>
            </a:p>
          </p:txBody>
        </p:sp>
        <p:sp>
          <p:nvSpPr>
            <p:cNvPr id="22" name="Connecteur droit 21">
              <a:extLst>
                <a:ext uri="{FF2B5EF4-FFF2-40B4-BE49-F238E27FC236}">
                  <a16:creationId xmlns:a16="http://schemas.microsoft.com/office/drawing/2014/main" id="{4C430774-11F9-B16C-CAFD-18F088EF9011}"/>
                </a:ext>
              </a:extLst>
            </p:cNvPr>
            <p:cNvSpPr/>
            <p:nvPr/>
          </p:nvSpPr>
          <p:spPr>
            <a:xfrm>
              <a:off x="5456739" y="4301887"/>
              <a:ext cx="0" cy="318388"/>
            </a:xfrm>
            <a:prstGeom prst="line">
              <a:avLst/>
            </a:prstGeom>
            <a:noFill/>
            <a:ln w="6350" cap="flat" cmpd="sng" algn="ctr">
              <a:solidFill>
                <a:schemeClr val="accent5">
                  <a:hueOff val="270005"/>
                  <a:satOff val="6519"/>
                  <a:lumOff val="-31471"/>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3" name="Ellipse 22">
              <a:extLst>
                <a:ext uri="{FF2B5EF4-FFF2-40B4-BE49-F238E27FC236}">
                  <a16:creationId xmlns:a16="http://schemas.microsoft.com/office/drawing/2014/main" id="{E7802F80-5828-E4F4-DC32-5C9061E5E7C2}"/>
                </a:ext>
              </a:extLst>
            </p:cNvPr>
            <p:cNvSpPr/>
            <p:nvPr/>
          </p:nvSpPr>
          <p:spPr>
            <a:xfrm>
              <a:off x="5416940" y="4620276"/>
              <a:ext cx="79597" cy="79597"/>
            </a:xfrm>
            <a:prstGeom prst="ellipse">
              <a:avLst/>
            </a:prstGeom>
          </p:spPr>
          <p:style>
            <a:lnRef idx="2">
              <a:schemeClr val="lt1">
                <a:hueOff val="0"/>
                <a:satOff val="0"/>
                <a:lumOff val="0"/>
                <a:alphaOff val="0"/>
              </a:schemeClr>
            </a:lnRef>
            <a:fillRef idx="1">
              <a:schemeClr val="accent5">
                <a:hueOff val="154288"/>
                <a:satOff val="3725"/>
                <a:lumOff val="-17983"/>
                <a:alphaOff val="0"/>
              </a:schemeClr>
            </a:fillRef>
            <a:effectRef idx="0">
              <a:schemeClr val="accent5">
                <a:hueOff val="154288"/>
                <a:satOff val="3725"/>
                <a:lumOff val="-17983"/>
                <a:alphaOff val="0"/>
              </a:schemeClr>
            </a:effectRef>
            <a:fontRef idx="minor">
              <a:schemeClr val="lt1"/>
            </a:fontRef>
          </p:style>
          <p:txBody>
            <a:bodyPr/>
            <a:lstStyle/>
            <a:p>
              <a:endParaRPr lang="en-US"/>
            </a:p>
          </p:txBody>
        </p:sp>
        <p:sp>
          <p:nvSpPr>
            <p:cNvPr id="24" name="Forme libre : forme 23">
              <a:extLst>
                <a:ext uri="{FF2B5EF4-FFF2-40B4-BE49-F238E27FC236}">
                  <a16:creationId xmlns:a16="http://schemas.microsoft.com/office/drawing/2014/main" id="{9A028903-E76C-D295-3320-33EB21B85DFF}"/>
                </a:ext>
              </a:extLst>
            </p:cNvPr>
            <p:cNvSpPr/>
            <p:nvPr/>
          </p:nvSpPr>
          <p:spPr>
            <a:xfrm>
              <a:off x="6096000" y="3903900"/>
              <a:ext cx="1278522" cy="397986"/>
            </a:xfrm>
            <a:custGeom>
              <a:avLst/>
              <a:gdLst>
                <a:gd name="connsiteX0" fmla="*/ 0 w 1278522"/>
                <a:gd name="connsiteY0" fmla="*/ 0 h 397986"/>
                <a:gd name="connsiteX1" fmla="*/ 1278522 w 1278522"/>
                <a:gd name="connsiteY1" fmla="*/ 0 h 397986"/>
                <a:gd name="connsiteX2" fmla="*/ 1278522 w 1278522"/>
                <a:gd name="connsiteY2" fmla="*/ 397986 h 397986"/>
                <a:gd name="connsiteX3" fmla="*/ 0 w 1278522"/>
                <a:gd name="connsiteY3" fmla="*/ 397986 h 397986"/>
                <a:gd name="connsiteX4" fmla="*/ 0 w 1278522"/>
                <a:gd name="connsiteY4" fmla="*/ 0 h 39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522" h="397986">
                  <a:moveTo>
                    <a:pt x="0" y="0"/>
                  </a:moveTo>
                  <a:lnTo>
                    <a:pt x="1278522" y="0"/>
                  </a:lnTo>
                  <a:lnTo>
                    <a:pt x="1278522" y="397986"/>
                  </a:lnTo>
                  <a:lnTo>
                    <a:pt x="0" y="397986"/>
                  </a:lnTo>
                  <a:lnTo>
                    <a:pt x="0" y="0"/>
                  </a:lnTo>
                  <a:close/>
                </a:path>
              </a:pathLst>
            </a:custGeom>
          </p:spPr>
          <p:style>
            <a:lnRef idx="2">
              <a:schemeClr val="accent5">
                <a:hueOff val="205718"/>
                <a:satOff val="4967"/>
                <a:lumOff val="-23978"/>
                <a:alphaOff val="0"/>
              </a:schemeClr>
            </a:lnRef>
            <a:fillRef idx="1">
              <a:schemeClr val="accent5">
                <a:hueOff val="205718"/>
                <a:satOff val="4967"/>
                <a:lumOff val="-23978"/>
                <a:alphaOff val="0"/>
              </a:schemeClr>
            </a:fillRef>
            <a:effectRef idx="0">
              <a:schemeClr val="accent5">
                <a:hueOff val="205718"/>
                <a:satOff val="4967"/>
                <a:lumOff val="-23978"/>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Week 5</a:t>
              </a:r>
            </a:p>
          </p:txBody>
        </p:sp>
        <p:sp>
          <p:nvSpPr>
            <p:cNvPr id="25" name="Forme libre : forme 24">
              <a:extLst>
                <a:ext uri="{FF2B5EF4-FFF2-40B4-BE49-F238E27FC236}">
                  <a16:creationId xmlns:a16="http://schemas.microsoft.com/office/drawing/2014/main" id="{BE995018-875D-1679-44E2-0FB2F3B8520C}"/>
                </a:ext>
              </a:extLst>
            </p:cNvPr>
            <p:cNvSpPr/>
            <p:nvPr/>
          </p:nvSpPr>
          <p:spPr>
            <a:xfrm>
              <a:off x="5669826" y="2112963"/>
              <a:ext cx="2130870" cy="1392951"/>
            </a:xfrm>
            <a:custGeom>
              <a:avLst/>
              <a:gdLst>
                <a:gd name="connsiteX0" fmla="*/ 0 w 2130870"/>
                <a:gd name="connsiteY0" fmla="*/ 0 h 1392951"/>
                <a:gd name="connsiteX1" fmla="*/ 2130870 w 2130870"/>
                <a:gd name="connsiteY1" fmla="*/ 0 h 1392951"/>
                <a:gd name="connsiteX2" fmla="*/ 2130870 w 2130870"/>
                <a:gd name="connsiteY2" fmla="*/ 1392951 h 1392951"/>
                <a:gd name="connsiteX3" fmla="*/ 0 w 2130870"/>
                <a:gd name="connsiteY3" fmla="*/ 1392951 h 1392951"/>
                <a:gd name="connsiteX4" fmla="*/ 0 w 2130870"/>
                <a:gd name="connsiteY4" fmla="*/ 0 h 139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870" h="1392951">
                  <a:moveTo>
                    <a:pt x="0" y="0"/>
                  </a:moveTo>
                  <a:lnTo>
                    <a:pt x="2130870" y="0"/>
                  </a:lnTo>
                  <a:lnTo>
                    <a:pt x="2130870" y="1392951"/>
                  </a:lnTo>
                  <a:lnTo>
                    <a:pt x="0" y="13929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b="0" i="0" kern="1200" dirty="0"/>
                <a:t>Conduct comparison experiments between our sensors and other sensors to assess accuracy</a:t>
              </a:r>
              <a:r>
                <a:rPr lang="en-US" sz="1800" kern="1200" dirty="0"/>
                <a:t>.</a:t>
              </a:r>
              <a:endParaRPr lang="en-US" sz="1800" kern="1200" dirty="0">
                <a:latin typeface="+mn-lt"/>
              </a:endParaRPr>
            </a:p>
          </p:txBody>
        </p:sp>
        <p:sp>
          <p:nvSpPr>
            <p:cNvPr id="26" name="Connecteur droit 25">
              <a:extLst>
                <a:ext uri="{FF2B5EF4-FFF2-40B4-BE49-F238E27FC236}">
                  <a16:creationId xmlns:a16="http://schemas.microsoft.com/office/drawing/2014/main" id="{94841ABD-0574-B23D-E6D3-DBE2DD265C83}"/>
                </a:ext>
              </a:extLst>
            </p:cNvPr>
            <p:cNvSpPr/>
            <p:nvPr/>
          </p:nvSpPr>
          <p:spPr>
            <a:xfrm>
              <a:off x="6735261" y="3585511"/>
              <a:ext cx="0" cy="318388"/>
            </a:xfrm>
            <a:prstGeom prst="line">
              <a:avLst/>
            </a:prstGeom>
            <a:noFill/>
            <a:ln w="6350" cap="flat" cmpd="sng" algn="ctr">
              <a:solidFill>
                <a:schemeClr val="accent5">
                  <a:hueOff val="360006"/>
                  <a:satOff val="8692"/>
                  <a:lumOff val="-41961"/>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7" name="Ellipse 26">
              <a:extLst>
                <a:ext uri="{FF2B5EF4-FFF2-40B4-BE49-F238E27FC236}">
                  <a16:creationId xmlns:a16="http://schemas.microsoft.com/office/drawing/2014/main" id="{4D2EDC6C-9ED5-ECAE-3FD5-BD147EA6B1ED}"/>
                </a:ext>
              </a:extLst>
            </p:cNvPr>
            <p:cNvSpPr/>
            <p:nvPr/>
          </p:nvSpPr>
          <p:spPr>
            <a:xfrm>
              <a:off x="6695463" y="3505914"/>
              <a:ext cx="79597" cy="79597"/>
            </a:xfrm>
            <a:prstGeom prst="ellipse">
              <a:avLst/>
            </a:prstGeom>
          </p:spPr>
          <p:style>
            <a:lnRef idx="2">
              <a:schemeClr val="lt1">
                <a:hueOff val="0"/>
                <a:satOff val="0"/>
                <a:lumOff val="0"/>
                <a:alphaOff val="0"/>
              </a:schemeClr>
            </a:lnRef>
            <a:fillRef idx="1">
              <a:schemeClr val="accent5">
                <a:hueOff val="205718"/>
                <a:satOff val="4967"/>
                <a:lumOff val="-23978"/>
                <a:alphaOff val="0"/>
              </a:schemeClr>
            </a:fillRef>
            <a:effectRef idx="0">
              <a:schemeClr val="accent5">
                <a:hueOff val="205718"/>
                <a:satOff val="4967"/>
                <a:lumOff val="-23978"/>
                <a:alphaOff val="0"/>
              </a:schemeClr>
            </a:effectRef>
            <a:fontRef idx="minor">
              <a:schemeClr val="lt1"/>
            </a:fontRef>
          </p:style>
          <p:txBody>
            <a:bodyPr/>
            <a:lstStyle/>
            <a:p>
              <a:endParaRPr lang="en-US"/>
            </a:p>
          </p:txBody>
        </p:sp>
        <p:sp>
          <p:nvSpPr>
            <p:cNvPr id="28" name="Forme libre : forme 27">
              <a:extLst>
                <a:ext uri="{FF2B5EF4-FFF2-40B4-BE49-F238E27FC236}">
                  <a16:creationId xmlns:a16="http://schemas.microsoft.com/office/drawing/2014/main" id="{678CE5B8-C979-9C63-B3CA-DEC3FED8A814}"/>
                </a:ext>
              </a:extLst>
            </p:cNvPr>
            <p:cNvSpPr/>
            <p:nvPr/>
          </p:nvSpPr>
          <p:spPr>
            <a:xfrm>
              <a:off x="7374522" y="3903900"/>
              <a:ext cx="1278522" cy="397986"/>
            </a:xfrm>
            <a:custGeom>
              <a:avLst/>
              <a:gdLst>
                <a:gd name="connsiteX0" fmla="*/ 0 w 1278522"/>
                <a:gd name="connsiteY0" fmla="*/ 0 h 397986"/>
                <a:gd name="connsiteX1" fmla="*/ 1278522 w 1278522"/>
                <a:gd name="connsiteY1" fmla="*/ 0 h 397986"/>
                <a:gd name="connsiteX2" fmla="*/ 1278522 w 1278522"/>
                <a:gd name="connsiteY2" fmla="*/ 397986 h 397986"/>
                <a:gd name="connsiteX3" fmla="*/ 0 w 1278522"/>
                <a:gd name="connsiteY3" fmla="*/ 397986 h 397986"/>
                <a:gd name="connsiteX4" fmla="*/ 0 w 1278522"/>
                <a:gd name="connsiteY4" fmla="*/ 0 h 39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522" h="397986">
                  <a:moveTo>
                    <a:pt x="0" y="0"/>
                  </a:moveTo>
                  <a:lnTo>
                    <a:pt x="1278522" y="0"/>
                  </a:lnTo>
                  <a:lnTo>
                    <a:pt x="1278522" y="397986"/>
                  </a:lnTo>
                  <a:lnTo>
                    <a:pt x="0" y="397986"/>
                  </a:lnTo>
                  <a:lnTo>
                    <a:pt x="0" y="0"/>
                  </a:lnTo>
                  <a:close/>
                </a:path>
              </a:pathLst>
            </a:custGeom>
          </p:spPr>
          <p:style>
            <a:lnRef idx="2">
              <a:schemeClr val="accent5">
                <a:hueOff val="257147"/>
                <a:satOff val="6209"/>
                <a:lumOff val="-29972"/>
                <a:alphaOff val="0"/>
              </a:schemeClr>
            </a:lnRef>
            <a:fillRef idx="1">
              <a:schemeClr val="accent5">
                <a:hueOff val="257147"/>
                <a:satOff val="6209"/>
                <a:lumOff val="-29972"/>
                <a:alphaOff val="0"/>
              </a:schemeClr>
            </a:fillRef>
            <a:effectRef idx="0">
              <a:schemeClr val="accent5">
                <a:hueOff val="257147"/>
                <a:satOff val="6209"/>
                <a:lumOff val="-29972"/>
                <a:alphaOff val="0"/>
              </a:schemeClr>
            </a:effectRef>
            <a:fontRef idx="minor">
              <a:schemeClr val="lt1"/>
            </a:fontRef>
          </p:style>
          <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dirty="0">
                  <a:latin typeface="+mn-lt"/>
                </a:rPr>
                <a:t>Week 6</a:t>
              </a:r>
            </a:p>
          </p:txBody>
        </p:sp>
        <p:sp>
          <p:nvSpPr>
            <p:cNvPr id="29" name="Rectangle 28">
              <a:extLst>
                <a:ext uri="{FF2B5EF4-FFF2-40B4-BE49-F238E27FC236}">
                  <a16:creationId xmlns:a16="http://schemas.microsoft.com/office/drawing/2014/main" id="{FE66DF1E-D07C-E818-65C2-CC91DB07B1A9}"/>
                </a:ext>
              </a:extLst>
            </p:cNvPr>
            <p:cNvSpPr/>
            <p:nvPr/>
          </p:nvSpPr>
          <p:spPr>
            <a:xfrm>
              <a:off x="6948348" y="4699873"/>
              <a:ext cx="2130870" cy="13929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Connecteur droit 29">
              <a:extLst>
                <a:ext uri="{FF2B5EF4-FFF2-40B4-BE49-F238E27FC236}">
                  <a16:creationId xmlns:a16="http://schemas.microsoft.com/office/drawing/2014/main" id="{CCF531BC-7792-2758-8BEC-46180298D432}"/>
                </a:ext>
              </a:extLst>
            </p:cNvPr>
            <p:cNvSpPr/>
            <p:nvPr/>
          </p:nvSpPr>
          <p:spPr>
            <a:xfrm>
              <a:off x="8013784" y="4301887"/>
              <a:ext cx="0" cy="318388"/>
            </a:xfrm>
            <a:prstGeom prst="line">
              <a:avLst/>
            </a:prstGeom>
            <a:noFill/>
            <a:ln w="6350" cap="flat" cmpd="sng" algn="ctr">
              <a:solidFill>
                <a:schemeClr val="accent5">
                  <a:hueOff val="360006"/>
                  <a:satOff val="8692"/>
                  <a:lumOff val="-41961"/>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31" name="Ellipse 30">
              <a:extLst>
                <a:ext uri="{FF2B5EF4-FFF2-40B4-BE49-F238E27FC236}">
                  <a16:creationId xmlns:a16="http://schemas.microsoft.com/office/drawing/2014/main" id="{64590902-84A4-B42C-0F01-7F40DF317B42}"/>
                </a:ext>
              </a:extLst>
            </p:cNvPr>
            <p:cNvSpPr/>
            <p:nvPr/>
          </p:nvSpPr>
          <p:spPr>
            <a:xfrm>
              <a:off x="7973985" y="4620276"/>
              <a:ext cx="79597" cy="79597"/>
            </a:xfrm>
            <a:prstGeom prst="ellipse">
              <a:avLst/>
            </a:prstGeom>
          </p:spPr>
          <p:style>
            <a:lnRef idx="2">
              <a:schemeClr val="lt1">
                <a:hueOff val="0"/>
                <a:satOff val="0"/>
                <a:lumOff val="0"/>
                <a:alphaOff val="0"/>
              </a:schemeClr>
            </a:lnRef>
            <a:fillRef idx="1">
              <a:schemeClr val="accent5">
                <a:hueOff val="257147"/>
                <a:satOff val="6209"/>
                <a:lumOff val="-29972"/>
                <a:alphaOff val="0"/>
              </a:schemeClr>
            </a:fillRef>
            <a:effectRef idx="0">
              <a:schemeClr val="accent5">
                <a:hueOff val="257147"/>
                <a:satOff val="6209"/>
                <a:lumOff val="-29972"/>
                <a:alphaOff val="0"/>
              </a:schemeClr>
            </a:effectRef>
            <a:fontRef idx="minor">
              <a:schemeClr val="lt1"/>
            </a:fontRef>
          </p:style>
          <p:txBody>
            <a:bodyPr/>
            <a:lstStyle/>
            <a:p>
              <a:endParaRPr lang="en-US"/>
            </a:p>
          </p:txBody>
        </p:sp>
        <p:sp>
          <p:nvSpPr>
            <p:cNvPr id="32" name="Forme libre : forme 31">
              <a:extLst>
                <a:ext uri="{FF2B5EF4-FFF2-40B4-BE49-F238E27FC236}">
                  <a16:creationId xmlns:a16="http://schemas.microsoft.com/office/drawing/2014/main" id="{38F9BE90-D426-A9BA-20F2-F5A3130DB48C}"/>
                </a:ext>
              </a:extLst>
            </p:cNvPr>
            <p:cNvSpPr/>
            <p:nvPr/>
          </p:nvSpPr>
          <p:spPr>
            <a:xfrm>
              <a:off x="8653045" y="3903900"/>
              <a:ext cx="1278522" cy="397986"/>
            </a:xfrm>
            <a:custGeom>
              <a:avLst/>
              <a:gdLst>
                <a:gd name="connsiteX0" fmla="*/ 0 w 1278522"/>
                <a:gd name="connsiteY0" fmla="*/ 0 h 397986"/>
                <a:gd name="connsiteX1" fmla="*/ 1278522 w 1278522"/>
                <a:gd name="connsiteY1" fmla="*/ 0 h 397986"/>
                <a:gd name="connsiteX2" fmla="*/ 1278522 w 1278522"/>
                <a:gd name="connsiteY2" fmla="*/ 397986 h 397986"/>
                <a:gd name="connsiteX3" fmla="*/ 0 w 1278522"/>
                <a:gd name="connsiteY3" fmla="*/ 397986 h 397986"/>
                <a:gd name="connsiteX4" fmla="*/ 0 w 1278522"/>
                <a:gd name="connsiteY4" fmla="*/ 0 h 39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522" h="397986">
                  <a:moveTo>
                    <a:pt x="0" y="0"/>
                  </a:moveTo>
                  <a:lnTo>
                    <a:pt x="1278522" y="0"/>
                  </a:lnTo>
                  <a:lnTo>
                    <a:pt x="1278522" y="397986"/>
                  </a:lnTo>
                  <a:lnTo>
                    <a:pt x="0" y="397986"/>
                  </a:lnTo>
                  <a:lnTo>
                    <a:pt x="0" y="0"/>
                  </a:lnTo>
                  <a:close/>
                </a:path>
              </a:pathLst>
            </a:custGeom>
          </p:spPr>
          <p:style>
            <a:lnRef idx="2">
              <a:schemeClr val="accent5">
                <a:hueOff val="308577"/>
                <a:satOff val="7450"/>
                <a:lumOff val="-35967"/>
                <a:alphaOff val="0"/>
              </a:schemeClr>
            </a:lnRef>
            <a:fillRef idx="1">
              <a:schemeClr val="accent5">
                <a:hueOff val="308577"/>
                <a:satOff val="7450"/>
                <a:lumOff val="-35967"/>
                <a:alphaOff val="0"/>
              </a:schemeClr>
            </a:fillRef>
            <a:effectRef idx="0">
              <a:schemeClr val="accent5">
                <a:hueOff val="308577"/>
                <a:satOff val="7450"/>
                <a:lumOff val="-35967"/>
                <a:alphaOff val="0"/>
              </a:schemeClr>
            </a:effectRef>
            <a:fontRef idx="minor">
              <a:schemeClr val="lt1"/>
            </a:fontRef>
          </p:style>
          <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dirty="0">
                  <a:latin typeface="+mn-lt"/>
                </a:rPr>
                <a:t>Week 7-8</a:t>
              </a:r>
            </a:p>
          </p:txBody>
        </p:sp>
        <p:sp>
          <p:nvSpPr>
            <p:cNvPr id="33" name="Rectangle 32">
              <a:extLst>
                <a:ext uri="{FF2B5EF4-FFF2-40B4-BE49-F238E27FC236}">
                  <a16:creationId xmlns:a16="http://schemas.microsoft.com/office/drawing/2014/main" id="{922BB1FA-E617-F8C9-2FAE-CD1B9B90EAC2}"/>
                </a:ext>
              </a:extLst>
            </p:cNvPr>
            <p:cNvSpPr/>
            <p:nvPr/>
          </p:nvSpPr>
          <p:spPr>
            <a:xfrm>
              <a:off x="8226871" y="2112963"/>
              <a:ext cx="2130870" cy="13929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4" name="Connecteur droit 33">
              <a:extLst>
                <a:ext uri="{FF2B5EF4-FFF2-40B4-BE49-F238E27FC236}">
                  <a16:creationId xmlns:a16="http://schemas.microsoft.com/office/drawing/2014/main" id="{9F479501-DF93-20C2-8E2D-9056FB9EBF31}"/>
                </a:ext>
              </a:extLst>
            </p:cNvPr>
            <p:cNvSpPr/>
            <p:nvPr/>
          </p:nvSpPr>
          <p:spPr>
            <a:xfrm>
              <a:off x="9292306" y="3585511"/>
              <a:ext cx="0" cy="318388"/>
            </a:xfrm>
            <a:prstGeom prst="line">
              <a:avLst/>
            </a:prstGeom>
            <a:noFill/>
            <a:ln w="6350" cap="flat" cmpd="sng" algn="ctr">
              <a:solidFill>
                <a:schemeClr val="accent5">
                  <a:hueOff val="360006"/>
                  <a:satOff val="8692"/>
                  <a:lumOff val="-41961"/>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35" name="Ellipse 34">
              <a:extLst>
                <a:ext uri="{FF2B5EF4-FFF2-40B4-BE49-F238E27FC236}">
                  <a16:creationId xmlns:a16="http://schemas.microsoft.com/office/drawing/2014/main" id="{844AD378-74A5-F691-848B-93AE6E7276E8}"/>
                </a:ext>
              </a:extLst>
            </p:cNvPr>
            <p:cNvSpPr/>
            <p:nvPr/>
          </p:nvSpPr>
          <p:spPr>
            <a:xfrm>
              <a:off x="9252507" y="3505914"/>
              <a:ext cx="79597" cy="79597"/>
            </a:xfrm>
            <a:prstGeom prst="ellipse">
              <a:avLst/>
            </a:prstGeom>
          </p:spPr>
          <p:style>
            <a:lnRef idx="2">
              <a:schemeClr val="lt1">
                <a:hueOff val="0"/>
                <a:satOff val="0"/>
                <a:lumOff val="0"/>
                <a:alphaOff val="0"/>
              </a:schemeClr>
            </a:lnRef>
            <a:fillRef idx="1">
              <a:schemeClr val="accent5">
                <a:hueOff val="308577"/>
                <a:satOff val="7450"/>
                <a:lumOff val="-35967"/>
                <a:alphaOff val="0"/>
              </a:schemeClr>
            </a:fillRef>
            <a:effectRef idx="0">
              <a:schemeClr val="accent5">
                <a:hueOff val="308577"/>
                <a:satOff val="7450"/>
                <a:lumOff val="-35967"/>
                <a:alphaOff val="0"/>
              </a:schemeClr>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53E1514F-48FC-D8A3-21D0-F36C4A2ACF26}"/>
                </a:ext>
              </a:extLst>
            </p:cNvPr>
            <p:cNvSpPr/>
            <p:nvPr/>
          </p:nvSpPr>
          <p:spPr>
            <a:xfrm>
              <a:off x="9505393" y="4699873"/>
              <a:ext cx="2130870" cy="13929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
        <p:nvSpPr>
          <p:cNvPr id="42" name="Forme libre : forme 41">
            <a:extLst>
              <a:ext uri="{FF2B5EF4-FFF2-40B4-BE49-F238E27FC236}">
                <a16:creationId xmlns:a16="http://schemas.microsoft.com/office/drawing/2014/main" id="{9A49994D-9BEA-A9BD-A3CB-C274334CB8E7}"/>
              </a:ext>
            </a:extLst>
          </p:cNvPr>
          <p:cNvSpPr/>
          <p:nvPr/>
        </p:nvSpPr>
        <p:spPr>
          <a:xfrm>
            <a:off x="6953221" y="4825965"/>
            <a:ext cx="2524968" cy="1392951"/>
          </a:xfrm>
          <a:custGeom>
            <a:avLst/>
            <a:gdLst>
              <a:gd name="connsiteX0" fmla="*/ 0 w 2130870"/>
              <a:gd name="connsiteY0" fmla="*/ 0 h 1392951"/>
              <a:gd name="connsiteX1" fmla="*/ 2130870 w 2130870"/>
              <a:gd name="connsiteY1" fmla="*/ 0 h 1392951"/>
              <a:gd name="connsiteX2" fmla="*/ 2130870 w 2130870"/>
              <a:gd name="connsiteY2" fmla="*/ 1392951 h 1392951"/>
              <a:gd name="connsiteX3" fmla="*/ 0 w 2130870"/>
              <a:gd name="connsiteY3" fmla="*/ 1392951 h 1392951"/>
              <a:gd name="connsiteX4" fmla="*/ 0 w 2130870"/>
              <a:gd name="connsiteY4" fmla="*/ 0 h 139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870" h="1392951">
                <a:moveTo>
                  <a:pt x="0" y="0"/>
                </a:moveTo>
                <a:lnTo>
                  <a:pt x="2130870" y="0"/>
                </a:lnTo>
                <a:lnTo>
                  <a:pt x="2130870" y="1392951"/>
                </a:lnTo>
                <a:lnTo>
                  <a:pt x="0" y="13929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37160" numCol="1" spcCol="1270" anchor="b" anchorCtr="1">
            <a:noAutofit/>
          </a:bodyP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Analyze the data collected by sensors and compare them with our data using various comparison methods and graphs.</a:t>
            </a:r>
          </a:p>
        </p:txBody>
      </p:sp>
      <p:sp>
        <p:nvSpPr>
          <p:cNvPr id="43" name="Forme libre : forme 42">
            <a:extLst>
              <a:ext uri="{FF2B5EF4-FFF2-40B4-BE49-F238E27FC236}">
                <a16:creationId xmlns:a16="http://schemas.microsoft.com/office/drawing/2014/main" id="{BE2AE860-1641-E08B-DF7E-8E8C038F9129}"/>
              </a:ext>
            </a:extLst>
          </p:cNvPr>
          <p:cNvSpPr/>
          <p:nvPr/>
        </p:nvSpPr>
        <p:spPr>
          <a:xfrm>
            <a:off x="8271543" y="1880867"/>
            <a:ext cx="2130870" cy="1392951"/>
          </a:xfrm>
          <a:custGeom>
            <a:avLst/>
            <a:gdLst>
              <a:gd name="connsiteX0" fmla="*/ 0 w 2130870"/>
              <a:gd name="connsiteY0" fmla="*/ 0 h 1392951"/>
              <a:gd name="connsiteX1" fmla="*/ 2130870 w 2130870"/>
              <a:gd name="connsiteY1" fmla="*/ 0 h 1392951"/>
              <a:gd name="connsiteX2" fmla="*/ 2130870 w 2130870"/>
              <a:gd name="connsiteY2" fmla="*/ 1392951 h 1392951"/>
              <a:gd name="connsiteX3" fmla="*/ 0 w 2130870"/>
              <a:gd name="connsiteY3" fmla="*/ 1392951 h 1392951"/>
              <a:gd name="connsiteX4" fmla="*/ 0 w 2130870"/>
              <a:gd name="connsiteY4" fmla="*/ 0 h 139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870" h="1392951">
                <a:moveTo>
                  <a:pt x="0" y="0"/>
                </a:moveTo>
                <a:lnTo>
                  <a:pt x="2130870" y="0"/>
                </a:lnTo>
                <a:lnTo>
                  <a:pt x="2130870" y="1392951"/>
                </a:lnTo>
                <a:lnTo>
                  <a:pt x="0" y="13929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b="0" i="0" kern="1200" dirty="0"/>
              <a:t>Focus on the final presentation and the preparation of the poster.</a:t>
            </a:r>
            <a:endParaRPr lang="en-US" sz="1800" kern="1200" dirty="0">
              <a:latin typeface="+mn-lt"/>
            </a:endParaRPr>
          </a:p>
        </p:txBody>
      </p:sp>
    </p:spTree>
    <p:extLst>
      <p:ext uri="{BB962C8B-B14F-4D97-AF65-F5344CB8AC3E}">
        <p14:creationId xmlns:p14="http://schemas.microsoft.com/office/powerpoint/2010/main" val="137856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4" name="Group 105">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5" name="Freeform: Shape 106">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6" name="Oval 107">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Oval 108">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Freeform: Shape 109">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19" name="Rectangle 1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2">
            <a:extLst>
              <a:ext uri="{FF2B5EF4-FFF2-40B4-BE49-F238E27FC236}">
                <a16:creationId xmlns:a16="http://schemas.microsoft.com/office/drawing/2014/main" id="{92B09773-46BE-3734-771B-052A97420AB6}"/>
              </a:ext>
            </a:extLst>
          </p:cNvPr>
          <p:cNvSpPr txBox="1">
            <a:spLocks/>
          </p:cNvSpPr>
          <p:nvPr/>
        </p:nvSpPr>
        <p:spPr>
          <a:xfrm>
            <a:off x="550863" y="4508500"/>
            <a:ext cx="4500562" cy="1562959"/>
          </a:xfrm>
          <a:prstGeom prst="rect">
            <a:avLst/>
          </a:prstGeom>
        </p:spPr>
        <p:txBody>
          <a:bodyPr vert="horz" wrap="square" lIns="0" tIns="0" rIns="0" bIns="0" rtlCol="0" anchor="t" anchorCtr="0">
            <a:normAutofit fontScale="47500" lnSpcReduction="20000"/>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nSpc>
                <a:spcPct val="100000"/>
              </a:lnSpc>
              <a:spcAft>
                <a:spcPts val="600"/>
              </a:spcAft>
            </a:pPr>
            <a:r>
              <a:rPr lang="en-US" sz="4800" dirty="0"/>
              <a:t> </a:t>
            </a:r>
          </a:p>
          <a:p>
            <a:pPr>
              <a:lnSpc>
                <a:spcPct val="100000"/>
              </a:lnSpc>
              <a:spcAft>
                <a:spcPts val="600"/>
              </a:spcAft>
            </a:pPr>
            <a:r>
              <a:rPr lang="en-US" sz="4800" b="0" i="0" dirty="0"/>
              <a:t>Read background materials to learn air quality monitoring vocabulary and understand the meaning of data from field sensors</a:t>
            </a:r>
            <a:endParaRPr lang="en-US" sz="4800" dirty="0"/>
          </a:p>
        </p:txBody>
      </p:sp>
      <p:pic>
        <p:nvPicPr>
          <p:cNvPr id="15" name="Image 14">
            <a:extLst>
              <a:ext uri="{FF2B5EF4-FFF2-40B4-BE49-F238E27FC236}">
                <a16:creationId xmlns:a16="http://schemas.microsoft.com/office/drawing/2014/main" id="{B1F9BC8D-7E75-08DF-4171-25B2CBCC3F78}"/>
              </a:ext>
            </a:extLst>
          </p:cNvPr>
          <p:cNvPicPr>
            <a:picLocks noChangeAspect="1"/>
          </p:cNvPicPr>
          <p:nvPr/>
        </p:nvPicPr>
        <p:blipFill>
          <a:blip r:embed="rId3"/>
          <a:stretch>
            <a:fillRect/>
          </a:stretch>
        </p:blipFill>
        <p:spPr>
          <a:xfrm>
            <a:off x="8787899" y="549275"/>
            <a:ext cx="2699809" cy="3233304"/>
          </a:xfrm>
          <a:custGeom>
            <a:avLst/>
            <a:gdLst/>
            <a:ahLst/>
            <a:cxnLst/>
            <a:rect l="l" t="t" r="r" b="b"/>
            <a:pathLst>
              <a:path w="4064400" h="3782578">
                <a:moveTo>
                  <a:pt x="0" y="0"/>
                </a:moveTo>
                <a:lnTo>
                  <a:pt x="4064400" y="0"/>
                </a:lnTo>
                <a:lnTo>
                  <a:pt x="4064400" y="3782578"/>
                </a:lnTo>
                <a:lnTo>
                  <a:pt x="0" y="3782578"/>
                </a:lnTo>
                <a:close/>
              </a:path>
            </a:pathLst>
          </a:custGeom>
        </p:spPr>
      </p:pic>
      <p:pic>
        <p:nvPicPr>
          <p:cNvPr id="16" name="Espace réservé pour une image  4">
            <a:extLst>
              <a:ext uri="{FF2B5EF4-FFF2-40B4-BE49-F238E27FC236}">
                <a16:creationId xmlns:a16="http://schemas.microsoft.com/office/drawing/2014/main" id="{31871AB0-67B4-D6CF-3A0D-492A97952019}"/>
              </a:ext>
            </a:extLst>
          </p:cNvPr>
          <p:cNvPicPr>
            <a:picLocks noGrp="1" noChangeAspect="1"/>
          </p:cNvPicPr>
          <p:nvPr>
            <p:ph type="pic" sz="quarter" idx="13"/>
          </p:nvPr>
        </p:nvPicPr>
        <p:blipFill rotWithShape="1">
          <a:blip r:embed="rId4"/>
          <a:srcRect l="-1314" r="938" b="2"/>
          <a:stretch/>
        </p:blipFill>
        <p:spPr>
          <a:xfrm>
            <a:off x="4409887" y="549275"/>
            <a:ext cx="3337301" cy="3233304"/>
          </a:xfrm>
          <a:custGeom>
            <a:avLst/>
            <a:gdLst/>
            <a:ahLst/>
            <a:cxnLst/>
            <a:rect l="l" t="t" r="r" b="b"/>
            <a:pathLst>
              <a:path w="4064400" h="3782578">
                <a:moveTo>
                  <a:pt x="0" y="0"/>
                </a:moveTo>
                <a:lnTo>
                  <a:pt x="4064400" y="0"/>
                </a:lnTo>
                <a:lnTo>
                  <a:pt x="4064400" y="3782578"/>
                </a:lnTo>
                <a:lnTo>
                  <a:pt x="0" y="3782578"/>
                </a:lnTo>
                <a:close/>
              </a:path>
            </a:pathLst>
          </a:custGeom>
        </p:spPr>
      </p:pic>
      <p:pic>
        <p:nvPicPr>
          <p:cNvPr id="5" name="Image 4">
            <a:extLst>
              <a:ext uri="{FF2B5EF4-FFF2-40B4-BE49-F238E27FC236}">
                <a16:creationId xmlns:a16="http://schemas.microsoft.com/office/drawing/2014/main" id="{74C8D298-5B86-41D9-28FE-6E22FD7AF123}"/>
              </a:ext>
            </a:extLst>
          </p:cNvPr>
          <p:cNvPicPr>
            <a:picLocks noChangeAspect="1"/>
          </p:cNvPicPr>
          <p:nvPr/>
        </p:nvPicPr>
        <p:blipFill>
          <a:blip r:embed="rId5"/>
          <a:stretch>
            <a:fillRect/>
          </a:stretch>
        </p:blipFill>
        <p:spPr>
          <a:xfrm>
            <a:off x="834500" y="573701"/>
            <a:ext cx="2376478" cy="3233304"/>
          </a:xfrm>
          <a:custGeom>
            <a:avLst/>
            <a:gdLst/>
            <a:ahLst/>
            <a:cxnLst/>
            <a:rect l="l" t="t" r="r" b="b"/>
            <a:pathLst>
              <a:path w="4064400" h="3782578">
                <a:moveTo>
                  <a:pt x="0" y="0"/>
                </a:moveTo>
                <a:lnTo>
                  <a:pt x="4064400" y="0"/>
                </a:lnTo>
                <a:lnTo>
                  <a:pt x="4064400" y="3782578"/>
                </a:lnTo>
                <a:lnTo>
                  <a:pt x="0" y="3782578"/>
                </a:lnTo>
                <a:close/>
              </a:path>
            </a:pathLst>
          </a:custGeo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5</a:t>
            </a:fld>
            <a:endParaRPr lang="en-US">
              <a:solidFill>
                <a:schemeClr val="tx1">
                  <a:alpha val="80000"/>
                </a:schemeClr>
              </a:solidFill>
            </a:endParaRPr>
          </a:p>
        </p:txBody>
      </p:sp>
      <p:sp>
        <p:nvSpPr>
          <p:cNvPr id="11" name="ZoneTexte 10">
            <a:extLst>
              <a:ext uri="{FF2B5EF4-FFF2-40B4-BE49-F238E27FC236}">
                <a16:creationId xmlns:a16="http://schemas.microsoft.com/office/drawing/2014/main" id="{2FBAD5A7-3DD9-27B7-2C01-8EF36A233380}"/>
              </a:ext>
            </a:extLst>
          </p:cNvPr>
          <p:cNvSpPr txBox="1"/>
          <p:nvPr/>
        </p:nvSpPr>
        <p:spPr>
          <a:xfrm>
            <a:off x="8787899" y="4117670"/>
            <a:ext cx="3337301" cy="2431435"/>
          </a:xfrm>
          <a:prstGeom prst="rect">
            <a:avLst/>
          </a:prstGeom>
          <a:noFill/>
        </p:spPr>
        <p:txBody>
          <a:bodyPr wrap="square">
            <a:spAutoFit/>
          </a:bodyPr>
          <a:lstStyle/>
          <a:p>
            <a:pPr indent="-228600">
              <a:spcAft>
                <a:spcPts val="800"/>
              </a:spcAft>
              <a:buFont typeface="Arial" panose="020B0604020202020204" pitchFamily="34" charset="0"/>
              <a:buChar char="•"/>
            </a:pPr>
            <a:r>
              <a:rPr lang="en-US" sz="1600" dirty="0"/>
              <a:t>A: GPS </a:t>
            </a:r>
          </a:p>
          <a:p>
            <a:pPr indent="-228600">
              <a:spcAft>
                <a:spcPts val="800"/>
              </a:spcAft>
              <a:buFont typeface="Arial" panose="020B0604020202020204" pitchFamily="34" charset="0"/>
              <a:buChar char="•"/>
            </a:pPr>
            <a:r>
              <a:rPr lang="en-US" sz="1600" dirty="0"/>
              <a:t>B: Micro Controller </a:t>
            </a:r>
          </a:p>
          <a:p>
            <a:pPr indent="-228600">
              <a:spcAft>
                <a:spcPts val="800"/>
              </a:spcAft>
              <a:buFont typeface="Arial" panose="020B0604020202020204" pitchFamily="34" charset="0"/>
              <a:buChar char="•"/>
            </a:pPr>
            <a:r>
              <a:rPr lang="en-US" sz="1600" dirty="0"/>
              <a:t>C: TVOC &amp; eCO2 &amp; Ethanol (SGP) </a:t>
            </a:r>
          </a:p>
          <a:p>
            <a:pPr indent="-228600">
              <a:spcAft>
                <a:spcPts val="800"/>
              </a:spcAft>
              <a:buFont typeface="Arial" panose="020B0604020202020204" pitchFamily="34" charset="0"/>
              <a:buChar char="•"/>
            </a:pPr>
            <a:r>
              <a:rPr lang="en-US" sz="1600" dirty="0"/>
              <a:t>D: TVOC &amp; eCO2 (CCS) </a:t>
            </a:r>
          </a:p>
          <a:p>
            <a:pPr indent="-228600">
              <a:spcAft>
                <a:spcPts val="800"/>
              </a:spcAft>
              <a:buFont typeface="Arial" panose="020B0604020202020204" pitchFamily="34" charset="0"/>
              <a:buChar char="•"/>
            </a:pPr>
            <a:r>
              <a:rPr lang="en-US" sz="1600" dirty="0"/>
              <a:t>E: Temp &amp; RH</a:t>
            </a:r>
          </a:p>
          <a:p>
            <a:pPr indent="-228600">
              <a:spcAft>
                <a:spcPts val="800"/>
              </a:spcAft>
              <a:buFont typeface="Arial" panose="020B0604020202020204" pitchFamily="34" charset="0"/>
              <a:buChar char="•"/>
            </a:pPr>
            <a:r>
              <a:rPr lang="en-US" sz="1600" dirty="0"/>
              <a:t> F: PM </a:t>
            </a:r>
          </a:p>
          <a:p>
            <a:pPr indent="-228600">
              <a:spcAft>
                <a:spcPts val="800"/>
              </a:spcAft>
              <a:buFont typeface="Arial" panose="020B0604020202020204" pitchFamily="34" charset="0"/>
              <a:buChar char="•"/>
            </a:pPr>
            <a:r>
              <a:rPr lang="en-US" sz="1600" dirty="0"/>
              <a:t>G: SD Module</a:t>
            </a:r>
          </a:p>
        </p:txBody>
      </p:sp>
      <p:sp>
        <p:nvSpPr>
          <p:cNvPr id="14" name="ZoneTexte 13">
            <a:extLst>
              <a:ext uri="{FF2B5EF4-FFF2-40B4-BE49-F238E27FC236}">
                <a16:creationId xmlns:a16="http://schemas.microsoft.com/office/drawing/2014/main" id="{195C0145-C52A-9A70-568D-C96AB65A006D}"/>
              </a:ext>
            </a:extLst>
          </p:cNvPr>
          <p:cNvSpPr txBox="1"/>
          <p:nvPr/>
        </p:nvSpPr>
        <p:spPr>
          <a:xfrm>
            <a:off x="550863" y="4088411"/>
            <a:ext cx="6096000" cy="523220"/>
          </a:xfrm>
          <a:prstGeom prst="rect">
            <a:avLst/>
          </a:prstGeom>
          <a:noFill/>
        </p:spPr>
        <p:txBody>
          <a:bodyPr wrap="square">
            <a:spAutoFit/>
          </a:bodyPr>
          <a:lstStyle/>
          <a:p>
            <a:r>
              <a:rPr lang="en-US" sz="2800" dirty="0"/>
              <a:t>Characteristics</a:t>
            </a:r>
          </a:p>
        </p:txBody>
      </p:sp>
      <p:sp>
        <p:nvSpPr>
          <p:cNvPr id="18" name="ZoneTexte 17">
            <a:extLst>
              <a:ext uri="{FF2B5EF4-FFF2-40B4-BE49-F238E27FC236}">
                <a16:creationId xmlns:a16="http://schemas.microsoft.com/office/drawing/2014/main" id="{DF13B9BE-7332-5E40-5360-BDD664C1A2D8}"/>
              </a:ext>
            </a:extLst>
          </p:cNvPr>
          <p:cNvSpPr txBox="1"/>
          <p:nvPr/>
        </p:nvSpPr>
        <p:spPr>
          <a:xfrm>
            <a:off x="9825385" y="4327755"/>
            <a:ext cx="3565524" cy="307777"/>
          </a:xfrm>
          <a:prstGeom prst="rect">
            <a:avLst/>
          </a:prstGeom>
          <a:noFill/>
        </p:spPr>
        <p:txBody>
          <a:bodyPr wrap="square">
            <a:spAutoFit/>
          </a:bodyPr>
          <a:lstStyle/>
          <a:p>
            <a:pPr indent="-228600">
              <a:spcAft>
                <a:spcPts val="800"/>
              </a:spcAft>
              <a:buFont typeface="Arial" panose="020B0604020202020204" pitchFamily="34" charset="0"/>
              <a:buChar char="•"/>
            </a:pPr>
            <a:endParaRPr lang="en-US" sz="1400" dirty="0"/>
          </a:p>
        </p:txBody>
      </p:sp>
      <p:sp>
        <p:nvSpPr>
          <p:cNvPr id="19" name="ZoneTexte 18">
            <a:extLst>
              <a:ext uri="{FF2B5EF4-FFF2-40B4-BE49-F238E27FC236}">
                <a16:creationId xmlns:a16="http://schemas.microsoft.com/office/drawing/2014/main" id="{D55E8B29-D0C7-E88B-DAE0-03FF99C79785}"/>
              </a:ext>
            </a:extLst>
          </p:cNvPr>
          <p:cNvSpPr txBox="1"/>
          <p:nvPr/>
        </p:nvSpPr>
        <p:spPr>
          <a:xfrm>
            <a:off x="5357815" y="4229372"/>
            <a:ext cx="3565524" cy="2646878"/>
          </a:xfrm>
          <a:prstGeom prst="rect">
            <a:avLst/>
          </a:prstGeom>
          <a:noFill/>
        </p:spPr>
        <p:txBody>
          <a:bodyPr wrap="square">
            <a:spAutoFit/>
          </a:bodyPr>
          <a:lstStyle/>
          <a:p>
            <a:pPr>
              <a:spcAft>
                <a:spcPts val="800"/>
              </a:spcAft>
            </a:pPr>
            <a:r>
              <a:rPr lang="en-US" dirty="0"/>
              <a:t>Measurement</a:t>
            </a:r>
          </a:p>
          <a:p>
            <a:pPr marL="285750" indent="-285750">
              <a:spcAft>
                <a:spcPts val="800"/>
              </a:spcAft>
              <a:buFont typeface="Arial" panose="020B0604020202020204" pitchFamily="34" charset="0"/>
              <a:buChar char="•"/>
            </a:pPr>
            <a:r>
              <a:rPr lang="en-US" dirty="0"/>
              <a:t>Particles matter (PM)</a:t>
            </a:r>
          </a:p>
          <a:p>
            <a:pPr marL="285750" indent="-285750">
              <a:spcAft>
                <a:spcPts val="800"/>
              </a:spcAft>
              <a:buFont typeface="Arial" panose="020B0604020202020204" pitchFamily="34" charset="0"/>
              <a:buChar char="•"/>
            </a:pPr>
            <a:r>
              <a:rPr lang="en-US" dirty="0"/>
              <a:t>Volatile compounds (VOCs) </a:t>
            </a:r>
          </a:p>
          <a:p>
            <a:pPr marL="285750" indent="-285750">
              <a:spcAft>
                <a:spcPts val="800"/>
              </a:spcAft>
              <a:buFont typeface="Arial" panose="020B0604020202020204" pitchFamily="34" charset="0"/>
              <a:buChar char="•"/>
            </a:pPr>
            <a:r>
              <a:rPr lang="en-US" dirty="0"/>
              <a:t>Humidity</a:t>
            </a:r>
          </a:p>
          <a:p>
            <a:pPr marL="285750" indent="-285750">
              <a:spcAft>
                <a:spcPts val="800"/>
              </a:spcAft>
              <a:buFont typeface="Arial" panose="020B0604020202020204" pitchFamily="34" charset="0"/>
              <a:buChar char="•"/>
            </a:pPr>
            <a:r>
              <a:rPr lang="en-US" dirty="0"/>
              <a:t>Temperature</a:t>
            </a:r>
          </a:p>
          <a:p>
            <a:pPr>
              <a:spcAft>
                <a:spcPts val="800"/>
              </a:spcAft>
            </a:pPr>
            <a:endParaRPr lang="en-US" dirty="0"/>
          </a:p>
          <a:p>
            <a:pPr>
              <a:spcAft>
                <a:spcPts val="800"/>
              </a:spcAft>
            </a:pPr>
            <a:endParaRPr lang="en-US" dirty="0"/>
          </a:p>
        </p:txBody>
      </p:sp>
    </p:spTree>
    <p:extLst>
      <p:ext uri="{BB962C8B-B14F-4D97-AF65-F5344CB8AC3E}">
        <p14:creationId xmlns:p14="http://schemas.microsoft.com/office/powerpoint/2010/main" val="178114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112" name="Group 31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113" name="Freeform: Shape 311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14" name="Oval 311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15" name="Oval 311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16" name="Freeform: Shape 311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3118" name="Rectangle 311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2">
            <a:extLst>
              <a:ext uri="{FF2B5EF4-FFF2-40B4-BE49-F238E27FC236}">
                <a16:creationId xmlns:a16="http://schemas.microsoft.com/office/drawing/2014/main" id="{92B09773-46BE-3734-771B-052A97420AB6}"/>
              </a:ext>
            </a:extLst>
          </p:cNvPr>
          <p:cNvSpPr txBox="1">
            <a:spLocks/>
          </p:cNvSpPr>
          <p:nvPr/>
        </p:nvSpPr>
        <p:spPr>
          <a:xfrm>
            <a:off x="550864" y="549275"/>
            <a:ext cx="3565524" cy="1997855"/>
          </a:xfrm>
          <a:prstGeom prst="rect">
            <a:avLst/>
          </a:prstGeom>
        </p:spPr>
        <p:txBody>
          <a:bodyPr vert="horz" wrap="square" lIns="0" tIns="0" rIns="0" bIns="0" rtlCol="0" anchor="b" anchorCtr="0">
            <a:norm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nSpc>
                <a:spcPct val="100000"/>
              </a:lnSpc>
              <a:spcAft>
                <a:spcPts val="600"/>
              </a:spcAft>
            </a:pPr>
            <a:r>
              <a:rPr lang="en-US" sz="4800" dirty="0"/>
              <a:t>Comparison instruments </a:t>
            </a:r>
          </a:p>
        </p:txBody>
      </p:sp>
      <p:sp>
        <p:nvSpPr>
          <p:cNvPr id="3127" name="Rectangle 3119">
            <a:extLst>
              <a:ext uri="{FF2B5EF4-FFF2-40B4-BE49-F238E27FC236}">
                <a16:creationId xmlns:a16="http://schemas.microsoft.com/office/drawing/2014/main" id="{FB65C8B9-47B1-4A8D-B361-991241BB9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900" y="1"/>
            <a:ext cx="7641100" cy="6858000"/>
          </a:xfrm>
          <a:prstGeom prst="rect">
            <a:avLst/>
          </a:prstGeom>
          <a:solidFill>
            <a:schemeClr val="bg2">
              <a:lumMod val="25000"/>
              <a:lumOff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Rectangle 3121">
            <a:extLst>
              <a:ext uri="{FF2B5EF4-FFF2-40B4-BE49-F238E27FC236}">
                <a16:creationId xmlns:a16="http://schemas.microsoft.com/office/drawing/2014/main" id="{89FEFC1D-4E8B-4208-BFB8-A0A1D6F3B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ZoneTexte 40">
            <a:extLst>
              <a:ext uri="{FF2B5EF4-FFF2-40B4-BE49-F238E27FC236}">
                <a16:creationId xmlns:a16="http://schemas.microsoft.com/office/drawing/2014/main" id="{6EA5215A-191D-A3F9-4BFC-60F5060F397B}"/>
              </a:ext>
            </a:extLst>
          </p:cNvPr>
          <p:cNvSpPr txBox="1"/>
          <p:nvPr/>
        </p:nvSpPr>
        <p:spPr>
          <a:xfrm>
            <a:off x="550863" y="2677306"/>
            <a:ext cx="3565525" cy="3415519"/>
          </a:xfrm>
          <a:prstGeom prst="rect">
            <a:avLst/>
          </a:prstGeom>
        </p:spPr>
        <p:txBody>
          <a:bodyPr vert="horz" wrap="square" lIns="0" tIns="0" rIns="0" bIns="0" rtlCol="0" anchor="t">
            <a:normAutofit/>
          </a:bodyPr>
          <a:lstStyle/>
          <a:p>
            <a:pPr lvl="0">
              <a:lnSpc>
                <a:spcPct val="110000"/>
              </a:lnSpc>
              <a:spcBef>
                <a:spcPct val="0"/>
              </a:spcBef>
              <a:spcAft>
                <a:spcPts val="800"/>
              </a:spcAft>
            </a:pPr>
            <a:endParaRPr lang="en-US" sz="2000" b="0" i="0" dirty="0">
              <a:solidFill>
                <a:schemeClr val="tx1">
                  <a:alpha val="60000"/>
                </a:schemeClr>
              </a:solidFill>
            </a:endParaRPr>
          </a:p>
          <a:p>
            <a:pPr lvl="0">
              <a:lnSpc>
                <a:spcPct val="110000"/>
              </a:lnSpc>
              <a:spcBef>
                <a:spcPct val="0"/>
              </a:spcBef>
              <a:spcAft>
                <a:spcPts val="800"/>
              </a:spcAft>
            </a:pPr>
            <a:r>
              <a:rPr lang="en-US" sz="2000" b="0" i="0" dirty="0">
                <a:solidFill>
                  <a:schemeClr val="tx1">
                    <a:alpha val="60000"/>
                  </a:schemeClr>
                </a:solidFill>
              </a:rPr>
              <a:t>Utilize other sensors to gain insight into their functionality in order to compare them with our own.</a:t>
            </a:r>
            <a:endParaRPr lang="en-US" sz="2000" dirty="0">
              <a:solidFill>
                <a:schemeClr val="tx1">
                  <a:alpha val="60000"/>
                </a:schemeClr>
              </a:solidFill>
            </a:endParaRPr>
          </a:p>
        </p:txBody>
      </p:sp>
      <p:pic>
        <p:nvPicPr>
          <p:cNvPr id="3074" name="Picture 2">
            <a:extLst>
              <a:ext uri="{FF2B5EF4-FFF2-40B4-BE49-F238E27FC236}">
                <a16:creationId xmlns:a16="http://schemas.microsoft.com/office/drawing/2014/main" id="{9F064C8F-025F-8641-44A0-9870D13951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24774" y="2544486"/>
            <a:ext cx="2506194" cy="1733806"/>
          </a:xfrm>
          <a:custGeom>
            <a:avLst/>
            <a:gdLst/>
            <a:ahLst/>
            <a:cxnLst/>
            <a:rect l="l" t="t" r="r" b="b"/>
            <a:pathLst>
              <a:path w="4090132" h="5759450">
                <a:moveTo>
                  <a:pt x="0" y="0"/>
                </a:moveTo>
                <a:lnTo>
                  <a:pt x="4090132" y="0"/>
                </a:lnTo>
                <a:lnTo>
                  <a:pt x="409013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6</a:t>
            </a:fld>
            <a:endParaRPr lang="en-US">
              <a:solidFill>
                <a:schemeClr val="tx1">
                  <a:alpha val="80000"/>
                </a:schemeClr>
              </a:solidFill>
            </a:endParaRPr>
          </a:p>
        </p:txBody>
      </p:sp>
      <p:pic>
        <p:nvPicPr>
          <p:cNvPr id="24" name="Image 23">
            <a:extLst>
              <a:ext uri="{FF2B5EF4-FFF2-40B4-BE49-F238E27FC236}">
                <a16:creationId xmlns:a16="http://schemas.microsoft.com/office/drawing/2014/main" id="{B65CD9AD-BC91-BEF4-8409-1721820126E9}"/>
              </a:ext>
            </a:extLst>
          </p:cNvPr>
          <p:cNvPicPr>
            <a:picLocks noChangeAspect="1"/>
          </p:cNvPicPr>
          <p:nvPr/>
        </p:nvPicPr>
        <p:blipFill>
          <a:blip r:embed="rId4"/>
          <a:stretch>
            <a:fillRect/>
          </a:stretch>
        </p:blipFill>
        <p:spPr>
          <a:xfrm>
            <a:off x="8914049" y="4771978"/>
            <a:ext cx="2498829" cy="1452719"/>
          </a:xfrm>
          <a:prstGeom prst="rect">
            <a:avLst/>
          </a:prstGeom>
        </p:spPr>
      </p:pic>
      <p:sp>
        <p:nvSpPr>
          <p:cNvPr id="2" name="ZoneTexte 1">
            <a:extLst>
              <a:ext uri="{FF2B5EF4-FFF2-40B4-BE49-F238E27FC236}">
                <a16:creationId xmlns:a16="http://schemas.microsoft.com/office/drawing/2014/main" id="{2E16EB15-54C6-9B10-9337-E934E2C8A852}"/>
              </a:ext>
            </a:extLst>
          </p:cNvPr>
          <p:cNvSpPr txBox="1"/>
          <p:nvPr/>
        </p:nvSpPr>
        <p:spPr>
          <a:xfrm>
            <a:off x="9549039" y="443327"/>
            <a:ext cx="1558212" cy="307777"/>
          </a:xfrm>
          <a:prstGeom prst="rect">
            <a:avLst/>
          </a:prstGeom>
          <a:noFill/>
        </p:spPr>
        <p:txBody>
          <a:bodyPr wrap="square" rtlCol="0">
            <a:spAutoFit/>
          </a:bodyPr>
          <a:lstStyle/>
          <a:p>
            <a:r>
              <a:rPr lang="en-US" sz="1400" b="1" dirty="0">
                <a:solidFill>
                  <a:schemeClr val="bg1"/>
                </a:solidFill>
                <a:latin typeface="Times New Roman" panose="02020603050405020304" pitchFamily="18" charset="0"/>
                <a:cs typeface="Times New Roman" panose="02020603050405020304" pitchFamily="18" charset="0"/>
              </a:rPr>
              <a:t>Detect VCOs</a:t>
            </a:r>
          </a:p>
        </p:txBody>
      </p:sp>
      <p:pic>
        <p:nvPicPr>
          <p:cNvPr id="12" name="Picture 4" descr="Amazon.com: General Tools VOC Tester #VOC08 Data Logger - Volatile Organic  Compound Emission Detector : Industrial &amp; Scientifi&#10;c">
            <a:extLst>
              <a:ext uri="{FF2B5EF4-FFF2-40B4-BE49-F238E27FC236}">
                <a16:creationId xmlns:a16="http://schemas.microsoft.com/office/drawing/2014/main" id="{8FA734F1-DFDC-0568-9747-70B807EC075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33034" y="49022"/>
            <a:ext cx="2498257" cy="2029834"/>
          </a:xfrm>
          <a:custGeom>
            <a:avLst/>
            <a:gdLst/>
            <a:ahLst/>
            <a:cxnLst/>
            <a:rect l="l" t="t" r="r" b="b"/>
            <a:pathLst>
              <a:path w="2771775" h="2771775">
                <a:moveTo>
                  <a:pt x="0" y="0"/>
                </a:moveTo>
                <a:lnTo>
                  <a:pt x="2771775" y="0"/>
                </a:lnTo>
                <a:lnTo>
                  <a:pt x="2771775" y="2771775"/>
                </a:lnTo>
                <a:lnTo>
                  <a:pt x="0" y="2771775"/>
                </a:lnTo>
                <a:close/>
              </a:path>
            </a:pathLst>
          </a:custGeom>
          <a:noFill/>
          <a:extLst>
            <a:ext uri="{909E8E84-426E-40DD-AFC4-6F175D3DCCD1}">
              <a14:hiddenFill xmlns:a14="http://schemas.microsoft.com/office/drawing/2010/main">
                <a:solidFill>
                  <a:srgbClr val="FFFFFF"/>
                </a:solidFill>
              </a14:hiddenFill>
            </a:ext>
          </a:extLst>
        </p:spPr>
      </p:pic>
      <p:sp>
        <p:nvSpPr>
          <p:cNvPr id="14" name="Zone de texte 1">
            <a:extLst>
              <a:ext uri="{FF2B5EF4-FFF2-40B4-BE49-F238E27FC236}">
                <a16:creationId xmlns:a16="http://schemas.microsoft.com/office/drawing/2014/main" id="{5254C7ED-B724-6031-1C5F-C3B16D1BAA1C}"/>
              </a:ext>
            </a:extLst>
          </p:cNvPr>
          <p:cNvSpPr txBox="1"/>
          <p:nvPr/>
        </p:nvSpPr>
        <p:spPr>
          <a:xfrm>
            <a:off x="8933034" y="2127003"/>
            <a:ext cx="2497934" cy="369332"/>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VOC08, Volatile Organic  Compound Emission Detector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Texte 15">
            <a:extLst>
              <a:ext uri="{FF2B5EF4-FFF2-40B4-BE49-F238E27FC236}">
                <a16:creationId xmlns:a16="http://schemas.microsoft.com/office/drawing/2014/main" id="{7349DBAB-56E8-770A-1922-33B7EAAE64F2}"/>
              </a:ext>
            </a:extLst>
          </p:cNvPr>
          <p:cNvSpPr txBox="1"/>
          <p:nvPr/>
        </p:nvSpPr>
        <p:spPr>
          <a:xfrm>
            <a:off x="8813225" y="4291728"/>
            <a:ext cx="250619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1200" b="0" i="0" dirty="0">
                <a:solidFill>
                  <a:schemeClr val="tx1"/>
                </a:solidFill>
                <a:effectLst/>
                <a:latin typeface="Times New Roman" panose="02020603050405020304" pitchFamily="18" charset="0"/>
                <a:cs typeface="Times New Roman" panose="02020603050405020304" pitchFamily="18" charset="0"/>
              </a:rPr>
              <a:t>DustTrak™ DRX Aerosol Monitor </a:t>
            </a:r>
          </a:p>
          <a:p>
            <a:r>
              <a:rPr lang="en-US" sz="1200" b="0" i="0" dirty="0">
                <a:solidFill>
                  <a:schemeClr val="tx1"/>
                </a:solidFill>
                <a:effectLst/>
                <a:latin typeface="Times New Roman" panose="02020603050405020304" pitchFamily="18" charset="0"/>
                <a:cs typeface="Times New Roman" panose="02020603050405020304" pitchFamily="18" charset="0"/>
              </a:rPr>
              <a:t>PM1, PM2.5, PM10</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7" name="ZoneTexte 16">
            <a:extLst>
              <a:ext uri="{FF2B5EF4-FFF2-40B4-BE49-F238E27FC236}">
                <a16:creationId xmlns:a16="http://schemas.microsoft.com/office/drawing/2014/main" id="{C47B179B-0416-F065-9113-3E35980C75D5}"/>
              </a:ext>
            </a:extLst>
          </p:cNvPr>
          <p:cNvSpPr txBox="1"/>
          <p:nvPr/>
        </p:nvSpPr>
        <p:spPr>
          <a:xfrm>
            <a:off x="8853724" y="6276379"/>
            <a:ext cx="250619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1200" b="0" i="0" dirty="0" err="1">
                <a:solidFill>
                  <a:schemeClr val="tx1"/>
                </a:solidFill>
                <a:effectLst/>
                <a:latin typeface="Times New Roman" panose="02020603050405020304" pitchFamily="18" charset="0"/>
                <a:cs typeface="Times New Roman" panose="02020603050405020304" pitchFamily="18" charset="0"/>
              </a:rPr>
              <a:t>Dylos</a:t>
            </a:r>
            <a:r>
              <a:rPr lang="en-US" sz="1200" dirty="0">
                <a:solidFill>
                  <a:schemeClr val="tx1"/>
                </a:solidFill>
                <a:latin typeface="Times New Roman" panose="02020603050405020304" pitchFamily="18" charset="0"/>
                <a:cs typeface="Times New Roman" panose="02020603050405020304" pitchFamily="18" charset="0"/>
              </a:rPr>
              <a:t> sensor</a:t>
            </a:r>
            <a:endParaRPr lang="en-US" sz="1200" b="0" i="0" dirty="0">
              <a:solidFill>
                <a:schemeClr val="tx1"/>
              </a:solidFill>
              <a:effectLst/>
              <a:latin typeface="Times New Roman" panose="02020603050405020304" pitchFamily="18" charset="0"/>
              <a:cs typeface="Times New Roman" panose="02020603050405020304" pitchFamily="18" charset="0"/>
            </a:endParaRPr>
          </a:p>
          <a:p>
            <a:r>
              <a:rPr lang="en-US" sz="1200" b="0" i="0" dirty="0">
                <a:solidFill>
                  <a:schemeClr val="tx1"/>
                </a:solidFill>
                <a:effectLst/>
                <a:latin typeface="Times New Roman" panose="02020603050405020304" pitchFamily="18" charset="0"/>
                <a:cs typeface="Times New Roman" panose="02020603050405020304" pitchFamily="18" charset="0"/>
              </a:rPr>
              <a:t>PM1, PM2.5, respirable, PM10</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8" name="ZoneTexte 17">
            <a:extLst>
              <a:ext uri="{FF2B5EF4-FFF2-40B4-BE49-F238E27FC236}">
                <a16:creationId xmlns:a16="http://schemas.microsoft.com/office/drawing/2014/main" id="{6A5D9687-C0AB-B3CB-2CDD-5C5C231BA080}"/>
              </a:ext>
            </a:extLst>
          </p:cNvPr>
          <p:cNvSpPr txBox="1"/>
          <p:nvPr/>
        </p:nvSpPr>
        <p:spPr>
          <a:xfrm>
            <a:off x="4231358" y="4872835"/>
            <a:ext cx="354898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b="0" i="0" dirty="0">
                <a:solidFill>
                  <a:schemeClr val="tx1"/>
                </a:solidFill>
                <a:effectLst/>
                <a:latin typeface="Times New Roman" panose="02020603050405020304" pitchFamily="18" charset="0"/>
                <a:cs typeface="Times New Roman" panose="02020603050405020304" pitchFamily="18" charset="0"/>
              </a:rPr>
              <a:t>VOCs , PM1, PM2.5, PM10</a:t>
            </a: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21" name="Image 20">
            <a:extLst>
              <a:ext uri="{FF2B5EF4-FFF2-40B4-BE49-F238E27FC236}">
                <a16:creationId xmlns:a16="http://schemas.microsoft.com/office/drawing/2014/main" id="{F7579B02-6F14-9F97-5526-7AC499163A4B}"/>
              </a:ext>
            </a:extLst>
          </p:cNvPr>
          <p:cNvPicPr>
            <a:picLocks noChangeAspect="1"/>
          </p:cNvPicPr>
          <p:nvPr/>
        </p:nvPicPr>
        <p:blipFill>
          <a:blip r:embed="rId6"/>
          <a:stretch>
            <a:fillRect/>
          </a:stretch>
        </p:blipFill>
        <p:spPr>
          <a:xfrm>
            <a:off x="5151061" y="1539837"/>
            <a:ext cx="2376478" cy="3233304"/>
          </a:xfrm>
          <a:custGeom>
            <a:avLst/>
            <a:gdLst/>
            <a:ahLst/>
            <a:cxnLst/>
            <a:rect l="l" t="t" r="r" b="b"/>
            <a:pathLst>
              <a:path w="4064400" h="3782578">
                <a:moveTo>
                  <a:pt x="0" y="0"/>
                </a:moveTo>
                <a:lnTo>
                  <a:pt x="4064400" y="0"/>
                </a:lnTo>
                <a:lnTo>
                  <a:pt x="4064400" y="3782578"/>
                </a:lnTo>
                <a:lnTo>
                  <a:pt x="0" y="3782578"/>
                </a:lnTo>
                <a:close/>
              </a:path>
            </a:pathLst>
          </a:custGeom>
        </p:spPr>
      </p:pic>
    </p:spTree>
    <p:extLst>
      <p:ext uri="{BB962C8B-B14F-4D97-AF65-F5344CB8AC3E}">
        <p14:creationId xmlns:p14="http://schemas.microsoft.com/office/powerpoint/2010/main" val="412549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48" name="Freeform: Shape 47">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Shape 50">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53" name="Rectangle 5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2">
            <a:extLst>
              <a:ext uri="{FF2B5EF4-FFF2-40B4-BE49-F238E27FC236}">
                <a16:creationId xmlns:a16="http://schemas.microsoft.com/office/drawing/2014/main" id="{92B09773-46BE-3734-771B-052A97420AB6}"/>
              </a:ext>
            </a:extLst>
          </p:cNvPr>
          <p:cNvSpPr txBox="1">
            <a:spLocks/>
          </p:cNvSpPr>
          <p:nvPr/>
        </p:nvSpPr>
        <p:spPr>
          <a:xfrm>
            <a:off x="550864" y="549275"/>
            <a:ext cx="3565524" cy="1997855"/>
          </a:xfrm>
          <a:prstGeom prst="rect">
            <a:avLst/>
          </a:prstGeom>
        </p:spPr>
        <p:txBody>
          <a:bodyPr vert="horz" wrap="square" lIns="0" tIns="0" rIns="0" bIns="0" rtlCol="0" anchor="b" anchorCtr="0">
            <a:norm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nSpc>
                <a:spcPct val="100000"/>
              </a:lnSpc>
              <a:spcAft>
                <a:spcPts val="600"/>
              </a:spcAft>
            </a:pPr>
            <a:r>
              <a:rPr lang="en-US" dirty="0"/>
              <a:t>Data Collection </a:t>
            </a:r>
          </a:p>
        </p:txBody>
      </p:sp>
      <p:sp>
        <p:nvSpPr>
          <p:cNvPr id="55" name="Oval 54">
            <a:extLst>
              <a:ext uri="{FF2B5EF4-FFF2-40B4-BE49-F238E27FC236}">
                <a16:creationId xmlns:a16="http://schemas.microsoft.com/office/drawing/2014/main" id="{C25C2D0C-89F2-4874-A67D-504E65834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ZoneTexte 40">
            <a:extLst>
              <a:ext uri="{FF2B5EF4-FFF2-40B4-BE49-F238E27FC236}">
                <a16:creationId xmlns:a16="http://schemas.microsoft.com/office/drawing/2014/main" id="{6EA5215A-191D-A3F9-4BFC-60F5060F397B}"/>
              </a:ext>
            </a:extLst>
          </p:cNvPr>
          <p:cNvSpPr txBox="1"/>
          <p:nvPr/>
        </p:nvSpPr>
        <p:spPr>
          <a:xfrm>
            <a:off x="550863" y="2677306"/>
            <a:ext cx="3565525" cy="3415519"/>
          </a:xfrm>
          <a:prstGeom prst="rect">
            <a:avLst/>
          </a:prstGeom>
        </p:spPr>
        <p:txBody>
          <a:bodyPr vert="horz" wrap="square" lIns="0" tIns="0" rIns="0" bIns="0" rtlCol="0" anchor="t">
            <a:normAutofit/>
          </a:bodyPr>
          <a:lstStyle/>
          <a:p>
            <a:pPr lvl="0">
              <a:lnSpc>
                <a:spcPct val="110000"/>
              </a:lnSpc>
              <a:spcBef>
                <a:spcPct val="0"/>
              </a:spcBef>
              <a:spcAft>
                <a:spcPts val="800"/>
              </a:spcAft>
            </a:pPr>
            <a:r>
              <a:rPr lang="en-US" sz="1600" dirty="0">
                <a:solidFill>
                  <a:schemeClr val="tx1">
                    <a:alpha val="60000"/>
                  </a:schemeClr>
                </a:solidFill>
              </a:rPr>
              <a:t>We went to different places with varying levels of concentration. We first went to a place with lower concentration and then to a place with a middle level of concentration.</a:t>
            </a:r>
          </a:p>
        </p:txBody>
      </p:sp>
      <p:pic>
        <p:nvPicPr>
          <p:cNvPr id="8" name="Image 7">
            <a:extLst>
              <a:ext uri="{FF2B5EF4-FFF2-40B4-BE49-F238E27FC236}">
                <a16:creationId xmlns:a16="http://schemas.microsoft.com/office/drawing/2014/main" id="{E72B7694-6275-0AF1-AC66-4A04D79F7D30}"/>
              </a:ext>
            </a:extLst>
          </p:cNvPr>
          <p:cNvPicPr>
            <a:picLocks noChangeAspect="1"/>
          </p:cNvPicPr>
          <p:nvPr/>
        </p:nvPicPr>
        <p:blipFill rotWithShape="1">
          <a:blip r:embed="rId3"/>
          <a:srcRect l="4119" r="20879" b="-2"/>
          <a:stretch/>
        </p:blipFill>
        <p:spPr>
          <a:xfrm>
            <a:off x="4860372" y="2848022"/>
            <a:ext cx="2779239" cy="2779239"/>
          </a:xfrm>
          <a:custGeom>
            <a:avLst/>
            <a:gdLst/>
            <a:ahLst/>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p:spPr>
      </p:pic>
      <p:pic>
        <p:nvPicPr>
          <p:cNvPr id="7" name="Image 6">
            <a:extLst>
              <a:ext uri="{FF2B5EF4-FFF2-40B4-BE49-F238E27FC236}">
                <a16:creationId xmlns:a16="http://schemas.microsoft.com/office/drawing/2014/main" id="{EEFC7AFC-5B86-11D1-ED79-23A7432568AF}"/>
              </a:ext>
            </a:extLst>
          </p:cNvPr>
          <p:cNvPicPr>
            <a:picLocks noChangeAspect="1"/>
          </p:cNvPicPr>
          <p:nvPr/>
        </p:nvPicPr>
        <p:blipFill rotWithShape="1">
          <a:blip r:embed="rId4"/>
          <a:srcRect l="49730" t="26541" r="6242" b="20359"/>
          <a:stretch/>
        </p:blipFill>
        <p:spPr>
          <a:xfrm>
            <a:off x="5244036" y="106050"/>
            <a:ext cx="2208720" cy="1997855"/>
          </a:xfrm>
          <a:custGeom>
            <a:avLst/>
            <a:gdLst/>
            <a:ahLst/>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p:spPr>
      </p:pic>
      <p:grpSp>
        <p:nvGrpSpPr>
          <p:cNvPr id="57" name="Group 56">
            <a:extLst>
              <a:ext uri="{FF2B5EF4-FFF2-40B4-BE49-F238E27FC236}">
                <a16:creationId xmlns:a16="http://schemas.microsoft.com/office/drawing/2014/main" id="{73FD8943-49CD-489F-AF30-D186003CB0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2297" y="5691007"/>
            <a:ext cx="667802" cy="631474"/>
            <a:chOff x="3409557" y="4940429"/>
            <a:chExt cx="667802" cy="631474"/>
          </a:xfrm>
        </p:grpSpPr>
        <p:sp>
          <p:nvSpPr>
            <p:cNvPr id="58" name="Freeform: Shape 57">
              <a:extLst>
                <a:ext uri="{FF2B5EF4-FFF2-40B4-BE49-F238E27FC236}">
                  <a16:creationId xmlns:a16="http://schemas.microsoft.com/office/drawing/2014/main" id="{7D1AA9E7-DA6E-4B0E-AFF8-ACA4D7D793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a:extLst>
                <a:ext uri="{FF2B5EF4-FFF2-40B4-BE49-F238E27FC236}">
                  <a16:creationId xmlns:a16="http://schemas.microsoft.com/office/drawing/2014/main" id="{FDA334A1-5994-4CBD-AF0E-366DEF3A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 name="Image 9">
            <a:extLst>
              <a:ext uri="{FF2B5EF4-FFF2-40B4-BE49-F238E27FC236}">
                <a16:creationId xmlns:a16="http://schemas.microsoft.com/office/drawing/2014/main" id="{46DCCC62-D2D4-9A73-7474-E61E924481F5}"/>
              </a:ext>
            </a:extLst>
          </p:cNvPr>
          <p:cNvPicPr>
            <a:picLocks noChangeAspect="1"/>
          </p:cNvPicPr>
          <p:nvPr/>
        </p:nvPicPr>
        <p:blipFill rotWithShape="1">
          <a:blip r:embed="rId5"/>
          <a:srcRect l="34272" t="35236" r="12995" b="-1236"/>
          <a:stretch/>
        </p:blipFill>
        <p:spPr>
          <a:xfrm>
            <a:off x="9217474" y="3824202"/>
            <a:ext cx="2423663" cy="2275052"/>
          </a:xfrm>
          <a:custGeom>
            <a:avLst/>
            <a:gdLst/>
            <a:ahLst/>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7</a:t>
            </a:fld>
            <a:endParaRPr lang="en-US" dirty="0">
              <a:solidFill>
                <a:schemeClr val="tx1">
                  <a:alpha val="80000"/>
                </a:schemeClr>
              </a:solidFill>
            </a:endParaRPr>
          </a:p>
        </p:txBody>
      </p:sp>
      <p:sp>
        <p:nvSpPr>
          <p:cNvPr id="12" name="ZoneTexte 11">
            <a:extLst>
              <a:ext uri="{FF2B5EF4-FFF2-40B4-BE49-F238E27FC236}">
                <a16:creationId xmlns:a16="http://schemas.microsoft.com/office/drawing/2014/main" id="{1E20D146-CAAA-46ED-48BC-F2DF4ADC7F10}"/>
              </a:ext>
            </a:extLst>
          </p:cNvPr>
          <p:cNvSpPr txBox="1"/>
          <p:nvPr/>
        </p:nvSpPr>
        <p:spPr>
          <a:xfrm>
            <a:off x="5585919" y="5683823"/>
            <a:ext cx="2948482" cy="369332"/>
          </a:xfrm>
          <a:prstGeom prst="rect">
            <a:avLst/>
          </a:prstGeom>
          <a:noFill/>
        </p:spPr>
        <p:txBody>
          <a:bodyPr wrap="square">
            <a:spAutoFit/>
          </a:bodyPr>
          <a:lstStyle/>
          <a:p>
            <a:pPr>
              <a:spcAft>
                <a:spcPts val="600"/>
              </a:spcAft>
            </a:pPr>
            <a:r>
              <a:rPr lang="en-US" kern="1200" dirty="0">
                <a:solidFill>
                  <a:schemeClr val="tx1">
                    <a:alpha val="80000"/>
                  </a:schemeClr>
                </a:solidFill>
                <a:latin typeface="+mn-lt"/>
                <a:ea typeface="+mn-ea"/>
                <a:cs typeface="+mn-cs"/>
              </a:rPr>
              <a:t>Ruggles Station</a:t>
            </a:r>
          </a:p>
        </p:txBody>
      </p:sp>
      <p:sp>
        <p:nvSpPr>
          <p:cNvPr id="15" name="ZoneTexte 14">
            <a:extLst>
              <a:ext uri="{FF2B5EF4-FFF2-40B4-BE49-F238E27FC236}">
                <a16:creationId xmlns:a16="http://schemas.microsoft.com/office/drawing/2014/main" id="{094C70AF-B52E-8F61-3FAE-4DCBB42C38DB}"/>
              </a:ext>
            </a:extLst>
          </p:cNvPr>
          <p:cNvSpPr txBox="1"/>
          <p:nvPr/>
        </p:nvSpPr>
        <p:spPr>
          <a:xfrm>
            <a:off x="9783850" y="6057611"/>
            <a:ext cx="2312141" cy="369332"/>
          </a:xfrm>
          <a:prstGeom prst="rect">
            <a:avLst/>
          </a:prstGeom>
          <a:noFill/>
        </p:spPr>
        <p:txBody>
          <a:bodyPr wrap="square">
            <a:spAutoFit/>
          </a:bodyPr>
          <a:lstStyle/>
          <a:p>
            <a:pPr>
              <a:spcAft>
                <a:spcPts val="600"/>
              </a:spcAft>
            </a:pPr>
            <a:r>
              <a:rPr lang="en-US" dirty="0">
                <a:solidFill>
                  <a:schemeClr val="tx1">
                    <a:alpha val="80000"/>
                  </a:schemeClr>
                </a:solidFill>
              </a:rPr>
              <a:t>Northeastern </a:t>
            </a:r>
            <a:endParaRPr lang="en-US" kern="1200" dirty="0">
              <a:solidFill>
                <a:schemeClr val="tx1">
                  <a:alpha val="80000"/>
                </a:schemeClr>
              </a:solidFill>
              <a:latin typeface="+mn-lt"/>
              <a:ea typeface="+mn-ea"/>
              <a:cs typeface="+mn-cs"/>
            </a:endParaRPr>
          </a:p>
        </p:txBody>
      </p:sp>
      <p:sp>
        <p:nvSpPr>
          <p:cNvPr id="16" name="ZoneTexte 15">
            <a:extLst>
              <a:ext uri="{FF2B5EF4-FFF2-40B4-BE49-F238E27FC236}">
                <a16:creationId xmlns:a16="http://schemas.microsoft.com/office/drawing/2014/main" id="{2DF55C81-3192-4B7F-912A-474F35F27B44}"/>
              </a:ext>
            </a:extLst>
          </p:cNvPr>
          <p:cNvSpPr txBox="1"/>
          <p:nvPr/>
        </p:nvSpPr>
        <p:spPr>
          <a:xfrm>
            <a:off x="5585919" y="2176926"/>
            <a:ext cx="2948482" cy="369332"/>
          </a:xfrm>
          <a:prstGeom prst="rect">
            <a:avLst/>
          </a:prstGeom>
          <a:noFill/>
        </p:spPr>
        <p:txBody>
          <a:bodyPr wrap="square">
            <a:spAutoFit/>
          </a:bodyPr>
          <a:lstStyle/>
          <a:p>
            <a:pPr>
              <a:spcAft>
                <a:spcPts val="600"/>
              </a:spcAft>
            </a:pPr>
            <a:r>
              <a:rPr lang="en-US" kern="1200" dirty="0">
                <a:solidFill>
                  <a:schemeClr val="tx1">
                    <a:alpha val="80000"/>
                  </a:schemeClr>
                </a:solidFill>
                <a:latin typeface="+mn-lt"/>
                <a:ea typeface="+mn-ea"/>
                <a:cs typeface="+mn-cs"/>
              </a:rPr>
              <a:t>Ruggles Station</a:t>
            </a:r>
          </a:p>
        </p:txBody>
      </p:sp>
      <p:pic>
        <p:nvPicPr>
          <p:cNvPr id="18" name="Image 17">
            <a:extLst>
              <a:ext uri="{FF2B5EF4-FFF2-40B4-BE49-F238E27FC236}">
                <a16:creationId xmlns:a16="http://schemas.microsoft.com/office/drawing/2014/main" id="{8161B805-EF7E-6ECE-B41D-87DE11A6CC18}"/>
              </a:ext>
            </a:extLst>
          </p:cNvPr>
          <p:cNvPicPr>
            <a:picLocks noChangeAspect="1"/>
          </p:cNvPicPr>
          <p:nvPr/>
        </p:nvPicPr>
        <p:blipFill rotWithShape="1">
          <a:blip r:embed="rId6"/>
          <a:srcRect t="18012" r="40826"/>
          <a:stretch/>
        </p:blipFill>
        <p:spPr>
          <a:xfrm>
            <a:off x="8973581" y="-38571"/>
            <a:ext cx="2779239" cy="28880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ZoneTexte 18">
            <a:extLst>
              <a:ext uri="{FF2B5EF4-FFF2-40B4-BE49-F238E27FC236}">
                <a16:creationId xmlns:a16="http://schemas.microsoft.com/office/drawing/2014/main" id="{5EE6459B-286D-F041-BE28-552C8FA4FB75}"/>
              </a:ext>
            </a:extLst>
          </p:cNvPr>
          <p:cNvSpPr txBox="1"/>
          <p:nvPr/>
        </p:nvSpPr>
        <p:spPr>
          <a:xfrm>
            <a:off x="9542396" y="3039507"/>
            <a:ext cx="2948482" cy="369332"/>
          </a:xfrm>
          <a:prstGeom prst="rect">
            <a:avLst/>
          </a:prstGeom>
          <a:noFill/>
        </p:spPr>
        <p:txBody>
          <a:bodyPr wrap="square">
            <a:spAutoFit/>
          </a:bodyPr>
          <a:lstStyle/>
          <a:p>
            <a:pPr>
              <a:spcAft>
                <a:spcPts val="600"/>
              </a:spcAft>
            </a:pPr>
            <a:r>
              <a:rPr lang="en-US" dirty="0">
                <a:solidFill>
                  <a:schemeClr val="tx1">
                    <a:alpha val="80000"/>
                  </a:schemeClr>
                </a:solidFill>
              </a:rPr>
              <a:t>Northeastern</a:t>
            </a:r>
            <a:r>
              <a:rPr lang="en-US" kern="1200" dirty="0">
                <a:solidFill>
                  <a:schemeClr val="tx1">
                    <a:alpha val="80000"/>
                  </a:schemeClr>
                </a:solidFill>
                <a:latin typeface="+mn-lt"/>
                <a:ea typeface="+mn-ea"/>
                <a:cs typeface="+mn-cs"/>
              </a:rPr>
              <a:t> Station</a:t>
            </a:r>
          </a:p>
        </p:txBody>
      </p:sp>
    </p:spTree>
    <p:extLst>
      <p:ext uri="{BB962C8B-B14F-4D97-AF65-F5344CB8AC3E}">
        <p14:creationId xmlns:p14="http://schemas.microsoft.com/office/powerpoint/2010/main" val="52277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27" name="Freeform: Shape 126">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8" name="Oval 127">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Oval 128">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Freeform: Shape 129">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32" name="Rectangle 13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2">
            <a:extLst>
              <a:ext uri="{FF2B5EF4-FFF2-40B4-BE49-F238E27FC236}">
                <a16:creationId xmlns:a16="http://schemas.microsoft.com/office/drawing/2014/main" id="{92B09773-46BE-3734-771B-052A97420AB6}"/>
              </a:ext>
            </a:extLst>
          </p:cNvPr>
          <p:cNvSpPr txBox="1">
            <a:spLocks/>
          </p:cNvSpPr>
          <p:nvPr/>
        </p:nvSpPr>
        <p:spPr>
          <a:xfrm>
            <a:off x="550863" y="4508500"/>
            <a:ext cx="4500562" cy="1562959"/>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nSpc>
                <a:spcPct val="100000"/>
              </a:lnSpc>
              <a:spcAft>
                <a:spcPts val="600"/>
              </a:spcAft>
            </a:pPr>
            <a:r>
              <a:rPr lang="en-US" dirty="0"/>
              <a:t>Data analysis procedure</a:t>
            </a:r>
          </a:p>
        </p:txBody>
      </p:sp>
      <p:pic>
        <p:nvPicPr>
          <p:cNvPr id="15" name="Image 14">
            <a:extLst>
              <a:ext uri="{FF2B5EF4-FFF2-40B4-BE49-F238E27FC236}">
                <a16:creationId xmlns:a16="http://schemas.microsoft.com/office/drawing/2014/main" id="{866ACD7E-610C-85B3-C6B0-52B8DC9776CF}"/>
              </a:ext>
            </a:extLst>
          </p:cNvPr>
          <p:cNvPicPr>
            <a:picLocks noChangeAspect="1"/>
          </p:cNvPicPr>
          <p:nvPr/>
        </p:nvPicPr>
        <p:blipFill rotWithShape="1">
          <a:blip r:embed="rId3"/>
          <a:srcRect r="2223" b="3"/>
          <a:stretch/>
        </p:blipFill>
        <p:spPr>
          <a:xfrm>
            <a:off x="8373167" y="980845"/>
            <a:ext cx="3322266" cy="3091918"/>
          </a:xfrm>
          <a:custGeom>
            <a:avLst/>
            <a:gdLst/>
            <a:ahLst/>
            <a:cxnLst/>
            <a:rect l="l" t="t" r="r" b="b"/>
            <a:pathLst>
              <a:path w="4064400" h="3782578">
                <a:moveTo>
                  <a:pt x="0" y="0"/>
                </a:moveTo>
                <a:lnTo>
                  <a:pt x="4064400" y="0"/>
                </a:lnTo>
                <a:lnTo>
                  <a:pt x="4064400" y="3782578"/>
                </a:lnTo>
                <a:lnTo>
                  <a:pt x="0" y="3782578"/>
                </a:lnTo>
                <a:close/>
              </a:path>
            </a:pathLst>
          </a:custGeom>
        </p:spPr>
      </p:pic>
      <p:pic>
        <p:nvPicPr>
          <p:cNvPr id="7" name="Image 6">
            <a:extLst>
              <a:ext uri="{FF2B5EF4-FFF2-40B4-BE49-F238E27FC236}">
                <a16:creationId xmlns:a16="http://schemas.microsoft.com/office/drawing/2014/main" id="{955484F2-C5E2-A279-78E1-7E3B34E748D4}"/>
              </a:ext>
            </a:extLst>
          </p:cNvPr>
          <p:cNvPicPr>
            <a:picLocks noChangeAspect="1"/>
          </p:cNvPicPr>
          <p:nvPr/>
        </p:nvPicPr>
        <p:blipFill rotWithShape="1">
          <a:blip r:embed="rId4"/>
          <a:srcRect r="24245" b="-3"/>
          <a:stretch/>
        </p:blipFill>
        <p:spPr>
          <a:xfrm>
            <a:off x="143234" y="980845"/>
            <a:ext cx="3322265" cy="3091902"/>
          </a:xfrm>
          <a:custGeom>
            <a:avLst/>
            <a:gdLst/>
            <a:ahLst/>
            <a:cxnLst/>
            <a:rect l="l" t="t" r="r" b="b"/>
            <a:pathLst>
              <a:path w="4064400" h="3782578">
                <a:moveTo>
                  <a:pt x="0" y="0"/>
                </a:moveTo>
                <a:lnTo>
                  <a:pt x="4064400" y="0"/>
                </a:lnTo>
                <a:lnTo>
                  <a:pt x="4064400" y="3782578"/>
                </a:lnTo>
                <a:lnTo>
                  <a:pt x="0" y="3782578"/>
                </a:lnTo>
                <a:close/>
              </a:path>
            </a:pathLst>
          </a:custGeom>
        </p:spPr>
      </p:pic>
      <p:pic>
        <p:nvPicPr>
          <p:cNvPr id="10" name="Espace réservé du contenu 7">
            <a:extLst>
              <a:ext uri="{FF2B5EF4-FFF2-40B4-BE49-F238E27FC236}">
                <a16:creationId xmlns:a16="http://schemas.microsoft.com/office/drawing/2014/main" id="{1659F6A3-477B-F75F-6BD0-10B6996B9C3C}"/>
              </a:ext>
            </a:extLst>
          </p:cNvPr>
          <p:cNvPicPr>
            <a:picLocks noChangeAspect="1"/>
          </p:cNvPicPr>
          <p:nvPr/>
        </p:nvPicPr>
        <p:blipFill rotWithShape="1">
          <a:blip r:embed="rId5"/>
          <a:srcRect r="32305" b="-2"/>
          <a:stretch/>
        </p:blipFill>
        <p:spPr>
          <a:xfrm>
            <a:off x="4269852" y="963838"/>
            <a:ext cx="3322265" cy="3091902"/>
          </a:xfrm>
          <a:custGeom>
            <a:avLst/>
            <a:gdLst/>
            <a:ahLst/>
            <a:cxnLst/>
            <a:rect l="l" t="t" r="r" b="b"/>
            <a:pathLst>
              <a:path w="4064400" h="3782578">
                <a:moveTo>
                  <a:pt x="0" y="0"/>
                </a:moveTo>
                <a:lnTo>
                  <a:pt x="4064400" y="0"/>
                </a:lnTo>
                <a:lnTo>
                  <a:pt x="4064400" y="3782578"/>
                </a:lnTo>
                <a:lnTo>
                  <a:pt x="0" y="3782578"/>
                </a:lnTo>
                <a:close/>
              </a:path>
            </a:pathLst>
          </a:custGeom>
        </p:spPr>
      </p:pic>
      <p:sp>
        <p:nvSpPr>
          <p:cNvPr id="41" name="ZoneTexte 40">
            <a:extLst>
              <a:ext uri="{FF2B5EF4-FFF2-40B4-BE49-F238E27FC236}">
                <a16:creationId xmlns:a16="http://schemas.microsoft.com/office/drawing/2014/main" id="{6EA5215A-191D-A3F9-4BFC-60F5060F397B}"/>
              </a:ext>
            </a:extLst>
          </p:cNvPr>
          <p:cNvSpPr txBox="1"/>
          <p:nvPr/>
        </p:nvSpPr>
        <p:spPr>
          <a:xfrm>
            <a:off x="5267325" y="4508500"/>
            <a:ext cx="6373813" cy="1562959"/>
          </a:xfrm>
          <a:prstGeom prst="rect">
            <a:avLst/>
          </a:prstGeom>
        </p:spPr>
        <p:txBody>
          <a:bodyPr vert="horz" wrap="square" lIns="0" tIns="0" rIns="0" bIns="0" rtlCol="0" anchor="t">
            <a:normAutofit/>
          </a:bodyPr>
          <a:lstStyle/>
          <a:p>
            <a:pPr>
              <a:lnSpc>
                <a:spcPct val="110000"/>
              </a:lnSpc>
              <a:spcAft>
                <a:spcPts val="800"/>
              </a:spcAft>
            </a:pPr>
            <a:r>
              <a:rPr lang="en-US" sz="2400" dirty="0">
                <a:solidFill>
                  <a:schemeClr val="tx1">
                    <a:alpha val="60000"/>
                  </a:schemeClr>
                </a:solidFill>
              </a:rPr>
              <a:t>Understand the </a:t>
            </a:r>
            <a:r>
              <a:rPr lang="en-US" sz="2400" b="0" i="0" dirty="0">
                <a:solidFill>
                  <a:schemeClr val="tx1">
                    <a:alpha val="60000"/>
                  </a:schemeClr>
                </a:solidFill>
              </a:rPr>
              <a:t>software operation for air sensor measurements, including SD card recording and real-time data download.</a:t>
            </a:r>
            <a:endParaRPr lang="en-US" sz="2400" dirty="0">
              <a:solidFill>
                <a:schemeClr val="tx1">
                  <a:alpha val="60000"/>
                </a:schemeClr>
              </a:solidFill>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8</a:t>
            </a:fld>
            <a:endParaRPr lang="en-US">
              <a:solidFill>
                <a:schemeClr val="tx1">
                  <a:alpha val="80000"/>
                </a:schemeClr>
              </a:solidFill>
            </a:endParaRPr>
          </a:p>
        </p:txBody>
      </p:sp>
      <p:sp>
        <p:nvSpPr>
          <p:cNvPr id="2" name="Flèche : droite 1">
            <a:extLst>
              <a:ext uri="{FF2B5EF4-FFF2-40B4-BE49-F238E27FC236}">
                <a16:creationId xmlns:a16="http://schemas.microsoft.com/office/drawing/2014/main" id="{7298BC0C-B28C-6C38-E82E-E163A1F42083}"/>
              </a:ext>
            </a:extLst>
          </p:cNvPr>
          <p:cNvSpPr/>
          <p:nvPr/>
        </p:nvSpPr>
        <p:spPr>
          <a:xfrm>
            <a:off x="3555477" y="2270855"/>
            <a:ext cx="647700" cy="46824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Flèche : droite 2">
            <a:extLst>
              <a:ext uri="{FF2B5EF4-FFF2-40B4-BE49-F238E27FC236}">
                <a16:creationId xmlns:a16="http://schemas.microsoft.com/office/drawing/2014/main" id="{54553DF6-0749-9171-980B-5B84E1E768CF}"/>
              </a:ext>
            </a:extLst>
          </p:cNvPr>
          <p:cNvSpPr/>
          <p:nvPr/>
        </p:nvSpPr>
        <p:spPr>
          <a:xfrm>
            <a:off x="7658792" y="2275667"/>
            <a:ext cx="647700" cy="46824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5888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48" name="Freeform: Shape 47">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Shape 50">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53" name="Rectangle 5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2">
            <a:extLst>
              <a:ext uri="{FF2B5EF4-FFF2-40B4-BE49-F238E27FC236}">
                <a16:creationId xmlns:a16="http://schemas.microsoft.com/office/drawing/2014/main" id="{92B09773-46BE-3734-771B-052A97420AB6}"/>
              </a:ext>
            </a:extLst>
          </p:cNvPr>
          <p:cNvSpPr txBox="1">
            <a:spLocks/>
          </p:cNvSpPr>
          <p:nvPr/>
        </p:nvSpPr>
        <p:spPr>
          <a:xfrm>
            <a:off x="550864" y="549275"/>
            <a:ext cx="3565524" cy="1997855"/>
          </a:xfrm>
          <a:prstGeom prst="rect">
            <a:avLst/>
          </a:prstGeom>
        </p:spPr>
        <p:txBody>
          <a:bodyPr vert="horz" wrap="square" lIns="0" tIns="0" rIns="0" bIns="0" rtlCol="0" anchor="b" anchorCtr="0">
            <a:norm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nSpc>
                <a:spcPct val="100000"/>
              </a:lnSpc>
              <a:spcAft>
                <a:spcPts val="600"/>
              </a:spcAft>
            </a:pPr>
            <a:r>
              <a:rPr lang="en-US" sz="4800" dirty="0"/>
              <a:t>Visualization </a:t>
            </a:r>
          </a:p>
        </p:txBody>
      </p:sp>
      <p:grpSp>
        <p:nvGrpSpPr>
          <p:cNvPr id="55" name="Group 54">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56"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0" name="Oval 59">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ZoneTexte 40">
            <a:extLst>
              <a:ext uri="{FF2B5EF4-FFF2-40B4-BE49-F238E27FC236}">
                <a16:creationId xmlns:a16="http://schemas.microsoft.com/office/drawing/2014/main" id="{6EA5215A-191D-A3F9-4BFC-60F5060F397B}"/>
              </a:ext>
            </a:extLst>
          </p:cNvPr>
          <p:cNvSpPr txBox="1"/>
          <p:nvPr/>
        </p:nvSpPr>
        <p:spPr>
          <a:xfrm>
            <a:off x="550863" y="2677306"/>
            <a:ext cx="3565525" cy="3415519"/>
          </a:xfrm>
          <a:prstGeom prst="rect">
            <a:avLst/>
          </a:prstGeom>
        </p:spPr>
        <p:txBody>
          <a:bodyPr vert="horz" wrap="square" lIns="0" tIns="0" rIns="0" bIns="0" rtlCol="0" anchor="t">
            <a:normAutofit/>
          </a:bodyPr>
          <a:lstStyle/>
          <a:p>
            <a:pPr>
              <a:spcAft>
                <a:spcPts val="800"/>
              </a:spcAft>
            </a:pPr>
            <a:r>
              <a:rPr lang="en-US" sz="1500" dirty="0">
                <a:solidFill>
                  <a:schemeClr val="tx1">
                    <a:alpha val="60000"/>
                  </a:schemeClr>
                </a:solidFill>
                <a:effectLst/>
                <a:latin typeface="Times New Roman" panose="02020603050405020304" pitchFamily="18" charset="0"/>
                <a:cs typeface="Times New Roman" panose="02020603050405020304" pitchFamily="18" charset="0"/>
              </a:rPr>
              <a:t>The coefficient of determination, or R</a:t>
            </a:r>
            <a:r>
              <a:rPr lang="en-US" sz="1500" baseline="30000" dirty="0">
                <a:solidFill>
                  <a:schemeClr val="tx1">
                    <a:alpha val="60000"/>
                  </a:schemeClr>
                </a:solidFill>
                <a:effectLst/>
                <a:latin typeface="Times New Roman" panose="02020603050405020304" pitchFamily="18" charset="0"/>
                <a:cs typeface="Times New Roman" panose="02020603050405020304" pitchFamily="18" charset="0"/>
              </a:rPr>
              <a:t>2</a:t>
            </a:r>
            <a:r>
              <a:rPr lang="en-US" sz="1500" dirty="0">
                <a:solidFill>
                  <a:schemeClr val="tx1">
                    <a:alpha val="60000"/>
                  </a:schemeClr>
                </a:solidFill>
                <a:effectLst/>
                <a:latin typeface="Times New Roman" panose="02020603050405020304" pitchFamily="18" charset="0"/>
                <a:cs typeface="Times New Roman" panose="02020603050405020304" pitchFamily="18" charset="0"/>
              </a:rPr>
              <a:t>, measures how well the data fit the fitted regression line. In this case, the R</a:t>
            </a:r>
            <a:r>
              <a:rPr lang="en-US" sz="1500" baseline="30000" dirty="0">
                <a:solidFill>
                  <a:schemeClr val="tx1">
                    <a:alpha val="60000"/>
                  </a:schemeClr>
                </a:solidFill>
                <a:effectLst/>
                <a:latin typeface="Times New Roman" panose="02020603050405020304" pitchFamily="18" charset="0"/>
                <a:cs typeface="Times New Roman" panose="02020603050405020304" pitchFamily="18" charset="0"/>
              </a:rPr>
              <a:t>2</a:t>
            </a:r>
            <a:r>
              <a:rPr lang="en-US" sz="1500" dirty="0">
                <a:solidFill>
                  <a:schemeClr val="tx1">
                    <a:alpha val="60000"/>
                  </a:schemeClr>
                </a:solidFill>
                <a:effectLst/>
                <a:latin typeface="Times New Roman" panose="02020603050405020304" pitchFamily="18" charset="0"/>
                <a:cs typeface="Times New Roman" panose="02020603050405020304" pitchFamily="18" charset="0"/>
              </a:rPr>
              <a:t> value is greater when the fan is on compared to when the fan is off. This suggests that the lunch box with the fan is more accurate than the one without the fan when comparing their performance to the TSI sensor.</a:t>
            </a:r>
          </a:p>
          <a:p>
            <a:pPr marR="0" lvl="0" indent="-228600">
              <a:spcBef>
                <a:spcPts val="0"/>
              </a:spcBef>
              <a:spcAft>
                <a:spcPts val="800"/>
              </a:spcAft>
              <a:buFont typeface="Arial" panose="020B0604020202020204" pitchFamily="34" charset="0"/>
              <a:buChar char="•"/>
            </a:pPr>
            <a:endParaRPr lang="en-US" sz="1500" dirty="0">
              <a:solidFill>
                <a:schemeClr val="tx1">
                  <a:alpha val="60000"/>
                </a:schemeClr>
              </a:solidFill>
              <a:effectLst/>
            </a:endParaRPr>
          </a:p>
          <a:p>
            <a:pPr marR="0" lvl="0" indent="-228600">
              <a:spcBef>
                <a:spcPts val="0"/>
              </a:spcBef>
              <a:spcAft>
                <a:spcPts val="800"/>
              </a:spcAft>
              <a:buFont typeface="Arial" panose="020B0604020202020204" pitchFamily="34" charset="0"/>
              <a:buChar char="•"/>
            </a:pPr>
            <a:r>
              <a:rPr lang="en-US" sz="1500" dirty="0">
                <a:solidFill>
                  <a:schemeClr val="tx1">
                    <a:alpha val="60000"/>
                  </a:schemeClr>
                </a:solidFill>
              </a:rPr>
              <a:t>	</a:t>
            </a:r>
            <a:endParaRPr lang="en-US" sz="1500" dirty="0">
              <a:solidFill>
                <a:schemeClr val="tx1">
                  <a:alpha val="60000"/>
                </a:schemeClr>
              </a:solidFill>
              <a:effectLst/>
            </a:endParaRPr>
          </a:p>
        </p:txBody>
      </p:sp>
      <p:pic>
        <p:nvPicPr>
          <p:cNvPr id="12" name="Image 11">
            <a:extLst>
              <a:ext uri="{FF2B5EF4-FFF2-40B4-BE49-F238E27FC236}">
                <a16:creationId xmlns:a16="http://schemas.microsoft.com/office/drawing/2014/main" id="{A34785C5-F7C6-85BC-00E7-5854057FBD92}"/>
              </a:ext>
            </a:extLst>
          </p:cNvPr>
          <p:cNvPicPr>
            <a:picLocks noChangeAspect="1"/>
          </p:cNvPicPr>
          <p:nvPr/>
        </p:nvPicPr>
        <p:blipFill>
          <a:blip r:embed="rId3"/>
          <a:stretch>
            <a:fillRect/>
          </a:stretch>
        </p:blipFill>
        <p:spPr>
          <a:xfrm>
            <a:off x="5534025" y="1182544"/>
            <a:ext cx="6532701" cy="3966595"/>
          </a:xfrm>
          <a:custGeom>
            <a:avLst/>
            <a:gdLst/>
            <a:ahLst/>
            <a:cxnLst/>
            <a:rect l="l" t="t" r="r" b="b"/>
            <a:pathLst>
              <a:path w="7090237" h="5759451">
                <a:moveTo>
                  <a:pt x="0" y="0"/>
                </a:moveTo>
                <a:lnTo>
                  <a:pt x="7090237" y="0"/>
                </a:lnTo>
                <a:lnTo>
                  <a:pt x="7090237" y="5759451"/>
                </a:lnTo>
                <a:lnTo>
                  <a:pt x="0" y="5759451"/>
                </a:lnTo>
                <a:close/>
              </a:path>
            </a:pathLst>
          </a:custGeo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9</a:t>
            </a:fld>
            <a:endParaRPr lang="en-US">
              <a:solidFill>
                <a:schemeClr val="tx1">
                  <a:alpha val="80000"/>
                </a:schemeClr>
              </a:solidFill>
            </a:endParaRPr>
          </a:p>
        </p:txBody>
      </p:sp>
      <p:sp>
        <p:nvSpPr>
          <p:cNvPr id="2" name="Flèche : droite 1">
            <a:extLst>
              <a:ext uri="{FF2B5EF4-FFF2-40B4-BE49-F238E27FC236}">
                <a16:creationId xmlns:a16="http://schemas.microsoft.com/office/drawing/2014/main" id="{34B03C52-181C-3D94-136D-A5B24E8A86F7}"/>
              </a:ext>
            </a:extLst>
          </p:cNvPr>
          <p:cNvSpPr/>
          <p:nvPr/>
        </p:nvSpPr>
        <p:spPr>
          <a:xfrm>
            <a:off x="4789626" y="1856205"/>
            <a:ext cx="619125" cy="24843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Flèche : droite 2">
            <a:extLst>
              <a:ext uri="{FF2B5EF4-FFF2-40B4-BE49-F238E27FC236}">
                <a16:creationId xmlns:a16="http://schemas.microsoft.com/office/drawing/2014/main" id="{097585EB-1644-8D0F-9BA2-83721A6C416B}"/>
              </a:ext>
            </a:extLst>
          </p:cNvPr>
          <p:cNvSpPr/>
          <p:nvPr/>
        </p:nvSpPr>
        <p:spPr>
          <a:xfrm>
            <a:off x="4715670" y="4118694"/>
            <a:ext cx="619125" cy="24843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ZoneTexte 4">
            <a:extLst>
              <a:ext uri="{FF2B5EF4-FFF2-40B4-BE49-F238E27FC236}">
                <a16:creationId xmlns:a16="http://schemas.microsoft.com/office/drawing/2014/main" id="{5357D515-13FB-228F-32A3-D32A4B1143A7}"/>
              </a:ext>
            </a:extLst>
          </p:cNvPr>
          <p:cNvSpPr txBox="1"/>
          <p:nvPr/>
        </p:nvSpPr>
        <p:spPr>
          <a:xfrm>
            <a:off x="4241662" y="2094730"/>
            <a:ext cx="6096000" cy="369332"/>
          </a:xfrm>
          <a:prstGeom prst="rect">
            <a:avLst/>
          </a:prstGeom>
          <a:noFill/>
        </p:spPr>
        <p:txBody>
          <a:bodyPr wrap="square">
            <a:spAutoFit/>
          </a:bodyPr>
          <a:lstStyle/>
          <a:p>
            <a:r>
              <a:rPr lang="en-US" dirty="0">
                <a:solidFill>
                  <a:schemeClr val="tx1">
                    <a:alpha val="60000"/>
                  </a:schemeClr>
                </a:solidFill>
                <a:latin typeface="Times New Roman" panose="02020603050405020304" pitchFamily="18" charset="0"/>
                <a:cs typeface="Times New Roman" panose="02020603050405020304" pitchFamily="18" charset="0"/>
              </a:rPr>
              <a:t>FAN-ON</a:t>
            </a:r>
            <a:endParaRPr lang="en-US" dirty="0"/>
          </a:p>
        </p:txBody>
      </p:sp>
      <p:sp>
        <p:nvSpPr>
          <p:cNvPr id="7" name="ZoneTexte 6">
            <a:extLst>
              <a:ext uri="{FF2B5EF4-FFF2-40B4-BE49-F238E27FC236}">
                <a16:creationId xmlns:a16="http://schemas.microsoft.com/office/drawing/2014/main" id="{0D17E887-1252-8C51-89E9-B4E27541E98F}"/>
              </a:ext>
            </a:extLst>
          </p:cNvPr>
          <p:cNvSpPr txBox="1"/>
          <p:nvPr/>
        </p:nvSpPr>
        <p:spPr>
          <a:xfrm>
            <a:off x="4241662" y="4363171"/>
            <a:ext cx="6096000" cy="369332"/>
          </a:xfrm>
          <a:prstGeom prst="rect">
            <a:avLst/>
          </a:prstGeom>
          <a:noFill/>
        </p:spPr>
        <p:txBody>
          <a:bodyPr wrap="square">
            <a:spAutoFit/>
          </a:bodyPr>
          <a:lstStyle/>
          <a:p>
            <a:r>
              <a:rPr lang="en-US" dirty="0">
                <a:solidFill>
                  <a:schemeClr val="tx1">
                    <a:alpha val="60000"/>
                  </a:schemeClr>
                </a:solidFill>
                <a:latin typeface="Times New Roman" panose="02020603050405020304" pitchFamily="18" charset="0"/>
                <a:cs typeface="Times New Roman" panose="02020603050405020304" pitchFamily="18" charset="0"/>
              </a:rPr>
              <a:t>FAN-OFF</a:t>
            </a:r>
            <a:endParaRPr lang="en-US" dirty="0"/>
          </a:p>
        </p:txBody>
      </p:sp>
    </p:spTree>
    <p:extLst>
      <p:ext uri="{BB962C8B-B14F-4D97-AF65-F5344CB8AC3E}">
        <p14:creationId xmlns:p14="http://schemas.microsoft.com/office/powerpoint/2010/main" val="2926885135"/>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230e9df3-be65-4c73-a93b-d1236ebd677e"/>
    <ds:schemaRef ds:uri="16c05727-aa75-4e4a-9b5f-8a80a1165891"/>
    <ds:schemaRef ds:uri="http://purl.org/dc/terms/"/>
    <ds:schemaRef ds:uri="http://purl.org/dc/elements/1.1/"/>
    <ds:schemaRef ds:uri="71af3243-3dd4-4a8d-8c0d-dd76da1f02a5"/>
    <ds:schemaRef ds:uri="http://schemas.microsoft.com/sharepoint/v3"/>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{361CE316-3350-49E1-84A4-11D194E89918}tf33713516_win32</Template>
  <TotalTime>15906</TotalTime>
  <Words>696</Words>
  <Application>Microsoft Office PowerPoint</Application>
  <PresentationFormat>Widescreen</PresentationFormat>
  <Paragraphs>110</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-apple-system</vt:lpstr>
      <vt:lpstr>Arial</vt:lpstr>
      <vt:lpstr>Calibri</vt:lpstr>
      <vt:lpstr>Gill Sans MT</vt:lpstr>
      <vt:lpstr>Symbol</vt:lpstr>
      <vt:lpstr>Times New Roman</vt:lpstr>
      <vt:lpstr>Walbaum Display</vt:lpstr>
      <vt:lpstr>3DFloatVTI</vt:lpstr>
      <vt:lpstr>Cross-calibration and visualization of data for a portable air quality monitor</vt:lpstr>
      <vt:lpstr>PowerPoint Presentation</vt:lpstr>
      <vt:lpstr>Cross-calibration and visualization of data for a portable air quality monitor</vt:lpstr>
      <vt:lpstr>Timeline</vt:lpstr>
      <vt:lpstr>PowerPoint Presentation</vt:lpstr>
      <vt:lpstr>PowerPoint Presentation</vt:lpstr>
      <vt:lpstr>PowerPoint Presentation</vt:lpstr>
      <vt:lpstr>PowerPoint Presentation</vt:lpstr>
      <vt:lpstr>PowerPoint Presentation</vt:lpstr>
      <vt:lpstr>Challenges </vt:lpstr>
      <vt:lpstr>Next step </vt:lpstr>
      <vt:lpstr>Idea of conception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Cross-calibration and visualization of data for a portable air quality monitor</dc:title>
  <dc:creator>Francois, Olivier K</dc:creator>
  <cp:lastModifiedBy>Fuchs, Nicolas</cp:lastModifiedBy>
  <cp:revision>21</cp:revision>
  <dcterms:created xsi:type="dcterms:W3CDTF">2023-07-19T14:27:17Z</dcterms:created>
  <dcterms:modified xsi:type="dcterms:W3CDTF">2023-08-01T18:35:35Z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