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Fira Code" panose="020B0809050000020004" pitchFamily="49" charset="0"/>
      <p:regular r:id="rId16"/>
      <p:bold r:id="rId17"/>
    </p:embeddedFont>
    <p:embeddedFont>
      <p:font typeface="Fira Code Medium" panose="020B0809050000020004" pitchFamily="49" charset="0"/>
      <p:regular r:id="rId18"/>
      <p:bold r:id="rId19"/>
    </p:embeddedFont>
    <p:embeddedFont>
      <p:font typeface="Fira Code SemiBol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3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7b51334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7b51334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c0816af25f_0_19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c0816af25f_0_1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d5a29e6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5d5a29e6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5d5da1cf1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5d5da1cf1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5d5da1cf1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5d5da1cf1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d5a29e60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5d5a29e6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7f9c668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7f9c668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8d9170141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8d9170141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5dcd7ce1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5dcd7ce1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c0816af25f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c0816af25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c0816af25f_0_1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c0816af25f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0816af25f_0_1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c0816af25f_0_1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5d5da1cf1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5d5da1cf1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542575"/>
            <a:ext cx="9144000" cy="4058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413525" y="1119313"/>
            <a:ext cx="5682300" cy="517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3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413525" y="3317438"/>
            <a:ext cx="3158400" cy="70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chemeClr val="accent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1413525" y="1736863"/>
            <a:ext cx="5682300" cy="46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5" name="Google Shape;15;p2"/>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6" name="Google Shape;16;p2"/>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7" name="Google Shape;17;p2"/>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8" name="Google Shape;18;p2"/>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9" name="Google Shape;19;p2"/>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20" name="Google Shape;20;p2"/>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21" name="Google Shape;21;p2"/>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22" name="Google Shape;22;p2"/>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23" name="Google Shape;23;p2"/>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24" name="Google Shape;24;p2"/>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25" name="Google Shape;25;p2"/>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26" name="Google Shape;26;p2"/>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27" name="Google Shape;27;p2"/>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
        <p:nvSpPr>
          <p:cNvPr id="28" name="Google Shape;28;p2"/>
          <p:cNvSpPr/>
          <p:nvPr/>
        </p:nvSpPr>
        <p:spPr>
          <a:xfrm>
            <a:off x="4572000" y="455070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a:spLocks noGrp="1"/>
          </p:cNvSpPr>
          <p:nvPr>
            <p:ph type="subTitle" idx="3"/>
          </p:nvPr>
        </p:nvSpPr>
        <p:spPr>
          <a:xfrm>
            <a:off x="1413525" y="2325113"/>
            <a:ext cx="5682300" cy="46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0"/>
        <p:cNvGrpSpPr/>
        <p:nvPr/>
      </p:nvGrpSpPr>
      <p:grpSpPr>
        <a:xfrm>
          <a:off x="0" y="0"/>
          <a:ext cx="0" cy="0"/>
          <a:chOff x="0" y="0"/>
          <a:chExt cx="0" cy="0"/>
        </a:xfrm>
      </p:grpSpPr>
      <p:sp>
        <p:nvSpPr>
          <p:cNvPr id="171" name="Google Shape;171;p11"/>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txBox="1">
            <a:spLocks noGrp="1"/>
          </p:cNvSpPr>
          <p:nvPr>
            <p:ph type="title" hasCustomPrompt="1"/>
          </p:nvPr>
        </p:nvSpPr>
        <p:spPr>
          <a:xfrm>
            <a:off x="1084225" y="1311425"/>
            <a:ext cx="6379200" cy="10185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4" name="Google Shape;174;p11"/>
          <p:cNvSpPr txBox="1">
            <a:spLocks noGrp="1"/>
          </p:cNvSpPr>
          <p:nvPr>
            <p:ph type="body" idx="1"/>
          </p:nvPr>
        </p:nvSpPr>
        <p:spPr>
          <a:xfrm>
            <a:off x="1554225" y="2486925"/>
            <a:ext cx="6689100" cy="5280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800">
                <a:solidFill>
                  <a:schemeClr val="accent3"/>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75" name="Google Shape;175;p11"/>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76" name="Google Shape;176;p11"/>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77" name="Google Shape;177;p11"/>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78" name="Google Shape;178;p11"/>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79" name="Google Shape;179;p11"/>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80" name="Google Shape;180;p11"/>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181" name="Google Shape;181;p11"/>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182" name="Google Shape;182;p11"/>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183" name="Google Shape;183;p11"/>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184" name="Google Shape;184;p11"/>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185" name="Google Shape;185;p11"/>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186" name="Google Shape;186;p11"/>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187" name="Google Shape;187;p11"/>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188" name="Google Shape;188;p11"/>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0"/>
        <p:cNvGrpSpPr/>
        <p:nvPr/>
      </p:nvGrpSpPr>
      <p:grpSpPr>
        <a:xfrm>
          <a:off x="0" y="0"/>
          <a:ext cx="0" cy="0"/>
          <a:chOff x="0" y="0"/>
          <a:chExt cx="0" cy="0"/>
        </a:xfrm>
      </p:grpSpPr>
      <p:sp>
        <p:nvSpPr>
          <p:cNvPr id="191" name="Google Shape;191;p13"/>
          <p:cNvSpPr/>
          <p:nvPr/>
        </p:nvSpPr>
        <p:spPr>
          <a:xfrm flipH="1">
            <a:off x="4572000" y="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flipH="1">
            <a:off x="0" y="455070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0" y="542575"/>
            <a:ext cx="9144000" cy="4058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5" name="Google Shape;195;p13"/>
          <p:cNvGrpSpPr/>
          <p:nvPr/>
        </p:nvGrpSpPr>
        <p:grpSpPr>
          <a:xfrm>
            <a:off x="205750" y="745950"/>
            <a:ext cx="429000" cy="3651600"/>
            <a:chOff x="205750" y="745950"/>
            <a:chExt cx="429000" cy="3651600"/>
          </a:xfrm>
        </p:grpSpPr>
        <p:sp>
          <p:nvSpPr>
            <p:cNvPr id="196" name="Google Shape;196;p13"/>
            <p:cNvSpPr txBox="1"/>
            <p:nvPr/>
          </p:nvSpPr>
          <p:spPr>
            <a:xfrm>
              <a:off x="205750"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97" name="Google Shape;197;p13"/>
            <p:cNvSpPr txBox="1"/>
            <p:nvPr/>
          </p:nvSpPr>
          <p:spPr>
            <a:xfrm>
              <a:off x="205750"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98" name="Google Shape;198;p13"/>
            <p:cNvSpPr txBox="1"/>
            <p:nvPr/>
          </p:nvSpPr>
          <p:spPr>
            <a:xfrm>
              <a:off x="205750"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99" name="Google Shape;199;p13"/>
            <p:cNvSpPr txBox="1"/>
            <p:nvPr/>
          </p:nvSpPr>
          <p:spPr>
            <a:xfrm>
              <a:off x="205750"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200" name="Google Shape;200;p13"/>
            <p:cNvSpPr txBox="1"/>
            <p:nvPr/>
          </p:nvSpPr>
          <p:spPr>
            <a:xfrm>
              <a:off x="205750"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201" name="Google Shape;201;p13"/>
            <p:cNvSpPr txBox="1"/>
            <p:nvPr/>
          </p:nvSpPr>
          <p:spPr>
            <a:xfrm>
              <a:off x="205750"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202" name="Google Shape;202;p13"/>
            <p:cNvSpPr txBox="1"/>
            <p:nvPr/>
          </p:nvSpPr>
          <p:spPr>
            <a:xfrm>
              <a:off x="205750"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203" name="Google Shape;203;p13"/>
            <p:cNvSpPr txBox="1"/>
            <p:nvPr/>
          </p:nvSpPr>
          <p:spPr>
            <a:xfrm>
              <a:off x="205750"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204" name="Google Shape;204;p13"/>
            <p:cNvSpPr txBox="1"/>
            <p:nvPr/>
          </p:nvSpPr>
          <p:spPr>
            <a:xfrm>
              <a:off x="205750"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205" name="Google Shape;205;p13"/>
            <p:cNvSpPr txBox="1"/>
            <p:nvPr/>
          </p:nvSpPr>
          <p:spPr>
            <a:xfrm>
              <a:off x="205750"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206" name="Google Shape;206;p13"/>
            <p:cNvSpPr txBox="1"/>
            <p:nvPr/>
          </p:nvSpPr>
          <p:spPr>
            <a:xfrm>
              <a:off x="205750"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207" name="Google Shape;207;p13"/>
            <p:cNvSpPr txBox="1"/>
            <p:nvPr/>
          </p:nvSpPr>
          <p:spPr>
            <a:xfrm>
              <a:off x="205750"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208" name="Google Shape;208;p13"/>
            <p:cNvSpPr txBox="1"/>
            <p:nvPr/>
          </p:nvSpPr>
          <p:spPr>
            <a:xfrm>
              <a:off x="205750"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209" name="Google Shape;209;p13"/>
            <p:cNvSpPr txBox="1"/>
            <p:nvPr/>
          </p:nvSpPr>
          <p:spPr>
            <a:xfrm>
              <a:off x="205750"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CUSTOM_9">
    <p:spTree>
      <p:nvGrpSpPr>
        <p:cNvPr id="1" name="Shape 210"/>
        <p:cNvGrpSpPr/>
        <p:nvPr/>
      </p:nvGrpSpPr>
      <p:grpSpPr>
        <a:xfrm>
          <a:off x="0" y="0"/>
          <a:ext cx="0" cy="0"/>
          <a:chOff x="0" y="0"/>
          <a:chExt cx="0" cy="0"/>
        </a:xfrm>
      </p:grpSpPr>
      <p:sp>
        <p:nvSpPr>
          <p:cNvPr id="211" name="Google Shape;211;p14"/>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4572000" y="0"/>
            <a:ext cx="4572000" cy="6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214" name="Google Shape;214;p14"/>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215" name="Google Shape;215;p14"/>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216" name="Google Shape;216;p14"/>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217" name="Google Shape;217;p14"/>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218" name="Google Shape;218;p14"/>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219" name="Google Shape;219;p14"/>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220" name="Google Shape;220;p14"/>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221" name="Google Shape;221;p14"/>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222" name="Google Shape;222;p14"/>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223" name="Google Shape;223;p14"/>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224" name="Google Shape;224;p14"/>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225" name="Google Shape;225;p14"/>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226" name="Google Shape;226;p14"/>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2">
    <p:spTree>
      <p:nvGrpSpPr>
        <p:cNvPr id="1" name="Shape 227"/>
        <p:cNvGrpSpPr/>
        <p:nvPr/>
      </p:nvGrpSpPr>
      <p:grpSpPr>
        <a:xfrm>
          <a:off x="0" y="0"/>
          <a:ext cx="0" cy="0"/>
          <a:chOff x="0" y="0"/>
          <a:chExt cx="0" cy="0"/>
        </a:xfrm>
      </p:grpSpPr>
      <p:sp>
        <p:nvSpPr>
          <p:cNvPr id="228" name="Google Shape;228;p15"/>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0" y="0"/>
            <a:ext cx="4572000" cy="6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231" name="Google Shape;231;p15"/>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232" name="Google Shape;232;p15"/>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233" name="Google Shape;233;p15"/>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234" name="Google Shape;234;p15"/>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235" name="Google Shape;235;p15"/>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236" name="Google Shape;236;p15"/>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237" name="Google Shape;237;p15"/>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238" name="Google Shape;238;p15"/>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239" name="Google Shape;239;p15"/>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240" name="Google Shape;240;p15"/>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241" name="Google Shape;241;p15"/>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242" name="Google Shape;242;p15"/>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243" name="Google Shape;243;p15"/>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hasCustomPrompt="1"/>
          </p:nvPr>
        </p:nvSpPr>
        <p:spPr>
          <a:xfrm flipH="1">
            <a:off x="2054663" y="586975"/>
            <a:ext cx="1842300" cy="11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0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4" name="Google Shape;34;p3"/>
          <p:cNvSpPr txBox="1">
            <a:spLocks noGrp="1"/>
          </p:cNvSpPr>
          <p:nvPr>
            <p:ph type="title" idx="2"/>
          </p:nvPr>
        </p:nvSpPr>
        <p:spPr>
          <a:xfrm>
            <a:off x="2605788" y="1846623"/>
            <a:ext cx="5377200" cy="535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3"/>
          <p:cNvSpPr txBox="1">
            <a:spLocks noGrp="1"/>
          </p:cNvSpPr>
          <p:nvPr>
            <p:ph type="subTitle" idx="1"/>
          </p:nvPr>
        </p:nvSpPr>
        <p:spPr>
          <a:xfrm>
            <a:off x="3038363" y="2448125"/>
            <a:ext cx="3960900" cy="78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chemeClr val="accent3"/>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6" name="Google Shape;36;p3"/>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37" name="Google Shape;37;p3"/>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38" name="Google Shape;38;p3"/>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39" name="Google Shape;39;p3"/>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40" name="Google Shape;40;p3"/>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41" name="Google Shape;41;p3"/>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42" name="Google Shape;42;p3"/>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43" name="Google Shape;43;p3"/>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44" name="Google Shape;44;p3"/>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45" name="Google Shape;45;p3"/>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46" name="Google Shape;46;p3"/>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47" name="Google Shape;47;p3"/>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48" name="Google Shape;48;p3"/>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49" name="Google Shape;49;p3"/>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p:nvPr/>
        </p:nvSpPr>
        <p:spPr>
          <a:xfrm flipH="1">
            <a:off x="0" y="542575"/>
            <a:ext cx="9144000" cy="4058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4572000" y="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0" y="455070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txBox="1">
            <a:spLocks noGrp="1"/>
          </p:cNvSpPr>
          <p:nvPr>
            <p:ph type="body" idx="1"/>
          </p:nvPr>
        </p:nvSpPr>
        <p:spPr>
          <a:xfrm>
            <a:off x="1384900" y="1579800"/>
            <a:ext cx="6744300" cy="2594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4"/>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 name="Google Shape;56;p4"/>
          <p:cNvGrpSpPr/>
          <p:nvPr/>
        </p:nvGrpSpPr>
        <p:grpSpPr>
          <a:xfrm>
            <a:off x="205750" y="745950"/>
            <a:ext cx="429000" cy="3651600"/>
            <a:chOff x="205750" y="745950"/>
            <a:chExt cx="429000" cy="3651600"/>
          </a:xfrm>
        </p:grpSpPr>
        <p:sp>
          <p:nvSpPr>
            <p:cNvPr id="57" name="Google Shape;57;p4"/>
            <p:cNvSpPr txBox="1"/>
            <p:nvPr/>
          </p:nvSpPr>
          <p:spPr>
            <a:xfrm>
              <a:off x="205750"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58" name="Google Shape;58;p4"/>
            <p:cNvSpPr txBox="1"/>
            <p:nvPr/>
          </p:nvSpPr>
          <p:spPr>
            <a:xfrm>
              <a:off x="205750"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59" name="Google Shape;59;p4"/>
            <p:cNvSpPr txBox="1"/>
            <p:nvPr/>
          </p:nvSpPr>
          <p:spPr>
            <a:xfrm>
              <a:off x="205750"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60" name="Google Shape;60;p4"/>
            <p:cNvSpPr txBox="1"/>
            <p:nvPr/>
          </p:nvSpPr>
          <p:spPr>
            <a:xfrm>
              <a:off x="205750"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61" name="Google Shape;61;p4"/>
            <p:cNvSpPr txBox="1"/>
            <p:nvPr/>
          </p:nvSpPr>
          <p:spPr>
            <a:xfrm>
              <a:off x="205750"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62" name="Google Shape;62;p4"/>
            <p:cNvSpPr txBox="1"/>
            <p:nvPr/>
          </p:nvSpPr>
          <p:spPr>
            <a:xfrm>
              <a:off x="205750"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63" name="Google Shape;63;p4"/>
            <p:cNvSpPr txBox="1"/>
            <p:nvPr/>
          </p:nvSpPr>
          <p:spPr>
            <a:xfrm>
              <a:off x="205750"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64" name="Google Shape;64;p4"/>
            <p:cNvSpPr txBox="1"/>
            <p:nvPr/>
          </p:nvSpPr>
          <p:spPr>
            <a:xfrm>
              <a:off x="205750"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65" name="Google Shape;65;p4"/>
            <p:cNvSpPr txBox="1"/>
            <p:nvPr/>
          </p:nvSpPr>
          <p:spPr>
            <a:xfrm>
              <a:off x="205750"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66" name="Google Shape;66;p4"/>
            <p:cNvSpPr txBox="1"/>
            <p:nvPr/>
          </p:nvSpPr>
          <p:spPr>
            <a:xfrm>
              <a:off x="205750"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67" name="Google Shape;67;p4"/>
            <p:cNvSpPr txBox="1"/>
            <p:nvPr/>
          </p:nvSpPr>
          <p:spPr>
            <a:xfrm>
              <a:off x="205750"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68" name="Google Shape;68;p4"/>
            <p:cNvSpPr txBox="1"/>
            <p:nvPr/>
          </p:nvSpPr>
          <p:spPr>
            <a:xfrm>
              <a:off x="205750"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69" name="Google Shape;69;p4"/>
            <p:cNvSpPr txBox="1"/>
            <p:nvPr/>
          </p:nvSpPr>
          <p:spPr>
            <a:xfrm>
              <a:off x="205750"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70" name="Google Shape;70;p4"/>
            <p:cNvSpPr txBox="1"/>
            <p:nvPr/>
          </p:nvSpPr>
          <p:spPr>
            <a:xfrm>
              <a:off x="205750"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5"/>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457200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txBox="1">
            <a:spLocks noGrp="1"/>
          </p:cNvSpPr>
          <p:nvPr>
            <p:ph type="subTitle" idx="1"/>
          </p:nvPr>
        </p:nvSpPr>
        <p:spPr>
          <a:xfrm>
            <a:off x="2240150" y="3143327"/>
            <a:ext cx="5137500" cy="7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a:solidFill>
                  <a:schemeClr val="accent3"/>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75" name="Google Shape;75;p5"/>
          <p:cNvSpPr txBox="1">
            <a:spLocks noGrp="1"/>
          </p:cNvSpPr>
          <p:nvPr>
            <p:ph type="subTitle" idx="2"/>
          </p:nvPr>
        </p:nvSpPr>
        <p:spPr>
          <a:xfrm>
            <a:off x="2240150" y="1151940"/>
            <a:ext cx="5137500" cy="7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a:solidFill>
                  <a:schemeClr val="accent3"/>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76" name="Google Shape;76;p5"/>
          <p:cNvSpPr txBox="1">
            <a:spLocks noGrp="1"/>
          </p:cNvSpPr>
          <p:nvPr>
            <p:ph type="subTitle" idx="3"/>
          </p:nvPr>
        </p:nvSpPr>
        <p:spPr>
          <a:xfrm>
            <a:off x="1143250" y="2612625"/>
            <a:ext cx="4057200" cy="53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800"/>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77" name="Google Shape;77;p5"/>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78" name="Google Shape;78;p5"/>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79" name="Google Shape;79;p5"/>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80" name="Google Shape;80;p5"/>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81" name="Google Shape;81;p5"/>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82" name="Google Shape;82;p5"/>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83" name="Google Shape;83;p5"/>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84" name="Google Shape;84;p5"/>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85" name="Google Shape;85;p5"/>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86" name="Google Shape;86;p5"/>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87" name="Google Shape;87;p5"/>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88" name="Google Shape;88;p5"/>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89" name="Google Shape;89;p5"/>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90" name="Google Shape;90;p5"/>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
        <p:nvSpPr>
          <p:cNvPr id="91" name="Google Shape;91;p5"/>
          <p:cNvSpPr txBox="1">
            <a:spLocks noGrp="1"/>
          </p:cNvSpPr>
          <p:nvPr>
            <p:ph type="title"/>
          </p:nvPr>
        </p:nvSpPr>
        <p:spPr>
          <a:xfrm>
            <a:off x="1143250" y="621240"/>
            <a:ext cx="4057200" cy="53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6"/>
          <p:cNvSpPr/>
          <p:nvPr/>
        </p:nvSpPr>
        <p:spPr>
          <a:xfrm>
            <a:off x="0" y="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572000" y="4550700"/>
            <a:ext cx="4572000" cy="592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flipH="1">
            <a:off x="0" y="542575"/>
            <a:ext cx="9144000" cy="4058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7" name="Google Shape;97;p6"/>
          <p:cNvGrpSpPr/>
          <p:nvPr/>
        </p:nvGrpSpPr>
        <p:grpSpPr>
          <a:xfrm>
            <a:off x="205750" y="745950"/>
            <a:ext cx="429000" cy="3651600"/>
            <a:chOff x="205750" y="745950"/>
            <a:chExt cx="429000" cy="3651600"/>
          </a:xfrm>
        </p:grpSpPr>
        <p:sp>
          <p:nvSpPr>
            <p:cNvPr id="98" name="Google Shape;98;p6"/>
            <p:cNvSpPr txBox="1"/>
            <p:nvPr/>
          </p:nvSpPr>
          <p:spPr>
            <a:xfrm>
              <a:off x="205750"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99" name="Google Shape;99;p6"/>
            <p:cNvSpPr txBox="1"/>
            <p:nvPr/>
          </p:nvSpPr>
          <p:spPr>
            <a:xfrm>
              <a:off x="205750"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00" name="Google Shape;100;p6"/>
            <p:cNvSpPr txBox="1"/>
            <p:nvPr/>
          </p:nvSpPr>
          <p:spPr>
            <a:xfrm>
              <a:off x="205750"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01" name="Google Shape;101;p6"/>
            <p:cNvSpPr txBox="1"/>
            <p:nvPr/>
          </p:nvSpPr>
          <p:spPr>
            <a:xfrm>
              <a:off x="205750"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02" name="Google Shape;102;p6"/>
            <p:cNvSpPr txBox="1"/>
            <p:nvPr/>
          </p:nvSpPr>
          <p:spPr>
            <a:xfrm>
              <a:off x="205750"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03" name="Google Shape;103;p6"/>
            <p:cNvSpPr txBox="1"/>
            <p:nvPr/>
          </p:nvSpPr>
          <p:spPr>
            <a:xfrm>
              <a:off x="205750"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104" name="Google Shape;104;p6"/>
            <p:cNvSpPr txBox="1"/>
            <p:nvPr/>
          </p:nvSpPr>
          <p:spPr>
            <a:xfrm>
              <a:off x="205750"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105" name="Google Shape;105;p6"/>
            <p:cNvSpPr txBox="1"/>
            <p:nvPr/>
          </p:nvSpPr>
          <p:spPr>
            <a:xfrm>
              <a:off x="205750"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106" name="Google Shape;106;p6"/>
            <p:cNvSpPr txBox="1"/>
            <p:nvPr/>
          </p:nvSpPr>
          <p:spPr>
            <a:xfrm>
              <a:off x="205750"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107" name="Google Shape;107;p6"/>
            <p:cNvSpPr txBox="1"/>
            <p:nvPr/>
          </p:nvSpPr>
          <p:spPr>
            <a:xfrm>
              <a:off x="205750"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108" name="Google Shape;108;p6"/>
            <p:cNvSpPr txBox="1"/>
            <p:nvPr/>
          </p:nvSpPr>
          <p:spPr>
            <a:xfrm>
              <a:off x="205750"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109" name="Google Shape;109;p6"/>
            <p:cNvSpPr txBox="1"/>
            <p:nvPr/>
          </p:nvSpPr>
          <p:spPr>
            <a:xfrm>
              <a:off x="205750"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110" name="Google Shape;110;p6"/>
            <p:cNvSpPr txBox="1"/>
            <p:nvPr/>
          </p:nvSpPr>
          <p:spPr>
            <a:xfrm>
              <a:off x="205750"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111" name="Google Shape;111;p6"/>
            <p:cNvSpPr txBox="1"/>
            <p:nvPr/>
          </p:nvSpPr>
          <p:spPr>
            <a:xfrm>
              <a:off x="205750"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457200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txBox="1">
            <a:spLocks noGrp="1"/>
          </p:cNvSpPr>
          <p:nvPr>
            <p:ph type="subTitle" idx="1"/>
          </p:nvPr>
        </p:nvSpPr>
        <p:spPr>
          <a:xfrm>
            <a:off x="1674500" y="2736550"/>
            <a:ext cx="3627600" cy="101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600"/>
              <a:buNone/>
              <a:defRPr>
                <a:solidFill>
                  <a:schemeClr val="accent3"/>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116" name="Google Shape;116;p7"/>
          <p:cNvSpPr txBox="1">
            <a:spLocks noGrp="1"/>
          </p:cNvSpPr>
          <p:nvPr>
            <p:ph type="title"/>
          </p:nvPr>
        </p:nvSpPr>
        <p:spPr>
          <a:xfrm>
            <a:off x="1154275" y="1137700"/>
            <a:ext cx="3969900" cy="142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7"/>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18" name="Google Shape;118;p7"/>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19" name="Google Shape;119;p7"/>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20" name="Google Shape;120;p7"/>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21" name="Google Shape;121;p7"/>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22" name="Google Shape;122;p7"/>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123" name="Google Shape;123;p7"/>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124" name="Google Shape;124;p7"/>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125" name="Google Shape;125;p7"/>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126" name="Google Shape;126;p7"/>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127" name="Google Shape;127;p7"/>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128" name="Google Shape;128;p7"/>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129" name="Google Shape;129;p7"/>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130" name="Google Shape;130;p7"/>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1"/>
        <p:cNvGrpSpPr/>
        <p:nvPr/>
      </p:nvGrpSpPr>
      <p:grpSpPr>
        <a:xfrm>
          <a:off x="0" y="0"/>
          <a:ext cx="0" cy="0"/>
          <a:chOff x="0" y="0"/>
          <a:chExt cx="0" cy="0"/>
        </a:xfrm>
      </p:grpSpPr>
      <p:sp>
        <p:nvSpPr>
          <p:cNvPr id="132" name="Google Shape;132;p8"/>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title"/>
          </p:nvPr>
        </p:nvSpPr>
        <p:spPr>
          <a:xfrm>
            <a:off x="2673350" y="1194150"/>
            <a:ext cx="4281300" cy="1625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5" name="Google Shape;135;p8"/>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36" name="Google Shape;136;p8"/>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37" name="Google Shape;137;p8"/>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38" name="Google Shape;138;p8"/>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39" name="Google Shape;139;p8"/>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40" name="Google Shape;140;p8"/>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141" name="Google Shape;141;p8"/>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142" name="Google Shape;142;p8"/>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143" name="Google Shape;143;p8"/>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144" name="Google Shape;144;p8"/>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145" name="Google Shape;145;p8"/>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146" name="Google Shape;146;p8"/>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147" name="Google Shape;147;p8"/>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148" name="Google Shape;148;p8"/>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sp>
        <p:nvSpPr>
          <p:cNvPr id="150" name="Google Shape;150;p9"/>
          <p:cNvSpPr/>
          <p:nvPr/>
        </p:nvSpPr>
        <p:spPr>
          <a:xfrm>
            <a:off x="0" y="542575"/>
            <a:ext cx="9144000" cy="4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0" y="0"/>
            <a:ext cx="4572000" cy="59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title"/>
          </p:nvPr>
        </p:nvSpPr>
        <p:spPr>
          <a:xfrm>
            <a:off x="1131500" y="621250"/>
            <a:ext cx="4045200" cy="5307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3" name="Google Shape;153;p9"/>
          <p:cNvSpPr txBox="1">
            <a:spLocks noGrp="1"/>
          </p:cNvSpPr>
          <p:nvPr>
            <p:ph type="subTitle" idx="1"/>
          </p:nvPr>
        </p:nvSpPr>
        <p:spPr>
          <a:xfrm>
            <a:off x="1593350" y="1574450"/>
            <a:ext cx="5539200" cy="1404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4" name="Google Shape;154;p9"/>
          <p:cNvSpPr txBox="1"/>
          <p:nvPr/>
        </p:nvSpPr>
        <p:spPr>
          <a:xfrm>
            <a:off x="710125" y="745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a:t>
            </a:r>
            <a:endParaRPr>
              <a:solidFill>
                <a:srgbClr val="707070"/>
              </a:solidFill>
              <a:latin typeface="Fira Code"/>
              <a:ea typeface="Fira Code"/>
              <a:cs typeface="Fira Code"/>
              <a:sym typeface="Fira Code"/>
            </a:endParaRPr>
          </a:p>
        </p:txBody>
      </p:sp>
      <p:sp>
        <p:nvSpPr>
          <p:cNvPr id="155" name="Google Shape;155;p9"/>
          <p:cNvSpPr txBox="1"/>
          <p:nvPr/>
        </p:nvSpPr>
        <p:spPr>
          <a:xfrm>
            <a:off x="710125" y="1009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2</a:t>
            </a:r>
            <a:endParaRPr>
              <a:solidFill>
                <a:srgbClr val="707070"/>
              </a:solidFill>
              <a:latin typeface="Fira Code"/>
              <a:ea typeface="Fira Code"/>
              <a:cs typeface="Fira Code"/>
              <a:sym typeface="Fira Code"/>
            </a:endParaRPr>
          </a:p>
        </p:txBody>
      </p:sp>
      <p:sp>
        <p:nvSpPr>
          <p:cNvPr id="156" name="Google Shape;156;p9"/>
          <p:cNvSpPr txBox="1"/>
          <p:nvPr/>
        </p:nvSpPr>
        <p:spPr>
          <a:xfrm>
            <a:off x="710125" y="1273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3</a:t>
            </a:r>
            <a:endParaRPr>
              <a:solidFill>
                <a:srgbClr val="707070"/>
              </a:solidFill>
              <a:latin typeface="Fira Code"/>
              <a:ea typeface="Fira Code"/>
              <a:cs typeface="Fira Code"/>
              <a:sym typeface="Fira Code"/>
            </a:endParaRPr>
          </a:p>
        </p:txBody>
      </p:sp>
      <p:sp>
        <p:nvSpPr>
          <p:cNvPr id="157" name="Google Shape;157;p9"/>
          <p:cNvSpPr txBox="1"/>
          <p:nvPr/>
        </p:nvSpPr>
        <p:spPr>
          <a:xfrm>
            <a:off x="710125" y="1537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4</a:t>
            </a:r>
            <a:endParaRPr>
              <a:solidFill>
                <a:srgbClr val="707070"/>
              </a:solidFill>
              <a:latin typeface="Fira Code"/>
              <a:ea typeface="Fira Code"/>
              <a:cs typeface="Fira Code"/>
              <a:sym typeface="Fira Code"/>
            </a:endParaRPr>
          </a:p>
        </p:txBody>
      </p:sp>
      <p:sp>
        <p:nvSpPr>
          <p:cNvPr id="158" name="Google Shape;158;p9"/>
          <p:cNvSpPr txBox="1"/>
          <p:nvPr/>
        </p:nvSpPr>
        <p:spPr>
          <a:xfrm>
            <a:off x="710125" y="18007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5</a:t>
            </a:r>
            <a:endParaRPr>
              <a:solidFill>
                <a:srgbClr val="707070"/>
              </a:solidFill>
              <a:latin typeface="Fira Code"/>
              <a:ea typeface="Fira Code"/>
              <a:cs typeface="Fira Code"/>
              <a:sym typeface="Fira Code"/>
            </a:endParaRPr>
          </a:p>
        </p:txBody>
      </p:sp>
      <p:sp>
        <p:nvSpPr>
          <p:cNvPr id="159" name="Google Shape;159;p9"/>
          <p:cNvSpPr txBox="1"/>
          <p:nvPr/>
        </p:nvSpPr>
        <p:spPr>
          <a:xfrm>
            <a:off x="710125" y="20644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6</a:t>
            </a:r>
            <a:endParaRPr>
              <a:solidFill>
                <a:srgbClr val="707070"/>
              </a:solidFill>
              <a:latin typeface="Fira Code"/>
              <a:ea typeface="Fira Code"/>
              <a:cs typeface="Fira Code"/>
              <a:sym typeface="Fira Code"/>
            </a:endParaRPr>
          </a:p>
        </p:txBody>
      </p:sp>
      <p:sp>
        <p:nvSpPr>
          <p:cNvPr id="160" name="Google Shape;160;p9"/>
          <p:cNvSpPr txBox="1"/>
          <p:nvPr/>
        </p:nvSpPr>
        <p:spPr>
          <a:xfrm>
            <a:off x="710125" y="23281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7</a:t>
            </a:r>
            <a:endParaRPr>
              <a:solidFill>
                <a:srgbClr val="707070"/>
              </a:solidFill>
              <a:latin typeface="Fira Code"/>
              <a:ea typeface="Fira Code"/>
              <a:cs typeface="Fira Code"/>
              <a:sym typeface="Fira Code"/>
            </a:endParaRPr>
          </a:p>
        </p:txBody>
      </p:sp>
      <p:sp>
        <p:nvSpPr>
          <p:cNvPr id="161" name="Google Shape;161;p9"/>
          <p:cNvSpPr txBox="1"/>
          <p:nvPr/>
        </p:nvSpPr>
        <p:spPr>
          <a:xfrm>
            <a:off x="710125" y="25918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8</a:t>
            </a:r>
            <a:endParaRPr>
              <a:solidFill>
                <a:srgbClr val="707070"/>
              </a:solidFill>
              <a:latin typeface="Fira Code"/>
              <a:ea typeface="Fira Code"/>
              <a:cs typeface="Fira Code"/>
              <a:sym typeface="Fira Code"/>
            </a:endParaRPr>
          </a:p>
        </p:txBody>
      </p:sp>
      <p:sp>
        <p:nvSpPr>
          <p:cNvPr id="162" name="Google Shape;162;p9"/>
          <p:cNvSpPr txBox="1"/>
          <p:nvPr/>
        </p:nvSpPr>
        <p:spPr>
          <a:xfrm>
            <a:off x="710125" y="28555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9</a:t>
            </a:r>
            <a:endParaRPr>
              <a:solidFill>
                <a:srgbClr val="707070"/>
              </a:solidFill>
              <a:latin typeface="Fira Code"/>
              <a:ea typeface="Fira Code"/>
              <a:cs typeface="Fira Code"/>
              <a:sym typeface="Fira Code"/>
            </a:endParaRPr>
          </a:p>
        </p:txBody>
      </p:sp>
      <p:sp>
        <p:nvSpPr>
          <p:cNvPr id="163" name="Google Shape;163;p9"/>
          <p:cNvSpPr txBox="1"/>
          <p:nvPr/>
        </p:nvSpPr>
        <p:spPr>
          <a:xfrm>
            <a:off x="710125" y="31192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10</a:t>
            </a:r>
            <a:endParaRPr>
              <a:solidFill>
                <a:srgbClr val="707070"/>
              </a:solidFill>
              <a:latin typeface="Fira Code"/>
              <a:ea typeface="Fira Code"/>
              <a:cs typeface="Fira Code"/>
              <a:sym typeface="Fira Code"/>
            </a:endParaRPr>
          </a:p>
        </p:txBody>
      </p:sp>
      <p:sp>
        <p:nvSpPr>
          <p:cNvPr id="164" name="Google Shape;164;p9"/>
          <p:cNvSpPr txBox="1"/>
          <p:nvPr/>
        </p:nvSpPr>
        <p:spPr>
          <a:xfrm>
            <a:off x="710125" y="33829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11</a:t>
            </a:r>
            <a:endParaRPr>
              <a:solidFill>
                <a:srgbClr val="707070"/>
              </a:solidFill>
              <a:latin typeface="Fira Code"/>
              <a:ea typeface="Fira Code"/>
              <a:cs typeface="Fira Code"/>
              <a:sym typeface="Fira Code"/>
            </a:endParaRPr>
          </a:p>
        </p:txBody>
      </p:sp>
      <p:sp>
        <p:nvSpPr>
          <p:cNvPr id="165" name="Google Shape;165;p9"/>
          <p:cNvSpPr txBox="1"/>
          <p:nvPr/>
        </p:nvSpPr>
        <p:spPr>
          <a:xfrm>
            <a:off x="710125" y="36466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12</a:t>
            </a:r>
            <a:endParaRPr>
              <a:solidFill>
                <a:srgbClr val="707070"/>
              </a:solidFill>
              <a:latin typeface="Fira Code"/>
              <a:ea typeface="Fira Code"/>
              <a:cs typeface="Fira Code"/>
              <a:sym typeface="Fira Code"/>
            </a:endParaRPr>
          </a:p>
        </p:txBody>
      </p:sp>
      <p:sp>
        <p:nvSpPr>
          <p:cNvPr id="166" name="Google Shape;166;p9"/>
          <p:cNvSpPr txBox="1"/>
          <p:nvPr/>
        </p:nvSpPr>
        <p:spPr>
          <a:xfrm>
            <a:off x="710125" y="39103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13</a:t>
            </a:r>
            <a:endParaRPr>
              <a:solidFill>
                <a:srgbClr val="707070"/>
              </a:solidFill>
              <a:latin typeface="Fira Code"/>
              <a:ea typeface="Fira Code"/>
              <a:cs typeface="Fira Code"/>
              <a:sym typeface="Fira Code"/>
            </a:endParaRPr>
          </a:p>
        </p:txBody>
      </p:sp>
      <p:sp>
        <p:nvSpPr>
          <p:cNvPr id="167" name="Google Shape;167;p9"/>
          <p:cNvSpPr txBox="1"/>
          <p:nvPr/>
        </p:nvSpPr>
        <p:spPr>
          <a:xfrm>
            <a:off x="710125" y="4174050"/>
            <a:ext cx="429000" cy="22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707070"/>
                </a:solidFill>
                <a:latin typeface="Fira Code"/>
                <a:ea typeface="Fira Code"/>
                <a:cs typeface="Fira Code"/>
                <a:sym typeface="Fira Code"/>
              </a:rPr>
              <a:t>14</a:t>
            </a:r>
            <a:endParaRPr>
              <a:solidFill>
                <a:srgbClr val="707070"/>
              </a:solidFill>
              <a:latin typeface="Fira Code"/>
              <a:ea typeface="Fira Code"/>
              <a:cs typeface="Fira Code"/>
              <a:sym typeface="Fira Co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710125" y="542575"/>
            <a:ext cx="3861900" cy="1425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ira Code"/>
              <a:buNone/>
              <a:defRPr sz="2800">
                <a:solidFill>
                  <a:schemeClr val="lt1"/>
                </a:solidFill>
                <a:latin typeface="Fira Code"/>
                <a:ea typeface="Fira Code"/>
                <a:cs typeface="Fira Code"/>
                <a:sym typeface="Fira Code"/>
              </a:defRPr>
            </a:lvl1pPr>
            <a:lvl2pPr lvl="1">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2pPr>
            <a:lvl3pPr lvl="2">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3pPr>
            <a:lvl4pPr lvl="3">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4pPr>
            <a:lvl5pPr lvl="4">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5pPr>
            <a:lvl6pPr lvl="5">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6pPr>
            <a:lvl7pPr lvl="6">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7pPr>
            <a:lvl8pPr lvl="7">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8pPr>
            <a:lvl9pPr lvl="8">
              <a:spcBef>
                <a:spcPts val="0"/>
              </a:spcBef>
              <a:spcAft>
                <a:spcPts val="0"/>
              </a:spcAft>
              <a:buClr>
                <a:schemeClr val="dk1"/>
              </a:buClr>
              <a:buSzPts val="2800"/>
              <a:buFont typeface="Fira Code"/>
              <a:buNone/>
              <a:defRPr sz="2800">
                <a:solidFill>
                  <a:schemeClr val="dk1"/>
                </a:solidFill>
                <a:latin typeface="Fira Code"/>
                <a:ea typeface="Fira Code"/>
                <a:cs typeface="Fira Code"/>
                <a:sym typeface="Fira Cod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1pPr>
            <a:lvl2pPr marL="914400" lvl="1"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2pPr>
            <a:lvl3pPr marL="1371600" lvl="2"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3pPr>
            <a:lvl4pPr marL="1828800" lvl="3"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4pPr>
            <a:lvl5pPr marL="2286000" lvl="4"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5pPr>
            <a:lvl6pPr marL="2743200" lvl="5"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6pPr>
            <a:lvl7pPr marL="3200400" lvl="6"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7pPr>
            <a:lvl8pPr marL="3657600" lvl="7"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8pPr>
            <a:lvl9pPr marL="4114800" lvl="8" indent="-317500">
              <a:lnSpc>
                <a:spcPct val="100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ctrTitle"/>
          </p:nvPr>
        </p:nvSpPr>
        <p:spPr>
          <a:xfrm>
            <a:off x="1413525" y="1119313"/>
            <a:ext cx="5682300" cy="51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Leveraging </a:t>
            </a:r>
            <a:r>
              <a:rPr lang="en" b="1">
                <a:solidFill>
                  <a:schemeClr val="accent2"/>
                </a:solidFill>
              </a:rPr>
              <a:t>Parallel</a:t>
            </a:r>
            <a:r>
              <a:rPr lang="en" b="1">
                <a:solidFill>
                  <a:schemeClr val="accent3"/>
                </a:solidFill>
              </a:rPr>
              <a:t>{</a:t>
            </a:r>
            <a:endParaRPr b="1">
              <a:solidFill>
                <a:schemeClr val="accent3"/>
              </a:solidFill>
            </a:endParaRPr>
          </a:p>
        </p:txBody>
      </p:sp>
      <p:sp>
        <p:nvSpPr>
          <p:cNvPr id="249" name="Google Shape;249;p16"/>
          <p:cNvSpPr txBox="1">
            <a:spLocks noGrp="1"/>
          </p:cNvSpPr>
          <p:nvPr>
            <p:ph type="subTitle" idx="1"/>
          </p:nvPr>
        </p:nvSpPr>
        <p:spPr>
          <a:xfrm>
            <a:off x="4456000" y="2984375"/>
            <a:ext cx="4120200" cy="14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0"/>
              </a:spcBef>
              <a:spcAft>
                <a:spcPts val="0"/>
              </a:spcAft>
              <a:buNone/>
            </a:pPr>
            <a:r>
              <a:rPr lang="en" sz="1400" b="1"/>
              <a:t>&lt;Faculty Advisor: Professor Kaeli  </a:t>
            </a:r>
            <a:endParaRPr sz="1400" b="1"/>
          </a:p>
          <a:p>
            <a:pPr marL="0" lvl="0" indent="0" algn="l" rtl="0">
              <a:spcBef>
                <a:spcPts val="0"/>
              </a:spcBef>
              <a:spcAft>
                <a:spcPts val="0"/>
              </a:spcAft>
              <a:buNone/>
            </a:pPr>
            <a:r>
              <a:rPr lang="en" sz="1400" b="1"/>
              <a:t>Student Mentor:Kaustubh Shivdikar&gt;</a:t>
            </a:r>
            <a:endParaRPr sz="1400" b="1"/>
          </a:p>
        </p:txBody>
      </p:sp>
      <p:sp>
        <p:nvSpPr>
          <p:cNvPr id="250" name="Google Shape;250;p16"/>
          <p:cNvSpPr txBox="1">
            <a:spLocks noGrp="1"/>
          </p:cNvSpPr>
          <p:nvPr>
            <p:ph type="subTitle" idx="2"/>
          </p:nvPr>
        </p:nvSpPr>
        <p:spPr>
          <a:xfrm>
            <a:off x="1413525" y="1736863"/>
            <a:ext cx="5682300" cy="46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6"/>
                </a:solidFill>
              </a:rPr>
              <a:t>[</a:t>
            </a:r>
            <a:r>
              <a:rPr lang="en" b="1">
                <a:solidFill>
                  <a:schemeClr val="accent1"/>
                </a:solidFill>
              </a:rPr>
              <a:t>Processing</a:t>
            </a:r>
            <a:r>
              <a:rPr lang="en" b="1">
                <a:solidFill>
                  <a:schemeClr val="lt1"/>
                </a:solidFill>
              </a:rPr>
              <a:t> </a:t>
            </a:r>
            <a:r>
              <a:rPr lang="en" b="1">
                <a:solidFill>
                  <a:schemeClr val="lt2"/>
                </a:solidFill>
              </a:rPr>
              <a:t>for</a:t>
            </a:r>
            <a:r>
              <a:rPr lang="en" b="1">
                <a:solidFill>
                  <a:schemeClr val="accent6"/>
                </a:solidFill>
              </a:rPr>
              <a:t>]</a:t>
            </a:r>
            <a:r>
              <a:rPr lang="en">
                <a:solidFill>
                  <a:schemeClr val="accent6"/>
                </a:solidFill>
              </a:rPr>
              <a:t> </a:t>
            </a:r>
            <a:endParaRPr>
              <a:solidFill>
                <a:schemeClr val="accent6"/>
              </a:solidFill>
            </a:endParaRPr>
          </a:p>
        </p:txBody>
      </p:sp>
      <p:sp>
        <p:nvSpPr>
          <p:cNvPr id="251" name="Google Shape;251;p16"/>
          <p:cNvSpPr txBox="1">
            <a:spLocks noGrp="1"/>
          </p:cNvSpPr>
          <p:nvPr>
            <p:ph type="subTitle" idx="1"/>
          </p:nvPr>
        </p:nvSpPr>
        <p:spPr>
          <a:xfrm>
            <a:off x="-5975" y="91525"/>
            <a:ext cx="4572000" cy="3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Shamil_Imakaev</a:t>
            </a:r>
            <a:endParaRPr sz="1600" b="1">
              <a:solidFill>
                <a:schemeClr val="accent3"/>
              </a:solidFill>
            </a:endParaRPr>
          </a:p>
        </p:txBody>
      </p:sp>
      <p:sp>
        <p:nvSpPr>
          <p:cNvPr id="252" name="Google Shape;252;p16"/>
          <p:cNvSpPr txBox="1">
            <a:spLocks noGrp="1"/>
          </p:cNvSpPr>
          <p:nvPr>
            <p:ph type="subTitle" idx="1"/>
          </p:nvPr>
        </p:nvSpPr>
        <p:spPr>
          <a:xfrm>
            <a:off x="4572000" y="91525"/>
            <a:ext cx="4572000" cy="3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chemeClr val="accent3"/>
                </a:solidFill>
              </a:rPr>
              <a:t>workshop.</a:t>
            </a:r>
            <a:r>
              <a:rPr lang="en" sz="1400"/>
              <a:t>ipynb</a:t>
            </a:r>
            <a:endParaRPr sz="1400">
              <a:solidFill>
                <a:schemeClr val="accent3"/>
              </a:solidFill>
            </a:endParaRPr>
          </a:p>
        </p:txBody>
      </p:sp>
      <p:sp>
        <p:nvSpPr>
          <p:cNvPr id="253" name="Google Shape;253;p16"/>
          <p:cNvSpPr txBox="1">
            <a:spLocks noGrp="1"/>
          </p:cNvSpPr>
          <p:nvPr>
            <p:ph type="subTitle" idx="1"/>
          </p:nvPr>
        </p:nvSpPr>
        <p:spPr>
          <a:xfrm>
            <a:off x="4572000" y="4694725"/>
            <a:ext cx="4572000" cy="3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Dept. of Electrical and Computer Engineering</a:t>
            </a:r>
            <a:endParaRPr sz="1300" b="1">
              <a:solidFill>
                <a:schemeClr val="accent3"/>
              </a:solidFill>
            </a:endParaRPr>
          </a:p>
        </p:txBody>
      </p:sp>
      <p:sp>
        <p:nvSpPr>
          <p:cNvPr id="254" name="Google Shape;254;p16"/>
          <p:cNvSpPr txBox="1">
            <a:spLocks noGrp="1"/>
          </p:cNvSpPr>
          <p:nvPr>
            <p:ph type="subTitle" idx="3"/>
          </p:nvPr>
        </p:nvSpPr>
        <p:spPr>
          <a:xfrm>
            <a:off x="1413525" y="2325113"/>
            <a:ext cx="5682300" cy="46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6"/>
                </a:solidFill>
              </a:rPr>
              <a:t>&lt;</a:t>
            </a:r>
            <a:r>
              <a:rPr lang="en">
                <a:solidFill>
                  <a:schemeClr val="accent6"/>
                </a:solidFill>
              </a:rPr>
              <a:t> </a:t>
            </a:r>
            <a:r>
              <a:rPr lang="en" b="1"/>
              <a:t>Advanced Graph</a:t>
            </a:r>
            <a:endParaRPr b="1"/>
          </a:p>
          <a:p>
            <a:pPr marL="0" lvl="0" indent="0" algn="l" rtl="0">
              <a:spcBef>
                <a:spcPts val="0"/>
              </a:spcBef>
              <a:spcAft>
                <a:spcPts val="0"/>
              </a:spcAft>
              <a:buNone/>
            </a:pPr>
            <a:r>
              <a:rPr lang="en" b="1">
                <a:solidFill>
                  <a:srgbClr val="69E781"/>
                </a:solidFill>
              </a:rPr>
              <a:t>Computations</a:t>
            </a:r>
            <a:r>
              <a:rPr lang="en" b="1">
                <a:solidFill>
                  <a:schemeClr val="accent6"/>
                </a:solidFill>
              </a:rPr>
              <a:t>&gt;</a:t>
            </a:r>
            <a:endParaRPr b="1">
              <a:solidFill>
                <a:schemeClr val="accent6"/>
              </a:solidFill>
            </a:endParaRPr>
          </a:p>
        </p:txBody>
      </p:sp>
      <p:cxnSp>
        <p:nvCxnSpPr>
          <p:cNvPr id="255" name="Google Shape;255;p16"/>
          <p:cNvCxnSpPr/>
          <p:nvPr/>
        </p:nvCxnSpPr>
        <p:spPr>
          <a:xfrm>
            <a:off x="8435550" y="1636825"/>
            <a:ext cx="0" cy="2275800"/>
          </a:xfrm>
          <a:prstGeom prst="straightConnector1">
            <a:avLst/>
          </a:prstGeom>
          <a:noFill/>
          <a:ln w="9525" cap="flat" cmpd="sng">
            <a:solidFill>
              <a:schemeClr val="accent4"/>
            </a:solidFill>
            <a:prstDash val="solid"/>
            <a:round/>
            <a:headEnd type="none" w="med" len="med"/>
            <a:tailEnd type="none" w="med" len="med"/>
          </a:ln>
        </p:spPr>
      </p:cxnSp>
      <p:pic>
        <p:nvPicPr>
          <p:cNvPr id="256" name="Google Shape;256;p16"/>
          <p:cNvPicPr preferRelativeResize="0"/>
          <p:nvPr/>
        </p:nvPicPr>
        <p:blipFill>
          <a:blip r:embed="rId3">
            <a:alphaModFix/>
          </a:blip>
          <a:stretch>
            <a:fillRect/>
          </a:stretch>
        </p:blipFill>
        <p:spPr>
          <a:xfrm>
            <a:off x="3591563" y="4624025"/>
            <a:ext cx="921600" cy="460800"/>
          </a:xfrm>
          <a:prstGeom prst="rect">
            <a:avLst/>
          </a:prstGeom>
          <a:noFill/>
          <a:ln>
            <a:noFill/>
          </a:ln>
        </p:spPr>
      </p:pic>
      <p:pic>
        <p:nvPicPr>
          <p:cNvPr id="257" name="Google Shape;257;p16"/>
          <p:cNvPicPr preferRelativeResize="0"/>
          <p:nvPr/>
        </p:nvPicPr>
        <p:blipFill>
          <a:blip r:embed="rId4">
            <a:alphaModFix/>
          </a:blip>
          <a:stretch>
            <a:fillRect/>
          </a:stretch>
        </p:blipFill>
        <p:spPr>
          <a:xfrm>
            <a:off x="3074235" y="4662225"/>
            <a:ext cx="458490" cy="460801"/>
          </a:xfrm>
          <a:prstGeom prst="rect">
            <a:avLst/>
          </a:prstGeom>
          <a:noFill/>
          <a:ln>
            <a:noFill/>
          </a:ln>
        </p:spPr>
      </p:pic>
      <p:sp>
        <p:nvSpPr>
          <p:cNvPr id="258" name="Google Shape;258;p16"/>
          <p:cNvSpPr txBox="1"/>
          <p:nvPr/>
        </p:nvSpPr>
        <p:spPr>
          <a:xfrm>
            <a:off x="1545350" y="3329925"/>
            <a:ext cx="2206200" cy="11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ECE9E6"/>
                </a:solidFill>
                <a:latin typeface="Fira Code Medium"/>
                <a:ea typeface="Fira Code Medium"/>
                <a:cs typeface="Fira Code Medium"/>
                <a:sym typeface="Fira Code Medium"/>
              </a:rPr>
              <a:t>NSF #2150417: REU-PATHWAYS | P.I.: I. Zeid | Co-P.I.: C. Duggan</a:t>
            </a:r>
            <a:r>
              <a:rPr lang="en" sz="1500">
                <a:solidFill>
                  <a:srgbClr val="ECE9E6"/>
                </a:solidFill>
                <a:highlight>
                  <a:srgbClr val="203038"/>
                </a:highlight>
              </a:rPr>
              <a:t> </a:t>
            </a:r>
            <a:endParaRPr>
              <a:solidFill>
                <a:srgbClr val="FFFFFF"/>
              </a:solidFill>
              <a:latin typeface="Fira Code"/>
              <a:ea typeface="Fira Code"/>
              <a:cs typeface="Fira Code"/>
              <a:sym typeface="Fira 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5"/>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Clustering {Week 9}</a:t>
            </a:r>
            <a:endParaRPr b="1"/>
          </a:p>
        </p:txBody>
      </p:sp>
      <p:sp>
        <p:nvSpPr>
          <p:cNvPr id="362" name="Google Shape;362;p25"/>
          <p:cNvSpPr txBox="1"/>
          <p:nvPr/>
        </p:nvSpPr>
        <p:spPr>
          <a:xfrm>
            <a:off x="710125" y="4694725"/>
            <a:ext cx="4865100" cy="3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363" name="Google Shape;363;p25"/>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sp>
        <p:nvSpPr>
          <p:cNvPr id="364" name="Google Shape;364;p25"/>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K-Means.ipynb</a:t>
            </a:r>
            <a:endParaRPr>
              <a:solidFill>
                <a:srgbClr val="E7E7E7"/>
              </a:solidFill>
              <a:latin typeface="Fira Code"/>
              <a:ea typeface="Fira Code"/>
              <a:cs typeface="Fira Code"/>
              <a:sym typeface="Fira Code"/>
            </a:endParaRPr>
          </a:p>
        </p:txBody>
      </p:sp>
      <p:pic>
        <p:nvPicPr>
          <p:cNvPr id="365" name="Google Shape;365;p25"/>
          <p:cNvPicPr preferRelativeResize="0"/>
          <p:nvPr/>
        </p:nvPicPr>
        <p:blipFill>
          <a:blip r:embed="rId3">
            <a:alphaModFix/>
          </a:blip>
          <a:stretch>
            <a:fillRect/>
          </a:stretch>
        </p:blipFill>
        <p:spPr>
          <a:xfrm>
            <a:off x="710125" y="1157200"/>
            <a:ext cx="4238366" cy="3232725"/>
          </a:xfrm>
          <a:prstGeom prst="rect">
            <a:avLst/>
          </a:prstGeom>
          <a:noFill/>
          <a:ln>
            <a:noFill/>
          </a:ln>
        </p:spPr>
      </p:pic>
      <p:sp>
        <p:nvSpPr>
          <p:cNvPr id="366" name="Google Shape;366;p25"/>
          <p:cNvSpPr txBox="1"/>
          <p:nvPr/>
        </p:nvSpPr>
        <p:spPr>
          <a:xfrm>
            <a:off x="4894600" y="448825"/>
            <a:ext cx="4093500" cy="13290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Grouped a data set into clusters</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Multiple centroids on scatter plot to group data into different clusters</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•The K-means algorithm groups data points together based on how similar they are</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•It does this by first randomly selecting k points, called centroids, to represent each cluster</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•Then, it assigns each data point to the cluster with the nearest centroid</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•Finally, it updates the centroids to be the average of all the data points in their respective clusters</a:t>
            </a:r>
            <a:endParaRPr sz="1300">
              <a:solidFill>
                <a:srgbClr val="FFFFFF"/>
              </a:solidFill>
              <a:latin typeface="Fira Code"/>
              <a:ea typeface="Fira Code"/>
              <a:cs typeface="Fira Code"/>
              <a:sym typeface="Fira Code"/>
            </a:endParaRPr>
          </a:p>
          <a:p>
            <a:pPr marL="457200" lvl="0" indent="-311150" algn="l" rtl="0">
              <a:lnSpc>
                <a:spcPct val="100000"/>
              </a:lnSpc>
              <a:spcBef>
                <a:spcPts val="0"/>
              </a:spcBef>
              <a:spcAft>
                <a:spcPts val="0"/>
              </a:spcAft>
              <a:buClr>
                <a:srgbClr val="FFFFFF"/>
              </a:buClr>
              <a:buSzPts val="1300"/>
              <a:buFont typeface="Fira Code"/>
              <a:buChar char="●"/>
            </a:pPr>
            <a:r>
              <a:rPr lang="en" sz="1300">
                <a:solidFill>
                  <a:srgbClr val="FFFFFF"/>
                </a:solidFill>
                <a:latin typeface="Fira Code"/>
                <a:ea typeface="Fira Code"/>
                <a:cs typeface="Fira Code"/>
                <a:sym typeface="Fira Code"/>
              </a:rPr>
              <a:t>•This process repeats until the centroids no longer change</a:t>
            </a:r>
            <a:endParaRPr sz="1300">
              <a:solidFill>
                <a:srgbClr val="FFFFFF"/>
              </a:solidFill>
              <a:latin typeface="Fira Code"/>
              <a:ea typeface="Fira Code"/>
              <a:cs typeface="Fira Code"/>
              <a:sym typeface="Fira Code"/>
            </a:endParaRPr>
          </a:p>
          <a:p>
            <a:pPr marL="457200" lvl="0" indent="0" algn="l" rtl="0">
              <a:lnSpc>
                <a:spcPct val="115000"/>
              </a:lnSpc>
              <a:spcBef>
                <a:spcPts val="0"/>
              </a:spcBef>
              <a:spcAft>
                <a:spcPts val="0"/>
              </a:spcAft>
              <a:buNone/>
            </a:pPr>
            <a:endParaRPr sz="1200">
              <a:solidFill>
                <a:srgbClr val="FFFFFF"/>
              </a:solidFill>
              <a:latin typeface="Fira Code"/>
              <a:ea typeface="Fira Code"/>
              <a:cs typeface="Fira Code"/>
              <a:sym typeface="Fira Code"/>
            </a:endParaRPr>
          </a:p>
          <a:p>
            <a:pPr marL="0" lvl="0" indent="0" algn="l" rtl="0">
              <a:spcBef>
                <a:spcPts val="0"/>
              </a:spcBef>
              <a:spcAft>
                <a:spcPts val="0"/>
              </a:spcAft>
              <a:buNone/>
            </a:pPr>
            <a:endParaRPr>
              <a:solidFill>
                <a:srgbClr val="FFFFFF"/>
              </a:solidFill>
              <a:latin typeface="Fira Code"/>
              <a:ea typeface="Fira Code"/>
              <a:cs typeface="Fira Code"/>
              <a:sym typeface="Fira Cod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6"/>
          <p:cNvSpPr txBox="1">
            <a:spLocks noGrp="1"/>
          </p:cNvSpPr>
          <p:nvPr>
            <p:ph type="title"/>
          </p:nvPr>
        </p:nvSpPr>
        <p:spPr>
          <a:xfrm>
            <a:off x="713100" y="433175"/>
            <a:ext cx="7717800" cy="57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Summary</a:t>
            </a:r>
            <a:endParaRPr b="1"/>
          </a:p>
        </p:txBody>
      </p:sp>
      <p:sp>
        <p:nvSpPr>
          <p:cNvPr id="372" name="Google Shape;372;p26"/>
          <p:cNvSpPr txBox="1"/>
          <p:nvPr/>
        </p:nvSpPr>
        <p:spPr>
          <a:xfrm>
            <a:off x="575100" y="935400"/>
            <a:ext cx="8213700" cy="32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FFFFF"/>
                </a:solidFill>
                <a:latin typeface="Fira Code"/>
                <a:ea typeface="Fira Code"/>
                <a:cs typeface="Fira Code"/>
                <a:sym typeface="Fira Code"/>
              </a:rPr>
              <a:t>Parallel Computing:</a:t>
            </a:r>
            <a:endParaRPr sz="1300" b="1">
              <a:solidFill>
                <a:srgbClr val="FFFFFF"/>
              </a:solidFill>
              <a:latin typeface="Fira Code"/>
              <a:ea typeface="Fira Code"/>
              <a:cs typeface="Fira Code"/>
              <a:sym typeface="Fira Code"/>
            </a:endParaRPr>
          </a:p>
          <a:p>
            <a:pPr marL="0" lvl="0" indent="0" algn="l" rtl="0">
              <a:lnSpc>
                <a:spcPct val="115000"/>
              </a:lnSpc>
              <a:spcBef>
                <a:spcPts val="0"/>
              </a:spcBef>
              <a:spcAft>
                <a:spcPts val="0"/>
              </a:spcAft>
              <a:buNone/>
            </a:pPr>
            <a:r>
              <a:rPr lang="en" sz="1300">
                <a:solidFill>
                  <a:srgbClr val="FFFFFF"/>
                </a:solidFill>
                <a:latin typeface="Fira Code"/>
                <a:ea typeface="Fira Code"/>
                <a:cs typeface="Fira Code"/>
                <a:sym typeface="Fira Code"/>
              </a:rPr>
              <a:t>•Important operation in GNNs as they often involve multiple nodes and edges. The application of parallel computing in matrix multiplication shows how GNNs perform operations on different nodes simultaneously</a:t>
            </a:r>
            <a:endParaRPr sz="1300">
              <a:solidFill>
                <a:srgbClr val="FFFFFF"/>
              </a:solidFill>
              <a:latin typeface="Fira Code"/>
              <a:ea typeface="Fira Code"/>
              <a:cs typeface="Fira Code"/>
              <a:sym typeface="Fira Code"/>
            </a:endParaRPr>
          </a:p>
          <a:p>
            <a:pPr marL="0" lvl="0" indent="0" algn="l" rtl="0">
              <a:lnSpc>
                <a:spcPct val="115000"/>
              </a:lnSpc>
              <a:spcBef>
                <a:spcPts val="0"/>
              </a:spcBef>
              <a:spcAft>
                <a:spcPts val="0"/>
              </a:spcAft>
              <a:buNone/>
            </a:pPr>
            <a:r>
              <a:rPr lang="en" sz="1300" b="1">
                <a:solidFill>
                  <a:srgbClr val="FFFFFF"/>
                </a:solidFill>
                <a:latin typeface="Fira Code"/>
                <a:ea typeface="Fira Code"/>
                <a:cs typeface="Fira Code"/>
                <a:sym typeface="Fira Code"/>
              </a:rPr>
              <a:t>Data Visualization:</a:t>
            </a:r>
            <a:endParaRPr sz="1300" b="1">
              <a:solidFill>
                <a:srgbClr val="FFFFFF"/>
              </a:solidFill>
              <a:latin typeface="Fira Code"/>
              <a:ea typeface="Fira Code"/>
              <a:cs typeface="Fira Code"/>
              <a:sym typeface="Fira Code"/>
            </a:endParaRPr>
          </a:p>
          <a:p>
            <a:pPr marL="0" lvl="0" indent="0" algn="l" rtl="0">
              <a:lnSpc>
                <a:spcPct val="115000"/>
              </a:lnSpc>
              <a:spcBef>
                <a:spcPts val="0"/>
              </a:spcBef>
              <a:spcAft>
                <a:spcPts val="0"/>
              </a:spcAft>
              <a:buNone/>
            </a:pPr>
            <a:r>
              <a:rPr lang="en" sz="1300">
                <a:solidFill>
                  <a:srgbClr val="FFFFFF"/>
                </a:solidFill>
                <a:latin typeface="Fira Code"/>
                <a:ea typeface="Fira Code"/>
                <a:cs typeface="Fira Code"/>
                <a:sym typeface="Fira Code"/>
              </a:rPr>
              <a:t>•GNNs deal with complex, high-dimensional data. Understanding this data and the results of GNNs can be done through visualization. The skills learned in creating bar graphs and scatter plots can be applied to visualize GNN results.</a:t>
            </a:r>
            <a:endParaRPr sz="1300">
              <a:solidFill>
                <a:srgbClr val="FFFFFF"/>
              </a:solidFill>
              <a:latin typeface="Fira Code"/>
              <a:ea typeface="Fira Code"/>
              <a:cs typeface="Fira Code"/>
              <a:sym typeface="Fira Code"/>
            </a:endParaRPr>
          </a:p>
          <a:p>
            <a:pPr marL="0" lvl="0" indent="0" algn="l" rtl="0">
              <a:lnSpc>
                <a:spcPct val="115000"/>
              </a:lnSpc>
              <a:spcBef>
                <a:spcPts val="0"/>
              </a:spcBef>
              <a:spcAft>
                <a:spcPts val="0"/>
              </a:spcAft>
              <a:buNone/>
            </a:pPr>
            <a:r>
              <a:rPr lang="en" sz="1300" b="1">
                <a:solidFill>
                  <a:srgbClr val="FFFFFF"/>
                </a:solidFill>
                <a:latin typeface="Fira Code"/>
                <a:ea typeface="Fira Code"/>
                <a:cs typeface="Fira Code"/>
                <a:sym typeface="Fira Code"/>
              </a:rPr>
              <a:t>Multi-threading:</a:t>
            </a:r>
            <a:endParaRPr sz="1300" b="1">
              <a:solidFill>
                <a:srgbClr val="FFFFFF"/>
              </a:solidFill>
              <a:latin typeface="Fira Code"/>
              <a:ea typeface="Fira Code"/>
              <a:cs typeface="Fira Code"/>
              <a:sym typeface="Fira Code"/>
            </a:endParaRPr>
          </a:p>
          <a:p>
            <a:pPr marL="12700" lvl="0" indent="-12700" algn="l" rtl="0">
              <a:lnSpc>
                <a:spcPct val="115000"/>
              </a:lnSpc>
              <a:spcBef>
                <a:spcPts val="0"/>
              </a:spcBef>
              <a:spcAft>
                <a:spcPts val="0"/>
              </a:spcAft>
              <a:buNone/>
            </a:pPr>
            <a:r>
              <a:rPr lang="en" sz="1300">
                <a:solidFill>
                  <a:srgbClr val="FFFFFF"/>
                </a:solidFill>
                <a:latin typeface="Fira Code"/>
                <a:ea typeface="Fira Code"/>
                <a:cs typeface="Fira Code"/>
                <a:sym typeface="Fira Code"/>
              </a:rPr>
              <a:t>•Crucial for efficient GNN operations. The Matrix Problem gives a better understanding of efficient GNN computation</a:t>
            </a:r>
            <a:endParaRPr sz="1300">
              <a:solidFill>
                <a:srgbClr val="FFFFFF"/>
              </a:solidFill>
              <a:latin typeface="Fira Code"/>
              <a:ea typeface="Fira Code"/>
              <a:cs typeface="Fira Code"/>
              <a:sym typeface="Fira Code"/>
            </a:endParaRPr>
          </a:p>
          <a:p>
            <a:pPr marL="0" lvl="0" indent="0" algn="l" rtl="0">
              <a:lnSpc>
                <a:spcPct val="115000"/>
              </a:lnSpc>
              <a:spcBef>
                <a:spcPts val="0"/>
              </a:spcBef>
              <a:spcAft>
                <a:spcPts val="0"/>
              </a:spcAft>
              <a:buNone/>
            </a:pPr>
            <a:r>
              <a:rPr lang="en" sz="1300" b="1">
                <a:solidFill>
                  <a:srgbClr val="FFFFFF"/>
                </a:solidFill>
                <a:latin typeface="Fira Code"/>
                <a:ea typeface="Fira Code"/>
                <a:cs typeface="Fira Code"/>
                <a:sym typeface="Fira Code"/>
              </a:rPr>
              <a:t>K-Means Clustering:</a:t>
            </a:r>
            <a:endParaRPr sz="1300" b="1">
              <a:solidFill>
                <a:srgbClr val="FFFFFF"/>
              </a:solidFill>
              <a:latin typeface="Fira Code"/>
              <a:ea typeface="Fira Code"/>
              <a:cs typeface="Fira Code"/>
              <a:sym typeface="Fira Code"/>
            </a:endParaRPr>
          </a:p>
          <a:p>
            <a:pPr marL="12700" lvl="0" indent="-12700" algn="l" rtl="0">
              <a:lnSpc>
                <a:spcPct val="115000"/>
              </a:lnSpc>
              <a:spcBef>
                <a:spcPts val="0"/>
              </a:spcBef>
              <a:spcAft>
                <a:spcPts val="0"/>
              </a:spcAft>
              <a:buNone/>
            </a:pPr>
            <a:r>
              <a:rPr lang="en" sz="1300">
                <a:solidFill>
                  <a:srgbClr val="FFFFFF"/>
                </a:solidFill>
                <a:latin typeface="Fira Code"/>
                <a:ea typeface="Fira Code"/>
                <a:cs typeface="Fira Code"/>
                <a:sym typeface="Fira Code"/>
              </a:rPr>
              <a:t>•Method that clusters data based on similarity, shows how GNNs group nodes in the network. Understanding K-means clustering helps in comprehending how GNNs can classify nodes or communities in a network.</a:t>
            </a:r>
            <a:endParaRPr sz="1300">
              <a:solidFill>
                <a:srgbClr val="FFFFFF"/>
              </a:solidFill>
              <a:latin typeface="Fira Code"/>
              <a:ea typeface="Fira Code"/>
              <a:cs typeface="Fira Code"/>
              <a:sym typeface="Fira Code"/>
            </a:endParaRPr>
          </a:p>
          <a:p>
            <a:pPr marL="0" lvl="0" indent="0" algn="l" rtl="0">
              <a:spcBef>
                <a:spcPts val="0"/>
              </a:spcBef>
              <a:spcAft>
                <a:spcPts val="0"/>
              </a:spcAft>
              <a:buNone/>
            </a:pPr>
            <a:endParaRPr>
              <a:solidFill>
                <a:srgbClr val="FFFFFF"/>
              </a:solidFill>
              <a:latin typeface="Fira Code"/>
              <a:ea typeface="Fira Code"/>
              <a:cs typeface="Fira Code"/>
              <a:sym typeface="Fira Cod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7"/>
          <p:cNvSpPr txBox="1">
            <a:spLocks noGrp="1"/>
          </p:cNvSpPr>
          <p:nvPr>
            <p:ph type="title"/>
          </p:nvPr>
        </p:nvSpPr>
        <p:spPr>
          <a:xfrm>
            <a:off x="713100" y="582700"/>
            <a:ext cx="7717800" cy="36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FFFFFF"/>
                </a:solidFill>
                <a:latin typeface="Fira Code SemiBold"/>
                <a:ea typeface="Fira Code SemiBold"/>
                <a:cs typeface="Fira Code SemiBold"/>
                <a:sym typeface="Fira Code SemiBold"/>
              </a:rPr>
              <a:t>  {</a:t>
            </a:r>
            <a:r>
              <a:rPr lang="en" sz="2000">
                <a:solidFill>
                  <a:srgbClr val="FFFFFF"/>
                </a:solidFill>
                <a:latin typeface="Fira Code SemiBold"/>
                <a:ea typeface="Fira Code SemiBold"/>
                <a:cs typeface="Fira Code SemiBold"/>
                <a:sym typeface="Fira Code SemiBold"/>
              </a:rPr>
              <a:t>Acknowledgements}</a:t>
            </a:r>
            <a:r>
              <a:rPr lang="en" sz="1500">
                <a:solidFill>
                  <a:srgbClr val="FFFFFF"/>
                </a:solidFill>
                <a:latin typeface="Fira Code SemiBold"/>
                <a:ea typeface="Fira Code SemiBold"/>
                <a:cs typeface="Fira Code SemiBold"/>
                <a:sym typeface="Fira Code SemiBold"/>
              </a:rPr>
              <a:t> </a:t>
            </a:r>
            <a:endParaRPr sz="1500">
              <a:solidFill>
                <a:srgbClr val="FFFFFF"/>
              </a:solidFill>
              <a:latin typeface="Fira Code SemiBold"/>
              <a:ea typeface="Fira Code SemiBold"/>
              <a:cs typeface="Fira Code SemiBold"/>
              <a:sym typeface="Fira Code SemiBold"/>
            </a:endParaRPr>
          </a:p>
          <a:p>
            <a:pPr marL="0" lvl="0" indent="0" algn="l" rtl="0">
              <a:lnSpc>
                <a:spcPct val="200000"/>
              </a:lnSpc>
              <a:spcBef>
                <a:spcPts val="0"/>
              </a:spcBef>
              <a:spcAft>
                <a:spcPts val="0"/>
              </a:spcAft>
              <a:buNone/>
            </a:pPr>
            <a:r>
              <a:rPr lang="en" sz="1500">
                <a:solidFill>
                  <a:srgbClr val="FFFFFF"/>
                </a:solidFill>
                <a:latin typeface="Fira Code SemiBold"/>
                <a:ea typeface="Fira Code SemiBold"/>
                <a:cs typeface="Fira Code SemiBold"/>
                <a:sym typeface="Fira Code SemiBold"/>
              </a:rPr>
              <a:t>  </a:t>
            </a:r>
            <a:r>
              <a:rPr lang="en" sz="1700">
                <a:solidFill>
                  <a:srgbClr val="FFFFFF"/>
                </a:solidFill>
                <a:latin typeface="Fira Code SemiBold"/>
                <a:ea typeface="Fira Code SemiBold"/>
                <a:cs typeface="Fira Code SemiBold"/>
                <a:sym typeface="Fira Code SemiBold"/>
              </a:rPr>
              <a:t> • Claire Duggan - Executive Director</a:t>
            </a:r>
            <a:endParaRPr sz="1700">
              <a:solidFill>
                <a:srgbClr val="FFFFFF"/>
              </a:solidFill>
              <a:latin typeface="Fira Code SemiBold"/>
              <a:ea typeface="Fira Code SemiBold"/>
              <a:cs typeface="Fira Code SemiBold"/>
              <a:sym typeface="Fira Code SemiBold"/>
            </a:endParaRPr>
          </a:p>
          <a:p>
            <a:pPr marL="0" lvl="0" indent="0" algn="l" rtl="0">
              <a:lnSpc>
                <a:spcPct val="200000"/>
              </a:lnSpc>
              <a:spcBef>
                <a:spcPts val="0"/>
              </a:spcBef>
              <a:spcAft>
                <a:spcPts val="0"/>
              </a:spcAft>
              <a:buNone/>
            </a:pPr>
            <a:r>
              <a:rPr lang="en" sz="1700">
                <a:solidFill>
                  <a:srgbClr val="FFFFFF"/>
                </a:solidFill>
                <a:latin typeface="Fira Code SemiBold"/>
                <a:ea typeface="Fira Code SemiBold"/>
                <a:cs typeface="Fira Code SemiBold"/>
                <a:sym typeface="Fira Code SemiBold"/>
              </a:rPr>
              <a:t>   • Jennifer Love - Associate Director</a:t>
            </a:r>
            <a:endParaRPr sz="1700">
              <a:solidFill>
                <a:srgbClr val="FFFFFF"/>
              </a:solidFill>
              <a:latin typeface="Fira Code SemiBold"/>
              <a:ea typeface="Fira Code SemiBold"/>
              <a:cs typeface="Fira Code SemiBold"/>
              <a:sym typeface="Fira Code SemiBold"/>
            </a:endParaRPr>
          </a:p>
          <a:p>
            <a:pPr marL="0" lvl="0" indent="0" algn="l" rtl="0">
              <a:lnSpc>
                <a:spcPct val="200000"/>
              </a:lnSpc>
              <a:spcBef>
                <a:spcPts val="0"/>
              </a:spcBef>
              <a:spcAft>
                <a:spcPts val="0"/>
              </a:spcAft>
              <a:buNone/>
            </a:pPr>
            <a:r>
              <a:rPr lang="en" sz="1700">
                <a:solidFill>
                  <a:srgbClr val="FFFFFF"/>
                </a:solidFill>
                <a:latin typeface="Fira Code SemiBold"/>
                <a:ea typeface="Fira Code SemiBold"/>
                <a:cs typeface="Fira Code SemiBold"/>
                <a:sym typeface="Fira Code SemiBold"/>
              </a:rPr>
              <a:t>   • Nicolas Fuchs - Program Manager</a:t>
            </a:r>
            <a:endParaRPr sz="1700">
              <a:solidFill>
                <a:srgbClr val="FFFFFF"/>
              </a:solidFill>
              <a:latin typeface="Fira Code SemiBold"/>
              <a:ea typeface="Fira Code SemiBold"/>
              <a:cs typeface="Fira Code SemiBold"/>
              <a:sym typeface="Fira Code SemiBold"/>
            </a:endParaRPr>
          </a:p>
          <a:p>
            <a:pPr marL="0" lvl="0" indent="0" algn="l" rtl="0">
              <a:lnSpc>
                <a:spcPct val="200000"/>
              </a:lnSpc>
              <a:spcBef>
                <a:spcPts val="0"/>
              </a:spcBef>
              <a:spcAft>
                <a:spcPts val="0"/>
              </a:spcAft>
              <a:buNone/>
            </a:pPr>
            <a:r>
              <a:rPr lang="en" sz="1700">
                <a:solidFill>
                  <a:srgbClr val="FFFFFF"/>
                </a:solidFill>
                <a:latin typeface="Fira Code SemiBold"/>
                <a:ea typeface="Fira Code SemiBold"/>
                <a:cs typeface="Fira Code SemiBold"/>
                <a:sym typeface="Fira Code SemiBold"/>
              </a:rPr>
              <a:t>   • Mary Howley - Administrative</a:t>
            </a:r>
            <a:endParaRPr sz="1700">
              <a:solidFill>
                <a:srgbClr val="FFFFFF"/>
              </a:solidFill>
              <a:latin typeface="Fira Code SemiBold"/>
              <a:ea typeface="Fira Code SemiBold"/>
              <a:cs typeface="Fira Code SemiBold"/>
              <a:sym typeface="Fira Code SemiBold"/>
            </a:endParaRPr>
          </a:p>
          <a:p>
            <a:pPr marL="0" lvl="0" indent="0" algn="l" rtl="0">
              <a:lnSpc>
                <a:spcPct val="200000"/>
              </a:lnSpc>
              <a:spcBef>
                <a:spcPts val="0"/>
              </a:spcBef>
              <a:spcAft>
                <a:spcPts val="0"/>
              </a:spcAft>
              <a:buNone/>
            </a:pPr>
            <a:r>
              <a:rPr lang="en" sz="1700">
                <a:solidFill>
                  <a:srgbClr val="FFFFFF"/>
                </a:solidFill>
                <a:latin typeface="Fira Code SemiBold"/>
                <a:ea typeface="Fira Code SemiBold"/>
                <a:cs typeface="Fira Code SemiBold"/>
                <a:sym typeface="Fira Code SemiBold"/>
              </a:rPr>
              <a:t>   • Lydia Bird - REU Coordinator</a:t>
            </a:r>
            <a:endParaRPr sz="1700">
              <a:solidFill>
                <a:srgbClr val="FFFFFF"/>
              </a:solidFill>
              <a:latin typeface="Fira Code SemiBold"/>
              <a:ea typeface="Fira Code SemiBold"/>
              <a:cs typeface="Fira Code SemiBold"/>
              <a:sym typeface="Fira Code SemiBold"/>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8"/>
          <p:cNvPicPr preferRelativeResize="0"/>
          <p:nvPr/>
        </p:nvPicPr>
        <p:blipFill>
          <a:blip r:embed="rId3">
            <a:alphaModFix/>
          </a:blip>
          <a:stretch>
            <a:fillRect/>
          </a:stretch>
        </p:blipFill>
        <p:spPr>
          <a:xfrm>
            <a:off x="1356813" y="99225"/>
            <a:ext cx="6430375" cy="4838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body" idx="1"/>
          </p:nvPr>
        </p:nvSpPr>
        <p:spPr>
          <a:xfrm>
            <a:off x="713100" y="1566500"/>
            <a:ext cx="4673400" cy="259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rgbClr val="FFFFFF"/>
                </a:solidFill>
                <a:latin typeface="Fira Code Medium"/>
                <a:ea typeface="Fira Code Medium"/>
                <a:cs typeface="Fira Code Medium"/>
                <a:sym typeface="Fira Code Medium"/>
              </a:rPr>
              <a:t>Goal:</a:t>
            </a:r>
            <a:endParaRPr sz="1500">
              <a:solidFill>
                <a:srgbClr val="FFFFFF"/>
              </a:solidFill>
              <a:latin typeface="Fira Code Medium"/>
              <a:ea typeface="Fira Code Medium"/>
              <a:cs typeface="Fira Code Medium"/>
              <a:sym typeface="Fira Code Medium"/>
            </a:endParaRPr>
          </a:p>
          <a:p>
            <a:pPr marL="12700" lvl="0" indent="-12700" algn="l" rtl="0">
              <a:lnSpc>
                <a:spcPct val="100000"/>
              </a:lnSpc>
              <a:spcBef>
                <a:spcPts val="0"/>
              </a:spcBef>
              <a:spcAft>
                <a:spcPts val="0"/>
              </a:spcAft>
              <a:buNone/>
            </a:pPr>
            <a:r>
              <a:rPr lang="en" sz="1500">
                <a:solidFill>
                  <a:srgbClr val="FFFFFF"/>
                </a:solidFill>
                <a:latin typeface="Fira Code Medium"/>
                <a:ea typeface="Fira Code Medium"/>
                <a:cs typeface="Fira Code Medium"/>
                <a:sym typeface="Fira Code Medium"/>
              </a:rPr>
              <a:t>•Dive into the core mechanisms of GNNs</a:t>
            </a:r>
            <a:endParaRPr sz="1500">
              <a:solidFill>
                <a:srgbClr val="FFFFFF"/>
              </a:solidFill>
              <a:latin typeface="Fira Code Medium"/>
              <a:ea typeface="Fira Code Medium"/>
              <a:cs typeface="Fira Code Medium"/>
              <a:sym typeface="Fira Code Medium"/>
            </a:endParaRPr>
          </a:p>
          <a:p>
            <a:pPr marL="12700" lvl="0" indent="-12700" algn="l" rtl="0">
              <a:lnSpc>
                <a:spcPct val="100000"/>
              </a:lnSpc>
              <a:spcBef>
                <a:spcPts val="0"/>
              </a:spcBef>
              <a:spcAft>
                <a:spcPts val="0"/>
              </a:spcAft>
              <a:buNone/>
            </a:pPr>
            <a:r>
              <a:rPr lang="en" sz="1500">
                <a:solidFill>
                  <a:srgbClr val="FFFFFF"/>
                </a:solidFill>
                <a:latin typeface="Fira Code Medium"/>
                <a:ea typeface="Fira Code Medium"/>
                <a:cs typeface="Fira Code Medium"/>
                <a:sym typeface="Fira Code Medium"/>
              </a:rPr>
              <a:t>•Approach various projects that reflect the idea of GNNs such as efficient organization of data and scalability.</a:t>
            </a:r>
            <a:endParaRPr sz="1500">
              <a:solidFill>
                <a:srgbClr val="FFFFFF"/>
              </a:solidFill>
              <a:latin typeface="Fira Code Medium"/>
              <a:ea typeface="Fira Code Medium"/>
              <a:cs typeface="Fira Code Medium"/>
              <a:sym typeface="Fira Code Medium"/>
            </a:endParaRPr>
          </a:p>
          <a:p>
            <a:pPr marL="12700" lvl="0" indent="-12700" algn="l" rtl="0">
              <a:lnSpc>
                <a:spcPct val="100000"/>
              </a:lnSpc>
              <a:spcBef>
                <a:spcPts val="0"/>
              </a:spcBef>
              <a:spcAft>
                <a:spcPts val="0"/>
              </a:spcAft>
              <a:buNone/>
            </a:pPr>
            <a:r>
              <a:rPr lang="en" sz="1500">
                <a:solidFill>
                  <a:srgbClr val="FFFFFF"/>
                </a:solidFill>
                <a:latin typeface="Fira Code Medium"/>
                <a:ea typeface="Fira Code Medium"/>
                <a:cs typeface="Fira Code Medium"/>
                <a:sym typeface="Fira Code Medium"/>
              </a:rPr>
              <a:t>•This research is not just an exploration of GNNs, but an important step towards future innovations in the era of big data and AI.</a:t>
            </a:r>
            <a:endParaRPr sz="1500">
              <a:solidFill>
                <a:srgbClr val="FFFFFF"/>
              </a:solidFill>
              <a:latin typeface="Fira Code Medium"/>
              <a:ea typeface="Fira Code Medium"/>
              <a:cs typeface="Fira Code Medium"/>
              <a:sym typeface="Fira Code Medium"/>
            </a:endParaRPr>
          </a:p>
          <a:p>
            <a:pPr marL="0" lvl="0" indent="0" algn="l" rtl="0">
              <a:spcBef>
                <a:spcPts val="0"/>
              </a:spcBef>
              <a:spcAft>
                <a:spcPts val="1200"/>
              </a:spcAft>
              <a:buNone/>
            </a:pPr>
            <a:endParaRPr sz="1400"/>
          </a:p>
        </p:txBody>
      </p:sp>
      <p:sp>
        <p:nvSpPr>
          <p:cNvPr id="264" name="Google Shape;264;p17"/>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Abstract of Graph Neural Networks(GNNs)</a:t>
            </a:r>
            <a:endParaRPr b="1"/>
          </a:p>
        </p:txBody>
      </p:sp>
      <p:pic>
        <p:nvPicPr>
          <p:cNvPr id="265" name="Google Shape;265;p17"/>
          <p:cNvPicPr preferRelativeResize="0"/>
          <p:nvPr/>
        </p:nvPicPr>
        <p:blipFill>
          <a:blip r:embed="rId3">
            <a:alphaModFix/>
          </a:blip>
          <a:stretch>
            <a:fillRect/>
          </a:stretch>
        </p:blipFill>
        <p:spPr>
          <a:xfrm>
            <a:off x="5330876" y="1715125"/>
            <a:ext cx="3709000" cy="2237050"/>
          </a:xfrm>
          <a:prstGeom prst="rect">
            <a:avLst/>
          </a:prstGeom>
          <a:noFill/>
          <a:ln>
            <a:noFill/>
          </a:ln>
        </p:spPr>
      </p:pic>
      <p:sp>
        <p:nvSpPr>
          <p:cNvPr id="266" name="Google Shape;266;p17"/>
          <p:cNvSpPr txBox="1"/>
          <p:nvPr/>
        </p:nvSpPr>
        <p:spPr>
          <a:xfrm>
            <a:off x="5319900" y="3992050"/>
            <a:ext cx="3708900" cy="5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Fira Code"/>
                <a:ea typeface="Fira Code"/>
                <a:cs typeface="Fira Code"/>
                <a:sym typeface="Fira Code"/>
              </a:rPr>
              <a:t>&lt;Example of what GNNs can be used</a:t>
            </a:r>
            <a:endParaRPr>
              <a:solidFill>
                <a:srgbClr val="FFFFFF"/>
              </a:solidFill>
              <a:latin typeface="Fira Code"/>
              <a:ea typeface="Fira Code"/>
              <a:cs typeface="Fira Code"/>
              <a:sym typeface="Fira Code"/>
            </a:endParaRPr>
          </a:p>
          <a:p>
            <a:pPr marL="0" lvl="0" indent="0" algn="l" rtl="0">
              <a:spcBef>
                <a:spcPts val="0"/>
              </a:spcBef>
              <a:spcAft>
                <a:spcPts val="0"/>
              </a:spcAft>
              <a:buNone/>
            </a:pPr>
            <a:r>
              <a:rPr lang="en">
                <a:solidFill>
                  <a:srgbClr val="FFFFFF"/>
                </a:solidFill>
                <a:latin typeface="Fira Code"/>
                <a:ea typeface="Fira Code"/>
                <a:cs typeface="Fira Code"/>
                <a:sym typeface="Fira Code"/>
              </a:rPr>
              <a:t>for&gt;</a:t>
            </a:r>
            <a:endParaRPr>
              <a:solidFill>
                <a:srgbClr val="FFFFFF"/>
              </a:solidFill>
              <a:latin typeface="Fira Code"/>
              <a:ea typeface="Fira Code"/>
              <a:cs typeface="Fira Code"/>
              <a:sym typeface="Fira Co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Learning Python{Week 1}</a:t>
            </a:r>
            <a:endParaRPr b="1"/>
          </a:p>
        </p:txBody>
      </p:sp>
      <p:sp>
        <p:nvSpPr>
          <p:cNvPr id="272" name="Google Shape;272;p18"/>
          <p:cNvSpPr txBox="1">
            <a:spLocks noGrp="1"/>
          </p:cNvSpPr>
          <p:nvPr>
            <p:ph type="body" idx="1"/>
          </p:nvPr>
        </p:nvSpPr>
        <p:spPr>
          <a:xfrm>
            <a:off x="1384900" y="1579800"/>
            <a:ext cx="6744300" cy="25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accent3"/>
                </a:solidFill>
              </a:rPr>
              <a:t>Python is a high-level, interpreted computer language that is known for its readability, large standard library, and wide range of uses in areas like web development, data analysis, artificial intelligence, and scientific computing.</a:t>
            </a:r>
            <a:endParaRPr sz="1400" b="1">
              <a:solidFill>
                <a:schemeClr val="accent3"/>
              </a:solidFill>
            </a:endParaRPr>
          </a:p>
          <a:p>
            <a:pPr marL="0" lvl="0" indent="0" algn="l" rtl="0">
              <a:spcBef>
                <a:spcPts val="1000"/>
              </a:spcBef>
              <a:spcAft>
                <a:spcPts val="0"/>
              </a:spcAft>
              <a:buNone/>
            </a:pPr>
            <a:endParaRPr sz="1400" b="1">
              <a:solidFill>
                <a:schemeClr val="accent3"/>
              </a:solidFill>
            </a:endParaRPr>
          </a:p>
          <a:p>
            <a:pPr marL="457200" lvl="0" indent="-330200" algn="l" rtl="0">
              <a:spcBef>
                <a:spcPts val="1000"/>
              </a:spcBef>
              <a:spcAft>
                <a:spcPts val="0"/>
              </a:spcAft>
              <a:buClr>
                <a:schemeClr val="accent3"/>
              </a:buClr>
              <a:buSzPts val="1600"/>
              <a:buChar char="●"/>
            </a:pPr>
            <a:r>
              <a:rPr lang="en" sz="1400" b="1">
                <a:solidFill>
                  <a:schemeClr val="accent3"/>
                </a:solidFill>
              </a:rPr>
              <a:t>Went through the basics of Python during the first week</a:t>
            </a:r>
            <a:endParaRPr sz="1400" b="1">
              <a:solidFill>
                <a:schemeClr val="accent3"/>
              </a:solidFill>
            </a:endParaRPr>
          </a:p>
          <a:p>
            <a:pPr marL="457200" lvl="0" indent="-330200" algn="l" rtl="0">
              <a:spcBef>
                <a:spcPts val="0"/>
              </a:spcBef>
              <a:spcAft>
                <a:spcPts val="0"/>
              </a:spcAft>
              <a:buClr>
                <a:schemeClr val="accent3"/>
              </a:buClr>
              <a:buSzPts val="1600"/>
              <a:buChar char="●"/>
            </a:pPr>
            <a:r>
              <a:rPr lang="en" sz="1400" b="1">
                <a:solidFill>
                  <a:schemeClr val="accent3"/>
                </a:solidFill>
              </a:rPr>
              <a:t>Setting up Jupyter Notebook with Python</a:t>
            </a:r>
            <a:endParaRPr sz="1400" b="1">
              <a:solidFill>
                <a:schemeClr val="accent3"/>
              </a:solidFill>
            </a:endParaRPr>
          </a:p>
        </p:txBody>
      </p:sp>
      <p:grpSp>
        <p:nvGrpSpPr>
          <p:cNvPr id="273" name="Google Shape;273;p18"/>
          <p:cNvGrpSpPr/>
          <p:nvPr/>
        </p:nvGrpSpPr>
        <p:grpSpPr>
          <a:xfrm>
            <a:off x="780025" y="1354250"/>
            <a:ext cx="506100" cy="2910975"/>
            <a:chOff x="1084825" y="1659050"/>
            <a:chExt cx="506100" cy="2910975"/>
          </a:xfrm>
        </p:grpSpPr>
        <p:sp>
          <p:nvSpPr>
            <p:cNvPr id="274" name="Google Shape;274;p18"/>
            <p:cNvSpPr txBox="1"/>
            <p:nvPr/>
          </p:nvSpPr>
          <p:spPr>
            <a:xfrm>
              <a:off x="1084825" y="3954425"/>
              <a:ext cx="50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accent6"/>
                  </a:solidFill>
                  <a:latin typeface="Fira Code"/>
                  <a:ea typeface="Fira Code"/>
                  <a:cs typeface="Fira Code"/>
                  <a:sym typeface="Fira Code"/>
                </a:rPr>
                <a:t>}</a:t>
              </a:r>
              <a:endParaRPr sz="2800">
                <a:solidFill>
                  <a:schemeClr val="accent6"/>
                </a:solidFill>
                <a:latin typeface="Fira Code"/>
                <a:ea typeface="Fira Code"/>
                <a:cs typeface="Fira Code"/>
                <a:sym typeface="Fira Code"/>
              </a:endParaRPr>
            </a:p>
          </p:txBody>
        </p:sp>
        <p:cxnSp>
          <p:nvCxnSpPr>
            <p:cNvPr id="275" name="Google Shape;275;p18"/>
            <p:cNvCxnSpPr/>
            <p:nvPr/>
          </p:nvCxnSpPr>
          <p:spPr>
            <a:xfrm>
              <a:off x="1337875" y="1659050"/>
              <a:ext cx="0" cy="2274600"/>
            </a:xfrm>
            <a:prstGeom prst="straightConnector1">
              <a:avLst/>
            </a:prstGeom>
            <a:noFill/>
            <a:ln w="9525" cap="flat" cmpd="sng">
              <a:solidFill>
                <a:schemeClr val="accent4"/>
              </a:solidFill>
              <a:prstDash val="solid"/>
              <a:round/>
              <a:headEnd type="none" w="med" len="med"/>
              <a:tailEnd type="none" w="med" len="med"/>
            </a:ln>
          </p:spPr>
        </p:cxnSp>
      </p:grpSp>
      <p:sp>
        <p:nvSpPr>
          <p:cNvPr id="276" name="Google Shape;276;p18"/>
          <p:cNvSpPr txBox="1"/>
          <p:nvPr/>
        </p:nvSpPr>
        <p:spPr>
          <a:xfrm>
            <a:off x="710125" y="4694725"/>
            <a:ext cx="48651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277" name="Google Shape;277;p18"/>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sp>
        <p:nvSpPr>
          <p:cNvPr id="278" name="Google Shape;278;p18"/>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7E7E7"/>
              </a:solidFill>
              <a:latin typeface="Fira Code"/>
              <a:ea typeface="Fira Code"/>
              <a:cs typeface="Fira Code"/>
              <a:sym typeface="Fira Code"/>
            </a:endParaRPr>
          </a:p>
        </p:txBody>
      </p:sp>
      <p:sp>
        <p:nvSpPr>
          <p:cNvPr id="279" name="Google Shape;279;p18"/>
          <p:cNvSpPr txBox="1"/>
          <p:nvPr/>
        </p:nvSpPr>
        <p:spPr>
          <a:xfrm>
            <a:off x="4572000" y="46947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7E7E7"/>
              </a:solidFill>
              <a:latin typeface="Fira Code"/>
              <a:ea typeface="Fira Code"/>
              <a:cs typeface="Fira Code"/>
              <a:sym typeface="Fira Code"/>
            </a:endParaRPr>
          </a:p>
        </p:txBody>
      </p:sp>
      <p:pic>
        <p:nvPicPr>
          <p:cNvPr id="280" name="Google Shape;280;p18"/>
          <p:cNvPicPr preferRelativeResize="0"/>
          <p:nvPr/>
        </p:nvPicPr>
        <p:blipFill>
          <a:blip r:embed="rId3">
            <a:alphaModFix/>
          </a:blip>
          <a:stretch>
            <a:fillRect/>
          </a:stretch>
        </p:blipFill>
        <p:spPr>
          <a:xfrm>
            <a:off x="1574975" y="3721400"/>
            <a:ext cx="874176" cy="874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title"/>
          </p:nvPr>
        </p:nvSpPr>
        <p:spPr>
          <a:xfrm>
            <a:off x="713100" y="448813"/>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Jupyter Notebook{Week 2}</a:t>
            </a:r>
            <a:endParaRPr b="1"/>
          </a:p>
        </p:txBody>
      </p:sp>
      <p:sp>
        <p:nvSpPr>
          <p:cNvPr id="286" name="Google Shape;286;p19"/>
          <p:cNvSpPr txBox="1"/>
          <p:nvPr/>
        </p:nvSpPr>
        <p:spPr>
          <a:xfrm>
            <a:off x="5080675" y="1835950"/>
            <a:ext cx="3814500" cy="7212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Fira Code Medium"/>
              <a:buChar char="●"/>
            </a:pPr>
            <a:r>
              <a:rPr lang="en">
                <a:solidFill>
                  <a:srgbClr val="FFFFFF"/>
                </a:solidFill>
                <a:latin typeface="Fira Code Medium"/>
                <a:ea typeface="Fira Code Medium"/>
                <a:cs typeface="Fira Code Medium"/>
                <a:sym typeface="Fira Code Medium"/>
              </a:rPr>
              <a:t>We utilized Pandas with Python, which is a  is an open source Python package primarily used for data science and machine learning tasks.</a:t>
            </a:r>
            <a:endParaRPr>
              <a:solidFill>
                <a:srgbClr val="FFFFFF"/>
              </a:solidFill>
              <a:latin typeface="Fira Code Medium"/>
              <a:ea typeface="Fira Code Medium"/>
              <a:cs typeface="Fira Code Medium"/>
              <a:sym typeface="Fira Code Medium"/>
            </a:endParaRPr>
          </a:p>
        </p:txBody>
      </p:sp>
      <p:sp>
        <p:nvSpPr>
          <p:cNvPr id="287" name="Google Shape;287;p19"/>
          <p:cNvSpPr txBox="1"/>
          <p:nvPr/>
        </p:nvSpPr>
        <p:spPr>
          <a:xfrm>
            <a:off x="5468650" y="1023325"/>
            <a:ext cx="3187200" cy="57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2"/>
                </a:solidFill>
                <a:latin typeface="Fira Code"/>
                <a:ea typeface="Fira Code"/>
                <a:cs typeface="Fira Code"/>
                <a:sym typeface="Fira Code"/>
              </a:rPr>
              <a:t>[Introduction to Data Visualization in Python}</a:t>
            </a:r>
            <a:endParaRPr b="1">
              <a:solidFill>
                <a:schemeClr val="lt2"/>
              </a:solidFill>
              <a:latin typeface="Fira Code"/>
              <a:ea typeface="Fira Code"/>
              <a:cs typeface="Fira Code"/>
              <a:sym typeface="Fira Code"/>
            </a:endParaRPr>
          </a:p>
        </p:txBody>
      </p:sp>
      <p:sp>
        <p:nvSpPr>
          <p:cNvPr id="288" name="Google Shape;288;p19"/>
          <p:cNvSpPr txBox="1"/>
          <p:nvPr/>
        </p:nvSpPr>
        <p:spPr>
          <a:xfrm>
            <a:off x="5101900" y="3555125"/>
            <a:ext cx="3920700" cy="1232700"/>
          </a:xfrm>
          <a:prstGeom prst="rect">
            <a:avLst/>
          </a:prstGeom>
          <a:noFill/>
          <a:ln>
            <a:noFill/>
          </a:ln>
        </p:spPr>
        <p:txBody>
          <a:bodyPr spcFirstLastPara="1" wrap="square" lIns="91425" tIns="91425" rIns="91425" bIns="91425" anchor="ctr" anchorCtr="0">
            <a:noAutofit/>
          </a:bodyPr>
          <a:lstStyle/>
          <a:p>
            <a:pPr marL="457200" lvl="0" indent="-311150" algn="l" rtl="0">
              <a:spcBef>
                <a:spcPts val="0"/>
              </a:spcBef>
              <a:spcAft>
                <a:spcPts val="0"/>
              </a:spcAft>
              <a:buClr>
                <a:srgbClr val="FFFFFF"/>
              </a:buClr>
              <a:buSzPts val="1300"/>
              <a:buFont typeface="Fira Code Medium"/>
              <a:buChar char="●"/>
            </a:pPr>
            <a:r>
              <a:rPr lang="en" sz="1300">
                <a:solidFill>
                  <a:srgbClr val="FFFFFF"/>
                </a:solidFill>
                <a:latin typeface="Fira Code Medium"/>
                <a:ea typeface="Fira Code Medium"/>
                <a:cs typeface="Fira Code Medium"/>
                <a:sym typeface="Fira Code Medium"/>
              </a:rPr>
              <a:t>Used matplotlib package with our data, which is Matplotlib is a plotting library in Python for creating static, animated, and interactive visualizations in 2D and 3D.</a:t>
            </a:r>
            <a:endParaRPr sz="1300">
              <a:solidFill>
                <a:srgbClr val="FFFFFF"/>
              </a:solidFill>
              <a:latin typeface="Fira Code Medium"/>
              <a:ea typeface="Fira Code Medium"/>
              <a:cs typeface="Fira Code Medium"/>
              <a:sym typeface="Fira Code Medium"/>
            </a:endParaRPr>
          </a:p>
        </p:txBody>
      </p:sp>
      <p:sp>
        <p:nvSpPr>
          <p:cNvPr id="289" name="Google Shape;289;p19"/>
          <p:cNvSpPr txBox="1"/>
          <p:nvPr/>
        </p:nvSpPr>
        <p:spPr>
          <a:xfrm>
            <a:off x="5468657" y="3216733"/>
            <a:ext cx="2263200" cy="3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Fira Code"/>
                <a:ea typeface="Fira Code"/>
                <a:cs typeface="Fira Code"/>
                <a:sym typeface="Fira Code"/>
              </a:rPr>
              <a:t>[Matplotlib]</a:t>
            </a:r>
            <a:endParaRPr sz="2000" b="1">
              <a:solidFill>
                <a:schemeClr val="dk2"/>
              </a:solidFill>
              <a:latin typeface="Fira Code"/>
              <a:ea typeface="Fira Code"/>
              <a:cs typeface="Fira Code"/>
              <a:sym typeface="Fira Code"/>
            </a:endParaRPr>
          </a:p>
        </p:txBody>
      </p:sp>
      <p:sp>
        <p:nvSpPr>
          <p:cNvPr id="290" name="Google Shape;290;p19"/>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sp>
        <p:nvSpPr>
          <p:cNvPr id="291" name="Google Shape;291;p19"/>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Data_Visualization.ipynb</a:t>
            </a:r>
            <a:endParaRPr>
              <a:solidFill>
                <a:srgbClr val="E7E7E7"/>
              </a:solidFill>
              <a:latin typeface="Fira Code"/>
              <a:ea typeface="Fira Code"/>
              <a:cs typeface="Fira Code"/>
              <a:sym typeface="Fira Code"/>
            </a:endParaRPr>
          </a:p>
        </p:txBody>
      </p:sp>
      <p:sp>
        <p:nvSpPr>
          <p:cNvPr id="292" name="Google Shape;292;p19"/>
          <p:cNvSpPr txBox="1"/>
          <p:nvPr/>
        </p:nvSpPr>
        <p:spPr>
          <a:xfrm>
            <a:off x="710125" y="4694725"/>
            <a:ext cx="48651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pic>
        <p:nvPicPr>
          <p:cNvPr id="293" name="Google Shape;293;p19"/>
          <p:cNvPicPr preferRelativeResize="0"/>
          <p:nvPr/>
        </p:nvPicPr>
        <p:blipFill>
          <a:blip r:embed="rId3">
            <a:alphaModFix/>
          </a:blip>
          <a:stretch>
            <a:fillRect/>
          </a:stretch>
        </p:blipFill>
        <p:spPr>
          <a:xfrm>
            <a:off x="884600" y="1069375"/>
            <a:ext cx="1523800" cy="1328503"/>
          </a:xfrm>
          <a:prstGeom prst="rect">
            <a:avLst/>
          </a:prstGeom>
          <a:noFill/>
          <a:ln>
            <a:noFill/>
          </a:ln>
        </p:spPr>
      </p:pic>
      <p:pic>
        <p:nvPicPr>
          <p:cNvPr id="294" name="Google Shape;294;p19"/>
          <p:cNvPicPr preferRelativeResize="0"/>
          <p:nvPr/>
        </p:nvPicPr>
        <p:blipFill>
          <a:blip r:embed="rId4">
            <a:alphaModFix/>
          </a:blip>
          <a:stretch>
            <a:fillRect/>
          </a:stretch>
        </p:blipFill>
        <p:spPr>
          <a:xfrm>
            <a:off x="2674324" y="1157200"/>
            <a:ext cx="2263199" cy="2428618"/>
          </a:xfrm>
          <a:prstGeom prst="rect">
            <a:avLst/>
          </a:prstGeom>
          <a:noFill/>
          <a:ln>
            <a:noFill/>
          </a:ln>
        </p:spPr>
      </p:pic>
      <p:pic>
        <p:nvPicPr>
          <p:cNvPr id="295" name="Google Shape;295;p19"/>
          <p:cNvPicPr preferRelativeResize="0"/>
          <p:nvPr/>
        </p:nvPicPr>
        <p:blipFill>
          <a:blip r:embed="rId5">
            <a:alphaModFix/>
          </a:blip>
          <a:stretch>
            <a:fillRect/>
          </a:stretch>
        </p:blipFill>
        <p:spPr>
          <a:xfrm>
            <a:off x="884605" y="2443925"/>
            <a:ext cx="1523795" cy="1152850"/>
          </a:xfrm>
          <a:prstGeom prst="rect">
            <a:avLst/>
          </a:prstGeom>
          <a:noFill/>
          <a:ln>
            <a:noFill/>
          </a:ln>
        </p:spPr>
      </p:pic>
      <p:sp>
        <p:nvSpPr>
          <p:cNvPr id="296" name="Google Shape;296;p19"/>
          <p:cNvSpPr txBox="1"/>
          <p:nvPr/>
        </p:nvSpPr>
        <p:spPr>
          <a:xfrm>
            <a:off x="5480650" y="2754638"/>
            <a:ext cx="31632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b="1">
              <a:solidFill>
                <a:srgbClr val="FF0000"/>
              </a:solidFill>
              <a:latin typeface="Fira Code"/>
              <a:ea typeface="Fira Code"/>
              <a:cs typeface="Fira Code"/>
              <a:sym typeface="Fira Code"/>
            </a:endParaRPr>
          </a:p>
        </p:txBody>
      </p:sp>
      <p:sp>
        <p:nvSpPr>
          <p:cNvPr id="297" name="Google Shape;297;p19"/>
          <p:cNvSpPr txBox="1"/>
          <p:nvPr/>
        </p:nvSpPr>
        <p:spPr>
          <a:xfrm>
            <a:off x="933975" y="3808400"/>
            <a:ext cx="3814500" cy="7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Fira Code"/>
                <a:ea typeface="Fira Code"/>
                <a:cs typeface="Fira Code"/>
                <a:sym typeface="Fira Code"/>
              </a:rPr>
              <a:t>Some visualized Data from Cost Living Index of Cities</a:t>
            </a:r>
            <a:endParaRPr b="1">
              <a:solidFill>
                <a:srgbClr val="FFFFFF"/>
              </a:solidFill>
              <a:latin typeface="Fira Code"/>
              <a:ea typeface="Fira Code"/>
              <a:cs typeface="Fira Code"/>
              <a:sym typeface="Fira Code"/>
            </a:endParaRPr>
          </a:p>
          <a:p>
            <a:pPr marL="0" lvl="0" indent="0" algn="l" rtl="0">
              <a:spcBef>
                <a:spcPts val="0"/>
              </a:spcBef>
              <a:spcAft>
                <a:spcPts val="0"/>
              </a:spcAft>
              <a:buNone/>
            </a:pPr>
            <a:endParaRPr>
              <a:solidFill>
                <a:srgbClr val="FFFFFF"/>
              </a:solidFill>
              <a:latin typeface="Fira Code"/>
              <a:ea typeface="Fira Code"/>
              <a:cs typeface="Fira Code"/>
              <a:sym typeface="Fira Cod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713100" y="582700"/>
            <a:ext cx="79560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Yearly Savings Project{Week 3 and 4}</a:t>
            </a:r>
            <a:endParaRPr b="1"/>
          </a:p>
        </p:txBody>
      </p:sp>
      <p:pic>
        <p:nvPicPr>
          <p:cNvPr id="303" name="Google Shape;303;p20"/>
          <p:cNvPicPr preferRelativeResize="0"/>
          <p:nvPr/>
        </p:nvPicPr>
        <p:blipFill>
          <a:blip r:embed="rId3">
            <a:alphaModFix/>
          </a:blip>
          <a:stretch>
            <a:fillRect/>
          </a:stretch>
        </p:blipFill>
        <p:spPr>
          <a:xfrm>
            <a:off x="1037450" y="2372850"/>
            <a:ext cx="7307300" cy="1769726"/>
          </a:xfrm>
          <a:prstGeom prst="rect">
            <a:avLst/>
          </a:prstGeom>
          <a:noFill/>
          <a:ln>
            <a:noFill/>
          </a:ln>
        </p:spPr>
      </p:pic>
      <p:sp>
        <p:nvSpPr>
          <p:cNvPr id="304" name="Google Shape;304;p20"/>
          <p:cNvSpPr txBox="1"/>
          <p:nvPr/>
        </p:nvSpPr>
        <p:spPr>
          <a:xfrm>
            <a:off x="1146625" y="1309750"/>
            <a:ext cx="6844800" cy="940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Fira Code"/>
              <a:buChar char="●"/>
            </a:pPr>
            <a:r>
              <a:rPr lang="en">
                <a:solidFill>
                  <a:srgbClr val="FFFFFF"/>
                </a:solidFill>
                <a:latin typeface="Fira Code"/>
                <a:ea typeface="Fira Code"/>
                <a:cs typeface="Fira Code"/>
                <a:sym typeface="Fira Code"/>
              </a:rPr>
              <a:t>Solved a problem on our own and entered a prompt in ChatGPT 4 to see the difference of our own work and AI.</a:t>
            </a:r>
            <a:endParaRPr>
              <a:solidFill>
                <a:srgbClr val="FFFFFF"/>
              </a:solidFill>
              <a:latin typeface="Fira Code"/>
              <a:ea typeface="Fira Code"/>
              <a:cs typeface="Fira Code"/>
              <a:sym typeface="Fira 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title"/>
          </p:nvPr>
        </p:nvSpPr>
        <p:spPr>
          <a:xfrm>
            <a:off x="713100" y="582700"/>
            <a:ext cx="8035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Yearly Savings Project{Week 3 and 4}</a:t>
            </a:r>
            <a:endParaRPr b="1"/>
          </a:p>
        </p:txBody>
      </p:sp>
      <p:sp>
        <p:nvSpPr>
          <p:cNvPr id="310" name="Google Shape;310;p21"/>
          <p:cNvSpPr txBox="1"/>
          <p:nvPr/>
        </p:nvSpPr>
        <p:spPr>
          <a:xfrm>
            <a:off x="710125" y="4694725"/>
            <a:ext cx="4865100" cy="3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311" name="Google Shape;311;p21"/>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sp>
        <p:nvSpPr>
          <p:cNvPr id="312" name="Google Shape;312;p21"/>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3"/>
                </a:solidFill>
                <a:latin typeface="Fira Code"/>
                <a:ea typeface="Fira Code"/>
                <a:cs typeface="Fira Code"/>
                <a:sym typeface="Fira Code"/>
              </a:rPr>
              <a:t>Yearly_Savings.ipynb</a:t>
            </a:r>
            <a:endParaRPr>
              <a:solidFill>
                <a:srgbClr val="E7E7E7"/>
              </a:solidFill>
              <a:latin typeface="Fira Code"/>
              <a:ea typeface="Fira Code"/>
              <a:cs typeface="Fira Code"/>
              <a:sym typeface="Fira Code"/>
            </a:endParaRPr>
          </a:p>
        </p:txBody>
      </p:sp>
      <p:pic>
        <p:nvPicPr>
          <p:cNvPr id="313" name="Google Shape;313;p21"/>
          <p:cNvPicPr preferRelativeResize="0"/>
          <p:nvPr/>
        </p:nvPicPr>
        <p:blipFill>
          <a:blip r:embed="rId3">
            <a:alphaModFix/>
          </a:blip>
          <a:stretch>
            <a:fillRect/>
          </a:stretch>
        </p:blipFill>
        <p:spPr>
          <a:xfrm>
            <a:off x="752925" y="1204952"/>
            <a:ext cx="4435576" cy="3174951"/>
          </a:xfrm>
          <a:prstGeom prst="rect">
            <a:avLst/>
          </a:prstGeom>
          <a:noFill/>
          <a:ln>
            <a:noFill/>
          </a:ln>
        </p:spPr>
      </p:pic>
      <p:sp>
        <p:nvSpPr>
          <p:cNvPr id="314" name="Google Shape;314;p21"/>
          <p:cNvSpPr txBox="1"/>
          <p:nvPr/>
        </p:nvSpPr>
        <p:spPr>
          <a:xfrm>
            <a:off x="5358000" y="1157200"/>
            <a:ext cx="30000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Fira Code"/>
              <a:buChar char="●"/>
            </a:pPr>
            <a:r>
              <a:rPr lang="en">
                <a:solidFill>
                  <a:srgbClr val="FFFFFF"/>
                </a:solidFill>
                <a:latin typeface="Fira Code"/>
                <a:ea typeface="Fira Code"/>
                <a:cs typeface="Fira Code"/>
                <a:sym typeface="Fira Code"/>
              </a:rPr>
              <a:t>The AI not only showed cheapest city to live in, but also cheapest starting -&gt; endpoint.</a:t>
            </a:r>
            <a:endParaRPr>
              <a:solidFill>
                <a:srgbClr val="FFFFFF"/>
              </a:solidFill>
              <a:latin typeface="Fira Code"/>
              <a:ea typeface="Fira Code"/>
              <a:cs typeface="Fira Code"/>
              <a:sym typeface="Fira 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Top K Algorithm{Week 5 &amp; 6}</a:t>
            </a:r>
            <a:endParaRPr b="1"/>
          </a:p>
        </p:txBody>
      </p:sp>
      <p:sp>
        <p:nvSpPr>
          <p:cNvPr id="320" name="Google Shape;320;p22"/>
          <p:cNvSpPr txBox="1"/>
          <p:nvPr/>
        </p:nvSpPr>
        <p:spPr>
          <a:xfrm>
            <a:off x="710125" y="4694725"/>
            <a:ext cx="4865100" cy="3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321" name="Google Shape;321;p22"/>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sp>
        <p:nvSpPr>
          <p:cNvPr id="322" name="Google Shape;322;p22"/>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Top_K.ipynb</a:t>
            </a:r>
            <a:endParaRPr>
              <a:solidFill>
                <a:srgbClr val="E7E7E7"/>
              </a:solidFill>
              <a:latin typeface="Fira Code"/>
              <a:ea typeface="Fira Code"/>
              <a:cs typeface="Fira Code"/>
              <a:sym typeface="Fira Code"/>
            </a:endParaRPr>
          </a:p>
        </p:txBody>
      </p:sp>
      <p:sp>
        <p:nvSpPr>
          <p:cNvPr id="323" name="Google Shape;323;p22"/>
          <p:cNvSpPr txBox="1"/>
          <p:nvPr/>
        </p:nvSpPr>
        <p:spPr>
          <a:xfrm>
            <a:off x="992275" y="1792150"/>
            <a:ext cx="34653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ABB2BF"/>
                </a:solidFill>
                <a:latin typeface="Courier New"/>
                <a:ea typeface="Courier New"/>
                <a:cs typeface="Courier New"/>
                <a:sym typeface="Courier New"/>
              </a:rPr>
              <a:t>[55 73 73 45 15 81 13 48 72 98]</a:t>
            </a:r>
            <a:endParaRPr sz="1700">
              <a:solidFill>
                <a:schemeClr val="accent3"/>
              </a:solidFill>
              <a:latin typeface="Fira Code"/>
              <a:ea typeface="Fira Code"/>
              <a:cs typeface="Fira Code"/>
              <a:sym typeface="Fira Code"/>
            </a:endParaRPr>
          </a:p>
        </p:txBody>
      </p:sp>
      <p:sp>
        <p:nvSpPr>
          <p:cNvPr id="324" name="Google Shape;324;p22"/>
          <p:cNvSpPr txBox="1"/>
          <p:nvPr/>
        </p:nvSpPr>
        <p:spPr>
          <a:xfrm>
            <a:off x="885375" y="1499200"/>
            <a:ext cx="4647900" cy="3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1"/>
                </a:solidFill>
                <a:latin typeface="Fira Code"/>
                <a:ea typeface="Fira Code"/>
                <a:cs typeface="Fira Code"/>
                <a:sym typeface="Fira Code"/>
              </a:rPr>
              <a:t>Randomly generated scores</a:t>
            </a:r>
            <a:endParaRPr sz="2000">
              <a:solidFill>
                <a:schemeClr val="accent1"/>
              </a:solidFill>
              <a:latin typeface="Fira Code"/>
              <a:ea typeface="Fira Code"/>
              <a:cs typeface="Fira Code"/>
              <a:sym typeface="Fira Code"/>
            </a:endParaRPr>
          </a:p>
        </p:txBody>
      </p:sp>
      <p:cxnSp>
        <p:nvCxnSpPr>
          <p:cNvPr id="325" name="Google Shape;325;p22"/>
          <p:cNvCxnSpPr>
            <a:stCxn id="326" idx="1"/>
          </p:cNvCxnSpPr>
          <p:nvPr/>
        </p:nvCxnSpPr>
        <p:spPr>
          <a:xfrm>
            <a:off x="992275" y="3487188"/>
            <a:ext cx="2566500" cy="0"/>
          </a:xfrm>
          <a:prstGeom prst="straightConnector1">
            <a:avLst/>
          </a:prstGeom>
          <a:noFill/>
          <a:ln w="9525" cap="flat" cmpd="sng">
            <a:solidFill>
              <a:schemeClr val="accent4"/>
            </a:solidFill>
            <a:prstDash val="solid"/>
            <a:round/>
            <a:headEnd type="none" w="med" len="med"/>
            <a:tailEnd type="none" w="med" len="med"/>
          </a:ln>
        </p:spPr>
      </p:cxnSp>
      <p:sp>
        <p:nvSpPr>
          <p:cNvPr id="326" name="Google Shape;326;p22"/>
          <p:cNvSpPr/>
          <p:nvPr/>
        </p:nvSpPr>
        <p:spPr>
          <a:xfrm>
            <a:off x="992275" y="3419838"/>
            <a:ext cx="1258800" cy="13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txBox="1"/>
          <p:nvPr/>
        </p:nvSpPr>
        <p:spPr>
          <a:xfrm>
            <a:off x="5332988" y="1898269"/>
            <a:ext cx="2793900" cy="13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3"/>
              </a:solidFill>
              <a:latin typeface="Fira Code"/>
              <a:ea typeface="Fira Code"/>
              <a:cs typeface="Fira Code"/>
              <a:sym typeface="Fira Code"/>
            </a:endParaRPr>
          </a:p>
        </p:txBody>
      </p:sp>
      <p:sp>
        <p:nvSpPr>
          <p:cNvPr id="328" name="Google Shape;328;p22"/>
          <p:cNvSpPr txBox="1"/>
          <p:nvPr/>
        </p:nvSpPr>
        <p:spPr>
          <a:xfrm>
            <a:off x="5533363" y="2384740"/>
            <a:ext cx="2793900" cy="3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2"/>
              </a:solidFill>
              <a:latin typeface="Fira Code"/>
              <a:ea typeface="Fira Code"/>
              <a:cs typeface="Fira Code"/>
              <a:sym typeface="Fira Code"/>
            </a:endParaRPr>
          </a:p>
        </p:txBody>
      </p:sp>
      <p:pic>
        <p:nvPicPr>
          <p:cNvPr id="329" name="Google Shape;329;p22"/>
          <p:cNvPicPr preferRelativeResize="0"/>
          <p:nvPr/>
        </p:nvPicPr>
        <p:blipFill>
          <a:blip r:embed="rId3">
            <a:alphaModFix/>
          </a:blip>
          <a:stretch>
            <a:fillRect/>
          </a:stretch>
        </p:blipFill>
        <p:spPr>
          <a:xfrm>
            <a:off x="1050300" y="2148701"/>
            <a:ext cx="2793900" cy="1094608"/>
          </a:xfrm>
          <a:prstGeom prst="rect">
            <a:avLst/>
          </a:prstGeom>
          <a:noFill/>
          <a:ln>
            <a:noFill/>
          </a:ln>
        </p:spPr>
      </p:pic>
      <p:sp>
        <p:nvSpPr>
          <p:cNvPr id="330" name="Google Shape;330;p22"/>
          <p:cNvSpPr txBox="1"/>
          <p:nvPr/>
        </p:nvSpPr>
        <p:spPr>
          <a:xfrm>
            <a:off x="4854725" y="1655300"/>
            <a:ext cx="3987300" cy="1899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FFFFFF"/>
              </a:buClr>
              <a:buSzPts val="1500"/>
              <a:buFont typeface="Fira Code"/>
              <a:buChar char="●"/>
            </a:pPr>
            <a:r>
              <a:rPr lang="en" sz="1500">
                <a:solidFill>
                  <a:srgbClr val="FFFFFF"/>
                </a:solidFill>
                <a:latin typeface="Fira Code"/>
                <a:ea typeface="Fira Code"/>
                <a:cs typeface="Fira Code"/>
                <a:sym typeface="Fira Code"/>
              </a:rPr>
              <a:t>Algorithm project to find top one and two scores</a:t>
            </a:r>
            <a:endParaRPr sz="1500">
              <a:solidFill>
                <a:srgbClr val="FFFFFF"/>
              </a:solidFill>
              <a:latin typeface="Fira Code"/>
              <a:ea typeface="Fira Code"/>
              <a:cs typeface="Fira Code"/>
              <a:sym typeface="Fira Code"/>
            </a:endParaRPr>
          </a:p>
          <a:p>
            <a:pPr marL="0" lvl="0" indent="0" algn="l" rtl="0">
              <a:spcBef>
                <a:spcPts val="0"/>
              </a:spcBef>
              <a:spcAft>
                <a:spcPts val="0"/>
              </a:spcAft>
              <a:buNone/>
            </a:pPr>
            <a:endParaRPr sz="1500">
              <a:solidFill>
                <a:srgbClr val="FFFFFF"/>
              </a:solidFill>
              <a:latin typeface="Fira Code Medium"/>
              <a:ea typeface="Fira Code Medium"/>
              <a:cs typeface="Fira Code Medium"/>
              <a:sym typeface="Fira Code Medium"/>
            </a:endParaRPr>
          </a:p>
          <a:p>
            <a:pPr marL="457200" lvl="0" indent="-323850" algn="l" rtl="0">
              <a:spcBef>
                <a:spcPts val="0"/>
              </a:spcBef>
              <a:spcAft>
                <a:spcPts val="0"/>
              </a:spcAft>
              <a:buClr>
                <a:srgbClr val="FFFFFF"/>
              </a:buClr>
              <a:buSzPts val="1500"/>
              <a:buFont typeface="Fira Code Medium"/>
              <a:buChar char="●"/>
            </a:pPr>
            <a:r>
              <a:rPr lang="en" sz="1500">
                <a:solidFill>
                  <a:srgbClr val="FFFFFF"/>
                </a:solidFill>
                <a:latin typeface="Fira Code Medium"/>
                <a:ea typeface="Fira Code Medium"/>
                <a:cs typeface="Fira Code Medium"/>
                <a:sym typeface="Fira Code Medium"/>
              </a:rPr>
              <a:t>Top-k; type of algorithm that returns the k most important or relevant elements from a set of data. The k elements can be defined by their size, their value, or their ranking.</a:t>
            </a:r>
            <a:endParaRPr sz="1500">
              <a:solidFill>
                <a:srgbClr val="FFFFFF"/>
              </a:solidFill>
              <a:latin typeface="Fira Code Medium"/>
              <a:ea typeface="Fira Code Medium"/>
              <a:cs typeface="Fira Code Medium"/>
              <a:sym typeface="Fira Code Medium"/>
            </a:endParaRPr>
          </a:p>
        </p:txBody>
      </p:sp>
      <p:pic>
        <p:nvPicPr>
          <p:cNvPr id="331" name="Google Shape;331;p22"/>
          <p:cNvPicPr preferRelativeResize="0"/>
          <p:nvPr/>
        </p:nvPicPr>
        <p:blipFill>
          <a:blip r:embed="rId4">
            <a:alphaModFix/>
          </a:blip>
          <a:stretch>
            <a:fillRect/>
          </a:stretch>
        </p:blipFill>
        <p:spPr>
          <a:xfrm>
            <a:off x="992269" y="3622975"/>
            <a:ext cx="2963198" cy="74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Matrix Multiplication{Week 7 &amp; 8}</a:t>
            </a:r>
            <a:endParaRPr b="1"/>
          </a:p>
        </p:txBody>
      </p:sp>
      <p:sp>
        <p:nvSpPr>
          <p:cNvPr id="337" name="Google Shape;337;p23"/>
          <p:cNvSpPr txBox="1"/>
          <p:nvPr/>
        </p:nvSpPr>
        <p:spPr>
          <a:xfrm>
            <a:off x="710125" y="4694725"/>
            <a:ext cx="4865100" cy="3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338" name="Google Shape;338;p23"/>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Matrix.ipynb</a:t>
            </a:r>
            <a:endParaRPr>
              <a:solidFill>
                <a:srgbClr val="E7E7E7"/>
              </a:solidFill>
              <a:latin typeface="Fira Code"/>
              <a:ea typeface="Fira Code"/>
              <a:cs typeface="Fira Code"/>
              <a:sym typeface="Fira Code"/>
            </a:endParaRPr>
          </a:p>
        </p:txBody>
      </p:sp>
      <p:sp>
        <p:nvSpPr>
          <p:cNvPr id="339" name="Google Shape;339;p23"/>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pic>
        <p:nvPicPr>
          <p:cNvPr id="340" name="Google Shape;340;p23"/>
          <p:cNvPicPr preferRelativeResize="0"/>
          <p:nvPr/>
        </p:nvPicPr>
        <p:blipFill>
          <a:blip r:embed="rId3">
            <a:alphaModFix/>
          </a:blip>
          <a:stretch>
            <a:fillRect/>
          </a:stretch>
        </p:blipFill>
        <p:spPr>
          <a:xfrm>
            <a:off x="896675" y="1216575"/>
            <a:ext cx="3542820" cy="357300"/>
          </a:xfrm>
          <a:prstGeom prst="rect">
            <a:avLst/>
          </a:prstGeom>
          <a:noFill/>
          <a:ln>
            <a:noFill/>
          </a:ln>
        </p:spPr>
      </p:pic>
      <p:sp>
        <p:nvSpPr>
          <p:cNvPr id="341" name="Google Shape;341;p23"/>
          <p:cNvSpPr txBox="1"/>
          <p:nvPr/>
        </p:nvSpPr>
        <p:spPr>
          <a:xfrm>
            <a:off x="915338" y="1633250"/>
            <a:ext cx="35055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Fira Code Medium"/>
                <a:ea typeface="Fira Code Medium"/>
                <a:cs typeface="Fira Code Medium"/>
                <a:sym typeface="Fira Code Medium"/>
              </a:rPr>
              <a:t>Task was to multiply two(A and B) matrices, to get the values into a (3,3) matrix labeled C</a:t>
            </a:r>
            <a:endParaRPr sz="1200">
              <a:solidFill>
                <a:srgbClr val="FFFFFF"/>
              </a:solidFill>
              <a:latin typeface="Fira Code Medium"/>
              <a:ea typeface="Fira Code Medium"/>
              <a:cs typeface="Fira Code Medium"/>
              <a:sym typeface="Fira Code Medium"/>
            </a:endParaRPr>
          </a:p>
        </p:txBody>
      </p:sp>
      <p:pic>
        <p:nvPicPr>
          <p:cNvPr id="342" name="Google Shape;342;p23"/>
          <p:cNvPicPr preferRelativeResize="0"/>
          <p:nvPr/>
        </p:nvPicPr>
        <p:blipFill>
          <a:blip r:embed="rId4">
            <a:alphaModFix/>
          </a:blip>
          <a:stretch>
            <a:fillRect/>
          </a:stretch>
        </p:blipFill>
        <p:spPr>
          <a:xfrm>
            <a:off x="4020025" y="3707863"/>
            <a:ext cx="1725225" cy="864425"/>
          </a:xfrm>
          <a:prstGeom prst="rect">
            <a:avLst/>
          </a:prstGeom>
          <a:noFill/>
          <a:ln>
            <a:noFill/>
          </a:ln>
        </p:spPr>
      </p:pic>
      <p:pic>
        <p:nvPicPr>
          <p:cNvPr id="343" name="Google Shape;343;p23"/>
          <p:cNvPicPr preferRelativeResize="0"/>
          <p:nvPr/>
        </p:nvPicPr>
        <p:blipFill>
          <a:blip r:embed="rId5">
            <a:alphaModFix/>
          </a:blip>
          <a:stretch>
            <a:fillRect/>
          </a:stretch>
        </p:blipFill>
        <p:spPr>
          <a:xfrm>
            <a:off x="1172775" y="2341626"/>
            <a:ext cx="2214476" cy="2331850"/>
          </a:xfrm>
          <a:prstGeom prst="rect">
            <a:avLst/>
          </a:prstGeom>
          <a:noFill/>
          <a:ln>
            <a:noFill/>
          </a:ln>
        </p:spPr>
      </p:pic>
      <p:sp>
        <p:nvSpPr>
          <p:cNvPr id="344" name="Google Shape;344;p23"/>
          <p:cNvSpPr/>
          <p:nvPr/>
        </p:nvSpPr>
        <p:spPr>
          <a:xfrm>
            <a:off x="3436488" y="4000588"/>
            <a:ext cx="534300" cy="279000"/>
          </a:xfrm>
          <a:prstGeom prst="mathEqual">
            <a:avLst>
              <a:gd name="adj1" fmla="val 23520"/>
              <a:gd name="adj2" fmla="val 1176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txBox="1"/>
          <p:nvPr/>
        </p:nvSpPr>
        <p:spPr>
          <a:xfrm>
            <a:off x="4841450" y="1269875"/>
            <a:ext cx="3827700" cy="20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Fira Code"/>
              <a:ea typeface="Fira Code"/>
              <a:cs typeface="Fira Code"/>
              <a:sym typeface="Fira Code"/>
            </a:endParaRPr>
          </a:p>
        </p:txBody>
      </p:sp>
      <p:sp>
        <p:nvSpPr>
          <p:cNvPr id="346" name="Google Shape;346;p23"/>
          <p:cNvSpPr txBox="1"/>
          <p:nvPr/>
        </p:nvSpPr>
        <p:spPr>
          <a:xfrm>
            <a:off x="4655375" y="1269875"/>
            <a:ext cx="3601800" cy="2246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Fira Code"/>
              <a:buChar char="●"/>
            </a:pPr>
            <a:r>
              <a:rPr lang="en">
                <a:solidFill>
                  <a:srgbClr val="FFFFFF"/>
                </a:solidFill>
                <a:latin typeface="Fira Code"/>
                <a:ea typeface="Fira Code"/>
                <a:cs typeface="Fira Code"/>
                <a:sym typeface="Fira Code"/>
              </a:rPr>
              <a:t>Had an algorithm to divide the multiplication process of the program, and do each operation simultaneously. </a:t>
            </a:r>
            <a:endParaRPr>
              <a:solidFill>
                <a:srgbClr val="FFFFFF"/>
              </a:solidFill>
              <a:latin typeface="Fira Code"/>
              <a:ea typeface="Fira Code"/>
              <a:cs typeface="Fira Code"/>
              <a:sym typeface="Fira Code"/>
            </a:endParaRPr>
          </a:p>
          <a:p>
            <a:pPr marL="457200" lvl="0" indent="-317500" algn="l" rtl="0">
              <a:spcBef>
                <a:spcPts val="0"/>
              </a:spcBef>
              <a:spcAft>
                <a:spcPts val="0"/>
              </a:spcAft>
              <a:buClr>
                <a:srgbClr val="FFFFFF"/>
              </a:buClr>
              <a:buSzPts val="1400"/>
              <a:buFont typeface="Fira Code"/>
              <a:buChar char="●"/>
            </a:pPr>
            <a:r>
              <a:rPr lang="en">
                <a:solidFill>
                  <a:srgbClr val="FFFFFF"/>
                </a:solidFill>
                <a:latin typeface="Fira Code"/>
                <a:ea typeface="Fira Code"/>
                <a:cs typeface="Fira Code"/>
                <a:sym typeface="Fira Code"/>
              </a:rPr>
              <a:t>The work is distributed through all the cores in the CPU when the program is run.</a:t>
            </a:r>
            <a:endParaRPr>
              <a:solidFill>
                <a:srgbClr val="FFFFFF"/>
              </a:solidFill>
              <a:latin typeface="Fira Code"/>
              <a:ea typeface="Fira Code"/>
              <a:cs typeface="Fira Code"/>
              <a:sym typeface="Fira Cod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4"/>
          <p:cNvSpPr txBox="1">
            <a:spLocks noGrp="1"/>
          </p:cNvSpPr>
          <p:nvPr>
            <p:ph type="title"/>
          </p:nvPr>
        </p:nvSpPr>
        <p:spPr>
          <a:xfrm>
            <a:off x="713100" y="582700"/>
            <a:ext cx="77178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Matrix Multiplication{Week 7 &amp; 8}</a:t>
            </a:r>
            <a:endParaRPr b="1"/>
          </a:p>
        </p:txBody>
      </p:sp>
      <p:sp>
        <p:nvSpPr>
          <p:cNvPr id="352" name="Google Shape;352;p24"/>
          <p:cNvSpPr txBox="1"/>
          <p:nvPr/>
        </p:nvSpPr>
        <p:spPr>
          <a:xfrm>
            <a:off x="710125" y="4694725"/>
            <a:ext cx="4865100" cy="3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E7E7"/>
                </a:solidFill>
                <a:latin typeface="Fira Code"/>
                <a:ea typeface="Fira Code"/>
                <a:cs typeface="Fira Code"/>
                <a:sym typeface="Fira Code"/>
              </a:rPr>
              <a:t>Python</a:t>
            </a:r>
            <a:endParaRPr>
              <a:solidFill>
                <a:srgbClr val="E7E7E7"/>
              </a:solidFill>
              <a:latin typeface="Fira Code"/>
              <a:ea typeface="Fira Code"/>
              <a:cs typeface="Fira Code"/>
              <a:sym typeface="Fira Code"/>
            </a:endParaRPr>
          </a:p>
        </p:txBody>
      </p:sp>
      <p:sp>
        <p:nvSpPr>
          <p:cNvPr id="353" name="Google Shape;353;p24"/>
          <p:cNvSpPr txBox="1"/>
          <p:nvPr/>
        </p:nvSpPr>
        <p:spPr>
          <a:xfrm>
            <a:off x="4572000"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Matrix.ipynb</a:t>
            </a:r>
            <a:endParaRPr>
              <a:solidFill>
                <a:srgbClr val="E7E7E7"/>
              </a:solidFill>
              <a:latin typeface="Fira Code"/>
              <a:ea typeface="Fira Code"/>
              <a:cs typeface="Fira Code"/>
              <a:sym typeface="Fira Code"/>
            </a:endParaRPr>
          </a:p>
        </p:txBody>
      </p:sp>
      <p:sp>
        <p:nvSpPr>
          <p:cNvPr id="354" name="Google Shape;354;p24"/>
          <p:cNvSpPr txBox="1"/>
          <p:nvPr/>
        </p:nvSpPr>
        <p:spPr>
          <a:xfrm>
            <a:off x="-5975" y="91525"/>
            <a:ext cx="4572000" cy="3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E7E7"/>
                </a:solidFill>
                <a:latin typeface="Fira Code"/>
                <a:ea typeface="Fira Code"/>
                <a:cs typeface="Fira Code"/>
                <a:sym typeface="Fira Code"/>
              </a:rPr>
              <a:t>Shamil_Imakaev.html</a:t>
            </a:r>
            <a:endParaRPr>
              <a:solidFill>
                <a:srgbClr val="E7E7E7"/>
              </a:solidFill>
              <a:latin typeface="Fira Code"/>
              <a:ea typeface="Fira Code"/>
              <a:cs typeface="Fira Code"/>
              <a:sym typeface="Fira Code"/>
            </a:endParaRPr>
          </a:p>
        </p:txBody>
      </p:sp>
      <p:pic>
        <p:nvPicPr>
          <p:cNvPr id="355" name="Google Shape;355;p24"/>
          <p:cNvPicPr preferRelativeResize="0"/>
          <p:nvPr/>
        </p:nvPicPr>
        <p:blipFill>
          <a:blip r:embed="rId3">
            <a:alphaModFix/>
          </a:blip>
          <a:stretch>
            <a:fillRect/>
          </a:stretch>
        </p:blipFill>
        <p:spPr>
          <a:xfrm>
            <a:off x="770200" y="1157200"/>
            <a:ext cx="3263975" cy="3346793"/>
          </a:xfrm>
          <a:prstGeom prst="rect">
            <a:avLst/>
          </a:prstGeom>
          <a:noFill/>
          <a:ln>
            <a:noFill/>
          </a:ln>
        </p:spPr>
      </p:pic>
      <p:sp>
        <p:nvSpPr>
          <p:cNvPr id="356" name="Google Shape;356;p24"/>
          <p:cNvSpPr txBox="1"/>
          <p:nvPr/>
        </p:nvSpPr>
        <p:spPr>
          <a:xfrm>
            <a:off x="4243350" y="1249000"/>
            <a:ext cx="4572000" cy="316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Fira Code Medium"/>
              <a:buChar char="●"/>
            </a:pPr>
            <a:r>
              <a:rPr lang="en">
                <a:solidFill>
                  <a:srgbClr val="FFFFFF"/>
                </a:solidFill>
                <a:latin typeface="Fira Code Medium"/>
                <a:ea typeface="Fira Code Medium"/>
                <a:cs typeface="Fira Code Medium"/>
                <a:sym typeface="Fira Code Medium"/>
              </a:rPr>
              <a:t>&lt;When running the code, we can see the CPU using all of its cores to run the multiplication problem simultaneously instead of doing each operation individually</a:t>
            </a:r>
            <a:endParaRPr>
              <a:solidFill>
                <a:srgbClr val="FFFFFF"/>
              </a:solidFill>
              <a:latin typeface="Fira Code Medium"/>
              <a:ea typeface="Fira Code Medium"/>
              <a:cs typeface="Fira Code Medium"/>
              <a:sym typeface="Fira Code Medium"/>
            </a:endParaRPr>
          </a:p>
          <a:p>
            <a:pPr marL="0" lvl="0" indent="0" algn="l" rtl="0">
              <a:spcBef>
                <a:spcPts val="0"/>
              </a:spcBef>
              <a:spcAft>
                <a:spcPts val="0"/>
              </a:spcAft>
              <a:buNone/>
            </a:pPr>
            <a:endParaRPr>
              <a:solidFill>
                <a:srgbClr val="FFFFFF"/>
              </a:solidFill>
              <a:latin typeface="Fira Code Medium"/>
              <a:ea typeface="Fira Code Medium"/>
              <a:cs typeface="Fira Code Medium"/>
              <a:sym typeface="Fira Code Medium"/>
            </a:endParaRPr>
          </a:p>
          <a:p>
            <a:pPr marL="457200" lvl="0" indent="-317500" algn="l" rtl="0">
              <a:spcBef>
                <a:spcPts val="0"/>
              </a:spcBef>
              <a:spcAft>
                <a:spcPts val="0"/>
              </a:spcAft>
              <a:buClr>
                <a:srgbClr val="FFFFFF"/>
              </a:buClr>
              <a:buSzPts val="1400"/>
              <a:buFont typeface="Fira Code Medium"/>
              <a:buChar char="●"/>
            </a:pPr>
            <a:r>
              <a:rPr lang="en">
                <a:solidFill>
                  <a:srgbClr val="FFFFFF"/>
                </a:solidFill>
                <a:latin typeface="Fira Code Medium"/>
                <a:ea typeface="Fira Code Medium"/>
                <a:cs typeface="Fira Code Medium"/>
                <a:sym typeface="Fira Code Medium"/>
              </a:rPr>
              <a:t>&lt;</a:t>
            </a:r>
            <a:r>
              <a:rPr lang="en" sz="1300">
                <a:solidFill>
                  <a:srgbClr val="FFFFFF"/>
                </a:solidFill>
                <a:latin typeface="Fira Code Medium"/>
                <a:ea typeface="Fira Code Medium"/>
                <a:cs typeface="Fira Code Medium"/>
                <a:sym typeface="Fira Code Medium"/>
              </a:rPr>
              <a:t>Multithreading speeds up the computation of matrix multiplication by dividing the problem into smaller tasks that can be executed in parallel</a:t>
            </a:r>
            <a:endParaRPr sz="1300">
              <a:solidFill>
                <a:srgbClr val="FFFFFF"/>
              </a:solidFill>
              <a:latin typeface="Fira Code Medium"/>
              <a:ea typeface="Fira Code Medium"/>
              <a:cs typeface="Fira Code Medium"/>
              <a:sym typeface="Fira Code Medium"/>
            </a:endParaRPr>
          </a:p>
          <a:p>
            <a:pPr marL="0" lvl="0" indent="0" algn="l" rtl="0">
              <a:lnSpc>
                <a:spcPct val="115000"/>
              </a:lnSpc>
              <a:spcBef>
                <a:spcPts val="300"/>
              </a:spcBef>
              <a:spcAft>
                <a:spcPts val="0"/>
              </a:spcAft>
              <a:buNone/>
            </a:pPr>
            <a:endParaRPr sz="1300">
              <a:solidFill>
                <a:srgbClr val="FFFFFF"/>
              </a:solidFill>
              <a:latin typeface="Fira Code Medium"/>
              <a:ea typeface="Fira Code Medium"/>
              <a:cs typeface="Fira Code Medium"/>
              <a:sym typeface="Fira Code Medium"/>
            </a:endParaRPr>
          </a:p>
          <a:p>
            <a:pPr marL="457200" lvl="0" indent="-311150" algn="l" rtl="0">
              <a:lnSpc>
                <a:spcPct val="115000"/>
              </a:lnSpc>
              <a:spcBef>
                <a:spcPts val="1100"/>
              </a:spcBef>
              <a:spcAft>
                <a:spcPts val="0"/>
              </a:spcAft>
              <a:buClr>
                <a:srgbClr val="FFFFFF"/>
              </a:buClr>
              <a:buSzPts val="1300"/>
              <a:buFont typeface="Fira Code Medium"/>
              <a:buChar char="●"/>
            </a:pPr>
            <a:r>
              <a:rPr lang="en" sz="1300">
                <a:solidFill>
                  <a:srgbClr val="FFFFFF"/>
                </a:solidFill>
                <a:latin typeface="Fira Code Medium"/>
                <a:ea typeface="Fira Code Medium"/>
                <a:cs typeface="Fira Code Medium"/>
                <a:sym typeface="Fira Code Medium"/>
              </a:rPr>
              <a:t>The number of threads that can be used depends on the number of cores available on the CPU</a:t>
            </a:r>
            <a:endParaRPr sz="1300">
              <a:solidFill>
                <a:srgbClr val="FFFFFF"/>
              </a:solidFill>
              <a:latin typeface="Fira Code Medium"/>
              <a:ea typeface="Fira Code Medium"/>
              <a:cs typeface="Fira Code Medium"/>
              <a:sym typeface="Fira Code Medium"/>
            </a:endParaRPr>
          </a:p>
          <a:p>
            <a:pPr marL="0" lvl="0" indent="0" algn="l" rtl="0">
              <a:spcBef>
                <a:spcPts val="1100"/>
              </a:spcBef>
              <a:spcAft>
                <a:spcPts val="0"/>
              </a:spcAft>
              <a:buNone/>
            </a:pPr>
            <a:endParaRPr>
              <a:solidFill>
                <a:srgbClr val="FFFFFF"/>
              </a:solidFill>
              <a:latin typeface="Fira Code Medium"/>
              <a:ea typeface="Fira Code Medium"/>
              <a:cs typeface="Fira Code Medium"/>
              <a:sym typeface="Fira Code Medium"/>
            </a:endParaRPr>
          </a:p>
          <a:p>
            <a:pPr marL="0" lvl="0" indent="0" algn="l" rtl="0">
              <a:spcBef>
                <a:spcPts val="0"/>
              </a:spcBef>
              <a:spcAft>
                <a:spcPts val="0"/>
              </a:spcAft>
              <a:buNone/>
            </a:pPr>
            <a:endParaRPr>
              <a:solidFill>
                <a:srgbClr val="FFFFFF"/>
              </a:solidFill>
              <a:latin typeface="Fira Code"/>
              <a:ea typeface="Fira Code"/>
              <a:cs typeface="Fira Code"/>
              <a:sym typeface="Fira Code"/>
            </a:endParaRPr>
          </a:p>
        </p:txBody>
      </p:sp>
    </p:spTree>
  </p:cSld>
  <p:clrMapOvr>
    <a:masterClrMapping/>
  </p:clrMapOvr>
</p:sld>
</file>

<file path=ppt/theme/theme1.xml><?xml version="1.0" encoding="utf-8"?>
<a:theme xmlns:a="http://schemas.openxmlformats.org/drawingml/2006/main" name="Programming Language Workshop for Beginners by Slidesgo">
  <a:themeElements>
    <a:clrScheme name="Simple Light">
      <a:dk1>
        <a:srgbClr val="2E323B"/>
      </a:dk1>
      <a:lt1>
        <a:srgbClr val="FF5858"/>
      </a:lt1>
      <a:dk2>
        <a:srgbClr val="72D9F0"/>
      </a:dk2>
      <a:lt2>
        <a:srgbClr val="FCC642"/>
      </a:lt2>
      <a:accent1>
        <a:srgbClr val="DBA0DB"/>
      </a:accent1>
      <a:accent2>
        <a:srgbClr val="A5CF27"/>
      </a:accent2>
      <a:accent3>
        <a:srgbClr val="E7E7E7"/>
      </a:accent3>
      <a:accent4>
        <a:srgbClr val="707070"/>
      </a:accent4>
      <a:accent5>
        <a:srgbClr val="16191F"/>
      </a:accent5>
      <a:accent6>
        <a:srgbClr val="FFFFFF"/>
      </a:accent6>
      <a:hlink>
        <a:srgbClr val="FF58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On-screen Show (16:9)</PresentationFormat>
  <Paragraphs>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Fira Code Medium</vt:lpstr>
      <vt:lpstr>Courier New</vt:lpstr>
      <vt:lpstr>Fira Code SemiBold</vt:lpstr>
      <vt:lpstr>Fira Code</vt:lpstr>
      <vt:lpstr>Arial</vt:lpstr>
      <vt:lpstr>Programming Language Workshop for Beginners by Slidesgo</vt:lpstr>
      <vt:lpstr>Leveraging Parallel{</vt:lpstr>
      <vt:lpstr>Abstract of Graph Neural Networks(GNNs)</vt:lpstr>
      <vt:lpstr>Learning Python{Week 1}</vt:lpstr>
      <vt:lpstr>Jupyter Notebook{Week 2}</vt:lpstr>
      <vt:lpstr>Yearly Savings Project{Week 3 and 4}</vt:lpstr>
      <vt:lpstr>Yearly Savings Project{Week 3 and 4}</vt:lpstr>
      <vt:lpstr>Top K Algorithm{Week 5 &amp; 6}</vt:lpstr>
      <vt:lpstr>Matrix Multiplication{Week 7 &amp; 8}</vt:lpstr>
      <vt:lpstr>Matrix Multiplication{Week 7 &amp; 8}</vt:lpstr>
      <vt:lpstr>Clustering {Week 9}</vt:lpstr>
      <vt:lpstr>Summary</vt:lpstr>
      <vt:lpstr>  {Acknowledgements}     • Claire Duggan - Executive Director    • Jennifer Love - Associate Director    • Nicolas Fuchs - Program Manager    • Mary Howley - Administrative    • Lydia Bird - REU Coordinator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Parallel{</dc:title>
  <dc:creator>Fuchs, Nicolas</dc:creator>
  <cp:lastModifiedBy>Fuchs, Nicolas</cp:lastModifiedBy>
  <cp:revision>1</cp:revision>
  <dcterms:modified xsi:type="dcterms:W3CDTF">2023-08-01T18:15:45Z</dcterms:modified>
</cp:coreProperties>
</file>