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+tgICvflTF8mggYihO1QR58pG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582D843-8C87-4D64-B06E-CA66D0AFC035}">
  <a:tblStyle styleId="{F582D843-8C87-4D64-B06E-CA66D0AFC03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34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Infant%20Video%20Clips%20Data%20and%20Graph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Infant%20Video%20Clips%20Data%20and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Infant%20Video%20Clips%20Data%20and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Infant%20Video%20Clips%20Data%20and%20Graph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Hand Usage When Reaching on Left Side</a:t>
            </a:r>
          </a:p>
        </c:rich>
      </c:tx>
      <c:layout>
        <c:manualLayout>
          <c:xMode val="edge"/>
          <c:yMode val="edge"/>
          <c:x val="0.15615966118372857"/>
          <c:y val="4.16666666666666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'[Infant Video Clips Data and Graphs.xlsx]Reaching'!$H$3</c:f>
              <c:strCache>
                <c:ptCount val="1"/>
                <c:pt idx="0">
                  <c:v>Left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Graphs.xlsx]Reaching'!$I$2:$M$2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Graphs.xlsx]Reaching'!$I$3:$M$3</c:f>
              <c:numCache>
                <c:formatCode>General</c:formatCode>
                <c:ptCount val="5"/>
                <c:pt idx="0">
                  <c:v>0</c:v>
                </c:pt>
                <c:pt idx="1">
                  <c:v>6</c:v>
                </c:pt>
                <c:pt idx="2">
                  <c:v>1</c:v>
                </c:pt>
                <c:pt idx="3">
                  <c:v>14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54-4573-AF81-4B363724AFD7}"/>
            </c:ext>
          </c:extLst>
        </c:ser>
        <c:ser>
          <c:idx val="1"/>
          <c:order val="1"/>
          <c:tx>
            <c:strRef>
              <c:f>'[Infant Video Clips Data and Graphs.xlsx]Reaching'!$H$4</c:f>
              <c:strCache>
                <c:ptCount val="1"/>
                <c:pt idx="0">
                  <c:v>Right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Graphs.xlsx]Reaching'!$I$2:$M$2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Graphs.xlsx]Reaching'!$I$4:$M$4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54-4573-AF81-4B363724AFD7}"/>
            </c:ext>
          </c:extLst>
        </c:ser>
        <c:ser>
          <c:idx val="2"/>
          <c:order val="2"/>
          <c:tx>
            <c:strRef>
              <c:f>'[Infant Video Clips Data and Graphs.xlsx]Reaching'!$H$5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Graphs.xlsx]Reaching'!$I$2:$M$2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Graphs.xlsx]Reaching'!$I$5:$M$5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54-4573-AF81-4B363724AF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9775127"/>
        <c:axId val="659776087"/>
      </c:barChart>
      <c:catAx>
        <c:axId val="659775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776087"/>
        <c:crosses val="autoZero"/>
        <c:auto val="1"/>
        <c:lblAlgn val="ctr"/>
        <c:lblOffset val="100"/>
        <c:noMultiLvlLbl val="0"/>
      </c:catAx>
      <c:valAx>
        <c:axId val="659776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775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Hand Usage When Reaching on Right Side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'[Infant Video Clips Data and Graphs.xlsx]Reaching'!$H$10</c:f>
              <c:strCache>
                <c:ptCount val="1"/>
                <c:pt idx="0">
                  <c:v>Left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Graphs.xlsx]Reaching'!$I$9:$M$9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Graphs.xlsx]Reaching'!$I$10:$M$10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CB-4FD5-A592-6CBDE3EEABE4}"/>
            </c:ext>
          </c:extLst>
        </c:ser>
        <c:ser>
          <c:idx val="1"/>
          <c:order val="1"/>
          <c:tx>
            <c:strRef>
              <c:f>'[Infant Video Clips Data and Graphs.xlsx]Reaching'!$H$11</c:f>
              <c:strCache>
                <c:ptCount val="1"/>
                <c:pt idx="0">
                  <c:v>Right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Graphs.xlsx]Reaching'!$I$9:$M$9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Graphs.xlsx]Reaching'!$I$11:$M$11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23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CB-4FD5-A592-6CBDE3EEABE4}"/>
            </c:ext>
          </c:extLst>
        </c:ser>
        <c:ser>
          <c:idx val="2"/>
          <c:order val="2"/>
          <c:tx>
            <c:strRef>
              <c:f>'[Infant Video Clips Data and Graphs.xlsx]Reaching'!$H$12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Graphs.xlsx]Reaching'!$I$9:$M$9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Graphs.xlsx]Reaching'!$I$12:$M$12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1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CB-4FD5-A592-6CBDE3EEAB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5927368"/>
        <c:axId val="745927848"/>
      </c:barChart>
      <c:catAx>
        <c:axId val="745927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927848"/>
        <c:crosses val="autoZero"/>
        <c:auto val="1"/>
        <c:lblAlgn val="ctr"/>
        <c:lblOffset val="100"/>
        <c:noMultiLvlLbl val="0"/>
      </c:catAx>
      <c:valAx>
        <c:axId val="745927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927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Hand Usage When Grabbing on Left Side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'[Infant Video Clips Data and Graphs.xlsx]Grabbing'!$H$3</c:f>
              <c:strCache>
                <c:ptCount val="1"/>
                <c:pt idx="0">
                  <c:v>Left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Graphs.xlsx]Grabbing'!$I$2:$M$2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Graphs.xlsx]Grabbing'!$I$3:$M$3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6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67-4F56-9212-FC59DFB670DA}"/>
            </c:ext>
          </c:extLst>
        </c:ser>
        <c:ser>
          <c:idx val="1"/>
          <c:order val="1"/>
          <c:tx>
            <c:strRef>
              <c:f>'[Infant Video Clips Data and Graphs.xlsx]Grabbing'!$H$4</c:f>
              <c:strCache>
                <c:ptCount val="1"/>
                <c:pt idx="0">
                  <c:v>Right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Graphs.xlsx]Grabbing'!$I$2:$M$2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Graphs.xlsx]Grabbing'!$I$4:$M$4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967-4F56-9212-FC59DFB670DA}"/>
            </c:ext>
          </c:extLst>
        </c:ser>
        <c:ser>
          <c:idx val="2"/>
          <c:order val="2"/>
          <c:tx>
            <c:strRef>
              <c:f>'[Infant Video Clips Data and Graphs.xlsx]Grabbing'!$H$5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Graphs.xlsx]Grabbing'!$I$2:$M$2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Graphs.xlsx]Grabbing'!$I$5:$M$5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967-4F56-9212-FC59DFB670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59775127"/>
        <c:axId val="659776087"/>
      </c:barChart>
      <c:catAx>
        <c:axId val="659775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776087"/>
        <c:crosses val="autoZero"/>
        <c:auto val="1"/>
        <c:lblAlgn val="ctr"/>
        <c:lblOffset val="100"/>
        <c:noMultiLvlLbl val="0"/>
      </c:catAx>
      <c:valAx>
        <c:axId val="659776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9775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Hand Usage When Grabbing on Right Side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'[Infant Video Clips Data and Graphs.xlsx]Grabbing'!$H$12</c:f>
              <c:strCache>
                <c:ptCount val="1"/>
                <c:pt idx="0">
                  <c:v>Left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Graphs.xlsx]Grabbing'!$I$11:$M$11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Graphs.xlsx]Grabbing'!$I$12:$M$12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71-4FC0-BCBD-259D89BBC3EB}"/>
            </c:ext>
          </c:extLst>
        </c:ser>
        <c:ser>
          <c:idx val="1"/>
          <c:order val="1"/>
          <c:tx>
            <c:strRef>
              <c:f>'[Infant Video Clips Data and Graphs.xlsx]Grabbing'!$H$13</c:f>
              <c:strCache>
                <c:ptCount val="1"/>
                <c:pt idx="0">
                  <c:v>Right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Graphs.xlsx]Grabbing'!$I$11:$M$11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Graphs.xlsx]Grabbing'!$I$13:$M$13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9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771-4FC0-BCBD-259D89BBC3EB}"/>
            </c:ext>
          </c:extLst>
        </c:ser>
        <c:ser>
          <c:idx val="2"/>
          <c:order val="2"/>
          <c:tx>
            <c:strRef>
              <c:f>'[Infant Video Clips Data and Graphs.xlsx]Grabbing'!$H$14</c:f>
              <c:strCache>
                <c:ptCount val="1"/>
                <c:pt idx="0">
                  <c:v>Both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'[Infant Video Clips Data and Graphs.xlsx]Grabbing'!$I$11:$M$11</c:f>
              <c:strCache>
                <c:ptCount val="5"/>
                <c:pt idx="0">
                  <c:v>Infant 1</c:v>
                </c:pt>
                <c:pt idx="1">
                  <c:v>Infant 2</c:v>
                </c:pt>
                <c:pt idx="2">
                  <c:v>Infant 3</c:v>
                </c:pt>
                <c:pt idx="3">
                  <c:v>Infant 4</c:v>
                </c:pt>
                <c:pt idx="4">
                  <c:v>Infant 5</c:v>
                </c:pt>
              </c:strCache>
            </c:strRef>
          </c:cat>
          <c:val>
            <c:numRef>
              <c:f>'[Infant Video Clips Data and Graphs.xlsx]Grabbing'!$I$14:$M$14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771-4FC0-BCBD-259D89BBC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45927368"/>
        <c:axId val="745927848"/>
      </c:barChart>
      <c:catAx>
        <c:axId val="745927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927848"/>
        <c:crosses val="autoZero"/>
        <c:auto val="1"/>
        <c:lblAlgn val="ctr"/>
        <c:lblOffset val="100"/>
        <c:noMultiLvlLbl val="0"/>
      </c:catAx>
      <c:valAx>
        <c:axId val="745927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5927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5dd0c20d3f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5dd0c20d3f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5bf7b3ce1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25bf7b3ce1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/>
              <a:t>align to left</a:t>
            </a:r>
            <a:endParaRPr/>
          </a:p>
        </p:txBody>
      </p:sp>
      <p:sp>
        <p:nvSpPr>
          <p:cNvPr id="419" name="Google Shape;4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c61fc06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Home-based smartphone videos across diverse infant groups. </a:t>
            </a:r>
            <a:endParaRPr/>
          </a:p>
        </p:txBody>
      </p:sp>
      <p:sp>
        <p:nvSpPr>
          <p:cNvPr id="185" name="Google Shape;185;g25c61fc06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flim and the MediaPipe Pose images that were collected will be interpreted by researchers to supplement artificial intelligence and computer vision algorithms to revolutionize infant monitoring devices.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main focus of this research was in data analysis, additional real infant data will need to be analyzed for proper machine learning functions.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The ACLab seeks to improve early intervention and support for infants at risk of NDDs, aiming to enhance their overall developmental outcomes and well-being.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7" name="Google Shape;4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5c61fc068a_3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1" name="Google Shape;461;g25c61fc068a_3_6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Using a modular representation referred to as “pose”, a brief identifiable representation of important information in the act. The state can then be predicted and envisioned from this 2D representation. </a:t>
            </a:r>
            <a:br>
              <a:rPr lang="en-US"/>
            </a:br>
            <a:r>
              <a:rPr lang="en-US"/>
              <a:t>This delay in screening can have adverse effects on at-risk children, depriving them of timely support and leading to difficulties in academics, social interactions, and overall long-term development. To address this issue, our research project focuses on developing a monitoring device that utilizes computer vision and machine learning techniques to provide developmental screenings and detect motor abnormalities in infants.</a:t>
            </a:r>
            <a:endParaRPr/>
          </a:p>
          <a:p>
            <a:pPr marL="171450" lvl="0" indent="-95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95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95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Created .json files for keys, classes and tags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 3–5 second clips extracted from raw home videos 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Infants interacting with their environment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Creates a CNN-LTSM (long short-term memory network)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Labeled objects 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Ball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/>
              <a:t>Food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Supplement artificial intelligence and computer vision algorithms to revolutionize infant monitoring devices.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Additional real infant data will need to be analyzed for proper machine learning functions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/>
              <a:t>Improve early intervention and support for infants at risk of neurodevelopmental delays, </a:t>
            </a:r>
            <a:endParaRPr/>
          </a:p>
          <a:p>
            <a:pPr marL="171450" lvl="0" indent="-952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g25c61fc068a_3_6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5c55ae402c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g25c55ae402c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25bf7b3ce1b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25bf7b3ce1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5bdd37084a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25bdd37084a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ctrTitle"/>
          </p:nvPr>
        </p:nvSpPr>
        <p:spPr>
          <a:xfrm>
            <a:off x="670432" y="1525413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Times"/>
              <a:buNone/>
              <a:defRPr>
                <a:latin typeface="Times"/>
                <a:ea typeface="Times"/>
                <a:cs typeface="Times"/>
                <a:sym typeface="Tim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subTitle" idx="1"/>
          </p:nvPr>
        </p:nvSpPr>
        <p:spPr>
          <a:xfrm>
            <a:off x="1371600" y="2944467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 algn="ctr"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1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0"/>
          <p:cNvSpPr txBox="1"/>
          <p:nvPr/>
        </p:nvSpPr>
        <p:spPr>
          <a:xfrm>
            <a:off x="104486" y="4773759"/>
            <a:ext cx="6357731" cy="33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None/>
            </a:pPr>
            <a:r>
              <a:rPr lang="en-US" sz="15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Name/date of the conference/event</a:t>
            </a:r>
            <a:endParaRPr sz="15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" name="Google Shape;19;p20"/>
          <p:cNvSpPr txBox="1"/>
          <p:nvPr/>
        </p:nvSpPr>
        <p:spPr>
          <a:xfrm>
            <a:off x="1452349" y="245293"/>
            <a:ext cx="5687212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Northeastern University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Electrical and Computer Engineering Department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Augmented Cognition Laboratory (ACLab)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1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https://web.northeastern.edu/ostadabbas/</a:t>
            </a:r>
            <a:endParaRPr/>
          </a:p>
        </p:txBody>
      </p:sp>
      <p:grpSp>
        <p:nvGrpSpPr>
          <p:cNvPr id="20" name="Google Shape;20;p20"/>
          <p:cNvGrpSpPr/>
          <p:nvPr/>
        </p:nvGrpSpPr>
        <p:grpSpPr>
          <a:xfrm>
            <a:off x="104486" y="195253"/>
            <a:ext cx="1292206" cy="1230686"/>
            <a:chOff x="8892024" y="3167466"/>
            <a:chExt cx="2285714" cy="2323809"/>
          </a:xfrm>
        </p:grpSpPr>
        <p:grpSp>
          <p:nvGrpSpPr>
            <p:cNvPr id="21" name="Google Shape;21;p20"/>
            <p:cNvGrpSpPr/>
            <p:nvPr/>
          </p:nvGrpSpPr>
          <p:grpSpPr>
            <a:xfrm>
              <a:off x="8892024" y="3167466"/>
              <a:ext cx="2285714" cy="2323809"/>
              <a:chOff x="8892024" y="3167466"/>
              <a:chExt cx="2285714" cy="2323809"/>
            </a:xfrm>
          </p:grpSpPr>
          <p:pic>
            <p:nvPicPr>
              <p:cNvPr id="22" name="Google Shape;22;p20" descr="Logo&#10;&#10;Description automatically generated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892024" y="3167466"/>
                <a:ext cx="2285714" cy="2323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3" name="Google Shape;23;p20"/>
              <p:cNvSpPr/>
              <p:nvPr/>
            </p:nvSpPr>
            <p:spPr>
              <a:xfrm>
                <a:off x="9290688" y="3571650"/>
                <a:ext cx="1485342" cy="151542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</p:grpSp>
        <p:sp>
          <p:nvSpPr>
            <p:cNvPr id="24" name="Google Shape;24;p20"/>
            <p:cNvSpPr txBox="1"/>
            <p:nvPr/>
          </p:nvSpPr>
          <p:spPr>
            <a:xfrm>
              <a:off x="9303622" y="4052363"/>
              <a:ext cx="1485343" cy="639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ACLab</a:t>
              </a:r>
              <a:endParaRPr sz="160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cxnSp>
        <p:nvCxnSpPr>
          <p:cNvPr id="25" name="Google Shape;25;p20"/>
          <p:cNvCxnSpPr/>
          <p:nvPr/>
        </p:nvCxnSpPr>
        <p:spPr>
          <a:xfrm>
            <a:off x="1537855" y="1425941"/>
            <a:ext cx="6448464" cy="8576"/>
          </a:xfrm>
          <a:prstGeom prst="straightConnector1">
            <a:avLst/>
          </a:prstGeom>
          <a:noFill/>
          <a:ln w="38100" cap="flat" cmpd="sng">
            <a:solidFill>
              <a:srgbClr val="C00000">
                <a:alpha val="8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0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5c61fc068a_3_67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25c61fc068a_3_67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3" name="Google Shape;103;g25c61fc068a_3_67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25c61fc068a_3_67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25c61fc068a_3_67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5c61fc068a_3_68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25c61fc068a_3_68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g25c61fc068a_3_68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25c61fc068a_3_68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25c61fc068a_3_68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5c61fc068a_3_687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Calibri"/>
              <a:buNone/>
              <a:defRPr sz="46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g25c61fc068a_3_68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g25c61fc068a_3_68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25c61fc068a_3_68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25c61fc068a_3_68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5c61fc068a_3_69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g25c61fc068a_3_69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g25c61fc068a_3_69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g25c61fc068a_3_69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25c61fc068a_3_69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25c61fc068a_3_69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5c61fc068a_3_70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5c61fc068a_3_700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28" name="Google Shape;128;g25c61fc068a_3_700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g25c61fc068a_3_700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30" name="Google Shape;130;g25c61fc068a_3_70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g25c61fc068a_3_70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25c61fc068a_3_70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25c61fc068a_3_70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5c61fc068a_3_70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g25c61fc068a_3_70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25c61fc068a_3_70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25c61fc068a_3_70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5c61fc068a_3_7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25c61fc068a_3_7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25c61fc068a_3_7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5c61fc068a_3_718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25c61fc068a_3_718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46" name="Google Shape;146;g25c61fc068a_3_718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47" name="Google Shape;147;g25c61fc068a_3_7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25c61fc068a_3_7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25c61fc068a_3_7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 txBox="1">
            <a:spLocks noGrp="1"/>
          </p:cNvSpPr>
          <p:nvPr>
            <p:ph type="body" idx="1"/>
          </p:nvPr>
        </p:nvSpPr>
        <p:spPr>
          <a:xfrm>
            <a:off x="359702" y="1244145"/>
            <a:ext cx="8366540" cy="329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Times"/>
                <a:ea typeface="Times"/>
                <a:cs typeface="Times"/>
                <a:sym typeface="Times"/>
              </a:defRPr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>
                <a:latin typeface="Times"/>
                <a:ea typeface="Times"/>
                <a:cs typeface="Times"/>
                <a:sym typeface="Times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Times"/>
                <a:ea typeface="Times"/>
                <a:cs typeface="Times"/>
                <a:sym typeface="Times"/>
              </a:defRPr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>
                <a:latin typeface="Times"/>
                <a:ea typeface="Times"/>
                <a:cs typeface="Times"/>
                <a:sym typeface="Times"/>
              </a:defRPr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>
                <a:latin typeface="Times"/>
                <a:ea typeface="Times"/>
                <a:cs typeface="Times"/>
                <a:sym typeface="Times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3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buNone/>
              <a:defRPr sz="13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buNone/>
              <a:defRPr sz="13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buNone/>
              <a:defRPr sz="13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buNone/>
              <a:defRPr sz="13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buNone/>
              <a:defRPr sz="13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buNone/>
              <a:defRPr sz="13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buNone/>
              <a:defRPr sz="13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buNone/>
              <a:defRPr sz="135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  <a:defRPr sz="28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" name="Google Shape;30;p21"/>
          <p:cNvGrpSpPr/>
          <p:nvPr/>
        </p:nvGrpSpPr>
        <p:grpSpPr>
          <a:xfrm>
            <a:off x="98990" y="191172"/>
            <a:ext cx="940541" cy="908899"/>
            <a:chOff x="8892024" y="3167466"/>
            <a:chExt cx="2285714" cy="2323809"/>
          </a:xfrm>
        </p:grpSpPr>
        <p:grpSp>
          <p:nvGrpSpPr>
            <p:cNvPr id="31" name="Google Shape;31;p21"/>
            <p:cNvGrpSpPr/>
            <p:nvPr/>
          </p:nvGrpSpPr>
          <p:grpSpPr>
            <a:xfrm>
              <a:off x="8892024" y="3167466"/>
              <a:ext cx="2285714" cy="2323809"/>
              <a:chOff x="8892024" y="3167466"/>
              <a:chExt cx="2285714" cy="2323809"/>
            </a:xfrm>
          </p:grpSpPr>
          <p:pic>
            <p:nvPicPr>
              <p:cNvPr id="32" name="Google Shape;32;p21" descr="Logo&#10;&#10;Description automatically generated"/>
              <p:cNvPicPr preferRelativeResize="0"/>
              <p:nvPr/>
            </p:nvPicPr>
            <p:blipFill rotWithShape="1">
              <a:blip r:embed="rId2">
                <a:alphaModFix/>
              </a:blip>
              <a:srcRect/>
              <a:stretch/>
            </p:blipFill>
            <p:spPr>
              <a:xfrm>
                <a:off x="8892024" y="3167466"/>
                <a:ext cx="2285714" cy="232380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3" name="Google Shape;33;p21"/>
              <p:cNvSpPr/>
              <p:nvPr/>
            </p:nvSpPr>
            <p:spPr>
              <a:xfrm>
                <a:off x="9290688" y="3571650"/>
                <a:ext cx="1485342" cy="1515423"/>
              </a:xfrm>
              <a:prstGeom prst="ellipse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endParaRPr>
              </a:p>
            </p:txBody>
          </p:sp>
        </p:grpSp>
        <p:sp>
          <p:nvSpPr>
            <p:cNvPr id="34" name="Google Shape;34;p21"/>
            <p:cNvSpPr txBox="1"/>
            <p:nvPr/>
          </p:nvSpPr>
          <p:spPr>
            <a:xfrm>
              <a:off x="9303622" y="4052363"/>
              <a:ext cx="1485343" cy="6491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50" b="1">
                  <a:solidFill>
                    <a:schemeClr val="lt1"/>
                  </a:solidFill>
                  <a:latin typeface="Times"/>
                  <a:ea typeface="Times"/>
                  <a:cs typeface="Times"/>
                  <a:sym typeface="Times"/>
                </a:rPr>
                <a:t>ACLab</a:t>
              </a:r>
              <a:endParaRPr sz="1050" b="1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endParaRPr>
            </a:p>
          </p:txBody>
        </p:sp>
      </p:grpSp>
      <p:sp>
        <p:nvSpPr>
          <p:cNvPr id="35" name="Google Shape;35;p21"/>
          <p:cNvSpPr txBox="1"/>
          <p:nvPr/>
        </p:nvSpPr>
        <p:spPr>
          <a:xfrm>
            <a:off x="104486" y="4773759"/>
            <a:ext cx="6357731" cy="336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None/>
            </a:pPr>
            <a:r>
              <a:rPr lang="en-US" sz="15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Name/date of the conference/event</a:t>
            </a:r>
            <a:endParaRPr sz="15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36" name="Google Shape;36;p21"/>
          <p:cNvCxnSpPr/>
          <p:nvPr/>
        </p:nvCxnSpPr>
        <p:spPr>
          <a:xfrm>
            <a:off x="1039530" y="1087553"/>
            <a:ext cx="7680960" cy="0"/>
          </a:xfrm>
          <a:prstGeom prst="straightConnector1">
            <a:avLst/>
          </a:prstGeom>
          <a:noFill/>
          <a:ln w="25400" cap="flat" cmpd="sng">
            <a:solidFill>
              <a:srgbClr val="C00000">
                <a:alpha val="8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c61fc068a_3_7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25c61fc068a_3_7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g25c61fc068a_3_72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54" name="Google Shape;154;g25c61fc068a_3_7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g25c61fc068a_3_7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25c61fc068a_3_7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5c61fc068a_3_7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g25c61fc068a_3_732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g25c61fc068a_3_7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g25c61fc068a_3_7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25c61fc068a_3_7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5c61fc068a_3_738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g25c61fc068a_3_738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g25c61fc068a_3_7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25c61fc068a_3_7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25c61fc068a_3_7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2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  <a:defRPr sz="3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2pPr>
            <a:lvl3pPr marL="1371600" lvl="2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3pPr>
            <a:lvl4pPr marL="1828800" lvl="3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4pPr>
            <a:lvl5pPr marL="2286000" lvl="4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»"/>
              <a:defRPr sz="1350"/>
            </a:lvl5pPr>
            <a:lvl6pPr marL="2743200" lvl="5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6pPr>
            <a:lvl7pPr marL="3200400" lvl="6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7pPr>
            <a:lvl8pPr marL="3657600" lvl="7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8pPr>
            <a:lvl9pPr marL="4114800" lvl="8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2pPr>
            <a:lvl3pPr marL="1371600" lvl="2" indent="-314325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marL="18288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5pPr>
            <a:lvl6pPr marL="27432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None/>
              <a:defRPr sz="15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c61fc068a_3_66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6" name="Google Shape;96;g25c61fc068a_3_66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g25c61fc068a_3_66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g25c61fc068a_3_66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g25c61fc068a_3_66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hyperlink" Target="http://drive.google.com/file/d/1ZBtKq43y3XXQ64Ssd3jG1bUStPb_2dI2/view" TargetMode="External"/><Relationship Id="rId7" Type="http://schemas.openxmlformats.org/officeDocument/2006/relationships/hyperlink" Target="http://drive.google.com/file/d/1lyPevP-3wiBaF8xhj03bV8lfIGGIB4Rv/view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hyperlink" Target="http://drive.google.com/file/d/1S0QqSMdAUD51nhWE4Gub1XVGt4z08kKE/view" TargetMode="Externa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RuPyBBct2P4IwcnEhqtcU2jyugIEvr9/vie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hyperlink" Target="http://drive.google.com/file/d/1U19au5HGEabp2ORGyRLhgiQwQJ3izwMq/view" TargetMode="External"/><Relationship Id="rId4" Type="http://schemas.openxmlformats.org/officeDocument/2006/relationships/image" Target="../media/image4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13" Type="http://schemas.openxmlformats.org/officeDocument/2006/relationships/image" Target="../media/image56.jp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11" Type="http://schemas.openxmlformats.org/officeDocument/2006/relationships/image" Target="../media/image17.png"/><Relationship Id="rId5" Type="http://schemas.openxmlformats.org/officeDocument/2006/relationships/image" Target="../media/image60.png"/><Relationship Id="rId15" Type="http://schemas.openxmlformats.org/officeDocument/2006/relationships/image" Target="../media/image68.png"/><Relationship Id="rId10" Type="http://schemas.openxmlformats.org/officeDocument/2006/relationships/image" Target="../media/image65.jpg"/><Relationship Id="rId4" Type="http://schemas.openxmlformats.org/officeDocument/2006/relationships/image" Target="../media/image59.jpg"/><Relationship Id="rId9" Type="http://schemas.openxmlformats.org/officeDocument/2006/relationships/image" Target="../media/image64.pn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4" Type="http://schemas.openxmlformats.org/officeDocument/2006/relationships/image" Target="../media/image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9ED7_cTm9hhmGqMxxfafcBXuVBkxpQeG/vie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6.png"/><Relationship Id="rId7" Type="http://schemas.openxmlformats.org/officeDocument/2006/relationships/hyperlink" Target="http://drive.google.com/file/d/169HSpe9S8oEEdCTxV6q8lW4p735hk94Z/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hyperlink" Target="http://drive.google.com/file/d/1qh5OTclh37Oiy_xhFxER-h66KCIyK2bG/view" TargetMode="External"/><Relationship Id="rId10" Type="http://schemas.openxmlformats.org/officeDocument/2006/relationships/image" Target="../media/image21.jpg"/><Relationship Id="rId4" Type="http://schemas.openxmlformats.org/officeDocument/2006/relationships/image" Target="../media/image17.png"/><Relationship Id="rId9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feueiwRJJtSlgD9k_kzOotBere_xHBZ1/vie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"/>
          <p:cNvSpPr txBox="1">
            <a:spLocks noGrp="1"/>
          </p:cNvSpPr>
          <p:nvPr>
            <p:ph type="ctrTitle"/>
          </p:nvPr>
        </p:nvSpPr>
        <p:spPr>
          <a:xfrm>
            <a:off x="1266263" y="1776025"/>
            <a:ext cx="66453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"/>
              <a:buNone/>
            </a:pPr>
            <a:r>
              <a:rPr lang="en-US">
                <a:latin typeface="Times"/>
                <a:ea typeface="Times"/>
                <a:cs typeface="Times"/>
                <a:sym typeface="Times"/>
              </a:rPr>
              <a:t>Computer Vision and Its Applications in Infant Health Monitoring</a:t>
            </a:r>
            <a:endParaRPr/>
          </a:p>
        </p:txBody>
      </p:sp>
      <p:sp>
        <p:nvSpPr>
          <p:cNvPr id="174" name="Google Shape;174;p1"/>
          <p:cNvSpPr txBox="1">
            <a:spLocks noGrp="1"/>
          </p:cNvSpPr>
          <p:nvPr>
            <p:ph type="subTitle" idx="1"/>
          </p:nvPr>
        </p:nvSpPr>
        <p:spPr>
          <a:xfrm>
            <a:off x="361900" y="3148167"/>
            <a:ext cx="7617300" cy="8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endParaRPr sz="160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rPr lang="en-US" sz="1600" b="1">
                <a:solidFill>
                  <a:srgbClr val="595959"/>
                </a:solidFill>
              </a:rPr>
              <a:t>Muskan Kumar Undergraduate Student, </a:t>
            </a:r>
            <a:r>
              <a:rPr lang="en-US" sz="1600" b="1" i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Massbay Community College</a:t>
            </a:r>
            <a:r>
              <a:rPr lang="en-US" sz="1600" b="1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 b="1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endParaRPr sz="16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rPr lang="en-US" sz="1400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Professor Sarah Ostadabbas, Electrical and Computer E</a:t>
            </a:r>
            <a:r>
              <a:rPr lang="en-US" sz="1400">
                <a:solidFill>
                  <a:srgbClr val="595959"/>
                </a:solidFill>
                <a:latin typeface="Times"/>
                <a:ea typeface="Times"/>
                <a:cs typeface="Times"/>
                <a:sym typeface="Times"/>
              </a:rPr>
              <a:t>ngineering, </a:t>
            </a:r>
            <a:r>
              <a:rPr lang="en-US" sz="1400" i="1">
                <a:solidFill>
                  <a:srgbClr val="595959"/>
                </a:solidFill>
                <a:latin typeface="Times"/>
                <a:ea typeface="Times"/>
                <a:cs typeface="Times"/>
                <a:sym typeface="Times"/>
              </a:rPr>
              <a:t>Northeastern University</a:t>
            </a:r>
            <a:endParaRPr sz="2200"/>
          </a:p>
          <a:p>
            <a:pPr marL="0" lvl="0" indent="0" algn="ctr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r>
              <a:rPr lang="en-US" sz="1400">
                <a:solidFill>
                  <a:srgbClr val="595959"/>
                </a:solidFill>
                <a:latin typeface="Times"/>
                <a:ea typeface="Times"/>
                <a:cs typeface="Times"/>
                <a:sym typeface="Times"/>
              </a:rPr>
              <a:t>Elaheh Hatami, Post-Doc Research Fellow, </a:t>
            </a:r>
            <a:r>
              <a:rPr lang="en-US" sz="1400" i="1">
                <a:solidFill>
                  <a:srgbClr val="595959"/>
                </a:solidFill>
                <a:latin typeface="Times"/>
                <a:ea typeface="Times"/>
                <a:cs typeface="Times"/>
                <a:sym typeface="Times"/>
              </a:rPr>
              <a:t>Northeastern University</a:t>
            </a:r>
            <a:endParaRPr sz="1300" b="1" i="1" cap="none">
              <a:solidFill>
                <a:srgbClr val="595959"/>
              </a:solidFill>
            </a:endParaRPr>
          </a:p>
        </p:txBody>
      </p:sp>
      <p:pic>
        <p:nvPicPr>
          <p:cNvPr id="175" name="Google Shape;175;p1" descr="A black background with white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7775" y="168590"/>
            <a:ext cx="2111401" cy="511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" descr="A logo with a globe and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9181" y="36361"/>
            <a:ext cx="883813" cy="875764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"/>
          <p:cNvSpPr txBox="1"/>
          <p:nvPr/>
        </p:nvSpPr>
        <p:spPr>
          <a:xfrm>
            <a:off x="44823" y="4784912"/>
            <a:ext cx="53874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A5A5A5"/>
                </a:solidFill>
                <a:latin typeface="Times"/>
                <a:ea typeface="Times"/>
                <a:cs typeface="Times"/>
                <a:sym typeface="Times"/>
              </a:rPr>
              <a:t>NEU REU Summer Program 2023 - August 2, 2023</a:t>
            </a:r>
            <a:endParaRPr sz="900"/>
          </a:p>
        </p:txBody>
      </p:sp>
      <p:sp>
        <p:nvSpPr>
          <p:cNvPr id="178" name="Google Shape;178;p1"/>
          <p:cNvSpPr txBox="1"/>
          <p:nvPr/>
        </p:nvSpPr>
        <p:spPr>
          <a:xfrm>
            <a:off x="3007525" y="2442850"/>
            <a:ext cx="2111400" cy="5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9199" y="1483853"/>
            <a:ext cx="1153800" cy="1724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79200" y="3208450"/>
            <a:ext cx="1153800" cy="165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"/>
          <p:cNvPicPr preferRelativeResize="0"/>
          <p:nvPr/>
        </p:nvPicPr>
        <p:blipFill rotWithShape="1">
          <a:blip r:embed="rId7">
            <a:alphaModFix/>
          </a:blip>
          <a:srcRect l="27634" r="15714"/>
          <a:stretch/>
        </p:blipFill>
        <p:spPr>
          <a:xfrm>
            <a:off x="112475" y="1704350"/>
            <a:ext cx="1214701" cy="142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5024" y="799675"/>
            <a:ext cx="2314352" cy="5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5dd0c20d3f_1_20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02" name="Google Shape;302;g25dd0c20d3f_1_20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/>
              <a:t>Examples of Actions</a:t>
            </a:r>
            <a:endParaRPr b="1"/>
          </a:p>
        </p:txBody>
      </p:sp>
      <p:sp>
        <p:nvSpPr>
          <p:cNvPr id="303" name="Google Shape;303;g25dd0c20d3f_1_20"/>
          <p:cNvSpPr txBox="1"/>
          <p:nvPr/>
        </p:nvSpPr>
        <p:spPr>
          <a:xfrm>
            <a:off x="27248" y="4827337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4" name="Google Shape;304;g25dd0c20d3f_1_20" title="Baby5_hold_clip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675" y="1225500"/>
            <a:ext cx="3429773" cy="183169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g25dd0c20d3f_1_20"/>
          <p:cNvSpPr txBox="1"/>
          <p:nvPr/>
        </p:nvSpPr>
        <p:spPr>
          <a:xfrm>
            <a:off x="221675" y="30572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Ex.Infant 5, holding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6" name="Google Shape;306;g25dd0c20d3f_1_20" title="Baby2_reach_clip2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6950" y="1133838"/>
            <a:ext cx="2994000" cy="1684122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25dd0c20d3f_1_20"/>
          <p:cNvSpPr txBox="1"/>
          <p:nvPr/>
        </p:nvSpPr>
        <p:spPr>
          <a:xfrm>
            <a:off x="5673950" y="28563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Ex.Infant 2, reaching</a:t>
            </a:r>
            <a:endParaRPr/>
          </a:p>
        </p:txBody>
      </p:sp>
      <p:pic>
        <p:nvPicPr>
          <p:cNvPr id="308" name="Google Shape;308;g25dd0c20d3f_1_20" title="Baby4_grab_clip12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52637" y="3295012"/>
            <a:ext cx="2842627" cy="1599013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25dd0c20d3f_1_20"/>
          <p:cNvSpPr txBox="1"/>
          <p:nvPr/>
        </p:nvSpPr>
        <p:spPr>
          <a:xfrm>
            <a:off x="3651450" y="44938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Ex.Infant 3, grabbing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1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315" name="Google Shape;315;p11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File Identities:Actions </a:t>
            </a:r>
            <a:endParaRPr b="1"/>
          </a:p>
        </p:txBody>
      </p:sp>
      <p:sp>
        <p:nvSpPr>
          <p:cNvPr id="316" name="Google Shape;316;p11"/>
          <p:cNvSpPr txBox="1"/>
          <p:nvPr/>
        </p:nvSpPr>
        <p:spPr>
          <a:xfrm>
            <a:off x="44823" y="4877387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p11"/>
          <p:cNvSpPr txBox="1"/>
          <p:nvPr/>
        </p:nvSpPr>
        <p:spPr>
          <a:xfrm>
            <a:off x="229950" y="4203490"/>
            <a:ext cx="8684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File naming identities for all the data had to be easy to read, find executable by researchers, as well as artificial intelligence models. 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8" name="Google Shape;318;p11" descr="A screen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7800"/>
          <a:stretch/>
        </p:blipFill>
        <p:spPr>
          <a:xfrm>
            <a:off x="3232075" y="1465550"/>
            <a:ext cx="1752700" cy="2457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1" descr="A screenshot of a compu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9836"/>
          <a:stretch/>
        </p:blipFill>
        <p:spPr>
          <a:xfrm>
            <a:off x="6139725" y="1472413"/>
            <a:ext cx="1756825" cy="26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1" descr="A screenshot of a comput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9214"/>
          <a:stretch/>
        </p:blipFill>
        <p:spPr>
          <a:xfrm>
            <a:off x="1344700" y="1423639"/>
            <a:ext cx="1641550" cy="254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1"/>
          <p:cNvPicPr preferRelativeResize="0"/>
          <p:nvPr/>
        </p:nvPicPr>
        <p:blipFill rotWithShape="1">
          <a:blip r:embed="rId6">
            <a:alphaModFix/>
          </a:blip>
          <a:srcRect l="37711" t="18958" r="17109" b="16291"/>
          <a:stretch/>
        </p:blipFill>
        <p:spPr>
          <a:xfrm>
            <a:off x="0" y="1465550"/>
            <a:ext cx="1344700" cy="1015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1"/>
          <p:cNvPicPr preferRelativeResize="0"/>
          <p:nvPr/>
        </p:nvPicPr>
        <p:blipFill rotWithShape="1">
          <a:blip r:embed="rId7">
            <a:alphaModFix/>
          </a:blip>
          <a:srcRect l="35487" t="1086" r="17689" b="4431"/>
          <a:stretch/>
        </p:blipFill>
        <p:spPr>
          <a:xfrm>
            <a:off x="5035700" y="1472418"/>
            <a:ext cx="1053101" cy="11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1"/>
          <p:cNvPicPr preferRelativeResize="0"/>
          <p:nvPr/>
        </p:nvPicPr>
        <p:blipFill rotWithShape="1">
          <a:blip r:embed="rId8">
            <a:alphaModFix/>
          </a:blip>
          <a:srcRect l="29769" t="7545" r="22735" b="8519"/>
          <a:stretch/>
        </p:blipFill>
        <p:spPr>
          <a:xfrm>
            <a:off x="7947475" y="1423638"/>
            <a:ext cx="967325" cy="961613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1"/>
          <p:cNvSpPr txBox="1"/>
          <p:nvPr/>
        </p:nvSpPr>
        <p:spPr>
          <a:xfrm>
            <a:off x="44825" y="2708700"/>
            <a:ext cx="1170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 Infant 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Holding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11"/>
          <p:cNvSpPr txBox="1"/>
          <p:nvPr/>
        </p:nvSpPr>
        <p:spPr>
          <a:xfrm>
            <a:off x="5035700" y="2939400"/>
            <a:ext cx="11706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 Infant 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Reach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11"/>
          <p:cNvSpPr txBox="1"/>
          <p:nvPr/>
        </p:nvSpPr>
        <p:spPr>
          <a:xfrm>
            <a:off x="7983600" y="2820300"/>
            <a:ext cx="117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 Infant 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Grab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3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32" name="Google Shape;332;p13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Observation Collection</a:t>
            </a:r>
            <a:endParaRPr b="1"/>
          </a:p>
        </p:txBody>
      </p:sp>
      <p:sp>
        <p:nvSpPr>
          <p:cNvPr id="333" name="Google Shape;333;p13"/>
          <p:cNvSpPr txBox="1"/>
          <p:nvPr/>
        </p:nvSpPr>
        <p:spPr>
          <a:xfrm>
            <a:off x="44823" y="4876437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4" name="Google Shape;334;p13"/>
          <p:cNvSpPr txBox="1"/>
          <p:nvPr/>
        </p:nvSpPr>
        <p:spPr>
          <a:xfrm>
            <a:off x="115231" y="1152513"/>
            <a:ext cx="8897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Each infant’s movements when performing various atomic actions were highlighted.</a:t>
            </a:r>
            <a:endParaRPr sz="15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Ex.The hand used when interacting with the ball and the ball’s relative position.</a:t>
            </a:r>
            <a:endParaRPr sz="15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aphicFrame>
        <p:nvGraphicFramePr>
          <p:cNvPr id="335" name="Google Shape;335;p13"/>
          <p:cNvGraphicFramePr/>
          <p:nvPr/>
        </p:nvGraphicFramePr>
        <p:xfrm>
          <a:off x="1252735" y="1737530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{F582D843-8C87-4D64-B06E-CA66D0AFC035}</a:tableStyleId>
              </a:tblPr>
              <a:tblGrid>
                <a:gridCol w="91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7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7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92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61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Clip Title</a:t>
                      </a:r>
                      <a:endParaRPr sz="8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Baby</a:t>
                      </a:r>
                      <a:endParaRPr sz="8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Hand</a:t>
                      </a:r>
                      <a:endParaRPr sz="8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Ball</a:t>
                      </a:r>
                      <a:endParaRPr sz="8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Comment</a:t>
                      </a:r>
                      <a:endParaRPr sz="8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</a:t>
                      </a:r>
                      <a:r>
                        <a:rPr lang="en-US" sz="800" u="none" strike="noStrike" cap="none"/>
                        <a:t>2_rea</a:t>
                      </a:r>
                      <a:r>
                        <a:rPr lang="en-US" sz="800"/>
                        <a:t>c</a:t>
                      </a:r>
                      <a:r>
                        <a:rPr lang="en-US" sz="800" u="none" strike="noStrike" cap="none"/>
                        <a:t>h_clip1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2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</a:t>
                      </a:r>
                      <a:r>
                        <a:rPr lang="en-US" sz="800" u="none" strike="noStrike" cap="none"/>
                        <a:t>2_reach_clip2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2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Infant2</a:t>
                      </a:r>
                      <a:r>
                        <a:rPr lang="en-US" sz="800" u="none" strike="noStrike" cap="none"/>
                        <a:t>_reach_clip3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2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Infant2</a:t>
                      </a:r>
                      <a:r>
                        <a:rPr lang="en-US" sz="800" u="none" strike="noStrike" cap="none"/>
                        <a:t>_reach_clip4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2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Both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Both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Ball was swinging from side to side, baby extended left arm more than right arm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Infant2</a:t>
                      </a:r>
                      <a:r>
                        <a:rPr lang="en-US" sz="800" u="none" strike="noStrike" cap="none"/>
                        <a:t>_reach_clip5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2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Ball was swinging a little and went over baby's head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Infant2_</a:t>
                      </a:r>
                      <a:r>
                        <a:rPr lang="en-US" sz="800" u="none" strike="noStrike" cap="none"/>
                        <a:t>reach_clip6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2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Used left arm at first but raised right arm a little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Infant2</a:t>
                      </a:r>
                      <a:r>
                        <a:rPr lang="en-US" sz="800" u="none" strike="noStrike" cap="none"/>
                        <a:t>reach_clip7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2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Right arm was out to the side at first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</a:t>
                      </a:r>
                      <a:r>
                        <a:rPr lang="en-US" sz="800" u="none" strike="noStrike" cap="none"/>
                        <a:t>2_reach_clip8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2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Both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Right arm went from being up to being to the side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</a:t>
                      </a:r>
                      <a:r>
                        <a:rPr lang="en-US" sz="800" u="none" strike="noStrike" cap="none"/>
                        <a:t>3_reach_clip1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Right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Right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</a:t>
                      </a:r>
                      <a:r>
                        <a:rPr lang="en-US" sz="800" u="none" strike="noStrike" cap="none"/>
                        <a:t>y3_reach_clip2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Right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Center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Ball was in front of baby's face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Infant3</a:t>
                      </a:r>
                      <a:r>
                        <a:rPr lang="en-US" sz="800" u="none" strike="noStrike" cap="none"/>
                        <a:t>_reach_clip3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Right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Center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Ball was in front of baby's face at first, then moved to the left, baby raised left arm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</a:t>
                      </a:r>
                      <a:r>
                        <a:rPr lang="en-US" sz="800" u="none" strike="noStrike" cap="none"/>
                        <a:t>3_reach_clip4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Ball was swinging on the left side, baby raised right hand a little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</a:t>
                      </a:r>
                      <a:r>
                        <a:rPr lang="en-US" sz="800" u="none" strike="noStrike" cap="none"/>
                        <a:t>3_reach_clip5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Both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 hand was higher than right hand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</a:t>
                      </a:r>
                      <a:r>
                        <a:rPr lang="en-US" sz="800" u="none" strike="noStrike" cap="none"/>
                        <a:t>3_reach_clip6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Both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Left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Ball was swinging a little, left hand higher than right hand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</a:t>
                      </a:r>
                      <a:r>
                        <a:rPr lang="en-US" sz="800" u="none" strike="noStrike" cap="none"/>
                        <a:t>3_reach_clip7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Both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Right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Baby was using right hand more, but both arms were up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1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/>
                        <a:t>Infant</a:t>
                      </a:r>
                      <a:r>
                        <a:rPr lang="en-US" sz="800" u="none" strike="noStrike" cap="none"/>
                        <a:t>3_reach_clip8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Infant 3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Both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Right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strike="noStrike" cap="none"/>
                        <a:t>Baby was using right hand more, but both arms were up</a:t>
                      </a:r>
                      <a:endParaRPr sz="8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45725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41" name="Google Shape;341;p14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Bar Graphs: Reaching &amp; Hand Used</a:t>
            </a:r>
            <a:endParaRPr b="1"/>
          </a:p>
        </p:txBody>
      </p:sp>
      <p:sp>
        <p:nvSpPr>
          <p:cNvPr id="342" name="Google Shape;342;p14"/>
          <p:cNvSpPr txBox="1"/>
          <p:nvPr/>
        </p:nvSpPr>
        <p:spPr>
          <a:xfrm>
            <a:off x="44823" y="4784912"/>
            <a:ext cx="53874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43" name="Google Shape;343;p14"/>
          <p:cNvGraphicFramePr/>
          <p:nvPr/>
        </p:nvGraphicFramePr>
        <p:xfrm>
          <a:off x="333351" y="1124379"/>
          <a:ext cx="2693700" cy="161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4" name="Google Shape;344;p14"/>
          <p:cNvGraphicFramePr/>
          <p:nvPr/>
        </p:nvGraphicFramePr>
        <p:xfrm>
          <a:off x="5818951" y="1202458"/>
          <a:ext cx="2907300" cy="174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45" name="Google Shape;345;p14"/>
          <p:cNvSpPr txBox="1"/>
          <p:nvPr/>
        </p:nvSpPr>
        <p:spPr>
          <a:xfrm>
            <a:off x="2827150" y="1202450"/>
            <a:ext cx="2991900" cy="29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latin typeface="Times New Roman"/>
                <a:ea typeface="Times New Roman"/>
                <a:cs typeface="Times New Roman"/>
                <a:sym typeface="Times New Roman"/>
              </a:rPr>
              <a:t>Observations</a:t>
            </a:r>
            <a:endParaRPr sz="15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Infants tend to use the hand closer to the ball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●"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Bilateral integration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Coordinate both of the sides of the body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Crossing the body midline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Both sides of the brain are working  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6" name="Google Shape;346;p14"/>
          <p:cNvPicPr preferRelativeResize="0"/>
          <p:nvPr/>
        </p:nvPicPr>
        <p:blipFill rotWithShape="1">
          <a:blip r:embed="rId5">
            <a:alphaModFix/>
          </a:blip>
          <a:srcRect l="30535" t="6646" r="19091" b="17745"/>
          <a:stretch/>
        </p:blipFill>
        <p:spPr>
          <a:xfrm>
            <a:off x="6756012" y="3079338"/>
            <a:ext cx="1970226" cy="155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4"/>
          <p:cNvPicPr preferRelativeResize="0"/>
          <p:nvPr/>
        </p:nvPicPr>
        <p:blipFill rotWithShape="1">
          <a:blip r:embed="rId6">
            <a:alphaModFix/>
          </a:blip>
          <a:srcRect l="13931" r="13583"/>
          <a:stretch/>
        </p:blipFill>
        <p:spPr>
          <a:xfrm>
            <a:off x="272475" y="2946962"/>
            <a:ext cx="2105357" cy="153335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4"/>
          <p:cNvSpPr txBox="1"/>
          <p:nvPr/>
        </p:nvSpPr>
        <p:spPr>
          <a:xfrm>
            <a:off x="162325" y="4517250"/>
            <a:ext cx="27900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Ex. Infant 4, reaching left hand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9" name="Google Shape;349;p14"/>
          <p:cNvSpPr txBox="1"/>
          <p:nvPr/>
        </p:nvSpPr>
        <p:spPr>
          <a:xfrm>
            <a:off x="6149550" y="4634875"/>
            <a:ext cx="2576700" cy="1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Ex. Infant 5, reaching right hand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5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55" name="Google Shape;355;p15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Bar Graphs: Grabbing &amp; Hand Used</a:t>
            </a:r>
            <a:endParaRPr b="1"/>
          </a:p>
        </p:txBody>
      </p:sp>
      <p:sp>
        <p:nvSpPr>
          <p:cNvPr id="356" name="Google Shape;356;p15"/>
          <p:cNvSpPr txBox="1"/>
          <p:nvPr/>
        </p:nvSpPr>
        <p:spPr>
          <a:xfrm>
            <a:off x="44823" y="4784912"/>
            <a:ext cx="53874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rgbClr val="A5A5A5"/>
                </a:solidFill>
                <a:latin typeface="Times"/>
                <a:ea typeface="Times"/>
                <a:cs typeface="Times"/>
                <a:sym typeface="Times"/>
              </a:rPr>
              <a:t>NEU Research Undergraduate Program 2023 - August 2, 2023</a:t>
            </a:r>
            <a:endParaRPr sz="900"/>
          </a:p>
        </p:txBody>
      </p:sp>
      <p:graphicFrame>
        <p:nvGraphicFramePr>
          <p:cNvPr id="357" name="Google Shape;357;p15"/>
          <p:cNvGraphicFramePr/>
          <p:nvPr/>
        </p:nvGraphicFramePr>
        <p:xfrm>
          <a:off x="136350" y="1121940"/>
          <a:ext cx="2938800" cy="1763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58" name="Google Shape;358;p15"/>
          <p:cNvGraphicFramePr/>
          <p:nvPr/>
        </p:nvGraphicFramePr>
        <p:xfrm>
          <a:off x="5676087" y="1121950"/>
          <a:ext cx="3050100" cy="1830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9" name="Google Shape;359;p15"/>
          <p:cNvSpPr txBox="1"/>
          <p:nvPr/>
        </p:nvSpPr>
        <p:spPr>
          <a:xfrm>
            <a:off x="911975" y="1185550"/>
            <a:ext cx="525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15"/>
          <p:cNvPicPr preferRelativeResize="0"/>
          <p:nvPr/>
        </p:nvPicPr>
        <p:blipFill rotWithShape="1">
          <a:blip r:embed="rId5">
            <a:alphaModFix/>
          </a:blip>
          <a:srcRect l="26180" t="13584" r="17734"/>
          <a:stretch/>
        </p:blipFill>
        <p:spPr>
          <a:xfrm>
            <a:off x="6455656" y="3019375"/>
            <a:ext cx="1924118" cy="15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5"/>
          <p:cNvPicPr preferRelativeResize="0"/>
          <p:nvPr/>
        </p:nvPicPr>
        <p:blipFill rotWithShape="1">
          <a:blip r:embed="rId6">
            <a:alphaModFix/>
          </a:blip>
          <a:srcRect l="17469" t="34439" r="33487"/>
          <a:stretch/>
        </p:blipFill>
        <p:spPr>
          <a:xfrm>
            <a:off x="405475" y="2952175"/>
            <a:ext cx="2217500" cy="14526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15"/>
          <p:cNvSpPr txBox="1"/>
          <p:nvPr/>
        </p:nvSpPr>
        <p:spPr>
          <a:xfrm>
            <a:off x="136350" y="4457938"/>
            <a:ext cx="3647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Ex. Infant 5, grabbing left side left hand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" name="Google Shape;363;p15"/>
          <p:cNvSpPr txBox="1"/>
          <p:nvPr/>
        </p:nvSpPr>
        <p:spPr>
          <a:xfrm>
            <a:off x="5158875" y="4613300"/>
            <a:ext cx="356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Ex. Infant 4 grabbing right hand right side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4" name="Google Shape;364;p15"/>
          <p:cNvSpPr txBox="1"/>
          <p:nvPr/>
        </p:nvSpPr>
        <p:spPr>
          <a:xfrm>
            <a:off x="3306763" y="1339150"/>
            <a:ext cx="2465100" cy="22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Observations</a:t>
            </a:r>
            <a:endParaRPr sz="1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Infant 1 was distracted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Infant 5 became frustrated and more reactive when the ball was taken away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6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70" name="Google Shape;370;p16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Bar Graphs: Holding &amp; Hand Used</a:t>
            </a:r>
            <a:endParaRPr b="1"/>
          </a:p>
        </p:txBody>
      </p:sp>
      <p:sp>
        <p:nvSpPr>
          <p:cNvPr id="371" name="Google Shape;371;p16"/>
          <p:cNvSpPr txBox="1"/>
          <p:nvPr/>
        </p:nvSpPr>
        <p:spPr>
          <a:xfrm>
            <a:off x="44823" y="4784912"/>
            <a:ext cx="53874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rgbClr val="A5A5A5"/>
                </a:solidFill>
                <a:latin typeface="Times"/>
                <a:ea typeface="Times"/>
                <a:cs typeface="Times"/>
                <a:sym typeface="Times"/>
              </a:rPr>
              <a:t>NEU Research Undergraduate Program 2023 - August 2, 2023</a:t>
            </a:r>
            <a:endParaRPr sz="900"/>
          </a:p>
        </p:txBody>
      </p:sp>
      <p:pic>
        <p:nvPicPr>
          <p:cNvPr id="372" name="Google Shape;372;p16" descr="A graph with numbers and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1127941"/>
            <a:ext cx="3306870" cy="197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6" descr="A graph of different colored bar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r="379" b="209"/>
          <a:stretch/>
        </p:blipFill>
        <p:spPr>
          <a:xfrm>
            <a:off x="5768827" y="1125212"/>
            <a:ext cx="3306895" cy="1980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6" descr="A graph with numbers and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6851" y="3103275"/>
            <a:ext cx="3016801" cy="179987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6"/>
          <p:cNvSpPr txBox="1"/>
          <p:nvPr/>
        </p:nvSpPr>
        <p:spPr>
          <a:xfrm>
            <a:off x="44825" y="4368800"/>
            <a:ext cx="4299300" cy="4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16"/>
          <p:cNvSpPr txBox="1"/>
          <p:nvPr/>
        </p:nvSpPr>
        <p:spPr>
          <a:xfrm>
            <a:off x="142025" y="4321750"/>
            <a:ext cx="2668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377;p16"/>
          <p:cNvSpPr txBox="1"/>
          <p:nvPr/>
        </p:nvSpPr>
        <p:spPr>
          <a:xfrm>
            <a:off x="142025" y="4230450"/>
            <a:ext cx="2668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6"/>
          <p:cNvSpPr txBox="1"/>
          <p:nvPr/>
        </p:nvSpPr>
        <p:spPr>
          <a:xfrm>
            <a:off x="1303000" y="3990050"/>
            <a:ext cx="17289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Ex.Infant 4 Holding Left 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16"/>
          <p:cNvPicPr preferRelativeResize="0"/>
          <p:nvPr/>
        </p:nvPicPr>
        <p:blipFill rotWithShape="1">
          <a:blip r:embed="rId6">
            <a:alphaModFix/>
          </a:blip>
          <a:srcRect l="28641" r="13357"/>
          <a:stretch/>
        </p:blipFill>
        <p:spPr>
          <a:xfrm>
            <a:off x="7208875" y="3240875"/>
            <a:ext cx="1517375" cy="139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6"/>
          <p:cNvPicPr preferRelativeResize="0"/>
          <p:nvPr/>
        </p:nvPicPr>
        <p:blipFill rotWithShape="1">
          <a:blip r:embed="rId7">
            <a:alphaModFix/>
          </a:blip>
          <a:srcRect l="28180" r="19026"/>
          <a:stretch/>
        </p:blipFill>
        <p:spPr>
          <a:xfrm>
            <a:off x="3779150" y="1317410"/>
            <a:ext cx="1517374" cy="152329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6"/>
          <p:cNvSpPr txBox="1"/>
          <p:nvPr/>
        </p:nvSpPr>
        <p:spPr>
          <a:xfrm>
            <a:off x="6421650" y="4767250"/>
            <a:ext cx="2304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Ex. Infant 2 Holding Right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2" name="Google Shape;382;p16"/>
          <p:cNvSpPr txBox="1"/>
          <p:nvPr/>
        </p:nvSpPr>
        <p:spPr>
          <a:xfrm>
            <a:off x="7355100" y="4991325"/>
            <a:ext cx="1805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6"/>
          <p:cNvSpPr txBox="1"/>
          <p:nvPr/>
        </p:nvSpPr>
        <p:spPr>
          <a:xfrm>
            <a:off x="3412188" y="2765023"/>
            <a:ext cx="254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Ex. Infant 5 Holding Center</a:t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4" name="Google Shape;384;p16"/>
          <p:cNvPicPr preferRelativeResize="0"/>
          <p:nvPr/>
        </p:nvPicPr>
        <p:blipFill rotWithShape="1">
          <a:blip r:embed="rId8">
            <a:alphaModFix/>
          </a:blip>
          <a:srcRect l="27584" r="27090"/>
          <a:stretch/>
        </p:blipFill>
        <p:spPr>
          <a:xfrm>
            <a:off x="142025" y="3182450"/>
            <a:ext cx="1227523" cy="152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5bf7b3ce1b_0_55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390" name="Google Shape;390;g25bf7b3ce1b_0_55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Machine Learning Python Code Pose Model</a:t>
            </a:r>
            <a:endParaRPr b="1"/>
          </a:p>
        </p:txBody>
      </p:sp>
      <p:sp>
        <p:nvSpPr>
          <p:cNvPr id="391" name="Google Shape;391;g25bf7b3ce1b_0_55"/>
          <p:cNvSpPr txBox="1"/>
          <p:nvPr/>
        </p:nvSpPr>
        <p:spPr>
          <a:xfrm>
            <a:off x="44823" y="4877312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"/>
                <a:ea typeface="Times"/>
                <a:cs typeface="Times"/>
                <a:sym typeface="Times"/>
              </a:rPr>
              <a:t>NEU Research Undergraduate Program 2023 - August 2, 2023</a:t>
            </a:r>
            <a:endParaRPr sz="800">
              <a:solidFill>
                <a:srgbClr val="A5A5A5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92" name="Google Shape;392;g25bf7b3ce1b_0_55"/>
          <p:cNvSpPr txBox="1">
            <a:spLocks noGrp="1"/>
          </p:cNvSpPr>
          <p:nvPr>
            <p:ph type="body" idx="1"/>
          </p:nvPr>
        </p:nvSpPr>
        <p:spPr>
          <a:xfrm>
            <a:off x="305787" y="1201014"/>
            <a:ext cx="8582100" cy="3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just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just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br>
              <a:rPr lang="en-US"/>
            </a:br>
            <a:endParaRPr/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br>
              <a:rPr lang="en-US"/>
            </a:br>
            <a:endParaRPr/>
          </a:p>
        </p:txBody>
      </p:sp>
      <p:sp>
        <p:nvSpPr>
          <p:cNvPr id="393" name="Google Shape;393;g25bf7b3ce1b_0_55"/>
          <p:cNvSpPr txBox="1"/>
          <p:nvPr/>
        </p:nvSpPr>
        <p:spPr>
          <a:xfrm>
            <a:off x="214175" y="3178100"/>
            <a:ext cx="4116000" cy="13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25bf7b3ce1b_0_55"/>
          <p:cNvSpPr txBox="1"/>
          <p:nvPr/>
        </p:nvSpPr>
        <p:spPr>
          <a:xfrm>
            <a:off x="44825" y="2861175"/>
            <a:ext cx="5769000" cy="13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Times New Roman"/>
              <a:buChar char="-"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5" name="Google Shape;395;g25bf7b3ce1b_0_55"/>
          <p:cNvSpPr txBox="1"/>
          <p:nvPr/>
        </p:nvSpPr>
        <p:spPr>
          <a:xfrm>
            <a:off x="5316425" y="1771725"/>
            <a:ext cx="3414300" cy="24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AutoNum type="arabi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Install media pipe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AutoNum type="arabi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Upload image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AutoNum type="arabi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Import image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AutoNum type="arabi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Prepare image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AutoNum type="arabicPeriod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Receive pose estimated image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6" name="Google Shape;396;g25bf7b3ce1b_0_55"/>
          <p:cNvSpPr txBox="1"/>
          <p:nvPr/>
        </p:nvSpPr>
        <p:spPr>
          <a:xfrm>
            <a:off x="5316413" y="1225550"/>
            <a:ext cx="3571500" cy="4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Times"/>
                <a:ea typeface="Times"/>
                <a:cs typeface="Times"/>
                <a:sym typeface="Times"/>
              </a:rPr>
              <a:t>Public Semi-Automated Code</a:t>
            </a:r>
            <a:endParaRPr sz="15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97" name="Google Shape;397;g25bf7b3ce1b_0_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175" y="1201025"/>
            <a:ext cx="2746700" cy="39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5bf7b3ce1b_0_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976" y="1841919"/>
            <a:ext cx="2133601" cy="54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5bf7b3ce1b_0_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175" y="2640513"/>
            <a:ext cx="2225200" cy="86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5bf7b3ce1b_0_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175" y="3587273"/>
            <a:ext cx="3618375" cy="105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25bf7b3ce1b_0_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40600" y="3114750"/>
            <a:ext cx="2792402" cy="197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25bf7b3ce1b_0_55"/>
          <p:cNvSpPr/>
          <p:nvPr/>
        </p:nvSpPr>
        <p:spPr>
          <a:xfrm rot="5400000">
            <a:off x="1713020" y="1643741"/>
            <a:ext cx="230400" cy="14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4804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25bf7b3ce1b_0_55"/>
          <p:cNvSpPr/>
          <p:nvPr/>
        </p:nvSpPr>
        <p:spPr>
          <a:xfrm rot="5400000">
            <a:off x="1788525" y="2447976"/>
            <a:ext cx="247800" cy="131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4804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25bf7b3ce1b_0_55"/>
          <p:cNvSpPr/>
          <p:nvPr/>
        </p:nvSpPr>
        <p:spPr>
          <a:xfrm rot="5400000">
            <a:off x="2565420" y="3319641"/>
            <a:ext cx="230400" cy="14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4804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25bf7b3ce1b_0_55"/>
          <p:cNvSpPr/>
          <p:nvPr/>
        </p:nvSpPr>
        <p:spPr>
          <a:xfrm>
            <a:off x="4935545" y="4428129"/>
            <a:ext cx="230400" cy="146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4804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8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411" name="Google Shape;411;p8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Action Collection: Video Clip Samples</a:t>
            </a:r>
            <a:endParaRPr b="1"/>
          </a:p>
        </p:txBody>
      </p:sp>
      <p:sp>
        <p:nvSpPr>
          <p:cNvPr id="412" name="Google Shape;412;p8"/>
          <p:cNvSpPr txBox="1"/>
          <p:nvPr/>
        </p:nvSpPr>
        <p:spPr>
          <a:xfrm>
            <a:off x="44823" y="4825712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3" name="Google Shape;413;p8"/>
          <p:cNvSpPr txBox="1"/>
          <p:nvPr/>
        </p:nvSpPr>
        <p:spPr>
          <a:xfrm>
            <a:off x="5278232" y="3844308"/>
            <a:ext cx="25383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Ex: Holding clip, Infant 2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4" name="Google Shape;414;p8"/>
          <p:cNvSpPr txBox="1"/>
          <p:nvPr/>
        </p:nvSpPr>
        <p:spPr>
          <a:xfrm>
            <a:off x="908379" y="3844308"/>
            <a:ext cx="2667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Ex: Grabbing clip, Infant 5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5" name="Google Shape;415;p8" title="Baby2_hold_clip17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7" y="1431274"/>
            <a:ext cx="4205218" cy="236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8" title="Baby5_hold_clip1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586" y="1389040"/>
            <a:ext cx="4205213" cy="2365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0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22" name="Google Shape;422;p10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Pose Based Model Computer Vision</a:t>
            </a:r>
            <a:endParaRPr b="1"/>
          </a:p>
        </p:txBody>
      </p:sp>
      <p:sp>
        <p:nvSpPr>
          <p:cNvPr id="423" name="Google Shape;423;p10"/>
          <p:cNvSpPr txBox="1"/>
          <p:nvPr/>
        </p:nvSpPr>
        <p:spPr>
          <a:xfrm>
            <a:off x="-2" y="4849012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4" name="Google Shape;424;p10"/>
          <p:cNvSpPr txBox="1"/>
          <p:nvPr/>
        </p:nvSpPr>
        <p:spPr>
          <a:xfrm>
            <a:off x="122867" y="1115685"/>
            <a:ext cx="901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0"/>
          <p:cNvSpPr/>
          <p:nvPr/>
        </p:nvSpPr>
        <p:spPr>
          <a:xfrm>
            <a:off x="4142967" y="2329437"/>
            <a:ext cx="978300" cy="484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8102E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1675" y="1115663"/>
            <a:ext cx="3528325" cy="191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599" y="1115659"/>
            <a:ext cx="3528325" cy="191060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0"/>
          <p:cNvSpPr txBox="1"/>
          <p:nvPr/>
        </p:nvSpPr>
        <p:spPr>
          <a:xfrm>
            <a:off x="5432325" y="3641500"/>
            <a:ext cx="3568800" cy="12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5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Algorithm Process Interface approximated the joint coordinates and pose onto the images as low-dimensional pose and body landmark representations.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1962" y="4088525"/>
            <a:ext cx="3323122" cy="69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0"/>
          <p:cNvSpPr txBox="1"/>
          <p:nvPr/>
        </p:nvSpPr>
        <p:spPr>
          <a:xfrm>
            <a:off x="315600" y="3087100"/>
            <a:ext cx="26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Ex. Infant 5, Holding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1" name="Google Shape;431;p10"/>
          <p:cNvSpPr txBox="1"/>
          <p:nvPr/>
        </p:nvSpPr>
        <p:spPr>
          <a:xfrm>
            <a:off x="5753525" y="3087100"/>
            <a:ext cx="2688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Ex. Infant 5, Holding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9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437" name="Google Shape;437;p9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Pose Estimation Results</a:t>
            </a:r>
            <a:endParaRPr b="1"/>
          </a:p>
        </p:txBody>
      </p:sp>
      <p:sp>
        <p:nvSpPr>
          <p:cNvPr id="438" name="Google Shape;438;p9"/>
          <p:cNvSpPr txBox="1"/>
          <p:nvPr/>
        </p:nvSpPr>
        <p:spPr>
          <a:xfrm>
            <a:off x="44823" y="4861112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  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4082796" y="2663707"/>
            <a:ext cx="978408" cy="48463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8102E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" name="Google Shape;44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07215"/>
            <a:ext cx="3777998" cy="212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4479" y="1207215"/>
            <a:ext cx="3777994" cy="2125124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9"/>
          <p:cNvSpPr txBox="1"/>
          <p:nvPr/>
        </p:nvSpPr>
        <p:spPr>
          <a:xfrm>
            <a:off x="306900" y="3736900"/>
            <a:ext cx="8528100" cy="10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Priorities for Data Collection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Interpretable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Verifiable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Organized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9"/>
          <p:cNvSpPr txBox="1"/>
          <p:nvPr/>
        </p:nvSpPr>
        <p:spPr>
          <a:xfrm>
            <a:off x="152400" y="3405775"/>
            <a:ext cx="39282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Ex. Holding Image, Infant 4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p9"/>
          <p:cNvSpPr txBox="1"/>
          <p:nvPr/>
        </p:nvSpPr>
        <p:spPr>
          <a:xfrm>
            <a:off x="5164475" y="3405775"/>
            <a:ext cx="3928200" cy="2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Ex. Holding Image, Infant 4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5c61fc068a_0_0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88" name="Google Shape;188;g25c61fc068a_0_0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Abstract</a:t>
            </a:r>
            <a:endParaRPr b="1"/>
          </a:p>
        </p:txBody>
      </p:sp>
      <p:sp>
        <p:nvSpPr>
          <p:cNvPr id="189" name="Google Shape;189;g25c61fc068a_0_0"/>
          <p:cNvSpPr txBox="1"/>
          <p:nvPr/>
        </p:nvSpPr>
        <p:spPr>
          <a:xfrm>
            <a:off x="-2" y="4825787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A5A5A5"/>
                </a:solidFill>
                <a:latin typeface="Times"/>
                <a:ea typeface="Times"/>
                <a:cs typeface="Times"/>
                <a:sym typeface="Times"/>
              </a:rPr>
              <a:t>NEU REU Summer Program 2023 - August 2, 2023</a:t>
            </a:r>
            <a:endParaRPr sz="800">
              <a:solidFill>
                <a:srgbClr val="A5A5A5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0" name="Google Shape;190;g25c61fc068a_0_0"/>
          <p:cNvSpPr txBox="1"/>
          <p:nvPr/>
        </p:nvSpPr>
        <p:spPr>
          <a:xfrm>
            <a:off x="385325" y="1232363"/>
            <a:ext cx="8133300" cy="3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 the US, around </a:t>
            </a:r>
            <a:r>
              <a:rPr lang="en-US" sz="15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7%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of children have neurodevelopmental delays, but </a:t>
            </a:r>
            <a:r>
              <a:rPr lang="en-US" sz="1500">
                <a:solidFill>
                  <a:srgbClr val="FF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only ⅓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of children </a:t>
            </a:r>
            <a:r>
              <a:rPr lang="en-US" sz="1500">
                <a:solidFill>
                  <a:srgbClr val="FF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under 5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receive recommended screenings. 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Delayed screening can negatively impact children at risk for conditions like autism and cerebral palsy, leading to challenges in  </a:t>
            </a:r>
            <a:r>
              <a:rPr lang="en-US" sz="1500">
                <a:solidFill>
                  <a:srgbClr val="FF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academics, social interactions, and long-term development. 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This research aims to develop a device for developmental screenings and motor abnormality detection in infants, utilizing </a:t>
            </a:r>
            <a:r>
              <a:rPr lang="en-US" sz="1500">
                <a:solidFill>
                  <a:srgbClr val="FF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computer vision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and</a:t>
            </a:r>
            <a:r>
              <a:rPr lang="en-US" sz="1500">
                <a:solidFill>
                  <a:srgbClr val="FF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machine learning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research is centered around </a:t>
            </a:r>
            <a:r>
              <a:rPr lang="en-US" sz="1500">
                <a:solidFill>
                  <a:srgbClr val="FF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understanding, identifying, and predicting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infant behaviors, approximating their behavioral, physical, and psychological conditions.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The data derived from skeleton-based representations will be used to train deep neural networks to detect </a:t>
            </a:r>
            <a:r>
              <a:rPr lang="en-US" sz="1500">
                <a:solidFill>
                  <a:srgbClr val="FF0000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infant abnormalities </a:t>
            </a:r>
            <a:r>
              <a:rPr lang="en-US" sz="15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automatically.</a:t>
            </a:r>
            <a:endParaRPr sz="15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7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450" name="Google Shape;450;p17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Takeaway</a:t>
            </a:r>
            <a:endParaRPr b="1"/>
          </a:p>
        </p:txBody>
      </p:sp>
      <p:sp>
        <p:nvSpPr>
          <p:cNvPr id="451" name="Google Shape;451;p17"/>
          <p:cNvSpPr txBox="1"/>
          <p:nvPr/>
        </p:nvSpPr>
        <p:spPr>
          <a:xfrm>
            <a:off x="44823" y="4810412"/>
            <a:ext cx="53874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rgbClr val="A5A5A5"/>
                </a:solidFill>
                <a:latin typeface="Times"/>
                <a:ea typeface="Times"/>
                <a:cs typeface="Times"/>
                <a:sym typeface="Times"/>
              </a:rPr>
              <a:t>NEU Research Undergraduate Program 2023 - August 2, 2023</a:t>
            </a:r>
            <a:endParaRPr sz="900"/>
          </a:p>
        </p:txBody>
      </p:sp>
      <p:sp>
        <p:nvSpPr>
          <p:cNvPr id="452" name="Google Shape;452;p17"/>
          <p:cNvSpPr txBox="1"/>
          <p:nvPr/>
        </p:nvSpPr>
        <p:spPr>
          <a:xfrm>
            <a:off x="44825" y="1311225"/>
            <a:ext cx="79698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Challenges around infant data collection &amp; labeling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Additional real infant data 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Pose estimation model is a strong computer vision based data representation in infant action recognition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Potential application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3" name="Google Shape;453;p17"/>
          <p:cNvSpPr txBox="1"/>
          <p:nvPr/>
        </p:nvSpPr>
        <p:spPr>
          <a:xfrm>
            <a:off x="8187875" y="3879100"/>
            <a:ext cx="6384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17"/>
          <p:cNvSpPr txBox="1"/>
          <p:nvPr/>
        </p:nvSpPr>
        <p:spPr>
          <a:xfrm>
            <a:off x="8187875" y="3589125"/>
            <a:ext cx="907800" cy="2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5" name="Google Shape;455;p17" descr="A collage of a bab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700" y="2799712"/>
            <a:ext cx="3249375" cy="182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025" y="2571750"/>
            <a:ext cx="3027300" cy="2068624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17"/>
          <p:cNvSpPr txBox="1"/>
          <p:nvPr/>
        </p:nvSpPr>
        <p:spPr>
          <a:xfrm>
            <a:off x="44825" y="4649975"/>
            <a:ext cx="4549200" cy="1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Ostadabbas, Sarah. “Infant Pose Learning with Small Data.”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Augmented Cognition Lab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9 Oct. 2021,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7"/>
          <p:cNvSpPr txBox="1"/>
          <p:nvPr/>
        </p:nvSpPr>
        <p:spPr>
          <a:xfrm>
            <a:off x="3844800" y="4698550"/>
            <a:ext cx="5107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Ostadabbas, Sarah. “Game-Changing Startup by EAI Faculty Member Introduces AI to Baby Monitors.”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Institute for Experiential AI</a:t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5c61fc068a_3_621"/>
          <p:cNvSpPr/>
          <p:nvPr/>
        </p:nvSpPr>
        <p:spPr>
          <a:xfrm>
            <a:off x="2544725" y="2096400"/>
            <a:ext cx="3465000" cy="210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9850" tIns="34900" rIns="69850" bIns="34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Infant motion analysis is a topic with critical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importance in early childhood development studies</a:t>
            </a:r>
            <a:endParaRPr sz="1100"/>
          </a:p>
        </p:txBody>
      </p:sp>
      <p:sp>
        <p:nvSpPr>
          <p:cNvPr id="465" name="Google Shape;465;g25c61fc068a_3_621"/>
          <p:cNvSpPr/>
          <p:nvPr/>
        </p:nvSpPr>
        <p:spPr>
          <a:xfrm>
            <a:off x="6091125" y="777500"/>
            <a:ext cx="3032700" cy="2175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9850" tIns="34900" rIns="69850" bIns="34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6" name="Google Shape;466;g25c61fc068a_3_6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34" y="24367"/>
            <a:ext cx="463902" cy="455363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g25c61fc068a_3_621"/>
          <p:cNvSpPr txBox="1"/>
          <p:nvPr/>
        </p:nvSpPr>
        <p:spPr>
          <a:xfrm>
            <a:off x="602281" y="45129"/>
            <a:ext cx="75138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Vision and Its Applications in Infant Health Monitoring</a:t>
            </a:r>
            <a:endParaRPr sz="17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68" name="Google Shape;468;g25c61fc068a_3_621"/>
          <p:cNvCxnSpPr/>
          <p:nvPr/>
        </p:nvCxnSpPr>
        <p:spPr>
          <a:xfrm>
            <a:off x="0" y="748081"/>
            <a:ext cx="9144000" cy="0"/>
          </a:xfrm>
          <a:prstGeom prst="straightConnector1">
            <a:avLst/>
          </a:prstGeom>
          <a:noFill/>
          <a:ln w="38100" cap="flat" cmpd="sng">
            <a:solidFill>
              <a:srgbClr val="CC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9" name="Google Shape;469;g25c61fc068a_3_621"/>
          <p:cNvSpPr txBox="1"/>
          <p:nvPr/>
        </p:nvSpPr>
        <p:spPr>
          <a:xfrm>
            <a:off x="1726064" y="338591"/>
            <a:ext cx="5010600" cy="3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Times New Roman"/>
              <a:buNone/>
            </a:pPr>
            <a:r>
              <a:rPr lang="en-US" sz="900" b="1" u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Muskan Kumar, Undergraduate Student, </a:t>
            </a:r>
            <a:r>
              <a:rPr lang="en-US" sz="900" b="1" i="1" u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Massbay Community College</a:t>
            </a:r>
            <a:r>
              <a:rPr lang="en-US" sz="900" b="1" u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900" b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Times New Roman"/>
              <a:buNone/>
            </a:pPr>
            <a:r>
              <a:rPr lang="en-US" sz="800" b="0" u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Professor Sarah Ostadabbas, Electrical and Computer Engineering, </a:t>
            </a:r>
            <a:r>
              <a:rPr lang="en-US" sz="800" b="0" i="1" u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Northeastern University</a:t>
            </a:r>
            <a:endParaRPr sz="800" b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800"/>
              <a:buFont typeface="Times New Roman"/>
              <a:buNone/>
            </a:pPr>
            <a:r>
              <a:rPr lang="en-US" sz="800" b="0" u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Elaheh Hatami, Post-Doc Research Fellow, </a:t>
            </a:r>
            <a:r>
              <a:rPr lang="en-US" sz="800" b="0" i="1" u="none">
                <a:solidFill>
                  <a:srgbClr val="59595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Northeastern University</a:t>
            </a:r>
            <a:endParaRPr sz="800" b="0" u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70" name="Google Shape;470;g25c61fc068a_3_621"/>
          <p:cNvSpPr/>
          <p:nvPr/>
        </p:nvSpPr>
        <p:spPr>
          <a:xfrm>
            <a:off x="1175" y="773575"/>
            <a:ext cx="2528100" cy="1413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9850" tIns="34900" rIns="69850" bIns="34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Infant motion analysis is a topic with critical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importance in early childhood development studies</a:t>
            </a:r>
            <a:endParaRPr sz="1100"/>
          </a:p>
        </p:txBody>
      </p:sp>
      <p:sp>
        <p:nvSpPr>
          <p:cNvPr id="471" name="Google Shape;471;g25c61fc068a_3_621"/>
          <p:cNvSpPr/>
          <p:nvPr/>
        </p:nvSpPr>
        <p:spPr>
          <a:xfrm>
            <a:off x="27500" y="2163239"/>
            <a:ext cx="2474100" cy="690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9850" tIns="34900" rIns="69850" bIns="34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25c61fc068a_3_621"/>
          <p:cNvSpPr/>
          <p:nvPr/>
        </p:nvSpPr>
        <p:spPr>
          <a:xfrm>
            <a:off x="2555500" y="779800"/>
            <a:ext cx="3408600" cy="1302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9850" tIns="34900" rIns="69850" bIns="34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g25c61fc068a_3_621"/>
          <p:cNvSpPr/>
          <p:nvPr/>
        </p:nvSpPr>
        <p:spPr>
          <a:xfrm>
            <a:off x="6092614" y="2997888"/>
            <a:ext cx="3032700" cy="2105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9850" tIns="34900" rIns="69850" bIns="34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g25c61fc068a_3_621"/>
          <p:cNvSpPr txBox="1"/>
          <p:nvPr/>
        </p:nvSpPr>
        <p:spPr>
          <a:xfrm>
            <a:off x="597639" y="739489"/>
            <a:ext cx="11430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Abstract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g25c61fc068a_3_621"/>
          <p:cNvSpPr txBox="1"/>
          <p:nvPr/>
        </p:nvSpPr>
        <p:spPr>
          <a:xfrm>
            <a:off x="617524" y="2167307"/>
            <a:ext cx="11430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Background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g25c61fc068a_3_621"/>
          <p:cNvSpPr txBox="1"/>
          <p:nvPr/>
        </p:nvSpPr>
        <p:spPr>
          <a:xfrm>
            <a:off x="3006165" y="777224"/>
            <a:ext cx="24504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Process of Data Collection</a:t>
            </a:r>
            <a:endParaRPr sz="1100"/>
          </a:p>
        </p:txBody>
      </p:sp>
      <p:sp>
        <p:nvSpPr>
          <p:cNvPr id="477" name="Google Shape;477;g25c61fc068a_3_621"/>
          <p:cNvSpPr txBox="1"/>
          <p:nvPr/>
        </p:nvSpPr>
        <p:spPr>
          <a:xfrm>
            <a:off x="25521" y="2349226"/>
            <a:ext cx="24378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Neurodevelopmental conditions affect nearly </a:t>
            </a:r>
            <a:r>
              <a:rPr lang="en-US" sz="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7%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of children in the US, yet only </a:t>
            </a:r>
            <a:r>
              <a:rPr lang="en-US" sz="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⅓ 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children </a:t>
            </a:r>
            <a:r>
              <a:rPr lang="en-US" sz="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 5 years old 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receive recommended developmental screenings. 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8" name="Google Shape;478;g25c61fc068a_3_621"/>
          <p:cNvSpPr/>
          <p:nvPr/>
        </p:nvSpPr>
        <p:spPr>
          <a:xfrm>
            <a:off x="28260" y="2885602"/>
            <a:ext cx="2439900" cy="22146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9850" tIns="34900" rIns="69850" bIns="34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g25c61fc068a_3_621"/>
          <p:cNvSpPr txBox="1"/>
          <p:nvPr/>
        </p:nvSpPr>
        <p:spPr>
          <a:xfrm>
            <a:off x="177985" y="2892479"/>
            <a:ext cx="19692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g25c61fc068a_3_621"/>
          <p:cNvSpPr txBox="1"/>
          <p:nvPr/>
        </p:nvSpPr>
        <p:spPr>
          <a:xfrm>
            <a:off x="3215100" y="2111400"/>
            <a:ext cx="27138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Operating System for Computer Vision </a:t>
            </a:r>
            <a:endParaRPr sz="12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1" name="Google Shape;481;g25c61fc068a_3_621"/>
          <p:cNvSpPr txBox="1"/>
          <p:nvPr/>
        </p:nvSpPr>
        <p:spPr>
          <a:xfrm>
            <a:off x="6838660" y="774689"/>
            <a:ext cx="11430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Results</a:t>
            </a:r>
            <a:endParaRPr sz="1100"/>
          </a:p>
        </p:txBody>
      </p:sp>
      <p:sp>
        <p:nvSpPr>
          <p:cNvPr id="482" name="Google Shape;482;g25c61fc068a_3_621"/>
          <p:cNvSpPr txBox="1"/>
          <p:nvPr/>
        </p:nvSpPr>
        <p:spPr>
          <a:xfrm>
            <a:off x="6119531" y="3220033"/>
            <a:ext cx="27138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469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Char char="•"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Analyzed raw video data 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69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Char char="•"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Developed deep learning techniques 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699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Char char="•"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Supported the developmental assessment of infants 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3" name="Google Shape;483;g25c61fc068a_3_621"/>
          <p:cNvSpPr/>
          <p:nvPr/>
        </p:nvSpPr>
        <p:spPr>
          <a:xfrm>
            <a:off x="2529200" y="4205150"/>
            <a:ext cx="3561900" cy="8865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9850" tIns="34900" rIns="69850" bIns="34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25c61fc068a_3_621"/>
          <p:cNvSpPr txBox="1"/>
          <p:nvPr/>
        </p:nvSpPr>
        <p:spPr>
          <a:xfrm>
            <a:off x="3571243" y="4144222"/>
            <a:ext cx="1088700" cy="2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Sources</a:t>
            </a:r>
            <a:endParaRPr sz="1100"/>
          </a:p>
        </p:txBody>
      </p:sp>
      <p:sp>
        <p:nvSpPr>
          <p:cNvPr id="485" name="Google Shape;485;g25c61fc068a_3_621"/>
          <p:cNvSpPr txBox="1"/>
          <p:nvPr/>
        </p:nvSpPr>
        <p:spPr>
          <a:xfrm>
            <a:off x="2359975" y="4330175"/>
            <a:ext cx="37428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457200" lvl="0" indent="-2349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“AI-Guided Cloud-Based Baby Monitoring System.” </a:t>
            </a:r>
            <a:r>
              <a:rPr lang="en-US" sz="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Northeastern.Portals.In</a:t>
            </a: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17 Mar. 2022, northeastern.portals.in-part.com/AMx7Bbw87paO?utm_source=technologies&amp;utm_medium=portal&amp;utm_term=latest. 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.Brighton Center for Pediatric Neurodevelopment. (n.d.). What is Neurodevelopment?. Brighton Center for Pediatric Neurodevelopment. https://www.bcpn.org/what-is-neurodevelopment-.html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Brown, Stephanie. “Why Your Newborn Has a Grasping Reflex.” </a:t>
            </a:r>
            <a:r>
              <a:rPr lang="en-US" sz="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Verywell Family</a:t>
            </a: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19 Sept. 2019, www.verywellfamily.com/get-to-know-your-newborns-grasping-reflex-290100. 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“Importance of Brain Development in the First Five Years.” </a:t>
            </a:r>
            <a:r>
              <a:rPr lang="en-US" sz="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Theme Loader</a:t>
            </a: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www.themeloader.com/importance-of-brain-development-in-the-first-five-years.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Kojovic, Nada, et al. “Using 2D Video-Based Pose Estimation for Automated Prediction of Autism Spectrum Disorders in Young Children.” </a:t>
            </a:r>
            <a:r>
              <a:rPr lang="en-US" sz="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Nature News</a:t>
            </a: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23 July 2021, www.nature.com/articles/s41598-021-94378-z#citeas. 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LDV Capital, director. </a:t>
            </a:r>
            <a:r>
              <a:rPr lang="en-US" sz="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AI-Powered Infant Monitoring to Enable Early Detection of Autism &amp; Other Developmental Disorders</a:t>
            </a: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YouTube</a:t>
            </a: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YouTube, 6 Apr. 2023, https://www.youtube.com/watch?v=Qk97GTj00fY. Accessed 29 July 2023. 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Ostadabbas, Sarah. (2023). An overview of one of our research at the Augmented Cognition Lab at Northeastern University. YouTube. YouTube. Retrieved July 18, 2023, from https://www.youtube.com/watch?v=_1ZlxC4Q65I.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Ostadabbas, Sarah. “Infant Pose Learning with Small Data.” </a:t>
            </a:r>
            <a:r>
              <a:rPr lang="en-US" sz="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Augmented Cognition Lab</a:t>
            </a: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9 Oct. 2021,https://www. web.northeastern.edu/ostadabbas/2020/10/09/infant-pose-learning-with-small-data/.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“Screening for Professionals.” </a:t>
            </a:r>
            <a:r>
              <a:rPr lang="en-US" sz="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Centers for Disease Control and Prevention</a:t>
            </a: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22 Feb. 2021, www.cdc.gov/ncbddd/childdevelopment/screening-hcp.html.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Stenum, Jan, et al. “Applications of Pose Estimation in Human Health and Performance across the Lifespan.” </a:t>
            </a:r>
            <a:r>
              <a:rPr lang="en-US" sz="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MDPI</a:t>
            </a: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3 Nov. 2021, www.mdpi.com/1424-8220/21/21/7315. 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100" i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Papers with Code - Pose Estimation</a:t>
            </a:r>
            <a:r>
              <a:rPr lang="en-US" sz="1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(n.d.). https://paperswithcode.com/task/pose-estimation 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Turesky, Ted K, et al. “Imaging the Rapidly Developing Brain: Current Challenges for MRI Studies in the First Five Years of Life.” </a:t>
            </a:r>
            <a:r>
              <a:rPr lang="en-US" sz="1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Developmental Cognitive Neuroscience</a:t>
            </a: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11 Dec. 2020, www.sciencedirect.com/science/article/pii/S1878929320301432.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United States Environmental Protection Agency. (2019, August). America’s Children and the Environment | Third Edition. United States Environmental Protection Agency. https://www.epa.gov/system/files/documents/2022-04/ace3-neurodevelopmental-updates_0.pdf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Villagomez, A. N., Muñoz, F. M., Peterson, R. L., Colbert, A. M., Gladstone, M., MacDonald, B., Wilson, R., Fairlie, L., Gerner, G. J., Patterson, J., Boghossian, N. S., Burton, V. J., Cortés, M., Katikaneni, L. D., Larson, J. C. G., Angulo, A. S., Joshi, J., Nesin, M., Padula, M. A., … Brighton Collaboration Neurodevelopmental Delay Working Group. (2019, December 10). Neurodevelopmental Delay: Case definition &amp; guidelines for data collection, analysis, and presentation of Immunization Safety Data. Vaccine. https://www.ncbi.nlm.nih.gov/pmc/articles/PMC6899448/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r>
              <a:rPr lang="en-US" sz="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Xiaofei Huang, Lingfei Luan, Elaheh Hatamimajoumerd, Michael Wan, Pooria Daneshvar Kakhaki, Rita Obeid, Sarah Ostadabbas; Proceedings of the IEEE/CVF Conference on Computer Vision and Pattern Recognition (CVPR) Workshops, 2023, pp. 4911-4920</a:t>
            </a: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800" i="1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349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"/>
              <a:buFont typeface="Times New Roman"/>
              <a:buAutoNum type="arabicPeriod"/>
            </a:pPr>
            <a:endParaRPr sz="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86" name="Google Shape;486;g25c61fc068a_3_6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1172" y="2111492"/>
            <a:ext cx="1297851" cy="690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25c61fc068a_3_621" descr="National Science Foundation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117307" y="-2533139"/>
            <a:ext cx="44225" cy="4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5c61fc068a_3_6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36687" y="374301"/>
            <a:ext cx="1794615" cy="3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25c61fc068a_3_6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34025" y="88152"/>
            <a:ext cx="1194076" cy="241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25c61fc068a_3_621" descr="National Science Foundation - Wikiped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95447" y="243504"/>
            <a:ext cx="548552" cy="495366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g25c61fc068a_3_621"/>
          <p:cNvSpPr txBox="1"/>
          <p:nvPr/>
        </p:nvSpPr>
        <p:spPr>
          <a:xfrm>
            <a:off x="6938404" y="2972591"/>
            <a:ext cx="15651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Outcomes</a:t>
            </a:r>
            <a:endParaRPr sz="1300"/>
          </a:p>
        </p:txBody>
      </p:sp>
      <p:pic>
        <p:nvPicPr>
          <p:cNvPr id="492" name="Google Shape;492;g25c61fc068a_3_6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88521" y="975247"/>
            <a:ext cx="3032688" cy="1068980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g25c61fc068a_3_621"/>
          <p:cNvSpPr txBox="1"/>
          <p:nvPr/>
        </p:nvSpPr>
        <p:spPr>
          <a:xfrm>
            <a:off x="6118487" y="781085"/>
            <a:ext cx="11634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Before:</a:t>
            </a:r>
            <a:endParaRPr sz="1100"/>
          </a:p>
        </p:txBody>
      </p:sp>
      <p:pic>
        <p:nvPicPr>
          <p:cNvPr id="494" name="Google Shape;494;g25c61fc068a_3_621" descr="A baby sitting in a highchair holding a ball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119215" y="1025329"/>
            <a:ext cx="1194081" cy="62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25c61fc068a_3_621" descr="Supervisely API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55496" y="2110598"/>
            <a:ext cx="747706" cy="346993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25c61fc068a_3_621"/>
          <p:cNvSpPr txBox="1"/>
          <p:nvPr/>
        </p:nvSpPr>
        <p:spPr>
          <a:xfrm>
            <a:off x="2592075" y="2486400"/>
            <a:ext cx="3151200" cy="1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Analyze, verify and annotate the frame-by-frame action for the different motor functions displayed.</a:t>
            </a: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556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7" name="Google Shape;497;g25c61fc068a_3_621" descr="A graph with numbers and a few different colored bars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345" y="3175293"/>
            <a:ext cx="1596999" cy="886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25c61fc068a_3_621" descr="A collage of a baby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156031" y="3799816"/>
            <a:ext cx="2192382" cy="1232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25c61fc068a_3_621" descr="A graph of a number of children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7342" y="4341884"/>
            <a:ext cx="1102923" cy="690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25c61fc068a_3_621" descr="A screenshot of a computer program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 l="7404" t="19923" r="25647" b="60576"/>
          <a:stretch/>
        </p:blipFill>
        <p:spPr>
          <a:xfrm>
            <a:off x="2592075" y="2826126"/>
            <a:ext cx="2192400" cy="10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25c61fc068a_3_621" descr="A screen shot of a computer code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09686" y="2715089"/>
            <a:ext cx="894885" cy="1486871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25c61fc068a_3_621"/>
          <p:cNvSpPr txBox="1"/>
          <p:nvPr/>
        </p:nvSpPr>
        <p:spPr>
          <a:xfrm>
            <a:off x="2554413" y="3884375"/>
            <a:ext cx="24741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12700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Char char="•"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Semi-automated code by Supervisely 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0" marR="0" lvl="0" indent="-114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Char char="•"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Evaluates classes, keys and tags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0" marR="0" lvl="0" indent="-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3" name="Google Shape;503;g25c61fc068a_3_621"/>
          <p:cNvSpPr txBox="1"/>
          <p:nvPr/>
        </p:nvSpPr>
        <p:spPr>
          <a:xfrm>
            <a:off x="6114084" y="1853964"/>
            <a:ext cx="16854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After:</a:t>
            </a:r>
            <a:endParaRPr sz="11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4" name="Google Shape;504;g25c61fc068a_3_621"/>
          <p:cNvSpPr txBox="1"/>
          <p:nvPr/>
        </p:nvSpPr>
        <p:spPr>
          <a:xfrm>
            <a:off x="7711321" y="1664001"/>
            <a:ext cx="13362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MediaPipe Pose API</a:t>
            </a: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59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Char char="•"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Key body points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59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Char char="•"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Analyzes posture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15900" marR="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Char char="•"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Categorizes action</a:t>
            </a:r>
            <a:endParaRPr sz="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25c61fc068a_3_621"/>
          <p:cNvSpPr txBox="1"/>
          <p:nvPr/>
        </p:nvSpPr>
        <p:spPr>
          <a:xfrm>
            <a:off x="73325" y="884900"/>
            <a:ext cx="2332200" cy="1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research involved </a:t>
            </a:r>
            <a:r>
              <a:rPr lang="en-US" sz="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collecting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</a:t>
            </a:r>
            <a:r>
              <a:rPr lang="en-US" sz="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processing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data from videos of infants </a:t>
            </a:r>
            <a:r>
              <a:rPr lang="en-US" sz="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naturally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interacting with their environments.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Machine learning models were utilized to understand </a:t>
            </a:r>
            <a:r>
              <a:rPr lang="en-US" sz="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motor functions,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categorizing infants' actions into holding, reaching, and grabbing.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concept of Pose was used to estimate </a:t>
            </a:r>
            <a:r>
              <a:rPr lang="en-US" sz="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infant joint coordinates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providing low-dimensional representations.These skeleton-based representations aid in understanding typical infant motor functions.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g25c61fc068a_3_621"/>
          <p:cNvSpPr txBox="1"/>
          <p:nvPr/>
        </p:nvSpPr>
        <p:spPr>
          <a:xfrm>
            <a:off x="1578344" y="3451102"/>
            <a:ext cx="894900" cy="1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25" tIns="93125" rIns="93125" bIns="93125" anchor="t" anchorCtr="0">
            <a:noAutofit/>
          </a:bodyPr>
          <a:lstStyle/>
          <a:p>
            <a:pPr marL="88900" lvl="0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Times New Roman"/>
              <a:buChar char="●"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40+ home videos 211 clips were annotated for infants  reaching grasping and holding a ball.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7" name="Google Shape;507;g25c61fc068a_3_621"/>
          <p:cNvSpPr txBox="1"/>
          <p:nvPr/>
        </p:nvSpPr>
        <p:spPr>
          <a:xfrm>
            <a:off x="8348425" y="4792975"/>
            <a:ext cx="5484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8" name="Google Shape;508;g25c61fc068a_3_621"/>
          <p:cNvSpPr txBox="1"/>
          <p:nvPr/>
        </p:nvSpPr>
        <p:spPr>
          <a:xfrm>
            <a:off x="3927600" y="3478163"/>
            <a:ext cx="5216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5c55ae402c_1_34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514" name="Google Shape;514;g25c55ae402c_1_34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Acknowledgments</a:t>
            </a:r>
            <a:endParaRPr b="1"/>
          </a:p>
        </p:txBody>
      </p:sp>
      <p:sp>
        <p:nvSpPr>
          <p:cNvPr id="515" name="Google Shape;515;g25c55ae402c_1_34"/>
          <p:cNvSpPr txBox="1"/>
          <p:nvPr/>
        </p:nvSpPr>
        <p:spPr>
          <a:xfrm>
            <a:off x="44823" y="4784912"/>
            <a:ext cx="53874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6" name="Google Shape;516;g25c55ae402c_1_34"/>
          <p:cNvSpPr txBox="1"/>
          <p:nvPr/>
        </p:nvSpPr>
        <p:spPr>
          <a:xfrm>
            <a:off x="270075" y="1502650"/>
            <a:ext cx="538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517" name="Google Shape;517;g25c55ae402c_1_34"/>
          <p:cNvSpPr txBox="1"/>
          <p:nvPr/>
        </p:nvSpPr>
        <p:spPr>
          <a:xfrm>
            <a:off x="270075" y="1394100"/>
            <a:ext cx="4535100" cy="3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Center for STEM Education </a:t>
            </a:r>
            <a:endParaRPr sz="1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Claire Duggan - Executive Director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Jennifer Love - Associate Director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Nicolas Fuchs - Program Manager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Mary Howley - Administrative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Lydia Bird - REU Coordinator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Augmented Cognition Lab </a:t>
            </a:r>
            <a:endParaRPr sz="1500" b="1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Sarah Ostadabbas, Electrical and Computer Engineering, Northeastern University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●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Dr. Elaheh Hatami, Post-Doc Research Fellow, Northeastern University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518" name="Google Shape;518;g25c55ae402c_1_34"/>
          <p:cNvPicPr preferRelativeResize="0"/>
          <p:nvPr/>
        </p:nvPicPr>
        <p:blipFill rotWithShape="1">
          <a:blip r:embed="rId3">
            <a:alphaModFix/>
          </a:blip>
          <a:srcRect t="21664" b="8293"/>
          <a:stretch/>
        </p:blipFill>
        <p:spPr>
          <a:xfrm>
            <a:off x="4603225" y="1201650"/>
            <a:ext cx="2133600" cy="20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25c55ae402c_1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8513" y="3523638"/>
            <a:ext cx="853837" cy="12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25c55ae402c_1_34"/>
          <p:cNvPicPr preferRelativeResize="0"/>
          <p:nvPr/>
        </p:nvPicPr>
        <p:blipFill rotWithShape="1">
          <a:blip r:embed="rId5">
            <a:alphaModFix/>
          </a:blip>
          <a:srcRect l="26297" t="5264" r="25486" b="47045"/>
          <a:stretch/>
        </p:blipFill>
        <p:spPr>
          <a:xfrm>
            <a:off x="7532856" y="3534487"/>
            <a:ext cx="812944" cy="1203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25c55ae402c_1_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36825" y="1201650"/>
            <a:ext cx="2375975" cy="205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527" name="Google Shape;527;p18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Resources </a:t>
            </a:r>
            <a:endParaRPr b="1"/>
          </a:p>
        </p:txBody>
      </p:sp>
      <p:sp>
        <p:nvSpPr>
          <p:cNvPr id="528" name="Google Shape;528;p18"/>
          <p:cNvSpPr txBox="1"/>
          <p:nvPr/>
        </p:nvSpPr>
        <p:spPr>
          <a:xfrm>
            <a:off x="44823" y="4784912"/>
            <a:ext cx="53874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9" name="Google Shape;529;p18"/>
          <p:cNvSpPr txBox="1"/>
          <p:nvPr/>
        </p:nvSpPr>
        <p:spPr>
          <a:xfrm>
            <a:off x="216775" y="1112800"/>
            <a:ext cx="8860800" cy="33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2730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“AI-Guided Cloud-Based Baby Monitoring System.”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Northeastern.Portals.In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17 Mar. 2022, northeastern.portals.in-part.com/AMx7Bbw87paO?utm_source=technologies&amp;utm_medium=portal&amp;utm_term=latest. 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.Brighton Center for Pediatric Neurodevelopment. (n.d.). What is Neurodevelopment?. Brighton Center for Pediatric Neurodevelopment. https://www.bcpn.org/what-is-neurodevelopment-.html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Brown, Stephanie. “Why Your Newborn Has a Grasping Reflex.”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Verywell Family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19 Sept. 2019, www.verywellfamily.com/get-to-know-your-newborns-grasping-reflex-290100. 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“Importance of Brain Development in the First Five Years.”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Theme Loader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www.themeloader.com/importance-of-brain-development-in-the-first-five-years.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Kojovic, Nada, et al. “Using 2D Video-Based Pose Estimation for Automated Prediction of Autism Spectrum Disorders in Young Children.”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Nature News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23 July 2021, www.nature.com/articles/s41598-021-94378-z#citeas. 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LDV Capital, director.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AI-Powered Infant Monitoring to Enable Early Detection of Autism &amp; Other Developmental Disorders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YouTube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YouTube, 6 Apr. 2023, https://www.youtube.com/watch?v=Qk97GTj00fY. Accessed 29 July 2023. 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Ostadabbas, Sarah. (2023). An overview of one of our research at the Augmented Cognition Lab at Northeastern University. YouTube. YouTube. Retrieved July 18, 2023, from https://www.youtube.com/watch?v=_1ZlxC4Q65I.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Ostadabbas, Sarah. “Game-Changing Startup by EAI Faculty Member Introduces AI to Baby Monitors.”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Institute for Experiential AI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17 May 2023, ai.northeastern.edu/game-changing-startup-by-eai-faculty-member-introduces-ai-to-baby-monitors/. 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Ostadabbas, Sarah. “Infant Pose Learning with Small Data.”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Augmented Cognition Lab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9 Oct. 2021,https://www. web.northeastern.edu/ostadabbas/2020/10/09/infant-pose-learning-with-small-data/.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“Screening for Professionals.”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Centers for Disease Control and Prevention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22 Feb. 2021, www.cdc.gov/ncbddd/childdevelopment/screening-hcp.html.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Stenum, Jan, et al. “Applications of Pose Estimation in Human Health and Performance across the Lifespan.”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MDPI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3 Nov. 2021, www.mdpi.com/1424-8220/21/21/7315. 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en-US" sz="700" i="1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Papers with Code - Pose Estimation</a:t>
            </a:r>
            <a:r>
              <a:rPr lang="en-US" sz="7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(n.d.). https://paperswithcode.com/task/pose-estimation 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Turesky, Ted K, et al. “Imaging the Rapidly Developing Brain: Current Challenges for MRI Studies in the First Five Years of Life.”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Developmental Cognitive Neuroscience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11 Dec. 2020, www.sciencedirect.com/science/article/pii/S1878929320301432.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latin typeface="Times New Roman"/>
                <a:ea typeface="Times New Roman"/>
                <a:cs typeface="Times New Roman"/>
                <a:sym typeface="Times New Roman"/>
              </a:rPr>
              <a:t>United States Environmental Protection Agency. (2019, August). America’s Children and the Environment | Third Edition. United States Environmental Protection Agency. https://www.epa.gov/system/files/documents/2022-04/ace3-neurodevelopmental-updates_0.pdf</a:t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latin typeface="Times New Roman"/>
                <a:ea typeface="Times New Roman"/>
                <a:cs typeface="Times New Roman"/>
                <a:sym typeface="Times New Roman"/>
              </a:rPr>
              <a:t>Villagomez, A. N., Muñoz, F. M., Peterson, R. L., Colbert, A. M., Gladstone, M., MacDonald, B., Wilson, R., Fairlie, L., Gerner, G. J., Patterson, J., Boghossian, N. S., Burton, V. J., Cortés, M., Katikaneni, L. D., Larson, J. C. G., Angulo, A. S., Joshi, J., Nesin, M., Padula, M. A., … Brighton Collaboration Neurodevelopmental Delay Working Group. (2019, December 10). Neurodevelopmental Delay: Case definition &amp; guidelines for data collection, analysis, and presentation of Immunization Safety Data. Vaccine. https://www.ncbi.nlm.nih.gov/pmc/articles/PMC6899448/</a:t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700"/>
              <a:buFont typeface="Times New Roman"/>
              <a:buAutoNum type="arabicPeriod"/>
            </a:pP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Walia, Mrinal Singh. “A Comprehensive Guide on Human Pose Estimation.” </a:t>
            </a:r>
            <a:r>
              <a:rPr lang="en-US" sz="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Analytics Vidhya</a:t>
            </a:r>
            <a:r>
              <a:rPr lang="en-US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10 Feb. 2022, www.analyticsvidhya.com/blog/2022/01/a-comprehensive-guide-on-human-pose-estimation/. </a:t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73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Times New Roman"/>
              <a:buAutoNum type="arabicPeriod"/>
            </a:pPr>
            <a:r>
              <a:rPr lang="en-US" sz="700">
                <a:latin typeface="Times New Roman"/>
                <a:ea typeface="Times New Roman"/>
                <a:cs typeface="Times New Roman"/>
                <a:sym typeface="Times New Roman"/>
              </a:rPr>
              <a:t> Xiaofei Huang, Lingfei Luan, Elaheh Hatamimajoumerd, Michael Wan, Pooria Daneshvar Kakhaki, Rita Obeid, Sarah Ostadabbas; Proceedings of the IEEE/CVF Conference on Computer Vision and Pattern Recognition (CVPR) Workshops, 2023, pp. 4911-4920</a:t>
            </a:r>
            <a:endParaRPr sz="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800" i="1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25bf7b3ce1b_0_13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535" name="Google Shape;535;g25bf7b3ce1b_0_13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Thank You</a:t>
            </a:r>
            <a:endParaRPr b="1"/>
          </a:p>
        </p:txBody>
      </p:sp>
      <p:sp>
        <p:nvSpPr>
          <p:cNvPr id="536" name="Google Shape;536;g25bf7b3ce1b_0_13"/>
          <p:cNvSpPr txBox="1"/>
          <p:nvPr/>
        </p:nvSpPr>
        <p:spPr>
          <a:xfrm>
            <a:off x="44823" y="4784912"/>
            <a:ext cx="5387400" cy="23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9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7" name="Google Shape;537;g25bf7b3ce1b_0_13"/>
          <p:cNvSpPr txBox="1"/>
          <p:nvPr/>
        </p:nvSpPr>
        <p:spPr>
          <a:xfrm>
            <a:off x="633875" y="1490999"/>
            <a:ext cx="7365900" cy="29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g25bf7b3ce1b_0_13"/>
          <p:cNvSpPr txBox="1"/>
          <p:nvPr/>
        </p:nvSpPr>
        <p:spPr>
          <a:xfrm>
            <a:off x="633874" y="1244698"/>
            <a:ext cx="8086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"/>
          <p:cNvSpPr txBox="1">
            <a:spLocks noGrp="1"/>
          </p:cNvSpPr>
          <p:nvPr>
            <p:ph type="body" idx="1"/>
          </p:nvPr>
        </p:nvSpPr>
        <p:spPr>
          <a:xfrm>
            <a:off x="359700" y="1136225"/>
            <a:ext cx="8263200" cy="18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8575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•"/>
            </a:pPr>
            <a:r>
              <a:rPr lang="en-US" sz="1500">
                <a:latin typeface="Times"/>
                <a:ea typeface="Times"/>
                <a:cs typeface="Times"/>
                <a:sym typeface="Times"/>
              </a:rPr>
              <a:t>Neurodevelopment refers to the </a:t>
            </a:r>
            <a:r>
              <a:rPr lang="en-US" sz="1500"/>
              <a:t>growth </a:t>
            </a:r>
            <a:r>
              <a:rPr lang="en-US" sz="1500">
                <a:latin typeface="Times"/>
                <a:ea typeface="Times"/>
                <a:cs typeface="Times"/>
                <a:sym typeface="Times"/>
              </a:rPr>
              <a:t>and </a:t>
            </a:r>
            <a:r>
              <a:rPr lang="en-US" sz="1500"/>
              <a:t>organization </a:t>
            </a:r>
            <a:r>
              <a:rPr lang="en-US" sz="1500">
                <a:latin typeface="Times"/>
                <a:ea typeface="Times"/>
                <a:cs typeface="Times"/>
                <a:sym typeface="Times"/>
              </a:rPr>
              <a:t>of the central nervous system and its </a:t>
            </a:r>
            <a:r>
              <a:rPr lang="en-US" sz="1500"/>
              <a:t>functions establish </a:t>
            </a:r>
            <a:r>
              <a:rPr lang="en-US" sz="1500">
                <a:latin typeface="Times"/>
                <a:ea typeface="Times"/>
                <a:cs typeface="Times"/>
                <a:sym typeface="Times"/>
              </a:rPr>
              <a:t>the functional abilities of a child later in life. </a:t>
            </a:r>
            <a:endParaRPr sz="1500"/>
          </a:p>
          <a:p>
            <a:pPr marL="285750" lvl="0" indent="-292100" algn="l" rtl="0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•"/>
            </a:pPr>
            <a:r>
              <a:rPr lang="en-US" sz="1500">
                <a:latin typeface="Times"/>
                <a:ea typeface="Times"/>
                <a:cs typeface="Times"/>
                <a:sym typeface="Times"/>
              </a:rPr>
              <a:t>Major developmental milestones are reached during the first few years of a child's life</a:t>
            </a:r>
            <a:r>
              <a:rPr lang="en-US" sz="1500"/>
              <a:t>.</a:t>
            </a:r>
            <a:endParaRPr sz="1500"/>
          </a:p>
          <a:p>
            <a:pPr marL="557212" lvl="1" indent="-182562" algn="l" rtl="0">
              <a:lnSpc>
                <a:spcPct val="115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sz="1400"/>
              <a:t>D</a:t>
            </a:r>
            <a:r>
              <a:rPr lang="en-US" sz="1400">
                <a:latin typeface="Times"/>
                <a:ea typeface="Times"/>
                <a:cs typeface="Times"/>
                <a:sym typeface="Times"/>
              </a:rPr>
              <a:t>eveloping gross motor skills, language abilities, and problem solving skills—all skills that influence each other.</a:t>
            </a:r>
            <a:endParaRPr/>
          </a:p>
        </p:txBody>
      </p:sp>
      <p:sp>
        <p:nvSpPr>
          <p:cNvPr id="196" name="Google Shape;196;p3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97" name="Google Shape;197;p3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Background: Neurodevelopment</a:t>
            </a:r>
            <a:endParaRPr b="1"/>
          </a:p>
        </p:txBody>
      </p:sp>
      <p:sp>
        <p:nvSpPr>
          <p:cNvPr id="198" name="Google Shape;198;p3"/>
          <p:cNvSpPr txBox="1"/>
          <p:nvPr/>
        </p:nvSpPr>
        <p:spPr>
          <a:xfrm>
            <a:off x="-2" y="4805600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A5A5A5"/>
                </a:solidFill>
                <a:latin typeface="Times"/>
                <a:ea typeface="Times"/>
                <a:cs typeface="Times"/>
                <a:sym typeface="Times"/>
              </a:rPr>
              <a:t>NEU REU Summer Program 2023 - August 2, 2023</a:t>
            </a:r>
            <a:endParaRPr sz="800">
              <a:solidFill>
                <a:srgbClr val="A5A5A5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99" name="Google Shape;199;p3"/>
          <p:cNvPicPr preferRelativeResize="0"/>
          <p:nvPr/>
        </p:nvPicPr>
        <p:blipFill rotWithShape="1">
          <a:blip r:embed="rId3">
            <a:alphaModFix/>
          </a:blip>
          <a:srcRect b="21011"/>
          <a:stretch/>
        </p:blipFill>
        <p:spPr>
          <a:xfrm>
            <a:off x="5432225" y="2476128"/>
            <a:ext cx="3006075" cy="222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700" y="2626600"/>
            <a:ext cx="2576849" cy="187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"/>
          <p:cNvSpPr txBox="1"/>
          <p:nvPr/>
        </p:nvSpPr>
        <p:spPr>
          <a:xfrm>
            <a:off x="8276225" y="3354525"/>
            <a:ext cx="729900" cy="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"/>
          <p:cNvSpPr txBox="1"/>
          <p:nvPr/>
        </p:nvSpPr>
        <p:spPr>
          <a:xfrm>
            <a:off x="219225" y="4497800"/>
            <a:ext cx="421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Turesky, Ted K, et al. “Imaging the Rapidly Developing Brain: Current Challenges for MRI Studies in the First Five Years of Life.” </a:t>
            </a:r>
            <a:r>
              <a:rPr lang="en-US" sz="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Developmental Cognitive Neuroscience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p3"/>
          <p:cNvSpPr txBox="1"/>
          <p:nvPr/>
        </p:nvSpPr>
        <p:spPr>
          <a:xfrm>
            <a:off x="5102225" y="4642400"/>
            <a:ext cx="3598200" cy="1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“Importance of Brain Development in the First Five Years.” </a:t>
            </a:r>
            <a:r>
              <a:rPr lang="en-US" sz="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Theme Loader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"/>
          <p:cNvSpPr txBox="1">
            <a:spLocks noGrp="1"/>
          </p:cNvSpPr>
          <p:nvPr>
            <p:ph type="sldNum" idx="12"/>
          </p:nvPr>
        </p:nvSpPr>
        <p:spPr>
          <a:xfrm>
            <a:off x="6872513" y="4784888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09" name="Google Shape;209;p4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Neurodevelopmental Disorders</a:t>
            </a:r>
            <a:endParaRPr b="1"/>
          </a:p>
        </p:txBody>
      </p:sp>
      <p:sp>
        <p:nvSpPr>
          <p:cNvPr id="210" name="Google Shape;210;p4"/>
          <p:cNvSpPr txBox="1"/>
          <p:nvPr/>
        </p:nvSpPr>
        <p:spPr>
          <a:xfrm>
            <a:off x="53948" y="4849212"/>
            <a:ext cx="5387400" cy="430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REU Summer Program 2023 - August 2, 2023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5A5A5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1" name="Google Shape;211;p4"/>
          <p:cNvSpPr txBox="1">
            <a:spLocks noGrp="1"/>
          </p:cNvSpPr>
          <p:nvPr>
            <p:ph type="body" idx="1"/>
          </p:nvPr>
        </p:nvSpPr>
        <p:spPr>
          <a:xfrm>
            <a:off x="501350" y="1119925"/>
            <a:ext cx="4998300" cy="23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57175" lvl="0" indent="-200025" algn="l" rtl="0">
              <a:spcBef>
                <a:spcPts val="480"/>
              </a:spcBef>
              <a:spcAft>
                <a:spcPts val="0"/>
              </a:spcAft>
              <a:buSzPts val="1500"/>
              <a:buFont typeface="Times New Roman"/>
              <a:buChar char="•"/>
            </a:pPr>
            <a:r>
              <a:rPr lang="en-US" sz="1500"/>
              <a:t>Neurodevelopmental delays (NDDs) may happen from early development up to around 5 years old and may last throughout a person's life</a:t>
            </a:r>
            <a:endParaRPr sz="1500"/>
          </a:p>
          <a:p>
            <a:pPr marL="257175" lvl="0" indent="-200025" algn="l" rtl="0">
              <a:spcBef>
                <a:spcPts val="480"/>
              </a:spcBef>
              <a:spcAft>
                <a:spcPts val="0"/>
              </a:spcAft>
              <a:buSzPts val="1500"/>
              <a:buFont typeface="Times New Roman"/>
              <a:buChar char="•"/>
            </a:pPr>
            <a:r>
              <a:rPr lang="en-US" sz="1500"/>
              <a:t>Delayed NDD screenings can adversely affect at-risk infants and children, following a lack of timely support , difficulties in social interactions, performance in school, and other aspects of long-term development</a:t>
            </a:r>
            <a:endParaRPr sz="1500"/>
          </a:p>
        </p:txBody>
      </p:sp>
      <p:sp>
        <p:nvSpPr>
          <p:cNvPr id="212" name="Google Shape;212;p4"/>
          <p:cNvSpPr txBox="1"/>
          <p:nvPr/>
        </p:nvSpPr>
        <p:spPr>
          <a:xfrm>
            <a:off x="5499500" y="1119925"/>
            <a:ext cx="3226800" cy="12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NDD Examples</a:t>
            </a:r>
            <a:endParaRPr sz="15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•"/>
            </a:pPr>
            <a:r>
              <a:rPr lang="en-US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Congenital torticollis</a:t>
            </a:r>
            <a:endParaRPr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•"/>
            </a:pPr>
            <a:r>
              <a:rPr lang="en-US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Cerebral Palsy</a:t>
            </a:r>
            <a:endParaRPr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28575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•"/>
            </a:pPr>
            <a:r>
              <a:rPr lang="en-US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Autism spectrum disorder</a:t>
            </a:r>
            <a:endParaRPr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13" name="Google Shape;21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51" y="2950513"/>
            <a:ext cx="2546938" cy="169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4"/>
          <p:cNvSpPr txBox="1"/>
          <p:nvPr/>
        </p:nvSpPr>
        <p:spPr>
          <a:xfrm>
            <a:off x="7524000" y="3600000"/>
            <a:ext cx="164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5" name="Google Shape;215;p4" descr="Retained Primitive Reflexes as a Sign of Brain Imbalanc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0689" y="3302700"/>
            <a:ext cx="2624425" cy="153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"/>
          <p:cNvSpPr txBox="1"/>
          <p:nvPr/>
        </p:nvSpPr>
        <p:spPr>
          <a:xfrm>
            <a:off x="5749725" y="4833900"/>
            <a:ext cx="2976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Brown, Stephanie. “Why Your Newborn Has a Grasping Reflex.” </a:t>
            </a:r>
            <a:r>
              <a:rPr lang="en-US" sz="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Verywell Family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4"/>
          <p:cNvSpPr txBox="1"/>
          <p:nvPr/>
        </p:nvSpPr>
        <p:spPr>
          <a:xfrm>
            <a:off x="462625" y="4649675"/>
            <a:ext cx="26244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4"/>
          <p:cNvSpPr txBox="1"/>
          <p:nvPr/>
        </p:nvSpPr>
        <p:spPr>
          <a:xfrm>
            <a:off x="53950" y="4649675"/>
            <a:ext cx="5088600" cy="1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“Screening for Professionals.” </a:t>
            </a:r>
            <a:r>
              <a:rPr lang="en-US" sz="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Centers for Disease Control and Prevention</a:t>
            </a:r>
            <a:endParaRPr sz="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4"/>
          <p:cNvSpPr txBox="1"/>
          <p:nvPr/>
        </p:nvSpPr>
        <p:spPr>
          <a:xfrm>
            <a:off x="3172125" y="4849200"/>
            <a:ext cx="5253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5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25" name="Google Shape;225;p5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Learning Algorithms: Pose Estimation</a:t>
            </a:r>
            <a:endParaRPr b="1"/>
          </a:p>
        </p:txBody>
      </p:sp>
      <p:sp>
        <p:nvSpPr>
          <p:cNvPr id="226" name="Google Shape;226;p5"/>
          <p:cNvSpPr txBox="1"/>
          <p:nvPr/>
        </p:nvSpPr>
        <p:spPr>
          <a:xfrm>
            <a:off x="0" y="4823800"/>
            <a:ext cx="46671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"/>
                <a:ea typeface="Times"/>
                <a:cs typeface="Times"/>
                <a:sym typeface="Times"/>
              </a:rPr>
              <a:t>NEU Research Undergraduate Program 2023 - August 2, 2023</a:t>
            </a:r>
            <a:endParaRPr sz="800">
              <a:solidFill>
                <a:srgbClr val="A5A5A5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7" name="Google Shape;227;p5"/>
          <p:cNvSpPr txBox="1">
            <a:spLocks noGrp="1"/>
          </p:cNvSpPr>
          <p:nvPr>
            <p:ph type="body" idx="1"/>
          </p:nvPr>
        </p:nvSpPr>
        <p:spPr>
          <a:xfrm>
            <a:off x="305787" y="1201014"/>
            <a:ext cx="8582200" cy="343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85750" lvl="0" indent="-287020" algn="just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•"/>
            </a:pPr>
            <a:r>
              <a:rPr lang="en-US" sz="15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Pose estimation is a focus of computer vision that studies quantifying the position and orientation of a person as a visual representation of action</a:t>
            </a:r>
            <a:endParaRPr sz="15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85750" lvl="0" indent="-287020" algn="just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•"/>
            </a:pPr>
            <a:r>
              <a:rPr lang="en-US" sz="15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Kinematic Model</a:t>
            </a:r>
            <a:endParaRPr sz="1500">
              <a:solidFill>
                <a:srgbClr val="21252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57212" lvl="1" indent="-176212" algn="just" rtl="0">
              <a:spcBef>
                <a:spcPts val="0"/>
              </a:spcBef>
              <a:spcAft>
                <a:spcPts val="0"/>
              </a:spcAft>
              <a:buClr>
                <a:srgbClr val="212529"/>
              </a:buClr>
              <a:buSzPts val="1500"/>
              <a:buFont typeface="Times New Roman"/>
              <a:buChar char="–"/>
            </a:pPr>
            <a:r>
              <a:rPr lang="en-US" sz="1400">
                <a:solidFill>
                  <a:srgbClr val="21252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Locating key points on a human, such as hands, elbows, and fingers. 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lvl="0" indent="-252095" algn="just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•"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Information can be interpreted through pose estimation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57212" lvl="1" indent="-169862" algn="just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–"/>
            </a:pPr>
            <a:r>
              <a:rPr lang="en-US" sz="1400">
                <a:latin typeface="Times New Roman"/>
                <a:ea typeface="Times New Roman"/>
                <a:cs typeface="Times New Roman"/>
                <a:sym typeface="Times New Roman"/>
              </a:rPr>
              <a:t>An automated AI model to provide low dimensional representation of body states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just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just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br>
              <a:rPr lang="en-US"/>
            </a:br>
            <a:endParaRPr/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br>
              <a:rPr lang="en-US"/>
            </a:br>
            <a:endParaRPr/>
          </a:p>
        </p:txBody>
      </p:sp>
      <p:pic>
        <p:nvPicPr>
          <p:cNvPr id="228" name="Google Shape;228;p5"/>
          <p:cNvPicPr preferRelativeResize="0"/>
          <p:nvPr/>
        </p:nvPicPr>
        <p:blipFill rotWithShape="1">
          <a:blip r:embed="rId3">
            <a:alphaModFix/>
          </a:blip>
          <a:srcRect l="50058" t="16715" r="2813" b="16715"/>
          <a:stretch/>
        </p:blipFill>
        <p:spPr>
          <a:xfrm>
            <a:off x="305775" y="2738575"/>
            <a:ext cx="2133600" cy="156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5" descr="Sensors | Free Full-Text | Applications of Pose Estimation in Human Health  and Performance across the Lifespan"/>
          <p:cNvPicPr preferRelativeResize="0"/>
          <p:nvPr/>
        </p:nvPicPr>
        <p:blipFill rotWithShape="1">
          <a:blip r:embed="rId4">
            <a:alphaModFix/>
          </a:blip>
          <a:srcRect r="1390"/>
          <a:stretch/>
        </p:blipFill>
        <p:spPr>
          <a:xfrm>
            <a:off x="4527175" y="2725725"/>
            <a:ext cx="4527175" cy="159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5"/>
          <p:cNvSpPr txBox="1"/>
          <p:nvPr/>
        </p:nvSpPr>
        <p:spPr>
          <a:xfrm>
            <a:off x="8618675" y="4400000"/>
            <a:ext cx="1074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"/>
          <p:cNvSpPr txBox="1"/>
          <p:nvPr/>
        </p:nvSpPr>
        <p:spPr>
          <a:xfrm>
            <a:off x="125075" y="4400000"/>
            <a:ext cx="393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Kojovic, Nada, et al. “Using 2D Video-Based Pose Estimation for Automated Prediction of Autism Spectrum Disorders in Young Children.” </a:t>
            </a:r>
            <a:r>
              <a:rPr lang="en-US" sz="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Nature News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"/>
          <p:cNvSpPr txBox="1"/>
          <p:nvPr/>
        </p:nvSpPr>
        <p:spPr>
          <a:xfrm>
            <a:off x="4808525" y="4419525"/>
            <a:ext cx="40305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Stenum, Jan, et al. “Applications of Pose Estimation in Human Health and Performance across the Lifespan.” </a:t>
            </a:r>
            <a:r>
              <a:rPr lang="en-US" sz="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MDPI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5bdd37084a_0_13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238" name="Google Shape;238;g25bdd37084a_0_13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00" cy="7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Pose Estimation: Domain Gap Adults vs. Infants </a:t>
            </a:r>
            <a:endParaRPr b="1"/>
          </a:p>
        </p:txBody>
      </p:sp>
      <p:sp>
        <p:nvSpPr>
          <p:cNvPr id="239" name="Google Shape;239;g25bdd37084a_0_13"/>
          <p:cNvSpPr txBox="1"/>
          <p:nvPr/>
        </p:nvSpPr>
        <p:spPr>
          <a:xfrm>
            <a:off x="44823" y="4825787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"/>
                <a:ea typeface="Times"/>
                <a:cs typeface="Times"/>
                <a:sym typeface="Times"/>
              </a:rPr>
              <a:t>NEU Research Undergraduate Program 2023 - August 2, 2023</a:t>
            </a:r>
            <a:endParaRPr sz="800">
              <a:solidFill>
                <a:srgbClr val="A5A5A5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40" name="Google Shape;240;g25bdd37084a_0_13"/>
          <p:cNvSpPr txBox="1">
            <a:spLocks noGrp="1"/>
          </p:cNvSpPr>
          <p:nvPr>
            <p:ph type="body" idx="1"/>
          </p:nvPr>
        </p:nvSpPr>
        <p:spPr>
          <a:xfrm>
            <a:off x="305787" y="1201014"/>
            <a:ext cx="8582100" cy="34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just" rtl="0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just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br>
              <a:rPr lang="en-US"/>
            </a:br>
            <a:endParaRPr/>
          </a:p>
          <a:p>
            <a:pPr marL="0" lvl="0" indent="0" algn="l" rtl="0"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br>
              <a:rPr lang="en-US"/>
            </a:br>
            <a:endParaRPr/>
          </a:p>
        </p:txBody>
      </p:sp>
      <p:sp>
        <p:nvSpPr>
          <p:cNvPr id="241" name="Google Shape;241;g25bdd37084a_0_13"/>
          <p:cNvSpPr txBox="1"/>
          <p:nvPr/>
        </p:nvSpPr>
        <p:spPr>
          <a:xfrm>
            <a:off x="214175" y="3178100"/>
            <a:ext cx="4116000" cy="13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25bdd37084a_0_13"/>
          <p:cNvSpPr txBox="1"/>
          <p:nvPr/>
        </p:nvSpPr>
        <p:spPr>
          <a:xfrm>
            <a:off x="187325" y="3433588"/>
            <a:ext cx="8073900" cy="13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Infants have a very different muscle to bone ratio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en-US" sz="1500">
                <a:latin typeface="Times New Roman"/>
                <a:ea typeface="Times New Roman"/>
                <a:cs typeface="Times New Roman"/>
                <a:sym typeface="Times New Roman"/>
              </a:rPr>
              <a:t>Infant data requires additional privacy preserving components 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Adults have longer limbs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-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Adults have more versatility in their poses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-"/>
            </a:pPr>
            <a:r>
              <a:rPr lang="en-US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Gap between infant and adult action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g25bdd37084a_0_13"/>
          <p:cNvSpPr txBox="1"/>
          <p:nvPr/>
        </p:nvSpPr>
        <p:spPr>
          <a:xfrm>
            <a:off x="7358675" y="2723025"/>
            <a:ext cx="4863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g25bdd37084a_0_13" title="Screen Recording 2023-07-26 at 10.08.38 AM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800" y="1115600"/>
            <a:ext cx="3433175" cy="192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25bdd37084a_0_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3031" y="1115600"/>
            <a:ext cx="2964844" cy="20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25bdd37084a_0_13"/>
          <p:cNvSpPr txBox="1"/>
          <p:nvPr/>
        </p:nvSpPr>
        <p:spPr>
          <a:xfrm>
            <a:off x="5606825" y="3199350"/>
            <a:ext cx="3399300" cy="2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55600" lvl="0" indent="-1270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Walia, Mrinal Singh. “A Comprehensive Guide on Human Pose Estimation.” </a:t>
            </a:r>
            <a:r>
              <a:rPr lang="en-US" sz="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Analytics Vidhya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25bdd37084a_0_13"/>
          <p:cNvSpPr txBox="1"/>
          <p:nvPr/>
        </p:nvSpPr>
        <p:spPr>
          <a:xfrm>
            <a:off x="187325" y="3046125"/>
            <a:ext cx="41697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Ostadabbas, Sarah. “Game-Changing Startup by EAI Faculty Member Introduces AI to Baby Monitors.” </a:t>
            </a:r>
            <a:r>
              <a:rPr lang="en-US" sz="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Institute for Experiential AI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8" name="Google Shape;248;g25bdd37084a_0_13"/>
          <p:cNvPicPr preferRelativeResize="0"/>
          <p:nvPr/>
        </p:nvPicPr>
        <p:blipFill rotWithShape="1">
          <a:blip r:embed="rId6">
            <a:alphaModFix/>
          </a:blip>
          <a:srcRect l="25671" t="31049" r="55400" b="33889"/>
          <a:stretch/>
        </p:blipFill>
        <p:spPr>
          <a:xfrm>
            <a:off x="7358675" y="3806525"/>
            <a:ext cx="856951" cy="82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25bdd37084a_0_13"/>
          <p:cNvSpPr txBox="1"/>
          <p:nvPr/>
        </p:nvSpPr>
        <p:spPr>
          <a:xfrm>
            <a:off x="5219825" y="4704800"/>
            <a:ext cx="3506400" cy="35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Kojovic, Nada, et al. “Using 2D Video-Based Pose Estimation for Automated Prediction of Autism Spectrum Disorders in Young Children.” </a:t>
            </a:r>
            <a:r>
              <a:rPr lang="en-US" sz="8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Nature News</a:t>
            </a:r>
            <a:r>
              <a:rPr lang="en-US" sz="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255" name="Google Shape;255;p6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Pipeline</a:t>
            </a:r>
            <a:endParaRPr b="1"/>
          </a:p>
        </p:txBody>
      </p:sp>
      <p:sp>
        <p:nvSpPr>
          <p:cNvPr id="256" name="Google Shape;256;p6"/>
          <p:cNvSpPr txBox="1"/>
          <p:nvPr/>
        </p:nvSpPr>
        <p:spPr>
          <a:xfrm>
            <a:off x="-2" y="4825787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/>
          </a:p>
        </p:txBody>
      </p:sp>
      <p:sp>
        <p:nvSpPr>
          <p:cNvPr id="257" name="Google Shape;257;p6"/>
          <p:cNvSpPr/>
          <p:nvPr/>
        </p:nvSpPr>
        <p:spPr>
          <a:xfrm>
            <a:off x="379594" y="1420953"/>
            <a:ext cx="1281023" cy="612648"/>
          </a:xfrm>
          <a:prstGeom prst="flowChartProcess">
            <a:avLst/>
          </a:prstGeom>
          <a:solidFill>
            <a:srgbClr val="004085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Videos</a:t>
            </a:r>
            <a:endParaRPr/>
          </a:p>
        </p:txBody>
      </p:sp>
      <p:sp>
        <p:nvSpPr>
          <p:cNvPr id="258" name="Google Shape;258;p6"/>
          <p:cNvSpPr/>
          <p:nvPr/>
        </p:nvSpPr>
        <p:spPr>
          <a:xfrm>
            <a:off x="2516403" y="2430864"/>
            <a:ext cx="1281023" cy="612648"/>
          </a:xfrm>
          <a:prstGeom prst="flowChartProcess">
            <a:avLst/>
          </a:prstGeom>
          <a:solidFill>
            <a:srgbClr val="004085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Clips</a:t>
            </a:r>
            <a:endParaRPr/>
          </a:p>
        </p:txBody>
      </p:sp>
      <p:sp>
        <p:nvSpPr>
          <p:cNvPr id="259" name="Google Shape;259;p6"/>
          <p:cNvSpPr/>
          <p:nvPr/>
        </p:nvSpPr>
        <p:spPr>
          <a:xfrm>
            <a:off x="4590584" y="3331172"/>
            <a:ext cx="1281023" cy="612648"/>
          </a:xfrm>
          <a:prstGeom prst="flowChartProcess">
            <a:avLst/>
          </a:prstGeom>
          <a:solidFill>
            <a:schemeClr val="dk2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Images</a:t>
            </a:r>
            <a:endParaRPr/>
          </a:p>
        </p:txBody>
      </p:sp>
      <p:sp>
        <p:nvSpPr>
          <p:cNvPr id="260" name="Google Shape;260;p6"/>
          <p:cNvSpPr/>
          <p:nvPr/>
        </p:nvSpPr>
        <p:spPr>
          <a:xfrm>
            <a:off x="6656935" y="3331173"/>
            <a:ext cx="1550598" cy="612648"/>
          </a:xfrm>
          <a:prstGeom prst="flowChartProcess">
            <a:avLst/>
          </a:prstGeom>
          <a:solidFill>
            <a:srgbClr val="4A7DB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Pose Estimation</a:t>
            </a:r>
            <a:endParaRPr/>
          </a:p>
        </p:txBody>
      </p:sp>
      <p:sp>
        <p:nvSpPr>
          <p:cNvPr id="261" name="Google Shape;261;p6"/>
          <p:cNvSpPr/>
          <p:nvPr/>
        </p:nvSpPr>
        <p:spPr>
          <a:xfrm>
            <a:off x="1808797" y="1548515"/>
            <a:ext cx="590220" cy="3552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4804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6"/>
          <p:cNvSpPr/>
          <p:nvPr/>
        </p:nvSpPr>
        <p:spPr>
          <a:xfrm>
            <a:off x="3914292" y="2519281"/>
            <a:ext cx="590220" cy="3552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4804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6"/>
          <p:cNvSpPr/>
          <p:nvPr/>
        </p:nvSpPr>
        <p:spPr>
          <a:xfrm>
            <a:off x="2524232" y="1428781"/>
            <a:ext cx="1281023" cy="612648"/>
          </a:xfrm>
          <a:prstGeom prst="flowChartProcess">
            <a:avLst/>
          </a:prstGeom>
          <a:solidFill>
            <a:srgbClr val="004085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Annotate</a:t>
            </a:r>
            <a:endParaRPr/>
          </a:p>
        </p:txBody>
      </p:sp>
      <p:sp>
        <p:nvSpPr>
          <p:cNvPr id="264" name="Google Shape;264;p6"/>
          <p:cNvSpPr/>
          <p:nvPr/>
        </p:nvSpPr>
        <p:spPr>
          <a:xfrm rot="2700000">
            <a:off x="1874058" y="2182638"/>
            <a:ext cx="590151" cy="355109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4804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6"/>
          <p:cNvSpPr/>
          <p:nvPr/>
        </p:nvSpPr>
        <p:spPr>
          <a:xfrm rot="2700000">
            <a:off x="3875591" y="3153410"/>
            <a:ext cx="590220" cy="3552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4804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6"/>
          <p:cNvSpPr/>
          <p:nvPr/>
        </p:nvSpPr>
        <p:spPr>
          <a:xfrm>
            <a:off x="5973700" y="3458733"/>
            <a:ext cx="590220" cy="35523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4804A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6"/>
          <p:cNvSpPr/>
          <p:nvPr/>
        </p:nvSpPr>
        <p:spPr>
          <a:xfrm>
            <a:off x="4591026" y="2391719"/>
            <a:ext cx="1281023" cy="612648"/>
          </a:xfrm>
          <a:prstGeom prst="flowChartProcess">
            <a:avLst/>
          </a:prstGeom>
          <a:solidFill>
            <a:schemeClr val="dk2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Times"/>
                <a:ea typeface="Times"/>
                <a:cs typeface="Times"/>
                <a:sym typeface="Times"/>
              </a:rPr>
              <a:t>Analysis</a:t>
            </a:r>
            <a:endParaRPr/>
          </a:p>
        </p:txBody>
      </p:sp>
      <p:pic>
        <p:nvPicPr>
          <p:cNvPr id="268" name="Google Shape;268;p6" descr="Bar chart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416" y="223981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Supervisely API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0439" y="1461669"/>
            <a:ext cx="1101211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title="Baby5_grab_clip3.mp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22" y="2114550"/>
            <a:ext cx="1625592" cy="914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6" title="Baby5_hold_clip30.mp4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81612" y="3294793"/>
            <a:ext cx="1550602" cy="87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6"/>
          <p:cNvPicPr preferRelativeResize="0"/>
          <p:nvPr/>
        </p:nvPicPr>
        <p:blipFill rotWithShape="1">
          <a:blip r:embed="rId9">
            <a:alphaModFix/>
          </a:blip>
          <a:srcRect l="43469" t="24263" r="27604" b="16353"/>
          <a:stretch/>
        </p:blipFill>
        <p:spPr>
          <a:xfrm>
            <a:off x="4591025" y="4040363"/>
            <a:ext cx="1017099" cy="110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6"/>
          <p:cNvPicPr preferRelativeResize="0"/>
          <p:nvPr/>
        </p:nvPicPr>
        <p:blipFill rotWithShape="1">
          <a:blip r:embed="rId10">
            <a:alphaModFix/>
          </a:blip>
          <a:srcRect l="41529" t="23771" r="27908" b="6841"/>
          <a:stretch/>
        </p:blipFill>
        <p:spPr>
          <a:xfrm>
            <a:off x="6975025" y="4042232"/>
            <a:ext cx="914399" cy="1099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7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79" name="Google Shape;279;p7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Action Data Collection</a:t>
            </a:r>
            <a:endParaRPr b="1"/>
          </a:p>
        </p:txBody>
      </p:sp>
      <p:sp>
        <p:nvSpPr>
          <p:cNvPr id="280" name="Google Shape;280;p7"/>
          <p:cNvSpPr txBox="1"/>
          <p:nvPr/>
        </p:nvSpPr>
        <p:spPr>
          <a:xfrm>
            <a:off x="44923" y="4825712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5697300" y="1377576"/>
            <a:ext cx="3233700" cy="18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3429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•"/>
            </a:pPr>
            <a:r>
              <a:rPr lang="en-US" sz="1500"/>
              <a:t>3-5 second diverse real infant clips</a:t>
            </a:r>
            <a:endParaRPr sz="1500"/>
          </a:p>
          <a:p>
            <a:pPr marL="3429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•"/>
            </a:pPr>
            <a:r>
              <a:rPr lang="en-US" sz="1500"/>
              <a:t>I</a:t>
            </a:r>
            <a:r>
              <a:rPr lang="en-US" sz="1500">
                <a:latin typeface="Times"/>
                <a:ea typeface="Times"/>
                <a:cs typeface="Times"/>
                <a:sym typeface="Times"/>
              </a:rPr>
              <a:t>nfants interacting with their natural environment</a:t>
            </a:r>
            <a:endParaRPr sz="1500"/>
          </a:p>
          <a:p>
            <a:pPr marL="3429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•"/>
            </a:pPr>
            <a:r>
              <a:rPr lang="en-US" sz="1500">
                <a:latin typeface="Times"/>
                <a:ea typeface="Times"/>
                <a:cs typeface="Times"/>
                <a:sym typeface="Times"/>
              </a:rPr>
              <a:t>Motor</a:t>
            </a:r>
            <a:r>
              <a:rPr lang="en-US" sz="1500"/>
              <a:t> Skills and action</a:t>
            </a:r>
            <a:r>
              <a:rPr lang="en-US" sz="1500">
                <a:latin typeface="Times"/>
                <a:ea typeface="Times"/>
                <a:cs typeface="Times"/>
                <a:sym typeface="Times"/>
              </a:rPr>
              <a:t>: </a:t>
            </a:r>
            <a:endParaRPr sz="1500"/>
          </a:p>
          <a:p>
            <a:pPr marL="557212" lvl="1" indent="-1762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</a:pPr>
            <a:r>
              <a:rPr lang="en-US" sz="1500"/>
              <a:t>H</a:t>
            </a:r>
            <a:r>
              <a:rPr lang="en-US" sz="1500">
                <a:latin typeface="Times"/>
                <a:ea typeface="Times"/>
                <a:cs typeface="Times"/>
                <a:sym typeface="Times"/>
              </a:rPr>
              <a:t>olding </a:t>
            </a:r>
            <a:endParaRPr sz="1500">
              <a:latin typeface="Times"/>
              <a:ea typeface="Times"/>
              <a:cs typeface="Times"/>
              <a:sym typeface="Times"/>
            </a:endParaRPr>
          </a:p>
          <a:p>
            <a:pPr marL="557212" lvl="1" indent="-1762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</a:pPr>
            <a:r>
              <a:rPr lang="en-US" sz="1500"/>
              <a:t>G</a:t>
            </a:r>
            <a:r>
              <a:rPr lang="en-US" sz="1500">
                <a:latin typeface="Times"/>
                <a:ea typeface="Times"/>
                <a:cs typeface="Times"/>
                <a:sym typeface="Times"/>
              </a:rPr>
              <a:t>rabbing </a:t>
            </a:r>
            <a:endParaRPr sz="1500">
              <a:latin typeface="Times"/>
              <a:ea typeface="Times"/>
              <a:cs typeface="Times"/>
              <a:sym typeface="Times"/>
            </a:endParaRPr>
          </a:p>
          <a:p>
            <a:pPr marL="557212" lvl="1" indent="-17621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</a:pPr>
            <a:r>
              <a:rPr lang="en-US" sz="1500"/>
              <a:t>R</a:t>
            </a:r>
            <a:r>
              <a:rPr lang="en-US" sz="1500">
                <a:latin typeface="Times"/>
                <a:ea typeface="Times"/>
                <a:cs typeface="Times"/>
                <a:sym typeface="Times"/>
              </a:rPr>
              <a:t>eaching</a:t>
            </a:r>
            <a:endParaRPr sz="15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pic>
        <p:nvPicPr>
          <p:cNvPr id="282" name="Google Shape;282;p7" title="Baby3_grab_clip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275" y="1432325"/>
            <a:ext cx="4873051" cy="274108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7"/>
          <p:cNvSpPr txBox="1"/>
          <p:nvPr/>
        </p:nvSpPr>
        <p:spPr>
          <a:xfrm>
            <a:off x="481825" y="4377450"/>
            <a:ext cx="4689900" cy="2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Ex. Grasping Clip, Infant 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7"/>
          <p:cNvSpPr txBox="1"/>
          <p:nvPr/>
        </p:nvSpPr>
        <p:spPr>
          <a:xfrm>
            <a:off x="5697300" y="3222275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"/>
              <a:buChar char="➢"/>
            </a:pPr>
            <a:r>
              <a:rPr lang="en-US" sz="15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Train &amp; strengthen deep neural network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2"/>
          <p:cNvSpPr txBox="1">
            <a:spLocks noGrp="1"/>
          </p:cNvSpPr>
          <p:nvPr>
            <p:ph type="sldNum" idx="12"/>
          </p:nvPr>
        </p:nvSpPr>
        <p:spPr>
          <a:xfrm>
            <a:off x="6872513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290" name="Google Shape;290;p12"/>
          <p:cNvSpPr txBox="1">
            <a:spLocks noGrp="1"/>
          </p:cNvSpPr>
          <p:nvPr>
            <p:ph type="ctrTitle"/>
          </p:nvPr>
        </p:nvSpPr>
        <p:spPr>
          <a:xfrm>
            <a:off x="1045027" y="285557"/>
            <a:ext cx="7681215" cy="769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"/>
              <a:buNone/>
            </a:pPr>
            <a:r>
              <a:rPr lang="en-US" b="1"/>
              <a:t>Data Collection: Annotation</a:t>
            </a:r>
            <a:endParaRPr b="1"/>
          </a:p>
        </p:txBody>
      </p:sp>
      <p:sp>
        <p:nvSpPr>
          <p:cNvPr id="291" name="Google Shape;291;p12"/>
          <p:cNvSpPr txBox="1"/>
          <p:nvPr/>
        </p:nvSpPr>
        <p:spPr>
          <a:xfrm>
            <a:off x="27248" y="4827337"/>
            <a:ext cx="5387400" cy="21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800">
                <a:solidFill>
                  <a:srgbClr val="A5A5A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 Research Undergraduate Program 2023 - August 2, 2023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2" name="Google Shape;292;p12"/>
          <p:cNvSpPr txBox="1"/>
          <p:nvPr/>
        </p:nvSpPr>
        <p:spPr>
          <a:xfrm>
            <a:off x="5359625" y="1158100"/>
            <a:ext cx="3447900" cy="3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65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Supervisely: annotate raw home videos</a:t>
            </a:r>
            <a:endParaRPr sz="15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-US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Analyzing, verifying and annotating the frame-by- frame action for the different motor functions displayed helps the machine learning models interpret the data</a:t>
            </a:r>
            <a:endParaRPr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Char char="○"/>
            </a:pPr>
            <a:r>
              <a:rPr lang="en-US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Strengthen the machine learning model</a:t>
            </a:r>
            <a:endParaRPr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○"/>
            </a:pPr>
            <a:r>
              <a:rPr lang="en-US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Created a .json file for the keys, classes and frame tags</a:t>
            </a:r>
            <a:endParaRPr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9144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1016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93" name="Google Shape;293;p12"/>
          <p:cNvPicPr preferRelativeResize="0"/>
          <p:nvPr/>
        </p:nvPicPr>
        <p:blipFill rotWithShape="1">
          <a:blip r:embed="rId3">
            <a:alphaModFix/>
          </a:blip>
          <a:srcRect l="69898" r="624"/>
          <a:stretch/>
        </p:blipFill>
        <p:spPr>
          <a:xfrm>
            <a:off x="246225" y="1114875"/>
            <a:ext cx="2006323" cy="365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2"/>
          <p:cNvPicPr preferRelativeResize="0"/>
          <p:nvPr/>
        </p:nvPicPr>
        <p:blipFill rotWithShape="1">
          <a:blip r:embed="rId4">
            <a:alphaModFix/>
          </a:blip>
          <a:srcRect r="48100"/>
          <a:stretch/>
        </p:blipFill>
        <p:spPr>
          <a:xfrm>
            <a:off x="3146675" y="1123348"/>
            <a:ext cx="2212950" cy="3708477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2"/>
          <p:cNvSpPr/>
          <p:nvPr/>
        </p:nvSpPr>
        <p:spPr>
          <a:xfrm>
            <a:off x="2360349" y="2865402"/>
            <a:ext cx="721200" cy="3699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8102E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12" descr="Supervisely API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7675" y="161644"/>
            <a:ext cx="2006325" cy="9532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3679</Words>
  <Application>Microsoft Office PowerPoint</Application>
  <PresentationFormat>On-screen Show (16:9)</PresentationFormat>
  <Paragraphs>380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Times</vt:lpstr>
      <vt:lpstr>Times New Roman</vt:lpstr>
      <vt:lpstr>Office Theme</vt:lpstr>
      <vt:lpstr>Office Theme</vt:lpstr>
      <vt:lpstr>Computer Vision and Its Applications in Infant Health Monitoring</vt:lpstr>
      <vt:lpstr>Abstract</vt:lpstr>
      <vt:lpstr>Background: Neurodevelopment</vt:lpstr>
      <vt:lpstr>Neurodevelopmental Disorders</vt:lpstr>
      <vt:lpstr>Learning Algorithms: Pose Estimation</vt:lpstr>
      <vt:lpstr>Pose Estimation: Domain Gap Adults vs. Infants </vt:lpstr>
      <vt:lpstr>Pipeline</vt:lpstr>
      <vt:lpstr>Action Data Collection</vt:lpstr>
      <vt:lpstr>Data Collection: Annotation</vt:lpstr>
      <vt:lpstr>Examples of Actions</vt:lpstr>
      <vt:lpstr>File Identities:Actions </vt:lpstr>
      <vt:lpstr>Observation Collection</vt:lpstr>
      <vt:lpstr>Bar Graphs: Reaching &amp; Hand Used</vt:lpstr>
      <vt:lpstr>Bar Graphs: Grabbing &amp; Hand Used</vt:lpstr>
      <vt:lpstr>Bar Graphs: Holding &amp; Hand Used</vt:lpstr>
      <vt:lpstr>Machine Learning Python Code Pose Model</vt:lpstr>
      <vt:lpstr>Action Collection: Video Clip Samples</vt:lpstr>
      <vt:lpstr>Pose Based Model Computer Vision</vt:lpstr>
      <vt:lpstr>Pose Estimation Results</vt:lpstr>
      <vt:lpstr>Takeaway</vt:lpstr>
      <vt:lpstr>PowerPoint Presentation</vt:lpstr>
      <vt:lpstr>Acknowledgments</vt:lpstr>
      <vt:lpstr>Resources 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and Its Applications in Infant Health Monitoring</dc:title>
  <dc:creator>Kristin Ruben</dc:creator>
  <cp:lastModifiedBy>Fuchs, Nicolas</cp:lastModifiedBy>
  <cp:revision>1</cp:revision>
  <dcterms:created xsi:type="dcterms:W3CDTF">2014-09-29T16:23:53Z</dcterms:created>
  <dcterms:modified xsi:type="dcterms:W3CDTF">2023-08-01T20:24:22Z</dcterms:modified>
</cp:coreProperties>
</file>