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14"/>
  </p:notesMasterIdLst>
  <p:sldIdLst>
    <p:sldId id="266" r:id="rId3"/>
    <p:sldId id="265" r:id="rId4"/>
    <p:sldId id="271" r:id="rId5"/>
    <p:sldId id="273" r:id="rId6"/>
    <p:sldId id="268" r:id="rId7"/>
    <p:sldId id="270" r:id="rId8"/>
    <p:sldId id="275" r:id="rId9"/>
    <p:sldId id="274" r:id="rId10"/>
    <p:sldId id="276" r:id="rId11"/>
    <p:sldId id="278" r:id="rId12"/>
    <p:sldId id="279"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vesper" initials="DJV" lastIdx="6" clrIdx="0"/>
  <p:cmAuthor id="1" name="alaskoskie"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97"/>
    <p:restoredTop sz="94061" autoAdjust="0"/>
  </p:normalViewPr>
  <p:slideViewPr>
    <p:cSldViewPr snapToGrid="0">
      <p:cViewPr varScale="1">
        <p:scale>
          <a:sx n="112" d="100"/>
          <a:sy n="112" d="100"/>
        </p:scale>
        <p:origin x="996" y="102"/>
      </p:cViewPr>
      <p:guideLst>
        <p:guide orient="horz" pos="2160"/>
        <p:guide pos="2880"/>
      </p:guideLst>
    </p:cSldViewPr>
  </p:slideViewPr>
  <p:outlineViewPr>
    <p:cViewPr>
      <p:scale>
        <a:sx n="33" d="100"/>
        <a:sy n="33" d="100"/>
      </p:scale>
      <p:origin x="0" y="-3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1"/>
            <a:ext cx="3038475" cy="464980"/>
          </a:xfrm>
          <a:prstGeom prst="rect">
            <a:avLst/>
          </a:prstGeom>
        </p:spPr>
        <p:txBody>
          <a:bodyPr vert="horz" lIns="91440" tIns="45720" rIns="91440" bIns="45720" rtlCol="0"/>
          <a:lstStyle>
            <a:lvl1pPr algn="r">
              <a:defRPr sz="1200"/>
            </a:lvl1pPr>
          </a:lstStyle>
          <a:p>
            <a:fld id="{1DA8F752-E9D6-401A-8878-7F574BC5FF58}" type="datetimeFigureOut">
              <a:rPr lang="en-US" smtClean="0"/>
              <a:t>8/1/2023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lIns="91440" tIns="45720" rIns="91440" bIns="45720" rtlCol="0" anchor="b"/>
          <a:lstStyle>
            <a:lvl1pPr algn="r">
              <a:defRPr sz="1200"/>
            </a:lvl1pPr>
          </a:lstStyle>
          <a:p>
            <a:fld id="{31C469F5-D0BC-4DD4-BBB3-CBD7919B9BBC}" type="slidenum">
              <a:rPr lang="en-US" smtClean="0"/>
              <a:t>‹#›</a:t>
            </a:fld>
            <a:endParaRPr lang="en-US"/>
          </a:p>
        </p:txBody>
      </p:sp>
    </p:spTree>
    <p:extLst>
      <p:ext uri="{BB962C8B-B14F-4D97-AF65-F5344CB8AC3E}">
        <p14:creationId xmlns:p14="http://schemas.microsoft.com/office/powerpoint/2010/main" val="73033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1"/>
            <a:ext cx="9144000" cy="3870715"/>
          </a:xfrm>
          <a:prstGeom prst="rect">
            <a:avLst/>
          </a:prstGeom>
          <a:solidFill>
            <a:srgbClr val="1F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8F8"/>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2903" y="4087759"/>
            <a:ext cx="4523830" cy="1371600"/>
          </a:xfrm>
          <a:prstGeom prst="rect">
            <a:avLst/>
          </a:prstGeom>
        </p:spPr>
      </p:pic>
      <p:cxnSp>
        <p:nvCxnSpPr>
          <p:cNvPr id="11" name="Straight Connector 10"/>
          <p:cNvCxnSpPr/>
          <p:nvPr userDrawn="1"/>
        </p:nvCxnSpPr>
        <p:spPr>
          <a:xfrm>
            <a:off x="-7557" y="3870715"/>
            <a:ext cx="915155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0" y="304800"/>
            <a:ext cx="9124950" cy="1874959"/>
          </a:xfrm>
          <a:prstGeom prst="rect">
            <a:avLst/>
          </a:prstGeom>
        </p:spPr>
        <p:txBody>
          <a:bodyPr/>
          <a:lstStyle>
            <a:lvl1pPr>
              <a:defRPr sz="2800">
                <a:solidFill>
                  <a:schemeClr val="bg1"/>
                </a:solidFill>
                <a:latin typeface="Franklin Gothic Medium" panose="020B0603020102020204" pitchFamily="34" charset="0"/>
              </a:defRPr>
            </a:lvl1pPr>
          </a:lstStyle>
          <a:p>
            <a:r>
              <a:rPr lang="en-US" dirty="0"/>
              <a:t>Click to edit Master title style</a:t>
            </a:r>
          </a:p>
        </p:txBody>
      </p:sp>
      <p:sp>
        <p:nvSpPr>
          <p:cNvPr id="8" name="Text Placeholder 7"/>
          <p:cNvSpPr>
            <a:spLocks noGrp="1"/>
          </p:cNvSpPr>
          <p:nvPr>
            <p:ph type="body" sz="quarter" idx="10" hasCustomPrompt="1"/>
          </p:nvPr>
        </p:nvSpPr>
        <p:spPr>
          <a:xfrm>
            <a:off x="0" y="2711450"/>
            <a:ext cx="9124950" cy="488950"/>
          </a:xfrm>
          <a:prstGeom prst="rect">
            <a:avLst/>
          </a:prstGeom>
        </p:spPr>
        <p:txBody>
          <a:bodyPr/>
          <a:lstStyle>
            <a:lvl1pPr marL="0" indent="0">
              <a:buNone/>
              <a:defRPr sz="2400" baseline="0">
                <a:solidFill>
                  <a:schemeClr val="bg1">
                    <a:lumMod val="75000"/>
                  </a:schemeClr>
                </a:solidFill>
                <a:latin typeface="Franklin Gothic Medium" panose="020B0603020102020204" pitchFamily="34" charset="0"/>
                <a:cs typeface="Arial" pitchFamily="34" charset="0"/>
              </a:defRPr>
            </a:lvl1pPr>
          </a:lstStyle>
          <a:p>
            <a:pPr lvl="0"/>
            <a:r>
              <a:rPr lang="en-US" dirty="0"/>
              <a:t>Click to edit Master subtitle style</a:t>
            </a:r>
          </a:p>
        </p:txBody>
      </p:sp>
    </p:spTree>
    <p:extLst>
      <p:ext uri="{BB962C8B-B14F-4D97-AF65-F5344CB8AC3E}">
        <p14:creationId xmlns:p14="http://schemas.microsoft.com/office/powerpoint/2010/main" val="234885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pPr/>
              <a:t>8/1/2023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10" name="Rectangle 9"/>
          <p:cNvSpPr/>
          <p:nvPr userDrawn="1"/>
        </p:nvSpPr>
        <p:spPr>
          <a:xfrm>
            <a:off x="0" y="-1"/>
            <a:ext cx="9144000" cy="3870715"/>
          </a:xfrm>
          <a:prstGeom prst="rect">
            <a:avLst/>
          </a:prstGeom>
          <a:solidFill>
            <a:srgbClr val="1F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8F8"/>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2903" y="4087759"/>
            <a:ext cx="4523830" cy="1371600"/>
          </a:xfrm>
          <a:prstGeom prst="rect">
            <a:avLst/>
          </a:prstGeom>
        </p:spPr>
      </p:pic>
      <p:cxnSp>
        <p:nvCxnSpPr>
          <p:cNvPr id="12" name="Straight Connector 11"/>
          <p:cNvCxnSpPr/>
          <p:nvPr userDrawn="1"/>
        </p:nvCxnSpPr>
        <p:spPr>
          <a:xfrm>
            <a:off x="-7557" y="3870715"/>
            <a:ext cx="915155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64908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557439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pPr/>
              <a:t>8/1/2023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6701192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628254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75C46E42-046B-477E-B987-8FAA60230CDD}" type="datetimeFigureOut">
              <a:rPr lang="en-US" smtClean="0"/>
              <a:pPr/>
              <a:t>8/1/2023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B6DA9F-937D-4421-8D8E-492DB5A3ADFF}"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45915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81609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317678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75C46E42-046B-477E-B987-8FAA60230CDD}" type="datetimeFigureOut">
              <a:rPr lang="en-US" smtClean="0"/>
              <a:pPr/>
              <a:t>8/1/2023</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27B6DA9F-937D-4421-8D8E-492DB5A3ADFF}" type="slidenum">
              <a:rPr lang="en-US" smtClean="0"/>
              <a:pPr/>
              <a:t>‹#›</a:t>
            </a:fld>
            <a:endParaRPr lang="en-US"/>
          </a:p>
        </p:txBody>
      </p:sp>
    </p:spTree>
    <p:extLst>
      <p:ext uri="{BB962C8B-B14F-4D97-AF65-F5344CB8AC3E}">
        <p14:creationId xmlns:p14="http://schemas.microsoft.com/office/powerpoint/2010/main" val="3033904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8/1/2023</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963993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49766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1"/>
            <a:ext cx="9144000" cy="3870715"/>
          </a:xfrm>
          <a:prstGeom prst="rect">
            <a:avLst/>
          </a:prstGeom>
          <a:solidFill>
            <a:srgbClr val="1F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8F8"/>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2903" y="4087759"/>
            <a:ext cx="4523830" cy="1371600"/>
          </a:xfrm>
          <a:prstGeom prst="rect">
            <a:avLst/>
          </a:prstGeom>
        </p:spPr>
      </p:pic>
      <p:cxnSp>
        <p:nvCxnSpPr>
          <p:cNvPr id="11" name="Straight Connector 10"/>
          <p:cNvCxnSpPr/>
          <p:nvPr userDrawn="1"/>
        </p:nvCxnSpPr>
        <p:spPr>
          <a:xfrm>
            <a:off x="-7557" y="3870715"/>
            <a:ext cx="915155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0" y="609600"/>
            <a:ext cx="9124950" cy="1874959"/>
          </a:xfrm>
          <a:prstGeom prst="rect">
            <a:avLst/>
          </a:prstGeom>
        </p:spPr>
        <p:txBody>
          <a:bodyPr/>
          <a:lstStyle>
            <a:lvl1pPr>
              <a:defRPr sz="2800">
                <a:solidFill>
                  <a:schemeClr val="bg1"/>
                </a:solidFill>
                <a:latin typeface="Franklin Gothic Medium" panose="020B0603020102020204" pitchFamily="34" charset="0"/>
                <a:ea typeface="Tahoma" pitchFamily="34" charset="0"/>
                <a:cs typeface="Tahoma" pitchFamily="34" charset="0"/>
              </a:defRPr>
            </a:lvl1pPr>
          </a:lstStyle>
          <a:p>
            <a:r>
              <a:rPr lang="en-US" dirty="0"/>
              <a:t>Click to edit Master title style</a:t>
            </a:r>
          </a:p>
        </p:txBody>
      </p:sp>
      <p:sp>
        <p:nvSpPr>
          <p:cNvPr id="8" name="Text Placeholder 7"/>
          <p:cNvSpPr>
            <a:spLocks noGrp="1"/>
          </p:cNvSpPr>
          <p:nvPr>
            <p:ph type="body" sz="quarter" idx="10" hasCustomPrompt="1"/>
          </p:nvPr>
        </p:nvSpPr>
        <p:spPr>
          <a:xfrm>
            <a:off x="0" y="2514600"/>
            <a:ext cx="9124950" cy="488950"/>
          </a:xfrm>
          <a:prstGeom prst="rect">
            <a:avLst/>
          </a:prstGeom>
        </p:spPr>
        <p:txBody>
          <a:bodyPr/>
          <a:lstStyle>
            <a:lvl1pPr marL="0" indent="0">
              <a:buNone/>
              <a:defRPr sz="2400" baseline="0">
                <a:solidFill>
                  <a:schemeClr val="bg1">
                    <a:lumMod val="75000"/>
                  </a:schemeClr>
                </a:solidFill>
                <a:latin typeface="Franklin Gothic Medium" panose="020B0603020102020204" pitchFamily="34" charset="0"/>
                <a:cs typeface="Arial" pitchFamily="34" charset="0"/>
              </a:defRPr>
            </a:lvl1pPr>
          </a:lstStyle>
          <a:p>
            <a:pPr lvl="0"/>
            <a:r>
              <a:rPr lang="en-US" dirty="0"/>
              <a:t>Click to edit Master subtitle style</a:t>
            </a:r>
          </a:p>
        </p:txBody>
      </p:sp>
    </p:spTree>
    <p:extLst>
      <p:ext uri="{BB962C8B-B14F-4D97-AF65-F5344CB8AC3E}">
        <p14:creationId xmlns:p14="http://schemas.microsoft.com/office/powerpoint/2010/main" val="262754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60715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0166"/>
            <a:ext cx="8229600" cy="5195997"/>
          </a:xfrm>
          <a:prstGeom prst="rect">
            <a:avLst/>
          </a:prstGeom>
        </p:spPr>
        <p:txBody>
          <a:bodyPr/>
          <a:lstStyle>
            <a:lvl1pPr>
              <a:defRPr sz="2400">
                <a:latin typeface="Franklin Gothic Medium" panose="020B0603020102020204" pitchFamily="34" charset="0"/>
                <a:cs typeface="Arial" pitchFamily="34" charset="0"/>
              </a:defRPr>
            </a:lvl1pPr>
            <a:lvl2pPr>
              <a:defRPr sz="2000">
                <a:latin typeface="Franklin Gothic Medium" panose="020B0603020102020204" pitchFamily="34" charset="0"/>
                <a:cs typeface="Arial" pitchFamily="34" charset="0"/>
              </a:defRPr>
            </a:lvl2pPr>
            <a:lvl3pPr>
              <a:defRPr sz="1800">
                <a:latin typeface="Franklin Gothic Medium" panose="020B0603020102020204" pitchFamily="34" charset="0"/>
                <a:cs typeface="Arial" pitchFamily="34" charset="0"/>
              </a:defRPr>
            </a:lvl3pPr>
            <a:lvl4pPr>
              <a:defRPr sz="1600">
                <a:latin typeface="Franklin Gothic Medium" panose="020B0603020102020204" pitchFamily="34" charset="0"/>
                <a:cs typeface="Arial" pitchFamily="34" charset="0"/>
              </a:defRPr>
            </a:lvl4pPr>
            <a:lvl5pPr>
              <a:defRPr sz="1400">
                <a:latin typeface="Franklin Gothic Medium" panose="020B0603020102020204"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flipV="1">
            <a:off x="0" y="0"/>
            <a:ext cx="9144000" cy="914400"/>
          </a:xfrm>
          <a:prstGeom prst="rect">
            <a:avLst/>
          </a:prstGeom>
          <a:solidFill>
            <a:srgbClr val="1F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8F8"/>
              </a:solidFill>
            </a:endParaRPr>
          </a:p>
        </p:txBody>
      </p:sp>
      <p:sp>
        <p:nvSpPr>
          <p:cNvPr id="11" name="Rectangle 10"/>
          <p:cNvSpPr/>
          <p:nvPr userDrawn="1"/>
        </p:nvSpPr>
        <p:spPr>
          <a:xfrm flipV="1">
            <a:off x="0" y="6766560"/>
            <a:ext cx="9144000" cy="91440"/>
          </a:xfrm>
          <a:prstGeom prst="rect">
            <a:avLst/>
          </a:prstGeom>
          <a:solidFill>
            <a:srgbClr val="1F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8F8"/>
              </a:solidFill>
            </a:endParaRPr>
          </a:p>
        </p:txBody>
      </p:sp>
      <p:cxnSp>
        <p:nvCxnSpPr>
          <p:cNvPr id="12" name="Straight Connector 11"/>
          <p:cNvCxnSpPr/>
          <p:nvPr userDrawn="1"/>
        </p:nvCxnSpPr>
        <p:spPr>
          <a:xfrm>
            <a:off x="0" y="6766562"/>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67251"/>
          <a:stretch/>
        </p:blipFill>
        <p:spPr>
          <a:xfrm>
            <a:off x="86713" y="86713"/>
            <a:ext cx="790146" cy="731520"/>
          </a:xfrm>
          <a:prstGeom prst="rect">
            <a:avLst/>
          </a:prstGeom>
        </p:spPr>
      </p:pic>
      <p:cxnSp>
        <p:nvCxnSpPr>
          <p:cNvPr id="14" name="Straight Connector 13"/>
          <p:cNvCxnSpPr/>
          <p:nvPr userDrawn="1"/>
        </p:nvCxnSpPr>
        <p:spPr>
          <a:xfrm>
            <a:off x="0" y="9144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44904" y="7374"/>
            <a:ext cx="8229600" cy="907026"/>
          </a:xfrm>
          <a:prstGeom prst="rect">
            <a:avLst/>
          </a:prstGeom>
        </p:spPr>
        <p:txBody>
          <a:bodyPr anchor="ctr"/>
          <a:lstStyle>
            <a:lvl1pPr>
              <a:defRPr sz="3000">
                <a:solidFill>
                  <a:schemeClr val="bg1"/>
                </a:solidFill>
                <a:latin typeface="Franklin Gothic Medium" panose="020B0603020102020204" pitchFamily="34" charset="0"/>
                <a:ea typeface="Tahoma" pitchFamily="34" charset="0"/>
                <a:cs typeface="Tahoma" pitchFamily="34" charset="0"/>
              </a:defRPr>
            </a:lvl1pPr>
          </a:lstStyle>
          <a:p>
            <a:r>
              <a:rPr lang="en-US" dirty="0"/>
              <a:t>Click to edit Master title style</a:t>
            </a:r>
          </a:p>
        </p:txBody>
      </p:sp>
    </p:spTree>
    <p:extLst>
      <p:ext uri="{BB962C8B-B14F-4D97-AF65-F5344CB8AC3E}">
        <p14:creationId xmlns:p14="http://schemas.microsoft.com/office/powerpoint/2010/main" val="278662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25"/>
            <a:ext cx="7772400" cy="1362075"/>
          </a:xfrm>
          <a:prstGeom prst="rect">
            <a:avLst/>
          </a:prstGeom>
        </p:spPr>
        <p:txBody>
          <a:bodyPr anchor="t"/>
          <a:lstStyle>
            <a:lvl1pPr algn="l">
              <a:defRPr sz="3200" b="1" cap="all">
                <a:latin typeface="Franklin Gothic Medium" panose="020B0603020102020204" pitchFamily="34" charset="0"/>
                <a:ea typeface="Tahoma" pitchFamily="34" charset="0"/>
                <a:cs typeface="Tahoma" pitchFamily="34" charset="0"/>
              </a:defRPr>
            </a:lvl1pPr>
          </a:lstStyle>
          <a:p>
            <a:r>
              <a:rPr lang="en-US" dirty="0"/>
              <a:t>Click to edit Master title style</a:t>
            </a:r>
          </a:p>
        </p:txBody>
      </p:sp>
      <p:sp>
        <p:nvSpPr>
          <p:cNvPr id="3" name="Text Placeholder 2"/>
          <p:cNvSpPr>
            <a:spLocks noGrp="1"/>
          </p:cNvSpPr>
          <p:nvPr>
            <p:ph type="body" idx="1"/>
          </p:nvPr>
        </p:nvSpPr>
        <p:spPr>
          <a:xfrm>
            <a:off x="722313" y="1785938"/>
            <a:ext cx="7772400" cy="1500187"/>
          </a:xfrm>
          <a:prstGeom prst="rect">
            <a:avLst/>
          </a:prstGeom>
        </p:spPr>
        <p:txBody>
          <a:bodyPr anchor="b"/>
          <a:lstStyle>
            <a:lvl1pPr marL="0" indent="0">
              <a:buNone/>
              <a:defRPr sz="2000">
                <a:solidFill>
                  <a:schemeClr val="tx1">
                    <a:tint val="75000"/>
                  </a:schemeClr>
                </a:solidFill>
                <a:latin typeface="Franklin Gothic Medium" panose="020B06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8180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30166"/>
            <a:ext cx="4038600" cy="5836394"/>
          </a:xfrm>
          <a:prstGeom prst="rect">
            <a:avLst/>
          </a:prstGeom>
        </p:spPr>
        <p:txBody>
          <a:bodyPr/>
          <a:lstStyle>
            <a:lvl1pPr>
              <a:defRPr sz="2800">
                <a:latin typeface="Franklin Gothic Medium" panose="020B0603020102020204" pitchFamily="34" charset="0"/>
              </a:defRPr>
            </a:lvl1pPr>
            <a:lvl2pPr>
              <a:defRPr sz="2400">
                <a:latin typeface="Franklin Gothic Medium" panose="020B0603020102020204" pitchFamily="34" charset="0"/>
              </a:defRPr>
            </a:lvl2pPr>
            <a:lvl3pPr>
              <a:defRPr sz="2000">
                <a:latin typeface="Franklin Gothic Medium" panose="020B0603020102020204" pitchFamily="34" charset="0"/>
              </a:defRPr>
            </a:lvl3pPr>
            <a:lvl4pPr>
              <a:defRPr sz="1800">
                <a:latin typeface="Franklin Gothic Medium" panose="020B0603020102020204" pitchFamily="34" charset="0"/>
              </a:defRPr>
            </a:lvl4pPr>
            <a:lvl5pPr>
              <a:defRPr sz="1800">
                <a:latin typeface="Franklin Gothic Medium" panose="020B06030201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30166"/>
            <a:ext cx="4038600" cy="5836394"/>
          </a:xfrm>
          <a:prstGeom prst="rect">
            <a:avLst/>
          </a:prstGeom>
        </p:spPr>
        <p:txBody>
          <a:bodyPr/>
          <a:lstStyle>
            <a:lvl1pPr>
              <a:defRPr sz="2800">
                <a:latin typeface="Franklin Gothic Medium" panose="020B0603020102020204" pitchFamily="34" charset="0"/>
              </a:defRPr>
            </a:lvl1pPr>
            <a:lvl2pPr>
              <a:defRPr sz="2400">
                <a:latin typeface="Franklin Gothic Medium" panose="020B0603020102020204" pitchFamily="34" charset="0"/>
              </a:defRPr>
            </a:lvl2pPr>
            <a:lvl3pPr>
              <a:defRPr sz="2000">
                <a:latin typeface="Franklin Gothic Medium" panose="020B0603020102020204" pitchFamily="34" charset="0"/>
              </a:defRPr>
            </a:lvl3pPr>
            <a:lvl4pPr>
              <a:defRPr sz="1800">
                <a:latin typeface="Franklin Gothic Medium" panose="020B0603020102020204" pitchFamily="34" charset="0"/>
              </a:defRPr>
            </a:lvl4pPr>
            <a:lvl5pPr>
              <a:defRPr sz="1800">
                <a:latin typeface="Franklin Gothic Medium" panose="020B06030201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flipV="1">
            <a:off x="0" y="0"/>
            <a:ext cx="9144000" cy="914400"/>
          </a:xfrm>
          <a:prstGeom prst="rect">
            <a:avLst/>
          </a:prstGeom>
          <a:solidFill>
            <a:srgbClr val="1F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8F8"/>
              </a:solidFill>
            </a:endParaRPr>
          </a:p>
        </p:txBody>
      </p:sp>
      <p:sp>
        <p:nvSpPr>
          <p:cNvPr id="8" name="Rectangle 7"/>
          <p:cNvSpPr/>
          <p:nvPr userDrawn="1"/>
        </p:nvSpPr>
        <p:spPr>
          <a:xfrm flipV="1">
            <a:off x="0" y="6766560"/>
            <a:ext cx="9144000" cy="91440"/>
          </a:xfrm>
          <a:prstGeom prst="rect">
            <a:avLst/>
          </a:prstGeom>
          <a:solidFill>
            <a:srgbClr val="1F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8F8"/>
              </a:solidFill>
            </a:endParaRPr>
          </a:p>
        </p:txBody>
      </p:sp>
      <p:cxnSp>
        <p:nvCxnSpPr>
          <p:cNvPr id="10" name="Straight Connector 9"/>
          <p:cNvCxnSpPr/>
          <p:nvPr userDrawn="1"/>
        </p:nvCxnSpPr>
        <p:spPr>
          <a:xfrm>
            <a:off x="0" y="6766562"/>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67251"/>
          <a:stretch/>
        </p:blipFill>
        <p:spPr>
          <a:xfrm>
            <a:off x="86713" y="86713"/>
            <a:ext cx="790146" cy="731520"/>
          </a:xfrm>
          <a:prstGeom prst="rect">
            <a:avLst/>
          </a:prstGeom>
        </p:spPr>
      </p:pic>
      <p:cxnSp>
        <p:nvCxnSpPr>
          <p:cNvPr id="12" name="Straight Connector 11"/>
          <p:cNvCxnSpPr/>
          <p:nvPr userDrawn="1"/>
        </p:nvCxnSpPr>
        <p:spPr>
          <a:xfrm>
            <a:off x="0" y="9144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844904" y="7374"/>
            <a:ext cx="8229600" cy="907026"/>
          </a:xfrm>
          <a:prstGeom prst="rect">
            <a:avLst/>
          </a:prstGeom>
        </p:spPr>
        <p:txBody>
          <a:bodyPr anchor="ctr"/>
          <a:lstStyle>
            <a:lvl1pPr>
              <a:defRPr sz="3000">
                <a:solidFill>
                  <a:schemeClr val="bg1"/>
                </a:solidFill>
                <a:latin typeface="Franklin Gothic Medium" panose="020B0603020102020204" pitchFamily="34" charset="0"/>
                <a:ea typeface="Tahoma" pitchFamily="34" charset="0"/>
                <a:cs typeface="Tahoma" pitchFamily="34" charset="0"/>
              </a:defRPr>
            </a:lvl1pPr>
          </a:lstStyle>
          <a:p>
            <a:r>
              <a:rPr lang="en-US" dirty="0"/>
              <a:t>Click to edit Master title style</a:t>
            </a:r>
          </a:p>
        </p:txBody>
      </p:sp>
    </p:spTree>
    <p:extLst>
      <p:ext uri="{BB962C8B-B14F-4D97-AF65-F5344CB8AC3E}">
        <p14:creationId xmlns:p14="http://schemas.microsoft.com/office/powerpoint/2010/main" val="116885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4040188" cy="879475"/>
          </a:xfrm>
          <a:prstGeom prst="rect">
            <a:avLst/>
          </a:prstGeo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Franklin Gothic Medium" panose="020B0603020102020204" pitchFamily="34" charset="0"/>
              </a:defRPr>
            </a:lvl1pPr>
            <a:lvl2pPr>
              <a:defRPr sz="2000">
                <a:latin typeface="Franklin Gothic Medium" panose="020B0603020102020204" pitchFamily="34" charset="0"/>
              </a:defRPr>
            </a:lvl2pPr>
            <a:lvl3pPr>
              <a:defRPr sz="1800">
                <a:latin typeface="Franklin Gothic Medium" panose="020B0603020102020204" pitchFamily="34" charset="0"/>
              </a:defRPr>
            </a:lvl3pPr>
            <a:lvl4pPr>
              <a:defRPr sz="1600">
                <a:latin typeface="Franklin Gothic Medium" panose="020B0603020102020204" pitchFamily="34" charset="0"/>
              </a:defRPr>
            </a:lvl4pPr>
            <a:lvl5pPr>
              <a:defRPr sz="1600">
                <a:latin typeface="Franklin Gothic Medium" panose="020B06030201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95400"/>
            <a:ext cx="4041775" cy="879475"/>
          </a:xfrm>
          <a:prstGeom prst="rect">
            <a:avLst/>
          </a:prstGeo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Franklin Gothic Medium" panose="020B0603020102020204" pitchFamily="34" charset="0"/>
              </a:defRPr>
            </a:lvl1pPr>
            <a:lvl2pPr>
              <a:defRPr sz="2000">
                <a:latin typeface="Franklin Gothic Medium" panose="020B0603020102020204" pitchFamily="34" charset="0"/>
              </a:defRPr>
            </a:lvl2pPr>
            <a:lvl3pPr>
              <a:defRPr sz="1800">
                <a:latin typeface="Franklin Gothic Medium" panose="020B0603020102020204" pitchFamily="34" charset="0"/>
              </a:defRPr>
            </a:lvl3pPr>
            <a:lvl4pPr>
              <a:defRPr sz="1600">
                <a:latin typeface="Franklin Gothic Medium" panose="020B0603020102020204" pitchFamily="34" charset="0"/>
              </a:defRPr>
            </a:lvl4pPr>
            <a:lvl5pPr>
              <a:defRPr sz="1600">
                <a:latin typeface="Franklin Gothic Medium" panose="020B06030201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flipV="1">
            <a:off x="0" y="0"/>
            <a:ext cx="9144000" cy="914400"/>
          </a:xfrm>
          <a:prstGeom prst="rect">
            <a:avLst/>
          </a:prstGeom>
          <a:solidFill>
            <a:srgbClr val="1F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8F8"/>
              </a:solidFill>
            </a:endParaRPr>
          </a:p>
        </p:txBody>
      </p:sp>
      <p:sp>
        <p:nvSpPr>
          <p:cNvPr id="10" name="Rectangle 9"/>
          <p:cNvSpPr/>
          <p:nvPr userDrawn="1"/>
        </p:nvSpPr>
        <p:spPr>
          <a:xfrm flipV="1">
            <a:off x="0" y="6766560"/>
            <a:ext cx="9144000" cy="91440"/>
          </a:xfrm>
          <a:prstGeom prst="rect">
            <a:avLst/>
          </a:prstGeom>
          <a:solidFill>
            <a:srgbClr val="1F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8F8"/>
              </a:solidFill>
            </a:endParaRPr>
          </a:p>
        </p:txBody>
      </p:sp>
      <p:cxnSp>
        <p:nvCxnSpPr>
          <p:cNvPr id="11" name="Straight Connector 10"/>
          <p:cNvCxnSpPr/>
          <p:nvPr userDrawn="1"/>
        </p:nvCxnSpPr>
        <p:spPr>
          <a:xfrm>
            <a:off x="0" y="6766562"/>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67251"/>
          <a:stretch/>
        </p:blipFill>
        <p:spPr>
          <a:xfrm>
            <a:off x="86713" y="86713"/>
            <a:ext cx="790146" cy="731520"/>
          </a:xfrm>
          <a:prstGeom prst="rect">
            <a:avLst/>
          </a:prstGeom>
        </p:spPr>
      </p:pic>
      <p:cxnSp>
        <p:nvCxnSpPr>
          <p:cNvPr id="14" name="Straight Connector 13"/>
          <p:cNvCxnSpPr/>
          <p:nvPr userDrawn="1"/>
        </p:nvCxnSpPr>
        <p:spPr>
          <a:xfrm>
            <a:off x="0" y="9144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844904" y="7374"/>
            <a:ext cx="8229600" cy="907026"/>
          </a:xfrm>
          <a:prstGeom prst="rect">
            <a:avLst/>
          </a:prstGeom>
        </p:spPr>
        <p:txBody>
          <a:bodyPr anchor="ctr"/>
          <a:lstStyle>
            <a:lvl1pPr>
              <a:defRPr sz="3000">
                <a:solidFill>
                  <a:schemeClr val="bg1"/>
                </a:solidFill>
                <a:latin typeface="Franklin Gothic Medium" panose="020B0603020102020204" pitchFamily="34" charset="0"/>
                <a:ea typeface="Tahoma" pitchFamily="34" charset="0"/>
                <a:cs typeface="Tahoma" pitchFamily="34" charset="0"/>
              </a:defRPr>
            </a:lvl1pPr>
          </a:lstStyle>
          <a:p>
            <a:r>
              <a:rPr lang="en-US" dirty="0"/>
              <a:t>Click to edit Master title style</a:t>
            </a:r>
          </a:p>
        </p:txBody>
      </p:sp>
    </p:spTree>
    <p:extLst>
      <p:ext uri="{BB962C8B-B14F-4D97-AF65-F5344CB8AC3E}">
        <p14:creationId xmlns:p14="http://schemas.microsoft.com/office/powerpoint/2010/main" val="242716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flipV="1">
            <a:off x="0" y="0"/>
            <a:ext cx="9144000" cy="914400"/>
          </a:xfrm>
          <a:prstGeom prst="rect">
            <a:avLst/>
          </a:prstGeom>
          <a:solidFill>
            <a:srgbClr val="1F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8F8"/>
              </a:solidFill>
            </a:endParaRPr>
          </a:p>
        </p:txBody>
      </p:sp>
      <p:sp>
        <p:nvSpPr>
          <p:cNvPr id="4" name="Rectangle 3"/>
          <p:cNvSpPr/>
          <p:nvPr userDrawn="1"/>
        </p:nvSpPr>
        <p:spPr>
          <a:xfrm flipV="1">
            <a:off x="0" y="6766560"/>
            <a:ext cx="9144000" cy="91440"/>
          </a:xfrm>
          <a:prstGeom prst="rect">
            <a:avLst/>
          </a:prstGeom>
          <a:solidFill>
            <a:srgbClr val="1F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8F8"/>
              </a:solidFill>
            </a:endParaRPr>
          </a:p>
        </p:txBody>
      </p:sp>
      <p:cxnSp>
        <p:nvCxnSpPr>
          <p:cNvPr id="5" name="Straight Connector 4"/>
          <p:cNvCxnSpPr/>
          <p:nvPr userDrawn="1"/>
        </p:nvCxnSpPr>
        <p:spPr>
          <a:xfrm>
            <a:off x="0" y="6766562"/>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67251"/>
          <a:stretch/>
        </p:blipFill>
        <p:spPr>
          <a:xfrm>
            <a:off x="86713" y="86713"/>
            <a:ext cx="790146" cy="731520"/>
          </a:xfrm>
          <a:prstGeom prst="rect">
            <a:avLst/>
          </a:prstGeom>
        </p:spPr>
      </p:pic>
      <p:cxnSp>
        <p:nvCxnSpPr>
          <p:cNvPr id="7" name="Straight Connector 6"/>
          <p:cNvCxnSpPr/>
          <p:nvPr userDrawn="1"/>
        </p:nvCxnSpPr>
        <p:spPr>
          <a:xfrm>
            <a:off x="0" y="9144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44904" y="7374"/>
            <a:ext cx="8229600" cy="907026"/>
          </a:xfrm>
          <a:prstGeom prst="rect">
            <a:avLst/>
          </a:prstGeom>
        </p:spPr>
        <p:txBody>
          <a:bodyPr anchor="ctr"/>
          <a:lstStyle>
            <a:lvl1pPr>
              <a:defRPr sz="3000">
                <a:solidFill>
                  <a:schemeClr val="bg1"/>
                </a:solidFill>
                <a:latin typeface="Franklin Gothic Medium" panose="020B0603020102020204" pitchFamily="34" charset="0"/>
                <a:ea typeface="Tahoma" pitchFamily="34" charset="0"/>
                <a:cs typeface="Tahoma" pitchFamily="34" charset="0"/>
              </a:defRPr>
            </a:lvl1pPr>
          </a:lstStyle>
          <a:p>
            <a:r>
              <a:rPr lang="en-US" dirty="0"/>
              <a:t>Click to edit Master title style</a:t>
            </a:r>
          </a:p>
        </p:txBody>
      </p:sp>
    </p:spTree>
    <p:extLst>
      <p:ext uri="{BB962C8B-B14F-4D97-AF65-F5344CB8AC3E}">
        <p14:creationId xmlns:p14="http://schemas.microsoft.com/office/powerpoint/2010/main" val="236894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5C46E42-046B-477E-B987-8FAA60230CDD}" type="datetimeFigureOut">
              <a:rPr lang="en-US" smtClean="0"/>
              <a:pPr/>
              <a:t>8/1/2023</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27B6DA9F-937D-4421-8D8E-492DB5A3ADFF}" type="slidenum">
              <a:rPr lang="en-US" smtClean="0"/>
              <a:pPr/>
              <a:t>‹#›</a:t>
            </a:fld>
            <a:endParaRPr lang="en-US"/>
          </a:p>
        </p:txBody>
      </p:sp>
    </p:spTree>
    <p:extLst>
      <p:ext uri="{BB962C8B-B14F-4D97-AF65-F5344CB8AC3E}">
        <p14:creationId xmlns:p14="http://schemas.microsoft.com/office/powerpoint/2010/main" val="102236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75C46E42-046B-477E-B987-8FAA60230CDD}" type="datetimeFigureOut">
              <a:rPr lang="en-US" smtClean="0"/>
              <a:pPr/>
              <a:t>8/1/2023</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27B6DA9F-937D-4421-8D8E-492DB5A3ADFF}" type="slidenum">
              <a:rPr lang="en-US" smtClean="0"/>
              <a:pPr/>
              <a:t>‹#›</a:t>
            </a:fld>
            <a:endParaRPr lang="en-US"/>
          </a:p>
        </p:txBody>
      </p:sp>
    </p:spTree>
    <p:extLst>
      <p:ext uri="{BB962C8B-B14F-4D97-AF65-F5344CB8AC3E}">
        <p14:creationId xmlns:p14="http://schemas.microsoft.com/office/powerpoint/2010/main" val="637691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30">
          <a:fgClr>
            <a:schemeClr val="bg2">
              <a:lumMod val="90000"/>
            </a:schemeClr>
          </a:fgClr>
          <a:bgClr>
            <a:schemeClr val="bg2"/>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432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Lst>
  <p:txStyles>
    <p:titleStyle>
      <a:lvl1pPr algn="l" defTabSz="914400" rtl="0" eaLnBrk="1" latinLnBrk="0" hangingPunct="1">
        <a:spcBef>
          <a:spcPct val="0"/>
        </a:spcBef>
        <a:buNone/>
        <a:defRPr sz="3600" b="1" kern="1200" baseline="0">
          <a:solidFill>
            <a:srgbClr val="1F4263"/>
          </a:solidFill>
          <a:latin typeface="Frutiger 45 Light" pitchFamily="34" charset="0"/>
          <a:ea typeface="+mj-ea"/>
          <a:cs typeface="Arial" pitchFamily="34" charset="0"/>
        </a:defRPr>
      </a:lvl1pPr>
    </p:titleStyle>
    <p:bodyStyle>
      <a:lvl1pPr marL="342900" indent="-342900" algn="l" defTabSz="914400" rtl="0" eaLnBrk="1" latinLnBrk="0" hangingPunct="1">
        <a:spcBef>
          <a:spcPct val="20000"/>
        </a:spcBef>
        <a:buClr>
          <a:schemeClr val="accent6"/>
        </a:buClr>
        <a:buFont typeface="Wingdings" pitchFamily="2" charset="2"/>
        <a:buChar char="§"/>
        <a:defRPr sz="3200" kern="1200">
          <a:solidFill>
            <a:schemeClr val="tx1"/>
          </a:solidFill>
          <a:latin typeface="Arial Black" pitchFamily="34" charset="0"/>
          <a:ea typeface="+mn-ea"/>
          <a:cs typeface="+mn-cs"/>
        </a:defRPr>
      </a:lvl1pPr>
      <a:lvl2pPr marL="742950" indent="-285750" algn="l" defTabSz="914400" rtl="0" eaLnBrk="1" latinLnBrk="0" hangingPunct="1">
        <a:spcBef>
          <a:spcPct val="20000"/>
        </a:spcBef>
        <a:buClr>
          <a:schemeClr val="accent6"/>
        </a:buClr>
        <a:buFont typeface="Wingdings" pitchFamily="2" charset="2"/>
        <a:buChar char="§"/>
        <a:defRPr sz="2800" kern="1200">
          <a:solidFill>
            <a:schemeClr val="tx1"/>
          </a:solidFill>
          <a:latin typeface="Arial Black" pitchFamily="34" charset="0"/>
          <a:ea typeface="+mn-ea"/>
          <a:cs typeface="+mn-cs"/>
        </a:defRPr>
      </a:lvl2pPr>
      <a:lvl3pPr marL="1143000" indent="-228600" algn="l" defTabSz="914400" rtl="0" eaLnBrk="1" latinLnBrk="0" hangingPunct="1">
        <a:spcBef>
          <a:spcPct val="20000"/>
        </a:spcBef>
        <a:buClr>
          <a:schemeClr val="accent6"/>
        </a:buClr>
        <a:buFont typeface="Wingdings" pitchFamily="2" charset="2"/>
        <a:buChar char="§"/>
        <a:defRPr sz="2400" kern="1200">
          <a:solidFill>
            <a:schemeClr val="tx1"/>
          </a:solidFill>
          <a:latin typeface="Arial Black" pitchFamily="34" charset="0"/>
          <a:ea typeface="+mn-ea"/>
          <a:cs typeface="+mn-cs"/>
        </a:defRPr>
      </a:lvl3pPr>
      <a:lvl4pPr marL="1600200" indent="-228600" algn="l" defTabSz="914400" rtl="0" eaLnBrk="1" latinLnBrk="0" hangingPunct="1">
        <a:spcBef>
          <a:spcPct val="20000"/>
        </a:spcBef>
        <a:buClr>
          <a:schemeClr val="accent6"/>
        </a:buClr>
        <a:buFont typeface="Wingdings" pitchFamily="2" charset="2"/>
        <a:buChar char="§"/>
        <a:defRPr sz="2000" kern="1200">
          <a:solidFill>
            <a:schemeClr val="tx1"/>
          </a:solidFill>
          <a:latin typeface="Arial Black" pitchFamily="34" charset="0"/>
          <a:ea typeface="+mn-ea"/>
          <a:cs typeface="+mn-cs"/>
        </a:defRPr>
      </a:lvl4pPr>
      <a:lvl5pPr marL="2057400" indent="-228600" algn="l" defTabSz="914400" rtl="0" eaLnBrk="1" latinLnBrk="0" hangingPunct="1">
        <a:spcBef>
          <a:spcPct val="20000"/>
        </a:spcBef>
        <a:buClr>
          <a:schemeClr val="accent6"/>
        </a:buClr>
        <a:buFont typeface="Wingdings" pitchFamily="2" charset="2"/>
        <a:buChar char="§"/>
        <a:defRPr sz="2000" kern="1200">
          <a:solidFill>
            <a:schemeClr val="tx1"/>
          </a:solidFill>
          <a:latin typeface="Arial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160EA64-D806-43AC-9DF2-F8C432F32B4C}" type="datetimeFigureOut">
              <a:rPr lang="en-US" dirty="0"/>
              <a:pPr/>
              <a:t>8/1/2023</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84533187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9224" y="112262"/>
            <a:ext cx="3409951" cy="2041525"/>
          </a:xfrm>
          <a:solidFill>
            <a:schemeClr val="accent2"/>
          </a:solidFill>
          <a:ln w="19050">
            <a:noFill/>
          </a:ln>
        </p:spPr>
        <p:txBody>
          <a:bodyPr anchor="t">
            <a:normAutofit fontScale="90000"/>
          </a:bodyPr>
          <a:lstStyle/>
          <a:p>
            <a:r>
              <a:rPr lang="en-US" dirty="0">
                <a:latin typeface="+mn-lt"/>
              </a:rPr>
              <a:t>Demographic and Building Information for Residential Load Flexibility data set</a:t>
            </a:r>
            <a:br>
              <a:rPr lang="en-US" dirty="0">
                <a:latin typeface="+mn-lt"/>
              </a:rPr>
            </a:br>
            <a:br>
              <a:rPr lang="en-US" dirty="0">
                <a:latin typeface="+mn-lt"/>
              </a:rPr>
            </a:br>
            <a:br>
              <a:rPr lang="en-US" dirty="0">
                <a:latin typeface="+mn-lt"/>
              </a:rPr>
            </a:br>
            <a:endParaRPr lang="en-US" dirty="0">
              <a:latin typeface="+mn-lt"/>
            </a:endParaRPr>
          </a:p>
        </p:txBody>
      </p:sp>
      <p:sp>
        <p:nvSpPr>
          <p:cNvPr id="3" name="Content Placeholder 2"/>
          <p:cNvSpPr>
            <a:spLocks noGrp="1"/>
          </p:cNvSpPr>
          <p:nvPr>
            <p:ph idx="1"/>
          </p:nvPr>
        </p:nvSpPr>
        <p:spPr>
          <a:xfrm>
            <a:off x="393700" y="444501"/>
            <a:ext cx="4787899" cy="5853113"/>
          </a:xfrm>
          <a:ln>
            <a:noFill/>
          </a:ln>
        </p:spPr>
        <p:txBody>
          <a:bodyPr>
            <a:normAutofit fontScale="92500" lnSpcReduction="20000"/>
          </a:bodyPr>
          <a:lstStyle/>
          <a:p>
            <a:pPr marL="0" indent="0">
              <a:buNone/>
            </a:pPr>
            <a:r>
              <a:rPr lang="en-US" sz="2000" dirty="0">
                <a:latin typeface="+mn-lt"/>
              </a:rPr>
              <a:t>Student Photo Here</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000" dirty="0"/>
              <a:t>Student Name Here</a:t>
            </a:r>
          </a:p>
          <a:p>
            <a:pPr marL="0" indent="0">
              <a:buNone/>
            </a:pPr>
            <a:r>
              <a:rPr lang="en-US" sz="2000" b="1" dirty="0">
                <a:latin typeface="+mn-lt"/>
              </a:rPr>
              <a:t>Engineering</a:t>
            </a:r>
          </a:p>
          <a:p>
            <a:pPr marL="0" lvl="0" indent="0">
              <a:buClr>
                <a:srgbClr val="F57B20"/>
              </a:buClr>
              <a:buNone/>
            </a:pPr>
            <a:r>
              <a:rPr lang="en-US" sz="2000" dirty="0">
                <a:latin typeface="+mn-lt"/>
              </a:rPr>
              <a:t>Faculty Advisor Photo Here</a:t>
            </a:r>
          </a:p>
          <a:p>
            <a:pPr marL="0" lvl="0" indent="0">
              <a:buClr>
                <a:srgbClr val="F57B20"/>
              </a:buClr>
              <a:buNone/>
            </a:pPr>
            <a:endParaRPr lang="en-US" sz="2400" dirty="0"/>
          </a:p>
          <a:p>
            <a:pPr marL="0" lvl="0" indent="0">
              <a:buClr>
                <a:srgbClr val="F57B20"/>
              </a:buClr>
              <a:buNone/>
            </a:pPr>
            <a:endParaRPr lang="en-US" sz="2400" dirty="0"/>
          </a:p>
          <a:p>
            <a:pPr marL="0" lvl="0" indent="0">
              <a:buClr>
                <a:srgbClr val="F57B20"/>
              </a:buClr>
              <a:buNone/>
            </a:pPr>
            <a:endParaRPr lang="en-US" sz="2400" dirty="0"/>
          </a:p>
          <a:p>
            <a:pPr marL="0" lvl="0" indent="0">
              <a:buClr>
                <a:srgbClr val="F57B20"/>
              </a:buClr>
              <a:buNone/>
            </a:pPr>
            <a:endParaRPr lang="en-US" sz="2400" dirty="0"/>
          </a:p>
          <a:p>
            <a:pPr marL="0" lvl="0" indent="0">
              <a:buClr>
                <a:srgbClr val="F57B20"/>
              </a:buClr>
              <a:buNone/>
            </a:pPr>
            <a:r>
              <a:rPr lang="en-US" sz="2000" dirty="0"/>
              <a:t>Faculty Advisor: Dr. Michael Kane</a:t>
            </a:r>
          </a:p>
          <a:p>
            <a:pPr marL="0" indent="0">
              <a:buNone/>
            </a:pPr>
            <a:r>
              <a:rPr lang="en-US" dirty="0"/>
              <a:t>Department of Civil and Environmental Engineering</a:t>
            </a:r>
          </a:p>
        </p:txBody>
      </p:sp>
      <p:sp>
        <p:nvSpPr>
          <p:cNvPr id="4" name="Text Placeholder 3"/>
          <p:cNvSpPr>
            <a:spLocks noGrp="1"/>
          </p:cNvSpPr>
          <p:nvPr>
            <p:ph type="body" sz="half" idx="2"/>
          </p:nvPr>
        </p:nvSpPr>
        <p:spPr>
          <a:xfrm>
            <a:off x="5229223" y="2228804"/>
            <a:ext cx="3409952" cy="3725864"/>
          </a:xfrm>
        </p:spPr>
        <p:txBody>
          <a:bodyPr/>
          <a:lstStyle/>
          <a:p>
            <a:pPr algn="ctr"/>
            <a:r>
              <a:rPr lang="en-US" sz="1800" dirty="0">
                <a:solidFill>
                  <a:schemeClr val="tx1"/>
                </a:solidFill>
              </a:rPr>
              <a:t>Acknowledgements</a:t>
            </a:r>
          </a:p>
          <a:p>
            <a:pPr marL="285750" indent="-285750">
              <a:buFont typeface="Wingdings" panose="05000000000000000000" pitchFamily="2" charset="2"/>
              <a:buChar char="§"/>
            </a:pPr>
            <a:r>
              <a:rPr lang="en-US" sz="1800" dirty="0">
                <a:solidFill>
                  <a:schemeClr val="tx1"/>
                </a:solidFill>
                <a:latin typeface="+mn-lt"/>
              </a:rPr>
              <a:t>Professor Kane</a:t>
            </a:r>
          </a:p>
          <a:p>
            <a:pPr marL="285750" indent="-285750">
              <a:buFont typeface="Wingdings" panose="05000000000000000000" pitchFamily="2" charset="2"/>
              <a:buChar char="§"/>
            </a:pPr>
            <a:r>
              <a:rPr lang="en-US" sz="1800" dirty="0">
                <a:solidFill>
                  <a:schemeClr val="tx1"/>
                </a:solidFill>
              </a:rPr>
              <a:t>Emma Cassavant, Katherine Basset </a:t>
            </a:r>
            <a:endParaRPr lang="en-US" sz="1800" dirty="0">
              <a:solidFill>
                <a:schemeClr val="tx1"/>
              </a:solidFill>
              <a:latin typeface="+mn-lt"/>
            </a:endParaRPr>
          </a:p>
          <a:p>
            <a:pPr marL="285750" indent="-285750">
              <a:buFont typeface="Wingdings" panose="05000000000000000000" pitchFamily="2" charset="2"/>
              <a:buChar char="§"/>
            </a:pPr>
            <a:r>
              <a:rPr lang="en-US" sz="1800" dirty="0">
                <a:solidFill>
                  <a:schemeClr val="tx1"/>
                </a:solidFill>
                <a:latin typeface="+mn-lt"/>
              </a:rPr>
              <a:t>Research funding agency: National Science Foundation,  Department of Energy </a:t>
            </a:r>
          </a:p>
          <a:p>
            <a:pPr marL="285750" indent="-285750">
              <a:buFont typeface="Wingdings" panose="05000000000000000000" pitchFamily="2" charset="2"/>
              <a:buChar char="§"/>
            </a:pPr>
            <a:r>
              <a:rPr lang="en-US" sz="1800" dirty="0">
                <a:solidFill>
                  <a:schemeClr val="tx1"/>
                </a:solidFill>
              </a:rPr>
              <a:t>Research Conducted:</a:t>
            </a:r>
          </a:p>
          <a:p>
            <a:pPr marL="285750" indent="-285750">
              <a:buFont typeface="Wingdings" panose="05000000000000000000" pitchFamily="2" charset="2"/>
              <a:buChar char="§"/>
            </a:pPr>
            <a:r>
              <a:rPr lang="en-US" sz="1800" dirty="0">
                <a:solidFill>
                  <a:schemeClr val="tx1"/>
                </a:solidFill>
                <a:latin typeface="+mn-lt"/>
              </a:rPr>
              <a:t>Automation for the Built Environment</a:t>
            </a:r>
          </a:p>
          <a:p>
            <a:pPr marL="285750" indent="-285750">
              <a:buFont typeface="Wingdings" panose="05000000000000000000" pitchFamily="2" charset="2"/>
              <a:buChar char="§"/>
            </a:pPr>
            <a:endParaRPr lang="en-US" sz="1800" dirty="0">
              <a:solidFill>
                <a:schemeClr val="tx1"/>
              </a:solidFill>
            </a:endParaRPr>
          </a:p>
        </p:txBody>
      </p:sp>
      <p:pic>
        <p:nvPicPr>
          <p:cNvPr id="6" name="Picture 5">
            <a:extLst>
              <a:ext uri="{FF2B5EF4-FFF2-40B4-BE49-F238E27FC236}">
                <a16:creationId xmlns:a16="http://schemas.microsoft.com/office/drawing/2014/main" id="{0C065770-4B56-714E-A2EE-D65AA41EBAD7}"/>
              </a:ext>
            </a:extLst>
          </p:cNvPr>
          <p:cNvPicPr>
            <a:picLocks noChangeAspect="1"/>
          </p:cNvPicPr>
          <p:nvPr/>
        </p:nvPicPr>
        <p:blipFill>
          <a:blip r:embed="rId2"/>
          <a:stretch>
            <a:fillRect/>
          </a:stretch>
        </p:blipFill>
        <p:spPr>
          <a:xfrm>
            <a:off x="583986" y="3429000"/>
            <a:ext cx="1280271" cy="1425063"/>
          </a:xfrm>
          <a:prstGeom prst="rect">
            <a:avLst/>
          </a:prstGeom>
        </p:spPr>
      </p:pic>
      <p:pic>
        <p:nvPicPr>
          <p:cNvPr id="8" name="Picture 7">
            <a:extLst>
              <a:ext uri="{FF2B5EF4-FFF2-40B4-BE49-F238E27FC236}">
                <a16:creationId xmlns:a16="http://schemas.microsoft.com/office/drawing/2014/main" id="{536E048E-6AFB-7D87-7BD5-768F04454CC1}"/>
              </a:ext>
            </a:extLst>
          </p:cNvPr>
          <p:cNvPicPr>
            <a:picLocks noChangeAspect="1"/>
          </p:cNvPicPr>
          <p:nvPr/>
        </p:nvPicPr>
        <p:blipFill>
          <a:blip r:embed="rId3"/>
          <a:stretch>
            <a:fillRect/>
          </a:stretch>
        </p:blipFill>
        <p:spPr>
          <a:xfrm>
            <a:off x="603492" y="754075"/>
            <a:ext cx="1390212" cy="1554892"/>
          </a:xfrm>
          <a:prstGeom prst="rect">
            <a:avLst/>
          </a:prstGeom>
        </p:spPr>
      </p:pic>
      <p:pic>
        <p:nvPicPr>
          <p:cNvPr id="10" name="Picture 9">
            <a:extLst>
              <a:ext uri="{FF2B5EF4-FFF2-40B4-BE49-F238E27FC236}">
                <a16:creationId xmlns:a16="http://schemas.microsoft.com/office/drawing/2014/main" id="{978F3593-D4B5-5F2C-0B38-A6F8B00EC5E2}"/>
              </a:ext>
            </a:extLst>
          </p:cNvPr>
          <p:cNvPicPr>
            <a:picLocks noChangeAspect="1"/>
          </p:cNvPicPr>
          <p:nvPr/>
        </p:nvPicPr>
        <p:blipFill>
          <a:blip r:embed="rId4"/>
          <a:stretch>
            <a:fillRect/>
          </a:stretch>
        </p:blipFill>
        <p:spPr>
          <a:xfrm>
            <a:off x="2459846" y="3930236"/>
            <a:ext cx="708721" cy="739204"/>
          </a:xfrm>
          <a:prstGeom prst="rect">
            <a:avLst/>
          </a:prstGeom>
        </p:spPr>
      </p:pic>
      <p:pic>
        <p:nvPicPr>
          <p:cNvPr id="12" name="Picture 11">
            <a:extLst>
              <a:ext uri="{FF2B5EF4-FFF2-40B4-BE49-F238E27FC236}">
                <a16:creationId xmlns:a16="http://schemas.microsoft.com/office/drawing/2014/main" id="{34EAC5BB-D481-AD74-70A9-303329648EE3}"/>
              </a:ext>
            </a:extLst>
          </p:cNvPr>
          <p:cNvPicPr>
            <a:picLocks noChangeAspect="1"/>
          </p:cNvPicPr>
          <p:nvPr/>
        </p:nvPicPr>
        <p:blipFill>
          <a:blip r:embed="rId5"/>
          <a:stretch>
            <a:fillRect/>
          </a:stretch>
        </p:blipFill>
        <p:spPr>
          <a:xfrm>
            <a:off x="4784919" y="5898345"/>
            <a:ext cx="1729890" cy="847393"/>
          </a:xfrm>
          <a:prstGeom prst="rect">
            <a:avLst/>
          </a:prstGeom>
        </p:spPr>
      </p:pic>
      <p:pic>
        <p:nvPicPr>
          <p:cNvPr id="14" name="Picture 13">
            <a:extLst>
              <a:ext uri="{FF2B5EF4-FFF2-40B4-BE49-F238E27FC236}">
                <a16:creationId xmlns:a16="http://schemas.microsoft.com/office/drawing/2014/main" id="{95854728-1F16-9A21-2518-8DA391561040}"/>
              </a:ext>
            </a:extLst>
          </p:cNvPr>
          <p:cNvPicPr>
            <a:picLocks noChangeAspect="1"/>
          </p:cNvPicPr>
          <p:nvPr/>
        </p:nvPicPr>
        <p:blipFill>
          <a:blip r:embed="rId6"/>
          <a:stretch>
            <a:fillRect/>
          </a:stretch>
        </p:blipFill>
        <p:spPr>
          <a:xfrm>
            <a:off x="6729524" y="5888531"/>
            <a:ext cx="2410897" cy="823907"/>
          </a:xfrm>
          <a:prstGeom prst="rect">
            <a:avLst/>
          </a:prstGeom>
        </p:spPr>
      </p:pic>
      <p:pic>
        <p:nvPicPr>
          <p:cNvPr id="7" name="Picture 24">
            <a:extLst>
              <a:ext uri="{FF2B5EF4-FFF2-40B4-BE49-F238E27FC236}">
                <a16:creationId xmlns:a16="http://schemas.microsoft.com/office/drawing/2014/main" id="{DACA994E-6C18-1AD6-7401-310F5E5445D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9170" y="5954668"/>
            <a:ext cx="2252823" cy="7674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a:extLst>
              <a:ext uri="{FF2B5EF4-FFF2-40B4-BE49-F238E27FC236}">
                <a16:creationId xmlns:a16="http://schemas.microsoft.com/office/drawing/2014/main" id="{C50091C4-36C9-23D7-DDFE-6A10C5978B9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153" y="5954668"/>
            <a:ext cx="1945392" cy="76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70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AED9-33E0-418B-5D81-5416CDB2AE46}"/>
              </a:ext>
            </a:extLst>
          </p:cNvPr>
          <p:cNvSpPr>
            <a:spLocks noGrp="1"/>
          </p:cNvSpPr>
          <p:nvPr>
            <p:ph type="title"/>
          </p:nvPr>
        </p:nvSpPr>
        <p:spPr/>
        <p:txBody>
          <a:bodyPr/>
          <a:lstStyle/>
          <a:p>
            <a:r>
              <a:rPr lang="en-US" dirty="0"/>
              <a:t>Future Work</a:t>
            </a:r>
          </a:p>
        </p:txBody>
      </p:sp>
      <p:sp>
        <p:nvSpPr>
          <p:cNvPr id="3" name="TextBox 2">
            <a:extLst>
              <a:ext uri="{FF2B5EF4-FFF2-40B4-BE49-F238E27FC236}">
                <a16:creationId xmlns:a16="http://schemas.microsoft.com/office/drawing/2014/main" id="{1A0BCEF7-FCBC-D54E-A1DD-E4CB08BA2C4B}"/>
              </a:ext>
            </a:extLst>
          </p:cNvPr>
          <p:cNvSpPr txBox="1"/>
          <p:nvPr/>
        </p:nvSpPr>
        <p:spPr>
          <a:xfrm>
            <a:off x="876300" y="2425700"/>
            <a:ext cx="73914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Researchers should consider information overall in the study and take this data set as a foundation for sustainable building infrastructure especially for residential homes in marginalized communities. </a:t>
            </a:r>
          </a:p>
          <a:p>
            <a:endParaRPr lang="en-US" dirty="0"/>
          </a:p>
          <a:p>
            <a:pPr marL="285750" indent="-285750">
              <a:buFont typeface="Arial" panose="020B0604020202020204" pitchFamily="34" charset="0"/>
              <a:buChar char="•"/>
            </a:pPr>
            <a:r>
              <a:rPr lang="en-US" dirty="0"/>
              <a:t>As well as consider commercial buildings and how load flexibility would interact in a commercial building.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Also, finding ways this could help develop future research questions.</a:t>
            </a:r>
          </a:p>
        </p:txBody>
      </p:sp>
    </p:spTree>
    <p:extLst>
      <p:ext uri="{BB962C8B-B14F-4D97-AF65-F5344CB8AC3E}">
        <p14:creationId xmlns:p14="http://schemas.microsoft.com/office/powerpoint/2010/main" val="400964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5CC8-23C8-6582-5544-09FB81850D6B}"/>
              </a:ext>
            </a:extLst>
          </p:cNvPr>
          <p:cNvSpPr>
            <a:spLocks noGrp="1"/>
          </p:cNvSpPr>
          <p:nvPr>
            <p:ph type="title"/>
          </p:nvPr>
        </p:nvSpPr>
        <p:spPr>
          <a:xfrm>
            <a:off x="1603122" y="964692"/>
            <a:ext cx="5937755" cy="1188720"/>
          </a:xfrm>
        </p:spPr>
        <p:txBody>
          <a:bodyPr/>
          <a:lstStyle/>
          <a:p>
            <a:r>
              <a:rPr lang="en-US" dirty="0"/>
              <a:t>Struggles I had to overcome</a:t>
            </a:r>
          </a:p>
        </p:txBody>
      </p:sp>
      <p:sp>
        <p:nvSpPr>
          <p:cNvPr id="3" name="TextBox 2">
            <a:extLst>
              <a:ext uri="{FF2B5EF4-FFF2-40B4-BE49-F238E27FC236}">
                <a16:creationId xmlns:a16="http://schemas.microsoft.com/office/drawing/2014/main" id="{6335AD79-3BD4-CC22-D09D-A6F7F7078A91}"/>
              </a:ext>
            </a:extLst>
          </p:cNvPr>
          <p:cNvSpPr txBox="1"/>
          <p:nvPr/>
        </p:nvSpPr>
        <p:spPr>
          <a:xfrm>
            <a:off x="1603122" y="2546350"/>
            <a:ext cx="5040291" cy="1477328"/>
          </a:xfrm>
          <a:prstGeom prst="rect">
            <a:avLst/>
          </a:prstGeom>
          <a:noFill/>
        </p:spPr>
        <p:txBody>
          <a:bodyPr wrap="none" rtlCol="0">
            <a:spAutoFit/>
          </a:bodyPr>
          <a:lstStyle/>
          <a:p>
            <a:pPr marL="285750" indent="-285750">
              <a:buFont typeface="Arial" panose="020B0604020202020204" pitchFamily="34" charset="0"/>
              <a:buChar char="•"/>
            </a:pPr>
            <a:r>
              <a:rPr lang="en-US" dirty="0"/>
              <a:t>Learning and practicing AutoCAD</a:t>
            </a:r>
          </a:p>
          <a:p>
            <a:pPr marL="285750" indent="-285750">
              <a:buFont typeface="Arial" panose="020B0604020202020204" pitchFamily="34" charset="0"/>
              <a:buChar char="•"/>
            </a:pPr>
            <a:r>
              <a:rPr lang="en-US" dirty="0"/>
              <a:t>Creating layers in AutoCAD</a:t>
            </a:r>
          </a:p>
          <a:p>
            <a:pPr marL="285750" indent="-285750">
              <a:buFont typeface="Arial" panose="020B0604020202020204" pitchFamily="34" charset="0"/>
              <a:buChar char="•"/>
            </a:pPr>
            <a:r>
              <a:rPr lang="en-US" dirty="0"/>
              <a:t>Learning Inkscape and creating layers and objects</a:t>
            </a:r>
          </a:p>
          <a:p>
            <a:pPr marL="285750" indent="-285750">
              <a:buFont typeface="Arial" panose="020B0604020202020204" pitchFamily="34" charset="0"/>
              <a:buChar char="•"/>
            </a:pPr>
            <a:r>
              <a:rPr lang="en-US" dirty="0"/>
              <a:t>Time constraints and organization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8741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1" y="1716406"/>
            <a:ext cx="4040188" cy="4592638"/>
          </a:xfrm>
        </p:spPr>
        <p:txBody>
          <a:bodyPr>
            <a:normAutofit fontScale="92500" lnSpcReduction="20000"/>
          </a:bodyPr>
          <a:lstStyle/>
          <a:p>
            <a:r>
              <a:rPr lang="en-US" sz="2000" dirty="0"/>
              <a:t>Conducted study analyzing 30 single family detached homes in area states such as Massachusetts, Colorado, and Florida.</a:t>
            </a:r>
          </a:p>
          <a:p>
            <a:r>
              <a:rPr lang="en-US" sz="2000" dirty="0"/>
              <a:t>Analyze human behavior patterns as their response to thermal comfort changes in their homes.</a:t>
            </a:r>
          </a:p>
          <a:p>
            <a:r>
              <a:rPr lang="en-US" sz="2000" dirty="0"/>
              <a:t>Represent how grid interactive buildings allow for greater load flexibility and demand response to match the supply of electricity. </a:t>
            </a:r>
          </a:p>
          <a:p>
            <a:r>
              <a:rPr lang="en-US" sz="2000" dirty="0"/>
              <a:t>Showcase Home Assistant as a tool for users to interact with their thermostats, and to conduct self reported information surveys to locate their occupancy in their home.</a:t>
            </a:r>
          </a:p>
          <a:p>
            <a:endParaRPr lang="en-US" sz="2000" dirty="0"/>
          </a:p>
          <a:p>
            <a:pPr lvl="1"/>
            <a:endParaRPr lang="en-US" sz="1600" dirty="0"/>
          </a:p>
        </p:txBody>
      </p:sp>
      <p:pic>
        <p:nvPicPr>
          <p:cNvPr id="6" name="Content Placeholder 5">
            <a:extLst>
              <a:ext uri="{FF2B5EF4-FFF2-40B4-BE49-F238E27FC236}">
                <a16:creationId xmlns:a16="http://schemas.microsoft.com/office/drawing/2014/main" id="{45D99674-BEA7-9440-8E41-0F8BD27DBC1C}"/>
              </a:ext>
            </a:extLst>
          </p:cNvPr>
          <p:cNvPicPr>
            <a:picLocks noGrp="1" noChangeAspect="1"/>
          </p:cNvPicPr>
          <p:nvPr>
            <p:ph sz="half" idx="2"/>
          </p:nvPr>
        </p:nvPicPr>
        <p:blipFill>
          <a:blip r:embed="rId2"/>
          <a:stretch>
            <a:fillRect/>
          </a:stretch>
        </p:blipFill>
        <p:spPr>
          <a:xfrm>
            <a:off x="5119145" y="1963273"/>
            <a:ext cx="3046483" cy="1918860"/>
          </a:xfrm>
        </p:spPr>
      </p:pic>
      <p:sp>
        <p:nvSpPr>
          <p:cNvPr id="10" name="Text Placeholder 7"/>
          <p:cNvSpPr>
            <a:spLocks noGrp="1"/>
          </p:cNvSpPr>
          <p:nvPr>
            <p:ph type="body" idx="1"/>
          </p:nvPr>
        </p:nvSpPr>
        <p:spPr>
          <a:xfrm>
            <a:off x="4770585" y="1259186"/>
            <a:ext cx="3288024" cy="704087"/>
          </a:xfrm>
        </p:spPr>
        <p:txBody>
          <a:bodyPr>
            <a:normAutofit fontScale="85000" lnSpcReduction="10000"/>
          </a:bodyPr>
          <a:lstStyle/>
          <a:p>
            <a:r>
              <a:rPr lang="en-US" dirty="0"/>
              <a:t>Grid-Interactive efficient commercial Building</a:t>
            </a:r>
          </a:p>
        </p:txBody>
      </p:sp>
      <p:sp>
        <p:nvSpPr>
          <p:cNvPr id="7" name="Title 6">
            <a:extLst>
              <a:ext uri="{FF2B5EF4-FFF2-40B4-BE49-F238E27FC236}">
                <a16:creationId xmlns:a16="http://schemas.microsoft.com/office/drawing/2014/main" id="{827E9187-972A-2AE6-542E-D0BC99F921EC}"/>
              </a:ext>
            </a:extLst>
          </p:cNvPr>
          <p:cNvSpPr>
            <a:spLocks noGrp="1"/>
          </p:cNvSpPr>
          <p:nvPr>
            <p:ph type="title"/>
          </p:nvPr>
        </p:nvSpPr>
        <p:spPr>
          <a:xfrm>
            <a:off x="1486360" y="20946"/>
            <a:ext cx="5937755" cy="1188720"/>
          </a:xfrm>
        </p:spPr>
        <p:txBody>
          <a:bodyPr/>
          <a:lstStyle/>
          <a:p>
            <a:r>
              <a:rPr lang="en-US" dirty="0"/>
              <a:t>WHOLE ENERGY HOMES</a:t>
            </a:r>
          </a:p>
        </p:txBody>
      </p:sp>
      <p:sp>
        <p:nvSpPr>
          <p:cNvPr id="14" name="TextBox 13">
            <a:extLst>
              <a:ext uri="{FF2B5EF4-FFF2-40B4-BE49-F238E27FC236}">
                <a16:creationId xmlns:a16="http://schemas.microsoft.com/office/drawing/2014/main" id="{1C1F105B-7FA0-0DC1-9904-0A7904FD7187}"/>
              </a:ext>
            </a:extLst>
          </p:cNvPr>
          <p:cNvSpPr txBox="1"/>
          <p:nvPr/>
        </p:nvSpPr>
        <p:spPr>
          <a:xfrm>
            <a:off x="43992991" y="17294889"/>
            <a:ext cx="5706524" cy="6740307"/>
          </a:xfrm>
          <a:prstGeom prst="rect">
            <a:avLst/>
          </a:prstGeom>
          <a:noFill/>
        </p:spPr>
        <p:txBody>
          <a:bodyPr wrap="square" rtlCol="0">
            <a:spAutoFit/>
          </a:bodyPr>
          <a:lstStyle/>
          <a:p>
            <a:r>
              <a:rPr lang="en-US" sz="3600" b="0" i="0" dirty="0">
                <a:solidFill>
                  <a:srgbClr val="555555"/>
                </a:solidFill>
                <a:effectLst/>
                <a:latin typeface="Arial" panose="020B0604020202020204" pitchFamily="34" charset="0"/>
                <a:cs typeface="Arial" panose="020B0604020202020204" pitchFamily="34" charset="0"/>
              </a:rPr>
              <a:t>Buildings account for &gt;70% of U.S. electricity consumption and power sector CO</a:t>
            </a:r>
            <a:r>
              <a:rPr lang="en-US" sz="3600" b="0" i="0" baseline="-25000" dirty="0">
                <a:solidFill>
                  <a:srgbClr val="555555"/>
                </a:solidFill>
                <a:effectLst/>
                <a:latin typeface="Arial" panose="020B0604020202020204" pitchFamily="34" charset="0"/>
                <a:cs typeface="Arial" panose="020B0604020202020204" pitchFamily="34" charset="0"/>
              </a:rPr>
              <a:t>2</a:t>
            </a:r>
            <a:r>
              <a:rPr lang="en-US" sz="3600" b="0" i="0" dirty="0">
                <a:solidFill>
                  <a:srgbClr val="555555"/>
                </a:solidFill>
                <a:effectLst/>
                <a:latin typeface="Arial" panose="020B0604020202020204" pitchFamily="34" charset="0"/>
                <a:cs typeface="Arial" panose="020B0604020202020204" pitchFamily="34" charset="0"/>
              </a:rPr>
              <a:t> emissions. Grid Interactive Buildings have the potential to shift the energy throughout the day especially during peak times when the demand of energy is high, that way there is not an excess demand on the grid. </a:t>
            </a:r>
            <a:endParaRPr lang="en-US" sz="3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26DBCDA-1C06-BC2C-9F08-4ADC6A284102}"/>
              </a:ext>
            </a:extLst>
          </p:cNvPr>
          <p:cNvSpPr txBox="1"/>
          <p:nvPr/>
        </p:nvSpPr>
        <p:spPr>
          <a:xfrm>
            <a:off x="4646613" y="4131282"/>
            <a:ext cx="3991549" cy="2862322"/>
          </a:xfrm>
          <a:prstGeom prst="rect">
            <a:avLst/>
          </a:prstGeom>
          <a:noFill/>
        </p:spPr>
        <p:txBody>
          <a:bodyPr wrap="square" rtlCol="0">
            <a:spAutoFit/>
          </a:bodyPr>
          <a:lstStyle/>
          <a:p>
            <a:pPr marL="285750" indent="-285750">
              <a:buFont typeface="Arial" panose="020B0604020202020204" pitchFamily="34" charset="0"/>
              <a:buChar char="•"/>
            </a:pPr>
            <a:r>
              <a:rPr lang="en-US" sz="1800" b="0" i="0" dirty="0">
                <a:solidFill>
                  <a:srgbClr val="555555"/>
                </a:solidFill>
                <a:effectLst/>
                <a:latin typeface="+mj-lt"/>
              </a:rPr>
              <a:t>Buildings account for &gt;70% of U.S. electricity consumption and power sector CO</a:t>
            </a:r>
            <a:r>
              <a:rPr lang="en-US" sz="1800" b="0" i="0" baseline="-25000" dirty="0">
                <a:solidFill>
                  <a:srgbClr val="555555"/>
                </a:solidFill>
                <a:effectLst/>
                <a:latin typeface="+mj-lt"/>
              </a:rPr>
              <a:t>2</a:t>
            </a:r>
            <a:r>
              <a:rPr lang="en-US" sz="1800" b="0" i="0" dirty="0">
                <a:solidFill>
                  <a:srgbClr val="555555"/>
                </a:solidFill>
                <a:effectLst/>
                <a:latin typeface="+mj-lt"/>
              </a:rPr>
              <a:t> emissions. Grid Interactive Buildings have the potential to shift the energy throughout the day especially during peak times when the demand of energy is high, that way there is not an excess demand on the grid. </a:t>
            </a:r>
            <a:endParaRPr lang="en-US" sz="1800" dirty="0">
              <a:latin typeface="+mj-lt"/>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3662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8489"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EAA226A3-92F1-59B9-9D7D-94EC41817E4C}"/>
              </a:ext>
            </a:extLst>
          </p:cNvPr>
          <p:cNvSpPr>
            <a:spLocks noGrp="1"/>
          </p:cNvSpPr>
          <p:nvPr>
            <p:ph type="title"/>
          </p:nvPr>
        </p:nvSpPr>
        <p:spPr>
          <a:xfrm>
            <a:off x="482599" y="643467"/>
            <a:ext cx="4682039" cy="1728044"/>
          </a:xfrm>
          <a:noFill/>
          <a:ln>
            <a:solidFill>
              <a:schemeClr val="bg1"/>
            </a:solidFill>
          </a:ln>
        </p:spPr>
        <p:txBody>
          <a:bodyPr vert="horz" wrap="square" lIns="182880" tIns="182880" rIns="182880" bIns="182880" rtlCol="0" anchor="ctr">
            <a:normAutofit/>
          </a:bodyPr>
          <a:lstStyle/>
          <a:p>
            <a:r>
              <a:rPr lang="en-US" sz="2800" dirty="0">
                <a:solidFill>
                  <a:schemeClr val="bg1"/>
                </a:solidFill>
              </a:rPr>
              <a:t>AutoCAD FLOORPLANS</a:t>
            </a:r>
          </a:p>
        </p:txBody>
      </p:sp>
      <p:pic>
        <p:nvPicPr>
          <p:cNvPr id="25" name="Picture 24">
            <a:extLst>
              <a:ext uri="{FF2B5EF4-FFF2-40B4-BE49-F238E27FC236}">
                <a16:creationId xmlns:a16="http://schemas.microsoft.com/office/drawing/2014/main" id="{51D64B3D-A059-5515-681F-67A401181E15}"/>
              </a:ext>
            </a:extLst>
          </p:cNvPr>
          <p:cNvPicPr>
            <a:picLocks noChangeAspect="1"/>
          </p:cNvPicPr>
          <p:nvPr/>
        </p:nvPicPr>
        <p:blipFill>
          <a:blip r:embed="rId2"/>
          <a:stretch>
            <a:fillRect/>
          </a:stretch>
        </p:blipFill>
        <p:spPr>
          <a:xfrm>
            <a:off x="6099322" y="638946"/>
            <a:ext cx="2559510" cy="1721271"/>
          </a:xfrm>
          <a:prstGeom prst="rect">
            <a:avLst/>
          </a:prstGeom>
        </p:spPr>
      </p:pic>
      <p:pic>
        <p:nvPicPr>
          <p:cNvPr id="17" name="Picture 16">
            <a:extLst>
              <a:ext uri="{FF2B5EF4-FFF2-40B4-BE49-F238E27FC236}">
                <a16:creationId xmlns:a16="http://schemas.microsoft.com/office/drawing/2014/main" id="{08678A53-B11A-49E2-B20F-5259CF2BA86F}"/>
              </a:ext>
            </a:extLst>
          </p:cNvPr>
          <p:cNvPicPr>
            <a:picLocks noChangeAspect="1"/>
          </p:cNvPicPr>
          <p:nvPr/>
        </p:nvPicPr>
        <p:blipFill rotWithShape="1">
          <a:blip r:embed="rId3"/>
          <a:srcRect l="3049" r="20264" b="1"/>
          <a:stretch/>
        </p:blipFill>
        <p:spPr>
          <a:xfrm>
            <a:off x="6098232" y="2858265"/>
            <a:ext cx="2544034" cy="1716750"/>
          </a:xfrm>
          <a:prstGeom prst="rect">
            <a:avLst/>
          </a:prstGeom>
        </p:spPr>
      </p:pic>
      <p:pic>
        <p:nvPicPr>
          <p:cNvPr id="15" name="Content Placeholder 14">
            <a:extLst>
              <a:ext uri="{FF2B5EF4-FFF2-40B4-BE49-F238E27FC236}">
                <a16:creationId xmlns:a16="http://schemas.microsoft.com/office/drawing/2014/main" id="{5A739A71-F6DE-BF59-CF59-DE86DA6D1C69}"/>
              </a:ext>
            </a:extLst>
          </p:cNvPr>
          <p:cNvPicPr>
            <a:picLocks noGrp="1" noChangeAspect="1"/>
          </p:cNvPicPr>
          <p:nvPr>
            <p:ph idx="1"/>
          </p:nvPr>
        </p:nvPicPr>
        <p:blipFill rotWithShape="1">
          <a:blip r:embed="rId4"/>
          <a:srcRect t="12026" r="2" b="3360"/>
          <a:stretch/>
        </p:blipFill>
        <p:spPr>
          <a:xfrm>
            <a:off x="6093818" y="5021404"/>
            <a:ext cx="2552862" cy="1722697"/>
          </a:xfrm>
          <a:prstGeom prst="rect">
            <a:avLst/>
          </a:prstGeom>
        </p:spPr>
      </p:pic>
      <p:sp>
        <p:nvSpPr>
          <p:cNvPr id="35" name="TextBox 34">
            <a:extLst>
              <a:ext uri="{FF2B5EF4-FFF2-40B4-BE49-F238E27FC236}">
                <a16:creationId xmlns:a16="http://schemas.microsoft.com/office/drawing/2014/main" id="{419317DB-9980-19F5-E2EA-E8E97457F31C}"/>
              </a:ext>
            </a:extLst>
          </p:cNvPr>
          <p:cNvSpPr txBox="1"/>
          <p:nvPr/>
        </p:nvSpPr>
        <p:spPr>
          <a:xfrm>
            <a:off x="6178550" y="190667"/>
            <a:ext cx="1931939" cy="369332"/>
          </a:xfrm>
          <a:prstGeom prst="rect">
            <a:avLst/>
          </a:prstGeom>
          <a:noFill/>
        </p:spPr>
        <p:txBody>
          <a:bodyPr wrap="none" rtlCol="0">
            <a:spAutoFit/>
          </a:bodyPr>
          <a:lstStyle/>
          <a:p>
            <a:r>
              <a:rPr lang="en-US" dirty="0"/>
              <a:t>Original Floorplan:</a:t>
            </a:r>
          </a:p>
        </p:txBody>
      </p:sp>
      <p:sp>
        <p:nvSpPr>
          <p:cNvPr id="36" name="TextBox 35">
            <a:extLst>
              <a:ext uri="{FF2B5EF4-FFF2-40B4-BE49-F238E27FC236}">
                <a16:creationId xmlns:a16="http://schemas.microsoft.com/office/drawing/2014/main" id="{99050AEF-1678-6B57-5E0D-27D889531A8A}"/>
              </a:ext>
            </a:extLst>
          </p:cNvPr>
          <p:cNvSpPr txBox="1"/>
          <p:nvPr/>
        </p:nvSpPr>
        <p:spPr>
          <a:xfrm>
            <a:off x="6159314" y="2488933"/>
            <a:ext cx="1951175" cy="369332"/>
          </a:xfrm>
          <a:prstGeom prst="rect">
            <a:avLst/>
          </a:prstGeom>
          <a:noFill/>
        </p:spPr>
        <p:txBody>
          <a:bodyPr wrap="none" rtlCol="0">
            <a:spAutoFit/>
          </a:bodyPr>
          <a:lstStyle/>
          <a:p>
            <a:r>
              <a:rPr lang="en-US" dirty="0"/>
              <a:t>Cleaned Floorplan:</a:t>
            </a:r>
          </a:p>
        </p:txBody>
      </p:sp>
      <p:sp>
        <p:nvSpPr>
          <p:cNvPr id="37" name="TextBox 36">
            <a:extLst>
              <a:ext uri="{FF2B5EF4-FFF2-40B4-BE49-F238E27FC236}">
                <a16:creationId xmlns:a16="http://schemas.microsoft.com/office/drawing/2014/main" id="{A237AB59-9FA0-9A53-6711-8650125C8734}"/>
              </a:ext>
            </a:extLst>
          </p:cNvPr>
          <p:cNvSpPr txBox="1"/>
          <p:nvPr/>
        </p:nvSpPr>
        <p:spPr>
          <a:xfrm>
            <a:off x="175804" y="2499648"/>
            <a:ext cx="4988834" cy="5355312"/>
          </a:xfrm>
          <a:prstGeom prst="rect">
            <a:avLst/>
          </a:prstGeom>
          <a:noFill/>
        </p:spPr>
        <p:txBody>
          <a:bodyPr wrap="square" rtlCol="0">
            <a:spAutoFit/>
          </a:bodyPr>
          <a:lstStyle/>
          <a:p>
            <a:pPr marL="571500" indent="-571500">
              <a:buFont typeface="Arial" panose="020B0604020202020204" pitchFamily="34" charset="0"/>
              <a:buChar char="•"/>
            </a:pPr>
            <a:r>
              <a:rPr lang="en-US" dirty="0">
                <a:solidFill>
                  <a:schemeClr val="bg1"/>
                </a:solidFill>
              </a:rPr>
              <a:t>I had to clean up ten given </a:t>
            </a:r>
            <a:r>
              <a:rPr lang="en-US" sz="1800" dirty="0">
                <a:solidFill>
                  <a:schemeClr val="bg1"/>
                </a:solidFill>
              </a:rPr>
              <a:t>floorplans with AutoCAD for Colorado houses.</a:t>
            </a:r>
          </a:p>
          <a:p>
            <a:pPr marL="571500" indent="-571500">
              <a:buFont typeface="Arial" panose="020B0604020202020204" pitchFamily="34" charset="0"/>
              <a:buChar char="•"/>
            </a:pPr>
            <a:r>
              <a:rPr lang="en-US" dirty="0">
                <a:solidFill>
                  <a:schemeClr val="bg1"/>
                </a:solidFill>
              </a:rPr>
              <a:t>Used</a:t>
            </a:r>
            <a:r>
              <a:rPr lang="en-US" sz="1800" dirty="0">
                <a:solidFill>
                  <a:schemeClr val="bg1"/>
                </a:solidFill>
              </a:rPr>
              <a:t> layerin</a:t>
            </a:r>
            <a:r>
              <a:rPr lang="en-US" dirty="0">
                <a:solidFill>
                  <a:schemeClr val="bg1"/>
                </a:solidFill>
              </a:rPr>
              <a:t>g </a:t>
            </a:r>
            <a:r>
              <a:rPr lang="en-US" sz="1800" dirty="0">
                <a:solidFill>
                  <a:schemeClr val="bg1"/>
                </a:solidFill>
              </a:rPr>
              <a:t>hatching, and room fill techniques to separate the interior and exterior walls, the occupants' spaces and change font sizes and style to have a clear representation of each home.</a:t>
            </a:r>
          </a:p>
          <a:p>
            <a:pPr marL="571500" indent="-571500">
              <a:buFont typeface="Arial" panose="020B0604020202020204" pitchFamily="34" charset="0"/>
              <a:buChar char="•"/>
            </a:pPr>
            <a:r>
              <a:rPr lang="en-US" dirty="0">
                <a:solidFill>
                  <a:schemeClr val="bg1"/>
                </a:solidFill>
              </a:rPr>
              <a:t>AutoCAD was useful in modeling an occupant's home and the location and infrastructure layout of the rooms and spaces in a home. This was a very important initial step that later translated to layouts to create the user-interactive surveys.  </a:t>
            </a:r>
          </a:p>
          <a:p>
            <a:pPr marL="571500" indent="-571500">
              <a:buFont typeface="Arial" panose="020B0604020202020204" pitchFamily="34" charset="0"/>
              <a:buChar char="•"/>
            </a:pPr>
            <a:endParaRPr lang="en-US" dirty="0">
              <a:solidFill>
                <a:schemeClr val="bg1"/>
              </a:solidFill>
            </a:endParaRPr>
          </a:p>
          <a:p>
            <a:pPr marL="571500" indent="-57150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sz="1800" dirty="0">
              <a:solidFill>
                <a:schemeClr val="bg1"/>
              </a:solidFill>
            </a:endParaRPr>
          </a:p>
          <a:p>
            <a:endParaRPr lang="en-US" dirty="0">
              <a:solidFill>
                <a:schemeClr val="bg1"/>
              </a:solidFill>
            </a:endParaRPr>
          </a:p>
          <a:p>
            <a:endParaRPr lang="en-US" sz="1800" dirty="0">
              <a:solidFill>
                <a:schemeClr val="bg1"/>
              </a:solidFill>
            </a:endParaRPr>
          </a:p>
          <a:p>
            <a:endParaRPr lang="en-US" dirty="0"/>
          </a:p>
        </p:txBody>
      </p:sp>
      <p:sp>
        <p:nvSpPr>
          <p:cNvPr id="38" name="TextBox 37">
            <a:extLst>
              <a:ext uri="{FF2B5EF4-FFF2-40B4-BE49-F238E27FC236}">
                <a16:creationId xmlns:a16="http://schemas.microsoft.com/office/drawing/2014/main" id="{F2FBAD3C-2E9C-BB77-AE85-34509B190AA0}"/>
              </a:ext>
            </a:extLst>
          </p:cNvPr>
          <p:cNvSpPr txBox="1"/>
          <p:nvPr/>
        </p:nvSpPr>
        <p:spPr>
          <a:xfrm>
            <a:off x="6178550" y="4669473"/>
            <a:ext cx="1802673" cy="369332"/>
          </a:xfrm>
          <a:prstGeom prst="rect">
            <a:avLst/>
          </a:prstGeom>
          <a:noFill/>
        </p:spPr>
        <p:txBody>
          <a:bodyPr wrap="none" rtlCol="0">
            <a:spAutoFit/>
          </a:bodyPr>
          <a:lstStyle/>
          <a:p>
            <a:r>
              <a:rPr lang="en-US" dirty="0"/>
              <a:t>Layout Floorplan:</a:t>
            </a:r>
          </a:p>
        </p:txBody>
      </p:sp>
    </p:spTree>
    <p:extLst>
      <p:ext uri="{BB962C8B-B14F-4D97-AF65-F5344CB8AC3E}">
        <p14:creationId xmlns:p14="http://schemas.microsoft.com/office/powerpoint/2010/main" val="1075766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7AD7C5BE-418C-4A44-91BF-28E411F75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090" y="1559052"/>
            <a:ext cx="7703820" cy="4347972"/>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3526E-F2FA-A67A-B946-53FBC664FAEB}"/>
              </a:ext>
            </a:extLst>
          </p:cNvPr>
          <p:cNvSpPr>
            <a:spLocks noGrp="1"/>
          </p:cNvSpPr>
          <p:nvPr>
            <p:ph type="title"/>
          </p:nvPr>
        </p:nvSpPr>
        <p:spPr>
          <a:xfrm>
            <a:off x="1673352" y="964692"/>
            <a:ext cx="5797296" cy="1188720"/>
          </a:xfrm>
          <a:ln>
            <a:solidFill>
              <a:srgbClr val="404040"/>
            </a:solidFill>
          </a:ln>
        </p:spPr>
        <p:txBody>
          <a:bodyPr>
            <a:normAutofit/>
          </a:bodyPr>
          <a:lstStyle/>
          <a:p>
            <a:r>
              <a:rPr lang="en-US" dirty="0"/>
              <a:t> Floor Area descriptions for MA and CO homes</a:t>
            </a:r>
          </a:p>
        </p:txBody>
      </p:sp>
      <p:pic>
        <p:nvPicPr>
          <p:cNvPr id="3" name="Picture 2" descr="A screenshot of a computer&#10;&#10;Description automatically generated">
            <a:extLst>
              <a:ext uri="{FF2B5EF4-FFF2-40B4-BE49-F238E27FC236}">
                <a16:creationId xmlns:a16="http://schemas.microsoft.com/office/drawing/2014/main" id="{1D2A862B-C0A1-0C82-DF40-2D1720BFAC1C}"/>
              </a:ext>
            </a:extLst>
          </p:cNvPr>
          <p:cNvPicPr>
            <a:picLocks noChangeAspect="1"/>
          </p:cNvPicPr>
          <p:nvPr/>
        </p:nvPicPr>
        <p:blipFill>
          <a:blip r:embed="rId2"/>
          <a:stretch>
            <a:fillRect/>
          </a:stretch>
        </p:blipFill>
        <p:spPr>
          <a:xfrm>
            <a:off x="959642" y="2332539"/>
            <a:ext cx="7224715" cy="3341429"/>
          </a:xfrm>
          <a:prstGeom prst="rect">
            <a:avLst/>
          </a:prstGeom>
        </p:spPr>
      </p:pic>
    </p:spTree>
    <p:extLst>
      <p:ext uri="{BB962C8B-B14F-4D97-AF65-F5344CB8AC3E}">
        <p14:creationId xmlns:p14="http://schemas.microsoft.com/office/powerpoint/2010/main" val="117761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17271" y="1506632"/>
            <a:ext cx="4041775" cy="5252387"/>
          </a:xfrm>
        </p:spPr>
        <p:txBody>
          <a:bodyPr>
            <a:normAutofit/>
          </a:bodyPr>
          <a:lstStyle/>
          <a:p>
            <a:pPr lvl="1"/>
            <a:endParaRPr lang="en-US" sz="1800" dirty="0"/>
          </a:p>
          <a:p>
            <a:pPr marL="571500" indent="-571500">
              <a:buFont typeface="Arial" panose="020B0604020202020204" pitchFamily="34" charset="0"/>
              <a:buChar char="•"/>
            </a:pPr>
            <a:r>
              <a:rPr lang="en-US" dirty="0"/>
              <a:t>Afterwards, exporting the CAD files as a pdf format they were then opened in Inkscape where the layout were enhanced to demonstrate the occupied homes as a click On/Off feature. </a:t>
            </a:r>
          </a:p>
          <a:p>
            <a:pPr marL="571500" indent="-571500">
              <a:buFont typeface="Arial" panose="020B0604020202020204" pitchFamily="34" charset="0"/>
              <a:buChar char="•"/>
            </a:pPr>
            <a:r>
              <a:rPr lang="en-US" dirty="0"/>
              <a:t>Important note: each room highlighted has an ecobee occupancy sensor, rooms that are not highlighted do not have an occupancy sensor and therefore identified as an unoccupied space. </a:t>
            </a:r>
          </a:p>
          <a:p>
            <a:pPr marL="571500" indent="-571500">
              <a:buFont typeface="Arial" panose="020B0604020202020204" pitchFamily="34" charset="0"/>
              <a:buChar char="•"/>
            </a:pPr>
            <a:r>
              <a:rPr lang="en-US" dirty="0"/>
              <a:t>These are all embedded in the survey. </a:t>
            </a:r>
          </a:p>
        </p:txBody>
      </p:sp>
      <p:sp>
        <p:nvSpPr>
          <p:cNvPr id="2" name="Title 1"/>
          <p:cNvSpPr>
            <a:spLocks noGrp="1"/>
          </p:cNvSpPr>
          <p:nvPr>
            <p:ph type="title"/>
          </p:nvPr>
        </p:nvSpPr>
        <p:spPr>
          <a:xfrm>
            <a:off x="457200" y="98981"/>
            <a:ext cx="8229600" cy="767794"/>
          </a:xfrm>
          <a:solidFill>
            <a:schemeClr val="accent2">
              <a:lumMod val="50000"/>
            </a:schemeClr>
          </a:solidFill>
          <a:ln w="19050">
            <a:noFill/>
          </a:ln>
        </p:spPr>
        <p:txBody>
          <a:bodyPr>
            <a:normAutofit/>
          </a:bodyPr>
          <a:lstStyle/>
          <a:p>
            <a:pPr algn="ctr"/>
            <a:r>
              <a:rPr lang="en-US" sz="2800" dirty="0">
                <a:solidFill>
                  <a:schemeClr val="bg1"/>
                </a:solidFill>
              </a:rPr>
              <a:t>Inkscape layouts</a:t>
            </a:r>
          </a:p>
        </p:txBody>
      </p:sp>
      <p:pic>
        <p:nvPicPr>
          <p:cNvPr id="1028" name="Picture 4" descr="A floor plan of a house&#10;&#10;Description automatically generated with low confidence">
            <a:extLst>
              <a:ext uri="{FF2B5EF4-FFF2-40B4-BE49-F238E27FC236}">
                <a16:creationId xmlns:a16="http://schemas.microsoft.com/office/drawing/2014/main" id="{8DC190B7-A173-6DDE-9EAA-DF438B1DE299}"/>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225087" y="1641576"/>
            <a:ext cx="1199204" cy="21591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2DFFFAE-D558-6297-DA0C-606645F4A012}"/>
              </a:ext>
            </a:extLst>
          </p:cNvPr>
          <p:cNvSpPr txBox="1"/>
          <p:nvPr/>
        </p:nvSpPr>
        <p:spPr>
          <a:xfrm>
            <a:off x="5251816" y="1148984"/>
            <a:ext cx="2820965" cy="369332"/>
          </a:xfrm>
          <a:prstGeom prst="rect">
            <a:avLst/>
          </a:prstGeom>
          <a:noFill/>
        </p:spPr>
        <p:txBody>
          <a:bodyPr wrap="none" rtlCol="0">
            <a:spAutoFit/>
          </a:bodyPr>
          <a:lstStyle/>
          <a:p>
            <a:r>
              <a:rPr lang="en-US" dirty="0"/>
              <a:t>Inkscape pdf demonstration:</a:t>
            </a:r>
          </a:p>
        </p:txBody>
      </p:sp>
      <p:pic>
        <p:nvPicPr>
          <p:cNvPr id="1036" name="Picture 12" descr="A screenshot of a computer&#10;&#10;Description automatically generated">
            <a:extLst>
              <a:ext uri="{FF2B5EF4-FFF2-40B4-BE49-F238E27FC236}">
                <a16:creationId xmlns:a16="http://schemas.microsoft.com/office/drawing/2014/main" id="{939BF750-FE2E-5893-6205-9E6818A37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390" y="4283458"/>
            <a:ext cx="1898193" cy="22932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1A040F-948E-5C0C-098C-354E9009E986}"/>
              </a:ext>
            </a:extLst>
          </p:cNvPr>
          <p:cNvSpPr txBox="1"/>
          <p:nvPr/>
        </p:nvSpPr>
        <p:spPr>
          <a:xfrm>
            <a:off x="4794390" y="3969306"/>
            <a:ext cx="2030299" cy="369332"/>
          </a:xfrm>
          <a:prstGeom prst="rect">
            <a:avLst/>
          </a:prstGeom>
          <a:noFill/>
        </p:spPr>
        <p:txBody>
          <a:bodyPr wrap="none" rtlCol="0">
            <a:spAutoFit/>
          </a:bodyPr>
          <a:lstStyle/>
          <a:p>
            <a:r>
              <a:rPr lang="en-US" dirty="0"/>
              <a:t>Layers and Objects:</a:t>
            </a:r>
          </a:p>
        </p:txBody>
      </p:sp>
      <p:sp>
        <p:nvSpPr>
          <p:cNvPr id="11" name="TextBox 10">
            <a:extLst>
              <a:ext uri="{FF2B5EF4-FFF2-40B4-BE49-F238E27FC236}">
                <a16:creationId xmlns:a16="http://schemas.microsoft.com/office/drawing/2014/main" id="{D869DAD3-2AF5-EB8E-67D6-47D5E5F4A5C8}"/>
              </a:ext>
            </a:extLst>
          </p:cNvPr>
          <p:cNvSpPr txBox="1"/>
          <p:nvPr/>
        </p:nvSpPr>
        <p:spPr>
          <a:xfrm>
            <a:off x="6917843" y="4452314"/>
            <a:ext cx="2125621" cy="2031325"/>
          </a:xfrm>
          <a:prstGeom prst="rect">
            <a:avLst/>
          </a:prstGeom>
          <a:noFill/>
        </p:spPr>
        <p:txBody>
          <a:bodyPr wrap="square" rtlCol="0">
            <a:spAutoFit/>
          </a:bodyPr>
          <a:lstStyle/>
          <a:p>
            <a:r>
              <a:rPr lang="en-US" dirty="0"/>
              <a:t>For the click On/OFF feature it was important to create multiple base layers and objects to demonstrate the highlighted room.</a:t>
            </a:r>
          </a:p>
        </p:txBody>
      </p:sp>
      <p:pic>
        <p:nvPicPr>
          <p:cNvPr id="12" name="Picture 2" descr="image">
            <a:extLst>
              <a:ext uri="{FF2B5EF4-FFF2-40B4-BE49-F238E27FC236}">
                <a16:creationId xmlns:a16="http://schemas.microsoft.com/office/drawing/2014/main" id="{12F00F03-CCC7-1CAE-516B-8B860452B3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4379" y="1648436"/>
            <a:ext cx="10223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897C530-2439-3A10-18E8-18BA22FB9395}"/>
              </a:ext>
            </a:extLst>
          </p:cNvPr>
          <p:cNvPicPr>
            <a:picLocks noChangeAspect="1"/>
          </p:cNvPicPr>
          <p:nvPr/>
        </p:nvPicPr>
        <p:blipFill>
          <a:blip r:embed="rId5"/>
          <a:stretch>
            <a:fillRect/>
          </a:stretch>
        </p:blipFill>
        <p:spPr>
          <a:xfrm>
            <a:off x="4369303" y="2282139"/>
            <a:ext cx="1765026" cy="1213110"/>
          </a:xfrm>
          <a:prstGeom prst="rect">
            <a:avLst/>
          </a:prstGeom>
        </p:spPr>
      </p:pic>
    </p:spTree>
    <p:extLst>
      <p:ext uri="{BB962C8B-B14F-4D97-AF65-F5344CB8AC3E}">
        <p14:creationId xmlns:p14="http://schemas.microsoft.com/office/powerpoint/2010/main" val="171349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noRot="1" noMove="1" noResize="1" noEditPoints="1" noAdjustHandles="1" noChangeArrowheads="1" noChangeShapeType="1"/>
          </p:cNvSpPr>
          <p:nvPr>
            <p:ph sz="quarter" idx="4"/>
          </p:nvPr>
        </p:nvSpPr>
        <p:spPr>
          <a:xfrm>
            <a:off x="457200" y="1788730"/>
            <a:ext cx="4041775" cy="4592637"/>
          </a:xfrm>
        </p:spPr>
        <p:txBody>
          <a:bodyPr>
            <a:normAutofit fontScale="85000" lnSpcReduction="10000"/>
          </a:bodyPr>
          <a:lstStyle/>
          <a:p>
            <a:endParaRPr lang="en-US" dirty="0"/>
          </a:p>
          <a:p>
            <a:r>
              <a:rPr lang="en-US" dirty="0"/>
              <a:t>Home Assistant is a great example of a smart automation system that sends out surveys to users that provide useful information that can show valuable data that asks occupants location in a home, which room they occupy at the time the survey is being sent out, and it asks a very important question regarding their thermal comfort. </a:t>
            </a:r>
          </a:p>
          <a:p>
            <a:r>
              <a:rPr lang="en-US" dirty="0"/>
              <a:t>After multiple surveys are sent out throughout the course of the study, the researcher can develop behavioral models that demonstrate their thermal comfort, how they might respond to the electric grid.</a:t>
            </a:r>
          </a:p>
          <a:p>
            <a:r>
              <a:rPr lang="en-US" dirty="0"/>
              <a:t>As well, as see how long it might take for the occupant to adapt to changes in their thermostat as their residential building transitions to be grid-interactive. </a:t>
            </a:r>
          </a:p>
        </p:txBody>
      </p:sp>
      <p:sp>
        <p:nvSpPr>
          <p:cNvPr id="2" name="Title 1"/>
          <p:cNvSpPr>
            <a:spLocks noGrp="1"/>
          </p:cNvSpPr>
          <p:nvPr>
            <p:ph type="title"/>
          </p:nvPr>
        </p:nvSpPr>
        <p:spPr>
          <a:xfrm>
            <a:off x="457200" y="274639"/>
            <a:ext cx="8229600" cy="592136"/>
          </a:xfrm>
          <a:solidFill>
            <a:schemeClr val="accent2">
              <a:lumMod val="50000"/>
            </a:schemeClr>
          </a:solidFill>
          <a:ln w="19050">
            <a:noFill/>
          </a:ln>
        </p:spPr>
        <p:txBody>
          <a:bodyPr>
            <a:normAutofit fontScale="90000"/>
          </a:bodyPr>
          <a:lstStyle/>
          <a:p>
            <a:pPr algn="ctr"/>
            <a:r>
              <a:rPr lang="en-US" sz="2800" dirty="0">
                <a:solidFill>
                  <a:schemeClr val="bg1"/>
                </a:solidFill>
              </a:rPr>
              <a:t>Home Assistant Surveys</a:t>
            </a:r>
          </a:p>
        </p:txBody>
      </p:sp>
      <p:sp>
        <p:nvSpPr>
          <p:cNvPr id="8" name="Text Placeholder 7"/>
          <p:cNvSpPr>
            <a:spLocks noGrp="1"/>
          </p:cNvSpPr>
          <p:nvPr>
            <p:ph type="body" idx="1"/>
          </p:nvPr>
        </p:nvSpPr>
        <p:spPr>
          <a:xfrm>
            <a:off x="4923018" y="1474201"/>
            <a:ext cx="3288024" cy="704087"/>
          </a:xfrm>
        </p:spPr>
        <p:txBody>
          <a:bodyPr/>
          <a:lstStyle/>
          <a:p>
            <a:r>
              <a:rPr lang="en-US" dirty="0"/>
              <a:t>Surveys</a:t>
            </a:r>
          </a:p>
        </p:txBody>
      </p:sp>
      <p:pic>
        <p:nvPicPr>
          <p:cNvPr id="4" name="Picture 2" descr="image">
            <a:extLst>
              <a:ext uri="{FF2B5EF4-FFF2-40B4-BE49-F238E27FC236}">
                <a16:creationId xmlns:a16="http://schemas.microsoft.com/office/drawing/2014/main" id="{C9C4C6F2-EE08-FACE-5C02-B7CE061AD4EB}"/>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760905" y="2357495"/>
            <a:ext cx="1450137" cy="31074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463F574-34F3-CBE1-3897-2CF076739511}"/>
              </a:ext>
            </a:extLst>
          </p:cNvPr>
          <p:cNvPicPr>
            <a:picLocks noChangeAspect="1"/>
          </p:cNvPicPr>
          <p:nvPr/>
        </p:nvPicPr>
        <p:blipFill>
          <a:blip r:embed="rId3"/>
          <a:stretch>
            <a:fillRect/>
          </a:stretch>
        </p:blipFill>
        <p:spPr>
          <a:xfrm>
            <a:off x="4963528" y="2357494"/>
            <a:ext cx="1426366" cy="3107439"/>
          </a:xfrm>
          <a:prstGeom prst="rect">
            <a:avLst/>
          </a:prstGeom>
        </p:spPr>
      </p:pic>
    </p:spTree>
    <p:extLst>
      <p:ext uri="{BB962C8B-B14F-4D97-AF65-F5344CB8AC3E}">
        <p14:creationId xmlns:p14="http://schemas.microsoft.com/office/powerpoint/2010/main" val="531783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B7CE8-D850-9D22-C703-79367EC73165}"/>
              </a:ext>
            </a:extLst>
          </p:cNvPr>
          <p:cNvSpPr>
            <a:spLocks noGrp="1"/>
          </p:cNvSpPr>
          <p:nvPr>
            <p:ph type="body" idx="1"/>
          </p:nvPr>
        </p:nvSpPr>
        <p:spPr>
          <a:xfrm>
            <a:off x="2927988" y="2233422"/>
            <a:ext cx="3288024" cy="704087"/>
          </a:xfrm>
        </p:spPr>
        <p:txBody>
          <a:bodyPr>
            <a:normAutofit fontScale="47500" lnSpcReduction="20000"/>
          </a:bodyPr>
          <a:lstStyle/>
          <a:p>
            <a:r>
              <a:rPr lang="en-US" dirty="0">
                <a:solidFill>
                  <a:schemeClr val="tx1"/>
                </a:solidFill>
              </a:rPr>
              <a:t>It is valuable to recognize that this data is self reported information, and the data does not represent the entire population due to non-responsive bias which accounted for 28%. </a:t>
            </a:r>
          </a:p>
        </p:txBody>
      </p:sp>
      <p:sp>
        <p:nvSpPr>
          <p:cNvPr id="3" name="Content Placeholder 2">
            <a:extLst>
              <a:ext uri="{FF2B5EF4-FFF2-40B4-BE49-F238E27FC236}">
                <a16:creationId xmlns:a16="http://schemas.microsoft.com/office/drawing/2014/main" id="{8610CAD5-99DA-1CDF-A9B0-68B7D76832F1}"/>
              </a:ext>
            </a:extLst>
          </p:cNvPr>
          <p:cNvSpPr>
            <a:spLocks noGrp="1"/>
          </p:cNvSpPr>
          <p:nvPr>
            <p:ph sz="half" idx="2"/>
          </p:nvPr>
        </p:nvSpPr>
        <p:spPr/>
        <p:txBody>
          <a:bodyPr>
            <a:normAutofit fontScale="9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sz="1800" dirty="0"/>
              <a:t>Occupants' self reported their education in the study</a:t>
            </a:r>
            <a:endParaRPr lang="en-US" dirty="0"/>
          </a:p>
        </p:txBody>
      </p:sp>
      <p:sp>
        <p:nvSpPr>
          <p:cNvPr id="4" name="Content Placeholder 3">
            <a:extLst>
              <a:ext uri="{FF2B5EF4-FFF2-40B4-BE49-F238E27FC236}">
                <a16:creationId xmlns:a16="http://schemas.microsoft.com/office/drawing/2014/main" id="{9DBEA300-81A6-8127-136D-8E77926A1A98}"/>
              </a:ext>
            </a:extLst>
          </p:cNvPr>
          <p:cNvSpPr>
            <a:spLocks noGrp="1"/>
          </p:cNvSpPr>
          <p:nvPr>
            <p:ph sz="quarter" idx="4"/>
          </p:nvPr>
        </p:nvSpPr>
        <p:spPr/>
        <p:txBody>
          <a:bodyPr>
            <a:normAutofit fontScale="9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Occupants’ self reported their gross annual income</a:t>
            </a:r>
          </a:p>
        </p:txBody>
      </p:sp>
      <p:sp>
        <p:nvSpPr>
          <p:cNvPr id="6" name="Title 5">
            <a:extLst>
              <a:ext uri="{FF2B5EF4-FFF2-40B4-BE49-F238E27FC236}">
                <a16:creationId xmlns:a16="http://schemas.microsoft.com/office/drawing/2014/main" id="{955D245E-4E72-73CC-BFCD-F353C64C132F}"/>
              </a:ext>
            </a:extLst>
          </p:cNvPr>
          <p:cNvSpPr>
            <a:spLocks noGrp="1"/>
          </p:cNvSpPr>
          <p:nvPr>
            <p:ph type="title"/>
          </p:nvPr>
        </p:nvSpPr>
        <p:spPr/>
        <p:txBody>
          <a:bodyPr>
            <a:normAutofit fontScale="90000"/>
          </a:bodyPr>
          <a:lstStyle/>
          <a:p>
            <a:r>
              <a:rPr lang="en-US" dirty="0"/>
              <a:t>Representing Demographic information of participants</a:t>
            </a:r>
          </a:p>
        </p:txBody>
      </p:sp>
      <p:pic>
        <p:nvPicPr>
          <p:cNvPr id="7" name="Picture 6">
            <a:extLst>
              <a:ext uri="{FF2B5EF4-FFF2-40B4-BE49-F238E27FC236}">
                <a16:creationId xmlns:a16="http://schemas.microsoft.com/office/drawing/2014/main" id="{8E5DFC32-D108-F005-4DBD-1AC4EE0FFE19}"/>
              </a:ext>
            </a:extLst>
          </p:cNvPr>
          <p:cNvPicPr>
            <a:picLocks noChangeAspect="1"/>
          </p:cNvPicPr>
          <p:nvPr/>
        </p:nvPicPr>
        <p:blipFill>
          <a:blip r:embed="rId2"/>
          <a:stretch>
            <a:fillRect/>
          </a:stretch>
        </p:blipFill>
        <p:spPr>
          <a:xfrm>
            <a:off x="1187311" y="2983057"/>
            <a:ext cx="3257272" cy="2066652"/>
          </a:xfrm>
          <a:prstGeom prst="rect">
            <a:avLst/>
          </a:prstGeom>
        </p:spPr>
      </p:pic>
      <p:pic>
        <p:nvPicPr>
          <p:cNvPr id="8" name="Picture 7">
            <a:extLst>
              <a:ext uri="{FF2B5EF4-FFF2-40B4-BE49-F238E27FC236}">
                <a16:creationId xmlns:a16="http://schemas.microsoft.com/office/drawing/2014/main" id="{61D13FD6-9F72-0DDA-21C9-98E5CAE97175}"/>
              </a:ext>
            </a:extLst>
          </p:cNvPr>
          <p:cNvPicPr>
            <a:picLocks noChangeAspect="1"/>
          </p:cNvPicPr>
          <p:nvPr/>
        </p:nvPicPr>
        <p:blipFill>
          <a:blip r:embed="rId3"/>
          <a:stretch>
            <a:fillRect/>
          </a:stretch>
        </p:blipFill>
        <p:spPr>
          <a:xfrm>
            <a:off x="4699417" y="2984988"/>
            <a:ext cx="3447602" cy="2064720"/>
          </a:xfrm>
          <a:prstGeom prst="rect">
            <a:avLst/>
          </a:prstGeom>
        </p:spPr>
      </p:pic>
    </p:spTree>
    <p:extLst>
      <p:ext uri="{BB962C8B-B14F-4D97-AF65-F5344CB8AC3E}">
        <p14:creationId xmlns:p14="http://schemas.microsoft.com/office/powerpoint/2010/main" val="230837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EA8BD2-B5BC-E0BE-CBF0-5FA47814B6CB}"/>
              </a:ext>
            </a:extLst>
          </p:cNvPr>
          <p:cNvSpPr>
            <a:spLocks noGrp="1"/>
          </p:cNvSpPr>
          <p:nvPr>
            <p:ph type="body" idx="1"/>
          </p:nvPr>
        </p:nvSpPr>
        <p:spPr>
          <a:xfrm>
            <a:off x="1102239" y="2372914"/>
            <a:ext cx="3288024" cy="704087"/>
          </a:xfrm>
        </p:spPr>
        <p:txBody>
          <a:bodyPr>
            <a:normAutofit fontScale="92500"/>
          </a:bodyPr>
          <a:lstStyle/>
          <a:p>
            <a:r>
              <a:rPr lang="en-US" dirty="0"/>
              <a:t>Information obtained from </a:t>
            </a:r>
            <a:r>
              <a:rPr lang="en-US" dirty="0" err="1"/>
              <a:t>U.s.</a:t>
            </a:r>
            <a:r>
              <a:rPr lang="en-US" dirty="0"/>
              <a:t> Census</a:t>
            </a:r>
          </a:p>
        </p:txBody>
      </p:sp>
      <p:sp>
        <p:nvSpPr>
          <p:cNvPr id="3" name="Content Placeholder 2">
            <a:extLst>
              <a:ext uri="{FF2B5EF4-FFF2-40B4-BE49-F238E27FC236}">
                <a16:creationId xmlns:a16="http://schemas.microsoft.com/office/drawing/2014/main" id="{411649E5-0554-50E1-9016-C684F1599B6C}"/>
              </a:ext>
            </a:extLst>
          </p:cNvPr>
          <p:cNvSpPr>
            <a:spLocks noGrp="1"/>
          </p:cNvSpPr>
          <p:nvPr>
            <p:ph sz="half" idx="2"/>
          </p:nvPr>
        </p:nvSpPr>
        <p:spPr/>
        <p:txBody>
          <a:bodyPr>
            <a:normAutofit fontScale="85000" lnSpcReduction="10000"/>
          </a:bodyPr>
          <a:lstStyle/>
          <a:p>
            <a:r>
              <a:rPr lang="en-US" dirty="0"/>
              <a:t>A</a:t>
            </a:r>
            <a:r>
              <a:rPr lang="en-US" sz="1800" dirty="0"/>
              <a:t> bachelor’s degree: 23% of the U.S. population had a bachelor’s degree as their highest degree while in the study, 36% of the population obtained bachelor degrees. Also, important to note, 14% of the U.S. population completed advanced education such as master’s degree, professional degree or doctorate, while in the study 43% of the population have an advanced degree. </a:t>
            </a:r>
          </a:p>
          <a:p>
            <a:endParaRPr lang="en-US" dirty="0"/>
          </a:p>
        </p:txBody>
      </p:sp>
      <p:sp>
        <p:nvSpPr>
          <p:cNvPr id="4" name="Content Placeholder 3">
            <a:extLst>
              <a:ext uri="{FF2B5EF4-FFF2-40B4-BE49-F238E27FC236}">
                <a16:creationId xmlns:a16="http://schemas.microsoft.com/office/drawing/2014/main" id="{ED8D7C13-CFD9-2B2E-AF57-AF62CCE77D23}"/>
              </a:ext>
            </a:extLst>
          </p:cNvPr>
          <p:cNvSpPr>
            <a:spLocks noGrp="1"/>
          </p:cNvSpPr>
          <p:nvPr>
            <p:ph sz="quarter" idx="4"/>
          </p:nvPr>
        </p:nvSpPr>
        <p:spPr/>
        <p:txBody>
          <a:bodyPr>
            <a:normAutofit fontScale="85000" lnSpcReduction="10000"/>
          </a:bodyPr>
          <a:lstStyle/>
          <a:p>
            <a:endParaRPr lang="en-US"/>
          </a:p>
        </p:txBody>
      </p:sp>
      <p:sp>
        <p:nvSpPr>
          <p:cNvPr id="5" name="Text Placeholder 4">
            <a:extLst>
              <a:ext uri="{FF2B5EF4-FFF2-40B4-BE49-F238E27FC236}">
                <a16:creationId xmlns:a16="http://schemas.microsoft.com/office/drawing/2014/main" id="{B56FC696-3F33-C783-EFBB-CC20E534D95F}"/>
              </a:ext>
            </a:extLst>
          </p:cNvPr>
          <p:cNvSpPr>
            <a:spLocks noGrp="1"/>
          </p:cNvSpPr>
          <p:nvPr>
            <p:ph type="body" sz="quarter" idx="13"/>
          </p:nvPr>
        </p:nvSpPr>
        <p:spPr/>
        <p:txBody>
          <a:bodyPr/>
          <a:lstStyle/>
          <a:p>
            <a:endParaRPr lang="en-US"/>
          </a:p>
        </p:txBody>
      </p:sp>
      <p:sp>
        <p:nvSpPr>
          <p:cNvPr id="6" name="Title 5">
            <a:extLst>
              <a:ext uri="{FF2B5EF4-FFF2-40B4-BE49-F238E27FC236}">
                <a16:creationId xmlns:a16="http://schemas.microsoft.com/office/drawing/2014/main" id="{8CFCB8BC-224E-714E-AEB1-1CF7DFA54B4A}"/>
              </a:ext>
            </a:extLst>
          </p:cNvPr>
          <p:cNvSpPr>
            <a:spLocks noGrp="1"/>
          </p:cNvSpPr>
          <p:nvPr>
            <p:ph type="title"/>
          </p:nvPr>
        </p:nvSpPr>
        <p:spPr/>
        <p:txBody>
          <a:bodyPr>
            <a:normAutofit fontScale="90000"/>
          </a:bodyPr>
          <a:lstStyle/>
          <a:p>
            <a:r>
              <a:rPr lang="en-US" dirty="0"/>
              <a:t>Comparing participant education vs. U.S. Population</a:t>
            </a:r>
          </a:p>
        </p:txBody>
      </p:sp>
      <p:pic>
        <p:nvPicPr>
          <p:cNvPr id="8" name="Picture 7">
            <a:extLst>
              <a:ext uri="{FF2B5EF4-FFF2-40B4-BE49-F238E27FC236}">
                <a16:creationId xmlns:a16="http://schemas.microsoft.com/office/drawing/2014/main" id="{1BE5E8F6-1F68-AE59-DBF6-53DBC0F11B4F}"/>
              </a:ext>
            </a:extLst>
          </p:cNvPr>
          <p:cNvPicPr>
            <a:picLocks noChangeAspect="1"/>
          </p:cNvPicPr>
          <p:nvPr/>
        </p:nvPicPr>
        <p:blipFill>
          <a:blip r:embed="rId2"/>
          <a:stretch>
            <a:fillRect/>
          </a:stretch>
        </p:blipFill>
        <p:spPr>
          <a:xfrm>
            <a:off x="4324963" y="2665477"/>
            <a:ext cx="4721602" cy="3008300"/>
          </a:xfrm>
          <a:prstGeom prst="rect">
            <a:avLst/>
          </a:prstGeom>
        </p:spPr>
      </p:pic>
    </p:spTree>
    <p:extLst>
      <p:ext uri="{BB962C8B-B14F-4D97-AF65-F5344CB8AC3E}">
        <p14:creationId xmlns:p14="http://schemas.microsoft.com/office/powerpoint/2010/main" val="302092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079E91-71F8-7AEF-AEA6-AE5FA07CC943}"/>
              </a:ext>
            </a:extLst>
          </p:cNvPr>
          <p:cNvSpPr>
            <a:spLocks noGrp="1"/>
          </p:cNvSpPr>
          <p:nvPr>
            <p:ph type="body" idx="1"/>
          </p:nvPr>
        </p:nvSpPr>
        <p:spPr/>
        <p:txBody>
          <a:bodyPr>
            <a:normAutofit fontScale="85000" lnSpcReduction="20000"/>
          </a:bodyPr>
          <a:lstStyle/>
          <a:p>
            <a:r>
              <a:rPr lang="en-US" dirty="0"/>
              <a:t>Engineers often need to contextualize their efforts</a:t>
            </a:r>
          </a:p>
        </p:txBody>
      </p:sp>
      <p:sp>
        <p:nvSpPr>
          <p:cNvPr id="3" name="Content Placeholder 2">
            <a:extLst>
              <a:ext uri="{FF2B5EF4-FFF2-40B4-BE49-F238E27FC236}">
                <a16:creationId xmlns:a16="http://schemas.microsoft.com/office/drawing/2014/main" id="{E3801822-25BF-85B7-97B2-36D19C1C2F76}"/>
              </a:ext>
            </a:extLst>
          </p:cNvPr>
          <p:cNvSpPr>
            <a:spLocks noGrp="1"/>
          </p:cNvSpPr>
          <p:nvPr>
            <p:ph sz="half" idx="2"/>
          </p:nvPr>
        </p:nvSpPr>
        <p:spPr>
          <a:xfrm>
            <a:off x="1102239" y="2952750"/>
            <a:ext cx="3288024" cy="2596776"/>
          </a:xfrm>
        </p:spPr>
        <p:txBody>
          <a:bodyPr>
            <a:noAutofit/>
          </a:bodyPr>
          <a:lstStyle/>
          <a:p>
            <a:r>
              <a:rPr lang="en-US" sz="1600" dirty="0"/>
              <a:t>Without contextualizing research may lead to urban inequities due to lack of knowing how efforts may impact surrounding communities or members of the community. The problem falls within the decision making behind the research and who it is intended for. </a:t>
            </a:r>
          </a:p>
          <a:p>
            <a:r>
              <a:rPr lang="en-US" sz="1600" dirty="0"/>
              <a:t>Leading to consequences of climate gentrification making some areas more valuable than others and could potentially drive certain members of a community out of their homes. </a:t>
            </a:r>
          </a:p>
        </p:txBody>
      </p:sp>
      <p:sp>
        <p:nvSpPr>
          <p:cNvPr id="5" name="Text Placeholder 4">
            <a:extLst>
              <a:ext uri="{FF2B5EF4-FFF2-40B4-BE49-F238E27FC236}">
                <a16:creationId xmlns:a16="http://schemas.microsoft.com/office/drawing/2014/main" id="{35B7E6B3-685F-4F4C-1FC1-C5FD5367FD4B}"/>
              </a:ext>
            </a:extLst>
          </p:cNvPr>
          <p:cNvSpPr>
            <a:spLocks noGrp="1"/>
          </p:cNvSpPr>
          <p:nvPr>
            <p:ph type="body" sz="quarter" idx="13"/>
          </p:nvPr>
        </p:nvSpPr>
        <p:spPr>
          <a:xfrm>
            <a:off x="4921250" y="2278508"/>
            <a:ext cx="3290516" cy="704087"/>
          </a:xfrm>
        </p:spPr>
        <p:txBody>
          <a:bodyPr>
            <a:normAutofit fontScale="77500" lnSpcReduction="20000"/>
          </a:bodyPr>
          <a:lstStyle/>
          <a:p>
            <a:r>
              <a:rPr lang="en-US" dirty="0"/>
              <a:t>Engineers are not train to solve poverty, but have the capability to alleviate it</a:t>
            </a:r>
          </a:p>
        </p:txBody>
      </p:sp>
      <p:sp>
        <p:nvSpPr>
          <p:cNvPr id="6" name="Title 5">
            <a:extLst>
              <a:ext uri="{FF2B5EF4-FFF2-40B4-BE49-F238E27FC236}">
                <a16:creationId xmlns:a16="http://schemas.microsoft.com/office/drawing/2014/main" id="{621F9080-E3FA-25A5-AD7A-7C9ED7E47D87}"/>
              </a:ext>
            </a:extLst>
          </p:cNvPr>
          <p:cNvSpPr>
            <a:spLocks noGrp="1"/>
          </p:cNvSpPr>
          <p:nvPr>
            <p:ph type="title"/>
          </p:nvPr>
        </p:nvSpPr>
        <p:spPr/>
        <p:txBody>
          <a:bodyPr/>
          <a:lstStyle/>
          <a:p>
            <a:r>
              <a:rPr lang="en-US" dirty="0"/>
              <a:t>Social implications</a:t>
            </a:r>
          </a:p>
        </p:txBody>
      </p:sp>
      <p:sp>
        <p:nvSpPr>
          <p:cNvPr id="7" name="TextBox 6">
            <a:extLst>
              <a:ext uri="{FF2B5EF4-FFF2-40B4-BE49-F238E27FC236}">
                <a16:creationId xmlns:a16="http://schemas.microsoft.com/office/drawing/2014/main" id="{293B961C-820B-EFEA-BCB4-E78DB786F189}"/>
              </a:ext>
            </a:extLst>
          </p:cNvPr>
          <p:cNvSpPr txBox="1"/>
          <p:nvPr/>
        </p:nvSpPr>
        <p:spPr>
          <a:xfrm>
            <a:off x="4753739" y="3143249"/>
            <a:ext cx="4127500" cy="2062103"/>
          </a:xfrm>
          <a:prstGeom prst="rect">
            <a:avLst/>
          </a:prstGeom>
          <a:noFill/>
        </p:spPr>
        <p:txBody>
          <a:bodyPr wrap="square" rtlCol="0">
            <a:spAutoFit/>
          </a:bodyPr>
          <a:lstStyle/>
          <a:p>
            <a:r>
              <a:rPr lang="en-US" sz="1600" dirty="0"/>
              <a:t>One could argue in the sake of this study that although it is beneficial for the energy grid and single residential homes, this data set has limitations and cannot support analysis on how load flexibility and grid interactive buildings will function in homes occupied in marginalized communities and socio-economic affordable housing complexes. </a:t>
            </a:r>
          </a:p>
        </p:txBody>
      </p:sp>
    </p:spTree>
    <p:extLst>
      <p:ext uri="{BB962C8B-B14F-4D97-AF65-F5344CB8AC3E}">
        <p14:creationId xmlns:p14="http://schemas.microsoft.com/office/powerpoint/2010/main" val="1916900172"/>
      </p:ext>
    </p:extLst>
  </p:cSld>
  <p:clrMapOvr>
    <a:masterClrMapping/>
  </p:clrMapOvr>
</p:sld>
</file>

<file path=ppt/theme/theme1.xml><?xml version="1.0" encoding="utf-8"?>
<a:theme xmlns:a="http://schemas.openxmlformats.org/drawingml/2006/main" name="1_Office Theme">
  <a:themeElements>
    <a:clrScheme name="Custom 7">
      <a:dk1>
        <a:srgbClr val="00465C"/>
      </a:dk1>
      <a:lt1>
        <a:srgbClr val="F8F8F8"/>
      </a:lt1>
      <a:dk2>
        <a:srgbClr val="00465C"/>
      </a:dk2>
      <a:lt2>
        <a:srgbClr val="F8F8F8"/>
      </a:lt2>
      <a:accent1>
        <a:srgbClr val="00465C"/>
      </a:accent1>
      <a:accent2>
        <a:srgbClr val="00465C"/>
      </a:accent2>
      <a:accent3>
        <a:srgbClr val="5799AD"/>
      </a:accent3>
      <a:accent4>
        <a:srgbClr val="5799AD"/>
      </a:accent4>
      <a:accent5>
        <a:srgbClr val="4BACC6"/>
      </a:accent5>
      <a:accent6>
        <a:srgbClr val="F57B20"/>
      </a:accent6>
      <a:hlink>
        <a:srgbClr val="F57B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9215</TotalTime>
  <Words>988</Words>
  <Application>Microsoft Office PowerPoint</Application>
  <PresentationFormat>On-screen Show (4:3)</PresentationFormat>
  <Paragraphs>91</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Arial Black</vt:lpstr>
      <vt:lpstr>Calibri</vt:lpstr>
      <vt:lpstr>Franklin Gothic Medium</vt:lpstr>
      <vt:lpstr>Frutiger 45 Light</vt:lpstr>
      <vt:lpstr>Gill Sans MT</vt:lpstr>
      <vt:lpstr>Wingdings</vt:lpstr>
      <vt:lpstr>1_Office Theme</vt:lpstr>
      <vt:lpstr>Parcel</vt:lpstr>
      <vt:lpstr>Demographic and Building Information for Residential Load Flexibility data set   </vt:lpstr>
      <vt:lpstr>WHOLE ENERGY HOMES</vt:lpstr>
      <vt:lpstr>AutoCAD FLOORPLANS</vt:lpstr>
      <vt:lpstr> Floor Area descriptions for MA and CO homes</vt:lpstr>
      <vt:lpstr>Inkscape layouts</vt:lpstr>
      <vt:lpstr>Home Assistant Surveys</vt:lpstr>
      <vt:lpstr>Representing Demographic information of participants</vt:lpstr>
      <vt:lpstr>Comparing participant education vs. U.S. Population</vt:lpstr>
      <vt:lpstr>Social implications</vt:lpstr>
      <vt:lpstr>Future Work</vt:lpstr>
      <vt:lpstr>Struggles I had to overcome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Aidsa I. Santiago Román</dc:creator>
  <cp:lastModifiedBy>Fuchs, Nicolas</cp:lastModifiedBy>
  <cp:revision>118</cp:revision>
  <cp:lastPrinted>2021-06-02T14:45:30Z</cp:lastPrinted>
  <dcterms:created xsi:type="dcterms:W3CDTF">2011-06-14T14:13:43Z</dcterms:created>
  <dcterms:modified xsi:type="dcterms:W3CDTF">2023-08-01T18:14:04Z</dcterms:modified>
</cp:coreProperties>
</file>