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Average" panose="020B0604020202020204" charset="0"/>
      <p:regular r:id="rId20"/>
    </p:embeddedFont>
    <p:embeddedFont>
      <p:font typeface="Oswald" panose="00000500000000000000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A945D5-39D6-4F82-B163-68D6F90C95B6}">
  <a:tblStyle styleId="{0FA945D5-39D6-4F82-B163-68D6F90C95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52A889C-8C8A-4A29-8643-ED04C4303BF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34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bb68f602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bb68f602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6f980f9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6f980f9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5c12d2547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5c12d2547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6f980f9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6f980f9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6f980f9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6f980f9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6f980f9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6f980f91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6f980f9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6f980f9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bb68f602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bb68f602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bb68f602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5bb68f602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80f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c12d254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c12d254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f980f9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f980f9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6f980f9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6f980f9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bb68f602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bb68f602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bb68f602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bb68f602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6f980f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6f980f9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c12d2547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c12d2547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277650" y="25040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Mechanical Design of Sequential Injection Analysis System for Nitrate Sensing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6305950" y="2613288"/>
            <a:ext cx="22497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b="1"/>
              <a:t>Environmental Sensors Lab</a:t>
            </a:r>
            <a:endParaRPr sz="2000"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Amy Mueller, Ph.D, Ben Eck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		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500" y="631450"/>
            <a:ext cx="3188926" cy="64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500" y="1471800"/>
            <a:ext cx="3188926" cy="6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4250" y="1818200"/>
            <a:ext cx="4572000" cy="20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Jodi Zangari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REU Pathways Program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Mechanical Engineering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/>
          <p:nvPr/>
        </p:nvSpPr>
        <p:spPr>
          <a:xfrm>
            <a:off x="1344450" y="4123500"/>
            <a:ext cx="19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NSF#2150417  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P.I.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 I.Zeid 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Co-P.I. 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rPr>
              <a:t>C.Duggan 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375" y="2668888"/>
            <a:ext cx="1442649" cy="14752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/>
          <p:nvPr/>
        </p:nvSpPr>
        <p:spPr>
          <a:xfrm>
            <a:off x="4966800" y="4421925"/>
            <a:ext cx="567900" cy="147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029" y="2427849"/>
            <a:ext cx="2540999" cy="71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 VI For Syringe Pump</a:t>
            </a:r>
            <a:endParaRPr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75" y="1363125"/>
            <a:ext cx="6349650" cy="327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6657750" y="1363125"/>
            <a:ext cx="2351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Designed for instrument control of Chemyx, Inc. Fusion 200 syringe pump 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While loop with sub-VI for system configuration of pump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Main application loop and embedded case structure ensure continuous status updates 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Virtual Instrument (VI)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56075" y="42442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Initial Component and System Testing</a:t>
            </a:r>
            <a:endParaRPr/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627325"/>
            <a:ext cx="4267198" cy="2745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4724400" y="4519075"/>
            <a:ext cx="4267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/>
              <a:t>Table 2. </a:t>
            </a:r>
            <a:r>
              <a:rPr lang="en" sz="1100" i="1"/>
              <a:t>Initial testing observations from individual components and overall system integration and functionality.</a:t>
            </a:r>
            <a:endParaRPr sz="1100" i="1"/>
          </a:p>
        </p:txBody>
      </p:sp>
      <p:sp>
        <p:nvSpPr>
          <p:cNvPr id="174" name="Google Shape;174;p23"/>
          <p:cNvSpPr txBox="1"/>
          <p:nvPr/>
        </p:nvSpPr>
        <p:spPr>
          <a:xfrm>
            <a:off x="4648200" y="157300"/>
            <a:ext cx="4343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Phase 1 - Hardware Testing: </a:t>
            </a:r>
            <a:endParaRPr sz="3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Testing of all system components for functionality and system integration. Fluid volumes and flow paths were also observed and tested.</a:t>
            </a:r>
            <a:endParaRPr sz="1350" b="1"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25" y="2100225"/>
            <a:ext cx="4343102" cy="252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 idx="4294967295"/>
          </p:nvPr>
        </p:nvSpPr>
        <p:spPr>
          <a:xfrm>
            <a:off x="311700" y="178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2: Conductivity Testing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4294967295"/>
          </p:nvPr>
        </p:nvSpPr>
        <p:spPr>
          <a:xfrm>
            <a:off x="265125" y="789125"/>
            <a:ext cx="4192500" cy="41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Findings:</a:t>
            </a:r>
            <a:endParaRPr sz="12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Solution concentration values followed linear fit as expected with R</a:t>
            </a:r>
            <a:r>
              <a:rPr lang="en" sz="1500" baseline="30000"/>
              <a:t>2</a:t>
            </a:r>
            <a:r>
              <a:rPr lang="en" sz="1500"/>
              <a:t> value = 0.9917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Proved that current mixing procedure is creating accurate concentration levels of intended solutions 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Error Implications:</a:t>
            </a:r>
            <a:endParaRPr sz="1600" b="1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Small air bubbles observed in syringe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Re-calibrate conductivity tester using 4 points of calibration rather than 2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Increasing volume (ml) used for cleaning system between each run</a:t>
            </a:r>
            <a:endParaRPr sz="1600"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4294967295"/>
          </p:nvPr>
        </p:nvSpPr>
        <p:spPr>
          <a:xfrm>
            <a:off x="6745325" y="635200"/>
            <a:ext cx="2239500" cy="2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2"/>
                </a:solidFill>
              </a:rPr>
              <a:t>Solution 1 - Milli-Q Water</a:t>
            </a:r>
            <a:endParaRPr sz="1400">
              <a:solidFill>
                <a:schemeClr val="lt2"/>
              </a:solidFill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4294967295"/>
          </p:nvPr>
        </p:nvSpPr>
        <p:spPr>
          <a:xfrm>
            <a:off x="6745525" y="906925"/>
            <a:ext cx="2092500" cy="2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2"/>
                </a:solidFill>
              </a:rPr>
              <a:t>Solution 2 - 0.25 M NaCl</a:t>
            </a:r>
            <a:endParaRPr sz="1400">
              <a:solidFill>
                <a:schemeClr val="lt2"/>
              </a:solidFill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22525"/>
            <a:ext cx="4381574" cy="277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grpSp>
        <p:nvGrpSpPr>
          <p:cNvPr id="190" name="Google Shape;190;p25"/>
          <p:cNvGrpSpPr/>
          <p:nvPr/>
        </p:nvGrpSpPr>
        <p:grpSpPr>
          <a:xfrm>
            <a:off x="424825" y="1253973"/>
            <a:ext cx="8294372" cy="799416"/>
            <a:chOff x="424813" y="1177875"/>
            <a:chExt cx="8294372" cy="849900"/>
          </a:xfrm>
        </p:grpSpPr>
        <p:sp>
          <p:nvSpPr>
            <p:cNvPr id="191" name="Google Shape;191;p25"/>
            <p:cNvSpPr/>
            <p:nvPr/>
          </p:nvSpPr>
          <p:spPr>
            <a:xfrm>
              <a:off x="2927684" y="1177875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424813" y="1177875"/>
              <a:ext cx="3055800" cy="849900"/>
            </a:xfrm>
            <a:prstGeom prst="homePlate">
              <a:avLst>
                <a:gd name="adj" fmla="val 26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5"/>
          <p:cNvSpPr txBox="1">
            <a:spLocks noGrp="1"/>
          </p:cNvSpPr>
          <p:nvPr>
            <p:ph type="body" idx="4294967295"/>
          </p:nvPr>
        </p:nvSpPr>
        <p:spPr>
          <a:xfrm>
            <a:off x="539675" y="1254200"/>
            <a:ext cx="24225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Hardware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294967295"/>
          </p:nvPr>
        </p:nvSpPr>
        <p:spPr>
          <a:xfrm>
            <a:off x="3309750" y="1254150"/>
            <a:ext cx="54093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Complete flow-cell and integrate with current system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Refine integrated system and flow processes for improved accuracy</a:t>
            </a:r>
            <a:endParaRPr sz="1500">
              <a:solidFill>
                <a:schemeClr val="lt1"/>
              </a:solidFill>
            </a:endParaRPr>
          </a:p>
        </p:txBody>
      </p:sp>
      <p:grpSp>
        <p:nvGrpSpPr>
          <p:cNvPr id="195" name="Google Shape;195;p25"/>
          <p:cNvGrpSpPr/>
          <p:nvPr/>
        </p:nvGrpSpPr>
        <p:grpSpPr>
          <a:xfrm>
            <a:off x="424825" y="2127339"/>
            <a:ext cx="8294360" cy="799416"/>
            <a:chOff x="424813" y="2075689"/>
            <a:chExt cx="8294360" cy="849900"/>
          </a:xfrm>
        </p:grpSpPr>
        <p:sp>
          <p:nvSpPr>
            <p:cNvPr id="196" name="Google Shape;196;p25"/>
            <p:cNvSpPr/>
            <p:nvPr/>
          </p:nvSpPr>
          <p:spPr>
            <a:xfrm>
              <a:off x="2927672" y="2075689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424813" y="2075689"/>
              <a:ext cx="3055800" cy="849900"/>
            </a:xfrm>
            <a:prstGeom prst="homePlate">
              <a:avLst>
                <a:gd name="adj" fmla="val 26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5"/>
          <p:cNvSpPr txBox="1">
            <a:spLocks noGrp="1"/>
          </p:cNvSpPr>
          <p:nvPr>
            <p:ph type="body" idx="4294967295"/>
          </p:nvPr>
        </p:nvSpPr>
        <p:spPr>
          <a:xfrm>
            <a:off x="539675" y="2127450"/>
            <a:ext cx="24225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Software/LabVIEW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4294967295"/>
          </p:nvPr>
        </p:nvSpPr>
        <p:spPr>
          <a:xfrm>
            <a:off x="3309750" y="2127475"/>
            <a:ext cx="54597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Expand current programming to include valve control and make adaptable to arrays of configurations</a:t>
            </a:r>
            <a:endParaRPr sz="1500">
              <a:solidFill>
                <a:schemeClr val="lt1"/>
              </a:solidFill>
            </a:endParaRPr>
          </a:p>
        </p:txBody>
      </p:sp>
      <p:grpSp>
        <p:nvGrpSpPr>
          <p:cNvPr id="200" name="Google Shape;200;p25"/>
          <p:cNvGrpSpPr/>
          <p:nvPr/>
        </p:nvGrpSpPr>
        <p:grpSpPr>
          <a:xfrm>
            <a:off x="424825" y="3000705"/>
            <a:ext cx="8294360" cy="799447"/>
            <a:chOff x="424813" y="2974405"/>
            <a:chExt cx="8294360" cy="849933"/>
          </a:xfrm>
        </p:grpSpPr>
        <p:sp>
          <p:nvSpPr>
            <p:cNvPr id="201" name="Google Shape;201;p25"/>
            <p:cNvSpPr/>
            <p:nvPr/>
          </p:nvSpPr>
          <p:spPr>
            <a:xfrm>
              <a:off x="2927672" y="2974438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424813" y="2974405"/>
              <a:ext cx="3055800" cy="849900"/>
            </a:xfrm>
            <a:prstGeom prst="homePlate">
              <a:avLst>
                <a:gd name="adj" fmla="val 26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25"/>
          <p:cNvSpPr txBox="1">
            <a:spLocks noGrp="1"/>
          </p:cNvSpPr>
          <p:nvPr>
            <p:ph type="body" idx="4294967295"/>
          </p:nvPr>
        </p:nvSpPr>
        <p:spPr>
          <a:xfrm>
            <a:off x="539675" y="3000775"/>
            <a:ext cx="24225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Fluid testing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4294967295"/>
          </p:nvPr>
        </p:nvSpPr>
        <p:spPr>
          <a:xfrm>
            <a:off x="3309825" y="3004325"/>
            <a:ext cx="54093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Establish protocol for priming the pump and all output lines to avoid air bubbles in the syringe and tubing </a:t>
            </a:r>
            <a:endParaRPr sz="1500">
              <a:solidFill>
                <a:schemeClr val="lt1"/>
              </a:solidFill>
            </a:endParaRPr>
          </a:p>
        </p:txBody>
      </p:sp>
      <p:grpSp>
        <p:nvGrpSpPr>
          <p:cNvPr id="205" name="Google Shape;205;p25"/>
          <p:cNvGrpSpPr/>
          <p:nvPr/>
        </p:nvGrpSpPr>
        <p:grpSpPr>
          <a:xfrm>
            <a:off x="424825" y="3874103"/>
            <a:ext cx="8294360" cy="799447"/>
            <a:chOff x="424813" y="3871259"/>
            <a:chExt cx="8294360" cy="849933"/>
          </a:xfrm>
        </p:grpSpPr>
        <p:sp>
          <p:nvSpPr>
            <p:cNvPr id="206" name="Google Shape;206;p25"/>
            <p:cNvSpPr/>
            <p:nvPr/>
          </p:nvSpPr>
          <p:spPr>
            <a:xfrm>
              <a:off x="2927672" y="3871292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424813" y="3871259"/>
              <a:ext cx="3055800" cy="849900"/>
            </a:xfrm>
            <a:prstGeom prst="homePlate">
              <a:avLst>
                <a:gd name="adj" fmla="val 26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25"/>
          <p:cNvSpPr txBox="1">
            <a:spLocks noGrp="1"/>
          </p:cNvSpPr>
          <p:nvPr>
            <p:ph type="body" idx="4294967295"/>
          </p:nvPr>
        </p:nvSpPr>
        <p:spPr>
          <a:xfrm>
            <a:off x="539675" y="3874100"/>
            <a:ext cx="24225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Prototype testing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4294967295"/>
          </p:nvPr>
        </p:nvSpPr>
        <p:spPr>
          <a:xfrm>
            <a:off x="3309825" y="3876300"/>
            <a:ext cx="54093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Test overall functionality of fully integrated system when used with larger solution bank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26"/>
          <p:cNvGraphicFramePr/>
          <p:nvPr/>
        </p:nvGraphicFramePr>
        <p:xfrm>
          <a:off x="484113" y="1215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{752A889C-8C8A-4A29-8643-ED04C4303BF6}</a:tableStyleId>
              </a:tblPr>
              <a:tblGrid>
                <a:gridCol w="100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3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5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9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216" name="Google Shape;216;p26" descr="Timeline background shape"/>
          <p:cNvSpPr/>
          <p:nvPr/>
        </p:nvSpPr>
        <p:spPr>
          <a:xfrm>
            <a:off x="489150" y="1744400"/>
            <a:ext cx="2568600" cy="4575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body" idx="4294967295"/>
          </p:nvPr>
        </p:nvSpPr>
        <p:spPr>
          <a:xfrm>
            <a:off x="412950" y="1744550"/>
            <a:ext cx="24552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Hardware development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8" name="Google Shape;218;p26" descr="Timeline background shape"/>
          <p:cNvSpPr/>
          <p:nvPr/>
        </p:nvSpPr>
        <p:spPr>
          <a:xfrm>
            <a:off x="3497400" y="1744400"/>
            <a:ext cx="2219400" cy="457500"/>
          </a:xfrm>
          <a:prstGeom prst="homePlate">
            <a:avLst>
              <a:gd name="adj" fmla="val 50000"/>
            </a:avLst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4294967295"/>
          </p:nvPr>
        </p:nvSpPr>
        <p:spPr>
          <a:xfrm>
            <a:off x="3556750" y="1736200"/>
            <a:ext cx="17562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20" name="Google Shape;220;p26"/>
          <p:cNvGrpSpPr/>
          <p:nvPr/>
        </p:nvGrpSpPr>
        <p:grpSpPr>
          <a:xfrm>
            <a:off x="4497078" y="2920213"/>
            <a:ext cx="3432244" cy="441657"/>
            <a:chOff x="6448870" y="3733723"/>
            <a:chExt cx="2453355" cy="351302"/>
          </a:xfrm>
        </p:grpSpPr>
        <p:sp>
          <p:nvSpPr>
            <p:cNvPr id="221" name="Google Shape;221;p26"/>
            <p:cNvSpPr/>
            <p:nvPr/>
          </p:nvSpPr>
          <p:spPr>
            <a:xfrm>
              <a:off x="6448870" y="3733723"/>
              <a:ext cx="1768500" cy="351300"/>
            </a:xfrm>
            <a:prstGeom prst="homePlat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6"/>
          <p:cNvSpPr txBox="1">
            <a:spLocks noGrp="1"/>
          </p:cNvSpPr>
          <p:nvPr>
            <p:ph type="body" idx="4294967295"/>
          </p:nvPr>
        </p:nvSpPr>
        <p:spPr>
          <a:xfrm>
            <a:off x="4573325" y="2912300"/>
            <a:ext cx="25686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Advanced goals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4294967295"/>
          </p:nvPr>
        </p:nvSpPr>
        <p:spPr>
          <a:xfrm>
            <a:off x="4497125" y="3446150"/>
            <a:ext cx="34323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Implement 15 solution array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Implement 30 solution array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7" name="Google Shape;227;p26" descr="Timeline background shape"/>
          <p:cNvSpPr/>
          <p:nvPr/>
        </p:nvSpPr>
        <p:spPr>
          <a:xfrm>
            <a:off x="6276775" y="1740225"/>
            <a:ext cx="2219400" cy="4575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Prototype testing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Team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l="33453"/>
          <a:stretch/>
        </p:blipFill>
        <p:spPr>
          <a:xfrm>
            <a:off x="736263" y="1322225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>
            <a:spLocks noGrp="1"/>
          </p:cNvSpPr>
          <p:nvPr>
            <p:ph type="body" idx="4294967295"/>
          </p:nvPr>
        </p:nvSpPr>
        <p:spPr>
          <a:xfrm>
            <a:off x="4697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Amy Mueller, Ph.D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36" name="Google Shape;236;p27"/>
          <p:cNvCxnSpPr/>
          <p:nvPr/>
        </p:nvCxnSpPr>
        <p:spPr>
          <a:xfrm>
            <a:off x="1422975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27"/>
          <p:cNvSpPr txBox="1">
            <a:spLocks noGrp="1"/>
          </p:cNvSpPr>
          <p:nvPr>
            <p:ph type="body" idx="4294967295"/>
          </p:nvPr>
        </p:nvSpPr>
        <p:spPr>
          <a:xfrm>
            <a:off x="4697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Principle Investigator</a:t>
            </a:r>
            <a:endParaRPr sz="13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/>
              <a:t>Associate Professor</a:t>
            </a:r>
            <a:endParaRPr sz="1300"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4">
            <a:alphaModFix/>
          </a:blip>
          <a:srcRect t="-284" r="11645" b="34116"/>
          <a:stretch/>
        </p:blipFill>
        <p:spPr>
          <a:xfrm>
            <a:off x="3716221" y="1322375"/>
            <a:ext cx="1644300" cy="164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>
            <a:spLocks noGrp="1"/>
          </p:cNvSpPr>
          <p:nvPr>
            <p:ph type="body" idx="4294967295"/>
          </p:nvPr>
        </p:nvSpPr>
        <p:spPr>
          <a:xfrm>
            <a:off x="3441359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Ben Eck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40" name="Google Shape;240;p27"/>
          <p:cNvCxnSpPr/>
          <p:nvPr/>
        </p:nvCxnSpPr>
        <p:spPr>
          <a:xfrm>
            <a:off x="4394600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27"/>
          <p:cNvSpPr txBox="1">
            <a:spLocks noGrp="1"/>
          </p:cNvSpPr>
          <p:nvPr>
            <p:ph type="body" idx="4294967295"/>
          </p:nvPr>
        </p:nvSpPr>
        <p:spPr>
          <a:xfrm>
            <a:off x="344134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Doctorate Student</a:t>
            </a:r>
            <a:endParaRPr sz="1300"/>
          </a:p>
        </p:txBody>
      </p:sp>
      <p:pic>
        <p:nvPicPr>
          <p:cNvPr id="242" name="Google Shape;242;p27"/>
          <p:cNvPicPr preferRelativeResize="0"/>
          <p:nvPr/>
        </p:nvPicPr>
        <p:blipFill rotWithShape="1">
          <a:blip r:embed="rId5">
            <a:alphaModFix/>
          </a:blip>
          <a:srcRect t="7507" b="17490"/>
          <a:stretch/>
        </p:blipFill>
        <p:spPr>
          <a:xfrm>
            <a:off x="6679154" y="131573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>
            <a:spLocks noGrp="1"/>
          </p:cNvSpPr>
          <p:nvPr>
            <p:ph type="body" idx="4294967295"/>
          </p:nvPr>
        </p:nvSpPr>
        <p:spPr>
          <a:xfrm>
            <a:off x="6395955" y="3102425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Jodi Zangari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44" name="Google Shape;244;p27"/>
          <p:cNvCxnSpPr/>
          <p:nvPr/>
        </p:nvCxnSpPr>
        <p:spPr>
          <a:xfrm>
            <a:off x="7382875" y="3561938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" name="Google Shape;245;p27"/>
          <p:cNvSpPr txBox="1">
            <a:spLocks noGrp="1"/>
          </p:cNvSpPr>
          <p:nvPr>
            <p:ph type="body" idx="4294967295"/>
          </p:nvPr>
        </p:nvSpPr>
        <p:spPr>
          <a:xfrm>
            <a:off x="6395944" y="3635186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Undergraduate Research Assistant</a:t>
            </a:r>
            <a:endParaRPr sz="1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/>
        </p:nvSpPr>
        <p:spPr>
          <a:xfrm>
            <a:off x="1826350" y="336700"/>
            <a:ext cx="535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Special Acknowledgements</a:t>
            </a:r>
            <a:endParaRPr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1" name="Google Shape;251;p28"/>
          <p:cNvSpPr txBox="1"/>
          <p:nvPr/>
        </p:nvSpPr>
        <p:spPr>
          <a:xfrm>
            <a:off x="94075" y="1016900"/>
            <a:ext cx="4207200" cy="3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Center for STEM Education: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Claire Duggan - Executive Director</a:t>
            </a:r>
            <a:r>
              <a:rPr lang="en" sz="1600" baseline="30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1</a:t>
            </a:r>
            <a:endParaRPr sz="1600" baseline="30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Jennifer Love - Associate Director</a:t>
            </a:r>
            <a:r>
              <a:rPr lang="en" sz="1600" baseline="30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2</a:t>
            </a:r>
            <a:endParaRPr sz="1600" baseline="30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Nicolas Fuchs - Program Manager</a:t>
            </a:r>
            <a:r>
              <a:rPr lang="en" sz="1600" baseline="30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3</a:t>
            </a:r>
            <a:endParaRPr sz="1600" baseline="30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Lydia Bird - REU Coordinator</a:t>
            </a:r>
            <a:r>
              <a:rPr lang="en" sz="1600" baseline="30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4</a:t>
            </a:r>
            <a:endParaRPr sz="1600" baseline="30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Mary Howley - Administrative </a:t>
            </a:r>
            <a:r>
              <a:rPr lang="en" sz="1600" baseline="30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 sz="1600" baseline="30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Funding: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600" y="101690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600" y="30289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300" y="30289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5125" y="1016914"/>
            <a:ext cx="1428750" cy="1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 rotWithShape="1">
          <a:blip r:embed="rId7">
            <a:alphaModFix/>
          </a:blip>
          <a:srcRect b="27656"/>
          <a:stretch/>
        </p:blipFill>
        <p:spPr>
          <a:xfrm>
            <a:off x="5967650" y="1016900"/>
            <a:ext cx="1481181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425" y="4000500"/>
            <a:ext cx="1246599" cy="9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223" y="3209725"/>
            <a:ext cx="2013200" cy="7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12700" y="4000500"/>
            <a:ext cx="1086926" cy="10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20675" y="3209725"/>
            <a:ext cx="1563169" cy="8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4376625" y="2369500"/>
            <a:ext cx="2433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5967650" y="2381050"/>
            <a:ext cx="2433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7558675" y="2367900"/>
            <a:ext cx="2433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5213600" y="4423375"/>
            <a:ext cx="2433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4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6835300" y="4423375"/>
            <a:ext cx="2433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</a:t>
            </a:r>
            <a:endParaRPr/>
          </a:p>
        </p:txBody>
      </p:sp>
      <p:grpSp>
        <p:nvGrpSpPr>
          <p:cNvPr id="73" name="Google Shape;73;p14"/>
          <p:cNvGrpSpPr/>
          <p:nvPr/>
        </p:nvGrpSpPr>
        <p:grpSpPr>
          <a:xfrm>
            <a:off x="279521" y="1304875"/>
            <a:ext cx="1917275" cy="3416400"/>
            <a:chOff x="431925" y="1304875"/>
            <a:chExt cx="2628925" cy="3416400"/>
          </a:xfrm>
        </p:grpSpPr>
        <p:sp>
          <p:nvSpPr>
            <p:cNvPr id="74" name="Google Shape;74;p14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4"/>
          <p:cNvSpPr txBox="1">
            <a:spLocks noGrp="1"/>
          </p:cNvSpPr>
          <p:nvPr>
            <p:ph type="body" idx="4294967295"/>
          </p:nvPr>
        </p:nvSpPr>
        <p:spPr>
          <a:xfrm>
            <a:off x="333859" y="1304875"/>
            <a:ext cx="18192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Fertilizer Runoff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4294967295"/>
          </p:nvPr>
        </p:nvSpPr>
        <p:spPr>
          <a:xfrm>
            <a:off x="335244" y="1850300"/>
            <a:ext cx="18078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Nitrate pollution from fertilizer runoff is degrading our oceans and contributing to dead-zones. Dead zones are areas where pollution has severely damaged natural ecosystems.</a:t>
            </a:r>
            <a:r>
              <a:rPr lang="en" sz="1600"/>
              <a:t> </a:t>
            </a:r>
            <a:endParaRPr sz="1600"/>
          </a:p>
        </p:txBody>
      </p:sp>
      <p:grpSp>
        <p:nvGrpSpPr>
          <p:cNvPr id="78" name="Google Shape;78;p14"/>
          <p:cNvGrpSpPr/>
          <p:nvPr/>
        </p:nvGrpSpPr>
        <p:grpSpPr>
          <a:xfrm>
            <a:off x="5095581" y="1304875"/>
            <a:ext cx="2013231" cy="3416400"/>
            <a:chOff x="431925" y="1304875"/>
            <a:chExt cx="2628925" cy="3416400"/>
          </a:xfrm>
        </p:grpSpPr>
        <p:sp>
          <p:nvSpPr>
            <p:cNvPr id="79" name="Google Shape;79;p14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14"/>
          <p:cNvSpPr txBox="1">
            <a:spLocks noGrp="1"/>
          </p:cNvSpPr>
          <p:nvPr>
            <p:ph type="body" idx="4294967295"/>
          </p:nvPr>
        </p:nvSpPr>
        <p:spPr>
          <a:xfrm>
            <a:off x="5152661" y="1304875"/>
            <a:ext cx="19104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Expensive Sensors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4294967295"/>
          </p:nvPr>
        </p:nvSpPr>
        <p:spPr>
          <a:xfrm>
            <a:off x="5154116" y="1850300"/>
            <a:ext cx="18984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 order to address the problem we first need to understand the severity of its impact across space and time. 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High-cost sensors ($10k++) are making this a challenge for scientists.</a:t>
            </a:r>
            <a:endParaRPr sz="1400"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l="34563" t="3780" r="34140" b="7267"/>
          <a:stretch/>
        </p:blipFill>
        <p:spPr>
          <a:xfrm>
            <a:off x="7660562" y="2268550"/>
            <a:ext cx="873026" cy="248132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>
            <a:spLocks noGrp="1"/>
          </p:cNvSpPr>
          <p:nvPr>
            <p:ph type="body" idx="4294967295"/>
          </p:nvPr>
        </p:nvSpPr>
        <p:spPr>
          <a:xfrm>
            <a:off x="7064625" y="1304875"/>
            <a:ext cx="20649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Sea-Bird Scientific SUNA V2 UV Nitrate Sensor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625" y="1304875"/>
            <a:ext cx="2662832" cy="344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</a:t>
            </a:r>
            <a:endParaRPr/>
          </a:p>
        </p:txBody>
      </p:sp>
      <p:grpSp>
        <p:nvGrpSpPr>
          <p:cNvPr id="91" name="Google Shape;91;p15"/>
          <p:cNvGrpSpPr/>
          <p:nvPr/>
        </p:nvGrpSpPr>
        <p:grpSpPr>
          <a:xfrm>
            <a:off x="279521" y="1304875"/>
            <a:ext cx="1917275" cy="3416400"/>
            <a:chOff x="431925" y="1304875"/>
            <a:chExt cx="2628925" cy="3416400"/>
          </a:xfrm>
        </p:grpSpPr>
        <p:sp>
          <p:nvSpPr>
            <p:cNvPr id="92" name="Google Shape;92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5"/>
          <p:cNvSpPr txBox="1">
            <a:spLocks noGrp="1"/>
          </p:cNvSpPr>
          <p:nvPr>
            <p:ph type="body" idx="4294967295"/>
          </p:nvPr>
        </p:nvSpPr>
        <p:spPr>
          <a:xfrm>
            <a:off x="333859" y="1304875"/>
            <a:ext cx="18192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ISE Interference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4294967295"/>
          </p:nvPr>
        </p:nvSpPr>
        <p:spPr>
          <a:xfrm>
            <a:off x="335244" y="1850300"/>
            <a:ext cx="18078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Ion-selective electrodes (ISEs) are a promising low-cost (~$100s) alternative but they suffer from interferences caused by other ions in seawater.</a:t>
            </a:r>
            <a:endParaRPr sz="1600"/>
          </a:p>
        </p:txBody>
      </p:sp>
      <p:grpSp>
        <p:nvGrpSpPr>
          <p:cNvPr id="96" name="Google Shape;96;p15"/>
          <p:cNvGrpSpPr/>
          <p:nvPr/>
        </p:nvGrpSpPr>
        <p:grpSpPr>
          <a:xfrm>
            <a:off x="4638406" y="1304875"/>
            <a:ext cx="2013336" cy="3416400"/>
            <a:chOff x="3320450" y="1304875"/>
            <a:chExt cx="2632500" cy="3416400"/>
          </a:xfrm>
        </p:grpSpPr>
        <p:sp>
          <p:nvSpPr>
            <p:cNvPr id="97" name="Google Shape;97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5"/>
          <p:cNvSpPr txBox="1">
            <a:spLocks noGrp="1"/>
          </p:cNvSpPr>
          <p:nvPr>
            <p:ph type="body" idx="4294967295"/>
          </p:nvPr>
        </p:nvSpPr>
        <p:spPr>
          <a:xfrm>
            <a:off x="4691324" y="1304875"/>
            <a:ext cx="19080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Training Data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4294967295"/>
          </p:nvPr>
        </p:nvSpPr>
        <p:spPr>
          <a:xfrm>
            <a:off x="4696927" y="1850300"/>
            <a:ext cx="18957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Correcting this interference is possible by using multiple ISEs, but this requires a significant amount of training data. Collecting this data is a lengthy and time consuming manual task.  </a:t>
            </a:r>
            <a:endParaRPr sz="1400"/>
          </a:p>
        </p:txBody>
      </p:sp>
      <p:pic>
        <p:nvPicPr>
          <p:cNvPr id="101" name="Google Shape;101;p15" descr="Background pattern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3837" y="3640938"/>
            <a:ext cx="1895700" cy="606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5"/>
          <p:cNvCxnSpPr/>
          <p:nvPr/>
        </p:nvCxnSpPr>
        <p:spPr>
          <a:xfrm>
            <a:off x="2602988" y="4375150"/>
            <a:ext cx="173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3" name="Google Shape;103;p15"/>
          <p:cNvCxnSpPr/>
          <p:nvPr/>
        </p:nvCxnSpPr>
        <p:spPr>
          <a:xfrm rot="10800000">
            <a:off x="2520525" y="3718925"/>
            <a:ext cx="0" cy="48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" name="Google Shape;104;p15"/>
          <p:cNvSpPr txBox="1"/>
          <p:nvPr/>
        </p:nvSpPr>
        <p:spPr>
          <a:xfrm>
            <a:off x="2400000" y="3015200"/>
            <a:ext cx="208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467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NU-Printed Multimodal Arrays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3023563" y="4375150"/>
            <a:ext cx="8466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24mm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 rot="-5400000">
            <a:off x="1881725" y="3848100"/>
            <a:ext cx="7149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6.5mm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">
            <a:off x="2368800" y="1778651"/>
            <a:ext cx="2089450" cy="8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2421525" y="1376900"/>
            <a:ext cx="201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467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 the Shelf ISE Arrays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2368775" y="2560800"/>
            <a:ext cx="208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http://www.nico2000.net/datasheets/mltsen1l.html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6716950" y="1529300"/>
            <a:ext cx="231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467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 Neural Networks (ANNs)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1879" y="2253600"/>
            <a:ext cx="2089445" cy="13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6831875" y="3610900"/>
            <a:ext cx="208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https://towardsdatascience.com/applied-deep-learning-part-1-artificial-neural-networks-d7834f67a4f6</a:t>
            </a:r>
            <a:endParaRPr sz="13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209150" y="526350"/>
            <a:ext cx="8742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/>
              <a:t>Project objective: </a:t>
            </a:r>
            <a:endParaRPr sz="4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Automate lab work of fluid analysis in order to generate large quantities of training data, enabling data-driven approaches to improve the effectiveness of low-cost ISEs.</a:t>
            </a:r>
            <a:endParaRPr sz="3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71250" y="3124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a sequential injection analysis (SIA) system for fluid analytics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45575"/>
            <a:ext cx="8839204" cy="2486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671250" y="1379000"/>
            <a:ext cx="1143000" cy="8610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 fluid analysis = lengthy lab time</a:t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5192150" y="1399200"/>
            <a:ext cx="1202400" cy="8610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fluid analysis system</a:t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7370225" y="1399200"/>
            <a:ext cx="1352700" cy="10464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Saves manual labor and increases data collection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265500" y="2017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System Design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Components: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Bi-directional syringe pump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Multi-position valve head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Mixing chamber and stir plate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Flow cell for analysis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 bank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Waste container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63" y="2000875"/>
            <a:ext cx="4229876" cy="297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138;p19"/>
          <p:cNvGraphicFramePr/>
          <p:nvPr/>
        </p:nvGraphicFramePr>
        <p:xfrm>
          <a:off x="175225" y="2572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{0FA945D5-39D6-4F82-B163-68D6F90C95B6}</a:tableStyleId>
              </a:tblPr>
              <a:tblGrid>
                <a:gridCol w="143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>
                          <a:solidFill>
                            <a:schemeClr val="lt1"/>
                          </a:solidFill>
                        </a:rPr>
                        <a:t>Component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>
                          <a:solidFill>
                            <a:schemeClr val="lt1"/>
                          </a:solidFill>
                        </a:rPr>
                        <a:t>Design Intent &amp; System Parameters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60C2CD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Syringe pump</a:t>
                      </a:r>
                      <a:endParaRPr sz="1300" b="1">
                        <a:solidFill>
                          <a:srgbClr val="60C2CD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60C2CD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Bi-directional</a:t>
                      </a:r>
                      <a:r>
                        <a:rPr lang="en" sz="1300" b="1">
                          <a:solidFill>
                            <a:srgbClr val="76A5A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for fluid movement,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60C2CD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capacity for 10 ml glass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, salt resistant syringe, with adjustable force settings and LabVIEW compatibility.</a:t>
                      </a:r>
                      <a:endParaRPr sz="1300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4472C4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Valve</a:t>
                      </a:r>
                      <a:endParaRPr sz="1300" b="1">
                        <a:solidFill>
                          <a:srgbClr val="4472C4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4472C4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Multi-position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valve head capable of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4472C4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bi-directional movement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, with manual stepper, actuator, and RS-232 compatibility for computer connection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. </a:t>
                      </a:r>
                      <a:r>
                        <a:rPr lang="en" sz="1300">
                          <a:solidFill>
                            <a:srgbClr val="4472C4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LabVIEW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compatibility preferred. </a:t>
                      </a:r>
                      <a:endParaRPr sz="1300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8E7CC3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Teflon tubing</a:t>
                      </a:r>
                      <a:endParaRPr sz="1300" b="1">
                        <a:solidFill>
                          <a:srgbClr val="8E7CC3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10 meters of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8E7CC3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1/16” inner diameter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, teflon tubing for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8E7CC3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holding coil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and all outports to ensure fluid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8E7CC3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capacity of at least 10 ml. </a:t>
                      </a:r>
                      <a:endParaRPr sz="1300" b="1">
                        <a:solidFill>
                          <a:srgbClr val="8E7CC3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Custom fittings</a:t>
                      </a:r>
                      <a:endParaRPr sz="1300" b="1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Zero-dead volume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fittings with 1/16” connections for increased accuracy along fluid path.</a:t>
                      </a:r>
                      <a:endParaRPr sz="1300"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EA9999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Mixing chamber</a:t>
                      </a:r>
                      <a:endParaRPr sz="1300" b="1">
                        <a:solidFill>
                          <a:srgbClr val="EA9999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EA9999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Cast acrylic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, chemically inert mixing chamber with 10 ml capacity,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EA9999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conical inner chamfer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for proper drainage and fluid</a:t>
                      </a:r>
                      <a:r>
                        <a:rPr lang="en" sz="1300"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rgbClr val="EA9999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inlet/outlet customized at base of design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. Special order stainless steel NPT to compression fittings were used to avoid dead volume in fluid path and for corrosion resistant materials.</a:t>
                      </a:r>
                      <a:endParaRPr sz="1300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Materials </a:t>
                      </a:r>
                      <a:endParaRPr sz="1300" b="1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Material such as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Teflon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,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Stainless Steel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and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Cast acrylic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were used to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minimize chemical interferences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and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increase resistance to corrosion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. Waterproof 3D printing materials used for fluid capacity in flow cell design. </a:t>
                      </a:r>
                      <a:endParaRPr sz="1300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LabVIEW</a:t>
                      </a:r>
                      <a:endParaRPr sz="1300" b="1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Compatibility preferred for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instrument control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of both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valve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</a:t>
                      </a:r>
                      <a:r>
                        <a:rPr lang="en" sz="1300" b="1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and syringe pump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using one interface. </a:t>
                      </a:r>
                      <a:endParaRPr sz="1300">
                        <a:solidFill>
                          <a:schemeClr val="lt1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265500" y="-2311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Mixing Chamber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4988975" y="323850"/>
            <a:ext cx="4000500" cy="4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Parameters: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Hold 10 ml, 2” height, 1 ½” inner diameter with ¼” walls for thread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Inner chamfer for proper draining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Inlet/outlet port at base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Zero-dead volume fitting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Cast acrylic rod and stainless steel fitting for chemically inert and corrosion resistant system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Prototyping Process: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SolidWorks - draft and design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3D Printing - proof of concept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Machining - final product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l="10376" r="8684" b="51983"/>
          <a:stretch/>
        </p:blipFill>
        <p:spPr>
          <a:xfrm>
            <a:off x="265500" y="3325875"/>
            <a:ext cx="1440575" cy="16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13605" r="13598" b="7876"/>
          <a:stretch/>
        </p:blipFill>
        <p:spPr>
          <a:xfrm>
            <a:off x="265500" y="1350400"/>
            <a:ext cx="1440575" cy="16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0325" y="1121800"/>
            <a:ext cx="2320376" cy="29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70838" y="951000"/>
            <a:ext cx="16299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SolidWorks design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189288" y="2933563"/>
            <a:ext cx="16299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3D Printed model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1990325" y="4189500"/>
            <a:ext cx="23205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Machined final product required use of mill, lathe, and vertical bandsaw. 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5028475" y="4474525"/>
            <a:ext cx="495900" cy="73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LabVIEW - Flow Control Software Design</a:t>
            </a: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39999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LabVIEW:</a:t>
            </a:r>
            <a:endParaRPr sz="15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Third party instrument control of multiple devices from one interface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Controls the pump over USB serial port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Adaptable programming allows for integration into larger, more complex code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Current Program:</a:t>
            </a:r>
            <a:endParaRPr sz="15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Part of the broader software module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Configures fluid settings from the front panel and sends to syringe pump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Input settings include, diameter, volume, rate, delay, units and mode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Continuous pump status checks built in to code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426" y="1170125"/>
            <a:ext cx="4420024" cy="328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4324088" y="850625"/>
            <a:ext cx="4478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Front Panel: User interface for instrument control of syringe pump.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</Words>
  <Application>Microsoft Office PowerPoint</Application>
  <PresentationFormat>On-screen Show (16:9)</PresentationFormat>
  <Paragraphs>151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Oswald</vt:lpstr>
      <vt:lpstr>Average</vt:lpstr>
      <vt:lpstr>Arial</vt:lpstr>
      <vt:lpstr>Slate</vt:lpstr>
      <vt:lpstr>Mechanical Design of Sequential Injection Analysis System for Nitrate Sensing</vt:lpstr>
      <vt:lpstr>Understanding the problem</vt:lpstr>
      <vt:lpstr>Understanding the problem</vt:lpstr>
      <vt:lpstr>Project objective:  Automate lab work of fluid analysis in order to generate large quantities of training data, enabling data-driven approaches to improve the effectiveness of low-cost ISEs.</vt:lpstr>
      <vt:lpstr>Developing a sequential injection analysis (SIA) system for fluid analytics</vt:lpstr>
      <vt:lpstr>Hardware System Design</vt:lpstr>
      <vt:lpstr>PowerPoint Presentation</vt:lpstr>
      <vt:lpstr>Mixing Chamber</vt:lpstr>
      <vt:lpstr>LabVIEW - Flow Control Software Design</vt:lpstr>
      <vt:lpstr>Block Diagram VI For Syringe Pump</vt:lpstr>
      <vt:lpstr>Initial Component and System Testing</vt:lpstr>
      <vt:lpstr>Phase 2: Conductivity Testing</vt:lpstr>
      <vt:lpstr>Future Work</vt:lpstr>
      <vt:lpstr>Next Steps</vt:lpstr>
      <vt:lpstr>The Team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Design of Sequential Injection Analysis System for Nitrate Sensing</dc:title>
  <dc:creator>Fuchs, Nicolas</dc:creator>
  <cp:lastModifiedBy>Fuchs, Nicolas</cp:lastModifiedBy>
  <cp:revision>1</cp:revision>
  <dcterms:modified xsi:type="dcterms:W3CDTF">2023-08-01T18:12:01Z</dcterms:modified>
</cp:coreProperties>
</file>