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 id="2147483701" r:id="rId5"/>
  </p:sldMasterIdLst>
  <p:notesMasterIdLst>
    <p:notesMasterId r:id="rId24"/>
  </p:notesMasterIdLst>
  <p:handoutMasterIdLst>
    <p:handoutMasterId r:id="rId25"/>
  </p:handoutMasterIdLst>
  <p:sldIdLst>
    <p:sldId id="256" r:id="rId6"/>
    <p:sldId id="258" r:id="rId7"/>
    <p:sldId id="260" r:id="rId8"/>
    <p:sldId id="265" r:id="rId9"/>
    <p:sldId id="264" r:id="rId10"/>
    <p:sldId id="268" r:id="rId11"/>
    <p:sldId id="261" r:id="rId12"/>
    <p:sldId id="277" r:id="rId13"/>
    <p:sldId id="272" r:id="rId14"/>
    <p:sldId id="273" r:id="rId15"/>
    <p:sldId id="276" r:id="rId16"/>
    <p:sldId id="274" r:id="rId17"/>
    <p:sldId id="275" r:id="rId18"/>
    <p:sldId id="271" r:id="rId19"/>
    <p:sldId id="259" r:id="rId20"/>
    <p:sldId id="270" r:id="rId21"/>
    <p:sldId id="269"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804A"/>
    <a:srgbClr val="D9D9D9"/>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31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8/2/2023</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8/2/2023</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 Classifiable – there are triage criteria which are used to classify TBIs but some combinations do not have a formal classification</a:t>
            </a:r>
          </a:p>
          <a:p>
            <a:endParaRPr lang="en-US">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212257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Get a little more specific --&gt; talk about sizing --&gt; we don't know exactly how helmet fit affects forces etc.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230064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sl</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180201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While working in Prof. Rouzbeh Amini's lab, we worked on several projects in addition to our main research with combat helmets. Namely, we worked heavily on Julia Clarin's lab examining the effects of pregnancy on the tricuspid valve</a:t>
            </a:r>
          </a:p>
          <a:p>
            <a:pPr marL="171450" indent="-171450">
              <a:buFont typeface="Arial"/>
              <a:buChar char="•"/>
            </a:pPr>
            <a:r>
              <a:rPr lang="en-US"/>
              <a:t>During pregnancy the volume of blood increases and can cause blood regurgitation if the tricuspid valve does not close fully, causing the heart to pump harder than needed</a:t>
            </a:r>
          </a:p>
          <a:p>
            <a:endParaRPr lang="en-US">
              <a:cs typeface="Calibri"/>
            </a:endParaRP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3526975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10" name="Picture Placeholder 20">
            <a:extLst>
              <a:ext uri="{FF2B5EF4-FFF2-40B4-BE49-F238E27FC236}">
                <a16:creationId xmlns:a16="http://schemas.microsoft.com/office/drawing/2014/main" id="{4A3FDA12-1ACA-CA4A-B20E-F0CB660CCD19}"/>
              </a:ext>
            </a:extLst>
          </p:cNvPr>
          <p:cNvSpPr>
            <a:spLocks noGrp="1"/>
          </p:cNvSpPr>
          <p:nvPr>
            <p:ph type="pic" sz="quarter" idx="10" hasCustomPrompt="1"/>
          </p:nvPr>
        </p:nvSpPr>
        <p:spPr>
          <a:xfrm>
            <a:off x="1" y="4873752"/>
            <a:ext cx="2971799" cy="1984248"/>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Photo</a:t>
            </a:r>
          </a:p>
        </p:txBody>
      </p:sp>
      <p:sp>
        <p:nvSpPr>
          <p:cNvPr id="11" name="Text Placeholder 10">
            <a:extLst>
              <a:ext uri="{FF2B5EF4-FFF2-40B4-BE49-F238E27FC236}">
                <a16:creationId xmlns:a16="http://schemas.microsoft.com/office/drawing/2014/main" id="{F5535EC4-EAA5-BD4D-8A63-AF2EDA4EE215}"/>
              </a:ext>
            </a:extLst>
          </p:cNvPr>
          <p:cNvSpPr>
            <a:spLocks noGrp="1"/>
          </p:cNvSpPr>
          <p:nvPr>
            <p:ph type="body" sz="quarter" idx="11" hasCustomPrompt="1"/>
          </p:nvPr>
        </p:nvSpPr>
        <p:spPr>
          <a:xfrm>
            <a:off x="1688306" y="283656"/>
            <a:ext cx="8815387" cy="1517586"/>
          </a:xfrm>
        </p:spPr>
        <p:txBody>
          <a:bodyPr/>
          <a:lstStyle>
            <a:lvl1pPr marL="0" indent="0">
              <a:buNone/>
              <a:defRPr sz="4000">
                <a:latin typeface="+mj-lt"/>
              </a:defRPr>
            </a:lvl1pPr>
          </a:lstStyle>
          <a:p>
            <a:pPr lvl="0"/>
            <a:r>
              <a:rPr lang="en-US">
                <a:latin typeface="+mj-lt"/>
              </a:rPr>
              <a:t>Presentation Title</a:t>
            </a:r>
            <a:endParaRPr lang="en-US"/>
          </a:p>
        </p:txBody>
      </p:sp>
      <p:sp>
        <p:nvSpPr>
          <p:cNvPr id="13" name="Text Placeholder 12">
            <a:extLst>
              <a:ext uri="{FF2B5EF4-FFF2-40B4-BE49-F238E27FC236}">
                <a16:creationId xmlns:a16="http://schemas.microsoft.com/office/drawing/2014/main" id="{A31475BD-8C2D-8F46-A50F-6D0E602BCBB3}"/>
              </a:ext>
            </a:extLst>
          </p:cNvPr>
          <p:cNvSpPr>
            <a:spLocks noGrp="1"/>
          </p:cNvSpPr>
          <p:nvPr>
            <p:ph type="body" sz="quarter" idx="12" hasCustomPrompt="1"/>
          </p:nvPr>
        </p:nvSpPr>
        <p:spPr>
          <a:xfrm>
            <a:off x="2033569" y="2226078"/>
            <a:ext cx="8124859" cy="787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marL="266700" indent="0">
              <a:buNone/>
              <a:defRPr/>
            </a:lvl2pPr>
            <a:lvl3pPr marL="542925" indent="0">
              <a:buNone/>
              <a:defRPr/>
            </a:lvl3pPr>
            <a:lvl4pPr marL="809625" indent="0">
              <a:buNone/>
              <a:defRPr/>
            </a:lvl4pPr>
            <a:lvl5pPr marL="1076325"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t>Author1</a:t>
            </a:r>
            <a:r>
              <a:rPr lang="en-US" b="1" baseline="30000"/>
              <a:t>1</a:t>
            </a:r>
            <a:r>
              <a:rPr lang="en-US" b="1"/>
              <a:t>, Author2</a:t>
            </a:r>
            <a:r>
              <a:rPr lang="en-US" b="1" baseline="30000"/>
              <a:t>2</a:t>
            </a:r>
            <a:r>
              <a:rPr lang="en-US" b="1"/>
              <a:t>, Rouzbeh Amini</a:t>
            </a:r>
            <a:r>
              <a:rPr lang="en-US" b="1" baseline="30000"/>
              <a:t>2,3</a:t>
            </a:r>
            <a:br>
              <a:rPr lang="en-US" baseline="30000"/>
            </a:br>
            <a:endParaRPr lang="en-US"/>
          </a:p>
        </p:txBody>
      </p:sp>
      <p:sp>
        <p:nvSpPr>
          <p:cNvPr id="15" name="Text Placeholder 14">
            <a:extLst>
              <a:ext uri="{FF2B5EF4-FFF2-40B4-BE49-F238E27FC236}">
                <a16:creationId xmlns:a16="http://schemas.microsoft.com/office/drawing/2014/main" id="{373CDAB3-A45D-CD44-9E60-4BAE1F9D3FAC}"/>
              </a:ext>
            </a:extLst>
          </p:cNvPr>
          <p:cNvSpPr>
            <a:spLocks noGrp="1"/>
          </p:cNvSpPr>
          <p:nvPr>
            <p:ph type="body" sz="quarter" idx="13" hasCustomPrompt="1"/>
          </p:nvPr>
        </p:nvSpPr>
        <p:spPr>
          <a:xfrm>
            <a:off x="1220583" y="3198042"/>
            <a:ext cx="9750829" cy="1292962"/>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i="0"/>
            </a:lvl1pPr>
            <a:lvl2pPr marL="266700" indent="0">
              <a:buNone/>
              <a:defRPr/>
            </a:lvl2pPr>
            <a:lvl3pPr marL="542925" indent="0">
              <a:buNone/>
              <a:defRPr/>
            </a:lvl3pPr>
            <a:lvl4pPr marL="809625" indent="0">
              <a:buNone/>
              <a:defRPr/>
            </a:lvl4pPr>
            <a:lvl5pPr marL="1076325"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aseline="30000"/>
              <a:t>1</a:t>
            </a:r>
            <a:r>
              <a:rPr lang="en-US" sz="2000"/>
              <a:t>Department of Biomedical Engineering, The University of Akron, Akron, OH</a:t>
            </a:r>
            <a:br>
              <a:rPr lang="en-US" sz="2000"/>
            </a:br>
            <a:r>
              <a:rPr lang="en-US" sz="2000" baseline="30000"/>
              <a:t>2</a:t>
            </a:r>
            <a:r>
              <a:rPr lang="en-US" sz="2000"/>
              <a:t>Department of Bioengineering, Northeastern University, Boston, MA</a:t>
            </a:r>
            <a:br>
              <a:rPr lang="en-US" sz="2000"/>
            </a:br>
            <a:r>
              <a:rPr lang="en-US" sz="2000" baseline="30000"/>
              <a:t>3</a:t>
            </a:r>
            <a:r>
              <a:rPr lang="en-US" sz="2000"/>
              <a:t>Department of Mechanical and Industrial Engineering, Northeastern University, Boston, MA</a:t>
            </a:r>
          </a:p>
          <a:p>
            <a:pPr lvl="0"/>
            <a:endParaRPr lang="en-US"/>
          </a:p>
        </p:txBody>
      </p:sp>
    </p:spTree>
    <p:extLst>
      <p:ext uri="{BB962C8B-B14F-4D97-AF65-F5344CB8AC3E}">
        <p14:creationId xmlns:p14="http://schemas.microsoft.com/office/powerpoint/2010/main" val="2408021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B0FE1C0F-474B-4310-A4A5-1EB4321DE50B}"/>
              </a:ext>
            </a:extLst>
          </p:cNvPr>
          <p:cNvSpPr>
            <a:spLocks noChangeAspect="1"/>
          </p:cNvSpPr>
          <p:nvPr/>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5" name="Freeform 5">
            <a:extLst>
              <a:ext uri="{FF2B5EF4-FFF2-40B4-BE49-F238E27FC236}">
                <a16:creationId xmlns:a16="http://schemas.microsoft.com/office/drawing/2014/main" id="{673FA99E-5E31-474E-8818-615B453CD89C}"/>
              </a:ext>
            </a:extLst>
          </p:cNvPr>
          <p:cNvSpPr>
            <a:spLocks noChangeAspect="1"/>
          </p:cNvSpPr>
          <p:nvPr/>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6" name="Freeform 5">
            <a:extLst>
              <a:ext uri="{FF2B5EF4-FFF2-40B4-BE49-F238E27FC236}">
                <a16:creationId xmlns:a16="http://schemas.microsoft.com/office/drawing/2014/main" id="{BA0EE7FC-884E-43B5-B6D6-9156FBE9AB59}"/>
              </a:ext>
            </a:extLst>
          </p:cNvPr>
          <p:cNvSpPr>
            <a:spLocks noChangeAspect="1"/>
          </p:cNvSpPr>
          <p:nvPr/>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7" name="Freeform 5">
            <a:extLst>
              <a:ext uri="{FF2B5EF4-FFF2-40B4-BE49-F238E27FC236}">
                <a16:creationId xmlns:a16="http://schemas.microsoft.com/office/drawing/2014/main" id="{858C6DC6-901F-4F3E-97A4-1B55324C068B}"/>
              </a:ext>
            </a:extLst>
          </p:cNvPr>
          <p:cNvSpPr>
            <a:spLocks noChangeAspect="1"/>
          </p:cNvSpPr>
          <p:nvPr/>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8" name="Freeform 5">
            <a:extLst>
              <a:ext uri="{FF2B5EF4-FFF2-40B4-BE49-F238E27FC236}">
                <a16:creationId xmlns:a16="http://schemas.microsoft.com/office/drawing/2014/main" id="{1041B359-9F78-4782-9C50-0B1DED37AD2C}"/>
              </a:ext>
            </a:extLst>
          </p:cNvPr>
          <p:cNvSpPr>
            <a:spLocks noChangeAspect="1"/>
          </p:cNvSpPr>
          <p:nvPr/>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a:t>Add a footer</a:t>
            </a:r>
          </a:p>
        </p:txBody>
      </p:sp>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a:xfrm>
            <a:off x="11727656" y="6277243"/>
            <a:ext cx="464344" cy="400188"/>
          </a:xfrm>
        </p:spPr>
        <p:txBody>
          <a:bodyPr/>
          <a:lstStyle/>
          <a:p>
            <a:fld id="{19B51A1E-902D-48AF-9020-955120F399B6}" type="slidenum">
              <a:rPr lang="en-US" noProof="0" smtClean="0"/>
              <a:pPr/>
              <a:t>‹#›</a:t>
            </a:fld>
            <a:endParaRPr lang="en-US" noProof="0"/>
          </a:p>
        </p:txBody>
      </p:sp>
      <p:sp>
        <p:nvSpPr>
          <p:cNvPr id="9" name="Title 8">
            <a:extLst>
              <a:ext uri="{FF2B5EF4-FFF2-40B4-BE49-F238E27FC236}">
                <a16:creationId xmlns:a16="http://schemas.microsoft.com/office/drawing/2014/main" id="{790C5B8B-2AF3-42F3-B4F8-A806BB98ACA8}"/>
              </a:ext>
            </a:extLst>
          </p:cNvPr>
          <p:cNvSpPr>
            <a:spLocks noGrp="1"/>
          </p:cNvSpPr>
          <p:nvPr>
            <p:ph type="title"/>
          </p:nvPr>
        </p:nvSpPr>
        <p:spPr/>
        <p:txBody>
          <a:bodyPr/>
          <a:lstStyle/>
          <a:p>
            <a:r>
              <a:rPr lang="en-US" noProof="0"/>
              <a:t>Click to edit Master title style</a:t>
            </a:r>
          </a:p>
        </p:txBody>
      </p:sp>
      <p:sp>
        <p:nvSpPr>
          <p:cNvPr id="11" name="Text Placeholder 10">
            <a:extLst>
              <a:ext uri="{FF2B5EF4-FFF2-40B4-BE49-F238E27FC236}">
                <a16:creationId xmlns:a16="http://schemas.microsoft.com/office/drawing/2014/main" id="{1B3B1662-8902-44D0-A545-5008B483D16F}"/>
              </a:ext>
            </a:extLst>
          </p:cNvPr>
          <p:cNvSpPr>
            <a:spLocks noGrp="1"/>
          </p:cNvSpPr>
          <p:nvPr>
            <p:ph type="body" sz="quarter" idx="14"/>
          </p:nvPr>
        </p:nvSpPr>
        <p:spPr>
          <a:xfrm>
            <a:off x="1578017" y="2169005"/>
            <a:ext cx="9035966" cy="2519990"/>
          </a:xfrm>
        </p:spPr>
        <p:txBody>
          <a:bodyPr anchor="ctr"/>
          <a:lstStyle>
            <a:lvl1pPr marL="0" indent="0" algn="ctr">
              <a:buNone/>
              <a:defRPr sz="6000"/>
            </a:lvl1pPr>
            <a:lvl2pPr marL="266700" indent="0">
              <a:buNone/>
              <a:defRPr/>
            </a:lvl2pPr>
          </a:lstStyle>
          <a:p>
            <a:pPr lvl="0"/>
            <a:r>
              <a:rPr lang="en-US" noProof="0"/>
              <a:t>Click to edit Master text styles</a:t>
            </a:r>
          </a:p>
        </p:txBody>
      </p:sp>
      <p:sp>
        <p:nvSpPr>
          <p:cNvPr id="12" name="Freeform 5">
            <a:extLst>
              <a:ext uri="{FF2B5EF4-FFF2-40B4-BE49-F238E27FC236}">
                <a16:creationId xmlns:a16="http://schemas.microsoft.com/office/drawing/2014/main" id="{D02534ED-0E05-8A44-8265-1588F1E778ED}"/>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3" name="Freeform 5">
            <a:extLst>
              <a:ext uri="{FF2B5EF4-FFF2-40B4-BE49-F238E27FC236}">
                <a16:creationId xmlns:a16="http://schemas.microsoft.com/office/drawing/2014/main" id="{DE070E06-D652-8648-82CD-EF5C271AC4E2}"/>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4" name="Freeform 13">
            <a:extLst>
              <a:ext uri="{FF2B5EF4-FFF2-40B4-BE49-F238E27FC236}">
                <a16:creationId xmlns:a16="http://schemas.microsoft.com/office/drawing/2014/main" id="{F2FA46C2-84C2-9D48-9913-275BAB5D38B3}"/>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5" name="Freeform 5">
            <a:extLst>
              <a:ext uri="{FF2B5EF4-FFF2-40B4-BE49-F238E27FC236}">
                <a16:creationId xmlns:a16="http://schemas.microsoft.com/office/drawing/2014/main" id="{A5D9B122-7EE0-A349-8518-E3623CD5D7F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6" name="Freeform 5">
            <a:extLst>
              <a:ext uri="{FF2B5EF4-FFF2-40B4-BE49-F238E27FC236}">
                <a16:creationId xmlns:a16="http://schemas.microsoft.com/office/drawing/2014/main" id="{083CB126-7F7C-D449-B0C0-B8F83A77B84B}"/>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Tree>
    <p:extLst>
      <p:ext uri="{BB962C8B-B14F-4D97-AF65-F5344CB8AC3E}">
        <p14:creationId xmlns:p14="http://schemas.microsoft.com/office/powerpoint/2010/main" val="107903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mini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a:t>
            </a:fld>
            <a:endParaRPr lang="en-US" noProof="0"/>
          </a:p>
        </p:txBody>
      </p:sp>
      <p:sp>
        <p:nvSpPr>
          <p:cNvPr id="8" name="Picture Placeholder 20">
            <a:extLst>
              <a:ext uri="{FF2B5EF4-FFF2-40B4-BE49-F238E27FC236}">
                <a16:creationId xmlns:a16="http://schemas.microsoft.com/office/drawing/2014/main" id="{FD27A9FF-D048-9D41-9DB1-0269A1E402EB}"/>
              </a:ext>
            </a:extLst>
          </p:cNvPr>
          <p:cNvSpPr>
            <a:spLocks noGrp="1"/>
          </p:cNvSpPr>
          <p:nvPr>
            <p:ph type="pic" sz="quarter" idx="12" hasCustomPrompt="1"/>
          </p:nvPr>
        </p:nvSpPr>
        <p:spPr>
          <a:xfrm>
            <a:off x="0" y="4780723"/>
            <a:ext cx="3120963" cy="2077276"/>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Photo</a:t>
            </a:r>
          </a:p>
        </p:txBody>
      </p:sp>
      <p:sp>
        <p:nvSpPr>
          <p:cNvPr id="5" name="Footer Placeholder 4">
            <a:extLst>
              <a:ext uri="{FF2B5EF4-FFF2-40B4-BE49-F238E27FC236}">
                <a16:creationId xmlns:a16="http://schemas.microsoft.com/office/drawing/2014/main" id="{6CF2D347-F071-2F4A-AADE-D3AFC5F50A7A}"/>
              </a:ext>
            </a:extLst>
          </p:cNvPr>
          <p:cNvSpPr>
            <a:spLocks noGrp="1"/>
          </p:cNvSpPr>
          <p:nvPr>
            <p:ph type="ftr" sz="quarter" idx="13"/>
          </p:nvPr>
        </p:nvSpPr>
        <p:spPr/>
        <p:txBody>
          <a:bodyPr/>
          <a:lstStyle/>
          <a:p>
            <a:r>
              <a:rPr lang="en-US" noProof="0"/>
              <a:t>Add a footer</a:t>
            </a:r>
          </a:p>
        </p:txBody>
      </p:sp>
      <p:sp>
        <p:nvSpPr>
          <p:cNvPr id="7" name="Title 6">
            <a:extLst>
              <a:ext uri="{FF2B5EF4-FFF2-40B4-BE49-F238E27FC236}">
                <a16:creationId xmlns:a16="http://schemas.microsoft.com/office/drawing/2014/main" id="{4A9C3444-EDF4-AC41-99DD-D4AC489530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3060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B7C90C9-77F3-4C3C-97F8-425EF81FB7A7}"/>
              </a:ext>
            </a:extLst>
          </p:cNvPr>
          <p:cNvSpPr>
            <a:spLocks noGrp="1"/>
          </p:cNvSpPr>
          <p:nvPr>
            <p:ph type="pic" sz="quarter" idx="13" hasCustomPrompt="1"/>
          </p:nvPr>
        </p:nvSpPr>
        <p:spPr>
          <a:xfrm>
            <a:off x="-1" y="0"/>
            <a:ext cx="11795125" cy="6858000"/>
          </a:xfrm>
          <a:custGeom>
            <a:avLst/>
            <a:gdLst>
              <a:gd name="connsiteX0" fmla="*/ 4729712 w 11795125"/>
              <a:gd name="connsiteY0" fmla="*/ 4417922 h 6858000"/>
              <a:gd name="connsiteX1" fmla="*/ 7234278 w 11795125"/>
              <a:gd name="connsiteY1" fmla="*/ 4419507 h 6858000"/>
              <a:gd name="connsiteX2" fmla="*/ 7626325 w 11795125"/>
              <a:gd name="connsiteY2" fmla="*/ 4644358 h 6858000"/>
              <a:gd name="connsiteX3" fmla="*/ 8882694 w 11795125"/>
              <a:gd name="connsiteY3" fmla="*/ 6820455 h 6858000"/>
              <a:gd name="connsiteX4" fmla="*/ 8898077 w 11795125"/>
              <a:gd name="connsiteY4" fmla="*/ 6858000 h 6858000"/>
              <a:gd name="connsiteX5" fmla="*/ 3070863 w 11795125"/>
              <a:gd name="connsiteY5" fmla="*/ 6858000 h 6858000"/>
              <a:gd name="connsiteX6" fmla="*/ 3094823 w 11795125"/>
              <a:gd name="connsiteY6" fmla="*/ 6809422 h 6858000"/>
              <a:gd name="connsiteX7" fmla="*/ 4345735 w 11795125"/>
              <a:gd name="connsiteY7" fmla="*/ 4639611 h 6858000"/>
              <a:gd name="connsiteX8" fmla="*/ 4729712 w 11795125"/>
              <a:gd name="connsiteY8" fmla="*/ 4417922 h 6858000"/>
              <a:gd name="connsiteX9" fmla="*/ 2031302 w 11795125"/>
              <a:gd name="connsiteY9" fmla="*/ 2039301 h 6858000"/>
              <a:gd name="connsiteX10" fmla="*/ 2747265 w 11795125"/>
              <a:gd name="connsiteY10" fmla="*/ 2039754 h 6858000"/>
              <a:gd name="connsiteX11" fmla="*/ 2859337 w 11795125"/>
              <a:gd name="connsiteY11" fmla="*/ 2104031 h 6858000"/>
              <a:gd name="connsiteX12" fmla="*/ 3218486 w 11795125"/>
              <a:gd name="connsiteY12" fmla="*/ 2726096 h 6858000"/>
              <a:gd name="connsiteX13" fmla="*/ 3217340 w 11795125"/>
              <a:gd name="connsiteY13" fmla="*/ 2853948 h 6858000"/>
              <a:gd name="connsiteX14" fmla="*/ 2860527 w 11795125"/>
              <a:gd name="connsiteY14" fmla="*/ 3475560 h 6858000"/>
              <a:gd name="connsiteX15" fmla="*/ 2750762 w 11795125"/>
              <a:gd name="connsiteY15" fmla="*/ 3538933 h 6858000"/>
              <a:gd name="connsiteX16" fmla="*/ 2034023 w 11795125"/>
              <a:gd name="connsiteY16" fmla="*/ 3537136 h 6858000"/>
              <a:gd name="connsiteX17" fmla="*/ 1922728 w 11795125"/>
              <a:gd name="connsiteY17" fmla="*/ 3474202 h 6858000"/>
              <a:gd name="connsiteX18" fmla="*/ 1563578 w 11795125"/>
              <a:gd name="connsiteY18" fmla="*/ 2852137 h 6858000"/>
              <a:gd name="connsiteX19" fmla="*/ 1563948 w 11795125"/>
              <a:gd name="connsiteY19" fmla="*/ 2722942 h 6858000"/>
              <a:gd name="connsiteX20" fmla="*/ 1921537 w 11795125"/>
              <a:gd name="connsiteY20" fmla="*/ 2102674 h 6858000"/>
              <a:gd name="connsiteX21" fmla="*/ 2031302 w 11795125"/>
              <a:gd name="connsiteY21" fmla="*/ 2039301 h 6858000"/>
              <a:gd name="connsiteX22" fmla="*/ 9343478 w 11795125"/>
              <a:gd name="connsiteY22" fmla="*/ 1795745 h 6858000"/>
              <a:gd name="connsiteX23" fmla="*/ 11620502 w 11795125"/>
              <a:gd name="connsiteY23" fmla="*/ 1797185 h 6858000"/>
              <a:gd name="connsiteX24" fmla="*/ 11795125 w 11795125"/>
              <a:gd name="connsiteY24" fmla="*/ 1797296 h 6858000"/>
              <a:gd name="connsiteX25" fmla="*/ 11795125 w 11795125"/>
              <a:gd name="connsiteY25" fmla="*/ 6858000 h 6858000"/>
              <a:gd name="connsiteX26" fmla="*/ 8996698 w 11795125"/>
              <a:gd name="connsiteY26" fmla="*/ 6858000 h 6858000"/>
              <a:gd name="connsiteX27" fmla="*/ 8963663 w 11795125"/>
              <a:gd name="connsiteY27" fmla="*/ 6815289 h 6858000"/>
              <a:gd name="connsiteX28" fmla="*/ 7707295 w 11795125"/>
              <a:gd name="connsiteY28" fmla="*/ 4639193 h 6858000"/>
              <a:gd name="connsiteX29" fmla="*/ 7708590 w 11795125"/>
              <a:gd name="connsiteY29" fmla="*/ 4187244 h 6858000"/>
              <a:gd name="connsiteX30" fmla="*/ 8959501 w 11795125"/>
              <a:gd name="connsiteY30" fmla="*/ 2017434 h 6858000"/>
              <a:gd name="connsiteX31" fmla="*/ 9343478 w 11795125"/>
              <a:gd name="connsiteY31" fmla="*/ 1795745 h 6858000"/>
              <a:gd name="connsiteX32" fmla="*/ 3102644 w 11795125"/>
              <a:gd name="connsiteY32" fmla="*/ 1739841 h 6858000"/>
              <a:gd name="connsiteX33" fmla="*/ 3385876 w 11795125"/>
              <a:gd name="connsiteY33" fmla="*/ 1740020 h 6858000"/>
              <a:gd name="connsiteX34" fmla="*/ 3430211 w 11795125"/>
              <a:gd name="connsiteY34" fmla="*/ 1765448 h 6858000"/>
              <a:gd name="connsiteX35" fmla="*/ 3572289 w 11795125"/>
              <a:gd name="connsiteY35" fmla="*/ 2011533 h 6858000"/>
              <a:gd name="connsiteX36" fmla="*/ 3571836 w 11795125"/>
              <a:gd name="connsiteY36" fmla="*/ 2062111 h 6858000"/>
              <a:gd name="connsiteX37" fmla="*/ 3430681 w 11795125"/>
              <a:gd name="connsiteY37" fmla="*/ 2308019 h 6858000"/>
              <a:gd name="connsiteX38" fmla="*/ 3387260 w 11795125"/>
              <a:gd name="connsiteY38" fmla="*/ 2333088 h 6858000"/>
              <a:gd name="connsiteX39" fmla="*/ 3103720 w 11795125"/>
              <a:gd name="connsiteY39" fmla="*/ 2332378 h 6858000"/>
              <a:gd name="connsiteX40" fmla="*/ 3059693 w 11795125"/>
              <a:gd name="connsiteY40" fmla="*/ 2307481 h 6858000"/>
              <a:gd name="connsiteX41" fmla="*/ 2917615 w 11795125"/>
              <a:gd name="connsiteY41" fmla="*/ 2061395 h 6858000"/>
              <a:gd name="connsiteX42" fmla="*/ 2917761 w 11795125"/>
              <a:gd name="connsiteY42" fmla="*/ 2010286 h 6858000"/>
              <a:gd name="connsiteX43" fmla="*/ 3059222 w 11795125"/>
              <a:gd name="connsiteY43" fmla="*/ 1764910 h 6858000"/>
              <a:gd name="connsiteX44" fmla="*/ 3102644 w 11795125"/>
              <a:gd name="connsiteY44" fmla="*/ 1739841 h 6858000"/>
              <a:gd name="connsiteX45" fmla="*/ 3522963 w 11795125"/>
              <a:gd name="connsiteY45" fmla="*/ 1598675 h 6858000"/>
              <a:gd name="connsiteX46" fmla="*/ 3625194 w 11795125"/>
              <a:gd name="connsiteY46" fmla="*/ 1598740 h 6858000"/>
              <a:gd name="connsiteX47" fmla="*/ 3641197 w 11795125"/>
              <a:gd name="connsiteY47" fmla="*/ 1607918 h 6858000"/>
              <a:gd name="connsiteX48" fmla="*/ 3692479 w 11795125"/>
              <a:gd name="connsiteY48" fmla="*/ 1696742 h 6858000"/>
              <a:gd name="connsiteX49" fmla="*/ 3692315 w 11795125"/>
              <a:gd name="connsiteY49" fmla="*/ 1714998 h 6858000"/>
              <a:gd name="connsiteX50" fmla="*/ 3641367 w 11795125"/>
              <a:gd name="connsiteY50" fmla="*/ 1803757 h 6858000"/>
              <a:gd name="connsiteX51" fmla="*/ 3625694 w 11795125"/>
              <a:gd name="connsiteY51" fmla="*/ 1812806 h 6858000"/>
              <a:gd name="connsiteX52" fmla="*/ 3523352 w 11795125"/>
              <a:gd name="connsiteY52" fmla="*/ 1812549 h 6858000"/>
              <a:gd name="connsiteX53" fmla="*/ 3507459 w 11795125"/>
              <a:gd name="connsiteY53" fmla="*/ 1803563 h 6858000"/>
              <a:gd name="connsiteX54" fmla="*/ 3456177 w 11795125"/>
              <a:gd name="connsiteY54" fmla="*/ 1714739 h 6858000"/>
              <a:gd name="connsiteX55" fmla="*/ 3456230 w 11795125"/>
              <a:gd name="connsiteY55" fmla="*/ 1696292 h 6858000"/>
              <a:gd name="connsiteX56" fmla="*/ 3507290 w 11795125"/>
              <a:gd name="connsiteY56" fmla="*/ 1607724 h 6858000"/>
              <a:gd name="connsiteX57" fmla="*/ 3522963 w 11795125"/>
              <a:gd name="connsiteY57" fmla="*/ 1598675 h 6858000"/>
              <a:gd name="connsiteX58" fmla="*/ 4199803 w 11795125"/>
              <a:gd name="connsiteY58" fmla="*/ 1370724 h 6858000"/>
              <a:gd name="connsiteX59" fmla="*/ 4537019 w 11795125"/>
              <a:gd name="connsiteY59" fmla="*/ 1370938 h 6858000"/>
              <a:gd name="connsiteX60" fmla="*/ 4589804 w 11795125"/>
              <a:gd name="connsiteY60" fmla="*/ 1401211 h 6858000"/>
              <a:gd name="connsiteX61" fmla="*/ 4758963 w 11795125"/>
              <a:gd name="connsiteY61" fmla="*/ 1694203 h 6858000"/>
              <a:gd name="connsiteX62" fmla="*/ 4758423 w 11795125"/>
              <a:gd name="connsiteY62" fmla="*/ 1754421 h 6858000"/>
              <a:gd name="connsiteX63" fmla="*/ 4590365 w 11795125"/>
              <a:gd name="connsiteY63" fmla="*/ 2047199 h 6858000"/>
              <a:gd name="connsiteX64" fmla="*/ 4538665 w 11795125"/>
              <a:gd name="connsiteY64" fmla="*/ 2077046 h 6858000"/>
              <a:gd name="connsiteX65" fmla="*/ 4201084 w 11795125"/>
              <a:gd name="connsiteY65" fmla="*/ 2076201 h 6858000"/>
              <a:gd name="connsiteX66" fmla="*/ 4148664 w 11795125"/>
              <a:gd name="connsiteY66" fmla="*/ 2046559 h 6858000"/>
              <a:gd name="connsiteX67" fmla="*/ 3979505 w 11795125"/>
              <a:gd name="connsiteY67" fmla="*/ 1753567 h 6858000"/>
              <a:gd name="connsiteX68" fmla="*/ 3979680 w 11795125"/>
              <a:gd name="connsiteY68" fmla="*/ 1692718 h 6858000"/>
              <a:gd name="connsiteX69" fmla="*/ 4148104 w 11795125"/>
              <a:gd name="connsiteY69" fmla="*/ 1400573 h 6858000"/>
              <a:gd name="connsiteX70" fmla="*/ 4199803 w 11795125"/>
              <a:gd name="connsiteY70" fmla="*/ 1370724 h 6858000"/>
              <a:gd name="connsiteX71" fmla="*/ 3525946 w 11795125"/>
              <a:gd name="connsiteY71" fmla="*/ 1141304 h 6858000"/>
              <a:gd name="connsiteX72" fmla="*/ 3719554 w 11795125"/>
              <a:gd name="connsiteY72" fmla="*/ 1141427 h 6858000"/>
              <a:gd name="connsiteX73" fmla="*/ 3749860 w 11795125"/>
              <a:gd name="connsiteY73" fmla="*/ 1158808 h 6858000"/>
              <a:gd name="connsiteX74" fmla="*/ 3846980 w 11795125"/>
              <a:gd name="connsiteY74" fmla="*/ 1327024 h 6858000"/>
              <a:gd name="connsiteX75" fmla="*/ 3846670 w 11795125"/>
              <a:gd name="connsiteY75" fmla="*/ 1361598 h 6858000"/>
              <a:gd name="connsiteX76" fmla="*/ 3750182 w 11795125"/>
              <a:gd name="connsiteY76" fmla="*/ 1529691 h 6858000"/>
              <a:gd name="connsiteX77" fmla="*/ 3720499 w 11795125"/>
              <a:gd name="connsiteY77" fmla="*/ 1546828 h 6858000"/>
              <a:gd name="connsiteX78" fmla="*/ 3526682 w 11795125"/>
              <a:gd name="connsiteY78" fmla="*/ 1546343 h 6858000"/>
              <a:gd name="connsiteX79" fmla="*/ 3496586 w 11795125"/>
              <a:gd name="connsiteY79" fmla="*/ 1529324 h 6858000"/>
              <a:gd name="connsiteX80" fmla="*/ 3399466 w 11795125"/>
              <a:gd name="connsiteY80" fmla="*/ 1361108 h 6858000"/>
              <a:gd name="connsiteX81" fmla="*/ 3399566 w 11795125"/>
              <a:gd name="connsiteY81" fmla="*/ 1326172 h 6858000"/>
              <a:gd name="connsiteX82" fmla="*/ 3496264 w 11795125"/>
              <a:gd name="connsiteY82" fmla="*/ 1158441 h 6858000"/>
              <a:gd name="connsiteX83" fmla="*/ 3525946 w 11795125"/>
              <a:gd name="connsiteY83" fmla="*/ 1141304 h 6858000"/>
              <a:gd name="connsiteX84" fmla="*/ 3955878 w 11795125"/>
              <a:gd name="connsiteY84" fmla="*/ 173494 h 6858000"/>
              <a:gd name="connsiteX85" fmla="*/ 4500068 w 11795125"/>
              <a:gd name="connsiteY85" fmla="*/ 173838 h 6858000"/>
              <a:gd name="connsiteX86" fmla="*/ 4585252 w 11795125"/>
              <a:gd name="connsiteY86" fmla="*/ 222694 h 6858000"/>
              <a:gd name="connsiteX87" fmla="*/ 4858234 w 11795125"/>
              <a:gd name="connsiteY87" fmla="*/ 695514 h 6858000"/>
              <a:gd name="connsiteX88" fmla="*/ 4857363 w 11795125"/>
              <a:gd name="connsiteY88" fmla="*/ 792690 h 6858000"/>
              <a:gd name="connsiteX89" fmla="*/ 4586156 w 11795125"/>
              <a:gd name="connsiteY89" fmla="*/ 1265167 h 6858000"/>
              <a:gd name="connsiteX90" fmla="*/ 4502727 w 11795125"/>
              <a:gd name="connsiteY90" fmla="*/ 1313334 h 6858000"/>
              <a:gd name="connsiteX91" fmla="*/ 3957947 w 11795125"/>
              <a:gd name="connsiteY91" fmla="*/ 1311968 h 6858000"/>
              <a:gd name="connsiteX92" fmla="*/ 3873354 w 11795125"/>
              <a:gd name="connsiteY92" fmla="*/ 1264134 h 6858000"/>
              <a:gd name="connsiteX93" fmla="*/ 3600372 w 11795125"/>
              <a:gd name="connsiteY93" fmla="*/ 791315 h 6858000"/>
              <a:gd name="connsiteX94" fmla="*/ 3600653 w 11795125"/>
              <a:gd name="connsiteY94" fmla="*/ 693116 h 6858000"/>
              <a:gd name="connsiteX95" fmla="*/ 3872449 w 11795125"/>
              <a:gd name="connsiteY95" fmla="*/ 221662 h 6858000"/>
              <a:gd name="connsiteX96" fmla="*/ 3955878 w 11795125"/>
              <a:gd name="connsiteY96" fmla="*/ 173494 h 6858000"/>
              <a:gd name="connsiteX97" fmla="*/ 3852283 w 11795125"/>
              <a:gd name="connsiteY97" fmla="*/ 0 h 6858000"/>
              <a:gd name="connsiteX98" fmla="*/ 6130031 w 11795125"/>
              <a:gd name="connsiteY98" fmla="*/ 0 h 6858000"/>
              <a:gd name="connsiteX99" fmla="*/ 6102465 w 11795125"/>
              <a:gd name="connsiteY99" fmla="*/ 36730 h 6858000"/>
              <a:gd name="connsiteX100" fmla="*/ 5879948 w 11795125"/>
              <a:gd name="connsiteY100" fmla="*/ 127724 h 6858000"/>
              <a:gd name="connsiteX101" fmla="*/ 4102884 w 11795125"/>
              <a:gd name="connsiteY101" fmla="*/ 123270 h 6858000"/>
              <a:gd name="connsiteX102" fmla="*/ 3877665 w 11795125"/>
              <a:gd name="connsiteY102" fmla="*/ 32818 h 6858000"/>
              <a:gd name="connsiteX103" fmla="*/ 0 w 11795125"/>
              <a:gd name="connsiteY103" fmla="*/ 0 h 6858000"/>
              <a:gd name="connsiteX104" fmla="*/ 3781476 w 11795125"/>
              <a:gd name="connsiteY104" fmla="*/ 0 h 6858000"/>
              <a:gd name="connsiteX105" fmla="*/ 3800985 w 11795125"/>
              <a:gd name="connsiteY105" fmla="*/ 47617 h 6858000"/>
              <a:gd name="connsiteX106" fmla="*/ 3766711 w 11795125"/>
              <a:gd name="connsiteY106" fmla="*/ 287889 h 6858000"/>
              <a:gd name="connsiteX107" fmla="*/ 2882037 w 11795125"/>
              <a:gd name="connsiteY107" fmla="*/ 1829098 h 6858000"/>
              <a:gd name="connsiteX108" fmla="*/ 2609888 w 11795125"/>
              <a:gd name="connsiteY108" fmla="*/ 1986223 h 6858000"/>
              <a:gd name="connsiteX109" fmla="*/ 832823 w 11795125"/>
              <a:gd name="connsiteY109" fmla="*/ 1981768 h 6858000"/>
              <a:gd name="connsiteX110" fmla="*/ 556879 w 11795125"/>
              <a:gd name="connsiteY110" fmla="*/ 1825733 h 6858000"/>
              <a:gd name="connsiteX111" fmla="*/ 79254 w 11795125"/>
              <a:gd name="connsiteY111" fmla="*/ 998462 h 6858000"/>
              <a:gd name="connsiteX112" fmla="*/ 0 w 11795125"/>
              <a:gd name="connsiteY112" fmla="*/ 861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1795125" h="6858000">
                <a:moveTo>
                  <a:pt x="4729712" y="4417922"/>
                </a:moveTo>
                <a:cubicBezTo>
                  <a:pt x="4729712" y="4417922"/>
                  <a:pt x="4729712" y="4417922"/>
                  <a:pt x="7234278" y="4419507"/>
                </a:cubicBezTo>
                <a:cubicBezTo>
                  <a:pt x="7396730" y="4419716"/>
                  <a:pt x="7544918" y="4503359"/>
                  <a:pt x="7626325" y="4644358"/>
                </a:cubicBezTo>
                <a:cubicBezTo>
                  <a:pt x="7626325" y="4644358"/>
                  <a:pt x="7626325" y="4644358"/>
                  <a:pt x="8882694" y="6820455"/>
                </a:cubicBezTo>
                <a:lnTo>
                  <a:pt x="8898077" y="6858000"/>
                </a:lnTo>
                <a:lnTo>
                  <a:pt x="3070863" y="6858000"/>
                </a:lnTo>
                <a:lnTo>
                  <a:pt x="3094823" y="6809422"/>
                </a:lnTo>
                <a:cubicBezTo>
                  <a:pt x="3094823" y="6809422"/>
                  <a:pt x="3094823" y="6809422"/>
                  <a:pt x="4345735" y="4639611"/>
                </a:cubicBezTo>
                <a:cubicBezTo>
                  <a:pt x="4422097" y="4501523"/>
                  <a:pt x="4571941" y="4415010"/>
                  <a:pt x="4729712" y="4417922"/>
                </a:cubicBezTo>
                <a:close/>
                <a:moveTo>
                  <a:pt x="2031302" y="2039301"/>
                </a:moveTo>
                <a:cubicBezTo>
                  <a:pt x="2031302" y="2039301"/>
                  <a:pt x="2031302" y="2039301"/>
                  <a:pt x="2747265" y="2039754"/>
                </a:cubicBezTo>
                <a:cubicBezTo>
                  <a:pt x="2793703" y="2039814"/>
                  <a:pt x="2836066" y="2063724"/>
                  <a:pt x="2859337" y="2104031"/>
                </a:cubicBezTo>
                <a:cubicBezTo>
                  <a:pt x="2859337" y="2104031"/>
                  <a:pt x="2859337" y="2104031"/>
                  <a:pt x="3218486" y="2726096"/>
                </a:cubicBezTo>
                <a:cubicBezTo>
                  <a:pt x="3240981" y="2765058"/>
                  <a:pt x="3241283" y="2815045"/>
                  <a:pt x="3217340" y="2853948"/>
                </a:cubicBezTo>
                <a:cubicBezTo>
                  <a:pt x="3217340" y="2853948"/>
                  <a:pt x="3217340" y="2853948"/>
                  <a:pt x="2860527" y="3475560"/>
                </a:cubicBezTo>
                <a:cubicBezTo>
                  <a:pt x="2838697" y="3515034"/>
                  <a:pt x="2795862" y="3539765"/>
                  <a:pt x="2750762" y="3538933"/>
                </a:cubicBezTo>
                <a:cubicBezTo>
                  <a:pt x="2750762" y="3538933"/>
                  <a:pt x="2750762" y="3538933"/>
                  <a:pt x="2034023" y="3537136"/>
                </a:cubicBezTo>
                <a:cubicBezTo>
                  <a:pt x="1988359" y="3538420"/>
                  <a:pt x="1945223" y="3513165"/>
                  <a:pt x="1922728" y="3474202"/>
                </a:cubicBezTo>
                <a:cubicBezTo>
                  <a:pt x="1922728" y="3474202"/>
                  <a:pt x="1922728" y="3474202"/>
                  <a:pt x="1563578" y="2852137"/>
                </a:cubicBezTo>
                <a:cubicBezTo>
                  <a:pt x="1540307" y="2811831"/>
                  <a:pt x="1540780" y="2763190"/>
                  <a:pt x="1563948" y="2722942"/>
                </a:cubicBezTo>
                <a:cubicBezTo>
                  <a:pt x="1563948" y="2722942"/>
                  <a:pt x="1563948" y="2722942"/>
                  <a:pt x="1921537" y="2102674"/>
                </a:cubicBezTo>
                <a:cubicBezTo>
                  <a:pt x="1943366" y="2063199"/>
                  <a:pt x="1986202" y="2038468"/>
                  <a:pt x="2031302" y="2039301"/>
                </a:cubicBezTo>
                <a:close/>
                <a:moveTo>
                  <a:pt x="9343478" y="1795745"/>
                </a:moveTo>
                <a:cubicBezTo>
                  <a:pt x="9343478" y="1795745"/>
                  <a:pt x="9343478" y="1795745"/>
                  <a:pt x="11620502" y="1797185"/>
                </a:cubicBezTo>
                <a:lnTo>
                  <a:pt x="11795125" y="1797296"/>
                </a:lnTo>
                <a:lnTo>
                  <a:pt x="11795125" y="6858000"/>
                </a:lnTo>
                <a:lnTo>
                  <a:pt x="8996698" y="6858000"/>
                </a:lnTo>
                <a:lnTo>
                  <a:pt x="8963663" y="6815289"/>
                </a:lnTo>
                <a:cubicBezTo>
                  <a:pt x="8963663" y="6815289"/>
                  <a:pt x="8963663" y="6815289"/>
                  <a:pt x="7707295" y="4639193"/>
                </a:cubicBezTo>
                <a:cubicBezTo>
                  <a:pt x="7625888" y="4498193"/>
                  <a:pt x="7627546" y="4328036"/>
                  <a:pt x="7708590" y="4187244"/>
                </a:cubicBezTo>
                <a:cubicBezTo>
                  <a:pt x="7708590" y="4187244"/>
                  <a:pt x="7708590" y="4187244"/>
                  <a:pt x="8959501" y="2017434"/>
                </a:cubicBezTo>
                <a:cubicBezTo>
                  <a:pt x="9035863" y="1879345"/>
                  <a:pt x="9185707" y="1792833"/>
                  <a:pt x="9343478" y="1795745"/>
                </a:cubicBezTo>
                <a:close/>
                <a:moveTo>
                  <a:pt x="3102644" y="1739841"/>
                </a:moveTo>
                <a:cubicBezTo>
                  <a:pt x="3102644" y="1739841"/>
                  <a:pt x="3102644" y="1739841"/>
                  <a:pt x="3385876" y="1740020"/>
                </a:cubicBezTo>
                <a:cubicBezTo>
                  <a:pt x="3404247" y="1740043"/>
                  <a:pt x="3421005" y="1749503"/>
                  <a:pt x="3430211" y="1765448"/>
                </a:cubicBezTo>
                <a:cubicBezTo>
                  <a:pt x="3430211" y="1765448"/>
                  <a:pt x="3430211" y="1765448"/>
                  <a:pt x="3572289" y="2011533"/>
                </a:cubicBezTo>
                <a:cubicBezTo>
                  <a:pt x="3581188" y="2026948"/>
                  <a:pt x="3581308" y="2046721"/>
                  <a:pt x="3571836" y="2062111"/>
                </a:cubicBezTo>
                <a:cubicBezTo>
                  <a:pt x="3571836" y="2062111"/>
                  <a:pt x="3571836" y="2062111"/>
                  <a:pt x="3430681" y="2308019"/>
                </a:cubicBezTo>
                <a:cubicBezTo>
                  <a:pt x="3422046" y="2323634"/>
                  <a:pt x="3405101" y="2333418"/>
                  <a:pt x="3387260" y="2333088"/>
                </a:cubicBezTo>
                <a:cubicBezTo>
                  <a:pt x="3387260" y="2333088"/>
                  <a:pt x="3387260" y="2333088"/>
                  <a:pt x="3103720" y="2332378"/>
                </a:cubicBezTo>
                <a:cubicBezTo>
                  <a:pt x="3085656" y="2332886"/>
                  <a:pt x="3068592" y="2322895"/>
                  <a:pt x="3059693" y="2307481"/>
                </a:cubicBezTo>
                <a:cubicBezTo>
                  <a:pt x="3059693" y="2307481"/>
                  <a:pt x="3059693" y="2307481"/>
                  <a:pt x="2917615" y="2061395"/>
                </a:cubicBezTo>
                <a:cubicBezTo>
                  <a:pt x="2908409" y="2045450"/>
                  <a:pt x="2908596" y="2026208"/>
                  <a:pt x="2917761" y="2010286"/>
                </a:cubicBezTo>
                <a:cubicBezTo>
                  <a:pt x="2917761" y="2010286"/>
                  <a:pt x="2917761" y="2010286"/>
                  <a:pt x="3059222" y="1764910"/>
                </a:cubicBezTo>
                <a:cubicBezTo>
                  <a:pt x="3067857" y="1749295"/>
                  <a:pt x="3084803" y="1739511"/>
                  <a:pt x="3102644" y="1739841"/>
                </a:cubicBezTo>
                <a:close/>
                <a:moveTo>
                  <a:pt x="3522963" y="1598675"/>
                </a:moveTo>
                <a:cubicBezTo>
                  <a:pt x="3522963" y="1598675"/>
                  <a:pt x="3522963" y="1598675"/>
                  <a:pt x="3625194" y="1598740"/>
                </a:cubicBezTo>
                <a:cubicBezTo>
                  <a:pt x="3631826" y="1598748"/>
                  <a:pt x="3637874" y="1602162"/>
                  <a:pt x="3641197" y="1607918"/>
                </a:cubicBezTo>
                <a:cubicBezTo>
                  <a:pt x="3641197" y="1607918"/>
                  <a:pt x="3641197" y="1607918"/>
                  <a:pt x="3692479" y="1696742"/>
                </a:cubicBezTo>
                <a:cubicBezTo>
                  <a:pt x="3695691" y="1702305"/>
                  <a:pt x="3695735" y="1709443"/>
                  <a:pt x="3692315" y="1714998"/>
                </a:cubicBezTo>
                <a:cubicBezTo>
                  <a:pt x="3692315" y="1714998"/>
                  <a:pt x="3692315" y="1714998"/>
                  <a:pt x="3641367" y="1803757"/>
                </a:cubicBezTo>
                <a:cubicBezTo>
                  <a:pt x="3638250" y="1809393"/>
                  <a:pt x="3632134" y="1812924"/>
                  <a:pt x="3625694" y="1812806"/>
                </a:cubicBezTo>
                <a:cubicBezTo>
                  <a:pt x="3625694" y="1812806"/>
                  <a:pt x="3625694" y="1812806"/>
                  <a:pt x="3523352" y="1812549"/>
                </a:cubicBezTo>
                <a:cubicBezTo>
                  <a:pt x="3516832" y="1812733"/>
                  <a:pt x="3510671" y="1809127"/>
                  <a:pt x="3507459" y="1803563"/>
                </a:cubicBezTo>
                <a:cubicBezTo>
                  <a:pt x="3507459" y="1803563"/>
                  <a:pt x="3507459" y="1803563"/>
                  <a:pt x="3456177" y="1714739"/>
                </a:cubicBezTo>
                <a:cubicBezTo>
                  <a:pt x="3452854" y="1708984"/>
                  <a:pt x="3452922" y="1702038"/>
                  <a:pt x="3456230" y="1696292"/>
                </a:cubicBezTo>
                <a:cubicBezTo>
                  <a:pt x="3456230" y="1696292"/>
                  <a:pt x="3456230" y="1696292"/>
                  <a:pt x="3507290" y="1607724"/>
                </a:cubicBezTo>
                <a:cubicBezTo>
                  <a:pt x="3510406" y="1602087"/>
                  <a:pt x="3516523" y="1598556"/>
                  <a:pt x="3522963" y="1598675"/>
                </a:cubicBezTo>
                <a:close/>
                <a:moveTo>
                  <a:pt x="4199803" y="1370724"/>
                </a:moveTo>
                <a:cubicBezTo>
                  <a:pt x="4199803" y="1370724"/>
                  <a:pt x="4199803" y="1370724"/>
                  <a:pt x="4537019" y="1370938"/>
                </a:cubicBezTo>
                <a:cubicBezTo>
                  <a:pt x="4558892" y="1370965"/>
                  <a:pt x="4578843" y="1382227"/>
                  <a:pt x="4589804" y="1401211"/>
                </a:cubicBezTo>
                <a:cubicBezTo>
                  <a:pt x="4589804" y="1401211"/>
                  <a:pt x="4589804" y="1401211"/>
                  <a:pt x="4758963" y="1694203"/>
                </a:cubicBezTo>
                <a:cubicBezTo>
                  <a:pt x="4769558" y="1712554"/>
                  <a:pt x="4769700" y="1736097"/>
                  <a:pt x="4758423" y="1754421"/>
                </a:cubicBezTo>
                <a:cubicBezTo>
                  <a:pt x="4758423" y="1754421"/>
                  <a:pt x="4758423" y="1754421"/>
                  <a:pt x="4590365" y="2047199"/>
                </a:cubicBezTo>
                <a:cubicBezTo>
                  <a:pt x="4580083" y="2065790"/>
                  <a:pt x="4559908" y="2077438"/>
                  <a:pt x="4538665" y="2077046"/>
                </a:cubicBezTo>
                <a:cubicBezTo>
                  <a:pt x="4538665" y="2077046"/>
                  <a:pt x="4538665" y="2077046"/>
                  <a:pt x="4201084" y="2076201"/>
                </a:cubicBezTo>
                <a:cubicBezTo>
                  <a:pt x="4179577" y="2076805"/>
                  <a:pt x="4159259" y="2064910"/>
                  <a:pt x="4148664" y="2046559"/>
                </a:cubicBezTo>
                <a:cubicBezTo>
                  <a:pt x="4148664" y="2046559"/>
                  <a:pt x="4148664" y="2046559"/>
                  <a:pt x="3979505" y="1753567"/>
                </a:cubicBezTo>
                <a:cubicBezTo>
                  <a:pt x="3968545" y="1734583"/>
                  <a:pt x="3968768" y="1711673"/>
                  <a:pt x="3979680" y="1692718"/>
                </a:cubicBezTo>
                <a:cubicBezTo>
                  <a:pt x="3979680" y="1692718"/>
                  <a:pt x="3979680" y="1692718"/>
                  <a:pt x="4148104" y="1400573"/>
                </a:cubicBezTo>
                <a:cubicBezTo>
                  <a:pt x="4158385" y="1381980"/>
                  <a:pt x="4178560" y="1370332"/>
                  <a:pt x="4199803" y="1370724"/>
                </a:cubicBezTo>
                <a:close/>
                <a:moveTo>
                  <a:pt x="3525946" y="1141304"/>
                </a:moveTo>
                <a:cubicBezTo>
                  <a:pt x="3525946" y="1141304"/>
                  <a:pt x="3525946" y="1141304"/>
                  <a:pt x="3719554" y="1141427"/>
                </a:cubicBezTo>
                <a:cubicBezTo>
                  <a:pt x="3732112" y="1141443"/>
                  <a:pt x="3743567" y="1147909"/>
                  <a:pt x="3749860" y="1158808"/>
                </a:cubicBezTo>
                <a:cubicBezTo>
                  <a:pt x="3749860" y="1158808"/>
                  <a:pt x="3749860" y="1158808"/>
                  <a:pt x="3846980" y="1327024"/>
                </a:cubicBezTo>
                <a:cubicBezTo>
                  <a:pt x="3853063" y="1337561"/>
                  <a:pt x="3853144" y="1351077"/>
                  <a:pt x="3846670" y="1361598"/>
                </a:cubicBezTo>
                <a:cubicBezTo>
                  <a:pt x="3846670" y="1361598"/>
                  <a:pt x="3846670" y="1361598"/>
                  <a:pt x="3750182" y="1529691"/>
                </a:cubicBezTo>
                <a:cubicBezTo>
                  <a:pt x="3744279" y="1540366"/>
                  <a:pt x="3732695" y="1547054"/>
                  <a:pt x="3720499" y="1546828"/>
                </a:cubicBezTo>
                <a:cubicBezTo>
                  <a:pt x="3720499" y="1546828"/>
                  <a:pt x="3720499" y="1546828"/>
                  <a:pt x="3526682" y="1546343"/>
                </a:cubicBezTo>
                <a:cubicBezTo>
                  <a:pt x="3514334" y="1546689"/>
                  <a:pt x="3502669" y="1539861"/>
                  <a:pt x="3496586" y="1529324"/>
                </a:cubicBezTo>
                <a:cubicBezTo>
                  <a:pt x="3496586" y="1529324"/>
                  <a:pt x="3496586" y="1529324"/>
                  <a:pt x="3399466" y="1361108"/>
                </a:cubicBezTo>
                <a:cubicBezTo>
                  <a:pt x="3393173" y="1350208"/>
                  <a:pt x="3393302" y="1337055"/>
                  <a:pt x="3399566" y="1326172"/>
                </a:cubicBezTo>
                <a:cubicBezTo>
                  <a:pt x="3399566" y="1326172"/>
                  <a:pt x="3399566" y="1326172"/>
                  <a:pt x="3496264" y="1158441"/>
                </a:cubicBezTo>
                <a:cubicBezTo>
                  <a:pt x="3502167" y="1147767"/>
                  <a:pt x="3513750" y="1141079"/>
                  <a:pt x="3525946" y="1141304"/>
                </a:cubicBezTo>
                <a:close/>
                <a:moveTo>
                  <a:pt x="3955878" y="173494"/>
                </a:moveTo>
                <a:cubicBezTo>
                  <a:pt x="3955878" y="173494"/>
                  <a:pt x="3955878" y="173494"/>
                  <a:pt x="4500068" y="173838"/>
                </a:cubicBezTo>
                <a:cubicBezTo>
                  <a:pt x="4535365" y="173884"/>
                  <a:pt x="4567564" y="192057"/>
                  <a:pt x="4585252" y="222694"/>
                </a:cubicBezTo>
                <a:cubicBezTo>
                  <a:pt x="4585252" y="222694"/>
                  <a:pt x="4585252" y="222694"/>
                  <a:pt x="4858234" y="695514"/>
                </a:cubicBezTo>
                <a:cubicBezTo>
                  <a:pt x="4875332" y="725128"/>
                  <a:pt x="4875562" y="763121"/>
                  <a:pt x="4857363" y="792690"/>
                </a:cubicBezTo>
                <a:cubicBezTo>
                  <a:pt x="4857363" y="792690"/>
                  <a:pt x="4857363" y="792690"/>
                  <a:pt x="4586156" y="1265167"/>
                </a:cubicBezTo>
                <a:cubicBezTo>
                  <a:pt x="4569564" y="1295169"/>
                  <a:pt x="4537006" y="1313967"/>
                  <a:pt x="4502727" y="1313334"/>
                </a:cubicBezTo>
                <a:cubicBezTo>
                  <a:pt x="4502727" y="1313334"/>
                  <a:pt x="4502727" y="1313334"/>
                  <a:pt x="3957947" y="1311968"/>
                </a:cubicBezTo>
                <a:cubicBezTo>
                  <a:pt x="3923239" y="1312944"/>
                  <a:pt x="3890452" y="1293749"/>
                  <a:pt x="3873354" y="1264134"/>
                </a:cubicBezTo>
                <a:cubicBezTo>
                  <a:pt x="3873354" y="1264134"/>
                  <a:pt x="3873354" y="1264134"/>
                  <a:pt x="3600372" y="791315"/>
                </a:cubicBezTo>
                <a:cubicBezTo>
                  <a:pt x="3582684" y="760678"/>
                  <a:pt x="3583043" y="723707"/>
                  <a:pt x="3600653" y="693116"/>
                </a:cubicBezTo>
                <a:cubicBezTo>
                  <a:pt x="3600653" y="693116"/>
                  <a:pt x="3600653" y="693116"/>
                  <a:pt x="3872449" y="221662"/>
                </a:cubicBezTo>
                <a:cubicBezTo>
                  <a:pt x="3889041" y="191658"/>
                  <a:pt x="3921599" y="172861"/>
                  <a:pt x="3955878" y="173494"/>
                </a:cubicBezTo>
                <a:close/>
                <a:moveTo>
                  <a:pt x="3852283" y="0"/>
                </a:moveTo>
                <a:lnTo>
                  <a:pt x="6130031" y="0"/>
                </a:lnTo>
                <a:lnTo>
                  <a:pt x="6102465" y="36730"/>
                </a:lnTo>
                <a:cubicBezTo>
                  <a:pt x="6044520" y="95168"/>
                  <a:pt x="5963814" y="129272"/>
                  <a:pt x="5879948" y="127724"/>
                </a:cubicBezTo>
                <a:cubicBezTo>
                  <a:pt x="5879948" y="127724"/>
                  <a:pt x="5879948" y="127724"/>
                  <a:pt x="4102884" y="123270"/>
                </a:cubicBezTo>
                <a:cubicBezTo>
                  <a:pt x="4017972" y="125657"/>
                  <a:pt x="3936583" y="91034"/>
                  <a:pt x="3877665" y="32818"/>
                </a:cubicBezTo>
                <a:close/>
                <a:moveTo>
                  <a:pt x="0" y="0"/>
                </a:moveTo>
                <a:lnTo>
                  <a:pt x="3781476" y="0"/>
                </a:lnTo>
                <a:lnTo>
                  <a:pt x="3800985" y="47617"/>
                </a:lnTo>
                <a:cubicBezTo>
                  <a:pt x="3821943" y="127749"/>
                  <a:pt x="3811234" y="215546"/>
                  <a:pt x="3766711" y="287889"/>
                </a:cubicBezTo>
                <a:cubicBezTo>
                  <a:pt x="3766711" y="287889"/>
                  <a:pt x="3766711" y="287889"/>
                  <a:pt x="2882037" y="1829098"/>
                </a:cubicBezTo>
                <a:cubicBezTo>
                  <a:pt x="2827913" y="1926970"/>
                  <a:pt x="2721708" y="1988287"/>
                  <a:pt x="2609888" y="1986223"/>
                </a:cubicBezTo>
                <a:cubicBezTo>
                  <a:pt x="2609888" y="1986223"/>
                  <a:pt x="2609888" y="1986223"/>
                  <a:pt x="832823" y="1981768"/>
                </a:cubicBezTo>
                <a:cubicBezTo>
                  <a:pt x="719607" y="1984952"/>
                  <a:pt x="612654" y="1922338"/>
                  <a:pt x="556879" y="1825733"/>
                </a:cubicBezTo>
                <a:cubicBezTo>
                  <a:pt x="556879" y="1825733"/>
                  <a:pt x="556879" y="1825733"/>
                  <a:pt x="79254" y="998462"/>
                </a:cubicBezTo>
                <a:lnTo>
                  <a:pt x="0" y="861190"/>
                </a:lnTo>
                <a:close/>
              </a:path>
            </a:pathLst>
          </a:custGeom>
          <a:solidFill>
            <a:schemeClr val="bg1">
              <a:lumMod val="95000"/>
            </a:schemeClr>
          </a:solidFill>
        </p:spPr>
        <p:txBody>
          <a:bodyPr wrap="square" tIns="864000">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6227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0"/>
            <a:ext cx="11771313" cy="619125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6" name="Title 1">
            <a:extLst>
              <a:ext uri="{FF2B5EF4-FFF2-40B4-BE49-F238E27FC236}">
                <a16:creationId xmlns:a16="http://schemas.microsoft.com/office/drawing/2014/main" id="{BBC3BEE7-44AC-45BC-B4E7-93E3454EB83C}"/>
              </a:ext>
            </a:extLst>
          </p:cNvPr>
          <p:cNvSpPr>
            <a:spLocks noGrp="1"/>
          </p:cNvSpPr>
          <p:nvPr>
            <p:ph type="ctrTitle" hasCustomPrompt="1"/>
          </p:nvPr>
        </p:nvSpPr>
        <p:spPr>
          <a:xfrm>
            <a:off x="420687" y="5066452"/>
            <a:ext cx="4459766" cy="539345"/>
          </a:xfrm>
          <a:prstGeom prst="roundRect">
            <a:avLst>
              <a:gd name="adj" fmla="val 10086"/>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108000" rIns="180000" bIns="0" anchor="t"/>
          <a:lstStyle>
            <a:lvl1pPr algn="l">
              <a:lnSpc>
                <a:spcPct val="100000"/>
              </a:lnSpc>
              <a:defRPr sz="1800" b="0" spc="0">
                <a:solidFill>
                  <a:schemeClr val="bg1">
                    <a:lumMod val="95000"/>
                  </a:schemeClr>
                </a:solidFill>
                <a:latin typeface="+mn-lt"/>
              </a:defRPr>
            </a:lvl1pPr>
          </a:lstStyle>
          <a:p>
            <a:r>
              <a:rPr lang="en-US" noProof="0"/>
              <a:t>Enter your caption</a:t>
            </a:r>
          </a:p>
        </p:txBody>
      </p:sp>
    </p:spTree>
    <p:extLst>
      <p:ext uri="{BB962C8B-B14F-4D97-AF65-F5344CB8AC3E}">
        <p14:creationId xmlns:p14="http://schemas.microsoft.com/office/powerpoint/2010/main" val="1987784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B2598CA-3443-4098-80E7-1F16DC9A13CC}"/>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Thank You</a:t>
            </a:r>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16328917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10" name="Content Placeholder 2">
            <a:extLst>
              <a:ext uri="{FF2B5EF4-FFF2-40B4-BE49-F238E27FC236}">
                <a16:creationId xmlns:a16="http://schemas.microsoft.com/office/drawing/2014/main" id="{AFA90A43-BEC4-4B20-96E2-797B03FB82F2}"/>
              </a:ext>
            </a:extLst>
          </p:cNvPr>
          <p:cNvSpPr>
            <a:spLocks noGrp="1"/>
          </p:cNvSpPr>
          <p:nvPr>
            <p:ph idx="33"/>
          </p:nvPr>
        </p:nvSpPr>
        <p:spPr>
          <a:xfrm>
            <a:off x="430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8A2C2023-6C37-4611-ACAF-5F2060202836}"/>
              </a:ext>
            </a:extLst>
          </p:cNvPr>
          <p:cNvSpPr>
            <a:spLocks noGrp="1"/>
          </p:cNvSpPr>
          <p:nvPr>
            <p:ph idx="34"/>
          </p:nvPr>
        </p:nvSpPr>
        <p:spPr>
          <a:xfrm>
            <a:off x="8172000" y="1512000"/>
            <a:ext cx="360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160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512000"/>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507535"/>
            <a:ext cx="2160588"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507535"/>
            <a:ext cx="2160588"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a:t>Add a footer</a:t>
            </a:r>
          </a:p>
        </p:txBody>
      </p:sp>
      <p:sp>
        <p:nvSpPr>
          <p:cNvPr id="6" name="Slide Number Placehold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974837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1EEF55-A10B-4391-AB64-D51378A6BE47}"/>
              </a:ext>
            </a:extLst>
          </p:cNvPr>
          <p:cNvSpPr txBox="1"/>
          <p:nvPr userDrawn="1"/>
        </p:nvSpPr>
        <p:spPr>
          <a:xfrm>
            <a:off x="1855755" y="787627"/>
            <a:ext cx="8480490" cy="707758"/>
          </a:xfrm>
          <a:prstGeom prst="rect">
            <a:avLst/>
          </a:prstGeom>
          <a:noFill/>
        </p:spPr>
        <p:txBody>
          <a:bodyPr wrap="square" rtlCol="0">
            <a:spAutoFit/>
          </a:bodyPr>
          <a:lstStyle/>
          <a:p>
            <a:pPr algn="ctr"/>
            <a:endParaRPr lang="en-US" sz="964" b="0" i="0" baseline="30000">
              <a:solidFill>
                <a:schemeClr val="bg1"/>
              </a:solidFill>
            </a:endParaRPr>
          </a:p>
          <a:p>
            <a:pPr algn="ctr"/>
            <a:endParaRPr lang="en-US" sz="964" b="0" i="0" baseline="30000">
              <a:solidFill>
                <a:schemeClr val="bg1"/>
              </a:solidFill>
            </a:endParaRPr>
          </a:p>
          <a:p>
            <a:pPr algn="ctr"/>
            <a:r>
              <a:rPr lang="en-US" sz="964" b="0" i="0" baseline="30000">
                <a:solidFill>
                  <a:schemeClr val="bg1"/>
                </a:solidFill>
              </a:rPr>
              <a:t>1</a:t>
            </a:r>
            <a:r>
              <a:rPr lang="en-US" sz="964" b="0" i="0">
                <a:solidFill>
                  <a:schemeClr val="bg1"/>
                </a:solidFill>
              </a:rPr>
              <a:t>Department of Bioengineering, Northeastern University, Boston, MA</a:t>
            </a:r>
          </a:p>
          <a:p>
            <a:pPr algn="ctr"/>
            <a:r>
              <a:rPr lang="en-US" sz="964" b="0" i="0" baseline="30000">
                <a:solidFill>
                  <a:schemeClr val="bg1"/>
                </a:solidFill>
              </a:rPr>
              <a:t>2</a:t>
            </a:r>
            <a:r>
              <a:rPr lang="en-US" sz="964" b="0" i="0">
                <a:solidFill>
                  <a:schemeClr val="bg1"/>
                </a:solidFill>
              </a:rPr>
              <a:t>Department of Mechanical &amp; Industrial Engineering, Northeastern University, Boston MA</a:t>
            </a:r>
          </a:p>
          <a:p>
            <a:pPr algn="ctr"/>
            <a:endParaRPr lang="en-US" sz="1179" b="0" i="0" baseline="30000">
              <a:solidFill>
                <a:schemeClr val="bg1"/>
              </a:solidFill>
            </a:endParaRPr>
          </a:p>
        </p:txBody>
      </p:sp>
      <p:sp>
        <p:nvSpPr>
          <p:cNvPr id="3" name="Text Placeholder 2">
            <a:extLst>
              <a:ext uri="{FF2B5EF4-FFF2-40B4-BE49-F238E27FC236}">
                <a16:creationId xmlns:a16="http://schemas.microsoft.com/office/drawing/2014/main" id="{70993155-580A-4179-9404-85E44992E75F}"/>
              </a:ext>
            </a:extLst>
          </p:cNvPr>
          <p:cNvSpPr>
            <a:spLocks noGrp="1"/>
          </p:cNvSpPr>
          <p:nvPr>
            <p:ph type="body" sz="quarter" idx="10"/>
          </p:nvPr>
        </p:nvSpPr>
        <p:spPr>
          <a:xfrm>
            <a:off x="6353243" y="4658854"/>
            <a:ext cx="5700534" cy="960667"/>
          </a:xfrm>
          <a:prstGeom prst="rect">
            <a:avLst/>
          </a:prstGeom>
        </p:spPr>
        <p:txBody>
          <a:bodyPr/>
          <a:lstStyle>
            <a:lvl1pPr>
              <a:defRPr sz="957"/>
            </a:lvl1pPr>
            <a:lvl2pPr>
              <a:defRPr sz="957"/>
            </a:lvl2pPr>
            <a:lvl3pPr>
              <a:defRPr sz="957"/>
            </a:lvl3pPr>
            <a:lvl4pPr>
              <a:defRPr sz="957"/>
            </a:lvl4pPr>
            <a:lvl5pPr>
              <a:defRPr sz="95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21F5FA0-D9C2-4383-A28F-E985EA9C8ADA}"/>
              </a:ext>
            </a:extLst>
          </p:cNvPr>
          <p:cNvSpPr>
            <a:spLocks noGrp="1"/>
          </p:cNvSpPr>
          <p:nvPr>
            <p:ph type="body" sz="quarter" idx="11"/>
          </p:nvPr>
        </p:nvSpPr>
        <p:spPr>
          <a:xfrm>
            <a:off x="156764" y="3473373"/>
            <a:ext cx="5700534" cy="3228290"/>
          </a:xfrm>
          <a:prstGeom prst="rect">
            <a:avLst/>
          </a:prstGeom>
        </p:spPr>
        <p:txBody>
          <a:bodyPr/>
          <a:lstStyle>
            <a:lvl1pPr>
              <a:defRPr sz="957"/>
            </a:lvl1pPr>
            <a:lvl2pPr>
              <a:defRPr sz="957"/>
            </a:lvl2pPr>
            <a:lvl3pPr>
              <a:defRPr sz="957"/>
            </a:lvl3pPr>
            <a:lvl4pPr>
              <a:defRPr sz="957"/>
            </a:lvl4pPr>
            <a:lvl5pPr>
              <a:defRPr sz="95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0962FC39-46E6-441A-A541-833547F3090A}"/>
              </a:ext>
            </a:extLst>
          </p:cNvPr>
          <p:cNvSpPr>
            <a:spLocks noGrp="1"/>
          </p:cNvSpPr>
          <p:nvPr>
            <p:ph type="body" sz="quarter" idx="12"/>
          </p:nvPr>
        </p:nvSpPr>
        <p:spPr>
          <a:xfrm>
            <a:off x="6334702" y="1686557"/>
            <a:ext cx="5700534" cy="2630153"/>
          </a:xfrm>
          <a:prstGeom prst="rect">
            <a:avLst/>
          </a:prstGeom>
        </p:spPr>
        <p:txBody>
          <a:bodyPr/>
          <a:lstStyle>
            <a:lvl1pPr>
              <a:defRPr sz="957"/>
            </a:lvl1pPr>
            <a:lvl2pPr>
              <a:defRPr sz="957"/>
            </a:lvl2pPr>
            <a:lvl3pPr>
              <a:defRPr sz="957"/>
            </a:lvl3pPr>
            <a:lvl4pPr>
              <a:defRPr sz="957"/>
            </a:lvl4pPr>
            <a:lvl5pPr>
              <a:defRPr sz="95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0494A14E-F6C0-4344-A48C-91005D6E28D6}"/>
              </a:ext>
            </a:extLst>
          </p:cNvPr>
          <p:cNvSpPr>
            <a:spLocks noGrp="1"/>
          </p:cNvSpPr>
          <p:nvPr>
            <p:ph type="body" sz="quarter" idx="13"/>
          </p:nvPr>
        </p:nvSpPr>
        <p:spPr>
          <a:xfrm>
            <a:off x="195544" y="1710876"/>
            <a:ext cx="5700534" cy="1469535"/>
          </a:xfrm>
          <a:prstGeom prst="rect">
            <a:avLst/>
          </a:prstGeom>
        </p:spPr>
        <p:txBody>
          <a:bodyPr/>
          <a:lstStyle>
            <a:lvl1pPr>
              <a:defRPr sz="957"/>
            </a:lvl1pPr>
            <a:lvl2pPr>
              <a:defRPr sz="957"/>
            </a:lvl2pPr>
            <a:lvl3pPr>
              <a:defRPr sz="957"/>
            </a:lvl3pPr>
            <a:lvl4pPr>
              <a:defRPr sz="957"/>
            </a:lvl4pPr>
            <a:lvl5pPr>
              <a:defRPr sz="95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0A9949E9-68F2-4EA7-8574-D24AB5308C09}"/>
              </a:ext>
            </a:extLst>
          </p:cNvPr>
          <p:cNvSpPr>
            <a:spLocks noGrp="1"/>
          </p:cNvSpPr>
          <p:nvPr>
            <p:ph type="body" sz="quarter" idx="14"/>
          </p:nvPr>
        </p:nvSpPr>
        <p:spPr>
          <a:xfrm>
            <a:off x="9235789" y="5961666"/>
            <a:ext cx="2815366" cy="659060"/>
          </a:xfrm>
          <a:prstGeom prst="rect">
            <a:avLst/>
          </a:prstGeom>
        </p:spPr>
        <p:txBody>
          <a:bodyPr/>
          <a:lstStyle>
            <a:lvl1pPr>
              <a:defRPr sz="957"/>
            </a:lvl1pPr>
            <a:lvl2pPr>
              <a:defRPr sz="957"/>
            </a:lvl2pPr>
            <a:lvl3pPr>
              <a:defRPr sz="957"/>
            </a:lvl3pPr>
            <a:lvl4pPr>
              <a:defRPr sz="957"/>
            </a:lvl4pPr>
            <a:lvl5pPr>
              <a:defRPr sz="957"/>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2">
            <a:extLst>
              <a:ext uri="{FF2B5EF4-FFF2-40B4-BE49-F238E27FC236}">
                <a16:creationId xmlns:a16="http://schemas.microsoft.com/office/drawing/2014/main" id="{89ACB896-4567-4112-A80D-D2872F047A92}"/>
              </a:ext>
            </a:extLst>
          </p:cNvPr>
          <p:cNvSpPr>
            <a:spLocks noGrp="1"/>
          </p:cNvSpPr>
          <p:nvPr>
            <p:ph type="body" sz="quarter" idx="15"/>
          </p:nvPr>
        </p:nvSpPr>
        <p:spPr>
          <a:xfrm>
            <a:off x="6334702" y="5961666"/>
            <a:ext cx="2815366" cy="659060"/>
          </a:xfrm>
          <a:prstGeom prst="rect">
            <a:avLst/>
          </a:prstGeom>
        </p:spPr>
        <p:txBody>
          <a:bodyPr/>
          <a:lstStyle>
            <a:lvl1pPr>
              <a:defRPr sz="957"/>
            </a:lvl1pPr>
            <a:lvl2pPr>
              <a:defRPr sz="957"/>
            </a:lvl2pPr>
            <a:lvl3pPr>
              <a:defRPr sz="957"/>
            </a:lvl3pPr>
            <a:lvl4pPr>
              <a:defRPr sz="957"/>
            </a:lvl4pPr>
            <a:lvl5pPr>
              <a:defRPr sz="957"/>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itle 3">
            <a:extLst>
              <a:ext uri="{FF2B5EF4-FFF2-40B4-BE49-F238E27FC236}">
                <a16:creationId xmlns:a16="http://schemas.microsoft.com/office/drawing/2014/main" id="{056B260B-42D8-48BD-92D7-C2D6DCF76A4B}"/>
              </a:ext>
            </a:extLst>
          </p:cNvPr>
          <p:cNvSpPr>
            <a:spLocks noGrp="1"/>
          </p:cNvSpPr>
          <p:nvPr>
            <p:ph type="title"/>
          </p:nvPr>
        </p:nvSpPr>
        <p:spPr/>
        <p:txBody>
          <a:bodyPr/>
          <a:lstStyle/>
          <a:p>
            <a:r>
              <a:rPr lang="en-US"/>
              <a:t>Click to edit Master title style</a:t>
            </a:r>
          </a:p>
        </p:txBody>
      </p:sp>
      <p:sp>
        <p:nvSpPr>
          <p:cNvPr id="17" name="Text Placeholder 16">
            <a:extLst>
              <a:ext uri="{FF2B5EF4-FFF2-40B4-BE49-F238E27FC236}">
                <a16:creationId xmlns:a16="http://schemas.microsoft.com/office/drawing/2014/main" id="{BB9E16F7-9BD1-4D5B-9324-4359334C07A0}"/>
              </a:ext>
            </a:extLst>
          </p:cNvPr>
          <p:cNvSpPr>
            <a:spLocks noGrp="1"/>
          </p:cNvSpPr>
          <p:nvPr>
            <p:ph type="body" sz="quarter" idx="16"/>
          </p:nvPr>
        </p:nvSpPr>
        <p:spPr>
          <a:xfrm>
            <a:off x="2950244" y="708759"/>
            <a:ext cx="6291511" cy="141862"/>
          </a:xfrm>
          <a:prstGeom prst="rect">
            <a:avLst/>
          </a:prstGeom>
        </p:spPr>
        <p:txBody>
          <a:bodyPr/>
          <a:lstStyle>
            <a:lvl1pPr>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9846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E62FFE32-121A-4D24-B0C7-E96893DDB629}"/>
              </a:ext>
            </a:extLst>
          </p:cNvPr>
          <p:cNvSpPr txBox="1"/>
          <p:nvPr userDrawn="1"/>
        </p:nvSpPr>
        <p:spPr>
          <a:xfrm>
            <a:off x="2172305" y="136524"/>
            <a:ext cx="7847391" cy="334066"/>
          </a:xfrm>
          <a:prstGeom prst="rect">
            <a:avLst/>
          </a:prstGeom>
          <a:noFill/>
        </p:spPr>
        <p:txBody>
          <a:bodyPr wrap="square" rtlCol="0">
            <a:spAutoFit/>
          </a:bodyPr>
          <a:lstStyle/>
          <a:p>
            <a:pPr algn="ctr"/>
            <a:r>
              <a:rPr lang="en-US" sz="1571" b="1" i="0">
                <a:solidFill>
                  <a:schemeClr val="bg1"/>
                </a:solidFill>
              </a:rPr>
              <a:t>Investigating the Mechanical Response of the Murine Thoracic Aorta During Pregnancy</a:t>
            </a:r>
          </a:p>
        </p:txBody>
      </p:sp>
      <p:sp>
        <p:nvSpPr>
          <p:cNvPr id="7" name="TextBox 6">
            <a:extLst>
              <a:ext uri="{FF2B5EF4-FFF2-40B4-BE49-F238E27FC236}">
                <a16:creationId xmlns:a16="http://schemas.microsoft.com/office/drawing/2014/main" id="{221EEF55-A10B-4391-AB64-D51378A6BE47}"/>
              </a:ext>
            </a:extLst>
          </p:cNvPr>
          <p:cNvSpPr txBox="1"/>
          <p:nvPr userDrawn="1"/>
        </p:nvSpPr>
        <p:spPr>
          <a:xfrm>
            <a:off x="1855756" y="741630"/>
            <a:ext cx="8480490" cy="757259"/>
          </a:xfrm>
          <a:prstGeom prst="rect">
            <a:avLst/>
          </a:prstGeom>
          <a:noFill/>
        </p:spPr>
        <p:txBody>
          <a:bodyPr wrap="square" rtlCol="0">
            <a:spAutoFit/>
          </a:bodyPr>
          <a:lstStyle/>
          <a:p>
            <a:pPr algn="ctr"/>
            <a:r>
              <a:rPr lang="en-US" sz="964" b="0" i="0">
                <a:solidFill>
                  <a:schemeClr val="tx1"/>
                </a:solidFill>
              </a:rPr>
              <a:t>Author 1</a:t>
            </a:r>
            <a:r>
              <a:rPr lang="en-US" sz="964" b="0" i="0" baseline="30000">
                <a:solidFill>
                  <a:schemeClr val="tx1"/>
                </a:solidFill>
              </a:rPr>
              <a:t>1 </a:t>
            </a:r>
            <a:r>
              <a:rPr lang="en-US" sz="964" b="0" i="0">
                <a:solidFill>
                  <a:schemeClr val="tx1"/>
                </a:solidFill>
              </a:rPr>
              <a:t>, Author 2</a:t>
            </a:r>
            <a:r>
              <a:rPr lang="en-US" sz="964" b="0" i="0" baseline="30000">
                <a:solidFill>
                  <a:schemeClr val="tx1"/>
                </a:solidFill>
              </a:rPr>
              <a:t>1 </a:t>
            </a:r>
            <a:r>
              <a:rPr lang="en-US" sz="964" b="0" i="0">
                <a:solidFill>
                  <a:schemeClr val="tx1"/>
                </a:solidFill>
              </a:rPr>
              <a:t>, Rouzbeh Amini</a:t>
            </a:r>
            <a:r>
              <a:rPr lang="en-US" sz="964" b="0" i="0" baseline="30000">
                <a:solidFill>
                  <a:schemeClr val="tx1"/>
                </a:solidFill>
              </a:rPr>
              <a:t>1,2</a:t>
            </a:r>
          </a:p>
          <a:p>
            <a:pPr algn="ctr"/>
            <a:endParaRPr lang="en-US" sz="964" b="0" i="0" baseline="30000">
              <a:solidFill>
                <a:schemeClr val="tx1"/>
              </a:solidFill>
            </a:endParaRPr>
          </a:p>
          <a:p>
            <a:pPr algn="ctr"/>
            <a:r>
              <a:rPr lang="en-US" sz="964" b="0" i="0" baseline="30000">
                <a:solidFill>
                  <a:schemeClr val="tx1"/>
                </a:solidFill>
              </a:rPr>
              <a:t>1</a:t>
            </a:r>
            <a:r>
              <a:rPr lang="en-US" sz="964" b="0" i="0">
                <a:solidFill>
                  <a:schemeClr val="tx1"/>
                </a:solidFill>
              </a:rPr>
              <a:t>Department of Bioengineering, Northeastern University, Boston, MA</a:t>
            </a:r>
          </a:p>
          <a:p>
            <a:pPr algn="ctr"/>
            <a:r>
              <a:rPr lang="en-US" sz="964" b="0" i="0">
                <a:solidFill>
                  <a:schemeClr val="tx1"/>
                </a:solidFill>
              </a:rPr>
              <a:t>Department of Mechanical &amp; Industrial Engineering, Northeastern University, Boston MA</a:t>
            </a:r>
          </a:p>
          <a:p>
            <a:pPr algn="ctr"/>
            <a:endParaRPr lang="en-US" sz="1179" b="0" i="0" baseline="30000">
              <a:solidFill>
                <a:schemeClr val="tx1"/>
              </a:solidFill>
            </a:endParaRPr>
          </a:p>
        </p:txBody>
      </p:sp>
    </p:spTree>
    <p:extLst>
      <p:ext uri="{BB962C8B-B14F-4D97-AF65-F5344CB8AC3E}">
        <p14:creationId xmlns:p14="http://schemas.microsoft.com/office/powerpoint/2010/main" val="200354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a:defRPr sz="1400">
                <a:ln>
                  <a:noFill/>
                </a:ln>
                <a:solidFill>
                  <a:schemeClr val="tx1">
                    <a:lumMod val="75000"/>
                    <a:lumOff val="25000"/>
                  </a:schemeClr>
                </a:solidFill>
                <a:latin typeface="+mj-lt"/>
              </a:defRPr>
            </a:lvl1pPr>
          </a:lstStyle>
          <a:p>
            <a:fld id="{19B51A1E-902D-48AF-9020-955120F399B6}" type="slidenum">
              <a:rPr lang="en-US" smtClean="0"/>
              <a:pPr/>
              <a:t>‹#›</a:t>
            </a:fld>
            <a:endParaRPr lang="en-US"/>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p>
            <a:r>
              <a:rPr lang="en-US" noProof="0"/>
              <a:t>Add a footer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68305" y="0"/>
            <a:ext cx="1591523" cy="1592849"/>
          </a:xfrm>
          <a:prstGeom prst="rect">
            <a:avLst/>
          </a:prstGeom>
          <a:noFill/>
        </p:spPr>
      </p:pic>
    </p:spTree>
    <p:extLst>
      <p:ext uri="{BB962C8B-B14F-4D97-AF65-F5344CB8AC3E}">
        <p14:creationId xmlns:p14="http://schemas.microsoft.com/office/powerpoint/2010/main" val="150585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Sub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Slide Number Placeholder 5">
            <a:extLst>
              <a:ext uri="{FF2B5EF4-FFF2-40B4-BE49-F238E27FC236}">
                <a16:creationId xmlns:a16="http://schemas.microsoft.com/office/drawing/2014/main" id="{7A47F3D0-41FC-4430-9F9E-1F78A18D65FE}"/>
              </a:ext>
            </a:extLst>
          </p:cNvPr>
          <p:cNvSpPr>
            <a:spLocks noGrp="1"/>
          </p:cNvSpPr>
          <p:nvPr>
            <p:ph type="sldNum" sz="quarter" idx="33"/>
          </p:nvPr>
        </p:nvSpPr>
        <p:spPr>
          <a:noFill/>
          <a:ln>
            <a:noFill/>
          </a:ln>
        </p:spPr>
        <p:style>
          <a:lnRef idx="2">
            <a:schemeClr val="dk1"/>
          </a:lnRef>
          <a:fillRef idx="1">
            <a:schemeClr val="lt1"/>
          </a:fillRef>
          <a:effectRef idx="0">
            <a:schemeClr val="dk1"/>
          </a:effectRef>
          <a:fontRef idx="minor">
            <a:schemeClr val="dk1"/>
          </a:fontRef>
        </p:style>
        <p:txBody>
          <a:bodyPr/>
          <a:lstStyle>
            <a:lvl1pPr>
              <a:defRPr sz="1400">
                <a:ln>
                  <a:noFill/>
                </a:ln>
                <a:solidFill>
                  <a:schemeClr val="tx1">
                    <a:lumMod val="75000"/>
                    <a:lumOff val="25000"/>
                  </a:schemeClr>
                </a:solidFill>
                <a:latin typeface="+mj-lt"/>
              </a:defRPr>
            </a:lvl1pPr>
          </a:lstStyle>
          <a:p>
            <a:fld id="{19B51A1E-902D-48AF-9020-955120F399B6}" type="slidenum">
              <a:rPr lang="en-US" smtClean="0"/>
              <a:pPr/>
              <a:t>‹#›</a:t>
            </a:fld>
            <a:endParaRPr lang="en-US"/>
          </a:p>
        </p:txBody>
      </p:sp>
      <p:sp>
        <p:nvSpPr>
          <p:cNvPr id="7" name="Footer Placeholder 6">
            <a:extLst>
              <a:ext uri="{FF2B5EF4-FFF2-40B4-BE49-F238E27FC236}">
                <a16:creationId xmlns:a16="http://schemas.microsoft.com/office/drawing/2014/main" id="{2ED798F6-1F12-46CE-9AFD-CC66555A191D}"/>
              </a:ext>
            </a:extLst>
          </p:cNvPr>
          <p:cNvSpPr>
            <a:spLocks noGrp="1"/>
          </p:cNvSpPr>
          <p:nvPr>
            <p:ph type="ftr" sz="quarter" idx="34"/>
          </p:nvPr>
        </p:nvSpPr>
        <p:spPr/>
        <p:txBody>
          <a:bodyPr/>
          <a:lstStyle>
            <a:lvl1pPr>
              <a:defRPr/>
            </a:lvl1pPr>
          </a:lstStyle>
          <a:p>
            <a:r>
              <a:rPr lang="en-US"/>
              <a:t>Add a footer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8305" y="663"/>
            <a:ext cx="1591523" cy="1591523"/>
          </a:xfrm>
          <a:prstGeom prst="rect">
            <a:avLst/>
          </a:prstGeom>
          <a:noFill/>
        </p:spPr>
      </p:pic>
    </p:spTree>
    <p:extLst>
      <p:ext uri="{BB962C8B-B14F-4D97-AF65-F5344CB8AC3E}">
        <p14:creationId xmlns:p14="http://schemas.microsoft.com/office/powerpoint/2010/main" val="291842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nal Slide - Acknowledgem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3" name="Freeform 5">
            <a:extLst>
              <a:ext uri="{FF2B5EF4-FFF2-40B4-BE49-F238E27FC236}">
                <a16:creationId xmlns:a16="http://schemas.microsoft.com/office/drawing/2014/main" id="{A7E15F2A-61A0-4C11-8E47-4DF7051E91D1}"/>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4" name="Freeform 5">
            <a:extLst>
              <a:ext uri="{FF2B5EF4-FFF2-40B4-BE49-F238E27FC236}">
                <a16:creationId xmlns:a16="http://schemas.microsoft.com/office/drawing/2014/main" id="{B5FF0CC8-80F5-42C4-80EF-E32459238B71}"/>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1999"/>
            <a:ext cx="3932237" cy="669757"/>
          </a:xfrm>
        </p:spPr>
        <p:txBody>
          <a:bodyPr vert="horz" lIns="0" tIns="0" rIns="0" bIns="0" rtlCol="0" anchor="b">
            <a:noAutofit/>
          </a:bodyPr>
          <a:lstStyle>
            <a:lvl1pPr>
              <a:defRPr lang="en-ZA" dirty="0"/>
            </a:lvl1pPr>
          </a:lstStyle>
          <a:p>
            <a:pPr marL="0" lvl="0"/>
            <a:r>
              <a:rPr lang="en-US" noProof="0"/>
              <a:t>Acknowledgements</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0" name="Text Placeholder 3">
            <a:extLst>
              <a:ext uri="{FF2B5EF4-FFF2-40B4-BE49-F238E27FC236}">
                <a16:creationId xmlns:a16="http://schemas.microsoft.com/office/drawing/2014/main" id="{C49FB4A2-B750-422F-96D2-A7C264295779}"/>
              </a:ext>
            </a:extLst>
          </p:cNvPr>
          <p:cNvSpPr>
            <a:spLocks noGrp="1"/>
          </p:cNvSpPr>
          <p:nvPr>
            <p:ph type="body" sz="half" idx="2" hasCustomPrompt="1"/>
          </p:nvPr>
        </p:nvSpPr>
        <p:spPr>
          <a:xfrm>
            <a:off x="434062" y="1438102"/>
            <a:ext cx="3932237" cy="1828800"/>
          </a:xfrm>
        </p:spPr>
        <p:txBody>
          <a:bodyPr/>
          <a:lstStyle>
            <a:lvl1pPr marL="285750" indent="-285750">
              <a:buFont typeface="Arial" panose="020B0604020202020204" pitchFamily="34" charset="0"/>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add acknowledgements or create separate box for logos</a:t>
            </a:r>
          </a:p>
        </p:txBody>
      </p:sp>
      <p:pic>
        <p:nvPicPr>
          <p:cNvPr id="5" name="Picture 4" descr="A close up of a sign&#10;&#10;Description automatically generated">
            <a:extLst>
              <a:ext uri="{FF2B5EF4-FFF2-40B4-BE49-F238E27FC236}">
                <a16:creationId xmlns:a16="http://schemas.microsoft.com/office/drawing/2014/main" id="{49F60DE0-8858-7349-B9EA-C583A64F1D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8538" y="5756244"/>
            <a:ext cx="4089400" cy="1143000"/>
          </a:xfrm>
          <a:prstGeom prst="rect">
            <a:avLst/>
          </a:prstGeom>
        </p:spPr>
      </p:pic>
      <p:pic>
        <p:nvPicPr>
          <p:cNvPr id="24" name="Picture Placeholder 8">
            <a:extLst>
              <a:ext uri="{FF2B5EF4-FFF2-40B4-BE49-F238E27FC236}">
                <a16:creationId xmlns:a16="http://schemas.microsoft.com/office/drawing/2014/main" id="{EEA9552F-63D6-481C-AA52-B4625638E7F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25345" y="111530"/>
            <a:ext cx="1472184" cy="1831176"/>
          </a:xfrm>
          <a:prstGeom prst="rect">
            <a:avLst/>
          </a:prstGeom>
        </p:spPr>
      </p:pic>
      <p:pic>
        <p:nvPicPr>
          <p:cNvPr id="25" name="Picture Placeholder 6">
            <a:extLst>
              <a:ext uri="{FF2B5EF4-FFF2-40B4-BE49-F238E27FC236}">
                <a16:creationId xmlns:a16="http://schemas.microsoft.com/office/drawing/2014/main" id="{5D80E791-A7B5-4AB3-A653-1FE659EE037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25345" y="2018145"/>
            <a:ext cx="1472184" cy="1831176"/>
          </a:xfrm>
          <a:prstGeom prst="rect">
            <a:avLst/>
          </a:prstGeom>
        </p:spPr>
      </p:pic>
      <p:pic>
        <p:nvPicPr>
          <p:cNvPr id="26" name="Picture Placeholder 11">
            <a:extLst>
              <a:ext uri="{FF2B5EF4-FFF2-40B4-BE49-F238E27FC236}">
                <a16:creationId xmlns:a16="http://schemas.microsoft.com/office/drawing/2014/main" id="{CBBF3F47-09C1-4965-9E8C-B8423AA78E6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1849" t="15814" r="7360" b="25811"/>
          <a:stretch/>
        </p:blipFill>
        <p:spPr>
          <a:xfrm>
            <a:off x="8977146" y="3925068"/>
            <a:ext cx="1478119" cy="1831176"/>
          </a:xfrm>
          <a:prstGeom prst="rect">
            <a:avLst/>
          </a:prstGeom>
        </p:spPr>
      </p:pic>
      <p:pic>
        <p:nvPicPr>
          <p:cNvPr id="1026" name="Picture 2" descr="Image preview">
            <a:extLst>
              <a:ext uri="{FF2B5EF4-FFF2-40B4-BE49-F238E27FC236}">
                <a16:creationId xmlns:a16="http://schemas.microsoft.com/office/drawing/2014/main" id="{0A4E5AFF-F0B9-4E28-A3BB-D429853F7614}"/>
              </a:ext>
            </a:extLst>
          </p:cNvPr>
          <p:cNvPicPr>
            <a:picLocks noChangeAspect="1" noChangeArrowheads="1"/>
          </p:cNvPicPr>
          <p:nvPr userDrawn="1"/>
        </p:nvPicPr>
        <p:blipFill rotWithShape="1">
          <a:blip r:embed="rId6" cstate="screen">
            <a:extLst>
              <a:ext uri="{28A0092B-C50C-407E-A947-70E740481C1C}">
                <a14:useLocalDpi xmlns:a14="http://schemas.microsoft.com/office/drawing/2010/main"/>
              </a:ext>
            </a:extLst>
          </a:blip>
          <a:srcRect/>
          <a:stretch/>
        </p:blipFill>
        <p:spPr bwMode="auto">
          <a:xfrm>
            <a:off x="8977146" y="2023593"/>
            <a:ext cx="14721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8805DF7B-E18C-4183-AA2C-33AE3B33556A}"/>
              </a:ext>
            </a:extLst>
          </p:cNvPr>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10528947" y="2019333"/>
            <a:ext cx="1472184"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1">
            <a:extLst>
              <a:ext uri="{FF2B5EF4-FFF2-40B4-BE49-F238E27FC236}">
                <a16:creationId xmlns:a16="http://schemas.microsoft.com/office/drawing/2014/main" id="{F2E648FB-364A-4A5A-A07F-60C85AC57D6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0528947" y="111222"/>
            <a:ext cx="1472184" cy="1831176"/>
          </a:xfrm>
          <a:prstGeom prst="rect">
            <a:avLst/>
          </a:prstGeom>
        </p:spPr>
      </p:pic>
      <p:pic>
        <p:nvPicPr>
          <p:cNvPr id="6" name="Picture 5" descr="A person standing in front of a river&#10;&#10;Description automatically generated">
            <a:extLst>
              <a:ext uri="{FF2B5EF4-FFF2-40B4-BE49-F238E27FC236}">
                <a16:creationId xmlns:a16="http://schemas.microsoft.com/office/drawing/2014/main" id="{3B73D636-FEAE-D7E8-25B9-9EEE2F61A675}"/>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611931" y="3922690"/>
            <a:ext cx="1389200" cy="1828800"/>
          </a:xfrm>
          <a:prstGeom prst="rect">
            <a:avLst/>
          </a:prstGeom>
        </p:spPr>
      </p:pic>
      <p:pic>
        <p:nvPicPr>
          <p:cNvPr id="3" name="Picture 2" descr="SM picture">
            <a:extLst>
              <a:ext uri="{FF2B5EF4-FFF2-40B4-BE49-F238E27FC236}">
                <a16:creationId xmlns:a16="http://schemas.microsoft.com/office/drawing/2014/main" id="{3BC2BDD7-1556-F392-3C86-F3D3DCE9E84C}"/>
              </a:ext>
            </a:extLst>
          </p:cNvPr>
          <p:cNvPicPr>
            <a:picLocks noChangeAspect="1" noChangeArrowheads="1"/>
          </p:cNvPicPr>
          <p:nvPr userDrawn="1"/>
        </p:nvPicPr>
        <p:blipFill rotWithShape="1">
          <a:blip r:embed="rId10" cstate="screen">
            <a:extLst>
              <a:ext uri="{28A0092B-C50C-407E-A947-70E740481C1C}">
                <a14:useLocalDpi xmlns:a14="http://schemas.microsoft.com/office/drawing/2010/main"/>
              </a:ext>
            </a:extLst>
          </a:blip>
          <a:srcRect/>
          <a:stretch/>
        </p:blipFill>
        <p:spPr bwMode="auto">
          <a:xfrm>
            <a:off x="8977146" y="107385"/>
            <a:ext cx="1472184" cy="1843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22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206C51E8-C5C0-4672-B456-F44C69B074DB}"/>
              </a:ext>
            </a:extLst>
          </p:cNvPr>
          <p:cNvSpPr>
            <a:spLocks noChangeAspect="1"/>
          </p:cNvSpPr>
          <p:nvPr/>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6" name="Freeform 5">
            <a:extLst>
              <a:ext uri="{FF2B5EF4-FFF2-40B4-BE49-F238E27FC236}">
                <a16:creationId xmlns:a16="http://schemas.microsoft.com/office/drawing/2014/main" id="{9DE9AE8C-7574-4D45-B521-6B18054DA7C5}"/>
              </a:ext>
            </a:extLst>
          </p:cNvPr>
          <p:cNvSpPr>
            <a:spLocks noChangeAspect="1"/>
          </p:cNvSpPr>
          <p:nvPr/>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7" name="Freeform 5">
            <a:extLst>
              <a:ext uri="{FF2B5EF4-FFF2-40B4-BE49-F238E27FC236}">
                <a16:creationId xmlns:a16="http://schemas.microsoft.com/office/drawing/2014/main" id="{EF240172-5930-4717-A0CD-A151075277D6}"/>
              </a:ext>
            </a:extLst>
          </p:cNvPr>
          <p:cNvSpPr>
            <a:spLocks noChangeAspect="1"/>
          </p:cNvSpPr>
          <p:nvPr/>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8" name="Freeform 5">
            <a:extLst>
              <a:ext uri="{FF2B5EF4-FFF2-40B4-BE49-F238E27FC236}">
                <a16:creationId xmlns:a16="http://schemas.microsoft.com/office/drawing/2014/main" id="{7B4A83CE-8643-4697-94A9-C9F587F46E23}"/>
              </a:ext>
            </a:extLst>
          </p:cNvPr>
          <p:cNvSpPr>
            <a:spLocks noChangeAspect="1"/>
          </p:cNvSpPr>
          <p:nvPr/>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9" name="Freeform 5">
            <a:extLst>
              <a:ext uri="{FF2B5EF4-FFF2-40B4-BE49-F238E27FC236}">
                <a16:creationId xmlns:a16="http://schemas.microsoft.com/office/drawing/2014/main" id="{B0A765A5-BBCE-405E-A4B3-80A660118E84}"/>
              </a:ext>
            </a:extLst>
          </p:cNvPr>
          <p:cNvSpPr>
            <a:spLocks noChangeAspect="1"/>
          </p:cNvSpPr>
          <p:nvPr/>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48293" y="3271757"/>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ctr">
              <a:lnSpc>
                <a:spcPts val="4000"/>
              </a:lnSpc>
              <a:defRPr sz="7200" b="1" spc="-300">
                <a:solidFill>
                  <a:schemeClr val="bg1">
                    <a:lumMod val="95000"/>
                  </a:schemeClr>
                </a:solidFill>
              </a:defRPr>
            </a:lvl1pPr>
          </a:lstStyle>
          <a:p>
            <a:br>
              <a:rPr lang="en-US" noProof="0"/>
            </a:br>
            <a:r>
              <a:rPr lang="en-US" noProof="0"/>
              <a:t>Q&amp;A</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130300" y="5250494"/>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0" name="Freeform 5">
            <a:extLst>
              <a:ext uri="{FF2B5EF4-FFF2-40B4-BE49-F238E27FC236}">
                <a16:creationId xmlns:a16="http://schemas.microsoft.com/office/drawing/2014/main" id="{F6438A9C-439D-8144-9654-701386F92DD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1" name="Freeform 10">
            <a:extLst>
              <a:ext uri="{FF2B5EF4-FFF2-40B4-BE49-F238E27FC236}">
                <a16:creationId xmlns:a16="http://schemas.microsoft.com/office/drawing/2014/main" id="{CC467A10-56E5-0F43-8654-79260844856F}"/>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2" name="Freeform 5">
            <a:extLst>
              <a:ext uri="{FF2B5EF4-FFF2-40B4-BE49-F238E27FC236}">
                <a16:creationId xmlns:a16="http://schemas.microsoft.com/office/drawing/2014/main" id="{4A7C741C-C553-5345-9BC8-73A21B43DC94}"/>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3" name="Freeform 5">
            <a:extLst>
              <a:ext uri="{FF2B5EF4-FFF2-40B4-BE49-F238E27FC236}">
                <a16:creationId xmlns:a16="http://schemas.microsoft.com/office/drawing/2014/main" id="{9D27E681-21B2-9644-AE0E-82B1BCC6CA4D}"/>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4" name="Freeform 5">
            <a:extLst>
              <a:ext uri="{FF2B5EF4-FFF2-40B4-BE49-F238E27FC236}">
                <a16:creationId xmlns:a16="http://schemas.microsoft.com/office/drawing/2014/main" id="{6E984840-9FFD-AA4F-8650-935A7314757A}"/>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Tree>
    <p:extLst>
      <p:ext uri="{BB962C8B-B14F-4D97-AF65-F5344CB8AC3E}">
        <p14:creationId xmlns:p14="http://schemas.microsoft.com/office/powerpoint/2010/main" val="1397031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31C544-1372-4B34-8149-B6058B8CC577}"/>
              </a:ext>
            </a:extLst>
          </p:cNvPr>
          <p:cNvSpPr/>
          <p:nvPr/>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B2598CA-3443-4098-80E7-1F16DC9A13CC}"/>
              </a:ext>
            </a:extLst>
          </p:cNvPr>
          <p:cNvSpPr/>
          <p:nvPr/>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Picture Placeholder 11">
            <a:extLst>
              <a:ext uri="{FF2B5EF4-FFF2-40B4-BE49-F238E27FC236}">
                <a16:creationId xmlns:a16="http://schemas.microsoft.com/office/drawing/2014/main" id="{BE421EAA-68E8-4AED-BA2F-01A6AC66859D}"/>
              </a:ext>
            </a:extLst>
          </p:cNvPr>
          <p:cNvSpPr>
            <a:spLocks noGrp="1"/>
          </p:cNvSpPr>
          <p:nvPr>
            <p:ph type="pic" sz="quarter" idx="10" hasCustomPrompt="1"/>
          </p:nvPr>
        </p:nvSpPr>
        <p:spPr>
          <a:xfrm>
            <a:off x="1" y="0"/>
            <a:ext cx="10655455" cy="685800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1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1"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a:solidFill>
            <a:schemeClr val="bg1">
              <a:lumMod val="95000"/>
            </a:schemeClr>
          </a:solidFill>
        </p:spPr>
        <p:txBody>
          <a:bodyPr wrap="square" tIns="2160000" anchor="t">
            <a:noAutofit/>
          </a:bodyP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425293" y="2834640"/>
            <a:ext cx="4459766" cy="2720356"/>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Thank You</a:t>
            </a:r>
          </a:p>
        </p:txBody>
      </p:sp>
      <p:sp>
        <p:nvSpPr>
          <p:cNvPr id="7" name="Text Placeholder 5">
            <a:extLst>
              <a:ext uri="{FF2B5EF4-FFF2-40B4-BE49-F238E27FC236}">
                <a16:creationId xmlns:a16="http://schemas.microsoft.com/office/drawing/2014/main" id="{D907C852-B0E0-4C2E-88CE-B543605961EE}"/>
              </a:ext>
            </a:extLst>
          </p:cNvPr>
          <p:cNvSpPr>
            <a:spLocks noGrp="1"/>
          </p:cNvSpPr>
          <p:nvPr>
            <p:ph type="body" sz="quarter" idx="15" hasCustomPrompt="1"/>
          </p:nvPr>
        </p:nvSpPr>
        <p:spPr>
          <a:xfrm>
            <a:off x="8034849" y="3859066"/>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D84C0BEF-F601-4B10-8AEE-4859FE996B34}"/>
              </a:ext>
            </a:extLst>
          </p:cNvPr>
          <p:cNvSpPr>
            <a:spLocks noGrp="1"/>
          </p:cNvSpPr>
          <p:nvPr>
            <p:ph type="body" sz="quarter" idx="16" hasCustomPrompt="1"/>
          </p:nvPr>
        </p:nvSpPr>
        <p:spPr>
          <a:xfrm>
            <a:off x="8034849" y="4220189"/>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83A6EF9B-EF2F-4949-9CC4-C16BF8DC85A0}"/>
              </a:ext>
            </a:extLst>
          </p:cNvPr>
          <p:cNvSpPr>
            <a:spLocks noGrp="1"/>
          </p:cNvSpPr>
          <p:nvPr>
            <p:ph type="body" sz="quarter" idx="17" hasCustomPrompt="1"/>
          </p:nvPr>
        </p:nvSpPr>
        <p:spPr>
          <a:xfrm>
            <a:off x="8034849" y="4581312"/>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BE8CA170-9CA9-448E-B07A-E01AB84F7FD3}"/>
              </a:ext>
            </a:extLst>
          </p:cNvPr>
          <p:cNvSpPr>
            <a:spLocks noGrp="1"/>
          </p:cNvSpPr>
          <p:nvPr>
            <p:ph type="body" sz="quarter" idx="18" hasCustomPrompt="1"/>
          </p:nvPr>
        </p:nvSpPr>
        <p:spPr>
          <a:xfrm>
            <a:off x="8034849" y="4942435"/>
            <a:ext cx="3521514" cy="288000"/>
          </a:xfrm>
        </p:spPr>
        <p:txBody>
          <a:bodyPr/>
          <a:lstStyle>
            <a:lvl1pPr marL="0" indent="0">
              <a:buNone/>
              <a:defRPr>
                <a:solidFill>
                  <a:schemeClr val="bg1">
                    <a:lumMod val="95000"/>
                  </a:schemeClr>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1" name="Rectangle 10">
            <a:extLst>
              <a:ext uri="{FF2B5EF4-FFF2-40B4-BE49-F238E27FC236}">
                <a16:creationId xmlns:a16="http://schemas.microsoft.com/office/drawing/2014/main" id="{290F6D76-9D77-5542-9DBB-70CE56BD82B4}"/>
              </a:ext>
            </a:extLst>
          </p:cNvPr>
          <p:cNvSpPr/>
          <p:nvPr userDrawn="1"/>
        </p:nvSpPr>
        <p:spPr>
          <a:xfrm>
            <a:off x="11793520" y="0"/>
            <a:ext cx="3527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F125BDB1-E657-7144-812D-4211F0A3EC31}"/>
              </a:ext>
            </a:extLst>
          </p:cNvPr>
          <p:cNvSpPr/>
          <p:nvPr userDrawn="1"/>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75527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12B8F0DB-CC25-4CE9-A68E-CAA2FD986AF3}"/>
              </a:ext>
            </a:extLst>
          </p:cNvPr>
          <p:cNvSpPr>
            <a:spLocks noChangeAspect="1"/>
          </p:cNvSpPr>
          <p:nvPr/>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8" name="Freeform 5">
            <a:extLst>
              <a:ext uri="{FF2B5EF4-FFF2-40B4-BE49-F238E27FC236}">
                <a16:creationId xmlns:a16="http://schemas.microsoft.com/office/drawing/2014/main" id="{8A058973-2DC9-4087-9D57-F1D779F56CC2}"/>
              </a:ext>
            </a:extLst>
          </p:cNvPr>
          <p:cNvSpPr>
            <a:spLocks noChangeAspect="1"/>
          </p:cNvSpPr>
          <p:nvPr/>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9" name="Freeform 5">
            <a:extLst>
              <a:ext uri="{FF2B5EF4-FFF2-40B4-BE49-F238E27FC236}">
                <a16:creationId xmlns:a16="http://schemas.microsoft.com/office/drawing/2014/main" id="{B641062D-3CD4-49D1-A621-331E29333406}"/>
              </a:ext>
            </a:extLst>
          </p:cNvPr>
          <p:cNvSpPr>
            <a:spLocks noChangeAspect="1"/>
          </p:cNvSpPr>
          <p:nvPr/>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0" name="Freeform 5">
            <a:extLst>
              <a:ext uri="{FF2B5EF4-FFF2-40B4-BE49-F238E27FC236}">
                <a16:creationId xmlns:a16="http://schemas.microsoft.com/office/drawing/2014/main" id="{9F2C1E7C-A088-4772-84B3-15309BEADF7D}"/>
              </a:ext>
            </a:extLst>
          </p:cNvPr>
          <p:cNvSpPr>
            <a:spLocks noChangeAspect="1"/>
          </p:cNvSpPr>
          <p:nvPr/>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1" name="Freeform 5">
            <a:extLst>
              <a:ext uri="{FF2B5EF4-FFF2-40B4-BE49-F238E27FC236}">
                <a16:creationId xmlns:a16="http://schemas.microsoft.com/office/drawing/2014/main" id="{CA52278A-6924-4F97-A196-AE30D3DACB7A}"/>
              </a:ext>
            </a:extLst>
          </p:cNvPr>
          <p:cNvSpPr>
            <a:spLocks noChangeAspect="1"/>
          </p:cNvSpPr>
          <p:nvPr/>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866117" y="1816509"/>
            <a:ext cx="4459766" cy="3146839"/>
          </a:xfrm>
          <a:prstGeom prst="roundRect">
            <a:avLst>
              <a:gd name="adj" fmla="val 2139"/>
            </a:avLst>
          </a:prstGeom>
          <a:gradFill>
            <a:gsLst>
              <a:gs pos="100000">
                <a:schemeClr val="tx1">
                  <a:lumMod val="95000"/>
                  <a:lumOff val="5000"/>
                </a:schemeClr>
              </a:gs>
              <a:gs pos="0">
                <a:schemeClr val="tx1">
                  <a:lumMod val="75000"/>
                  <a:lumOff val="25000"/>
                </a:schemeClr>
              </a:gs>
            </a:gsLst>
            <a:lin ang="10800000" scaled="0"/>
          </a:gradFill>
          <a:ln>
            <a:solidFill>
              <a:schemeClr val="bg1">
                <a:lumMod val="50000"/>
              </a:schemeClr>
            </a:solidFill>
          </a:ln>
        </p:spPr>
        <p:txBody>
          <a:bodyPr lIns="180000" tIns="288000" rIns="180000" bIns="180000" anchor="t"/>
          <a:lstStyle>
            <a:lvl1pPr algn="l">
              <a:lnSpc>
                <a:spcPts val="4000"/>
              </a:lnSpc>
              <a:defRPr sz="5000" b="1" spc="-300">
                <a:solidFill>
                  <a:schemeClr val="bg1">
                    <a:lumMod val="95000"/>
                  </a:schemeClr>
                </a:solidFill>
              </a:defRPr>
            </a:lvl1pPr>
          </a:lstStyle>
          <a:p>
            <a:r>
              <a:rPr lang="en-US" noProof="0"/>
              <a:t>Click to edit 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4048124" y="3795246"/>
            <a:ext cx="4000500" cy="997905"/>
          </a:xfrm>
          <a:noFill/>
        </p:spPr>
        <p:txBody>
          <a:bodyPr lIns="0" tIns="0" rIns="0" bIns="0"/>
          <a:lstStyle>
            <a:lvl1pPr marL="0" indent="0" algn="l">
              <a:buNone/>
              <a:defRPr sz="2100">
                <a:solidFill>
                  <a:schemeClr val="bg1">
                    <a:lumMod val="9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734B1E83-6080-4D35-A216-8E5C399023B2}"/>
              </a:ext>
            </a:extLst>
          </p:cNvPr>
          <p:cNvSpPr>
            <a:spLocks noGrp="1"/>
          </p:cNvSpPr>
          <p:nvPr>
            <p:ph type="ftr" sz="quarter" idx="11"/>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DE95353-8EE1-49C9-ADAC-E76BD49D222D}"/>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
        <p:nvSpPr>
          <p:cNvPr id="12" name="Freeform 5">
            <a:extLst>
              <a:ext uri="{FF2B5EF4-FFF2-40B4-BE49-F238E27FC236}">
                <a16:creationId xmlns:a16="http://schemas.microsoft.com/office/drawing/2014/main" id="{B8CA2583-32F5-E241-8A0C-AEAEE874383C}"/>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3" name="Freeform 5">
            <a:extLst>
              <a:ext uri="{FF2B5EF4-FFF2-40B4-BE49-F238E27FC236}">
                <a16:creationId xmlns:a16="http://schemas.microsoft.com/office/drawing/2014/main" id="{181D8513-FDD5-2E44-9C6C-3061A9F8B360}"/>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4" name="Freeform 5">
            <a:extLst>
              <a:ext uri="{FF2B5EF4-FFF2-40B4-BE49-F238E27FC236}">
                <a16:creationId xmlns:a16="http://schemas.microsoft.com/office/drawing/2014/main" id="{BB342DE9-C40B-E440-85E8-C4AD0E58C60A}"/>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5" name="Freeform 5">
            <a:extLst>
              <a:ext uri="{FF2B5EF4-FFF2-40B4-BE49-F238E27FC236}">
                <a16:creationId xmlns:a16="http://schemas.microsoft.com/office/drawing/2014/main" id="{C3F4E55D-B56E-2144-B26C-53F30F1E16EC}"/>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6" name="Freeform 5">
            <a:extLst>
              <a:ext uri="{FF2B5EF4-FFF2-40B4-BE49-F238E27FC236}">
                <a16:creationId xmlns:a16="http://schemas.microsoft.com/office/drawing/2014/main" id="{DB4950C5-1B76-2D43-9903-CB7FC0D69C5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Tree>
    <p:extLst>
      <p:ext uri="{BB962C8B-B14F-4D97-AF65-F5344CB8AC3E}">
        <p14:creationId xmlns:p14="http://schemas.microsoft.com/office/powerpoint/2010/main" val="2238975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663BD7B-5136-47ED-BE0A-C6C2F5622BDC}"/>
              </a:ext>
            </a:extLst>
          </p:cNvPr>
          <p:cNvSpPr>
            <a:spLocks noChangeAspect="1"/>
          </p:cNvSpPr>
          <p:nvPr/>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9" name="Freeform 5">
            <a:extLst>
              <a:ext uri="{FF2B5EF4-FFF2-40B4-BE49-F238E27FC236}">
                <a16:creationId xmlns:a16="http://schemas.microsoft.com/office/drawing/2014/main" id="{6ABA22C7-C35B-4EC0-B7CE-54F9EEFCB71D}"/>
              </a:ext>
            </a:extLst>
          </p:cNvPr>
          <p:cNvSpPr>
            <a:spLocks noChangeAspect="1"/>
          </p:cNvSpPr>
          <p:nvPr/>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0" name="Freeform 5">
            <a:extLst>
              <a:ext uri="{FF2B5EF4-FFF2-40B4-BE49-F238E27FC236}">
                <a16:creationId xmlns:a16="http://schemas.microsoft.com/office/drawing/2014/main" id="{6DAE4BC9-9CFF-4522-8216-651498F7A167}"/>
              </a:ext>
            </a:extLst>
          </p:cNvPr>
          <p:cNvSpPr>
            <a:spLocks noChangeAspect="1"/>
          </p:cNvSpPr>
          <p:nvPr/>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1" name="Freeform 5">
            <a:extLst>
              <a:ext uri="{FF2B5EF4-FFF2-40B4-BE49-F238E27FC236}">
                <a16:creationId xmlns:a16="http://schemas.microsoft.com/office/drawing/2014/main" id="{8E822AA0-FB3E-4051-AA1F-F51204BA02A9}"/>
              </a:ext>
            </a:extLst>
          </p:cNvPr>
          <p:cNvSpPr>
            <a:spLocks noChangeAspect="1"/>
          </p:cNvSpPr>
          <p:nvPr/>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2" name="Freeform 5">
            <a:extLst>
              <a:ext uri="{FF2B5EF4-FFF2-40B4-BE49-F238E27FC236}">
                <a16:creationId xmlns:a16="http://schemas.microsoft.com/office/drawing/2014/main" id="{3445288A-D169-4374-BCFD-917DD04B2B1E}"/>
              </a:ext>
            </a:extLst>
          </p:cNvPr>
          <p:cNvSpPr>
            <a:spLocks noChangeAspect="1"/>
          </p:cNvSpPr>
          <p:nvPr/>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13" name="Freeform 5">
            <a:extLst>
              <a:ext uri="{FF2B5EF4-FFF2-40B4-BE49-F238E27FC236}">
                <a16:creationId xmlns:a16="http://schemas.microsoft.com/office/drawing/2014/main" id="{A52F3BB1-7811-124C-88A5-12A6A7F31A6B}"/>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4" name="Freeform 5">
            <a:extLst>
              <a:ext uri="{FF2B5EF4-FFF2-40B4-BE49-F238E27FC236}">
                <a16:creationId xmlns:a16="http://schemas.microsoft.com/office/drawing/2014/main" id="{5571750E-0AD3-374B-906F-DFDBB2DAF541}"/>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5" name="Freeform 5">
            <a:extLst>
              <a:ext uri="{FF2B5EF4-FFF2-40B4-BE49-F238E27FC236}">
                <a16:creationId xmlns:a16="http://schemas.microsoft.com/office/drawing/2014/main" id="{8673224E-04ED-874E-BDCA-50A0ACFCC82E}"/>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6" name="Freeform 5">
            <a:extLst>
              <a:ext uri="{FF2B5EF4-FFF2-40B4-BE49-F238E27FC236}">
                <a16:creationId xmlns:a16="http://schemas.microsoft.com/office/drawing/2014/main" id="{46BA96A8-7A83-4442-B457-18790B93D7BE}"/>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7" name="Freeform 5">
            <a:extLst>
              <a:ext uri="{FF2B5EF4-FFF2-40B4-BE49-F238E27FC236}">
                <a16:creationId xmlns:a16="http://schemas.microsoft.com/office/drawing/2014/main" id="{4055B89B-86C9-DE47-AF73-2E9A72326C89}"/>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Tree>
    <p:extLst>
      <p:ext uri="{BB962C8B-B14F-4D97-AF65-F5344CB8AC3E}">
        <p14:creationId xmlns:p14="http://schemas.microsoft.com/office/powerpoint/2010/main" val="392782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B4B833F7-7F09-42C1-81DA-97CA9530D528}"/>
              </a:ext>
            </a:extLst>
          </p:cNvPr>
          <p:cNvSpPr>
            <a:spLocks noChangeAspect="1"/>
          </p:cNvSpPr>
          <p:nvPr/>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1" name="Freeform 5">
            <a:extLst>
              <a:ext uri="{FF2B5EF4-FFF2-40B4-BE49-F238E27FC236}">
                <a16:creationId xmlns:a16="http://schemas.microsoft.com/office/drawing/2014/main" id="{F4AA9899-9E92-41B5-AFEF-5F6EAB9782D5}"/>
              </a:ext>
            </a:extLst>
          </p:cNvPr>
          <p:cNvSpPr>
            <a:spLocks noChangeAspect="1"/>
          </p:cNvSpPr>
          <p:nvPr/>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2" name="Freeform 5">
            <a:extLst>
              <a:ext uri="{FF2B5EF4-FFF2-40B4-BE49-F238E27FC236}">
                <a16:creationId xmlns:a16="http://schemas.microsoft.com/office/drawing/2014/main" id="{8950958A-6460-4594-BEAB-C7444EC61299}"/>
              </a:ext>
            </a:extLst>
          </p:cNvPr>
          <p:cNvSpPr>
            <a:spLocks noChangeAspect="1"/>
          </p:cNvSpPr>
          <p:nvPr/>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3" name="Freeform 5">
            <a:extLst>
              <a:ext uri="{FF2B5EF4-FFF2-40B4-BE49-F238E27FC236}">
                <a16:creationId xmlns:a16="http://schemas.microsoft.com/office/drawing/2014/main" id="{A7E15F2A-61A0-4C11-8E47-4DF7051E91D1}"/>
              </a:ext>
            </a:extLst>
          </p:cNvPr>
          <p:cNvSpPr>
            <a:spLocks noChangeAspect="1"/>
          </p:cNvSpPr>
          <p:nvPr/>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4" name="Freeform 5">
            <a:extLst>
              <a:ext uri="{FF2B5EF4-FFF2-40B4-BE49-F238E27FC236}">
                <a16:creationId xmlns:a16="http://schemas.microsoft.com/office/drawing/2014/main" id="{B5FF0CC8-80F5-42C4-80EF-E32459238B71}"/>
              </a:ext>
            </a:extLst>
          </p:cNvPr>
          <p:cNvSpPr>
            <a:spLocks noChangeAspect="1"/>
          </p:cNvSpPr>
          <p:nvPr/>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Content Placeholder 3">
            <a:extLst>
              <a:ext uri="{FF2B5EF4-FFF2-40B4-BE49-F238E27FC236}">
                <a16:creationId xmlns:a16="http://schemas.microsoft.com/office/drawing/2014/main" id="{2CD5709C-84DE-45F3-AE9B-8B6FD7134AB5}"/>
              </a:ext>
            </a:extLst>
          </p:cNvPr>
          <p:cNvSpPr>
            <a:spLocks noGrp="1"/>
          </p:cNvSpPr>
          <p:nvPr>
            <p:ph sz="half" idx="2"/>
          </p:nvPr>
        </p:nvSpPr>
        <p:spPr>
          <a:xfrm>
            <a:off x="6299886" y="1511250"/>
            <a:ext cx="5460114" cy="4665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36BB18B1-3B7F-4B18-A1C5-BB7DA443C63F}"/>
              </a:ext>
            </a:extLst>
          </p:cNvPr>
          <p:cNvSpPr>
            <a:spLocks noGrp="1"/>
          </p:cNvSpPr>
          <p:nvPr>
            <p:ph sz="half" idx="1"/>
          </p:nvPr>
        </p:nvSpPr>
        <p:spPr>
          <a:xfrm>
            <a:off x="456816" y="1511250"/>
            <a:ext cx="5460114" cy="4665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Freeform 5">
            <a:extLst>
              <a:ext uri="{FF2B5EF4-FFF2-40B4-BE49-F238E27FC236}">
                <a16:creationId xmlns:a16="http://schemas.microsoft.com/office/drawing/2014/main" id="{B5BE133F-3345-734D-A13F-AAB71F2DB68F}"/>
              </a:ext>
            </a:extLst>
          </p:cNvPr>
          <p:cNvSpPr>
            <a:spLocks noChangeAspect="1"/>
          </p:cNvSpPr>
          <p:nvPr userDrawn="1"/>
        </p:nvSpPr>
        <p:spPr bwMode="auto">
          <a:xfrm>
            <a:off x="431800" y="5530292"/>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7" name="Freeform 5">
            <a:extLst>
              <a:ext uri="{FF2B5EF4-FFF2-40B4-BE49-F238E27FC236}">
                <a16:creationId xmlns:a16="http://schemas.microsoft.com/office/drawing/2014/main" id="{49EE5014-1ABE-1E40-A144-570424020C4E}"/>
              </a:ext>
            </a:extLst>
          </p:cNvPr>
          <p:cNvSpPr>
            <a:spLocks noChangeAspect="1"/>
          </p:cNvSpPr>
          <p:nvPr userDrawn="1"/>
        </p:nvSpPr>
        <p:spPr bwMode="auto">
          <a:xfrm>
            <a:off x="9537134" y="1312995"/>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8" name="Freeform 5">
            <a:extLst>
              <a:ext uri="{FF2B5EF4-FFF2-40B4-BE49-F238E27FC236}">
                <a16:creationId xmlns:a16="http://schemas.microsoft.com/office/drawing/2014/main" id="{4A99A20B-2D04-A84D-B441-87AAD1662BBB}"/>
              </a:ext>
            </a:extLst>
          </p:cNvPr>
          <p:cNvSpPr>
            <a:spLocks noChangeAspect="1"/>
          </p:cNvSpPr>
          <p:nvPr userDrawn="1"/>
        </p:nvSpPr>
        <p:spPr bwMode="auto">
          <a:xfrm>
            <a:off x="9683871" y="300388"/>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19" name="Freeform 5">
            <a:extLst>
              <a:ext uri="{FF2B5EF4-FFF2-40B4-BE49-F238E27FC236}">
                <a16:creationId xmlns:a16="http://schemas.microsoft.com/office/drawing/2014/main" id="{EECAA685-A3F7-2E48-8D71-2EB1ABDB74FC}"/>
              </a:ext>
            </a:extLst>
          </p:cNvPr>
          <p:cNvSpPr>
            <a:spLocks noChangeAspect="1"/>
          </p:cNvSpPr>
          <p:nvPr userDrawn="1"/>
        </p:nvSpPr>
        <p:spPr bwMode="auto">
          <a:xfrm>
            <a:off x="1449746" y="5304339"/>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
        <p:nvSpPr>
          <p:cNvPr id="20" name="Freeform 5">
            <a:extLst>
              <a:ext uri="{FF2B5EF4-FFF2-40B4-BE49-F238E27FC236}">
                <a16:creationId xmlns:a16="http://schemas.microsoft.com/office/drawing/2014/main" id="{35F7F5C9-57C7-8541-845A-3B35FCEA4997}"/>
              </a:ext>
            </a:extLst>
          </p:cNvPr>
          <p:cNvSpPr>
            <a:spLocks noChangeAspect="1"/>
          </p:cNvSpPr>
          <p:nvPr userDrawn="1"/>
        </p:nvSpPr>
        <p:spPr bwMode="auto">
          <a:xfrm>
            <a:off x="11007557" y="354617"/>
            <a:ext cx="514965" cy="45190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p>
        </p:txBody>
      </p:sp>
    </p:spTree>
    <p:extLst>
      <p:ext uri="{BB962C8B-B14F-4D97-AF65-F5344CB8AC3E}">
        <p14:creationId xmlns:p14="http://schemas.microsoft.com/office/powerpoint/2010/main" val="4089696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BC39664-EB8B-4A32-915A-D4308F792772}"/>
              </a:ext>
            </a:extLst>
          </p:cNvPr>
          <p:cNvSpPr/>
          <p:nvPr/>
        </p:nvSpPr>
        <p:spPr>
          <a:xfrm rot="5400000">
            <a:off x="8740140" y="3406142"/>
            <a:ext cx="6857999"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1483"/>
            <a:ext cx="5484930" cy="20153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r>
              <a:rPr lang="en-US" noProof="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27656" y="6451737"/>
            <a:ext cx="464344" cy="40018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vert="horz" lIns="0" tIns="0" rIns="0" bIns="0" rtlCol="0" anchor="ctr"/>
          <a:lstStyle>
            <a:lvl1pPr algn="ctr">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fld id="{19B51A1E-902D-48AF-9020-955120F399B6}" type="slidenum">
              <a:rPr lang="en-US" smtClean="0"/>
              <a:pPr/>
              <a:t>‹#›</a:t>
            </a:fld>
            <a:endParaRPr lang="en-US"/>
          </a:p>
        </p:txBody>
      </p:sp>
    </p:spTree>
    <p:extLst>
      <p:ext uri="{BB962C8B-B14F-4D97-AF65-F5344CB8AC3E}">
        <p14:creationId xmlns:p14="http://schemas.microsoft.com/office/powerpoint/2010/main" val="1947330697"/>
      </p:ext>
    </p:extLst>
  </p:cSld>
  <p:clrMap bg1="lt1" tx1="dk1" bg2="lt2" tx2="dk2" accent1="accent1" accent2="accent2" accent3="accent3" accent4="accent4" accent5="accent5" accent6="accent6" hlink="hlink" folHlink="folHlink"/>
  <p:sldLayoutIdLst>
    <p:sldLayoutId id="2147483677" r:id="rId1"/>
    <p:sldLayoutId id="2147483654" r:id="rId2"/>
    <p:sldLayoutId id="2147483697" r:id="rId3"/>
    <p:sldLayoutId id="2147483671" r:id="rId4"/>
    <p:sldLayoutId id="2147483699" r:id="rId5"/>
    <p:sldLayoutId id="2147483685" r:id="rId6"/>
    <p:sldLayoutId id="2147483689" r:id="rId7"/>
    <p:sldLayoutId id="2147483690" r:id="rId8"/>
    <p:sldLayoutId id="2147483691" r:id="rId9"/>
    <p:sldLayoutId id="2147483696" r:id="rId10"/>
    <p:sldLayoutId id="2147483674" r:id="rId11"/>
    <p:sldLayoutId id="2147483663" r:id="rId12"/>
    <p:sldLayoutId id="2147483698" r:id="rId13"/>
    <p:sldLayoutId id="2147483664" r:id="rId14"/>
    <p:sldLayoutId id="2147483656" r:id="rId15"/>
    <p:sldLayoutId id="2147483657" r:id="rId16"/>
  </p:sldLayoutIdLst>
  <p:hf hdr="0" dt="0"/>
  <p:txStyles>
    <p:title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picture containing lit&#10;&#10;Description automatically generated">
            <a:extLst>
              <a:ext uri="{FF2B5EF4-FFF2-40B4-BE49-F238E27FC236}">
                <a16:creationId xmlns:a16="http://schemas.microsoft.com/office/drawing/2014/main" id="{B27E9576-57C2-410B-A29E-53F3660BCF7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2345223" cy="1342738"/>
          </a:xfrm>
          <a:prstGeom prst="rect">
            <a:avLst/>
          </a:prstGeom>
          <a:solidFill>
            <a:schemeClr val="bg1"/>
          </a:solidFill>
        </p:spPr>
      </p:pic>
      <p:sp>
        <p:nvSpPr>
          <p:cNvPr id="13" name="TextBox 12">
            <a:extLst>
              <a:ext uri="{FF2B5EF4-FFF2-40B4-BE49-F238E27FC236}">
                <a16:creationId xmlns:a16="http://schemas.microsoft.com/office/drawing/2014/main" id="{597AB12E-F679-421B-8765-B07349B2C887}"/>
              </a:ext>
            </a:extLst>
          </p:cNvPr>
          <p:cNvSpPr txBox="1"/>
          <p:nvPr userDrawn="1"/>
        </p:nvSpPr>
        <p:spPr>
          <a:xfrm>
            <a:off x="159911" y="1451399"/>
            <a:ext cx="3302000" cy="290208"/>
          </a:xfrm>
          <a:prstGeom prst="rect">
            <a:avLst/>
          </a:prstGeom>
          <a:solidFill>
            <a:srgbClr val="C00000"/>
          </a:solidFill>
        </p:spPr>
        <p:txBody>
          <a:bodyPr wrap="square" rtlCol="0">
            <a:spAutoFit/>
          </a:bodyPr>
          <a:lstStyle/>
          <a:p>
            <a:pPr algn="ctr"/>
            <a:r>
              <a:rPr lang="en-US" sz="1286" b="1" i="0">
                <a:solidFill>
                  <a:schemeClr val="bg1"/>
                </a:solidFill>
                <a:latin typeface="+mn-lt"/>
                <a:ea typeface="Lato" panose="020F0502020204030203" pitchFamily="34" charset="0"/>
                <a:cs typeface="Lato" panose="020F0502020204030203" pitchFamily="34" charset="0"/>
              </a:rPr>
              <a:t>ABSTRACT</a:t>
            </a:r>
          </a:p>
        </p:txBody>
      </p:sp>
      <p:sp>
        <p:nvSpPr>
          <p:cNvPr id="17" name="TextBox 16">
            <a:extLst>
              <a:ext uri="{FF2B5EF4-FFF2-40B4-BE49-F238E27FC236}">
                <a16:creationId xmlns:a16="http://schemas.microsoft.com/office/drawing/2014/main" id="{57D2E7B9-F0EA-4280-BD27-506D5E2F6C7F}"/>
              </a:ext>
            </a:extLst>
          </p:cNvPr>
          <p:cNvSpPr txBox="1"/>
          <p:nvPr userDrawn="1"/>
        </p:nvSpPr>
        <p:spPr>
          <a:xfrm>
            <a:off x="3810000" y="1451399"/>
            <a:ext cx="4572000" cy="290208"/>
          </a:xfrm>
          <a:prstGeom prst="rect">
            <a:avLst/>
          </a:prstGeom>
          <a:solidFill>
            <a:srgbClr val="C00000"/>
          </a:solidFill>
        </p:spPr>
        <p:txBody>
          <a:bodyPr wrap="square" rtlCol="0">
            <a:spAutoFit/>
          </a:bodyPr>
          <a:lstStyle/>
          <a:p>
            <a:pPr algn="ctr"/>
            <a:r>
              <a:rPr lang="en-US" sz="1286" b="1" i="0">
                <a:solidFill>
                  <a:schemeClr val="bg1"/>
                </a:solidFill>
                <a:latin typeface="+mn-lt"/>
                <a:ea typeface="Lato" panose="020F0502020204030203" pitchFamily="34" charset="0"/>
                <a:cs typeface="Lato" panose="020F0502020204030203" pitchFamily="34" charset="0"/>
              </a:rPr>
              <a:t>RESULTS</a:t>
            </a:r>
          </a:p>
        </p:txBody>
      </p:sp>
      <p:sp>
        <p:nvSpPr>
          <p:cNvPr id="18" name="TextBox 17">
            <a:extLst>
              <a:ext uri="{FF2B5EF4-FFF2-40B4-BE49-F238E27FC236}">
                <a16:creationId xmlns:a16="http://schemas.microsoft.com/office/drawing/2014/main" id="{8CD43DDA-FDF8-4DF2-A8A9-680C5A658E71}"/>
              </a:ext>
            </a:extLst>
          </p:cNvPr>
          <p:cNvSpPr txBox="1"/>
          <p:nvPr userDrawn="1"/>
        </p:nvSpPr>
        <p:spPr>
          <a:xfrm>
            <a:off x="8730089" y="1451399"/>
            <a:ext cx="3302000" cy="290208"/>
          </a:xfrm>
          <a:prstGeom prst="rect">
            <a:avLst/>
          </a:prstGeom>
          <a:solidFill>
            <a:srgbClr val="C00000"/>
          </a:solidFill>
        </p:spPr>
        <p:txBody>
          <a:bodyPr wrap="square" rtlCol="0">
            <a:spAutoFit/>
          </a:bodyPr>
          <a:lstStyle/>
          <a:p>
            <a:pPr algn="ctr"/>
            <a:r>
              <a:rPr lang="en-US" sz="1286" b="1" i="0">
                <a:solidFill>
                  <a:schemeClr val="bg1"/>
                </a:solidFill>
                <a:latin typeface="+mn-lt"/>
                <a:ea typeface="Lato" panose="020F0502020204030203" pitchFamily="34" charset="0"/>
                <a:cs typeface="Lato" panose="020F0502020204030203" pitchFamily="34" charset="0"/>
              </a:rPr>
              <a:t>METHODS</a:t>
            </a:r>
          </a:p>
        </p:txBody>
      </p:sp>
      <p:sp>
        <p:nvSpPr>
          <p:cNvPr id="23" name="TextBox 22">
            <a:extLst>
              <a:ext uri="{FF2B5EF4-FFF2-40B4-BE49-F238E27FC236}">
                <a16:creationId xmlns:a16="http://schemas.microsoft.com/office/drawing/2014/main" id="{187B0F41-5299-4168-8937-F1CF445EFAF7}"/>
              </a:ext>
            </a:extLst>
          </p:cNvPr>
          <p:cNvSpPr txBox="1"/>
          <p:nvPr userDrawn="1"/>
        </p:nvSpPr>
        <p:spPr>
          <a:xfrm>
            <a:off x="159911" y="3571674"/>
            <a:ext cx="3302000" cy="290208"/>
          </a:xfrm>
          <a:prstGeom prst="rect">
            <a:avLst/>
          </a:prstGeom>
          <a:solidFill>
            <a:srgbClr val="C00000"/>
          </a:solidFill>
        </p:spPr>
        <p:txBody>
          <a:bodyPr wrap="square" rtlCol="0">
            <a:spAutoFit/>
          </a:bodyPr>
          <a:lstStyle/>
          <a:p>
            <a:pPr algn="ctr"/>
            <a:r>
              <a:rPr lang="en-US" sz="1286" b="1" i="0">
                <a:solidFill>
                  <a:schemeClr val="bg1"/>
                </a:solidFill>
                <a:latin typeface="+mn-lt"/>
                <a:ea typeface="Lato" panose="020F0502020204030203" pitchFamily="34" charset="0"/>
                <a:cs typeface="Lato" panose="020F0502020204030203" pitchFamily="34" charset="0"/>
              </a:rPr>
              <a:t>INTRODUCTION</a:t>
            </a:r>
          </a:p>
        </p:txBody>
      </p:sp>
      <p:sp>
        <p:nvSpPr>
          <p:cNvPr id="29" name="TextBox 28">
            <a:extLst>
              <a:ext uri="{FF2B5EF4-FFF2-40B4-BE49-F238E27FC236}">
                <a16:creationId xmlns:a16="http://schemas.microsoft.com/office/drawing/2014/main" id="{EE263B70-0A08-4D5E-9EF5-5DE6B24540BD}"/>
              </a:ext>
            </a:extLst>
          </p:cNvPr>
          <p:cNvSpPr txBox="1"/>
          <p:nvPr userDrawn="1"/>
        </p:nvSpPr>
        <p:spPr>
          <a:xfrm>
            <a:off x="8730088" y="5181057"/>
            <a:ext cx="3302000" cy="290208"/>
          </a:xfrm>
          <a:prstGeom prst="rect">
            <a:avLst/>
          </a:prstGeom>
          <a:solidFill>
            <a:srgbClr val="C00000"/>
          </a:solidFill>
        </p:spPr>
        <p:txBody>
          <a:bodyPr wrap="square" rtlCol="0">
            <a:spAutoFit/>
          </a:bodyPr>
          <a:lstStyle/>
          <a:p>
            <a:pPr algn="ctr"/>
            <a:r>
              <a:rPr lang="en-US" sz="1286" b="1" i="0">
                <a:solidFill>
                  <a:schemeClr val="bg1"/>
                </a:solidFill>
                <a:latin typeface="+mn-lt"/>
                <a:ea typeface="Lato" panose="020F0502020204030203" pitchFamily="34" charset="0"/>
                <a:cs typeface="Lato" panose="020F0502020204030203" pitchFamily="34" charset="0"/>
              </a:rPr>
              <a:t>ACKNOWLEDGMENTS</a:t>
            </a:r>
          </a:p>
        </p:txBody>
      </p:sp>
      <p:sp>
        <p:nvSpPr>
          <p:cNvPr id="30" name="TextBox 29">
            <a:extLst>
              <a:ext uri="{FF2B5EF4-FFF2-40B4-BE49-F238E27FC236}">
                <a16:creationId xmlns:a16="http://schemas.microsoft.com/office/drawing/2014/main" id="{3DB8D4D5-A314-4518-9FC2-4C00A633D858}"/>
              </a:ext>
            </a:extLst>
          </p:cNvPr>
          <p:cNvSpPr txBox="1"/>
          <p:nvPr userDrawn="1"/>
        </p:nvSpPr>
        <p:spPr>
          <a:xfrm>
            <a:off x="8730088" y="5877240"/>
            <a:ext cx="3302000" cy="290208"/>
          </a:xfrm>
          <a:prstGeom prst="rect">
            <a:avLst/>
          </a:prstGeom>
          <a:solidFill>
            <a:srgbClr val="C00000"/>
          </a:solidFill>
        </p:spPr>
        <p:txBody>
          <a:bodyPr wrap="square" rtlCol="0">
            <a:spAutoFit/>
          </a:bodyPr>
          <a:lstStyle/>
          <a:p>
            <a:pPr algn="ctr"/>
            <a:r>
              <a:rPr lang="en-US" sz="1286" b="1" i="0">
                <a:solidFill>
                  <a:schemeClr val="bg1"/>
                </a:solidFill>
                <a:latin typeface="+mn-lt"/>
                <a:ea typeface="Lato" panose="020F0502020204030203" pitchFamily="34" charset="0"/>
                <a:cs typeface="Lato" panose="020F0502020204030203" pitchFamily="34" charset="0"/>
              </a:rPr>
              <a:t>REFERENCES</a:t>
            </a:r>
          </a:p>
        </p:txBody>
      </p:sp>
      <p:sp>
        <p:nvSpPr>
          <p:cNvPr id="33" name="Title Placeholder 32">
            <a:extLst>
              <a:ext uri="{FF2B5EF4-FFF2-40B4-BE49-F238E27FC236}">
                <a16:creationId xmlns:a16="http://schemas.microsoft.com/office/drawing/2014/main" id="{2783A872-B26A-45BC-AE81-78670A4194BF}"/>
              </a:ext>
            </a:extLst>
          </p:cNvPr>
          <p:cNvSpPr>
            <a:spLocks noGrp="1"/>
          </p:cNvSpPr>
          <p:nvPr userDrawn="1">
            <p:ph type="title"/>
          </p:nvPr>
        </p:nvSpPr>
        <p:spPr>
          <a:xfrm>
            <a:off x="2587120" y="29371"/>
            <a:ext cx="7017763" cy="528288"/>
          </a:xfrm>
          <a:prstGeom prst="rect">
            <a:avLst/>
          </a:prstGeom>
        </p:spPr>
        <p:txBody>
          <a:bodyPr vert="horz" lIns="91440" tIns="45720" rIns="91440" bIns="45720" rtlCol="0" anchor="ctr">
            <a:normAutofit/>
          </a:bodyPr>
          <a:lstStyle/>
          <a:p>
            <a:r>
              <a:rPr lang="en-US"/>
              <a:t>Abstract Title</a:t>
            </a:r>
          </a:p>
        </p:txBody>
      </p:sp>
      <p:sp>
        <p:nvSpPr>
          <p:cNvPr id="3" name="TextBox 2">
            <a:extLst>
              <a:ext uri="{FF2B5EF4-FFF2-40B4-BE49-F238E27FC236}">
                <a16:creationId xmlns:a16="http://schemas.microsoft.com/office/drawing/2014/main" id="{C5280E48-62AE-162E-EA8B-C39F72349E1D}"/>
              </a:ext>
            </a:extLst>
          </p:cNvPr>
          <p:cNvSpPr txBox="1"/>
          <p:nvPr userDrawn="1"/>
        </p:nvSpPr>
        <p:spPr>
          <a:xfrm>
            <a:off x="8730089" y="3711324"/>
            <a:ext cx="3302000" cy="290208"/>
          </a:xfrm>
          <a:prstGeom prst="rect">
            <a:avLst/>
          </a:prstGeom>
          <a:solidFill>
            <a:srgbClr val="C00000"/>
          </a:solidFill>
        </p:spPr>
        <p:txBody>
          <a:bodyPr wrap="square" rtlCol="0">
            <a:spAutoFit/>
          </a:bodyPr>
          <a:lstStyle/>
          <a:p>
            <a:pPr algn="ctr"/>
            <a:r>
              <a:rPr lang="en-US" sz="1286" b="1" i="0">
                <a:solidFill>
                  <a:schemeClr val="bg1"/>
                </a:solidFill>
                <a:latin typeface="+mn-lt"/>
                <a:ea typeface="Lato" panose="020F0502020204030203" pitchFamily="34" charset="0"/>
                <a:cs typeface="Lato" panose="020F0502020204030203" pitchFamily="34" charset="0"/>
              </a:rPr>
              <a:t>FUTURE WORK</a:t>
            </a:r>
          </a:p>
        </p:txBody>
      </p:sp>
    </p:spTree>
    <p:extLst>
      <p:ext uri="{BB962C8B-B14F-4D97-AF65-F5344CB8AC3E}">
        <p14:creationId xmlns:p14="http://schemas.microsoft.com/office/powerpoint/2010/main" val="2041266519"/>
      </p:ext>
    </p:extLst>
  </p:cSld>
  <p:clrMap bg1="lt1" tx1="dk1" bg2="lt2" tx2="dk2" accent1="accent1" accent2="accent2" accent3="accent3" accent4="accent4" accent5="accent5" accent6="accent6" hlink="hlink" folHlink="folHlink"/>
  <p:sldLayoutIdLst>
    <p:sldLayoutId id="2147483700" r:id="rId1"/>
    <p:sldLayoutId id="2147483661" r:id="rId2"/>
  </p:sldLayoutIdLst>
  <p:txStyles>
    <p:titleStyle>
      <a:lvl1pPr algn="ctr" defTabSz="685786" rtl="0" eaLnBrk="1" latinLnBrk="0" hangingPunct="1">
        <a:lnSpc>
          <a:spcPct val="90000"/>
        </a:lnSpc>
        <a:spcBef>
          <a:spcPct val="0"/>
        </a:spcBef>
        <a:buNone/>
        <a:defRPr sz="2145" b="1" i="0" kern="1200">
          <a:solidFill>
            <a:schemeClr val="bg1"/>
          </a:solidFill>
          <a:latin typeface="+mn-lt"/>
          <a:ea typeface="+mj-ea"/>
          <a:cs typeface="+mj-cs"/>
        </a:defRPr>
      </a:lvl1pPr>
    </p:titleStyle>
    <p:bodyStyle>
      <a:lvl1pPr marL="0" indent="0" algn="l" defTabSz="685786" rtl="0" eaLnBrk="1" latinLnBrk="0" hangingPunct="1">
        <a:lnSpc>
          <a:spcPct val="90000"/>
        </a:lnSpc>
        <a:spcBef>
          <a:spcPts val="744"/>
        </a:spcBef>
        <a:buFont typeface="Arial" panose="020B0604020202020204" pitchFamily="34" charset="0"/>
        <a:buNone/>
        <a:defRPr sz="2145" kern="1200">
          <a:solidFill>
            <a:schemeClr val="tx1"/>
          </a:solidFill>
          <a:latin typeface="+mn-lt"/>
          <a:ea typeface="+mn-ea"/>
          <a:cs typeface="+mn-cs"/>
        </a:defRPr>
      </a:lvl1pPr>
      <a:lvl2pPr marL="514347"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2pPr>
      <a:lvl3pPr marL="857204"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3pPr>
      <a:lvl4pPr marL="1200109"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4pPr>
      <a:lvl5pPr marL="1543012"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5pPr>
      <a:lvl6pPr marL="1885874"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6pPr>
      <a:lvl7pPr marL="2228778"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7pPr>
      <a:lvl8pPr marL="2571681"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8pPr>
      <a:lvl9pPr marL="2914564" indent="-171439" algn="l" defTabSz="685786" rtl="0" eaLnBrk="1" latinLnBrk="0" hangingPunct="1">
        <a:lnSpc>
          <a:spcPct val="90000"/>
        </a:lnSpc>
        <a:spcBef>
          <a:spcPts val="382"/>
        </a:spcBef>
        <a:buFont typeface="Arial" panose="020B0604020202020204" pitchFamily="34" charset="0"/>
        <a:buChar char="•"/>
        <a:defRPr sz="2145" kern="1200">
          <a:solidFill>
            <a:schemeClr val="tx1"/>
          </a:solidFill>
          <a:latin typeface="+mn-lt"/>
          <a:ea typeface="+mn-ea"/>
          <a:cs typeface="+mn-cs"/>
        </a:defRPr>
      </a:lvl9pPr>
    </p:bodyStyle>
    <p:otherStyle>
      <a:defPPr>
        <a:defRPr lang="en-US"/>
      </a:defPPr>
      <a:lvl1pPr marL="0" algn="l" defTabSz="685786" rtl="0" eaLnBrk="1" latinLnBrk="0" hangingPunct="1">
        <a:defRPr sz="2145" kern="1200">
          <a:solidFill>
            <a:schemeClr val="tx1"/>
          </a:solidFill>
          <a:latin typeface="+mn-lt"/>
          <a:ea typeface="+mn-ea"/>
          <a:cs typeface="+mn-cs"/>
        </a:defRPr>
      </a:lvl1pPr>
      <a:lvl2pPr marL="342883" algn="l" defTabSz="685786" rtl="0" eaLnBrk="1" latinLnBrk="0" hangingPunct="1">
        <a:defRPr sz="2145" kern="1200">
          <a:solidFill>
            <a:schemeClr val="tx1"/>
          </a:solidFill>
          <a:latin typeface="+mn-lt"/>
          <a:ea typeface="+mn-ea"/>
          <a:cs typeface="+mn-cs"/>
        </a:defRPr>
      </a:lvl2pPr>
      <a:lvl3pPr marL="685786" algn="l" defTabSz="685786" rtl="0" eaLnBrk="1" latinLnBrk="0" hangingPunct="1">
        <a:defRPr sz="2145" kern="1200">
          <a:solidFill>
            <a:schemeClr val="tx1"/>
          </a:solidFill>
          <a:latin typeface="+mn-lt"/>
          <a:ea typeface="+mn-ea"/>
          <a:cs typeface="+mn-cs"/>
        </a:defRPr>
      </a:lvl3pPr>
      <a:lvl4pPr marL="1028670" algn="l" defTabSz="685786" rtl="0" eaLnBrk="1" latinLnBrk="0" hangingPunct="1">
        <a:defRPr sz="2145" kern="1200">
          <a:solidFill>
            <a:schemeClr val="tx1"/>
          </a:solidFill>
          <a:latin typeface="+mn-lt"/>
          <a:ea typeface="+mn-ea"/>
          <a:cs typeface="+mn-cs"/>
        </a:defRPr>
      </a:lvl4pPr>
      <a:lvl5pPr marL="1371552" algn="l" defTabSz="685786" rtl="0" eaLnBrk="1" latinLnBrk="0" hangingPunct="1">
        <a:defRPr sz="2145" kern="1200">
          <a:solidFill>
            <a:schemeClr val="tx1"/>
          </a:solidFill>
          <a:latin typeface="+mn-lt"/>
          <a:ea typeface="+mn-ea"/>
          <a:cs typeface="+mn-cs"/>
        </a:defRPr>
      </a:lvl5pPr>
      <a:lvl6pPr marL="1714456" algn="l" defTabSz="685786" rtl="0" eaLnBrk="1" latinLnBrk="0" hangingPunct="1">
        <a:defRPr sz="2145" kern="1200">
          <a:solidFill>
            <a:schemeClr val="tx1"/>
          </a:solidFill>
          <a:latin typeface="+mn-lt"/>
          <a:ea typeface="+mn-ea"/>
          <a:cs typeface="+mn-cs"/>
        </a:defRPr>
      </a:lvl6pPr>
      <a:lvl7pPr marL="2057338" algn="l" defTabSz="685786" rtl="0" eaLnBrk="1" latinLnBrk="0" hangingPunct="1">
        <a:defRPr sz="2145" kern="1200">
          <a:solidFill>
            <a:schemeClr val="tx1"/>
          </a:solidFill>
          <a:latin typeface="+mn-lt"/>
          <a:ea typeface="+mn-ea"/>
          <a:cs typeface="+mn-cs"/>
        </a:defRPr>
      </a:lvl7pPr>
      <a:lvl8pPr marL="2400242" algn="l" defTabSz="685786" rtl="0" eaLnBrk="1" latinLnBrk="0" hangingPunct="1">
        <a:defRPr sz="2145" kern="1200">
          <a:solidFill>
            <a:schemeClr val="tx1"/>
          </a:solidFill>
          <a:latin typeface="+mn-lt"/>
          <a:ea typeface="+mn-ea"/>
          <a:cs typeface="+mn-cs"/>
        </a:defRPr>
      </a:lvl8pPr>
      <a:lvl9pPr marL="2743125" algn="l" defTabSz="685786" rtl="0" eaLnBrk="1" latinLnBrk="0" hangingPunct="1">
        <a:defRPr sz="21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jpeg"/><Relationship Id="rId17" Type="http://schemas.openxmlformats.org/officeDocument/2006/relationships/image" Target="../media/image54.png"/><Relationship Id="rId2" Type="http://schemas.openxmlformats.org/officeDocument/2006/relationships/image" Target="../media/image39.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36F11E-C39E-92BA-1AF0-83203056678E}"/>
              </a:ext>
            </a:extLst>
          </p:cNvPr>
          <p:cNvSpPr/>
          <p:nvPr/>
        </p:nvSpPr>
        <p:spPr>
          <a:xfrm>
            <a:off x="0" y="4873752"/>
            <a:ext cx="12191999" cy="19842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0D23A972-8857-4A1B-8322-D5038BE0505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1" y="4873752"/>
            <a:ext cx="2971799" cy="1984248"/>
          </a:xfrm>
        </p:spPr>
      </p:pic>
      <p:sp>
        <p:nvSpPr>
          <p:cNvPr id="3" name="Text Placeholder 2">
            <a:extLst>
              <a:ext uri="{FF2B5EF4-FFF2-40B4-BE49-F238E27FC236}">
                <a16:creationId xmlns:a16="http://schemas.microsoft.com/office/drawing/2014/main" id="{E2C93856-4DE7-4B95-8888-40A9F04A19D2}"/>
              </a:ext>
            </a:extLst>
          </p:cNvPr>
          <p:cNvSpPr>
            <a:spLocks noGrp="1"/>
          </p:cNvSpPr>
          <p:nvPr>
            <p:ph type="body" sz="quarter" idx="11"/>
          </p:nvPr>
        </p:nvSpPr>
        <p:spPr>
          <a:xfrm>
            <a:off x="1034136" y="918692"/>
            <a:ext cx="10123726" cy="1304985"/>
          </a:xfrm>
        </p:spPr>
        <p:txBody>
          <a:bodyPr vert="horz" lIns="0" tIns="0" rIns="0" bIns="0" rtlCol="0" anchor="t">
            <a:noAutofit/>
          </a:bodyPr>
          <a:lstStyle/>
          <a:p>
            <a:pPr algn="ctr"/>
            <a:r>
              <a:rPr lang="en-US">
                <a:solidFill>
                  <a:srgbClr val="000000"/>
                </a:solidFill>
                <a:latin typeface="+mn-lt"/>
                <a:cs typeface="Times New Roman"/>
              </a:rPr>
              <a:t>Head/Helmet Contact Force Characterization in Combat Helmet Systems</a:t>
            </a:r>
          </a:p>
        </p:txBody>
      </p:sp>
      <p:sp>
        <p:nvSpPr>
          <p:cNvPr id="4" name="Text Placeholder 3">
            <a:extLst>
              <a:ext uri="{FF2B5EF4-FFF2-40B4-BE49-F238E27FC236}">
                <a16:creationId xmlns:a16="http://schemas.microsoft.com/office/drawing/2014/main" id="{7684DAA4-9904-46BD-AEA2-E6D19C58B8A8}"/>
              </a:ext>
            </a:extLst>
          </p:cNvPr>
          <p:cNvSpPr>
            <a:spLocks noGrp="1"/>
          </p:cNvSpPr>
          <p:nvPr>
            <p:ph type="body" sz="quarter" idx="12"/>
          </p:nvPr>
        </p:nvSpPr>
        <p:spPr>
          <a:xfrm>
            <a:off x="461639" y="2342422"/>
            <a:ext cx="11432176" cy="1156612"/>
          </a:xfrm>
        </p:spPr>
        <p:txBody>
          <a:bodyPr vert="horz" lIns="0" tIns="0" rIns="0" bIns="0" rtlCol="0" anchor="t">
            <a:noAutofit/>
          </a:bodyPr>
          <a:lstStyle/>
          <a:p>
            <a:pPr algn="ctr"/>
            <a:r>
              <a:rPr lang="en-US" sz="1800" err="1">
                <a:ea typeface="Lato"/>
                <a:cs typeface="Lato"/>
              </a:rPr>
              <a:t>D'mitra</a:t>
            </a:r>
            <a:r>
              <a:rPr lang="en-US" sz="1800">
                <a:ea typeface="Lato"/>
                <a:cs typeface="Lato"/>
              </a:rPr>
              <a:t> Mukasa, Michael </a:t>
            </a:r>
            <a:r>
              <a:rPr lang="en-US" sz="1800" err="1">
                <a:ea typeface="Lato"/>
                <a:cs typeface="Lato"/>
              </a:rPr>
              <a:t>Marchev</a:t>
            </a:r>
            <a:r>
              <a:rPr lang="en-US" sz="1800">
                <a:ea typeface="Lato"/>
                <a:cs typeface="Lato"/>
              </a:rPr>
              <a:t>, Turner Jennings</a:t>
            </a:r>
            <a:r>
              <a:rPr lang="en-US" sz="1800" baseline="30000">
                <a:ea typeface="Lato"/>
                <a:cs typeface="Lato"/>
              </a:rPr>
              <a:t>1</a:t>
            </a:r>
            <a:r>
              <a:rPr lang="en-US" sz="1800">
                <a:ea typeface="Lato"/>
                <a:cs typeface="Lato"/>
              </a:rPr>
              <a:t>, Sinan Müftü</a:t>
            </a:r>
            <a:r>
              <a:rPr lang="en-US" sz="1800" baseline="30000">
                <a:ea typeface="Lato"/>
                <a:cs typeface="Lato"/>
              </a:rPr>
              <a:t>1</a:t>
            </a:r>
            <a:r>
              <a:rPr lang="en-US" sz="1800">
                <a:ea typeface="+mn-lt"/>
                <a:cs typeface="+mn-lt"/>
              </a:rPr>
              <a:t>, Rouzbeh Amini</a:t>
            </a:r>
            <a:r>
              <a:rPr lang="en-US" sz="1800" baseline="30000">
                <a:ea typeface="+mn-lt"/>
                <a:cs typeface="+mn-lt"/>
              </a:rPr>
              <a:t>1,2</a:t>
            </a:r>
            <a:endParaRPr lang="en-US" sz="1800" baseline="30000"/>
          </a:p>
        </p:txBody>
      </p:sp>
      <p:sp>
        <p:nvSpPr>
          <p:cNvPr id="14" name="Rectangle: Rounded Corners 13">
            <a:extLst>
              <a:ext uri="{FF2B5EF4-FFF2-40B4-BE49-F238E27FC236}">
                <a16:creationId xmlns:a16="http://schemas.microsoft.com/office/drawing/2014/main" id="{673E32BA-F9E7-DD16-0875-981ECBC87A0C}"/>
              </a:ext>
            </a:extLst>
          </p:cNvPr>
          <p:cNvSpPr/>
          <p:nvPr/>
        </p:nvSpPr>
        <p:spPr>
          <a:xfrm>
            <a:off x="3266983" y="4980373"/>
            <a:ext cx="8753382" cy="1821559"/>
          </a:xfrm>
          <a:prstGeom prst="roundRect">
            <a:avLst/>
          </a:prstGeom>
          <a:solidFill>
            <a:srgbClr val="D9D9D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CA94AF2-2365-68FE-5924-FEBCCCF1541D}"/>
              </a:ext>
            </a:extLst>
          </p:cNvPr>
          <p:cNvSpPr txBox="1"/>
          <p:nvPr/>
        </p:nvSpPr>
        <p:spPr>
          <a:xfrm>
            <a:off x="2673081" y="2976772"/>
            <a:ext cx="74500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Lato"/>
                <a:cs typeface="Lato"/>
              </a:rPr>
              <a:t>1 Department of Mechanical and Industrial Engineering, Northeastern University, Boston, MA</a:t>
            </a:r>
          </a:p>
          <a:p>
            <a:r>
              <a:rPr lang="en-US" sz="1200">
                <a:ea typeface="Lato"/>
                <a:cs typeface="Lato"/>
              </a:rPr>
              <a:t>2 Department of Bioengineering, Northeastern University, Boston, MA</a:t>
            </a:r>
            <a:endParaRPr lang="en-US" sz="1200"/>
          </a:p>
        </p:txBody>
      </p:sp>
      <p:pic>
        <p:nvPicPr>
          <p:cNvPr id="5" name="Picture 5" descr="A black background with a black square&#10;&#10;Description automatically generated">
            <a:extLst>
              <a:ext uri="{FF2B5EF4-FFF2-40B4-BE49-F238E27FC236}">
                <a16:creationId xmlns:a16="http://schemas.microsoft.com/office/drawing/2014/main" id="{D90ECE53-01F6-28F8-B24F-6A615B283D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4889" y="6020098"/>
            <a:ext cx="3190875" cy="647700"/>
          </a:xfrm>
          <a:prstGeom prst="rect">
            <a:avLst/>
          </a:prstGeom>
        </p:spPr>
      </p:pic>
      <p:pic>
        <p:nvPicPr>
          <p:cNvPr id="6" name="Picture 7" descr="A black background with white text&#10;&#10;Description automatically generated">
            <a:extLst>
              <a:ext uri="{FF2B5EF4-FFF2-40B4-BE49-F238E27FC236}">
                <a16:creationId xmlns:a16="http://schemas.microsoft.com/office/drawing/2014/main" id="{05EB1EC0-1E61-B7AE-F082-E4B6AB035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4889" y="5243452"/>
            <a:ext cx="3038475" cy="647700"/>
          </a:xfrm>
          <a:prstGeom prst="rect">
            <a:avLst/>
          </a:prstGeom>
        </p:spPr>
      </p:pic>
      <p:pic>
        <p:nvPicPr>
          <p:cNvPr id="8" name="Picture 8" descr="A logo with text and gears&#10;&#10;Description automatically generated">
            <a:extLst>
              <a:ext uri="{FF2B5EF4-FFF2-40B4-BE49-F238E27FC236}">
                <a16:creationId xmlns:a16="http://schemas.microsoft.com/office/drawing/2014/main" id="{FB8E29A0-2EA8-9986-00EA-23EB2B6578FC}"/>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9408" b="89547" l="6219" r="93290">
                        <a14:foregroundMark x1="67430" y1="47735" x2="67430" y2="47735"/>
                        <a14:foregroundMark x1="74959" y1="47038" x2="74959" y2="47038"/>
                        <a14:foregroundMark x1="82651" y1="44599" x2="82651" y2="44599"/>
                        <a14:foregroundMark x1="89689" y1="42857" x2="89689" y2="42857"/>
                        <a14:foregroundMark x1="93290" y1="55749" x2="93290" y2="55749"/>
                        <a14:foregroundMark x1="35516" y1="69338" x2="35516" y2="69338"/>
                        <a14:foregroundMark x1="25859" y1="70383" x2="25859" y2="70383"/>
                        <a14:foregroundMark x1="18658" y1="71080" x2="18658" y2="71080"/>
                        <a14:foregroundMark x1="16530" y1="30314" x2="16530" y2="30314"/>
                        <a14:foregroundMark x1="20622" y1="32056" x2="20622" y2="32056"/>
                        <a14:foregroundMark x1="6219" y1="32056" x2="6219" y2="32056"/>
                        <a14:foregroundMark x1="16203" y1="62021" x2="16203" y2="62021"/>
                        <a14:backgroundMark x1="74141" y1="17770" x2="74141" y2="17770"/>
                        <a14:backgroundMark x1="70867" y1="20209" x2="54173" y2="20209"/>
                        <a14:backgroundMark x1="63993" y1="21951" x2="56792" y2="17770"/>
                        <a14:backgroundMark x1="76759" y1="48084" x2="76759" y2="48084"/>
                        <a14:backgroundMark x1="68740" y1="68293" x2="68740" y2="68293"/>
                      </a14:backgroundRemoval>
                    </a14:imgEffect>
                  </a14:imgLayer>
                </a14:imgProps>
              </a:ext>
              <a:ext uri="{28A0092B-C50C-407E-A947-70E740481C1C}">
                <a14:useLocalDpi xmlns:a14="http://schemas.microsoft.com/office/drawing/2010/main"/>
              </a:ext>
            </a:extLst>
          </a:blip>
          <a:stretch>
            <a:fillRect/>
          </a:stretch>
        </p:blipFill>
        <p:spPr>
          <a:xfrm>
            <a:off x="7100682" y="5414448"/>
            <a:ext cx="2346430" cy="1101153"/>
          </a:xfrm>
          <a:prstGeom prst="rect">
            <a:avLst/>
          </a:prstGeom>
        </p:spPr>
      </p:pic>
      <p:pic>
        <p:nvPicPr>
          <p:cNvPr id="9" name="Picture 9" descr="A logo of a globe with a gold cogwheel&#10;&#10;Description automatically generated">
            <a:extLst>
              <a:ext uri="{FF2B5EF4-FFF2-40B4-BE49-F238E27FC236}">
                <a16:creationId xmlns:a16="http://schemas.microsoft.com/office/drawing/2014/main" id="{A8CFAB93-C4D4-667F-4148-7252D28A8A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02031" y="5100982"/>
            <a:ext cx="1734331" cy="1728086"/>
          </a:xfrm>
          <a:prstGeom prst="rect">
            <a:avLst/>
          </a:prstGeom>
        </p:spPr>
      </p:pic>
      <p:pic>
        <p:nvPicPr>
          <p:cNvPr id="1026" name="Picture 2">
            <a:extLst>
              <a:ext uri="{FF2B5EF4-FFF2-40B4-BE49-F238E27FC236}">
                <a16:creationId xmlns:a16="http://schemas.microsoft.com/office/drawing/2014/main" id="{81117449-4F17-925C-15B3-EC2F81F1563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709258" y="2911036"/>
            <a:ext cx="1472185" cy="18305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wearing a pink headband&#10;&#10;Description automatically generated">
            <a:extLst>
              <a:ext uri="{FF2B5EF4-FFF2-40B4-BE49-F238E27FC236}">
                <a16:creationId xmlns:a16="http://schemas.microsoft.com/office/drawing/2014/main" id="{F0EF1317-B6E2-AF02-DEB5-4633DF27C56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59648" y="2911036"/>
            <a:ext cx="1472184" cy="1831176"/>
          </a:xfrm>
          <a:prstGeom prst="rect">
            <a:avLst/>
          </a:prstGeom>
        </p:spPr>
      </p:pic>
    </p:spTree>
    <p:extLst>
      <p:ext uri="{BB962C8B-B14F-4D97-AF65-F5344CB8AC3E}">
        <p14:creationId xmlns:p14="http://schemas.microsoft.com/office/powerpoint/2010/main" val="2172026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0C1C-6885-F689-C52D-FEC3C48F5350}"/>
              </a:ext>
            </a:extLst>
          </p:cNvPr>
          <p:cNvSpPr>
            <a:spLocks noGrp="1"/>
          </p:cNvSpPr>
          <p:nvPr>
            <p:ph type="title"/>
          </p:nvPr>
        </p:nvSpPr>
        <p:spPr/>
        <p:txBody>
          <a:bodyPr/>
          <a:lstStyle/>
          <a:p>
            <a:r>
              <a:rPr lang="en-US">
                <a:ea typeface="Lato Black"/>
                <a:cs typeface="Lato Black"/>
              </a:rPr>
              <a:t>Results - F vs. M Unstrapped </a:t>
            </a:r>
            <a:endParaRPr lang="en-US"/>
          </a:p>
        </p:txBody>
      </p:sp>
      <p:sp>
        <p:nvSpPr>
          <p:cNvPr id="4" name="Slide Number Placeholder 3">
            <a:extLst>
              <a:ext uri="{FF2B5EF4-FFF2-40B4-BE49-F238E27FC236}">
                <a16:creationId xmlns:a16="http://schemas.microsoft.com/office/drawing/2014/main" id="{0D8C670B-994E-6F03-365D-B96908521B6F}"/>
              </a:ext>
            </a:extLst>
          </p:cNvPr>
          <p:cNvSpPr>
            <a:spLocks noGrp="1"/>
          </p:cNvSpPr>
          <p:nvPr>
            <p:ph type="sldNum" sz="quarter" idx="33"/>
          </p:nvPr>
        </p:nvSpPr>
        <p:spPr/>
        <p:txBody>
          <a:bodyPr/>
          <a:lstStyle/>
          <a:p>
            <a:fld id="{19B51A1E-902D-48AF-9020-955120F399B6}" type="slidenum">
              <a:rPr lang="en-US" smtClean="0"/>
              <a:pPr/>
              <a:t>10</a:t>
            </a:fld>
            <a:endParaRPr lang="en-US"/>
          </a:p>
        </p:txBody>
      </p:sp>
      <p:sp>
        <p:nvSpPr>
          <p:cNvPr id="7" name="TextBox 6">
            <a:extLst>
              <a:ext uri="{FF2B5EF4-FFF2-40B4-BE49-F238E27FC236}">
                <a16:creationId xmlns:a16="http://schemas.microsoft.com/office/drawing/2014/main" id="{609A16FE-2AA2-21F6-482A-A162EFB26DB0}"/>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grpSp>
        <p:nvGrpSpPr>
          <p:cNvPr id="12" name="Group 11">
            <a:extLst>
              <a:ext uri="{FF2B5EF4-FFF2-40B4-BE49-F238E27FC236}">
                <a16:creationId xmlns:a16="http://schemas.microsoft.com/office/drawing/2014/main" id="{35945F72-FB8D-19D8-7FBB-1BE1A1E828E5}"/>
              </a:ext>
            </a:extLst>
          </p:cNvPr>
          <p:cNvGrpSpPr/>
          <p:nvPr/>
        </p:nvGrpSpPr>
        <p:grpSpPr>
          <a:xfrm>
            <a:off x="7450205" y="3186750"/>
            <a:ext cx="4449778" cy="1240971"/>
            <a:chOff x="7171346" y="3199721"/>
            <a:chExt cx="4449778" cy="1240971"/>
          </a:xfrm>
        </p:grpSpPr>
        <p:sp>
          <p:nvSpPr>
            <p:cNvPr id="10" name="Rectangle: Rounded Corners 9">
              <a:extLst>
                <a:ext uri="{FF2B5EF4-FFF2-40B4-BE49-F238E27FC236}">
                  <a16:creationId xmlns:a16="http://schemas.microsoft.com/office/drawing/2014/main" id="{E3CF9E1D-8A01-5217-01B3-C0F827666D8F}"/>
                </a:ext>
              </a:extLst>
            </p:cNvPr>
            <p:cNvSpPr/>
            <p:nvPr/>
          </p:nvSpPr>
          <p:spPr>
            <a:xfrm>
              <a:off x="7171346" y="3199721"/>
              <a:ext cx="4449778" cy="12409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8929A5-3985-3A6B-55DE-31510E2A996F}"/>
                </a:ext>
              </a:extLst>
            </p:cNvPr>
            <p:cNvSpPr txBox="1"/>
            <p:nvPr/>
          </p:nvSpPr>
          <p:spPr>
            <a:xfrm>
              <a:off x="7235301" y="3358541"/>
              <a:ext cx="4323425" cy="923330"/>
            </a:xfrm>
            <a:prstGeom prst="rect">
              <a:avLst/>
            </a:prstGeom>
            <a:noFill/>
          </p:spPr>
          <p:txBody>
            <a:bodyPr wrap="square" rtlCol="0">
              <a:spAutoFit/>
            </a:bodyPr>
            <a:lstStyle/>
            <a:p>
              <a:r>
                <a:rPr lang="en-US"/>
                <a:t>No significant difference between male and female participants when helmet is unstrapped</a:t>
              </a:r>
            </a:p>
          </p:txBody>
        </p:sp>
      </p:grpSp>
      <p:pic>
        <p:nvPicPr>
          <p:cNvPr id="14" name="Picture 13" descr="A graph with different colored lines&#10;&#10;Description automatically generated">
            <a:extLst>
              <a:ext uri="{FF2B5EF4-FFF2-40B4-BE49-F238E27FC236}">
                <a16:creationId xmlns:a16="http://schemas.microsoft.com/office/drawing/2014/main" id="{4C046947-3E2A-1E8F-A58C-DEAACE02B6D3}"/>
              </a:ext>
            </a:extLst>
          </p:cNvPr>
          <p:cNvPicPr>
            <a:picLocks noChangeAspect="1"/>
          </p:cNvPicPr>
          <p:nvPr/>
        </p:nvPicPr>
        <p:blipFill>
          <a:blip r:embed="rId2"/>
          <a:stretch>
            <a:fillRect/>
          </a:stretch>
        </p:blipFill>
        <p:spPr>
          <a:xfrm>
            <a:off x="248081" y="1565383"/>
            <a:ext cx="6988115" cy="4483704"/>
          </a:xfrm>
          <a:prstGeom prst="rect">
            <a:avLst/>
          </a:prstGeom>
        </p:spPr>
      </p:pic>
    </p:spTree>
    <p:extLst>
      <p:ext uri="{BB962C8B-B14F-4D97-AF65-F5344CB8AC3E}">
        <p14:creationId xmlns:p14="http://schemas.microsoft.com/office/powerpoint/2010/main" val="326837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0C1C-6885-F689-C52D-FEC3C48F5350}"/>
              </a:ext>
            </a:extLst>
          </p:cNvPr>
          <p:cNvSpPr>
            <a:spLocks noGrp="1"/>
          </p:cNvSpPr>
          <p:nvPr>
            <p:ph type="title"/>
          </p:nvPr>
        </p:nvSpPr>
        <p:spPr/>
        <p:txBody>
          <a:bodyPr/>
          <a:lstStyle/>
          <a:p>
            <a:r>
              <a:rPr lang="en-US">
                <a:ea typeface="Lato Black"/>
                <a:cs typeface="Lato Black"/>
              </a:rPr>
              <a:t>Results - F vs. M Strapped</a:t>
            </a:r>
            <a:endParaRPr lang="en-US"/>
          </a:p>
        </p:txBody>
      </p:sp>
      <p:sp>
        <p:nvSpPr>
          <p:cNvPr id="4" name="Slide Number Placeholder 3">
            <a:extLst>
              <a:ext uri="{FF2B5EF4-FFF2-40B4-BE49-F238E27FC236}">
                <a16:creationId xmlns:a16="http://schemas.microsoft.com/office/drawing/2014/main" id="{0D8C670B-994E-6F03-365D-B96908521B6F}"/>
              </a:ext>
            </a:extLst>
          </p:cNvPr>
          <p:cNvSpPr>
            <a:spLocks noGrp="1"/>
          </p:cNvSpPr>
          <p:nvPr>
            <p:ph type="sldNum" sz="quarter" idx="33"/>
          </p:nvPr>
        </p:nvSpPr>
        <p:spPr/>
        <p:txBody>
          <a:bodyPr/>
          <a:lstStyle/>
          <a:p>
            <a:fld id="{19B51A1E-902D-48AF-9020-955120F399B6}" type="slidenum">
              <a:rPr lang="en-US" smtClean="0"/>
              <a:pPr/>
              <a:t>11</a:t>
            </a:fld>
            <a:endParaRPr lang="en-US"/>
          </a:p>
        </p:txBody>
      </p:sp>
      <p:sp>
        <p:nvSpPr>
          <p:cNvPr id="7" name="TextBox 6">
            <a:extLst>
              <a:ext uri="{FF2B5EF4-FFF2-40B4-BE49-F238E27FC236}">
                <a16:creationId xmlns:a16="http://schemas.microsoft.com/office/drawing/2014/main" id="{609A16FE-2AA2-21F6-482A-A162EFB26DB0}"/>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grpSp>
        <p:nvGrpSpPr>
          <p:cNvPr id="8" name="Group 7">
            <a:extLst>
              <a:ext uri="{FF2B5EF4-FFF2-40B4-BE49-F238E27FC236}">
                <a16:creationId xmlns:a16="http://schemas.microsoft.com/office/drawing/2014/main" id="{1EE15AAD-1BC9-9131-1A87-63FAD46983D9}"/>
              </a:ext>
            </a:extLst>
          </p:cNvPr>
          <p:cNvGrpSpPr/>
          <p:nvPr/>
        </p:nvGrpSpPr>
        <p:grpSpPr>
          <a:xfrm>
            <a:off x="7455300" y="3190453"/>
            <a:ext cx="4449778" cy="1240971"/>
            <a:chOff x="7171346" y="3199721"/>
            <a:chExt cx="4449778" cy="1240971"/>
          </a:xfrm>
        </p:grpSpPr>
        <p:sp>
          <p:nvSpPr>
            <p:cNvPr id="9" name="Rectangle: Rounded Corners 8">
              <a:extLst>
                <a:ext uri="{FF2B5EF4-FFF2-40B4-BE49-F238E27FC236}">
                  <a16:creationId xmlns:a16="http://schemas.microsoft.com/office/drawing/2014/main" id="{1B046911-138C-A976-4256-A65AD22D5624}"/>
                </a:ext>
              </a:extLst>
            </p:cNvPr>
            <p:cNvSpPr/>
            <p:nvPr/>
          </p:nvSpPr>
          <p:spPr>
            <a:xfrm>
              <a:off x="7171346" y="3199721"/>
              <a:ext cx="4449778" cy="12409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5831ADB-8F69-1EAA-4773-726637AC67C9}"/>
                </a:ext>
              </a:extLst>
            </p:cNvPr>
            <p:cNvSpPr txBox="1"/>
            <p:nvPr/>
          </p:nvSpPr>
          <p:spPr>
            <a:xfrm>
              <a:off x="7235301" y="3358541"/>
              <a:ext cx="4323425" cy="923330"/>
            </a:xfrm>
            <a:prstGeom prst="rect">
              <a:avLst/>
            </a:prstGeom>
            <a:noFill/>
          </p:spPr>
          <p:txBody>
            <a:bodyPr wrap="square" rtlCol="0">
              <a:spAutoFit/>
            </a:bodyPr>
            <a:lstStyle/>
            <a:p>
              <a:r>
                <a:rPr lang="en-US"/>
                <a:t>Contact forces with chinstrap significantly higher on male participants (p&lt;0.05) when chinstrap applied</a:t>
              </a:r>
            </a:p>
          </p:txBody>
        </p:sp>
      </p:grpSp>
      <p:pic>
        <p:nvPicPr>
          <p:cNvPr id="6" name="Picture 5" descr="A graph with lines and dots&#10;&#10;Description automatically generated">
            <a:extLst>
              <a:ext uri="{FF2B5EF4-FFF2-40B4-BE49-F238E27FC236}">
                <a16:creationId xmlns:a16="http://schemas.microsoft.com/office/drawing/2014/main" id="{EDB4EE22-4B81-E489-7282-C0A0E0FFD34E}"/>
              </a:ext>
            </a:extLst>
          </p:cNvPr>
          <p:cNvPicPr>
            <a:picLocks noChangeAspect="1"/>
          </p:cNvPicPr>
          <p:nvPr/>
        </p:nvPicPr>
        <p:blipFill>
          <a:blip r:embed="rId2"/>
          <a:stretch>
            <a:fillRect/>
          </a:stretch>
        </p:blipFill>
        <p:spPr>
          <a:xfrm>
            <a:off x="254047" y="1564173"/>
            <a:ext cx="6983215" cy="4480560"/>
          </a:xfrm>
          <a:prstGeom prst="rect">
            <a:avLst/>
          </a:prstGeom>
        </p:spPr>
      </p:pic>
    </p:spTree>
    <p:extLst>
      <p:ext uri="{BB962C8B-B14F-4D97-AF65-F5344CB8AC3E}">
        <p14:creationId xmlns:p14="http://schemas.microsoft.com/office/powerpoint/2010/main" val="2412633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0C1C-6885-F689-C52D-FEC3C48F5350}"/>
              </a:ext>
            </a:extLst>
          </p:cNvPr>
          <p:cNvSpPr>
            <a:spLocks noGrp="1"/>
          </p:cNvSpPr>
          <p:nvPr>
            <p:ph type="title"/>
          </p:nvPr>
        </p:nvSpPr>
        <p:spPr/>
        <p:txBody>
          <a:bodyPr/>
          <a:lstStyle/>
          <a:p>
            <a:r>
              <a:rPr lang="en-US">
                <a:ea typeface="Lato Black"/>
                <a:cs typeface="Lato Black"/>
              </a:rPr>
              <a:t>Results - Strapped vs. Unstrapped All</a:t>
            </a:r>
            <a:endParaRPr lang="en-US"/>
          </a:p>
        </p:txBody>
      </p:sp>
      <p:sp>
        <p:nvSpPr>
          <p:cNvPr id="4" name="Slide Number Placeholder 3">
            <a:extLst>
              <a:ext uri="{FF2B5EF4-FFF2-40B4-BE49-F238E27FC236}">
                <a16:creationId xmlns:a16="http://schemas.microsoft.com/office/drawing/2014/main" id="{0D8C670B-994E-6F03-365D-B96908521B6F}"/>
              </a:ext>
            </a:extLst>
          </p:cNvPr>
          <p:cNvSpPr>
            <a:spLocks noGrp="1"/>
          </p:cNvSpPr>
          <p:nvPr>
            <p:ph type="sldNum" sz="quarter" idx="33"/>
          </p:nvPr>
        </p:nvSpPr>
        <p:spPr/>
        <p:txBody>
          <a:bodyPr/>
          <a:lstStyle/>
          <a:p>
            <a:fld id="{19B51A1E-902D-48AF-9020-955120F399B6}" type="slidenum">
              <a:rPr lang="en-US" smtClean="0"/>
              <a:pPr/>
              <a:t>12</a:t>
            </a:fld>
            <a:endParaRPr lang="en-US"/>
          </a:p>
        </p:txBody>
      </p:sp>
      <p:sp>
        <p:nvSpPr>
          <p:cNvPr id="7" name="TextBox 6">
            <a:extLst>
              <a:ext uri="{FF2B5EF4-FFF2-40B4-BE49-F238E27FC236}">
                <a16:creationId xmlns:a16="http://schemas.microsoft.com/office/drawing/2014/main" id="{609A16FE-2AA2-21F6-482A-A162EFB26DB0}"/>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grpSp>
        <p:nvGrpSpPr>
          <p:cNvPr id="13" name="Group 12">
            <a:extLst>
              <a:ext uri="{FF2B5EF4-FFF2-40B4-BE49-F238E27FC236}">
                <a16:creationId xmlns:a16="http://schemas.microsoft.com/office/drawing/2014/main" id="{C1EE008B-78F2-A928-E014-88C1DDB34C11}"/>
              </a:ext>
            </a:extLst>
          </p:cNvPr>
          <p:cNvGrpSpPr/>
          <p:nvPr/>
        </p:nvGrpSpPr>
        <p:grpSpPr>
          <a:xfrm>
            <a:off x="7446407" y="3190454"/>
            <a:ext cx="4449778" cy="1240971"/>
            <a:chOff x="7171346" y="3199721"/>
            <a:chExt cx="4449778" cy="1240971"/>
          </a:xfrm>
        </p:grpSpPr>
        <p:sp>
          <p:nvSpPr>
            <p:cNvPr id="11" name="Rectangle: Rounded Corners 10">
              <a:extLst>
                <a:ext uri="{FF2B5EF4-FFF2-40B4-BE49-F238E27FC236}">
                  <a16:creationId xmlns:a16="http://schemas.microsoft.com/office/drawing/2014/main" id="{6F697497-F00E-3937-9FC1-E5681CE919E6}"/>
                </a:ext>
              </a:extLst>
            </p:cNvPr>
            <p:cNvSpPr/>
            <p:nvPr/>
          </p:nvSpPr>
          <p:spPr>
            <a:xfrm>
              <a:off x="7171346" y="3199721"/>
              <a:ext cx="4449778" cy="12409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BBD7156-39C9-6642-ACD4-992B43253A62}"/>
                </a:ext>
              </a:extLst>
            </p:cNvPr>
            <p:cNvSpPr txBox="1"/>
            <p:nvPr/>
          </p:nvSpPr>
          <p:spPr>
            <a:xfrm>
              <a:off x="7235301" y="3358541"/>
              <a:ext cx="4323425" cy="923330"/>
            </a:xfrm>
            <a:prstGeom prst="rect">
              <a:avLst/>
            </a:prstGeom>
            <a:noFill/>
          </p:spPr>
          <p:txBody>
            <a:bodyPr wrap="square" lIns="91440" tIns="45720" rIns="91440" bIns="45720" rtlCol="0" anchor="t">
              <a:spAutoFit/>
            </a:bodyPr>
            <a:lstStyle/>
            <a:p>
              <a:r>
                <a:rPr lang="en-US"/>
                <a:t>Contact forces with chinstrap are significantly higher than without the chinstrap (p&lt;0.05)</a:t>
              </a:r>
              <a:endParaRPr lang="en-US">
                <a:ea typeface="Lato"/>
                <a:cs typeface="Lato"/>
              </a:endParaRPr>
            </a:p>
          </p:txBody>
        </p:sp>
      </p:grpSp>
      <p:pic>
        <p:nvPicPr>
          <p:cNvPr id="5" name="Picture 4" descr="A graph of different colored lines&#10;&#10;Description automatically generated">
            <a:extLst>
              <a:ext uri="{FF2B5EF4-FFF2-40B4-BE49-F238E27FC236}">
                <a16:creationId xmlns:a16="http://schemas.microsoft.com/office/drawing/2014/main" id="{2CB35D24-C2EC-3227-95B6-BA580C9265EA}"/>
              </a:ext>
            </a:extLst>
          </p:cNvPr>
          <p:cNvPicPr>
            <a:picLocks noChangeAspect="1"/>
          </p:cNvPicPr>
          <p:nvPr/>
        </p:nvPicPr>
        <p:blipFill>
          <a:blip r:embed="rId2"/>
          <a:stretch>
            <a:fillRect/>
          </a:stretch>
        </p:blipFill>
        <p:spPr>
          <a:xfrm>
            <a:off x="237852" y="1564174"/>
            <a:ext cx="6983215" cy="4480560"/>
          </a:xfrm>
          <a:prstGeom prst="rect">
            <a:avLst/>
          </a:prstGeom>
        </p:spPr>
      </p:pic>
    </p:spTree>
    <p:extLst>
      <p:ext uri="{BB962C8B-B14F-4D97-AF65-F5344CB8AC3E}">
        <p14:creationId xmlns:p14="http://schemas.microsoft.com/office/powerpoint/2010/main" val="4110755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0C1C-6885-F689-C52D-FEC3C48F5350}"/>
              </a:ext>
            </a:extLst>
          </p:cNvPr>
          <p:cNvSpPr>
            <a:spLocks noGrp="1"/>
          </p:cNvSpPr>
          <p:nvPr>
            <p:ph type="title"/>
          </p:nvPr>
        </p:nvSpPr>
        <p:spPr/>
        <p:txBody>
          <a:bodyPr/>
          <a:lstStyle/>
          <a:p>
            <a:r>
              <a:rPr lang="en-US">
                <a:ea typeface="Lato Black"/>
                <a:cs typeface="Lato Black"/>
              </a:rPr>
              <a:t>Results – Helmet Fit vs. Contact Pressure</a:t>
            </a:r>
            <a:endParaRPr lang="en-US"/>
          </a:p>
        </p:txBody>
      </p:sp>
      <p:sp>
        <p:nvSpPr>
          <p:cNvPr id="4" name="Slide Number Placeholder 3">
            <a:extLst>
              <a:ext uri="{FF2B5EF4-FFF2-40B4-BE49-F238E27FC236}">
                <a16:creationId xmlns:a16="http://schemas.microsoft.com/office/drawing/2014/main" id="{0D8C670B-994E-6F03-365D-B96908521B6F}"/>
              </a:ext>
            </a:extLst>
          </p:cNvPr>
          <p:cNvSpPr>
            <a:spLocks noGrp="1"/>
          </p:cNvSpPr>
          <p:nvPr>
            <p:ph type="sldNum" sz="quarter" idx="33"/>
          </p:nvPr>
        </p:nvSpPr>
        <p:spPr/>
        <p:txBody>
          <a:bodyPr/>
          <a:lstStyle/>
          <a:p>
            <a:fld id="{19B51A1E-902D-48AF-9020-955120F399B6}" type="slidenum">
              <a:rPr lang="en-US" smtClean="0"/>
              <a:pPr/>
              <a:t>13</a:t>
            </a:fld>
            <a:endParaRPr lang="en-US"/>
          </a:p>
        </p:txBody>
      </p:sp>
      <p:sp>
        <p:nvSpPr>
          <p:cNvPr id="7" name="TextBox 6">
            <a:extLst>
              <a:ext uri="{FF2B5EF4-FFF2-40B4-BE49-F238E27FC236}">
                <a16:creationId xmlns:a16="http://schemas.microsoft.com/office/drawing/2014/main" id="{609A16FE-2AA2-21F6-482A-A162EFB26DB0}"/>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grpSp>
        <p:nvGrpSpPr>
          <p:cNvPr id="16" name="Group 15">
            <a:extLst>
              <a:ext uri="{FF2B5EF4-FFF2-40B4-BE49-F238E27FC236}">
                <a16:creationId xmlns:a16="http://schemas.microsoft.com/office/drawing/2014/main" id="{46322ADC-67B7-551A-455A-3BBC97333FFA}"/>
              </a:ext>
            </a:extLst>
          </p:cNvPr>
          <p:cNvGrpSpPr/>
          <p:nvPr/>
        </p:nvGrpSpPr>
        <p:grpSpPr>
          <a:xfrm>
            <a:off x="1101405" y="5591416"/>
            <a:ext cx="9989190" cy="742857"/>
            <a:chOff x="7171346" y="3199721"/>
            <a:chExt cx="4449778" cy="1240971"/>
          </a:xfrm>
        </p:grpSpPr>
        <p:sp>
          <p:nvSpPr>
            <p:cNvPr id="17" name="Rectangle: Rounded Corners 16">
              <a:extLst>
                <a:ext uri="{FF2B5EF4-FFF2-40B4-BE49-F238E27FC236}">
                  <a16:creationId xmlns:a16="http://schemas.microsoft.com/office/drawing/2014/main" id="{FEEF355E-9C98-C776-6EEF-2103DC40B628}"/>
                </a:ext>
              </a:extLst>
            </p:cNvPr>
            <p:cNvSpPr/>
            <p:nvPr/>
          </p:nvSpPr>
          <p:spPr>
            <a:xfrm>
              <a:off x="7171346" y="3199721"/>
              <a:ext cx="4449778" cy="12409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360422-58C2-A87B-87FB-F5A2EA63DEE0}"/>
                </a:ext>
              </a:extLst>
            </p:cNvPr>
            <p:cNvSpPr txBox="1"/>
            <p:nvPr/>
          </p:nvSpPr>
          <p:spPr>
            <a:xfrm>
              <a:off x="7234522" y="3511714"/>
              <a:ext cx="4323425" cy="616983"/>
            </a:xfrm>
            <a:prstGeom prst="rect">
              <a:avLst/>
            </a:prstGeom>
            <a:noFill/>
          </p:spPr>
          <p:txBody>
            <a:bodyPr wrap="square" rtlCol="0">
              <a:spAutoFit/>
            </a:bodyPr>
            <a:lstStyle/>
            <a:p>
              <a:pPr algn="ctr"/>
              <a:r>
                <a:rPr lang="en-US"/>
                <a:t>Tighter fit loosely correlated with higher contact force, more data needed</a:t>
              </a:r>
            </a:p>
          </p:txBody>
        </p:sp>
      </p:grpSp>
      <p:sp>
        <p:nvSpPr>
          <p:cNvPr id="3" name="Rectangle 2">
            <a:extLst>
              <a:ext uri="{FF2B5EF4-FFF2-40B4-BE49-F238E27FC236}">
                <a16:creationId xmlns:a16="http://schemas.microsoft.com/office/drawing/2014/main" id="{8EA3166C-80A6-8755-4D6B-F6289B908011}"/>
              </a:ext>
            </a:extLst>
          </p:cNvPr>
          <p:cNvSpPr/>
          <p:nvPr/>
        </p:nvSpPr>
        <p:spPr>
          <a:xfrm>
            <a:off x="8986038" y="5275042"/>
            <a:ext cx="1072362" cy="200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aph of a graph showing a number of points&#10;&#10;Description automatically generated with medium confidence">
            <a:extLst>
              <a:ext uri="{FF2B5EF4-FFF2-40B4-BE49-F238E27FC236}">
                <a16:creationId xmlns:a16="http://schemas.microsoft.com/office/drawing/2014/main" id="{9842F4E6-1C73-66C9-A91B-9DEF9033929C}"/>
              </a:ext>
            </a:extLst>
          </p:cNvPr>
          <p:cNvPicPr>
            <a:picLocks noChangeAspect="1"/>
          </p:cNvPicPr>
          <p:nvPr/>
        </p:nvPicPr>
        <p:blipFill>
          <a:blip r:embed="rId2"/>
          <a:stretch>
            <a:fillRect/>
          </a:stretch>
        </p:blipFill>
        <p:spPr>
          <a:xfrm>
            <a:off x="6234108" y="1686870"/>
            <a:ext cx="5725720" cy="3673728"/>
          </a:xfrm>
          <a:prstGeom prst="rect">
            <a:avLst/>
          </a:prstGeom>
        </p:spPr>
      </p:pic>
      <p:pic>
        <p:nvPicPr>
          <p:cNvPr id="19" name="Picture 18" descr="A graph with black dots and red line&#10;&#10;Description automatically generated">
            <a:extLst>
              <a:ext uri="{FF2B5EF4-FFF2-40B4-BE49-F238E27FC236}">
                <a16:creationId xmlns:a16="http://schemas.microsoft.com/office/drawing/2014/main" id="{1FDED5F6-9051-E680-DB57-3136D60198D5}"/>
              </a:ext>
            </a:extLst>
          </p:cNvPr>
          <p:cNvPicPr>
            <a:picLocks noChangeAspect="1"/>
          </p:cNvPicPr>
          <p:nvPr/>
        </p:nvPicPr>
        <p:blipFill>
          <a:blip r:embed="rId3"/>
          <a:stretch>
            <a:fillRect/>
          </a:stretch>
        </p:blipFill>
        <p:spPr>
          <a:xfrm>
            <a:off x="299049" y="1686870"/>
            <a:ext cx="5725720" cy="3673728"/>
          </a:xfrm>
          <a:prstGeom prst="rect">
            <a:avLst/>
          </a:prstGeom>
        </p:spPr>
      </p:pic>
    </p:spTree>
    <p:extLst>
      <p:ext uri="{BB962C8B-B14F-4D97-AF65-F5344CB8AC3E}">
        <p14:creationId xmlns:p14="http://schemas.microsoft.com/office/powerpoint/2010/main" val="2614520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21ED-B77D-0434-EB1D-F001A2C1DFF9}"/>
              </a:ext>
            </a:extLst>
          </p:cNvPr>
          <p:cNvSpPr>
            <a:spLocks noGrp="1"/>
          </p:cNvSpPr>
          <p:nvPr>
            <p:ph type="title"/>
          </p:nvPr>
        </p:nvSpPr>
        <p:spPr/>
        <p:txBody>
          <a:bodyPr/>
          <a:lstStyle/>
          <a:p>
            <a:r>
              <a:rPr lang="en-US"/>
              <a:t>Future Work</a:t>
            </a:r>
          </a:p>
        </p:txBody>
      </p:sp>
      <p:sp>
        <p:nvSpPr>
          <p:cNvPr id="4" name="Slide Number Placeholder 3">
            <a:extLst>
              <a:ext uri="{FF2B5EF4-FFF2-40B4-BE49-F238E27FC236}">
                <a16:creationId xmlns:a16="http://schemas.microsoft.com/office/drawing/2014/main" id="{A350E2BE-B6A8-9F80-D2DA-A7566B0A95C3}"/>
              </a:ext>
            </a:extLst>
          </p:cNvPr>
          <p:cNvSpPr>
            <a:spLocks noGrp="1"/>
          </p:cNvSpPr>
          <p:nvPr>
            <p:ph type="sldNum" sz="quarter" idx="33"/>
          </p:nvPr>
        </p:nvSpPr>
        <p:spPr/>
        <p:txBody>
          <a:bodyPr/>
          <a:lstStyle/>
          <a:p>
            <a:fld id="{19B51A1E-902D-48AF-9020-955120F399B6}" type="slidenum">
              <a:rPr lang="en-US" smtClean="0"/>
              <a:pPr/>
              <a:t>14</a:t>
            </a:fld>
            <a:endParaRPr lang="en-US"/>
          </a:p>
        </p:txBody>
      </p:sp>
      <p:pic>
        <p:nvPicPr>
          <p:cNvPr id="7" name="Picture 6" descr="A picture containing text, chain&#10;&#10;Description automatically generated">
            <a:extLst>
              <a:ext uri="{FF2B5EF4-FFF2-40B4-BE49-F238E27FC236}">
                <a16:creationId xmlns:a16="http://schemas.microsoft.com/office/drawing/2014/main" id="{5AF11DE1-B507-A48C-3B1D-8C829B7E5A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610" t="4255" r="28047" b="11923"/>
          <a:stretch/>
        </p:blipFill>
        <p:spPr>
          <a:xfrm>
            <a:off x="931178" y="1045822"/>
            <a:ext cx="3791756" cy="4191000"/>
          </a:xfrm>
          <a:prstGeom prst="rect">
            <a:avLst/>
          </a:prstGeom>
        </p:spPr>
      </p:pic>
      <p:pic>
        <p:nvPicPr>
          <p:cNvPr id="9" name="Picture 8" descr="A green skull with a colorful headphones&#10;&#10;Description automatically generated">
            <a:extLst>
              <a:ext uri="{FF2B5EF4-FFF2-40B4-BE49-F238E27FC236}">
                <a16:creationId xmlns:a16="http://schemas.microsoft.com/office/drawing/2014/main" id="{D91EF373-0754-6B1E-42F6-FACBBB69CF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384" r="17573"/>
          <a:stretch/>
        </p:blipFill>
        <p:spPr>
          <a:xfrm>
            <a:off x="5920216" y="1043949"/>
            <a:ext cx="4271730" cy="4120986"/>
          </a:xfrm>
          <a:prstGeom prst="rect">
            <a:avLst/>
          </a:prstGeom>
        </p:spPr>
      </p:pic>
      <p:sp>
        <p:nvSpPr>
          <p:cNvPr id="8" name="TextBox 7">
            <a:extLst>
              <a:ext uri="{FF2B5EF4-FFF2-40B4-BE49-F238E27FC236}">
                <a16:creationId xmlns:a16="http://schemas.microsoft.com/office/drawing/2014/main" id="{7C9BF6AE-F106-F9CF-7B35-C4FD3AE3AB59}"/>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grpSp>
        <p:nvGrpSpPr>
          <p:cNvPr id="13" name="Group 12">
            <a:extLst>
              <a:ext uri="{FF2B5EF4-FFF2-40B4-BE49-F238E27FC236}">
                <a16:creationId xmlns:a16="http://schemas.microsoft.com/office/drawing/2014/main" id="{2CA89355-F8AA-6897-9C00-3C004A512202}"/>
              </a:ext>
            </a:extLst>
          </p:cNvPr>
          <p:cNvGrpSpPr/>
          <p:nvPr/>
        </p:nvGrpSpPr>
        <p:grpSpPr>
          <a:xfrm>
            <a:off x="720155" y="5225554"/>
            <a:ext cx="4435401" cy="986001"/>
            <a:chOff x="7171346" y="3199721"/>
            <a:chExt cx="4449778" cy="1303021"/>
          </a:xfrm>
        </p:grpSpPr>
        <p:sp>
          <p:nvSpPr>
            <p:cNvPr id="11" name="Rectangle: Rounded Corners 10">
              <a:extLst>
                <a:ext uri="{FF2B5EF4-FFF2-40B4-BE49-F238E27FC236}">
                  <a16:creationId xmlns:a16="http://schemas.microsoft.com/office/drawing/2014/main" id="{99E7B94F-91D2-ECCE-6106-8AFA6C65F2D8}"/>
                </a:ext>
              </a:extLst>
            </p:cNvPr>
            <p:cNvSpPr/>
            <p:nvPr/>
          </p:nvSpPr>
          <p:spPr>
            <a:xfrm>
              <a:off x="7171346" y="3199721"/>
              <a:ext cx="4449778" cy="12409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DB31466-60DB-254B-720C-822976BA6A38}"/>
                </a:ext>
              </a:extLst>
            </p:cNvPr>
            <p:cNvSpPr txBox="1"/>
            <p:nvPr/>
          </p:nvSpPr>
          <p:spPr>
            <a:xfrm>
              <a:off x="7249724" y="3282541"/>
              <a:ext cx="4323425" cy="1220201"/>
            </a:xfrm>
            <a:prstGeom prst="rect">
              <a:avLst/>
            </a:prstGeom>
            <a:noFill/>
          </p:spPr>
          <p:txBody>
            <a:bodyPr wrap="square" lIns="91440" tIns="45720" rIns="91440" bIns="45720" rtlCol="0" anchor="t">
              <a:spAutoFit/>
            </a:bodyPr>
            <a:lstStyle/>
            <a:p>
              <a:r>
                <a:rPr lang="en-US">
                  <a:ea typeface="Lato"/>
                  <a:cs typeface="Lato"/>
                </a:rPr>
                <a:t>Our data will be used to calibrate finite element simulations considering pad pre-compression in the future. </a:t>
              </a:r>
            </a:p>
          </p:txBody>
        </p:sp>
      </p:grpSp>
      <p:grpSp>
        <p:nvGrpSpPr>
          <p:cNvPr id="15" name="Group 14">
            <a:extLst>
              <a:ext uri="{FF2B5EF4-FFF2-40B4-BE49-F238E27FC236}">
                <a16:creationId xmlns:a16="http://schemas.microsoft.com/office/drawing/2014/main" id="{5F22A2E4-0A36-12C0-0EA6-34B45F09B65E}"/>
              </a:ext>
            </a:extLst>
          </p:cNvPr>
          <p:cNvGrpSpPr/>
          <p:nvPr/>
        </p:nvGrpSpPr>
        <p:grpSpPr>
          <a:xfrm>
            <a:off x="6284192" y="5225556"/>
            <a:ext cx="4521665" cy="1195599"/>
            <a:chOff x="7171346" y="3199721"/>
            <a:chExt cx="4449778" cy="1240971"/>
          </a:xfrm>
        </p:grpSpPr>
        <p:sp>
          <p:nvSpPr>
            <p:cNvPr id="16" name="Rectangle: Rounded Corners 15">
              <a:extLst>
                <a:ext uri="{FF2B5EF4-FFF2-40B4-BE49-F238E27FC236}">
                  <a16:creationId xmlns:a16="http://schemas.microsoft.com/office/drawing/2014/main" id="{A1A9DAA1-7407-4399-0150-7CFEA251F4D0}"/>
                </a:ext>
              </a:extLst>
            </p:cNvPr>
            <p:cNvSpPr/>
            <p:nvPr/>
          </p:nvSpPr>
          <p:spPr>
            <a:xfrm>
              <a:off x="7171346" y="3199721"/>
              <a:ext cx="4449778" cy="124097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305A90-5618-3586-6ED0-8F8A57141B18}"/>
                </a:ext>
              </a:extLst>
            </p:cNvPr>
            <p:cNvSpPr txBox="1"/>
            <p:nvPr/>
          </p:nvSpPr>
          <p:spPr>
            <a:xfrm>
              <a:off x="7249724" y="3282541"/>
              <a:ext cx="4323425" cy="958368"/>
            </a:xfrm>
            <a:prstGeom prst="rect">
              <a:avLst/>
            </a:prstGeom>
            <a:noFill/>
          </p:spPr>
          <p:txBody>
            <a:bodyPr wrap="square" lIns="91440" tIns="45720" rIns="91440" bIns="45720" rtlCol="0" anchor="t">
              <a:spAutoFit/>
            </a:bodyPr>
            <a:lstStyle/>
            <a:p>
              <a:r>
                <a:rPr lang="en-US">
                  <a:ea typeface="Lato"/>
                  <a:cs typeface="Lato"/>
                </a:rPr>
                <a:t>These simulations will be used to design granular materials capable of greater shock absorption.</a:t>
              </a:r>
            </a:p>
          </p:txBody>
        </p:sp>
      </p:grpSp>
    </p:spTree>
    <p:extLst>
      <p:ext uri="{BB962C8B-B14F-4D97-AF65-F5344CB8AC3E}">
        <p14:creationId xmlns:p14="http://schemas.microsoft.com/office/powerpoint/2010/main" val="455709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C7613-290E-4473-B9E4-9D861CFF2AD2}"/>
              </a:ext>
            </a:extLst>
          </p:cNvPr>
          <p:cNvSpPr>
            <a:spLocks noGrp="1"/>
          </p:cNvSpPr>
          <p:nvPr>
            <p:ph type="title"/>
          </p:nvPr>
        </p:nvSpPr>
        <p:spPr/>
        <p:txBody>
          <a:bodyPr/>
          <a:lstStyle/>
          <a:p>
            <a:r>
              <a:rPr lang="en-US"/>
              <a:t>Acknowledgments</a:t>
            </a:r>
          </a:p>
        </p:txBody>
      </p:sp>
      <p:sp>
        <p:nvSpPr>
          <p:cNvPr id="4" name="Text Placeholder 3">
            <a:extLst>
              <a:ext uri="{FF2B5EF4-FFF2-40B4-BE49-F238E27FC236}">
                <a16:creationId xmlns:a16="http://schemas.microsoft.com/office/drawing/2014/main" id="{2B0BA5AD-E84F-42A2-8019-BC522615B36C}"/>
              </a:ext>
            </a:extLst>
          </p:cNvPr>
          <p:cNvSpPr>
            <a:spLocks noGrp="1"/>
          </p:cNvSpPr>
          <p:nvPr>
            <p:ph type="body" sz="half" idx="2"/>
          </p:nvPr>
        </p:nvSpPr>
        <p:spPr>
          <a:xfrm>
            <a:off x="434062" y="1438102"/>
            <a:ext cx="4694236" cy="4474233"/>
          </a:xfrm>
        </p:spPr>
        <p:txBody>
          <a:bodyPr vert="horz" lIns="0" tIns="0" rIns="0" bIns="0" rtlCol="0" anchor="t">
            <a:noAutofit/>
          </a:bodyPr>
          <a:lstStyle/>
          <a:p>
            <a:pPr marL="0" indent="0">
              <a:buNone/>
            </a:pPr>
            <a:r>
              <a:rPr lang="en-US" sz="1800" b="1">
                <a:solidFill>
                  <a:schemeClr val="tx1"/>
                </a:solidFill>
                <a:ea typeface="+mn-lt"/>
                <a:cs typeface="+mn-lt"/>
              </a:rPr>
              <a:t>Center for STEM Education </a:t>
            </a:r>
            <a:endParaRPr lang="en-US" sz="1800">
              <a:solidFill>
                <a:schemeClr val="tx1"/>
              </a:solidFill>
              <a:ea typeface="+mn-lt"/>
              <a:cs typeface="+mn-lt"/>
            </a:endParaRPr>
          </a:p>
          <a:p>
            <a:pPr marL="0" indent="0">
              <a:buNone/>
            </a:pPr>
            <a:r>
              <a:rPr lang="en-US">
                <a:ea typeface="+mn-lt"/>
                <a:cs typeface="+mn-lt"/>
              </a:rPr>
              <a:t>Claire Duggan, Executive Director</a:t>
            </a:r>
            <a:endParaRPr lang="en-US">
              <a:ea typeface="Lato"/>
              <a:cs typeface="Lato"/>
            </a:endParaRPr>
          </a:p>
          <a:p>
            <a:pPr marL="0" indent="0">
              <a:buNone/>
            </a:pPr>
            <a:r>
              <a:rPr lang="en-US">
                <a:ea typeface="+mn-lt"/>
                <a:cs typeface="+mn-lt"/>
              </a:rPr>
              <a:t>Jennifer Love, Associate Director</a:t>
            </a:r>
            <a:endParaRPr lang="en-US">
              <a:ea typeface="Lato"/>
              <a:cs typeface="Lato"/>
            </a:endParaRPr>
          </a:p>
          <a:p>
            <a:pPr marL="0" indent="0">
              <a:buNone/>
            </a:pPr>
            <a:r>
              <a:rPr lang="en-US">
                <a:ea typeface="+mn-lt"/>
                <a:cs typeface="+mn-lt"/>
              </a:rPr>
              <a:t>Claire </a:t>
            </a:r>
            <a:r>
              <a:rPr lang="en-US" err="1">
                <a:ea typeface="+mn-lt"/>
                <a:cs typeface="+mn-lt"/>
              </a:rPr>
              <a:t>Stipp</a:t>
            </a:r>
            <a:r>
              <a:rPr lang="en-US">
                <a:ea typeface="+mn-lt"/>
                <a:cs typeface="+mn-lt"/>
              </a:rPr>
              <a:t> and Yassine </a:t>
            </a:r>
            <a:r>
              <a:rPr lang="en-US" err="1">
                <a:ea typeface="+mn-lt"/>
                <a:cs typeface="+mn-lt"/>
              </a:rPr>
              <a:t>Souabny</a:t>
            </a:r>
            <a:r>
              <a:rPr lang="en-US">
                <a:ea typeface="+mn-lt"/>
                <a:cs typeface="+mn-lt"/>
              </a:rPr>
              <a:t>, YSP Coordinators</a:t>
            </a:r>
            <a:endParaRPr lang="en-US">
              <a:ea typeface="Lato"/>
              <a:cs typeface="Lato"/>
            </a:endParaRPr>
          </a:p>
          <a:p>
            <a:pPr marL="0" indent="0">
              <a:buNone/>
            </a:pPr>
            <a:r>
              <a:rPr lang="en-US">
                <a:ea typeface="+mn-lt"/>
                <a:cs typeface="+mn-lt"/>
              </a:rPr>
              <a:t>Nicolas Fuchs, Program Manager</a:t>
            </a:r>
            <a:endParaRPr lang="en-US">
              <a:ea typeface="Lato"/>
              <a:cs typeface="Lato"/>
            </a:endParaRPr>
          </a:p>
          <a:p>
            <a:pPr marL="0" indent="0">
              <a:buNone/>
            </a:pPr>
            <a:r>
              <a:rPr lang="en-US">
                <a:ea typeface="+mn-lt"/>
                <a:cs typeface="+mn-lt"/>
              </a:rPr>
              <a:t>Mary Howley, Administrative Officer</a:t>
            </a:r>
          </a:p>
          <a:p>
            <a:pPr marL="0" indent="0">
              <a:buNone/>
            </a:pPr>
            <a:endParaRPr lang="en-US">
              <a:ea typeface="+mn-lt"/>
              <a:cs typeface="+mn-lt"/>
            </a:endParaRPr>
          </a:p>
          <a:p>
            <a:pPr marL="0" indent="0">
              <a:buNone/>
            </a:pPr>
            <a:r>
              <a:rPr lang="en-US" sz="1600">
                <a:ea typeface="+mn-lt"/>
                <a:cs typeface="+mn-lt"/>
              </a:rPr>
              <a:t>ARL Soldier Protection Program CA#W911NF2120208.</a:t>
            </a:r>
            <a:endParaRPr lang="en-US" sz="800">
              <a:cs typeface="Calibri"/>
            </a:endParaRPr>
          </a:p>
          <a:p>
            <a:pPr marL="0" indent="0">
              <a:buNone/>
            </a:pPr>
            <a:endParaRPr lang="en-US">
              <a:ea typeface="Lato"/>
              <a:cs typeface="Lato"/>
            </a:endParaRPr>
          </a:p>
          <a:p>
            <a:endParaRPr lang="en-US">
              <a:ea typeface="Lato"/>
              <a:cs typeface="Lato"/>
            </a:endParaRPr>
          </a:p>
        </p:txBody>
      </p:sp>
      <p:pic>
        <p:nvPicPr>
          <p:cNvPr id="3" name="Picture 4">
            <a:extLst>
              <a:ext uri="{FF2B5EF4-FFF2-40B4-BE49-F238E27FC236}">
                <a16:creationId xmlns:a16="http://schemas.microsoft.com/office/drawing/2014/main" id="{F16D1980-EF8A-5F6A-D0C0-CA94595B48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29500" y="3927258"/>
            <a:ext cx="1490381" cy="1837048"/>
          </a:xfrm>
          <a:prstGeom prst="rect">
            <a:avLst/>
          </a:prstGeom>
        </p:spPr>
      </p:pic>
      <p:pic>
        <p:nvPicPr>
          <p:cNvPr id="5" name="Picture 27" descr="A logo of a globe with a gold cogwheel&#10;&#10;Description automatically generated">
            <a:extLst>
              <a:ext uri="{FF2B5EF4-FFF2-40B4-BE49-F238E27FC236}">
                <a16:creationId xmlns:a16="http://schemas.microsoft.com/office/drawing/2014/main" id="{C58E467F-CA3A-1373-E107-2B9975EF00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272" y="4539366"/>
            <a:ext cx="1593525" cy="1575441"/>
          </a:xfrm>
          <a:prstGeom prst="rect">
            <a:avLst/>
          </a:prstGeom>
        </p:spPr>
      </p:pic>
      <p:pic>
        <p:nvPicPr>
          <p:cNvPr id="6" name="Picture 28" descr="A logo with text and gears&#10;&#10;Description automatically generated">
            <a:extLst>
              <a:ext uri="{FF2B5EF4-FFF2-40B4-BE49-F238E27FC236}">
                <a16:creationId xmlns:a16="http://schemas.microsoft.com/office/drawing/2014/main" id="{B3DCB6DF-AF8B-3108-7722-FE4BF8CC86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1486" y="5764112"/>
            <a:ext cx="2452040" cy="969137"/>
          </a:xfrm>
          <a:prstGeom prst="rect">
            <a:avLst/>
          </a:prstGeom>
        </p:spPr>
      </p:pic>
      <p:pic>
        <p:nvPicPr>
          <p:cNvPr id="7" name="Picture 2">
            <a:extLst>
              <a:ext uri="{FF2B5EF4-FFF2-40B4-BE49-F238E27FC236}">
                <a16:creationId xmlns:a16="http://schemas.microsoft.com/office/drawing/2014/main" id="{5A67FABC-9E87-D17A-B1B8-117B32025DE2}"/>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136" t="-122" b="-1"/>
          <a:stretch/>
        </p:blipFill>
        <p:spPr bwMode="auto">
          <a:xfrm>
            <a:off x="3006947" y="4564207"/>
            <a:ext cx="3670958" cy="969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229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2DB45F6-6A01-8045-2696-8A4650E3E193}"/>
              </a:ext>
            </a:extLst>
          </p:cNvPr>
          <p:cNvSpPr>
            <a:spLocks noGrp="1"/>
          </p:cNvSpPr>
          <p:nvPr>
            <p:ph type="body" sz="quarter" idx="11"/>
          </p:nvPr>
        </p:nvSpPr>
        <p:spPr>
          <a:xfrm>
            <a:off x="551436" y="3858522"/>
            <a:ext cx="2412291" cy="1726714"/>
          </a:xfrm>
        </p:spPr>
        <p:txBody>
          <a:bodyPr lIns="19050" tIns="9525" rIns="19050" bIns="9525" anchor="t"/>
          <a:lstStyle/>
          <a:p>
            <a:pPr marL="142240" indent="-142240">
              <a:buFont typeface="Wingdings" panose="020B0604020202020204" pitchFamily="34" charset="0"/>
              <a:buChar char="v"/>
            </a:pPr>
            <a:r>
              <a:rPr lang="en-US" sz="700" dirty="0">
                <a:ea typeface="+mn-lt"/>
                <a:cs typeface="+mn-lt"/>
              </a:rPr>
              <a:t>pre-compression is naturally present and brought on by the weight of the helmet, the fit of the head within the pads, and use of the chinstrap</a:t>
            </a:r>
            <a:endParaRPr lang="en-US" sz="700" dirty="0">
              <a:ea typeface="Calibri" panose="020F0502020204030204"/>
              <a:cs typeface="Calibri" panose="020F0502020204030204"/>
            </a:endParaRPr>
          </a:p>
          <a:p>
            <a:pPr marL="142240" indent="-142240">
              <a:buFont typeface="Wingdings" panose="020B0604020202020204" pitchFamily="34" charset="0"/>
              <a:buChar char="v"/>
            </a:pPr>
            <a:r>
              <a:rPr lang="en-US" sz="700" dirty="0">
                <a:ea typeface="Calibri" panose="020F0502020204030204"/>
                <a:cs typeface="Calibri" panose="020F0502020204030204"/>
              </a:rPr>
              <a:t>Prior studies on ballistic impact with combat helmets have failed to considered pre-compression of padding [1,2]</a:t>
            </a:r>
            <a:endParaRPr lang="en-US" sz="700" dirty="0">
              <a:cs typeface="Calibri" panose="020F0502020204030204"/>
            </a:endParaRPr>
          </a:p>
          <a:p>
            <a:pPr marL="142240" indent="-142240">
              <a:buFont typeface="Wingdings" panose="020B0604020202020204" pitchFamily="34" charset="0"/>
              <a:buChar char="v"/>
            </a:pPr>
            <a:r>
              <a:rPr lang="en-US" sz="700" dirty="0">
                <a:ea typeface="Calibri" panose="020F0502020204030204"/>
                <a:cs typeface="Calibri" panose="020F0502020204030204"/>
              </a:rPr>
              <a:t>A characterization of contact forces has not been previously attempted</a:t>
            </a:r>
          </a:p>
          <a:p>
            <a:endParaRPr lang="en-US" sz="948" dirty="0">
              <a:cs typeface="Calibri" panose="020F0502020204030204"/>
            </a:endParaRPr>
          </a:p>
          <a:p>
            <a:endParaRPr lang="en-US" sz="948" dirty="0">
              <a:cs typeface="Calibri" panose="020F0502020204030204"/>
            </a:endParaRPr>
          </a:p>
          <a:p>
            <a:endParaRPr lang="en-US" sz="948" b="1" dirty="0">
              <a:cs typeface="Calibri" panose="020F0502020204030204"/>
            </a:endParaRPr>
          </a:p>
          <a:p>
            <a:endParaRPr lang="en-US" sz="948" b="1" dirty="0">
              <a:cs typeface="Calibri" panose="020F0502020204030204"/>
            </a:endParaRPr>
          </a:p>
          <a:p>
            <a:endParaRPr lang="en-US" sz="900" b="1" dirty="0">
              <a:cs typeface="Calibri" panose="020F0502020204030204"/>
            </a:endParaRPr>
          </a:p>
          <a:p>
            <a:r>
              <a:rPr lang="en-US" sz="900" b="1" dirty="0">
                <a:cs typeface="Calibri" panose="020F0502020204030204"/>
              </a:rPr>
              <a:t>           (A)                            (B)                             (C)</a:t>
            </a:r>
          </a:p>
        </p:txBody>
      </p:sp>
      <p:sp>
        <p:nvSpPr>
          <p:cNvPr id="12" name="Text Placeholder 11">
            <a:extLst>
              <a:ext uri="{FF2B5EF4-FFF2-40B4-BE49-F238E27FC236}">
                <a16:creationId xmlns:a16="http://schemas.microsoft.com/office/drawing/2014/main" id="{E9ACEA18-86A6-7082-C029-AD31BCA4FE20}"/>
              </a:ext>
            </a:extLst>
          </p:cNvPr>
          <p:cNvSpPr>
            <a:spLocks noGrp="1"/>
          </p:cNvSpPr>
          <p:nvPr>
            <p:ph type="body" sz="quarter" idx="12"/>
          </p:nvPr>
        </p:nvSpPr>
        <p:spPr>
          <a:xfrm>
            <a:off x="9131458" y="1806300"/>
            <a:ext cx="2474883" cy="2115160"/>
          </a:xfrm>
        </p:spPr>
        <p:txBody>
          <a:bodyPr lIns="19050" tIns="9525" rIns="19050" bIns="9525" anchor="t"/>
          <a:lstStyle/>
          <a:p>
            <a:pPr marL="142852" indent="-142852">
              <a:buFont typeface="Wingdings" panose="020B0604020202020204" pitchFamily="34" charset="0"/>
              <a:buChar char="v"/>
            </a:pPr>
            <a:r>
              <a:rPr lang="en-US" sz="667">
                <a:ea typeface="Calibri" panose="020F0502020204030204"/>
                <a:cs typeface="Calibri" panose="020F0502020204030204"/>
              </a:rPr>
              <a:t>Obtained</a:t>
            </a:r>
            <a:r>
              <a:rPr lang="en-US" sz="667">
                <a:ea typeface="+mn-lt"/>
                <a:cs typeface="+mn-lt"/>
              </a:rPr>
              <a:t> S, M, L, XL</a:t>
            </a:r>
            <a:r>
              <a:rPr lang="en-US" sz="667">
                <a:ea typeface="+mn-lt"/>
                <a:cs typeface="Calibri" panose="020F0502020204030204"/>
              </a:rPr>
              <a:t> Advanced Combat Helmets with Oregon Aero pads</a:t>
            </a:r>
            <a:r>
              <a:rPr lang="en-US" sz="667">
                <a:ea typeface="Calibri" panose="020F0502020204030204"/>
                <a:cs typeface="Calibri" panose="020F0502020204030204"/>
              </a:rPr>
              <a:t> and assembled as instructed; sewed pressure sensors onto all pads with connection to Arduino</a:t>
            </a:r>
            <a:endParaRPr lang="en-US"/>
          </a:p>
          <a:p>
            <a:pPr marL="142852" indent="-142852">
              <a:buFont typeface="Wingdings" panose="020B0604020202020204" pitchFamily="34" charset="0"/>
              <a:buChar char="v"/>
            </a:pPr>
            <a:r>
              <a:rPr lang="en-US" sz="667">
                <a:ea typeface="Calibri" panose="020F0502020204030204"/>
                <a:cs typeface="Calibri" panose="020F0502020204030204"/>
              </a:rPr>
              <a:t>Recorded demographic data (age, gender);measured head length, width, and circumference; documented contact forces with and without chinstrap </a:t>
            </a:r>
          </a:p>
        </p:txBody>
      </p:sp>
      <p:sp>
        <p:nvSpPr>
          <p:cNvPr id="13" name="Text Placeholder 12">
            <a:extLst>
              <a:ext uri="{FF2B5EF4-FFF2-40B4-BE49-F238E27FC236}">
                <a16:creationId xmlns:a16="http://schemas.microsoft.com/office/drawing/2014/main" id="{9C91E363-57A0-F7C4-B635-67FBEBE08A6E}"/>
              </a:ext>
            </a:extLst>
          </p:cNvPr>
          <p:cNvSpPr>
            <a:spLocks noGrp="1"/>
          </p:cNvSpPr>
          <p:nvPr>
            <p:ph type="body" sz="quarter" idx="13"/>
          </p:nvPr>
        </p:nvSpPr>
        <p:spPr>
          <a:xfrm>
            <a:off x="328429" y="1843764"/>
            <a:ext cx="2784090" cy="1499728"/>
          </a:xfrm>
        </p:spPr>
        <p:txBody>
          <a:bodyPr lIns="19050" tIns="9525" rIns="19050" bIns="9525" anchor="t"/>
          <a:lstStyle/>
          <a:p>
            <a:r>
              <a:rPr lang="en-US" sz="700">
                <a:ea typeface="+mn-lt"/>
                <a:cs typeface="+mn-lt"/>
              </a:rPr>
              <a:t>Current combat helmets consist of an exterior fiber composite shell with an interior soft foam padding. This foam layer provides additional protection by absorbing shock transferred from helmet shell to skull through compression upon impact. Existing research does not consider pre-compression that occurs while wearing the helmet; the accuracy of these models used to model force propagation is therefore limited. This affects predictions of the risk of impact-induced traumatic brain injuries. Four different size helmets have been instrumented with contact pressure sensors on the interior padding system. We will use these instrumented helmets to measure head-helmet interface contact forces on volunteer users. We hypothesize that interface forces will change depending on whether the user fastens the helmet strap and that male and female volunteers will additionally contrast due to statistical differences in head size. The experiments conducted will be used to calibrate finite element simulations of impacts on a helmeted head to develop higher-performing energy absorbing materials capable of reducing the risk of impact-induced traumatic brain injury. </a:t>
            </a:r>
            <a:endParaRPr lang="en-US" sz="700">
              <a:ea typeface="Calibri"/>
              <a:cs typeface="Calibri"/>
            </a:endParaRPr>
          </a:p>
        </p:txBody>
      </p:sp>
      <p:sp>
        <p:nvSpPr>
          <p:cNvPr id="14" name="Text Placeholder 13">
            <a:extLst>
              <a:ext uri="{FF2B5EF4-FFF2-40B4-BE49-F238E27FC236}">
                <a16:creationId xmlns:a16="http://schemas.microsoft.com/office/drawing/2014/main" id="{A4DACDBA-0BE7-4CC0-F7E5-AAF8B4D4DFBE}"/>
              </a:ext>
            </a:extLst>
          </p:cNvPr>
          <p:cNvSpPr>
            <a:spLocks noGrp="1"/>
          </p:cNvSpPr>
          <p:nvPr>
            <p:ph type="body" sz="quarter" idx="14"/>
          </p:nvPr>
        </p:nvSpPr>
        <p:spPr>
          <a:xfrm>
            <a:off x="9675744" y="6204347"/>
            <a:ext cx="2111524" cy="659060"/>
          </a:xfrm>
        </p:spPr>
        <p:txBody>
          <a:bodyPr/>
          <a:lstStyle/>
          <a:p>
            <a:pPr>
              <a:lnSpc>
                <a:spcPct val="100000"/>
              </a:lnSpc>
              <a:spcBef>
                <a:spcPts val="0"/>
              </a:spcBef>
              <a:spcAft>
                <a:spcPts val="167"/>
              </a:spcAft>
            </a:pPr>
            <a:r>
              <a:rPr lang="fr-FR" sz="375">
                <a:latin typeface="Calibri" panose="020F0502020204030204" pitchFamily="34" charset="0"/>
                <a:ea typeface="Calibri" panose="020F0502020204030204" pitchFamily="34" charset="0"/>
                <a:cs typeface="Times New Roman" panose="02020603050405020304" pitchFamily="18" charset="0"/>
              </a:rPr>
              <a:t>[1] Tan, L.B. et al., </a:t>
            </a:r>
            <a:r>
              <a:rPr lang="fr-FR" sz="375" i="1">
                <a:latin typeface="Calibri" panose="020F0502020204030204" pitchFamily="34" charset="0"/>
                <a:ea typeface="Calibri" panose="020F0502020204030204" pitchFamily="34" charset="0"/>
                <a:cs typeface="Times New Roman" panose="02020603050405020304" pitchFamily="18" charset="0"/>
              </a:rPr>
              <a:t>Int J Impact </a:t>
            </a:r>
            <a:r>
              <a:rPr lang="fr-FR" sz="375" i="1" err="1">
                <a:latin typeface="Calibri" panose="020F0502020204030204" pitchFamily="34" charset="0"/>
                <a:ea typeface="Calibri" panose="020F0502020204030204" pitchFamily="34" charset="0"/>
                <a:cs typeface="Times New Roman" panose="02020603050405020304" pitchFamily="18" charset="0"/>
              </a:rPr>
              <a:t>Engrg</a:t>
            </a:r>
            <a:r>
              <a:rPr lang="fr-FR" sz="375" i="1">
                <a:latin typeface="Calibri" panose="020F0502020204030204" pitchFamily="34" charset="0"/>
                <a:ea typeface="Calibri" panose="020F0502020204030204" pitchFamily="34" charset="0"/>
                <a:cs typeface="Times New Roman" panose="02020603050405020304" pitchFamily="18" charset="0"/>
              </a:rPr>
              <a:t>, </a:t>
            </a:r>
            <a:r>
              <a:rPr lang="fr-FR" sz="375">
                <a:latin typeface="Calibri" panose="020F0502020204030204" pitchFamily="34" charset="0"/>
                <a:ea typeface="Calibri" panose="020F0502020204030204" pitchFamily="34" charset="0"/>
                <a:cs typeface="Times New Roman" panose="02020603050405020304" pitchFamily="18" charset="0"/>
              </a:rPr>
              <a:t>50, 2012:99-112</a:t>
            </a:r>
            <a:endParaRPr lang="en-US" sz="375">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167"/>
              </a:spcAft>
            </a:pPr>
            <a:r>
              <a:rPr lang="fr-FR" sz="375">
                <a:latin typeface="Calibri" panose="020F0502020204030204" pitchFamily="34" charset="0"/>
                <a:ea typeface="Calibri" panose="020F0502020204030204" pitchFamily="34" charset="0"/>
                <a:cs typeface="Times New Roman" panose="02020603050405020304" pitchFamily="18" charset="0"/>
              </a:rPr>
              <a:t>[2] </a:t>
            </a:r>
            <a:r>
              <a:rPr lang="fr-FR" sz="375" err="1">
                <a:latin typeface="Calibri" panose="020F0502020204030204" pitchFamily="34" charset="0"/>
                <a:ea typeface="Calibri" panose="020F0502020204030204" pitchFamily="34" charset="0"/>
                <a:cs typeface="Times New Roman" panose="02020603050405020304" pitchFamily="18" charset="0"/>
              </a:rPr>
              <a:t>Rodríguez-Millán</a:t>
            </a:r>
            <a:r>
              <a:rPr lang="fr-FR" sz="375">
                <a:latin typeface="Calibri" panose="020F0502020204030204" pitchFamily="34" charset="0"/>
                <a:ea typeface="Calibri" panose="020F0502020204030204" pitchFamily="34" charset="0"/>
                <a:cs typeface="Times New Roman" panose="02020603050405020304" pitchFamily="18" charset="0"/>
              </a:rPr>
              <a:t>, M. et al., </a:t>
            </a:r>
            <a:r>
              <a:rPr lang="fr-FR" sz="375" i="1">
                <a:latin typeface="Calibri" panose="020F0502020204030204" pitchFamily="34" charset="0"/>
                <a:ea typeface="Calibri" panose="020F0502020204030204" pitchFamily="34" charset="0"/>
                <a:cs typeface="Times New Roman" panose="02020603050405020304" pitchFamily="18" charset="0"/>
              </a:rPr>
              <a:t>Mat Des, </a:t>
            </a:r>
            <a:r>
              <a:rPr lang="fr-FR" sz="375">
                <a:latin typeface="Calibri" panose="020F0502020204030204" pitchFamily="34" charset="0"/>
                <a:ea typeface="Calibri" panose="020F0502020204030204" pitchFamily="34" charset="0"/>
                <a:cs typeface="Times New Roman" panose="02020603050405020304" pitchFamily="18" charset="0"/>
              </a:rPr>
              <a:t>110, 2016:391-403</a:t>
            </a:r>
            <a:endParaRPr lang="en-US" sz="375">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en-US"/>
          </a:p>
        </p:txBody>
      </p:sp>
      <p:sp>
        <p:nvSpPr>
          <p:cNvPr id="7" name="Text Placeholder 6">
            <a:extLst>
              <a:ext uri="{FF2B5EF4-FFF2-40B4-BE49-F238E27FC236}">
                <a16:creationId xmlns:a16="http://schemas.microsoft.com/office/drawing/2014/main" id="{B721BA89-E32F-4D88-91C9-DF32E5459549}"/>
              </a:ext>
            </a:extLst>
          </p:cNvPr>
          <p:cNvSpPr>
            <a:spLocks noGrp="1"/>
          </p:cNvSpPr>
          <p:nvPr>
            <p:ph type="body" sz="quarter" idx="15"/>
          </p:nvPr>
        </p:nvSpPr>
        <p:spPr>
          <a:xfrm>
            <a:off x="9087915" y="5487802"/>
            <a:ext cx="2355939" cy="395841"/>
          </a:xfrm>
        </p:spPr>
        <p:txBody>
          <a:bodyPr lIns="19050" tIns="9525" rIns="19050" bIns="9525" anchor="t">
            <a:normAutofit fontScale="25000" lnSpcReduction="20000"/>
          </a:bodyPr>
          <a:lstStyle/>
          <a:p>
            <a:pPr>
              <a:lnSpc>
                <a:spcPct val="120000"/>
              </a:lnSpc>
              <a:spcBef>
                <a:spcPts val="104"/>
              </a:spcBef>
            </a:pPr>
            <a:r>
              <a:rPr lang="en-US" sz="2000">
                <a:latin typeface="Calibri"/>
                <a:cs typeface="Calibri"/>
              </a:rPr>
              <a:t>We would like to thank Julia Clarin, Fred Sebastian, Ana Vargas, and Sean Harrington. </a:t>
            </a:r>
            <a:r>
              <a:rPr lang="en-US" sz="2000">
                <a:latin typeface="Calibri"/>
                <a:cs typeface="Arial"/>
              </a:rPr>
              <a:t>We would also like to thank the NU Center for STEM Education; particularly Claire Duggan, Jennifer Love, Claire </a:t>
            </a:r>
            <a:r>
              <a:rPr lang="en-US" sz="2000" err="1">
                <a:latin typeface="Calibri"/>
                <a:cs typeface="Arial"/>
              </a:rPr>
              <a:t>Stipp</a:t>
            </a:r>
            <a:r>
              <a:rPr lang="en-US" sz="2000">
                <a:latin typeface="Calibri"/>
                <a:cs typeface="Arial"/>
              </a:rPr>
              <a:t>, Yassine </a:t>
            </a:r>
            <a:r>
              <a:rPr lang="en-US" sz="2000" err="1">
                <a:latin typeface="Calibri"/>
                <a:cs typeface="Arial"/>
              </a:rPr>
              <a:t>Souabny</a:t>
            </a:r>
            <a:r>
              <a:rPr lang="en-US" sz="2000">
                <a:latin typeface="Calibri"/>
                <a:cs typeface="Arial"/>
              </a:rPr>
              <a:t>, Nicolas Fuchs, and Mary Howley. </a:t>
            </a:r>
            <a:r>
              <a:rPr lang="en-US" sz="2000">
                <a:ea typeface="+mn-lt"/>
                <a:cs typeface="+mn-lt"/>
              </a:rPr>
              <a:t>Funding for this project was provided by the United States Army Research Lab Soldier Protection Program Cooperative Agreement #W911NF2120208.</a:t>
            </a:r>
            <a:endParaRPr lang="en-US" sz="948">
              <a:cs typeface="Calibri"/>
            </a:endParaRPr>
          </a:p>
          <a:p>
            <a:pPr>
              <a:lnSpc>
                <a:spcPct val="120000"/>
              </a:lnSpc>
              <a:spcBef>
                <a:spcPts val="104"/>
              </a:spcBef>
            </a:pPr>
            <a:endParaRPr lang="en-US" sz="667">
              <a:cs typeface="Calibri"/>
            </a:endParaRPr>
          </a:p>
          <a:p>
            <a:pPr>
              <a:lnSpc>
                <a:spcPct val="120000"/>
              </a:lnSpc>
              <a:spcBef>
                <a:spcPts val="104"/>
              </a:spcBef>
            </a:pPr>
            <a:br>
              <a:rPr lang="en-US" sz="948"/>
            </a:br>
            <a:endParaRPr lang="en-US">
              <a:cs typeface="Calibri" panose="020F0502020204030204"/>
            </a:endParaRPr>
          </a:p>
          <a:p>
            <a:pPr>
              <a:lnSpc>
                <a:spcPct val="120000"/>
              </a:lnSpc>
              <a:spcBef>
                <a:spcPts val="104"/>
              </a:spcBef>
            </a:pPr>
            <a:endParaRPr lang="en-US" sz="667">
              <a:cs typeface="Calibri"/>
            </a:endParaRPr>
          </a:p>
        </p:txBody>
      </p:sp>
      <p:sp>
        <p:nvSpPr>
          <p:cNvPr id="9" name="Title 8">
            <a:extLst>
              <a:ext uri="{FF2B5EF4-FFF2-40B4-BE49-F238E27FC236}">
                <a16:creationId xmlns:a16="http://schemas.microsoft.com/office/drawing/2014/main" id="{577E8164-91EF-6E55-5E60-5AD819500645}"/>
              </a:ext>
            </a:extLst>
          </p:cNvPr>
          <p:cNvSpPr>
            <a:spLocks noGrp="1"/>
          </p:cNvSpPr>
          <p:nvPr>
            <p:ph type="title"/>
          </p:nvPr>
        </p:nvSpPr>
        <p:spPr>
          <a:xfrm>
            <a:off x="3464340" y="201899"/>
            <a:ext cx="5263322" cy="528288"/>
          </a:xfrm>
        </p:spPr>
        <p:txBody>
          <a:bodyPr>
            <a:normAutofit fontScale="90000"/>
          </a:bodyPr>
          <a:lstStyle/>
          <a:p>
            <a:r>
              <a:rPr lang="en-US" sz="2000" b="0">
                <a:solidFill>
                  <a:schemeClr val="tx1"/>
                </a:solidFill>
                <a:ea typeface="+mn-lt"/>
                <a:cs typeface="+mn-lt"/>
              </a:rPr>
              <a:t>Head/Helmet Contact Force Characterization in Combat Helmet Systems </a:t>
            </a:r>
            <a:endParaRPr lang="en-US" sz="2000">
              <a:solidFill>
                <a:schemeClr val="tx1"/>
              </a:solidFill>
              <a:ea typeface="Calibri"/>
              <a:cs typeface="Calibri"/>
            </a:endParaRPr>
          </a:p>
        </p:txBody>
      </p:sp>
      <p:sp>
        <p:nvSpPr>
          <p:cNvPr id="15" name="Text Placeholder 14">
            <a:extLst>
              <a:ext uri="{FF2B5EF4-FFF2-40B4-BE49-F238E27FC236}">
                <a16:creationId xmlns:a16="http://schemas.microsoft.com/office/drawing/2014/main" id="{F38A0AB7-0108-128B-13A3-EF9C6501B6FD}"/>
              </a:ext>
            </a:extLst>
          </p:cNvPr>
          <p:cNvSpPr>
            <a:spLocks noGrp="1"/>
          </p:cNvSpPr>
          <p:nvPr>
            <p:ph type="body" sz="quarter" idx="16"/>
          </p:nvPr>
        </p:nvSpPr>
        <p:spPr>
          <a:xfrm>
            <a:off x="3219098" y="718507"/>
            <a:ext cx="6566724" cy="177548"/>
          </a:xfrm>
        </p:spPr>
        <p:txBody>
          <a:bodyPr lIns="19050" tIns="9525" rIns="19050" bIns="9525" anchor="t"/>
          <a:lstStyle/>
          <a:p>
            <a:pPr algn="ctr"/>
            <a:r>
              <a:rPr lang="en-US" sz="1250" err="1">
                <a:ea typeface="+mn-lt"/>
                <a:cs typeface="+mn-lt"/>
              </a:rPr>
              <a:t>D'mitra</a:t>
            </a:r>
            <a:r>
              <a:rPr lang="en-US" sz="1250">
                <a:ea typeface="+mn-lt"/>
                <a:cs typeface="+mn-lt"/>
              </a:rPr>
              <a:t> Mukasa</a:t>
            </a:r>
            <a:r>
              <a:rPr lang="en-US" sz="1250" baseline="30000">
                <a:ea typeface="+mn-lt"/>
                <a:cs typeface="+mn-lt"/>
              </a:rPr>
              <a:t>1</a:t>
            </a:r>
            <a:r>
              <a:rPr lang="en-US" sz="1250">
                <a:ea typeface="+mn-lt"/>
                <a:cs typeface="+mn-lt"/>
              </a:rPr>
              <a:t>, Michael Marchev</a:t>
            </a:r>
            <a:r>
              <a:rPr lang="en-US" sz="1250" baseline="30000">
                <a:ea typeface="+mn-lt"/>
                <a:cs typeface="+mn-lt"/>
              </a:rPr>
              <a:t>1</a:t>
            </a:r>
            <a:r>
              <a:rPr lang="en-US" sz="1250">
                <a:ea typeface="+mn-lt"/>
                <a:cs typeface="+mn-lt"/>
              </a:rPr>
              <a:t>, Turner Jennings</a:t>
            </a:r>
            <a:r>
              <a:rPr lang="en-US" sz="1250" baseline="30000">
                <a:ea typeface="+mn-lt"/>
                <a:cs typeface="+mn-lt"/>
              </a:rPr>
              <a:t>2</a:t>
            </a:r>
            <a:r>
              <a:rPr lang="en-US" sz="1250">
                <a:ea typeface="+mn-lt"/>
                <a:cs typeface="+mn-lt"/>
              </a:rPr>
              <a:t>, Sinan Müftü</a:t>
            </a:r>
            <a:r>
              <a:rPr lang="en-US" sz="1250" baseline="30000">
                <a:ea typeface="+mn-lt"/>
                <a:cs typeface="+mn-lt"/>
              </a:rPr>
              <a:t>2</a:t>
            </a:r>
            <a:r>
              <a:rPr lang="en-US" sz="1250">
                <a:ea typeface="+mn-lt"/>
                <a:cs typeface="+mn-lt"/>
              </a:rPr>
              <a:t>, Rouzbeh Amini</a:t>
            </a:r>
            <a:r>
              <a:rPr lang="en-US" sz="1250" baseline="30000">
                <a:ea typeface="+mn-lt"/>
                <a:cs typeface="+mn-lt"/>
              </a:rPr>
              <a:t>2,3</a:t>
            </a:r>
            <a:r>
              <a:rPr lang="en-US" sz="1250">
                <a:ea typeface="+mn-lt"/>
                <a:cs typeface="+mn-lt"/>
              </a:rPr>
              <a:t>  </a:t>
            </a:r>
            <a:endParaRPr lang="en-US" sz="1250">
              <a:ea typeface="Calibri" panose="020F0502020204030204"/>
              <a:cs typeface="Calibri" panose="020F0502020204030204"/>
            </a:endParaRPr>
          </a:p>
        </p:txBody>
      </p:sp>
      <p:pic>
        <p:nvPicPr>
          <p:cNvPr id="4" name="Picture 4" descr="A green and red line art on a black background&#10;&#10;Description automatically generated">
            <a:extLst>
              <a:ext uri="{FF2B5EF4-FFF2-40B4-BE49-F238E27FC236}">
                <a16:creationId xmlns:a16="http://schemas.microsoft.com/office/drawing/2014/main" id="{23C927A6-D6AF-862B-B746-610A785165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1150" y="4943928"/>
            <a:ext cx="742950" cy="919781"/>
          </a:xfrm>
          <a:prstGeom prst="rect">
            <a:avLst/>
          </a:prstGeom>
        </p:spPr>
      </p:pic>
      <p:pic>
        <p:nvPicPr>
          <p:cNvPr id="6" name="Picture 7" descr="A green and red line art of a helmet&#10;&#10;Description automatically generated">
            <a:extLst>
              <a:ext uri="{FF2B5EF4-FFF2-40B4-BE49-F238E27FC236}">
                <a16:creationId xmlns:a16="http://schemas.microsoft.com/office/drawing/2014/main" id="{4FD6E205-861F-F6D1-D52A-9E3492A102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6488" y="4940648"/>
            <a:ext cx="733425" cy="919358"/>
          </a:xfrm>
          <a:prstGeom prst="rect">
            <a:avLst/>
          </a:prstGeom>
        </p:spPr>
      </p:pic>
      <p:pic>
        <p:nvPicPr>
          <p:cNvPr id="8" name="Picture 15" descr="A green and blue line on a black background&#10;&#10;Description automatically generated">
            <a:extLst>
              <a:ext uri="{FF2B5EF4-FFF2-40B4-BE49-F238E27FC236}">
                <a16:creationId xmlns:a16="http://schemas.microsoft.com/office/drawing/2014/main" id="{9F0B75BA-928E-2F67-CD94-3E831C6995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179" y="4945600"/>
            <a:ext cx="733425" cy="916436"/>
          </a:xfrm>
          <a:prstGeom prst="rect">
            <a:avLst/>
          </a:prstGeom>
        </p:spPr>
      </p:pic>
      <p:sp>
        <p:nvSpPr>
          <p:cNvPr id="21" name="TextBox 20">
            <a:extLst>
              <a:ext uri="{FF2B5EF4-FFF2-40B4-BE49-F238E27FC236}">
                <a16:creationId xmlns:a16="http://schemas.microsoft.com/office/drawing/2014/main" id="{E8442F45-E9A5-47E7-70EF-DC54231A682A}"/>
              </a:ext>
            </a:extLst>
          </p:cNvPr>
          <p:cNvSpPr txBox="1"/>
          <p:nvPr/>
        </p:nvSpPr>
        <p:spPr>
          <a:xfrm>
            <a:off x="484053" y="6066772"/>
            <a:ext cx="2543175" cy="327205"/>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667" b="1">
                <a:cs typeface="Calibri"/>
              </a:rPr>
              <a:t>The padding is compressed by the weight of the helmet (A). </a:t>
            </a:r>
            <a:endParaRPr lang="en-US" sz="100"/>
          </a:p>
          <a:p>
            <a:r>
              <a:rPr lang="en-US" sz="667" b="1">
                <a:cs typeface="Calibri"/>
              </a:rPr>
              <a:t>The padding is further compressed by buckling the chinstrap (B). </a:t>
            </a:r>
            <a:endParaRPr lang="en-US" sz="100">
              <a:cs typeface="Calibri"/>
            </a:endParaRPr>
          </a:p>
          <a:p>
            <a:r>
              <a:rPr lang="en-US" sz="667" b="1">
                <a:cs typeface="Calibri"/>
              </a:rPr>
              <a:t>The padding is fully compressed when bullet hits the helmet (C). </a:t>
            </a:r>
            <a:endParaRPr lang="en-US" sz="375">
              <a:cs typeface="Calibri"/>
            </a:endParaRPr>
          </a:p>
        </p:txBody>
      </p:sp>
      <p:sp>
        <p:nvSpPr>
          <p:cNvPr id="23" name="Flowchart: Alternate Process 22">
            <a:extLst>
              <a:ext uri="{FF2B5EF4-FFF2-40B4-BE49-F238E27FC236}">
                <a16:creationId xmlns:a16="http://schemas.microsoft.com/office/drawing/2014/main" id="{671FF505-7765-A6B3-8581-D4CEBFE89C3C}"/>
              </a:ext>
            </a:extLst>
          </p:cNvPr>
          <p:cNvSpPr/>
          <p:nvPr/>
        </p:nvSpPr>
        <p:spPr>
          <a:xfrm>
            <a:off x="9267341" y="4075256"/>
            <a:ext cx="945385" cy="395534"/>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19050" tIns="9525" rIns="19050" bIns="9525" rtlCol="0" anchor="ctr"/>
          <a:lstStyle/>
          <a:p>
            <a:r>
              <a:rPr lang="en-US" sz="667">
                <a:solidFill>
                  <a:srgbClr val="000000"/>
                </a:solidFill>
                <a:latin typeface="Calibri"/>
              </a:rPr>
              <a:t>Collect contact pressure data from military personnel</a:t>
            </a:r>
            <a:endParaRPr lang="en-US" sz="667">
              <a:solidFill>
                <a:srgbClr val="000000"/>
              </a:solidFill>
              <a:cs typeface="Calibri"/>
            </a:endParaRPr>
          </a:p>
        </p:txBody>
      </p:sp>
      <p:sp>
        <p:nvSpPr>
          <p:cNvPr id="38" name="Flowchart: Alternate Process 37">
            <a:extLst>
              <a:ext uri="{FF2B5EF4-FFF2-40B4-BE49-F238E27FC236}">
                <a16:creationId xmlns:a16="http://schemas.microsoft.com/office/drawing/2014/main" id="{9BCAC48A-3F2C-C712-FC8F-D6F2A094C15A}"/>
              </a:ext>
            </a:extLst>
          </p:cNvPr>
          <p:cNvSpPr/>
          <p:nvPr/>
        </p:nvSpPr>
        <p:spPr>
          <a:xfrm>
            <a:off x="10833241" y="4075387"/>
            <a:ext cx="999943" cy="467930"/>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19050" tIns="9525" rIns="19050" bIns="9525" rtlCol="0" anchor="ctr"/>
          <a:lstStyle/>
          <a:p>
            <a:r>
              <a:rPr lang="en-US" sz="667">
                <a:solidFill>
                  <a:schemeClr val="tx1"/>
                </a:solidFill>
                <a:cs typeface="Calibri"/>
              </a:rPr>
              <a:t>Create new helmet fitting simulations with pad pre-compression data considered</a:t>
            </a:r>
          </a:p>
        </p:txBody>
      </p:sp>
      <p:pic>
        <p:nvPicPr>
          <p:cNvPr id="5" name="Picture 9" descr="A helmet with straps and straps&#10;&#10;Description automatically generated">
            <a:extLst>
              <a:ext uri="{FF2B5EF4-FFF2-40B4-BE49-F238E27FC236}">
                <a16:creationId xmlns:a16="http://schemas.microsoft.com/office/drawing/2014/main" id="{C9EDED13-C957-10FE-E763-09CECD5AF5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717"/>
          <a:stretch/>
        </p:blipFill>
        <p:spPr>
          <a:xfrm flipV="1">
            <a:off x="9249682" y="2518187"/>
            <a:ext cx="857344" cy="922122"/>
          </a:xfrm>
          <a:prstGeom prst="rect">
            <a:avLst/>
          </a:prstGeom>
          <a:ln>
            <a:solidFill>
              <a:srgbClr val="C8102E"/>
            </a:solidFill>
          </a:ln>
        </p:spPr>
      </p:pic>
      <p:pic>
        <p:nvPicPr>
          <p:cNvPr id="10" name="Picture 25" descr="A black background with a black square&#10;&#10;Description automatically generated">
            <a:extLst>
              <a:ext uri="{FF2B5EF4-FFF2-40B4-BE49-F238E27FC236}">
                <a16:creationId xmlns:a16="http://schemas.microsoft.com/office/drawing/2014/main" id="{4C63DD29-AAF0-11E3-F25F-AB9704D6634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37115" y="6481030"/>
            <a:ext cx="1517569" cy="285750"/>
          </a:xfrm>
          <a:prstGeom prst="rect">
            <a:avLst/>
          </a:prstGeom>
        </p:spPr>
      </p:pic>
      <p:pic>
        <p:nvPicPr>
          <p:cNvPr id="26" name="Picture 26" descr="A black background with white text&#10;&#10;Description automatically generated">
            <a:extLst>
              <a:ext uri="{FF2B5EF4-FFF2-40B4-BE49-F238E27FC236}">
                <a16:creationId xmlns:a16="http://schemas.microsoft.com/office/drawing/2014/main" id="{D8F1FCA7-0589-4173-773E-F3E5EC3348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344" y="6553570"/>
            <a:ext cx="1389560" cy="285750"/>
          </a:xfrm>
          <a:prstGeom prst="rect">
            <a:avLst/>
          </a:prstGeom>
        </p:spPr>
      </p:pic>
      <p:pic>
        <p:nvPicPr>
          <p:cNvPr id="27" name="Picture 27" descr="A logo of a globe with a gold cogwheel&#10;&#10;Description automatically generated">
            <a:extLst>
              <a:ext uri="{FF2B5EF4-FFF2-40B4-BE49-F238E27FC236}">
                <a16:creationId xmlns:a16="http://schemas.microsoft.com/office/drawing/2014/main" id="{0DA189B6-FC14-6207-9602-802341979C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77644" y="6422960"/>
            <a:ext cx="428526" cy="423663"/>
          </a:xfrm>
          <a:prstGeom prst="rect">
            <a:avLst/>
          </a:prstGeom>
        </p:spPr>
      </p:pic>
      <p:pic>
        <p:nvPicPr>
          <p:cNvPr id="28" name="Picture 28" descr="A logo with text and gears&#10;&#10;Description automatically generated">
            <a:extLst>
              <a:ext uri="{FF2B5EF4-FFF2-40B4-BE49-F238E27FC236}">
                <a16:creationId xmlns:a16="http://schemas.microsoft.com/office/drawing/2014/main" id="{04A57C1F-7726-9937-5924-E90C526240F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09168" y="6494665"/>
            <a:ext cx="722984" cy="285750"/>
          </a:xfrm>
          <a:prstGeom prst="rect">
            <a:avLst/>
          </a:prstGeom>
        </p:spPr>
      </p:pic>
      <p:pic>
        <p:nvPicPr>
          <p:cNvPr id="33" name="Picture 38" descr="A machine with buttons on it&#10;&#10;Description automatically generated">
            <a:extLst>
              <a:ext uri="{FF2B5EF4-FFF2-40B4-BE49-F238E27FC236}">
                <a16:creationId xmlns:a16="http://schemas.microsoft.com/office/drawing/2014/main" id="{930EA325-6279-3EBE-7D7A-2D0F65777BE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433747" y="2511242"/>
            <a:ext cx="1085022" cy="874639"/>
          </a:xfrm>
          <a:prstGeom prst="rect">
            <a:avLst/>
          </a:prstGeom>
        </p:spPr>
      </p:pic>
      <p:sp>
        <p:nvSpPr>
          <p:cNvPr id="19" name="TextBox 18">
            <a:extLst>
              <a:ext uri="{FF2B5EF4-FFF2-40B4-BE49-F238E27FC236}">
                <a16:creationId xmlns:a16="http://schemas.microsoft.com/office/drawing/2014/main" id="{BDB1861C-FF0E-EC73-93DF-21DADCC04344}"/>
              </a:ext>
            </a:extLst>
          </p:cNvPr>
          <p:cNvSpPr txBox="1"/>
          <p:nvPr/>
        </p:nvSpPr>
        <p:spPr>
          <a:xfrm>
            <a:off x="4220135" y="900953"/>
            <a:ext cx="3778623" cy="384914"/>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667">
                <a:cs typeface="Calibri"/>
              </a:rPr>
              <a:t>1 Young Scholars Program, Northeastern University, Boston, MA</a:t>
            </a:r>
          </a:p>
          <a:p>
            <a:r>
              <a:rPr lang="en-US" sz="667">
                <a:ea typeface="+mn-lt"/>
                <a:cs typeface="+mn-lt"/>
              </a:rPr>
              <a:t>2 Department of Mechanical and Industrial Engineering, Northeastern University, Boston, MA</a:t>
            </a:r>
            <a:endParaRPr lang="en-US" sz="667">
              <a:cs typeface="Calibri"/>
            </a:endParaRPr>
          </a:p>
          <a:p>
            <a:r>
              <a:rPr lang="en-US" sz="667">
                <a:ea typeface="+mn-lt"/>
                <a:cs typeface="+mn-lt"/>
              </a:rPr>
              <a:t>3 Department of Bioengineering, Northeastern University, Boston, MA</a:t>
            </a:r>
          </a:p>
          <a:p>
            <a:endParaRPr lang="en-US" sz="375">
              <a:cs typeface="Calibri"/>
            </a:endParaRPr>
          </a:p>
        </p:txBody>
      </p:sp>
      <p:pic>
        <p:nvPicPr>
          <p:cNvPr id="1026" name="Picture 2">
            <a:extLst>
              <a:ext uri="{FF2B5EF4-FFF2-40B4-BE49-F238E27FC236}">
                <a16:creationId xmlns:a16="http://schemas.microsoft.com/office/drawing/2014/main" id="{0583F0BC-2193-E479-9790-2AFDE46BE39D}"/>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t="-122" b="-1"/>
          <a:stretch/>
        </p:blipFill>
        <p:spPr bwMode="auto">
          <a:xfrm>
            <a:off x="7999917" y="6513987"/>
            <a:ext cx="821531" cy="28610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CB6FA0E5-2FBE-F0C4-924C-B77A9CB4C750}"/>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b="-14440"/>
          <a:stretch/>
        </p:blipFill>
        <p:spPr bwMode="auto">
          <a:xfrm>
            <a:off x="2707202" y="6510637"/>
            <a:ext cx="239932" cy="327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D3E23B7-6EF0-1B20-6694-EC255C9BE1F2}"/>
              </a:ext>
            </a:extLst>
          </p:cNvPr>
          <p:cNvSpPr txBox="1"/>
          <p:nvPr/>
        </p:nvSpPr>
        <p:spPr>
          <a:xfrm>
            <a:off x="4442591" y="6585172"/>
            <a:ext cx="3147262" cy="220510"/>
          </a:xfrm>
          <a:prstGeom prst="rect">
            <a:avLst/>
          </a:prstGeom>
          <a:noFill/>
        </p:spPr>
        <p:txBody>
          <a:bodyPr wrap="square" rtlCol="0">
            <a:spAutoFit/>
          </a:bodyPr>
          <a:lstStyle/>
          <a:p>
            <a:r>
              <a:rPr lang="en-US" sz="833" i="1"/>
              <a:t>This poster contains unpublished confidential information</a:t>
            </a:r>
          </a:p>
        </p:txBody>
      </p:sp>
      <p:pic>
        <p:nvPicPr>
          <p:cNvPr id="32" name="Picture 33" descr="A green and blue helmet&#10;&#10;Description automatically generated">
            <a:extLst>
              <a:ext uri="{FF2B5EF4-FFF2-40B4-BE49-F238E27FC236}">
                <a16:creationId xmlns:a16="http://schemas.microsoft.com/office/drawing/2014/main" id="{E676C048-568B-62B1-39E4-F18DD5F4B2F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309100" y="4505864"/>
            <a:ext cx="654050" cy="443046"/>
          </a:xfrm>
          <a:prstGeom prst="rect">
            <a:avLst/>
          </a:prstGeom>
        </p:spPr>
      </p:pic>
      <p:pic>
        <p:nvPicPr>
          <p:cNvPr id="45" name="Picture 44">
            <a:extLst>
              <a:ext uri="{FF2B5EF4-FFF2-40B4-BE49-F238E27FC236}">
                <a16:creationId xmlns:a16="http://schemas.microsoft.com/office/drawing/2014/main" id="{2D2D9E0C-7DA0-2691-522B-01D04439DCC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25100" y="4591131"/>
            <a:ext cx="321438" cy="315951"/>
          </a:xfrm>
          <a:prstGeom prst="rect">
            <a:avLst/>
          </a:prstGeom>
        </p:spPr>
      </p:pic>
      <p:pic>
        <p:nvPicPr>
          <p:cNvPr id="47" name="Picture 46">
            <a:extLst>
              <a:ext uri="{FF2B5EF4-FFF2-40B4-BE49-F238E27FC236}">
                <a16:creationId xmlns:a16="http://schemas.microsoft.com/office/drawing/2014/main" id="{E9DAA935-5101-CFE9-3A96-8B011CC2DCE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07292" y="4591171"/>
            <a:ext cx="339296" cy="315951"/>
          </a:xfrm>
          <a:prstGeom prst="rect">
            <a:avLst/>
          </a:prstGeom>
        </p:spPr>
      </p:pic>
      <p:sp>
        <p:nvSpPr>
          <p:cNvPr id="49" name="TextBox 48">
            <a:extLst>
              <a:ext uri="{FF2B5EF4-FFF2-40B4-BE49-F238E27FC236}">
                <a16:creationId xmlns:a16="http://schemas.microsoft.com/office/drawing/2014/main" id="{DB495311-7D7F-AD6A-96C6-AE92A909FDD1}"/>
              </a:ext>
            </a:extLst>
          </p:cNvPr>
          <p:cNvSpPr txBox="1"/>
          <p:nvPr/>
        </p:nvSpPr>
        <p:spPr>
          <a:xfrm>
            <a:off x="11140973" y="4644430"/>
            <a:ext cx="100478" cy="138499"/>
          </a:xfrm>
          <a:prstGeom prst="rect">
            <a:avLst/>
          </a:prstGeom>
          <a:noFill/>
        </p:spPr>
        <p:txBody>
          <a:bodyPr wrap="square" rtlCol="0">
            <a:spAutoFit/>
          </a:bodyPr>
          <a:lstStyle/>
          <a:p>
            <a:pPr algn="ctr"/>
            <a:r>
              <a:rPr lang="en-US" sz="100" b="1"/>
              <a:t>(A)</a:t>
            </a:r>
          </a:p>
        </p:txBody>
      </p:sp>
      <p:sp>
        <p:nvSpPr>
          <p:cNvPr id="52" name="TextBox 51">
            <a:extLst>
              <a:ext uri="{FF2B5EF4-FFF2-40B4-BE49-F238E27FC236}">
                <a16:creationId xmlns:a16="http://schemas.microsoft.com/office/drawing/2014/main" id="{FDD7ED84-DF40-8A00-3145-8E58B1EBEE3B}"/>
              </a:ext>
            </a:extLst>
          </p:cNvPr>
          <p:cNvSpPr txBox="1"/>
          <p:nvPr/>
        </p:nvSpPr>
        <p:spPr>
          <a:xfrm>
            <a:off x="11652189" y="4644950"/>
            <a:ext cx="100478" cy="138499"/>
          </a:xfrm>
          <a:prstGeom prst="rect">
            <a:avLst/>
          </a:prstGeom>
          <a:noFill/>
        </p:spPr>
        <p:txBody>
          <a:bodyPr wrap="square" rtlCol="0">
            <a:spAutoFit/>
          </a:bodyPr>
          <a:lstStyle/>
          <a:p>
            <a:pPr algn="ctr"/>
            <a:r>
              <a:rPr lang="en-US" sz="100" b="1"/>
              <a:t>(B)</a:t>
            </a:r>
          </a:p>
        </p:txBody>
      </p:sp>
      <p:sp>
        <p:nvSpPr>
          <p:cNvPr id="53" name="TextBox 52">
            <a:extLst>
              <a:ext uri="{FF2B5EF4-FFF2-40B4-BE49-F238E27FC236}">
                <a16:creationId xmlns:a16="http://schemas.microsoft.com/office/drawing/2014/main" id="{80BD575E-E806-D171-DC98-023013C6F014}"/>
              </a:ext>
            </a:extLst>
          </p:cNvPr>
          <p:cNvSpPr txBox="1"/>
          <p:nvPr/>
        </p:nvSpPr>
        <p:spPr>
          <a:xfrm>
            <a:off x="10851084" y="5013202"/>
            <a:ext cx="977782" cy="107722"/>
          </a:xfrm>
          <a:prstGeom prst="rect">
            <a:avLst/>
          </a:prstGeom>
          <a:noFill/>
        </p:spPr>
        <p:txBody>
          <a:bodyPr wrap="square" rtlCol="0">
            <a:spAutoFit/>
          </a:bodyPr>
          <a:lstStyle/>
          <a:p>
            <a:r>
              <a:rPr lang="en-US" sz="100" b="1"/>
              <a:t>Simulated top pad contact pressure difference between (A) 0.5 mm and (B) 1.5 mm padding compression</a:t>
            </a:r>
          </a:p>
        </p:txBody>
      </p:sp>
      <p:sp>
        <p:nvSpPr>
          <p:cNvPr id="34" name="TextBox 33">
            <a:extLst>
              <a:ext uri="{FF2B5EF4-FFF2-40B4-BE49-F238E27FC236}">
                <a16:creationId xmlns:a16="http://schemas.microsoft.com/office/drawing/2014/main" id="{F74B635E-32F7-CF28-F404-46046773343B}"/>
              </a:ext>
            </a:extLst>
          </p:cNvPr>
          <p:cNvSpPr txBox="1"/>
          <p:nvPr/>
        </p:nvSpPr>
        <p:spPr>
          <a:xfrm>
            <a:off x="9240518" y="3499922"/>
            <a:ext cx="944217" cy="134652"/>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Helmet assembled with contact pressure sensors</a:t>
            </a:r>
          </a:p>
        </p:txBody>
      </p:sp>
      <p:sp>
        <p:nvSpPr>
          <p:cNvPr id="37" name="TextBox 36">
            <a:extLst>
              <a:ext uri="{FF2B5EF4-FFF2-40B4-BE49-F238E27FC236}">
                <a16:creationId xmlns:a16="http://schemas.microsoft.com/office/drawing/2014/main" id="{1A1B921D-CBF0-BF42-7EDC-66768EA21748}"/>
              </a:ext>
            </a:extLst>
          </p:cNvPr>
          <p:cNvSpPr txBox="1"/>
          <p:nvPr/>
        </p:nvSpPr>
        <p:spPr>
          <a:xfrm>
            <a:off x="10515904" y="3499922"/>
            <a:ext cx="1085022" cy="76944"/>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Diagram of pressure sensors calibration setup</a:t>
            </a:r>
          </a:p>
        </p:txBody>
      </p:sp>
      <p:sp>
        <p:nvSpPr>
          <p:cNvPr id="22" name="TextBox 21">
            <a:extLst>
              <a:ext uri="{FF2B5EF4-FFF2-40B4-BE49-F238E27FC236}">
                <a16:creationId xmlns:a16="http://schemas.microsoft.com/office/drawing/2014/main" id="{E5D04834-A490-7BCE-60D3-7C41B11BE1C9}"/>
              </a:ext>
            </a:extLst>
          </p:cNvPr>
          <p:cNvSpPr txBox="1"/>
          <p:nvPr/>
        </p:nvSpPr>
        <p:spPr>
          <a:xfrm>
            <a:off x="4591328" y="5283158"/>
            <a:ext cx="1180170" cy="192360"/>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Plot of </a:t>
            </a:r>
            <a:r>
              <a:rPr lang="en-US" sz="375" b="1">
                <a:ea typeface="+mn-lt"/>
                <a:cs typeface="+mn-lt"/>
              </a:rPr>
              <a:t>top pad contact pressure against </a:t>
            </a:r>
            <a:r>
              <a:rPr lang="en-US" sz="375" b="1">
                <a:cs typeface="Calibri"/>
              </a:rPr>
              <a:t>the non-</a:t>
            </a:r>
            <a:r>
              <a:rPr lang="en-US" sz="375" b="1" err="1">
                <a:cs typeface="Calibri"/>
              </a:rPr>
              <a:t>dimensionalized</a:t>
            </a:r>
            <a:r>
              <a:rPr lang="en-US" sz="375" b="1">
                <a:cs typeface="Calibri"/>
              </a:rPr>
              <a:t> ratio of head width to helmet width of users wearing the chinstrap</a:t>
            </a:r>
          </a:p>
        </p:txBody>
      </p:sp>
      <p:sp>
        <p:nvSpPr>
          <p:cNvPr id="2" name="TextBox 1">
            <a:extLst>
              <a:ext uri="{FF2B5EF4-FFF2-40B4-BE49-F238E27FC236}">
                <a16:creationId xmlns:a16="http://schemas.microsoft.com/office/drawing/2014/main" id="{6FD1FC59-E6FF-F816-5029-E9AA68CCC31C}"/>
              </a:ext>
            </a:extLst>
          </p:cNvPr>
          <p:cNvSpPr txBox="1"/>
          <p:nvPr/>
        </p:nvSpPr>
        <p:spPr>
          <a:xfrm>
            <a:off x="6409502" y="5283158"/>
            <a:ext cx="1180170" cy="192360"/>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Plot of top</a:t>
            </a:r>
            <a:r>
              <a:rPr lang="en-US" sz="375" b="1">
                <a:ea typeface="+mn-lt"/>
                <a:cs typeface="+mn-lt"/>
              </a:rPr>
              <a:t> pad contact pressure against </a:t>
            </a:r>
            <a:r>
              <a:rPr lang="en-US" sz="375" b="1">
                <a:cs typeface="Calibri"/>
              </a:rPr>
              <a:t>the non-</a:t>
            </a:r>
            <a:r>
              <a:rPr lang="en-US" sz="375" b="1" err="1">
                <a:cs typeface="Calibri"/>
              </a:rPr>
              <a:t>dimensionalized</a:t>
            </a:r>
            <a:r>
              <a:rPr lang="en-US" sz="375" b="1">
                <a:cs typeface="Calibri"/>
              </a:rPr>
              <a:t> ratio of head circumference to helmet circumference of users wearing the chinstrap</a:t>
            </a:r>
          </a:p>
        </p:txBody>
      </p:sp>
      <p:sp>
        <p:nvSpPr>
          <p:cNvPr id="24" name="TextBox 23">
            <a:extLst>
              <a:ext uri="{FF2B5EF4-FFF2-40B4-BE49-F238E27FC236}">
                <a16:creationId xmlns:a16="http://schemas.microsoft.com/office/drawing/2014/main" id="{C267369F-B871-BEA0-03C0-28F9DC532037}"/>
              </a:ext>
            </a:extLst>
          </p:cNvPr>
          <p:cNvSpPr txBox="1"/>
          <p:nvPr/>
        </p:nvSpPr>
        <p:spPr>
          <a:xfrm>
            <a:off x="4460699" y="6485965"/>
            <a:ext cx="1270029" cy="134652"/>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Representative calibration curves of pressure sensors mapping voltage output to pressure</a:t>
            </a:r>
          </a:p>
        </p:txBody>
      </p:sp>
      <p:pic>
        <p:nvPicPr>
          <p:cNvPr id="30" name="Picture 29">
            <a:extLst>
              <a:ext uri="{FF2B5EF4-FFF2-40B4-BE49-F238E27FC236}">
                <a16:creationId xmlns:a16="http://schemas.microsoft.com/office/drawing/2014/main" id="{C03EFE32-A40A-D112-1CE3-B0711A49DD0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57072" y="5549061"/>
            <a:ext cx="1304343" cy="942847"/>
          </a:xfrm>
          <a:prstGeom prst="rect">
            <a:avLst/>
          </a:prstGeom>
        </p:spPr>
      </p:pic>
      <p:grpSp>
        <p:nvGrpSpPr>
          <p:cNvPr id="16" name="Group 15">
            <a:extLst>
              <a:ext uri="{FF2B5EF4-FFF2-40B4-BE49-F238E27FC236}">
                <a16:creationId xmlns:a16="http://schemas.microsoft.com/office/drawing/2014/main" id="{D6CBA43A-E2BC-57B6-1884-4D09404FB746}"/>
              </a:ext>
            </a:extLst>
          </p:cNvPr>
          <p:cNvGrpSpPr/>
          <p:nvPr/>
        </p:nvGrpSpPr>
        <p:grpSpPr>
          <a:xfrm>
            <a:off x="5984297" y="5692581"/>
            <a:ext cx="1442751" cy="679025"/>
            <a:chOff x="22436339" y="26976490"/>
            <a:chExt cx="6925207" cy="3955737"/>
          </a:xfrm>
        </p:grpSpPr>
        <p:sp>
          <p:nvSpPr>
            <p:cNvPr id="31" name="Rectangle: Rounded Corners 30">
              <a:extLst>
                <a:ext uri="{FF2B5EF4-FFF2-40B4-BE49-F238E27FC236}">
                  <a16:creationId xmlns:a16="http://schemas.microsoft.com/office/drawing/2014/main" id="{EF3775F0-E2DB-CA25-83FC-04BED7630115}"/>
                </a:ext>
              </a:extLst>
            </p:cNvPr>
            <p:cNvSpPr/>
            <p:nvPr/>
          </p:nvSpPr>
          <p:spPr>
            <a:xfrm>
              <a:off x="22436339" y="26976490"/>
              <a:ext cx="6925207" cy="3955737"/>
            </a:xfrm>
            <a:prstGeom prst="roundRect">
              <a:avLst/>
            </a:prstGeom>
            <a:noFill/>
            <a:ln w="5715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29" name="TextBox 28">
              <a:extLst>
                <a:ext uri="{FF2B5EF4-FFF2-40B4-BE49-F238E27FC236}">
                  <a16:creationId xmlns:a16="http://schemas.microsoft.com/office/drawing/2014/main" id="{130886C1-0E63-9552-1ADD-4737132B478F}"/>
                </a:ext>
              </a:extLst>
            </p:cNvPr>
            <p:cNvSpPr txBox="1"/>
            <p:nvPr/>
          </p:nvSpPr>
          <p:spPr>
            <a:xfrm>
              <a:off x="22863587" y="27393849"/>
              <a:ext cx="6193768" cy="3137728"/>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a:cs typeface="Calibri"/>
                </a:rPr>
                <a:t> There is a weak positive correlation between top pad contact pressure and the relative size of the helmet compared with the head (width and circumference ratio of head/helmet). When calibrating different helmet pads, we saw significant variation in the calibration curves. All helmet pads were assigned either a linear or piecewise non-linear calibration curve. We hypothesize that the difference among pad calibrations may be due to differing curvature of the helmet underneath the padding. </a:t>
              </a:r>
            </a:p>
          </p:txBody>
        </p:sp>
      </p:grpSp>
      <p:grpSp>
        <p:nvGrpSpPr>
          <p:cNvPr id="3" name="Group 2">
            <a:extLst>
              <a:ext uri="{FF2B5EF4-FFF2-40B4-BE49-F238E27FC236}">
                <a16:creationId xmlns:a16="http://schemas.microsoft.com/office/drawing/2014/main" id="{65219B98-BA80-C1EC-DD88-ACD35CCD7BD1}"/>
              </a:ext>
            </a:extLst>
          </p:cNvPr>
          <p:cNvGrpSpPr/>
          <p:nvPr/>
        </p:nvGrpSpPr>
        <p:grpSpPr>
          <a:xfrm>
            <a:off x="5987985" y="3179881"/>
            <a:ext cx="1544232" cy="718061"/>
            <a:chOff x="22482768" y="15315455"/>
            <a:chExt cx="7412313" cy="3129975"/>
          </a:xfrm>
        </p:grpSpPr>
        <p:sp>
          <p:nvSpPr>
            <p:cNvPr id="35" name="TextBox 34">
              <a:extLst>
                <a:ext uri="{FF2B5EF4-FFF2-40B4-BE49-F238E27FC236}">
                  <a16:creationId xmlns:a16="http://schemas.microsoft.com/office/drawing/2014/main" id="{4F174D33-82FC-6944-416E-3810681973B3}"/>
                </a:ext>
              </a:extLst>
            </p:cNvPr>
            <p:cNvSpPr txBox="1"/>
            <p:nvPr/>
          </p:nvSpPr>
          <p:spPr>
            <a:xfrm>
              <a:off x="22700314" y="15486312"/>
              <a:ext cx="7090910" cy="2850847"/>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a:ea typeface="+mn-lt"/>
                  <a:cs typeface="+mn-lt"/>
                </a:rPr>
                <a:t>Male contact pressure is not significantly higher than females when the chinstrap is not applied. The pressure difference is statistically significant (p&lt;.05) when the chinstrap is applied. We hypothesize that the difference between male and female pressures could be a result of smaller head and helmet sizes, since all the female participants sampled used either size S or M helmets. We further hypothesize that the increased difference from strapped data could indicate that males fasten the strap more tightly than females. Among all groups, we additionally found significantly higher strapped than unstrapped contact pressures. </a:t>
              </a:r>
              <a:r>
                <a:rPr lang="en-US" sz="375">
                  <a:cs typeface="Calibri"/>
                </a:rPr>
                <a:t> The sample size of the present study was limited to 18 participants, the results can be further refined by expanding the number of users tested.</a:t>
              </a:r>
              <a:endParaRPr lang="en-US" sz="375">
                <a:ea typeface="+mn-lt"/>
                <a:cs typeface="+mn-lt"/>
              </a:endParaRPr>
            </a:p>
          </p:txBody>
        </p:sp>
        <p:sp>
          <p:nvSpPr>
            <p:cNvPr id="36" name="Rectangle: Rounded Corners 35">
              <a:extLst>
                <a:ext uri="{FF2B5EF4-FFF2-40B4-BE49-F238E27FC236}">
                  <a16:creationId xmlns:a16="http://schemas.microsoft.com/office/drawing/2014/main" id="{FE6F88FD-CC68-DCD6-DC37-7737BF26EB08}"/>
                </a:ext>
              </a:extLst>
            </p:cNvPr>
            <p:cNvSpPr/>
            <p:nvPr/>
          </p:nvSpPr>
          <p:spPr>
            <a:xfrm>
              <a:off x="22482768" y="15315455"/>
              <a:ext cx="7412313" cy="3129975"/>
            </a:xfrm>
            <a:prstGeom prst="roundRect">
              <a:avLst/>
            </a:prstGeom>
            <a:noFill/>
            <a:ln w="5715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grpSp>
      <p:pic>
        <p:nvPicPr>
          <p:cNvPr id="40" name="Picture 39" descr="A graph with a bar chart and a line of colored squares&#10;&#10;Description automatically generated">
            <a:extLst>
              <a:ext uri="{FF2B5EF4-FFF2-40B4-BE49-F238E27FC236}">
                <a16:creationId xmlns:a16="http://schemas.microsoft.com/office/drawing/2014/main" id="{0B67333F-CD7E-E64B-6BB4-3D84C1C68C5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289396" y="1816296"/>
            <a:ext cx="1222676" cy="978302"/>
          </a:xfrm>
          <a:prstGeom prst="rect">
            <a:avLst/>
          </a:prstGeom>
        </p:spPr>
      </p:pic>
      <p:pic>
        <p:nvPicPr>
          <p:cNvPr id="44" name="Picture 43" descr="A graph with a chart and a diagram&#10;&#10;Description automatically generated">
            <a:extLst>
              <a:ext uri="{FF2B5EF4-FFF2-40B4-BE49-F238E27FC236}">
                <a16:creationId xmlns:a16="http://schemas.microsoft.com/office/drawing/2014/main" id="{BBBFEB75-3C30-7A6D-5357-6FEAC35D919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985402" y="1805410"/>
            <a:ext cx="1222538" cy="932090"/>
          </a:xfrm>
          <a:prstGeom prst="rect">
            <a:avLst/>
          </a:prstGeom>
        </p:spPr>
      </p:pic>
      <p:pic>
        <p:nvPicPr>
          <p:cNvPr id="48" name="Picture 47" descr="A graph of different colored boxes&#10;&#10;Description automatically generated">
            <a:extLst>
              <a:ext uri="{FF2B5EF4-FFF2-40B4-BE49-F238E27FC236}">
                <a16:creationId xmlns:a16="http://schemas.microsoft.com/office/drawing/2014/main" id="{583583D5-5B49-F276-5ABF-AFAECE5B9C4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390392" y="2970015"/>
            <a:ext cx="1364040" cy="1061068"/>
          </a:xfrm>
          <a:prstGeom prst="rect">
            <a:avLst/>
          </a:prstGeom>
        </p:spPr>
      </p:pic>
      <p:sp>
        <p:nvSpPr>
          <p:cNvPr id="20" name="TextBox 19">
            <a:extLst>
              <a:ext uri="{FF2B5EF4-FFF2-40B4-BE49-F238E27FC236}">
                <a16:creationId xmlns:a16="http://schemas.microsoft.com/office/drawing/2014/main" id="{6815F6B8-C031-7FB3-B416-59C222EBDD12}"/>
              </a:ext>
            </a:extLst>
          </p:cNvPr>
          <p:cNvSpPr txBox="1"/>
          <p:nvPr/>
        </p:nvSpPr>
        <p:spPr>
          <a:xfrm>
            <a:off x="4558671" y="4006138"/>
            <a:ext cx="1165501" cy="134652"/>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Comparison of top pad contact pressure between user wearing and not wearing the chinstrap</a:t>
            </a:r>
            <a:r>
              <a:rPr lang="en-US" sz="375">
                <a:cs typeface="Calibri"/>
              </a:rPr>
              <a:t> </a:t>
            </a:r>
          </a:p>
        </p:txBody>
      </p:sp>
      <p:pic>
        <p:nvPicPr>
          <p:cNvPr id="58" name="Picture 57" descr="A graph of a graph showing the rate of a pressure&#10;&#10;Description automatically generated">
            <a:extLst>
              <a:ext uri="{FF2B5EF4-FFF2-40B4-BE49-F238E27FC236}">
                <a16:creationId xmlns:a16="http://schemas.microsoft.com/office/drawing/2014/main" id="{C2314579-403A-8106-DF6E-0476D9C5173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394812" y="4189175"/>
            <a:ext cx="1397000" cy="1047750"/>
          </a:xfrm>
          <a:prstGeom prst="rect">
            <a:avLst/>
          </a:prstGeom>
        </p:spPr>
      </p:pic>
      <p:pic>
        <p:nvPicPr>
          <p:cNvPr id="62" name="Picture 61" descr="A graph of a graph showing a curve&#10;&#10;Description automatically generated">
            <a:extLst>
              <a:ext uri="{FF2B5EF4-FFF2-40B4-BE49-F238E27FC236}">
                <a16:creationId xmlns:a16="http://schemas.microsoft.com/office/drawing/2014/main" id="{457DCFDE-E5E4-8943-79D9-E8200F87817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192230" y="4203552"/>
            <a:ext cx="1397000" cy="1047750"/>
          </a:xfrm>
          <a:prstGeom prst="rect">
            <a:avLst/>
          </a:prstGeom>
        </p:spPr>
      </p:pic>
      <p:sp>
        <p:nvSpPr>
          <p:cNvPr id="17" name="TextBox 16">
            <a:extLst>
              <a:ext uri="{FF2B5EF4-FFF2-40B4-BE49-F238E27FC236}">
                <a16:creationId xmlns:a16="http://schemas.microsoft.com/office/drawing/2014/main" id="{2FAB88A5-2C63-A194-A78A-7BD2DC586FFC}"/>
              </a:ext>
            </a:extLst>
          </p:cNvPr>
          <p:cNvSpPr txBox="1"/>
          <p:nvPr/>
        </p:nvSpPr>
        <p:spPr>
          <a:xfrm>
            <a:off x="6026179" y="2820735"/>
            <a:ext cx="1184817" cy="134652"/>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Comparison of top pad contact pressure between male and female users while wearing the chinstrap</a:t>
            </a:r>
          </a:p>
        </p:txBody>
      </p:sp>
      <p:sp>
        <p:nvSpPr>
          <p:cNvPr id="18" name="TextBox 17">
            <a:extLst>
              <a:ext uri="{FF2B5EF4-FFF2-40B4-BE49-F238E27FC236}">
                <a16:creationId xmlns:a16="http://schemas.microsoft.com/office/drawing/2014/main" id="{B0EDE3CC-01AB-EBA5-ED67-1BF256EC3CB5}"/>
              </a:ext>
            </a:extLst>
          </p:cNvPr>
          <p:cNvSpPr txBox="1"/>
          <p:nvPr/>
        </p:nvSpPr>
        <p:spPr>
          <a:xfrm>
            <a:off x="4330071" y="2820735"/>
            <a:ext cx="1180170" cy="134652"/>
          </a:xfrm>
          <a:prstGeom prst="rect">
            <a:avLst/>
          </a:prstGeom>
          <a:noFill/>
        </p:spPr>
        <p:txBody>
          <a:bodyPr rot="0" spcFirstLastPara="0" vertOverflow="overflow" horzOverflow="overflow" vert="horz" wrap="square" lIns="19050" tIns="9525" rIns="19050" bIns="9525" numCol="1" spcCol="0" rtlCol="0" fromWordArt="0" anchor="t" anchorCtr="0" forceAA="0" compatLnSpc="1">
            <a:prstTxWarp prst="textNoShape">
              <a:avLst/>
            </a:prstTxWarp>
            <a:spAutoFit/>
          </a:bodyPr>
          <a:lstStyle/>
          <a:p>
            <a:r>
              <a:rPr lang="en-US" sz="375" b="1">
                <a:cs typeface="Calibri"/>
              </a:rPr>
              <a:t>Comparison of top pad contact pressure between male and female users not wearing the chinstrap</a:t>
            </a:r>
          </a:p>
        </p:txBody>
      </p:sp>
      <p:sp>
        <p:nvSpPr>
          <p:cNvPr id="25" name="TextBox 24">
            <a:extLst>
              <a:ext uri="{FF2B5EF4-FFF2-40B4-BE49-F238E27FC236}">
                <a16:creationId xmlns:a16="http://schemas.microsoft.com/office/drawing/2014/main" id="{D264E77F-2501-E391-96C1-9A1629622AAD}"/>
              </a:ext>
            </a:extLst>
          </p:cNvPr>
          <p:cNvSpPr txBox="1"/>
          <p:nvPr/>
        </p:nvSpPr>
        <p:spPr>
          <a:xfrm>
            <a:off x="9401536" y="5014672"/>
            <a:ext cx="977782" cy="107722"/>
          </a:xfrm>
          <a:prstGeom prst="rect">
            <a:avLst/>
          </a:prstGeom>
          <a:noFill/>
        </p:spPr>
        <p:txBody>
          <a:bodyPr wrap="square" rtlCol="0">
            <a:spAutoFit/>
          </a:bodyPr>
          <a:lstStyle/>
          <a:p>
            <a:r>
              <a:rPr lang="en-US" sz="100" b="1"/>
              <a:t>Representative diagram of helmet padding layout</a:t>
            </a:r>
          </a:p>
        </p:txBody>
      </p:sp>
      <p:pic>
        <p:nvPicPr>
          <p:cNvPr id="39" name="Picture 2">
            <a:extLst>
              <a:ext uri="{FF2B5EF4-FFF2-40B4-BE49-F238E27FC236}">
                <a16:creationId xmlns:a16="http://schemas.microsoft.com/office/drawing/2014/main" id="{AD6D1C56-C4F1-9F9A-3846-1C40914EEFEB}"/>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9493837" y="304019"/>
            <a:ext cx="937646" cy="72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721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30DF-17E0-18A0-A51F-4BC94CD8C2AE}"/>
              </a:ext>
            </a:extLst>
          </p:cNvPr>
          <p:cNvSpPr>
            <a:spLocks noGrp="1"/>
          </p:cNvSpPr>
          <p:nvPr>
            <p:ph type="title"/>
          </p:nvPr>
        </p:nvSpPr>
        <p:spPr/>
        <p:txBody>
          <a:bodyPr/>
          <a:lstStyle/>
          <a:p>
            <a:r>
              <a:rPr lang="en-US">
                <a:ea typeface="Lato Black"/>
                <a:cs typeface="Lato Black"/>
              </a:rPr>
              <a:t>Additional Lab Summary – Pregnant Valve Mechanics</a:t>
            </a:r>
          </a:p>
        </p:txBody>
      </p:sp>
      <p:sp>
        <p:nvSpPr>
          <p:cNvPr id="4" name="Slide Number Placeholder 3">
            <a:extLst>
              <a:ext uri="{FF2B5EF4-FFF2-40B4-BE49-F238E27FC236}">
                <a16:creationId xmlns:a16="http://schemas.microsoft.com/office/drawing/2014/main" id="{163ABCB9-0ABB-C537-A647-13A928D8BE1A}"/>
              </a:ext>
            </a:extLst>
          </p:cNvPr>
          <p:cNvSpPr>
            <a:spLocks noGrp="1"/>
          </p:cNvSpPr>
          <p:nvPr>
            <p:ph type="sldNum" sz="quarter" idx="33"/>
          </p:nvPr>
        </p:nvSpPr>
        <p:spPr/>
        <p:txBody>
          <a:bodyPr/>
          <a:lstStyle/>
          <a:p>
            <a:fld id="{19B51A1E-902D-48AF-9020-955120F399B6}" type="slidenum">
              <a:rPr lang="en-US" smtClean="0"/>
              <a:pPr/>
              <a:t>17</a:t>
            </a:fld>
            <a:endParaRPr lang="en-US"/>
          </a:p>
        </p:txBody>
      </p:sp>
      <p:sp>
        <p:nvSpPr>
          <p:cNvPr id="5" name="Footer Placeholder 4">
            <a:extLst>
              <a:ext uri="{FF2B5EF4-FFF2-40B4-BE49-F238E27FC236}">
                <a16:creationId xmlns:a16="http://schemas.microsoft.com/office/drawing/2014/main" id="{0820E427-EF5A-8DB4-46A2-A65FD3876F29}"/>
              </a:ext>
            </a:extLst>
          </p:cNvPr>
          <p:cNvSpPr>
            <a:spLocks noGrp="1"/>
          </p:cNvSpPr>
          <p:nvPr>
            <p:ph type="ftr" sz="quarter" idx="34"/>
          </p:nvPr>
        </p:nvSpPr>
        <p:spPr>
          <a:xfrm>
            <a:off x="6010415" y="6620276"/>
            <a:ext cx="5484930" cy="201532"/>
          </a:xfrm>
        </p:spPr>
        <p:txBody>
          <a:bodyPr/>
          <a:lstStyle/>
          <a:p>
            <a:r>
              <a:rPr lang="en-US" sz="700" baseline="30000">
                <a:solidFill>
                  <a:schemeClr val="tx1">
                    <a:lumMod val="65000"/>
                    <a:lumOff val="35000"/>
                  </a:schemeClr>
                </a:solidFill>
                <a:ea typeface="+mn-lt"/>
                <a:cs typeface="+mn-lt"/>
              </a:rPr>
              <a:t>1</a:t>
            </a:r>
            <a:r>
              <a:rPr lang="en-US" sz="1100">
                <a:solidFill>
                  <a:schemeClr val="tx1">
                    <a:lumMod val="65000"/>
                    <a:lumOff val="35000"/>
                  </a:schemeClr>
                </a:solidFill>
                <a:ea typeface="+mn-lt"/>
                <a:cs typeface="+mn-lt"/>
              </a:rPr>
              <a:t>Denti et al., Functional Mitral and Tricuspid Regurgitation. 2017; 24:209-216 </a:t>
            </a:r>
            <a:endParaRPr lang="en-US">
              <a:solidFill>
                <a:schemeClr val="tx1">
                  <a:lumMod val="65000"/>
                  <a:lumOff val="35000"/>
                </a:schemeClr>
              </a:solidFill>
            </a:endParaRPr>
          </a:p>
        </p:txBody>
      </p:sp>
      <p:sp>
        <p:nvSpPr>
          <p:cNvPr id="6" name="TextBox 5">
            <a:extLst>
              <a:ext uri="{FF2B5EF4-FFF2-40B4-BE49-F238E27FC236}">
                <a16:creationId xmlns:a16="http://schemas.microsoft.com/office/drawing/2014/main" id="{2FAC031C-1892-8838-A063-ECF1956CAFA1}"/>
              </a:ext>
            </a:extLst>
          </p:cNvPr>
          <p:cNvSpPr txBox="1"/>
          <p:nvPr/>
        </p:nvSpPr>
        <p:spPr>
          <a:xfrm>
            <a:off x="6334664" y="3602965"/>
            <a:ext cx="58630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rial"/>
              <a:ea typeface="Lato"/>
              <a:cs typeface="Arial"/>
            </a:endParaRPr>
          </a:p>
          <a:p>
            <a:pPr marL="285750" indent="-285750">
              <a:buFont typeface="Arial,Sans-Serif"/>
              <a:buChar char="•"/>
            </a:pPr>
            <a:r>
              <a:rPr lang="en-US" sz="2400">
                <a:latin typeface="Arial"/>
                <a:ea typeface="Lato"/>
                <a:cs typeface="Arial"/>
              </a:rPr>
              <a:t>Pregnancy increase risk of regurgitation</a:t>
            </a:r>
          </a:p>
        </p:txBody>
      </p:sp>
      <p:grpSp>
        <p:nvGrpSpPr>
          <p:cNvPr id="3" name="Group 2">
            <a:extLst>
              <a:ext uri="{FF2B5EF4-FFF2-40B4-BE49-F238E27FC236}">
                <a16:creationId xmlns:a16="http://schemas.microsoft.com/office/drawing/2014/main" id="{C413B9ED-82A9-D0CE-0991-2EF67EFFB170}"/>
              </a:ext>
            </a:extLst>
          </p:cNvPr>
          <p:cNvGrpSpPr/>
          <p:nvPr/>
        </p:nvGrpSpPr>
        <p:grpSpPr>
          <a:xfrm>
            <a:off x="5566518" y="1366577"/>
            <a:ext cx="6637167" cy="1533485"/>
            <a:chOff x="5422744" y="2358615"/>
            <a:chExt cx="6637167" cy="1533485"/>
          </a:xfrm>
        </p:grpSpPr>
        <p:sp>
          <p:nvSpPr>
            <p:cNvPr id="15" name="Rounded Rectangle 29">
              <a:extLst>
                <a:ext uri="{FF2B5EF4-FFF2-40B4-BE49-F238E27FC236}">
                  <a16:creationId xmlns:a16="http://schemas.microsoft.com/office/drawing/2014/main" id="{434707F5-E68E-8E79-B089-77B24903692E}"/>
                </a:ext>
              </a:extLst>
            </p:cNvPr>
            <p:cNvSpPr/>
            <p:nvPr/>
          </p:nvSpPr>
          <p:spPr>
            <a:xfrm>
              <a:off x="6665155" y="2761159"/>
              <a:ext cx="5008783" cy="772046"/>
            </a:xfrm>
            <a:prstGeom prst="roundRect">
              <a:avLst/>
            </a:prstGeom>
            <a:solidFill>
              <a:srgbClr val="D41B2C">
                <a:alpha val="2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6">
              <a:extLst>
                <a:ext uri="{FF2B5EF4-FFF2-40B4-BE49-F238E27FC236}">
                  <a16:creationId xmlns:a16="http://schemas.microsoft.com/office/drawing/2014/main" id="{AAD47C8B-9CCB-5FAB-3B3C-79D07A39E2F6}"/>
                </a:ext>
              </a:extLst>
            </p:cNvPr>
            <p:cNvSpPr/>
            <p:nvPr/>
          </p:nvSpPr>
          <p:spPr>
            <a:xfrm>
              <a:off x="5422744" y="2358615"/>
              <a:ext cx="1544826" cy="1533485"/>
            </a:xfrm>
            <a:prstGeom prst="ellipse">
              <a:avLst/>
            </a:prstGeom>
            <a:solidFill>
              <a:srgbClr val="D41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900">
                  <a:latin typeface="+mj-lt"/>
                </a:rPr>
                <a:t>1.6M</a:t>
              </a:r>
            </a:p>
          </p:txBody>
        </p:sp>
        <p:sp>
          <p:nvSpPr>
            <p:cNvPr id="18" name="Vertical Text Placeholder 2">
              <a:extLst>
                <a:ext uri="{FF2B5EF4-FFF2-40B4-BE49-F238E27FC236}">
                  <a16:creationId xmlns:a16="http://schemas.microsoft.com/office/drawing/2014/main" id="{33F3F3BE-1F72-E2E3-7316-3149E349A8AC}"/>
                </a:ext>
              </a:extLst>
            </p:cNvPr>
            <p:cNvSpPr txBox="1">
              <a:spLocks/>
            </p:cNvSpPr>
            <p:nvPr/>
          </p:nvSpPr>
          <p:spPr>
            <a:xfrm>
              <a:off x="6967570" y="2914704"/>
              <a:ext cx="5092341" cy="770397"/>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200" u="sng"/>
                <a:t>Moderate to severe</a:t>
              </a:r>
              <a:r>
                <a:rPr lang="en-US" sz="2200"/>
                <a:t> cases in the US</a:t>
              </a:r>
              <a:r>
                <a:rPr lang="en-US" sz="2200" baseline="30000"/>
                <a:t>1</a:t>
              </a:r>
              <a:endParaRPr lang="en-US" sz="2200"/>
            </a:p>
            <a:p>
              <a:endParaRPr lang="en-US" sz="2200"/>
            </a:p>
          </p:txBody>
        </p:sp>
      </p:grpSp>
      <p:grpSp>
        <p:nvGrpSpPr>
          <p:cNvPr id="16" name="Group 15">
            <a:extLst>
              <a:ext uri="{FF2B5EF4-FFF2-40B4-BE49-F238E27FC236}">
                <a16:creationId xmlns:a16="http://schemas.microsoft.com/office/drawing/2014/main" id="{E93A865D-A07A-ACC2-7B5A-F8CC6DEF53A9}"/>
              </a:ext>
            </a:extLst>
          </p:cNvPr>
          <p:cNvGrpSpPr/>
          <p:nvPr/>
        </p:nvGrpSpPr>
        <p:grpSpPr>
          <a:xfrm>
            <a:off x="6172771" y="2344989"/>
            <a:ext cx="5848609" cy="1296310"/>
            <a:chOff x="6273413" y="3710838"/>
            <a:chExt cx="5848609" cy="1296310"/>
          </a:xfrm>
        </p:grpSpPr>
        <p:sp>
          <p:nvSpPr>
            <p:cNvPr id="19" name="Rounded Rectangle 36">
              <a:extLst>
                <a:ext uri="{FF2B5EF4-FFF2-40B4-BE49-F238E27FC236}">
                  <a16:creationId xmlns:a16="http://schemas.microsoft.com/office/drawing/2014/main" id="{D569B02F-C965-A98D-3E77-05F63593165C}"/>
                </a:ext>
              </a:extLst>
            </p:cNvPr>
            <p:cNvSpPr/>
            <p:nvPr/>
          </p:nvSpPr>
          <p:spPr>
            <a:xfrm>
              <a:off x="7153756" y="3958073"/>
              <a:ext cx="4611649" cy="770397"/>
            </a:xfrm>
            <a:prstGeom prst="roundRect">
              <a:avLst/>
            </a:prstGeom>
            <a:solidFill>
              <a:schemeClr val="accent4">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Vertical Text Placeholder 2">
              <a:extLst>
                <a:ext uri="{FF2B5EF4-FFF2-40B4-BE49-F238E27FC236}">
                  <a16:creationId xmlns:a16="http://schemas.microsoft.com/office/drawing/2014/main" id="{6F5FDF96-8614-7D2E-F995-7EA757D9FA5A}"/>
                </a:ext>
              </a:extLst>
            </p:cNvPr>
            <p:cNvSpPr txBox="1">
              <a:spLocks/>
            </p:cNvSpPr>
            <p:nvPr/>
          </p:nvSpPr>
          <p:spPr>
            <a:xfrm>
              <a:off x="7665040" y="4115702"/>
              <a:ext cx="4456982" cy="891446"/>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200"/>
                <a:t>US adults with </a:t>
              </a:r>
              <a:r>
                <a:rPr lang="en-US" sz="2200" u="sng"/>
                <a:t>mild</a:t>
              </a:r>
              <a:r>
                <a:rPr lang="en-US" sz="2200"/>
                <a:t> TR</a:t>
              </a:r>
              <a:r>
                <a:rPr lang="en-US" sz="2200" baseline="30000"/>
                <a:t>1</a:t>
              </a:r>
              <a:endParaRPr lang="en-US" sz="2200"/>
            </a:p>
          </p:txBody>
        </p:sp>
        <p:sp>
          <p:nvSpPr>
            <p:cNvPr id="21" name="Oval 20">
              <a:extLst>
                <a:ext uri="{FF2B5EF4-FFF2-40B4-BE49-F238E27FC236}">
                  <a16:creationId xmlns:a16="http://schemas.microsoft.com/office/drawing/2014/main" id="{D3D2E759-CE1D-BDBB-0734-A9C3AD5499B8}"/>
                </a:ext>
              </a:extLst>
            </p:cNvPr>
            <p:cNvSpPr/>
            <p:nvPr/>
          </p:nvSpPr>
          <p:spPr>
            <a:xfrm>
              <a:off x="6273413" y="3710838"/>
              <a:ext cx="1269584" cy="12118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a:solidFill>
                    <a:schemeClr val="bg1"/>
                  </a:solidFill>
                  <a:latin typeface="+mj-lt"/>
                </a:rPr>
                <a:t>15%</a:t>
              </a:r>
            </a:p>
          </p:txBody>
        </p:sp>
      </p:grpSp>
      <p:grpSp>
        <p:nvGrpSpPr>
          <p:cNvPr id="13" name="Group 12">
            <a:extLst>
              <a:ext uri="{FF2B5EF4-FFF2-40B4-BE49-F238E27FC236}">
                <a16:creationId xmlns:a16="http://schemas.microsoft.com/office/drawing/2014/main" id="{ED4EFA9B-361A-4A7B-E7F7-091A4B2D0912}"/>
              </a:ext>
            </a:extLst>
          </p:cNvPr>
          <p:cNvGrpSpPr/>
          <p:nvPr/>
        </p:nvGrpSpPr>
        <p:grpSpPr>
          <a:xfrm>
            <a:off x="-726175" y="371686"/>
            <a:ext cx="6462558" cy="6462558"/>
            <a:chOff x="140764" y="640786"/>
            <a:chExt cx="6462558" cy="6462558"/>
          </a:xfrm>
        </p:grpSpPr>
        <p:grpSp>
          <p:nvGrpSpPr>
            <p:cNvPr id="7" name="Group 6">
              <a:extLst>
                <a:ext uri="{FF2B5EF4-FFF2-40B4-BE49-F238E27FC236}">
                  <a16:creationId xmlns:a16="http://schemas.microsoft.com/office/drawing/2014/main" id="{6D3332C2-55A5-4574-65D7-79B7FAEE3DAD}"/>
                </a:ext>
              </a:extLst>
            </p:cNvPr>
            <p:cNvGrpSpPr/>
            <p:nvPr/>
          </p:nvGrpSpPr>
          <p:grpSpPr>
            <a:xfrm>
              <a:off x="140764" y="640786"/>
              <a:ext cx="6462558" cy="6462558"/>
              <a:chOff x="132089" y="648000"/>
              <a:chExt cx="6155612" cy="6155612"/>
            </a:xfrm>
          </p:grpSpPr>
          <p:pic>
            <p:nvPicPr>
              <p:cNvPr id="22" name="Picture 21">
                <a:extLst>
                  <a:ext uri="{FF2B5EF4-FFF2-40B4-BE49-F238E27FC236}">
                    <a16:creationId xmlns:a16="http://schemas.microsoft.com/office/drawing/2014/main" id="{17A1A3CD-6581-8D10-3DF0-EC5CC27FA28B}"/>
                  </a:ext>
                </a:extLst>
              </p:cNvPr>
              <p:cNvPicPr>
                <a:picLocks noChangeAspect="1"/>
              </p:cNvPicPr>
              <p:nvPr/>
            </p:nvPicPr>
            <p:blipFill>
              <a:blip r:embed="rId3"/>
              <a:stretch>
                <a:fillRect/>
              </a:stretch>
            </p:blipFill>
            <p:spPr>
              <a:xfrm>
                <a:off x="132089" y="648000"/>
                <a:ext cx="6155612" cy="6155612"/>
              </a:xfrm>
              <a:prstGeom prst="rect">
                <a:avLst/>
              </a:prstGeom>
            </p:spPr>
          </p:pic>
          <p:grpSp>
            <p:nvGrpSpPr>
              <p:cNvPr id="23" name="Group 22">
                <a:extLst>
                  <a:ext uri="{FF2B5EF4-FFF2-40B4-BE49-F238E27FC236}">
                    <a16:creationId xmlns:a16="http://schemas.microsoft.com/office/drawing/2014/main" id="{F724F04F-3EEC-7D3C-9894-589CECE88DB8}"/>
                  </a:ext>
                </a:extLst>
              </p:cNvPr>
              <p:cNvGrpSpPr/>
              <p:nvPr/>
            </p:nvGrpSpPr>
            <p:grpSpPr>
              <a:xfrm>
                <a:off x="862895" y="2874521"/>
                <a:ext cx="453695" cy="615550"/>
                <a:chOff x="862895" y="2874521"/>
                <a:chExt cx="453695" cy="615550"/>
              </a:xfrm>
            </p:grpSpPr>
            <p:pic>
              <p:nvPicPr>
                <p:cNvPr id="24" name="Graphic 4" descr="Arrow: Straight with solid fill">
                  <a:extLst>
                    <a:ext uri="{FF2B5EF4-FFF2-40B4-BE49-F238E27FC236}">
                      <a16:creationId xmlns:a16="http://schemas.microsoft.com/office/drawing/2014/main" id="{F26AD8DC-794D-8791-7180-49568E30A9D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794938">
                  <a:off x="827313" y="3115520"/>
                  <a:ext cx="410133" cy="338970"/>
                </a:xfrm>
                <a:prstGeom prst="rect">
                  <a:avLst/>
                </a:prstGeom>
                <a:effectLst>
                  <a:outerShdw blurRad="50800" dist="38100" dir="5400000" algn="t" rotWithShape="0">
                    <a:prstClr val="black">
                      <a:alpha val="40000"/>
                    </a:prstClr>
                  </a:outerShdw>
                </a:effectLst>
              </p:spPr>
            </p:pic>
            <p:pic>
              <p:nvPicPr>
                <p:cNvPr id="25" name="Graphic 5" descr="Back with solid fill">
                  <a:extLst>
                    <a:ext uri="{FF2B5EF4-FFF2-40B4-BE49-F238E27FC236}">
                      <a16:creationId xmlns:a16="http://schemas.microsoft.com/office/drawing/2014/main" id="{D19F7697-1579-4780-9A4B-F84ED0B9830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7360287">
                  <a:off x="949009" y="2950420"/>
                  <a:ext cx="443479" cy="291682"/>
                </a:xfrm>
                <a:prstGeom prst="rect">
                  <a:avLst/>
                </a:prstGeom>
                <a:effectLst>
                  <a:outerShdw blurRad="50800" dist="38100" dir="5400000" algn="t" rotWithShape="0">
                    <a:prstClr val="black">
                      <a:alpha val="40000"/>
                    </a:prstClr>
                  </a:outerShdw>
                </a:effectLst>
              </p:spPr>
            </p:pic>
          </p:grpSp>
        </p:grpSp>
        <p:sp>
          <p:nvSpPr>
            <p:cNvPr id="8" name="Rectangle 7">
              <a:extLst>
                <a:ext uri="{FF2B5EF4-FFF2-40B4-BE49-F238E27FC236}">
                  <a16:creationId xmlns:a16="http://schemas.microsoft.com/office/drawing/2014/main" id="{D56CEFE5-6834-8607-C074-BEB5CF78C556}"/>
                </a:ext>
              </a:extLst>
            </p:cNvPr>
            <p:cNvSpPr/>
            <p:nvPr/>
          </p:nvSpPr>
          <p:spPr>
            <a:xfrm>
              <a:off x="591730" y="1038687"/>
              <a:ext cx="1822995" cy="3462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640815BD-65DC-D7C9-0CF9-66B921746E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652" t="17039" r="64565" b="43069"/>
          <a:stretch/>
        </p:blipFill>
        <p:spPr>
          <a:xfrm>
            <a:off x="7358821" y="4453130"/>
            <a:ext cx="1702345" cy="2081205"/>
          </a:xfrm>
          <a:prstGeom prst="rect">
            <a:avLst/>
          </a:prstGeom>
        </p:spPr>
      </p:pic>
      <p:grpSp>
        <p:nvGrpSpPr>
          <p:cNvPr id="10" name="Group 9">
            <a:extLst>
              <a:ext uri="{FF2B5EF4-FFF2-40B4-BE49-F238E27FC236}">
                <a16:creationId xmlns:a16="http://schemas.microsoft.com/office/drawing/2014/main" id="{A894FE66-F63A-A7B6-1446-6388CD1AAE86}"/>
              </a:ext>
            </a:extLst>
          </p:cNvPr>
          <p:cNvGrpSpPr/>
          <p:nvPr/>
        </p:nvGrpSpPr>
        <p:grpSpPr>
          <a:xfrm>
            <a:off x="2437713" y="4193243"/>
            <a:ext cx="605714" cy="933791"/>
            <a:chOff x="862895" y="2874521"/>
            <a:chExt cx="453695" cy="615550"/>
          </a:xfrm>
        </p:grpSpPr>
        <p:pic>
          <p:nvPicPr>
            <p:cNvPr id="11" name="Graphic 4" descr="Arrow: Straight with solid fill">
              <a:extLst>
                <a:ext uri="{FF2B5EF4-FFF2-40B4-BE49-F238E27FC236}">
                  <a16:creationId xmlns:a16="http://schemas.microsoft.com/office/drawing/2014/main" id="{313636BF-2092-63AD-BA3B-7AB15DE04A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794938">
              <a:off x="827313" y="3115520"/>
              <a:ext cx="410133" cy="338970"/>
            </a:xfrm>
            <a:prstGeom prst="rect">
              <a:avLst/>
            </a:prstGeom>
            <a:effectLst>
              <a:outerShdw blurRad="50800" dist="38100" dir="5400000" algn="t" rotWithShape="0">
                <a:prstClr val="black">
                  <a:alpha val="40000"/>
                </a:prstClr>
              </a:outerShdw>
            </a:effectLst>
          </p:spPr>
        </p:pic>
        <p:pic>
          <p:nvPicPr>
            <p:cNvPr id="12" name="Graphic 5" descr="Back with solid fill">
              <a:extLst>
                <a:ext uri="{FF2B5EF4-FFF2-40B4-BE49-F238E27FC236}">
                  <a16:creationId xmlns:a16="http://schemas.microsoft.com/office/drawing/2014/main" id="{0357686A-BF39-F9CE-F6AD-8F56FDDA63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360287">
              <a:off x="949009" y="2950420"/>
              <a:ext cx="443479" cy="291682"/>
            </a:xfrm>
            <a:prstGeom prst="rect">
              <a:avLst/>
            </a:prstGeom>
            <a:effectLst>
              <a:outerShdw blurRad="50800" dist="38100" dir="5400000" algn="t" rotWithShape="0">
                <a:prstClr val="black">
                  <a:alpha val="40000"/>
                </a:prstClr>
              </a:outerShdw>
            </a:effectLst>
          </p:spPr>
        </p:pic>
      </p:grpSp>
      <p:sp>
        <p:nvSpPr>
          <p:cNvPr id="30" name="TextBox 29">
            <a:extLst>
              <a:ext uri="{FF2B5EF4-FFF2-40B4-BE49-F238E27FC236}">
                <a16:creationId xmlns:a16="http://schemas.microsoft.com/office/drawing/2014/main" id="{3D270BFD-F018-E628-73BB-663FDAE2EDB6}"/>
              </a:ext>
            </a:extLst>
          </p:cNvPr>
          <p:cNvSpPr txBox="1"/>
          <p:nvPr/>
        </p:nvSpPr>
        <p:spPr>
          <a:xfrm>
            <a:off x="9151422" y="4889512"/>
            <a:ext cx="21421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Tricuspid Regurgitation (TR)</a:t>
            </a:r>
          </a:p>
        </p:txBody>
      </p:sp>
      <p:sp>
        <p:nvSpPr>
          <p:cNvPr id="26" name="TextBox 25">
            <a:extLst>
              <a:ext uri="{FF2B5EF4-FFF2-40B4-BE49-F238E27FC236}">
                <a16:creationId xmlns:a16="http://schemas.microsoft.com/office/drawing/2014/main" id="{959154FB-65CD-AF19-5504-18C705064FC4}"/>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spTree>
    <p:extLst>
      <p:ext uri="{BB962C8B-B14F-4D97-AF65-F5344CB8AC3E}">
        <p14:creationId xmlns:p14="http://schemas.microsoft.com/office/powerpoint/2010/main" val="37648686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ppt_x"/>
                                          </p:val>
                                        </p:tav>
                                        <p:tav tm="100000">
                                          <p:val>
                                            <p:strVal val="#ppt_x"/>
                                          </p:val>
                                        </p:tav>
                                      </p:tavLst>
                                    </p:anim>
                                    <p:anim calcmode="lin" valueType="num">
                                      <p:cBhvr additive="base">
                                        <p:cTn id="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A01A-A9FC-2C49-EAF4-08A4AC68CCA6}"/>
              </a:ext>
            </a:extLst>
          </p:cNvPr>
          <p:cNvSpPr>
            <a:spLocks noGrp="1"/>
          </p:cNvSpPr>
          <p:nvPr>
            <p:ph type="title"/>
          </p:nvPr>
        </p:nvSpPr>
        <p:spPr/>
        <p:txBody>
          <a:bodyPr/>
          <a:lstStyle/>
          <a:p>
            <a:r>
              <a:rPr lang="en-US">
                <a:ea typeface="Lato Black"/>
                <a:cs typeface="Lato Black"/>
              </a:rPr>
              <a:t>Discussion/Conclusion</a:t>
            </a:r>
            <a:endParaRPr lang="en-US"/>
          </a:p>
        </p:txBody>
      </p:sp>
      <p:sp>
        <p:nvSpPr>
          <p:cNvPr id="3" name="Text Placeholder 2">
            <a:extLst>
              <a:ext uri="{FF2B5EF4-FFF2-40B4-BE49-F238E27FC236}">
                <a16:creationId xmlns:a16="http://schemas.microsoft.com/office/drawing/2014/main" id="{B65E36AA-B3ED-C73A-2DF0-827CF2B6B733}"/>
              </a:ext>
            </a:extLst>
          </p:cNvPr>
          <p:cNvSpPr>
            <a:spLocks noGrp="1"/>
          </p:cNvSpPr>
          <p:nvPr>
            <p:ph type="body" sz="quarter" idx="32"/>
          </p:nvPr>
        </p:nvSpPr>
        <p:spPr>
          <a:xfrm>
            <a:off x="455466" y="1796377"/>
            <a:ext cx="9892262" cy="4182565"/>
          </a:xfrm>
        </p:spPr>
        <p:txBody>
          <a:bodyPr vert="horz" lIns="0" tIns="0" rIns="0" bIns="0" rtlCol="0" anchor="t">
            <a:noAutofit/>
          </a:bodyPr>
          <a:lstStyle/>
          <a:p>
            <a:pPr marL="285750" indent="-285750">
              <a:buFont typeface="Arial" panose="020B0604020202020204" pitchFamily="34" charset="0"/>
              <a:buChar char="•"/>
            </a:pPr>
            <a:r>
              <a:rPr lang="en-US">
                <a:solidFill>
                  <a:schemeClr val="tx1"/>
                </a:solidFill>
                <a:ea typeface="Lato"/>
                <a:cs typeface="Lato"/>
              </a:rPr>
              <a:t>Higher contact pressure among males</a:t>
            </a:r>
          </a:p>
          <a:p>
            <a:pPr marL="552450" lvl="1" indent="-285750">
              <a:buFont typeface="Arial" panose="020B0604020202020204" pitchFamily="34" charset="0"/>
              <a:buChar char="•"/>
            </a:pPr>
            <a:r>
              <a:rPr lang="en-US">
                <a:solidFill>
                  <a:schemeClr val="tx1"/>
                </a:solidFill>
                <a:ea typeface="Lato"/>
                <a:cs typeface="Lato"/>
              </a:rPr>
              <a:t>Females tested had generally smaller heads and helmets</a:t>
            </a:r>
          </a:p>
          <a:p>
            <a:pPr marL="552450" lvl="1" indent="-285750">
              <a:buFont typeface="Arial" panose="020B0604020202020204" pitchFamily="34" charset="0"/>
              <a:buChar char="•"/>
            </a:pPr>
            <a:r>
              <a:rPr lang="en-US">
                <a:solidFill>
                  <a:schemeClr val="tx1"/>
                </a:solidFill>
                <a:ea typeface="Lato"/>
                <a:cs typeface="Lato"/>
              </a:rPr>
              <a:t>Shape difference</a:t>
            </a:r>
          </a:p>
          <a:p>
            <a:pPr marL="285750" indent="-285750">
              <a:buFont typeface="Arial" panose="020B0604020202020204" pitchFamily="34" charset="0"/>
              <a:buChar char="•"/>
            </a:pPr>
            <a:r>
              <a:rPr lang="en-US">
                <a:solidFill>
                  <a:schemeClr val="tx1"/>
                </a:solidFill>
                <a:ea typeface="Lato"/>
                <a:cs typeface="Lato"/>
              </a:rPr>
              <a:t>Male/Female difference increase with strap application</a:t>
            </a:r>
          </a:p>
          <a:p>
            <a:pPr marL="552450" lvl="1" indent="-285750">
              <a:buFont typeface="Arial" panose="020B0604020202020204" pitchFamily="34" charset="0"/>
              <a:buChar char="•"/>
            </a:pPr>
            <a:r>
              <a:rPr lang="en-US">
                <a:solidFill>
                  <a:schemeClr val="tx1"/>
                </a:solidFill>
                <a:ea typeface="Lato"/>
                <a:cs typeface="Lato"/>
              </a:rPr>
              <a:t>Magnification of the same difference </a:t>
            </a:r>
          </a:p>
          <a:p>
            <a:pPr marL="552450" lvl="1" indent="-285750">
              <a:buFont typeface="Arial" panose="020B0604020202020204" pitchFamily="34" charset="0"/>
              <a:buChar char="•"/>
            </a:pPr>
            <a:r>
              <a:rPr lang="en-US">
                <a:solidFill>
                  <a:schemeClr val="tx1"/>
                </a:solidFill>
                <a:ea typeface="Lato"/>
                <a:cs typeface="Lato"/>
              </a:rPr>
              <a:t>Males may tension the strap more tightly</a:t>
            </a:r>
          </a:p>
          <a:p>
            <a:pPr marL="285750" indent="-285750">
              <a:buFont typeface="Arial" panose="020B0604020202020204" pitchFamily="34" charset="0"/>
              <a:buChar char="•"/>
            </a:pPr>
            <a:r>
              <a:rPr lang="en-US">
                <a:solidFill>
                  <a:schemeClr val="tx1"/>
                </a:solidFill>
                <a:ea typeface="Lato"/>
                <a:cs typeface="Lato"/>
              </a:rPr>
              <a:t>Higher contact pressure with tighter fit</a:t>
            </a:r>
          </a:p>
          <a:p>
            <a:pPr marL="552450" lvl="1" indent="-285750">
              <a:buFont typeface="Arial" panose="020B0604020202020204" pitchFamily="34" charset="0"/>
              <a:buChar char="•"/>
            </a:pPr>
            <a:r>
              <a:rPr lang="en-US">
                <a:solidFill>
                  <a:schemeClr val="tx1"/>
                </a:solidFill>
                <a:ea typeface="Lato"/>
                <a:cs typeface="Lato"/>
              </a:rPr>
              <a:t>Pads forced to compress further</a:t>
            </a:r>
          </a:p>
          <a:p>
            <a:endParaRPr lang="en-US">
              <a:solidFill>
                <a:schemeClr val="tx1"/>
              </a:solidFill>
              <a:ea typeface="Lato"/>
              <a:cs typeface="Lato"/>
            </a:endParaRPr>
          </a:p>
          <a:p>
            <a:r>
              <a:rPr lang="en-US">
                <a:solidFill>
                  <a:schemeClr val="tx1"/>
                </a:solidFill>
                <a:ea typeface="Lato"/>
                <a:cs typeface="Lato"/>
              </a:rPr>
              <a:t>Sample consisted of 18 inexperienced users and may not be representative.</a:t>
            </a:r>
          </a:p>
        </p:txBody>
      </p:sp>
      <p:sp>
        <p:nvSpPr>
          <p:cNvPr id="4" name="Slide Number Placeholder 3">
            <a:extLst>
              <a:ext uri="{FF2B5EF4-FFF2-40B4-BE49-F238E27FC236}">
                <a16:creationId xmlns:a16="http://schemas.microsoft.com/office/drawing/2014/main" id="{76C7AF38-E7F8-1151-3657-A2B76F497F0C}"/>
              </a:ext>
            </a:extLst>
          </p:cNvPr>
          <p:cNvSpPr>
            <a:spLocks noGrp="1"/>
          </p:cNvSpPr>
          <p:nvPr>
            <p:ph type="sldNum" sz="quarter" idx="33"/>
          </p:nvPr>
        </p:nvSpPr>
        <p:spPr/>
        <p:txBody>
          <a:bodyPr/>
          <a:lstStyle/>
          <a:p>
            <a:fld id="{19B51A1E-902D-48AF-9020-955120F399B6}" type="slidenum">
              <a:rPr lang="en-US" smtClean="0"/>
              <a:pPr/>
              <a:t>18</a:t>
            </a:fld>
            <a:endParaRPr lang="en-US"/>
          </a:p>
        </p:txBody>
      </p:sp>
      <p:sp>
        <p:nvSpPr>
          <p:cNvPr id="7" name="TextBox 6">
            <a:extLst>
              <a:ext uri="{FF2B5EF4-FFF2-40B4-BE49-F238E27FC236}">
                <a16:creationId xmlns:a16="http://schemas.microsoft.com/office/drawing/2014/main" id="{E5D86634-8338-02A2-7DC9-E0E9320FC334}"/>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graphicFrame>
        <p:nvGraphicFramePr>
          <p:cNvPr id="5" name="Table 5">
            <a:extLst>
              <a:ext uri="{FF2B5EF4-FFF2-40B4-BE49-F238E27FC236}">
                <a16:creationId xmlns:a16="http://schemas.microsoft.com/office/drawing/2014/main" id="{07161A84-C878-6169-42AE-104BC3FAA08A}"/>
              </a:ext>
            </a:extLst>
          </p:cNvPr>
          <p:cNvGraphicFramePr>
            <a:graphicFrameLocks noGrp="1"/>
          </p:cNvGraphicFramePr>
          <p:nvPr>
            <p:extLst>
              <p:ext uri="{D42A27DB-BD31-4B8C-83A1-F6EECF244321}">
                <p14:modId xmlns:p14="http://schemas.microsoft.com/office/powerpoint/2010/main" val="713214296"/>
              </p:ext>
            </p:extLst>
          </p:nvPr>
        </p:nvGraphicFramePr>
        <p:xfrm>
          <a:off x="6464260" y="2262257"/>
          <a:ext cx="5295740" cy="1483360"/>
        </p:xfrm>
        <a:graphic>
          <a:graphicData uri="http://schemas.openxmlformats.org/drawingml/2006/table">
            <a:tbl>
              <a:tblPr firstRow="1" bandRow="1">
                <a:tableStyleId>{5940675A-B579-460E-94D1-54222C63F5DA}</a:tableStyleId>
              </a:tblPr>
              <a:tblGrid>
                <a:gridCol w="1028429">
                  <a:extLst>
                    <a:ext uri="{9D8B030D-6E8A-4147-A177-3AD203B41FA5}">
                      <a16:colId xmlns:a16="http://schemas.microsoft.com/office/drawing/2014/main" val="316209271"/>
                    </a:ext>
                  </a:extLst>
                </a:gridCol>
                <a:gridCol w="726699">
                  <a:extLst>
                    <a:ext uri="{9D8B030D-6E8A-4147-A177-3AD203B41FA5}">
                      <a16:colId xmlns:a16="http://schemas.microsoft.com/office/drawing/2014/main" val="2258377479"/>
                    </a:ext>
                  </a:extLst>
                </a:gridCol>
                <a:gridCol w="740858">
                  <a:extLst>
                    <a:ext uri="{9D8B030D-6E8A-4147-A177-3AD203B41FA5}">
                      <a16:colId xmlns:a16="http://schemas.microsoft.com/office/drawing/2014/main" val="2986550169"/>
                    </a:ext>
                  </a:extLst>
                </a:gridCol>
                <a:gridCol w="722337">
                  <a:extLst>
                    <a:ext uri="{9D8B030D-6E8A-4147-A177-3AD203B41FA5}">
                      <a16:colId xmlns:a16="http://schemas.microsoft.com/office/drawing/2014/main" val="2533574052"/>
                    </a:ext>
                  </a:extLst>
                </a:gridCol>
                <a:gridCol w="750748">
                  <a:extLst>
                    <a:ext uri="{9D8B030D-6E8A-4147-A177-3AD203B41FA5}">
                      <a16:colId xmlns:a16="http://schemas.microsoft.com/office/drawing/2014/main" val="3439370637"/>
                    </a:ext>
                  </a:extLst>
                </a:gridCol>
                <a:gridCol w="666145">
                  <a:extLst>
                    <a:ext uri="{9D8B030D-6E8A-4147-A177-3AD203B41FA5}">
                      <a16:colId xmlns:a16="http://schemas.microsoft.com/office/drawing/2014/main" val="497174105"/>
                    </a:ext>
                  </a:extLst>
                </a:gridCol>
                <a:gridCol w="660524">
                  <a:extLst>
                    <a:ext uri="{9D8B030D-6E8A-4147-A177-3AD203B41FA5}">
                      <a16:colId xmlns:a16="http://schemas.microsoft.com/office/drawing/2014/main" val="2581019343"/>
                    </a:ext>
                  </a:extLst>
                </a:gridCol>
              </a:tblGrid>
              <a:tr h="370840">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5">
                  <a:txBody>
                    <a:bodyPr/>
                    <a:lstStyle/>
                    <a:p>
                      <a:pPr algn="ctr"/>
                      <a:r>
                        <a:rPr lang="en-US"/>
                        <a:t>Percentiles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3512996"/>
                  </a:ext>
                </a:extLst>
              </a:tr>
              <a:tr h="370840">
                <a:tc>
                  <a:txBody>
                    <a:bodyPr/>
                    <a:lstStyle/>
                    <a:p>
                      <a:r>
                        <a:rPr lang="en-US"/>
                        <a:t>Sample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a:t>
                      </a:r>
                      <a:r>
                        <a:rPr lang="en-US" baseline="30000"/>
                        <a:t>st</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5</a:t>
                      </a:r>
                      <a:r>
                        <a:rPr lang="en-US" baseline="30000"/>
                        <a:t>th</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50</a:t>
                      </a:r>
                      <a:r>
                        <a:rPr lang="en-US" baseline="30000"/>
                        <a:t>th</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95</a:t>
                      </a:r>
                      <a:r>
                        <a:rPr lang="en-US" baseline="30000"/>
                        <a:t>th</a:t>
                      </a:r>
                      <a:r>
                        <a:rPr lang="en-US"/>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99</a:t>
                      </a:r>
                      <a:r>
                        <a:rPr lang="en-US" baseline="30000"/>
                        <a:t>th</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6665077"/>
                  </a:ext>
                </a:extLst>
              </a:tr>
              <a:tr h="370840">
                <a:tc>
                  <a:txBody>
                    <a:bodyPr/>
                    <a:lstStyle/>
                    <a:p>
                      <a:r>
                        <a:rPr lang="en-US"/>
                        <a:t>Male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[cm]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18.3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18.8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6428044"/>
                  </a:ext>
                </a:extLst>
              </a:tr>
              <a:tr h="370840">
                <a:tc>
                  <a:txBody>
                    <a:bodyPr/>
                    <a:lstStyle/>
                    <a:p>
                      <a:r>
                        <a:rPr lang="en-US"/>
                        <a:t>Female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t>[cm]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19.1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20.2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t>20.7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7778409"/>
                  </a:ext>
                </a:extLst>
              </a:tr>
            </a:tbl>
          </a:graphicData>
        </a:graphic>
      </p:graphicFrame>
      <p:sp>
        <p:nvSpPr>
          <p:cNvPr id="6" name="TextBox 5">
            <a:extLst>
              <a:ext uri="{FF2B5EF4-FFF2-40B4-BE49-F238E27FC236}">
                <a16:creationId xmlns:a16="http://schemas.microsoft.com/office/drawing/2014/main" id="{A058A0B3-99C8-85E2-6BCD-3A4F8070CAA6}"/>
              </a:ext>
            </a:extLst>
          </p:cNvPr>
          <p:cNvSpPr txBox="1"/>
          <p:nvPr/>
        </p:nvSpPr>
        <p:spPr>
          <a:xfrm>
            <a:off x="7285401" y="1820925"/>
            <a:ext cx="4039340" cy="369332"/>
          </a:xfrm>
          <a:prstGeom prst="rect">
            <a:avLst/>
          </a:prstGeom>
          <a:noFill/>
        </p:spPr>
        <p:txBody>
          <a:bodyPr wrap="square" rtlCol="0">
            <a:spAutoFit/>
          </a:bodyPr>
          <a:lstStyle/>
          <a:p>
            <a:r>
              <a:rPr lang="en-US" b="1"/>
              <a:t>Head length population distribution</a:t>
            </a:r>
          </a:p>
        </p:txBody>
      </p:sp>
      <p:sp>
        <p:nvSpPr>
          <p:cNvPr id="8" name="TextBox 7">
            <a:extLst>
              <a:ext uri="{FF2B5EF4-FFF2-40B4-BE49-F238E27FC236}">
                <a16:creationId xmlns:a16="http://schemas.microsoft.com/office/drawing/2014/main" id="{9EA14C1F-D1CD-B988-BE5F-86AFDAE79243}"/>
              </a:ext>
            </a:extLst>
          </p:cNvPr>
          <p:cNvSpPr txBox="1"/>
          <p:nvPr/>
        </p:nvSpPr>
        <p:spPr>
          <a:xfrm>
            <a:off x="7906629" y="3817617"/>
            <a:ext cx="3151574" cy="276999"/>
          </a:xfrm>
          <a:prstGeom prst="rect">
            <a:avLst/>
          </a:prstGeom>
          <a:noFill/>
        </p:spPr>
        <p:txBody>
          <a:bodyPr wrap="square" rtlCol="0">
            <a:spAutoFit/>
          </a:bodyPr>
          <a:lstStyle/>
          <a:p>
            <a:r>
              <a:rPr lang="en-US" sz="1200" b="1"/>
              <a:t>Source: DOD Human Factors Engineering</a:t>
            </a:r>
          </a:p>
        </p:txBody>
      </p:sp>
      <p:sp>
        <p:nvSpPr>
          <p:cNvPr id="9" name="Rectangle: Rounded Corners 8">
            <a:extLst>
              <a:ext uri="{FF2B5EF4-FFF2-40B4-BE49-F238E27FC236}">
                <a16:creationId xmlns:a16="http://schemas.microsoft.com/office/drawing/2014/main" id="{92AAAF8D-649E-23C5-476C-8A5742BEB52D}"/>
              </a:ext>
            </a:extLst>
          </p:cNvPr>
          <p:cNvSpPr/>
          <p:nvPr/>
        </p:nvSpPr>
        <p:spPr>
          <a:xfrm>
            <a:off x="6400800" y="1713393"/>
            <a:ext cx="5539666" cy="2549901"/>
          </a:xfrm>
          <a:prstGeom prst="roundRect">
            <a:avLst/>
          </a:prstGeom>
          <a:noFill/>
          <a:ln w="28575">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2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0EA3-D452-41EA-A0C7-87260C4462E9}"/>
              </a:ext>
            </a:extLst>
          </p:cNvPr>
          <p:cNvSpPr>
            <a:spLocks noGrp="1"/>
          </p:cNvSpPr>
          <p:nvPr>
            <p:ph type="title"/>
          </p:nvPr>
        </p:nvSpPr>
        <p:spPr/>
        <p:txBody>
          <a:bodyPr/>
          <a:lstStyle/>
          <a:p>
            <a:r>
              <a:rPr lang="en-US">
                <a:ea typeface="Lato Black"/>
                <a:cs typeface="Lato Black"/>
              </a:rPr>
              <a:t>Background - Current Combat Helmet Technology</a:t>
            </a:r>
          </a:p>
        </p:txBody>
      </p:sp>
      <p:sp>
        <p:nvSpPr>
          <p:cNvPr id="4" name="Slide Number Placeholder 3">
            <a:extLst>
              <a:ext uri="{FF2B5EF4-FFF2-40B4-BE49-F238E27FC236}">
                <a16:creationId xmlns:a16="http://schemas.microsoft.com/office/drawing/2014/main" id="{988AC5A2-A348-4E94-BE54-7941C87D1D93}"/>
              </a:ext>
            </a:extLst>
          </p:cNvPr>
          <p:cNvSpPr>
            <a:spLocks noGrp="1"/>
          </p:cNvSpPr>
          <p:nvPr>
            <p:ph type="sldNum" sz="quarter" idx="33"/>
          </p:nvPr>
        </p:nvSpPr>
        <p:spPr/>
        <p:txBody>
          <a:bodyPr/>
          <a:lstStyle/>
          <a:p>
            <a:fld id="{19B51A1E-902D-48AF-9020-955120F399B6}" type="slidenum">
              <a:rPr lang="en-US" smtClean="0"/>
              <a:pPr/>
              <a:t>2</a:t>
            </a:fld>
            <a:endParaRPr lang="en-US"/>
          </a:p>
        </p:txBody>
      </p:sp>
      <p:sp>
        <p:nvSpPr>
          <p:cNvPr id="5" name="Footer Placeholder 4">
            <a:extLst>
              <a:ext uri="{FF2B5EF4-FFF2-40B4-BE49-F238E27FC236}">
                <a16:creationId xmlns:a16="http://schemas.microsoft.com/office/drawing/2014/main" id="{C4CB116B-A10B-4D20-B685-1F1495977A0F}"/>
              </a:ext>
            </a:extLst>
          </p:cNvPr>
          <p:cNvSpPr>
            <a:spLocks noGrp="1"/>
          </p:cNvSpPr>
          <p:nvPr>
            <p:ph type="ftr" sz="quarter" idx="34"/>
          </p:nvPr>
        </p:nvSpPr>
        <p:spPr>
          <a:xfrm>
            <a:off x="3349399" y="6248151"/>
            <a:ext cx="5484930" cy="201532"/>
          </a:xfrm>
        </p:spPr>
        <p:txBody>
          <a:bodyPr/>
          <a:lstStyle/>
          <a:p>
            <a:pPr algn="ctr"/>
            <a:r>
              <a:rPr lang="en-US" b="1">
                <a:ea typeface="Lato"/>
                <a:cs typeface="Lato"/>
              </a:rPr>
              <a:t>Moure-Guardiola et al., </a:t>
            </a:r>
            <a:r>
              <a:rPr lang="en-US" b="1" i="1">
                <a:ea typeface="Lato"/>
                <a:cs typeface="Lato"/>
              </a:rPr>
              <a:t>Apl sci,</a:t>
            </a:r>
            <a:r>
              <a:rPr lang="en-US" b="1">
                <a:ea typeface="Lato"/>
                <a:cs typeface="Lato"/>
              </a:rPr>
              <a:t> 2020</a:t>
            </a:r>
          </a:p>
        </p:txBody>
      </p:sp>
      <p:pic>
        <p:nvPicPr>
          <p:cNvPr id="6" name="Picture 6">
            <a:extLst>
              <a:ext uri="{FF2B5EF4-FFF2-40B4-BE49-F238E27FC236}">
                <a16:creationId xmlns:a16="http://schemas.microsoft.com/office/drawing/2014/main" id="{CB7E8EA1-CF4C-15DC-8821-C1A1951C0F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6775" y="1008625"/>
            <a:ext cx="7150179" cy="5101706"/>
          </a:xfrm>
          <a:prstGeom prst="rect">
            <a:avLst/>
          </a:prstGeom>
        </p:spPr>
      </p:pic>
      <p:sp>
        <p:nvSpPr>
          <p:cNvPr id="7" name="TextBox 6">
            <a:extLst>
              <a:ext uri="{FF2B5EF4-FFF2-40B4-BE49-F238E27FC236}">
                <a16:creationId xmlns:a16="http://schemas.microsoft.com/office/drawing/2014/main" id="{F86EF67A-D1D4-49B0-98D8-2A37B06280A4}"/>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spTree>
    <p:extLst>
      <p:ext uri="{BB962C8B-B14F-4D97-AF65-F5344CB8AC3E}">
        <p14:creationId xmlns:p14="http://schemas.microsoft.com/office/powerpoint/2010/main" val="953826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260C-8E8E-5E21-FAE1-1A82A28C9CEF}"/>
              </a:ext>
            </a:extLst>
          </p:cNvPr>
          <p:cNvSpPr>
            <a:spLocks noGrp="1"/>
          </p:cNvSpPr>
          <p:nvPr>
            <p:ph type="title"/>
          </p:nvPr>
        </p:nvSpPr>
        <p:spPr/>
        <p:txBody>
          <a:bodyPr/>
          <a:lstStyle/>
          <a:p>
            <a:r>
              <a:rPr lang="en-US">
                <a:ea typeface="Lato Black"/>
                <a:cs typeface="Lato Black"/>
              </a:rPr>
              <a:t>Background - Traumatic Brain Injury (TBI) </a:t>
            </a:r>
            <a:endParaRPr lang="en-US"/>
          </a:p>
        </p:txBody>
      </p:sp>
      <p:sp>
        <p:nvSpPr>
          <p:cNvPr id="4" name="Slide Number Placeholder 3">
            <a:extLst>
              <a:ext uri="{FF2B5EF4-FFF2-40B4-BE49-F238E27FC236}">
                <a16:creationId xmlns:a16="http://schemas.microsoft.com/office/drawing/2014/main" id="{F3BE98C8-1793-72FF-5E34-E863444D9289}"/>
              </a:ext>
            </a:extLst>
          </p:cNvPr>
          <p:cNvSpPr>
            <a:spLocks noGrp="1"/>
          </p:cNvSpPr>
          <p:nvPr>
            <p:ph type="sldNum" sz="quarter" idx="33"/>
          </p:nvPr>
        </p:nvSpPr>
        <p:spPr/>
        <p:txBody>
          <a:bodyPr/>
          <a:lstStyle/>
          <a:p>
            <a:fld id="{19B51A1E-902D-48AF-9020-955120F399B6}" type="slidenum">
              <a:rPr lang="en-US" smtClean="0"/>
              <a:pPr/>
              <a:t>3</a:t>
            </a:fld>
            <a:endParaRPr lang="en-US"/>
          </a:p>
        </p:txBody>
      </p:sp>
      <p:sp>
        <p:nvSpPr>
          <p:cNvPr id="6" name="TextBox 5">
            <a:extLst>
              <a:ext uri="{FF2B5EF4-FFF2-40B4-BE49-F238E27FC236}">
                <a16:creationId xmlns:a16="http://schemas.microsoft.com/office/drawing/2014/main" id="{F65BCA04-3D1B-59CA-D957-3C492A1E6270}"/>
              </a:ext>
            </a:extLst>
          </p:cNvPr>
          <p:cNvSpPr txBox="1"/>
          <p:nvPr/>
        </p:nvSpPr>
        <p:spPr>
          <a:xfrm>
            <a:off x="8378646" y="2918177"/>
            <a:ext cx="383348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A TBI is a family of brain dysfunction caused by an outside force, usually a violent blow to the head, in our case; a projectile or explosive shrapnel </a:t>
            </a:r>
            <a:endParaRPr lang="en-US">
              <a:ea typeface="Lato"/>
              <a:cs typeface="Lato"/>
            </a:endParaRPr>
          </a:p>
        </p:txBody>
      </p:sp>
      <p:pic>
        <p:nvPicPr>
          <p:cNvPr id="7" name="Picture 7" descr="A close-up of a graph&#10;&#10;Description automatically generated">
            <a:extLst>
              <a:ext uri="{FF2B5EF4-FFF2-40B4-BE49-F238E27FC236}">
                <a16:creationId xmlns:a16="http://schemas.microsoft.com/office/drawing/2014/main" id="{BF8490A7-9CA6-ADC6-16CC-BD6A3C055FAE}"/>
              </a:ext>
            </a:extLst>
          </p:cNvPr>
          <p:cNvPicPr>
            <a:picLocks noChangeAspect="1"/>
          </p:cNvPicPr>
          <p:nvPr/>
        </p:nvPicPr>
        <p:blipFill>
          <a:blip r:embed="rId3"/>
          <a:stretch>
            <a:fillRect/>
          </a:stretch>
        </p:blipFill>
        <p:spPr>
          <a:xfrm>
            <a:off x="559293" y="1295591"/>
            <a:ext cx="7311430" cy="4879432"/>
          </a:xfrm>
          <a:prstGeom prst="rect">
            <a:avLst/>
          </a:prstGeom>
        </p:spPr>
      </p:pic>
      <p:sp>
        <p:nvSpPr>
          <p:cNvPr id="8" name="TextBox 7">
            <a:extLst>
              <a:ext uri="{FF2B5EF4-FFF2-40B4-BE49-F238E27FC236}">
                <a16:creationId xmlns:a16="http://schemas.microsoft.com/office/drawing/2014/main" id="{0FBC5CE5-E34C-1DBC-D3D3-F87D4E9580E4}"/>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spTree>
    <p:extLst>
      <p:ext uri="{BB962C8B-B14F-4D97-AF65-F5344CB8AC3E}">
        <p14:creationId xmlns:p14="http://schemas.microsoft.com/office/powerpoint/2010/main" val="2421600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0EA3-D452-41EA-A0C7-87260C4462E9}"/>
              </a:ext>
            </a:extLst>
          </p:cNvPr>
          <p:cNvSpPr>
            <a:spLocks noGrp="1"/>
          </p:cNvSpPr>
          <p:nvPr>
            <p:ph type="title"/>
          </p:nvPr>
        </p:nvSpPr>
        <p:spPr/>
        <p:txBody>
          <a:bodyPr/>
          <a:lstStyle/>
          <a:p>
            <a:r>
              <a:rPr lang="en-US">
                <a:ea typeface="Lato Black"/>
                <a:cs typeface="Lato Black"/>
              </a:rPr>
              <a:t>The Problem</a:t>
            </a:r>
          </a:p>
        </p:txBody>
      </p:sp>
      <p:sp>
        <p:nvSpPr>
          <p:cNvPr id="4" name="Slide Number Placeholder 3">
            <a:extLst>
              <a:ext uri="{FF2B5EF4-FFF2-40B4-BE49-F238E27FC236}">
                <a16:creationId xmlns:a16="http://schemas.microsoft.com/office/drawing/2014/main" id="{988AC5A2-A348-4E94-BE54-7941C87D1D93}"/>
              </a:ext>
            </a:extLst>
          </p:cNvPr>
          <p:cNvSpPr>
            <a:spLocks noGrp="1"/>
          </p:cNvSpPr>
          <p:nvPr>
            <p:ph type="sldNum" sz="quarter" idx="33"/>
          </p:nvPr>
        </p:nvSpPr>
        <p:spPr/>
        <p:txBody>
          <a:bodyPr/>
          <a:lstStyle/>
          <a:p>
            <a:fld id="{19B51A1E-902D-48AF-9020-955120F399B6}" type="slidenum">
              <a:rPr lang="en-US" smtClean="0"/>
              <a:pPr/>
              <a:t>4</a:t>
            </a:fld>
            <a:endParaRPr lang="en-US"/>
          </a:p>
        </p:txBody>
      </p:sp>
      <p:sp>
        <p:nvSpPr>
          <p:cNvPr id="3" name="TextBox 2">
            <a:extLst>
              <a:ext uri="{FF2B5EF4-FFF2-40B4-BE49-F238E27FC236}">
                <a16:creationId xmlns:a16="http://schemas.microsoft.com/office/drawing/2014/main" id="{88A696B1-10F9-23DE-32C1-E36A8E0917EC}"/>
              </a:ext>
            </a:extLst>
          </p:cNvPr>
          <p:cNvSpPr txBox="1"/>
          <p:nvPr/>
        </p:nvSpPr>
        <p:spPr>
          <a:xfrm>
            <a:off x="633594" y="1793031"/>
            <a:ext cx="4691441" cy="33616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panose="020B0604020202020204" pitchFamily="34" charset="0"/>
              <a:buChar char="•"/>
            </a:pPr>
            <a:r>
              <a:rPr lang="en-US">
                <a:ea typeface="Lato"/>
                <a:cs typeface="Lato"/>
              </a:rPr>
              <a:t>Development of higher performance helmet materials relies heavily on numerical simulation.</a:t>
            </a:r>
            <a:endParaRPr lang="en-US"/>
          </a:p>
          <a:p>
            <a:pPr marL="285750" indent="-285750">
              <a:lnSpc>
                <a:spcPct val="150000"/>
              </a:lnSpc>
              <a:buFont typeface="Arial" panose="020B0604020202020204" pitchFamily="34" charset="0"/>
              <a:buChar char="•"/>
            </a:pPr>
            <a:r>
              <a:rPr lang="en-US">
                <a:ea typeface="Lato"/>
                <a:cs typeface="Lato"/>
              </a:rPr>
              <a:t>Current simulations fail to construct a fully representative model.</a:t>
            </a:r>
            <a:endParaRPr lang="en-US"/>
          </a:p>
          <a:p>
            <a:pPr marL="285750" indent="-285750">
              <a:lnSpc>
                <a:spcPct val="150000"/>
              </a:lnSpc>
              <a:buFont typeface="Arial" panose="020B0604020202020204" pitchFamily="34" charset="0"/>
              <a:buChar char="•"/>
            </a:pPr>
            <a:r>
              <a:rPr lang="en-US">
                <a:ea typeface="Lato"/>
                <a:cs typeface="Lato"/>
              </a:rPr>
              <a:t>It is unknown how pre-compression changes behavior of the padding upon impact.</a:t>
            </a:r>
            <a:endParaRPr lang="en-US"/>
          </a:p>
        </p:txBody>
      </p:sp>
      <p:sp>
        <p:nvSpPr>
          <p:cNvPr id="6" name="TextBox 5">
            <a:extLst>
              <a:ext uri="{FF2B5EF4-FFF2-40B4-BE49-F238E27FC236}">
                <a16:creationId xmlns:a16="http://schemas.microsoft.com/office/drawing/2014/main" id="{3AC04C60-E203-EEFB-9459-EC11C0F96C49}"/>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pic>
        <p:nvPicPr>
          <p:cNvPr id="7" name="Picture 6">
            <a:extLst>
              <a:ext uri="{FF2B5EF4-FFF2-40B4-BE49-F238E27FC236}">
                <a16:creationId xmlns:a16="http://schemas.microsoft.com/office/drawing/2014/main" id="{2B4FBB16-6D86-3108-E728-0838DB7E4F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91512" y="2047726"/>
            <a:ext cx="2596809" cy="2476978"/>
          </a:xfrm>
          <a:prstGeom prst="rect">
            <a:avLst/>
          </a:prstGeom>
        </p:spPr>
      </p:pic>
      <p:sp>
        <p:nvSpPr>
          <p:cNvPr id="8" name="TextBox 7">
            <a:extLst>
              <a:ext uri="{FF2B5EF4-FFF2-40B4-BE49-F238E27FC236}">
                <a16:creationId xmlns:a16="http://schemas.microsoft.com/office/drawing/2014/main" id="{6A6B9A97-4EF2-7271-B465-56426F8AC690}"/>
              </a:ext>
            </a:extLst>
          </p:cNvPr>
          <p:cNvSpPr txBox="1"/>
          <p:nvPr/>
        </p:nvSpPr>
        <p:spPr>
          <a:xfrm>
            <a:off x="7336614" y="4734216"/>
            <a:ext cx="2646583" cy="276999"/>
          </a:xfrm>
          <a:prstGeom prst="rect">
            <a:avLst/>
          </a:prstGeom>
          <a:noFill/>
        </p:spPr>
        <p:txBody>
          <a:bodyPr wrap="square" rtlCol="0">
            <a:spAutoFit/>
          </a:bodyPr>
          <a:lstStyle/>
          <a:p>
            <a:r>
              <a:rPr lang="en-US" sz="1200" b="1"/>
              <a:t>Cai et al., </a:t>
            </a:r>
            <a:r>
              <a:rPr lang="en-US" sz="1200" b="1" i="1"/>
              <a:t>Appl </a:t>
            </a:r>
            <a:r>
              <a:rPr lang="en-US" sz="1200" b="1" i="1" err="1"/>
              <a:t>Bion</a:t>
            </a:r>
            <a:r>
              <a:rPr lang="en-US" sz="1200" b="1" i="1"/>
              <a:t> </a:t>
            </a:r>
            <a:r>
              <a:rPr lang="en-US" sz="1200" b="1" i="1" err="1"/>
              <a:t>Biomech</a:t>
            </a:r>
            <a:r>
              <a:rPr lang="en-US" sz="1200" b="1" i="1"/>
              <a:t>, 2020</a:t>
            </a:r>
            <a:endParaRPr lang="en-US" sz="1200" b="1"/>
          </a:p>
        </p:txBody>
      </p:sp>
      <p:pic>
        <p:nvPicPr>
          <p:cNvPr id="9" name="Picture 8">
            <a:extLst>
              <a:ext uri="{FF2B5EF4-FFF2-40B4-BE49-F238E27FC236}">
                <a16:creationId xmlns:a16="http://schemas.microsoft.com/office/drawing/2014/main" id="{6B14E545-815F-127A-FE08-5238436CB0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63317" y="1786774"/>
            <a:ext cx="2276582" cy="2737930"/>
          </a:xfrm>
          <a:prstGeom prst="rect">
            <a:avLst/>
          </a:prstGeom>
        </p:spPr>
      </p:pic>
    </p:spTree>
    <p:extLst>
      <p:ext uri="{BB962C8B-B14F-4D97-AF65-F5344CB8AC3E}">
        <p14:creationId xmlns:p14="http://schemas.microsoft.com/office/powerpoint/2010/main" val="3572541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7C71A0-BC20-0F02-907E-EACF3F50DF6A}"/>
              </a:ext>
            </a:extLst>
          </p:cNvPr>
          <p:cNvSpPr>
            <a:spLocks noGrp="1"/>
          </p:cNvSpPr>
          <p:nvPr>
            <p:ph type="sldNum" sz="quarter" idx="33"/>
          </p:nvPr>
        </p:nvSpPr>
        <p:spPr/>
        <p:txBody>
          <a:bodyPr/>
          <a:lstStyle/>
          <a:p>
            <a:fld id="{19B51A1E-902D-48AF-9020-955120F399B6}" type="slidenum">
              <a:rPr lang="en-US" smtClean="0"/>
              <a:pPr/>
              <a:t>5</a:t>
            </a:fld>
            <a:endParaRPr lang="en-US"/>
          </a:p>
        </p:txBody>
      </p:sp>
      <p:sp>
        <p:nvSpPr>
          <p:cNvPr id="6" name="TextBox 5">
            <a:extLst>
              <a:ext uri="{FF2B5EF4-FFF2-40B4-BE49-F238E27FC236}">
                <a16:creationId xmlns:a16="http://schemas.microsoft.com/office/drawing/2014/main" id="{5C02D1C6-9FD5-CDD1-A55E-F09DE3989832}"/>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sp>
        <p:nvSpPr>
          <p:cNvPr id="5" name="Title 1">
            <a:extLst>
              <a:ext uri="{FF2B5EF4-FFF2-40B4-BE49-F238E27FC236}">
                <a16:creationId xmlns:a16="http://schemas.microsoft.com/office/drawing/2014/main" id="{F2791A7D-44A2-7808-F2BD-228D60D9DE97}"/>
              </a:ext>
            </a:extLst>
          </p:cNvPr>
          <p:cNvSpPr txBox="1">
            <a:spLocks/>
          </p:cNvSpPr>
          <p:nvPr/>
        </p:nvSpPr>
        <p:spPr>
          <a:xfrm>
            <a:off x="432000" y="432000"/>
            <a:ext cx="113280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a:ea typeface="Lato Black"/>
                <a:cs typeface="Lato Black"/>
              </a:rPr>
              <a:t>Research Aims</a:t>
            </a:r>
          </a:p>
        </p:txBody>
      </p:sp>
      <p:grpSp>
        <p:nvGrpSpPr>
          <p:cNvPr id="7" name="Group 6">
            <a:extLst>
              <a:ext uri="{FF2B5EF4-FFF2-40B4-BE49-F238E27FC236}">
                <a16:creationId xmlns:a16="http://schemas.microsoft.com/office/drawing/2014/main" id="{6850545E-01B7-6F23-AAC6-4985E7468E6B}"/>
              </a:ext>
            </a:extLst>
          </p:cNvPr>
          <p:cNvGrpSpPr/>
          <p:nvPr/>
        </p:nvGrpSpPr>
        <p:grpSpPr>
          <a:xfrm>
            <a:off x="1878807" y="2243615"/>
            <a:ext cx="8434386" cy="777875"/>
            <a:chOff x="838199" y="1346984"/>
            <a:chExt cx="8434386" cy="777875"/>
          </a:xfrm>
        </p:grpSpPr>
        <p:sp>
          <p:nvSpPr>
            <p:cNvPr id="8" name="Rectangle: Rounded Corners 7">
              <a:extLst>
                <a:ext uri="{FF2B5EF4-FFF2-40B4-BE49-F238E27FC236}">
                  <a16:creationId xmlns:a16="http://schemas.microsoft.com/office/drawing/2014/main" id="{5C96B196-1C74-E94C-2606-06129692131B}"/>
                </a:ext>
              </a:extLst>
            </p:cNvPr>
            <p:cNvSpPr/>
            <p:nvPr/>
          </p:nvSpPr>
          <p:spPr>
            <a:xfrm>
              <a:off x="1133475" y="1346984"/>
              <a:ext cx="8139110" cy="77787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40080"/>
              <a:r>
                <a:rPr lang="en-US">
                  <a:solidFill>
                    <a:schemeClr val="tx1"/>
                  </a:solidFill>
                  <a:ea typeface="Lato"/>
                  <a:cs typeface="Lato"/>
                </a:rPr>
                <a:t>Create experimental testing setup to measure contact force between the helmet and head in combat helmets</a:t>
              </a:r>
            </a:p>
          </p:txBody>
        </p:sp>
        <p:sp>
          <p:nvSpPr>
            <p:cNvPr id="12" name="Arrow: Pentagon 11">
              <a:extLst>
                <a:ext uri="{FF2B5EF4-FFF2-40B4-BE49-F238E27FC236}">
                  <a16:creationId xmlns:a16="http://schemas.microsoft.com/office/drawing/2014/main" id="{E4A892A0-8476-DDC4-D48E-261E3AAB91C7}"/>
                </a:ext>
              </a:extLst>
            </p:cNvPr>
            <p:cNvSpPr/>
            <p:nvPr/>
          </p:nvSpPr>
          <p:spPr>
            <a:xfrm>
              <a:off x="838199" y="1461676"/>
              <a:ext cx="809625" cy="548490"/>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1.0</a:t>
              </a:r>
            </a:p>
          </p:txBody>
        </p:sp>
      </p:grpSp>
      <p:grpSp>
        <p:nvGrpSpPr>
          <p:cNvPr id="16" name="Group 15">
            <a:extLst>
              <a:ext uri="{FF2B5EF4-FFF2-40B4-BE49-F238E27FC236}">
                <a16:creationId xmlns:a16="http://schemas.microsoft.com/office/drawing/2014/main" id="{99D4F050-760A-9C1F-298D-6BD3A53DF03C}"/>
              </a:ext>
            </a:extLst>
          </p:cNvPr>
          <p:cNvGrpSpPr/>
          <p:nvPr/>
        </p:nvGrpSpPr>
        <p:grpSpPr>
          <a:xfrm>
            <a:off x="1878807" y="4248636"/>
            <a:ext cx="8434386" cy="777875"/>
            <a:chOff x="838199" y="1346984"/>
            <a:chExt cx="8434386" cy="777875"/>
          </a:xfrm>
        </p:grpSpPr>
        <p:sp>
          <p:nvSpPr>
            <p:cNvPr id="17" name="Rectangle: Rounded Corners 16">
              <a:extLst>
                <a:ext uri="{FF2B5EF4-FFF2-40B4-BE49-F238E27FC236}">
                  <a16:creationId xmlns:a16="http://schemas.microsoft.com/office/drawing/2014/main" id="{22BD6E6D-E962-D52E-1846-B994DE05BD5C}"/>
                </a:ext>
              </a:extLst>
            </p:cNvPr>
            <p:cNvSpPr/>
            <p:nvPr/>
          </p:nvSpPr>
          <p:spPr>
            <a:xfrm>
              <a:off x="1133475" y="1346984"/>
              <a:ext cx="8139110" cy="77787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r>
                <a:rPr lang="en-US">
                  <a:solidFill>
                    <a:schemeClr val="tx1"/>
                  </a:solidFill>
                </a:rPr>
                <a:t>Test the effects of head size, demographics, and chinstrap on helmet contact forces</a:t>
              </a:r>
            </a:p>
          </p:txBody>
        </p:sp>
        <p:sp>
          <p:nvSpPr>
            <p:cNvPr id="18" name="Arrow: Pentagon 17">
              <a:extLst>
                <a:ext uri="{FF2B5EF4-FFF2-40B4-BE49-F238E27FC236}">
                  <a16:creationId xmlns:a16="http://schemas.microsoft.com/office/drawing/2014/main" id="{838DF1F0-0FA4-9704-05E8-BE767C2FC2D6}"/>
                </a:ext>
              </a:extLst>
            </p:cNvPr>
            <p:cNvSpPr/>
            <p:nvPr/>
          </p:nvSpPr>
          <p:spPr>
            <a:xfrm>
              <a:off x="838199" y="1461676"/>
              <a:ext cx="809625" cy="548490"/>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2.0</a:t>
              </a:r>
            </a:p>
          </p:txBody>
        </p:sp>
      </p:grpSp>
      <p:grpSp>
        <p:nvGrpSpPr>
          <p:cNvPr id="2" name="Group 1">
            <a:extLst>
              <a:ext uri="{FF2B5EF4-FFF2-40B4-BE49-F238E27FC236}">
                <a16:creationId xmlns:a16="http://schemas.microsoft.com/office/drawing/2014/main" id="{DADA7B6B-73DC-C2E4-C115-5188990769E1}"/>
              </a:ext>
            </a:extLst>
          </p:cNvPr>
          <p:cNvGrpSpPr/>
          <p:nvPr/>
        </p:nvGrpSpPr>
        <p:grpSpPr>
          <a:xfrm>
            <a:off x="2688432" y="3262805"/>
            <a:ext cx="7624761" cy="777875"/>
            <a:chOff x="2688432" y="3354077"/>
            <a:chExt cx="7624761" cy="777875"/>
          </a:xfrm>
        </p:grpSpPr>
        <p:sp>
          <p:nvSpPr>
            <p:cNvPr id="25" name="Rectangle: Rounded Corners 24">
              <a:extLst>
                <a:ext uri="{FF2B5EF4-FFF2-40B4-BE49-F238E27FC236}">
                  <a16:creationId xmlns:a16="http://schemas.microsoft.com/office/drawing/2014/main" id="{9217EC59-0136-54D3-ED33-28013F2C3954}"/>
                </a:ext>
              </a:extLst>
            </p:cNvPr>
            <p:cNvSpPr/>
            <p:nvPr/>
          </p:nvSpPr>
          <p:spPr>
            <a:xfrm>
              <a:off x="2983708" y="3354077"/>
              <a:ext cx="7329485" cy="77787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r>
                <a:rPr lang="en-US">
                  <a:solidFill>
                    <a:schemeClr val="tx1"/>
                  </a:solidFill>
                </a:rPr>
                <a:t>Calibrate pressure sensors for combined pressure/bending on helmet pads</a:t>
              </a:r>
            </a:p>
          </p:txBody>
        </p:sp>
        <p:sp>
          <p:nvSpPr>
            <p:cNvPr id="26" name="Arrow: Pentagon 25">
              <a:extLst>
                <a:ext uri="{FF2B5EF4-FFF2-40B4-BE49-F238E27FC236}">
                  <a16:creationId xmlns:a16="http://schemas.microsoft.com/office/drawing/2014/main" id="{FB5913D0-F5EA-A68E-CDAB-1F62B2A369AC}"/>
                </a:ext>
              </a:extLst>
            </p:cNvPr>
            <p:cNvSpPr/>
            <p:nvPr/>
          </p:nvSpPr>
          <p:spPr>
            <a:xfrm>
              <a:off x="2688432" y="3468769"/>
              <a:ext cx="809625" cy="548490"/>
            </a:xfrm>
            <a:prstGeom prst="homePlat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1.1</a:t>
              </a:r>
            </a:p>
          </p:txBody>
        </p:sp>
      </p:grpSp>
    </p:spTree>
    <p:extLst>
      <p:ext uri="{BB962C8B-B14F-4D97-AF65-F5344CB8AC3E}">
        <p14:creationId xmlns:p14="http://schemas.microsoft.com/office/powerpoint/2010/main" val="3411479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105F3DB-B527-9471-643F-8464A4DA68DC}"/>
              </a:ext>
            </a:extLst>
          </p:cNvPr>
          <p:cNvSpPr/>
          <p:nvPr/>
        </p:nvSpPr>
        <p:spPr>
          <a:xfrm>
            <a:off x="6291873" y="1246098"/>
            <a:ext cx="4114800" cy="1828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BE0D070-B7BC-F9F9-6633-ACBAD867B2DD}"/>
              </a:ext>
            </a:extLst>
          </p:cNvPr>
          <p:cNvSpPr/>
          <p:nvPr/>
        </p:nvSpPr>
        <p:spPr>
          <a:xfrm>
            <a:off x="949855" y="1242152"/>
            <a:ext cx="4114800" cy="1828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43BE0-0065-E3B6-1622-C2CD31087DA1}"/>
              </a:ext>
            </a:extLst>
          </p:cNvPr>
          <p:cNvSpPr>
            <a:spLocks noGrp="1"/>
          </p:cNvSpPr>
          <p:nvPr>
            <p:ph type="title"/>
          </p:nvPr>
        </p:nvSpPr>
        <p:spPr/>
        <p:txBody>
          <a:bodyPr/>
          <a:lstStyle/>
          <a:p>
            <a:r>
              <a:rPr lang="en-US">
                <a:ea typeface="Lato Black"/>
                <a:cs typeface="Lato Black"/>
              </a:rPr>
              <a:t>Abstract</a:t>
            </a:r>
            <a:endParaRPr lang="en-US"/>
          </a:p>
        </p:txBody>
      </p:sp>
      <p:sp>
        <p:nvSpPr>
          <p:cNvPr id="3" name="Text Placeholder 2">
            <a:extLst>
              <a:ext uri="{FF2B5EF4-FFF2-40B4-BE49-F238E27FC236}">
                <a16:creationId xmlns:a16="http://schemas.microsoft.com/office/drawing/2014/main" id="{FAB7492D-AB53-8E5F-DDA4-27A526168915}"/>
              </a:ext>
            </a:extLst>
          </p:cNvPr>
          <p:cNvSpPr>
            <a:spLocks noGrp="1"/>
          </p:cNvSpPr>
          <p:nvPr>
            <p:ph type="body" sz="quarter" idx="32"/>
          </p:nvPr>
        </p:nvSpPr>
        <p:spPr>
          <a:xfrm>
            <a:off x="1039098" y="1242152"/>
            <a:ext cx="3936314" cy="1828799"/>
          </a:xfrm>
        </p:spPr>
        <p:txBody>
          <a:bodyPr vert="horz" lIns="0" tIns="0" rIns="0" bIns="0" rtlCol="0" anchor="t">
            <a:noAutofit/>
          </a:bodyPr>
          <a:lstStyle/>
          <a:p>
            <a:pPr algn="ctr">
              <a:lnSpc>
                <a:spcPct val="150000"/>
              </a:lnSpc>
            </a:pPr>
            <a:r>
              <a:rPr lang="en-US" sz="1600" b="1" dirty="0">
                <a:solidFill>
                  <a:schemeClr val="tx1"/>
                </a:solidFill>
                <a:cs typeface="Times New Roman"/>
              </a:rPr>
              <a:t>Motivation</a:t>
            </a:r>
            <a:endParaRPr lang="en-US" sz="1600" b="1" dirty="0">
              <a:solidFill>
                <a:schemeClr val="tx1"/>
              </a:solidFill>
            </a:endParaRPr>
          </a:p>
          <a:p>
            <a:pPr>
              <a:lnSpc>
                <a:spcPct val="150000"/>
              </a:lnSpc>
            </a:pPr>
            <a:r>
              <a:rPr lang="en-US" sz="1400" dirty="0">
                <a:solidFill>
                  <a:schemeClr val="tx1"/>
                </a:solidFill>
                <a:cs typeface="Times New Roman"/>
              </a:rPr>
              <a:t>Previous studies on impact mechanics of combat helmets have failed to consider pre-compression of helmet padding under normal use conditions.</a:t>
            </a:r>
            <a:endParaRPr lang="en-US" sz="1400" dirty="0">
              <a:solidFill>
                <a:schemeClr val="tx1"/>
              </a:solidFill>
              <a:ea typeface="Lato"/>
              <a:cs typeface="Times New Roman"/>
            </a:endParaRPr>
          </a:p>
          <a:p>
            <a:pPr>
              <a:lnSpc>
                <a:spcPct val="150000"/>
              </a:lnSpc>
            </a:pPr>
            <a:endParaRPr lang="en-US" sz="1200" dirty="0">
              <a:solidFill>
                <a:schemeClr val="tx1"/>
              </a:solidFill>
              <a:ea typeface="Lato"/>
              <a:cs typeface="Times New Roman"/>
            </a:endParaRPr>
          </a:p>
          <a:p>
            <a:pPr marL="342900" indent="-342900">
              <a:lnSpc>
                <a:spcPct val="150000"/>
              </a:lnSpc>
              <a:buChar char="•"/>
            </a:pPr>
            <a:endParaRPr lang="en-US" sz="1600" dirty="0">
              <a:solidFill>
                <a:schemeClr val="tx1"/>
              </a:solidFill>
              <a:latin typeface="Times New Roman"/>
              <a:cs typeface="Times New Roman"/>
            </a:endParaRPr>
          </a:p>
        </p:txBody>
      </p:sp>
      <p:sp>
        <p:nvSpPr>
          <p:cNvPr id="4" name="Slide Number Placeholder 3">
            <a:extLst>
              <a:ext uri="{FF2B5EF4-FFF2-40B4-BE49-F238E27FC236}">
                <a16:creationId xmlns:a16="http://schemas.microsoft.com/office/drawing/2014/main" id="{5C374DF3-3C29-9ECB-DADB-E087815CDC9B}"/>
              </a:ext>
            </a:extLst>
          </p:cNvPr>
          <p:cNvSpPr>
            <a:spLocks noGrp="1"/>
          </p:cNvSpPr>
          <p:nvPr>
            <p:ph type="sldNum" sz="quarter" idx="33"/>
          </p:nvPr>
        </p:nvSpPr>
        <p:spPr/>
        <p:txBody>
          <a:bodyPr/>
          <a:lstStyle/>
          <a:p>
            <a:fld id="{19B51A1E-902D-48AF-9020-955120F399B6}" type="slidenum">
              <a:rPr lang="en-US" smtClean="0"/>
              <a:pPr/>
              <a:t>6</a:t>
            </a:fld>
            <a:endParaRPr lang="en-US"/>
          </a:p>
        </p:txBody>
      </p:sp>
      <p:sp>
        <p:nvSpPr>
          <p:cNvPr id="6" name="TextBox 5">
            <a:extLst>
              <a:ext uri="{FF2B5EF4-FFF2-40B4-BE49-F238E27FC236}">
                <a16:creationId xmlns:a16="http://schemas.microsoft.com/office/drawing/2014/main" id="{838759DB-1795-9C12-0AB0-285989B0CC61}"/>
              </a:ext>
            </a:extLst>
          </p:cNvPr>
          <p:cNvSpPr txBox="1"/>
          <p:nvPr/>
        </p:nvSpPr>
        <p:spPr>
          <a:xfrm>
            <a:off x="6291873" y="1173591"/>
            <a:ext cx="4114800" cy="1516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spcBef>
                <a:spcPts val="1000"/>
              </a:spcBef>
            </a:pPr>
            <a:r>
              <a:rPr lang="en-US" sz="1600" b="1">
                <a:cs typeface="Times New Roman"/>
              </a:rPr>
              <a:t>Our Goal:</a:t>
            </a:r>
            <a:endParaRPr lang="en-US" sz="1600" b="1"/>
          </a:p>
          <a:p>
            <a:pPr>
              <a:lnSpc>
                <a:spcPct val="150000"/>
              </a:lnSpc>
              <a:spcBef>
                <a:spcPts val="1000"/>
              </a:spcBef>
            </a:pPr>
            <a:r>
              <a:rPr lang="en-US" sz="1400">
                <a:cs typeface="Times New Roman"/>
              </a:rPr>
              <a:t>Obtain experimental data on helmet/head contact forces to determine relationship between head size, helmet size, and pad pre-compression.</a:t>
            </a:r>
            <a:endParaRPr lang="en-US" sz="1400"/>
          </a:p>
        </p:txBody>
      </p:sp>
      <p:sp>
        <p:nvSpPr>
          <p:cNvPr id="7" name="TextBox 6">
            <a:extLst>
              <a:ext uri="{FF2B5EF4-FFF2-40B4-BE49-F238E27FC236}">
                <a16:creationId xmlns:a16="http://schemas.microsoft.com/office/drawing/2014/main" id="{BA57BB15-FEFC-11A2-0502-2189FCDB1E33}"/>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pic>
        <p:nvPicPr>
          <p:cNvPr id="5" name="Picture 7" descr="A group of helmets on a table&#10;&#10;Description automatically generated">
            <a:extLst>
              <a:ext uri="{FF2B5EF4-FFF2-40B4-BE49-F238E27FC236}">
                <a16:creationId xmlns:a16="http://schemas.microsoft.com/office/drawing/2014/main" id="{BCD2CF94-0D9F-0E1C-FA12-A19869DDC5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2099" y="3435471"/>
            <a:ext cx="7588385" cy="2725502"/>
          </a:xfrm>
          <a:prstGeom prst="rect">
            <a:avLst/>
          </a:prstGeom>
          <a:ln>
            <a:solidFill>
              <a:schemeClr val="tx1"/>
            </a:solidFill>
          </a:ln>
        </p:spPr>
      </p:pic>
    </p:spTree>
    <p:extLst>
      <p:ext uri="{BB962C8B-B14F-4D97-AF65-F5344CB8AC3E}">
        <p14:creationId xmlns:p14="http://schemas.microsoft.com/office/powerpoint/2010/main" val="3267712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9E73-5E77-3D79-3A82-5D0841BA145C}"/>
              </a:ext>
            </a:extLst>
          </p:cNvPr>
          <p:cNvSpPr>
            <a:spLocks noGrp="1"/>
          </p:cNvSpPr>
          <p:nvPr>
            <p:ph type="title"/>
          </p:nvPr>
        </p:nvSpPr>
        <p:spPr>
          <a:xfrm>
            <a:off x="432000" y="432000"/>
            <a:ext cx="8711321" cy="489509"/>
          </a:xfrm>
          <a:ln>
            <a:solidFill>
              <a:schemeClr val="bg1"/>
            </a:solidFill>
          </a:ln>
        </p:spPr>
        <p:txBody>
          <a:bodyPr/>
          <a:lstStyle/>
          <a:p>
            <a:r>
              <a:rPr lang="en-US">
                <a:ea typeface="Lato Black"/>
                <a:cs typeface="Lato Black"/>
              </a:rPr>
              <a:t>Methods</a:t>
            </a:r>
          </a:p>
        </p:txBody>
      </p:sp>
      <p:sp>
        <p:nvSpPr>
          <p:cNvPr id="3" name="Text Placeholder 2">
            <a:extLst>
              <a:ext uri="{FF2B5EF4-FFF2-40B4-BE49-F238E27FC236}">
                <a16:creationId xmlns:a16="http://schemas.microsoft.com/office/drawing/2014/main" id="{28BA84B8-1E61-AC8B-8515-5C906C25F290}"/>
              </a:ext>
            </a:extLst>
          </p:cNvPr>
          <p:cNvSpPr>
            <a:spLocks noGrp="1"/>
          </p:cNvSpPr>
          <p:nvPr>
            <p:ph type="body" sz="quarter" idx="32"/>
          </p:nvPr>
        </p:nvSpPr>
        <p:spPr>
          <a:xfrm>
            <a:off x="294750" y="1375584"/>
            <a:ext cx="11339513" cy="489396"/>
          </a:xfrm>
        </p:spPr>
        <p:txBody>
          <a:bodyPr vert="horz" lIns="0" tIns="0" rIns="0" bIns="0" rtlCol="0" anchor="t">
            <a:noAutofit/>
          </a:bodyPr>
          <a:lstStyle/>
          <a:p>
            <a:r>
              <a:rPr lang="en-US">
                <a:solidFill>
                  <a:schemeClr val="tx1"/>
                </a:solidFill>
                <a:ea typeface="Lato"/>
                <a:cs typeface="Lato"/>
              </a:rPr>
              <a:t>Objective: Estimate pad compression on helmets (S, M, L, XL) by taking readings of contact force on subject heads at rest while wearing helmets</a:t>
            </a:r>
          </a:p>
        </p:txBody>
      </p:sp>
      <p:sp>
        <p:nvSpPr>
          <p:cNvPr id="4" name="Slide Number Placeholder 3">
            <a:extLst>
              <a:ext uri="{FF2B5EF4-FFF2-40B4-BE49-F238E27FC236}">
                <a16:creationId xmlns:a16="http://schemas.microsoft.com/office/drawing/2014/main" id="{B8956D9E-5C43-CB27-1CAD-708724EBABD4}"/>
              </a:ext>
            </a:extLst>
          </p:cNvPr>
          <p:cNvSpPr>
            <a:spLocks noGrp="1"/>
          </p:cNvSpPr>
          <p:nvPr>
            <p:ph type="sldNum" sz="quarter" idx="33"/>
          </p:nvPr>
        </p:nvSpPr>
        <p:spPr/>
        <p:txBody>
          <a:bodyPr/>
          <a:lstStyle/>
          <a:p>
            <a:fld id="{19B51A1E-902D-48AF-9020-955120F399B6}" type="slidenum">
              <a:rPr lang="en-US" smtClean="0"/>
              <a:pPr/>
              <a:t>7</a:t>
            </a:fld>
            <a:endParaRPr lang="en-US"/>
          </a:p>
        </p:txBody>
      </p:sp>
      <p:sp>
        <p:nvSpPr>
          <p:cNvPr id="8" name="TextBox 7">
            <a:extLst>
              <a:ext uri="{FF2B5EF4-FFF2-40B4-BE49-F238E27FC236}">
                <a16:creationId xmlns:a16="http://schemas.microsoft.com/office/drawing/2014/main" id="{EC82FD5E-2D0B-EF55-A7CD-975D277236F1}"/>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sp>
        <p:nvSpPr>
          <p:cNvPr id="6" name="Oval 5">
            <a:extLst>
              <a:ext uri="{FF2B5EF4-FFF2-40B4-BE49-F238E27FC236}">
                <a16:creationId xmlns:a16="http://schemas.microsoft.com/office/drawing/2014/main" id="{71DA5D9F-DD6E-CA4E-CCD4-42C1190E77EA}"/>
              </a:ext>
            </a:extLst>
          </p:cNvPr>
          <p:cNvSpPr/>
          <p:nvPr/>
        </p:nvSpPr>
        <p:spPr>
          <a:xfrm>
            <a:off x="232015" y="1967002"/>
            <a:ext cx="2452776" cy="20358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ea typeface="+mn-lt"/>
                <a:cs typeface="+mn-lt"/>
              </a:rPr>
              <a:t>Assemble helmets with pads</a:t>
            </a:r>
            <a:endParaRPr lang="en-US" sz="1400">
              <a:solidFill>
                <a:schemeClr val="tx1"/>
              </a:solidFill>
              <a:ea typeface="Lato"/>
              <a:cs typeface="Lato"/>
            </a:endParaRPr>
          </a:p>
        </p:txBody>
      </p:sp>
      <p:sp>
        <p:nvSpPr>
          <p:cNvPr id="7" name="Oval 6">
            <a:extLst>
              <a:ext uri="{FF2B5EF4-FFF2-40B4-BE49-F238E27FC236}">
                <a16:creationId xmlns:a16="http://schemas.microsoft.com/office/drawing/2014/main" id="{E829D9EF-0448-3DD1-E04B-80DBC56329CA}"/>
              </a:ext>
            </a:extLst>
          </p:cNvPr>
          <p:cNvSpPr/>
          <p:nvPr/>
        </p:nvSpPr>
        <p:spPr>
          <a:xfrm>
            <a:off x="6917648" y="4371967"/>
            <a:ext cx="2495906" cy="2107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Record pressure data with and without chinstrap</a:t>
            </a:r>
            <a:endParaRPr lang="en-US" sz="1400">
              <a:solidFill>
                <a:schemeClr val="tx1"/>
              </a:solidFill>
              <a:ea typeface="Lato"/>
              <a:cs typeface="Lato"/>
            </a:endParaRPr>
          </a:p>
        </p:txBody>
      </p:sp>
      <p:sp>
        <p:nvSpPr>
          <p:cNvPr id="9" name="Oval 8">
            <a:extLst>
              <a:ext uri="{FF2B5EF4-FFF2-40B4-BE49-F238E27FC236}">
                <a16:creationId xmlns:a16="http://schemas.microsoft.com/office/drawing/2014/main" id="{02163753-8BA0-A883-8E40-CDF3D2184A02}"/>
              </a:ext>
            </a:extLst>
          </p:cNvPr>
          <p:cNvSpPr/>
          <p:nvPr/>
        </p:nvSpPr>
        <p:spPr>
          <a:xfrm>
            <a:off x="2029186" y="4293619"/>
            <a:ext cx="2495906" cy="20933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Record participants’ age, sex, head length, width, and circumference</a:t>
            </a:r>
            <a:endParaRPr lang="en-US" sz="1400">
              <a:solidFill>
                <a:schemeClr val="tx1"/>
              </a:solidFill>
            </a:endParaRPr>
          </a:p>
        </p:txBody>
      </p:sp>
      <p:sp>
        <p:nvSpPr>
          <p:cNvPr id="10" name="Oval 9">
            <a:extLst>
              <a:ext uri="{FF2B5EF4-FFF2-40B4-BE49-F238E27FC236}">
                <a16:creationId xmlns:a16="http://schemas.microsoft.com/office/drawing/2014/main" id="{FE7B7BE9-D3F5-7404-DA96-286A9652193B}"/>
              </a:ext>
            </a:extLst>
          </p:cNvPr>
          <p:cNvSpPr/>
          <p:nvPr/>
        </p:nvSpPr>
        <p:spPr>
          <a:xfrm>
            <a:off x="4329561" y="1866359"/>
            <a:ext cx="2452776" cy="21364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Sew pressure sensors on pads and run through Arduino</a:t>
            </a:r>
            <a:r>
              <a:rPr lang="en-US" sz="1400">
                <a:ea typeface="+mn-lt"/>
                <a:cs typeface="+mn-lt"/>
              </a:rPr>
              <a:t> </a:t>
            </a:r>
            <a:endParaRPr lang="en-US" sz="1400">
              <a:ea typeface="Lato"/>
              <a:cs typeface="Lato"/>
            </a:endParaRPr>
          </a:p>
        </p:txBody>
      </p:sp>
      <p:sp>
        <p:nvSpPr>
          <p:cNvPr id="12" name="Oval 11">
            <a:extLst>
              <a:ext uri="{FF2B5EF4-FFF2-40B4-BE49-F238E27FC236}">
                <a16:creationId xmlns:a16="http://schemas.microsoft.com/office/drawing/2014/main" id="{8F465C88-4335-F4EC-9480-FB2436647BC8}"/>
              </a:ext>
            </a:extLst>
          </p:cNvPr>
          <p:cNvSpPr/>
          <p:nvPr/>
        </p:nvSpPr>
        <p:spPr>
          <a:xfrm>
            <a:off x="8829675" y="1967000"/>
            <a:ext cx="2452776" cy="203583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mn-lt"/>
                <a:cs typeface="+mn-lt"/>
              </a:rPr>
              <a:t>Calibrate mapping between voltage output and pressure applied through repeated measurements with known forces</a:t>
            </a:r>
            <a:endParaRPr lang="en-US" sz="1400">
              <a:solidFill>
                <a:schemeClr val="tx1"/>
              </a:solidFill>
              <a:ea typeface="Lato"/>
              <a:cs typeface="Lato"/>
            </a:endParaRPr>
          </a:p>
        </p:txBody>
      </p:sp>
      <p:sp>
        <p:nvSpPr>
          <p:cNvPr id="13" name="Arrow: Chevron 12">
            <a:extLst>
              <a:ext uri="{FF2B5EF4-FFF2-40B4-BE49-F238E27FC236}">
                <a16:creationId xmlns:a16="http://schemas.microsoft.com/office/drawing/2014/main" id="{3E9B725F-260D-EED7-259D-57EAAC8E6BB5}"/>
              </a:ext>
            </a:extLst>
          </p:cNvPr>
          <p:cNvSpPr/>
          <p:nvPr/>
        </p:nvSpPr>
        <p:spPr>
          <a:xfrm>
            <a:off x="2947661" y="2741703"/>
            <a:ext cx="901575" cy="484632"/>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102E"/>
              </a:solidFill>
            </a:endParaRPr>
          </a:p>
        </p:txBody>
      </p:sp>
      <p:sp>
        <p:nvSpPr>
          <p:cNvPr id="14" name="Arrow: Chevron 13">
            <a:extLst>
              <a:ext uri="{FF2B5EF4-FFF2-40B4-BE49-F238E27FC236}">
                <a16:creationId xmlns:a16="http://schemas.microsoft.com/office/drawing/2014/main" id="{6F32859F-23D9-BBBF-F7DA-3A763A79BD7A}"/>
              </a:ext>
            </a:extLst>
          </p:cNvPr>
          <p:cNvSpPr/>
          <p:nvPr/>
        </p:nvSpPr>
        <p:spPr>
          <a:xfrm>
            <a:off x="7390264" y="2741702"/>
            <a:ext cx="901575" cy="484632"/>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102E"/>
              </a:solidFill>
            </a:endParaRPr>
          </a:p>
        </p:txBody>
      </p:sp>
      <p:cxnSp>
        <p:nvCxnSpPr>
          <p:cNvPr id="17" name="Straight Arrow Connector 16">
            <a:extLst>
              <a:ext uri="{FF2B5EF4-FFF2-40B4-BE49-F238E27FC236}">
                <a16:creationId xmlns:a16="http://schemas.microsoft.com/office/drawing/2014/main" id="{2D184B85-DC1B-FE64-9323-677CAC2CADC9}"/>
              </a:ext>
            </a:extLst>
          </p:cNvPr>
          <p:cNvCxnSpPr>
            <a:cxnSpLocks/>
          </p:cNvCxnSpPr>
          <p:nvPr/>
        </p:nvCxnSpPr>
        <p:spPr>
          <a:xfrm>
            <a:off x="3247219" y="4123170"/>
            <a:ext cx="6815944" cy="23006"/>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2A0B80AD-B864-9B6C-E840-BB98A7EB4827}"/>
              </a:ext>
            </a:extLst>
          </p:cNvPr>
          <p:cNvCxnSpPr>
            <a:cxnSpLocks/>
          </p:cNvCxnSpPr>
          <p:nvPr/>
        </p:nvCxnSpPr>
        <p:spPr>
          <a:xfrm>
            <a:off x="10051022" y="3994132"/>
            <a:ext cx="0" cy="152044"/>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3CDA8574-F915-F193-6BB8-427D79AE1F79}"/>
              </a:ext>
            </a:extLst>
          </p:cNvPr>
          <p:cNvCxnSpPr>
            <a:cxnSpLocks/>
          </p:cNvCxnSpPr>
          <p:nvPr/>
        </p:nvCxnSpPr>
        <p:spPr>
          <a:xfrm>
            <a:off x="3256280" y="4123170"/>
            <a:ext cx="0" cy="1788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Arrow: Chevron 20">
            <a:extLst>
              <a:ext uri="{FF2B5EF4-FFF2-40B4-BE49-F238E27FC236}">
                <a16:creationId xmlns:a16="http://schemas.microsoft.com/office/drawing/2014/main" id="{950F3901-0F17-4663-AFEC-6AB1AC8F63F1}"/>
              </a:ext>
            </a:extLst>
          </p:cNvPr>
          <p:cNvSpPr/>
          <p:nvPr/>
        </p:nvSpPr>
        <p:spPr>
          <a:xfrm>
            <a:off x="5361196" y="5113195"/>
            <a:ext cx="901575" cy="484632"/>
          </a:xfrm>
          <a:prstGeom prst="chevr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8102E"/>
              </a:solidFill>
            </a:endParaRPr>
          </a:p>
        </p:txBody>
      </p:sp>
    </p:spTree>
    <p:extLst>
      <p:ext uri="{BB962C8B-B14F-4D97-AF65-F5344CB8AC3E}">
        <p14:creationId xmlns:p14="http://schemas.microsoft.com/office/powerpoint/2010/main" val="423042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06D7-3DBB-622F-FB4B-5618B80B7CA4}"/>
              </a:ext>
            </a:extLst>
          </p:cNvPr>
          <p:cNvSpPr>
            <a:spLocks noGrp="1"/>
          </p:cNvSpPr>
          <p:nvPr>
            <p:ph type="title"/>
          </p:nvPr>
        </p:nvSpPr>
        <p:spPr/>
        <p:txBody>
          <a:bodyPr/>
          <a:lstStyle/>
          <a:p>
            <a:r>
              <a:rPr lang="en-US"/>
              <a:t>Methods - Calibration</a:t>
            </a:r>
          </a:p>
        </p:txBody>
      </p:sp>
      <p:sp>
        <p:nvSpPr>
          <p:cNvPr id="4" name="Slide Number Placeholder 3">
            <a:extLst>
              <a:ext uri="{FF2B5EF4-FFF2-40B4-BE49-F238E27FC236}">
                <a16:creationId xmlns:a16="http://schemas.microsoft.com/office/drawing/2014/main" id="{8F455683-2352-B70E-B5EE-FE77D73617ED}"/>
              </a:ext>
            </a:extLst>
          </p:cNvPr>
          <p:cNvSpPr>
            <a:spLocks noGrp="1"/>
          </p:cNvSpPr>
          <p:nvPr>
            <p:ph type="sldNum" sz="quarter" idx="33"/>
          </p:nvPr>
        </p:nvSpPr>
        <p:spPr/>
        <p:txBody>
          <a:bodyPr/>
          <a:lstStyle/>
          <a:p>
            <a:fld id="{19B51A1E-902D-48AF-9020-955120F399B6}" type="slidenum">
              <a:rPr lang="en-US" smtClean="0"/>
              <a:pPr/>
              <a:t>8</a:t>
            </a:fld>
            <a:endParaRPr lang="en-US"/>
          </a:p>
        </p:txBody>
      </p:sp>
      <p:pic>
        <p:nvPicPr>
          <p:cNvPr id="6" name="Picture 38" descr="A machine with buttons on it&#10;&#10;Description automatically generated">
            <a:extLst>
              <a:ext uri="{FF2B5EF4-FFF2-40B4-BE49-F238E27FC236}">
                <a16:creationId xmlns:a16="http://schemas.microsoft.com/office/drawing/2014/main" id="{B4A97E77-1E1F-9115-7E62-84E0F2DAA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8990" y="1804604"/>
            <a:ext cx="4400665" cy="3547390"/>
          </a:xfrm>
          <a:prstGeom prst="rect">
            <a:avLst/>
          </a:prstGeom>
        </p:spPr>
      </p:pic>
      <p:pic>
        <p:nvPicPr>
          <p:cNvPr id="7" name="Picture 7">
            <a:extLst>
              <a:ext uri="{FF2B5EF4-FFF2-40B4-BE49-F238E27FC236}">
                <a16:creationId xmlns:a16="http://schemas.microsoft.com/office/drawing/2014/main" id="{A4DF1C63-1F75-4ADC-FAA9-9EE0E0B96B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77953" y="1003403"/>
            <a:ext cx="1897201" cy="4951231"/>
          </a:xfrm>
          <a:prstGeom prst="rect">
            <a:avLst/>
          </a:prstGeom>
          <a:ln>
            <a:solidFill>
              <a:schemeClr val="tx1">
                <a:lumMod val="85000"/>
                <a:lumOff val="15000"/>
              </a:schemeClr>
            </a:solidFill>
          </a:ln>
        </p:spPr>
      </p:pic>
      <p:sp>
        <p:nvSpPr>
          <p:cNvPr id="8" name="TextBox 7">
            <a:extLst>
              <a:ext uri="{FF2B5EF4-FFF2-40B4-BE49-F238E27FC236}">
                <a16:creationId xmlns:a16="http://schemas.microsoft.com/office/drawing/2014/main" id="{55290C96-45E3-3ECA-8352-8A083AB15DCD}"/>
              </a:ext>
            </a:extLst>
          </p:cNvPr>
          <p:cNvSpPr txBox="1"/>
          <p:nvPr/>
        </p:nvSpPr>
        <p:spPr>
          <a:xfrm>
            <a:off x="2048974" y="5955537"/>
            <a:ext cx="3240696" cy="276999"/>
          </a:xfrm>
          <a:prstGeom prst="rect">
            <a:avLst/>
          </a:prstGeom>
          <a:noFill/>
        </p:spPr>
        <p:txBody>
          <a:bodyPr wrap="square" rtlCol="0">
            <a:spAutoFit/>
          </a:bodyPr>
          <a:lstStyle/>
          <a:p>
            <a:r>
              <a:rPr lang="en-US" sz="1200" b="1"/>
              <a:t>Diagram of pressure sensor calibration setup</a:t>
            </a:r>
          </a:p>
        </p:txBody>
      </p:sp>
      <p:sp>
        <p:nvSpPr>
          <p:cNvPr id="9" name="TextBox 8">
            <a:extLst>
              <a:ext uri="{FF2B5EF4-FFF2-40B4-BE49-F238E27FC236}">
                <a16:creationId xmlns:a16="http://schemas.microsoft.com/office/drawing/2014/main" id="{C9ED8076-2538-6B80-9466-7BF9B65916D8}"/>
              </a:ext>
            </a:extLst>
          </p:cNvPr>
          <p:cNvSpPr txBox="1"/>
          <p:nvPr/>
        </p:nvSpPr>
        <p:spPr>
          <a:xfrm>
            <a:off x="7073791" y="5955537"/>
            <a:ext cx="2505524" cy="276999"/>
          </a:xfrm>
          <a:prstGeom prst="rect">
            <a:avLst/>
          </a:prstGeom>
          <a:noFill/>
        </p:spPr>
        <p:txBody>
          <a:bodyPr wrap="square" rtlCol="0">
            <a:spAutoFit/>
          </a:bodyPr>
          <a:lstStyle/>
          <a:p>
            <a:pPr algn="ctr"/>
            <a:r>
              <a:rPr lang="en-US" sz="1200" b="1"/>
              <a:t>Calibration setup in use</a:t>
            </a:r>
          </a:p>
        </p:txBody>
      </p:sp>
      <p:sp>
        <p:nvSpPr>
          <p:cNvPr id="10" name="TextBox 9">
            <a:extLst>
              <a:ext uri="{FF2B5EF4-FFF2-40B4-BE49-F238E27FC236}">
                <a16:creationId xmlns:a16="http://schemas.microsoft.com/office/drawing/2014/main" id="{DFA161E9-879C-DC87-0C38-61939011C3E6}"/>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sp>
        <p:nvSpPr>
          <p:cNvPr id="3" name="TextBox 2">
            <a:extLst>
              <a:ext uri="{FF2B5EF4-FFF2-40B4-BE49-F238E27FC236}">
                <a16:creationId xmlns:a16="http://schemas.microsoft.com/office/drawing/2014/main" id="{F279A642-7E99-E037-32FF-8ADB2929C3D2}"/>
              </a:ext>
            </a:extLst>
          </p:cNvPr>
          <p:cNvSpPr txBox="1"/>
          <p:nvPr/>
        </p:nvSpPr>
        <p:spPr>
          <a:xfrm>
            <a:off x="428341" y="5182333"/>
            <a:ext cx="1594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Helmet shell </a:t>
            </a:r>
          </a:p>
        </p:txBody>
      </p:sp>
      <p:cxnSp>
        <p:nvCxnSpPr>
          <p:cNvPr id="5" name="Straight Arrow Connector 4">
            <a:extLst>
              <a:ext uri="{FF2B5EF4-FFF2-40B4-BE49-F238E27FC236}">
                <a16:creationId xmlns:a16="http://schemas.microsoft.com/office/drawing/2014/main" id="{05869330-4DE4-54A1-2025-282495530455}"/>
              </a:ext>
            </a:extLst>
          </p:cNvPr>
          <p:cNvCxnSpPr>
            <a:cxnSpLocks/>
          </p:cNvCxnSpPr>
          <p:nvPr/>
        </p:nvCxnSpPr>
        <p:spPr>
          <a:xfrm flipV="1">
            <a:off x="1790906" y="5095783"/>
            <a:ext cx="1041071" cy="31401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60DF3D14-CEEB-26D2-740F-058116516B90}"/>
              </a:ext>
            </a:extLst>
          </p:cNvPr>
          <p:cNvSpPr txBox="1"/>
          <p:nvPr/>
        </p:nvSpPr>
        <p:spPr>
          <a:xfrm>
            <a:off x="261716" y="4613330"/>
            <a:ext cx="1529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Helmet pads </a:t>
            </a:r>
            <a:endParaRPr lang="en-US"/>
          </a:p>
        </p:txBody>
      </p:sp>
      <p:cxnSp>
        <p:nvCxnSpPr>
          <p:cNvPr id="13" name="Straight Arrow Connector 12">
            <a:extLst>
              <a:ext uri="{FF2B5EF4-FFF2-40B4-BE49-F238E27FC236}">
                <a16:creationId xmlns:a16="http://schemas.microsoft.com/office/drawing/2014/main" id="{6845573B-1BA9-A4B3-C88E-948B1778A351}"/>
              </a:ext>
            </a:extLst>
          </p:cNvPr>
          <p:cNvCxnSpPr>
            <a:cxnSpLocks/>
          </p:cNvCxnSpPr>
          <p:nvPr/>
        </p:nvCxnSpPr>
        <p:spPr>
          <a:xfrm>
            <a:off x="1661452" y="4850082"/>
            <a:ext cx="1255394" cy="10382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5" name="TextBox 14">
            <a:extLst>
              <a:ext uri="{FF2B5EF4-FFF2-40B4-BE49-F238E27FC236}">
                <a16:creationId xmlns:a16="http://schemas.microsoft.com/office/drawing/2014/main" id="{CF673D9D-8896-FCA2-6CD8-286A8BCEA9E3}"/>
              </a:ext>
            </a:extLst>
          </p:cNvPr>
          <p:cNvSpPr txBox="1"/>
          <p:nvPr/>
        </p:nvSpPr>
        <p:spPr>
          <a:xfrm>
            <a:off x="184071" y="2721259"/>
            <a:ext cx="1529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Force Gauge</a:t>
            </a:r>
            <a:endParaRPr lang="en-US"/>
          </a:p>
        </p:txBody>
      </p:sp>
      <p:cxnSp>
        <p:nvCxnSpPr>
          <p:cNvPr id="16" name="Straight Arrow Connector 15">
            <a:extLst>
              <a:ext uri="{FF2B5EF4-FFF2-40B4-BE49-F238E27FC236}">
                <a16:creationId xmlns:a16="http://schemas.microsoft.com/office/drawing/2014/main" id="{7EC5E2B1-BA22-660E-0D7B-7ADB0EFBC557}"/>
              </a:ext>
            </a:extLst>
          </p:cNvPr>
          <p:cNvCxnSpPr>
            <a:cxnSpLocks/>
          </p:cNvCxnSpPr>
          <p:nvPr/>
        </p:nvCxnSpPr>
        <p:spPr>
          <a:xfrm>
            <a:off x="1623558" y="2958011"/>
            <a:ext cx="959844" cy="6629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TextBox 17">
            <a:extLst>
              <a:ext uri="{FF2B5EF4-FFF2-40B4-BE49-F238E27FC236}">
                <a16:creationId xmlns:a16="http://schemas.microsoft.com/office/drawing/2014/main" id="{64565550-D8E2-3500-11BA-4F22F610B66F}"/>
              </a:ext>
            </a:extLst>
          </p:cNvPr>
          <p:cNvSpPr txBox="1"/>
          <p:nvPr/>
        </p:nvSpPr>
        <p:spPr>
          <a:xfrm>
            <a:off x="1890063" y="1686513"/>
            <a:ext cx="1529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Z-axis stage</a:t>
            </a:r>
            <a:endParaRPr lang="en-US"/>
          </a:p>
        </p:txBody>
      </p:sp>
      <p:cxnSp>
        <p:nvCxnSpPr>
          <p:cNvPr id="19" name="Straight Arrow Connector 18">
            <a:extLst>
              <a:ext uri="{FF2B5EF4-FFF2-40B4-BE49-F238E27FC236}">
                <a16:creationId xmlns:a16="http://schemas.microsoft.com/office/drawing/2014/main" id="{739041BA-0D02-D375-464F-41B9275D8BC6}"/>
              </a:ext>
            </a:extLst>
          </p:cNvPr>
          <p:cNvCxnSpPr>
            <a:cxnSpLocks/>
          </p:cNvCxnSpPr>
          <p:nvPr/>
        </p:nvCxnSpPr>
        <p:spPr>
          <a:xfrm>
            <a:off x="3329550" y="1923265"/>
            <a:ext cx="896221" cy="1001836"/>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11171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C840-10D2-0303-47F5-8993D618FE49}"/>
              </a:ext>
            </a:extLst>
          </p:cNvPr>
          <p:cNvSpPr>
            <a:spLocks noGrp="1"/>
          </p:cNvSpPr>
          <p:nvPr>
            <p:ph type="title"/>
          </p:nvPr>
        </p:nvSpPr>
        <p:spPr/>
        <p:txBody>
          <a:bodyPr/>
          <a:lstStyle/>
          <a:p>
            <a:r>
              <a:rPr lang="en-US">
                <a:ea typeface="Lato Black"/>
                <a:cs typeface="Lato Black"/>
              </a:rPr>
              <a:t>Methods – Assembled Helmet  </a:t>
            </a:r>
            <a:endParaRPr lang="en-US"/>
          </a:p>
        </p:txBody>
      </p:sp>
      <p:sp>
        <p:nvSpPr>
          <p:cNvPr id="4" name="Slide Number Placeholder 3">
            <a:extLst>
              <a:ext uri="{FF2B5EF4-FFF2-40B4-BE49-F238E27FC236}">
                <a16:creationId xmlns:a16="http://schemas.microsoft.com/office/drawing/2014/main" id="{781FBBDF-36D9-22C4-5DAF-1ED2B75AC564}"/>
              </a:ext>
            </a:extLst>
          </p:cNvPr>
          <p:cNvSpPr>
            <a:spLocks noGrp="1"/>
          </p:cNvSpPr>
          <p:nvPr>
            <p:ph type="sldNum" sz="quarter" idx="33"/>
          </p:nvPr>
        </p:nvSpPr>
        <p:spPr/>
        <p:txBody>
          <a:bodyPr/>
          <a:lstStyle/>
          <a:p>
            <a:fld id="{19B51A1E-902D-48AF-9020-955120F399B6}" type="slidenum">
              <a:rPr lang="en-US" smtClean="0"/>
              <a:pPr/>
              <a:t>9</a:t>
            </a:fld>
            <a:endParaRPr lang="en-US"/>
          </a:p>
        </p:txBody>
      </p:sp>
      <p:sp>
        <p:nvSpPr>
          <p:cNvPr id="7" name="TextBox 6">
            <a:extLst>
              <a:ext uri="{FF2B5EF4-FFF2-40B4-BE49-F238E27FC236}">
                <a16:creationId xmlns:a16="http://schemas.microsoft.com/office/drawing/2014/main" id="{09DE5476-C492-990E-66AF-75322D57CE3F}"/>
              </a:ext>
            </a:extLst>
          </p:cNvPr>
          <p:cNvSpPr txBox="1"/>
          <p:nvPr/>
        </p:nvSpPr>
        <p:spPr>
          <a:xfrm>
            <a:off x="-5751" y="6449683"/>
            <a:ext cx="122178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chemeClr val="tx1">
                    <a:lumMod val="95000"/>
                    <a:lumOff val="5000"/>
                  </a:schemeClr>
                </a:solidFill>
                <a:ea typeface="+mn-lt"/>
                <a:cs typeface="+mn-lt"/>
              </a:rPr>
              <a:t>Head/Helmet Contact Force Characterization in Combat Helmet Systems</a:t>
            </a:r>
            <a:endParaRPr lang="en-US" b="1">
              <a:solidFill>
                <a:schemeClr val="tx1">
                  <a:lumMod val="95000"/>
                  <a:lumOff val="5000"/>
                </a:schemeClr>
              </a:solidFill>
            </a:endParaRPr>
          </a:p>
          <a:p>
            <a:r>
              <a:rPr lang="en-US" sz="900" b="1">
                <a:latin typeface="Arial"/>
                <a:cs typeface="Arial"/>
              </a:rPr>
              <a:t>NEU Young Scholars Program 2023 - August 3, 2023</a:t>
            </a:r>
            <a:endParaRPr lang="en-US">
              <a:ea typeface="Lato"/>
              <a:cs typeface="Lato"/>
            </a:endParaRPr>
          </a:p>
        </p:txBody>
      </p:sp>
      <p:pic>
        <p:nvPicPr>
          <p:cNvPr id="9" name="Picture 9" descr="A helmet with wires and wires&#10;&#10;Description automatically generated">
            <a:extLst>
              <a:ext uri="{FF2B5EF4-FFF2-40B4-BE49-F238E27FC236}">
                <a16:creationId xmlns:a16="http://schemas.microsoft.com/office/drawing/2014/main" id="{79D50979-925A-76AE-BC44-F9F7620B4F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3984" y="860454"/>
            <a:ext cx="5655933" cy="5144002"/>
          </a:xfrm>
          <a:prstGeom prst="rect">
            <a:avLst/>
          </a:prstGeom>
          <a:ln>
            <a:solidFill>
              <a:schemeClr val="tx1">
                <a:lumMod val="95000"/>
                <a:lumOff val="5000"/>
              </a:schemeClr>
            </a:solidFill>
          </a:ln>
        </p:spPr>
      </p:pic>
      <p:sp>
        <p:nvSpPr>
          <p:cNvPr id="10" name="TextBox 9">
            <a:extLst>
              <a:ext uri="{FF2B5EF4-FFF2-40B4-BE49-F238E27FC236}">
                <a16:creationId xmlns:a16="http://schemas.microsoft.com/office/drawing/2014/main" id="{640E2432-93F7-8C86-137D-207EA283717A}"/>
              </a:ext>
            </a:extLst>
          </p:cNvPr>
          <p:cNvSpPr txBox="1"/>
          <p:nvPr/>
        </p:nvSpPr>
        <p:spPr>
          <a:xfrm>
            <a:off x="428341" y="2394529"/>
            <a:ext cx="1938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Pressure sensors </a:t>
            </a:r>
            <a:endParaRPr lang="en-US"/>
          </a:p>
        </p:txBody>
      </p:sp>
      <p:cxnSp>
        <p:nvCxnSpPr>
          <p:cNvPr id="11" name="Straight Arrow Connector 10">
            <a:extLst>
              <a:ext uri="{FF2B5EF4-FFF2-40B4-BE49-F238E27FC236}">
                <a16:creationId xmlns:a16="http://schemas.microsoft.com/office/drawing/2014/main" id="{796E79DA-A136-6433-BD1B-C5D393610528}"/>
              </a:ext>
            </a:extLst>
          </p:cNvPr>
          <p:cNvCxnSpPr>
            <a:cxnSpLocks/>
          </p:cNvCxnSpPr>
          <p:nvPr/>
        </p:nvCxnSpPr>
        <p:spPr>
          <a:xfrm>
            <a:off x="2190492" y="2538354"/>
            <a:ext cx="3105342" cy="103969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2" name="TextBox 11">
            <a:extLst>
              <a:ext uri="{FF2B5EF4-FFF2-40B4-BE49-F238E27FC236}">
                <a16:creationId xmlns:a16="http://schemas.microsoft.com/office/drawing/2014/main" id="{43F95F8A-1311-CD34-741C-18F9390D0769}"/>
              </a:ext>
            </a:extLst>
          </p:cNvPr>
          <p:cNvSpPr txBox="1"/>
          <p:nvPr/>
        </p:nvSpPr>
        <p:spPr>
          <a:xfrm>
            <a:off x="9119979" y="1489381"/>
            <a:ext cx="1906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Data connection </a:t>
            </a:r>
            <a:endParaRPr lang="en-US"/>
          </a:p>
        </p:txBody>
      </p:sp>
      <p:cxnSp>
        <p:nvCxnSpPr>
          <p:cNvPr id="13" name="Straight Arrow Connector 12">
            <a:extLst>
              <a:ext uri="{FF2B5EF4-FFF2-40B4-BE49-F238E27FC236}">
                <a16:creationId xmlns:a16="http://schemas.microsoft.com/office/drawing/2014/main" id="{D78DC106-C6CD-4308-8B1D-ED67949D1B6C}"/>
              </a:ext>
            </a:extLst>
          </p:cNvPr>
          <p:cNvCxnSpPr>
            <a:cxnSpLocks/>
            <a:stCxn id="12" idx="1"/>
          </p:cNvCxnSpPr>
          <p:nvPr/>
        </p:nvCxnSpPr>
        <p:spPr>
          <a:xfrm flipH="1">
            <a:off x="5773777" y="1674047"/>
            <a:ext cx="3346202" cy="119112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4" name="TextBox 13">
            <a:extLst>
              <a:ext uri="{FF2B5EF4-FFF2-40B4-BE49-F238E27FC236}">
                <a16:creationId xmlns:a16="http://schemas.microsoft.com/office/drawing/2014/main" id="{81285AAA-2988-89FF-DF2D-94E9F298DB36}"/>
              </a:ext>
            </a:extLst>
          </p:cNvPr>
          <p:cNvSpPr txBox="1"/>
          <p:nvPr/>
        </p:nvSpPr>
        <p:spPr>
          <a:xfrm>
            <a:off x="9348294" y="3509651"/>
            <a:ext cx="1786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Arduino board  </a:t>
            </a:r>
            <a:endParaRPr lang="en-US"/>
          </a:p>
        </p:txBody>
      </p:sp>
      <p:cxnSp>
        <p:nvCxnSpPr>
          <p:cNvPr id="15" name="Straight Arrow Connector 14">
            <a:extLst>
              <a:ext uri="{FF2B5EF4-FFF2-40B4-BE49-F238E27FC236}">
                <a16:creationId xmlns:a16="http://schemas.microsoft.com/office/drawing/2014/main" id="{8F524440-9DEF-47A9-0A30-468157B4E43D}"/>
              </a:ext>
            </a:extLst>
          </p:cNvPr>
          <p:cNvCxnSpPr>
            <a:cxnSpLocks/>
            <a:stCxn id="14" idx="1"/>
          </p:cNvCxnSpPr>
          <p:nvPr/>
        </p:nvCxnSpPr>
        <p:spPr>
          <a:xfrm flipH="1">
            <a:off x="8238478" y="3694317"/>
            <a:ext cx="1109816" cy="113327"/>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2CE2722C-F8B1-43FB-A794-931D3D6AB26E}"/>
              </a:ext>
            </a:extLst>
          </p:cNvPr>
          <p:cNvSpPr txBox="1"/>
          <p:nvPr/>
        </p:nvSpPr>
        <p:spPr>
          <a:xfrm>
            <a:off x="428341" y="3509651"/>
            <a:ext cx="1529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Helmet pads </a:t>
            </a:r>
            <a:endParaRPr lang="en-US"/>
          </a:p>
        </p:txBody>
      </p:sp>
      <p:sp>
        <p:nvSpPr>
          <p:cNvPr id="17" name="TextBox 16">
            <a:extLst>
              <a:ext uri="{FF2B5EF4-FFF2-40B4-BE49-F238E27FC236}">
                <a16:creationId xmlns:a16="http://schemas.microsoft.com/office/drawing/2014/main" id="{8E2576FA-DDA5-F971-85A5-06127BB7D88E}"/>
              </a:ext>
            </a:extLst>
          </p:cNvPr>
          <p:cNvSpPr txBox="1"/>
          <p:nvPr/>
        </p:nvSpPr>
        <p:spPr>
          <a:xfrm>
            <a:off x="428341" y="5182333"/>
            <a:ext cx="15942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Lato"/>
                <a:cs typeface="Lato"/>
              </a:rPr>
              <a:t>Helmet shell </a:t>
            </a:r>
          </a:p>
        </p:txBody>
      </p:sp>
      <p:cxnSp>
        <p:nvCxnSpPr>
          <p:cNvPr id="18" name="Straight Arrow Connector 17">
            <a:extLst>
              <a:ext uri="{FF2B5EF4-FFF2-40B4-BE49-F238E27FC236}">
                <a16:creationId xmlns:a16="http://schemas.microsoft.com/office/drawing/2014/main" id="{073A0093-18C8-44B6-7140-62A025CEF49B}"/>
              </a:ext>
            </a:extLst>
          </p:cNvPr>
          <p:cNvCxnSpPr>
            <a:cxnSpLocks/>
          </p:cNvCxnSpPr>
          <p:nvPr/>
        </p:nvCxnSpPr>
        <p:spPr>
          <a:xfrm>
            <a:off x="1828077" y="3746403"/>
            <a:ext cx="3001438" cy="21267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Straight Arrow Connector 18">
            <a:extLst>
              <a:ext uri="{FF2B5EF4-FFF2-40B4-BE49-F238E27FC236}">
                <a16:creationId xmlns:a16="http://schemas.microsoft.com/office/drawing/2014/main" id="{DB294BAD-CD29-CD2B-552A-F1ACBBD0FF5E}"/>
              </a:ext>
            </a:extLst>
          </p:cNvPr>
          <p:cNvCxnSpPr>
            <a:cxnSpLocks/>
          </p:cNvCxnSpPr>
          <p:nvPr/>
        </p:nvCxnSpPr>
        <p:spPr>
          <a:xfrm>
            <a:off x="1790906" y="5409793"/>
            <a:ext cx="2425987" cy="70609"/>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5" name="TextBox 24">
            <a:extLst>
              <a:ext uri="{FF2B5EF4-FFF2-40B4-BE49-F238E27FC236}">
                <a16:creationId xmlns:a16="http://schemas.microsoft.com/office/drawing/2014/main" id="{27354A7D-3E9D-CA22-C542-4FCA220F4D71}"/>
              </a:ext>
            </a:extLst>
          </p:cNvPr>
          <p:cNvSpPr txBox="1"/>
          <p:nvPr/>
        </p:nvSpPr>
        <p:spPr>
          <a:xfrm>
            <a:off x="3854828" y="6050622"/>
            <a:ext cx="4554244" cy="276999"/>
          </a:xfrm>
          <a:prstGeom prst="rect">
            <a:avLst/>
          </a:prstGeom>
          <a:noFill/>
        </p:spPr>
        <p:txBody>
          <a:bodyPr wrap="square" rtlCol="0">
            <a:spAutoFit/>
          </a:bodyPr>
          <a:lstStyle/>
          <a:p>
            <a:pPr algn="ctr"/>
            <a:r>
              <a:rPr lang="en-US" sz="1200" b="1"/>
              <a:t>Helmet measurement setup</a:t>
            </a:r>
          </a:p>
        </p:txBody>
      </p:sp>
    </p:spTree>
    <p:extLst>
      <p:ext uri="{BB962C8B-B14F-4D97-AF65-F5344CB8AC3E}">
        <p14:creationId xmlns:p14="http://schemas.microsoft.com/office/powerpoint/2010/main" val="391197249"/>
      </p:ext>
    </p:extLst>
  </p:cSld>
  <p:clrMapOvr>
    <a:masterClrMapping/>
  </p:clrMapOvr>
</p:sld>
</file>

<file path=ppt/theme/theme1.xml><?xml version="1.0" encoding="utf-8"?>
<a:theme xmlns:a="http://schemas.openxmlformats.org/drawingml/2006/main" name="AminiLab_PPT2">
  <a:themeElements>
    <a:clrScheme name="Northeastern">
      <a:dk1>
        <a:srgbClr val="000000"/>
      </a:dk1>
      <a:lt1>
        <a:sysClr val="window" lastClr="FFFFFF"/>
      </a:lt1>
      <a:dk2>
        <a:srgbClr val="D41B2C"/>
      </a:dk2>
      <a:lt2>
        <a:srgbClr val="D4D5D4"/>
      </a:lt2>
      <a:accent1>
        <a:srgbClr val="E5D4AB"/>
      </a:accent1>
      <a:accent2>
        <a:srgbClr val="99A3B0"/>
      </a:accent2>
      <a:accent3>
        <a:srgbClr val="00CFB5"/>
      </a:accent3>
      <a:accent4>
        <a:srgbClr val="385775"/>
      </a:accent4>
      <a:accent5>
        <a:srgbClr val="52CFE5"/>
      </a:accent5>
      <a:accent6>
        <a:srgbClr val="BADB00"/>
      </a:accent6>
      <a:hlink>
        <a:srgbClr val="8E58B6"/>
      </a:hlink>
      <a:folHlink>
        <a:srgbClr val="7F6F6F"/>
      </a:folHlink>
    </a:clrScheme>
    <a:fontScheme name="Northeastern">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434A68E-4754-4CCD-A915-D112B965B2CA}" vid="{79B46B55-0AD8-4EBC-BBF1-B655FB93A3E9}"/>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C00000"/>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6b37099e-3f40-42ec-8e9f-287a83e5912e" xsi:nil="true"/>
    <lcf76f155ced4ddcb4097134ff3c332f xmlns="6b37099e-3f40-42ec-8e9f-287a83e5912e">
      <Terms xmlns="http://schemas.microsoft.com/office/infopath/2007/PartnerControls"/>
    </lcf76f155ced4ddcb4097134ff3c332f>
    <TaxCatchAll xmlns="e9952153-5aa5-42e8-8300-ccc6398e6c3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D63289F88EF484B8E28099520B2DE8A" ma:contentTypeVersion="17" ma:contentTypeDescription="Create a new document." ma:contentTypeScope="" ma:versionID="a0276ea4b2dfd5e552a6bac3fdc213b9">
  <xsd:schema xmlns:xsd="http://www.w3.org/2001/XMLSchema" xmlns:xs="http://www.w3.org/2001/XMLSchema" xmlns:p="http://schemas.microsoft.com/office/2006/metadata/properties" xmlns:ns2="6b37099e-3f40-42ec-8e9f-287a83e5912e" xmlns:ns3="aa135bef-45d4-4a62-a2ac-759bd1913889" xmlns:ns4="e9952153-5aa5-42e8-8300-ccc6398e6c31" targetNamespace="http://schemas.microsoft.com/office/2006/metadata/properties" ma:root="true" ma:fieldsID="799083b08cca44973c00765a13afba06" ns2:_="" ns3:_="" ns4:_="">
    <xsd:import namespace="6b37099e-3f40-42ec-8e9f-287a83e5912e"/>
    <xsd:import namespace="aa135bef-45d4-4a62-a2ac-759bd1913889"/>
    <xsd:import namespace="e9952153-5aa5-42e8-8300-ccc6398e6c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37099e-3f40-42ec-8e9f-287a83e591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a8f194-becd-4f93-a34b-b9b3045b78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35bef-45d4-4a62-a2ac-759bd19138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952153-5aa5-42e8-8300-ccc6398e6c3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4c5b098-fc41-4cea-a636-941df45d1411}" ma:internalName="TaxCatchAll" ma:showField="CatchAllData" ma:web="aa135bef-45d4-4a62-a2ac-759bd19138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930687-51F2-44C8-9CE6-D1B3D6E17522}">
  <ds:schemaRefs>
    <ds:schemaRef ds:uri="http://schemas.microsoft.com/sharepoint/v3/contenttype/forms"/>
  </ds:schemaRefs>
</ds:datastoreItem>
</file>

<file path=customXml/itemProps2.xml><?xml version="1.0" encoding="utf-8"?>
<ds:datastoreItem xmlns:ds="http://schemas.openxmlformats.org/officeDocument/2006/customXml" ds:itemID="{A861FE8A-8F15-409F-AF62-619C69C0D537}">
  <ds:schemaRefs>
    <ds:schemaRef ds:uri="aa135bef-45d4-4a62-a2ac-759bd1913889"/>
    <ds:schemaRef ds:uri="http://www.w3.org/XML/1998/namespace"/>
    <ds:schemaRef ds:uri="http://schemas.microsoft.com/office/2006/documentManagement/types"/>
    <ds:schemaRef ds:uri="6b37099e-3f40-42ec-8e9f-287a83e5912e"/>
    <ds:schemaRef ds:uri="http://purl.org/dc/dcmitype/"/>
    <ds:schemaRef ds:uri="http://schemas.microsoft.com/office/infopath/2007/PartnerControls"/>
    <ds:schemaRef ds:uri="e9952153-5aa5-42e8-8300-ccc6398e6c31"/>
    <ds:schemaRef ds:uri="http://schemas.microsoft.com/office/2006/metadata/properties"/>
    <ds:schemaRef ds:uri="http://schemas.openxmlformats.org/package/2006/metadata/core-properties"/>
    <ds:schemaRef ds:uri="http://purl.org/dc/terms/"/>
    <ds:schemaRef ds:uri="http://purl.org/dc/elements/1.1/"/>
  </ds:schemaRefs>
</ds:datastoreItem>
</file>

<file path=customXml/itemProps3.xml><?xml version="1.0" encoding="utf-8"?>
<ds:datastoreItem xmlns:ds="http://schemas.openxmlformats.org/officeDocument/2006/customXml" ds:itemID="{9E2555ED-3D76-4588-9CA4-7F465AD3F645}">
  <ds:schemaRefs>
    <ds:schemaRef ds:uri="6b37099e-3f40-42ec-8e9f-287a83e5912e"/>
    <ds:schemaRef ds:uri="aa135bef-45d4-4a62-a2ac-759bd1913889"/>
    <ds:schemaRef ds:uri="e9952153-5aa5-42e8-8300-ccc6398e6c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aminilab_blank</Template>
  <TotalTime>11</TotalTime>
  <Words>1979</Words>
  <Application>Microsoft Office PowerPoint</Application>
  <PresentationFormat>Widescreen</PresentationFormat>
  <Paragraphs>205</Paragraphs>
  <Slides>18</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Arial,Sans-Serif</vt:lpstr>
      <vt:lpstr>Calibri</vt:lpstr>
      <vt:lpstr>Lato</vt:lpstr>
      <vt:lpstr>Lato Black</vt:lpstr>
      <vt:lpstr>Times New Roman</vt:lpstr>
      <vt:lpstr>Wingdings</vt:lpstr>
      <vt:lpstr>AminiLab_PPT2</vt:lpstr>
      <vt:lpstr>Office Theme</vt:lpstr>
      <vt:lpstr>PowerPoint Presentation</vt:lpstr>
      <vt:lpstr>Background - Current Combat Helmet Technology</vt:lpstr>
      <vt:lpstr>Background - Traumatic Brain Injury (TBI) </vt:lpstr>
      <vt:lpstr>The Problem</vt:lpstr>
      <vt:lpstr>PowerPoint Presentation</vt:lpstr>
      <vt:lpstr>Abstract</vt:lpstr>
      <vt:lpstr>Methods</vt:lpstr>
      <vt:lpstr>Methods - Calibration</vt:lpstr>
      <vt:lpstr>Methods – Assembled Helmet  </vt:lpstr>
      <vt:lpstr>Results - F vs. M Unstrapped </vt:lpstr>
      <vt:lpstr>Results - F vs. M Strapped</vt:lpstr>
      <vt:lpstr>Results - Strapped vs. Unstrapped All</vt:lpstr>
      <vt:lpstr>Results – Helmet Fit vs. Contact Pressure</vt:lpstr>
      <vt:lpstr>Future Work</vt:lpstr>
      <vt:lpstr>Acknowledgments</vt:lpstr>
      <vt:lpstr>Head/Helmet Contact Force Characterization in Combat Helmet Systems </vt:lpstr>
      <vt:lpstr>Additional Lab Summary – Pregnant Valve Mechanics</vt:lpstr>
      <vt:lpstr>Discussion/Conclusion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Vargas</dc:creator>
  <cp:lastModifiedBy>Fuchs, Nicolas</cp:lastModifiedBy>
  <cp:revision>8</cp:revision>
  <dcterms:created xsi:type="dcterms:W3CDTF">2022-09-14T22:31:18Z</dcterms:created>
  <dcterms:modified xsi:type="dcterms:W3CDTF">2023-08-02T19:15:19Z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0x0101008D63289F88EF484B8E28099520B2DE8A</vt:lpwstr>
  </property>
  <property fmtid="{D5CDD505-2E9C-101B-9397-08002B2CF9AE}" pid="3" name="MediaServiceImageTags">
    <vt:lpwstr/>
  </property>
</Properties>
</file>