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ov" ContentType="video/quicktime"/>
  <Default Extension="png" ContentType="image/png"/>
  <Default Extension="rels" ContentType="application/vnd.openxmlformats-package.relationships+xml"/>
  <Default Extension="tif" ContentType="image/ti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2" r:id="rId4"/>
    <p:sldMasterId id="2147483785" r:id="rId5"/>
  </p:sldMasterIdLst>
  <p:notesMasterIdLst>
    <p:notesMasterId r:id="rId63"/>
  </p:notesMasterIdLst>
  <p:sldIdLst>
    <p:sldId id="3584" r:id="rId6"/>
    <p:sldId id="3668" r:id="rId7"/>
    <p:sldId id="3669" r:id="rId8"/>
    <p:sldId id="3670" r:id="rId9"/>
    <p:sldId id="3671" r:id="rId10"/>
    <p:sldId id="3672" r:id="rId11"/>
    <p:sldId id="3673" r:id="rId12"/>
    <p:sldId id="3674" r:id="rId13"/>
    <p:sldId id="3675" r:id="rId14"/>
    <p:sldId id="3676" r:id="rId15"/>
    <p:sldId id="3677" r:id="rId16"/>
    <p:sldId id="3678" r:id="rId17"/>
    <p:sldId id="3679" r:id="rId18"/>
    <p:sldId id="3680" r:id="rId19"/>
    <p:sldId id="3681" r:id="rId20"/>
    <p:sldId id="3682" r:id="rId21"/>
    <p:sldId id="3683" r:id="rId22"/>
    <p:sldId id="3684" r:id="rId23"/>
    <p:sldId id="3685" r:id="rId24"/>
    <p:sldId id="3686" r:id="rId25"/>
    <p:sldId id="3687" r:id="rId26"/>
    <p:sldId id="3577" r:id="rId27"/>
    <p:sldId id="3688" r:id="rId28"/>
    <p:sldId id="3689" r:id="rId29"/>
    <p:sldId id="3578" r:id="rId30"/>
    <p:sldId id="3690" r:id="rId31"/>
    <p:sldId id="3691" r:id="rId32"/>
    <p:sldId id="3692" r:id="rId33"/>
    <p:sldId id="3641" r:id="rId34"/>
    <p:sldId id="3642" r:id="rId35"/>
    <p:sldId id="3693" r:id="rId36"/>
    <p:sldId id="3694" r:id="rId37"/>
    <p:sldId id="3695" r:id="rId38"/>
    <p:sldId id="3696" r:id="rId39"/>
    <p:sldId id="3697" r:id="rId40"/>
    <p:sldId id="3698" r:id="rId41"/>
    <p:sldId id="3582" r:id="rId42"/>
    <p:sldId id="3699" r:id="rId43"/>
    <p:sldId id="3559" r:id="rId44"/>
    <p:sldId id="3700" r:id="rId45"/>
    <p:sldId id="3701" r:id="rId46"/>
    <p:sldId id="3702" r:id="rId47"/>
    <p:sldId id="3615" r:id="rId48"/>
    <p:sldId id="3703" r:id="rId49"/>
    <p:sldId id="3704" r:id="rId50"/>
    <p:sldId id="3705" r:id="rId51"/>
    <p:sldId id="3706" r:id="rId52"/>
    <p:sldId id="3707" r:id="rId53"/>
    <p:sldId id="3708" r:id="rId54"/>
    <p:sldId id="3709" r:id="rId55"/>
    <p:sldId id="3710" r:id="rId56"/>
    <p:sldId id="3712" r:id="rId57"/>
    <p:sldId id="3713" r:id="rId58"/>
    <p:sldId id="3714" r:id="rId59"/>
    <p:sldId id="3665" r:id="rId60"/>
    <p:sldId id="3715" r:id="rId61"/>
    <p:sldId id="3716"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ichard West" id="{2DFB81B7-7FEF-574A-BD8D-E1E447DBD5AD}">
          <p14:sldIdLst>
            <p14:sldId id="3584"/>
            <p14:sldId id="3668"/>
            <p14:sldId id="3669"/>
            <p14:sldId id="3670"/>
            <p14:sldId id="3671"/>
            <p14:sldId id="3672"/>
            <p14:sldId id="3673"/>
            <p14:sldId id="3674"/>
            <p14:sldId id="3675"/>
            <p14:sldId id="3676"/>
            <p14:sldId id="3677"/>
            <p14:sldId id="3678"/>
            <p14:sldId id="3679"/>
            <p14:sldId id="3680"/>
            <p14:sldId id="3681"/>
            <p14:sldId id="3682"/>
            <p14:sldId id="3683"/>
            <p14:sldId id="3684"/>
            <p14:sldId id="3685"/>
            <p14:sldId id="3686"/>
            <p14:sldId id="3687"/>
            <p14:sldId id="3577"/>
            <p14:sldId id="3688"/>
            <p14:sldId id="3689"/>
            <p14:sldId id="3578"/>
            <p14:sldId id="3690"/>
            <p14:sldId id="3691"/>
            <p14:sldId id="3692"/>
            <p14:sldId id="3641"/>
            <p14:sldId id="3642"/>
            <p14:sldId id="3693"/>
            <p14:sldId id="3694"/>
            <p14:sldId id="3695"/>
            <p14:sldId id="3696"/>
            <p14:sldId id="3697"/>
            <p14:sldId id="3698"/>
            <p14:sldId id="3582"/>
            <p14:sldId id="3699"/>
            <p14:sldId id="3559"/>
            <p14:sldId id="3700"/>
            <p14:sldId id="3701"/>
            <p14:sldId id="3702"/>
            <p14:sldId id="3615"/>
            <p14:sldId id="3703"/>
            <p14:sldId id="3704"/>
            <p14:sldId id="3705"/>
            <p14:sldId id="3706"/>
            <p14:sldId id="3707"/>
            <p14:sldId id="3708"/>
            <p14:sldId id="3709"/>
            <p14:sldId id="3710"/>
            <p14:sldId id="3712"/>
            <p14:sldId id="3713"/>
            <p14:sldId id="3714"/>
            <p14:sldId id="3665"/>
            <p14:sldId id="3715"/>
            <p14:sldId id="3716"/>
          </p14:sldIdLst>
        </p14:section>
        <p14:section name="Presenting Facts and Data" id="{0024ECBA-DC00-6344-9032-0DAA343BE5F3}">
          <p14:sldIdLst/>
        </p14:section>
        <p14:section name="Sample template slides" id="{4EC8E0A5-019B-2549-8B36-C3FBC5B847DB}">
          <p14:sldIdLst/>
        </p14:section>
        <p14:section name="Possible Closing Slides" id="{7875527D-C123-B341-90EF-784FB4609925}">
          <p14:sldIdLst/>
        </p14:section>
        <p14:section name="Design Elements" id="{1D84A90D-E560-C247-950A-9AAE72611D4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703B4B-B98B-586C-DFC6-B6D638413E07}" name="Horn, Clare" initials="HC" userId="S::cl.horn@northeastern.edu::b2f163e9-9d3b-4450-b6b7-1d04ff003cbf" providerId="AD"/>
  <p188:author id="{0B9B555D-F916-4A06-7F59-4ED1ABCFB7CE}" name="Skarep, Denis" initials="SD" userId="S::dskarep@northeastern.edu::a647c9e1-0119-40d5-8cd3-37a8a5e36bfb" providerId="AD"/>
  <p188:author id="{0A8D17C5-1364-4B1D-199F-F0FFB9E71506}" name="Kiewra, Karin" initials="KK" userId="S::kkiewra@northeastern.edu::e3e63173-6274-4ac6-9734-fa8802cd7e4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rger, Heather" initials="BH" lastIdx="2" clrIdx="0">
    <p:extLst>
      <p:ext uri="{19B8F6BF-5375-455C-9EA6-DF929625EA0E}">
        <p15:presenceInfo xmlns:p15="http://schemas.microsoft.com/office/powerpoint/2012/main" userId="S::h.berger@northeastern.edu::7344134e-c1a3-4bdb-bdf6-8ea1bdb941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B6D0"/>
    <a:srgbClr val="002046"/>
    <a:srgbClr val="330809"/>
    <a:srgbClr val="F7FAFD"/>
    <a:srgbClr val="14D0D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3D1256-7E80-F94E-914D-4C4755F650ED}" v="9" dt="2023-07-24T15:58:59.1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26"/>
    <p:restoredTop sz="91749"/>
  </p:normalViewPr>
  <p:slideViewPr>
    <p:cSldViewPr snapToGrid="0">
      <p:cViewPr>
        <p:scale>
          <a:sx n="70" d="100"/>
          <a:sy n="70" d="100"/>
        </p:scale>
        <p:origin x="576" y="1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commentAuthors" Target="commentAuthors.xml"/><Relationship Id="rId69"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Source Sans Pro" panose="020B0503030403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Source Sans Pro" panose="020B0503030403020204" pitchFamily="34" charset="0"/>
              </a:defRPr>
            </a:lvl1pPr>
          </a:lstStyle>
          <a:p>
            <a:fld id="{AF441A28-CF8A-1D45-BD0E-FA12C6526B08}" type="datetimeFigureOut">
              <a:rPr lang="en-US" smtClean="0"/>
              <a:pPr/>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Source Sans Pro" panose="020B0503030403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Source Sans Pro" panose="020B0503030403020204" pitchFamily="34" charset="0"/>
              </a:defRPr>
            </a:lvl1pPr>
          </a:lstStyle>
          <a:p>
            <a:fld id="{788BA0F3-B428-5E46-A4E4-467B7F760B1A}" type="slidenum">
              <a:rPr lang="en-US" smtClean="0"/>
              <a:pPr/>
              <a:t>‹#›</a:t>
            </a:fld>
            <a:endParaRPr lang="en-US"/>
          </a:p>
        </p:txBody>
      </p:sp>
    </p:spTree>
    <p:extLst>
      <p:ext uri="{BB962C8B-B14F-4D97-AF65-F5344CB8AC3E}">
        <p14:creationId xmlns:p14="http://schemas.microsoft.com/office/powerpoint/2010/main" val="3457228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Source Sans Pro" panose="020B0503030403020204" pitchFamily="34" charset="0"/>
        <a:ea typeface="+mn-ea"/>
        <a:cs typeface="+mn-cs"/>
      </a:defRPr>
    </a:lvl1pPr>
    <a:lvl2pPr marL="457200" algn="l" defTabSz="914400" rtl="0" eaLnBrk="1" latinLnBrk="0" hangingPunct="1">
      <a:defRPr sz="1200" b="0" i="0" kern="1200">
        <a:solidFill>
          <a:schemeClr val="tx1"/>
        </a:solidFill>
        <a:latin typeface="Source Sans Pro" panose="020B0503030403020204" pitchFamily="34" charset="0"/>
        <a:ea typeface="+mn-ea"/>
        <a:cs typeface="+mn-cs"/>
      </a:defRPr>
    </a:lvl2pPr>
    <a:lvl3pPr marL="914400" algn="l" defTabSz="914400" rtl="0" eaLnBrk="1" latinLnBrk="0" hangingPunct="1">
      <a:defRPr sz="1200" b="0" i="0" kern="1200">
        <a:solidFill>
          <a:schemeClr val="tx1"/>
        </a:solidFill>
        <a:latin typeface="Source Sans Pro" panose="020B0503030403020204" pitchFamily="34" charset="0"/>
        <a:ea typeface="+mn-ea"/>
        <a:cs typeface="+mn-cs"/>
      </a:defRPr>
    </a:lvl3pPr>
    <a:lvl4pPr marL="1371600" algn="l" defTabSz="914400" rtl="0" eaLnBrk="1" latinLnBrk="0" hangingPunct="1">
      <a:defRPr sz="1200" b="0" i="0" kern="1200">
        <a:solidFill>
          <a:schemeClr val="tx1"/>
        </a:solidFill>
        <a:latin typeface="Source Sans Pro" panose="020B0503030403020204" pitchFamily="34" charset="0"/>
        <a:ea typeface="+mn-ea"/>
        <a:cs typeface="+mn-cs"/>
      </a:defRPr>
    </a:lvl4pPr>
    <a:lvl5pPr marL="1828800" algn="l" defTabSz="914400" rtl="0" eaLnBrk="1" latinLnBrk="0" hangingPunct="1">
      <a:defRPr sz="1200" b="0" i="0" kern="1200">
        <a:solidFill>
          <a:schemeClr val="tx1"/>
        </a:solidFill>
        <a:latin typeface="Source Sans Pro" panose="020B0503030403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bit.ly/Thiel"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8BA0F3-B428-5E46-A4E4-467B7F760B1A}" type="slidenum">
              <a:rPr lang="en-US" smtClean="0"/>
              <a:pPr/>
              <a:t>1</a:t>
            </a:fld>
            <a:endParaRPr lang="en-US"/>
          </a:p>
        </p:txBody>
      </p:sp>
    </p:spTree>
    <p:extLst>
      <p:ext uri="{BB962C8B-B14F-4D97-AF65-F5344CB8AC3E}">
        <p14:creationId xmlns:p14="http://schemas.microsoft.com/office/powerpoint/2010/main" val="873308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pPr>
              <a:lnSpc>
                <a:spcPct val="100000"/>
              </a:lnSpc>
              <a:defRPr sz="1600">
                <a:latin typeface="Lucida Grande"/>
                <a:ea typeface="Lucida Grande"/>
                <a:cs typeface="Lucida Grande"/>
                <a:sym typeface="Lucida Grande"/>
              </a:defRPr>
            </a:pPr>
            <a:r>
              <a:t>o	We used to build models to check our understanding; </a:t>
            </a:r>
          </a:p>
          <a:p>
            <a:pPr>
              <a:lnSpc>
                <a:spcPct val="100000"/>
              </a:lnSpc>
              <a:defRPr sz="1600">
                <a:latin typeface="Lucida Grande"/>
                <a:ea typeface="Lucida Grande"/>
                <a:cs typeface="Lucida Grande"/>
                <a:sym typeface="Lucida Grande"/>
              </a:defRPr>
            </a:pPr>
            <a:r>
              <a:t>♣	if we can’t make the model match the experiment then the understanding we built the model on (eg first order wrt O2) needs revising.  </a:t>
            </a:r>
          </a:p>
          <a:p>
            <a:pPr>
              <a:lnSpc>
                <a:spcPct val="100000"/>
              </a:lnSpc>
              <a:defRPr sz="1600">
                <a:latin typeface="Lucida Grande"/>
                <a:ea typeface="Lucida Grande"/>
                <a:cs typeface="Lucida Grande"/>
                <a:sym typeface="Lucida Grande"/>
              </a:defRPr>
            </a:pPr>
            <a:r>
              <a:t>o	May not be based on correct understanding – even if it fits the curve, it may not be physically meaningful.</a:t>
            </a:r>
          </a:p>
          <a:p>
            <a:pPr>
              <a:lnSpc>
                <a:spcPct val="100000"/>
              </a:lnSpc>
              <a:defRPr sz="1600">
                <a:latin typeface="Lucida Grande"/>
                <a:ea typeface="Lucida Grande"/>
                <a:cs typeface="Lucida Grande"/>
                <a:sym typeface="Lucida Grande"/>
              </a:defRPr>
            </a:pPr>
            <a:r>
              <a:t>o	Not reliably predictive for conditions outside range of experiments, due to the complex T,P-depnedence mentioned above.</a:t>
            </a:r>
          </a:p>
          <a:p>
            <a:pPr>
              <a:lnSpc>
                <a:spcPct val="100000"/>
              </a:lnSpc>
              <a:defRPr sz="1600">
                <a:latin typeface="Lucida Grande"/>
                <a:ea typeface="Lucida Grande"/>
                <a:cs typeface="Lucida Grande"/>
                <a:sym typeface="Lucida Grande"/>
              </a:defRPr>
            </a:pPr>
            <a:r>
              <a:t>♣	Very difficult to do experiments at relevant conditions – too hot, high pressure, too fast (TiO2)</a:t>
            </a:r>
          </a:p>
          <a:p>
            <a:pPr>
              <a:lnSpc>
                <a:spcPct val="100000"/>
              </a:lnSpc>
              <a:defRPr sz="1600">
                <a:latin typeface="Lucida Grande"/>
                <a:ea typeface="Lucida Grande"/>
                <a:cs typeface="Lucida Grande"/>
                <a:sym typeface="Lucida Grande"/>
              </a:defRPr>
            </a:pPr>
            <a:endParaRPr/>
          </a:p>
          <a:p>
            <a:pPr>
              <a:lnSpc>
                <a:spcPct val="100000"/>
              </a:lnSpc>
              <a:defRPr sz="1600">
                <a:latin typeface="Lucida Grande"/>
                <a:ea typeface="Lucida Grande"/>
                <a:cs typeface="Lucida Grande"/>
                <a:sym typeface="Lucida Grande"/>
              </a:defRPr>
            </a:pPr>
            <a:r>
              <a:t>o	Complex tradeoffs, competing pathways</a:t>
            </a:r>
          </a:p>
          <a:p>
            <a:pPr>
              <a:lnSpc>
                <a:spcPct val="100000"/>
              </a:lnSpc>
              <a:defRPr sz="1600">
                <a:latin typeface="Lucida Grande"/>
                <a:ea typeface="Lucida Grande"/>
                <a:cs typeface="Lucida Grande"/>
                <a:sym typeface="Lucida Grande"/>
              </a:defRPr>
            </a:pPr>
            <a:r>
              <a:t>o	Strange temperature and pressure dependencies</a:t>
            </a:r>
          </a:p>
          <a:p>
            <a:pPr>
              <a:lnSpc>
                <a:spcPct val="100000"/>
              </a:lnSpc>
              <a:defRPr sz="1600">
                <a:latin typeface="Lucida Grande"/>
                <a:ea typeface="Lucida Grande"/>
                <a:cs typeface="Lucida Grande"/>
                <a:sym typeface="Lucida Grande"/>
              </a:defRPr>
            </a:pPr>
            <a:r>
              <a:t>	♣	At higher temperature, a new dominant pathway may open up and the reaction order may change</a:t>
            </a:r>
          </a:p>
          <a:p>
            <a:pPr>
              <a:lnSpc>
                <a:spcPct val="100000"/>
              </a:lnSpc>
              <a:defRPr sz="1600">
                <a:latin typeface="Lucida Grande"/>
                <a:ea typeface="Lucida Grande"/>
                <a:cs typeface="Lucida Grande"/>
                <a:sym typeface="Lucida Grande"/>
              </a:defRPr>
            </a:pPr>
            <a:r>
              <a:t>	♣	At higher pressure, a different pressure-dependent network may activate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noRot="1" noChangeAspect="1"/>
          </p:cNvSpPr>
          <p:nvPr>
            <p:ph type="sldImg"/>
          </p:nvPr>
        </p:nvSpPr>
        <p:spPr>
          <a:xfrm>
            <a:off x="381000" y="685800"/>
            <a:ext cx="6096000" cy="3429000"/>
          </a:xfrm>
          <a:prstGeom prst="rect">
            <a:avLst/>
          </a:prstGeom>
        </p:spPr>
        <p:txBody>
          <a:bodyPr/>
          <a:lstStyle/>
          <a:p>
            <a:endParaRPr/>
          </a:p>
        </p:txBody>
      </p:sp>
      <p:sp>
        <p:nvSpPr>
          <p:cNvPr id="211" name="Shape 211"/>
          <p:cNvSpPr>
            <a:spLocks noGrp="1"/>
          </p:cNvSpPr>
          <p:nvPr>
            <p:ph type="body" sz="quarter" idx="1"/>
          </p:nvPr>
        </p:nvSpPr>
        <p:spPr>
          <a:prstGeom prst="rect">
            <a:avLst/>
          </a:prstGeom>
        </p:spPr>
        <p:txBody>
          <a:bodyPr/>
          <a:lstStyle/>
          <a:p>
            <a:r>
              <a:t>2. First off, what are HHCs used for?  HHCs are widely uses as refrigerants and as flame suppressants.  For example, Refrigerant 407c which is used in air conditioning systems is primarily a mixture of 3 fluorinated hydrocarbons. CF2ClBr, more commonly known as Halon 1211, is a fire suppressant often used aboard commercial aircrafts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noRot="1" noChangeAspect="1"/>
          </p:cNvSpPr>
          <p:nvPr>
            <p:ph type="sldImg"/>
          </p:nvPr>
        </p:nvSpPr>
        <p:spPr>
          <a:xfrm>
            <a:off x="381000" y="685800"/>
            <a:ext cx="6096000" cy="3429000"/>
          </a:xfrm>
          <a:prstGeom prst="rect">
            <a:avLst/>
          </a:prstGeom>
        </p:spPr>
        <p:txBody>
          <a:bodyPr/>
          <a:lstStyle/>
          <a:p>
            <a:endParaRPr/>
          </a:p>
        </p:txBody>
      </p:sp>
      <p:sp>
        <p:nvSpPr>
          <p:cNvPr id="228" name="Shape 228"/>
          <p:cNvSpPr>
            <a:spLocks noGrp="1"/>
          </p:cNvSpPr>
          <p:nvPr>
            <p:ph type="body" sz="quarter" idx="1"/>
          </p:nvPr>
        </p:nvSpPr>
        <p:spPr>
          <a:prstGeom prst="rect">
            <a:avLst/>
          </a:prstGeom>
        </p:spPr>
        <p:txBody>
          <a:bodyPr/>
          <a:lstStyle/>
          <a:p>
            <a:r>
              <a:rPr dirty="0"/>
              <a:t>HHC fire suppressants are good at putting out fires, but they are harmful to the environment.  The first generation of suppressants, chlorofluorocarbons or CFCs, were potent greenhouse gases and depleted the ozone layer, as shown on the figure in the upper left. A simplified animation of how this happened is shown below.</a:t>
            </a:r>
          </a:p>
          <a:p>
            <a:r>
              <a:rPr dirty="0"/>
              <a:t>In the stratosphere, the Carbon-Chlorine bond in CFC dissociates with the absorbance of UV light creating free chlorine radicals.  The chlorine radicals abstract an oxygen atom from ozone creating molecular oxygen. The destruction of the ozone layer by CFCs led to the development of a second generation of </a:t>
            </a:r>
            <a:r>
              <a:rPr dirty="0" err="1"/>
              <a:t>suppresants</a:t>
            </a:r>
            <a:r>
              <a:rPr dirty="0"/>
              <a:t>, mainly HCFCs and HFCs.  Although these suppressants are ozone-friendly, they are strong greenhouse gases with global warming potentials over 1000 times that of carbon dioxide(GWP is defined as the warming potential over a chosen amount of time of 1 kg of a gas relative to 1 kg of CO2, which is given a GWP value of 1).  These environmental concerns motivate the need for a new generation of greener and cleaner HHC refrigerant and flame suppressants.  </a:t>
            </a:r>
          </a:p>
          <a:p>
            <a:endParaRPr dirty="0"/>
          </a:p>
          <a:p>
            <a:endParaRPr dirty="0"/>
          </a:p>
          <a:p>
            <a:r>
              <a:rPr dirty="0"/>
              <a:t>One Dobson Unit is the number of molecules of ozone that would be required to create a layer of pure ozone 0.01 millimeters thick at a temperature of 0 degrees Celsius and a pressure of 1 atmosphere (the air pressure at the surface of the Earth). Expressed another way, a column of air with an ozone concentration of 1 Dobson Unit would contain about 2.69x1016ozone molecules for every square centimeter of area at the base of the column</a:t>
            </a:r>
          </a:p>
          <a:p>
            <a:endParaRPr dirty="0"/>
          </a:p>
          <a:p>
            <a:r>
              <a:rPr dirty="0"/>
              <a:t>GWP is defined as the warming potential over a chosen amount of time of 1 kg of a gas relative to 1 kg of CO2, which is given a GWP value of 1.</a:t>
            </a:r>
          </a:p>
          <a:p>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86392-772B-71E9-8226-D05ECD2977D4}"/>
            </a:ext>
          </a:extLst>
        </p:cNvPr>
        <p:cNvGrpSpPr/>
        <p:nvPr/>
      </p:nvGrpSpPr>
      <p:grpSpPr>
        <a:xfrm>
          <a:off x="0" y="0"/>
          <a:ext cx="0" cy="0"/>
          <a:chOff x="0" y="0"/>
          <a:chExt cx="0" cy="0"/>
        </a:xfrm>
      </p:grpSpPr>
      <p:sp>
        <p:nvSpPr>
          <p:cNvPr id="227" name="Shape 227">
            <a:extLst>
              <a:ext uri="{FF2B5EF4-FFF2-40B4-BE49-F238E27FC236}">
                <a16:creationId xmlns:a16="http://schemas.microsoft.com/office/drawing/2014/main" id="{9CCF9717-0BCF-9805-B128-CBAFD0F257E3}"/>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28" name="Shape 228">
            <a:extLst>
              <a:ext uri="{FF2B5EF4-FFF2-40B4-BE49-F238E27FC236}">
                <a16:creationId xmlns:a16="http://schemas.microsoft.com/office/drawing/2014/main" id="{8223E0B7-F7FF-6FE9-0D0B-333BF8994A34}"/>
              </a:ext>
            </a:extLst>
          </p:cNvPr>
          <p:cNvSpPr>
            <a:spLocks noGrp="1"/>
          </p:cNvSpPr>
          <p:nvPr>
            <p:ph type="body" sz="quarter" idx="1"/>
          </p:nvPr>
        </p:nvSpPr>
        <p:spPr>
          <a:prstGeom prst="rect">
            <a:avLst/>
          </a:prstGeom>
        </p:spPr>
        <p:txBody>
          <a:bodyPr/>
          <a:lstStyle/>
          <a:p>
            <a:r>
              <a:rPr dirty="0"/>
              <a:t>HHC fire suppressants are good at putting out fires, but they are harmful to the environment.  The first generation of suppressants, chlorofluorocarbons or CFCs, were potent greenhouse gases and depleted the ozone layer, as shown on the figure in the upper left. A simplified animation of how this happened is shown below.</a:t>
            </a:r>
          </a:p>
          <a:p>
            <a:r>
              <a:rPr dirty="0"/>
              <a:t>In the stratosphere, the Carbon-Chlorine bond in CFC dissociates with the absorbance of UV light creating free chlorine radicals.  The chlorine radicals abstract an oxygen atom from ozone creating molecular oxygen. The destruction of the ozone layer by CFCs led to the development of a second generation of </a:t>
            </a:r>
            <a:r>
              <a:rPr dirty="0" err="1"/>
              <a:t>suppresants</a:t>
            </a:r>
            <a:r>
              <a:rPr dirty="0"/>
              <a:t>, mainly HCFCs and HFCs.  Although these suppressants are ozone-friendly, they are strong greenhouse gases with global warming potentials over 1000 times that of carbon dioxide(GWP is defined as the warming potential over a chosen amount of time of 1 kg of a gas relative to 1 kg of CO2, which is given a GWP value of 1).  These environmental concerns motivate the need for a new generation of greener and cleaner HHC refrigerant and flame suppressants.  </a:t>
            </a:r>
          </a:p>
          <a:p>
            <a:endParaRPr dirty="0"/>
          </a:p>
          <a:p>
            <a:endParaRPr dirty="0"/>
          </a:p>
          <a:p>
            <a:r>
              <a:rPr dirty="0"/>
              <a:t>One Dobson Unit is the number of molecules of ozone that would be required to create a layer of pure ozone 0.01 millimeters thick at a temperature of 0 degrees Celsius and a pressure of 1 atmosphere (the air pressure at the surface of the Earth). Expressed another way, a column of air with an ozone concentration of 1 Dobson Unit would contain about 2.69x1016ozone molecules for every square centimeter of area at the base of the column</a:t>
            </a:r>
          </a:p>
          <a:p>
            <a:endParaRPr dirty="0"/>
          </a:p>
          <a:p>
            <a:r>
              <a:rPr dirty="0"/>
              <a:t>GWP is defined as the warming potential over a chosen amount of time of 1 kg of a gas relative to 1 kg of CO2, which is given a GWP value of 1.</a:t>
            </a:r>
          </a:p>
          <a:p>
            <a:endParaRPr dirty="0"/>
          </a:p>
          <a:p>
            <a:endParaRPr dirty="0"/>
          </a:p>
        </p:txBody>
      </p:sp>
    </p:spTree>
    <p:extLst>
      <p:ext uri="{BB962C8B-B14F-4D97-AF65-F5344CB8AC3E}">
        <p14:creationId xmlns:p14="http://schemas.microsoft.com/office/powerpoint/2010/main" val="2860580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noRot="1" noChangeAspect="1"/>
          </p:cNvSpPr>
          <p:nvPr>
            <p:ph type="sldImg"/>
          </p:nvPr>
        </p:nvSpPr>
        <p:spPr>
          <a:xfrm>
            <a:off x="381000" y="685800"/>
            <a:ext cx="6096000" cy="3429000"/>
          </a:xfrm>
          <a:prstGeom prst="rect">
            <a:avLst/>
          </a:prstGeom>
        </p:spPr>
        <p:txBody>
          <a:bodyPr/>
          <a:lstStyle/>
          <a:p>
            <a:endParaRPr/>
          </a:p>
        </p:txBody>
      </p:sp>
      <p:sp>
        <p:nvSpPr>
          <p:cNvPr id="228" name="Shape 228"/>
          <p:cNvSpPr>
            <a:spLocks noGrp="1"/>
          </p:cNvSpPr>
          <p:nvPr>
            <p:ph type="body" sz="quarter" idx="1"/>
          </p:nvPr>
        </p:nvSpPr>
        <p:spPr>
          <a:prstGeom prst="rect">
            <a:avLst/>
          </a:prstGeom>
        </p:spPr>
        <p:txBody>
          <a:bodyPr/>
          <a:lstStyle/>
          <a:p>
            <a:r>
              <a:rPr dirty="0"/>
              <a:t>HHC fire suppressants are good at putting out fires, but they are harmful to the environment.  The first generation of suppressants, chlorofluorocarbons or CFCs, were potent greenhouse gases and depleted the ozone layer, as shown on the figure in the upper left. A simplified animation of how this happened is shown below.</a:t>
            </a:r>
          </a:p>
          <a:p>
            <a:r>
              <a:rPr dirty="0"/>
              <a:t>In the stratosphere, the Carbon-Chlorine bond in CFC dissociates with the absorbance of UV light creating free chlorine radicals.  The chlorine radicals abstract an oxygen atom from ozone creating molecular oxygen. The destruction of the ozone layer by CFCs led to the development of a second generation of </a:t>
            </a:r>
            <a:r>
              <a:rPr dirty="0" err="1"/>
              <a:t>suppresants</a:t>
            </a:r>
            <a:r>
              <a:rPr dirty="0"/>
              <a:t>, mainly HCFCs and HFCs.  Although these suppressants are ozone-friendly, they are strong greenhouse gases with global warming potentials over 1000 times that of carbon dioxide(GWP is defined as the warming potential over a chosen amount of time of 1 kg of a gas relative to 1 kg of CO2, which is given a GWP value of 1).  These environmental concerns motivate the need for a new generation of greener and cleaner HHC refrigerant and flame suppressants.  </a:t>
            </a:r>
          </a:p>
          <a:p>
            <a:endParaRPr dirty="0"/>
          </a:p>
          <a:p>
            <a:endParaRPr dirty="0"/>
          </a:p>
          <a:p>
            <a:r>
              <a:rPr dirty="0"/>
              <a:t>One Dobson Unit is the number of molecules of ozone that would be required to create a layer of pure ozone 0.01 millimeters thick at a temperature of 0 degrees Celsius and a pressure of 1 atmosphere (the air pressure at the surface of the Earth). Expressed another way, a column of air with an ozone concentration of 1 Dobson Unit would contain about 2.69x1016ozone molecules for every square centimeter of area at the base of the column</a:t>
            </a:r>
          </a:p>
          <a:p>
            <a:endParaRPr dirty="0"/>
          </a:p>
          <a:p>
            <a:r>
              <a:rPr dirty="0"/>
              <a:t>GWP is defined as the warming potential over a chosen amount of time of 1 kg of a gas relative to 1 kg of CO2, which is given a GWP value of 1.</a:t>
            </a:r>
          </a:p>
          <a:p>
            <a:endParaRPr dirty="0"/>
          </a:p>
          <a:p>
            <a:endParaRPr dirty="0"/>
          </a:p>
        </p:txBody>
      </p:sp>
    </p:spTree>
    <p:extLst>
      <p:ext uri="{BB962C8B-B14F-4D97-AF65-F5344CB8AC3E}">
        <p14:creationId xmlns:p14="http://schemas.microsoft.com/office/powerpoint/2010/main" val="1086361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noRot="1" noChangeAspect="1"/>
          </p:cNvSpPr>
          <p:nvPr>
            <p:ph type="sldImg"/>
          </p:nvPr>
        </p:nvSpPr>
        <p:spPr>
          <a:xfrm>
            <a:off x="381000" y="685800"/>
            <a:ext cx="6096000" cy="3429000"/>
          </a:xfrm>
          <a:prstGeom prst="rect">
            <a:avLst/>
          </a:prstGeom>
        </p:spPr>
        <p:txBody>
          <a:bodyPr/>
          <a:lstStyle/>
          <a:p>
            <a:endParaRPr/>
          </a:p>
        </p:txBody>
      </p:sp>
      <p:sp>
        <p:nvSpPr>
          <p:cNvPr id="228" name="Shape 228"/>
          <p:cNvSpPr>
            <a:spLocks noGrp="1"/>
          </p:cNvSpPr>
          <p:nvPr>
            <p:ph type="body" sz="quarter" idx="1"/>
          </p:nvPr>
        </p:nvSpPr>
        <p:spPr>
          <a:prstGeom prst="rect">
            <a:avLst/>
          </a:prstGeom>
        </p:spPr>
        <p:txBody>
          <a:bodyPr/>
          <a:lstStyle/>
          <a:p>
            <a:r>
              <a:rPr dirty="0"/>
              <a:t>HHC fire suppressants are good at putting out fires, but they are harmful to the environment.  The first generation of suppressants, chlorofluorocarbons or CFCs, were potent greenhouse gases and depleted the ozone layer, as shown on the figure in the upper left. A simplified animation of how this happened is shown below.</a:t>
            </a:r>
          </a:p>
          <a:p>
            <a:r>
              <a:rPr dirty="0"/>
              <a:t>In the stratosphere, the Carbon-Chlorine bond in CFC dissociates with the absorbance of UV light creating free chlorine radicals.  The chlorine radicals abstract an oxygen atom from ozone creating molecular oxygen. The destruction of the ozone layer by CFCs led to the development of a second generation of </a:t>
            </a:r>
            <a:r>
              <a:rPr dirty="0" err="1"/>
              <a:t>suppresants</a:t>
            </a:r>
            <a:r>
              <a:rPr dirty="0"/>
              <a:t>, mainly HCFCs and HFCs.  Although these suppressants are ozone-friendly, they are strong greenhouse gases with global warming potentials over 1000 times that of carbon dioxide(GWP is defined as the warming potential over a chosen amount of time of 1 kg of a gas relative to 1 kg of CO2, which is given a GWP value of 1).  These environmental concerns motivate the need for a new generation of greener and cleaner HHC refrigerant and flame suppressants.  </a:t>
            </a:r>
          </a:p>
          <a:p>
            <a:endParaRPr dirty="0"/>
          </a:p>
          <a:p>
            <a:endParaRPr dirty="0"/>
          </a:p>
          <a:p>
            <a:r>
              <a:rPr dirty="0"/>
              <a:t>One Dobson Unit is the number of molecules of ozone that would be required to create a layer of pure ozone 0.01 millimeters thick at a temperature of 0 degrees Celsius and a pressure of 1 atmosphere (the air pressure at the surface of the Earth). Expressed another way, a column of air with an ozone concentration of 1 Dobson Unit would contain about 2.69x1016ozone molecules for every square centimeter of area at the base of the column</a:t>
            </a:r>
          </a:p>
          <a:p>
            <a:endParaRPr dirty="0"/>
          </a:p>
          <a:p>
            <a:r>
              <a:rPr dirty="0"/>
              <a:t>GWP is defined as the warming potential over a chosen amount of time of 1 kg of a gas relative to 1 kg of CO2, which is given a GWP value of 1.</a:t>
            </a:r>
          </a:p>
          <a:p>
            <a:endParaRPr dirty="0"/>
          </a:p>
          <a:p>
            <a:endParaRPr dirty="0"/>
          </a:p>
        </p:txBody>
      </p:sp>
    </p:spTree>
    <p:extLst>
      <p:ext uri="{BB962C8B-B14F-4D97-AF65-F5344CB8AC3E}">
        <p14:creationId xmlns:p14="http://schemas.microsoft.com/office/powerpoint/2010/main" val="1163801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hape 236"/>
          <p:cNvSpPr>
            <a:spLocks noGrp="1" noRot="1" noChangeAspect="1"/>
          </p:cNvSpPr>
          <p:nvPr>
            <p:ph type="sldImg"/>
          </p:nvPr>
        </p:nvSpPr>
        <p:spPr>
          <a:xfrm>
            <a:off x="381000" y="685800"/>
            <a:ext cx="6096000" cy="3429000"/>
          </a:xfrm>
          <a:prstGeom prst="rect">
            <a:avLst/>
          </a:prstGeom>
        </p:spPr>
        <p:txBody>
          <a:bodyPr/>
          <a:lstStyle/>
          <a:p>
            <a:endParaRPr/>
          </a:p>
        </p:txBody>
      </p:sp>
      <p:sp>
        <p:nvSpPr>
          <p:cNvPr id="237" name="Shape 237"/>
          <p:cNvSpPr>
            <a:spLocks noGrp="1"/>
          </p:cNvSpPr>
          <p:nvPr>
            <p:ph type="body" sz="quarter" idx="1"/>
          </p:nvPr>
        </p:nvSpPr>
        <p:spPr>
          <a:prstGeom prst="rect">
            <a:avLst/>
          </a:prstGeom>
        </p:spPr>
        <p:txBody>
          <a:bodyPr/>
          <a:lstStyle/>
          <a:p>
            <a:r>
              <a:t>4. This chart shows come current suppressants and refrigerants, and many greener ones currently being tested and researched.  Lets take a closer look at the combustion properties of two of these suppressants, a current one CF3Br and a greener alternative 2-BTP.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Shape 288"/>
          <p:cNvSpPr>
            <a:spLocks noGrp="1" noRot="1" noChangeAspect="1"/>
          </p:cNvSpPr>
          <p:nvPr>
            <p:ph type="sldImg"/>
          </p:nvPr>
        </p:nvSpPr>
        <p:spPr>
          <a:xfrm>
            <a:off x="381000" y="685800"/>
            <a:ext cx="6096000" cy="3429000"/>
          </a:xfrm>
          <a:prstGeom prst="rect">
            <a:avLst/>
          </a:prstGeom>
        </p:spPr>
        <p:txBody>
          <a:bodyPr/>
          <a:lstStyle/>
          <a:p>
            <a:endParaRPr/>
          </a:p>
        </p:txBody>
      </p:sp>
      <p:sp>
        <p:nvSpPr>
          <p:cNvPr id="289" name="Shape 289"/>
          <p:cNvSpPr>
            <a:spLocks noGrp="1"/>
          </p:cNvSpPr>
          <p:nvPr>
            <p:ph type="body" sz="quarter" idx="1"/>
          </p:nvPr>
        </p:nvSpPr>
        <p:spPr>
          <a:prstGeom prst="rect">
            <a:avLst/>
          </a:prstGeom>
        </p:spPr>
        <p:txBody>
          <a:bodyPr/>
          <a:lstStyle/>
          <a:p>
            <a:r>
              <a:t>5. The figure on the left shows the flame speeds of methane/oxygen mixtures with respect to volume fractions of the flame suppressants (CF3Br in red and 2-BTP in green).  The current suppressant CF3Br behaves as a flame suppressant should.  It slows down flame propagation as you add more suppressant.  The behavior of 2-BTP is more complex.  At low volume fractions, it slows down the flame. However, as you add more 2-BTP, the flame either continues to slow down or speeds up depending on the flame mixture.  To understand and predict the unusual behavior of 2-BTP and other potential HHC suppressnats, we need to understand its complicated reaction mechanism with multiple intermediates and competing pathways.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8BA0F3-B428-5E46-A4E4-467B7F760B1A}" type="slidenum">
              <a:rPr lang="en-US" smtClean="0"/>
              <a:pPr/>
              <a:t>22</a:t>
            </a:fld>
            <a:endParaRPr lang="en-US"/>
          </a:p>
        </p:txBody>
      </p:sp>
    </p:spTree>
    <p:extLst>
      <p:ext uri="{BB962C8B-B14F-4D97-AF65-F5344CB8AC3E}">
        <p14:creationId xmlns:p14="http://schemas.microsoft.com/office/powerpoint/2010/main" val="4216402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Shape 302"/>
          <p:cNvSpPr>
            <a:spLocks noGrp="1" noRot="1" noChangeAspect="1"/>
          </p:cNvSpPr>
          <p:nvPr>
            <p:ph type="sldImg"/>
          </p:nvPr>
        </p:nvSpPr>
        <p:spPr>
          <a:prstGeom prst="rect">
            <a:avLst/>
          </a:prstGeom>
        </p:spPr>
        <p:txBody>
          <a:bodyPr/>
          <a:lstStyle/>
          <a:p>
            <a:endParaRPr/>
          </a:p>
        </p:txBody>
      </p:sp>
      <p:sp>
        <p:nvSpPr>
          <p:cNvPr id="303" name="Shape 303"/>
          <p:cNvSpPr>
            <a:spLocks noGrp="1"/>
          </p:cNvSpPr>
          <p:nvPr>
            <p:ph type="body" sz="quarter" idx="1"/>
          </p:nvPr>
        </p:nvSpPr>
        <p:spPr>
          <a:prstGeom prst="rect">
            <a:avLst/>
          </a:prstGeom>
        </p:spPr>
        <p:txBody>
          <a:bodyPr/>
          <a:lstStyle/>
          <a:p>
            <a:r>
              <a:rPr dirty="0"/>
              <a:t>The Eigenvalue of the molecular Hamiltonian operator gives the energy of the molecule.</a:t>
            </a:r>
          </a:p>
          <a:p>
            <a:r>
              <a:rPr dirty="0"/>
              <a:t>What’s the Hamiltonian operator?  big and complicated, but if we pretend the nuclei are in fixed positions, which relative to the speed of the electrons, they pretty much are, we are left with:</a:t>
            </a:r>
          </a:p>
          <a:p>
            <a:r>
              <a:rPr dirty="0"/>
              <a:t>the kinetic energy of the electrons, the electric potential energy of the nuclei repelling each other, the potential energy of the electrons in the fixed electric field caused by the nuclei, and the potential energy of the electrons in the electric field caused by the other electrons. This is a problem as we don’t yet know where the other electrons are!</a:t>
            </a:r>
          </a:p>
          <a:p>
            <a:r>
              <a:rPr dirty="0"/>
              <a:t>Schrodinger equation can’t be solved for more than one electron, and We have hundreds.</a:t>
            </a:r>
          </a:p>
          <a:p>
            <a:r>
              <a:rPr dirty="0"/>
              <a:t>DFT</a:t>
            </a:r>
            <a:endParaRPr lang="en-US" dirty="0"/>
          </a:p>
          <a:p>
            <a:pPr marL="0" marR="0" lvl="0" indent="0" defTabSz="457108" eaLnBrk="1" fontAlgn="auto" latinLnBrk="0" hangingPunct="1">
              <a:lnSpc>
                <a:spcPct val="117999"/>
              </a:lnSpc>
              <a:spcBef>
                <a:spcPts val="0"/>
              </a:spcBef>
              <a:spcAft>
                <a:spcPts val="0"/>
              </a:spcAft>
              <a:buClrTx/>
              <a:buSzTx/>
              <a:buFontTx/>
              <a:buNone/>
              <a:tabLst/>
              <a:defRPr/>
            </a:pPr>
            <a:r>
              <a:rPr lang="en-US" dirty="0"/>
              <a:t>Nice editorial by Walter Thiel: </a:t>
            </a:r>
            <a:r>
              <a:rPr lang="en-US" u="sng" dirty="0">
                <a:hlinkClick r:id="rId3"/>
              </a:rPr>
              <a:t>http://bit.ly/Thiel</a:t>
            </a:r>
            <a:r>
              <a:rPr lang="en-US" dirty="0"/>
              <a:t>  </a:t>
            </a:r>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Shape 309"/>
          <p:cNvSpPr>
            <a:spLocks noGrp="1" noRot="1" noChangeAspect="1"/>
          </p:cNvSpPr>
          <p:nvPr>
            <p:ph type="sldImg"/>
          </p:nvPr>
        </p:nvSpPr>
        <p:spPr>
          <a:prstGeom prst="rect">
            <a:avLst/>
          </a:prstGeom>
        </p:spPr>
        <p:txBody>
          <a:bodyPr/>
          <a:lstStyle/>
          <a:p>
            <a:endParaRPr/>
          </a:p>
        </p:txBody>
      </p:sp>
      <p:sp>
        <p:nvSpPr>
          <p:cNvPr id="310" name="Shape 310"/>
          <p:cNvSpPr>
            <a:spLocks noGrp="1"/>
          </p:cNvSpPr>
          <p:nvPr>
            <p:ph type="body" sz="quarter" idx="1"/>
          </p:nvPr>
        </p:nvSpPr>
        <p:spPr>
          <a:prstGeom prst="rect">
            <a:avLst/>
          </a:prstGeom>
        </p:spPr>
        <p:txBody>
          <a:bodyPr/>
          <a:lstStyle/>
          <a:p>
            <a:r>
              <a:t>pretty pictures</a:t>
            </a:r>
          </a:p>
          <a:p>
            <a:r>
              <a:t>this is the Highest Occupied Molecular orbital of the dimer (Ti2O2Cl4)</a:t>
            </a:r>
          </a:p>
          <a:p>
            <a:r>
              <a:t>..and here are the other 63 occupied orbitals. Alhough they’re less pretty, they all contribute to the electronic energy of the molecule.</a:t>
            </a:r>
          </a:p>
          <a:p>
            <a:r>
              <a:t>Now we can calculate the energy of a bunch of atoms arranged in the shape of a molecule, we can use this to optimize this shape. The geometry with the lowest energy is most like the real geometry.</a:t>
            </a:r>
          </a:p>
          <a:p>
            <a:endParaRPr/>
          </a:p>
          <a:p>
            <a:r>
              <a:t>Now we can also calculate the 3 rotational frequencies, and in this case 18 vibrational modes of the molecule. </a:t>
            </a:r>
          </a:p>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8BA0F3-B428-5E46-A4E4-467B7F760B1A}" type="slidenum">
              <a:rPr lang="en-US" smtClean="0"/>
              <a:pPr/>
              <a:t>25</a:t>
            </a:fld>
            <a:endParaRPr lang="en-US"/>
          </a:p>
        </p:txBody>
      </p:sp>
    </p:spTree>
    <p:extLst>
      <p:ext uri="{BB962C8B-B14F-4D97-AF65-F5344CB8AC3E}">
        <p14:creationId xmlns:p14="http://schemas.microsoft.com/office/powerpoint/2010/main" val="1788466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Shape 399"/>
          <p:cNvSpPr>
            <a:spLocks noGrp="1" noRot="1" noChangeAspect="1"/>
          </p:cNvSpPr>
          <p:nvPr>
            <p:ph type="sldImg"/>
          </p:nvPr>
        </p:nvSpPr>
        <p:spPr>
          <a:prstGeom prst="rect">
            <a:avLst/>
          </a:prstGeom>
        </p:spPr>
        <p:txBody>
          <a:bodyPr/>
          <a:lstStyle/>
          <a:p>
            <a:endParaRPr/>
          </a:p>
        </p:txBody>
      </p:sp>
      <p:sp>
        <p:nvSpPr>
          <p:cNvPr id="400" name="Shape 400"/>
          <p:cNvSpPr>
            <a:spLocks noGrp="1"/>
          </p:cNvSpPr>
          <p:nvPr>
            <p:ph type="body" sz="quarter" idx="1"/>
          </p:nvPr>
        </p:nvSpPr>
        <p:spPr>
          <a:prstGeom prst="rect">
            <a:avLst/>
          </a:prstGeom>
        </p:spPr>
        <p:txBody>
          <a:bodyPr/>
          <a:lstStyle/>
          <a:p>
            <a:r>
              <a:t>figure out names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8BA0F3-B428-5E46-A4E4-467B7F760B1A}" type="slidenum">
              <a:rPr lang="en-US" smtClean="0"/>
              <a:pPr/>
              <a:t>31</a:t>
            </a:fld>
            <a:endParaRPr lang="en-US"/>
          </a:p>
        </p:txBody>
      </p:sp>
    </p:spTree>
    <p:extLst>
      <p:ext uri="{BB962C8B-B14F-4D97-AF65-F5344CB8AC3E}">
        <p14:creationId xmlns:p14="http://schemas.microsoft.com/office/powerpoint/2010/main" val="3412745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Shape 440"/>
          <p:cNvSpPr>
            <a:spLocks noGrp="1" noRot="1" noChangeAspect="1"/>
          </p:cNvSpPr>
          <p:nvPr>
            <p:ph type="sldImg"/>
          </p:nvPr>
        </p:nvSpPr>
        <p:spPr>
          <a:prstGeom prst="rect">
            <a:avLst/>
          </a:prstGeom>
        </p:spPr>
        <p:txBody>
          <a:bodyPr/>
          <a:lstStyle/>
          <a:p>
            <a:endParaRPr/>
          </a:p>
        </p:txBody>
      </p:sp>
      <p:sp>
        <p:nvSpPr>
          <p:cNvPr id="441" name="Shape 441"/>
          <p:cNvSpPr>
            <a:spLocks noGrp="1"/>
          </p:cNvSpPr>
          <p:nvPr>
            <p:ph type="body" sz="quarter" idx="1"/>
          </p:nvPr>
        </p:nvSpPr>
        <p:spPr>
          <a:prstGeom prst="rect">
            <a:avLst/>
          </a:prstGeom>
        </p:spPr>
        <p:txBody>
          <a:bodyPr/>
          <a:lstStyle/>
          <a:p>
            <a:pPr marL="457200" lvl="1" indent="-228600">
              <a:buSzPct val="80000"/>
              <a:buChar char="•"/>
            </a:pPr>
            <a:r>
              <a:t>Molecule is broken into ‘groups’ of atoms</a:t>
            </a:r>
          </a:p>
          <a:p>
            <a:pPr marL="457200" lvl="1" indent="-228600">
              <a:buSzPct val="80000"/>
              <a:buChar char="•"/>
            </a:pPr>
            <a:r>
              <a:t>Each group contributes a known amount to the properties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Shape 515"/>
          <p:cNvSpPr>
            <a:spLocks noGrp="1" noRot="1" noChangeAspect="1"/>
          </p:cNvSpPr>
          <p:nvPr>
            <p:ph type="sldImg"/>
          </p:nvPr>
        </p:nvSpPr>
        <p:spPr>
          <a:prstGeom prst="rect">
            <a:avLst/>
          </a:prstGeom>
        </p:spPr>
        <p:txBody>
          <a:bodyPr/>
          <a:lstStyle/>
          <a:p>
            <a:endParaRPr/>
          </a:p>
        </p:txBody>
      </p:sp>
      <p:sp>
        <p:nvSpPr>
          <p:cNvPr id="516" name="Shape 516"/>
          <p:cNvSpPr>
            <a:spLocks noGrp="1"/>
          </p:cNvSpPr>
          <p:nvPr>
            <p:ph type="body" sz="quarter" idx="1"/>
          </p:nvPr>
        </p:nvSpPr>
        <p:spPr>
          <a:prstGeom prst="rect">
            <a:avLst/>
          </a:prstGeom>
        </p:spPr>
        <p:txBody>
          <a:bodyPr/>
          <a:lstStyle/>
          <a:p>
            <a:r>
              <a:t>show that 180,000 is a lot. (number of __ in __)</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8BA0F3-B428-5E46-A4E4-467B7F760B1A}" type="slidenum">
              <a:rPr lang="en-US" smtClean="0"/>
              <a:pPr/>
              <a:t>37</a:t>
            </a:fld>
            <a:endParaRPr lang="en-US"/>
          </a:p>
        </p:txBody>
      </p:sp>
    </p:spTree>
    <p:extLst>
      <p:ext uri="{BB962C8B-B14F-4D97-AF65-F5344CB8AC3E}">
        <p14:creationId xmlns:p14="http://schemas.microsoft.com/office/powerpoint/2010/main" val="2062813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Aurora has 64k GPUS and almost 2 exaflops peak performance</a:t>
            </a:r>
          </a:p>
          <a:p>
            <a:endParaRPr lang="en-US" dirty="0"/>
          </a:p>
        </p:txBody>
      </p:sp>
      <p:sp>
        <p:nvSpPr>
          <p:cNvPr id="4" name="Slide Number Placeholder 3"/>
          <p:cNvSpPr>
            <a:spLocks noGrp="1"/>
          </p:cNvSpPr>
          <p:nvPr>
            <p:ph type="sldNum" sz="quarter" idx="5"/>
          </p:nvPr>
        </p:nvSpPr>
        <p:spPr/>
        <p:txBody>
          <a:bodyPr/>
          <a:lstStyle/>
          <a:p>
            <a:fld id="{788BA0F3-B428-5E46-A4E4-467B7F760B1A}" type="slidenum">
              <a:rPr lang="en-US" smtClean="0"/>
              <a:pPr/>
              <a:t>39</a:t>
            </a:fld>
            <a:endParaRPr lang="en-US"/>
          </a:p>
        </p:txBody>
      </p:sp>
    </p:spTree>
    <p:extLst>
      <p:ext uri="{BB962C8B-B14F-4D97-AF65-F5344CB8AC3E}">
        <p14:creationId xmlns:p14="http://schemas.microsoft.com/office/powerpoint/2010/main" val="22864049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Shape 278"/>
          <p:cNvSpPr>
            <a:spLocks noGrp="1" noRot="1" noChangeAspect="1"/>
          </p:cNvSpPr>
          <p:nvPr>
            <p:ph type="sldImg"/>
          </p:nvPr>
        </p:nvSpPr>
        <p:spPr>
          <a:prstGeom prst="rect">
            <a:avLst/>
          </a:prstGeom>
        </p:spPr>
        <p:txBody>
          <a:bodyPr/>
          <a:lstStyle/>
          <a:p>
            <a:endParaRPr/>
          </a:p>
        </p:txBody>
      </p:sp>
      <p:sp>
        <p:nvSpPr>
          <p:cNvPr id="279" name="Shape 279"/>
          <p:cNvSpPr>
            <a:spLocks noGrp="1"/>
          </p:cNvSpPr>
          <p:nvPr>
            <p:ph type="body" sz="quarter" idx="1"/>
          </p:nvPr>
        </p:nvSpPr>
        <p:spPr>
          <a:prstGeom prst="rect">
            <a:avLst/>
          </a:prstGeom>
        </p:spPr>
        <p:txBody>
          <a:bodyPr/>
          <a:lstStyle/>
          <a:p>
            <a:pPr algn="ctr">
              <a:lnSpc>
                <a:spcPct val="100000"/>
              </a:lnSpc>
              <a:defRPr sz="1400">
                <a:latin typeface="Helvetica Neue"/>
                <a:ea typeface="Helvetica Neue"/>
                <a:cs typeface="Helvetica Neue"/>
                <a:sym typeface="Helvetica Neue"/>
              </a:defRPr>
            </a:pPr>
            <a:r>
              <a:t>This is the computer model Gordon and McBride used when they devised the NASA polynomial format</a:t>
            </a:r>
          </a:p>
          <a:p>
            <a:pPr algn="ctr">
              <a:lnSpc>
                <a:spcPct val="100000"/>
              </a:lnSpc>
              <a:defRPr sz="1400">
                <a:latin typeface="Helvetica Neue"/>
                <a:ea typeface="Helvetica Neue"/>
                <a:cs typeface="Helvetica Neue"/>
                <a:sym typeface="Helvetica Neue"/>
              </a:defRPr>
            </a:pPr>
            <a:r>
              <a:t> for thermochemistry (now used in CHEMKIN). It was designed to fit on 80-column punch-cards.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Shape 397"/>
          <p:cNvSpPr>
            <a:spLocks noGrp="1" noRot="1" noChangeAspect="1"/>
          </p:cNvSpPr>
          <p:nvPr>
            <p:ph type="sldImg"/>
          </p:nvPr>
        </p:nvSpPr>
        <p:spPr>
          <a:prstGeom prst="rect">
            <a:avLst/>
          </a:prstGeom>
        </p:spPr>
        <p:txBody>
          <a:bodyPr/>
          <a:lstStyle/>
          <a:p>
            <a:endParaRPr/>
          </a:p>
        </p:txBody>
      </p:sp>
      <p:sp>
        <p:nvSpPr>
          <p:cNvPr id="398" name="Shape 398"/>
          <p:cNvSpPr>
            <a:spLocks noGrp="1"/>
          </p:cNvSpPr>
          <p:nvPr>
            <p:ph type="body" sz="quarter" idx="1"/>
          </p:nvPr>
        </p:nvSpPr>
        <p:spPr>
          <a:prstGeom prst="rect">
            <a:avLst/>
          </a:prstGeom>
        </p:spPr>
        <p:txBody>
          <a:bodyPr/>
          <a:lstStyle/>
          <a:p>
            <a:r>
              <a:t>Notice hydroperoxypropan-2-one has two different names, often in the same mechanism file!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Shape 407"/>
          <p:cNvSpPr>
            <a:spLocks noGrp="1" noRot="1" noChangeAspect="1"/>
          </p:cNvSpPr>
          <p:nvPr>
            <p:ph type="sldImg"/>
          </p:nvPr>
        </p:nvSpPr>
        <p:spPr>
          <a:prstGeom prst="rect">
            <a:avLst/>
          </a:prstGeom>
        </p:spPr>
        <p:txBody>
          <a:bodyPr/>
          <a:lstStyle/>
          <a:p>
            <a:endParaRPr/>
          </a:p>
        </p:txBody>
      </p:sp>
      <p:sp>
        <p:nvSpPr>
          <p:cNvPr id="408" name="Shape 408"/>
          <p:cNvSpPr>
            <a:spLocks noGrp="1"/>
          </p:cNvSpPr>
          <p:nvPr>
            <p:ph type="body" sz="quarter" idx="1"/>
          </p:nvPr>
        </p:nvSpPr>
        <p:spPr>
          <a:prstGeom prst="rect">
            <a:avLst/>
          </a:prstGeom>
        </p:spPr>
        <p:txBody>
          <a:bodyPr/>
          <a:lstStyle/>
          <a:p>
            <a:r>
              <a:t>Notice hydroperoxypropan-2-one has two different names, often in the same mechanism file!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Shape 432"/>
          <p:cNvSpPr>
            <a:spLocks noGrp="1" noRot="1" noChangeAspect="1"/>
          </p:cNvSpPr>
          <p:nvPr>
            <p:ph type="sldImg"/>
          </p:nvPr>
        </p:nvSpPr>
        <p:spPr>
          <a:prstGeom prst="rect">
            <a:avLst/>
          </a:prstGeom>
        </p:spPr>
        <p:txBody>
          <a:bodyPr/>
          <a:lstStyle/>
          <a:p>
            <a:endParaRPr/>
          </a:p>
        </p:txBody>
      </p:sp>
      <p:sp>
        <p:nvSpPr>
          <p:cNvPr id="433" name="Shape 433"/>
          <p:cNvSpPr>
            <a:spLocks noGrp="1"/>
          </p:cNvSpPr>
          <p:nvPr>
            <p:ph type="body" sz="quarter" idx="1"/>
          </p:nvPr>
        </p:nvSpPr>
        <p:spPr>
          <a:prstGeom prst="rect">
            <a:avLst/>
          </a:prstGeom>
        </p:spPr>
        <p:txBody>
          <a:bodyPr/>
          <a:lstStyle/>
          <a:p>
            <a:r>
              <a:t>The first 6 reactions are all H-abstractions giving 4 possibilities for sc3h5co. </a:t>
            </a:r>
          </a:p>
          <a:p>
            <a:r>
              <a:t>The 7th reaction is beta-scission, also giving 4 possibilities.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Shape 447"/>
          <p:cNvSpPr>
            <a:spLocks noGrp="1" noRot="1" noChangeAspect="1"/>
          </p:cNvSpPr>
          <p:nvPr>
            <p:ph type="sldImg"/>
          </p:nvPr>
        </p:nvSpPr>
        <p:spPr>
          <a:prstGeom prst="rect">
            <a:avLst/>
          </a:prstGeom>
        </p:spPr>
        <p:txBody>
          <a:bodyPr/>
          <a:lstStyle/>
          <a:p>
            <a:endParaRPr/>
          </a:p>
        </p:txBody>
      </p:sp>
      <p:sp>
        <p:nvSpPr>
          <p:cNvPr id="448" name="Shape 448"/>
          <p:cNvSpPr>
            <a:spLocks noGrp="1"/>
          </p:cNvSpPr>
          <p:nvPr>
            <p:ph type="body" sz="quarter" idx="1"/>
          </p:nvPr>
        </p:nvSpPr>
        <p:spPr>
          <a:prstGeom prst="rect">
            <a:avLst/>
          </a:prstGeom>
        </p:spPr>
        <p:txBody>
          <a:bodyPr/>
          <a:lstStyle/>
          <a:p>
            <a:r>
              <a:t>By considering all seven reactions, we can deduce the most likely isomer.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Shape 460"/>
          <p:cNvSpPr>
            <a:spLocks noGrp="1" noRot="1" noChangeAspect="1"/>
          </p:cNvSpPr>
          <p:nvPr>
            <p:ph type="sldImg"/>
          </p:nvPr>
        </p:nvSpPr>
        <p:spPr>
          <a:prstGeom prst="rect">
            <a:avLst/>
          </a:prstGeom>
        </p:spPr>
        <p:txBody>
          <a:bodyPr/>
          <a:lstStyle/>
          <a:p>
            <a:endParaRPr/>
          </a:p>
        </p:txBody>
      </p:sp>
      <p:sp>
        <p:nvSpPr>
          <p:cNvPr id="461" name="Shape 461"/>
          <p:cNvSpPr>
            <a:spLocks noGrp="1"/>
          </p:cNvSpPr>
          <p:nvPr>
            <p:ph type="body" sz="quarter" idx="1"/>
          </p:nvPr>
        </p:nvSpPr>
        <p:spPr>
          <a:prstGeom prst="rect">
            <a:avLst/>
          </a:prstGeom>
        </p:spPr>
        <p:txBody>
          <a:bodyPr/>
          <a:lstStyle>
            <a:lvl1pPr>
              <a:lnSpc>
                <a:spcPct val="100000"/>
              </a:lnSpc>
            </a:lvl1pPr>
          </a:lstStyle>
          <a:p>
            <a:r>
              <a:t>Identified 14,443 species from 65 models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83338-2324-BACF-FF6C-F98810F80B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CF430E-6017-5326-869A-BD6F9E6B6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DA785F-BB8E-7969-9827-203B952A1DDA}"/>
              </a:ext>
            </a:extLst>
          </p:cNvPr>
          <p:cNvSpPr>
            <a:spLocks noGrp="1"/>
          </p:cNvSpPr>
          <p:nvPr>
            <p:ph type="dt" sz="half" idx="10"/>
          </p:nvPr>
        </p:nvSpPr>
        <p:spPr/>
        <p:txBody>
          <a:bodyPr/>
          <a:lstStyle/>
          <a:p>
            <a:fld id="{D30DFF58-FAD7-0046-B1CF-169219A36D81}" type="datetimeFigureOut">
              <a:rPr lang="en-US" smtClean="0"/>
              <a:t>9/28/26</a:t>
            </a:fld>
            <a:endParaRPr lang="en-US"/>
          </a:p>
        </p:txBody>
      </p:sp>
      <p:sp>
        <p:nvSpPr>
          <p:cNvPr id="5" name="Footer Placeholder 4">
            <a:extLst>
              <a:ext uri="{FF2B5EF4-FFF2-40B4-BE49-F238E27FC236}">
                <a16:creationId xmlns:a16="http://schemas.microsoft.com/office/drawing/2014/main" id="{CDDFF113-5291-87A4-4619-B2527B708A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B36D7A-A6D2-B881-DE17-B696158BF7DC}"/>
              </a:ext>
            </a:extLst>
          </p:cNvPr>
          <p:cNvSpPr>
            <a:spLocks noGrp="1"/>
          </p:cNvSpPr>
          <p:nvPr>
            <p:ph type="sldNum" sz="quarter" idx="12"/>
          </p:nvPr>
        </p:nvSpPr>
        <p:spPr/>
        <p:txBody>
          <a:bodyPr/>
          <a:lstStyle/>
          <a:p>
            <a:fld id="{80B02666-4B16-8D4D-A97C-2A7359C6C8BA}" type="slidenum">
              <a:rPr lang="en-US" smtClean="0"/>
              <a:t>‹#›</a:t>
            </a:fld>
            <a:endParaRPr lang="en-US"/>
          </a:p>
        </p:txBody>
      </p:sp>
    </p:spTree>
    <p:extLst>
      <p:ext uri="{BB962C8B-B14F-4D97-AF65-F5344CB8AC3E}">
        <p14:creationId xmlns:p14="http://schemas.microsoft.com/office/powerpoint/2010/main" val="2755395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4349A-9205-7FFA-8185-E2B59C33461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3C25AC1-C17A-F231-A677-D7BA130A8D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44C11A-B130-3D88-6D25-C322A34F6D21}"/>
              </a:ext>
            </a:extLst>
          </p:cNvPr>
          <p:cNvSpPr>
            <a:spLocks noGrp="1"/>
          </p:cNvSpPr>
          <p:nvPr>
            <p:ph type="dt" sz="half" idx="10"/>
          </p:nvPr>
        </p:nvSpPr>
        <p:spPr/>
        <p:txBody>
          <a:bodyPr/>
          <a:lstStyle/>
          <a:p>
            <a:fld id="{9D2B9BFD-5C4C-474D-B36A-B73929503F23}" type="datetimeFigureOut">
              <a:rPr lang="en-US" smtClean="0"/>
              <a:pPr/>
              <a:t>9/28/26</a:t>
            </a:fld>
            <a:endParaRPr lang="en-US"/>
          </a:p>
        </p:txBody>
      </p:sp>
      <p:sp>
        <p:nvSpPr>
          <p:cNvPr id="5" name="Footer Placeholder 4">
            <a:extLst>
              <a:ext uri="{FF2B5EF4-FFF2-40B4-BE49-F238E27FC236}">
                <a16:creationId xmlns:a16="http://schemas.microsoft.com/office/drawing/2014/main" id="{0864A540-DC36-7FEC-6C8B-55504D0476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671FF0-35DB-5303-4CEA-6718B404FD7F}"/>
              </a:ext>
            </a:extLst>
          </p:cNvPr>
          <p:cNvSpPr>
            <a:spLocks noGrp="1"/>
          </p:cNvSpPr>
          <p:nvPr>
            <p:ph type="sldNum" sz="quarter" idx="12"/>
          </p:nvPr>
        </p:nvSpPr>
        <p:spPr/>
        <p:txBody>
          <a:bodyPr/>
          <a:lstStyle/>
          <a:p>
            <a:fld id="{EBD142E7-6590-FF46-809B-FA3239484840}" type="slidenum">
              <a:rPr lang="en-US" smtClean="0"/>
              <a:pPr/>
              <a:t>‹#›</a:t>
            </a:fld>
            <a:endParaRPr lang="en-US"/>
          </a:p>
        </p:txBody>
      </p:sp>
    </p:spTree>
    <p:extLst>
      <p:ext uri="{BB962C8B-B14F-4D97-AF65-F5344CB8AC3E}">
        <p14:creationId xmlns:p14="http://schemas.microsoft.com/office/powerpoint/2010/main" val="215910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2BBB1-3BCC-1B88-9926-950297280C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7A58E7-3A17-4D11-7199-5E703538F7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120658-4305-AB87-62E5-0372DCFD2733}"/>
              </a:ext>
            </a:extLst>
          </p:cNvPr>
          <p:cNvSpPr>
            <a:spLocks noGrp="1"/>
          </p:cNvSpPr>
          <p:nvPr>
            <p:ph type="dt" sz="half" idx="10"/>
          </p:nvPr>
        </p:nvSpPr>
        <p:spPr/>
        <p:txBody>
          <a:bodyPr/>
          <a:lstStyle/>
          <a:p>
            <a:fld id="{9D2B9BFD-5C4C-474D-B36A-B73929503F23}" type="datetimeFigureOut">
              <a:rPr lang="en-US" smtClean="0"/>
              <a:pPr/>
              <a:t>9/28/26</a:t>
            </a:fld>
            <a:endParaRPr lang="en-US"/>
          </a:p>
        </p:txBody>
      </p:sp>
      <p:sp>
        <p:nvSpPr>
          <p:cNvPr id="5" name="Footer Placeholder 4">
            <a:extLst>
              <a:ext uri="{FF2B5EF4-FFF2-40B4-BE49-F238E27FC236}">
                <a16:creationId xmlns:a16="http://schemas.microsoft.com/office/drawing/2014/main" id="{B1449A2B-C63E-8D9D-55AF-0D6EC663E3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CC3185-258A-E1E8-35BE-9336B86BFE43}"/>
              </a:ext>
            </a:extLst>
          </p:cNvPr>
          <p:cNvSpPr>
            <a:spLocks noGrp="1"/>
          </p:cNvSpPr>
          <p:nvPr>
            <p:ph type="sldNum" sz="quarter" idx="12"/>
          </p:nvPr>
        </p:nvSpPr>
        <p:spPr/>
        <p:txBody>
          <a:bodyPr/>
          <a:lstStyle/>
          <a:p>
            <a:fld id="{EBD142E7-6590-FF46-809B-FA3239484840}" type="slidenum">
              <a:rPr lang="en-US" smtClean="0"/>
              <a:pPr/>
              <a:t>‹#›</a:t>
            </a:fld>
            <a:endParaRPr lang="en-US"/>
          </a:p>
        </p:txBody>
      </p:sp>
    </p:spTree>
    <p:extLst>
      <p:ext uri="{BB962C8B-B14F-4D97-AF65-F5344CB8AC3E}">
        <p14:creationId xmlns:p14="http://schemas.microsoft.com/office/powerpoint/2010/main" val="1593638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58E10-7E4C-E762-86D8-4B23E50AEA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1FAF50-C38D-11C6-8D38-860D107FA4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4E8856-8DEC-E58D-D9B9-9792862A8B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A9A7CF-752B-E378-0960-556BA7A00E13}"/>
              </a:ext>
            </a:extLst>
          </p:cNvPr>
          <p:cNvSpPr>
            <a:spLocks noGrp="1"/>
          </p:cNvSpPr>
          <p:nvPr>
            <p:ph type="dt" sz="half" idx="10"/>
          </p:nvPr>
        </p:nvSpPr>
        <p:spPr/>
        <p:txBody>
          <a:bodyPr/>
          <a:lstStyle/>
          <a:p>
            <a:fld id="{9D2B9BFD-5C4C-474D-B36A-B73929503F23}" type="datetimeFigureOut">
              <a:rPr lang="en-US" smtClean="0"/>
              <a:pPr/>
              <a:t>9/28/26</a:t>
            </a:fld>
            <a:endParaRPr lang="en-US"/>
          </a:p>
        </p:txBody>
      </p:sp>
      <p:sp>
        <p:nvSpPr>
          <p:cNvPr id="6" name="Footer Placeholder 5">
            <a:extLst>
              <a:ext uri="{FF2B5EF4-FFF2-40B4-BE49-F238E27FC236}">
                <a16:creationId xmlns:a16="http://schemas.microsoft.com/office/drawing/2014/main" id="{85363A5F-ECBD-F7CE-479A-2A2973DD53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A7E041-2D0C-3691-6BE9-81E17B91B352}"/>
              </a:ext>
            </a:extLst>
          </p:cNvPr>
          <p:cNvSpPr>
            <a:spLocks noGrp="1"/>
          </p:cNvSpPr>
          <p:nvPr>
            <p:ph type="sldNum" sz="quarter" idx="12"/>
          </p:nvPr>
        </p:nvSpPr>
        <p:spPr/>
        <p:txBody>
          <a:bodyPr/>
          <a:lstStyle/>
          <a:p>
            <a:fld id="{EBD142E7-6590-FF46-809B-FA3239484840}" type="slidenum">
              <a:rPr lang="en-US" smtClean="0"/>
              <a:pPr/>
              <a:t>‹#›</a:t>
            </a:fld>
            <a:endParaRPr lang="en-US"/>
          </a:p>
        </p:txBody>
      </p:sp>
    </p:spTree>
    <p:extLst>
      <p:ext uri="{BB962C8B-B14F-4D97-AF65-F5344CB8AC3E}">
        <p14:creationId xmlns:p14="http://schemas.microsoft.com/office/powerpoint/2010/main" val="3032702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E4664-0715-2713-48CD-E9366CA7A6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A98600-AA47-1610-935E-BBFE0D270B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531A00-3D5A-6EC5-F4E6-2BD7142C92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BA9F8C-8772-BA0C-90BD-7E583ED790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99CA7F-2038-D79E-A9B3-6FA3156DF9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C32A32-200D-FE5F-BCBF-9CBCB73E9065}"/>
              </a:ext>
            </a:extLst>
          </p:cNvPr>
          <p:cNvSpPr>
            <a:spLocks noGrp="1"/>
          </p:cNvSpPr>
          <p:nvPr>
            <p:ph type="dt" sz="half" idx="10"/>
          </p:nvPr>
        </p:nvSpPr>
        <p:spPr/>
        <p:txBody>
          <a:bodyPr/>
          <a:lstStyle/>
          <a:p>
            <a:fld id="{9D2B9BFD-5C4C-474D-B36A-B73929503F23}" type="datetimeFigureOut">
              <a:rPr lang="en-US" smtClean="0"/>
              <a:pPr/>
              <a:t>9/28/26</a:t>
            </a:fld>
            <a:endParaRPr lang="en-US"/>
          </a:p>
        </p:txBody>
      </p:sp>
      <p:sp>
        <p:nvSpPr>
          <p:cNvPr id="8" name="Footer Placeholder 7">
            <a:extLst>
              <a:ext uri="{FF2B5EF4-FFF2-40B4-BE49-F238E27FC236}">
                <a16:creationId xmlns:a16="http://schemas.microsoft.com/office/drawing/2014/main" id="{7C6B4902-E70F-3C6E-DB9E-0E037D6E70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5E114B-85DE-32DC-C44D-FF9EB8D0730C}"/>
              </a:ext>
            </a:extLst>
          </p:cNvPr>
          <p:cNvSpPr>
            <a:spLocks noGrp="1"/>
          </p:cNvSpPr>
          <p:nvPr>
            <p:ph type="sldNum" sz="quarter" idx="12"/>
          </p:nvPr>
        </p:nvSpPr>
        <p:spPr/>
        <p:txBody>
          <a:bodyPr/>
          <a:lstStyle/>
          <a:p>
            <a:fld id="{EBD142E7-6590-FF46-809B-FA3239484840}" type="slidenum">
              <a:rPr lang="en-US" smtClean="0"/>
              <a:pPr/>
              <a:t>‹#›</a:t>
            </a:fld>
            <a:endParaRPr lang="en-US"/>
          </a:p>
        </p:txBody>
      </p:sp>
    </p:spTree>
    <p:extLst>
      <p:ext uri="{BB962C8B-B14F-4D97-AF65-F5344CB8AC3E}">
        <p14:creationId xmlns:p14="http://schemas.microsoft.com/office/powerpoint/2010/main" val="3590484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B4F3C-26F4-7EFD-4D95-6498AA8099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6EF69E-E7EF-959C-5538-CD329959078A}"/>
              </a:ext>
            </a:extLst>
          </p:cNvPr>
          <p:cNvSpPr>
            <a:spLocks noGrp="1"/>
          </p:cNvSpPr>
          <p:nvPr>
            <p:ph type="dt" sz="half" idx="10"/>
          </p:nvPr>
        </p:nvSpPr>
        <p:spPr/>
        <p:txBody>
          <a:bodyPr/>
          <a:lstStyle/>
          <a:p>
            <a:fld id="{9D2B9BFD-5C4C-474D-B36A-B73929503F23}" type="datetimeFigureOut">
              <a:rPr lang="en-US" smtClean="0"/>
              <a:pPr/>
              <a:t>9/28/26</a:t>
            </a:fld>
            <a:endParaRPr lang="en-US"/>
          </a:p>
        </p:txBody>
      </p:sp>
      <p:sp>
        <p:nvSpPr>
          <p:cNvPr id="4" name="Footer Placeholder 3">
            <a:extLst>
              <a:ext uri="{FF2B5EF4-FFF2-40B4-BE49-F238E27FC236}">
                <a16:creationId xmlns:a16="http://schemas.microsoft.com/office/drawing/2014/main" id="{8C7C4A07-702F-FF98-AE53-CA61E46E13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5E74A2-FCE4-10F1-2E2F-A8139E4D9AFB}"/>
              </a:ext>
            </a:extLst>
          </p:cNvPr>
          <p:cNvSpPr>
            <a:spLocks noGrp="1"/>
          </p:cNvSpPr>
          <p:nvPr>
            <p:ph type="sldNum" sz="quarter" idx="12"/>
          </p:nvPr>
        </p:nvSpPr>
        <p:spPr/>
        <p:txBody>
          <a:bodyPr/>
          <a:lstStyle/>
          <a:p>
            <a:fld id="{EBD142E7-6590-FF46-809B-FA3239484840}" type="slidenum">
              <a:rPr lang="en-US" smtClean="0"/>
              <a:pPr/>
              <a:t>‹#›</a:t>
            </a:fld>
            <a:endParaRPr lang="en-US"/>
          </a:p>
        </p:txBody>
      </p:sp>
    </p:spTree>
    <p:extLst>
      <p:ext uri="{BB962C8B-B14F-4D97-AF65-F5344CB8AC3E}">
        <p14:creationId xmlns:p14="http://schemas.microsoft.com/office/powerpoint/2010/main" val="3936951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874BE0-1668-4825-0E2D-1A3B4F45889F}"/>
              </a:ext>
            </a:extLst>
          </p:cNvPr>
          <p:cNvSpPr>
            <a:spLocks noGrp="1"/>
          </p:cNvSpPr>
          <p:nvPr>
            <p:ph type="dt" sz="half" idx="10"/>
          </p:nvPr>
        </p:nvSpPr>
        <p:spPr/>
        <p:txBody>
          <a:bodyPr/>
          <a:lstStyle/>
          <a:p>
            <a:fld id="{9D2B9BFD-5C4C-474D-B36A-B73929503F23}" type="datetimeFigureOut">
              <a:rPr lang="en-US" smtClean="0"/>
              <a:pPr/>
              <a:t>9/28/26</a:t>
            </a:fld>
            <a:endParaRPr lang="en-US"/>
          </a:p>
        </p:txBody>
      </p:sp>
      <p:sp>
        <p:nvSpPr>
          <p:cNvPr id="3" name="Footer Placeholder 2">
            <a:extLst>
              <a:ext uri="{FF2B5EF4-FFF2-40B4-BE49-F238E27FC236}">
                <a16:creationId xmlns:a16="http://schemas.microsoft.com/office/drawing/2014/main" id="{C4C75637-71C6-8373-2D8B-6F3667D974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CB0C70-A4FD-076D-A8C6-DFC6E52F8D0B}"/>
              </a:ext>
            </a:extLst>
          </p:cNvPr>
          <p:cNvSpPr>
            <a:spLocks noGrp="1"/>
          </p:cNvSpPr>
          <p:nvPr>
            <p:ph type="sldNum" sz="quarter" idx="12"/>
          </p:nvPr>
        </p:nvSpPr>
        <p:spPr/>
        <p:txBody>
          <a:bodyPr/>
          <a:lstStyle/>
          <a:p>
            <a:fld id="{EBD142E7-6590-FF46-809B-FA3239484840}" type="slidenum">
              <a:rPr lang="en-US" smtClean="0"/>
              <a:pPr/>
              <a:t>‹#›</a:t>
            </a:fld>
            <a:endParaRPr lang="en-US"/>
          </a:p>
        </p:txBody>
      </p:sp>
    </p:spTree>
    <p:extLst>
      <p:ext uri="{BB962C8B-B14F-4D97-AF65-F5344CB8AC3E}">
        <p14:creationId xmlns:p14="http://schemas.microsoft.com/office/powerpoint/2010/main" val="3506203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61CAC-EC37-EE81-D36B-3DFB18252E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D8494A-DB9A-7EEF-20BB-C44290B367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1B5473-52E4-710E-D341-B84B54A18F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8C000F-F8BF-6D0C-D048-972F4B0182C7}"/>
              </a:ext>
            </a:extLst>
          </p:cNvPr>
          <p:cNvSpPr>
            <a:spLocks noGrp="1"/>
          </p:cNvSpPr>
          <p:nvPr>
            <p:ph type="dt" sz="half" idx="10"/>
          </p:nvPr>
        </p:nvSpPr>
        <p:spPr/>
        <p:txBody>
          <a:bodyPr/>
          <a:lstStyle/>
          <a:p>
            <a:fld id="{9D2B9BFD-5C4C-474D-B36A-B73929503F23}" type="datetimeFigureOut">
              <a:rPr lang="en-US" smtClean="0"/>
              <a:pPr/>
              <a:t>9/28/26</a:t>
            </a:fld>
            <a:endParaRPr lang="en-US"/>
          </a:p>
        </p:txBody>
      </p:sp>
      <p:sp>
        <p:nvSpPr>
          <p:cNvPr id="6" name="Footer Placeholder 5">
            <a:extLst>
              <a:ext uri="{FF2B5EF4-FFF2-40B4-BE49-F238E27FC236}">
                <a16:creationId xmlns:a16="http://schemas.microsoft.com/office/drawing/2014/main" id="{EB3E2ED6-5618-A5A3-9AA2-B51B31F8CE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373176-BE91-5CCB-82CB-95C0C73A5F69}"/>
              </a:ext>
            </a:extLst>
          </p:cNvPr>
          <p:cNvSpPr>
            <a:spLocks noGrp="1"/>
          </p:cNvSpPr>
          <p:nvPr>
            <p:ph type="sldNum" sz="quarter" idx="12"/>
          </p:nvPr>
        </p:nvSpPr>
        <p:spPr/>
        <p:txBody>
          <a:bodyPr/>
          <a:lstStyle/>
          <a:p>
            <a:fld id="{EBD142E7-6590-FF46-809B-FA3239484840}" type="slidenum">
              <a:rPr lang="en-US" smtClean="0"/>
              <a:pPr/>
              <a:t>‹#›</a:t>
            </a:fld>
            <a:endParaRPr lang="en-US"/>
          </a:p>
        </p:txBody>
      </p:sp>
    </p:spTree>
    <p:extLst>
      <p:ext uri="{BB962C8B-B14F-4D97-AF65-F5344CB8AC3E}">
        <p14:creationId xmlns:p14="http://schemas.microsoft.com/office/powerpoint/2010/main" val="109583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1BC0-0A81-E5D7-F7FF-84C07204D7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0E6107-353C-B163-7878-648D848BF4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3D2310-5A87-711C-DD3F-34E0949F9F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353B4D-4303-2908-C20F-F051AC882040}"/>
              </a:ext>
            </a:extLst>
          </p:cNvPr>
          <p:cNvSpPr>
            <a:spLocks noGrp="1"/>
          </p:cNvSpPr>
          <p:nvPr>
            <p:ph type="dt" sz="half" idx="10"/>
          </p:nvPr>
        </p:nvSpPr>
        <p:spPr/>
        <p:txBody>
          <a:bodyPr/>
          <a:lstStyle/>
          <a:p>
            <a:fld id="{9D2B9BFD-5C4C-474D-B36A-B73929503F23}" type="datetimeFigureOut">
              <a:rPr lang="en-US" smtClean="0"/>
              <a:pPr/>
              <a:t>9/28/26</a:t>
            </a:fld>
            <a:endParaRPr lang="en-US"/>
          </a:p>
        </p:txBody>
      </p:sp>
      <p:sp>
        <p:nvSpPr>
          <p:cNvPr id="6" name="Footer Placeholder 5">
            <a:extLst>
              <a:ext uri="{FF2B5EF4-FFF2-40B4-BE49-F238E27FC236}">
                <a16:creationId xmlns:a16="http://schemas.microsoft.com/office/drawing/2014/main" id="{07FBC3CF-2543-1987-38D8-052E203385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248C91-8A91-46FD-08EE-B4F3130B625D}"/>
              </a:ext>
            </a:extLst>
          </p:cNvPr>
          <p:cNvSpPr>
            <a:spLocks noGrp="1"/>
          </p:cNvSpPr>
          <p:nvPr>
            <p:ph type="sldNum" sz="quarter" idx="12"/>
          </p:nvPr>
        </p:nvSpPr>
        <p:spPr/>
        <p:txBody>
          <a:bodyPr/>
          <a:lstStyle/>
          <a:p>
            <a:fld id="{EBD142E7-6590-FF46-809B-FA3239484840}" type="slidenum">
              <a:rPr lang="en-US" smtClean="0"/>
              <a:pPr/>
              <a:t>‹#›</a:t>
            </a:fld>
            <a:endParaRPr lang="en-US"/>
          </a:p>
        </p:txBody>
      </p:sp>
    </p:spTree>
    <p:extLst>
      <p:ext uri="{BB962C8B-B14F-4D97-AF65-F5344CB8AC3E}">
        <p14:creationId xmlns:p14="http://schemas.microsoft.com/office/powerpoint/2010/main" val="1057089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194D6-859E-E59F-1FDC-96880D428B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AFA193-2B07-DA59-8AF7-0E32C8B0B5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6F57FA-ADB9-6DB2-A805-EC43D0B084BB}"/>
              </a:ext>
            </a:extLst>
          </p:cNvPr>
          <p:cNvSpPr>
            <a:spLocks noGrp="1"/>
          </p:cNvSpPr>
          <p:nvPr>
            <p:ph type="dt" sz="half" idx="10"/>
          </p:nvPr>
        </p:nvSpPr>
        <p:spPr/>
        <p:txBody>
          <a:bodyPr/>
          <a:lstStyle/>
          <a:p>
            <a:fld id="{9D2B9BFD-5C4C-474D-B36A-B73929503F23}" type="datetimeFigureOut">
              <a:rPr lang="en-US" smtClean="0"/>
              <a:pPr/>
              <a:t>9/28/26</a:t>
            </a:fld>
            <a:endParaRPr lang="en-US"/>
          </a:p>
        </p:txBody>
      </p:sp>
      <p:sp>
        <p:nvSpPr>
          <p:cNvPr id="5" name="Footer Placeholder 4">
            <a:extLst>
              <a:ext uri="{FF2B5EF4-FFF2-40B4-BE49-F238E27FC236}">
                <a16:creationId xmlns:a16="http://schemas.microsoft.com/office/drawing/2014/main" id="{8C6D247C-EB38-D50C-759E-18F4022F85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87573F-DD31-EF3C-7B68-1BD81EE6CEBA}"/>
              </a:ext>
            </a:extLst>
          </p:cNvPr>
          <p:cNvSpPr>
            <a:spLocks noGrp="1"/>
          </p:cNvSpPr>
          <p:nvPr>
            <p:ph type="sldNum" sz="quarter" idx="12"/>
          </p:nvPr>
        </p:nvSpPr>
        <p:spPr/>
        <p:txBody>
          <a:bodyPr/>
          <a:lstStyle/>
          <a:p>
            <a:fld id="{EBD142E7-6590-FF46-809B-FA3239484840}" type="slidenum">
              <a:rPr lang="en-US" smtClean="0"/>
              <a:pPr/>
              <a:t>‹#›</a:t>
            </a:fld>
            <a:endParaRPr lang="en-US"/>
          </a:p>
        </p:txBody>
      </p:sp>
    </p:spTree>
    <p:extLst>
      <p:ext uri="{BB962C8B-B14F-4D97-AF65-F5344CB8AC3E}">
        <p14:creationId xmlns:p14="http://schemas.microsoft.com/office/powerpoint/2010/main" val="3666937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CDE7A3-5C37-D98A-C4DC-A83EAC975D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A44D73-6489-B4DD-30BA-1A254F27E6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0CA45D-684C-3809-83AB-379818C2B25F}"/>
              </a:ext>
            </a:extLst>
          </p:cNvPr>
          <p:cNvSpPr>
            <a:spLocks noGrp="1"/>
          </p:cNvSpPr>
          <p:nvPr>
            <p:ph type="dt" sz="half" idx="10"/>
          </p:nvPr>
        </p:nvSpPr>
        <p:spPr/>
        <p:txBody>
          <a:bodyPr/>
          <a:lstStyle/>
          <a:p>
            <a:fld id="{9D2B9BFD-5C4C-474D-B36A-B73929503F23}" type="datetimeFigureOut">
              <a:rPr lang="en-US" smtClean="0"/>
              <a:pPr/>
              <a:t>9/28/26</a:t>
            </a:fld>
            <a:endParaRPr lang="en-US"/>
          </a:p>
        </p:txBody>
      </p:sp>
      <p:sp>
        <p:nvSpPr>
          <p:cNvPr id="5" name="Footer Placeholder 4">
            <a:extLst>
              <a:ext uri="{FF2B5EF4-FFF2-40B4-BE49-F238E27FC236}">
                <a16:creationId xmlns:a16="http://schemas.microsoft.com/office/drawing/2014/main" id="{F7464706-7A43-736D-EA62-BDDFB237F9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977391-8AC1-1B2A-3D71-3D0DD114DC83}"/>
              </a:ext>
            </a:extLst>
          </p:cNvPr>
          <p:cNvSpPr>
            <a:spLocks noGrp="1"/>
          </p:cNvSpPr>
          <p:nvPr>
            <p:ph type="sldNum" sz="quarter" idx="12"/>
          </p:nvPr>
        </p:nvSpPr>
        <p:spPr/>
        <p:txBody>
          <a:bodyPr/>
          <a:lstStyle/>
          <a:p>
            <a:fld id="{EBD142E7-6590-FF46-809B-FA3239484840}" type="slidenum">
              <a:rPr lang="en-US" smtClean="0"/>
              <a:pPr/>
              <a:t>‹#›</a:t>
            </a:fld>
            <a:endParaRPr lang="en-US"/>
          </a:p>
        </p:txBody>
      </p:sp>
    </p:spTree>
    <p:extLst>
      <p:ext uri="{BB962C8B-B14F-4D97-AF65-F5344CB8AC3E}">
        <p14:creationId xmlns:p14="http://schemas.microsoft.com/office/powerpoint/2010/main" val="2581720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Bullets">
    <p:spTree>
      <p:nvGrpSpPr>
        <p:cNvPr id="1" name=""/>
        <p:cNvGrpSpPr/>
        <p:nvPr/>
      </p:nvGrpSpPr>
      <p:grpSpPr>
        <a:xfrm>
          <a:off x="0" y="0"/>
          <a:ext cx="0" cy="0"/>
          <a:chOff x="0" y="0"/>
          <a:chExt cx="0" cy="0"/>
        </a:xfrm>
      </p:grpSpPr>
      <p:sp>
        <p:nvSpPr>
          <p:cNvPr id="57" name="Body Level One…"/>
          <p:cNvSpPr txBox="1">
            <a:spLocks noGrp="1"/>
          </p:cNvSpPr>
          <p:nvPr>
            <p:ph type="body" idx="1"/>
          </p:nvPr>
        </p:nvSpPr>
        <p:spPr>
          <a:xfrm>
            <a:off x="319217" y="1436557"/>
            <a:ext cx="11487447" cy="4884295"/>
          </a:xfrm>
          <a:prstGeom prst="rect">
            <a:avLst/>
          </a:prstGeom>
        </p:spPr>
        <p:txBody>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58" name="Slide Number"/>
          <p:cNvSpPr txBox="1">
            <a:spLocks noGrp="1"/>
          </p:cNvSpPr>
          <p:nvPr>
            <p:ph type="sldNum" sz="quarter" idx="2"/>
          </p:nvPr>
        </p:nvSpPr>
        <p:spPr>
          <a:xfrm>
            <a:off x="11716574" y="6514147"/>
            <a:ext cx="240451" cy="258618"/>
          </a:xfrm>
          <a:prstGeom prst="rect">
            <a:avLst/>
          </a:prstGeom>
        </p:spPr>
        <p:txBody>
          <a:bodyPr/>
          <a:lstStyle/>
          <a:p>
            <a:fld id="{86CB4B4D-7CA3-9044-876B-883B54F8677D}" type="slidenum">
              <a:t>‹#›</a:t>
            </a:fld>
            <a:endParaRPr dirty="0"/>
          </a:p>
        </p:txBody>
      </p:sp>
      <p:sp>
        <p:nvSpPr>
          <p:cNvPr id="5" name="Title 4">
            <a:extLst>
              <a:ext uri="{FF2B5EF4-FFF2-40B4-BE49-F238E27FC236}">
                <a16:creationId xmlns:a16="http://schemas.microsoft.com/office/drawing/2014/main" id="{75F15556-0A56-B417-FDFB-75D1ACD2EF4B}"/>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67722352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190627" y="1151930"/>
            <a:ext cx="9810751" cy="2321719"/>
          </a:xfrm>
          <a:prstGeom prst="rect">
            <a:avLst/>
          </a:prstGeom>
        </p:spPr>
        <p:txBody>
          <a:bodyPr anchor="b"/>
          <a:lstStyle>
            <a:lvl1pPr>
              <a:defRPr sz="4219">
                <a:latin typeface="+mj-lt"/>
                <a:ea typeface="+mj-ea"/>
                <a:cs typeface="+mj-cs"/>
                <a:sym typeface="Helvetica"/>
              </a:defRPr>
            </a:lvl1pPr>
          </a:lstStyle>
          <a:p>
            <a:r>
              <a:t>Title Text</a:t>
            </a:r>
          </a:p>
        </p:txBody>
      </p:sp>
      <p:sp>
        <p:nvSpPr>
          <p:cNvPr id="12" name="Body Level One…"/>
          <p:cNvSpPr txBox="1">
            <a:spLocks noGrp="1"/>
          </p:cNvSpPr>
          <p:nvPr>
            <p:ph type="body" sz="quarter" idx="1"/>
          </p:nvPr>
        </p:nvSpPr>
        <p:spPr>
          <a:xfrm>
            <a:off x="1190627" y="3545087"/>
            <a:ext cx="9810751" cy="794743"/>
          </a:xfrm>
          <a:prstGeom prst="rect">
            <a:avLst/>
          </a:prstGeom>
        </p:spPr>
        <p:txBody>
          <a:bodyPr anchor="t"/>
          <a:lstStyle>
            <a:lvl1pPr marL="0" indent="0" algn="ctr">
              <a:spcBef>
                <a:spcPts val="0"/>
              </a:spcBef>
              <a:buSzTx/>
              <a:buNone/>
              <a:defRPr sz="2602"/>
            </a:lvl1pPr>
            <a:lvl2pPr marL="0" indent="0" algn="ctr">
              <a:spcBef>
                <a:spcPts val="0"/>
              </a:spcBef>
              <a:buSzTx/>
              <a:buNone/>
              <a:defRPr sz="2602"/>
            </a:lvl2pPr>
            <a:lvl3pPr marL="0" indent="0" algn="ctr">
              <a:spcBef>
                <a:spcPts val="0"/>
              </a:spcBef>
              <a:buSzTx/>
              <a:buNone/>
              <a:defRPr sz="2602"/>
            </a:lvl3pPr>
            <a:lvl4pPr marL="0" indent="0" algn="ctr">
              <a:spcBef>
                <a:spcPts val="0"/>
              </a:spcBef>
              <a:buSzTx/>
              <a:buNone/>
              <a:defRPr sz="2602"/>
            </a:lvl4pPr>
            <a:lvl5pPr marL="0" indent="0" algn="ctr">
              <a:spcBef>
                <a:spcPts val="0"/>
              </a:spcBef>
              <a:buSzTx/>
              <a:buNone/>
              <a:defRPr sz="2602"/>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xfrm>
            <a:off x="11772268" y="6480087"/>
            <a:ext cx="256480" cy="275717"/>
          </a:xfrm>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246780686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1520709" y="203275"/>
            <a:ext cx="9144003" cy="4574383"/>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1190627" y="4723804"/>
            <a:ext cx="9810751" cy="1000125"/>
          </a:xfrm>
          <a:prstGeom prst="rect">
            <a:avLst/>
          </a:prstGeom>
        </p:spPr>
        <p:txBody>
          <a:bodyPr anchor="b"/>
          <a:lstStyle>
            <a:lvl1pPr>
              <a:defRPr sz="4219">
                <a:latin typeface="+mj-lt"/>
                <a:ea typeface="+mj-ea"/>
                <a:cs typeface="+mj-cs"/>
                <a:sym typeface="Helvetica"/>
              </a:defRPr>
            </a:lvl1pPr>
          </a:lstStyle>
          <a:p>
            <a:r>
              <a:t>Title Text</a:t>
            </a:r>
          </a:p>
        </p:txBody>
      </p:sp>
      <p:sp>
        <p:nvSpPr>
          <p:cNvPr id="22" name="Body Level One…"/>
          <p:cNvSpPr txBox="1">
            <a:spLocks noGrp="1"/>
          </p:cNvSpPr>
          <p:nvPr>
            <p:ph type="body" sz="quarter" idx="1"/>
          </p:nvPr>
        </p:nvSpPr>
        <p:spPr>
          <a:xfrm>
            <a:off x="1190627" y="5732860"/>
            <a:ext cx="9810751" cy="794743"/>
          </a:xfrm>
          <a:prstGeom prst="rect">
            <a:avLst/>
          </a:prstGeom>
        </p:spPr>
        <p:txBody>
          <a:bodyPr anchor="t"/>
          <a:lstStyle>
            <a:lvl1pPr marL="0" indent="0" algn="ctr">
              <a:spcBef>
                <a:spcPts val="0"/>
              </a:spcBef>
              <a:buSzTx/>
              <a:buNone/>
              <a:defRPr sz="2602"/>
            </a:lvl1pPr>
            <a:lvl2pPr marL="0" indent="0" algn="ctr">
              <a:spcBef>
                <a:spcPts val="0"/>
              </a:spcBef>
              <a:buSzTx/>
              <a:buNone/>
              <a:defRPr sz="2602"/>
            </a:lvl2pPr>
            <a:lvl3pPr marL="0" indent="0" algn="ctr">
              <a:spcBef>
                <a:spcPts val="0"/>
              </a:spcBef>
              <a:buSzTx/>
              <a:buNone/>
              <a:defRPr sz="2602"/>
            </a:lvl3pPr>
            <a:lvl4pPr marL="0" indent="0" algn="ctr">
              <a:spcBef>
                <a:spcPts val="0"/>
              </a:spcBef>
              <a:buSzTx/>
              <a:buNone/>
              <a:defRPr sz="2602"/>
            </a:lvl4pPr>
            <a:lvl5pPr marL="0" indent="0" algn="ctr">
              <a:spcBef>
                <a:spcPts val="0"/>
              </a:spcBef>
              <a:buSzTx/>
              <a:buNone/>
              <a:defRPr sz="2602"/>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xfrm>
            <a:off x="5972601" y="6536532"/>
            <a:ext cx="256480" cy="27571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6775033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2122289" y="431602"/>
            <a:ext cx="11626453" cy="5813227"/>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892969" y="446486"/>
            <a:ext cx="5000625" cy="2803921"/>
          </a:xfrm>
          <a:prstGeom prst="rect">
            <a:avLst/>
          </a:prstGeom>
        </p:spPr>
        <p:txBody>
          <a:bodyPr anchor="b"/>
          <a:lstStyle>
            <a:lvl1pPr algn="ctr"/>
          </a:lstStyle>
          <a:p>
            <a:r>
              <a:t>Title Text</a:t>
            </a:r>
          </a:p>
        </p:txBody>
      </p:sp>
      <p:sp>
        <p:nvSpPr>
          <p:cNvPr id="40" name="Body Level One…"/>
          <p:cNvSpPr txBox="1">
            <a:spLocks noGrp="1"/>
          </p:cNvSpPr>
          <p:nvPr>
            <p:ph type="body" sz="quarter" idx="1"/>
          </p:nvPr>
        </p:nvSpPr>
        <p:spPr>
          <a:xfrm>
            <a:off x="892969" y="3321844"/>
            <a:ext cx="5000625" cy="2893219"/>
          </a:xfrm>
          <a:prstGeom prst="rect">
            <a:avLst/>
          </a:prstGeom>
        </p:spPr>
        <p:txBody>
          <a:bodyPr anchor="t"/>
          <a:lstStyle>
            <a:lvl1pPr marL="0" indent="0" algn="ctr">
              <a:spcBef>
                <a:spcPts val="0"/>
              </a:spcBef>
              <a:buSzTx/>
              <a:buNone/>
              <a:defRPr sz="2602"/>
            </a:lvl1pPr>
            <a:lvl2pPr marL="0" indent="0" algn="ctr">
              <a:spcBef>
                <a:spcPts val="0"/>
              </a:spcBef>
              <a:buSzTx/>
              <a:buNone/>
              <a:defRPr sz="2602"/>
            </a:lvl2pPr>
            <a:lvl3pPr marL="0" indent="0" algn="ctr">
              <a:spcBef>
                <a:spcPts val="0"/>
              </a:spcBef>
              <a:buSzTx/>
              <a:buNone/>
              <a:defRPr sz="2602"/>
            </a:lvl3pPr>
            <a:lvl4pPr marL="0" indent="0" algn="ctr">
              <a:spcBef>
                <a:spcPts val="0"/>
              </a:spcBef>
              <a:buSzTx/>
              <a:buNone/>
              <a:defRPr sz="2602"/>
            </a:lvl4pPr>
            <a:lvl5pPr marL="0" indent="0" algn="ctr">
              <a:spcBef>
                <a:spcPts val="0"/>
              </a:spcBef>
              <a:buSzTx/>
              <a:buNone/>
              <a:defRPr sz="2602"/>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xfrm>
            <a:off x="5972601" y="6536532"/>
            <a:ext cx="256480" cy="27571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6336360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 Top">
    <p:spTree>
      <p:nvGrpSpPr>
        <p:cNvPr id="1" name=""/>
        <p:cNvGrpSpPr/>
        <p:nvPr/>
      </p:nvGrpSpPr>
      <p:grpSpPr>
        <a:xfrm>
          <a:off x="0" y="0"/>
          <a:ext cx="0" cy="0"/>
          <a:chOff x="0" y="0"/>
          <a:chExt cx="0" cy="0"/>
        </a:xfrm>
      </p:grpSpPr>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
        <p:nvSpPr>
          <p:cNvPr id="3" name="Title 2">
            <a:extLst>
              <a:ext uri="{FF2B5EF4-FFF2-40B4-BE49-F238E27FC236}">
                <a16:creationId xmlns:a16="http://schemas.microsoft.com/office/drawing/2014/main" id="{D9DD5821-020B-4677-8540-2B5653B4AB4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5865803"/>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mp; Bullets">
    <p:spTree>
      <p:nvGrpSpPr>
        <p:cNvPr id="1" name=""/>
        <p:cNvGrpSpPr/>
        <p:nvPr/>
      </p:nvGrpSpPr>
      <p:grpSpPr>
        <a:xfrm>
          <a:off x="0" y="0"/>
          <a:ext cx="0" cy="0"/>
          <a:chOff x="0" y="0"/>
          <a:chExt cx="0" cy="0"/>
        </a:xfrm>
      </p:grpSpPr>
      <p:sp>
        <p:nvSpPr>
          <p:cNvPr id="57" name="Body Level One…"/>
          <p:cNvSpPr txBox="1">
            <a:spLocks noGrp="1"/>
          </p:cNvSpPr>
          <p:nvPr>
            <p:ph type="body" idx="1"/>
          </p:nvPr>
        </p:nvSpPr>
        <p:spPr>
          <a:xfrm>
            <a:off x="319217" y="1436557"/>
            <a:ext cx="11487447" cy="4884295"/>
          </a:xfrm>
          <a:prstGeom prst="rect">
            <a:avLst/>
          </a:prstGeom>
        </p:spPr>
        <p:txBody>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58" name="Slide Number"/>
          <p:cNvSpPr txBox="1">
            <a:spLocks noGrp="1"/>
          </p:cNvSpPr>
          <p:nvPr>
            <p:ph type="sldNum" sz="quarter" idx="2"/>
          </p:nvPr>
        </p:nvSpPr>
        <p:spPr>
          <a:xfrm>
            <a:off x="11716574" y="6514147"/>
            <a:ext cx="256480" cy="275717"/>
          </a:xfrm>
          <a:prstGeom prst="rect">
            <a:avLst/>
          </a:prstGeom>
        </p:spPr>
        <p:txBody>
          <a:bodyPr/>
          <a:lstStyle/>
          <a:p>
            <a:fld id="{86CB4B4D-7CA3-9044-876B-883B54F8677D}" type="slidenum">
              <a:t>‹#›</a:t>
            </a:fld>
            <a:endParaRPr dirty="0"/>
          </a:p>
        </p:txBody>
      </p:sp>
      <p:sp>
        <p:nvSpPr>
          <p:cNvPr id="5" name="Title 4">
            <a:extLst>
              <a:ext uri="{FF2B5EF4-FFF2-40B4-BE49-F238E27FC236}">
                <a16:creationId xmlns:a16="http://schemas.microsoft.com/office/drawing/2014/main" id="{75F15556-0A56-B417-FDFB-75D1ACD2EF4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732491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idx="21"/>
          </p:nvPr>
        </p:nvSpPr>
        <p:spPr>
          <a:xfrm>
            <a:off x="3830837" y="1818681"/>
            <a:ext cx="8840391" cy="4420196"/>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xfrm>
            <a:off x="892970" y="178594"/>
            <a:ext cx="10406063" cy="1518047"/>
          </a:xfrm>
          <a:prstGeom prst="rect">
            <a:avLst/>
          </a:prstGeom>
        </p:spPr>
        <p:txBody>
          <a:bodyPr/>
          <a:lstStyle>
            <a:lvl1pPr>
              <a:defRPr sz="4219">
                <a:latin typeface="+mj-lt"/>
                <a:ea typeface="+mj-ea"/>
                <a:cs typeface="+mj-cs"/>
                <a:sym typeface="Helvetica"/>
              </a:defRPr>
            </a:lvl1pPr>
          </a:lstStyle>
          <a:p>
            <a:r>
              <a:t>Title Text</a:t>
            </a:r>
          </a:p>
        </p:txBody>
      </p:sp>
      <p:sp>
        <p:nvSpPr>
          <p:cNvPr id="67" name="Body Level One…"/>
          <p:cNvSpPr txBox="1">
            <a:spLocks noGrp="1"/>
          </p:cNvSpPr>
          <p:nvPr>
            <p:ph type="body" sz="half" idx="1"/>
          </p:nvPr>
        </p:nvSpPr>
        <p:spPr>
          <a:xfrm>
            <a:off x="892969" y="1821657"/>
            <a:ext cx="5000625" cy="4420195"/>
          </a:xfrm>
          <a:prstGeom prst="rect">
            <a:avLst/>
          </a:prstGeom>
        </p:spPr>
        <p:txBody>
          <a:bodyPr/>
          <a:lstStyle>
            <a:lvl1pPr marL="241106" indent="-241106">
              <a:spcBef>
                <a:spcPts val="2250"/>
              </a:spcBef>
              <a:defRPr sz="1969"/>
            </a:lvl1pPr>
            <a:lvl2pPr marL="482212" indent="-241106">
              <a:spcBef>
                <a:spcPts val="2250"/>
              </a:spcBef>
              <a:defRPr sz="1969"/>
            </a:lvl2pPr>
            <a:lvl3pPr marL="723319" indent="-241106">
              <a:spcBef>
                <a:spcPts val="2250"/>
              </a:spcBef>
              <a:defRPr sz="1969"/>
            </a:lvl3pPr>
            <a:lvl4pPr marL="964425" indent="-241106">
              <a:spcBef>
                <a:spcPts val="2250"/>
              </a:spcBef>
              <a:defRPr sz="1969"/>
            </a:lvl4pPr>
            <a:lvl5pPr marL="1205531" indent="-241106">
              <a:spcBef>
                <a:spcPts val="2250"/>
              </a:spcBef>
              <a:defRPr sz="1969"/>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5953900" y="6536534"/>
            <a:ext cx="294953" cy="275717"/>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3978673999"/>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892970" y="892970"/>
            <a:ext cx="10406063" cy="507206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xfrm>
            <a:off x="5972601" y="6536532"/>
            <a:ext cx="256480" cy="27571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09691773"/>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21"/>
          </p:nvPr>
        </p:nvSpPr>
        <p:spPr>
          <a:xfrm>
            <a:off x="6262687" y="3536157"/>
            <a:ext cx="5676327" cy="2839640"/>
          </a:xfrm>
          <a:prstGeom prst="rect">
            <a:avLst/>
          </a:prstGeom>
        </p:spPr>
        <p:txBody>
          <a:bodyPr lIns="91439" tIns="45719" rIns="91439" bIns="45719" anchor="t">
            <a:noAutofit/>
          </a:bodyPr>
          <a:lstStyle/>
          <a:p>
            <a:endParaRPr/>
          </a:p>
        </p:txBody>
      </p:sp>
      <p:sp>
        <p:nvSpPr>
          <p:cNvPr id="84" name="Image"/>
          <p:cNvSpPr>
            <a:spLocks noGrp="1"/>
          </p:cNvSpPr>
          <p:nvPr>
            <p:ph type="pic" sz="quarter" idx="22"/>
          </p:nvPr>
        </p:nvSpPr>
        <p:spPr>
          <a:xfrm>
            <a:off x="6096001" y="625079"/>
            <a:ext cx="5500688" cy="2750344"/>
          </a:xfrm>
          <a:prstGeom prst="rect">
            <a:avLst/>
          </a:prstGeom>
        </p:spPr>
        <p:txBody>
          <a:bodyPr lIns="91439" tIns="45719" rIns="91439" bIns="45719" anchor="t">
            <a:noAutofit/>
          </a:bodyPr>
          <a:lstStyle/>
          <a:p>
            <a:endParaRPr/>
          </a:p>
        </p:txBody>
      </p:sp>
      <p:sp>
        <p:nvSpPr>
          <p:cNvPr id="85" name="Image"/>
          <p:cNvSpPr>
            <a:spLocks noGrp="1"/>
          </p:cNvSpPr>
          <p:nvPr>
            <p:ph type="pic" idx="23"/>
          </p:nvPr>
        </p:nvSpPr>
        <p:spPr>
          <a:xfrm>
            <a:off x="-2226468" y="625079"/>
            <a:ext cx="11233547" cy="5616773"/>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xfrm>
            <a:off x="5972601" y="6536532"/>
            <a:ext cx="256480" cy="27571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57140659"/>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1190627" y="4473773"/>
            <a:ext cx="9810751" cy="362215"/>
          </a:xfrm>
          <a:prstGeom prst="rect">
            <a:avLst/>
          </a:prstGeom>
        </p:spPr>
        <p:txBody>
          <a:bodyPr anchor="t">
            <a:spAutoFit/>
          </a:bodyPr>
          <a:lstStyle>
            <a:lvl1pPr marL="0" indent="0" algn="ctr">
              <a:spcBef>
                <a:spcPts val="0"/>
              </a:spcBef>
              <a:buSzTx/>
              <a:buNone/>
              <a:defRPr sz="1687" i="1"/>
            </a:lvl1pPr>
          </a:lstStyle>
          <a:p>
            <a:r>
              <a:t>–Johnny Appleseed</a:t>
            </a:r>
          </a:p>
        </p:txBody>
      </p:sp>
      <p:sp>
        <p:nvSpPr>
          <p:cNvPr id="94" name="“Type a quote here.”"/>
          <p:cNvSpPr txBox="1">
            <a:spLocks noGrp="1"/>
          </p:cNvSpPr>
          <p:nvPr>
            <p:ph type="body" sz="quarter" idx="22"/>
          </p:nvPr>
        </p:nvSpPr>
        <p:spPr>
          <a:xfrm>
            <a:off x="1190627" y="2979432"/>
            <a:ext cx="9810751" cy="470513"/>
          </a:xfrm>
          <a:prstGeom prst="rect">
            <a:avLst/>
          </a:prstGeom>
        </p:spPr>
        <p:txBody>
          <a:bodyPr>
            <a:spAutoFit/>
          </a:bodyPr>
          <a:lstStyle>
            <a:lvl1pPr marL="0" indent="0" algn="ctr">
              <a:spcBef>
                <a:spcPts val="0"/>
              </a:spcBef>
              <a:buSzTx/>
              <a:buNone/>
              <a:defRPr sz="2391">
                <a:latin typeface="Helvetica Neue Medium"/>
                <a:ea typeface="Helvetica Neue Medium"/>
                <a:cs typeface="Helvetica Neue Medium"/>
                <a:sym typeface="Helvetica Neue Medium"/>
              </a:defRPr>
            </a:lvl1pPr>
          </a:lstStyle>
          <a:p>
            <a:r>
              <a:t>“Type a quote here.” </a:t>
            </a:r>
          </a:p>
        </p:txBody>
      </p:sp>
      <p:sp>
        <p:nvSpPr>
          <p:cNvPr id="95" name="Slide Number"/>
          <p:cNvSpPr txBox="1">
            <a:spLocks noGrp="1"/>
          </p:cNvSpPr>
          <p:nvPr>
            <p:ph type="sldNum" sz="quarter" idx="2"/>
          </p:nvPr>
        </p:nvSpPr>
        <p:spPr>
          <a:xfrm>
            <a:off x="5972601" y="6536532"/>
            <a:ext cx="256480" cy="27571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40480699"/>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890487" y="1"/>
            <a:ext cx="13972974" cy="6991945"/>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xfrm>
            <a:off x="5972601" y="6536532"/>
            <a:ext cx="256480" cy="27571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6084845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134" name="Slide Title"/>
          <p:cNvSpPr txBox="1">
            <a:spLocks noGrp="1"/>
          </p:cNvSpPr>
          <p:nvPr>
            <p:ph type="title" hasCustomPrompt="1"/>
          </p:nvPr>
        </p:nvSpPr>
        <p:spPr>
          <a:xfrm>
            <a:off x="603249" y="1262065"/>
            <a:ext cx="10985502" cy="537436"/>
          </a:xfrm>
          <a:prstGeom prst="rect">
            <a:avLst/>
          </a:prstGeom>
        </p:spPr>
        <p:txBody>
          <a:bodyPr lIns="27093" tIns="27093" rIns="27093" bIns="27093" anchor="t"/>
          <a:lstStyle>
            <a:lvl1pPr defTabSz="1219193">
              <a:lnSpc>
                <a:spcPct val="80000"/>
              </a:lnSpc>
              <a:defRPr b="1" spc="-49"/>
            </a:lvl1pPr>
          </a:lstStyle>
          <a:p>
            <a:r>
              <a:t>Slide Title</a:t>
            </a:r>
          </a:p>
        </p:txBody>
      </p:sp>
      <p:sp>
        <p:nvSpPr>
          <p:cNvPr id="135" name="Slide Subtitle"/>
          <p:cNvSpPr txBox="1">
            <a:spLocks noGrp="1"/>
          </p:cNvSpPr>
          <p:nvPr>
            <p:ph type="body" sz="quarter" idx="21" hasCustomPrompt="1"/>
          </p:nvPr>
        </p:nvSpPr>
        <p:spPr>
          <a:xfrm>
            <a:off x="603249" y="1747111"/>
            <a:ext cx="10985502" cy="350543"/>
          </a:xfrm>
          <a:prstGeom prst="rect">
            <a:avLst/>
          </a:prstGeom>
        </p:spPr>
        <p:txBody>
          <a:bodyPr lIns="24383" tIns="24383" rIns="24383" bIns="24383" anchor="t"/>
          <a:lstStyle>
            <a:lvl1pPr marL="0" indent="0" defTabSz="321951">
              <a:spcBef>
                <a:spcPts val="0"/>
              </a:spcBef>
              <a:buSzTx/>
              <a:buNone/>
              <a:defRPr sz="2084" b="1"/>
            </a:lvl1pPr>
          </a:lstStyle>
          <a:p>
            <a:r>
              <a:t>Slide Subtitle</a:t>
            </a:r>
          </a:p>
        </p:txBody>
      </p:sp>
      <p:sp>
        <p:nvSpPr>
          <p:cNvPr id="136" name="Body Level One…"/>
          <p:cNvSpPr txBox="1">
            <a:spLocks noGrp="1"/>
          </p:cNvSpPr>
          <p:nvPr>
            <p:ph type="body" idx="1" hasCustomPrompt="1"/>
          </p:nvPr>
        </p:nvSpPr>
        <p:spPr>
          <a:xfrm>
            <a:off x="603249" y="2450439"/>
            <a:ext cx="10985502" cy="3096006"/>
          </a:xfrm>
          <a:prstGeom prst="rect">
            <a:avLst/>
          </a:prstGeom>
        </p:spPr>
        <p:txBody>
          <a:bodyPr lIns="27093" tIns="27093" rIns="27093" bIns="27093" anchor="t"/>
          <a:lstStyle>
            <a:lvl1pPr marL="303615" indent="-303615" defTabSz="1219193">
              <a:lnSpc>
                <a:spcPct val="90000"/>
              </a:lnSpc>
              <a:spcBef>
                <a:spcPts val="2250"/>
              </a:spcBef>
              <a:buSzPct val="123000"/>
              <a:defRPr sz="2391"/>
            </a:lvl1pPr>
            <a:lvl2pPr marL="732248" indent="-303615" defTabSz="1219193">
              <a:lnSpc>
                <a:spcPct val="90000"/>
              </a:lnSpc>
              <a:spcBef>
                <a:spcPts val="2250"/>
              </a:spcBef>
              <a:buSzPct val="123000"/>
              <a:defRPr sz="2391"/>
            </a:lvl2pPr>
            <a:lvl3pPr marL="1160882" indent="-303615" defTabSz="1219193">
              <a:lnSpc>
                <a:spcPct val="90000"/>
              </a:lnSpc>
              <a:spcBef>
                <a:spcPts val="2250"/>
              </a:spcBef>
              <a:buSzPct val="123000"/>
              <a:defRPr sz="2391"/>
            </a:lvl3pPr>
            <a:lvl4pPr marL="1589515" indent="-303615" defTabSz="1219193">
              <a:lnSpc>
                <a:spcPct val="90000"/>
              </a:lnSpc>
              <a:spcBef>
                <a:spcPts val="2250"/>
              </a:spcBef>
              <a:buSzPct val="123000"/>
              <a:defRPr sz="2391"/>
            </a:lvl4pPr>
            <a:lvl5pPr marL="2018148" indent="-303615" defTabSz="1219193">
              <a:lnSpc>
                <a:spcPct val="90000"/>
              </a:lnSpc>
              <a:spcBef>
                <a:spcPts val="2250"/>
              </a:spcBef>
              <a:buSzPct val="123000"/>
              <a:defRPr sz="2391"/>
            </a:lvl5pPr>
          </a:lstStyle>
          <a:p>
            <a:r>
              <a:t>Slide bullet text</a:t>
            </a:r>
          </a:p>
          <a:p>
            <a:pPr lvl="1"/>
            <a:endParaRPr/>
          </a:p>
          <a:p>
            <a:pPr lvl="2"/>
            <a:endParaRPr/>
          </a:p>
          <a:p>
            <a:pPr lvl="3"/>
            <a:endParaRPr/>
          </a:p>
          <a:p>
            <a:pPr lvl="4"/>
            <a:endParaRPr/>
          </a:p>
        </p:txBody>
      </p:sp>
      <p:sp>
        <p:nvSpPr>
          <p:cNvPr id="137" name="Slide Number"/>
          <p:cNvSpPr txBox="1">
            <a:spLocks noGrp="1"/>
          </p:cNvSpPr>
          <p:nvPr>
            <p:ph type="sldNum" sz="quarter" idx="2"/>
          </p:nvPr>
        </p:nvSpPr>
        <p:spPr>
          <a:xfrm>
            <a:off x="6011971" y="5718478"/>
            <a:ext cx="170131" cy="184623"/>
          </a:xfrm>
          <a:prstGeom prst="rect">
            <a:avLst/>
          </a:prstGeom>
        </p:spPr>
        <p:txBody>
          <a:bodyPr lIns="27093" tIns="27093" rIns="27093" bIns="27093" anchor="b"/>
          <a:lstStyle>
            <a:lvl1pPr defTabSz="292106">
              <a:defRPr sz="844">
                <a:latin typeface="+mn-lt"/>
                <a:ea typeface="+mn-ea"/>
                <a:cs typeface="+mn-cs"/>
                <a:sym typeface="Helvetica Neue"/>
              </a:defRPr>
            </a:lvl1pPr>
          </a:lstStyle>
          <a:p>
            <a:fld id="{86CB4B4D-7CA3-9044-876B-883B54F8677D}" type="slidenum">
              <a:t>‹#›</a:t>
            </a:fld>
            <a:endParaRPr/>
          </a:p>
        </p:txBody>
      </p:sp>
    </p:spTree>
    <p:extLst>
      <p:ext uri="{BB962C8B-B14F-4D97-AF65-F5344CB8AC3E}">
        <p14:creationId xmlns:p14="http://schemas.microsoft.com/office/powerpoint/2010/main" val="3428945338"/>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1_Title - Top">
    <p:spTree>
      <p:nvGrpSpPr>
        <p:cNvPr id="1" name=""/>
        <p:cNvGrpSpPr/>
        <p:nvPr/>
      </p:nvGrpSpPr>
      <p:grpSpPr>
        <a:xfrm>
          <a:off x="0" y="0"/>
          <a:ext cx="0" cy="0"/>
          <a:chOff x="0" y="0"/>
          <a:chExt cx="0" cy="0"/>
        </a:xfrm>
      </p:grpSpPr>
      <p:sp>
        <p:nvSpPr>
          <p:cNvPr id="144" name="Title Text"/>
          <p:cNvSpPr txBox="1">
            <a:spLocks noGrp="1"/>
          </p:cNvSpPr>
          <p:nvPr>
            <p:ph type="title"/>
          </p:nvPr>
        </p:nvSpPr>
        <p:spPr>
          <a:xfrm>
            <a:off x="386684" y="525459"/>
            <a:ext cx="11418636" cy="824317"/>
          </a:xfrm>
          <a:prstGeom prst="rect">
            <a:avLst/>
          </a:prstGeom>
        </p:spPr>
        <p:txBody>
          <a:bodyPr lIns="38100" tIns="38100" rIns="38100" bIns="38100"/>
          <a:lstStyle>
            <a:lvl1pPr>
              <a:defRPr sz="4219">
                <a:latin typeface="+mj-lt"/>
                <a:ea typeface="+mj-ea"/>
                <a:cs typeface="+mj-cs"/>
                <a:sym typeface="Helvetica"/>
              </a:defRPr>
            </a:lvl1pPr>
          </a:lstStyle>
          <a:p>
            <a:r>
              <a:t>Title Text</a:t>
            </a:r>
          </a:p>
        </p:txBody>
      </p:sp>
      <p:sp>
        <p:nvSpPr>
          <p:cNvPr id="145" name="Slide Number"/>
          <p:cNvSpPr txBox="1">
            <a:spLocks noGrp="1"/>
          </p:cNvSpPr>
          <p:nvPr>
            <p:ph type="sldNum" sz="quarter" idx="2"/>
          </p:nvPr>
        </p:nvSpPr>
        <p:spPr>
          <a:xfrm>
            <a:off x="11925868" y="5780363"/>
            <a:ext cx="211596" cy="228396"/>
          </a:xfrm>
          <a:prstGeom prst="rect">
            <a:avLst/>
          </a:prstGeom>
        </p:spPr>
        <p:txBody>
          <a:bodyPr lIns="38100" tIns="38100" rIns="38100" bIns="38100"/>
          <a:lstStyle>
            <a:lvl1pPr>
              <a:defRPr sz="984"/>
            </a:lvl1pPr>
          </a:lstStyle>
          <a:p>
            <a:fld id="{86CB4B4D-7CA3-9044-876B-883B54F8677D}" type="slidenum">
              <a:t>‹#›</a:t>
            </a:fld>
            <a:endParaRPr/>
          </a:p>
        </p:txBody>
      </p:sp>
    </p:spTree>
    <p:extLst>
      <p:ext uri="{BB962C8B-B14F-4D97-AF65-F5344CB8AC3E}">
        <p14:creationId xmlns:p14="http://schemas.microsoft.com/office/powerpoint/2010/main" val="3603795621"/>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2_Title &amp; Bullets">
    <p:spTree>
      <p:nvGrpSpPr>
        <p:cNvPr id="1" name=""/>
        <p:cNvGrpSpPr/>
        <p:nvPr/>
      </p:nvGrpSpPr>
      <p:grpSpPr>
        <a:xfrm>
          <a:off x="0" y="0"/>
          <a:ext cx="0" cy="0"/>
          <a:chOff x="0" y="0"/>
          <a:chExt cx="0" cy="0"/>
        </a:xfrm>
      </p:grpSpPr>
      <p:sp>
        <p:nvSpPr>
          <p:cNvPr id="160" name="Title Text"/>
          <p:cNvSpPr txBox="1">
            <a:spLocks noGrp="1"/>
          </p:cNvSpPr>
          <p:nvPr>
            <p:ph type="title"/>
          </p:nvPr>
        </p:nvSpPr>
        <p:spPr>
          <a:xfrm>
            <a:off x="303648" y="925"/>
            <a:ext cx="7804550" cy="1138536"/>
          </a:xfrm>
          <a:prstGeom prst="rect">
            <a:avLst/>
          </a:prstGeom>
        </p:spPr>
        <p:txBody>
          <a:bodyPr lIns="38100" tIns="38100" rIns="38100" bIns="38100"/>
          <a:lstStyle>
            <a:lvl1pPr>
              <a:defRPr sz="3375">
                <a:latin typeface="Helvetica Light"/>
                <a:ea typeface="Helvetica Light"/>
                <a:cs typeface="Helvetica Light"/>
                <a:sym typeface="Helvetica Light"/>
              </a:defRPr>
            </a:lvl1pPr>
          </a:lstStyle>
          <a:p>
            <a:r>
              <a:t>Title Text</a:t>
            </a:r>
          </a:p>
        </p:txBody>
      </p:sp>
      <p:sp>
        <p:nvSpPr>
          <p:cNvPr id="161" name="Body Level One…"/>
          <p:cNvSpPr txBox="1">
            <a:spLocks noGrp="1"/>
          </p:cNvSpPr>
          <p:nvPr>
            <p:ph type="body" sz="half" idx="1"/>
          </p:nvPr>
        </p:nvSpPr>
        <p:spPr>
          <a:xfrm>
            <a:off x="2193726" y="2230190"/>
            <a:ext cx="7804550" cy="3315147"/>
          </a:xfrm>
          <a:prstGeom prst="rect">
            <a:avLst/>
          </a:prstGeom>
        </p:spPr>
        <p:txBody>
          <a:bodyPr lIns="38100" tIns="38100" rIns="38100" bIns="38100"/>
          <a:lstStyle>
            <a:lvl1pPr marL="295181" indent="-295181">
              <a:buSzPct val="75000"/>
              <a:defRPr sz="2391">
                <a:latin typeface="Helvetica Light"/>
                <a:ea typeface="Helvetica Light"/>
                <a:cs typeface="Helvetica Light"/>
                <a:sym typeface="Helvetica Light"/>
              </a:defRPr>
            </a:lvl1pPr>
            <a:lvl2pPr marL="607727" indent="-295181">
              <a:buSzPct val="75000"/>
              <a:defRPr sz="2391">
                <a:latin typeface="Helvetica Light"/>
                <a:ea typeface="Helvetica Light"/>
                <a:cs typeface="Helvetica Light"/>
                <a:sym typeface="Helvetica Light"/>
              </a:defRPr>
            </a:lvl2pPr>
            <a:lvl3pPr marL="920272" indent="-295181">
              <a:buSzPct val="75000"/>
              <a:defRPr sz="2391">
                <a:latin typeface="Helvetica Light"/>
                <a:ea typeface="Helvetica Light"/>
                <a:cs typeface="Helvetica Light"/>
                <a:sym typeface="Helvetica Light"/>
              </a:defRPr>
            </a:lvl3pPr>
            <a:lvl4pPr marL="1232817" indent="-295181">
              <a:buSzPct val="75000"/>
              <a:defRPr sz="2391">
                <a:latin typeface="Helvetica Light"/>
                <a:ea typeface="Helvetica Light"/>
                <a:cs typeface="Helvetica Light"/>
                <a:sym typeface="Helvetica Light"/>
              </a:defRPr>
            </a:lvl4pPr>
            <a:lvl5pPr marL="1545362" indent="-295181">
              <a:buSzPct val="75000"/>
              <a:defRPr sz="2391">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62" name="Slide Number"/>
          <p:cNvSpPr txBox="1">
            <a:spLocks noGrp="1"/>
          </p:cNvSpPr>
          <p:nvPr>
            <p:ph type="sldNum" sz="quarter" idx="2"/>
          </p:nvPr>
        </p:nvSpPr>
        <p:spPr>
          <a:xfrm>
            <a:off x="11821366" y="6553666"/>
            <a:ext cx="269304" cy="250068"/>
          </a:xfrm>
          <a:prstGeom prst="rect">
            <a:avLst/>
          </a:prstGeom>
        </p:spPr>
        <p:txBody>
          <a:bodyPr lIns="38100" tIns="38100" rIns="38100" bIns="38100"/>
          <a:lstStyle>
            <a:lvl1pPr>
              <a:defRPr>
                <a:latin typeface="Helvetica Light"/>
                <a:ea typeface="Helvetica Light"/>
                <a:cs typeface="Helvetica Light"/>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157699964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9" name="Slide Number"/>
          <p:cNvSpPr txBox="1">
            <a:spLocks noGrp="1"/>
          </p:cNvSpPr>
          <p:nvPr>
            <p:ph type="sldNum" sz="quarter" idx="2"/>
          </p:nvPr>
        </p:nvSpPr>
        <p:spPr>
          <a:xfrm>
            <a:off x="5992549" y="5762625"/>
            <a:ext cx="208603" cy="227839"/>
          </a:xfrm>
          <a:prstGeom prst="rect">
            <a:avLst/>
          </a:prstGeom>
        </p:spPr>
        <p:txBody>
          <a:bodyPr lIns="27093" tIns="27093" rIns="27093" bIns="27093"/>
          <a:lstStyle>
            <a:lvl1pPr defTabSz="412758"/>
          </a:lstStyle>
          <a:p>
            <a:fld id="{86CB4B4D-7CA3-9044-876B-883B54F8677D}" type="slidenum">
              <a:t>‹#›</a:t>
            </a:fld>
            <a:endParaRPr/>
          </a:p>
        </p:txBody>
      </p:sp>
    </p:spTree>
    <p:extLst>
      <p:ext uri="{BB962C8B-B14F-4D97-AF65-F5344CB8AC3E}">
        <p14:creationId xmlns:p14="http://schemas.microsoft.com/office/powerpoint/2010/main" val="1416550768"/>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76" name="Slide Number"/>
          <p:cNvSpPr txBox="1">
            <a:spLocks noGrp="1"/>
          </p:cNvSpPr>
          <p:nvPr>
            <p:ph type="sldNum" sz="quarter" idx="2"/>
          </p:nvPr>
        </p:nvSpPr>
        <p:spPr>
          <a:xfrm>
            <a:off x="5972601" y="6536532"/>
            <a:ext cx="256480" cy="27571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4036958"/>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35B3B-25BB-4E41-B48D-26FE63E455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1910ED-E125-2043-9271-816F5D1F1C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61F45D-7284-9D49-918E-DE1DAEE3702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D3C5BE0-86A7-D04C-9148-9D17790976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E950F-F45A-AA42-8759-DF5E4AA1EF7A}"/>
              </a:ext>
            </a:extLst>
          </p:cNvPr>
          <p:cNvSpPr>
            <a:spLocks noGrp="1"/>
          </p:cNvSpPr>
          <p:nvPr>
            <p:ph type="sldNum" sz="quarter" idx="12"/>
          </p:nvPr>
        </p:nvSpPr>
        <p:spPr/>
        <p:txBody>
          <a:bodyPr/>
          <a:lstStyle/>
          <a:p>
            <a:fld id="{9C5BCE66-2D3C-0A4B-A798-98F606D5138F}" type="slidenum">
              <a:rPr lang="en-US" smtClean="0"/>
              <a:t>‹#›</a:t>
            </a:fld>
            <a:endParaRPr lang="en-US"/>
          </a:p>
        </p:txBody>
      </p:sp>
    </p:spTree>
    <p:extLst>
      <p:ext uri="{BB962C8B-B14F-4D97-AF65-F5344CB8AC3E}">
        <p14:creationId xmlns:p14="http://schemas.microsoft.com/office/powerpoint/2010/main" val="1842993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EDF69-39FD-8440-A0CB-CE6F52AD30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8C7434-846F-434E-95DC-CDAA02D36D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182" indent="0">
              <a:buNone/>
              <a:defRPr sz="2000">
                <a:solidFill>
                  <a:schemeClr val="tx1">
                    <a:tint val="75000"/>
                  </a:schemeClr>
                </a:solidFill>
              </a:defRPr>
            </a:lvl2pPr>
            <a:lvl3pPr marL="914363" indent="0">
              <a:buNone/>
              <a:defRPr sz="1800">
                <a:solidFill>
                  <a:schemeClr val="tx1">
                    <a:tint val="75000"/>
                  </a:schemeClr>
                </a:solidFill>
              </a:defRPr>
            </a:lvl3pPr>
            <a:lvl4pPr marL="1371545" indent="0">
              <a:buNone/>
              <a:defRPr sz="1600">
                <a:solidFill>
                  <a:schemeClr val="tx1">
                    <a:tint val="75000"/>
                  </a:schemeClr>
                </a:solidFill>
              </a:defRPr>
            </a:lvl4pPr>
            <a:lvl5pPr marL="1828727" indent="0">
              <a:buNone/>
              <a:defRPr sz="1600">
                <a:solidFill>
                  <a:schemeClr val="tx1">
                    <a:tint val="75000"/>
                  </a:schemeClr>
                </a:solidFill>
              </a:defRPr>
            </a:lvl5pPr>
            <a:lvl6pPr marL="2285909" indent="0">
              <a:buNone/>
              <a:defRPr sz="1600">
                <a:solidFill>
                  <a:schemeClr val="tx1">
                    <a:tint val="75000"/>
                  </a:schemeClr>
                </a:solidFill>
              </a:defRPr>
            </a:lvl6pPr>
            <a:lvl7pPr marL="2743090" indent="0">
              <a:buNone/>
              <a:defRPr sz="1600">
                <a:solidFill>
                  <a:schemeClr val="tx1">
                    <a:tint val="75000"/>
                  </a:schemeClr>
                </a:solidFill>
              </a:defRPr>
            </a:lvl7pPr>
            <a:lvl8pPr marL="3200272" indent="0">
              <a:buNone/>
              <a:defRPr sz="1600">
                <a:solidFill>
                  <a:schemeClr val="tx1">
                    <a:tint val="75000"/>
                  </a:schemeClr>
                </a:solidFill>
              </a:defRPr>
            </a:lvl8pPr>
            <a:lvl9pPr marL="3657454"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DB8670-F027-1D47-A3DC-A34F2962C06A}"/>
              </a:ext>
            </a:extLst>
          </p:cNvPr>
          <p:cNvSpPr>
            <a:spLocks noGrp="1"/>
          </p:cNvSpPr>
          <p:nvPr>
            <p:ph type="dt" sz="half" idx="10"/>
          </p:nvPr>
        </p:nvSpPr>
        <p:spPr/>
        <p:txBody>
          <a:bodyPr/>
          <a:lstStyle/>
          <a:p>
            <a:fld id="{68900E04-9A25-0A45-B31E-3AB1B4A443C3}" type="datetime1">
              <a:rPr lang="en-US" smtClean="0"/>
              <a:t>9/28/26</a:t>
            </a:fld>
            <a:endParaRPr lang="en-US"/>
          </a:p>
        </p:txBody>
      </p:sp>
      <p:sp>
        <p:nvSpPr>
          <p:cNvPr id="5" name="Footer Placeholder 4">
            <a:extLst>
              <a:ext uri="{FF2B5EF4-FFF2-40B4-BE49-F238E27FC236}">
                <a16:creationId xmlns:a16="http://schemas.microsoft.com/office/drawing/2014/main" id="{0B281D7A-E9E0-2744-97CF-CF2E9BD749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61A0E2-3C1B-BB49-8D45-E7FC11C7D257}"/>
              </a:ext>
            </a:extLst>
          </p:cNvPr>
          <p:cNvSpPr>
            <a:spLocks noGrp="1"/>
          </p:cNvSpPr>
          <p:nvPr>
            <p:ph type="sldNum" sz="quarter" idx="12"/>
          </p:nvPr>
        </p:nvSpPr>
        <p:spPr/>
        <p:txBody>
          <a:bodyPr/>
          <a:lstStyle/>
          <a:p>
            <a:fld id="{7E14E9AE-6877-D244-951A-906FE4735996}" type="slidenum">
              <a:rPr lang="en-US" smtClean="0"/>
              <a:t>‹#›</a:t>
            </a:fld>
            <a:endParaRPr lang="en-US"/>
          </a:p>
        </p:txBody>
      </p:sp>
    </p:spTree>
    <p:extLst>
      <p:ext uri="{BB962C8B-B14F-4D97-AF65-F5344CB8AC3E}">
        <p14:creationId xmlns:p14="http://schemas.microsoft.com/office/powerpoint/2010/main" val="4128503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461058-3CF3-93AA-E4B6-985B48EE08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8820175-74D7-6DC6-5DC7-8015E062D3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D503AF-7C12-818C-5ECE-F14A4876F7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2B9BFD-5C4C-474D-B36A-B73929503F23}" type="datetimeFigureOut">
              <a:rPr lang="en-US" smtClean="0"/>
              <a:pPr/>
              <a:t>9/28/26</a:t>
            </a:fld>
            <a:endParaRPr lang="en-US"/>
          </a:p>
        </p:txBody>
      </p:sp>
      <p:sp>
        <p:nvSpPr>
          <p:cNvPr id="5" name="Footer Placeholder 4">
            <a:extLst>
              <a:ext uri="{FF2B5EF4-FFF2-40B4-BE49-F238E27FC236}">
                <a16:creationId xmlns:a16="http://schemas.microsoft.com/office/drawing/2014/main" id="{8FB7FF67-EB75-3510-8328-AB9D86F3A3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CA9E863-2DD9-CBEA-F478-1B2B00B32386}"/>
              </a:ext>
            </a:extLst>
          </p:cNvPr>
          <p:cNvSpPr>
            <a:spLocks noGrp="1"/>
          </p:cNvSpPr>
          <p:nvPr>
            <p:ph type="sldNum" sz="quarter" idx="4"/>
          </p:nvPr>
        </p:nvSpPr>
        <p:spPr>
          <a:xfrm>
            <a:off x="9268968"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D142E7-6590-FF46-809B-FA3239484840}" type="slidenum">
              <a:rPr lang="en-US" smtClean="0"/>
              <a:pPr/>
              <a:t>‹#›</a:t>
            </a:fld>
            <a:endParaRPr lang="en-US"/>
          </a:p>
        </p:txBody>
      </p:sp>
    </p:spTree>
    <p:extLst>
      <p:ext uri="{BB962C8B-B14F-4D97-AF65-F5344CB8AC3E}">
        <p14:creationId xmlns:p14="http://schemas.microsoft.com/office/powerpoint/2010/main" val="2867173653"/>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74688" y="59741"/>
            <a:ext cx="11241885" cy="11835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p>
            <a:r>
              <a:rPr dirty="0"/>
              <a:t>Title Text</a:t>
            </a:r>
            <a:br>
              <a:rPr lang="en-US" dirty="0"/>
            </a:br>
            <a:r>
              <a:rPr lang="en-US" dirty="0"/>
              <a:t>may take two lines</a:t>
            </a:r>
            <a:endParaRPr dirty="0"/>
          </a:p>
        </p:txBody>
      </p:sp>
      <p:sp>
        <p:nvSpPr>
          <p:cNvPr id="3" name="Slide Number"/>
          <p:cNvSpPr txBox="1">
            <a:spLocks noGrp="1"/>
          </p:cNvSpPr>
          <p:nvPr>
            <p:ph type="sldNum" sz="quarter" idx="2"/>
          </p:nvPr>
        </p:nvSpPr>
        <p:spPr>
          <a:xfrm>
            <a:off x="11836236" y="6486494"/>
            <a:ext cx="256480" cy="275717"/>
          </a:xfrm>
          <a:prstGeom prst="rect">
            <a:avLst/>
          </a:prstGeom>
          <a:ln w="12700">
            <a:miter lim="400000"/>
          </a:ln>
        </p:spPr>
        <p:txBody>
          <a:bodyPr wrap="none" lIns="50800" tIns="50800" rIns="50800" bIns="50800">
            <a:spAutoFit/>
          </a:bodyPr>
          <a:lstStyle>
            <a:lvl1pPr>
              <a:defRPr sz="1125">
                <a:latin typeface="Helvetica Neue Light"/>
                <a:ea typeface="Helvetica Neue Light"/>
                <a:cs typeface="Helvetica Neue Light"/>
                <a:sym typeface="Helvetica Neue Light"/>
              </a:defRPr>
            </a:lvl1pPr>
          </a:lstStyle>
          <a:p>
            <a:fld id="{86CB4B4D-7CA3-9044-876B-883B54F8677D}" type="slidenum">
              <a:t>‹#›</a:t>
            </a:fld>
            <a:endParaRPr/>
          </a:p>
        </p:txBody>
      </p:sp>
      <p:sp>
        <p:nvSpPr>
          <p:cNvPr id="4" name="Body Level One…"/>
          <p:cNvSpPr txBox="1">
            <a:spLocks noGrp="1"/>
          </p:cNvSpPr>
          <p:nvPr>
            <p:ph type="body" idx="1"/>
          </p:nvPr>
        </p:nvSpPr>
        <p:spPr>
          <a:xfrm>
            <a:off x="474688" y="1436558"/>
            <a:ext cx="11241885" cy="48052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Tree>
    <p:extLst>
      <p:ext uri="{BB962C8B-B14F-4D97-AF65-F5344CB8AC3E}">
        <p14:creationId xmlns:p14="http://schemas.microsoft.com/office/powerpoint/2010/main" val="51486086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Lst>
  <p:transition spd="med"/>
  <p:hf hdr="0" ftr="0" dt="0"/>
  <p:txStyles>
    <p:titleStyle>
      <a:lvl1pPr marL="0" marR="0" indent="0" algn="l" defTabSz="410774" latinLnBrk="0">
        <a:lnSpc>
          <a:spcPct val="100000"/>
        </a:lnSpc>
        <a:spcBef>
          <a:spcPts val="0"/>
        </a:spcBef>
        <a:spcAft>
          <a:spcPts val="0"/>
        </a:spcAft>
        <a:buClrTx/>
        <a:buSzTx/>
        <a:buFontTx/>
        <a:buNone/>
        <a:tabLst/>
        <a:defRPr sz="3333" b="0" i="0" u="none" strike="noStrike" cap="none" spc="0" baseline="0">
          <a:solidFill>
            <a:srgbClr val="000000"/>
          </a:solidFill>
          <a:uFillTx/>
          <a:latin typeface="+mn-lt"/>
          <a:ea typeface="+mn-ea"/>
          <a:cs typeface="+mn-cs"/>
          <a:sym typeface="Helvetica Neue"/>
        </a:defRPr>
      </a:lvl1pPr>
      <a:lvl2pPr marL="0" marR="0" indent="0" algn="l" defTabSz="410774" latinLnBrk="0">
        <a:lnSpc>
          <a:spcPct val="100000"/>
        </a:lnSpc>
        <a:spcBef>
          <a:spcPts val="0"/>
        </a:spcBef>
        <a:spcAft>
          <a:spcPts val="0"/>
        </a:spcAft>
        <a:buClrTx/>
        <a:buSzTx/>
        <a:buFontTx/>
        <a:buNone/>
        <a:tabLst/>
        <a:defRPr sz="2461" b="0" i="0" u="none" strike="noStrike" cap="none" spc="0" baseline="0">
          <a:solidFill>
            <a:srgbClr val="000000"/>
          </a:solidFill>
          <a:uFillTx/>
          <a:latin typeface="+mn-lt"/>
          <a:ea typeface="+mn-ea"/>
          <a:cs typeface="+mn-cs"/>
          <a:sym typeface="Helvetica Neue"/>
        </a:defRPr>
      </a:lvl2pPr>
      <a:lvl3pPr marL="0" marR="0" indent="0" algn="l" defTabSz="410774" latinLnBrk="0">
        <a:lnSpc>
          <a:spcPct val="100000"/>
        </a:lnSpc>
        <a:spcBef>
          <a:spcPts val="0"/>
        </a:spcBef>
        <a:spcAft>
          <a:spcPts val="0"/>
        </a:spcAft>
        <a:buClrTx/>
        <a:buSzTx/>
        <a:buFontTx/>
        <a:buNone/>
        <a:tabLst/>
        <a:defRPr sz="2461" b="0" i="0" u="none" strike="noStrike" cap="none" spc="0" baseline="0">
          <a:solidFill>
            <a:srgbClr val="000000"/>
          </a:solidFill>
          <a:uFillTx/>
          <a:latin typeface="+mn-lt"/>
          <a:ea typeface="+mn-ea"/>
          <a:cs typeface="+mn-cs"/>
          <a:sym typeface="Helvetica Neue"/>
        </a:defRPr>
      </a:lvl3pPr>
      <a:lvl4pPr marL="0" marR="0" indent="0" algn="l" defTabSz="410774" latinLnBrk="0">
        <a:lnSpc>
          <a:spcPct val="100000"/>
        </a:lnSpc>
        <a:spcBef>
          <a:spcPts val="0"/>
        </a:spcBef>
        <a:spcAft>
          <a:spcPts val="0"/>
        </a:spcAft>
        <a:buClrTx/>
        <a:buSzTx/>
        <a:buFontTx/>
        <a:buNone/>
        <a:tabLst/>
        <a:defRPr sz="2461" b="0" i="0" u="none" strike="noStrike" cap="none" spc="0" baseline="0">
          <a:solidFill>
            <a:srgbClr val="000000"/>
          </a:solidFill>
          <a:uFillTx/>
          <a:latin typeface="+mn-lt"/>
          <a:ea typeface="+mn-ea"/>
          <a:cs typeface="+mn-cs"/>
          <a:sym typeface="Helvetica Neue"/>
        </a:defRPr>
      </a:lvl4pPr>
      <a:lvl5pPr marL="0" marR="0" indent="0" algn="l" defTabSz="410774" latinLnBrk="0">
        <a:lnSpc>
          <a:spcPct val="100000"/>
        </a:lnSpc>
        <a:spcBef>
          <a:spcPts val="0"/>
        </a:spcBef>
        <a:spcAft>
          <a:spcPts val="0"/>
        </a:spcAft>
        <a:buClrTx/>
        <a:buSzTx/>
        <a:buFontTx/>
        <a:buNone/>
        <a:tabLst/>
        <a:defRPr sz="2461" b="0" i="0" u="none" strike="noStrike" cap="none" spc="0" baseline="0">
          <a:solidFill>
            <a:srgbClr val="000000"/>
          </a:solidFill>
          <a:uFillTx/>
          <a:latin typeface="+mn-lt"/>
          <a:ea typeface="+mn-ea"/>
          <a:cs typeface="+mn-cs"/>
          <a:sym typeface="Helvetica Neue"/>
        </a:defRPr>
      </a:lvl5pPr>
      <a:lvl6pPr marL="0" marR="0" indent="0" algn="l" defTabSz="410774" latinLnBrk="0">
        <a:lnSpc>
          <a:spcPct val="100000"/>
        </a:lnSpc>
        <a:spcBef>
          <a:spcPts val="0"/>
        </a:spcBef>
        <a:spcAft>
          <a:spcPts val="0"/>
        </a:spcAft>
        <a:buClrTx/>
        <a:buSzTx/>
        <a:buFontTx/>
        <a:buNone/>
        <a:tabLst/>
        <a:defRPr sz="2461" b="0" i="0" u="none" strike="noStrike" cap="none" spc="0" baseline="0">
          <a:solidFill>
            <a:srgbClr val="000000"/>
          </a:solidFill>
          <a:uFillTx/>
          <a:latin typeface="+mn-lt"/>
          <a:ea typeface="+mn-ea"/>
          <a:cs typeface="+mn-cs"/>
          <a:sym typeface="Helvetica Neue"/>
        </a:defRPr>
      </a:lvl6pPr>
      <a:lvl7pPr marL="0" marR="0" indent="0" algn="l" defTabSz="410774" latinLnBrk="0">
        <a:lnSpc>
          <a:spcPct val="100000"/>
        </a:lnSpc>
        <a:spcBef>
          <a:spcPts val="0"/>
        </a:spcBef>
        <a:spcAft>
          <a:spcPts val="0"/>
        </a:spcAft>
        <a:buClrTx/>
        <a:buSzTx/>
        <a:buFontTx/>
        <a:buNone/>
        <a:tabLst/>
        <a:defRPr sz="2461" b="0" i="0" u="none" strike="noStrike" cap="none" spc="0" baseline="0">
          <a:solidFill>
            <a:srgbClr val="000000"/>
          </a:solidFill>
          <a:uFillTx/>
          <a:latin typeface="+mn-lt"/>
          <a:ea typeface="+mn-ea"/>
          <a:cs typeface="+mn-cs"/>
          <a:sym typeface="Helvetica Neue"/>
        </a:defRPr>
      </a:lvl7pPr>
      <a:lvl8pPr marL="0" marR="0" indent="0" algn="l" defTabSz="410774" latinLnBrk="0">
        <a:lnSpc>
          <a:spcPct val="100000"/>
        </a:lnSpc>
        <a:spcBef>
          <a:spcPts val="0"/>
        </a:spcBef>
        <a:spcAft>
          <a:spcPts val="0"/>
        </a:spcAft>
        <a:buClrTx/>
        <a:buSzTx/>
        <a:buFontTx/>
        <a:buNone/>
        <a:tabLst/>
        <a:defRPr sz="2461" b="0" i="0" u="none" strike="noStrike" cap="none" spc="0" baseline="0">
          <a:solidFill>
            <a:srgbClr val="000000"/>
          </a:solidFill>
          <a:uFillTx/>
          <a:latin typeface="+mn-lt"/>
          <a:ea typeface="+mn-ea"/>
          <a:cs typeface="+mn-cs"/>
          <a:sym typeface="Helvetica Neue"/>
        </a:defRPr>
      </a:lvl8pPr>
      <a:lvl9pPr marL="0" marR="0" indent="0" algn="l" defTabSz="410774" latinLnBrk="0">
        <a:lnSpc>
          <a:spcPct val="100000"/>
        </a:lnSpc>
        <a:spcBef>
          <a:spcPts val="0"/>
        </a:spcBef>
        <a:spcAft>
          <a:spcPts val="0"/>
        </a:spcAft>
        <a:buClrTx/>
        <a:buSzTx/>
        <a:buFontTx/>
        <a:buNone/>
        <a:tabLst/>
        <a:defRPr sz="2461" b="0" i="0" u="none" strike="noStrike" cap="none" spc="0" baseline="0">
          <a:solidFill>
            <a:srgbClr val="000000"/>
          </a:solidFill>
          <a:uFillTx/>
          <a:latin typeface="+mn-lt"/>
          <a:ea typeface="+mn-ea"/>
          <a:cs typeface="+mn-cs"/>
          <a:sym typeface="Helvetica Neue"/>
        </a:defRPr>
      </a:lvl9pPr>
    </p:titleStyle>
    <p:bodyStyle>
      <a:lvl1pPr marL="341845" marR="0" indent="-341845" algn="l" defTabSz="410774" rtl="0" latinLnBrk="0">
        <a:lnSpc>
          <a:spcPct val="100000"/>
        </a:lnSpc>
        <a:spcBef>
          <a:spcPts val="2953"/>
        </a:spcBef>
        <a:spcAft>
          <a:spcPts val="0"/>
        </a:spcAft>
        <a:buClrTx/>
        <a:buSzPct val="145000"/>
        <a:buFontTx/>
        <a:buChar char="•"/>
        <a:tabLst/>
        <a:defRPr sz="2461" b="0" i="0" u="none" strike="noStrike" cap="none" spc="0" baseline="0">
          <a:solidFill>
            <a:srgbClr val="000000"/>
          </a:solidFill>
          <a:uFillTx/>
          <a:latin typeface="+mn-lt"/>
          <a:ea typeface="+mn-ea"/>
          <a:cs typeface="+mn-cs"/>
          <a:sym typeface="Helvetica Neue"/>
        </a:defRPr>
      </a:lvl1pPr>
      <a:lvl2pPr marL="654390" marR="0" indent="-341845" algn="l" defTabSz="410774" rtl="0" latinLnBrk="0">
        <a:lnSpc>
          <a:spcPct val="100000"/>
        </a:lnSpc>
        <a:spcBef>
          <a:spcPts val="2953"/>
        </a:spcBef>
        <a:spcAft>
          <a:spcPts val="0"/>
        </a:spcAft>
        <a:buClrTx/>
        <a:buSzPct val="145000"/>
        <a:buFontTx/>
        <a:buChar char="•"/>
        <a:tabLst/>
        <a:defRPr sz="2461" b="0" i="0" u="none" strike="noStrike" cap="none" spc="0" baseline="0">
          <a:solidFill>
            <a:srgbClr val="000000"/>
          </a:solidFill>
          <a:uFillTx/>
          <a:latin typeface="+mn-lt"/>
          <a:ea typeface="+mn-ea"/>
          <a:cs typeface="+mn-cs"/>
          <a:sym typeface="Helvetica Neue"/>
        </a:defRPr>
      </a:lvl2pPr>
      <a:lvl3pPr marL="966935" marR="0" indent="-341845" algn="l" defTabSz="410774" rtl="0" latinLnBrk="0">
        <a:lnSpc>
          <a:spcPct val="100000"/>
        </a:lnSpc>
        <a:spcBef>
          <a:spcPts val="2953"/>
        </a:spcBef>
        <a:spcAft>
          <a:spcPts val="0"/>
        </a:spcAft>
        <a:buClrTx/>
        <a:buSzPct val="145000"/>
        <a:buFontTx/>
        <a:buChar char="•"/>
        <a:tabLst/>
        <a:defRPr sz="2461" b="0" i="0" u="none" strike="noStrike" cap="none" spc="0" baseline="0">
          <a:solidFill>
            <a:srgbClr val="000000"/>
          </a:solidFill>
          <a:uFillTx/>
          <a:latin typeface="+mn-lt"/>
          <a:ea typeface="+mn-ea"/>
          <a:cs typeface="+mn-cs"/>
          <a:sym typeface="Helvetica Neue"/>
        </a:defRPr>
      </a:lvl3pPr>
      <a:lvl4pPr marL="1279480" marR="0" indent="-341845" algn="l" defTabSz="410774" rtl="0" latinLnBrk="0">
        <a:lnSpc>
          <a:spcPct val="100000"/>
        </a:lnSpc>
        <a:spcBef>
          <a:spcPts val="2953"/>
        </a:spcBef>
        <a:spcAft>
          <a:spcPts val="0"/>
        </a:spcAft>
        <a:buClrTx/>
        <a:buSzPct val="145000"/>
        <a:buFontTx/>
        <a:buChar char="•"/>
        <a:tabLst/>
        <a:defRPr sz="2461" b="0" i="0" u="none" strike="noStrike" cap="none" spc="0" baseline="0">
          <a:solidFill>
            <a:srgbClr val="000000"/>
          </a:solidFill>
          <a:uFillTx/>
          <a:latin typeface="+mn-lt"/>
          <a:ea typeface="+mn-ea"/>
          <a:cs typeface="+mn-cs"/>
          <a:sym typeface="Helvetica Neue"/>
        </a:defRPr>
      </a:lvl4pPr>
      <a:lvl5pPr marL="1592025" marR="0" indent="-341845" algn="l" defTabSz="410774" rtl="0" latinLnBrk="0">
        <a:lnSpc>
          <a:spcPct val="100000"/>
        </a:lnSpc>
        <a:spcBef>
          <a:spcPts val="2953"/>
        </a:spcBef>
        <a:spcAft>
          <a:spcPts val="0"/>
        </a:spcAft>
        <a:buClrTx/>
        <a:buSzPct val="145000"/>
        <a:buFontTx/>
        <a:buChar char="•"/>
        <a:tabLst/>
        <a:defRPr sz="2461" b="0" i="0" u="none" strike="noStrike" cap="none" spc="0" baseline="0">
          <a:solidFill>
            <a:srgbClr val="000000"/>
          </a:solidFill>
          <a:uFillTx/>
          <a:latin typeface="+mn-lt"/>
          <a:ea typeface="+mn-ea"/>
          <a:cs typeface="+mn-cs"/>
          <a:sym typeface="Helvetica Neue"/>
        </a:defRPr>
      </a:lvl5pPr>
      <a:lvl6pPr marL="1904571" marR="0" indent="-341845" algn="l" defTabSz="410774" rtl="0" latinLnBrk="0">
        <a:lnSpc>
          <a:spcPct val="100000"/>
        </a:lnSpc>
        <a:spcBef>
          <a:spcPts val="2953"/>
        </a:spcBef>
        <a:spcAft>
          <a:spcPts val="0"/>
        </a:spcAft>
        <a:buClrTx/>
        <a:buSzPct val="145000"/>
        <a:buFontTx/>
        <a:buChar char="•"/>
        <a:tabLst/>
        <a:defRPr sz="2461" b="0" i="0" u="none" strike="noStrike" cap="none" spc="0" baseline="0">
          <a:solidFill>
            <a:srgbClr val="000000"/>
          </a:solidFill>
          <a:uFillTx/>
          <a:latin typeface="+mn-lt"/>
          <a:ea typeface="+mn-ea"/>
          <a:cs typeface="+mn-cs"/>
          <a:sym typeface="Helvetica Neue"/>
        </a:defRPr>
      </a:lvl6pPr>
      <a:lvl7pPr marL="2217116" marR="0" indent="-341845" algn="l" defTabSz="410774" rtl="0" latinLnBrk="0">
        <a:lnSpc>
          <a:spcPct val="100000"/>
        </a:lnSpc>
        <a:spcBef>
          <a:spcPts val="2953"/>
        </a:spcBef>
        <a:spcAft>
          <a:spcPts val="0"/>
        </a:spcAft>
        <a:buClrTx/>
        <a:buSzPct val="145000"/>
        <a:buFontTx/>
        <a:buChar char="•"/>
        <a:tabLst/>
        <a:defRPr sz="2461" b="0" i="0" u="none" strike="noStrike" cap="none" spc="0" baseline="0">
          <a:solidFill>
            <a:srgbClr val="000000"/>
          </a:solidFill>
          <a:uFillTx/>
          <a:latin typeface="+mn-lt"/>
          <a:ea typeface="+mn-ea"/>
          <a:cs typeface="+mn-cs"/>
          <a:sym typeface="Helvetica Neue"/>
        </a:defRPr>
      </a:lvl7pPr>
      <a:lvl8pPr marL="2529661" marR="0" indent="-341845" algn="l" defTabSz="410774" rtl="0" latinLnBrk="0">
        <a:lnSpc>
          <a:spcPct val="100000"/>
        </a:lnSpc>
        <a:spcBef>
          <a:spcPts val="2953"/>
        </a:spcBef>
        <a:spcAft>
          <a:spcPts val="0"/>
        </a:spcAft>
        <a:buClrTx/>
        <a:buSzPct val="145000"/>
        <a:buFontTx/>
        <a:buChar char="•"/>
        <a:tabLst/>
        <a:defRPr sz="2461" b="0" i="0" u="none" strike="noStrike" cap="none" spc="0" baseline="0">
          <a:solidFill>
            <a:srgbClr val="000000"/>
          </a:solidFill>
          <a:uFillTx/>
          <a:latin typeface="+mn-lt"/>
          <a:ea typeface="+mn-ea"/>
          <a:cs typeface="+mn-cs"/>
          <a:sym typeface="Helvetica Neue"/>
        </a:defRPr>
      </a:lvl8pPr>
      <a:lvl9pPr marL="2842206" marR="0" indent="-341845" algn="l" defTabSz="410774" rtl="0" latinLnBrk="0">
        <a:lnSpc>
          <a:spcPct val="100000"/>
        </a:lnSpc>
        <a:spcBef>
          <a:spcPts val="2953"/>
        </a:spcBef>
        <a:spcAft>
          <a:spcPts val="0"/>
        </a:spcAft>
        <a:buClrTx/>
        <a:buSzPct val="145000"/>
        <a:buFontTx/>
        <a:buChar char="•"/>
        <a:tabLst/>
        <a:defRPr sz="2461" b="0" i="0" u="none" strike="noStrike" cap="none" spc="0" baseline="0">
          <a:solidFill>
            <a:srgbClr val="000000"/>
          </a:solidFill>
          <a:uFillTx/>
          <a:latin typeface="+mn-lt"/>
          <a:ea typeface="+mn-ea"/>
          <a:cs typeface="+mn-cs"/>
          <a:sym typeface="Helvetica Neue"/>
        </a:defRPr>
      </a:lvl9pPr>
    </p:bodyStyle>
    <p:otherStyle>
      <a:lvl1pPr marL="0" marR="0" indent="0" algn="ctr" defTabSz="410774" rtl="0" latinLnBrk="0">
        <a:lnSpc>
          <a:spcPct val="100000"/>
        </a:lnSpc>
        <a:spcBef>
          <a:spcPts val="0"/>
        </a:spcBef>
        <a:spcAft>
          <a:spcPts val="0"/>
        </a:spcAft>
        <a:buClrTx/>
        <a:buSzTx/>
        <a:buFontTx/>
        <a:buNone/>
        <a:tabLst/>
        <a:defRPr sz="1125" b="0" i="0" u="none" strike="noStrike" cap="none" spc="0" baseline="0">
          <a:solidFill>
            <a:schemeClr val="tx1"/>
          </a:solidFill>
          <a:uFillTx/>
          <a:latin typeface="+mn-lt"/>
          <a:ea typeface="+mn-ea"/>
          <a:cs typeface="+mn-cs"/>
          <a:sym typeface="Helvetica Neue Light"/>
        </a:defRPr>
      </a:lvl1pPr>
      <a:lvl2pPr marL="0" marR="0" indent="160738" algn="ctr" defTabSz="410774" rtl="0" latinLnBrk="0">
        <a:lnSpc>
          <a:spcPct val="100000"/>
        </a:lnSpc>
        <a:spcBef>
          <a:spcPts val="0"/>
        </a:spcBef>
        <a:spcAft>
          <a:spcPts val="0"/>
        </a:spcAft>
        <a:buClrTx/>
        <a:buSzTx/>
        <a:buFontTx/>
        <a:buNone/>
        <a:tabLst/>
        <a:defRPr sz="1125" b="0" i="0" u="none" strike="noStrike" cap="none" spc="0" baseline="0">
          <a:solidFill>
            <a:schemeClr val="tx1"/>
          </a:solidFill>
          <a:uFillTx/>
          <a:latin typeface="+mn-lt"/>
          <a:ea typeface="+mn-ea"/>
          <a:cs typeface="+mn-cs"/>
          <a:sym typeface="Helvetica Neue Light"/>
        </a:defRPr>
      </a:lvl2pPr>
      <a:lvl3pPr marL="0" marR="0" indent="321475" algn="ctr" defTabSz="410774" rtl="0" latinLnBrk="0">
        <a:lnSpc>
          <a:spcPct val="100000"/>
        </a:lnSpc>
        <a:spcBef>
          <a:spcPts val="0"/>
        </a:spcBef>
        <a:spcAft>
          <a:spcPts val="0"/>
        </a:spcAft>
        <a:buClrTx/>
        <a:buSzTx/>
        <a:buFontTx/>
        <a:buNone/>
        <a:tabLst/>
        <a:defRPr sz="1125" b="0" i="0" u="none" strike="noStrike" cap="none" spc="0" baseline="0">
          <a:solidFill>
            <a:schemeClr val="tx1"/>
          </a:solidFill>
          <a:uFillTx/>
          <a:latin typeface="+mn-lt"/>
          <a:ea typeface="+mn-ea"/>
          <a:cs typeface="+mn-cs"/>
          <a:sym typeface="Helvetica Neue Light"/>
        </a:defRPr>
      </a:lvl3pPr>
      <a:lvl4pPr marL="0" marR="0" indent="482212" algn="ctr" defTabSz="410774" rtl="0" latinLnBrk="0">
        <a:lnSpc>
          <a:spcPct val="100000"/>
        </a:lnSpc>
        <a:spcBef>
          <a:spcPts val="0"/>
        </a:spcBef>
        <a:spcAft>
          <a:spcPts val="0"/>
        </a:spcAft>
        <a:buClrTx/>
        <a:buSzTx/>
        <a:buFontTx/>
        <a:buNone/>
        <a:tabLst/>
        <a:defRPr sz="1125" b="0" i="0" u="none" strike="noStrike" cap="none" spc="0" baseline="0">
          <a:solidFill>
            <a:schemeClr val="tx1"/>
          </a:solidFill>
          <a:uFillTx/>
          <a:latin typeface="+mn-lt"/>
          <a:ea typeface="+mn-ea"/>
          <a:cs typeface="+mn-cs"/>
          <a:sym typeface="Helvetica Neue Light"/>
        </a:defRPr>
      </a:lvl4pPr>
      <a:lvl5pPr marL="0" marR="0" indent="642950" algn="ctr" defTabSz="410774" rtl="0" latinLnBrk="0">
        <a:lnSpc>
          <a:spcPct val="100000"/>
        </a:lnSpc>
        <a:spcBef>
          <a:spcPts val="0"/>
        </a:spcBef>
        <a:spcAft>
          <a:spcPts val="0"/>
        </a:spcAft>
        <a:buClrTx/>
        <a:buSzTx/>
        <a:buFontTx/>
        <a:buNone/>
        <a:tabLst/>
        <a:defRPr sz="1125" b="0" i="0" u="none" strike="noStrike" cap="none" spc="0" baseline="0">
          <a:solidFill>
            <a:schemeClr val="tx1"/>
          </a:solidFill>
          <a:uFillTx/>
          <a:latin typeface="+mn-lt"/>
          <a:ea typeface="+mn-ea"/>
          <a:cs typeface="+mn-cs"/>
          <a:sym typeface="Helvetica Neue Light"/>
        </a:defRPr>
      </a:lvl5pPr>
      <a:lvl6pPr marL="0" marR="0" indent="803687" algn="ctr" defTabSz="410774" rtl="0" latinLnBrk="0">
        <a:lnSpc>
          <a:spcPct val="100000"/>
        </a:lnSpc>
        <a:spcBef>
          <a:spcPts val="0"/>
        </a:spcBef>
        <a:spcAft>
          <a:spcPts val="0"/>
        </a:spcAft>
        <a:buClrTx/>
        <a:buSzTx/>
        <a:buFontTx/>
        <a:buNone/>
        <a:tabLst/>
        <a:defRPr sz="1125" b="0" i="0" u="none" strike="noStrike" cap="none" spc="0" baseline="0">
          <a:solidFill>
            <a:schemeClr val="tx1"/>
          </a:solidFill>
          <a:uFillTx/>
          <a:latin typeface="+mn-lt"/>
          <a:ea typeface="+mn-ea"/>
          <a:cs typeface="+mn-cs"/>
          <a:sym typeface="Helvetica Neue Light"/>
        </a:defRPr>
      </a:lvl6pPr>
      <a:lvl7pPr marL="0" marR="0" indent="964425" algn="ctr" defTabSz="410774" rtl="0" latinLnBrk="0">
        <a:lnSpc>
          <a:spcPct val="100000"/>
        </a:lnSpc>
        <a:spcBef>
          <a:spcPts val="0"/>
        </a:spcBef>
        <a:spcAft>
          <a:spcPts val="0"/>
        </a:spcAft>
        <a:buClrTx/>
        <a:buSzTx/>
        <a:buFontTx/>
        <a:buNone/>
        <a:tabLst/>
        <a:defRPr sz="1125" b="0" i="0" u="none" strike="noStrike" cap="none" spc="0" baseline="0">
          <a:solidFill>
            <a:schemeClr val="tx1"/>
          </a:solidFill>
          <a:uFillTx/>
          <a:latin typeface="+mn-lt"/>
          <a:ea typeface="+mn-ea"/>
          <a:cs typeface="+mn-cs"/>
          <a:sym typeface="Helvetica Neue Light"/>
        </a:defRPr>
      </a:lvl7pPr>
      <a:lvl8pPr marL="0" marR="0" indent="1125162" algn="ctr" defTabSz="410774" rtl="0" latinLnBrk="0">
        <a:lnSpc>
          <a:spcPct val="100000"/>
        </a:lnSpc>
        <a:spcBef>
          <a:spcPts val="0"/>
        </a:spcBef>
        <a:spcAft>
          <a:spcPts val="0"/>
        </a:spcAft>
        <a:buClrTx/>
        <a:buSzTx/>
        <a:buFontTx/>
        <a:buNone/>
        <a:tabLst/>
        <a:defRPr sz="1125" b="0" i="0" u="none" strike="noStrike" cap="none" spc="0" baseline="0">
          <a:solidFill>
            <a:schemeClr val="tx1"/>
          </a:solidFill>
          <a:uFillTx/>
          <a:latin typeface="+mn-lt"/>
          <a:ea typeface="+mn-ea"/>
          <a:cs typeface="+mn-cs"/>
          <a:sym typeface="Helvetica Neue Light"/>
        </a:defRPr>
      </a:lvl8pPr>
      <a:lvl9pPr marL="0" marR="0" indent="1285899" algn="ctr" defTabSz="410774" rtl="0" latinLnBrk="0">
        <a:lnSpc>
          <a:spcPct val="100000"/>
        </a:lnSpc>
        <a:spcBef>
          <a:spcPts val="0"/>
        </a:spcBef>
        <a:spcAft>
          <a:spcPts val="0"/>
        </a:spcAft>
        <a:buClrTx/>
        <a:buSzTx/>
        <a:buFontTx/>
        <a:buNone/>
        <a:tabLst/>
        <a:defRPr sz="1125"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hyperlink" Target="https://doi.org/10.1016/j.jqsrt.2005.05.071" TargetMode="External"/><Relationship Id="rId5" Type="http://schemas.openxmlformats.org/officeDocument/2006/relationships/hyperlink" Target="https://doi.org/10.1016/j.combustflame.2014.10.002" TargetMode="Externa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24.png"/><Relationship Id="rId4" Type="http://schemas.openxmlformats.org/officeDocument/2006/relationships/notesSlide" Target="../notesSlides/notesSlide1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18" Type="http://schemas.openxmlformats.org/officeDocument/2006/relationships/image" Target="../media/image50.png"/><Relationship Id="rId3" Type="http://schemas.openxmlformats.org/officeDocument/2006/relationships/image" Target="../media/image35.png"/><Relationship Id="rId21" Type="http://schemas.openxmlformats.org/officeDocument/2006/relationships/image" Target="../media/image53.png"/><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image" Target="../media/image34.png"/><Relationship Id="rId16" Type="http://schemas.openxmlformats.org/officeDocument/2006/relationships/image" Target="../media/image48.png"/><Relationship Id="rId20"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24" Type="http://schemas.openxmlformats.org/officeDocument/2006/relationships/image" Target="../media/image56.png"/><Relationship Id="rId5" Type="http://schemas.openxmlformats.org/officeDocument/2006/relationships/image" Target="../media/image37.png"/><Relationship Id="rId15" Type="http://schemas.openxmlformats.org/officeDocument/2006/relationships/image" Target="../media/image47.png"/><Relationship Id="rId23" Type="http://schemas.openxmlformats.org/officeDocument/2006/relationships/image" Target="../media/image55.png"/><Relationship Id="rId10" Type="http://schemas.openxmlformats.org/officeDocument/2006/relationships/image" Target="../media/image42.png"/><Relationship Id="rId19" Type="http://schemas.openxmlformats.org/officeDocument/2006/relationships/image" Target="../media/image51.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9.jpg"/><Relationship Id="rId2" Type="http://schemas.openxmlformats.org/officeDocument/2006/relationships/image" Target="../media/image64.jpg"/><Relationship Id="rId1" Type="http://schemas.openxmlformats.org/officeDocument/2006/relationships/slideLayout" Target="../slideLayouts/slideLayout2.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42.xml.rels><?xml version="1.0" encoding="UTF-8" standalone="yes"?>
<Relationships xmlns="http://schemas.openxmlformats.org/package/2006/relationships"><Relationship Id="rId3" Type="http://schemas.openxmlformats.org/officeDocument/2006/relationships/image" Target="../media/image71.jpg"/><Relationship Id="rId7" Type="http://schemas.openxmlformats.org/officeDocument/2006/relationships/image" Target="../media/image75.jpg"/><Relationship Id="rId2" Type="http://schemas.openxmlformats.org/officeDocument/2006/relationships/image" Target="../media/image70.jpg"/><Relationship Id="rId1" Type="http://schemas.openxmlformats.org/officeDocument/2006/relationships/slideLayout" Target="../slideLayouts/slideLayout2.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4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4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4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png"/></Relationships>
</file>

<file path=ppt/slides/_rels/slide5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12" Type="http://schemas.openxmlformats.org/officeDocument/2006/relationships/image" Target="../media/image9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94.png"/><Relationship Id="rId5" Type="http://schemas.openxmlformats.org/officeDocument/2006/relationships/image" Target="../media/image87.png"/><Relationship Id="rId10" Type="http://schemas.openxmlformats.org/officeDocument/2006/relationships/image" Target="../media/image93.png"/><Relationship Id="rId4" Type="http://schemas.openxmlformats.org/officeDocument/2006/relationships/image" Target="../media/image86.png"/><Relationship Id="rId9" Type="http://schemas.openxmlformats.org/officeDocument/2006/relationships/image" Target="../media/image91.png"/></Relationships>
</file>

<file path=ppt/slides/_rels/slide5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100.tif"/><Relationship Id="rId5" Type="http://schemas.openxmlformats.org/officeDocument/2006/relationships/image" Target="../media/image99.tif"/><Relationship Id="rId4" Type="http://schemas.openxmlformats.org/officeDocument/2006/relationships/hyperlink" Target="mailto:r.west@neu.edu" TargetMode="External"/></Relationships>
</file>

<file path=ppt/slides/_rels/slide55.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image" Target="../media/image101.jpeg"/><Relationship Id="rId1" Type="http://schemas.openxmlformats.org/officeDocument/2006/relationships/slideLayout" Target="../slideLayouts/slideLayout2.xml"/><Relationship Id="rId6" Type="http://schemas.openxmlformats.org/officeDocument/2006/relationships/image" Target="../media/image105.jpeg"/><Relationship Id="rId5" Type="http://schemas.openxmlformats.org/officeDocument/2006/relationships/image" Target="../media/image104.jpeg"/><Relationship Id="rId10" Type="http://schemas.openxmlformats.org/officeDocument/2006/relationships/hyperlink" Target="https://www.linkedin.com/in/belindaslakman/" TargetMode="External"/><Relationship Id="rId4" Type="http://schemas.openxmlformats.org/officeDocument/2006/relationships/image" Target="../media/image103.jpeg"/><Relationship Id="rId9" Type="http://schemas.openxmlformats.org/officeDocument/2006/relationships/hyperlink" Target="https://www.linkedin.com/in/fariba-khanshan-b404a28a/"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B6AD8C94-07E5-6A82-C937-DF7A987D96CF}"/>
              </a:ext>
            </a:extLst>
          </p:cNvPr>
          <p:cNvPicPr>
            <a:picLocks noChangeAspect="1"/>
          </p:cNvPicPr>
          <p:nvPr/>
        </p:nvPicPr>
        <p:blipFill>
          <a:blip r:embed="rId3"/>
          <a:stretch>
            <a:fillRect/>
          </a:stretch>
        </p:blipFill>
        <p:spPr>
          <a:xfrm>
            <a:off x="5864676" y="1185584"/>
            <a:ext cx="7140388" cy="7140388"/>
          </a:xfrm>
          <a:prstGeom prst="rect">
            <a:avLst/>
          </a:prstGeom>
        </p:spPr>
      </p:pic>
      <p:sp>
        <p:nvSpPr>
          <p:cNvPr id="5" name="TextBox 4">
            <a:extLst>
              <a:ext uri="{FF2B5EF4-FFF2-40B4-BE49-F238E27FC236}">
                <a16:creationId xmlns:a16="http://schemas.microsoft.com/office/drawing/2014/main" id="{6AD33C6F-E435-96D3-3187-D12EA899AF2F}"/>
              </a:ext>
            </a:extLst>
          </p:cNvPr>
          <p:cNvSpPr txBox="1"/>
          <p:nvPr/>
        </p:nvSpPr>
        <p:spPr>
          <a:xfrm>
            <a:off x="670004" y="674593"/>
            <a:ext cx="6492796" cy="2961236"/>
          </a:xfrm>
          <a:prstGeom prst="rect">
            <a:avLst/>
          </a:prstGeom>
          <a:noFill/>
        </p:spPr>
        <p:txBody>
          <a:bodyPr wrap="square" lIns="91440" tIns="45720" rIns="91440" bIns="45720" rtlCol="0" anchor="t">
            <a:noAutofit/>
          </a:bodyPr>
          <a:lstStyle/>
          <a:p>
            <a:r>
              <a:rPr lang="en-US" dirty="0">
                <a:latin typeface="Source Sans Pro"/>
                <a:ea typeface="Source Sans Pro" panose="020B0503030403020204" pitchFamily="34" charset="0"/>
              </a:rPr>
              <a:t>2026-09-29</a:t>
            </a:r>
            <a:endParaRPr lang="en-US" dirty="0">
              <a:cs typeface="Arial" panose="020B0604020202020204"/>
            </a:endParaRPr>
          </a:p>
          <a:p>
            <a:r>
              <a:rPr lang="en-US" sz="4400" dirty="0">
                <a:latin typeface="Source Sans Pro"/>
                <a:ea typeface="Source Sans Pro" panose="020B0503030403020204" pitchFamily="34" charset="0"/>
              </a:rPr>
              <a:t>Richard West</a:t>
            </a:r>
            <a:endParaRPr lang="en-US" sz="4400" dirty="0">
              <a:latin typeface="Source Sans Pro" panose="020B0503030403020204" pitchFamily="34" charset="0"/>
              <a:ea typeface="Source Sans Pro" panose="020B0503030403020204" pitchFamily="34" charset="0"/>
            </a:endParaRPr>
          </a:p>
          <a:p>
            <a:endParaRPr lang="en-US" sz="3600" dirty="0">
              <a:latin typeface="Source Sans Pro"/>
              <a:ea typeface="Source Sans Pro" panose="020B0503030403020204" pitchFamily="34" charset="0"/>
            </a:endParaRPr>
          </a:p>
          <a:p>
            <a:r>
              <a:rPr lang="en-US" sz="3600" dirty="0">
                <a:latin typeface="Source Sans Pro"/>
                <a:ea typeface="Source Sans Pro" panose="020B0503030403020204" pitchFamily="34" charset="0"/>
              </a:rPr>
              <a:t>Teach a Computer Chemistry, then Watch It React.</a:t>
            </a:r>
            <a:endParaRPr lang="en-US" sz="3600" dirty="0">
              <a:latin typeface="Source Sans Pro" panose="020B0503030403020204" pitchFamily="34" charset="0"/>
              <a:ea typeface="Source Sans Pro" panose="020B0503030403020204" pitchFamily="34" charset="0"/>
            </a:endParaRPr>
          </a:p>
        </p:txBody>
      </p:sp>
      <p:pic>
        <p:nvPicPr>
          <p:cNvPr id="2" name="logov1.ai" descr="logov1.ai">
            <a:extLst>
              <a:ext uri="{FF2B5EF4-FFF2-40B4-BE49-F238E27FC236}">
                <a16:creationId xmlns:a16="http://schemas.microsoft.com/office/drawing/2014/main" id="{040EB7B5-F6F2-8CA5-4B9C-A8F569906A08}"/>
              </a:ext>
            </a:extLst>
          </p:cNvPr>
          <p:cNvPicPr>
            <a:picLocks noChangeAspect="1"/>
          </p:cNvPicPr>
          <p:nvPr/>
        </p:nvPicPr>
        <p:blipFill>
          <a:blip r:embed="rId4"/>
          <a:stretch>
            <a:fillRect/>
          </a:stretch>
        </p:blipFill>
        <p:spPr>
          <a:xfrm>
            <a:off x="825533" y="5328308"/>
            <a:ext cx="1751412" cy="855100"/>
          </a:xfrm>
          <a:prstGeom prst="rect">
            <a:avLst/>
          </a:prstGeom>
          <a:ln w="12700">
            <a:miter lim="400000"/>
          </a:ln>
        </p:spPr>
      </p:pic>
    </p:spTree>
    <p:extLst>
      <p:ext uri="{BB962C8B-B14F-4D97-AF65-F5344CB8AC3E}">
        <p14:creationId xmlns:p14="http://schemas.microsoft.com/office/powerpoint/2010/main" val="459909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comic-presentation.pdf" descr="comic-presentation.pdf"/>
          <p:cNvPicPr>
            <a:picLocks noChangeAspect="1"/>
          </p:cNvPicPr>
          <p:nvPr/>
        </p:nvPicPr>
        <p:blipFill>
          <a:blip r:embed="rId2"/>
          <a:srcRect l="3364" t="2403" r="58250" b="76230"/>
          <a:stretch>
            <a:fillRect/>
          </a:stretch>
        </p:blipFill>
        <p:spPr>
          <a:xfrm>
            <a:off x="662382" y="1290902"/>
            <a:ext cx="10867237" cy="4276196"/>
          </a:xfrm>
          <a:prstGeom prst="rect">
            <a:avLst/>
          </a:prstGeom>
          <a:ln w="12700"/>
        </p:spPr>
      </p:pic>
      <p:sp>
        <p:nvSpPr>
          <p:cNvPr id="170"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2</a:t>
            </a:fld>
            <a:endParaRPr lang="en-US" sz="1200" dirty="0"/>
          </a:p>
        </p:txBody>
      </p:sp>
    </p:spTree>
    <p:extLst>
      <p:ext uri="{BB962C8B-B14F-4D97-AF65-F5344CB8AC3E}">
        <p14:creationId xmlns:p14="http://schemas.microsoft.com/office/powerpoint/2010/main" val="3756403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comic-presentation.pdf" descr="comic-presentation.pdf"/>
          <p:cNvPicPr>
            <a:picLocks noChangeAspect="1"/>
          </p:cNvPicPr>
          <p:nvPr/>
        </p:nvPicPr>
        <p:blipFill>
          <a:blip r:embed="rId3"/>
          <a:srcRect l="6355" t="24897" r="55259" b="53737"/>
          <a:stretch>
            <a:fillRect/>
          </a:stretch>
        </p:blipFill>
        <p:spPr>
          <a:xfrm>
            <a:off x="662382" y="1291003"/>
            <a:ext cx="10867237" cy="4275995"/>
          </a:xfrm>
          <a:prstGeom prst="rect">
            <a:avLst/>
          </a:prstGeom>
          <a:ln w="12700"/>
        </p:spPr>
      </p:pic>
      <p:sp>
        <p:nvSpPr>
          <p:cNvPr id="172"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3</a:t>
            </a:fld>
            <a:endParaRPr lang="en-US" sz="1200" dirty="0"/>
          </a:p>
        </p:txBody>
      </p:sp>
    </p:spTree>
    <p:extLst>
      <p:ext uri="{BB962C8B-B14F-4D97-AF65-F5344CB8AC3E}">
        <p14:creationId xmlns:p14="http://schemas.microsoft.com/office/powerpoint/2010/main" val="974703584"/>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 name="comic-presentation.pdf" descr="comic-presentation.pdf"/>
          <p:cNvPicPr>
            <a:picLocks noChangeAspect="1"/>
          </p:cNvPicPr>
          <p:nvPr/>
        </p:nvPicPr>
        <p:blipFill>
          <a:blip r:embed="rId2"/>
          <a:srcRect l="3015" t="49506" r="58599" b="29128"/>
          <a:stretch>
            <a:fillRect/>
          </a:stretch>
        </p:blipFill>
        <p:spPr>
          <a:xfrm>
            <a:off x="662382" y="1291003"/>
            <a:ext cx="10867237" cy="4275995"/>
          </a:xfrm>
          <a:prstGeom prst="rect">
            <a:avLst/>
          </a:prstGeom>
          <a:ln w="12700"/>
        </p:spPr>
      </p:pic>
      <p:sp>
        <p:nvSpPr>
          <p:cNvPr id="176"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4</a:t>
            </a:fld>
            <a:endParaRPr lang="en-US" sz="1200" dirty="0"/>
          </a:p>
        </p:txBody>
      </p:sp>
    </p:spTree>
    <p:extLst>
      <p:ext uri="{BB962C8B-B14F-4D97-AF65-F5344CB8AC3E}">
        <p14:creationId xmlns:p14="http://schemas.microsoft.com/office/powerpoint/2010/main" val="650758672"/>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comic-presentation.pdf" descr="comic-presentation.pdf"/>
          <p:cNvPicPr>
            <a:picLocks noChangeAspect="1"/>
          </p:cNvPicPr>
          <p:nvPr/>
        </p:nvPicPr>
        <p:blipFill>
          <a:blip r:embed="rId2"/>
          <a:srcRect l="41001" t="48942" r="20613" b="29692"/>
          <a:stretch>
            <a:fillRect/>
          </a:stretch>
        </p:blipFill>
        <p:spPr>
          <a:xfrm>
            <a:off x="662382" y="1291003"/>
            <a:ext cx="10867237" cy="4275995"/>
          </a:xfrm>
          <a:prstGeom prst="rect">
            <a:avLst/>
          </a:prstGeom>
          <a:ln w="12700"/>
        </p:spPr>
      </p:pic>
      <p:sp>
        <p:nvSpPr>
          <p:cNvPr id="178"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5</a:t>
            </a:fld>
            <a:endParaRPr lang="en-US" sz="1200" dirty="0"/>
          </a:p>
        </p:txBody>
      </p:sp>
    </p:spTree>
    <p:extLst>
      <p:ext uri="{BB962C8B-B14F-4D97-AF65-F5344CB8AC3E}">
        <p14:creationId xmlns:p14="http://schemas.microsoft.com/office/powerpoint/2010/main" val="3533994079"/>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comic-presentation.pdf" descr="comic-presentation.pdf"/>
          <p:cNvPicPr>
            <a:picLocks noChangeAspect="1"/>
          </p:cNvPicPr>
          <p:nvPr/>
        </p:nvPicPr>
        <p:blipFill>
          <a:blip r:embed="rId2"/>
          <a:srcRect t="73974" r="61689" b="4660"/>
          <a:stretch>
            <a:fillRect/>
          </a:stretch>
        </p:blipFill>
        <p:spPr>
          <a:xfrm>
            <a:off x="672999" y="1291003"/>
            <a:ext cx="10846003" cy="4275995"/>
          </a:xfrm>
          <a:prstGeom prst="rect">
            <a:avLst/>
          </a:prstGeom>
          <a:ln w="12700"/>
        </p:spPr>
      </p:pic>
      <p:sp>
        <p:nvSpPr>
          <p:cNvPr id="180"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6</a:t>
            </a:fld>
            <a:endParaRPr lang="en-US" sz="1200" dirty="0"/>
          </a:p>
        </p:txBody>
      </p:sp>
    </p:spTree>
    <p:extLst>
      <p:ext uri="{BB962C8B-B14F-4D97-AF65-F5344CB8AC3E}">
        <p14:creationId xmlns:p14="http://schemas.microsoft.com/office/powerpoint/2010/main" val="1541388009"/>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449D3-7057-8298-751F-03C658DA6979}"/>
              </a:ext>
            </a:extLst>
          </p:cNvPr>
          <p:cNvSpPr>
            <a:spLocks noGrp="1"/>
          </p:cNvSpPr>
          <p:nvPr>
            <p:ph type="title"/>
          </p:nvPr>
        </p:nvSpPr>
        <p:spPr>
          <a:xfrm>
            <a:off x="831849" y="1709738"/>
            <a:ext cx="10972223" cy="2852737"/>
          </a:xfrm>
        </p:spPr>
        <p:txBody>
          <a:bodyPr>
            <a:normAutofit/>
          </a:bodyPr>
          <a:lstStyle/>
          <a:p>
            <a:r>
              <a:rPr lang="en-US" sz="5400" dirty="0"/>
              <a:t>Predictive Detailed Kinetic Modeling</a:t>
            </a:r>
          </a:p>
        </p:txBody>
      </p:sp>
      <p:sp>
        <p:nvSpPr>
          <p:cNvPr id="3" name="TextBox 2">
            <a:extLst>
              <a:ext uri="{FF2B5EF4-FFF2-40B4-BE49-F238E27FC236}">
                <a16:creationId xmlns:a16="http://schemas.microsoft.com/office/drawing/2014/main" id="{E3A6537E-B1E0-E7D5-DC68-839757098F0A}"/>
              </a:ext>
            </a:extLst>
          </p:cNvPr>
          <p:cNvSpPr txBox="1"/>
          <p:nvPr/>
        </p:nvSpPr>
        <p:spPr>
          <a:xfrm>
            <a:off x="831849" y="4454979"/>
            <a:ext cx="2296886" cy="369332"/>
          </a:xfrm>
          <a:prstGeom prst="rect">
            <a:avLst/>
          </a:prstGeom>
          <a:noFill/>
        </p:spPr>
        <p:txBody>
          <a:bodyPr wrap="square" rtlCol="0">
            <a:spAutoFit/>
          </a:bodyPr>
          <a:lstStyle/>
          <a:p>
            <a:r>
              <a:rPr lang="en-US" dirty="0">
                <a:solidFill>
                  <a:schemeClr val="tx1">
                    <a:lumMod val="50000"/>
                    <a:lumOff val="50000"/>
                  </a:schemeClr>
                </a:solidFill>
              </a:rPr>
              <a:t>new conditions</a:t>
            </a:r>
          </a:p>
        </p:txBody>
      </p:sp>
      <p:sp>
        <p:nvSpPr>
          <p:cNvPr id="5" name="TextBox 4">
            <a:extLst>
              <a:ext uri="{FF2B5EF4-FFF2-40B4-BE49-F238E27FC236}">
                <a16:creationId xmlns:a16="http://schemas.microsoft.com/office/drawing/2014/main" id="{5BAD50A2-F738-0FDA-FFCF-7AF2937CB701}"/>
              </a:ext>
            </a:extLst>
          </p:cNvPr>
          <p:cNvSpPr txBox="1"/>
          <p:nvPr/>
        </p:nvSpPr>
        <p:spPr>
          <a:xfrm>
            <a:off x="6207742" y="4454979"/>
            <a:ext cx="2296886" cy="369332"/>
          </a:xfrm>
          <a:prstGeom prst="rect">
            <a:avLst/>
          </a:prstGeom>
          <a:noFill/>
        </p:spPr>
        <p:txBody>
          <a:bodyPr wrap="square" rtlCol="0">
            <a:spAutoFit/>
          </a:bodyPr>
          <a:lstStyle/>
          <a:p>
            <a:r>
              <a:rPr lang="en-US" dirty="0">
                <a:solidFill>
                  <a:schemeClr val="tx1">
                    <a:lumMod val="50000"/>
                    <a:lumOff val="50000"/>
                  </a:schemeClr>
                </a:solidFill>
              </a:rPr>
              <a:t>chemical reactions</a:t>
            </a:r>
          </a:p>
        </p:txBody>
      </p:sp>
      <p:sp>
        <p:nvSpPr>
          <p:cNvPr id="6" name="TextBox 5">
            <a:extLst>
              <a:ext uri="{FF2B5EF4-FFF2-40B4-BE49-F238E27FC236}">
                <a16:creationId xmlns:a16="http://schemas.microsoft.com/office/drawing/2014/main" id="{06BA07D5-8780-9E85-6A22-E0CCD0BC6669}"/>
              </a:ext>
            </a:extLst>
          </p:cNvPr>
          <p:cNvSpPr txBox="1"/>
          <p:nvPr/>
        </p:nvSpPr>
        <p:spPr>
          <a:xfrm>
            <a:off x="3799114" y="3443287"/>
            <a:ext cx="2296886" cy="369332"/>
          </a:xfrm>
          <a:prstGeom prst="rect">
            <a:avLst/>
          </a:prstGeom>
          <a:noFill/>
        </p:spPr>
        <p:txBody>
          <a:bodyPr wrap="square" rtlCol="0">
            <a:spAutoFit/>
          </a:bodyPr>
          <a:lstStyle/>
          <a:p>
            <a:r>
              <a:rPr lang="en-US" dirty="0">
                <a:solidFill>
                  <a:schemeClr val="tx1">
                    <a:lumMod val="50000"/>
                    <a:lumOff val="50000"/>
                  </a:schemeClr>
                </a:solidFill>
              </a:rPr>
              <a:t>thousands</a:t>
            </a:r>
          </a:p>
        </p:txBody>
      </p:sp>
      <p:sp>
        <p:nvSpPr>
          <p:cNvPr id="7" name="TextBox 6">
            <a:extLst>
              <a:ext uri="{FF2B5EF4-FFF2-40B4-BE49-F238E27FC236}">
                <a16:creationId xmlns:a16="http://schemas.microsoft.com/office/drawing/2014/main" id="{0199B9AA-68F7-7D5E-7474-95BF23165D6F}"/>
              </a:ext>
            </a:extLst>
          </p:cNvPr>
          <p:cNvSpPr txBox="1"/>
          <p:nvPr/>
        </p:nvSpPr>
        <p:spPr>
          <a:xfrm>
            <a:off x="8248877" y="3429000"/>
            <a:ext cx="2296886" cy="369332"/>
          </a:xfrm>
          <a:prstGeom prst="rect">
            <a:avLst/>
          </a:prstGeom>
          <a:noFill/>
        </p:spPr>
        <p:txBody>
          <a:bodyPr wrap="square" rtlCol="0">
            <a:spAutoFit/>
          </a:bodyPr>
          <a:lstStyle/>
          <a:p>
            <a:r>
              <a:rPr lang="en-US" dirty="0">
                <a:solidFill>
                  <a:schemeClr val="tx1">
                    <a:lumMod val="50000"/>
                    <a:lumOff val="50000"/>
                  </a:schemeClr>
                </a:solidFill>
              </a:rPr>
              <a:t>computer</a:t>
            </a:r>
          </a:p>
        </p:txBody>
      </p:sp>
      <p:sp>
        <p:nvSpPr>
          <p:cNvPr id="8"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7</a:t>
            </a:fld>
            <a:endParaRPr lang="en-US" sz="1200" dirty="0"/>
          </a:p>
        </p:txBody>
      </p:sp>
    </p:spTree>
    <p:extLst>
      <p:ext uri="{BB962C8B-B14F-4D97-AF65-F5344CB8AC3E}">
        <p14:creationId xmlns:p14="http://schemas.microsoft.com/office/powerpoint/2010/main" val="320975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A403-B87B-2D8B-FF7F-DDEB0981A77A}"/>
              </a:ext>
            </a:extLst>
          </p:cNvPr>
          <p:cNvSpPr>
            <a:spLocks noGrp="1"/>
          </p:cNvSpPr>
          <p:nvPr>
            <p:ph type="title"/>
          </p:nvPr>
        </p:nvSpPr>
        <p:spPr/>
        <p:txBody>
          <a:bodyPr>
            <a:normAutofit/>
          </a:bodyPr>
          <a:lstStyle/>
          <a:p>
            <a:r>
              <a:rPr lang="en-US" sz="4000" dirty="0"/>
              <a:t>Using computers to predict how things will react.</a:t>
            </a:r>
          </a:p>
        </p:txBody>
      </p:sp>
      <p:sp>
        <p:nvSpPr>
          <p:cNvPr id="7" name="Content Placeholder 6">
            <a:extLst>
              <a:ext uri="{FF2B5EF4-FFF2-40B4-BE49-F238E27FC236}">
                <a16:creationId xmlns:a16="http://schemas.microsoft.com/office/drawing/2014/main" id="{087BAA21-5EBB-F4B9-FBEC-6BDC0325BB58}"/>
              </a:ext>
            </a:extLst>
          </p:cNvPr>
          <p:cNvSpPr>
            <a:spLocks noGrp="1"/>
          </p:cNvSpPr>
          <p:nvPr>
            <p:ph sz="half" idx="1"/>
          </p:nvPr>
        </p:nvSpPr>
        <p:spPr/>
        <p:txBody>
          <a:bodyPr>
            <a:normAutofit lnSpcReduction="10000"/>
          </a:bodyPr>
          <a:lstStyle/>
          <a:p>
            <a:r>
              <a:rPr lang="en-US" dirty="0"/>
              <a:t>Faster than experiments</a:t>
            </a:r>
          </a:p>
          <a:p>
            <a:r>
              <a:rPr lang="en-US" dirty="0"/>
              <a:t>Hypothetical scenarios</a:t>
            </a:r>
          </a:p>
          <a:p>
            <a:r>
              <a:rPr lang="en-US" dirty="0"/>
              <a:t>Transferrable skills</a:t>
            </a:r>
          </a:p>
        </p:txBody>
      </p:sp>
      <p:sp>
        <p:nvSpPr>
          <p:cNvPr id="8" name="Content Placeholder 7">
            <a:extLst>
              <a:ext uri="{FF2B5EF4-FFF2-40B4-BE49-F238E27FC236}">
                <a16:creationId xmlns:a16="http://schemas.microsoft.com/office/drawing/2014/main" id="{7186F83D-987D-1699-8C1A-222445D83A11}"/>
              </a:ext>
            </a:extLst>
          </p:cNvPr>
          <p:cNvSpPr>
            <a:spLocks noGrp="1"/>
          </p:cNvSpPr>
          <p:nvPr>
            <p:ph sz="half" idx="2"/>
          </p:nvPr>
        </p:nvSpPr>
        <p:spPr/>
        <p:txBody>
          <a:bodyPr>
            <a:normAutofit lnSpcReduction="10000"/>
          </a:bodyPr>
          <a:lstStyle/>
          <a:p>
            <a:r>
              <a:rPr lang="en-US" dirty="0"/>
              <a:t>Efficient combustion </a:t>
            </a:r>
            <a:br>
              <a:rPr lang="en-US" dirty="0"/>
            </a:br>
            <a:r>
              <a:rPr lang="en-US" dirty="0"/>
              <a:t>of new fuels</a:t>
            </a:r>
          </a:p>
          <a:p>
            <a:r>
              <a:rPr lang="en-US" dirty="0"/>
              <a:t>Environmentally friendly </a:t>
            </a:r>
            <a:br>
              <a:rPr lang="en-US" dirty="0"/>
            </a:br>
            <a:r>
              <a:rPr lang="en-US" dirty="0"/>
              <a:t>flame suppressants</a:t>
            </a:r>
          </a:p>
          <a:p>
            <a:r>
              <a:rPr lang="en-US" dirty="0"/>
              <a:t>Destroying toxic</a:t>
            </a:r>
            <a:br>
              <a:rPr lang="en-US" dirty="0"/>
            </a:br>
            <a:r>
              <a:rPr lang="en-US" dirty="0"/>
              <a:t> “forever chemicals”</a:t>
            </a:r>
          </a:p>
          <a:p>
            <a:r>
              <a:rPr lang="en-US" dirty="0"/>
              <a:t>Catalytic synthesis </a:t>
            </a:r>
            <a:br>
              <a:rPr lang="en-US" dirty="0"/>
            </a:br>
            <a:r>
              <a:rPr lang="en-US" dirty="0"/>
              <a:t>of fuels and chemicals</a:t>
            </a:r>
          </a:p>
          <a:p>
            <a:r>
              <a:rPr lang="en-US" dirty="0"/>
              <a:t>Electrochemical synthesis </a:t>
            </a:r>
            <a:br>
              <a:rPr lang="en-US" dirty="0"/>
            </a:br>
            <a:r>
              <a:rPr lang="en-US" dirty="0"/>
              <a:t>of fuels and chemicals</a:t>
            </a:r>
          </a:p>
          <a:p>
            <a:endParaRPr lang="en-US" dirty="0"/>
          </a:p>
        </p:txBody>
      </p:sp>
      <p:sp>
        <p:nvSpPr>
          <p:cNvPr id="9" name="Right Brace 8">
            <a:extLst>
              <a:ext uri="{FF2B5EF4-FFF2-40B4-BE49-F238E27FC236}">
                <a16:creationId xmlns:a16="http://schemas.microsoft.com/office/drawing/2014/main" id="{3068CAE1-7207-AA37-6706-C62BAA9C4F43}"/>
              </a:ext>
            </a:extLst>
          </p:cNvPr>
          <p:cNvSpPr/>
          <p:nvPr/>
        </p:nvSpPr>
        <p:spPr>
          <a:xfrm rot="5400000">
            <a:off x="3544712" y="-1264354"/>
            <a:ext cx="197557" cy="5492046"/>
          </a:xfrm>
          <a:prstGeom prst="rightBrace">
            <a:avLst/>
          </a:prstGeom>
          <a:ln w="38100">
            <a:solidFill>
              <a:schemeClr val="tx1"/>
            </a:solidFill>
            <a:extLst>
              <a:ext uri="{C807C97D-BFC1-408E-A445-0C87EB9F89A2}">
                <ask:lineSketchStyleProps xmlns:ask="http://schemas.microsoft.com/office/drawing/2018/sketchyshapes" sd="1219033472">
                  <a:custGeom>
                    <a:avLst/>
                    <a:gdLst>
                      <a:gd name="connsiteX0" fmla="*/ 0 w 197557"/>
                      <a:gd name="connsiteY0" fmla="*/ 0 h 5492046"/>
                      <a:gd name="connsiteX1" fmla="*/ 98779 w 197557"/>
                      <a:gd name="connsiteY1" fmla="*/ 16462 h 5492046"/>
                      <a:gd name="connsiteX2" fmla="*/ 98779 w 197557"/>
                      <a:gd name="connsiteY2" fmla="*/ 748999 h 5492046"/>
                      <a:gd name="connsiteX3" fmla="*/ 98779 w 197557"/>
                      <a:gd name="connsiteY3" fmla="*/ 1400142 h 5492046"/>
                      <a:gd name="connsiteX4" fmla="*/ 98779 w 197557"/>
                      <a:gd name="connsiteY4" fmla="*/ 2024155 h 5492046"/>
                      <a:gd name="connsiteX5" fmla="*/ 98779 w 197557"/>
                      <a:gd name="connsiteY5" fmla="*/ 2729561 h 5492046"/>
                      <a:gd name="connsiteX6" fmla="*/ 197558 w 197557"/>
                      <a:gd name="connsiteY6" fmla="*/ 2746023 h 5492046"/>
                      <a:gd name="connsiteX7" fmla="*/ 98779 w 197557"/>
                      <a:gd name="connsiteY7" fmla="*/ 2762485 h 5492046"/>
                      <a:gd name="connsiteX8" fmla="*/ 98779 w 197557"/>
                      <a:gd name="connsiteY8" fmla="*/ 3495022 h 5492046"/>
                      <a:gd name="connsiteX9" fmla="*/ 98779 w 197557"/>
                      <a:gd name="connsiteY9" fmla="*/ 4119035 h 5492046"/>
                      <a:gd name="connsiteX10" fmla="*/ 98779 w 197557"/>
                      <a:gd name="connsiteY10" fmla="*/ 4797309 h 5492046"/>
                      <a:gd name="connsiteX11" fmla="*/ 98779 w 197557"/>
                      <a:gd name="connsiteY11" fmla="*/ 5475584 h 5492046"/>
                      <a:gd name="connsiteX12" fmla="*/ 0 w 197557"/>
                      <a:gd name="connsiteY12" fmla="*/ 5492046 h 5492046"/>
                      <a:gd name="connsiteX13" fmla="*/ 0 w 197557"/>
                      <a:gd name="connsiteY13" fmla="*/ 4860461 h 5492046"/>
                      <a:gd name="connsiteX14" fmla="*/ 0 w 197557"/>
                      <a:gd name="connsiteY14" fmla="*/ 4173955 h 5492046"/>
                      <a:gd name="connsiteX15" fmla="*/ 0 w 197557"/>
                      <a:gd name="connsiteY15" fmla="*/ 3432529 h 5492046"/>
                      <a:gd name="connsiteX16" fmla="*/ 0 w 197557"/>
                      <a:gd name="connsiteY16" fmla="*/ 2691103 h 5492046"/>
                      <a:gd name="connsiteX17" fmla="*/ 0 w 197557"/>
                      <a:gd name="connsiteY17" fmla="*/ 1949676 h 5492046"/>
                      <a:gd name="connsiteX18" fmla="*/ 0 w 197557"/>
                      <a:gd name="connsiteY18" fmla="*/ 1427932 h 5492046"/>
                      <a:gd name="connsiteX19" fmla="*/ 0 w 197557"/>
                      <a:gd name="connsiteY19" fmla="*/ 851267 h 5492046"/>
                      <a:gd name="connsiteX20" fmla="*/ 0 w 197557"/>
                      <a:gd name="connsiteY20" fmla="*/ 0 h 5492046"/>
                      <a:gd name="connsiteX0" fmla="*/ 0 w 197557"/>
                      <a:gd name="connsiteY0" fmla="*/ 0 h 5492046"/>
                      <a:gd name="connsiteX1" fmla="*/ 98779 w 197557"/>
                      <a:gd name="connsiteY1" fmla="*/ 16462 h 5492046"/>
                      <a:gd name="connsiteX2" fmla="*/ 98779 w 197557"/>
                      <a:gd name="connsiteY2" fmla="*/ 694737 h 5492046"/>
                      <a:gd name="connsiteX3" fmla="*/ 98779 w 197557"/>
                      <a:gd name="connsiteY3" fmla="*/ 1373012 h 5492046"/>
                      <a:gd name="connsiteX4" fmla="*/ 98779 w 197557"/>
                      <a:gd name="connsiteY4" fmla="*/ 2051286 h 5492046"/>
                      <a:gd name="connsiteX5" fmla="*/ 98779 w 197557"/>
                      <a:gd name="connsiteY5" fmla="*/ 2729561 h 5492046"/>
                      <a:gd name="connsiteX6" fmla="*/ 197558 w 197557"/>
                      <a:gd name="connsiteY6" fmla="*/ 2746023 h 5492046"/>
                      <a:gd name="connsiteX7" fmla="*/ 98779 w 197557"/>
                      <a:gd name="connsiteY7" fmla="*/ 2762485 h 5492046"/>
                      <a:gd name="connsiteX8" fmla="*/ 98779 w 197557"/>
                      <a:gd name="connsiteY8" fmla="*/ 3467891 h 5492046"/>
                      <a:gd name="connsiteX9" fmla="*/ 98779 w 197557"/>
                      <a:gd name="connsiteY9" fmla="*/ 4173296 h 5492046"/>
                      <a:gd name="connsiteX10" fmla="*/ 98779 w 197557"/>
                      <a:gd name="connsiteY10" fmla="*/ 4797309 h 5492046"/>
                      <a:gd name="connsiteX11" fmla="*/ 98779 w 197557"/>
                      <a:gd name="connsiteY11" fmla="*/ 5475584 h 5492046"/>
                      <a:gd name="connsiteX12" fmla="*/ 0 w 197557"/>
                      <a:gd name="connsiteY12" fmla="*/ 5492046 h 549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7557" h="5492046" stroke="0" extrusionOk="0">
                        <a:moveTo>
                          <a:pt x="0" y="0"/>
                        </a:moveTo>
                        <a:cubicBezTo>
                          <a:pt x="53759" y="-490"/>
                          <a:pt x="97772" y="7748"/>
                          <a:pt x="98779" y="16462"/>
                        </a:cubicBezTo>
                        <a:cubicBezTo>
                          <a:pt x="92284" y="221176"/>
                          <a:pt x="95065" y="533531"/>
                          <a:pt x="98779" y="748999"/>
                        </a:cubicBezTo>
                        <a:cubicBezTo>
                          <a:pt x="102493" y="964467"/>
                          <a:pt x="83786" y="1153353"/>
                          <a:pt x="98779" y="1400142"/>
                        </a:cubicBezTo>
                        <a:cubicBezTo>
                          <a:pt x="113772" y="1646931"/>
                          <a:pt x="70939" y="1731282"/>
                          <a:pt x="98779" y="2024155"/>
                        </a:cubicBezTo>
                        <a:cubicBezTo>
                          <a:pt x="126619" y="2317028"/>
                          <a:pt x="67209" y="2441527"/>
                          <a:pt x="98779" y="2729561"/>
                        </a:cubicBezTo>
                        <a:cubicBezTo>
                          <a:pt x="100047" y="2736043"/>
                          <a:pt x="141535" y="2745798"/>
                          <a:pt x="197558" y="2746023"/>
                        </a:cubicBezTo>
                        <a:cubicBezTo>
                          <a:pt x="141366" y="2747565"/>
                          <a:pt x="98698" y="2752622"/>
                          <a:pt x="98779" y="2762485"/>
                        </a:cubicBezTo>
                        <a:cubicBezTo>
                          <a:pt x="115527" y="2958607"/>
                          <a:pt x="62212" y="3171067"/>
                          <a:pt x="98779" y="3495022"/>
                        </a:cubicBezTo>
                        <a:cubicBezTo>
                          <a:pt x="135346" y="3818977"/>
                          <a:pt x="74882" y="3870240"/>
                          <a:pt x="98779" y="4119035"/>
                        </a:cubicBezTo>
                        <a:cubicBezTo>
                          <a:pt x="122676" y="4367830"/>
                          <a:pt x="89140" y="4523316"/>
                          <a:pt x="98779" y="4797309"/>
                        </a:cubicBezTo>
                        <a:cubicBezTo>
                          <a:pt x="108418" y="5071302"/>
                          <a:pt x="107826" y="5145739"/>
                          <a:pt x="98779" y="5475584"/>
                        </a:cubicBezTo>
                        <a:cubicBezTo>
                          <a:pt x="101232" y="5488454"/>
                          <a:pt x="60516" y="5499349"/>
                          <a:pt x="0" y="5492046"/>
                        </a:cubicBezTo>
                        <a:cubicBezTo>
                          <a:pt x="11983" y="5226393"/>
                          <a:pt x="9473" y="5000746"/>
                          <a:pt x="0" y="4860461"/>
                        </a:cubicBezTo>
                        <a:cubicBezTo>
                          <a:pt x="-9473" y="4720176"/>
                          <a:pt x="31945" y="4448022"/>
                          <a:pt x="0" y="4173955"/>
                        </a:cubicBezTo>
                        <a:cubicBezTo>
                          <a:pt x="-31945" y="3899888"/>
                          <a:pt x="7355" y="3699156"/>
                          <a:pt x="0" y="3432529"/>
                        </a:cubicBezTo>
                        <a:cubicBezTo>
                          <a:pt x="-7355" y="3165902"/>
                          <a:pt x="-13065" y="2884869"/>
                          <a:pt x="0" y="2691103"/>
                        </a:cubicBezTo>
                        <a:cubicBezTo>
                          <a:pt x="13065" y="2497337"/>
                          <a:pt x="20114" y="2286842"/>
                          <a:pt x="0" y="1949676"/>
                        </a:cubicBezTo>
                        <a:cubicBezTo>
                          <a:pt x="-20114" y="1612510"/>
                          <a:pt x="-550" y="1535208"/>
                          <a:pt x="0" y="1427932"/>
                        </a:cubicBezTo>
                        <a:cubicBezTo>
                          <a:pt x="550" y="1320656"/>
                          <a:pt x="-4607" y="1062371"/>
                          <a:pt x="0" y="851267"/>
                        </a:cubicBezTo>
                        <a:cubicBezTo>
                          <a:pt x="4607" y="640163"/>
                          <a:pt x="-35037" y="170312"/>
                          <a:pt x="0" y="0"/>
                        </a:cubicBezTo>
                        <a:close/>
                      </a:path>
                      <a:path w="197557" h="5492046" fill="none" extrusionOk="0">
                        <a:moveTo>
                          <a:pt x="0" y="0"/>
                        </a:moveTo>
                        <a:cubicBezTo>
                          <a:pt x="53283" y="68"/>
                          <a:pt x="99300" y="8401"/>
                          <a:pt x="98779" y="16462"/>
                        </a:cubicBezTo>
                        <a:cubicBezTo>
                          <a:pt x="92366" y="271248"/>
                          <a:pt x="125884" y="465057"/>
                          <a:pt x="98779" y="694737"/>
                        </a:cubicBezTo>
                        <a:cubicBezTo>
                          <a:pt x="71674" y="924417"/>
                          <a:pt x="65996" y="1139536"/>
                          <a:pt x="98779" y="1373012"/>
                        </a:cubicBezTo>
                        <a:cubicBezTo>
                          <a:pt x="131562" y="1606488"/>
                          <a:pt x="78032" y="1894295"/>
                          <a:pt x="98779" y="2051286"/>
                        </a:cubicBezTo>
                        <a:cubicBezTo>
                          <a:pt x="119526" y="2208277"/>
                          <a:pt x="87306" y="2454879"/>
                          <a:pt x="98779" y="2729561"/>
                        </a:cubicBezTo>
                        <a:cubicBezTo>
                          <a:pt x="107380" y="2741348"/>
                          <a:pt x="142625" y="2738156"/>
                          <a:pt x="197558" y="2746023"/>
                        </a:cubicBezTo>
                        <a:cubicBezTo>
                          <a:pt x="143983" y="2746640"/>
                          <a:pt x="97005" y="2753782"/>
                          <a:pt x="98779" y="2762485"/>
                        </a:cubicBezTo>
                        <a:cubicBezTo>
                          <a:pt x="70814" y="3045394"/>
                          <a:pt x="79883" y="3290668"/>
                          <a:pt x="98779" y="3467891"/>
                        </a:cubicBezTo>
                        <a:cubicBezTo>
                          <a:pt x="117675" y="3645114"/>
                          <a:pt x="118627" y="3896609"/>
                          <a:pt x="98779" y="4173296"/>
                        </a:cubicBezTo>
                        <a:cubicBezTo>
                          <a:pt x="78931" y="4449983"/>
                          <a:pt x="121654" y="4619158"/>
                          <a:pt x="98779" y="4797309"/>
                        </a:cubicBezTo>
                        <a:cubicBezTo>
                          <a:pt x="75904" y="4975460"/>
                          <a:pt x="95379" y="5310353"/>
                          <a:pt x="98779" y="5475584"/>
                        </a:cubicBezTo>
                        <a:cubicBezTo>
                          <a:pt x="100987" y="5490659"/>
                          <a:pt x="58405" y="5491282"/>
                          <a:pt x="0" y="5492046"/>
                        </a:cubicBezTo>
                      </a:path>
                    </a:pathLst>
                  </a:custGeom>
                  <ask:type>
                    <ask:lineSketchNone/>
                  </ask:type>
                </ask:lineSketchStyleProps>
              </a:ext>
            </a:extLst>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0" name="Right Brace 9">
            <a:extLst>
              <a:ext uri="{FF2B5EF4-FFF2-40B4-BE49-F238E27FC236}">
                <a16:creationId xmlns:a16="http://schemas.microsoft.com/office/drawing/2014/main" id="{3348F916-5E30-E2B4-B4D5-366F6101C77D}"/>
              </a:ext>
            </a:extLst>
          </p:cNvPr>
          <p:cNvSpPr/>
          <p:nvPr/>
        </p:nvSpPr>
        <p:spPr>
          <a:xfrm rot="5400000">
            <a:off x="8621889" y="-680156"/>
            <a:ext cx="197555" cy="4323648"/>
          </a:xfrm>
          <a:prstGeom prst="rightBrace">
            <a:avLst/>
          </a:prstGeom>
          <a:ln w="38100">
            <a:solidFill>
              <a:schemeClr val="tx1"/>
            </a:solidFill>
            <a:extLst>
              <a:ext uri="{C807C97D-BFC1-408E-A445-0C87EB9F89A2}">
                <ask:lineSketchStyleProps xmlns:ask="http://schemas.microsoft.com/office/drawing/2018/sketchyshapes" sd="3705000160">
                  <a:custGeom>
                    <a:avLst/>
                    <a:gdLst>
                      <a:gd name="connsiteX0" fmla="*/ 0 w 186267"/>
                      <a:gd name="connsiteY0" fmla="*/ 0 h 4405491"/>
                      <a:gd name="connsiteX1" fmla="*/ 93134 w 186267"/>
                      <a:gd name="connsiteY1" fmla="*/ 15522 h 4405491"/>
                      <a:gd name="connsiteX2" fmla="*/ 93134 w 186267"/>
                      <a:gd name="connsiteY2" fmla="*/ 536730 h 4405491"/>
                      <a:gd name="connsiteX3" fmla="*/ 93134 w 186267"/>
                      <a:gd name="connsiteY3" fmla="*/ 1123090 h 4405491"/>
                      <a:gd name="connsiteX4" fmla="*/ 93134 w 186267"/>
                      <a:gd name="connsiteY4" fmla="*/ 1709450 h 4405491"/>
                      <a:gd name="connsiteX5" fmla="*/ 93134 w 186267"/>
                      <a:gd name="connsiteY5" fmla="*/ 2187224 h 4405491"/>
                      <a:gd name="connsiteX6" fmla="*/ 186268 w 186267"/>
                      <a:gd name="connsiteY6" fmla="*/ 2202746 h 4405491"/>
                      <a:gd name="connsiteX7" fmla="*/ 93134 w 186267"/>
                      <a:gd name="connsiteY7" fmla="*/ 2218268 h 4405491"/>
                      <a:gd name="connsiteX8" fmla="*/ 93134 w 186267"/>
                      <a:gd name="connsiteY8" fmla="*/ 2696042 h 4405491"/>
                      <a:gd name="connsiteX9" fmla="*/ 93134 w 186267"/>
                      <a:gd name="connsiteY9" fmla="*/ 3282401 h 4405491"/>
                      <a:gd name="connsiteX10" fmla="*/ 93134 w 186267"/>
                      <a:gd name="connsiteY10" fmla="*/ 3781893 h 4405491"/>
                      <a:gd name="connsiteX11" fmla="*/ 93134 w 186267"/>
                      <a:gd name="connsiteY11" fmla="*/ 4389969 h 4405491"/>
                      <a:gd name="connsiteX12" fmla="*/ 0 w 186267"/>
                      <a:gd name="connsiteY12" fmla="*/ 4405491 h 4405491"/>
                      <a:gd name="connsiteX13" fmla="*/ 0 w 186267"/>
                      <a:gd name="connsiteY13" fmla="*/ 3732080 h 4405491"/>
                      <a:gd name="connsiteX14" fmla="*/ 0 w 186267"/>
                      <a:gd name="connsiteY14" fmla="*/ 3014615 h 4405491"/>
                      <a:gd name="connsiteX15" fmla="*/ 0 w 186267"/>
                      <a:gd name="connsiteY15" fmla="*/ 2297149 h 4405491"/>
                      <a:gd name="connsiteX16" fmla="*/ 0 w 186267"/>
                      <a:gd name="connsiteY16" fmla="*/ 1755903 h 4405491"/>
                      <a:gd name="connsiteX17" fmla="*/ 0 w 186267"/>
                      <a:gd name="connsiteY17" fmla="*/ 1258712 h 4405491"/>
                      <a:gd name="connsiteX18" fmla="*/ 0 w 186267"/>
                      <a:gd name="connsiteY18" fmla="*/ 541246 h 4405491"/>
                      <a:gd name="connsiteX19" fmla="*/ 0 w 186267"/>
                      <a:gd name="connsiteY19" fmla="*/ 0 h 4405491"/>
                      <a:gd name="connsiteX0" fmla="*/ 0 w 186267"/>
                      <a:gd name="connsiteY0" fmla="*/ 0 h 4405491"/>
                      <a:gd name="connsiteX1" fmla="*/ 93134 w 186267"/>
                      <a:gd name="connsiteY1" fmla="*/ 15522 h 4405491"/>
                      <a:gd name="connsiteX2" fmla="*/ 93134 w 186267"/>
                      <a:gd name="connsiteY2" fmla="*/ 536730 h 4405491"/>
                      <a:gd name="connsiteX3" fmla="*/ 93134 w 186267"/>
                      <a:gd name="connsiteY3" fmla="*/ 1057939 h 4405491"/>
                      <a:gd name="connsiteX4" fmla="*/ 93134 w 186267"/>
                      <a:gd name="connsiteY4" fmla="*/ 1600864 h 4405491"/>
                      <a:gd name="connsiteX5" fmla="*/ 93134 w 186267"/>
                      <a:gd name="connsiteY5" fmla="*/ 2187224 h 4405491"/>
                      <a:gd name="connsiteX6" fmla="*/ 186268 w 186267"/>
                      <a:gd name="connsiteY6" fmla="*/ 2202746 h 4405491"/>
                      <a:gd name="connsiteX7" fmla="*/ 93134 w 186267"/>
                      <a:gd name="connsiteY7" fmla="*/ 2218268 h 4405491"/>
                      <a:gd name="connsiteX8" fmla="*/ 93134 w 186267"/>
                      <a:gd name="connsiteY8" fmla="*/ 2717759 h 4405491"/>
                      <a:gd name="connsiteX9" fmla="*/ 93134 w 186267"/>
                      <a:gd name="connsiteY9" fmla="*/ 3282401 h 4405491"/>
                      <a:gd name="connsiteX10" fmla="*/ 93134 w 186267"/>
                      <a:gd name="connsiteY10" fmla="*/ 3847044 h 4405491"/>
                      <a:gd name="connsiteX11" fmla="*/ 93134 w 186267"/>
                      <a:gd name="connsiteY11" fmla="*/ 4389969 h 4405491"/>
                      <a:gd name="connsiteX12" fmla="*/ 0 w 186267"/>
                      <a:gd name="connsiteY12" fmla="*/ 4405491 h 44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6267" h="4405491" stroke="0" extrusionOk="0">
                        <a:moveTo>
                          <a:pt x="0" y="0"/>
                        </a:moveTo>
                        <a:cubicBezTo>
                          <a:pt x="51136" y="38"/>
                          <a:pt x="92813" y="7098"/>
                          <a:pt x="93134" y="15522"/>
                        </a:cubicBezTo>
                        <a:cubicBezTo>
                          <a:pt x="111199" y="138446"/>
                          <a:pt x="118116" y="326526"/>
                          <a:pt x="93134" y="536730"/>
                        </a:cubicBezTo>
                        <a:cubicBezTo>
                          <a:pt x="68152" y="746934"/>
                          <a:pt x="67466" y="839537"/>
                          <a:pt x="93134" y="1123090"/>
                        </a:cubicBezTo>
                        <a:cubicBezTo>
                          <a:pt x="118802" y="1406643"/>
                          <a:pt x="100126" y="1523875"/>
                          <a:pt x="93134" y="1709450"/>
                        </a:cubicBezTo>
                        <a:cubicBezTo>
                          <a:pt x="86142" y="1895025"/>
                          <a:pt x="97974" y="1976620"/>
                          <a:pt x="93134" y="2187224"/>
                        </a:cubicBezTo>
                        <a:cubicBezTo>
                          <a:pt x="92422" y="2185350"/>
                          <a:pt x="134141" y="2195360"/>
                          <a:pt x="186268" y="2202746"/>
                        </a:cubicBezTo>
                        <a:cubicBezTo>
                          <a:pt x="134645" y="2204151"/>
                          <a:pt x="94691" y="2209347"/>
                          <a:pt x="93134" y="2218268"/>
                        </a:cubicBezTo>
                        <a:cubicBezTo>
                          <a:pt x="97020" y="2342566"/>
                          <a:pt x="115063" y="2525026"/>
                          <a:pt x="93134" y="2696042"/>
                        </a:cubicBezTo>
                        <a:cubicBezTo>
                          <a:pt x="71205" y="2867058"/>
                          <a:pt x="93392" y="3121302"/>
                          <a:pt x="93134" y="3282401"/>
                        </a:cubicBezTo>
                        <a:cubicBezTo>
                          <a:pt x="92876" y="3443500"/>
                          <a:pt x="80724" y="3587993"/>
                          <a:pt x="93134" y="3781893"/>
                        </a:cubicBezTo>
                        <a:cubicBezTo>
                          <a:pt x="105544" y="3975793"/>
                          <a:pt x="72357" y="4260802"/>
                          <a:pt x="93134" y="4389969"/>
                        </a:cubicBezTo>
                        <a:cubicBezTo>
                          <a:pt x="100227" y="4399709"/>
                          <a:pt x="51210" y="4407102"/>
                          <a:pt x="0" y="4405491"/>
                        </a:cubicBezTo>
                        <a:cubicBezTo>
                          <a:pt x="33248" y="4098785"/>
                          <a:pt x="-11104" y="3960303"/>
                          <a:pt x="0" y="3732080"/>
                        </a:cubicBezTo>
                        <a:cubicBezTo>
                          <a:pt x="11104" y="3503857"/>
                          <a:pt x="-5545" y="3260286"/>
                          <a:pt x="0" y="3014615"/>
                        </a:cubicBezTo>
                        <a:cubicBezTo>
                          <a:pt x="5545" y="2768945"/>
                          <a:pt x="9501" y="2520394"/>
                          <a:pt x="0" y="2297149"/>
                        </a:cubicBezTo>
                        <a:cubicBezTo>
                          <a:pt x="-9501" y="2073904"/>
                          <a:pt x="14834" y="1978511"/>
                          <a:pt x="0" y="1755903"/>
                        </a:cubicBezTo>
                        <a:cubicBezTo>
                          <a:pt x="-14834" y="1533295"/>
                          <a:pt x="-8278" y="1466579"/>
                          <a:pt x="0" y="1258712"/>
                        </a:cubicBezTo>
                        <a:cubicBezTo>
                          <a:pt x="8278" y="1050845"/>
                          <a:pt x="-2457" y="761518"/>
                          <a:pt x="0" y="541246"/>
                        </a:cubicBezTo>
                        <a:cubicBezTo>
                          <a:pt x="2457" y="320974"/>
                          <a:pt x="8472" y="207941"/>
                          <a:pt x="0" y="0"/>
                        </a:cubicBezTo>
                        <a:close/>
                      </a:path>
                      <a:path w="186267" h="4405491" fill="none" extrusionOk="0">
                        <a:moveTo>
                          <a:pt x="0" y="0"/>
                        </a:moveTo>
                        <a:cubicBezTo>
                          <a:pt x="49721" y="-276"/>
                          <a:pt x="93238" y="7318"/>
                          <a:pt x="93134" y="15522"/>
                        </a:cubicBezTo>
                        <a:cubicBezTo>
                          <a:pt x="83598" y="170581"/>
                          <a:pt x="118761" y="332102"/>
                          <a:pt x="93134" y="536730"/>
                        </a:cubicBezTo>
                        <a:cubicBezTo>
                          <a:pt x="67507" y="741358"/>
                          <a:pt x="81213" y="899939"/>
                          <a:pt x="93134" y="1057939"/>
                        </a:cubicBezTo>
                        <a:cubicBezTo>
                          <a:pt x="105055" y="1215939"/>
                          <a:pt x="69468" y="1367255"/>
                          <a:pt x="93134" y="1600864"/>
                        </a:cubicBezTo>
                        <a:cubicBezTo>
                          <a:pt x="116800" y="1834474"/>
                          <a:pt x="117711" y="2042982"/>
                          <a:pt x="93134" y="2187224"/>
                        </a:cubicBezTo>
                        <a:cubicBezTo>
                          <a:pt x="87437" y="2200474"/>
                          <a:pt x="133030" y="2203410"/>
                          <a:pt x="186268" y="2202746"/>
                        </a:cubicBezTo>
                        <a:cubicBezTo>
                          <a:pt x="135047" y="2201898"/>
                          <a:pt x="92188" y="2208909"/>
                          <a:pt x="93134" y="2218268"/>
                        </a:cubicBezTo>
                        <a:cubicBezTo>
                          <a:pt x="89337" y="2330716"/>
                          <a:pt x="98525" y="2601355"/>
                          <a:pt x="93134" y="2717759"/>
                        </a:cubicBezTo>
                        <a:cubicBezTo>
                          <a:pt x="87743" y="2834163"/>
                          <a:pt x="116750" y="3028187"/>
                          <a:pt x="93134" y="3282401"/>
                        </a:cubicBezTo>
                        <a:cubicBezTo>
                          <a:pt x="69518" y="3536615"/>
                          <a:pt x="75221" y="3598412"/>
                          <a:pt x="93134" y="3847044"/>
                        </a:cubicBezTo>
                        <a:cubicBezTo>
                          <a:pt x="111047" y="4095676"/>
                          <a:pt x="92293" y="4270676"/>
                          <a:pt x="93134" y="4389969"/>
                        </a:cubicBezTo>
                        <a:cubicBezTo>
                          <a:pt x="98726" y="4398902"/>
                          <a:pt x="54973" y="4414734"/>
                          <a:pt x="0" y="4405491"/>
                        </a:cubicBezTo>
                      </a:path>
                    </a:pathLst>
                  </a:custGeom>
                  <ask:type>
                    <ask:lineSketchNone/>
                  </ask:type>
                </ask:lineSketchStyleProps>
              </a:ext>
            </a:extLst>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261A269A-7AE5-6758-6619-A14861F6E640}"/>
              </a:ext>
            </a:extLst>
          </p:cNvPr>
          <p:cNvSpPr txBox="1"/>
          <p:nvPr/>
        </p:nvSpPr>
        <p:spPr>
          <a:xfrm>
            <a:off x="0" y="1775178"/>
            <a:ext cx="1196623" cy="369332"/>
          </a:xfrm>
          <a:prstGeom prst="rect">
            <a:avLst/>
          </a:prstGeom>
          <a:noFill/>
        </p:spPr>
        <p:txBody>
          <a:bodyPr wrap="square">
            <a:spAutoFit/>
          </a:bodyPr>
          <a:lstStyle/>
          <a:p>
            <a:r>
              <a:rPr lang="en-US" dirty="0">
                <a:solidFill>
                  <a:schemeClr val="tx1">
                    <a:lumMod val="50000"/>
                    <a:lumOff val="50000"/>
                  </a:schemeClr>
                </a:solidFill>
              </a:rPr>
              <a:t>Why?</a:t>
            </a:r>
          </a:p>
        </p:txBody>
      </p:sp>
      <p:sp>
        <p:nvSpPr>
          <p:cNvPr id="13" name="TextBox 12">
            <a:extLst>
              <a:ext uri="{FF2B5EF4-FFF2-40B4-BE49-F238E27FC236}">
                <a16:creationId xmlns:a16="http://schemas.microsoft.com/office/drawing/2014/main" id="{A4B6887F-2DAF-5BC2-C2B1-F28277F79B74}"/>
              </a:ext>
            </a:extLst>
          </p:cNvPr>
          <p:cNvSpPr txBox="1"/>
          <p:nvPr/>
        </p:nvSpPr>
        <p:spPr>
          <a:xfrm>
            <a:off x="0" y="872067"/>
            <a:ext cx="891822" cy="369332"/>
          </a:xfrm>
          <a:prstGeom prst="rect">
            <a:avLst/>
          </a:prstGeom>
          <a:noFill/>
        </p:spPr>
        <p:txBody>
          <a:bodyPr wrap="square">
            <a:spAutoFit/>
          </a:bodyPr>
          <a:lstStyle/>
          <a:p>
            <a:r>
              <a:rPr lang="en-US" dirty="0">
                <a:solidFill>
                  <a:schemeClr val="tx1">
                    <a:lumMod val="50000"/>
                    <a:lumOff val="50000"/>
                  </a:schemeClr>
                </a:solidFill>
              </a:rPr>
              <a:t>What?</a:t>
            </a:r>
          </a:p>
        </p:txBody>
      </p:sp>
      <p:sp>
        <p:nvSpPr>
          <p:cNvPr id="14"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8</a:t>
            </a:fld>
            <a:endParaRPr lang="en-US" sz="1200" dirty="0"/>
          </a:p>
        </p:txBody>
      </p:sp>
    </p:spTree>
    <p:extLst>
      <p:ext uri="{BB962C8B-B14F-4D97-AF65-F5344CB8AC3E}">
        <p14:creationId xmlns:p14="http://schemas.microsoft.com/office/powerpoint/2010/main" val="2624109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37TS - 1.92 lb. Halotron BrX Fire Extinguisher">
            <a:extLst>
              <a:ext uri="{FF2B5EF4-FFF2-40B4-BE49-F238E27FC236}">
                <a16:creationId xmlns:a16="http://schemas.microsoft.com/office/drawing/2014/main" id="{095B3448-D5AB-590E-A6D3-EA39929186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9129" y="1729555"/>
            <a:ext cx="3376674" cy="33766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C35CEA-AD71-56AC-45AB-F7C2C3D13567}"/>
              </a:ext>
            </a:extLst>
          </p:cNvPr>
          <p:cNvSpPr>
            <a:spLocks noGrp="1"/>
          </p:cNvSpPr>
          <p:nvPr>
            <p:ph type="title"/>
          </p:nvPr>
        </p:nvSpPr>
        <p:spPr/>
        <p:txBody>
          <a:bodyPr/>
          <a:lstStyle/>
          <a:p>
            <a:r>
              <a:rPr lang="en-US" dirty="0"/>
              <a:t>Combustion Chemistry is Complex</a:t>
            </a:r>
          </a:p>
        </p:txBody>
      </p:sp>
      <p:sp>
        <p:nvSpPr>
          <p:cNvPr id="3" name="Content Placeholder 2">
            <a:extLst>
              <a:ext uri="{FF2B5EF4-FFF2-40B4-BE49-F238E27FC236}">
                <a16:creationId xmlns:a16="http://schemas.microsoft.com/office/drawing/2014/main" id="{E968E6F5-020C-CB02-8E2C-597AF17D0DBC}"/>
              </a:ext>
            </a:extLst>
          </p:cNvPr>
          <p:cNvSpPr>
            <a:spLocks noGrp="1"/>
          </p:cNvSpPr>
          <p:nvPr>
            <p:ph sz="half" idx="1"/>
          </p:nvPr>
        </p:nvSpPr>
        <p:spPr>
          <a:xfrm>
            <a:off x="838200" y="5811371"/>
            <a:ext cx="5181600" cy="733566"/>
          </a:xfrm>
        </p:spPr>
        <p:txBody>
          <a:bodyPr>
            <a:normAutofit/>
          </a:bodyPr>
          <a:lstStyle/>
          <a:p>
            <a:r>
              <a:rPr lang="en-US" dirty="0"/>
              <a:t>Fuels are hard but routine</a:t>
            </a:r>
          </a:p>
        </p:txBody>
      </p:sp>
      <p:sp>
        <p:nvSpPr>
          <p:cNvPr id="4" name="Content Placeholder 3">
            <a:extLst>
              <a:ext uri="{FF2B5EF4-FFF2-40B4-BE49-F238E27FC236}">
                <a16:creationId xmlns:a16="http://schemas.microsoft.com/office/drawing/2014/main" id="{11742A14-D417-537A-5E5E-D6E826073ACD}"/>
              </a:ext>
            </a:extLst>
          </p:cNvPr>
          <p:cNvSpPr>
            <a:spLocks noGrp="1"/>
          </p:cNvSpPr>
          <p:nvPr>
            <p:ph sz="half" idx="2"/>
          </p:nvPr>
        </p:nvSpPr>
        <p:spPr>
          <a:xfrm>
            <a:off x="6172200" y="5811371"/>
            <a:ext cx="5181600" cy="733566"/>
          </a:xfrm>
        </p:spPr>
        <p:txBody>
          <a:bodyPr>
            <a:normAutofit/>
          </a:bodyPr>
          <a:lstStyle/>
          <a:p>
            <a:r>
              <a:rPr lang="en-US" dirty="0"/>
              <a:t>Halocarbons are weird!</a:t>
            </a:r>
          </a:p>
        </p:txBody>
      </p:sp>
      <p:grpSp>
        <p:nvGrpSpPr>
          <p:cNvPr id="165" name="Group 164">
            <a:extLst>
              <a:ext uri="{FF2B5EF4-FFF2-40B4-BE49-F238E27FC236}">
                <a16:creationId xmlns:a16="http://schemas.microsoft.com/office/drawing/2014/main" id="{E1B215A2-9C82-1222-6527-8ADD5DA2D4D0}"/>
              </a:ext>
            </a:extLst>
          </p:cNvPr>
          <p:cNvGrpSpPr/>
          <p:nvPr/>
        </p:nvGrpSpPr>
        <p:grpSpPr>
          <a:xfrm>
            <a:off x="8183480" y="1663536"/>
            <a:ext cx="3589627" cy="3661003"/>
            <a:chOff x="6334073" y="964405"/>
            <a:chExt cx="5826258" cy="5942107"/>
          </a:xfrm>
        </p:grpSpPr>
        <p:pic>
          <p:nvPicPr>
            <p:cNvPr id="124" name="Screen Shot 2019-02-08 at 4.26.02 PM.png" descr="Screen Shot 2019-02-08 at 4.26.02 PM.png">
              <a:extLst>
                <a:ext uri="{FF2B5EF4-FFF2-40B4-BE49-F238E27FC236}">
                  <a16:creationId xmlns:a16="http://schemas.microsoft.com/office/drawing/2014/main" id="{DECC791A-98D2-7F5E-F2B7-A2339DA66B7C}"/>
                </a:ext>
              </a:extLst>
            </p:cNvPr>
            <p:cNvPicPr>
              <a:picLocks noChangeAspect="1"/>
            </p:cNvPicPr>
            <p:nvPr/>
          </p:nvPicPr>
          <p:blipFill>
            <a:blip r:embed="rId3"/>
            <a:stretch>
              <a:fillRect/>
            </a:stretch>
          </p:blipFill>
          <p:spPr>
            <a:xfrm>
              <a:off x="6494588" y="1008475"/>
              <a:ext cx="5665743" cy="5789400"/>
            </a:xfrm>
            <a:prstGeom prst="rect">
              <a:avLst/>
            </a:prstGeom>
            <a:ln w="12700">
              <a:miter lim="400000"/>
            </a:ln>
          </p:spPr>
        </p:pic>
        <p:sp>
          <p:nvSpPr>
            <p:cNvPr id="125" name="Rectangle">
              <a:extLst>
                <a:ext uri="{FF2B5EF4-FFF2-40B4-BE49-F238E27FC236}">
                  <a16:creationId xmlns:a16="http://schemas.microsoft.com/office/drawing/2014/main" id="{39E0A60C-FB18-CCF3-DF97-AA3999DB66DB}"/>
                </a:ext>
              </a:extLst>
            </p:cNvPr>
            <p:cNvSpPr/>
            <p:nvPr/>
          </p:nvSpPr>
          <p:spPr>
            <a:xfrm>
              <a:off x="7233044" y="1254059"/>
              <a:ext cx="4717085" cy="4899701"/>
            </a:xfrm>
            <a:prstGeom prst="rect">
              <a:avLst/>
            </a:prstGeom>
            <a:solidFill>
              <a:srgbClr val="FFFFFF"/>
            </a:solidFill>
            <a:ln w="12700">
              <a:miter lim="400000"/>
            </a:ln>
          </p:spPr>
          <p:txBody>
            <a:bodyPr lIns="42863" tIns="42863" rIns="42863" bIns="42863" anchor="ctr"/>
            <a:lstStyle/>
            <a:p>
              <a:pPr algn="ctr" defTabSz="584083" hangingPunct="0">
                <a:defRPr sz="2200">
                  <a:solidFill>
                    <a:srgbClr val="FFFFFF"/>
                  </a:solidFill>
                  <a:latin typeface="Helvetica Neue Medium"/>
                  <a:ea typeface="Helvetica Neue Medium"/>
                  <a:cs typeface="Helvetica Neue Medium"/>
                  <a:sym typeface="Helvetica Neue Medium"/>
                </a:defRPr>
              </a:pPr>
              <a:endParaRPr sz="1856" kern="0">
                <a:solidFill>
                  <a:srgbClr val="FFFFFF"/>
                </a:solidFill>
                <a:latin typeface="Helvetica Neue Medium"/>
                <a:ea typeface="Helvetica Neue Medium"/>
                <a:cs typeface="Helvetica Neue Medium"/>
                <a:sym typeface="Helvetica Neue Medium"/>
              </a:endParaRPr>
            </a:p>
          </p:txBody>
        </p:sp>
        <p:grpSp>
          <p:nvGrpSpPr>
            <p:cNvPr id="128" name="Group">
              <a:extLst>
                <a:ext uri="{FF2B5EF4-FFF2-40B4-BE49-F238E27FC236}">
                  <a16:creationId xmlns:a16="http://schemas.microsoft.com/office/drawing/2014/main" id="{D1C9E713-C33F-274B-8F7B-8AE82226E190}"/>
                </a:ext>
              </a:extLst>
            </p:cNvPr>
            <p:cNvGrpSpPr/>
            <p:nvPr/>
          </p:nvGrpSpPr>
          <p:grpSpPr>
            <a:xfrm>
              <a:off x="7216354" y="1569499"/>
              <a:ext cx="4613540" cy="3560422"/>
              <a:chOff x="-1" y="19"/>
              <a:chExt cx="5467897" cy="4219758"/>
            </a:xfrm>
          </p:grpSpPr>
          <p:sp>
            <p:nvSpPr>
              <p:cNvPr id="129" name="Line">
                <a:extLst>
                  <a:ext uri="{FF2B5EF4-FFF2-40B4-BE49-F238E27FC236}">
                    <a16:creationId xmlns:a16="http://schemas.microsoft.com/office/drawing/2014/main" id="{0629E8E9-0C68-A9C2-3056-B58D98413052}"/>
                  </a:ext>
                </a:extLst>
              </p:cNvPr>
              <p:cNvSpPr/>
              <p:nvPr/>
            </p:nvSpPr>
            <p:spPr>
              <a:xfrm>
                <a:off x="-1" y="19"/>
                <a:ext cx="5467897" cy="4219758"/>
              </a:xfrm>
              <a:custGeom>
                <a:avLst/>
                <a:gdLst/>
                <a:ahLst/>
                <a:cxnLst>
                  <a:cxn ang="0">
                    <a:pos x="wd2" y="hd2"/>
                  </a:cxn>
                  <a:cxn ang="5400000">
                    <a:pos x="wd2" y="hd2"/>
                  </a:cxn>
                  <a:cxn ang="10800000">
                    <a:pos x="wd2" y="hd2"/>
                  </a:cxn>
                  <a:cxn ang="16200000">
                    <a:pos x="wd2" y="hd2"/>
                  </a:cxn>
                </a:cxnLst>
                <a:rect l="0" t="0" r="r" b="b"/>
                <a:pathLst>
                  <a:path w="21598" h="21547" extrusionOk="0">
                    <a:moveTo>
                      <a:pt x="0" y="13266"/>
                    </a:moveTo>
                    <a:cubicBezTo>
                      <a:pt x="-2" y="14510"/>
                      <a:pt x="66" y="15753"/>
                      <a:pt x="202" y="16985"/>
                    </a:cubicBezTo>
                    <a:cubicBezTo>
                      <a:pt x="251" y="17423"/>
                      <a:pt x="308" y="17859"/>
                      <a:pt x="405" y="18283"/>
                    </a:cubicBezTo>
                    <a:cubicBezTo>
                      <a:pt x="525" y="18812"/>
                      <a:pt x="705" y="19313"/>
                      <a:pt x="894" y="19807"/>
                    </a:cubicBezTo>
                    <a:cubicBezTo>
                      <a:pt x="1077" y="20284"/>
                      <a:pt x="1271" y="20759"/>
                      <a:pt x="1559" y="21141"/>
                    </a:cubicBezTo>
                    <a:cubicBezTo>
                      <a:pt x="1694" y="21320"/>
                      <a:pt x="1852" y="21477"/>
                      <a:pt x="2042" y="21528"/>
                    </a:cubicBezTo>
                    <a:cubicBezTo>
                      <a:pt x="2206" y="21573"/>
                      <a:pt x="2375" y="21532"/>
                      <a:pt x="2528" y="21444"/>
                    </a:cubicBezTo>
                    <a:cubicBezTo>
                      <a:pt x="2812" y="21280"/>
                      <a:pt x="3022" y="20972"/>
                      <a:pt x="3217" y="20660"/>
                    </a:cubicBezTo>
                    <a:cubicBezTo>
                      <a:pt x="3957" y="19480"/>
                      <a:pt x="4567" y="18178"/>
                      <a:pt x="5150" y="16860"/>
                    </a:cubicBezTo>
                    <a:cubicBezTo>
                      <a:pt x="6143" y="14615"/>
                      <a:pt x="7058" y="12315"/>
                      <a:pt x="8066" y="10083"/>
                    </a:cubicBezTo>
                    <a:cubicBezTo>
                      <a:pt x="8627" y="8840"/>
                      <a:pt x="9216" y="7619"/>
                      <a:pt x="9766" y="6369"/>
                    </a:cubicBezTo>
                    <a:cubicBezTo>
                      <a:pt x="10324" y="5103"/>
                      <a:pt x="10843" y="3805"/>
                      <a:pt x="11495" y="2614"/>
                    </a:cubicBezTo>
                    <a:cubicBezTo>
                      <a:pt x="11775" y="2104"/>
                      <a:pt x="12079" y="1614"/>
                      <a:pt x="12433" y="1188"/>
                    </a:cubicBezTo>
                    <a:cubicBezTo>
                      <a:pt x="12653" y="924"/>
                      <a:pt x="12891" y="686"/>
                      <a:pt x="13151" y="492"/>
                    </a:cubicBezTo>
                    <a:cubicBezTo>
                      <a:pt x="13356" y="339"/>
                      <a:pt x="13573" y="214"/>
                      <a:pt x="13801" y="129"/>
                    </a:cubicBezTo>
                    <a:cubicBezTo>
                      <a:pt x="14126" y="9"/>
                      <a:pt x="14466" y="-27"/>
                      <a:pt x="14802" y="19"/>
                    </a:cubicBezTo>
                    <a:cubicBezTo>
                      <a:pt x="15049" y="52"/>
                      <a:pt x="15290" y="129"/>
                      <a:pt x="15524" y="232"/>
                    </a:cubicBezTo>
                    <a:cubicBezTo>
                      <a:pt x="15896" y="395"/>
                      <a:pt x="16248" y="624"/>
                      <a:pt x="16586" y="883"/>
                    </a:cubicBezTo>
                    <a:cubicBezTo>
                      <a:pt x="17044" y="1236"/>
                      <a:pt x="17475" y="1647"/>
                      <a:pt x="17858" y="2127"/>
                    </a:cubicBezTo>
                    <a:cubicBezTo>
                      <a:pt x="18349" y="2742"/>
                      <a:pt x="18753" y="3459"/>
                      <a:pt x="19151" y="4178"/>
                    </a:cubicBezTo>
                    <a:cubicBezTo>
                      <a:pt x="19988" y="5691"/>
                      <a:pt x="20803" y="7223"/>
                      <a:pt x="21598" y="8773"/>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0" name="0.48">
                <a:extLst>
                  <a:ext uri="{FF2B5EF4-FFF2-40B4-BE49-F238E27FC236}">
                    <a16:creationId xmlns:a16="http://schemas.microsoft.com/office/drawing/2014/main" id="{C98CB1B5-AF64-5CFD-D6C6-8A25543C6563}"/>
                  </a:ext>
                </a:extLst>
              </p:cNvPr>
              <p:cNvSpPr txBox="1"/>
              <p:nvPr/>
            </p:nvSpPr>
            <p:spPr>
              <a:xfrm rot="3577018">
                <a:off x="5047284" y="936064"/>
                <a:ext cx="427468" cy="3026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0.48</a:t>
                </a:r>
              </a:p>
            </p:txBody>
          </p:sp>
        </p:grpSp>
        <p:grpSp>
          <p:nvGrpSpPr>
            <p:cNvPr id="131" name="Group">
              <a:extLst>
                <a:ext uri="{FF2B5EF4-FFF2-40B4-BE49-F238E27FC236}">
                  <a16:creationId xmlns:a16="http://schemas.microsoft.com/office/drawing/2014/main" id="{0806C5D1-2D8A-4910-B671-2A9CB9D017DF}"/>
                </a:ext>
              </a:extLst>
            </p:cNvPr>
            <p:cNvGrpSpPr/>
            <p:nvPr/>
          </p:nvGrpSpPr>
          <p:grpSpPr>
            <a:xfrm>
              <a:off x="7222329" y="3703915"/>
              <a:ext cx="4614084" cy="1208976"/>
              <a:chOff x="0" y="7"/>
              <a:chExt cx="5468542" cy="1432859"/>
            </a:xfrm>
          </p:grpSpPr>
          <p:sp>
            <p:nvSpPr>
              <p:cNvPr id="132" name="Line">
                <a:extLst>
                  <a:ext uri="{FF2B5EF4-FFF2-40B4-BE49-F238E27FC236}">
                    <a16:creationId xmlns:a16="http://schemas.microsoft.com/office/drawing/2014/main" id="{A4EC9D99-3EC4-BB62-E3DD-1BADBB0E59D9}"/>
                  </a:ext>
                </a:extLst>
              </p:cNvPr>
              <p:cNvSpPr/>
              <p:nvPr/>
            </p:nvSpPr>
            <p:spPr>
              <a:xfrm>
                <a:off x="0" y="7"/>
                <a:ext cx="5468542" cy="1432859"/>
              </a:xfrm>
              <a:custGeom>
                <a:avLst/>
                <a:gdLst/>
                <a:ahLst/>
                <a:cxnLst>
                  <a:cxn ang="0">
                    <a:pos x="wd2" y="hd2"/>
                  </a:cxn>
                  <a:cxn ang="5400000">
                    <a:pos x="wd2" y="hd2"/>
                  </a:cxn>
                  <a:cxn ang="10800000">
                    <a:pos x="wd2" y="hd2"/>
                  </a:cxn>
                  <a:cxn ang="16200000">
                    <a:pos x="wd2" y="hd2"/>
                  </a:cxn>
                </a:cxnLst>
                <a:rect l="0" t="0" r="r" b="b"/>
                <a:pathLst>
                  <a:path w="21600" h="21434" extrusionOk="0">
                    <a:moveTo>
                      <a:pt x="0" y="1909"/>
                    </a:moveTo>
                    <a:cubicBezTo>
                      <a:pt x="97" y="4132"/>
                      <a:pt x="230" y="6330"/>
                      <a:pt x="397" y="8493"/>
                    </a:cubicBezTo>
                    <a:cubicBezTo>
                      <a:pt x="551" y="10484"/>
                      <a:pt x="734" y="12440"/>
                      <a:pt x="907" y="14410"/>
                    </a:cubicBezTo>
                    <a:cubicBezTo>
                      <a:pt x="1057" y="16126"/>
                      <a:pt x="1201" y="17864"/>
                      <a:pt x="1445" y="19418"/>
                    </a:cubicBezTo>
                    <a:cubicBezTo>
                      <a:pt x="1507" y="19807"/>
                      <a:pt x="1574" y="20182"/>
                      <a:pt x="1654" y="20516"/>
                    </a:cubicBezTo>
                    <a:cubicBezTo>
                      <a:pt x="1721" y="20791"/>
                      <a:pt x="1796" y="21037"/>
                      <a:pt x="1885" y="21196"/>
                    </a:cubicBezTo>
                    <a:cubicBezTo>
                      <a:pt x="2073" y="21533"/>
                      <a:pt x="2288" y="21443"/>
                      <a:pt x="2493" y="21335"/>
                    </a:cubicBezTo>
                    <a:cubicBezTo>
                      <a:pt x="2856" y="21145"/>
                      <a:pt x="3220" y="20918"/>
                      <a:pt x="3564" y="20441"/>
                    </a:cubicBezTo>
                    <a:cubicBezTo>
                      <a:pt x="3871" y="20015"/>
                      <a:pt x="4157" y="19399"/>
                      <a:pt x="4430" y="18716"/>
                    </a:cubicBezTo>
                    <a:cubicBezTo>
                      <a:pt x="5336" y="16450"/>
                      <a:pt x="6097" y="13480"/>
                      <a:pt x="6923" y="10816"/>
                    </a:cubicBezTo>
                    <a:cubicBezTo>
                      <a:pt x="7418" y="9223"/>
                      <a:pt x="7935" y="7738"/>
                      <a:pt x="8472" y="6358"/>
                    </a:cubicBezTo>
                    <a:cubicBezTo>
                      <a:pt x="9217" y="4444"/>
                      <a:pt x="9999" y="2733"/>
                      <a:pt x="10843" y="1539"/>
                    </a:cubicBezTo>
                    <a:cubicBezTo>
                      <a:pt x="11242" y="973"/>
                      <a:pt x="11653" y="528"/>
                      <a:pt x="12071" y="207"/>
                    </a:cubicBezTo>
                    <a:cubicBezTo>
                      <a:pt x="12497" y="-43"/>
                      <a:pt x="12929" y="-67"/>
                      <a:pt x="13356" y="134"/>
                    </a:cubicBezTo>
                    <a:cubicBezTo>
                      <a:pt x="13667" y="281"/>
                      <a:pt x="13974" y="547"/>
                      <a:pt x="14269" y="946"/>
                    </a:cubicBezTo>
                    <a:cubicBezTo>
                      <a:pt x="14665" y="1481"/>
                      <a:pt x="15035" y="2247"/>
                      <a:pt x="15402" y="3021"/>
                    </a:cubicBezTo>
                    <a:cubicBezTo>
                      <a:pt x="16130" y="4554"/>
                      <a:pt x="16851" y="6125"/>
                      <a:pt x="17561" y="7774"/>
                    </a:cubicBezTo>
                    <a:cubicBezTo>
                      <a:pt x="18259" y="9396"/>
                      <a:pt x="18946" y="11092"/>
                      <a:pt x="19619" y="12859"/>
                    </a:cubicBezTo>
                    <a:cubicBezTo>
                      <a:pt x="20293" y="14626"/>
                      <a:pt x="20953" y="16464"/>
                      <a:pt x="21600" y="1837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3" name="0.53">
                <a:extLst>
                  <a:ext uri="{FF2B5EF4-FFF2-40B4-BE49-F238E27FC236}">
                    <a16:creationId xmlns:a16="http://schemas.microsoft.com/office/drawing/2014/main" id="{9E16CBEC-BBB7-9808-D0E0-363B3B49B8E0}"/>
                  </a:ext>
                </a:extLst>
              </p:cNvPr>
              <p:cNvSpPr txBox="1"/>
              <p:nvPr/>
            </p:nvSpPr>
            <p:spPr>
              <a:xfrm rot="2327802">
                <a:off x="4969147" y="691106"/>
                <a:ext cx="427469" cy="3026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0.53</a:t>
                </a:r>
              </a:p>
            </p:txBody>
          </p:sp>
        </p:grpSp>
        <p:grpSp>
          <p:nvGrpSpPr>
            <p:cNvPr id="134" name="Group">
              <a:extLst>
                <a:ext uri="{FF2B5EF4-FFF2-40B4-BE49-F238E27FC236}">
                  <a16:creationId xmlns:a16="http://schemas.microsoft.com/office/drawing/2014/main" id="{E549D876-0254-1235-E7FC-E9AC533C87C9}"/>
                </a:ext>
              </a:extLst>
            </p:cNvPr>
            <p:cNvGrpSpPr/>
            <p:nvPr/>
          </p:nvGrpSpPr>
          <p:grpSpPr>
            <a:xfrm>
              <a:off x="7226118" y="3787271"/>
              <a:ext cx="4608313" cy="1519070"/>
              <a:chOff x="0" y="0"/>
              <a:chExt cx="5461702" cy="1800378"/>
            </a:xfrm>
          </p:grpSpPr>
          <p:sp>
            <p:nvSpPr>
              <p:cNvPr id="135" name="Line">
                <a:extLst>
                  <a:ext uri="{FF2B5EF4-FFF2-40B4-BE49-F238E27FC236}">
                    <a16:creationId xmlns:a16="http://schemas.microsoft.com/office/drawing/2014/main" id="{1A1CAD60-833F-CA67-C7E5-E72255AB941D}"/>
                  </a:ext>
                </a:extLst>
              </p:cNvPr>
              <p:cNvSpPr/>
              <p:nvPr/>
            </p:nvSpPr>
            <p:spPr>
              <a:xfrm>
                <a:off x="0" y="0"/>
                <a:ext cx="5461702" cy="18003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55" y="1998"/>
                      <a:pt x="356" y="3960"/>
                      <a:pt x="603" y="5871"/>
                    </a:cubicBezTo>
                    <a:cubicBezTo>
                      <a:pt x="696" y="6594"/>
                      <a:pt x="796" y="7309"/>
                      <a:pt x="917" y="7994"/>
                    </a:cubicBezTo>
                    <a:cubicBezTo>
                      <a:pt x="990" y="8409"/>
                      <a:pt x="1071" y="8812"/>
                      <a:pt x="1154" y="9210"/>
                    </a:cubicBezTo>
                    <a:cubicBezTo>
                      <a:pt x="1388" y="10331"/>
                      <a:pt x="1639" y="11419"/>
                      <a:pt x="1911" y="12457"/>
                    </a:cubicBezTo>
                    <a:cubicBezTo>
                      <a:pt x="2050" y="12985"/>
                      <a:pt x="2196" y="13504"/>
                      <a:pt x="2383" y="13873"/>
                    </a:cubicBezTo>
                    <a:cubicBezTo>
                      <a:pt x="2533" y="14171"/>
                      <a:pt x="2705" y="14358"/>
                      <a:pt x="2884" y="14420"/>
                    </a:cubicBezTo>
                    <a:lnTo>
                      <a:pt x="3457" y="14656"/>
                    </a:lnTo>
                    <a:lnTo>
                      <a:pt x="4538" y="14229"/>
                    </a:lnTo>
                    <a:lnTo>
                      <a:pt x="5785" y="13063"/>
                    </a:lnTo>
                    <a:cubicBezTo>
                      <a:pt x="6246" y="12589"/>
                      <a:pt x="6709" y="12122"/>
                      <a:pt x="7172" y="11661"/>
                    </a:cubicBezTo>
                    <a:cubicBezTo>
                      <a:pt x="7564" y="11270"/>
                      <a:pt x="7957" y="10884"/>
                      <a:pt x="8360" y="10612"/>
                    </a:cubicBezTo>
                    <a:cubicBezTo>
                      <a:pt x="8769" y="10336"/>
                      <a:pt x="9186" y="10179"/>
                      <a:pt x="9602" y="10030"/>
                    </a:cubicBezTo>
                    <a:cubicBezTo>
                      <a:pt x="10203" y="9815"/>
                      <a:pt x="10805" y="9616"/>
                      <a:pt x="11410" y="9601"/>
                    </a:cubicBezTo>
                    <a:cubicBezTo>
                      <a:pt x="11877" y="9588"/>
                      <a:pt x="12344" y="9685"/>
                      <a:pt x="12804" y="9930"/>
                    </a:cubicBezTo>
                    <a:cubicBezTo>
                      <a:pt x="13187" y="10134"/>
                      <a:pt x="13563" y="10439"/>
                      <a:pt x="13927" y="10845"/>
                    </a:cubicBezTo>
                    <a:cubicBezTo>
                      <a:pt x="14880" y="11907"/>
                      <a:pt x="15732" y="13630"/>
                      <a:pt x="16632" y="15050"/>
                    </a:cubicBezTo>
                    <a:cubicBezTo>
                      <a:pt x="17588" y="16557"/>
                      <a:pt x="18595" y="17719"/>
                      <a:pt x="19591" y="18961"/>
                    </a:cubicBezTo>
                    <a:cubicBezTo>
                      <a:pt x="20266" y="19803"/>
                      <a:pt x="20936" y="20683"/>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6" name="0.57">
                <a:extLst>
                  <a:ext uri="{FF2B5EF4-FFF2-40B4-BE49-F238E27FC236}">
                    <a16:creationId xmlns:a16="http://schemas.microsoft.com/office/drawing/2014/main" id="{03BEAABE-2D45-FCA8-ED1B-949D3E68A0A0}"/>
                  </a:ext>
                </a:extLst>
              </p:cNvPr>
              <p:cNvSpPr txBox="1"/>
              <p:nvPr/>
            </p:nvSpPr>
            <p:spPr>
              <a:xfrm rot="1604059">
                <a:off x="4672963" y="1258393"/>
                <a:ext cx="752523"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0.57</a:t>
                </a:r>
              </a:p>
            </p:txBody>
          </p:sp>
        </p:grpSp>
        <p:grpSp>
          <p:nvGrpSpPr>
            <p:cNvPr id="137" name="Group">
              <a:extLst>
                <a:ext uri="{FF2B5EF4-FFF2-40B4-BE49-F238E27FC236}">
                  <a16:creationId xmlns:a16="http://schemas.microsoft.com/office/drawing/2014/main" id="{6F41B35B-E322-88A5-6AFE-A51AF27C202A}"/>
                </a:ext>
              </a:extLst>
            </p:cNvPr>
            <p:cNvGrpSpPr/>
            <p:nvPr/>
          </p:nvGrpSpPr>
          <p:grpSpPr>
            <a:xfrm>
              <a:off x="7223918" y="3767850"/>
              <a:ext cx="4609862" cy="2035751"/>
              <a:chOff x="0" y="0"/>
              <a:chExt cx="5463539" cy="2412740"/>
            </a:xfrm>
          </p:grpSpPr>
          <p:sp>
            <p:nvSpPr>
              <p:cNvPr id="138" name="Line">
                <a:extLst>
                  <a:ext uri="{FF2B5EF4-FFF2-40B4-BE49-F238E27FC236}">
                    <a16:creationId xmlns:a16="http://schemas.microsoft.com/office/drawing/2014/main" id="{AB273B06-549D-CFB7-E76E-BA76386D4980}"/>
                  </a:ext>
                </a:extLst>
              </p:cNvPr>
              <p:cNvSpPr/>
              <p:nvPr/>
            </p:nvSpPr>
            <p:spPr>
              <a:xfrm>
                <a:off x="0" y="0"/>
                <a:ext cx="5463539" cy="23876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87" y="1028"/>
                      <a:pt x="407" y="2023"/>
                      <a:pt x="657" y="2978"/>
                    </a:cubicBezTo>
                    <a:cubicBezTo>
                      <a:pt x="803" y="3533"/>
                      <a:pt x="959" y="4075"/>
                      <a:pt x="1110" y="4623"/>
                    </a:cubicBezTo>
                    <a:cubicBezTo>
                      <a:pt x="1272" y="5210"/>
                      <a:pt x="1428" y="5806"/>
                      <a:pt x="1596" y="6385"/>
                    </a:cubicBezTo>
                    <a:cubicBezTo>
                      <a:pt x="1757" y="6940"/>
                      <a:pt x="1929" y="7481"/>
                      <a:pt x="2132" y="7959"/>
                    </a:cubicBezTo>
                    <a:cubicBezTo>
                      <a:pt x="2319" y="8397"/>
                      <a:pt x="2529" y="8777"/>
                      <a:pt x="2742" y="9148"/>
                    </a:cubicBezTo>
                    <a:cubicBezTo>
                      <a:pt x="2952" y="9513"/>
                      <a:pt x="3164" y="9872"/>
                      <a:pt x="3391" y="10178"/>
                    </a:cubicBezTo>
                    <a:cubicBezTo>
                      <a:pt x="3736" y="10643"/>
                      <a:pt x="4109" y="10980"/>
                      <a:pt x="4492" y="11242"/>
                    </a:cubicBezTo>
                    <a:cubicBezTo>
                      <a:pt x="5034" y="11612"/>
                      <a:pt x="5592" y="11832"/>
                      <a:pt x="6148" y="12060"/>
                    </a:cubicBezTo>
                    <a:cubicBezTo>
                      <a:pt x="7008" y="12412"/>
                      <a:pt x="7865" y="12788"/>
                      <a:pt x="8713" y="13269"/>
                    </a:cubicBezTo>
                    <a:cubicBezTo>
                      <a:pt x="9520" y="13728"/>
                      <a:pt x="10316" y="14281"/>
                      <a:pt x="11116" y="14805"/>
                    </a:cubicBezTo>
                    <a:cubicBezTo>
                      <a:pt x="11809" y="15259"/>
                      <a:pt x="12506" y="15691"/>
                      <a:pt x="13189" y="16217"/>
                    </a:cubicBezTo>
                    <a:cubicBezTo>
                      <a:pt x="14269" y="17048"/>
                      <a:pt x="15312" y="18110"/>
                      <a:pt x="16397" y="18904"/>
                    </a:cubicBezTo>
                    <a:cubicBezTo>
                      <a:pt x="17252" y="19530"/>
                      <a:pt x="18128" y="19986"/>
                      <a:pt x="19005" y="20414"/>
                    </a:cubicBezTo>
                    <a:cubicBezTo>
                      <a:pt x="19868" y="20835"/>
                      <a:pt x="20733" y="21231"/>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9" name="0.67">
                <a:extLst>
                  <a:ext uri="{FF2B5EF4-FFF2-40B4-BE49-F238E27FC236}">
                    <a16:creationId xmlns:a16="http://schemas.microsoft.com/office/drawing/2014/main" id="{CA85E540-33FE-31DF-1C5B-94AFE9DEA744}"/>
                  </a:ext>
                </a:extLst>
              </p:cNvPr>
              <p:cNvSpPr txBox="1"/>
              <p:nvPr/>
            </p:nvSpPr>
            <p:spPr>
              <a:xfrm rot="860253">
                <a:off x="4288438" y="1921455"/>
                <a:ext cx="1025774"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0.67</a:t>
                </a:r>
              </a:p>
            </p:txBody>
          </p:sp>
        </p:grpSp>
        <p:grpSp>
          <p:nvGrpSpPr>
            <p:cNvPr id="140" name="Group">
              <a:extLst>
                <a:ext uri="{FF2B5EF4-FFF2-40B4-BE49-F238E27FC236}">
                  <a16:creationId xmlns:a16="http://schemas.microsoft.com/office/drawing/2014/main" id="{8284733D-7EF8-6455-1E1D-DF426A1E6CE4}"/>
                </a:ext>
              </a:extLst>
            </p:cNvPr>
            <p:cNvGrpSpPr/>
            <p:nvPr/>
          </p:nvGrpSpPr>
          <p:grpSpPr>
            <a:xfrm>
              <a:off x="7221062" y="3750963"/>
              <a:ext cx="4597838" cy="2295127"/>
              <a:chOff x="0" y="0"/>
              <a:chExt cx="5449287" cy="2720150"/>
            </a:xfrm>
          </p:grpSpPr>
          <p:sp>
            <p:nvSpPr>
              <p:cNvPr id="141" name="Line">
                <a:extLst>
                  <a:ext uri="{FF2B5EF4-FFF2-40B4-BE49-F238E27FC236}">
                    <a16:creationId xmlns:a16="http://schemas.microsoft.com/office/drawing/2014/main" id="{A1137A44-0589-3B72-2970-E0A2098E8957}"/>
                  </a:ext>
                </a:extLst>
              </p:cNvPr>
              <p:cNvSpPr/>
              <p:nvPr/>
            </p:nvSpPr>
            <p:spPr>
              <a:xfrm>
                <a:off x="0" y="0"/>
                <a:ext cx="5449287" cy="26238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41" y="1303"/>
                      <a:pt x="883" y="2605"/>
                      <a:pt x="1326" y="3905"/>
                    </a:cubicBezTo>
                    <a:cubicBezTo>
                      <a:pt x="1547" y="4553"/>
                      <a:pt x="1768" y="5201"/>
                      <a:pt x="1991" y="5845"/>
                    </a:cubicBezTo>
                    <a:cubicBezTo>
                      <a:pt x="2103" y="6167"/>
                      <a:pt x="2215" y="6488"/>
                      <a:pt x="2325" y="6813"/>
                    </a:cubicBezTo>
                    <a:cubicBezTo>
                      <a:pt x="2380" y="6976"/>
                      <a:pt x="2434" y="7139"/>
                      <a:pt x="2492" y="7297"/>
                    </a:cubicBezTo>
                    <a:cubicBezTo>
                      <a:pt x="2607" y="7610"/>
                      <a:pt x="2736" y="7900"/>
                      <a:pt x="2869" y="8180"/>
                    </a:cubicBezTo>
                    <a:cubicBezTo>
                      <a:pt x="3185" y="8842"/>
                      <a:pt x="3524" y="9452"/>
                      <a:pt x="3888" y="9991"/>
                    </a:cubicBezTo>
                    <a:cubicBezTo>
                      <a:pt x="4070" y="10261"/>
                      <a:pt x="4258" y="10512"/>
                      <a:pt x="4447" y="10760"/>
                    </a:cubicBezTo>
                    <a:cubicBezTo>
                      <a:pt x="5239" y="11798"/>
                      <a:pt x="6051" y="12768"/>
                      <a:pt x="6881" y="13669"/>
                    </a:cubicBezTo>
                    <a:cubicBezTo>
                      <a:pt x="7296" y="14119"/>
                      <a:pt x="7715" y="14551"/>
                      <a:pt x="8138" y="14966"/>
                    </a:cubicBezTo>
                    <a:cubicBezTo>
                      <a:pt x="9065" y="15874"/>
                      <a:pt x="10011" y="16698"/>
                      <a:pt x="10972" y="17441"/>
                    </a:cubicBezTo>
                    <a:cubicBezTo>
                      <a:pt x="11452" y="17812"/>
                      <a:pt x="11936" y="18163"/>
                      <a:pt x="12424" y="18487"/>
                    </a:cubicBezTo>
                    <a:cubicBezTo>
                      <a:pt x="13427" y="19151"/>
                      <a:pt x="14446" y="19696"/>
                      <a:pt x="15478" y="20103"/>
                    </a:cubicBezTo>
                    <a:cubicBezTo>
                      <a:pt x="15995" y="20306"/>
                      <a:pt x="16514" y="20475"/>
                      <a:pt x="17034" y="20630"/>
                    </a:cubicBezTo>
                    <a:cubicBezTo>
                      <a:pt x="18549" y="21079"/>
                      <a:pt x="20072" y="21403"/>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2" name="0.79">
                <a:extLst>
                  <a:ext uri="{FF2B5EF4-FFF2-40B4-BE49-F238E27FC236}">
                    <a16:creationId xmlns:a16="http://schemas.microsoft.com/office/drawing/2014/main" id="{75999200-AAAF-E02B-1DF7-198D1BBB0BDD}"/>
                  </a:ext>
                </a:extLst>
              </p:cNvPr>
              <p:cNvSpPr txBox="1"/>
              <p:nvPr/>
            </p:nvSpPr>
            <p:spPr>
              <a:xfrm rot="442079">
                <a:off x="4294442" y="2228865"/>
                <a:ext cx="769085"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0.79</a:t>
                </a:r>
              </a:p>
            </p:txBody>
          </p:sp>
        </p:grpSp>
        <p:grpSp>
          <p:nvGrpSpPr>
            <p:cNvPr id="143" name="Group">
              <a:extLst>
                <a:ext uri="{FF2B5EF4-FFF2-40B4-BE49-F238E27FC236}">
                  <a16:creationId xmlns:a16="http://schemas.microsoft.com/office/drawing/2014/main" id="{F578C7AC-90CF-E2E7-3759-16EA21923F37}"/>
                </a:ext>
              </a:extLst>
            </p:cNvPr>
            <p:cNvGrpSpPr/>
            <p:nvPr/>
          </p:nvGrpSpPr>
          <p:grpSpPr>
            <a:xfrm>
              <a:off x="7219269" y="3761495"/>
              <a:ext cx="3128500" cy="2273311"/>
              <a:chOff x="0" y="0"/>
              <a:chExt cx="3707849" cy="2694294"/>
            </a:xfrm>
          </p:grpSpPr>
          <p:sp>
            <p:nvSpPr>
              <p:cNvPr id="144" name="Line">
                <a:extLst>
                  <a:ext uri="{FF2B5EF4-FFF2-40B4-BE49-F238E27FC236}">
                    <a16:creationId xmlns:a16="http://schemas.microsoft.com/office/drawing/2014/main" id="{49FC95AD-3947-FC0E-A13D-0D522B7FA370}"/>
                  </a:ext>
                </a:extLst>
              </p:cNvPr>
              <p:cNvSpPr/>
              <p:nvPr/>
            </p:nvSpPr>
            <p:spPr>
              <a:xfrm>
                <a:off x="0" y="0"/>
                <a:ext cx="3269712" cy="25060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88" y="7998"/>
                    </a:lnTo>
                    <a:cubicBezTo>
                      <a:pt x="4543" y="8538"/>
                      <a:pt x="4903" y="9072"/>
                      <a:pt x="5267" y="9602"/>
                    </a:cubicBezTo>
                    <a:cubicBezTo>
                      <a:pt x="5970" y="10626"/>
                      <a:pt x="6690" y="11633"/>
                      <a:pt x="7458" y="12574"/>
                    </a:cubicBezTo>
                    <a:cubicBezTo>
                      <a:pt x="8055" y="13306"/>
                      <a:pt x="8681" y="13997"/>
                      <a:pt x="9326" y="14656"/>
                    </a:cubicBezTo>
                    <a:cubicBezTo>
                      <a:pt x="10035" y="15381"/>
                      <a:pt x="10768" y="16066"/>
                      <a:pt x="11517" y="16720"/>
                    </a:cubicBezTo>
                    <a:cubicBezTo>
                      <a:pt x="12128" y="17254"/>
                      <a:pt x="12749" y="17768"/>
                      <a:pt x="13391" y="18234"/>
                    </a:cubicBezTo>
                    <a:cubicBezTo>
                      <a:pt x="13965" y="18651"/>
                      <a:pt x="14555" y="19029"/>
                      <a:pt x="15157" y="19369"/>
                    </a:cubicBezTo>
                    <a:cubicBezTo>
                      <a:pt x="15458" y="19540"/>
                      <a:pt x="15763" y="19701"/>
                      <a:pt x="16071" y="19849"/>
                    </a:cubicBezTo>
                    <a:cubicBezTo>
                      <a:pt x="16497" y="20053"/>
                      <a:pt x="16931" y="20233"/>
                      <a:pt x="17371" y="20380"/>
                    </a:cubicBezTo>
                    <a:cubicBezTo>
                      <a:pt x="17591" y="20454"/>
                      <a:pt x="17813" y="20519"/>
                      <a:pt x="18034" y="20584"/>
                    </a:cubicBezTo>
                    <a:cubicBezTo>
                      <a:pt x="19221" y="20933"/>
                      <a:pt x="20410" y="21272"/>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5" name="0.92">
                <a:extLst>
                  <a:ext uri="{FF2B5EF4-FFF2-40B4-BE49-F238E27FC236}">
                    <a16:creationId xmlns:a16="http://schemas.microsoft.com/office/drawing/2014/main" id="{9CAB6044-981B-9D30-3A43-0EB1BFFB4F0A}"/>
                  </a:ext>
                </a:extLst>
              </p:cNvPr>
              <p:cNvSpPr txBox="1"/>
              <p:nvPr/>
            </p:nvSpPr>
            <p:spPr>
              <a:xfrm rot="442079">
                <a:off x="3013992" y="2203009"/>
                <a:ext cx="693857"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0.92</a:t>
                </a:r>
              </a:p>
            </p:txBody>
          </p:sp>
        </p:grpSp>
        <p:grpSp>
          <p:nvGrpSpPr>
            <p:cNvPr id="146" name="Group">
              <a:extLst>
                <a:ext uri="{FF2B5EF4-FFF2-40B4-BE49-F238E27FC236}">
                  <a16:creationId xmlns:a16="http://schemas.microsoft.com/office/drawing/2014/main" id="{60D802D1-CFAA-901A-536F-88C23DC05125}"/>
                </a:ext>
              </a:extLst>
            </p:cNvPr>
            <p:cNvGrpSpPr/>
            <p:nvPr/>
          </p:nvGrpSpPr>
          <p:grpSpPr>
            <a:xfrm>
              <a:off x="7221416" y="3758586"/>
              <a:ext cx="4595333" cy="2304459"/>
              <a:chOff x="0" y="0"/>
              <a:chExt cx="5446318" cy="2731210"/>
            </a:xfrm>
          </p:grpSpPr>
          <p:sp>
            <p:nvSpPr>
              <p:cNvPr id="147" name="Line">
                <a:extLst>
                  <a:ext uri="{FF2B5EF4-FFF2-40B4-BE49-F238E27FC236}">
                    <a16:creationId xmlns:a16="http://schemas.microsoft.com/office/drawing/2014/main" id="{B0803714-FFAA-870E-E8B0-BF1A4383192D}"/>
                  </a:ext>
                </a:extLst>
              </p:cNvPr>
              <p:cNvSpPr/>
              <p:nvPr/>
            </p:nvSpPr>
            <p:spPr>
              <a:xfrm>
                <a:off x="0" y="0"/>
                <a:ext cx="5446318" cy="27312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39" y="4714"/>
                    </a:lnTo>
                    <a:cubicBezTo>
                      <a:pt x="1717" y="5619"/>
                      <a:pt x="2002" y="6515"/>
                      <a:pt x="2295" y="7402"/>
                    </a:cubicBezTo>
                    <a:cubicBezTo>
                      <a:pt x="2593" y="8305"/>
                      <a:pt x="2898" y="9199"/>
                      <a:pt x="3238" y="10042"/>
                    </a:cubicBezTo>
                    <a:cubicBezTo>
                      <a:pt x="3599" y="10940"/>
                      <a:pt x="3998" y="11778"/>
                      <a:pt x="4429" y="12546"/>
                    </a:cubicBezTo>
                    <a:cubicBezTo>
                      <a:pt x="5211" y="13939"/>
                      <a:pt x="6091" y="15088"/>
                      <a:pt x="6936" y="16323"/>
                    </a:cubicBezTo>
                    <a:cubicBezTo>
                      <a:pt x="7361" y="16943"/>
                      <a:pt x="7779" y="17587"/>
                      <a:pt x="8228" y="18136"/>
                    </a:cubicBezTo>
                    <a:cubicBezTo>
                      <a:pt x="8685" y="18694"/>
                      <a:pt x="9174" y="19150"/>
                      <a:pt x="9696" y="19398"/>
                    </a:cubicBezTo>
                    <a:cubicBezTo>
                      <a:pt x="9918" y="19504"/>
                      <a:pt x="10144" y="19570"/>
                      <a:pt x="10369" y="19637"/>
                    </a:cubicBezTo>
                    <a:cubicBezTo>
                      <a:pt x="11326" y="19921"/>
                      <a:pt x="12283" y="20212"/>
                      <a:pt x="13242" y="20462"/>
                    </a:cubicBezTo>
                    <a:cubicBezTo>
                      <a:pt x="16014" y="21185"/>
                      <a:pt x="18805" y="21565"/>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8" name="ɸ=1.00">
                <a:extLst>
                  <a:ext uri="{FF2B5EF4-FFF2-40B4-BE49-F238E27FC236}">
                    <a16:creationId xmlns:a16="http://schemas.microsoft.com/office/drawing/2014/main" id="{19857940-0B66-4B83-A502-50B4FDB929D3}"/>
                  </a:ext>
                </a:extLst>
              </p:cNvPr>
              <p:cNvSpPr txBox="1"/>
              <p:nvPr/>
            </p:nvSpPr>
            <p:spPr>
              <a:xfrm rot="1690424">
                <a:off x="926509" y="1882835"/>
                <a:ext cx="1219758"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err="1">
                    <a:ln>
                      <a:noFill/>
                    </a:ln>
                    <a:solidFill>
                      <a:srgbClr val="61D836">
                        <a:hueOff val="914337"/>
                        <a:satOff val="31515"/>
                        <a:lumOff val="-30790"/>
                      </a:srgbClr>
                    </a:solidFill>
                    <a:effectLst/>
                    <a:uLnTx/>
                    <a:uFillTx/>
                    <a:latin typeface="Helvetica Neue"/>
                    <a:ea typeface="Helvetica Neue"/>
                    <a:cs typeface="Helvetica Neue"/>
                    <a:sym typeface="Helvetica Neue"/>
                  </a:rPr>
                  <a:t>ɸ</a:t>
                </a: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=1.00</a:t>
                </a:r>
              </a:p>
            </p:txBody>
          </p:sp>
        </p:grpSp>
        <p:grpSp>
          <p:nvGrpSpPr>
            <p:cNvPr id="149" name="Group">
              <a:extLst>
                <a:ext uri="{FF2B5EF4-FFF2-40B4-BE49-F238E27FC236}">
                  <a16:creationId xmlns:a16="http://schemas.microsoft.com/office/drawing/2014/main" id="{6AD69354-ED95-BDE0-A09E-6674B7D36402}"/>
                </a:ext>
              </a:extLst>
            </p:cNvPr>
            <p:cNvGrpSpPr/>
            <p:nvPr/>
          </p:nvGrpSpPr>
          <p:grpSpPr>
            <a:xfrm>
              <a:off x="7221557" y="3758241"/>
              <a:ext cx="4598837" cy="2264529"/>
              <a:chOff x="0" y="0"/>
              <a:chExt cx="5450473" cy="2683885"/>
            </a:xfrm>
          </p:grpSpPr>
          <p:sp>
            <p:nvSpPr>
              <p:cNvPr id="150" name="Line">
                <a:extLst>
                  <a:ext uri="{FF2B5EF4-FFF2-40B4-BE49-F238E27FC236}">
                    <a16:creationId xmlns:a16="http://schemas.microsoft.com/office/drawing/2014/main" id="{3258FBFB-8C7E-7DB6-B008-02CE78EE6C83}"/>
                  </a:ext>
                </a:extLst>
              </p:cNvPr>
              <p:cNvSpPr/>
              <p:nvPr/>
            </p:nvSpPr>
            <p:spPr>
              <a:xfrm>
                <a:off x="0" y="0"/>
                <a:ext cx="5450473" cy="2683885"/>
              </a:xfrm>
              <a:custGeom>
                <a:avLst/>
                <a:gdLst/>
                <a:ahLst/>
                <a:cxnLst>
                  <a:cxn ang="0">
                    <a:pos x="wd2" y="hd2"/>
                  </a:cxn>
                  <a:cxn ang="5400000">
                    <a:pos x="wd2" y="hd2"/>
                  </a:cxn>
                  <a:cxn ang="10800000">
                    <a:pos x="wd2" y="hd2"/>
                  </a:cxn>
                  <a:cxn ang="16200000">
                    <a:pos x="wd2" y="hd2"/>
                  </a:cxn>
                </a:cxnLst>
                <a:rect l="0" t="0" r="r" b="b"/>
                <a:pathLst>
                  <a:path w="21600" h="21548" extrusionOk="0">
                    <a:moveTo>
                      <a:pt x="0" y="0"/>
                    </a:moveTo>
                    <a:cubicBezTo>
                      <a:pt x="85" y="675"/>
                      <a:pt x="169" y="1352"/>
                      <a:pt x="251" y="2029"/>
                    </a:cubicBezTo>
                    <a:cubicBezTo>
                      <a:pt x="292" y="2367"/>
                      <a:pt x="333" y="2706"/>
                      <a:pt x="376" y="3043"/>
                    </a:cubicBezTo>
                    <a:cubicBezTo>
                      <a:pt x="515" y="4114"/>
                      <a:pt x="685" y="5168"/>
                      <a:pt x="846" y="6226"/>
                    </a:cubicBezTo>
                    <a:cubicBezTo>
                      <a:pt x="977" y="7085"/>
                      <a:pt x="1102" y="7946"/>
                      <a:pt x="1234" y="8804"/>
                    </a:cubicBezTo>
                    <a:cubicBezTo>
                      <a:pt x="1329" y="9420"/>
                      <a:pt x="1428" y="10034"/>
                      <a:pt x="1538" y="10640"/>
                    </a:cubicBezTo>
                    <a:cubicBezTo>
                      <a:pt x="1709" y="11589"/>
                      <a:pt x="1906" y="12518"/>
                      <a:pt x="2132" y="13418"/>
                    </a:cubicBezTo>
                    <a:cubicBezTo>
                      <a:pt x="2268" y="13957"/>
                      <a:pt x="2414" y="14485"/>
                      <a:pt x="2572" y="14998"/>
                    </a:cubicBezTo>
                    <a:cubicBezTo>
                      <a:pt x="2800" y="15737"/>
                      <a:pt x="3053" y="16447"/>
                      <a:pt x="3362" y="17056"/>
                    </a:cubicBezTo>
                    <a:cubicBezTo>
                      <a:pt x="3798" y="17919"/>
                      <a:pt x="4329" y="18551"/>
                      <a:pt x="4890" y="19038"/>
                    </a:cubicBezTo>
                    <a:cubicBezTo>
                      <a:pt x="5076" y="19200"/>
                      <a:pt x="5266" y="19347"/>
                      <a:pt x="5460" y="19469"/>
                    </a:cubicBezTo>
                    <a:cubicBezTo>
                      <a:pt x="5557" y="19531"/>
                      <a:pt x="5655" y="19586"/>
                      <a:pt x="5753" y="19640"/>
                    </a:cubicBezTo>
                    <a:cubicBezTo>
                      <a:pt x="6082" y="19822"/>
                      <a:pt x="6413" y="19992"/>
                      <a:pt x="6745" y="20150"/>
                    </a:cubicBezTo>
                    <a:cubicBezTo>
                      <a:pt x="6911" y="20229"/>
                      <a:pt x="7078" y="20304"/>
                      <a:pt x="7245" y="20377"/>
                    </a:cubicBezTo>
                    <a:cubicBezTo>
                      <a:pt x="7328" y="20414"/>
                      <a:pt x="7412" y="20450"/>
                      <a:pt x="7495" y="20484"/>
                    </a:cubicBezTo>
                    <a:cubicBezTo>
                      <a:pt x="7820" y="20619"/>
                      <a:pt x="8147" y="20737"/>
                      <a:pt x="8475" y="20838"/>
                    </a:cubicBezTo>
                    <a:cubicBezTo>
                      <a:pt x="8639" y="20888"/>
                      <a:pt x="8803" y="20935"/>
                      <a:pt x="8968" y="20977"/>
                    </a:cubicBezTo>
                    <a:cubicBezTo>
                      <a:pt x="9050" y="20997"/>
                      <a:pt x="9132" y="21017"/>
                      <a:pt x="9215" y="21036"/>
                    </a:cubicBezTo>
                    <a:cubicBezTo>
                      <a:pt x="9715" y="21152"/>
                      <a:pt x="10217" y="21239"/>
                      <a:pt x="10720" y="21289"/>
                    </a:cubicBezTo>
                    <a:cubicBezTo>
                      <a:pt x="10972" y="21314"/>
                      <a:pt x="11224" y="21331"/>
                      <a:pt x="11475" y="21346"/>
                    </a:cubicBezTo>
                    <a:cubicBezTo>
                      <a:pt x="14849" y="21551"/>
                      <a:pt x="18225" y="21600"/>
                      <a:pt x="21600" y="21494"/>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1" name="ɸ=0.67">
                <a:extLst>
                  <a:ext uri="{FF2B5EF4-FFF2-40B4-BE49-F238E27FC236}">
                    <a16:creationId xmlns:a16="http://schemas.microsoft.com/office/drawing/2014/main" id="{DB522CBC-59E4-BFED-14F4-C0E1424640D2}"/>
                  </a:ext>
                </a:extLst>
              </p:cNvPr>
              <p:cNvSpPr txBox="1"/>
              <p:nvPr/>
            </p:nvSpPr>
            <p:spPr>
              <a:xfrm rot="1690424">
                <a:off x="788286" y="1944135"/>
                <a:ext cx="1097830"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err="1">
                    <a:ln>
                      <a:noFill/>
                    </a:ln>
                    <a:solidFill>
                      <a:srgbClr val="FF644E">
                        <a:lumOff val="-29866"/>
                      </a:srgbClr>
                    </a:solidFill>
                    <a:effectLst/>
                    <a:uLnTx/>
                    <a:uFillTx/>
                    <a:latin typeface="Helvetica Neue"/>
                    <a:ea typeface="Helvetica Neue"/>
                    <a:cs typeface="Helvetica Neue"/>
                    <a:sym typeface="Helvetica Neue"/>
                  </a:rPr>
                  <a:t>ɸ</a:t>
                </a: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=0.67</a:t>
                </a:r>
              </a:p>
            </p:txBody>
          </p:sp>
        </p:grpSp>
        <p:grpSp>
          <p:nvGrpSpPr>
            <p:cNvPr id="152" name="Group">
              <a:extLst>
                <a:ext uri="{FF2B5EF4-FFF2-40B4-BE49-F238E27FC236}">
                  <a16:creationId xmlns:a16="http://schemas.microsoft.com/office/drawing/2014/main" id="{087CED42-7D30-6EE7-D2C9-4B219CE1B018}"/>
                </a:ext>
              </a:extLst>
            </p:cNvPr>
            <p:cNvGrpSpPr/>
            <p:nvPr/>
          </p:nvGrpSpPr>
          <p:grpSpPr>
            <a:xfrm>
              <a:off x="7222959" y="3765699"/>
              <a:ext cx="4591636" cy="2266703"/>
              <a:chOff x="0" y="0"/>
              <a:chExt cx="5441937" cy="2686462"/>
            </a:xfrm>
          </p:grpSpPr>
          <p:sp>
            <p:nvSpPr>
              <p:cNvPr id="153" name="Line">
                <a:extLst>
                  <a:ext uri="{FF2B5EF4-FFF2-40B4-BE49-F238E27FC236}">
                    <a16:creationId xmlns:a16="http://schemas.microsoft.com/office/drawing/2014/main" id="{00B1C74E-81C0-16B3-B5DB-6B2F25B3ED3E}"/>
                  </a:ext>
                </a:extLst>
              </p:cNvPr>
              <p:cNvSpPr/>
              <p:nvPr/>
            </p:nvSpPr>
            <p:spPr>
              <a:xfrm>
                <a:off x="0" y="0"/>
                <a:ext cx="5441937" cy="2686462"/>
              </a:xfrm>
              <a:custGeom>
                <a:avLst/>
                <a:gdLst/>
                <a:ahLst/>
                <a:cxnLst>
                  <a:cxn ang="0">
                    <a:pos x="wd2" y="hd2"/>
                  </a:cxn>
                  <a:cxn ang="5400000">
                    <a:pos x="wd2" y="hd2"/>
                  </a:cxn>
                  <a:cxn ang="10800000">
                    <a:pos x="wd2" y="hd2"/>
                  </a:cxn>
                  <a:cxn ang="16200000">
                    <a:pos x="wd2" y="hd2"/>
                  </a:cxn>
                </a:cxnLst>
                <a:rect l="0" t="0" r="r" b="b"/>
                <a:pathLst>
                  <a:path w="21600" h="21599" extrusionOk="0">
                    <a:moveTo>
                      <a:pt x="0" y="0"/>
                    </a:moveTo>
                    <a:cubicBezTo>
                      <a:pt x="100" y="1254"/>
                      <a:pt x="199" y="2509"/>
                      <a:pt x="297" y="3764"/>
                    </a:cubicBezTo>
                    <a:cubicBezTo>
                      <a:pt x="346" y="4392"/>
                      <a:pt x="395" y="5020"/>
                      <a:pt x="446" y="5647"/>
                    </a:cubicBezTo>
                    <a:cubicBezTo>
                      <a:pt x="506" y="6390"/>
                      <a:pt x="571" y="7133"/>
                      <a:pt x="637" y="7874"/>
                    </a:cubicBezTo>
                    <a:cubicBezTo>
                      <a:pt x="669" y="8245"/>
                      <a:pt x="703" y="8616"/>
                      <a:pt x="739" y="8986"/>
                    </a:cubicBezTo>
                    <a:cubicBezTo>
                      <a:pt x="817" y="9774"/>
                      <a:pt x="912" y="10554"/>
                      <a:pt x="1020" y="11327"/>
                    </a:cubicBezTo>
                    <a:cubicBezTo>
                      <a:pt x="1174" y="12421"/>
                      <a:pt x="1355" y="13497"/>
                      <a:pt x="1545" y="14568"/>
                    </a:cubicBezTo>
                    <a:cubicBezTo>
                      <a:pt x="1636" y="15087"/>
                      <a:pt x="1730" y="15604"/>
                      <a:pt x="1825" y="16121"/>
                    </a:cubicBezTo>
                    <a:cubicBezTo>
                      <a:pt x="1959" y="16846"/>
                      <a:pt x="2096" y="17573"/>
                      <a:pt x="2305" y="18221"/>
                    </a:cubicBezTo>
                    <a:cubicBezTo>
                      <a:pt x="2384" y="18466"/>
                      <a:pt x="2472" y="18697"/>
                      <a:pt x="2579" y="18892"/>
                    </a:cubicBezTo>
                    <a:cubicBezTo>
                      <a:pt x="2690" y="19094"/>
                      <a:pt x="2819" y="19251"/>
                      <a:pt x="2948" y="19403"/>
                    </a:cubicBezTo>
                    <a:cubicBezTo>
                      <a:pt x="3081" y="19560"/>
                      <a:pt x="3216" y="19712"/>
                      <a:pt x="3356" y="19847"/>
                    </a:cubicBezTo>
                    <a:cubicBezTo>
                      <a:pt x="3613" y="20096"/>
                      <a:pt x="3884" y="20285"/>
                      <a:pt x="4162" y="20425"/>
                    </a:cubicBezTo>
                    <a:cubicBezTo>
                      <a:pt x="4579" y="20635"/>
                      <a:pt x="5007" y="20731"/>
                      <a:pt x="5436" y="20803"/>
                    </a:cubicBezTo>
                    <a:cubicBezTo>
                      <a:pt x="5813" y="20867"/>
                      <a:pt x="6192" y="20913"/>
                      <a:pt x="6570" y="20960"/>
                    </a:cubicBezTo>
                    <a:cubicBezTo>
                      <a:pt x="7051" y="21020"/>
                      <a:pt x="7532" y="21082"/>
                      <a:pt x="8013" y="21136"/>
                    </a:cubicBezTo>
                    <a:cubicBezTo>
                      <a:pt x="8691" y="21211"/>
                      <a:pt x="9369" y="21270"/>
                      <a:pt x="10047" y="21311"/>
                    </a:cubicBezTo>
                    <a:cubicBezTo>
                      <a:pt x="10386" y="21331"/>
                      <a:pt x="10725" y="21347"/>
                      <a:pt x="11064" y="21363"/>
                    </a:cubicBezTo>
                    <a:cubicBezTo>
                      <a:pt x="14576" y="21521"/>
                      <a:pt x="18088" y="21600"/>
                      <a:pt x="21600" y="21599"/>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4" name="0.57">
                <a:extLst>
                  <a:ext uri="{FF2B5EF4-FFF2-40B4-BE49-F238E27FC236}">
                    <a16:creationId xmlns:a16="http://schemas.microsoft.com/office/drawing/2014/main" id="{AF7A9881-802C-5FDF-F791-6F9A67CF2CE5}"/>
                  </a:ext>
                </a:extLst>
              </p:cNvPr>
              <p:cNvSpPr txBox="1"/>
              <p:nvPr/>
            </p:nvSpPr>
            <p:spPr>
              <a:xfrm rot="2337394">
                <a:off x="564942" y="2140999"/>
                <a:ext cx="798183"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0.57</a:t>
                </a:r>
              </a:p>
            </p:txBody>
          </p:sp>
        </p:grpSp>
        <p:grpSp>
          <p:nvGrpSpPr>
            <p:cNvPr id="155" name="Group">
              <a:extLst>
                <a:ext uri="{FF2B5EF4-FFF2-40B4-BE49-F238E27FC236}">
                  <a16:creationId xmlns:a16="http://schemas.microsoft.com/office/drawing/2014/main" id="{27AB1E9F-8027-597F-C2D2-AABFAB529B7D}"/>
                </a:ext>
              </a:extLst>
            </p:cNvPr>
            <p:cNvGrpSpPr/>
            <p:nvPr/>
          </p:nvGrpSpPr>
          <p:grpSpPr>
            <a:xfrm>
              <a:off x="7218421" y="3759630"/>
              <a:ext cx="4590911" cy="2524192"/>
              <a:chOff x="0" y="0"/>
              <a:chExt cx="5441078" cy="2991633"/>
            </a:xfrm>
          </p:grpSpPr>
          <p:sp>
            <p:nvSpPr>
              <p:cNvPr id="156" name="Line">
                <a:extLst>
                  <a:ext uri="{FF2B5EF4-FFF2-40B4-BE49-F238E27FC236}">
                    <a16:creationId xmlns:a16="http://schemas.microsoft.com/office/drawing/2014/main" id="{EA7FC244-C015-414C-1B49-38740EFEFD32}"/>
                  </a:ext>
                </a:extLst>
              </p:cNvPr>
              <p:cNvSpPr/>
              <p:nvPr/>
            </p:nvSpPr>
            <p:spPr>
              <a:xfrm>
                <a:off x="0" y="0"/>
                <a:ext cx="5441078" cy="2705721"/>
              </a:xfrm>
              <a:custGeom>
                <a:avLst/>
                <a:gdLst/>
                <a:ahLst/>
                <a:cxnLst>
                  <a:cxn ang="0">
                    <a:pos x="wd2" y="hd2"/>
                  </a:cxn>
                  <a:cxn ang="5400000">
                    <a:pos x="wd2" y="hd2"/>
                  </a:cxn>
                  <a:cxn ang="10800000">
                    <a:pos x="wd2" y="hd2"/>
                  </a:cxn>
                  <a:cxn ang="16200000">
                    <a:pos x="wd2" y="hd2"/>
                  </a:cxn>
                </a:cxnLst>
                <a:rect l="0" t="0" r="r" b="b"/>
                <a:pathLst>
                  <a:path w="21600" h="21598" extrusionOk="0">
                    <a:moveTo>
                      <a:pt x="0" y="0"/>
                    </a:moveTo>
                    <a:cubicBezTo>
                      <a:pt x="75" y="2198"/>
                      <a:pt x="198" y="4389"/>
                      <a:pt x="370" y="6565"/>
                    </a:cubicBezTo>
                    <a:cubicBezTo>
                      <a:pt x="457" y="7671"/>
                      <a:pt x="557" y="8774"/>
                      <a:pt x="656" y="9876"/>
                    </a:cubicBezTo>
                    <a:cubicBezTo>
                      <a:pt x="743" y="10843"/>
                      <a:pt x="829" y="11809"/>
                      <a:pt x="927" y="12772"/>
                    </a:cubicBezTo>
                    <a:cubicBezTo>
                      <a:pt x="1014" y="13628"/>
                      <a:pt x="1111" y="14481"/>
                      <a:pt x="1203" y="15336"/>
                    </a:cubicBezTo>
                    <a:cubicBezTo>
                      <a:pt x="1261" y="15875"/>
                      <a:pt x="1318" y="16416"/>
                      <a:pt x="1394" y="16945"/>
                    </a:cubicBezTo>
                    <a:cubicBezTo>
                      <a:pt x="1452" y="17343"/>
                      <a:pt x="1520" y="17734"/>
                      <a:pt x="1616" y="18101"/>
                    </a:cubicBezTo>
                    <a:cubicBezTo>
                      <a:pt x="1724" y="18520"/>
                      <a:pt x="1865" y="18901"/>
                      <a:pt x="2037" y="19221"/>
                    </a:cubicBezTo>
                    <a:cubicBezTo>
                      <a:pt x="2264" y="19645"/>
                      <a:pt x="2538" y="19951"/>
                      <a:pt x="2828" y="20169"/>
                    </a:cubicBezTo>
                    <a:cubicBezTo>
                      <a:pt x="3207" y="20453"/>
                      <a:pt x="3609" y="20585"/>
                      <a:pt x="4010" y="20690"/>
                    </a:cubicBezTo>
                    <a:cubicBezTo>
                      <a:pt x="4871" y="20916"/>
                      <a:pt x="5739" y="21026"/>
                      <a:pt x="6606" y="21110"/>
                    </a:cubicBezTo>
                    <a:cubicBezTo>
                      <a:pt x="8236" y="21268"/>
                      <a:pt x="9868" y="21332"/>
                      <a:pt x="11500" y="21372"/>
                    </a:cubicBezTo>
                    <a:cubicBezTo>
                      <a:pt x="12135" y="21387"/>
                      <a:pt x="12770" y="21399"/>
                      <a:pt x="13405" y="21416"/>
                    </a:cubicBezTo>
                    <a:cubicBezTo>
                      <a:pt x="14771" y="21452"/>
                      <a:pt x="16137" y="21511"/>
                      <a:pt x="17503" y="21555"/>
                    </a:cubicBezTo>
                    <a:cubicBezTo>
                      <a:pt x="18187" y="21577"/>
                      <a:pt x="18871" y="21595"/>
                      <a:pt x="19555" y="21597"/>
                    </a:cubicBezTo>
                    <a:cubicBezTo>
                      <a:pt x="20236" y="21600"/>
                      <a:pt x="20918" y="21587"/>
                      <a:pt x="21600" y="21559"/>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7" name="0.53">
                <a:extLst>
                  <a:ext uri="{FF2B5EF4-FFF2-40B4-BE49-F238E27FC236}">
                    <a16:creationId xmlns:a16="http://schemas.microsoft.com/office/drawing/2014/main" id="{7FE555D1-E42A-D2F1-0AB9-BB2472739F54}"/>
                  </a:ext>
                </a:extLst>
              </p:cNvPr>
              <p:cNvSpPr txBox="1"/>
              <p:nvPr/>
            </p:nvSpPr>
            <p:spPr>
              <a:xfrm rot="2804319">
                <a:off x="-8662" y="2339229"/>
                <a:ext cx="813523"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0.53</a:t>
                </a:r>
              </a:p>
            </p:txBody>
          </p:sp>
        </p:grpSp>
        <p:grpSp>
          <p:nvGrpSpPr>
            <p:cNvPr id="158" name="Group">
              <a:extLst>
                <a:ext uri="{FF2B5EF4-FFF2-40B4-BE49-F238E27FC236}">
                  <a16:creationId xmlns:a16="http://schemas.microsoft.com/office/drawing/2014/main" id="{9687F796-0B02-9B0A-3664-08B6D90808BD}"/>
                </a:ext>
              </a:extLst>
            </p:cNvPr>
            <p:cNvGrpSpPr/>
            <p:nvPr/>
          </p:nvGrpSpPr>
          <p:grpSpPr>
            <a:xfrm>
              <a:off x="7217680" y="3765360"/>
              <a:ext cx="4611269" cy="1847017"/>
              <a:chOff x="0" y="0"/>
              <a:chExt cx="5465206" cy="2189056"/>
            </a:xfrm>
          </p:grpSpPr>
          <p:sp>
            <p:nvSpPr>
              <p:cNvPr id="159" name="Line">
                <a:extLst>
                  <a:ext uri="{FF2B5EF4-FFF2-40B4-BE49-F238E27FC236}">
                    <a16:creationId xmlns:a16="http://schemas.microsoft.com/office/drawing/2014/main" id="{1E2E4632-0515-F0AF-41B4-836C5B995BA1}"/>
                  </a:ext>
                </a:extLst>
              </p:cNvPr>
              <p:cNvSpPr/>
              <p:nvPr/>
            </p:nvSpPr>
            <p:spPr>
              <a:xfrm>
                <a:off x="0" y="0"/>
                <a:ext cx="5465206" cy="21890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93" y="2929"/>
                    </a:lnTo>
                    <a:lnTo>
                      <a:pt x="1224" y="6122"/>
                    </a:lnTo>
                    <a:lnTo>
                      <a:pt x="1892" y="8882"/>
                    </a:lnTo>
                    <a:lnTo>
                      <a:pt x="2604" y="10559"/>
                    </a:lnTo>
                    <a:lnTo>
                      <a:pt x="3209" y="11366"/>
                    </a:lnTo>
                    <a:lnTo>
                      <a:pt x="3865" y="11863"/>
                    </a:lnTo>
                    <a:lnTo>
                      <a:pt x="4914" y="12169"/>
                    </a:lnTo>
                    <a:lnTo>
                      <a:pt x="6912" y="12076"/>
                    </a:lnTo>
                    <a:lnTo>
                      <a:pt x="8600" y="12122"/>
                    </a:lnTo>
                    <a:lnTo>
                      <a:pt x="10237" y="12560"/>
                    </a:lnTo>
                    <a:lnTo>
                      <a:pt x="12127" y="13422"/>
                    </a:lnTo>
                    <a:cubicBezTo>
                      <a:pt x="12767" y="13801"/>
                      <a:pt x="13396" y="14298"/>
                      <a:pt x="14007" y="14909"/>
                    </a:cubicBezTo>
                    <a:cubicBezTo>
                      <a:pt x="14649" y="15551"/>
                      <a:pt x="15269" y="16317"/>
                      <a:pt x="15902" y="17013"/>
                    </a:cubicBezTo>
                    <a:cubicBezTo>
                      <a:pt x="16635" y="17821"/>
                      <a:pt x="17384" y="18534"/>
                      <a:pt x="18146" y="19152"/>
                    </a:cubicBezTo>
                    <a:lnTo>
                      <a:pt x="21600" y="21600"/>
                    </a:ln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60" name="0.62">
                <a:extLst>
                  <a:ext uri="{FF2B5EF4-FFF2-40B4-BE49-F238E27FC236}">
                    <a16:creationId xmlns:a16="http://schemas.microsoft.com/office/drawing/2014/main" id="{1098ED3B-1A87-C3EF-AD00-E4BEBD47EB69}"/>
                  </a:ext>
                </a:extLst>
              </p:cNvPr>
              <p:cNvSpPr txBox="1"/>
              <p:nvPr/>
            </p:nvSpPr>
            <p:spPr>
              <a:xfrm rot="1011705">
                <a:off x="4240248" y="1646090"/>
                <a:ext cx="1180999"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0.62</a:t>
                </a:r>
              </a:p>
            </p:txBody>
          </p:sp>
        </p:grpSp>
        <p:sp>
          <p:nvSpPr>
            <p:cNvPr id="161" name="2-BTP">
              <a:extLst>
                <a:ext uri="{FF2B5EF4-FFF2-40B4-BE49-F238E27FC236}">
                  <a16:creationId xmlns:a16="http://schemas.microsoft.com/office/drawing/2014/main" id="{A15C3CA6-FF05-43B6-47C6-C287A653AAF6}"/>
                </a:ext>
              </a:extLst>
            </p:cNvPr>
            <p:cNvSpPr txBox="1"/>
            <p:nvPr/>
          </p:nvSpPr>
          <p:spPr>
            <a:xfrm>
              <a:off x="9524969" y="964405"/>
              <a:ext cx="2144119" cy="5109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anchor="ctr">
              <a:spAutoFit/>
            </a:bodyPr>
            <a:lstStyle>
              <a:lvl1pPr>
                <a:defRPr>
                  <a:solidFill>
                    <a:schemeClr val="accent3">
                      <a:hueOff val="914337"/>
                      <a:satOff val="31515"/>
                      <a:lumOff val="-30790"/>
                    </a:schemeClr>
                  </a:solidFill>
                </a:defRPr>
              </a:lvl1pPr>
            </a:lstStyle>
            <a:p>
              <a:pPr algn="ctr" defTabSz="584083" hangingPunct="0"/>
              <a:r>
                <a:rPr lang="en-US" sz="2024" kern="0">
                  <a:solidFill>
                    <a:srgbClr val="61D836">
                      <a:hueOff val="914337"/>
                      <a:satOff val="31515"/>
                      <a:lumOff val="-30790"/>
                    </a:srgbClr>
                  </a:solidFill>
                  <a:latin typeface="Helvetica Neue"/>
                  <a:ea typeface="Helvetica Neue"/>
                  <a:cs typeface="Helvetica Neue"/>
                  <a:sym typeface="Helvetica Neue"/>
                </a:rPr>
                <a:t>CH</a:t>
              </a:r>
              <a:r>
                <a:rPr lang="en-US" sz="2024" kern="0" baseline="-25000">
                  <a:solidFill>
                    <a:srgbClr val="61D836">
                      <a:hueOff val="914337"/>
                      <a:satOff val="31515"/>
                      <a:lumOff val="-30790"/>
                    </a:srgbClr>
                  </a:solidFill>
                  <a:latin typeface="Helvetica Neue"/>
                  <a:ea typeface="Helvetica Neue"/>
                  <a:cs typeface="Helvetica Neue"/>
                  <a:sym typeface="Helvetica Neue"/>
                </a:rPr>
                <a:t>2</a:t>
              </a:r>
              <a:r>
                <a:rPr lang="en-US" sz="2024" kern="0">
                  <a:solidFill>
                    <a:srgbClr val="61D836">
                      <a:hueOff val="914337"/>
                      <a:satOff val="31515"/>
                      <a:lumOff val="-30790"/>
                    </a:srgbClr>
                  </a:solidFill>
                  <a:latin typeface="Helvetica Neue"/>
                  <a:ea typeface="Helvetica Neue"/>
                  <a:cs typeface="Helvetica Neue"/>
                  <a:sym typeface="Helvetica Neue"/>
                </a:rPr>
                <a:t>=CBrCF</a:t>
              </a:r>
              <a:r>
                <a:rPr lang="en-US" sz="2024" kern="0" baseline="-25000">
                  <a:solidFill>
                    <a:srgbClr val="61D836">
                      <a:hueOff val="914337"/>
                      <a:satOff val="31515"/>
                      <a:lumOff val="-30790"/>
                    </a:srgbClr>
                  </a:solidFill>
                  <a:latin typeface="Helvetica Neue"/>
                  <a:ea typeface="Helvetica Neue"/>
                  <a:cs typeface="Helvetica Neue"/>
                  <a:sym typeface="Helvetica Neue"/>
                </a:rPr>
                <a:t>3</a:t>
              </a:r>
              <a:r>
                <a:rPr lang="en-US" sz="2024" kern="0">
                  <a:solidFill>
                    <a:srgbClr val="61D836">
                      <a:hueOff val="914337"/>
                      <a:satOff val="31515"/>
                      <a:lumOff val="-30790"/>
                    </a:srgbClr>
                  </a:solidFill>
                  <a:latin typeface="Helvetica Neue"/>
                  <a:ea typeface="Helvetica Neue"/>
                  <a:cs typeface="Helvetica Neue"/>
                  <a:sym typeface="Helvetica Neue"/>
                </a:rPr>
                <a:t> </a:t>
              </a:r>
              <a:endParaRPr sz="2024" kern="0">
                <a:solidFill>
                  <a:srgbClr val="61D836">
                    <a:hueOff val="914337"/>
                    <a:satOff val="31515"/>
                    <a:lumOff val="-30790"/>
                  </a:srgbClr>
                </a:solidFill>
                <a:latin typeface="Helvetica Neue"/>
                <a:ea typeface="Helvetica Neue"/>
                <a:cs typeface="Helvetica Neue"/>
                <a:sym typeface="Helvetica Neue"/>
              </a:endParaRPr>
            </a:p>
          </p:txBody>
        </p:sp>
        <p:sp>
          <p:nvSpPr>
            <p:cNvPr id="162" name="CF3Br">
              <a:extLst>
                <a:ext uri="{FF2B5EF4-FFF2-40B4-BE49-F238E27FC236}">
                  <a16:creationId xmlns:a16="http://schemas.microsoft.com/office/drawing/2014/main" id="{26FC80CB-1B2E-F854-A218-6CBE2F075FE9}"/>
                </a:ext>
              </a:extLst>
            </p:cNvPr>
            <p:cNvSpPr txBox="1"/>
            <p:nvPr/>
          </p:nvSpPr>
          <p:spPr>
            <a:xfrm>
              <a:off x="7537708" y="3327008"/>
              <a:ext cx="783871" cy="398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anchor="ctr">
              <a:spAutoFit/>
            </a:bodyPr>
            <a:lstStyle/>
            <a:p>
              <a:pPr algn="ctr" defTabSz="584083" hangingPunct="0">
                <a:defRPr>
                  <a:solidFill>
                    <a:srgbClr val="FF644E">
                      <a:lumOff val="-29866"/>
                    </a:srgbClr>
                  </a:solidFill>
                </a:defRPr>
              </a:pPr>
              <a:r>
                <a:rPr sz="2024" kern="0">
                  <a:solidFill>
                    <a:srgbClr val="FF644E">
                      <a:lumOff val="-29866"/>
                    </a:srgbClr>
                  </a:solidFill>
                  <a:latin typeface="Helvetica Neue"/>
                  <a:ea typeface="Helvetica Neue"/>
                  <a:cs typeface="Helvetica Neue"/>
                  <a:sym typeface="Helvetica Neue"/>
                </a:rPr>
                <a:t>CF</a:t>
              </a:r>
              <a:r>
                <a:rPr sz="2024" kern="0" baseline="-5999">
                  <a:solidFill>
                    <a:srgbClr val="FF644E">
                      <a:lumOff val="-29866"/>
                    </a:srgbClr>
                  </a:solidFill>
                  <a:latin typeface="Helvetica Neue"/>
                  <a:ea typeface="Helvetica Neue"/>
                  <a:cs typeface="Helvetica Neue"/>
                  <a:sym typeface="Helvetica Neue"/>
                </a:rPr>
                <a:t>3</a:t>
              </a:r>
              <a:r>
                <a:rPr sz="2024" kern="0">
                  <a:solidFill>
                    <a:srgbClr val="FF644E">
                      <a:lumOff val="-29866"/>
                    </a:srgbClr>
                  </a:solidFill>
                  <a:latin typeface="Helvetica Neue"/>
                  <a:ea typeface="Helvetica Neue"/>
                  <a:cs typeface="Helvetica Neue"/>
                  <a:sym typeface="Helvetica Neue"/>
                </a:rPr>
                <a:t>Br</a:t>
              </a:r>
            </a:p>
          </p:txBody>
        </p:sp>
        <p:sp>
          <p:nvSpPr>
            <p:cNvPr id="163" name="TextBox 162">
              <a:extLst>
                <a:ext uri="{FF2B5EF4-FFF2-40B4-BE49-F238E27FC236}">
                  <a16:creationId xmlns:a16="http://schemas.microsoft.com/office/drawing/2014/main" id="{74146E45-7920-BF41-13CB-BC2149632CEC}"/>
                </a:ext>
              </a:extLst>
            </p:cNvPr>
            <p:cNvSpPr txBox="1"/>
            <p:nvPr/>
          </p:nvSpPr>
          <p:spPr>
            <a:xfrm rot="16200000">
              <a:off x="3891099" y="3568237"/>
              <a:ext cx="5373209" cy="487262"/>
            </a:xfrm>
            <a:prstGeom prst="rect">
              <a:avLst/>
            </a:prstGeom>
            <a:solidFill>
              <a:srgbClr val="FFFFF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methane flame speed</a:t>
              </a:r>
            </a:p>
          </p:txBody>
        </p:sp>
        <p:sp>
          <p:nvSpPr>
            <p:cNvPr id="164" name="TextBox 163">
              <a:extLst>
                <a:ext uri="{FF2B5EF4-FFF2-40B4-BE49-F238E27FC236}">
                  <a16:creationId xmlns:a16="http://schemas.microsoft.com/office/drawing/2014/main" id="{3E436DA1-3C24-FFF9-64B9-14C472852433}"/>
                </a:ext>
              </a:extLst>
            </p:cNvPr>
            <p:cNvSpPr txBox="1"/>
            <p:nvPr/>
          </p:nvSpPr>
          <p:spPr>
            <a:xfrm>
              <a:off x="6775020" y="6419250"/>
              <a:ext cx="5373209" cy="487262"/>
            </a:xfrm>
            <a:prstGeom prst="rect">
              <a:avLst/>
            </a:prstGeom>
            <a:solidFill>
              <a:srgbClr val="FFFFF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0">
                <a:lnSpc>
                  <a:spcPct val="100000"/>
                </a:lnSpc>
                <a:spcBef>
                  <a:spcPts val="0"/>
                </a:spcBef>
                <a:spcAft>
                  <a:spcPts val="0"/>
                </a:spcAft>
                <a:buClrTx/>
                <a:buSzTx/>
                <a:buFontTx/>
                <a:buNone/>
                <a:tabLst/>
                <a:defRPr/>
              </a:pPr>
              <a:r>
                <a:rPr lang="en-US" kern="0">
                  <a:solidFill>
                    <a:srgbClr val="000000"/>
                  </a:solidFill>
                  <a:latin typeface="Helvetica Neue"/>
                  <a:ea typeface="Helvetica Neue"/>
                  <a:cs typeface="Helvetica Neue"/>
                  <a:sym typeface="Helvetica Neue"/>
                </a:rPr>
                <a:t>s</a:t>
              </a:r>
              <a:r>
                <a:rPr kumimoji="0" lang="en-US" sz="1800" b="0" i="0" u="none" strike="noStrike" kern="0" cap="none" spc="0" normalizeH="0" baseline="0" noProof="0" err="1">
                  <a:ln>
                    <a:noFill/>
                  </a:ln>
                  <a:solidFill>
                    <a:srgbClr val="000000"/>
                  </a:solidFill>
                  <a:effectLst/>
                  <a:uLnTx/>
                  <a:uFillTx/>
                  <a:latin typeface="Helvetica Neue"/>
                  <a:ea typeface="Helvetica Neue"/>
                  <a:cs typeface="Helvetica Neue"/>
                  <a:sym typeface="Helvetica Neue"/>
                </a:rPr>
                <a:t>uppressant</a:t>
              </a: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 fraction</a:t>
              </a:r>
            </a:p>
          </p:txBody>
        </p:sp>
      </p:grpSp>
      <p:pic>
        <p:nvPicPr>
          <p:cNvPr id="166" name="Image" descr="Image">
            <a:extLst>
              <a:ext uri="{FF2B5EF4-FFF2-40B4-BE49-F238E27FC236}">
                <a16:creationId xmlns:a16="http://schemas.microsoft.com/office/drawing/2014/main" id="{993F3674-4EC1-E1FD-A617-74084BEC1C33}"/>
              </a:ext>
            </a:extLst>
          </p:cNvPr>
          <p:cNvPicPr>
            <a:picLocks noChangeAspect="1"/>
          </p:cNvPicPr>
          <p:nvPr/>
        </p:nvPicPr>
        <p:blipFill>
          <a:blip r:embed="rId4"/>
          <a:stretch>
            <a:fillRect/>
          </a:stretch>
        </p:blipFill>
        <p:spPr>
          <a:xfrm>
            <a:off x="418892" y="1723061"/>
            <a:ext cx="5348465" cy="3550582"/>
          </a:xfrm>
          <a:prstGeom prst="rect">
            <a:avLst/>
          </a:prstGeom>
          <a:ln w="12700">
            <a:miter lim="400000"/>
          </a:ln>
        </p:spPr>
      </p:pic>
      <p:sp>
        <p:nvSpPr>
          <p:cNvPr id="1029"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9</a:t>
            </a:fld>
            <a:endParaRPr lang="en-US" sz="1200" dirty="0"/>
          </a:p>
        </p:txBody>
      </p:sp>
    </p:spTree>
    <p:extLst>
      <p:ext uri="{BB962C8B-B14F-4D97-AF65-F5344CB8AC3E}">
        <p14:creationId xmlns:p14="http://schemas.microsoft.com/office/powerpoint/2010/main" val="4140736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EF827-ED5E-68A9-B2DC-234F21B83040}"/>
            </a:ext>
          </a:extLst>
        </p:cNvPr>
        <p:cNvGrpSpPr/>
        <p:nvPr/>
      </p:nvGrpSpPr>
      <p:grpSpPr>
        <a:xfrm>
          <a:off x="0" y="0"/>
          <a:ext cx="0" cy="0"/>
          <a:chOff x="0" y="0"/>
          <a:chExt cx="0" cy="0"/>
        </a:xfrm>
      </p:grpSpPr>
      <p:pic>
        <p:nvPicPr>
          <p:cNvPr id="1028" name="Picture 4" descr="337TS - 1.92 lb. Halotron BrX Fire Extinguisher">
            <a:extLst>
              <a:ext uri="{FF2B5EF4-FFF2-40B4-BE49-F238E27FC236}">
                <a16:creationId xmlns:a16="http://schemas.microsoft.com/office/drawing/2014/main" id="{55FEF3D6-98D5-3398-E831-7A4C97C371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9129" y="1729555"/>
            <a:ext cx="3376674" cy="33766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3FF942D-647D-5A37-E742-7DA7015740B1}"/>
              </a:ext>
            </a:extLst>
          </p:cNvPr>
          <p:cNvSpPr>
            <a:spLocks noGrp="1"/>
          </p:cNvSpPr>
          <p:nvPr>
            <p:ph type="title"/>
          </p:nvPr>
        </p:nvSpPr>
        <p:spPr/>
        <p:txBody>
          <a:bodyPr/>
          <a:lstStyle/>
          <a:p>
            <a:r>
              <a:rPr lang="en-US" dirty="0"/>
              <a:t>Combustion Chemistry is Complex</a:t>
            </a:r>
          </a:p>
        </p:txBody>
      </p:sp>
      <p:sp>
        <p:nvSpPr>
          <p:cNvPr id="3" name="Content Placeholder 2">
            <a:extLst>
              <a:ext uri="{FF2B5EF4-FFF2-40B4-BE49-F238E27FC236}">
                <a16:creationId xmlns:a16="http://schemas.microsoft.com/office/drawing/2014/main" id="{F881E3DA-79D9-D874-889F-18D7A9D1B375}"/>
              </a:ext>
            </a:extLst>
          </p:cNvPr>
          <p:cNvSpPr>
            <a:spLocks noGrp="1"/>
          </p:cNvSpPr>
          <p:nvPr>
            <p:ph sz="half" idx="1"/>
          </p:nvPr>
        </p:nvSpPr>
        <p:spPr>
          <a:xfrm>
            <a:off x="838200" y="5811371"/>
            <a:ext cx="5181600" cy="733566"/>
          </a:xfrm>
        </p:spPr>
        <p:txBody>
          <a:bodyPr>
            <a:normAutofit/>
          </a:bodyPr>
          <a:lstStyle/>
          <a:p>
            <a:r>
              <a:rPr lang="en-US" dirty="0"/>
              <a:t>Fuels are hard but routine</a:t>
            </a:r>
          </a:p>
        </p:txBody>
      </p:sp>
      <p:sp>
        <p:nvSpPr>
          <p:cNvPr id="4" name="Content Placeholder 3">
            <a:extLst>
              <a:ext uri="{FF2B5EF4-FFF2-40B4-BE49-F238E27FC236}">
                <a16:creationId xmlns:a16="http://schemas.microsoft.com/office/drawing/2014/main" id="{9BE5C83A-8EA4-29AB-C653-512A31D01DE3}"/>
              </a:ext>
            </a:extLst>
          </p:cNvPr>
          <p:cNvSpPr>
            <a:spLocks noGrp="1"/>
          </p:cNvSpPr>
          <p:nvPr>
            <p:ph sz="half" idx="2"/>
          </p:nvPr>
        </p:nvSpPr>
        <p:spPr>
          <a:xfrm>
            <a:off x="6172200" y="5811371"/>
            <a:ext cx="5181600" cy="733566"/>
          </a:xfrm>
        </p:spPr>
        <p:txBody>
          <a:bodyPr>
            <a:normAutofit/>
          </a:bodyPr>
          <a:lstStyle/>
          <a:p>
            <a:r>
              <a:rPr lang="en-US" dirty="0"/>
              <a:t>Halocarbons are weird!</a:t>
            </a:r>
          </a:p>
        </p:txBody>
      </p:sp>
      <p:grpSp>
        <p:nvGrpSpPr>
          <p:cNvPr id="165" name="Group 164">
            <a:extLst>
              <a:ext uri="{FF2B5EF4-FFF2-40B4-BE49-F238E27FC236}">
                <a16:creationId xmlns:a16="http://schemas.microsoft.com/office/drawing/2014/main" id="{BA05D9AF-DD69-0164-8DBC-F9D491DFC95A}"/>
              </a:ext>
            </a:extLst>
          </p:cNvPr>
          <p:cNvGrpSpPr/>
          <p:nvPr/>
        </p:nvGrpSpPr>
        <p:grpSpPr>
          <a:xfrm>
            <a:off x="8183480" y="1663536"/>
            <a:ext cx="3589627" cy="3661003"/>
            <a:chOff x="6334073" y="964405"/>
            <a:chExt cx="5826258" cy="5942107"/>
          </a:xfrm>
        </p:grpSpPr>
        <p:pic>
          <p:nvPicPr>
            <p:cNvPr id="124" name="Screen Shot 2019-02-08 at 4.26.02 PM.png" descr="Screen Shot 2019-02-08 at 4.26.02 PM.png">
              <a:extLst>
                <a:ext uri="{FF2B5EF4-FFF2-40B4-BE49-F238E27FC236}">
                  <a16:creationId xmlns:a16="http://schemas.microsoft.com/office/drawing/2014/main" id="{E493D56A-21C5-13CF-445C-1632C7DD8B36}"/>
                </a:ext>
              </a:extLst>
            </p:cNvPr>
            <p:cNvPicPr>
              <a:picLocks noChangeAspect="1"/>
            </p:cNvPicPr>
            <p:nvPr/>
          </p:nvPicPr>
          <p:blipFill>
            <a:blip r:embed="rId3"/>
            <a:stretch>
              <a:fillRect/>
            </a:stretch>
          </p:blipFill>
          <p:spPr>
            <a:xfrm>
              <a:off x="6494588" y="1008475"/>
              <a:ext cx="5665743" cy="5789400"/>
            </a:xfrm>
            <a:prstGeom prst="rect">
              <a:avLst/>
            </a:prstGeom>
            <a:ln w="12700">
              <a:miter lim="400000"/>
            </a:ln>
          </p:spPr>
        </p:pic>
        <p:sp>
          <p:nvSpPr>
            <p:cNvPr id="125" name="Rectangle">
              <a:extLst>
                <a:ext uri="{FF2B5EF4-FFF2-40B4-BE49-F238E27FC236}">
                  <a16:creationId xmlns:a16="http://schemas.microsoft.com/office/drawing/2014/main" id="{3078F835-3383-61C0-C3D0-248B0FDDCF60}"/>
                </a:ext>
              </a:extLst>
            </p:cNvPr>
            <p:cNvSpPr/>
            <p:nvPr/>
          </p:nvSpPr>
          <p:spPr>
            <a:xfrm>
              <a:off x="7233044" y="1254059"/>
              <a:ext cx="4717085" cy="4899701"/>
            </a:xfrm>
            <a:prstGeom prst="rect">
              <a:avLst/>
            </a:prstGeom>
            <a:solidFill>
              <a:srgbClr val="FFFFFF"/>
            </a:solidFill>
            <a:ln w="12700">
              <a:miter lim="400000"/>
            </a:ln>
          </p:spPr>
          <p:txBody>
            <a:bodyPr lIns="42863" tIns="42863" rIns="42863" bIns="42863" anchor="ctr"/>
            <a:lstStyle/>
            <a:p>
              <a:pPr algn="ctr" defTabSz="584083" hangingPunct="0">
                <a:defRPr sz="2200">
                  <a:solidFill>
                    <a:srgbClr val="FFFFFF"/>
                  </a:solidFill>
                  <a:latin typeface="Helvetica Neue Medium"/>
                  <a:ea typeface="Helvetica Neue Medium"/>
                  <a:cs typeface="Helvetica Neue Medium"/>
                  <a:sym typeface="Helvetica Neue Medium"/>
                </a:defRPr>
              </a:pPr>
              <a:endParaRPr sz="1856" kern="0">
                <a:solidFill>
                  <a:srgbClr val="FFFFFF"/>
                </a:solidFill>
                <a:latin typeface="Helvetica Neue Medium"/>
                <a:ea typeface="Helvetica Neue Medium"/>
                <a:cs typeface="Helvetica Neue Medium"/>
                <a:sym typeface="Helvetica Neue Medium"/>
              </a:endParaRPr>
            </a:p>
          </p:txBody>
        </p:sp>
        <p:grpSp>
          <p:nvGrpSpPr>
            <p:cNvPr id="128" name="Group">
              <a:extLst>
                <a:ext uri="{FF2B5EF4-FFF2-40B4-BE49-F238E27FC236}">
                  <a16:creationId xmlns:a16="http://schemas.microsoft.com/office/drawing/2014/main" id="{E22119A0-48A9-23B0-99BD-64EDC99CD9A3}"/>
                </a:ext>
              </a:extLst>
            </p:cNvPr>
            <p:cNvGrpSpPr/>
            <p:nvPr/>
          </p:nvGrpSpPr>
          <p:grpSpPr>
            <a:xfrm>
              <a:off x="7216354" y="1569499"/>
              <a:ext cx="4613540" cy="3560422"/>
              <a:chOff x="-1" y="19"/>
              <a:chExt cx="5467897" cy="4219758"/>
            </a:xfrm>
          </p:grpSpPr>
          <p:sp>
            <p:nvSpPr>
              <p:cNvPr id="129" name="Line">
                <a:extLst>
                  <a:ext uri="{FF2B5EF4-FFF2-40B4-BE49-F238E27FC236}">
                    <a16:creationId xmlns:a16="http://schemas.microsoft.com/office/drawing/2014/main" id="{9BBEB253-B0A5-5983-005A-D3BA617B77E4}"/>
                  </a:ext>
                </a:extLst>
              </p:cNvPr>
              <p:cNvSpPr/>
              <p:nvPr/>
            </p:nvSpPr>
            <p:spPr>
              <a:xfrm>
                <a:off x="-1" y="19"/>
                <a:ext cx="5467897" cy="4219758"/>
              </a:xfrm>
              <a:custGeom>
                <a:avLst/>
                <a:gdLst/>
                <a:ahLst/>
                <a:cxnLst>
                  <a:cxn ang="0">
                    <a:pos x="wd2" y="hd2"/>
                  </a:cxn>
                  <a:cxn ang="5400000">
                    <a:pos x="wd2" y="hd2"/>
                  </a:cxn>
                  <a:cxn ang="10800000">
                    <a:pos x="wd2" y="hd2"/>
                  </a:cxn>
                  <a:cxn ang="16200000">
                    <a:pos x="wd2" y="hd2"/>
                  </a:cxn>
                </a:cxnLst>
                <a:rect l="0" t="0" r="r" b="b"/>
                <a:pathLst>
                  <a:path w="21598" h="21547" extrusionOk="0">
                    <a:moveTo>
                      <a:pt x="0" y="13266"/>
                    </a:moveTo>
                    <a:cubicBezTo>
                      <a:pt x="-2" y="14510"/>
                      <a:pt x="66" y="15753"/>
                      <a:pt x="202" y="16985"/>
                    </a:cubicBezTo>
                    <a:cubicBezTo>
                      <a:pt x="251" y="17423"/>
                      <a:pt x="308" y="17859"/>
                      <a:pt x="405" y="18283"/>
                    </a:cubicBezTo>
                    <a:cubicBezTo>
                      <a:pt x="525" y="18812"/>
                      <a:pt x="705" y="19313"/>
                      <a:pt x="894" y="19807"/>
                    </a:cubicBezTo>
                    <a:cubicBezTo>
                      <a:pt x="1077" y="20284"/>
                      <a:pt x="1271" y="20759"/>
                      <a:pt x="1559" y="21141"/>
                    </a:cubicBezTo>
                    <a:cubicBezTo>
                      <a:pt x="1694" y="21320"/>
                      <a:pt x="1852" y="21477"/>
                      <a:pt x="2042" y="21528"/>
                    </a:cubicBezTo>
                    <a:cubicBezTo>
                      <a:pt x="2206" y="21573"/>
                      <a:pt x="2375" y="21532"/>
                      <a:pt x="2528" y="21444"/>
                    </a:cubicBezTo>
                    <a:cubicBezTo>
                      <a:pt x="2812" y="21280"/>
                      <a:pt x="3022" y="20972"/>
                      <a:pt x="3217" y="20660"/>
                    </a:cubicBezTo>
                    <a:cubicBezTo>
                      <a:pt x="3957" y="19480"/>
                      <a:pt x="4567" y="18178"/>
                      <a:pt x="5150" y="16860"/>
                    </a:cubicBezTo>
                    <a:cubicBezTo>
                      <a:pt x="6143" y="14615"/>
                      <a:pt x="7058" y="12315"/>
                      <a:pt x="8066" y="10083"/>
                    </a:cubicBezTo>
                    <a:cubicBezTo>
                      <a:pt x="8627" y="8840"/>
                      <a:pt x="9216" y="7619"/>
                      <a:pt x="9766" y="6369"/>
                    </a:cubicBezTo>
                    <a:cubicBezTo>
                      <a:pt x="10324" y="5103"/>
                      <a:pt x="10843" y="3805"/>
                      <a:pt x="11495" y="2614"/>
                    </a:cubicBezTo>
                    <a:cubicBezTo>
                      <a:pt x="11775" y="2104"/>
                      <a:pt x="12079" y="1614"/>
                      <a:pt x="12433" y="1188"/>
                    </a:cubicBezTo>
                    <a:cubicBezTo>
                      <a:pt x="12653" y="924"/>
                      <a:pt x="12891" y="686"/>
                      <a:pt x="13151" y="492"/>
                    </a:cubicBezTo>
                    <a:cubicBezTo>
                      <a:pt x="13356" y="339"/>
                      <a:pt x="13573" y="214"/>
                      <a:pt x="13801" y="129"/>
                    </a:cubicBezTo>
                    <a:cubicBezTo>
                      <a:pt x="14126" y="9"/>
                      <a:pt x="14466" y="-27"/>
                      <a:pt x="14802" y="19"/>
                    </a:cubicBezTo>
                    <a:cubicBezTo>
                      <a:pt x="15049" y="52"/>
                      <a:pt x="15290" y="129"/>
                      <a:pt x="15524" y="232"/>
                    </a:cubicBezTo>
                    <a:cubicBezTo>
                      <a:pt x="15896" y="395"/>
                      <a:pt x="16248" y="624"/>
                      <a:pt x="16586" y="883"/>
                    </a:cubicBezTo>
                    <a:cubicBezTo>
                      <a:pt x="17044" y="1236"/>
                      <a:pt x="17475" y="1647"/>
                      <a:pt x="17858" y="2127"/>
                    </a:cubicBezTo>
                    <a:cubicBezTo>
                      <a:pt x="18349" y="2742"/>
                      <a:pt x="18753" y="3459"/>
                      <a:pt x="19151" y="4178"/>
                    </a:cubicBezTo>
                    <a:cubicBezTo>
                      <a:pt x="19988" y="5691"/>
                      <a:pt x="20803" y="7223"/>
                      <a:pt x="21598" y="8773"/>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0" name="0.48">
                <a:extLst>
                  <a:ext uri="{FF2B5EF4-FFF2-40B4-BE49-F238E27FC236}">
                    <a16:creationId xmlns:a16="http://schemas.microsoft.com/office/drawing/2014/main" id="{FD0C23DB-3348-0012-F968-FA10500DF0A6}"/>
                  </a:ext>
                </a:extLst>
              </p:cNvPr>
              <p:cNvSpPr txBox="1"/>
              <p:nvPr/>
            </p:nvSpPr>
            <p:spPr>
              <a:xfrm rot="3577018">
                <a:off x="5047284" y="936064"/>
                <a:ext cx="427468" cy="3026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0.48</a:t>
                </a:r>
              </a:p>
            </p:txBody>
          </p:sp>
        </p:grpSp>
        <p:grpSp>
          <p:nvGrpSpPr>
            <p:cNvPr id="131" name="Group">
              <a:extLst>
                <a:ext uri="{FF2B5EF4-FFF2-40B4-BE49-F238E27FC236}">
                  <a16:creationId xmlns:a16="http://schemas.microsoft.com/office/drawing/2014/main" id="{EE7BB677-EC84-2121-877D-593F71AC6B0C}"/>
                </a:ext>
              </a:extLst>
            </p:cNvPr>
            <p:cNvGrpSpPr/>
            <p:nvPr/>
          </p:nvGrpSpPr>
          <p:grpSpPr>
            <a:xfrm>
              <a:off x="7222329" y="3703915"/>
              <a:ext cx="4614084" cy="1208976"/>
              <a:chOff x="0" y="7"/>
              <a:chExt cx="5468542" cy="1432859"/>
            </a:xfrm>
          </p:grpSpPr>
          <p:sp>
            <p:nvSpPr>
              <p:cNvPr id="132" name="Line">
                <a:extLst>
                  <a:ext uri="{FF2B5EF4-FFF2-40B4-BE49-F238E27FC236}">
                    <a16:creationId xmlns:a16="http://schemas.microsoft.com/office/drawing/2014/main" id="{8B4F922D-BC66-A891-F113-4F5D4F8295F9}"/>
                  </a:ext>
                </a:extLst>
              </p:cNvPr>
              <p:cNvSpPr/>
              <p:nvPr/>
            </p:nvSpPr>
            <p:spPr>
              <a:xfrm>
                <a:off x="0" y="7"/>
                <a:ext cx="5468542" cy="1432859"/>
              </a:xfrm>
              <a:custGeom>
                <a:avLst/>
                <a:gdLst/>
                <a:ahLst/>
                <a:cxnLst>
                  <a:cxn ang="0">
                    <a:pos x="wd2" y="hd2"/>
                  </a:cxn>
                  <a:cxn ang="5400000">
                    <a:pos x="wd2" y="hd2"/>
                  </a:cxn>
                  <a:cxn ang="10800000">
                    <a:pos x="wd2" y="hd2"/>
                  </a:cxn>
                  <a:cxn ang="16200000">
                    <a:pos x="wd2" y="hd2"/>
                  </a:cxn>
                </a:cxnLst>
                <a:rect l="0" t="0" r="r" b="b"/>
                <a:pathLst>
                  <a:path w="21600" h="21434" extrusionOk="0">
                    <a:moveTo>
                      <a:pt x="0" y="1909"/>
                    </a:moveTo>
                    <a:cubicBezTo>
                      <a:pt x="97" y="4132"/>
                      <a:pt x="230" y="6330"/>
                      <a:pt x="397" y="8493"/>
                    </a:cubicBezTo>
                    <a:cubicBezTo>
                      <a:pt x="551" y="10484"/>
                      <a:pt x="734" y="12440"/>
                      <a:pt x="907" y="14410"/>
                    </a:cubicBezTo>
                    <a:cubicBezTo>
                      <a:pt x="1057" y="16126"/>
                      <a:pt x="1201" y="17864"/>
                      <a:pt x="1445" y="19418"/>
                    </a:cubicBezTo>
                    <a:cubicBezTo>
                      <a:pt x="1507" y="19807"/>
                      <a:pt x="1574" y="20182"/>
                      <a:pt x="1654" y="20516"/>
                    </a:cubicBezTo>
                    <a:cubicBezTo>
                      <a:pt x="1721" y="20791"/>
                      <a:pt x="1796" y="21037"/>
                      <a:pt x="1885" y="21196"/>
                    </a:cubicBezTo>
                    <a:cubicBezTo>
                      <a:pt x="2073" y="21533"/>
                      <a:pt x="2288" y="21443"/>
                      <a:pt x="2493" y="21335"/>
                    </a:cubicBezTo>
                    <a:cubicBezTo>
                      <a:pt x="2856" y="21145"/>
                      <a:pt x="3220" y="20918"/>
                      <a:pt x="3564" y="20441"/>
                    </a:cubicBezTo>
                    <a:cubicBezTo>
                      <a:pt x="3871" y="20015"/>
                      <a:pt x="4157" y="19399"/>
                      <a:pt x="4430" y="18716"/>
                    </a:cubicBezTo>
                    <a:cubicBezTo>
                      <a:pt x="5336" y="16450"/>
                      <a:pt x="6097" y="13480"/>
                      <a:pt x="6923" y="10816"/>
                    </a:cubicBezTo>
                    <a:cubicBezTo>
                      <a:pt x="7418" y="9223"/>
                      <a:pt x="7935" y="7738"/>
                      <a:pt x="8472" y="6358"/>
                    </a:cubicBezTo>
                    <a:cubicBezTo>
                      <a:pt x="9217" y="4444"/>
                      <a:pt x="9999" y="2733"/>
                      <a:pt x="10843" y="1539"/>
                    </a:cubicBezTo>
                    <a:cubicBezTo>
                      <a:pt x="11242" y="973"/>
                      <a:pt x="11653" y="528"/>
                      <a:pt x="12071" y="207"/>
                    </a:cubicBezTo>
                    <a:cubicBezTo>
                      <a:pt x="12497" y="-43"/>
                      <a:pt x="12929" y="-67"/>
                      <a:pt x="13356" y="134"/>
                    </a:cubicBezTo>
                    <a:cubicBezTo>
                      <a:pt x="13667" y="281"/>
                      <a:pt x="13974" y="547"/>
                      <a:pt x="14269" y="946"/>
                    </a:cubicBezTo>
                    <a:cubicBezTo>
                      <a:pt x="14665" y="1481"/>
                      <a:pt x="15035" y="2247"/>
                      <a:pt x="15402" y="3021"/>
                    </a:cubicBezTo>
                    <a:cubicBezTo>
                      <a:pt x="16130" y="4554"/>
                      <a:pt x="16851" y="6125"/>
                      <a:pt x="17561" y="7774"/>
                    </a:cubicBezTo>
                    <a:cubicBezTo>
                      <a:pt x="18259" y="9396"/>
                      <a:pt x="18946" y="11092"/>
                      <a:pt x="19619" y="12859"/>
                    </a:cubicBezTo>
                    <a:cubicBezTo>
                      <a:pt x="20293" y="14626"/>
                      <a:pt x="20953" y="16464"/>
                      <a:pt x="21600" y="1837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3" name="0.53">
                <a:extLst>
                  <a:ext uri="{FF2B5EF4-FFF2-40B4-BE49-F238E27FC236}">
                    <a16:creationId xmlns:a16="http://schemas.microsoft.com/office/drawing/2014/main" id="{AE288BFA-EAFE-4519-8213-946ADFDB137A}"/>
                  </a:ext>
                </a:extLst>
              </p:cNvPr>
              <p:cNvSpPr txBox="1"/>
              <p:nvPr/>
            </p:nvSpPr>
            <p:spPr>
              <a:xfrm rot="2327802">
                <a:off x="4969147" y="691106"/>
                <a:ext cx="427469" cy="3026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0.53</a:t>
                </a:r>
              </a:p>
            </p:txBody>
          </p:sp>
        </p:grpSp>
        <p:grpSp>
          <p:nvGrpSpPr>
            <p:cNvPr id="134" name="Group">
              <a:extLst>
                <a:ext uri="{FF2B5EF4-FFF2-40B4-BE49-F238E27FC236}">
                  <a16:creationId xmlns:a16="http://schemas.microsoft.com/office/drawing/2014/main" id="{358B3F52-7C86-F50C-E72C-527A60E23D05}"/>
                </a:ext>
              </a:extLst>
            </p:cNvPr>
            <p:cNvGrpSpPr/>
            <p:nvPr/>
          </p:nvGrpSpPr>
          <p:grpSpPr>
            <a:xfrm>
              <a:off x="7226118" y="3787271"/>
              <a:ext cx="4608313" cy="1519070"/>
              <a:chOff x="0" y="0"/>
              <a:chExt cx="5461702" cy="1800378"/>
            </a:xfrm>
          </p:grpSpPr>
          <p:sp>
            <p:nvSpPr>
              <p:cNvPr id="135" name="Line">
                <a:extLst>
                  <a:ext uri="{FF2B5EF4-FFF2-40B4-BE49-F238E27FC236}">
                    <a16:creationId xmlns:a16="http://schemas.microsoft.com/office/drawing/2014/main" id="{7E308B67-2E2D-0E90-A61D-417080D3B47B}"/>
                  </a:ext>
                </a:extLst>
              </p:cNvPr>
              <p:cNvSpPr/>
              <p:nvPr/>
            </p:nvSpPr>
            <p:spPr>
              <a:xfrm>
                <a:off x="0" y="0"/>
                <a:ext cx="5461702" cy="18003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55" y="1998"/>
                      <a:pt x="356" y="3960"/>
                      <a:pt x="603" y="5871"/>
                    </a:cubicBezTo>
                    <a:cubicBezTo>
                      <a:pt x="696" y="6594"/>
                      <a:pt x="796" y="7309"/>
                      <a:pt x="917" y="7994"/>
                    </a:cubicBezTo>
                    <a:cubicBezTo>
                      <a:pt x="990" y="8409"/>
                      <a:pt x="1071" y="8812"/>
                      <a:pt x="1154" y="9210"/>
                    </a:cubicBezTo>
                    <a:cubicBezTo>
                      <a:pt x="1388" y="10331"/>
                      <a:pt x="1639" y="11419"/>
                      <a:pt x="1911" y="12457"/>
                    </a:cubicBezTo>
                    <a:cubicBezTo>
                      <a:pt x="2050" y="12985"/>
                      <a:pt x="2196" y="13504"/>
                      <a:pt x="2383" y="13873"/>
                    </a:cubicBezTo>
                    <a:cubicBezTo>
                      <a:pt x="2533" y="14171"/>
                      <a:pt x="2705" y="14358"/>
                      <a:pt x="2884" y="14420"/>
                    </a:cubicBezTo>
                    <a:lnTo>
                      <a:pt x="3457" y="14656"/>
                    </a:lnTo>
                    <a:lnTo>
                      <a:pt x="4538" y="14229"/>
                    </a:lnTo>
                    <a:lnTo>
                      <a:pt x="5785" y="13063"/>
                    </a:lnTo>
                    <a:cubicBezTo>
                      <a:pt x="6246" y="12589"/>
                      <a:pt x="6709" y="12122"/>
                      <a:pt x="7172" y="11661"/>
                    </a:cubicBezTo>
                    <a:cubicBezTo>
                      <a:pt x="7564" y="11270"/>
                      <a:pt x="7957" y="10884"/>
                      <a:pt x="8360" y="10612"/>
                    </a:cubicBezTo>
                    <a:cubicBezTo>
                      <a:pt x="8769" y="10336"/>
                      <a:pt x="9186" y="10179"/>
                      <a:pt x="9602" y="10030"/>
                    </a:cubicBezTo>
                    <a:cubicBezTo>
                      <a:pt x="10203" y="9815"/>
                      <a:pt x="10805" y="9616"/>
                      <a:pt x="11410" y="9601"/>
                    </a:cubicBezTo>
                    <a:cubicBezTo>
                      <a:pt x="11877" y="9588"/>
                      <a:pt x="12344" y="9685"/>
                      <a:pt x="12804" y="9930"/>
                    </a:cubicBezTo>
                    <a:cubicBezTo>
                      <a:pt x="13187" y="10134"/>
                      <a:pt x="13563" y="10439"/>
                      <a:pt x="13927" y="10845"/>
                    </a:cubicBezTo>
                    <a:cubicBezTo>
                      <a:pt x="14880" y="11907"/>
                      <a:pt x="15732" y="13630"/>
                      <a:pt x="16632" y="15050"/>
                    </a:cubicBezTo>
                    <a:cubicBezTo>
                      <a:pt x="17588" y="16557"/>
                      <a:pt x="18595" y="17719"/>
                      <a:pt x="19591" y="18961"/>
                    </a:cubicBezTo>
                    <a:cubicBezTo>
                      <a:pt x="20266" y="19803"/>
                      <a:pt x="20936" y="20683"/>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6" name="0.57">
                <a:extLst>
                  <a:ext uri="{FF2B5EF4-FFF2-40B4-BE49-F238E27FC236}">
                    <a16:creationId xmlns:a16="http://schemas.microsoft.com/office/drawing/2014/main" id="{41B88513-66B0-8790-E813-A3D6EBFF0C8A}"/>
                  </a:ext>
                </a:extLst>
              </p:cNvPr>
              <p:cNvSpPr txBox="1"/>
              <p:nvPr/>
            </p:nvSpPr>
            <p:spPr>
              <a:xfrm rot="1604059">
                <a:off x="4672963" y="1258393"/>
                <a:ext cx="752523" cy="4912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0.57</a:t>
                </a:r>
              </a:p>
            </p:txBody>
          </p:sp>
        </p:grpSp>
        <p:grpSp>
          <p:nvGrpSpPr>
            <p:cNvPr id="137" name="Group">
              <a:extLst>
                <a:ext uri="{FF2B5EF4-FFF2-40B4-BE49-F238E27FC236}">
                  <a16:creationId xmlns:a16="http://schemas.microsoft.com/office/drawing/2014/main" id="{E25F85AD-ECB2-5124-BEDA-3960FB709F28}"/>
                </a:ext>
              </a:extLst>
            </p:cNvPr>
            <p:cNvGrpSpPr/>
            <p:nvPr/>
          </p:nvGrpSpPr>
          <p:grpSpPr>
            <a:xfrm>
              <a:off x="7223918" y="3767850"/>
              <a:ext cx="4609862" cy="2035751"/>
              <a:chOff x="0" y="0"/>
              <a:chExt cx="5463539" cy="2412740"/>
            </a:xfrm>
          </p:grpSpPr>
          <p:sp>
            <p:nvSpPr>
              <p:cNvPr id="138" name="Line">
                <a:extLst>
                  <a:ext uri="{FF2B5EF4-FFF2-40B4-BE49-F238E27FC236}">
                    <a16:creationId xmlns:a16="http://schemas.microsoft.com/office/drawing/2014/main" id="{898CF209-81C4-6E00-21F1-7767E522E6BC}"/>
                  </a:ext>
                </a:extLst>
              </p:cNvPr>
              <p:cNvSpPr/>
              <p:nvPr/>
            </p:nvSpPr>
            <p:spPr>
              <a:xfrm>
                <a:off x="0" y="0"/>
                <a:ext cx="5463539" cy="23876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87" y="1028"/>
                      <a:pt x="407" y="2023"/>
                      <a:pt x="657" y="2978"/>
                    </a:cubicBezTo>
                    <a:cubicBezTo>
                      <a:pt x="803" y="3533"/>
                      <a:pt x="959" y="4075"/>
                      <a:pt x="1110" y="4623"/>
                    </a:cubicBezTo>
                    <a:cubicBezTo>
                      <a:pt x="1272" y="5210"/>
                      <a:pt x="1428" y="5806"/>
                      <a:pt x="1596" y="6385"/>
                    </a:cubicBezTo>
                    <a:cubicBezTo>
                      <a:pt x="1757" y="6940"/>
                      <a:pt x="1929" y="7481"/>
                      <a:pt x="2132" y="7959"/>
                    </a:cubicBezTo>
                    <a:cubicBezTo>
                      <a:pt x="2319" y="8397"/>
                      <a:pt x="2529" y="8777"/>
                      <a:pt x="2742" y="9148"/>
                    </a:cubicBezTo>
                    <a:cubicBezTo>
                      <a:pt x="2952" y="9513"/>
                      <a:pt x="3164" y="9872"/>
                      <a:pt x="3391" y="10178"/>
                    </a:cubicBezTo>
                    <a:cubicBezTo>
                      <a:pt x="3736" y="10643"/>
                      <a:pt x="4109" y="10980"/>
                      <a:pt x="4492" y="11242"/>
                    </a:cubicBezTo>
                    <a:cubicBezTo>
                      <a:pt x="5034" y="11612"/>
                      <a:pt x="5592" y="11832"/>
                      <a:pt x="6148" y="12060"/>
                    </a:cubicBezTo>
                    <a:cubicBezTo>
                      <a:pt x="7008" y="12412"/>
                      <a:pt x="7865" y="12788"/>
                      <a:pt x="8713" y="13269"/>
                    </a:cubicBezTo>
                    <a:cubicBezTo>
                      <a:pt x="9520" y="13728"/>
                      <a:pt x="10316" y="14281"/>
                      <a:pt x="11116" y="14805"/>
                    </a:cubicBezTo>
                    <a:cubicBezTo>
                      <a:pt x="11809" y="15259"/>
                      <a:pt x="12506" y="15691"/>
                      <a:pt x="13189" y="16217"/>
                    </a:cubicBezTo>
                    <a:cubicBezTo>
                      <a:pt x="14269" y="17048"/>
                      <a:pt x="15312" y="18110"/>
                      <a:pt x="16397" y="18904"/>
                    </a:cubicBezTo>
                    <a:cubicBezTo>
                      <a:pt x="17252" y="19530"/>
                      <a:pt x="18128" y="19986"/>
                      <a:pt x="19005" y="20414"/>
                    </a:cubicBezTo>
                    <a:cubicBezTo>
                      <a:pt x="19868" y="20835"/>
                      <a:pt x="20733" y="21231"/>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9" name="0.67">
                <a:extLst>
                  <a:ext uri="{FF2B5EF4-FFF2-40B4-BE49-F238E27FC236}">
                    <a16:creationId xmlns:a16="http://schemas.microsoft.com/office/drawing/2014/main" id="{03D50766-7781-5DF0-0D35-A74A5DF1C358}"/>
                  </a:ext>
                </a:extLst>
              </p:cNvPr>
              <p:cNvSpPr txBox="1"/>
              <p:nvPr/>
            </p:nvSpPr>
            <p:spPr>
              <a:xfrm rot="860253">
                <a:off x="4288438" y="1921455"/>
                <a:ext cx="1025774" cy="4912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0.67</a:t>
                </a:r>
              </a:p>
            </p:txBody>
          </p:sp>
        </p:grpSp>
        <p:grpSp>
          <p:nvGrpSpPr>
            <p:cNvPr id="140" name="Group">
              <a:extLst>
                <a:ext uri="{FF2B5EF4-FFF2-40B4-BE49-F238E27FC236}">
                  <a16:creationId xmlns:a16="http://schemas.microsoft.com/office/drawing/2014/main" id="{22839CAA-0771-9134-22B2-13BC68FB0092}"/>
                </a:ext>
              </a:extLst>
            </p:cNvPr>
            <p:cNvGrpSpPr/>
            <p:nvPr/>
          </p:nvGrpSpPr>
          <p:grpSpPr>
            <a:xfrm>
              <a:off x="7221062" y="3750963"/>
              <a:ext cx="4597838" cy="2295127"/>
              <a:chOff x="0" y="0"/>
              <a:chExt cx="5449287" cy="2720150"/>
            </a:xfrm>
          </p:grpSpPr>
          <p:sp>
            <p:nvSpPr>
              <p:cNvPr id="141" name="Line">
                <a:extLst>
                  <a:ext uri="{FF2B5EF4-FFF2-40B4-BE49-F238E27FC236}">
                    <a16:creationId xmlns:a16="http://schemas.microsoft.com/office/drawing/2014/main" id="{7454C612-09B0-5439-072B-6C44B4114F06}"/>
                  </a:ext>
                </a:extLst>
              </p:cNvPr>
              <p:cNvSpPr/>
              <p:nvPr/>
            </p:nvSpPr>
            <p:spPr>
              <a:xfrm>
                <a:off x="0" y="0"/>
                <a:ext cx="5449287" cy="26238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41" y="1303"/>
                      <a:pt x="883" y="2605"/>
                      <a:pt x="1326" y="3905"/>
                    </a:cubicBezTo>
                    <a:cubicBezTo>
                      <a:pt x="1547" y="4553"/>
                      <a:pt x="1768" y="5201"/>
                      <a:pt x="1991" y="5845"/>
                    </a:cubicBezTo>
                    <a:cubicBezTo>
                      <a:pt x="2103" y="6167"/>
                      <a:pt x="2215" y="6488"/>
                      <a:pt x="2325" y="6813"/>
                    </a:cubicBezTo>
                    <a:cubicBezTo>
                      <a:pt x="2380" y="6976"/>
                      <a:pt x="2434" y="7139"/>
                      <a:pt x="2492" y="7297"/>
                    </a:cubicBezTo>
                    <a:cubicBezTo>
                      <a:pt x="2607" y="7610"/>
                      <a:pt x="2736" y="7900"/>
                      <a:pt x="2869" y="8180"/>
                    </a:cubicBezTo>
                    <a:cubicBezTo>
                      <a:pt x="3185" y="8842"/>
                      <a:pt x="3524" y="9452"/>
                      <a:pt x="3888" y="9991"/>
                    </a:cubicBezTo>
                    <a:cubicBezTo>
                      <a:pt x="4070" y="10261"/>
                      <a:pt x="4258" y="10512"/>
                      <a:pt x="4447" y="10760"/>
                    </a:cubicBezTo>
                    <a:cubicBezTo>
                      <a:pt x="5239" y="11798"/>
                      <a:pt x="6051" y="12768"/>
                      <a:pt x="6881" y="13669"/>
                    </a:cubicBezTo>
                    <a:cubicBezTo>
                      <a:pt x="7296" y="14119"/>
                      <a:pt x="7715" y="14551"/>
                      <a:pt x="8138" y="14966"/>
                    </a:cubicBezTo>
                    <a:cubicBezTo>
                      <a:pt x="9065" y="15874"/>
                      <a:pt x="10011" y="16698"/>
                      <a:pt x="10972" y="17441"/>
                    </a:cubicBezTo>
                    <a:cubicBezTo>
                      <a:pt x="11452" y="17812"/>
                      <a:pt x="11936" y="18163"/>
                      <a:pt x="12424" y="18487"/>
                    </a:cubicBezTo>
                    <a:cubicBezTo>
                      <a:pt x="13427" y="19151"/>
                      <a:pt x="14446" y="19696"/>
                      <a:pt x="15478" y="20103"/>
                    </a:cubicBezTo>
                    <a:cubicBezTo>
                      <a:pt x="15995" y="20306"/>
                      <a:pt x="16514" y="20475"/>
                      <a:pt x="17034" y="20630"/>
                    </a:cubicBezTo>
                    <a:cubicBezTo>
                      <a:pt x="18549" y="21079"/>
                      <a:pt x="20072" y="21403"/>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2" name="0.79">
                <a:extLst>
                  <a:ext uri="{FF2B5EF4-FFF2-40B4-BE49-F238E27FC236}">
                    <a16:creationId xmlns:a16="http://schemas.microsoft.com/office/drawing/2014/main" id="{B95664AD-ABD0-196B-0721-4657C08DFFF4}"/>
                  </a:ext>
                </a:extLst>
              </p:cNvPr>
              <p:cNvSpPr txBox="1"/>
              <p:nvPr/>
            </p:nvSpPr>
            <p:spPr>
              <a:xfrm rot="442079">
                <a:off x="4294442" y="2228865"/>
                <a:ext cx="769085" cy="4912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0.79</a:t>
                </a:r>
              </a:p>
            </p:txBody>
          </p:sp>
        </p:grpSp>
        <p:grpSp>
          <p:nvGrpSpPr>
            <p:cNvPr id="143" name="Group">
              <a:extLst>
                <a:ext uri="{FF2B5EF4-FFF2-40B4-BE49-F238E27FC236}">
                  <a16:creationId xmlns:a16="http://schemas.microsoft.com/office/drawing/2014/main" id="{94CBE261-83FA-9F2A-603F-EB0764A6319E}"/>
                </a:ext>
              </a:extLst>
            </p:cNvPr>
            <p:cNvGrpSpPr/>
            <p:nvPr/>
          </p:nvGrpSpPr>
          <p:grpSpPr>
            <a:xfrm>
              <a:off x="7219269" y="3761495"/>
              <a:ext cx="3128500" cy="2273311"/>
              <a:chOff x="0" y="0"/>
              <a:chExt cx="3707849" cy="2694294"/>
            </a:xfrm>
          </p:grpSpPr>
          <p:sp>
            <p:nvSpPr>
              <p:cNvPr id="144" name="Line">
                <a:extLst>
                  <a:ext uri="{FF2B5EF4-FFF2-40B4-BE49-F238E27FC236}">
                    <a16:creationId xmlns:a16="http://schemas.microsoft.com/office/drawing/2014/main" id="{CCED8E68-D23D-F0BB-A271-A3016C722B4A}"/>
                  </a:ext>
                </a:extLst>
              </p:cNvPr>
              <p:cNvSpPr/>
              <p:nvPr/>
            </p:nvSpPr>
            <p:spPr>
              <a:xfrm>
                <a:off x="0" y="0"/>
                <a:ext cx="3269712" cy="25060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88" y="7998"/>
                    </a:lnTo>
                    <a:cubicBezTo>
                      <a:pt x="4543" y="8538"/>
                      <a:pt x="4903" y="9072"/>
                      <a:pt x="5267" y="9602"/>
                    </a:cubicBezTo>
                    <a:cubicBezTo>
                      <a:pt x="5970" y="10626"/>
                      <a:pt x="6690" y="11633"/>
                      <a:pt x="7458" y="12574"/>
                    </a:cubicBezTo>
                    <a:cubicBezTo>
                      <a:pt x="8055" y="13306"/>
                      <a:pt x="8681" y="13997"/>
                      <a:pt x="9326" y="14656"/>
                    </a:cubicBezTo>
                    <a:cubicBezTo>
                      <a:pt x="10035" y="15381"/>
                      <a:pt x="10768" y="16066"/>
                      <a:pt x="11517" y="16720"/>
                    </a:cubicBezTo>
                    <a:cubicBezTo>
                      <a:pt x="12128" y="17254"/>
                      <a:pt x="12749" y="17768"/>
                      <a:pt x="13391" y="18234"/>
                    </a:cubicBezTo>
                    <a:cubicBezTo>
                      <a:pt x="13965" y="18651"/>
                      <a:pt x="14555" y="19029"/>
                      <a:pt x="15157" y="19369"/>
                    </a:cubicBezTo>
                    <a:cubicBezTo>
                      <a:pt x="15458" y="19540"/>
                      <a:pt x="15763" y="19701"/>
                      <a:pt x="16071" y="19849"/>
                    </a:cubicBezTo>
                    <a:cubicBezTo>
                      <a:pt x="16497" y="20053"/>
                      <a:pt x="16931" y="20233"/>
                      <a:pt x="17371" y="20380"/>
                    </a:cubicBezTo>
                    <a:cubicBezTo>
                      <a:pt x="17591" y="20454"/>
                      <a:pt x="17813" y="20519"/>
                      <a:pt x="18034" y="20584"/>
                    </a:cubicBezTo>
                    <a:cubicBezTo>
                      <a:pt x="19221" y="20933"/>
                      <a:pt x="20410" y="21272"/>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5" name="0.92">
                <a:extLst>
                  <a:ext uri="{FF2B5EF4-FFF2-40B4-BE49-F238E27FC236}">
                    <a16:creationId xmlns:a16="http://schemas.microsoft.com/office/drawing/2014/main" id="{41E88B2F-3D99-351A-9756-CEDD715D9FD4}"/>
                  </a:ext>
                </a:extLst>
              </p:cNvPr>
              <p:cNvSpPr txBox="1"/>
              <p:nvPr/>
            </p:nvSpPr>
            <p:spPr>
              <a:xfrm rot="442079">
                <a:off x="3013992" y="2203009"/>
                <a:ext cx="693857" cy="4912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0.92</a:t>
                </a:r>
              </a:p>
            </p:txBody>
          </p:sp>
        </p:grpSp>
        <p:grpSp>
          <p:nvGrpSpPr>
            <p:cNvPr id="146" name="Group">
              <a:extLst>
                <a:ext uri="{FF2B5EF4-FFF2-40B4-BE49-F238E27FC236}">
                  <a16:creationId xmlns:a16="http://schemas.microsoft.com/office/drawing/2014/main" id="{D0050086-D0FA-3667-25D7-047E482492C5}"/>
                </a:ext>
              </a:extLst>
            </p:cNvPr>
            <p:cNvGrpSpPr/>
            <p:nvPr/>
          </p:nvGrpSpPr>
          <p:grpSpPr>
            <a:xfrm>
              <a:off x="7221416" y="3758586"/>
              <a:ext cx="4595333" cy="2304459"/>
              <a:chOff x="0" y="0"/>
              <a:chExt cx="5446318" cy="2731210"/>
            </a:xfrm>
          </p:grpSpPr>
          <p:sp>
            <p:nvSpPr>
              <p:cNvPr id="147" name="Line">
                <a:extLst>
                  <a:ext uri="{FF2B5EF4-FFF2-40B4-BE49-F238E27FC236}">
                    <a16:creationId xmlns:a16="http://schemas.microsoft.com/office/drawing/2014/main" id="{68E4E561-4A8C-3137-E729-52EE4D97FE9E}"/>
                  </a:ext>
                </a:extLst>
              </p:cNvPr>
              <p:cNvSpPr/>
              <p:nvPr/>
            </p:nvSpPr>
            <p:spPr>
              <a:xfrm>
                <a:off x="0" y="0"/>
                <a:ext cx="5446318" cy="27312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39" y="4714"/>
                    </a:lnTo>
                    <a:cubicBezTo>
                      <a:pt x="1717" y="5619"/>
                      <a:pt x="2002" y="6515"/>
                      <a:pt x="2295" y="7402"/>
                    </a:cubicBezTo>
                    <a:cubicBezTo>
                      <a:pt x="2593" y="8305"/>
                      <a:pt x="2898" y="9199"/>
                      <a:pt x="3238" y="10042"/>
                    </a:cubicBezTo>
                    <a:cubicBezTo>
                      <a:pt x="3599" y="10940"/>
                      <a:pt x="3998" y="11778"/>
                      <a:pt x="4429" y="12546"/>
                    </a:cubicBezTo>
                    <a:cubicBezTo>
                      <a:pt x="5211" y="13939"/>
                      <a:pt x="6091" y="15088"/>
                      <a:pt x="6936" y="16323"/>
                    </a:cubicBezTo>
                    <a:cubicBezTo>
                      <a:pt x="7361" y="16943"/>
                      <a:pt x="7779" y="17587"/>
                      <a:pt x="8228" y="18136"/>
                    </a:cubicBezTo>
                    <a:cubicBezTo>
                      <a:pt x="8685" y="18694"/>
                      <a:pt x="9174" y="19150"/>
                      <a:pt x="9696" y="19398"/>
                    </a:cubicBezTo>
                    <a:cubicBezTo>
                      <a:pt x="9918" y="19504"/>
                      <a:pt x="10144" y="19570"/>
                      <a:pt x="10369" y="19637"/>
                    </a:cubicBezTo>
                    <a:cubicBezTo>
                      <a:pt x="11326" y="19921"/>
                      <a:pt x="12283" y="20212"/>
                      <a:pt x="13242" y="20462"/>
                    </a:cubicBezTo>
                    <a:cubicBezTo>
                      <a:pt x="16014" y="21185"/>
                      <a:pt x="18805" y="21565"/>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8" name="ɸ=1.00">
                <a:extLst>
                  <a:ext uri="{FF2B5EF4-FFF2-40B4-BE49-F238E27FC236}">
                    <a16:creationId xmlns:a16="http://schemas.microsoft.com/office/drawing/2014/main" id="{EFBE738B-F843-59EC-9B28-E756CB90562A}"/>
                  </a:ext>
                </a:extLst>
              </p:cNvPr>
              <p:cNvSpPr txBox="1"/>
              <p:nvPr/>
            </p:nvSpPr>
            <p:spPr>
              <a:xfrm rot="1690424">
                <a:off x="926509" y="1882835"/>
                <a:ext cx="1219758" cy="4912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err="1">
                    <a:ln>
                      <a:noFill/>
                    </a:ln>
                    <a:solidFill>
                      <a:srgbClr val="61D836">
                        <a:hueOff val="914337"/>
                        <a:satOff val="31515"/>
                        <a:lumOff val="-30790"/>
                      </a:srgbClr>
                    </a:solidFill>
                    <a:effectLst/>
                    <a:uLnTx/>
                    <a:uFillTx/>
                    <a:latin typeface="Helvetica Neue"/>
                    <a:ea typeface="Helvetica Neue"/>
                    <a:cs typeface="Helvetica Neue"/>
                    <a:sym typeface="Helvetica Neue"/>
                  </a:rPr>
                  <a:t>ɸ</a:t>
                </a: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=1.00</a:t>
                </a:r>
              </a:p>
            </p:txBody>
          </p:sp>
        </p:grpSp>
        <p:grpSp>
          <p:nvGrpSpPr>
            <p:cNvPr id="149" name="Group">
              <a:extLst>
                <a:ext uri="{FF2B5EF4-FFF2-40B4-BE49-F238E27FC236}">
                  <a16:creationId xmlns:a16="http://schemas.microsoft.com/office/drawing/2014/main" id="{97ACBDF1-CA25-DA97-9F0A-F634702ABF0E}"/>
                </a:ext>
              </a:extLst>
            </p:cNvPr>
            <p:cNvGrpSpPr/>
            <p:nvPr/>
          </p:nvGrpSpPr>
          <p:grpSpPr>
            <a:xfrm>
              <a:off x="7221557" y="3758241"/>
              <a:ext cx="4598837" cy="2264529"/>
              <a:chOff x="0" y="0"/>
              <a:chExt cx="5450473" cy="2683885"/>
            </a:xfrm>
          </p:grpSpPr>
          <p:sp>
            <p:nvSpPr>
              <p:cNvPr id="150" name="Line">
                <a:extLst>
                  <a:ext uri="{FF2B5EF4-FFF2-40B4-BE49-F238E27FC236}">
                    <a16:creationId xmlns:a16="http://schemas.microsoft.com/office/drawing/2014/main" id="{AC4A5FEF-8C3C-6435-18BA-73477A24CD2E}"/>
                  </a:ext>
                </a:extLst>
              </p:cNvPr>
              <p:cNvSpPr/>
              <p:nvPr/>
            </p:nvSpPr>
            <p:spPr>
              <a:xfrm>
                <a:off x="0" y="0"/>
                <a:ext cx="5450473" cy="2683885"/>
              </a:xfrm>
              <a:custGeom>
                <a:avLst/>
                <a:gdLst/>
                <a:ahLst/>
                <a:cxnLst>
                  <a:cxn ang="0">
                    <a:pos x="wd2" y="hd2"/>
                  </a:cxn>
                  <a:cxn ang="5400000">
                    <a:pos x="wd2" y="hd2"/>
                  </a:cxn>
                  <a:cxn ang="10800000">
                    <a:pos x="wd2" y="hd2"/>
                  </a:cxn>
                  <a:cxn ang="16200000">
                    <a:pos x="wd2" y="hd2"/>
                  </a:cxn>
                </a:cxnLst>
                <a:rect l="0" t="0" r="r" b="b"/>
                <a:pathLst>
                  <a:path w="21600" h="21548" extrusionOk="0">
                    <a:moveTo>
                      <a:pt x="0" y="0"/>
                    </a:moveTo>
                    <a:cubicBezTo>
                      <a:pt x="85" y="675"/>
                      <a:pt x="169" y="1352"/>
                      <a:pt x="251" y="2029"/>
                    </a:cubicBezTo>
                    <a:cubicBezTo>
                      <a:pt x="292" y="2367"/>
                      <a:pt x="333" y="2706"/>
                      <a:pt x="376" y="3043"/>
                    </a:cubicBezTo>
                    <a:cubicBezTo>
                      <a:pt x="515" y="4114"/>
                      <a:pt x="685" y="5168"/>
                      <a:pt x="846" y="6226"/>
                    </a:cubicBezTo>
                    <a:cubicBezTo>
                      <a:pt x="977" y="7085"/>
                      <a:pt x="1102" y="7946"/>
                      <a:pt x="1234" y="8804"/>
                    </a:cubicBezTo>
                    <a:cubicBezTo>
                      <a:pt x="1329" y="9420"/>
                      <a:pt x="1428" y="10034"/>
                      <a:pt x="1538" y="10640"/>
                    </a:cubicBezTo>
                    <a:cubicBezTo>
                      <a:pt x="1709" y="11589"/>
                      <a:pt x="1906" y="12518"/>
                      <a:pt x="2132" y="13418"/>
                    </a:cubicBezTo>
                    <a:cubicBezTo>
                      <a:pt x="2268" y="13957"/>
                      <a:pt x="2414" y="14485"/>
                      <a:pt x="2572" y="14998"/>
                    </a:cubicBezTo>
                    <a:cubicBezTo>
                      <a:pt x="2800" y="15737"/>
                      <a:pt x="3053" y="16447"/>
                      <a:pt x="3362" y="17056"/>
                    </a:cubicBezTo>
                    <a:cubicBezTo>
                      <a:pt x="3798" y="17919"/>
                      <a:pt x="4329" y="18551"/>
                      <a:pt x="4890" y="19038"/>
                    </a:cubicBezTo>
                    <a:cubicBezTo>
                      <a:pt x="5076" y="19200"/>
                      <a:pt x="5266" y="19347"/>
                      <a:pt x="5460" y="19469"/>
                    </a:cubicBezTo>
                    <a:cubicBezTo>
                      <a:pt x="5557" y="19531"/>
                      <a:pt x="5655" y="19586"/>
                      <a:pt x="5753" y="19640"/>
                    </a:cubicBezTo>
                    <a:cubicBezTo>
                      <a:pt x="6082" y="19822"/>
                      <a:pt x="6413" y="19992"/>
                      <a:pt x="6745" y="20150"/>
                    </a:cubicBezTo>
                    <a:cubicBezTo>
                      <a:pt x="6911" y="20229"/>
                      <a:pt x="7078" y="20304"/>
                      <a:pt x="7245" y="20377"/>
                    </a:cubicBezTo>
                    <a:cubicBezTo>
                      <a:pt x="7328" y="20414"/>
                      <a:pt x="7412" y="20450"/>
                      <a:pt x="7495" y="20484"/>
                    </a:cubicBezTo>
                    <a:cubicBezTo>
                      <a:pt x="7820" y="20619"/>
                      <a:pt x="8147" y="20737"/>
                      <a:pt x="8475" y="20838"/>
                    </a:cubicBezTo>
                    <a:cubicBezTo>
                      <a:pt x="8639" y="20888"/>
                      <a:pt x="8803" y="20935"/>
                      <a:pt x="8968" y="20977"/>
                    </a:cubicBezTo>
                    <a:cubicBezTo>
                      <a:pt x="9050" y="20997"/>
                      <a:pt x="9132" y="21017"/>
                      <a:pt x="9215" y="21036"/>
                    </a:cubicBezTo>
                    <a:cubicBezTo>
                      <a:pt x="9715" y="21152"/>
                      <a:pt x="10217" y="21239"/>
                      <a:pt x="10720" y="21289"/>
                    </a:cubicBezTo>
                    <a:cubicBezTo>
                      <a:pt x="10972" y="21314"/>
                      <a:pt x="11224" y="21331"/>
                      <a:pt x="11475" y="21346"/>
                    </a:cubicBezTo>
                    <a:cubicBezTo>
                      <a:pt x="14849" y="21551"/>
                      <a:pt x="18225" y="21600"/>
                      <a:pt x="21600" y="21494"/>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1" name="ɸ=0.67">
                <a:extLst>
                  <a:ext uri="{FF2B5EF4-FFF2-40B4-BE49-F238E27FC236}">
                    <a16:creationId xmlns:a16="http://schemas.microsoft.com/office/drawing/2014/main" id="{1A705D2C-7611-2FFC-415B-569606DEE969}"/>
                  </a:ext>
                </a:extLst>
              </p:cNvPr>
              <p:cNvSpPr txBox="1"/>
              <p:nvPr/>
            </p:nvSpPr>
            <p:spPr>
              <a:xfrm rot="1690424">
                <a:off x="788286" y="1944135"/>
                <a:ext cx="1097830" cy="4912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err="1">
                    <a:ln>
                      <a:noFill/>
                    </a:ln>
                    <a:solidFill>
                      <a:srgbClr val="FF644E">
                        <a:lumOff val="-29866"/>
                      </a:srgbClr>
                    </a:solidFill>
                    <a:effectLst/>
                    <a:uLnTx/>
                    <a:uFillTx/>
                    <a:latin typeface="Helvetica Neue"/>
                    <a:ea typeface="Helvetica Neue"/>
                    <a:cs typeface="Helvetica Neue"/>
                    <a:sym typeface="Helvetica Neue"/>
                  </a:rPr>
                  <a:t>ɸ</a:t>
                </a: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=0.67</a:t>
                </a:r>
              </a:p>
            </p:txBody>
          </p:sp>
        </p:grpSp>
        <p:grpSp>
          <p:nvGrpSpPr>
            <p:cNvPr id="152" name="Group">
              <a:extLst>
                <a:ext uri="{FF2B5EF4-FFF2-40B4-BE49-F238E27FC236}">
                  <a16:creationId xmlns:a16="http://schemas.microsoft.com/office/drawing/2014/main" id="{685C03E2-67C7-E4E5-8CF4-A086714E0908}"/>
                </a:ext>
              </a:extLst>
            </p:cNvPr>
            <p:cNvGrpSpPr/>
            <p:nvPr/>
          </p:nvGrpSpPr>
          <p:grpSpPr>
            <a:xfrm>
              <a:off x="7222959" y="3765699"/>
              <a:ext cx="4591636" cy="2266703"/>
              <a:chOff x="0" y="0"/>
              <a:chExt cx="5441937" cy="2686462"/>
            </a:xfrm>
          </p:grpSpPr>
          <p:sp>
            <p:nvSpPr>
              <p:cNvPr id="153" name="Line">
                <a:extLst>
                  <a:ext uri="{FF2B5EF4-FFF2-40B4-BE49-F238E27FC236}">
                    <a16:creationId xmlns:a16="http://schemas.microsoft.com/office/drawing/2014/main" id="{86491EEA-D5ED-40B1-ED81-82B1AD44F97D}"/>
                  </a:ext>
                </a:extLst>
              </p:cNvPr>
              <p:cNvSpPr/>
              <p:nvPr/>
            </p:nvSpPr>
            <p:spPr>
              <a:xfrm>
                <a:off x="0" y="0"/>
                <a:ext cx="5441937" cy="2686462"/>
              </a:xfrm>
              <a:custGeom>
                <a:avLst/>
                <a:gdLst/>
                <a:ahLst/>
                <a:cxnLst>
                  <a:cxn ang="0">
                    <a:pos x="wd2" y="hd2"/>
                  </a:cxn>
                  <a:cxn ang="5400000">
                    <a:pos x="wd2" y="hd2"/>
                  </a:cxn>
                  <a:cxn ang="10800000">
                    <a:pos x="wd2" y="hd2"/>
                  </a:cxn>
                  <a:cxn ang="16200000">
                    <a:pos x="wd2" y="hd2"/>
                  </a:cxn>
                </a:cxnLst>
                <a:rect l="0" t="0" r="r" b="b"/>
                <a:pathLst>
                  <a:path w="21600" h="21599" extrusionOk="0">
                    <a:moveTo>
                      <a:pt x="0" y="0"/>
                    </a:moveTo>
                    <a:cubicBezTo>
                      <a:pt x="100" y="1254"/>
                      <a:pt x="199" y="2509"/>
                      <a:pt x="297" y="3764"/>
                    </a:cubicBezTo>
                    <a:cubicBezTo>
                      <a:pt x="346" y="4392"/>
                      <a:pt x="395" y="5020"/>
                      <a:pt x="446" y="5647"/>
                    </a:cubicBezTo>
                    <a:cubicBezTo>
                      <a:pt x="506" y="6390"/>
                      <a:pt x="571" y="7133"/>
                      <a:pt x="637" y="7874"/>
                    </a:cubicBezTo>
                    <a:cubicBezTo>
                      <a:pt x="669" y="8245"/>
                      <a:pt x="703" y="8616"/>
                      <a:pt x="739" y="8986"/>
                    </a:cubicBezTo>
                    <a:cubicBezTo>
                      <a:pt x="817" y="9774"/>
                      <a:pt x="912" y="10554"/>
                      <a:pt x="1020" y="11327"/>
                    </a:cubicBezTo>
                    <a:cubicBezTo>
                      <a:pt x="1174" y="12421"/>
                      <a:pt x="1355" y="13497"/>
                      <a:pt x="1545" y="14568"/>
                    </a:cubicBezTo>
                    <a:cubicBezTo>
                      <a:pt x="1636" y="15087"/>
                      <a:pt x="1730" y="15604"/>
                      <a:pt x="1825" y="16121"/>
                    </a:cubicBezTo>
                    <a:cubicBezTo>
                      <a:pt x="1959" y="16846"/>
                      <a:pt x="2096" y="17573"/>
                      <a:pt x="2305" y="18221"/>
                    </a:cubicBezTo>
                    <a:cubicBezTo>
                      <a:pt x="2384" y="18466"/>
                      <a:pt x="2472" y="18697"/>
                      <a:pt x="2579" y="18892"/>
                    </a:cubicBezTo>
                    <a:cubicBezTo>
                      <a:pt x="2690" y="19094"/>
                      <a:pt x="2819" y="19251"/>
                      <a:pt x="2948" y="19403"/>
                    </a:cubicBezTo>
                    <a:cubicBezTo>
                      <a:pt x="3081" y="19560"/>
                      <a:pt x="3216" y="19712"/>
                      <a:pt x="3356" y="19847"/>
                    </a:cubicBezTo>
                    <a:cubicBezTo>
                      <a:pt x="3613" y="20096"/>
                      <a:pt x="3884" y="20285"/>
                      <a:pt x="4162" y="20425"/>
                    </a:cubicBezTo>
                    <a:cubicBezTo>
                      <a:pt x="4579" y="20635"/>
                      <a:pt x="5007" y="20731"/>
                      <a:pt x="5436" y="20803"/>
                    </a:cubicBezTo>
                    <a:cubicBezTo>
                      <a:pt x="5813" y="20867"/>
                      <a:pt x="6192" y="20913"/>
                      <a:pt x="6570" y="20960"/>
                    </a:cubicBezTo>
                    <a:cubicBezTo>
                      <a:pt x="7051" y="21020"/>
                      <a:pt x="7532" y="21082"/>
                      <a:pt x="8013" y="21136"/>
                    </a:cubicBezTo>
                    <a:cubicBezTo>
                      <a:pt x="8691" y="21211"/>
                      <a:pt x="9369" y="21270"/>
                      <a:pt x="10047" y="21311"/>
                    </a:cubicBezTo>
                    <a:cubicBezTo>
                      <a:pt x="10386" y="21331"/>
                      <a:pt x="10725" y="21347"/>
                      <a:pt x="11064" y="21363"/>
                    </a:cubicBezTo>
                    <a:cubicBezTo>
                      <a:pt x="14576" y="21521"/>
                      <a:pt x="18088" y="21600"/>
                      <a:pt x="21600" y="21599"/>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4" name="0.57">
                <a:extLst>
                  <a:ext uri="{FF2B5EF4-FFF2-40B4-BE49-F238E27FC236}">
                    <a16:creationId xmlns:a16="http://schemas.microsoft.com/office/drawing/2014/main" id="{31BF71B1-B8A2-237D-F0A3-7C3D61D2E5F5}"/>
                  </a:ext>
                </a:extLst>
              </p:cNvPr>
              <p:cNvSpPr txBox="1"/>
              <p:nvPr/>
            </p:nvSpPr>
            <p:spPr>
              <a:xfrm rot="2337394">
                <a:off x="564942" y="2140999"/>
                <a:ext cx="798183" cy="4912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0.57</a:t>
                </a:r>
              </a:p>
            </p:txBody>
          </p:sp>
        </p:grpSp>
        <p:grpSp>
          <p:nvGrpSpPr>
            <p:cNvPr id="155" name="Group">
              <a:extLst>
                <a:ext uri="{FF2B5EF4-FFF2-40B4-BE49-F238E27FC236}">
                  <a16:creationId xmlns:a16="http://schemas.microsoft.com/office/drawing/2014/main" id="{0801BF6D-B821-8B6A-798A-483EDF60BA0A}"/>
                </a:ext>
              </a:extLst>
            </p:cNvPr>
            <p:cNvGrpSpPr/>
            <p:nvPr/>
          </p:nvGrpSpPr>
          <p:grpSpPr>
            <a:xfrm>
              <a:off x="7218421" y="3759630"/>
              <a:ext cx="4590911" cy="2524192"/>
              <a:chOff x="0" y="0"/>
              <a:chExt cx="5441078" cy="2991633"/>
            </a:xfrm>
          </p:grpSpPr>
          <p:sp>
            <p:nvSpPr>
              <p:cNvPr id="156" name="Line">
                <a:extLst>
                  <a:ext uri="{FF2B5EF4-FFF2-40B4-BE49-F238E27FC236}">
                    <a16:creationId xmlns:a16="http://schemas.microsoft.com/office/drawing/2014/main" id="{6B7EA3B4-1ACB-4D29-B821-DE255543D6CA}"/>
                  </a:ext>
                </a:extLst>
              </p:cNvPr>
              <p:cNvSpPr/>
              <p:nvPr/>
            </p:nvSpPr>
            <p:spPr>
              <a:xfrm>
                <a:off x="0" y="0"/>
                <a:ext cx="5441078" cy="2705721"/>
              </a:xfrm>
              <a:custGeom>
                <a:avLst/>
                <a:gdLst/>
                <a:ahLst/>
                <a:cxnLst>
                  <a:cxn ang="0">
                    <a:pos x="wd2" y="hd2"/>
                  </a:cxn>
                  <a:cxn ang="5400000">
                    <a:pos x="wd2" y="hd2"/>
                  </a:cxn>
                  <a:cxn ang="10800000">
                    <a:pos x="wd2" y="hd2"/>
                  </a:cxn>
                  <a:cxn ang="16200000">
                    <a:pos x="wd2" y="hd2"/>
                  </a:cxn>
                </a:cxnLst>
                <a:rect l="0" t="0" r="r" b="b"/>
                <a:pathLst>
                  <a:path w="21600" h="21598" extrusionOk="0">
                    <a:moveTo>
                      <a:pt x="0" y="0"/>
                    </a:moveTo>
                    <a:cubicBezTo>
                      <a:pt x="75" y="2198"/>
                      <a:pt x="198" y="4389"/>
                      <a:pt x="370" y="6565"/>
                    </a:cubicBezTo>
                    <a:cubicBezTo>
                      <a:pt x="457" y="7671"/>
                      <a:pt x="557" y="8774"/>
                      <a:pt x="656" y="9876"/>
                    </a:cubicBezTo>
                    <a:cubicBezTo>
                      <a:pt x="743" y="10843"/>
                      <a:pt x="829" y="11809"/>
                      <a:pt x="927" y="12772"/>
                    </a:cubicBezTo>
                    <a:cubicBezTo>
                      <a:pt x="1014" y="13628"/>
                      <a:pt x="1111" y="14481"/>
                      <a:pt x="1203" y="15336"/>
                    </a:cubicBezTo>
                    <a:cubicBezTo>
                      <a:pt x="1261" y="15875"/>
                      <a:pt x="1318" y="16416"/>
                      <a:pt x="1394" y="16945"/>
                    </a:cubicBezTo>
                    <a:cubicBezTo>
                      <a:pt x="1452" y="17343"/>
                      <a:pt x="1520" y="17734"/>
                      <a:pt x="1616" y="18101"/>
                    </a:cubicBezTo>
                    <a:cubicBezTo>
                      <a:pt x="1724" y="18520"/>
                      <a:pt x="1865" y="18901"/>
                      <a:pt x="2037" y="19221"/>
                    </a:cubicBezTo>
                    <a:cubicBezTo>
                      <a:pt x="2264" y="19645"/>
                      <a:pt x="2538" y="19951"/>
                      <a:pt x="2828" y="20169"/>
                    </a:cubicBezTo>
                    <a:cubicBezTo>
                      <a:pt x="3207" y="20453"/>
                      <a:pt x="3609" y="20585"/>
                      <a:pt x="4010" y="20690"/>
                    </a:cubicBezTo>
                    <a:cubicBezTo>
                      <a:pt x="4871" y="20916"/>
                      <a:pt x="5739" y="21026"/>
                      <a:pt x="6606" y="21110"/>
                    </a:cubicBezTo>
                    <a:cubicBezTo>
                      <a:pt x="8236" y="21268"/>
                      <a:pt x="9868" y="21332"/>
                      <a:pt x="11500" y="21372"/>
                    </a:cubicBezTo>
                    <a:cubicBezTo>
                      <a:pt x="12135" y="21387"/>
                      <a:pt x="12770" y="21399"/>
                      <a:pt x="13405" y="21416"/>
                    </a:cubicBezTo>
                    <a:cubicBezTo>
                      <a:pt x="14771" y="21452"/>
                      <a:pt x="16137" y="21511"/>
                      <a:pt x="17503" y="21555"/>
                    </a:cubicBezTo>
                    <a:cubicBezTo>
                      <a:pt x="18187" y="21577"/>
                      <a:pt x="18871" y="21595"/>
                      <a:pt x="19555" y="21597"/>
                    </a:cubicBezTo>
                    <a:cubicBezTo>
                      <a:pt x="20236" y="21600"/>
                      <a:pt x="20918" y="21587"/>
                      <a:pt x="21600" y="21559"/>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7" name="0.53">
                <a:extLst>
                  <a:ext uri="{FF2B5EF4-FFF2-40B4-BE49-F238E27FC236}">
                    <a16:creationId xmlns:a16="http://schemas.microsoft.com/office/drawing/2014/main" id="{40E8CD2D-D65B-FB26-9054-1C7E74717A29}"/>
                  </a:ext>
                </a:extLst>
              </p:cNvPr>
              <p:cNvSpPr txBox="1"/>
              <p:nvPr/>
            </p:nvSpPr>
            <p:spPr>
              <a:xfrm rot="2804319">
                <a:off x="-8662" y="2339229"/>
                <a:ext cx="813523" cy="4912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0.53</a:t>
                </a:r>
              </a:p>
            </p:txBody>
          </p:sp>
        </p:grpSp>
        <p:grpSp>
          <p:nvGrpSpPr>
            <p:cNvPr id="158" name="Group">
              <a:extLst>
                <a:ext uri="{FF2B5EF4-FFF2-40B4-BE49-F238E27FC236}">
                  <a16:creationId xmlns:a16="http://schemas.microsoft.com/office/drawing/2014/main" id="{CBD33273-DB42-95D8-ED9B-E9A320463BBF}"/>
                </a:ext>
              </a:extLst>
            </p:cNvPr>
            <p:cNvGrpSpPr/>
            <p:nvPr/>
          </p:nvGrpSpPr>
          <p:grpSpPr>
            <a:xfrm>
              <a:off x="7217680" y="3765360"/>
              <a:ext cx="4611269" cy="1847017"/>
              <a:chOff x="0" y="0"/>
              <a:chExt cx="5465206" cy="2189056"/>
            </a:xfrm>
          </p:grpSpPr>
          <p:sp>
            <p:nvSpPr>
              <p:cNvPr id="159" name="Line">
                <a:extLst>
                  <a:ext uri="{FF2B5EF4-FFF2-40B4-BE49-F238E27FC236}">
                    <a16:creationId xmlns:a16="http://schemas.microsoft.com/office/drawing/2014/main" id="{421020E5-CDBE-6476-33CB-08DF72F55B65}"/>
                  </a:ext>
                </a:extLst>
              </p:cNvPr>
              <p:cNvSpPr/>
              <p:nvPr/>
            </p:nvSpPr>
            <p:spPr>
              <a:xfrm>
                <a:off x="0" y="0"/>
                <a:ext cx="5465206" cy="21890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93" y="2929"/>
                    </a:lnTo>
                    <a:lnTo>
                      <a:pt x="1224" y="6122"/>
                    </a:lnTo>
                    <a:lnTo>
                      <a:pt x="1892" y="8882"/>
                    </a:lnTo>
                    <a:lnTo>
                      <a:pt x="2604" y="10559"/>
                    </a:lnTo>
                    <a:lnTo>
                      <a:pt x="3209" y="11366"/>
                    </a:lnTo>
                    <a:lnTo>
                      <a:pt x="3865" y="11863"/>
                    </a:lnTo>
                    <a:lnTo>
                      <a:pt x="4914" y="12169"/>
                    </a:lnTo>
                    <a:lnTo>
                      <a:pt x="6912" y="12076"/>
                    </a:lnTo>
                    <a:lnTo>
                      <a:pt x="8600" y="12122"/>
                    </a:lnTo>
                    <a:lnTo>
                      <a:pt x="10237" y="12560"/>
                    </a:lnTo>
                    <a:lnTo>
                      <a:pt x="12127" y="13422"/>
                    </a:lnTo>
                    <a:cubicBezTo>
                      <a:pt x="12767" y="13801"/>
                      <a:pt x="13396" y="14298"/>
                      <a:pt x="14007" y="14909"/>
                    </a:cubicBezTo>
                    <a:cubicBezTo>
                      <a:pt x="14649" y="15551"/>
                      <a:pt x="15269" y="16317"/>
                      <a:pt x="15902" y="17013"/>
                    </a:cubicBezTo>
                    <a:cubicBezTo>
                      <a:pt x="16635" y="17821"/>
                      <a:pt x="17384" y="18534"/>
                      <a:pt x="18146" y="19152"/>
                    </a:cubicBezTo>
                    <a:lnTo>
                      <a:pt x="21600" y="21600"/>
                    </a:ln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60" name="0.62">
                <a:extLst>
                  <a:ext uri="{FF2B5EF4-FFF2-40B4-BE49-F238E27FC236}">
                    <a16:creationId xmlns:a16="http://schemas.microsoft.com/office/drawing/2014/main" id="{B9DF7D1B-23B1-F424-55A9-CB1D4AC640DE}"/>
                  </a:ext>
                </a:extLst>
              </p:cNvPr>
              <p:cNvSpPr txBox="1"/>
              <p:nvPr/>
            </p:nvSpPr>
            <p:spPr>
              <a:xfrm rot="1011705">
                <a:off x="4240248" y="1646090"/>
                <a:ext cx="1180999" cy="4912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0.62</a:t>
                </a:r>
              </a:p>
            </p:txBody>
          </p:sp>
        </p:grpSp>
        <p:sp>
          <p:nvSpPr>
            <p:cNvPr id="161" name="2-BTP">
              <a:extLst>
                <a:ext uri="{FF2B5EF4-FFF2-40B4-BE49-F238E27FC236}">
                  <a16:creationId xmlns:a16="http://schemas.microsoft.com/office/drawing/2014/main" id="{D2D4844B-D888-C0D7-E7E7-E1D468CEB359}"/>
                </a:ext>
              </a:extLst>
            </p:cNvPr>
            <p:cNvSpPr txBox="1"/>
            <p:nvPr/>
          </p:nvSpPr>
          <p:spPr>
            <a:xfrm>
              <a:off x="9524969" y="964405"/>
              <a:ext cx="2144119" cy="5109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2863" tIns="42863" rIns="42863" bIns="42863" anchor="ctr">
              <a:spAutoFit/>
            </a:bodyPr>
            <a:lstStyle>
              <a:lvl1pPr>
                <a:defRPr>
                  <a:solidFill>
                    <a:schemeClr val="accent3">
                      <a:hueOff val="914337"/>
                      <a:satOff val="31515"/>
                      <a:lumOff val="-30790"/>
                    </a:schemeClr>
                  </a:solidFill>
                </a:defRPr>
              </a:lvl1pPr>
            </a:lstStyle>
            <a:p>
              <a:pPr algn="ctr" defTabSz="584083" hangingPunct="0"/>
              <a:r>
                <a:rPr lang="en-US" sz="2024" kern="0">
                  <a:solidFill>
                    <a:srgbClr val="61D836">
                      <a:hueOff val="914337"/>
                      <a:satOff val="31515"/>
                      <a:lumOff val="-30790"/>
                    </a:srgbClr>
                  </a:solidFill>
                  <a:latin typeface="Helvetica Neue"/>
                  <a:ea typeface="Helvetica Neue"/>
                  <a:cs typeface="Helvetica Neue"/>
                  <a:sym typeface="Helvetica Neue"/>
                </a:rPr>
                <a:t>CH</a:t>
              </a:r>
              <a:r>
                <a:rPr lang="en-US" sz="2024" kern="0" baseline="-25000">
                  <a:solidFill>
                    <a:srgbClr val="61D836">
                      <a:hueOff val="914337"/>
                      <a:satOff val="31515"/>
                      <a:lumOff val="-30790"/>
                    </a:srgbClr>
                  </a:solidFill>
                  <a:latin typeface="Helvetica Neue"/>
                  <a:ea typeface="Helvetica Neue"/>
                  <a:cs typeface="Helvetica Neue"/>
                  <a:sym typeface="Helvetica Neue"/>
                </a:rPr>
                <a:t>2</a:t>
              </a:r>
              <a:r>
                <a:rPr lang="en-US" sz="2024" kern="0">
                  <a:solidFill>
                    <a:srgbClr val="61D836">
                      <a:hueOff val="914337"/>
                      <a:satOff val="31515"/>
                      <a:lumOff val="-30790"/>
                    </a:srgbClr>
                  </a:solidFill>
                  <a:latin typeface="Helvetica Neue"/>
                  <a:ea typeface="Helvetica Neue"/>
                  <a:cs typeface="Helvetica Neue"/>
                  <a:sym typeface="Helvetica Neue"/>
                </a:rPr>
                <a:t>=CBrCF</a:t>
              </a:r>
              <a:r>
                <a:rPr lang="en-US" sz="2024" kern="0" baseline="-25000">
                  <a:solidFill>
                    <a:srgbClr val="61D836">
                      <a:hueOff val="914337"/>
                      <a:satOff val="31515"/>
                      <a:lumOff val="-30790"/>
                    </a:srgbClr>
                  </a:solidFill>
                  <a:latin typeface="Helvetica Neue"/>
                  <a:ea typeface="Helvetica Neue"/>
                  <a:cs typeface="Helvetica Neue"/>
                  <a:sym typeface="Helvetica Neue"/>
                </a:rPr>
                <a:t>3</a:t>
              </a:r>
              <a:r>
                <a:rPr lang="en-US" sz="2024" kern="0">
                  <a:solidFill>
                    <a:srgbClr val="61D836">
                      <a:hueOff val="914337"/>
                      <a:satOff val="31515"/>
                      <a:lumOff val="-30790"/>
                    </a:srgbClr>
                  </a:solidFill>
                  <a:latin typeface="Helvetica Neue"/>
                  <a:ea typeface="Helvetica Neue"/>
                  <a:cs typeface="Helvetica Neue"/>
                  <a:sym typeface="Helvetica Neue"/>
                </a:rPr>
                <a:t> </a:t>
              </a:r>
              <a:endParaRPr sz="2024" kern="0">
                <a:solidFill>
                  <a:srgbClr val="61D836">
                    <a:hueOff val="914337"/>
                    <a:satOff val="31515"/>
                    <a:lumOff val="-30790"/>
                  </a:srgbClr>
                </a:solidFill>
                <a:latin typeface="Helvetica Neue"/>
                <a:ea typeface="Helvetica Neue"/>
                <a:cs typeface="Helvetica Neue"/>
                <a:sym typeface="Helvetica Neue"/>
              </a:endParaRPr>
            </a:p>
          </p:txBody>
        </p:sp>
        <p:sp>
          <p:nvSpPr>
            <p:cNvPr id="162" name="CF3Br">
              <a:extLst>
                <a:ext uri="{FF2B5EF4-FFF2-40B4-BE49-F238E27FC236}">
                  <a16:creationId xmlns:a16="http://schemas.microsoft.com/office/drawing/2014/main" id="{909FDD03-CF62-A778-6A58-CFC608EA208A}"/>
                </a:ext>
              </a:extLst>
            </p:cNvPr>
            <p:cNvSpPr txBox="1"/>
            <p:nvPr/>
          </p:nvSpPr>
          <p:spPr>
            <a:xfrm>
              <a:off x="7537708" y="3327008"/>
              <a:ext cx="783871" cy="3980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2863" tIns="42863" rIns="42863" bIns="42863" anchor="ctr">
              <a:spAutoFit/>
            </a:bodyPr>
            <a:lstStyle/>
            <a:p>
              <a:pPr algn="ctr" defTabSz="584083" hangingPunct="0">
                <a:defRPr>
                  <a:solidFill>
                    <a:srgbClr val="FF644E">
                      <a:lumOff val="-29866"/>
                    </a:srgbClr>
                  </a:solidFill>
                </a:defRPr>
              </a:pPr>
              <a:r>
                <a:rPr sz="2024" kern="0">
                  <a:solidFill>
                    <a:srgbClr val="FF644E">
                      <a:lumOff val="-29866"/>
                    </a:srgbClr>
                  </a:solidFill>
                  <a:latin typeface="Helvetica Neue"/>
                  <a:ea typeface="Helvetica Neue"/>
                  <a:cs typeface="Helvetica Neue"/>
                  <a:sym typeface="Helvetica Neue"/>
                </a:rPr>
                <a:t>CF</a:t>
              </a:r>
              <a:r>
                <a:rPr sz="2024" kern="0" baseline="-5999">
                  <a:solidFill>
                    <a:srgbClr val="FF644E">
                      <a:lumOff val="-29866"/>
                    </a:srgbClr>
                  </a:solidFill>
                  <a:latin typeface="Helvetica Neue"/>
                  <a:ea typeface="Helvetica Neue"/>
                  <a:cs typeface="Helvetica Neue"/>
                  <a:sym typeface="Helvetica Neue"/>
                </a:rPr>
                <a:t>3</a:t>
              </a:r>
              <a:r>
                <a:rPr sz="2024" kern="0">
                  <a:solidFill>
                    <a:srgbClr val="FF644E">
                      <a:lumOff val="-29866"/>
                    </a:srgbClr>
                  </a:solidFill>
                  <a:latin typeface="Helvetica Neue"/>
                  <a:ea typeface="Helvetica Neue"/>
                  <a:cs typeface="Helvetica Neue"/>
                  <a:sym typeface="Helvetica Neue"/>
                </a:rPr>
                <a:t>Br</a:t>
              </a:r>
            </a:p>
          </p:txBody>
        </p:sp>
        <p:sp>
          <p:nvSpPr>
            <p:cNvPr id="163" name="TextBox 162">
              <a:extLst>
                <a:ext uri="{FF2B5EF4-FFF2-40B4-BE49-F238E27FC236}">
                  <a16:creationId xmlns:a16="http://schemas.microsoft.com/office/drawing/2014/main" id="{6F762DAC-B802-8A54-D8B7-34D6871190BF}"/>
                </a:ext>
              </a:extLst>
            </p:cNvPr>
            <p:cNvSpPr txBox="1"/>
            <p:nvPr/>
          </p:nvSpPr>
          <p:spPr>
            <a:xfrm rot="16200000">
              <a:off x="3891099" y="3568237"/>
              <a:ext cx="5373209" cy="487262"/>
            </a:xfrm>
            <a:prstGeom prst="rect">
              <a:avLst/>
            </a:prstGeom>
            <a:solidFill>
              <a:srgbClr val="FFFFF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methane flame speed</a:t>
              </a:r>
            </a:p>
          </p:txBody>
        </p:sp>
        <p:sp>
          <p:nvSpPr>
            <p:cNvPr id="164" name="TextBox 163">
              <a:extLst>
                <a:ext uri="{FF2B5EF4-FFF2-40B4-BE49-F238E27FC236}">
                  <a16:creationId xmlns:a16="http://schemas.microsoft.com/office/drawing/2014/main" id="{7894CCED-D143-C0C6-6714-70CB8B250483}"/>
                </a:ext>
              </a:extLst>
            </p:cNvPr>
            <p:cNvSpPr txBox="1"/>
            <p:nvPr/>
          </p:nvSpPr>
          <p:spPr>
            <a:xfrm>
              <a:off x="6775020" y="6419250"/>
              <a:ext cx="5373209" cy="487262"/>
            </a:xfrm>
            <a:prstGeom prst="rect">
              <a:avLst/>
            </a:prstGeom>
            <a:solidFill>
              <a:srgbClr val="FFFFF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0">
                <a:lnSpc>
                  <a:spcPct val="100000"/>
                </a:lnSpc>
                <a:spcBef>
                  <a:spcPts val="0"/>
                </a:spcBef>
                <a:spcAft>
                  <a:spcPts val="0"/>
                </a:spcAft>
                <a:buClrTx/>
                <a:buSzTx/>
                <a:buFontTx/>
                <a:buNone/>
                <a:tabLst/>
                <a:defRPr/>
              </a:pPr>
              <a:r>
                <a:rPr lang="en-US" kern="0">
                  <a:solidFill>
                    <a:srgbClr val="000000"/>
                  </a:solidFill>
                  <a:latin typeface="Helvetica Neue"/>
                  <a:ea typeface="Helvetica Neue"/>
                  <a:cs typeface="Helvetica Neue"/>
                  <a:sym typeface="Helvetica Neue"/>
                </a:rPr>
                <a:t>s</a:t>
              </a:r>
              <a:r>
                <a:rPr kumimoji="0" lang="en-US" sz="1800" b="0" i="0" u="none" strike="noStrike" kern="0" cap="none" spc="0" normalizeH="0" baseline="0" noProof="0" err="1">
                  <a:ln>
                    <a:noFill/>
                  </a:ln>
                  <a:solidFill>
                    <a:srgbClr val="000000"/>
                  </a:solidFill>
                  <a:effectLst/>
                  <a:uLnTx/>
                  <a:uFillTx/>
                  <a:latin typeface="Helvetica Neue"/>
                  <a:ea typeface="Helvetica Neue"/>
                  <a:cs typeface="Helvetica Neue"/>
                  <a:sym typeface="Helvetica Neue"/>
                </a:rPr>
                <a:t>uppressant</a:t>
              </a: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 fraction</a:t>
              </a:r>
            </a:p>
          </p:txBody>
        </p:sp>
      </p:grpSp>
      <p:pic>
        <p:nvPicPr>
          <p:cNvPr id="166" name="Image" descr="Image">
            <a:extLst>
              <a:ext uri="{FF2B5EF4-FFF2-40B4-BE49-F238E27FC236}">
                <a16:creationId xmlns:a16="http://schemas.microsoft.com/office/drawing/2014/main" id="{0150FF32-020B-578D-7DB0-9112FA51FF1F}"/>
              </a:ext>
            </a:extLst>
          </p:cNvPr>
          <p:cNvPicPr>
            <a:picLocks noChangeAspect="1"/>
          </p:cNvPicPr>
          <p:nvPr/>
        </p:nvPicPr>
        <p:blipFill>
          <a:blip r:embed="rId4"/>
          <a:stretch>
            <a:fillRect/>
          </a:stretch>
        </p:blipFill>
        <p:spPr>
          <a:xfrm>
            <a:off x="418892" y="1723061"/>
            <a:ext cx="5348465" cy="3550582"/>
          </a:xfrm>
          <a:prstGeom prst="rect">
            <a:avLst/>
          </a:prstGeom>
          <a:ln w="12700">
            <a:miter lim="400000"/>
          </a:ln>
        </p:spPr>
      </p:pic>
      <p:grpSp>
        <p:nvGrpSpPr>
          <p:cNvPr id="14" name="Group 13">
            <a:extLst>
              <a:ext uri="{FF2B5EF4-FFF2-40B4-BE49-F238E27FC236}">
                <a16:creationId xmlns:a16="http://schemas.microsoft.com/office/drawing/2014/main" id="{DD9DD8D8-702C-9B08-110D-AAFFC3EFB6EB}"/>
              </a:ext>
            </a:extLst>
          </p:cNvPr>
          <p:cNvGrpSpPr/>
          <p:nvPr/>
        </p:nvGrpSpPr>
        <p:grpSpPr>
          <a:xfrm>
            <a:off x="1504128" y="2649993"/>
            <a:ext cx="8606393" cy="3894944"/>
            <a:chOff x="1504128" y="2649993"/>
            <a:chExt cx="8606393" cy="3894944"/>
          </a:xfrm>
          <a:effectLst>
            <a:outerShdw blurRad="101600" dist="101600" dir="2700000" algn="tl" rotWithShape="0">
              <a:prstClr val="black">
                <a:alpha val="40000"/>
              </a:prstClr>
            </a:outerShdw>
          </a:effectLst>
        </p:grpSpPr>
        <p:sp>
          <p:nvSpPr>
            <p:cNvPr id="7" name="Left Arrow Callout 6">
              <a:extLst>
                <a:ext uri="{FF2B5EF4-FFF2-40B4-BE49-F238E27FC236}">
                  <a16:creationId xmlns:a16="http://schemas.microsoft.com/office/drawing/2014/main" id="{3058FBA8-E18E-380D-DD13-AB6323B4AD44}"/>
                </a:ext>
              </a:extLst>
            </p:cNvPr>
            <p:cNvSpPr/>
            <p:nvPr/>
          </p:nvSpPr>
          <p:spPr>
            <a:xfrm>
              <a:off x="1504128" y="2649993"/>
              <a:ext cx="8606393" cy="3894944"/>
            </a:xfrm>
            <a:prstGeom prst="leftArrowCallout">
              <a:avLst>
                <a:gd name="adj1" fmla="val 18054"/>
                <a:gd name="adj2" fmla="val 25000"/>
                <a:gd name="adj3" fmla="val 25000"/>
                <a:gd name="adj4" fmla="val 6497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2554D38-C500-D409-60D2-1326A0CEF9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3175" y="3234088"/>
              <a:ext cx="4930145" cy="2451937"/>
            </a:xfrm>
            <a:prstGeom prst="rect">
              <a:avLst/>
            </a:prstGeom>
          </p:spPr>
        </p:pic>
      </p:grpSp>
      <p:sp>
        <p:nvSpPr>
          <p:cNvPr id="1029"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10</a:t>
            </a:fld>
            <a:endParaRPr lang="en-US" sz="1200" dirty="0"/>
          </a:p>
        </p:txBody>
      </p:sp>
    </p:spTree>
    <p:extLst>
      <p:ext uri="{BB962C8B-B14F-4D97-AF65-F5344CB8AC3E}">
        <p14:creationId xmlns:p14="http://schemas.microsoft.com/office/powerpoint/2010/main" val="3964951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85F6D-0E74-A26A-9091-05CCC66B0B08}"/>
            </a:ext>
          </a:extLst>
        </p:cNvPr>
        <p:cNvGrpSpPr/>
        <p:nvPr/>
      </p:nvGrpSpPr>
      <p:grpSpPr>
        <a:xfrm>
          <a:off x="0" y="0"/>
          <a:ext cx="0" cy="0"/>
          <a:chOff x="0" y="0"/>
          <a:chExt cx="0" cy="0"/>
        </a:xfrm>
      </p:grpSpPr>
      <p:pic>
        <p:nvPicPr>
          <p:cNvPr id="1028" name="Picture 4" descr="337TS - 1.92 lb. Halotron BrX Fire Extinguisher">
            <a:extLst>
              <a:ext uri="{FF2B5EF4-FFF2-40B4-BE49-F238E27FC236}">
                <a16:creationId xmlns:a16="http://schemas.microsoft.com/office/drawing/2014/main" id="{494854E8-35B2-7D3A-2D35-C519497C3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9129" y="1729555"/>
            <a:ext cx="3376674" cy="33766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19A195E-EE64-76B1-542E-CD239AB9181C}"/>
              </a:ext>
            </a:extLst>
          </p:cNvPr>
          <p:cNvSpPr>
            <a:spLocks noGrp="1"/>
          </p:cNvSpPr>
          <p:nvPr>
            <p:ph type="title"/>
          </p:nvPr>
        </p:nvSpPr>
        <p:spPr/>
        <p:txBody>
          <a:bodyPr/>
          <a:lstStyle/>
          <a:p>
            <a:r>
              <a:rPr lang="en-US" dirty="0"/>
              <a:t>Combustion Chemistry is Complex</a:t>
            </a:r>
          </a:p>
        </p:txBody>
      </p:sp>
      <p:sp>
        <p:nvSpPr>
          <p:cNvPr id="3" name="Content Placeholder 2">
            <a:extLst>
              <a:ext uri="{FF2B5EF4-FFF2-40B4-BE49-F238E27FC236}">
                <a16:creationId xmlns:a16="http://schemas.microsoft.com/office/drawing/2014/main" id="{1372F730-F06C-AFBC-DE81-E729BC26ABDF}"/>
              </a:ext>
            </a:extLst>
          </p:cNvPr>
          <p:cNvSpPr>
            <a:spLocks noGrp="1"/>
          </p:cNvSpPr>
          <p:nvPr>
            <p:ph sz="half" idx="1"/>
          </p:nvPr>
        </p:nvSpPr>
        <p:spPr>
          <a:xfrm>
            <a:off x="838200" y="5811371"/>
            <a:ext cx="5181600" cy="733566"/>
          </a:xfrm>
        </p:spPr>
        <p:txBody>
          <a:bodyPr>
            <a:normAutofit/>
          </a:bodyPr>
          <a:lstStyle/>
          <a:p>
            <a:r>
              <a:rPr lang="en-US" dirty="0"/>
              <a:t>Fuels are hard but routine</a:t>
            </a:r>
          </a:p>
        </p:txBody>
      </p:sp>
      <p:sp>
        <p:nvSpPr>
          <p:cNvPr id="4" name="Content Placeholder 3">
            <a:extLst>
              <a:ext uri="{FF2B5EF4-FFF2-40B4-BE49-F238E27FC236}">
                <a16:creationId xmlns:a16="http://schemas.microsoft.com/office/drawing/2014/main" id="{709D83C7-B8E5-6246-C02A-D89268E4FB94}"/>
              </a:ext>
            </a:extLst>
          </p:cNvPr>
          <p:cNvSpPr>
            <a:spLocks noGrp="1"/>
          </p:cNvSpPr>
          <p:nvPr>
            <p:ph sz="half" idx="2"/>
          </p:nvPr>
        </p:nvSpPr>
        <p:spPr>
          <a:xfrm>
            <a:off x="6172200" y="5811371"/>
            <a:ext cx="5181600" cy="733566"/>
          </a:xfrm>
        </p:spPr>
        <p:txBody>
          <a:bodyPr>
            <a:normAutofit/>
          </a:bodyPr>
          <a:lstStyle/>
          <a:p>
            <a:r>
              <a:rPr lang="en-US" dirty="0"/>
              <a:t>Halocarbons are weird!</a:t>
            </a:r>
          </a:p>
        </p:txBody>
      </p:sp>
      <p:grpSp>
        <p:nvGrpSpPr>
          <p:cNvPr id="165" name="Group 164">
            <a:extLst>
              <a:ext uri="{FF2B5EF4-FFF2-40B4-BE49-F238E27FC236}">
                <a16:creationId xmlns:a16="http://schemas.microsoft.com/office/drawing/2014/main" id="{471D8CDB-39C9-4DE1-B651-C4453CBCCB88}"/>
              </a:ext>
            </a:extLst>
          </p:cNvPr>
          <p:cNvGrpSpPr/>
          <p:nvPr/>
        </p:nvGrpSpPr>
        <p:grpSpPr>
          <a:xfrm>
            <a:off x="8183480" y="1663536"/>
            <a:ext cx="3589627" cy="3661003"/>
            <a:chOff x="6334073" y="964405"/>
            <a:chExt cx="5826258" cy="5942107"/>
          </a:xfrm>
        </p:grpSpPr>
        <p:pic>
          <p:nvPicPr>
            <p:cNvPr id="124" name="Screen Shot 2019-02-08 at 4.26.02 PM.png" descr="Screen Shot 2019-02-08 at 4.26.02 PM.png">
              <a:extLst>
                <a:ext uri="{FF2B5EF4-FFF2-40B4-BE49-F238E27FC236}">
                  <a16:creationId xmlns:a16="http://schemas.microsoft.com/office/drawing/2014/main" id="{D004F024-6A94-E21A-9C5B-6DEF134926E5}"/>
                </a:ext>
              </a:extLst>
            </p:cNvPr>
            <p:cNvPicPr>
              <a:picLocks noChangeAspect="1"/>
            </p:cNvPicPr>
            <p:nvPr/>
          </p:nvPicPr>
          <p:blipFill>
            <a:blip r:embed="rId3"/>
            <a:stretch>
              <a:fillRect/>
            </a:stretch>
          </p:blipFill>
          <p:spPr>
            <a:xfrm>
              <a:off x="6494588" y="1008475"/>
              <a:ext cx="5665743" cy="5789400"/>
            </a:xfrm>
            <a:prstGeom prst="rect">
              <a:avLst/>
            </a:prstGeom>
            <a:ln w="12700">
              <a:miter lim="400000"/>
            </a:ln>
          </p:spPr>
        </p:pic>
        <p:sp>
          <p:nvSpPr>
            <p:cNvPr id="125" name="Rectangle">
              <a:extLst>
                <a:ext uri="{FF2B5EF4-FFF2-40B4-BE49-F238E27FC236}">
                  <a16:creationId xmlns:a16="http://schemas.microsoft.com/office/drawing/2014/main" id="{D6C5C47A-7831-5C0F-6FC6-23C2B6250DF2}"/>
                </a:ext>
              </a:extLst>
            </p:cNvPr>
            <p:cNvSpPr/>
            <p:nvPr/>
          </p:nvSpPr>
          <p:spPr>
            <a:xfrm>
              <a:off x="7233044" y="1254059"/>
              <a:ext cx="4717085" cy="4899701"/>
            </a:xfrm>
            <a:prstGeom prst="rect">
              <a:avLst/>
            </a:prstGeom>
            <a:solidFill>
              <a:srgbClr val="FFFFFF"/>
            </a:solidFill>
            <a:ln w="12700">
              <a:miter lim="400000"/>
            </a:ln>
          </p:spPr>
          <p:txBody>
            <a:bodyPr lIns="42863" tIns="42863" rIns="42863" bIns="42863" anchor="ctr"/>
            <a:lstStyle/>
            <a:p>
              <a:pPr algn="ctr" defTabSz="584083" hangingPunct="0">
                <a:defRPr sz="2200">
                  <a:solidFill>
                    <a:srgbClr val="FFFFFF"/>
                  </a:solidFill>
                  <a:latin typeface="Helvetica Neue Medium"/>
                  <a:ea typeface="Helvetica Neue Medium"/>
                  <a:cs typeface="Helvetica Neue Medium"/>
                  <a:sym typeface="Helvetica Neue Medium"/>
                </a:defRPr>
              </a:pPr>
              <a:endParaRPr sz="1856" kern="0">
                <a:solidFill>
                  <a:srgbClr val="FFFFFF"/>
                </a:solidFill>
                <a:latin typeface="Helvetica Neue Medium"/>
                <a:ea typeface="Helvetica Neue Medium"/>
                <a:cs typeface="Helvetica Neue Medium"/>
                <a:sym typeface="Helvetica Neue Medium"/>
              </a:endParaRPr>
            </a:p>
          </p:txBody>
        </p:sp>
        <p:grpSp>
          <p:nvGrpSpPr>
            <p:cNvPr id="128" name="Group">
              <a:extLst>
                <a:ext uri="{FF2B5EF4-FFF2-40B4-BE49-F238E27FC236}">
                  <a16:creationId xmlns:a16="http://schemas.microsoft.com/office/drawing/2014/main" id="{15597AD5-7F92-9765-176D-DF6B4A0060A1}"/>
                </a:ext>
              </a:extLst>
            </p:cNvPr>
            <p:cNvGrpSpPr/>
            <p:nvPr/>
          </p:nvGrpSpPr>
          <p:grpSpPr>
            <a:xfrm>
              <a:off x="7216354" y="1569499"/>
              <a:ext cx="4613540" cy="3560422"/>
              <a:chOff x="-1" y="19"/>
              <a:chExt cx="5467897" cy="4219758"/>
            </a:xfrm>
          </p:grpSpPr>
          <p:sp>
            <p:nvSpPr>
              <p:cNvPr id="129" name="Line">
                <a:extLst>
                  <a:ext uri="{FF2B5EF4-FFF2-40B4-BE49-F238E27FC236}">
                    <a16:creationId xmlns:a16="http://schemas.microsoft.com/office/drawing/2014/main" id="{CD8B5CF2-EE51-38DB-2637-9D52DB78511A}"/>
                  </a:ext>
                </a:extLst>
              </p:cNvPr>
              <p:cNvSpPr/>
              <p:nvPr/>
            </p:nvSpPr>
            <p:spPr>
              <a:xfrm>
                <a:off x="-1" y="19"/>
                <a:ext cx="5467897" cy="4219758"/>
              </a:xfrm>
              <a:custGeom>
                <a:avLst/>
                <a:gdLst/>
                <a:ahLst/>
                <a:cxnLst>
                  <a:cxn ang="0">
                    <a:pos x="wd2" y="hd2"/>
                  </a:cxn>
                  <a:cxn ang="5400000">
                    <a:pos x="wd2" y="hd2"/>
                  </a:cxn>
                  <a:cxn ang="10800000">
                    <a:pos x="wd2" y="hd2"/>
                  </a:cxn>
                  <a:cxn ang="16200000">
                    <a:pos x="wd2" y="hd2"/>
                  </a:cxn>
                </a:cxnLst>
                <a:rect l="0" t="0" r="r" b="b"/>
                <a:pathLst>
                  <a:path w="21598" h="21547" extrusionOk="0">
                    <a:moveTo>
                      <a:pt x="0" y="13266"/>
                    </a:moveTo>
                    <a:cubicBezTo>
                      <a:pt x="-2" y="14510"/>
                      <a:pt x="66" y="15753"/>
                      <a:pt x="202" y="16985"/>
                    </a:cubicBezTo>
                    <a:cubicBezTo>
                      <a:pt x="251" y="17423"/>
                      <a:pt x="308" y="17859"/>
                      <a:pt x="405" y="18283"/>
                    </a:cubicBezTo>
                    <a:cubicBezTo>
                      <a:pt x="525" y="18812"/>
                      <a:pt x="705" y="19313"/>
                      <a:pt x="894" y="19807"/>
                    </a:cubicBezTo>
                    <a:cubicBezTo>
                      <a:pt x="1077" y="20284"/>
                      <a:pt x="1271" y="20759"/>
                      <a:pt x="1559" y="21141"/>
                    </a:cubicBezTo>
                    <a:cubicBezTo>
                      <a:pt x="1694" y="21320"/>
                      <a:pt x="1852" y="21477"/>
                      <a:pt x="2042" y="21528"/>
                    </a:cubicBezTo>
                    <a:cubicBezTo>
                      <a:pt x="2206" y="21573"/>
                      <a:pt x="2375" y="21532"/>
                      <a:pt x="2528" y="21444"/>
                    </a:cubicBezTo>
                    <a:cubicBezTo>
                      <a:pt x="2812" y="21280"/>
                      <a:pt x="3022" y="20972"/>
                      <a:pt x="3217" y="20660"/>
                    </a:cubicBezTo>
                    <a:cubicBezTo>
                      <a:pt x="3957" y="19480"/>
                      <a:pt x="4567" y="18178"/>
                      <a:pt x="5150" y="16860"/>
                    </a:cubicBezTo>
                    <a:cubicBezTo>
                      <a:pt x="6143" y="14615"/>
                      <a:pt x="7058" y="12315"/>
                      <a:pt x="8066" y="10083"/>
                    </a:cubicBezTo>
                    <a:cubicBezTo>
                      <a:pt x="8627" y="8840"/>
                      <a:pt x="9216" y="7619"/>
                      <a:pt x="9766" y="6369"/>
                    </a:cubicBezTo>
                    <a:cubicBezTo>
                      <a:pt x="10324" y="5103"/>
                      <a:pt x="10843" y="3805"/>
                      <a:pt x="11495" y="2614"/>
                    </a:cubicBezTo>
                    <a:cubicBezTo>
                      <a:pt x="11775" y="2104"/>
                      <a:pt x="12079" y="1614"/>
                      <a:pt x="12433" y="1188"/>
                    </a:cubicBezTo>
                    <a:cubicBezTo>
                      <a:pt x="12653" y="924"/>
                      <a:pt x="12891" y="686"/>
                      <a:pt x="13151" y="492"/>
                    </a:cubicBezTo>
                    <a:cubicBezTo>
                      <a:pt x="13356" y="339"/>
                      <a:pt x="13573" y="214"/>
                      <a:pt x="13801" y="129"/>
                    </a:cubicBezTo>
                    <a:cubicBezTo>
                      <a:pt x="14126" y="9"/>
                      <a:pt x="14466" y="-27"/>
                      <a:pt x="14802" y="19"/>
                    </a:cubicBezTo>
                    <a:cubicBezTo>
                      <a:pt x="15049" y="52"/>
                      <a:pt x="15290" y="129"/>
                      <a:pt x="15524" y="232"/>
                    </a:cubicBezTo>
                    <a:cubicBezTo>
                      <a:pt x="15896" y="395"/>
                      <a:pt x="16248" y="624"/>
                      <a:pt x="16586" y="883"/>
                    </a:cubicBezTo>
                    <a:cubicBezTo>
                      <a:pt x="17044" y="1236"/>
                      <a:pt x="17475" y="1647"/>
                      <a:pt x="17858" y="2127"/>
                    </a:cubicBezTo>
                    <a:cubicBezTo>
                      <a:pt x="18349" y="2742"/>
                      <a:pt x="18753" y="3459"/>
                      <a:pt x="19151" y="4178"/>
                    </a:cubicBezTo>
                    <a:cubicBezTo>
                      <a:pt x="19988" y="5691"/>
                      <a:pt x="20803" y="7223"/>
                      <a:pt x="21598" y="8773"/>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0" name="0.48">
                <a:extLst>
                  <a:ext uri="{FF2B5EF4-FFF2-40B4-BE49-F238E27FC236}">
                    <a16:creationId xmlns:a16="http://schemas.microsoft.com/office/drawing/2014/main" id="{0B22D4CE-7DC3-B6A6-0AAA-D5D09EE74390}"/>
                  </a:ext>
                </a:extLst>
              </p:cNvPr>
              <p:cNvSpPr txBox="1"/>
              <p:nvPr/>
            </p:nvSpPr>
            <p:spPr>
              <a:xfrm rot="3577018">
                <a:off x="5047284" y="936064"/>
                <a:ext cx="427468" cy="3026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0.48</a:t>
                </a:r>
              </a:p>
            </p:txBody>
          </p:sp>
        </p:grpSp>
        <p:grpSp>
          <p:nvGrpSpPr>
            <p:cNvPr id="131" name="Group">
              <a:extLst>
                <a:ext uri="{FF2B5EF4-FFF2-40B4-BE49-F238E27FC236}">
                  <a16:creationId xmlns:a16="http://schemas.microsoft.com/office/drawing/2014/main" id="{ECEB8EE7-9C60-8A8B-9051-92278A99CC72}"/>
                </a:ext>
              </a:extLst>
            </p:cNvPr>
            <p:cNvGrpSpPr/>
            <p:nvPr/>
          </p:nvGrpSpPr>
          <p:grpSpPr>
            <a:xfrm>
              <a:off x="7222329" y="3703915"/>
              <a:ext cx="4614084" cy="1208976"/>
              <a:chOff x="0" y="7"/>
              <a:chExt cx="5468542" cy="1432859"/>
            </a:xfrm>
          </p:grpSpPr>
          <p:sp>
            <p:nvSpPr>
              <p:cNvPr id="132" name="Line">
                <a:extLst>
                  <a:ext uri="{FF2B5EF4-FFF2-40B4-BE49-F238E27FC236}">
                    <a16:creationId xmlns:a16="http://schemas.microsoft.com/office/drawing/2014/main" id="{7D49D126-F64F-BCBE-3B5F-6AB522F85D50}"/>
                  </a:ext>
                </a:extLst>
              </p:cNvPr>
              <p:cNvSpPr/>
              <p:nvPr/>
            </p:nvSpPr>
            <p:spPr>
              <a:xfrm>
                <a:off x="0" y="7"/>
                <a:ext cx="5468542" cy="1432859"/>
              </a:xfrm>
              <a:custGeom>
                <a:avLst/>
                <a:gdLst/>
                <a:ahLst/>
                <a:cxnLst>
                  <a:cxn ang="0">
                    <a:pos x="wd2" y="hd2"/>
                  </a:cxn>
                  <a:cxn ang="5400000">
                    <a:pos x="wd2" y="hd2"/>
                  </a:cxn>
                  <a:cxn ang="10800000">
                    <a:pos x="wd2" y="hd2"/>
                  </a:cxn>
                  <a:cxn ang="16200000">
                    <a:pos x="wd2" y="hd2"/>
                  </a:cxn>
                </a:cxnLst>
                <a:rect l="0" t="0" r="r" b="b"/>
                <a:pathLst>
                  <a:path w="21600" h="21434" extrusionOk="0">
                    <a:moveTo>
                      <a:pt x="0" y="1909"/>
                    </a:moveTo>
                    <a:cubicBezTo>
                      <a:pt x="97" y="4132"/>
                      <a:pt x="230" y="6330"/>
                      <a:pt x="397" y="8493"/>
                    </a:cubicBezTo>
                    <a:cubicBezTo>
                      <a:pt x="551" y="10484"/>
                      <a:pt x="734" y="12440"/>
                      <a:pt x="907" y="14410"/>
                    </a:cubicBezTo>
                    <a:cubicBezTo>
                      <a:pt x="1057" y="16126"/>
                      <a:pt x="1201" y="17864"/>
                      <a:pt x="1445" y="19418"/>
                    </a:cubicBezTo>
                    <a:cubicBezTo>
                      <a:pt x="1507" y="19807"/>
                      <a:pt x="1574" y="20182"/>
                      <a:pt x="1654" y="20516"/>
                    </a:cubicBezTo>
                    <a:cubicBezTo>
                      <a:pt x="1721" y="20791"/>
                      <a:pt x="1796" y="21037"/>
                      <a:pt x="1885" y="21196"/>
                    </a:cubicBezTo>
                    <a:cubicBezTo>
                      <a:pt x="2073" y="21533"/>
                      <a:pt x="2288" y="21443"/>
                      <a:pt x="2493" y="21335"/>
                    </a:cubicBezTo>
                    <a:cubicBezTo>
                      <a:pt x="2856" y="21145"/>
                      <a:pt x="3220" y="20918"/>
                      <a:pt x="3564" y="20441"/>
                    </a:cubicBezTo>
                    <a:cubicBezTo>
                      <a:pt x="3871" y="20015"/>
                      <a:pt x="4157" y="19399"/>
                      <a:pt x="4430" y="18716"/>
                    </a:cubicBezTo>
                    <a:cubicBezTo>
                      <a:pt x="5336" y="16450"/>
                      <a:pt x="6097" y="13480"/>
                      <a:pt x="6923" y="10816"/>
                    </a:cubicBezTo>
                    <a:cubicBezTo>
                      <a:pt x="7418" y="9223"/>
                      <a:pt x="7935" y="7738"/>
                      <a:pt x="8472" y="6358"/>
                    </a:cubicBezTo>
                    <a:cubicBezTo>
                      <a:pt x="9217" y="4444"/>
                      <a:pt x="9999" y="2733"/>
                      <a:pt x="10843" y="1539"/>
                    </a:cubicBezTo>
                    <a:cubicBezTo>
                      <a:pt x="11242" y="973"/>
                      <a:pt x="11653" y="528"/>
                      <a:pt x="12071" y="207"/>
                    </a:cubicBezTo>
                    <a:cubicBezTo>
                      <a:pt x="12497" y="-43"/>
                      <a:pt x="12929" y="-67"/>
                      <a:pt x="13356" y="134"/>
                    </a:cubicBezTo>
                    <a:cubicBezTo>
                      <a:pt x="13667" y="281"/>
                      <a:pt x="13974" y="547"/>
                      <a:pt x="14269" y="946"/>
                    </a:cubicBezTo>
                    <a:cubicBezTo>
                      <a:pt x="14665" y="1481"/>
                      <a:pt x="15035" y="2247"/>
                      <a:pt x="15402" y="3021"/>
                    </a:cubicBezTo>
                    <a:cubicBezTo>
                      <a:pt x="16130" y="4554"/>
                      <a:pt x="16851" y="6125"/>
                      <a:pt x="17561" y="7774"/>
                    </a:cubicBezTo>
                    <a:cubicBezTo>
                      <a:pt x="18259" y="9396"/>
                      <a:pt x="18946" y="11092"/>
                      <a:pt x="19619" y="12859"/>
                    </a:cubicBezTo>
                    <a:cubicBezTo>
                      <a:pt x="20293" y="14626"/>
                      <a:pt x="20953" y="16464"/>
                      <a:pt x="21600" y="1837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3" name="0.53">
                <a:extLst>
                  <a:ext uri="{FF2B5EF4-FFF2-40B4-BE49-F238E27FC236}">
                    <a16:creationId xmlns:a16="http://schemas.microsoft.com/office/drawing/2014/main" id="{BA71786F-6072-7B6C-0E8C-8FBF10502680}"/>
                  </a:ext>
                </a:extLst>
              </p:cNvPr>
              <p:cNvSpPr txBox="1"/>
              <p:nvPr/>
            </p:nvSpPr>
            <p:spPr>
              <a:xfrm rot="2327802">
                <a:off x="4969147" y="691106"/>
                <a:ext cx="427469" cy="3026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0.53</a:t>
                </a:r>
              </a:p>
            </p:txBody>
          </p:sp>
        </p:grpSp>
        <p:grpSp>
          <p:nvGrpSpPr>
            <p:cNvPr id="134" name="Group">
              <a:extLst>
                <a:ext uri="{FF2B5EF4-FFF2-40B4-BE49-F238E27FC236}">
                  <a16:creationId xmlns:a16="http://schemas.microsoft.com/office/drawing/2014/main" id="{B6A11B6C-5DE4-34FD-63C2-F0E3E388E5E3}"/>
                </a:ext>
              </a:extLst>
            </p:cNvPr>
            <p:cNvGrpSpPr/>
            <p:nvPr/>
          </p:nvGrpSpPr>
          <p:grpSpPr>
            <a:xfrm>
              <a:off x="7226118" y="3787271"/>
              <a:ext cx="4608313" cy="1519070"/>
              <a:chOff x="0" y="0"/>
              <a:chExt cx="5461702" cy="1800378"/>
            </a:xfrm>
          </p:grpSpPr>
          <p:sp>
            <p:nvSpPr>
              <p:cNvPr id="135" name="Line">
                <a:extLst>
                  <a:ext uri="{FF2B5EF4-FFF2-40B4-BE49-F238E27FC236}">
                    <a16:creationId xmlns:a16="http://schemas.microsoft.com/office/drawing/2014/main" id="{EE655C50-5AEA-2048-A862-3C28E36CBD88}"/>
                  </a:ext>
                </a:extLst>
              </p:cNvPr>
              <p:cNvSpPr/>
              <p:nvPr/>
            </p:nvSpPr>
            <p:spPr>
              <a:xfrm>
                <a:off x="0" y="0"/>
                <a:ext cx="5461702" cy="18003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55" y="1998"/>
                      <a:pt x="356" y="3960"/>
                      <a:pt x="603" y="5871"/>
                    </a:cubicBezTo>
                    <a:cubicBezTo>
                      <a:pt x="696" y="6594"/>
                      <a:pt x="796" y="7309"/>
                      <a:pt x="917" y="7994"/>
                    </a:cubicBezTo>
                    <a:cubicBezTo>
                      <a:pt x="990" y="8409"/>
                      <a:pt x="1071" y="8812"/>
                      <a:pt x="1154" y="9210"/>
                    </a:cubicBezTo>
                    <a:cubicBezTo>
                      <a:pt x="1388" y="10331"/>
                      <a:pt x="1639" y="11419"/>
                      <a:pt x="1911" y="12457"/>
                    </a:cubicBezTo>
                    <a:cubicBezTo>
                      <a:pt x="2050" y="12985"/>
                      <a:pt x="2196" y="13504"/>
                      <a:pt x="2383" y="13873"/>
                    </a:cubicBezTo>
                    <a:cubicBezTo>
                      <a:pt x="2533" y="14171"/>
                      <a:pt x="2705" y="14358"/>
                      <a:pt x="2884" y="14420"/>
                    </a:cubicBezTo>
                    <a:lnTo>
                      <a:pt x="3457" y="14656"/>
                    </a:lnTo>
                    <a:lnTo>
                      <a:pt x="4538" y="14229"/>
                    </a:lnTo>
                    <a:lnTo>
                      <a:pt x="5785" y="13063"/>
                    </a:lnTo>
                    <a:cubicBezTo>
                      <a:pt x="6246" y="12589"/>
                      <a:pt x="6709" y="12122"/>
                      <a:pt x="7172" y="11661"/>
                    </a:cubicBezTo>
                    <a:cubicBezTo>
                      <a:pt x="7564" y="11270"/>
                      <a:pt x="7957" y="10884"/>
                      <a:pt x="8360" y="10612"/>
                    </a:cubicBezTo>
                    <a:cubicBezTo>
                      <a:pt x="8769" y="10336"/>
                      <a:pt x="9186" y="10179"/>
                      <a:pt x="9602" y="10030"/>
                    </a:cubicBezTo>
                    <a:cubicBezTo>
                      <a:pt x="10203" y="9815"/>
                      <a:pt x="10805" y="9616"/>
                      <a:pt x="11410" y="9601"/>
                    </a:cubicBezTo>
                    <a:cubicBezTo>
                      <a:pt x="11877" y="9588"/>
                      <a:pt x="12344" y="9685"/>
                      <a:pt x="12804" y="9930"/>
                    </a:cubicBezTo>
                    <a:cubicBezTo>
                      <a:pt x="13187" y="10134"/>
                      <a:pt x="13563" y="10439"/>
                      <a:pt x="13927" y="10845"/>
                    </a:cubicBezTo>
                    <a:cubicBezTo>
                      <a:pt x="14880" y="11907"/>
                      <a:pt x="15732" y="13630"/>
                      <a:pt x="16632" y="15050"/>
                    </a:cubicBezTo>
                    <a:cubicBezTo>
                      <a:pt x="17588" y="16557"/>
                      <a:pt x="18595" y="17719"/>
                      <a:pt x="19591" y="18961"/>
                    </a:cubicBezTo>
                    <a:cubicBezTo>
                      <a:pt x="20266" y="19803"/>
                      <a:pt x="20936" y="20683"/>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6" name="0.57">
                <a:extLst>
                  <a:ext uri="{FF2B5EF4-FFF2-40B4-BE49-F238E27FC236}">
                    <a16:creationId xmlns:a16="http://schemas.microsoft.com/office/drawing/2014/main" id="{94DE69C9-893C-3395-7E99-67F7C54188A5}"/>
                  </a:ext>
                </a:extLst>
              </p:cNvPr>
              <p:cNvSpPr txBox="1"/>
              <p:nvPr/>
            </p:nvSpPr>
            <p:spPr>
              <a:xfrm rot="1604059">
                <a:off x="4672963" y="1258393"/>
                <a:ext cx="752523"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0.57</a:t>
                </a:r>
              </a:p>
            </p:txBody>
          </p:sp>
        </p:grpSp>
        <p:grpSp>
          <p:nvGrpSpPr>
            <p:cNvPr id="137" name="Group">
              <a:extLst>
                <a:ext uri="{FF2B5EF4-FFF2-40B4-BE49-F238E27FC236}">
                  <a16:creationId xmlns:a16="http://schemas.microsoft.com/office/drawing/2014/main" id="{8182407F-3BC9-C6A7-7D41-9253CC538552}"/>
                </a:ext>
              </a:extLst>
            </p:cNvPr>
            <p:cNvGrpSpPr/>
            <p:nvPr/>
          </p:nvGrpSpPr>
          <p:grpSpPr>
            <a:xfrm>
              <a:off x="7223918" y="3767850"/>
              <a:ext cx="4609862" cy="2035751"/>
              <a:chOff x="0" y="0"/>
              <a:chExt cx="5463539" cy="2412740"/>
            </a:xfrm>
          </p:grpSpPr>
          <p:sp>
            <p:nvSpPr>
              <p:cNvPr id="138" name="Line">
                <a:extLst>
                  <a:ext uri="{FF2B5EF4-FFF2-40B4-BE49-F238E27FC236}">
                    <a16:creationId xmlns:a16="http://schemas.microsoft.com/office/drawing/2014/main" id="{39449C1C-5183-42B8-C1BB-41BE1CC0BFAC}"/>
                  </a:ext>
                </a:extLst>
              </p:cNvPr>
              <p:cNvSpPr/>
              <p:nvPr/>
            </p:nvSpPr>
            <p:spPr>
              <a:xfrm>
                <a:off x="0" y="0"/>
                <a:ext cx="5463539" cy="23876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87" y="1028"/>
                      <a:pt x="407" y="2023"/>
                      <a:pt x="657" y="2978"/>
                    </a:cubicBezTo>
                    <a:cubicBezTo>
                      <a:pt x="803" y="3533"/>
                      <a:pt x="959" y="4075"/>
                      <a:pt x="1110" y="4623"/>
                    </a:cubicBezTo>
                    <a:cubicBezTo>
                      <a:pt x="1272" y="5210"/>
                      <a:pt x="1428" y="5806"/>
                      <a:pt x="1596" y="6385"/>
                    </a:cubicBezTo>
                    <a:cubicBezTo>
                      <a:pt x="1757" y="6940"/>
                      <a:pt x="1929" y="7481"/>
                      <a:pt x="2132" y="7959"/>
                    </a:cubicBezTo>
                    <a:cubicBezTo>
                      <a:pt x="2319" y="8397"/>
                      <a:pt x="2529" y="8777"/>
                      <a:pt x="2742" y="9148"/>
                    </a:cubicBezTo>
                    <a:cubicBezTo>
                      <a:pt x="2952" y="9513"/>
                      <a:pt x="3164" y="9872"/>
                      <a:pt x="3391" y="10178"/>
                    </a:cubicBezTo>
                    <a:cubicBezTo>
                      <a:pt x="3736" y="10643"/>
                      <a:pt x="4109" y="10980"/>
                      <a:pt x="4492" y="11242"/>
                    </a:cubicBezTo>
                    <a:cubicBezTo>
                      <a:pt x="5034" y="11612"/>
                      <a:pt x="5592" y="11832"/>
                      <a:pt x="6148" y="12060"/>
                    </a:cubicBezTo>
                    <a:cubicBezTo>
                      <a:pt x="7008" y="12412"/>
                      <a:pt x="7865" y="12788"/>
                      <a:pt x="8713" y="13269"/>
                    </a:cubicBezTo>
                    <a:cubicBezTo>
                      <a:pt x="9520" y="13728"/>
                      <a:pt x="10316" y="14281"/>
                      <a:pt x="11116" y="14805"/>
                    </a:cubicBezTo>
                    <a:cubicBezTo>
                      <a:pt x="11809" y="15259"/>
                      <a:pt x="12506" y="15691"/>
                      <a:pt x="13189" y="16217"/>
                    </a:cubicBezTo>
                    <a:cubicBezTo>
                      <a:pt x="14269" y="17048"/>
                      <a:pt x="15312" y="18110"/>
                      <a:pt x="16397" y="18904"/>
                    </a:cubicBezTo>
                    <a:cubicBezTo>
                      <a:pt x="17252" y="19530"/>
                      <a:pt x="18128" y="19986"/>
                      <a:pt x="19005" y="20414"/>
                    </a:cubicBezTo>
                    <a:cubicBezTo>
                      <a:pt x="19868" y="20835"/>
                      <a:pt x="20733" y="21231"/>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9" name="0.67">
                <a:extLst>
                  <a:ext uri="{FF2B5EF4-FFF2-40B4-BE49-F238E27FC236}">
                    <a16:creationId xmlns:a16="http://schemas.microsoft.com/office/drawing/2014/main" id="{ACBE87EE-07D2-4012-274D-062713CC39D1}"/>
                  </a:ext>
                </a:extLst>
              </p:cNvPr>
              <p:cNvSpPr txBox="1"/>
              <p:nvPr/>
            </p:nvSpPr>
            <p:spPr>
              <a:xfrm rot="860253">
                <a:off x="4288438" y="1921455"/>
                <a:ext cx="1025774"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0.67</a:t>
                </a:r>
              </a:p>
            </p:txBody>
          </p:sp>
        </p:grpSp>
        <p:grpSp>
          <p:nvGrpSpPr>
            <p:cNvPr id="140" name="Group">
              <a:extLst>
                <a:ext uri="{FF2B5EF4-FFF2-40B4-BE49-F238E27FC236}">
                  <a16:creationId xmlns:a16="http://schemas.microsoft.com/office/drawing/2014/main" id="{933B068A-AA85-CF06-9EB3-F26843E7C8FE}"/>
                </a:ext>
              </a:extLst>
            </p:cNvPr>
            <p:cNvGrpSpPr/>
            <p:nvPr/>
          </p:nvGrpSpPr>
          <p:grpSpPr>
            <a:xfrm>
              <a:off x="7221062" y="3750963"/>
              <a:ext cx="4597838" cy="2295127"/>
              <a:chOff x="0" y="0"/>
              <a:chExt cx="5449287" cy="2720150"/>
            </a:xfrm>
          </p:grpSpPr>
          <p:sp>
            <p:nvSpPr>
              <p:cNvPr id="141" name="Line">
                <a:extLst>
                  <a:ext uri="{FF2B5EF4-FFF2-40B4-BE49-F238E27FC236}">
                    <a16:creationId xmlns:a16="http://schemas.microsoft.com/office/drawing/2014/main" id="{B51881FC-A57B-FAC7-F972-C79405CE25FB}"/>
                  </a:ext>
                </a:extLst>
              </p:cNvPr>
              <p:cNvSpPr/>
              <p:nvPr/>
            </p:nvSpPr>
            <p:spPr>
              <a:xfrm>
                <a:off x="0" y="0"/>
                <a:ext cx="5449287" cy="26238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41" y="1303"/>
                      <a:pt x="883" y="2605"/>
                      <a:pt x="1326" y="3905"/>
                    </a:cubicBezTo>
                    <a:cubicBezTo>
                      <a:pt x="1547" y="4553"/>
                      <a:pt x="1768" y="5201"/>
                      <a:pt x="1991" y="5845"/>
                    </a:cubicBezTo>
                    <a:cubicBezTo>
                      <a:pt x="2103" y="6167"/>
                      <a:pt x="2215" y="6488"/>
                      <a:pt x="2325" y="6813"/>
                    </a:cubicBezTo>
                    <a:cubicBezTo>
                      <a:pt x="2380" y="6976"/>
                      <a:pt x="2434" y="7139"/>
                      <a:pt x="2492" y="7297"/>
                    </a:cubicBezTo>
                    <a:cubicBezTo>
                      <a:pt x="2607" y="7610"/>
                      <a:pt x="2736" y="7900"/>
                      <a:pt x="2869" y="8180"/>
                    </a:cubicBezTo>
                    <a:cubicBezTo>
                      <a:pt x="3185" y="8842"/>
                      <a:pt x="3524" y="9452"/>
                      <a:pt x="3888" y="9991"/>
                    </a:cubicBezTo>
                    <a:cubicBezTo>
                      <a:pt x="4070" y="10261"/>
                      <a:pt x="4258" y="10512"/>
                      <a:pt x="4447" y="10760"/>
                    </a:cubicBezTo>
                    <a:cubicBezTo>
                      <a:pt x="5239" y="11798"/>
                      <a:pt x="6051" y="12768"/>
                      <a:pt x="6881" y="13669"/>
                    </a:cubicBezTo>
                    <a:cubicBezTo>
                      <a:pt x="7296" y="14119"/>
                      <a:pt x="7715" y="14551"/>
                      <a:pt x="8138" y="14966"/>
                    </a:cubicBezTo>
                    <a:cubicBezTo>
                      <a:pt x="9065" y="15874"/>
                      <a:pt x="10011" y="16698"/>
                      <a:pt x="10972" y="17441"/>
                    </a:cubicBezTo>
                    <a:cubicBezTo>
                      <a:pt x="11452" y="17812"/>
                      <a:pt x="11936" y="18163"/>
                      <a:pt x="12424" y="18487"/>
                    </a:cubicBezTo>
                    <a:cubicBezTo>
                      <a:pt x="13427" y="19151"/>
                      <a:pt x="14446" y="19696"/>
                      <a:pt x="15478" y="20103"/>
                    </a:cubicBezTo>
                    <a:cubicBezTo>
                      <a:pt x="15995" y="20306"/>
                      <a:pt x="16514" y="20475"/>
                      <a:pt x="17034" y="20630"/>
                    </a:cubicBezTo>
                    <a:cubicBezTo>
                      <a:pt x="18549" y="21079"/>
                      <a:pt x="20072" y="21403"/>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2" name="0.79">
                <a:extLst>
                  <a:ext uri="{FF2B5EF4-FFF2-40B4-BE49-F238E27FC236}">
                    <a16:creationId xmlns:a16="http://schemas.microsoft.com/office/drawing/2014/main" id="{A552BB49-9ADD-FDC3-D810-5E7DAC455B66}"/>
                  </a:ext>
                </a:extLst>
              </p:cNvPr>
              <p:cNvSpPr txBox="1"/>
              <p:nvPr/>
            </p:nvSpPr>
            <p:spPr>
              <a:xfrm rot="442079">
                <a:off x="4294442" y="2228865"/>
                <a:ext cx="769085"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0.79</a:t>
                </a:r>
              </a:p>
            </p:txBody>
          </p:sp>
        </p:grpSp>
        <p:grpSp>
          <p:nvGrpSpPr>
            <p:cNvPr id="143" name="Group">
              <a:extLst>
                <a:ext uri="{FF2B5EF4-FFF2-40B4-BE49-F238E27FC236}">
                  <a16:creationId xmlns:a16="http://schemas.microsoft.com/office/drawing/2014/main" id="{7570AB67-0514-4AD0-85D4-7814AB9609CD}"/>
                </a:ext>
              </a:extLst>
            </p:cNvPr>
            <p:cNvGrpSpPr/>
            <p:nvPr/>
          </p:nvGrpSpPr>
          <p:grpSpPr>
            <a:xfrm>
              <a:off x="7219269" y="3761495"/>
              <a:ext cx="3128500" cy="2273311"/>
              <a:chOff x="0" y="0"/>
              <a:chExt cx="3707849" cy="2694294"/>
            </a:xfrm>
          </p:grpSpPr>
          <p:sp>
            <p:nvSpPr>
              <p:cNvPr id="144" name="Line">
                <a:extLst>
                  <a:ext uri="{FF2B5EF4-FFF2-40B4-BE49-F238E27FC236}">
                    <a16:creationId xmlns:a16="http://schemas.microsoft.com/office/drawing/2014/main" id="{1A1046E0-2699-8D27-33F3-F7905A50642B}"/>
                  </a:ext>
                </a:extLst>
              </p:cNvPr>
              <p:cNvSpPr/>
              <p:nvPr/>
            </p:nvSpPr>
            <p:spPr>
              <a:xfrm>
                <a:off x="0" y="0"/>
                <a:ext cx="3269712" cy="25060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88" y="7998"/>
                    </a:lnTo>
                    <a:cubicBezTo>
                      <a:pt x="4543" y="8538"/>
                      <a:pt x="4903" y="9072"/>
                      <a:pt x="5267" y="9602"/>
                    </a:cubicBezTo>
                    <a:cubicBezTo>
                      <a:pt x="5970" y="10626"/>
                      <a:pt x="6690" y="11633"/>
                      <a:pt x="7458" y="12574"/>
                    </a:cubicBezTo>
                    <a:cubicBezTo>
                      <a:pt x="8055" y="13306"/>
                      <a:pt x="8681" y="13997"/>
                      <a:pt x="9326" y="14656"/>
                    </a:cubicBezTo>
                    <a:cubicBezTo>
                      <a:pt x="10035" y="15381"/>
                      <a:pt x="10768" y="16066"/>
                      <a:pt x="11517" y="16720"/>
                    </a:cubicBezTo>
                    <a:cubicBezTo>
                      <a:pt x="12128" y="17254"/>
                      <a:pt x="12749" y="17768"/>
                      <a:pt x="13391" y="18234"/>
                    </a:cubicBezTo>
                    <a:cubicBezTo>
                      <a:pt x="13965" y="18651"/>
                      <a:pt x="14555" y="19029"/>
                      <a:pt x="15157" y="19369"/>
                    </a:cubicBezTo>
                    <a:cubicBezTo>
                      <a:pt x="15458" y="19540"/>
                      <a:pt x="15763" y="19701"/>
                      <a:pt x="16071" y="19849"/>
                    </a:cubicBezTo>
                    <a:cubicBezTo>
                      <a:pt x="16497" y="20053"/>
                      <a:pt x="16931" y="20233"/>
                      <a:pt x="17371" y="20380"/>
                    </a:cubicBezTo>
                    <a:cubicBezTo>
                      <a:pt x="17591" y="20454"/>
                      <a:pt x="17813" y="20519"/>
                      <a:pt x="18034" y="20584"/>
                    </a:cubicBezTo>
                    <a:cubicBezTo>
                      <a:pt x="19221" y="20933"/>
                      <a:pt x="20410" y="21272"/>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5" name="0.92">
                <a:extLst>
                  <a:ext uri="{FF2B5EF4-FFF2-40B4-BE49-F238E27FC236}">
                    <a16:creationId xmlns:a16="http://schemas.microsoft.com/office/drawing/2014/main" id="{5F654E82-BE95-9020-0A73-CA5B21C02FCA}"/>
                  </a:ext>
                </a:extLst>
              </p:cNvPr>
              <p:cNvSpPr txBox="1"/>
              <p:nvPr/>
            </p:nvSpPr>
            <p:spPr>
              <a:xfrm rot="442079">
                <a:off x="3013992" y="2203009"/>
                <a:ext cx="693857"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0.92</a:t>
                </a:r>
              </a:p>
            </p:txBody>
          </p:sp>
        </p:grpSp>
        <p:grpSp>
          <p:nvGrpSpPr>
            <p:cNvPr id="146" name="Group">
              <a:extLst>
                <a:ext uri="{FF2B5EF4-FFF2-40B4-BE49-F238E27FC236}">
                  <a16:creationId xmlns:a16="http://schemas.microsoft.com/office/drawing/2014/main" id="{45B6A13F-5659-6956-009D-F856BF481E81}"/>
                </a:ext>
              </a:extLst>
            </p:cNvPr>
            <p:cNvGrpSpPr/>
            <p:nvPr/>
          </p:nvGrpSpPr>
          <p:grpSpPr>
            <a:xfrm>
              <a:off x="7221416" y="3758586"/>
              <a:ext cx="4595333" cy="2304459"/>
              <a:chOff x="0" y="0"/>
              <a:chExt cx="5446318" cy="2731210"/>
            </a:xfrm>
          </p:grpSpPr>
          <p:sp>
            <p:nvSpPr>
              <p:cNvPr id="147" name="Line">
                <a:extLst>
                  <a:ext uri="{FF2B5EF4-FFF2-40B4-BE49-F238E27FC236}">
                    <a16:creationId xmlns:a16="http://schemas.microsoft.com/office/drawing/2014/main" id="{5A5A3093-1C4C-6BB6-0E49-11D04518E39E}"/>
                  </a:ext>
                </a:extLst>
              </p:cNvPr>
              <p:cNvSpPr/>
              <p:nvPr/>
            </p:nvSpPr>
            <p:spPr>
              <a:xfrm>
                <a:off x="0" y="0"/>
                <a:ext cx="5446318" cy="27312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39" y="4714"/>
                    </a:lnTo>
                    <a:cubicBezTo>
                      <a:pt x="1717" y="5619"/>
                      <a:pt x="2002" y="6515"/>
                      <a:pt x="2295" y="7402"/>
                    </a:cubicBezTo>
                    <a:cubicBezTo>
                      <a:pt x="2593" y="8305"/>
                      <a:pt x="2898" y="9199"/>
                      <a:pt x="3238" y="10042"/>
                    </a:cubicBezTo>
                    <a:cubicBezTo>
                      <a:pt x="3599" y="10940"/>
                      <a:pt x="3998" y="11778"/>
                      <a:pt x="4429" y="12546"/>
                    </a:cubicBezTo>
                    <a:cubicBezTo>
                      <a:pt x="5211" y="13939"/>
                      <a:pt x="6091" y="15088"/>
                      <a:pt x="6936" y="16323"/>
                    </a:cubicBezTo>
                    <a:cubicBezTo>
                      <a:pt x="7361" y="16943"/>
                      <a:pt x="7779" y="17587"/>
                      <a:pt x="8228" y="18136"/>
                    </a:cubicBezTo>
                    <a:cubicBezTo>
                      <a:pt x="8685" y="18694"/>
                      <a:pt x="9174" y="19150"/>
                      <a:pt x="9696" y="19398"/>
                    </a:cubicBezTo>
                    <a:cubicBezTo>
                      <a:pt x="9918" y="19504"/>
                      <a:pt x="10144" y="19570"/>
                      <a:pt x="10369" y="19637"/>
                    </a:cubicBezTo>
                    <a:cubicBezTo>
                      <a:pt x="11326" y="19921"/>
                      <a:pt x="12283" y="20212"/>
                      <a:pt x="13242" y="20462"/>
                    </a:cubicBezTo>
                    <a:cubicBezTo>
                      <a:pt x="16014" y="21185"/>
                      <a:pt x="18805" y="21565"/>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8" name="ɸ=1.00">
                <a:extLst>
                  <a:ext uri="{FF2B5EF4-FFF2-40B4-BE49-F238E27FC236}">
                    <a16:creationId xmlns:a16="http://schemas.microsoft.com/office/drawing/2014/main" id="{5F550AA9-018C-780B-CA29-D29CFD1957AB}"/>
                  </a:ext>
                </a:extLst>
              </p:cNvPr>
              <p:cNvSpPr txBox="1"/>
              <p:nvPr/>
            </p:nvSpPr>
            <p:spPr>
              <a:xfrm rot="1690424">
                <a:off x="926509" y="1882835"/>
                <a:ext cx="1219758"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err="1">
                    <a:ln>
                      <a:noFill/>
                    </a:ln>
                    <a:solidFill>
                      <a:srgbClr val="61D836">
                        <a:hueOff val="914337"/>
                        <a:satOff val="31515"/>
                        <a:lumOff val="-30790"/>
                      </a:srgbClr>
                    </a:solidFill>
                    <a:effectLst/>
                    <a:uLnTx/>
                    <a:uFillTx/>
                    <a:latin typeface="Helvetica Neue"/>
                    <a:ea typeface="Helvetica Neue"/>
                    <a:cs typeface="Helvetica Neue"/>
                    <a:sym typeface="Helvetica Neue"/>
                  </a:rPr>
                  <a:t>ɸ</a:t>
                </a: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=1.00</a:t>
                </a:r>
              </a:p>
            </p:txBody>
          </p:sp>
        </p:grpSp>
        <p:grpSp>
          <p:nvGrpSpPr>
            <p:cNvPr id="149" name="Group">
              <a:extLst>
                <a:ext uri="{FF2B5EF4-FFF2-40B4-BE49-F238E27FC236}">
                  <a16:creationId xmlns:a16="http://schemas.microsoft.com/office/drawing/2014/main" id="{EEACE40A-CBC4-244E-E4BB-72D8009F0907}"/>
                </a:ext>
              </a:extLst>
            </p:cNvPr>
            <p:cNvGrpSpPr/>
            <p:nvPr/>
          </p:nvGrpSpPr>
          <p:grpSpPr>
            <a:xfrm>
              <a:off x="7221557" y="3758241"/>
              <a:ext cx="4598837" cy="2264529"/>
              <a:chOff x="0" y="0"/>
              <a:chExt cx="5450473" cy="2683885"/>
            </a:xfrm>
          </p:grpSpPr>
          <p:sp>
            <p:nvSpPr>
              <p:cNvPr id="150" name="Line">
                <a:extLst>
                  <a:ext uri="{FF2B5EF4-FFF2-40B4-BE49-F238E27FC236}">
                    <a16:creationId xmlns:a16="http://schemas.microsoft.com/office/drawing/2014/main" id="{63F2C9AB-EF2F-BA11-64C8-E6B3CC6BBB2A}"/>
                  </a:ext>
                </a:extLst>
              </p:cNvPr>
              <p:cNvSpPr/>
              <p:nvPr/>
            </p:nvSpPr>
            <p:spPr>
              <a:xfrm>
                <a:off x="0" y="0"/>
                <a:ext cx="5450473" cy="2683885"/>
              </a:xfrm>
              <a:custGeom>
                <a:avLst/>
                <a:gdLst/>
                <a:ahLst/>
                <a:cxnLst>
                  <a:cxn ang="0">
                    <a:pos x="wd2" y="hd2"/>
                  </a:cxn>
                  <a:cxn ang="5400000">
                    <a:pos x="wd2" y="hd2"/>
                  </a:cxn>
                  <a:cxn ang="10800000">
                    <a:pos x="wd2" y="hd2"/>
                  </a:cxn>
                  <a:cxn ang="16200000">
                    <a:pos x="wd2" y="hd2"/>
                  </a:cxn>
                </a:cxnLst>
                <a:rect l="0" t="0" r="r" b="b"/>
                <a:pathLst>
                  <a:path w="21600" h="21548" extrusionOk="0">
                    <a:moveTo>
                      <a:pt x="0" y="0"/>
                    </a:moveTo>
                    <a:cubicBezTo>
                      <a:pt x="85" y="675"/>
                      <a:pt x="169" y="1352"/>
                      <a:pt x="251" y="2029"/>
                    </a:cubicBezTo>
                    <a:cubicBezTo>
                      <a:pt x="292" y="2367"/>
                      <a:pt x="333" y="2706"/>
                      <a:pt x="376" y="3043"/>
                    </a:cubicBezTo>
                    <a:cubicBezTo>
                      <a:pt x="515" y="4114"/>
                      <a:pt x="685" y="5168"/>
                      <a:pt x="846" y="6226"/>
                    </a:cubicBezTo>
                    <a:cubicBezTo>
                      <a:pt x="977" y="7085"/>
                      <a:pt x="1102" y="7946"/>
                      <a:pt x="1234" y="8804"/>
                    </a:cubicBezTo>
                    <a:cubicBezTo>
                      <a:pt x="1329" y="9420"/>
                      <a:pt x="1428" y="10034"/>
                      <a:pt x="1538" y="10640"/>
                    </a:cubicBezTo>
                    <a:cubicBezTo>
                      <a:pt x="1709" y="11589"/>
                      <a:pt x="1906" y="12518"/>
                      <a:pt x="2132" y="13418"/>
                    </a:cubicBezTo>
                    <a:cubicBezTo>
                      <a:pt x="2268" y="13957"/>
                      <a:pt x="2414" y="14485"/>
                      <a:pt x="2572" y="14998"/>
                    </a:cubicBezTo>
                    <a:cubicBezTo>
                      <a:pt x="2800" y="15737"/>
                      <a:pt x="3053" y="16447"/>
                      <a:pt x="3362" y="17056"/>
                    </a:cubicBezTo>
                    <a:cubicBezTo>
                      <a:pt x="3798" y="17919"/>
                      <a:pt x="4329" y="18551"/>
                      <a:pt x="4890" y="19038"/>
                    </a:cubicBezTo>
                    <a:cubicBezTo>
                      <a:pt x="5076" y="19200"/>
                      <a:pt x="5266" y="19347"/>
                      <a:pt x="5460" y="19469"/>
                    </a:cubicBezTo>
                    <a:cubicBezTo>
                      <a:pt x="5557" y="19531"/>
                      <a:pt x="5655" y="19586"/>
                      <a:pt x="5753" y="19640"/>
                    </a:cubicBezTo>
                    <a:cubicBezTo>
                      <a:pt x="6082" y="19822"/>
                      <a:pt x="6413" y="19992"/>
                      <a:pt x="6745" y="20150"/>
                    </a:cubicBezTo>
                    <a:cubicBezTo>
                      <a:pt x="6911" y="20229"/>
                      <a:pt x="7078" y="20304"/>
                      <a:pt x="7245" y="20377"/>
                    </a:cubicBezTo>
                    <a:cubicBezTo>
                      <a:pt x="7328" y="20414"/>
                      <a:pt x="7412" y="20450"/>
                      <a:pt x="7495" y="20484"/>
                    </a:cubicBezTo>
                    <a:cubicBezTo>
                      <a:pt x="7820" y="20619"/>
                      <a:pt x="8147" y="20737"/>
                      <a:pt x="8475" y="20838"/>
                    </a:cubicBezTo>
                    <a:cubicBezTo>
                      <a:pt x="8639" y="20888"/>
                      <a:pt x="8803" y="20935"/>
                      <a:pt x="8968" y="20977"/>
                    </a:cubicBezTo>
                    <a:cubicBezTo>
                      <a:pt x="9050" y="20997"/>
                      <a:pt x="9132" y="21017"/>
                      <a:pt x="9215" y="21036"/>
                    </a:cubicBezTo>
                    <a:cubicBezTo>
                      <a:pt x="9715" y="21152"/>
                      <a:pt x="10217" y="21239"/>
                      <a:pt x="10720" y="21289"/>
                    </a:cubicBezTo>
                    <a:cubicBezTo>
                      <a:pt x="10972" y="21314"/>
                      <a:pt x="11224" y="21331"/>
                      <a:pt x="11475" y="21346"/>
                    </a:cubicBezTo>
                    <a:cubicBezTo>
                      <a:pt x="14849" y="21551"/>
                      <a:pt x="18225" y="21600"/>
                      <a:pt x="21600" y="21494"/>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1" name="ɸ=0.67">
                <a:extLst>
                  <a:ext uri="{FF2B5EF4-FFF2-40B4-BE49-F238E27FC236}">
                    <a16:creationId xmlns:a16="http://schemas.microsoft.com/office/drawing/2014/main" id="{19129AD1-5C66-01EF-3442-A1874CA2F171}"/>
                  </a:ext>
                </a:extLst>
              </p:cNvPr>
              <p:cNvSpPr txBox="1"/>
              <p:nvPr/>
            </p:nvSpPr>
            <p:spPr>
              <a:xfrm rot="1690424">
                <a:off x="788286" y="1944135"/>
                <a:ext cx="1097830"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err="1">
                    <a:ln>
                      <a:noFill/>
                    </a:ln>
                    <a:solidFill>
                      <a:srgbClr val="FF644E">
                        <a:lumOff val="-29866"/>
                      </a:srgbClr>
                    </a:solidFill>
                    <a:effectLst/>
                    <a:uLnTx/>
                    <a:uFillTx/>
                    <a:latin typeface="Helvetica Neue"/>
                    <a:ea typeface="Helvetica Neue"/>
                    <a:cs typeface="Helvetica Neue"/>
                    <a:sym typeface="Helvetica Neue"/>
                  </a:rPr>
                  <a:t>ɸ</a:t>
                </a: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=0.67</a:t>
                </a:r>
              </a:p>
            </p:txBody>
          </p:sp>
        </p:grpSp>
        <p:grpSp>
          <p:nvGrpSpPr>
            <p:cNvPr id="152" name="Group">
              <a:extLst>
                <a:ext uri="{FF2B5EF4-FFF2-40B4-BE49-F238E27FC236}">
                  <a16:creationId xmlns:a16="http://schemas.microsoft.com/office/drawing/2014/main" id="{91ED0030-7C7B-7310-EF76-6EE7AD78C91B}"/>
                </a:ext>
              </a:extLst>
            </p:cNvPr>
            <p:cNvGrpSpPr/>
            <p:nvPr/>
          </p:nvGrpSpPr>
          <p:grpSpPr>
            <a:xfrm>
              <a:off x="7222959" y="3765699"/>
              <a:ext cx="4591636" cy="2266703"/>
              <a:chOff x="0" y="0"/>
              <a:chExt cx="5441937" cy="2686462"/>
            </a:xfrm>
          </p:grpSpPr>
          <p:sp>
            <p:nvSpPr>
              <p:cNvPr id="153" name="Line">
                <a:extLst>
                  <a:ext uri="{FF2B5EF4-FFF2-40B4-BE49-F238E27FC236}">
                    <a16:creationId xmlns:a16="http://schemas.microsoft.com/office/drawing/2014/main" id="{E31A1B60-4AAE-37D1-485F-124358EEE20D}"/>
                  </a:ext>
                </a:extLst>
              </p:cNvPr>
              <p:cNvSpPr/>
              <p:nvPr/>
            </p:nvSpPr>
            <p:spPr>
              <a:xfrm>
                <a:off x="0" y="0"/>
                <a:ext cx="5441937" cy="2686462"/>
              </a:xfrm>
              <a:custGeom>
                <a:avLst/>
                <a:gdLst/>
                <a:ahLst/>
                <a:cxnLst>
                  <a:cxn ang="0">
                    <a:pos x="wd2" y="hd2"/>
                  </a:cxn>
                  <a:cxn ang="5400000">
                    <a:pos x="wd2" y="hd2"/>
                  </a:cxn>
                  <a:cxn ang="10800000">
                    <a:pos x="wd2" y="hd2"/>
                  </a:cxn>
                  <a:cxn ang="16200000">
                    <a:pos x="wd2" y="hd2"/>
                  </a:cxn>
                </a:cxnLst>
                <a:rect l="0" t="0" r="r" b="b"/>
                <a:pathLst>
                  <a:path w="21600" h="21599" extrusionOk="0">
                    <a:moveTo>
                      <a:pt x="0" y="0"/>
                    </a:moveTo>
                    <a:cubicBezTo>
                      <a:pt x="100" y="1254"/>
                      <a:pt x="199" y="2509"/>
                      <a:pt x="297" y="3764"/>
                    </a:cubicBezTo>
                    <a:cubicBezTo>
                      <a:pt x="346" y="4392"/>
                      <a:pt x="395" y="5020"/>
                      <a:pt x="446" y="5647"/>
                    </a:cubicBezTo>
                    <a:cubicBezTo>
                      <a:pt x="506" y="6390"/>
                      <a:pt x="571" y="7133"/>
                      <a:pt x="637" y="7874"/>
                    </a:cubicBezTo>
                    <a:cubicBezTo>
                      <a:pt x="669" y="8245"/>
                      <a:pt x="703" y="8616"/>
                      <a:pt x="739" y="8986"/>
                    </a:cubicBezTo>
                    <a:cubicBezTo>
                      <a:pt x="817" y="9774"/>
                      <a:pt x="912" y="10554"/>
                      <a:pt x="1020" y="11327"/>
                    </a:cubicBezTo>
                    <a:cubicBezTo>
                      <a:pt x="1174" y="12421"/>
                      <a:pt x="1355" y="13497"/>
                      <a:pt x="1545" y="14568"/>
                    </a:cubicBezTo>
                    <a:cubicBezTo>
                      <a:pt x="1636" y="15087"/>
                      <a:pt x="1730" y="15604"/>
                      <a:pt x="1825" y="16121"/>
                    </a:cubicBezTo>
                    <a:cubicBezTo>
                      <a:pt x="1959" y="16846"/>
                      <a:pt x="2096" y="17573"/>
                      <a:pt x="2305" y="18221"/>
                    </a:cubicBezTo>
                    <a:cubicBezTo>
                      <a:pt x="2384" y="18466"/>
                      <a:pt x="2472" y="18697"/>
                      <a:pt x="2579" y="18892"/>
                    </a:cubicBezTo>
                    <a:cubicBezTo>
                      <a:pt x="2690" y="19094"/>
                      <a:pt x="2819" y="19251"/>
                      <a:pt x="2948" y="19403"/>
                    </a:cubicBezTo>
                    <a:cubicBezTo>
                      <a:pt x="3081" y="19560"/>
                      <a:pt x="3216" y="19712"/>
                      <a:pt x="3356" y="19847"/>
                    </a:cubicBezTo>
                    <a:cubicBezTo>
                      <a:pt x="3613" y="20096"/>
                      <a:pt x="3884" y="20285"/>
                      <a:pt x="4162" y="20425"/>
                    </a:cubicBezTo>
                    <a:cubicBezTo>
                      <a:pt x="4579" y="20635"/>
                      <a:pt x="5007" y="20731"/>
                      <a:pt x="5436" y="20803"/>
                    </a:cubicBezTo>
                    <a:cubicBezTo>
                      <a:pt x="5813" y="20867"/>
                      <a:pt x="6192" y="20913"/>
                      <a:pt x="6570" y="20960"/>
                    </a:cubicBezTo>
                    <a:cubicBezTo>
                      <a:pt x="7051" y="21020"/>
                      <a:pt x="7532" y="21082"/>
                      <a:pt x="8013" y="21136"/>
                    </a:cubicBezTo>
                    <a:cubicBezTo>
                      <a:pt x="8691" y="21211"/>
                      <a:pt x="9369" y="21270"/>
                      <a:pt x="10047" y="21311"/>
                    </a:cubicBezTo>
                    <a:cubicBezTo>
                      <a:pt x="10386" y="21331"/>
                      <a:pt x="10725" y="21347"/>
                      <a:pt x="11064" y="21363"/>
                    </a:cubicBezTo>
                    <a:cubicBezTo>
                      <a:pt x="14576" y="21521"/>
                      <a:pt x="18088" y="21600"/>
                      <a:pt x="21600" y="21599"/>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4" name="0.57">
                <a:extLst>
                  <a:ext uri="{FF2B5EF4-FFF2-40B4-BE49-F238E27FC236}">
                    <a16:creationId xmlns:a16="http://schemas.microsoft.com/office/drawing/2014/main" id="{D1DD5D5C-9E71-E272-FD0F-89BD915130B8}"/>
                  </a:ext>
                </a:extLst>
              </p:cNvPr>
              <p:cNvSpPr txBox="1"/>
              <p:nvPr/>
            </p:nvSpPr>
            <p:spPr>
              <a:xfrm rot="2337394">
                <a:off x="564942" y="2140999"/>
                <a:ext cx="798183"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0.57</a:t>
                </a:r>
              </a:p>
            </p:txBody>
          </p:sp>
        </p:grpSp>
        <p:grpSp>
          <p:nvGrpSpPr>
            <p:cNvPr id="155" name="Group">
              <a:extLst>
                <a:ext uri="{FF2B5EF4-FFF2-40B4-BE49-F238E27FC236}">
                  <a16:creationId xmlns:a16="http://schemas.microsoft.com/office/drawing/2014/main" id="{5E53DF7B-3C12-3827-B3EC-AC8C7F48BA71}"/>
                </a:ext>
              </a:extLst>
            </p:cNvPr>
            <p:cNvGrpSpPr/>
            <p:nvPr/>
          </p:nvGrpSpPr>
          <p:grpSpPr>
            <a:xfrm>
              <a:off x="7218421" y="3759630"/>
              <a:ext cx="4590911" cy="2524192"/>
              <a:chOff x="0" y="0"/>
              <a:chExt cx="5441078" cy="2991633"/>
            </a:xfrm>
          </p:grpSpPr>
          <p:sp>
            <p:nvSpPr>
              <p:cNvPr id="156" name="Line">
                <a:extLst>
                  <a:ext uri="{FF2B5EF4-FFF2-40B4-BE49-F238E27FC236}">
                    <a16:creationId xmlns:a16="http://schemas.microsoft.com/office/drawing/2014/main" id="{4424A789-25F5-80BD-333A-A2FAB9DB1481}"/>
                  </a:ext>
                </a:extLst>
              </p:cNvPr>
              <p:cNvSpPr/>
              <p:nvPr/>
            </p:nvSpPr>
            <p:spPr>
              <a:xfrm>
                <a:off x="0" y="0"/>
                <a:ext cx="5441078" cy="2705721"/>
              </a:xfrm>
              <a:custGeom>
                <a:avLst/>
                <a:gdLst/>
                <a:ahLst/>
                <a:cxnLst>
                  <a:cxn ang="0">
                    <a:pos x="wd2" y="hd2"/>
                  </a:cxn>
                  <a:cxn ang="5400000">
                    <a:pos x="wd2" y="hd2"/>
                  </a:cxn>
                  <a:cxn ang="10800000">
                    <a:pos x="wd2" y="hd2"/>
                  </a:cxn>
                  <a:cxn ang="16200000">
                    <a:pos x="wd2" y="hd2"/>
                  </a:cxn>
                </a:cxnLst>
                <a:rect l="0" t="0" r="r" b="b"/>
                <a:pathLst>
                  <a:path w="21600" h="21598" extrusionOk="0">
                    <a:moveTo>
                      <a:pt x="0" y="0"/>
                    </a:moveTo>
                    <a:cubicBezTo>
                      <a:pt x="75" y="2198"/>
                      <a:pt x="198" y="4389"/>
                      <a:pt x="370" y="6565"/>
                    </a:cubicBezTo>
                    <a:cubicBezTo>
                      <a:pt x="457" y="7671"/>
                      <a:pt x="557" y="8774"/>
                      <a:pt x="656" y="9876"/>
                    </a:cubicBezTo>
                    <a:cubicBezTo>
                      <a:pt x="743" y="10843"/>
                      <a:pt x="829" y="11809"/>
                      <a:pt x="927" y="12772"/>
                    </a:cubicBezTo>
                    <a:cubicBezTo>
                      <a:pt x="1014" y="13628"/>
                      <a:pt x="1111" y="14481"/>
                      <a:pt x="1203" y="15336"/>
                    </a:cubicBezTo>
                    <a:cubicBezTo>
                      <a:pt x="1261" y="15875"/>
                      <a:pt x="1318" y="16416"/>
                      <a:pt x="1394" y="16945"/>
                    </a:cubicBezTo>
                    <a:cubicBezTo>
                      <a:pt x="1452" y="17343"/>
                      <a:pt x="1520" y="17734"/>
                      <a:pt x="1616" y="18101"/>
                    </a:cubicBezTo>
                    <a:cubicBezTo>
                      <a:pt x="1724" y="18520"/>
                      <a:pt x="1865" y="18901"/>
                      <a:pt x="2037" y="19221"/>
                    </a:cubicBezTo>
                    <a:cubicBezTo>
                      <a:pt x="2264" y="19645"/>
                      <a:pt x="2538" y="19951"/>
                      <a:pt x="2828" y="20169"/>
                    </a:cubicBezTo>
                    <a:cubicBezTo>
                      <a:pt x="3207" y="20453"/>
                      <a:pt x="3609" y="20585"/>
                      <a:pt x="4010" y="20690"/>
                    </a:cubicBezTo>
                    <a:cubicBezTo>
                      <a:pt x="4871" y="20916"/>
                      <a:pt x="5739" y="21026"/>
                      <a:pt x="6606" y="21110"/>
                    </a:cubicBezTo>
                    <a:cubicBezTo>
                      <a:pt x="8236" y="21268"/>
                      <a:pt x="9868" y="21332"/>
                      <a:pt x="11500" y="21372"/>
                    </a:cubicBezTo>
                    <a:cubicBezTo>
                      <a:pt x="12135" y="21387"/>
                      <a:pt x="12770" y="21399"/>
                      <a:pt x="13405" y="21416"/>
                    </a:cubicBezTo>
                    <a:cubicBezTo>
                      <a:pt x="14771" y="21452"/>
                      <a:pt x="16137" y="21511"/>
                      <a:pt x="17503" y="21555"/>
                    </a:cubicBezTo>
                    <a:cubicBezTo>
                      <a:pt x="18187" y="21577"/>
                      <a:pt x="18871" y="21595"/>
                      <a:pt x="19555" y="21597"/>
                    </a:cubicBezTo>
                    <a:cubicBezTo>
                      <a:pt x="20236" y="21600"/>
                      <a:pt x="20918" y="21587"/>
                      <a:pt x="21600" y="21559"/>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7" name="0.53">
                <a:extLst>
                  <a:ext uri="{FF2B5EF4-FFF2-40B4-BE49-F238E27FC236}">
                    <a16:creationId xmlns:a16="http://schemas.microsoft.com/office/drawing/2014/main" id="{86B5FFE4-C457-2E77-FC66-FF9E728C6005}"/>
                  </a:ext>
                </a:extLst>
              </p:cNvPr>
              <p:cNvSpPr txBox="1"/>
              <p:nvPr/>
            </p:nvSpPr>
            <p:spPr>
              <a:xfrm rot="2804319">
                <a:off x="-8662" y="2339229"/>
                <a:ext cx="813523"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0.53</a:t>
                </a:r>
              </a:p>
            </p:txBody>
          </p:sp>
        </p:grpSp>
        <p:grpSp>
          <p:nvGrpSpPr>
            <p:cNvPr id="158" name="Group">
              <a:extLst>
                <a:ext uri="{FF2B5EF4-FFF2-40B4-BE49-F238E27FC236}">
                  <a16:creationId xmlns:a16="http://schemas.microsoft.com/office/drawing/2014/main" id="{4F90A459-95E4-FBB8-5B5F-88C24BC5F120}"/>
                </a:ext>
              </a:extLst>
            </p:cNvPr>
            <p:cNvGrpSpPr/>
            <p:nvPr/>
          </p:nvGrpSpPr>
          <p:grpSpPr>
            <a:xfrm>
              <a:off x="7217680" y="3765360"/>
              <a:ext cx="4611269" cy="1847017"/>
              <a:chOff x="0" y="0"/>
              <a:chExt cx="5465206" cy="2189056"/>
            </a:xfrm>
          </p:grpSpPr>
          <p:sp>
            <p:nvSpPr>
              <p:cNvPr id="159" name="Line">
                <a:extLst>
                  <a:ext uri="{FF2B5EF4-FFF2-40B4-BE49-F238E27FC236}">
                    <a16:creationId xmlns:a16="http://schemas.microsoft.com/office/drawing/2014/main" id="{12ACD2B6-2EED-0044-C978-23420A8403A7}"/>
                  </a:ext>
                </a:extLst>
              </p:cNvPr>
              <p:cNvSpPr/>
              <p:nvPr/>
            </p:nvSpPr>
            <p:spPr>
              <a:xfrm>
                <a:off x="0" y="0"/>
                <a:ext cx="5465206" cy="21890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93" y="2929"/>
                    </a:lnTo>
                    <a:lnTo>
                      <a:pt x="1224" y="6122"/>
                    </a:lnTo>
                    <a:lnTo>
                      <a:pt x="1892" y="8882"/>
                    </a:lnTo>
                    <a:lnTo>
                      <a:pt x="2604" y="10559"/>
                    </a:lnTo>
                    <a:lnTo>
                      <a:pt x="3209" y="11366"/>
                    </a:lnTo>
                    <a:lnTo>
                      <a:pt x="3865" y="11863"/>
                    </a:lnTo>
                    <a:lnTo>
                      <a:pt x="4914" y="12169"/>
                    </a:lnTo>
                    <a:lnTo>
                      <a:pt x="6912" y="12076"/>
                    </a:lnTo>
                    <a:lnTo>
                      <a:pt x="8600" y="12122"/>
                    </a:lnTo>
                    <a:lnTo>
                      <a:pt x="10237" y="12560"/>
                    </a:lnTo>
                    <a:lnTo>
                      <a:pt x="12127" y="13422"/>
                    </a:lnTo>
                    <a:cubicBezTo>
                      <a:pt x="12767" y="13801"/>
                      <a:pt x="13396" y="14298"/>
                      <a:pt x="14007" y="14909"/>
                    </a:cubicBezTo>
                    <a:cubicBezTo>
                      <a:pt x="14649" y="15551"/>
                      <a:pt x="15269" y="16317"/>
                      <a:pt x="15902" y="17013"/>
                    </a:cubicBezTo>
                    <a:cubicBezTo>
                      <a:pt x="16635" y="17821"/>
                      <a:pt x="17384" y="18534"/>
                      <a:pt x="18146" y="19152"/>
                    </a:cubicBezTo>
                    <a:lnTo>
                      <a:pt x="21600" y="21600"/>
                    </a:ln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60" name="0.62">
                <a:extLst>
                  <a:ext uri="{FF2B5EF4-FFF2-40B4-BE49-F238E27FC236}">
                    <a16:creationId xmlns:a16="http://schemas.microsoft.com/office/drawing/2014/main" id="{CAA94A69-4BD8-F8D2-A29B-8AE92CDCEE39}"/>
                  </a:ext>
                </a:extLst>
              </p:cNvPr>
              <p:cNvSpPr txBox="1"/>
              <p:nvPr/>
            </p:nvSpPr>
            <p:spPr>
              <a:xfrm rot="1011705">
                <a:off x="4240248" y="1646090"/>
                <a:ext cx="1180999"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0.62</a:t>
                </a:r>
              </a:p>
            </p:txBody>
          </p:sp>
        </p:grpSp>
        <p:sp>
          <p:nvSpPr>
            <p:cNvPr id="161" name="2-BTP">
              <a:extLst>
                <a:ext uri="{FF2B5EF4-FFF2-40B4-BE49-F238E27FC236}">
                  <a16:creationId xmlns:a16="http://schemas.microsoft.com/office/drawing/2014/main" id="{4087CBA4-8F10-8DCA-B33C-070C71E3ADAC}"/>
                </a:ext>
              </a:extLst>
            </p:cNvPr>
            <p:cNvSpPr txBox="1"/>
            <p:nvPr/>
          </p:nvSpPr>
          <p:spPr>
            <a:xfrm>
              <a:off x="9524969" y="964405"/>
              <a:ext cx="2144119" cy="5109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anchor="ctr">
              <a:spAutoFit/>
            </a:bodyPr>
            <a:lstStyle>
              <a:lvl1pPr>
                <a:defRPr>
                  <a:solidFill>
                    <a:schemeClr val="accent3">
                      <a:hueOff val="914337"/>
                      <a:satOff val="31515"/>
                      <a:lumOff val="-30790"/>
                    </a:schemeClr>
                  </a:solidFill>
                </a:defRPr>
              </a:lvl1pPr>
            </a:lstStyle>
            <a:p>
              <a:pPr algn="ctr" defTabSz="584083" hangingPunct="0"/>
              <a:r>
                <a:rPr lang="en-US" sz="2024" kern="0">
                  <a:solidFill>
                    <a:srgbClr val="61D836">
                      <a:hueOff val="914337"/>
                      <a:satOff val="31515"/>
                      <a:lumOff val="-30790"/>
                    </a:srgbClr>
                  </a:solidFill>
                  <a:latin typeface="Helvetica Neue"/>
                  <a:ea typeface="Helvetica Neue"/>
                  <a:cs typeface="Helvetica Neue"/>
                  <a:sym typeface="Helvetica Neue"/>
                </a:rPr>
                <a:t>CH</a:t>
              </a:r>
              <a:r>
                <a:rPr lang="en-US" sz="2024" kern="0" baseline="-25000">
                  <a:solidFill>
                    <a:srgbClr val="61D836">
                      <a:hueOff val="914337"/>
                      <a:satOff val="31515"/>
                      <a:lumOff val="-30790"/>
                    </a:srgbClr>
                  </a:solidFill>
                  <a:latin typeface="Helvetica Neue"/>
                  <a:ea typeface="Helvetica Neue"/>
                  <a:cs typeface="Helvetica Neue"/>
                  <a:sym typeface="Helvetica Neue"/>
                </a:rPr>
                <a:t>2</a:t>
              </a:r>
              <a:r>
                <a:rPr lang="en-US" sz="2024" kern="0">
                  <a:solidFill>
                    <a:srgbClr val="61D836">
                      <a:hueOff val="914337"/>
                      <a:satOff val="31515"/>
                      <a:lumOff val="-30790"/>
                    </a:srgbClr>
                  </a:solidFill>
                  <a:latin typeface="Helvetica Neue"/>
                  <a:ea typeface="Helvetica Neue"/>
                  <a:cs typeface="Helvetica Neue"/>
                  <a:sym typeface="Helvetica Neue"/>
                </a:rPr>
                <a:t>=CBrCF</a:t>
              </a:r>
              <a:r>
                <a:rPr lang="en-US" sz="2024" kern="0" baseline="-25000">
                  <a:solidFill>
                    <a:srgbClr val="61D836">
                      <a:hueOff val="914337"/>
                      <a:satOff val="31515"/>
                      <a:lumOff val="-30790"/>
                    </a:srgbClr>
                  </a:solidFill>
                  <a:latin typeface="Helvetica Neue"/>
                  <a:ea typeface="Helvetica Neue"/>
                  <a:cs typeface="Helvetica Neue"/>
                  <a:sym typeface="Helvetica Neue"/>
                </a:rPr>
                <a:t>3</a:t>
              </a:r>
              <a:r>
                <a:rPr lang="en-US" sz="2024" kern="0">
                  <a:solidFill>
                    <a:srgbClr val="61D836">
                      <a:hueOff val="914337"/>
                      <a:satOff val="31515"/>
                      <a:lumOff val="-30790"/>
                    </a:srgbClr>
                  </a:solidFill>
                  <a:latin typeface="Helvetica Neue"/>
                  <a:ea typeface="Helvetica Neue"/>
                  <a:cs typeface="Helvetica Neue"/>
                  <a:sym typeface="Helvetica Neue"/>
                </a:rPr>
                <a:t> </a:t>
              </a:r>
              <a:endParaRPr sz="2024" kern="0">
                <a:solidFill>
                  <a:srgbClr val="61D836">
                    <a:hueOff val="914337"/>
                    <a:satOff val="31515"/>
                    <a:lumOff val="-30790"/>
                  </a:srgbClr>
                </a:solidFill>
                <a:latin typeface="Helvetica Neue"/>
                <a:ea typeface="Helvetica Neue"/>
                <a:cs typeface="Helvetica Neue"/>
                <a:sym typeface="Helvetica Neue"/>
              </a:endParaRPr>
            </a:p>
          </p:txBody>
        </p:sp>
        <p:sp>
          <p:nvSpPr>
            <p:cNvPr id="162" name="CF3Br">
              <a:extLst>
                <a:ext uri="{FF2B5EF4-FFF2-40B4-BE49-F238E27FC236}">
                  <a16:creationId xmlns:a16="http://schemas.microsoft.com/office/drawing/2014/main" id="{A8CE0155-D23F-5E78-0A54-7918C08F664E}"/>
                </a:ext>
              </a:extLst>
            </p:cNvPr>
            <p:cNvSpPr txBox="1"/>
            <p:nvPr/>
          </p:nvSpPr>
          <p:spPr>
            <a:xfrm>
              <a:off x="7537708" y="3327008"/>
              <a:ext cx="783871" cy="398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anchor="ctr">
              <a:spAutoFit/>
            </a:bodyPr>
            <a:lstStyle/>
            <a:p>
              <a:pPr algn="ctr" defTabSz="584083" hangingPunct="0">
                <a:defRPr>
                  <a:solidFill>
                    <a:srgbClr val="FF644E">
                      <a:lumOff val="-29866"/>
                    </a:srgbClr>
                  </a:solidFill>
                </a:defRPr>
              </a:pPr>
              <a:r>
                <a:rPr sz="2024" kern="0">
                  <a:solidFill>
                    <a:srgbClr val="FF644E">
                      <a:lumOff val="-29866"/>
                    </a:srgbClr>
                  </a:solidFill>
                  <a:latin typeface="Helvetica Neue"/>
                  <a:ea typeface="Helvetica Neue"/>
                  <a:cs typeface="Helvetica Neue"/>
                  <a:sym typeface="Helvetica Neue"/>
                </a:rPr>
                <a:t>CF</a:t>
              </a:r>
              <a:r>
                <a:rPr sz="2024" kern="0" baseline="-5999">
                  <a:solidFill>
                    <a:srgbClr val="FF644E">
                      <a:lumOff val="-29866"/>
                    </a:srgbClr>
                  </a:solidFill>
                  <a:latin typeface="Helvetica Neue"/>
                  <a:ea typeface="Helvetica Neue"/>
                  <a:cs typeface="Helvetica Neue"/>
                  <a:sym typeface="Helvetica Neue"/>
                </a:rPr>
                <a:t>3</a:t>
              </a:r>
              <a:r>
                <a:rPr sz="2024" kern="0">
                  <a:solidFill>
                    <a:srgbClr val="FF644E">
                      <a:lumOff val="-29866"/>
                    </a:srgbClr>
                  </a:solidFill>
                  <a:latin typeface="Helvetica Neue"/>
                  <a:ea typeface="Helvetica Neue"/>
                  <a:cs typeface="Helvetica Neue"/>
                  <a:sym typeface="Helvetica Neue"/>
                </a:rPr>
                <a:t>Br</a:t>
              </a:r>
            </a:p>
          </p:txBody>
        </p:sp>
        <p:sp>
          <p:nvSpPr>
            <p:cNvPr id="163" name="TextBox 162">
              <a:extLst>
                <a:ext uri="{FF2B5EF4-FFF2-40B4-BE49-F238E27FC236}">
                  <a16:creationId xmlns:a16="http://schemas.microsoft.com/office/drawing/2014/main" id="{676106EC-9298-4BB0-CA7E-13EA34830E64}"/>
                </a:ext>
              </a:extLst>
            </p:cNvPr>
            <p:cNvSpPr txBox="1"/>
            <p:nvPr/>
          </p:nvSpPr>
          <p:spPr>
            <a:xfrm rot="16200000">
              <a:off x="3891099" y="3568237"/>
              <a:ext cx="5373209" cy="487262"/>
            </a:xfrm>
            <a:prstGeom prst="rect">
              <a:avLst/>
            </a:prstGeom>
            <a:solidFill>
              <a:srgbClr val="FFFFF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methane flame speed</a:t>
              </a:r>
            </a:p>
          </p:txBody>
        </p:sp>
        <p:sp>
          <p:nvSpPr>
            <p:cNvPr id="164" name="TextBox 163">
              <a:extLst>
                <a:ext uri="{FF2B5EF4-FFF2-40B4-BE49-F238E27FC236}">
                  <a16:creationId xmlns:a16="http://schemas.microsoft.com/office/drawing/2014/main" id="{19CDD912-0F30-9736-BCE4-BB7DCF7F2448}"/>
                </a:ext>
              </a:extLst>
            </p:cNvPr>
            <p:cNvSpPr txBox="1"/>
            <p:nvPr/>
          </p:nvSpPr>
          <p:spPr>
            <a:xfrm>
              <a:off x="6775020" y="6419250"/>
              <a:ext cx="5373209" cy="487262"/>
            </a:xfrm>
            <a:prstGeom prst="rect">
              <a:avLst/>
            </a:prstGeom>
            <a:solidFill>
              <a:srgbClr val="FFFFF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0">
                <a:lnSpc>
                  <a:spcPct val="100000"/>
                </a:lnSpc>
                <a:spcBef>
                  <a:spcPts val="0"/>
                </a:spcBef>
                <a:spcAft>
                  <a:spcPts val="0"/>
                </a:spcAft>
                <a:buClrTx/>
                <a:buSzTx/>
                <a:buFontTx/>
                <a:buNone/>
                <a:tabLst/>
                <a:defRPr/>
              </a:pPr>
              <a:r>
                <a:rPr lang="en-US" kern="0">
                  <a:solidFill>
                    <a:srgbClr val="000000"/>
                  </a:solidFill>
                  <a:latin typeface="Helvetica Neue"/>
                  <a:ea typeface="Helvetica Neue"/>
                  <a:cs typeface="Helvetica Neue"/>
                  <a:sym typeface="Helvetica Neue"/>
                </a:rPr>
                <a:t>s</a:t>
              </a:r>
              <a:r>
                <a:rPr kumimoji="0" lang="en-US" sz="1800" b="0" i="0" u="none" strike="noStrike" kern="0" cap="none" spc="0" normalizeH="0" baseline="0" noProof="0" err="1">
                  <a:ln>
                    <a:noFill/>
                  </a:ln>
                  <a:solidFill>
                    <a:srgbClr val="000000"/>
                  </a:solidFill>
                  <a:effectLst/>
                  <a:uLnTx/>
                  <a:uFillTx/>
                  <a:latin typeface="Helvetica Neue"/>
                  <a:ea typeface="Helvetica Neue"/>
                  <a:cs typeface="Helvetica Neue"/>
                  <a:sym typeface="Helvetica Neue"/>
                </a:rPr>
                <a:t>uppressant</a:t>
              </a: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 fraction</a:t>
              </a:r>
            </a:p>
          </p:txBody>
        </p:sp>
      </p:grpSp>
      <p:pic>
        <p:nvPicPr>
          <p:cNvPr id="166" name="Image" descr="Image">
            <a:extLst>
              <a:ext uri="{FF2B5EF4-FFF2-40B4-BE49-F238E27FC236}">
                <a16:creationId xmlns:a16="http://schemas.microsoft.com/office/drawing/2014/main" id="{BDC86501-B071-C4D0-BA77-8F507B6058A4}"/>
              </a:ext>
            </a:extLst>
          </p:cNvPr>
          <p:cNvPicPr>
            <a:picLocks noChangeAspect="1"/>
          </p:cNvPicPr>
          <p:nvPr/>
        </p:nvPicPr>
        <p:blipFill>
          <a:blip r:embed="rId4"/>
          <a:stretch>
            <a:fillRect/>
          </a:stretch>
        </p:blipFill>
        <p:spPr>
          <a:xfrm>
            <a:off x="418892" y="1723061"/>
            <a:ext cx="5348465" cy="3550582"/>
          </a:xfrm>
          <a:prstGeom prst="rect">
            <a:avLst/>
          </a:prstGeom>
          <a:ln w="12700">
            <a:miter lim="400000"/>
          </a:ln>
        </p:spPr>
      </p:pic>
      <p:grpSp>
        <p:nvGrpSpPr>
          <p:cNvPr id="13" name="Group 12">
            <a:extLst>
              <a:ext uri="{FF2B5EF4-FFF2-40B4-BE49-F238E27FC236}">
                <a16:creationId xmlns:a16="http://schemas.microsoft.com/office/drawing/2014/main" id="{C8A020D3-6068-311E-8C34-FE5B7436BD10}"/>
              </a:ext>
            </a:extLst>
          </p:cNvPr>
          <p:cNvGrpSpPr/>
          <p:nvPr/>
        </p:nvGrpSpPr>
        <p:grpSpPr>
          <a:xfrm>
            <a:off x="1676331" y="388216"/>
            <a:ext cx="10089320" cy="6281119"/>
            <a:chOff x="1683787" y="365125"/>
            <a:chExt cx="10089320" cy="6281119"/>
          </a:xfrm>
          <a:effectLst>
            <a:outerShdw blurRad="101600" dist="101600" dir="2700000" algn="tl" rotWithShape="0">
              <a:prstClr val="black">
                <a:alpha val="40000"/>
              </a:prstClr>
            </a:outerShdw>
          </a:effectLst>
        </p:grpSpPr>
        <p:sp>
          <p:nvSpPr>
            <p:cNvPr id="10" name="Left Arrow Callout 9">
              <a:extLst>
                <a:ext uri="{FF2B5EF4-FFF2-40B4-BE49-F238E27FC236}">
                  <a16:creationId xmlns:a16="http://schemas.microsoft.com/office/drawing/2014/main" id="{52022285-ED3E-916F-0094-B8E25298B75E}"/>
                </a:ext>
              </a:extLst>
            </p:cNvPr>
            <p:cNvSpPr/>
            <p:nvPr/>
          </p:nvSpPr>
          <p:spPr>
            <a:xfrm>
              <a:off x="1683787" y="365125"/>
              <a:ext cx="10089320" cy="6281119"/>
            </a:xfrm>
            <a:prstGeom prst="leftArrowCallout">
              <a:avLst>
                <a:gd name="adj1" fmla="val 14776"/>
                <a:gd name="adj2" fmla="val 25000"/>
                <a:gd name="adj3" fmla="val 25000"/>
                <a:gd name="adj4" fmla="val 7461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4CE7E00A-48C2-CAAE-9D92-60A4843D38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97538" y="593579"/>
              <a:ext cx="6470148" cy="5826472"/>
            </a:xfrm>
            <a:prstGeom prst="rect">
              <a:avLst/>
            </a:prstGeom>
            <a:solidFill>
              <a:schemeClr val="bg1"/>
            </a:solidFill>
          </p:spPr>
        </p:pic>
      </p:grpSp>
      <p:sp>
        <p:nvSpPr>
          <p:cNvPr id="1029"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11</a:t>
            </a:fld>
            <a:endParaRPr lang="en-US" sz="1200" dirty="0"/>
          </a:p>
        </p:txBody>
      </p:sp>
    </p:spTree>
    <p:extLst>
      <p:ext uri="{BB962C8B-B14F-4D97-AF65-F5344CB8AC3E}">
        <p14:creationId xmlns:p14="http://schemas.microsoft.com/office/powerpoint/2010/main" val="2113236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37TS - 1.92 lb. Halotron BrX Fire Extinguisher">
            <a:extLst>
              <a:ext uri="{FF2B5EF4-FFF2-40B4-BE49-F238E27FC236}">
                <a16:creationId xmlns:a16="http://schemas.microsoft.com/office/drawing/2014/main" id="{095B3448-D5AB-590E-A6D3-EA39929186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9129" y="1729555"/>
            <a:ext cx="3376674" cy="33766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C35CEA-AD71-56AC-45AB-F7C2C3D13567}"/>
              </a:ext>
            </a:extLst>
          </p:cNvPr>
          <p:cNvSpPr>
            <a:spLocks noGrp="1"/>
          </p:cNvSpPr>
          <p:nvPr>
            <p:ph type="title"/>
          </p:nvPr>
        </p:nvSpPr>
        <p:spPr/>
        <p:txBody>
          <a:bodyPr/>
          <a:lstStyle/>
          <a:p>
            <a:r>
              <a:rPr lang="en-US" dirty="0"/>
              <a:t>Combustion Chemistry is Complex</a:t>
            </a:r>
          </a:p>
        </p:txBody>
      </p:sp>
      <p:sp>
        <p:nvSpPr>
          <p:cNvPr id="3" name="Content Placeholder 2">
            <a:extLst>
              <a:ext uri="{FF2B5EF4-FFF2-40B4-BE49-F238E27FC236}">
                <a16:creationId xmlns:a16="http://schemas.microsoft.com/office/drawing/2014/main" id="{E968E6F5-020C-CB02-8E2C-597AF17D0DBC}"/>
              </a:ext>
            </a:extLst>
          </p:cNvPr>
          <p:cNvSpPr>
            <a:spLocks noGrp="1"/>
          </p:cNvSpPr>
          <p:nvPr>
            <p:ph sz="half" idx="1"/>
          </p:nvPr>
        </p:nvSpPr>
        <p:spPr>
          <a:xfrm>
            <a:off x="838200" y="5811371"/>
            <a:ext cx="5181600" cy="733566"/>
          </a:xfrm>
        </p:spPr>
        <p:txBody>
          <a:bodyPr>
            <a:normAutofit/>
          </a:bodyPr>
          <a:lstStyle/>
          <a:p>
            <a:r>
              <a:rPr lang="en-US" dirty="0"/>
              <a:t>Fuels are hard but routine</a:t>
            </a:r>
          </a:p>
        </p:txBody>
      </p:sp>
      <p:sp>
        <p:nvSpPr>
          <p:cNvPr id="4" name="Content Placeholder 3">
            <a:extLst>
              <a:ext uri="{FF2B5EF4-FFF2-40B4-BE49-F238E27FC236}">
                <a16:creationId xmlns:a16="http://schemas.microsoft.com/office/drawing/2014/main" id="{11742A14-D417-537A-5E5E-D6E826073ACD}"/>
              </a:ext>
            </a:extLst>
          </p:cNvPr>
          <p:cNvSpPr>
            <a:spLocks noGrp="1"/>
          </p:cNvSpPr>
          <p:nvPr>
            <p:ph sz="half" idx="2"/>
          </p:nvPr>
        </p:nvSpPr>
        <p:spPr>
          <a:xfrm>
            <a:off x="6172200" y="5811371"/>
            <a:ext cx="5181600" cy="733566"/>
          </a:xfrm>
        </p:spPr>
        <p:txBody>
          <a:bodyPr>
            <a:normAutofit/>
          </a:bodyPr>
          <a:lstStyle/>
          <a:p>
            <a:r>
              <a:rPr lang="en-US" dirty="0"/>
              <a:t>Halocarbons are weird!</a:t>
            </a:r>
          </a:p>
        </p:txBody>
      </p:sp>
      <p:grpSp>
        <p:nvGrpSpPr>
          <p:cNvPr id="165" name="Group 164">
            <a:extLst>
              <a:ext uri="{FF2B5EF4-FFF2-40B4-BE49-F238E27FC236}">
                <a16:creationId xmlns:a16="http://schemas.microsoft.com/office/drawing/2014/main" id="{E1B215A2-9C82-1222-6527-8ADD5DA2D4D0}"/>
              </a:ext>
            </a:extLst>
          </p:cNvPr>
          <p:cNvGrpSpPr/>
          <p:nvPr/>
        </p:nvGrpSpPr>
        <p:grpSpPr>
          <a:xfrm>
            <a:off x="8183480" y="1663536"/>
            <a:ext cx="3589627" cy="3661003"/>
            <a:chOff x="6334073" y="964405"/>
            <a:chExt cx="5826258" cy="5942107"/>
          </a:xfrm>
        </p:grpSpPr>
        <p:pic>
          <p:nvPicPr>
            <p:cNvPr id="124" name="Screen Shot 2019-02-08 at 4.26.02 PM.png" descr="Screen Shot 2019-02-08 at 4.26.02 PM.png">
              <a:extLst>
                <a:ext uri="{FF2B5EF4-FFF2-40B4-BE49-F238E27FC236}">
                  <a16:creationId xmlns:a16="http://schemas.microsoft.com/office/drawing/2014/main" id="{DECC791A-98D2-7F5E-F2B7-A2339DA66B7C}"/>
                </a:ext>
              </a:extLst>
            </p:cNvPr>
            <p:cNvPicPr>
              <a:picLocks noChangeAspect="1"/>
            </p:cNvPicPr>
            <p:nvPr/>
          </p:nvPicPr>
          <p:blipFill>
            <a:blip r:embed="rId3"/>
            <a:stretch>
              <a:fillRect/>
            </a:stretch>
          </p:blipFill>
          <p:spPr>
            <a:xfrm>
              <a:off x="6494588" y="1008475"/>
              <a:ext cx="5665743" cy="5789400"/>
            </a:xfrm>
            <a:prstGeom prst="rect">
              <a:avLst/>
            </a:prstGeom>
            <a:ln w="12700">
              <a:miter lim="400000"/>
            </a:ln>
          </p:spPr>
        </p:pic>
        <p:sp>
          <p:nvSpPr>
            <p:cNvPr id="125" name="Rectangle">
              <a:extLst>
                <a:ext uri="{FF2B5EF4-FFF2-40B4-BE49-F238E27FC236}">
                  <a16:creationId xmlns:a16="http://schemas.microsoft.com/office/drawing/2014/main" id="{39E0A60C-FB18-CCF3-DF97-AA3999DB66DB}"/>
                </a:ext>
              </a:extLst>
            </p:cNvPr>
            <p:cNvSpPr/>
            <p:nvPr/>
          </p:nvSpPr>
          <p:spPr>
            <a:xfrm>
              <a:off x="7233044" y="1254059"/>
              <a:ext cx="4717085" cy="4899701"/>
            </a:xfrm>
            <a:prstGeom prst="rect">
              <a:avLst/>
            </a:prstGeom>
            <a:solidFill>
              <a:srgbClr val="FFFFFF"/>
            </a:solidFill>
            <a:ln w="12700">
              <a:miter lim="400000"/>
            </a:ln>
          </p:spPr>
          <p:txBody>
            <a:bodyPr lIns="42863" tIns="42863" rIns="42863" bIns="42863" anchor="ctr"/>
            <a:lstStyle/>
            <a:p>
              <a:pPr algn="ctr" defTabSz="584083" hangingPunct="0">
                <a:defRPr sz="2200">
                  <a:solidFill>
                    <a:srgbClr val="FFFFFF"/>
                  </a:solidFill>
                  <a:latin typeface="Helvetica Neue Medium"/>
                  <a:ea typeface="Helvetica Neue Medium"/>
                  <a:cs typeface="Helvetica Neue Medium"/>
                  <a:sym typeface="Helvetica Neue Medium"/>
                </a:defRPr>
              </a:pPr>
              <a:endParaRPr sz="1856" kern="0">
                <a:solidFill>
                  <a:srgbClr val="FFFFFF"/>
                </a:solidFill>
                <a:latin typeface="Helvetica Neue Medium"/>
                <a:ea typeface="Helvetica Neue Medium"/>
                <a:cs typeface="Helvetica Neue Medium"/>
                <a:sym typeface="Helvetica Neue Medium"/>
              </a:endParaRPr>
            </a:p>
          </p:txBody>
        </p:sp>
        <p:grpSp>
          <p:nvGrpSpPr>
            <p:cNvPr id="128" name="Group">
              <a:extLst>
                <a:ext uri="{FF2B5EF4-FFF2-40B4-BE49-F238E27FC236}">
                  <a16:creationId xmlns:a16="http://schemas.microsoft.com/office/drawing/2014/main" id="{D1C9E713-C33F-274B-8F7B-8AE82226E190}"/>
                </a:ext>
              </a:extLst>
            </p:cNvPr>
            <p:cNvGrpSpPr/>
            <p:nvPr/>
          </p:nvGrpSpPr>
          <p:grpSpPr>
            <a:xfrm>
              <a:off x="7216354" y="1569499"/>
              <a:ext cx="4613540" cy="3560422"/>
              <a:chOff x="-1" y="19"/>
              <a:chExt cx="5467897" cy="4219758"/>
            </a:xfrm>
          </p:grpSpPr>
          <p:sp>
            <p:nvSpPr>
              <p:cNvPr id="129" name="Line">
                <a:extLst>
                  <a:ext uri="{FF2B5EF4-FFF2-40B4-BE49-F238E27FC236}">
                    <a16:creationId xmlns:a16="http://schemas.microsoft.com/office/drawing/2014/main" id="{0629E8E9-0C68-A9C2-3056-B58D98413052}"/>
                  </a:ext>
                </a:extLst>
              </p:cNvPr>
              <p:cNvSpPr/>
              <p:nvPr/>
            </p:nvSpPr>
            <p:spPr>
              <a:xfrm>
                <a:off x="-1" y="19"/>
                <a:ext cx="5467897" cy="4219758"/>
              </a:xfrm>
              <a:custGeom>
                <a:avLst/>
                <a:gdLst/>
                <a:ahLst/>
                <a:cxnLst>
                  <a:cxn ang="0">
                    <a:pos x="wd2" y="hd2"/>
                  </a:cxn>
                  <a:cxn ang="5400000">
                    <a:pos x="wd2" y="hd2"/>
                  </a:cxn>
                  <a:cxn ang="10800000">
                    <a:pos x="wd2" y="hd2"/>
                  </a:cxn>
                  <a:cxn ang="16200000">
                    <a:pos x="wd2" y="hd2"/>
                  </a:cxn>
                </a:cxnLst>
                <a:rect l="0" t="0" r="r" b="b"/>
                <a:pathLst>
                  <a:path w="21598" h="21547" extrusionOk="0">
                    <a:moveTo>
                      <a:pt x="0" y="13266"/>
                    </a:moveTo>
                    <a:cubicBezTo>
                      <a:pt x="-2" y="14510"/>
                      <a:pt x="66" y="15753"/>
                      <a:pt x="202" y="16985"/>
                    </a:cubicBezTo>
                    <a:cubicBezTo>
                      <a:pt x="251" y="17423"/>
                      <a:pt x="308" y="17859"/>
                      <a:pt x="405" y="18283"/>
                    </a:cubicBezTo>
                    <a:cubicBezTo>
                      <a:pt x="525" y="18812"/>
                      <a:pt x="705" y="19313"/>
                      <a:pt x="894" y="19807"/>
                    </a:cubicBezTo>
                    <a:cubicBezTo>
                      <a:pt x="1077" y="20284"/>
                      <a:pt x="1271" y="20759"/>
                      <a:pt x="1559" y="21141"/>
                    </a:cubicBezTo>
                    <a:cubicBezTo>
                      <a:pt x="1694" y="21320"/>
                      <a:pt x="1852" y="21477"/>
                      <a:pt x="2042" y="21528"/>
                    </a:cubicBezTo>
                    <a:cubicBezTo>
                      <a:pt x="2206" y="21573"/>
                      <a:pt x="2375" y="21532"/>
                      <a:pt x="2528" y="21444"/>
                    </a:cubicBezTo>
                    <a:cubicBezTo>
                      <a:pt x="2812" y="21280"/>
                      <a:pt x="3022" y="20972"/>
                      <a:pt x="3217" y="20660"/>
                    </a:cubicBezTo>
                    <a:cubicBezTo>
                      <a:pt x="3957" y="19480"/>
                      <a:pt x="4567" y="18178"/>
                      <a:pt x="5150" y="16860"/>
                    </a:cubicBezTo>
                    <a:cubicBezTo>
                      <a:pt x="6143" y="14615"/>
                      <a:pt x="7058" y="12315"/>
                      <a:pt x="8066" y="10083"/>
                    </a:cubicBezTo>
                    <a:cubicBezTo>
                      <a:pt x="8627" y="8840"/>
                      <a:pt x="9216" y="7619"/>
                      <a:pt x="9766" y="6369"/>
                    </a:cubicBezTo>
                    <a:cubicBezTo>
                      <a:pt x="10324" y="5103"/>
                      <a:pt x="10843" y="3805"/>
                      <a:pt x="11495" y="2614"/>
                    </a:cubicBezTo>
                    <a:cubicBezTo>
                      <a:pt x="11775" y="2104"/>
                      <a:pt x="12079" y="1614"/>
                      <a:pt x="12433" y="1188"/>
                    </a:cubicBezTo>
                    <a:cubicBezTo>
                      <a:pt x="12653" y="924"/>
                      <a:pt x="12891" y="686"/>
                      <a:pt x="13151" y="492"/>
                    </a:cubicBezTo>
                    <a:cubicBezTo>
                      <a:pt x="13356" y="339"/>
                      <a:pt x="13573" y="214"/>
                      <a:pt x="13801" y="129"/>
                    </a:cubicBezTo>
                    <a:cubicBezTo>
                      <a:pt x="14126" y="9"/>
                      <a:pt x="14466" y="-27"/>
                      <a:pt x="14802" y="19"/>
                    </a:cubicBezTo>
                    <a:cubicBezTo>
                      <a:pt x="15049" y="52"/>
                      <a:pt x="15290" y="129"/>
                      <a:pt x="15524" y="232"/>
                    </a:cubicBezTo>
                    <a:cubicBezTo>
                      <a:pt x="15896" y="395"/>
                      <a:pt x="16248" y="624"/>
                      <a:pt x="16586" y="883"/>
                    </a:cubicBezTo>
                    <a:cubicBezTo>
                      <a:pt x="17044" y="1236"/>
                      <a:pt x="17475" y="1647"/>
                      <a:pt x="17858" y="2127"/>
                    </a:cubicBezTo>
                    <a:cubicBezTo>
                      <a:pt x="18349" y="2742"/>
                      <a:pt x="18753" y="3459"/>
                      <a:pt x="19151" y="4178"/>
                    </a:cubicBezTo>
                    <a:cubicBezTo>
                      <a:pt x="19988" y="5691"/>
                      <a:pt x="20803" y="7223"/>
                      <a:pt x="21598" y="8773"/>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0" name="0.48">
                <a:extLst>
                  <a:ext uri="{FF2B5EF4-FFF2-40B4-BE49-F238E27FC236}">
                    <a16:creationId xmlns:a16="http://schemas.microsoft.com/office/drawing/2014/main" id="{C98CB1B5-AF64-5CFD-D6C6-8A25543C6563}"/>
                  </a:ext>
                </a:extLst>
              </p:cNvPr>
              <p:cNvSpPr txBox="1"/>
              <p:nvPr/>
            </p:nvSpPr>
            <p:spPr>
              <a:xfrm rot="3577018">
                <a:off x="5047284" y="936064"/>
                <a:ext cx="427468" cy="3026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0.48</a:t>
                </a:r>
              </a:p>
            </p:txBody>
          </p:sp>
        </p:grpSp>
        <p:grpSp>
          <p:nvGrpSpPr>
            <p:cNvPr id="131" name="Group">
              <a:extLst>
                <a:ext uri="{FF2B5EF4-FFF2-40B4-BE49-F238E27FC236}">
                  <a16:creationId xmlns:a16="http://schemas.microsoft.com/office/drawing/2014/main" id="{0806C5D1-2D8A-4910-B671-2A9CB9D017DF}"/>
                </a:ext>
              </a:extLst>
            </p:cNvPr>
            <p:cNvGrpSpPr/>
            <p:nvPr/>
          </p:nvGrpSpPr>
          <p:grpSpPr>
            <a:xfrm>
              <a:off x="7222329" y="3703915"/>
              <a:ext cx="4614084" cy="1208976"/>
              <a:chOff x="0" y="7"/>
              <a:chExt cx="5468542" cy="1432859"/>
            </a:xfrm>
          </p:grpSpPr>
          <p:sp>
            <p:nvSpPr>
              <p:cNvPr id="132" name="Line">
                <a:extLst>
                  <a:ext uri="{FF2B5EF4-FFF2-40B4-BE49-F238E27FC236}">
                    <a16:creationId xmlns:a16="http://schemas.microsoft.com/office/drawing/2014/main" id="{A4EC9D99-3EC4-BB62-E3DD-1BADBB0E59D9}"/>
                  </a:ext>
                </a:extLst>
              </p:cNvPr>
              <p:cNvSpPr/>
              <p:nvPr/>
            </p:nvSpPr>
            <p:spPr>
              <a:xfrm>
                <a:off x="0" y="7"/>
                <a:ext cx="5468542" cy="1432859"/>
              </a:xfrm>
              <a:custGeom>
                <a:avLst/>
                <a:gdLst/>
                <a:ahLst/>
                <a:cxnLst>
                  <a:cxn ang="0">
                    <a:pos x="wd2" y="hd2"/>
                  </a:cxn>
                  <a:cxn ang="5400000">
                    <a:pos x="wd2" y="hd2"/>
                  </a:cxn>
                  <a:cxn ang="10800000">
                    <a:pos x="wd2" y="hd2"/>
                  </a:cxn>
                  <a:cxn ang="16200000">
                    <a:pos x="wd2" y="hd2"/>
                  </a:cxn>
                </a:cxnLst>
                <a:rect l="0" t="0" r="r" b="b"/>
                <a:pathLst>
                  <a:path w="21600" h="21434" extrusionOk="0">
                    <a:moveTo>
                      <a:pt x="0" y="1909"/>
                    </a:moveTo>
                    <a:cubicBezTo>
                      <a:pt x="97" y="4132"/>
                      <a:pt x="230" y="6330"/>
                      <a:pt x="397" y="8493"/>
                    </a:cubicBezTo>
                    <a:cubicBezTo>
                      <a:pt x="551" y="10484"/>
                      <a:pt x="734" y="12440"/>
                      <a:pt x="907" y="14410"/>
                    </a:cubicBezTo>
                    <a:cubicBezTo>
                      <a:pt x="1057" y="16126"/>
                      <a:pt x="1201" y="17864"/>
                      <a:pt x="1445" y="19418"/>
                    </a:cubicBezTo>
                    <a:cubicBezTo>
                      <a:pt x="1507" y="19807"/>
                      <a:pt x="1574" y="20182"/>
                      <a:pt x="1654" y="20516"/>
                    </a:cubicBezTo>
                    <a:cubicBezTo>
                      <a:pt x="1721" y="20791"/>
                      <a:pt x="1796" y="21037"/>
                      <a:pt x="1885" y="21196"/>
                    </a:cubicBezTo>
                    <a:cubicBezTo>
                      <a:pt x="2073" y="21533"/>
                      <a:pt x="2288" y="21443"/>
                      <a:pt x="2493" y="21335"/>
                    </a:cubicBezTo>
                    <a:cubicBezTo>
                      <a:pt x="2856" y="21145"/>
                      <a:pt x="3220" y="20918"/>
                      <a:pt x="3564" y="20441"/>
                    </a:cubicBezTo>
                    <a:cubicBezTo>
                      <a:pt x="3871" y="20015"/>
                      <a:pt x="4157" y="19399"/>
                      <a:pt x="4430" y="18716"/>
                    </a:cubicBezTo>
                    <a:cubicBezTo>
                      <a:pt x="5336" y="16450"/>
                      <a:pt x="6097" y="13480"/>
                      <a:pt x="6923" y="10816"/>
                    </a:cubicBezTo>
                    <a:cubicBezTo>
                      <a:pt x="7418" y="9223"/>
                      <a:pt x="7935" y="7738"/>
                      <a:pt x="8472" y="6358"/>
                    </a:cubicBezTo>
                    <a:cubicBezTo>
                      <a:pt x="9217" y="4444"/>
                      <a:pt x="9999" y="2733"/>
                      <a:pt x="10843" y="1539"/>
                    </a:cubicBezTo>
                    <a:cubicBezTo>
                      <a:pt x="11242" y="973"/>
                      <a:pt x="11653" y="528"/>
                      <a:pt x="12071" y="207"/>
                    </a:cubicBezTo>
                    <a:cubicBezTo>
                      <a:pt x="12497" y="-43"/>
                      <a:pt x="12929" y="-67"/>
                      <a:pt x="13356" y="134"/>
                    </a:cubicBezTo>
                    <a:cubicBezTo>
                      <a:pt x="13667" y="281"/>
                      <a:pt x="13974" y="547"/>
                      <a:pt x="14269" y="946"/>
                    </a:cubicBezTo>
                    <a:cubicBezTo>
                      <a:pt x="14665" y="1481"/>
                      <a:pt x="15035" y="2247"/>
                      <a:pt x="15402" y="3021"/>
                    </a:cubicBezTo>
                    <a:cubicBezTo>
                      <a:pt x="16130" y="4554"/>
                      <a:pt x="16851" y="6125"/>
                      <a:pt x="17561" y="7774"/>
                    </a:cubicBezTo>
                    <a:cubicBezTo>
                      <a:pt x="18259" y="9396"/>
                      <a:pt x="18946" y="11092"/>
                      <a:pt x="19619" y="12859"/>
                    </a:cubicBezTo>
                    <a:cubicBezTo>
                      <a:pt x="20293" y="14626"/>
                      <a:pt x="20953" y="16464"/>
                      <a:pt x="21600" y="1837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3" name="0.53">
                <a:extLst>
                  <a:ext uri="{FF2B5EF4-FFF2-40B4-BE49-F238E27FC236}">
                    <a16:creationId xmlns:a16="http://schemas.microsoft.com/office/drawing/2014/main" id="{9E16CBEC-BBB7-9808-D0E0-363B3B49B8E0}"/>
                  </a:ext>
                </a:extLst>
              </p:cNvPr>
              <p:cNvSpPr txBox="1"/>
              <p:nvPr/>
            </p:nvSpPr>
            <p:spPr>
              <a:xfrm rot="2327802">
                <a:off x="4969147" y="691106"/>
                <a:ext cx="427469" cy="3026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0.53</a:t>
                </a:r>
              </a:p>
            </p:txBody>
          </p:sp>
        </p:grpSp>
        <p:grpSp>
          <p:nvGrpSpPr>
            <p:cNvPr id="134" name="Group">
              <a:extLst>
                <a:ext uri="{FF2B5EF4-FFF2-40B4-BE49-F238E27FC236}">
                  <a16:creationId xmlns:a16="http://schemas.microsoft.com/office/drawing/2014/main" id="{E549D876-0254-1235-E7FC-E9AC533C87C9}"/>
                </a:ext>
              </a:extLst>
            </p:cNvPr>
            <p:cNvGrpSpPr/>
            <p:nvPr/>
          </p:nvGrpSpPr>
          <p:grpSpPr>
            <a:xfrm>
              <a:off x="7226118" y="3787271"/>
              <a:ext cx="4608313" cy="1519070"/>
              <a:chOff x="0" y="0"/>
              <a:chExt cx="5461702" cy="1800378"/>
            </a:xfrm>
          </p:grpSpPr>
          <p:sp>
            <p:nvSpPr>
              <p:cNvPr id="135" name="Line">
                <a:extLst>
                  <a:ext uri="{FF2B5EF4-FFF2-40B4-BE49-F238E27FC236}">
                    <a16:creationId xmlns:a16="http://schemas.microsoft.com/office/drawing/2014/main" id="{1A1CAD60-833F-CA67-C7E5-E72255AB941D}"/>
                  </a:ext>
                </a:extLst>
              </p:cNvPr>
              <p:cNvSpPr/>
              <p:nvPr/>
            </p:nvSpPr>
            <p:spPr>
              <a:xfrm>
                <a:off x="0" y="0"/>
                <a:ext cx="5461702" cy="18003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55" y="1998"/>
                      <a:pt x="356" y="3960"/>
                      <a:pt x="603" y="5871"/>
                    </a:cubicBezTo>
                    <a:cubicBezTo>
                      <a:pt x="696" y="6594"/>
                      <a:pt x="796" y="7309"/>
                      <a:pt x="917" y="7994"/>
                    </a:cubicBezTo>
                    <a:cubicBezTo>
                      <a:pt x="990" y="8409"/>
                      <a:pt x="1071" y="8812"/>
                      <a:pt x="1154" y="9210"/>
                    </a:cubicBezTo>
                    <a:cubicBezTo>
                      <a:pt x="1388" y="10331"/>
                      <a:pt x="1639" y="11419"/>
                      <a:pt x="1911" y="12457"/>
                    </a:cubicBezTo>
                    <a:cubicBezTo>
                      <a:pt x="2050" y="12985"/>
                      <a:pt x="2196" y="13504"/>
                      <a:pt x="2383" y="13873"/>
                    </a:cubicBezTo>
                    <a:cubicBezTo>
                      <a:pt x="2533" y="14171"/>
                      <a:pt x="2705" y="14358"/>
                      <a:pt x="2884" y="14420"/>
                    </a:cubicBezTo>
                    <a:lnTo>
                      <a:pt x="3457" y="14656"/>
                    </a:lnTo>
                    <a:lnTo>
                      <a:pt x="4538" y="14229"/>
                    </a:lnTo>
                    <a:lnTo>
                      <a:pt x="5785" y="13063"/>
                    </a:lnTo>
                    <a:cubicBezTo>
                      <a:pt x="6246" y="12589"/>
                      <a:pt x="6709" y="12122"/>
                      <a:pt x="7172" y="11661"/>
                    </a:cubicBezTo>
                    <a:cubicBezTo>
                      <a:pt x="7564" y="11270"/>
                      <a:pt x="7957" y="10884"/>
                      <a:pt x="8360" y="10612"/>
                    </a:cubicBezTo>
                    <a:cubicBezTo>
                      <a:pt x="8769" y="10336"/>
                      <a:pt x="9186" y="10179"/>
                      <a:pt x="9602" y="10030"/>
                    </a:cubicBezTo>
                    <a:cubicBezTo>
                      <a:pt x="10203" y="9815"/>
                      <a:pt x="10805" y="9616"/>
                      <a:pt x="11410" y="9601"/>
                    </a:cubicBezTo>
                    <a:cubicBezTo>
                      <a:pt x="11877" y="9588"/>
                      <a:pt x="12344" y="9685"/>
                      <a:pt x="12804" y="9930"/>
                    </a:cubicBezTo>
                    <a:cubicBezTo>
                      <a:pt x="13187" y="10134"/>
                      <a:pt x="13563" y="10439"/>
                      <a:pt x="13927" y="10845"/>
                    </a:cubicBezTo>
                    <a:cubicBezTo>
                      <a:pt x="14880" y="11907"/>
                      <a:pt x="15732" y="13630"/>
                      <a:pt x="16632" y="15050"/>
                    </a:cubicBezTo>
                    <a:cubicBezTo>
                      <a:pt x="17588" y="16557"/>
                      <a:pt x="18595" y="17719"/>
                      <a:pt x="19591" y="18961"/>
                    </a:cubicBezTo>
                    <a:cubicBezTo>
                      <a:pt x="20266" y="19803"/>
                      <a:pt x="20936" y="20683"/>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6" name="0.57">
                <a:extLst>
                  <a:ext uri="{FF2B5EF4-FFF2-40B4-BE49-F238E27FC236}">
                    <a16:creationId xmlns:a16="http://schemas.microsoft.com/office/drawing/2014/main" id="{03BEAABE-2D45-FCA8-ED1B-949D3E68A0A0}"/>
                  </a:ext>
                </a:extLst>
              </p:cNvPr>
              <p:cNvSpPr txBox="1"/>
              <p:nvPr/>
            </p:nvSpPr>
            <p:spPr>
              <a:xfrm rot="1604059">
                <a:off x="4672963" y="1258393"/>
                <a:ext cx="752523"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0.57</a:t>
                </a:r>
              </a:p>
            </p:txBody>
          </p:sp>
        </p:grpSp>
        <p:grpSp>
          <p:nvGrpSpPr>
            <p:cNvPr id="137" name="Group">
              <a:extLst>
                <a:ext uri="{FF2B5EF4-FFF2-40B4-BE49-F238E27FC236}">
                  <a16:creationId xmlns:a16="http://schemas.microsoft.com/office/drawing/2014/main" id="{6F41B35B-E322-88A5-6AFE-A51AF27C202A}"/>
                </a:ext>
              </a:extLst>
            </p:cNvPr>
            <p:cNvGrpSpPr/>
            <p:nvPr/>
          </p:nvGrpSpPr>
          <p:grpSpPr>
            <a:xfrm>
              <a:off x="7223918" y="3767850"/>
              <a:ext cx="4609862" cy="2035751"/>
              <a:chOff x="0" y="0"/>
              <a:chExt cx="5463539" cy="2412740"/>
            </a:xfrm>
          </p:grpSpPr>
          <p:sp>
            <p:nvSpPr>
              <p:cNvPr id="138" name="Line">
                <a:extLst>
                  <a:ext uri="{FF2B5EF4-FFF2-40B4-BE49-F238E27FC236}">
                    <a16:creationId xmlns:a16="http://schemas.microsoft.com/office/drawing/2014/main" id="{AB273B06-549D-CFB7-E76E-BA76386D4980}"/>
                  </a:ext>
                </a:extLst>
              </p:cNvPr>
              <p:cNvSpPr/>
              <p:nvPr/>
            </p:nvSpPr>
            <p:spPr>
              <a:xfrm>
                <a:off x="0" y="0"/>
                <a:ext cx="5463539" cy="23876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87" y="1028"/>
                      <a:pt x="407" y="2023"/>
                      <a:pt x="657" y="2978"/>
                    </a:cubicBezTo>
                    <a:cubicBezTo>
                      <a:pt x="803" y="3533"/>
                      <a:pt x="959" y="4075"/>
                      <a:pt x="1110" y="4623"/>
                    </a:cubicBezTo>
                    <a:cubicBezTo>
                      <a:pt x="1272" y="5210"/>
                      <a:pt x="1428" y="5806"/>
                      <a:pt x="1596" y="6385"/>
                    </a:cubicBezTo>
                    <a:cubicBezTo>
                      <a:pt x="1757" y="6940"/>
                      <a:pt x="1929" y="7481"/>
                      <a:pt x="2132" y="7959"/>
                    </a:cubicBezTo>
                    <a:cubicBezTo>
                      <a:pt x="2319" y="8397"/>
                      <a:pt x="2529" y="8777"/>
                      <a:pt x="2742" y="9148"/>
                    </a:cubicBezTo>
                    <a:cubicBezTo>
                      <a:pt x="2952" y="9513"/>
                      <a:pt x="3164" y="9872"/>
                      <a:pt x="3391" y="10178"/>
                    </a:cubicBezTo>
                    <a:cubicBezTo>
                      <a:pt x="3736" y="10643"/>
                      <a:pt x="4109" y="10980"/>
                      <a:pt x="4492" y="11242"/>
                    </a:cubicBezTo>
                    <a:cubicBezTo>
                      <a:pt x="5034" y="11612"/>
                      <a:pt x="5592" y="11832"/>
                      <a:pt x="6148" y="12060"/>
                    </a:cubicBezTo>
                    <a:cubicBezTo>
                      <a:pt x="7008" y="12412"/>
                      <a:pt x="7865" y="12788"/>
                      <a:pt x="8713" y="13269"/>
                    </a:cubicBezTo>
                    <a:cubicBezTo>
                      <a:pt x="9520" y="13728"/>
                      <a:pt x="10316" y="14281"/>
                      <a:pt x="11116" y="14805"/>
                    </a:cubicBezTo>
                    <a:cubicBezTo>
                      <a:pt x="11809" y="15259"/>
                      <a:pt x="12506" y="15691"/>
                      <a:pt x="13189" y="16217"/>
                    </a:cubicBezTo>
                    <a:cubicBezTo>
                      <a:pt x="14269" y="17048"/>
                      <a:pt x="15312" y="18110"/>
                      <a:pt x="16397" y="18904"/>
                    </a:cubicBezTo>
                    <a:cubicBezTo>
                      <a:pt x="17252" y="19530"/>
                      <a:pt x="18128" y="19986"/>
                      <a:pt x="19005" y="20414"/>
                    </a:cubicBezTo>
                    <a:cubicBezTo>
                      <a:pt x="19868" y="20835"/>
                      <a:pt x="20733" y="21231"/>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39" name="0.67">
                <a:extLst>
                  <a:ext uri="{FF2B5EF4-FFF2-40B4-BE49-F238E27FC236}">
                    <a16:creationId xmlns:a16="http://schemas.microsoft.com/office/drawing/2014/main" id="{CA85E540-33FE-31DF-1C5B-94AFE9DEA744}"/>
                  </a:ext>
                </a:extLst>
              </p:cNvPr>
              <p:cNvSpPr txBox="1"/>
              <p:nvPr/>
            </p:nvSpPr>
            <p:spPr>
              <a:xfrm rot="860253">
                <a:off x="4288438" y="1921455"/>
                <a:ext cx="1025774"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0.67</a:t>
                </a:r>
              </a:p>
            </p:txBody>
          </p:sp>
        </p:grpSp>
        <p:grpSp>
          <p:nvGrpSpPr>
            <p:cNvPr id="140" name="Group">
              <a:extLst>
                <a:ext uri="{FF2B5EF4-FFF2-40B4-BE49-F238E27FC236}">
                  <a16:creationId xmlns:a16="http://schemas.microsoft.com/office/drawing/2014/main" id="{8284733D-7EF8-6455-1E1D-DF426A1E6CE4}"/>
                </a:ext>
              </a:extLst>
            </p:cNvPr>
            <p:cNvGrpSpPr/>
            <p:nvPr/>
          </p:nvGrpSpPr>
          <p:grpSpPr>
            <a:xfrm>
              <a:off x="7221062" y="3750963"/>
              <a:ext cx="4597838" cy="2295127"/>
              <a:chOff x="0" y="0"/>
              <a:chExt cx="5449287" cy="2720150"/>
            </a:xfrm>
          </p:grpSpPr>
          <p:sp>
            <p:nvSpPr>
              <p:cNvPr id="141" name="Line">
                <a:extLst>
                  <a:ext uri="{FF2B5EF4-FFF2-40B4-BE49-F238E27FC236}">
                    <a16:creationId xmlns:a16="http://schemas.microsoft.com/office/drawing/2014/main" id="{A1137A44-0589-3B72-2970-E0A2098E8957}"/>
                  </a:ext>
                </a:extLst>
              </p:cNvPr>
              <p:cNvSpPr/>
              <p:nvPr/>
            </p:nvSpPr>
            <p:spPr>
              <a:xfrm>
                <a:off x="0" y="0"/>
                <a:ext cx="5449287" cy="26238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41" y="1303"/>
                      <a:pt x="883" y="2605"/>
                      <a:pt x="1326" y="3905"/>
                    </a:cubicBezTo>
                    <a:cubicBezTo>
                      <a:pt x="1547" y="4553"/>
                      <a:pt x="1768" y="5201"/>
                      <a:pt x="1991" y="5845"/>
                    </a:cubicBezTo>
                    <a:cubicBezTo>
                      <a:pt x="2103" y="6167"/>
                      <a:pt x="2215" y="6488"/>
                      <a:pt x="2325" y="6813"/>
                    </a:cubicBezTo>
                    <a:cubicBezTo>
                      <a:pt x="2380" y="6976"/>
                      <a:pt x="2434" y="7139"/>
                      <a:pt x="2492" y="7297"/>
                    </a:cubicBezTo>
                    <a:cubicBezTo>
                      <a:pt x="2607" y="7610"/>
                      <a:pt x="2736" y="7900"/>
                      <a:pt x="2869" y="8180"/>
                    </a:cubicBezTo>
                    <a:cubicBezTo>
                      <a:pt x="3185" y="8842"/>
                      <a:pt x="3524" y="9452"/>
                      <a:pt x="3888" y="9991"/>
                    </a:cubicBezTo>
                    <a:cubicBezTo>
                      <a:pt x="4070" y="10261"/>
                      <a:pt x="4258" y="10512"/>
                      <a:pt x="4447" y="10760"/>
                    </a:cubicBezTo>
                    <a:cubicBezTo>
                      <a:pt x="5239" y="11798"/>
                      <a:pt x="6051" y="12768"/>
                      <a:pt x="6881" y="13669"/>
                    </a:cubicBezTo>
                    <a:cubicBezTo>
                      <a:pt x="7296" y="14119"/>
                      <a:pt x="7715" y="14551"/>
                      <a:pt x="8138" y="14966"/>
                    </a:cubicBezTo>
                    <a:cubicBezTo>
                      <a:pt x="9065" y="15874"/>
                      <a:pt x="10011" y="16698"/>
                      <a:pt x="10972" y="17441"/>
                    </a:cubicBezTo>
                    <a:cubicBezTo>
                      <a:pt x="11452" y="17812"/>
                      <a:pt x="11936" y="18163"/>
                      <a:pt x="12424" y="18487"/>
                    </a:cubicBezTo>
                    <a:cubicBezTo>
                      <a:pt x="13427" y="19151"/>
                      <a:pt x="14446" y="19696"/>
                      <a:pt x="15478" y="20103"/>
                    </a:cubicBezTo>
                    <a:cubicBezTo>
                      <a:pt x="15995" y="20306"/>
                      <a:pt x="16514" y="20475"/>
                      <a:pt x="17034" y="20630"/>
                    </a:cubicBezTo>
                    <a:cubicBezTo>
                      <a:pt x="18549" y="21079"/>
                      <a:pt x="20072" y="21403"/>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2" name="0.79">
                <a:extLst>
                  <a:ext uri="{FF2B5EF4-FFF2-40B4-BE49-F238E27FC236}">
                    <a16:creationId xmlns:a16="http://schemas.microsoft.com/office/drawing/2014/main" id="{75999200-AAAF-E02B-1DF7-198D1BBB0BDD}"/>
                  </a:ext>
                </a:extLst>
              </p:cNvPr>
              <p:cNvSpPr txBox="1"/>
              <p:nvPr/>
            </p:nvSpPr>
            <p:spPr>
              <a:xfrm rot="442079">
                <a:off x="4294442" y="2228865"/>
                <a:ext cx="769085"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0.79</a:t>
                </a:r>
              </a:p>
            </p:txBody>
          </p:sp>
        </p:grpSp>
        <p:grpSp>
          <p:nvGrpSpPr>
            <p:cNvPr id="143" name="Group">
              <a:extLst>
                <a:ext uri="{FF2B5EF4-FFF2-40B4-BE49-F238E27FC236}">
                  <a16:creationId xmlns:a16="http://schemas.microsoft.com/office/drawing/2014/main" id="{F578C7AC-90CF-E2E7-3759-16EA21923F37}"/>
                </a:ext>
              </a:extLst>
            </p:cNvPr>
            <p:cNvGrpSpPr/>
            <p:nvPr/>
          </p:nvGrpSpPr>
          <p:grpSpPr>
            <a:xfrm>
              <a:off x="7219269" y="3761495"/>
              <a:ext cx="3128500" cy="2273311"/>
              <a:chOff x="0" y="0"/>
              <a:chExt cx="3707849" cy="2694294"/>
            </a:xfrm>
          </p:grpSpPr>
          <p:sp>
            <p:nvSpPr>
              <p:cNvPr id="144" name="Line">
                <a:extLst>
                  <a:ext uri="{FF2B5EF4-FFF2-40B4-BE49-F238E27FC236}">
                    <a16:creationId xmlns:a16="http://schemas.microsoft.com/office/drawing/2014/main" id="{49FC95AD-3947-FC0E-A13D-0D522B7FA370}"/>
                  </a:ext>
                </a:extLst>
              </p:cNvPr>
              <p:cNvSpPr/>
              <p:nvPr/>
            </p:nvSpPr>
            <p:spPr>
              <a:xfrm>
                <a:off x="0" y="0"/>
                <a:ext cx="3269712" cy="25060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88" y="7998"/>
                    </a:lnTo>
                    <a:cubicBezTo>
                      <a:pt x="4543" y="8538"/>
                      <a:pt x="4903" y="9072"/>
                      <a:pt x="5267" y="9602"/>
                    </a:cubicBezTo>
                    <a:cubicBezTo>
                      <a:pt x="5970" y="10626"/>
                      <a:pt x="6690" y="11633"/>
                      <a:pt x="7458" y="12574"/>
                    </a:cubicBezTo>
                    <a:cubicBezTo>
                      <a:pt x="8055" y="13306"/>
                      <a:pt x="8681" y="13997"/>
                      <a:pt x="9326" y="14656"/>
                    </a:cubicBezTo>
                    <a:cubicBezTo>
                      <a:pt x="10035" y="15381"/>
                      <a:pt x="10768" y="16066"/>
                      <a:pt x="11517" y="16720"/>
                    </a:cubicBezTo>
                    <a:cubicBezTo>
                      <a:pt x="12128" y="17254"/>
                      <a:pt x="12749" y="17768"/>
                      <a:pt x="13391" y="18234"/>
                    </a:cubicBezTo>
                    <a:cubicBezTo>
                      <a:pt x="13965" y="18651"/>
                      <a:pt x="14555" y="19029"/>
                      <a:pt x="15157" y="19369"/>
                    </a:cubicBezTo>
                    <a:cubicBezTo>
                      <a:pt x="15458" y="19540"/>
                      <a:pt x="15763" y="19701"/>
                      <a:pt x="16071" y="19849"/>
                    </a:cubicBezTo>
                    <a:cubicBezTo>
                      <a:pt x="16497" y="20053"/>
                      <a:pt x="16931" y="20233"/>
                      <a:pt x="17371" y="20380"/>
                    </a:cubicBezTo>
                    <a:cubicBezTo>
                      <a:pt x="17591" y="20454"/>
                      <a:pt x="17813" y="20519"/>
                      <a:pt x="18034" y="20584"/>
                    </a:cubicBezTo>
                    <a:cubicBezTo>
                      <a:pt x="19221" y="20933"/>
                      <a:pt x="20410" y="21272"/>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5" name="0.92">
                <a:extLst>
                  <a:ext uri="{FF2B5EF4-FFF2-40B4-BE49-F238E27FC236}">
                    <a16:creationId xmlns:a16="http://schemas.microsoft.com/office/drawing/2014/main" id="{9CAB6044-981B-9D30-3A43-0EB1BFFB4F0A}"/>
                  </a:ext>
                </a:extLst>
              </p:cNvPr>
              <p:cNvSpPr txBox="1"/>
              <p:nvPr/>
            </p:nvSpPr>
            <p:spPr>
              <a:xfrm rot="442079">
                <a:off x="3013992" y="2203009"/>
                <a:ext cx="693857"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0.92</a:t>
                </a:r>
              </a:p>
            </p:txBody>
          </p:sp>
        </p:grpSp>
        <p:grpSp>
          <p:nvGrpSpPr>
            <p:cNvPr id="146" name="Group">
              <a:extLst>
                <a:ext uri="{FF2B5EF4-FFF2-40B4-BE49-F238E27FC236}">
                  <a16:creationId xmlns:a16="http://schemas.microsoft.com/office/drawing/2014/main" id="{60D802D1-CFAA-901A-536F-88C23DC05125}"/>
                </a:ext>
              </a:extLst>
            </p:cNvPr>
            <p:cNvGrpSpPr/>
            <p:nvPr/>
          </p:nvGrpSpPr>
          <p:grpSpPr>
            <a:xfrm>
              <a:off x="7221416" y="3758586"/>
              <a:ext cx="4595333" cy="2304459"/>
              <a:chOff x="0" y="0"/>
              <a:chExt cx="5446318" cy="2731210"/>
            </a:xfrm>
          </p:grpSpPr>
          <p:sp>
            <p:nvSpPr>
              <p:cNvPr id="147" name="Line">
                <a:extLst>
                  <a:ext uri="{FF2B5EF4-FFF2-40B4-BE49-F238E27FC236}">
                    <a16:creationId xmlns:a16="http://schemas.microsoft.com/office/drawing/2014/main" id="{B0803714-FFAA-870E-E8B0-BF1A4383192D}"/>
                  </a:ext>
                </a:extLst>
              </p:cNvPr>
              <p:cNvSpPr/>
              <p:nvPr/>
            </p:nvSpPr>
            <p:spPr>
              <a:xfrm>
                <a:off x="0" y="0"/>
                <a:ext cx="5446318" cy="27312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39" y="4714"/>
                    </a:lnTo>
                    <a:cubicBezTo>
                      <a:pt x="1717" y="5619"/>
                      <a:pt x="2002" y="6515"/>
                      <a:pt x="2295" y="7402"/>
                    </a:cubicBezTo>
                    <a:cubicBezTo>
                      <a:pt x="2593" y="8305"/>
                      <a:pt x="2898" y="9199"/>
                      <a:pt x="3238" y="10042"/>
                    </a:cubicBezTo>
                    <a:cubicBezTo>
                      <a:pt x="3599" y="10940"/>
                      <a:pt x="3998" y="11778"/>
                      <a:pt x="4429" y="12546"/>
                    </a:cubicBezTo>
                    <a:cubicBezTo>
                      <a:pt x="5211" y="13939"/>
                      <a:pt x="6091" y="15088"/>
                      <a:pt x="6936" y="16323"/>
                    </a:cubicBezTo>
                    <a:cubicBezTo>
                      <a:pt x="7361" y="16943"/>
                      <a:pt x="7779" y="17587"/>
                      <a:pt x="8228" y="18136"/>
                    </a:cubicBezTo>
                    <a:cubicBezTo>
                      <a:pt x="8685" y="18694"/>
                      <a:pt x="9174" y="19150"/>
                      <a:pt x="9696" y="19398"/>
                    </a:cubicBezTo>
                    <a:cubicBezTo>
                      <a:pt x="9918" y="19504"/>
                      <a:pt x="10144" y="19570"/>
                      <a:pt x="10369" y="19637"/>
                    </a:cubicBezTo>
                    <a:cubicBezTo>
                      <a:pt x="11326" y="19921"/>
                      <a:pt x="12283" y="20212"/>
                      <a:pt x="13242" y="20462"/>
                    </a:cubicBezTo>
                    <a:cubicBezTo>
                      <a:pt x="16014" y="21185"/>
                      <a:pt x="18805" y="21565"/>
                      <a:pt x="21600" y="21600"/>
                    </a:cubicBez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48" name="ɸ=1.00">
                <a:extLst>
                  <a:ext uri="{FF2B5EF4-FFF2-40B4-BE49-F238E27FC236}">
                    <a16:creationId xmlns:a16="http://schemas.microsoft.com/office/drawing/2014/main" id="{19857940-0B66-4B83-A502-50B4FDB929D3}"/>
                  </a:ext>
                </a:extLst>
              </p:cNvPr>
              <p:cNvSpPr txBox="1"/>
              <p:nvPr/>
            </p:nvSpPr>
            <p:spPr>
              <a:xfrm rot="1690424">
                <a:off x="926509" y="1882835"/>
                <a:ext cx="1219758"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err="1">
                    <a:ln>
                      <a:noFill/>
                    </a:ln>
                    <a:solidFill>
                      <a:srgbClr val="61D836">
                        <a:hueOff val="914337"/>
                        <a:satOff val="31515"/>
                        <a:lumOff val="-30790"/>
                      </a:srgbClr>
                    </a:solidFill>
                    <a:effectLst/>
                    <a:uLnTx/>
                    <a:uFillTx/>
                    <a:latin typeface="Helvetica Neue"/>
                    <a:ea typeface="Helvetica Neue"/>
                    <a:cs typeface="Helvetica Neue"/>
                    <a:sym typeface="Helvetica Neue"/>
                  </a:rPr>
                  <a:t>ɸ</a:t>
                </a: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=1.00</a:t>
                </a:r>
              </a:p>
            </p:txBody>
          </p:sp>
        </p:grpSp>
        <p:grpSp>
          <p:nvGrpSpPr>
            <p:cNvPr id="149" name="Group">
              <a:extLst>
                <a:ext uri="{FF2B5EF4-FFF2-40B4-BE49-F238E27FC236}">
                  <a16:creationId xmlns:a16="http://schemas.microsoft.com/office/drawing/2014/main" id="{6AD69354-ED95-BDE0-A09E-6674B7D36402}"/>
                </a:ext>
              </a:extLst>
            </p:cNvPr>
            <p:cNvGrpSpPr/>
            <p:nvPr/>
          </p:nvGrpSpPr>
          <p:grpSpPr>
            <a:xfrm>
              <a:off x="7221557" y="3758241"/>
              <a:ext cx="4598837" cy="2264529"/>
              <a:chOff x="0" y="0"/>
              <a:chExt cx="5450473" cy="2683885"/>
            </a:xfrm>
          </p:grpSpPr>
          <p:sp>
            <p:nvSpPr>
              <p:cNvPr id="150" name="Line">
                <a:extLst>
                  <a:ext uri="{FF2B5EF4-FFF2-40B4-BE49-F238E27FC236}">
                    <a16:creationId xmlns:a16="http://schemas.microsoft.com/office/drawing/2014/main" id="{3258FBFB-8C7E-7DB6-B008-02CE78EE6C83}"/>
                  </a:ext>
                </a:extLst>
              </p:cNvPr>
              <p:cNvSpPr/>
              <p:nvPr/>
            </p:nvSpPr>
            <p:spPr>
              <a:xfrm>
                <a:off x="0" y="0"/>
                <a:ext cx="5450473" cy="2683885"/>
              </a:xfrm>
              <a:custGeom>
                <a:avLst/>
                <a:gdLst/>
                <a:ahLst/>
                <a:cxnLst>
                  <a:cxn ang="0">
                    <a:pos x="wd2" y="hd2"/>
                  </a:cxn>
                  <a:cxn ang="5400000">
                    <a:pos x="wd2" y="hd2"/>
                  </a:cxn>
                  <a:cxn ang="10800000">
                    <a:pos x="wd2" y="hd2"/>
                  </a:cxn>
                  <a:cxn ang="16200000">
                    <a:pos x="wd2" y="hd2"/>
                  </a:cxn>
                </a:cxnLst>
                <a:rect l="0" t="0" r="r" b="b"/>
                <a:pathLst>
                  <a:path w="21600" h="21548" extrusionOk="0">
                    <a:moveTo>
                      <a:pt x="0" y="0"/>
                    </a:moveTo>
                    <a:cubicBezTo>
                      <a:pt x="85" y="675"/>
                      <a:pt x="169" y="1352"/>
                      <a:pt x="251" y="2029"/>
                    </a:cubicBezTo>
                    <a:cubicBezTo>
                      <a:pt x="292" y="2367"/>
                      <a:pt x="333" y="2706"/>
                      <a:pt x="376" y="3043"/>
                    </a:cubicBezTo>
                    <a:cubicBezTo>
                      <a:pt x="515" y="4114"/>
                      <a:pt x="685" y="5168"/>
                      <a:pt x="846" y="6226"/>
                    </a:cubicBezTo>
                    <a:cubicBezTo>
                      <a:pt x="977" y="7085"/>
                      <a:pt x="1102" y="7946"/>
                      <a:pt x="1234" y="8804"/>
                    </a:cubicBezTo>
                    <a:cubicBezTo>
                      <a:pt x="1329" y="9420"/>
                      <a:pt x="1428" y="10034"/>
                      <a:pt x="1538" y="10640"/>
                    </a:cubicBezTo>
                    <a:cubicBezTo>
                      <a:pt x="1709" y="11589"/>
                      <a:pt x="1906" y="12518"/>
                      <a:pt x="2132" y="13418"/>
                    </a:cubicBezTo>
                    <a:cubicBezTo>
                      <a:pt x="2268" y="13957"/>
                      <a:pt x="2414" y="14485"/>
                      <a:pt x="2572" y="14998"/>
                    </a:cubicBezTo>
                    <a:cubicBezTo>
                      <a:pt x="2800" y="15737"/>
                      <a:pt x="3053" y="16447"/>
                      <a:pt x="3362" y="17056"/>
                    </a:cubicBezTo>
                    <a:cubicBezTo>
                      <a:pt x="3798" y="17919"/>
                      <a:pt x="4329" y="18551"/>
                      <a:pt x="4890" y="19038"/>
                    </a:cubicBezTo>
                    <a:cubicBezTo>
                      <a:pt x="5076" y="19200"/>
                      <a:pt x="5266" y="19347"/>
                      <a:pt x="5460" y="19469"/>
                    </a:cubicBezTo>
                    <a:cubicBezTo>
                      <a:pt x="5557" y="19531"/>
                      <a:pt x="5655" y="19586"/>
                      <a:pt x="5753" y="19640"/>
                    </a:cubicBezTo>
                    <a:cubicBezTo>
                      <a:pt x="6082" y="19822"/>
                      <a:pt x="6413" y="19992"/>
                      <a:pt x="6745" y="20150"/>
                    </a:cubicBezTo>
                    <a:cubicBezTo>
                      <a:pt x="6911" y="20229"/>
                      <a:pt x="7078" y="20304"/>
                      <a:pt x="7245" y="20377"/>
                    </a:cubicBezTo>
                    <a:cubicBezTo>
                      <a:pt x="7328" y="20414"/>
                      <a:pt x="7412" y="20450"/>
                      <a:pt x="7495" y="20484"/>
                    </a:cubicBezTo>
                    <a:cubicBezTo>
                      <a:pt x="7820" y="20619"/>
                      <a:pt x="8147" y="20737"/>
                      <a:pt x="8475" y="20838"/>
                    </a:cubicBezTo>
                    <a:cubicBezTo>
                      <a:pt x="8639" y="20888"/>
                      <a:pt x="8803" y="20935"/>
                      <a:pt x="8968" y="20977"/>
                    </a:cubicBezTo>
                    <a:cubicBezTo>
                      <a:pt x="9050" y="20997"/>
                      <a:pt x="9132" y="21017"/>
                      <a:pt x="9215" y="21036"/>
                    </a:cubicBezTo>
                    <a:cubicBezTo>
                      <a:pt x="9715" y="21152"/>
                      <a:pt x="10217" y="21239"/>
                      <a:pt x="10720" y="21289"/>
                    </a:cubicBezTo>
                    <a:cubicBezTo>
                      <a:pt x="10972" y="21314"/>
                      <a:pt x="11224" y="21331"/>
                      <a:pt x="11475" y="21346"/>
                    </a:cubicBezTo>
                    <a:cubicBezTo>
                      <a:pt x="14849" y="21551"/>
                      <a:pt x="18225" y="21600"/>
                      <a:pt x="21600" y="21494"/>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1" name="ɸ=0.67">
                <a:extLst>
                  <a:ext uri="{FF2B5EF4-FFF2-40B4-BE49-F238E27FC236}">
                    <a16:creationId xmlns:a16="http://schemas.microsoft.com/office/drawing/2014/main" id="{DB522CBC-59E4-BFED-14F4-C0E1424640D2}"/>
                  </a:ext>
                </a:extLst>
              </p:cNvPr>
              <p:cNvSpPr txBox="1"/>
              <p:nvPr/>
            </p:nvSpPr>
            <p:spPr>
              <a:xfrm rot="1690424">
                <a:off x="788286" y="1944135"/>
                <a:ext cx="1097830"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err="1">
                    <a:ln>
                      <a:noFill/>
                    </a:ln>
                    <a:solidFill>
                      <a:srgbClr val="FF644E">
                        <a:lumOff val="-29866"/>
                      </a:srgbClr>
                    </a:solidFill>
                    <a:effectLst/>
                    <a:uLnTx/>
                    <a:uFillTx/>
                    <a:latin typeface="Helvetica Neue"/>
                    <a:ea typeface="Helvetica Neue"/>
                    <a:cs typeface="Helvetica Neue"/>
                    <a:sym typeface="Helvetica Neue"/>
                  </a:rPr>
                  <a:t>ɸ</a:t>
                </a: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=0.67</a:t>
                </a:r>
              </a:p>
            </p:txBody>
          </p:sp>
        </p:grpSp>
        <p:grpSp>
          <p:nvGrpSpPr>
            <p:cNvPr id="152" name="Group">
              <a:extLst>
                <a:ext uri="{FF2B5EF4-FFF2-40B4-BE49-F238E27FC236}">
                  <a16:creationId xmlns:a16="http://schemas.microsoft.com/office/drawing/2014/main" id="{087CED42-7D30-6EE7-D2C9-4B219CE1B018}"/>
                </a:ext>
              </a:extLst>
            </p:cNvPr>
            <p:cNvGrpSpPr/>
            <p:nvPr/>
          </p:nvGrpSpPr>
          <p:grpSpPr>
            <a:xfrm>
              <a:off x="7222959" y="3765699"/>
              <a:ext cx="4591636" cy="2266703"/>
              <a:chOff x="0" y="0"/>
              <a:chExt cx="5441937" cy="2686462"/>
            </a:xfrm>
          </p:grpSpPr>
          <p:sp>
            <p:nvSpPr>
              <p:cNvPr id="153" name="Line">
                <a:extLst>
                  <a:ext uri="{FF2B5EF4-FFF2-40B4-BE49-F238E27FC236}">
                    <a16:creationId xmlns:a16="http://schemas.microsoft.com/office/drawing/2014/main" id="{00B1C74E-81C0-16B3-B5DB-6B2F25B3ED3E}"/>
                  </a:ext>
                </a:extLst>
              </p:cNvPr>
              <p:cNvSpPr/>
              <p:nvPr/>
            </p:nvSpPr>
            <p:spPr>
              <a:xfrm>
                <a:off x="0" y="0"/>
                <a:ext cx="5441937" cy="2686462"/>
              </a:xfrm>
              <a:custGeom>
                <a:avLst/>
                <a:gdLst/>
                <a:ahLst/>
                <a:cxnLst>
                  <a:cxn ang="0">
                    <a:pos x="wd2" y="hd2"/>
                  </a:cxn>
                  <a:cxn ang="5400000">
                    <a:pos x="wd2" y="hd2"/>
                  </a:cxn>
                  <a:cxn ang="10800000">
                    <a:pos x="wd2" y="hd2"/>
                  </a:cxn>
                  <a:cxn ang="16200000">
                    <a:pos x="wd2" y="hd2"/>
                  </a:cxn>
                </a:cxnLst>
                <a:rect l="0" t="0" r="r" b="b"/>
                <a:pathLst>
                  <a:path w="21600" h="21599" extrusionOk="0">
                    <a:moveTo>
                      <a:pt x="0" y="0"/>
                    </a:moveTo>
                    <a:cubicBezTo>
                      <a:pt x="100" y="1254"/>
                      <a:pt x="199" y="2509"/>
                      <a:pt x="297" y="3764"/>
                    </a:cubicBezTo>
                    <a:cubicBezTo>
                      <a:pt x="346" y="4392"/>
                      <a:pt x="395" y="5020"/>
                      <a:pt x="446" y="5647"/>
                    </a:cubicBezTo>
                    <a:cubicBezTo>
                      <a:pt x="506" y="6390"/>
                      <a:pt x="571" y="7133"/>
                      <a:pt x="637" y="7874"/>
                    </a:cubicBezTo>
                    <a:cubicBezTo>
                      <a:pt x="669" y="8245"/>
                      <a:pt x="703" y="8616"/>
                      <a:pt x="739" y="8986"/>
                    </a:cubicBezTo>
                    <a:cubicBezTo>
                      <a:pt x="817" y="9774"/>
                      <a:pt x="912" y="10554"/>
                      <a:pt x="1020" y="11327"/>
                    </a:cubicBezTo>
                    <a:cubicBezTo>
                      <a:pt x="1174" y="12421"/>
                      <a:pt x="1355" y="13497"/>
                      <a:pt x="1545" y="14568"/>
                    </a:cubicBezTo>
                    <a:cubicBezTo>
                      <a:pt x="1636" y="15087"/>
                      <a:pt x="1730" y="15604"/>
                      <a:pt x="1825" y="16121"/>
                    </a:cubicBezTo>
                    <a:cubicBezTo>
                      <a:pt x="1959" y="16846"/>
                      <a:pt x="2096" y="17573"/>
                      <a:pt x="2305" y="18221"/>
                    </a:cubicBezTo>
                    <a:cubicBezTo>
                      <a:pt x="2384" y="18466"/>
                      <a:pt x="2472" y="18697"/>
                      <a:pt x="2579" y="18892"/>
                    </a:cubicBezTo>
                    <a:cubicBezTo>
                      <a:pt x="2690" y="19094"/>
                      <a:pt x="2819" y="19251"/>
                      <a:pt x="2948" y="19403"/>
                    </a:cubicBezTo>
                    <a:cubicBezTo>
                      <a:pt x="3081" y="19560"/>
                      <a:pt x="3216" y="19712"/>
                      <a:pt x="3356" y="19847"/>
                    </a:cubicBezTo>
                    <a:cubicBezTo>
                      <a:pt x="3613" y="20096"/>
                      <a:pt x="3884" y="20285"/>
                      <a:pt x="4162" y="20425"/>
                    </a:cubicBezTo>
                    <a:cubicBezTo>
                      <a:pt x="4579" y="20635"/>
                      <a:pt x="5007" y="20731"/>
                      <a:pt x="5436" y="20803"/>
                    </a:cubicBezTo>
                    <a:cubicBezTo>
                      <a:pt x="5813" y="20867"/>
                      <a:pt x="6192" y="20913"/>
                      <a:pt x="6570" y="20960"/>
                    </a:cubicBezTo>
                    <a:cubicBezTo>
                      <a:pt x="7051" y="21020"/>
                      <a:pt x="7532" y="21082"/>
                      <a:pt x="8013" y="21136"/>
                    </a:cubicBezTo>
                    <a:cubicBezTo>
                      <a:pt x="8691" y="21211"/>
                      <a:pt x="9369" y="21270"/>
                      <a:pt x="10047" y="21311"/>
                    </a:cubicBezTo>
                    <a:cubicBezTo>
                      <a:pt x="10386" y="21331"/>
                      <a:pt x="10725" y="21347"/>
                      <a:pt x="11064" y="21363"/>
                    </a:cubicBezTo>
                    <a:cubicBezTo>
                      <a:pt x="14576" y="21521"/>
                      <a:pt x="18088" y="21600"/>
                      <a:pt x="21600" y="21599"/>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4" name="0.57">
                <a:extLst>
                  <a:ext uri="{FF2B5EF4-FFF2-40B4-BE49-F238E27FC236}">
                    <a16:creationId xmlns:a16="http://schemas.microsoft.com/office/drawing/2014/main" id="{AF7A9881-802C-5FDF-F791-6F9A67CF2CE5}"/>
                  </a:ext>
                </a:extLst>
              </p:cNvPr>
              <p:cNvSpPr txBox="1"/>
              <p:nvPr/>
            </p:nvSpPr>
            <p:spPr>
              <a:xfrm rot="2337394">
                <a:off x="564942" y="2140999"/>
                <a:ext cx="798183"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0.57</a:t>
                </a:r>
              </a:p>
            </p:txBody>
          </p:sp>
        </p:grpSp>
        <p:grpSp>
          <p:nvGrpSpPr>
            <p:cNvPr id="155" name="Group">
              <a:extLst>
                <a:ext uri="{FF2B5EF4-FFF2-40B4-BE49-F238E27FC236}">
                  <a16:creationId xmlns:a16="http://schemas.microsoft.com/office/drawing/2014/main" id="{27AB1E9F-8027-597F-C2D2-AABFAB529B7D}"/>
                </a:ext>
              </a:extLst>
            </p:cNvPr>
            <p:cNvGrpSpPr/>
            <p:nvPr/>
          </p:nvGrpSpPr>
          <p:grpSpPr>
            <a:xfrm>
              <a:off x="7218421" y="3759630"/>
              <a:ext cx="4590911" cy="2524192"/>
              <a:chOff x="0" y="0"/>
              <a:chExt cx="5441078" cy="2991633"/>
            </a:xfrm>
          </p:grpSpPr>
          <p:sp>
            <p:nvSpPr>
              <p:cNvPr id="156" name="Line">
                <a:extLst>
                  <a:ext uri="{FF2B5EF4-FFF2-40B4-BE49-F238E27FC236}">
                    <a16:creationId xmlns:a16="http://schemas.microsoft.com/office/drawing/2014/main" id="{EA7FC244-C015-414C-1B49-38740EFEFD32}"/>
                  </a:ext>
                </a:extLst>
              </p:cNvPr>
              <p:cNvSpPr/>
              <p:nvPr/>
            </p:nvSpPr>
            <p:spPr>
              <a:xfrm>
                <a:off x="0" y="0"/>
                <a:ext cx="5441078" cy="2705721"/>
              </a:xfrm>
              <a:custGeom>
                <a:avLst/>
                <a:gdLst/>
                <a:ahLst/>
                <a:cxnLst>
                  <a:cxn ang="0">
                    <a:pos x="wd2" y="hd2"/>
                  </a:cxn>
                  <a:cxn ang="5400000">
                    <a:pos x="wd2" y="hd2"/>
                  </a:cxn>
                  <a:cxn ang="10800000">
                    <a:pos x="wd2" y="hd2"/>
                  </a:cxn>
                  <a:cxn ang="16200000">
                    <a:pos x="wd2" y="hd2"/>
                  </a:cxn>
                </a:cxnLst>
                <a:rect l="0" t="0" r="r" b="b"/>
                <a:pathLst>
                  <a:path w="21600" h="21598" extrusionOk="0">
                    <a:moveTo>
                      <a:pt x="0" y="0"/>
                    </a:moveTo>
                    <a:cubicBezTo>
                      <a:pt x="75" y="2198"/>
                      <a:pt x="198" y="4389"/>
                      <a:pt x="370" y="6565"/>
                    </a:cubicBezTo>
                    <a:cubicBezTo>
                      <a:pt x="457" y="7671"/>
                      <a:pt x="557" y="8774"/>
                      <a:pt x="656" y="9876"/>
                    </a:cubicBezTo>
                    <a:cubicBezTo>
                      <a:pt x="743" y="10843"/>
                      <a:pt x="829" y="11809"/>
                      <a:pt x="927" y="12772"/>
                    </a:cubicBezTo>
                    <a:cubicBezTo>
                      <a:pt x="1014" y="13628"/>
                      <a:pt x="1111" y="14481"/>
                      <a:pt x="1203" y="15336"/>
                    </a:cubicBezTo>
                    <a:cubicBezTo>
                      <a:pt x="1261" y="15875"/>
                      <a:pt x="1318" y="16416"/>
                      <a:pt x="1394" y="16945"/>
                    </a:cubicBezTo>
                    <a:cubicBezTo>
                      <a:pt x="1452" y="17343"/>
                      <a:pt x="1520" y="17734"/>
                      <a:pt x="1616" y="18101"/>
                    </a:cubicBezTo>
                    <a:cubicBezTo>
                      <a:pt x="1724" y="18520"/>
                      <a:pt x="1865" y="18901"/>
                      <a:pt x="2037" y="19221"/>
                    </a:cubicBezTo>
                    <a:cubicBezTo>
                      <a:pt x="2264" y="19645"/>
                      <a:pt x="2538" y="19951"/>
                      <a:pt x="2828" y="20169"/>
                    </a:cubicBezTo>
                    <a:cubicBezTo>
                      <a:pt x="3207" y="20453"/>
                      <a:pt x="3609" y="20585"/>
                      <a:pt x="4010" y="20690"/>
                    </a:cubicBezTo>
                    <a:cubicBezTo>
                      <a:pt x="4871" y="20916"/>
                      <a:pt x="5739" y="21026"/>
                      <a:pt x="6606" y="21110"/>
                    </a:cubicBezTo>
                    <a:cubicBezTo>
                      <a:pt x="8236" y="21268"/>
                      <a:pt x="9868" y="21332"/>
                      <a:pt x="11500" y="21372"/>
                    </a:cubicBezTo>
                    <a:cubicBezTo>
                      <a:pt x="12135" y="21387"/>
                      <a:pt x="12770" y="21399"/>
                      <a:pt x="13405" y="21416"/>
                    </a:cubicBezTo>
                    <a:cubicBezTo>
                      <a:pt x="14771" y="21452"/>
                      <a:pt x="16137" y="21511"/>
                      <a:pt x="17503" y="21555"/>
                    </a:cubicBezTo>
                    <a:cubicBezTo>
                      <a:pt x="18187" y="21577"/>
                      <a:pt x="18871" y="21595"/>
                      <a:pt x="19555" y="21597"/>
                    </a:cubicBezTo>
                    <a:cubicBezTo>
                      <a:pt x="20236" y="21600"/>
                      <a:pt x="20918" y="21587"/>
                      <a:pt x="21600" y="21559"/>
                    </a:cubicBezTo>
                  </a:path>
                </a:pathLst>
              </a:custGeom>
              <a:noFill/>
              <a:ln w="25400" cap="flat">
                <a:solidFill>
                  <a:srgbClr val="FF644E">
                    <a:hueOff val="-82419"/>
                    <a:satOff val="-9513"/>
                    <a:lumOff val="-16343"/>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57" name="0.53">
                <a:extLst>
                  <a:ext uri="{FF2B5EF4-FFF2-40B4-BE49-F238E27FC236}">
                    <a16:creationId xmlns:a16="http://schemas.microsoft.com/office/drawing/2014/main" id="{7FE555D1-E42A-D2F1-0AB9-BB2472739F54}"/>
                  </a:ext>
                </a:extLst>
              </p:cNvPr>
              <p:cNvSpPr txBox="1"/>
              <p:nvPr/>
            </p:nvSpPr>
            <p:spPr>
              <a:xfrm rot="2804319">
                <a:off x="-8662" y="2339229"/>
                <a:ext cx="813523"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5">
                        <a:lumOff val="-29866"/>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FF644E">
                        <a:lumOff val="-29866"/>
                      </a:srgbClr>
                    </a:solidFill>
                    <a:effectLst/>
                    <a:uLnTx/>
                    <a:uFillTx/>
                    <a:latin typeface="Helvetica Neue"/>
                    <a:ea typeface="Helvetica Neue"/>
                    <a:cs typeface="Helvetica Neue"/>
                    <a:sym typeface="Helvetica Neue"/>
                  </a:rPr>
                  <a:t>0.53</a:t>
                </a:r>
              </a:p>
            </p:txBody>
          </p:sp>
        </p:grpSp>
        <p:grpSp>
          <p:nvGrpSpPr>
            <p:cNvPr id="158" name="Group">
              <a:extLst>
                <a:ext uri="{FF2B5EF4-FFF2-40B4-BE49-F238E27FC236}">
                  <a16:creationId xmlns:a16="http://schemas.microsoft.com/office/drawing/2014/main" id="{9687F796-0B02-9B0A-3664-08B6D90808BD}"/>
                </a:ext>
              </a:extLst>
            </p:cNvPr>
            <p:cNvGrpSpPr/>
            <p:nvPr/>
          </p:nvGrpSpPr>
          <p:grpSpPr>
            <a:xfrm>
              <a:off x="7217680" y="3765360"/>
              <a:ext cx="4611269" cy="1847017"/>
              <a:chOff x="0" y="0"/>
              <a:chExt cx="5465206" cy="2189056"/>
            </a:xfrm>
          </p:grpSpPr>
          <p:sp>
            <p:nvSpPr>
              <p:cNvPr id="159" name="Line">
                <a:extLst>
                  <a:ext uri="{FF2B5EF4-FFF2-40B4-BE49-F238E27FC236}">
                    <a16:creationId xmlns:a16="http://schemas.microsoft.com/office/drawing/2014/main" id="{1E2E4632-0515-F0AF-41B4-836C5B995BA1}"/>
                  </a:ext>
                </a:extLst>
              </p:cNvPr>
              <p:cNvSpPr/>
              <p:nvPr/>
            </p:nvSpPr>
            <p:spPr>
              <a:xfrm>
                <a:off x="0" y="0"/>
                <a:ext cx="5465206" cy="21890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93" y="2929"/>
                    </a:lnTo>
                    <a:lnTo>
                      <a:pt x="1224" y="6122"/>
                    </a:lnTo>
                    <a:lnTo>
                      <a:pt x="1892" y="8882"/>
                    </a:lnTo>
                    <a:lnTo>
                      <a:pt x="2604" y="10559"/>
                    </a:lnTo>
                    <a:lnTo>
                      <a:pt x="3209" y="11366"/>
                    </a:lnTo>
                    <a:lnTo>
                      <a:pt x="3865" y="11863"/>
                    </a:lnTo>
                    <a:lnTo>
                      <a:pt x="4914" y="12169"/>
                    </a:lnTo>
                    <a:lnTo>
                      <a:pt x="6912" y="12076"/>
                    </a:lnTo>
                    <a:lnTo>
                      <a:pt x="8600" y="12122"/>
                    </a:lnTo>
                    <a:lnTo>
                      <a:pt x="10237" y="12560"/>
                    </a:lnTo>
                    <a:lnTo>
                      <a:pt x="12127" y="13422"/>
                    </a:lnTo>
                    <a:cubicBezTo>
                      <a:pt x="12767" y="13801"/>
                      <a:pt x="13396" y="14298"/>
                      <a:pt x="14007" y="14909"/>
                    </a:cubicBezTo>
                    <a:cubicBezTo>
                      <a:pt x="14649" y="15551"/>
                      <a:pt x="15269" y="16317"/>
                      <a:pt x="15902" y="17013"/>
                    </a:cubicBezTo>
                    <a:cubicBezTo>
                      <a:pt x="16635" y="17821"/>
                      <a:pt x="17384" y="18534"/>
                      <a:pt x="18146" y="19152"/>
                    </a:cubicBezTo>
                    <a:lnTo>
                      <a:pt x="21600" y="21600"/>
                    </a:lnTo>
                  </a:path>
                </a:pathLst>
              </a:custGeom>
              <a:noFill/>
              <a:ln w="25400" cap="flat">
                <a:solidFill>
                  <a:srgbClr val="61D836">
                    <a:hueOff val="362282"/>
                    <a:satOff val="31803"/>
                    <a:lumOff val="-18242"/>
                  </a:srgbClr>
                </a:solidFill>
                <a:prstDash val="solid"/>
                <a:miter lim="400000"/>
              </a:ln>
              <a:effectLst/>
            </p:spPr>
            <p:txBody>
              <a:bodyPr wrap="square" lIns="42863" tIns="42863" rIns="42863" bIns="42863" numCol="1" anchor="ctr">
                <a:noAutofit/>
              </a:bodyPr>
              <a:lstStyle/>
              <a:p>
                <a:pPr marL="0" marR="0" lvl="0" indent="0" algn="ctr" defTabSz="584083" eaLnBrk="1" fontAlgn="auto" latinLnBrk="0" hangingPunct="0">
                  <a:lnSpc>
                    <a:spcPct val="100000"/>
                  </a:lnSpc>
                  <a:spcBef>
                    <a:spcPts val="0"/>
                  </a:spcBef>
                  <a:spcAft>
                    <a:spcPts val="0"/>
                  </a:spcAft>
                  <a:buClrTx/>
                  <a:buSzTx/>
                  <a:buFontTx/>
                  <a:buNone/>
                  <a:tabLst/>
                  <a:defRPr sz="2200">
                    <a:solidFill>
                      <a:srgbClr val="FFFFFF"/>
                    </a:solidFill>
                    <a:latin typeface="Helvetica Neue Medium"/>
                    <a:ea typeface="Helvetica Neue Medium"/>
                    <a:cs typeface="Helvetica Neue Medium"/>
                    <a:sym typeface="Helvetica Neue Medium"/>
                  </a:defRPr>
                </a:pPr>
                <a:endParaRPr kumimoji="0" sz="1856" b="0" i="0" u="none" strike="noStrike" kern="0" cap="none" spc="0" normalizeH="0" baseline="0" noProof="0">
                  <a:ln>
                    <a:noFill/>
                  </a:ln>
                  <a:solidFill>
                    <a:srgbClr val="FFFFFF"/>
                  </a:solidFill>
                  <a:effectLst/>
                  <a:uLnTx/>
                  <a:uFillTx/>
                  <a:latin typeface="Helvetica Neue Medium"/>
                  <a:ea typeface="Helvetica Neue Medium"/>
                  <a:cs typeface="Helvetica Neue Medium"/>
                  <a:sym typeface="Helvetica Neue Medium"/>
                </a:endParaRPr>
              </a:p>
            </p:txBody>
          </p:sp>
          <p:sp>
            <p:nvSpPr>
              <p:cNvPr id="160" name="0.62">
                <a:extLst>
                  <a:ext uri="{FF2B5EF4-FFF2-40B4-BE49-F238E27FC236}">
                    <a16:creationId xmlns:a16="http://schemas.microsoft.com/office/drawing/2014/main" id="{1098ED3B-1A87-C3EF-AD00-E4BEBD47EB69}"/>
                  </a:ext>
                </a:extLst>
              </p:cNvPr>
              <p:cNvSpPr txBox="1"/>
              <p:nvPr/>
            </p:nvSpPr>
            <p:spPr>
              <a:xfrm rot="1011705">
                <a:off x="4240248" y="1646090"/>
                <a:ext cx="1180999" cy="4912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spAutoFit/>
              </a:bodyPr>
              <a:lstStyle>
                <a:lvl1pPr>
                  <a:defRPr sz="1300">
                    <a:solidFill>
                      <a:schemeClr val="accent3">
                        <a:hueOff val="914337"/>
                        <a:satOff val="31515"/>
                        <a:lumOff val="-30790"/>
                      </a:schemeClr>
                    </a:solidFill>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1097" b="0" i="0" u="none" strike="noStrike" kern="0" cap="none" spc="0" normalizeH="0" baseline="0" noProof="0">
                    <a:ln>
                      <a:noFill/>
                    </a:ln>
                    <a:solidFill>
                      <a:srgbClr val="61D836">
                        <a:hueOff val="914337"/>
                        <a:satOff val="31515"/>
                        <a:lumOff val="-30790"/>
                      </a:srgbClr>
                    </a:solidFill>
                    <a:effectLst/>
                    <a:uLnTx/>
                    <a:uFillTx/>
                    <a:latin typeface="Helvetica Neue"/>
                    <a:ea typeface="Helvetica Neue"/>
                    <a:cs typeface="Helvetica Neue"/>
                    <a:sym typeface="Helvetica Neue"/>
                  </a:rPr>
                  <a:t>0.62</a:t>
                </a:r>
              </a:p>
            </p:txBody>
          </p:sp>
        </p:grpSp>
        <p:sp>
          <p:nvSpPr>
            <p:cNvPr id="161" name="2-BTP">
              <a:extLst>
                <a:ext uri="{FF2B5EF4-FFF2-40B4-BE49-F238E27FC236}">
                  <a16:creationId xmlns:a16="http://schemas.microsoft.com/office/drawing/2014/main" id="{A15C3CA6-FF05-43B6-47C6-C287A653AAF6}"/>
                </a:ext>
              </a:extLst>
            </p:cNvPr>
            <p:cNvSpPr txBox="1"/>
            <p:nvPr/>
          </p:nvSpPr>
          <p:spPr>
            <a:xfrm>
              <a:off x="9524969" y="964405"/>
              <a:ext cx="2144119" cy="5109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anchor="ctr">
              <a:spAutoFit/>
            </a:bodyPr>
            <a:lstStyle>
              <a:lvl1pPr>
                <a:defRPr>
                  <a:solidFill>
                    <a:schemeClr val="accent3">
                      <a:hueOff val="914337"/>
                      <a:satOff val="31515"/>
                      <a:lumOff val="-30790"/>
                    </a:schemeClr>
                  </a:solidFill>
                </a:defRPr>
              </a:lvl1pPr>
            </a:lstStyle>
            <a:p>
              <a:pPr algn="ctr" defTabSz="584083" hangingPunct="0"/>
              <a:r>
                <a:rPr lang="en-US" sz="2024" kern="0">
                  <a:solidFill>
                    <a:srgbClr val="61D836">
                      <a:hueOff val="914337"/>
                      <a:satOff val="31515"/>
                      <a:lumOff val="-30790"/>
                    </a:srgbClr>
                  </a:solidFill>
                  <a:latin typeface="Helvetica Neue"/>
                  <a:ea typeface="Helvetica Neue"/>
                  <a:cs typeface="Helvetica Neue"/>
                  <a:sym typeface="Helvetica Neue"/>
                </a:rPr>
                <a:t>CH</a:t>
              </a:r>
              <a:r>
                <a:rPr lang="en-US" sz="2024" kern="0" baseline="-25000">
                  <a:solidFill>
                    <a:srgbClr val="61D836">
                      <a:hueOff val="914337"/>
                      <a:satOff val="31515"/>
                      <a:lumOff val="-30790"/>
                    </a:srgbClr>
                  </a:solidFill>
                  <a:latin typeface="Helvetica Neue"/>
                  <a:ea typeface="Helvetica Neue"/>
                  <a:cs typeface="Helvetica Neue"/>
                  <a:sym typeface="Helvetica Neue"/>
                </a:rPr>
                <a:t>2</a:t>
              </a:r>
              <a:r>
                <a:rPr lang="en-US" sz="2024" kern="0">
                  <a:solidFill>
                    <a:srgbClr val="61D836">
                      <a:hueOff val="914337"/>
                      <a:satOff val="31515"/>
                      <a:lumOff val="-30790"/>
                    </a:srgbClr>
                  </a:solidFill>
                  <a:latin typeface="Helvetica Neue"/>
                  <a:ea typeface="Helvetica Neue"/>
                  <a:cs typeface="Helvetica Neue"/>
                  <a:sym typeface="Helvetica Neue"/>
                </a:rPr>
                <a:t>=CBrCF</a:t>
              </a:r>
              <a:r>
                <a:rPr lang="en-US" sz="2024" kern="0" baseline="-25000">
                  <a:solidFill>
                    <a:srgbClr val="61D836">
                      <a:hueOff val="914337"/>
                      <a:satOff val="31515"/>
                      <a:lumOff val="-30790"/>
                    </a:srgbClr>
                  </a:solidFill>
                  <a:latin typeface="Helvetica Neue"/>
                  <a:ea typeface="Helvetica Neue"/>
                  <a:cs typeface="Helvetica Neue"/>
                  <a:sym typeface="Helvetica Neue"/>
                </a:rPr>
                <a:t>3</a:t>
              </a:r>
              <a:r>
                <a:rPr lang="en-US" sz="2024" kern="0">
                  <a:solidFill>
                    <a:srgbClr val="61D836">
                      <a:hueOff val="914337"/>
                      <a:satOff val="31515"/>
                      <a:lumOff val="-30790"/>
                    </a:srgbClr>
                  </a:solidFill>
                  <a:latin typeface="Helvetica Neue"/>
                  <a:ea typeface="Helvetica Neue"/>
                  <a:cs typeface="Helvetica Neue"/>
                  <a:sym typeface="Helvetica Neue"/>
                </a:rPr>
                <a:t> </a:t>
              </a:r>
              <a:endParaRPr sz="2024" kern="0">
                <a:solidFill>
                  <a:srgbClr val="61D836">
                    <a:hueOff val="914337"/>
                    <a:satOff val="31515"/>
                    <a:lumOff val="-30790"/>
                  </a:srgbClr>
                </a:solidFill>
                <a:latin typeface="Helvetica Neue"/>
                <a:ea typeface="Helvetica Neue"/>
                <a:cs typeface="Helvetica Neue"/>
                <a:sym typeface="Helvetica Neue"/>
              </a:endParaRPr>
            </a:p>
          </p:txBody>
        </p:sp>
        <p:sp>
          <p:nvSpPr>
            <p:cNvPr id="162" name="CF3Br">
              <a:extLst>
                <a:ext uri="{FF2B5EF4-FFF2-40B4-BE49-F238E27FC236}">
                  <a16:creationId xmlns:a16="http://schemas.microsoft.com/office/drawing/2014/main" id="{26FC80CB-1B2E-F854-A218-6CBE2F075FE9}"/>
                </a:ext>
              </a:extLst>
            </p:cNvPr>
            <p:cNvSpPr txBox="1"/>
            <p:nvPr/>
          </p:nvSpPr>
          <p:spPr>
            <a:xfrm>
              <a:off x="7537708" y="3327008"/>
              <a:ext cx="783871" cy="398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anchor="ctr">
              <a:spAutoFit/>
            </a:bodyPr>
            <a:lstStyle/>
            <a:p>
              <a:pPr algn="ctr" defTabSz="584083" hangingPunct="0">
                <a:defRPr>
                  <a:solidFill>
                    <a:srgbClr val="FF644E">
                      <a:lumOff val="-29866"/>
                    </a:srgbClr>
                  </a:solidFill>
                </a:defRPr>
              </a:pPr>
              <a:r>
                <a:rPr sz="2024" kern="0">
                  <a:solidFill>
                    <a:srgbClr val="FF644E">
                      <a:lumOff val="-29866"/>
                    </a:srgbClr>
                  </a:solidFill>
                  <a:latin typeface="Helvetica Neue"/>
                  <a:ea typeface="Helvetica Neue"/>
                  <a:cs typeface="Helvetica Neue"/>
                  <a:sym typeface="Helvetica Neue"/>
                </a:rPr>
                <a:t>CF</a:t>
              </a:r>
              <a:r>
                <a:rPr sz="2024" kern="0" baseline="-5999">
                  <a:solidFill>
                    <a:srgbClr val="FF644E">
                      <a:lumOff val="-29866"/>
                    </a:srgbClr>
                  </a:solidFill>
                  <a:latin typeface="Helvetica Neue"/>
                  <a:ea typeface="Helvetica Neue"/>
                  <a:cs typeface="Helvetica Neue"/>
                  <a:sym typeface="Helvetica Neue"/>
                </a:rPr>
                <a:t>3</a:t>
              </a:r>
              <a:r>
                <a:rPr sz="2024" kern="0">
                  <a:solidFill>
                    <a:srgbClr val="FF644E">
                      <a:lumOff val="-29866"/>
                    </a:srgbClr>
                  </a:solidFill>
                  <a:latin typeface="Helvetica Neue"/>
                  <a:ea typeface="Helvetica Neue"/>
                  <a:cs typeface="Helvetica Neue"/>
                  <a:sym typeface="Helvetica Neue"/>
                </a:rPr>
                <a:t>Br</a:t>
              </a:r>
            </a:p>
          </p:txBody>
        </p:sp>
        <p:sp>
          <p:nvSpPr>
            <p:cNvPr id="163" name="TextBox 162">
              <a:extLst>
                <a:ext uri="{FF2B5EF4-FFF2-40B4-BE49-F238E27FC236}">
                  <a16:creationId xmlns:a16="http://schemas.microsoft.com/office/drawing/2014/main" id="{74146E45-7920-BF41-13CB-BC2149632CEC}"/>
                </a:ext>
              </a:extLst>
            </p:cNvPr>
            <p:cNvSpPr txBox="1"/>
            <p:nvPr/>
          </p:nvSpPr>
          <p:spPr>
            <a:xfrm rot="16200000">
              <a:off x="3891099" y="3568237"/>
              <a:ext cx="5373209" cy="487262"/>
            </a:xfrm>
            <a:prstGeom prst="rect">
              <a:avLst/>
            </a:prstGeom>
            <a:solidFill>
              <a:srgbClr val="FFFFF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methane flame speed</a:t>
              </a:r>
            </a:p>
          </p:txBody>
        </p:sp>
        <p:sp>
          <p:nvSpPr>
            <p:cNvPr id="164" name="TextBox 163">
              <a:extLst>
                <a:ext uri="{FF2B5EF4-FFF2-40B4-BE49-F238E27FC236}">
                  <a16:creationId xmlns:a16="http://schemas.microsoft.com/office/drawing/2014/main" id="{3E436DA1-3C24-FFF9-64B9-14C472852433}"/>
                </a:ext>
              </a:extLst>
            </p:cNvPr>
            <p:cNvSpPr txBox="1"/>
            <p:nvPr/>
          </p:nvSpPr>
          <p:spPr>
            <a:xfrm>
              <a:off x="6775020" y="6419250"/>
              <a:ext cx="5373209" cy="487262"/>
            </a:xfrm>
            <a:prstGeom prst="rect">
              <a:avLst/>
            </a:prstGeom>
            <a:solidFill>
              <a:srgbClr val="FFFFF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0">
                <a:lnSpc>
                  <a:spcPct val="100000"/>
                </a:lnSpc>
                <a:spcBef>
                  <a:spcPts val="0"/>
                </a:spcBef>
                <a:spcAft>
                  <a:spcPts val="0"/>
                </a:spcAft>
                <a:buClrTx/>
                <a:buSzTx/>
                <a:buFontTx/>
                <a:buNone/>
                <a:tabLst/>
                <a:defRPr/>
              </a:pPr>
              <a:r>
                <a:rPr lang="en-US" kern="0">
                  <a:solidFill>
                    <a:srgbClr val="000000"/>
                  </a:solidFill>
                  <a:latin typeface="Helvetica Neue"/>
                  <a:ea typeface="Helvetica Neue"/>
                  <a:cs typeface="Helvetica Neue"/>
                  <a:sym typeface="Helvetica Neue"/>
                </a:rPr>
                <a:t>s</a:t>
              </a:r>
              <a:r>
                <a:rPr kumimoji="0" lang="en-US" sz="1800" b="0" i="0" u="none" strike="noStrike" kern="0" cap="none" spc="0" normalizeH="0" baseline="0" noProof="0" err="1">
                  <a:ln>
                    <a:noFill/>
                  </a:ln>
                  <a:solidFill>
                    <a:srgbClr val="000000"/>
                  </a:solidFill>
                  <a:effectLst/>
                  <a:uLnTx/>
                  <a:uFillTx/>
                  <a:latin typeface="Helvetica Neue"/>
                  <a:ea typeface="Helvetica Neue"/>
                  <a:cs typeface="Helvetica Neue"/>
                  <a:sym typeface="Helvetica Neue"/>
                </a:rPr>
                <a:t>uppressant</a:t>
              </a:r>
              <a:r>
                <a:rPr kumimoji="0" lang="en-US" sz="1800"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 fraction</a:t>
              </a:r>
            </a:p>
          </p:txBody>
        </p:sp>
      </p:grpSp>
      <p:pic>
        <p:nvPicPr>
          <p:cNvPr id="166" name="Image" descr="Image">
            <a:extLst>
              <a:ext uri="{FF2B5EF4-FFF2-40B4-BE49-F238E27FC236}">
                <a16:creationId xmlns:a16="http://schemas.microsoft.com/office/drawing/2014/main" id="{993F3674-4EC1-E1FD-A617-74084BEC1C33}"/>
              </a:ext>
            </a:extLst>
          </p:cNvPr>
          <p:cNvPicPr>
            <a:picLocks noChangeAspect="1"/>
          </p:cNvPicPr>
          <p:nvPr/>
        </p:nvPicPr>
        <p:blipFill>
          <a:blip r:embed="rId4"/>
          <a:stretch>
            <a:fillRect/>
          </a:stretch>
        </p:blipFill>
        <p:spPr>
          <a:xfrm>
            <a:off x="418892" y="1723061"/>
            <a:ext cx="5348465" cy="3550582"/>
          </a:xfrm>
          <a:prstGeom prst="rect">
            <a:avLst/>
          </a:prstGeom>
          <a:ln w="12700">
            <a:miter lim="400000"/>
          </a:ln>
        </p:spPr>
      </p:pic>
      <p:sp>
        <p:nvSpPr>
          <p:cNvPr id="1029"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12</a:t>
            </a:fld>
            <a:endParaRPr lang="en-US" sz="1200" dirty="0"/>
          </a:p>
        </p:txBody>
      </p:sp>
    </p:spTree>
    <p:extLst>
      <p:ext uri="{BB962C8B-B14F-4D97-AF65-F5344CB8AC3E}">
        <p14:creationId xmlns:p14="http://schemas.microsoft.com/office/powerpoint/2010/main" val="233523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Halogenated Hydrocarbons (HHCs) are commonly used as refrigerants and flame suppressants"/>
          <p:cNvSpPr txBox="1">
            <a:spLocks noGrp="1"/>
          </p:cNvSpPr>
          <p:nvPr>
            <p:ph type="title"/>
          </p:nvPr>
        </p:nvSpPr>
        <p:spPr>
          <a:prstGeom prst="rect">
            <a:avLst/>
          </a:prstGeom>
        </p:spPr>
        <p:txBody>
          <a:bodyPr>
            <a:normAutofit/>
          </a:bodyPr>
          <a:lstStyle/>
          <a:p>
            <a:r>
              <a:rPr dirty="0"/>
              <a:t>Halogenated Hydrocarbons (HHCs) are commonly used</a:t>
            </a:r>
            <a:br>
              <a:rPr dirty="0"/>
            </a:br>
            <a:r>
              <a:rPr dirty="0"/>
              <a:t>as refrigerants and flame suppressants</a:t>
            </a:r>
          </a:p>
        </p:txBody>
      </p:sp>
      <p:sp>
        <p:nvSpPr>
          <p:cNvPr id="194" name="https://learn.compactappliance.com/freon-alternatives/"/>
          <p:cNvSpPr txBox="1"/>
          <p:nvPr/>
        </p:nvSpPr>
        <p:spPr>
          <a:xfrm>
            <a:off x="1504266" y="6360290"/>
            <a:ext cx="3175550" cy="223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400"/>
            </a:lvl1pPr>
          </a:lstStyle>
          <a:p>
            <a:pPr algn="ctr" defTabSz="486716" hangingPunct="0"/>
            <a:r>
              <a:rPr sz="984" kern="0">
                <a:solidFill>
                  <a:srgbClr val="000000"/>
                </a:solidFill>
                <a:latin typeface="Helvetica Neue"/>
                <a:ea typeface="Helvetica Neue"/>
                <a:cs typeface="Helvetica Neue"/>
                <a:sym typeface="Helvetica Neue"/>
              </a:rPr>
              <a:t>https://learn.compactappliance.com/freon-alternatives/</a:t>
            </a:r>
          </a:p>
        </p:txBody>
      </p:sp>
      <p:sp>
        <p:nvSpPr>
          <p:cNvPr id="195" name="http://amerex-fire.com/products/halon-1211-extinguishers/"/>
          <p:cNvSpPr txBox="1"/>
          <p:nvPr/>
        </p:nvSpPr>
        <p:spPr>
          <a:xfrm>
            <a:off x="7129110" y="6360290"/>
            <a:ext cx="3404779" cy="223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400"/>
            </a:lvl1pPr>
          </a:lstStyle>
          <a:p>
            <a:pPr algn="ctr" defTabSz="486716" hangingPunct="0"/>
            <a:r>
              <a:rPr sz="984" kern="0">
                <a:solidFill>
                  <a:srgbClr val="000000"/>
                </a:solidFill>
                <a:latin typeface="Helvetica Neue"/>
                <a:ea typeface="Helvetica Neue"/>
                <a:cs typeface="Helvetica Neue"/>
                <a:sym typeface="Helvetica Neue"/>
              </a:rPr>
              <a:t>http://amerex-fire.com/products/halon-1211-extinguishers/</a:t>
            </a:r>
          </a:p>
        </p:txBody>
      </p:sp>
      <p:pic>
        <p:nvPicPr>
          <p:cNvPr id="196" name="lg-58a719ea741dd341cd5a5-b46e899f.jpg" descr="lg-58a719ea741dd341cd5a5-b46e899f.jpg"/>
          <p:cNvPicPr>
            <a:picLocks noChangeAspect="1"/>
          </p:cNvPicPr>
          <p:nvPr/>
        </p:nvPicPr>
        <p:blipFill>
          <a:blip r:embed="rId3"/>
          <a:stretch>
            <a:fillRect/>
          </a:stretch>
        </p:blipFill>
        <p:spPr>
          <a:xfrm>
            <a:off x="8048607" y="2985488"/>
            <a:ext cx="1565786" cy="3144148"/>
          </a:xfrm>
          <a:prstGeom prst="rect">
            <a:avLst/>
          </a:prstGeom>
          <a:ln w="12700">
            <a:miter lim="400000"/>
          </a:ln>
        </p:spPr>
      </p:pic>
      <p:sp>
        <p:nvSpPr>
          <p:cNvPr id="197" name="CF2ClBr"/>
          <p:cNvSpPr txBox="1"/>
          <p:nvPr/>
        </p:nvSpPr>
        <p:spPr>
          <a:xfrm>
            <a:off x="6805006" y="4544887"/>
            <a:ext cx="1043238" cy="376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lstStyle/>
          <a:p>
            <a:pPr algn="ctr" defTabSz="486716" hangingPunct="0"/>
            <a:r>
              <a:rPr sz="1687" kern="0">
                <a:solidFill>
                  <a:srgbClr val="000000"/>
                </a:solidFill>
                <a:latin typeface="Helvetica Neue"/>
                <a:ea typeface="Helvetica Neue"/>
                <a:cs typeface="Helvetica Neue"/>
                <a:sym typeface="Helvetica Neue"/>
              </a:rPr>
              <a:t>CF</a:t>
            </a:r>
            <a:r>
              <a:rPr sz="1687" kern="0" baseline="-5999">
                <a:solidFill>
                  <a:srgbClr val="000000"/>
                </a:solidFill>
                <a:latin typeface="Helvetica Neue"/>
                <a:ea typeface="Helvetica Neue"/>
                <a:cs typeface="Helvetica Neue"/>
                <a:sym typeface="Helvetica Neue"/>
              </a:rPr>
              <a:t>2</a:t>
            </a:r>
            <a:r>
              <a:rPr sz="1687" kern="0">
                <a:solidFill>
                  <a:srgbClr val="000000"/>
                </a:solidFill>
                <a:latin typeface="Helvetica Neue"/>
                <a:ea typeface="Helvetica Neue"/>
                <a:cs typeface="Helvetica Neue"/>
                <a:sym typeface="Helvetica Neue"/>
              </a:rPr>
              <a:t>ClBr</a:t>
            </a:r>
          </a:p>
        </p:txBody>
      </p:sp>
      <p:pic>
        <p:nvPicPr>
          <p:cNvPr id="198" name="r-407c.jpg" descr="r-407c.jpg"/>
          <p:cNvPicPr>
            <a:picLocks noChangeAspect="1"/>
          </p:cNvPicPr>
          <p:nvPr/>
        </p:nvPicPr>
        <p:blipFill>
          <a:blip r:embed="rId4"/>
          <a:stretch>
            <a:fillRect/>
          </a:stretch>
        </p:blipFill>
        <p:spPr>
          <a:xfrm>
            <a:off x="1004761" y="3096776"/>
            <a:ext cx="3272473" cy="3272473"/>
          </a:xfrm>
          <a:prstGeom prst="rect">
            <a:avLst/>
          </a:prstGeom>
          <a:ln w="12700">
            <a:miter lim="400000"/>
          </a:ln>
        </p:spPr>
      </p:pic>
      <p:grpSp>
        <p:nvGrpSpPr>
          <p:cNvPr id="202" name="Group"/>
          <p:cNvGrpSpPr/>
          <p:nvPr/>
        </p:nvGrpSpPr>
        <p:grpSpPr>
          <a:xfrm>
            <a:off x="3853638" y="3163714"/>
            <a:ext cx="1436318" cy="1122055"/>
            <a:chOff x="0" y="0"/>
            <a:chExt cx="2042763" cy="1595810"/>
          </a:xfrm>
        </p:grpSpPr>
        <p:sp>
          <p:nvSpPr>
            <p:cNvPr id="199" name="C2HF5"/>
            <p:cNvSpPr txBox="1"/>
            <p:nvPr/>
          </p:nvSpPr>
          <p:spPr>
            <a:xfrm>
              <a:off x="63244" y="453717"/>
              <a:ext cx="1509520" cy="6570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noAutofit/>
            </a:bodyPr>
            <a:lstStyle/>
            <a:p>
              <a:pPr algn="ctr" defTabSz="486716" hangingPunct="0"/>
              <a:r>
                <a:rPr sz="1687" kern="0">
                  <a:solidFill>
                    <a:srgbClr val="000000"/>
                  </a:solidFill>
                  <a:latin typeface="Helvetica Neue"/>
                  <a:ea typeface="Helvetica Neue"/>
                  <a:cs typeface="Helvetica Neue"/>
                  <a:sym typeface="Helvetica Neue"/>
                </a:rPr>
                <a:t>C</a:t>
              </a:r>
              <a:r>
                <a:rPr sz="1687" kern="0" baseline="-5999">
                  <a:solidFill>
                    <a:srgbClr val="000000"/>
                  </a:solidFill>
                  <a:latin typeface="Helvetica Neue"/>
                  <a:ea typeface="Helvetica Neue"/>
                  <a:cs typeface="Helvetica Neue"/>
                  <a:sym typeface="Helvetica Neue"/>
                </a:rPr>
                <a:t>2</a:t>
              </a:r>
              <a:r>
                <a:rPr sz="1687" kern="0">
                  <a:solidFill>
                    <a:srgbClr val="000000"/>
                  </a:solidFill>
                  <a:latin typeface="Helvetica Neue"/>
                  <a:ea typeface="Helvetica Neue"/>
                  <a:cs typeface="Helvetica Neue"/>
                  <a:sym typeface="Helvetica Neue"/>
                </a:rPr>
                <a:t>HF</a:t>
              </a:r>
              <a:r>
                <a:rPr sz="1687" kern="0" baseline="-5999">
                  <a:solidFill>
                    <a:srgbClr val="000000"/>
                  </a:solidFill>
                  <a:latin typeface="Helvetica Neue"/>
                  <a:ea typeface="Helvetica Neue"/>
                  <a:cs typeface="Helvetica Neue"/>
                  <a:sym typeface="Helvetica Neue"/>
                </a:rPr>
                <a:t>5 </a:t>
              </a:r>
            </a:p>
          </p:txBody>
        </p:sp>
        <p:sp>
          <p:nvSpPr>
            <p:cNvPr id="200" name="CH2F2"/>
            <p:cNvSpPr txBox="1"/>
            <p:nvPr/>
          </p:nvSpPr>
          <p:spPr>
            <a:xfrm>
              <a:off x="106263" y="0"/>
              <a:ext cx="1423482" cy="6570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noAutofit/>
            </a:bodyPr>
            <a:lstStyle/>
            <a:p>
              <a:pPr algn="ctr" defTabSz="486716" hangingPunct="0"/>
              <a:r>
                <a:rPr sz="1687" kern="0">
                  <a:solidFill>
                    <a:srgbClr val="000000"/>
                  </a:solidFill>
                  <a:latin typeface="Helvetica Neue"/>
                  <a:ea typeface="Helvetica Neue"/>
                  <a:cs typeface="Helvetica Neue"/>
                  <a:sym typeface="Helvetica Neue"/>
                </a:rPr>
                <a:t>CH</a:t>
              </a:r>
              <a:r>
                <a:rPr sz="1687" kern="0" baseline="-5999">
                  <a:solidFill>
                    <a:srgbClr val="000000"/>
                  </a:solidFill>
                  <a:latin typeface="Helvetica Neue"/>
                  <a:ea typeface="Helvetica Neue"/>
                  <a:cs typeface="Helvetica Neue"/>
                  <a:sym typeface="Helvetica Neue"/>
                </a:rPr>
                <a:t>2</a:t>
              </a:r>
              <a:r>
                <a:rPr sz="1687" kern="0">
                  <a:solidFill>
                    <a:srgbClr val="000000"/>
                  </a:solidFill>
                  <a:latin typeface="Helvetica Neue"/>
                  <a:ea typeface="Helvetica Neue"/>
                  <a:cs typeface="Helvetica Neue"/>
                  <a:sym typeface="Helvetica Neue"/>
                </a:rPr>
                <a:t>F</a:t>
              </a:r>
              <a:r>
                <a:rPr sz="1687" kern="0" baseline="-5999">
                  <a:solidFill>
                    <a:srgbClr val="000000"/>
                  </a:solidFill>
                  <a:latin typeface="Helvetica Neue"/>
                  <a:ea typeface="Helvetica Neue"/>
                  <a:cs typeface="Helvetica Neue"/>
                  <a:sym typeface="Helvetica Neue"/>
                </a:rPr>
                <a:t>2</a:t>
              </a:r>
            </a:p>
          </p:txBody>
        </p:sp>
        <p:sp>
          <p:nvSpPr>
            <p:cNvPr id="201" name="F3CCH2F"/>
            <p:cNvSpPr txBox="1"/>
            <p:nvPr/>
          </p:nvSpPr>
          <p:spPr>
            <a:xfrm>
              <a:off x="0" y="938723"/>
              <a:ext cx="2042764" cy="6570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noAutofit/>
            </a:bodyPr>
            <a:lstStyle/>
            <a:p>
              <a:pPr algn="ctr" defTabSz="486716" hangingPunct="0"/>
              <a:r>
                <a:rPr sz="1687" kern="0">
                  <a:solidFill>
                    <a:srgbClr val="000000"/>
                  </a:solidFill>
                  <a:latin typeface="Helvetica Neue"/>
                  <a:ea typeface="Helvetica Neue"/>
                  <a:cs typeface="Helvetica Neue"/>
                  <a:sym typeface="Helvetica Neue"/>
                </a:rPr>
                <a:t>F</a:t>
              </a:r>
              <a:r>
                <a:rPr sz="1687" kern="0" baseline="-5999">
                  <a:solidFill>
                    <a:srgbClr val="000000"/>
                  </a:solidFill>
                  <a:latin typeface="Helvetica Neue"/>
                  <a:ea typeface="Helvetica Neue"/>
                  <a:cs typeface="Helvetica Neue"/>
                  <a:sym typeface="Helvetica Neue"/>
                </a:rPr>
                <a:t>3</a:t>
              </a:r>
              <a:r>
                <a:rPr sz="1687" kern="0">
                  <a:solidFill>
                    <a:srgbClr val="000000"/>
                  </a:solidFill>
                  <a:latin typeface="Helvetica Neue"/>
                  <a:ea typeface="Helvetica Neue"/>
                  <a:cs typeface="Helvetica Neue"/>
                  <a:sym typeface="Helvetica Neue"/>
                </a:rPr>
                <a:t>CCH</a:t>
              </a:r>
              <a:r>
                <a:rPr sz="1687" kern="0" baseline="-5999">
                  <a:solidFill>
                    <a:srgbClr val="000000"/>
                  </a:solidFill>
                  <a:latin typeface="Helvetica Neue"/>
                  <a:ea typeface="Helvetica Neue"/>
                  <a:cs typeface="Helvetica Neue"/>
                  <a:sym typeface="Helvetica Neue"/>
                </a:rPr>
                <a:t>2</a:t>
              </a:r>
              <a:r>
                <a:rPr sz="1687" kern="0">
                  <a:solidFill>
                    <a:srgbClr val="000000"/>
                  </a:solidFill>
                  <a:latin typeface="Helvetica Neue"/>
                  <a:ea typeface="Helvetica Neue"/>
                  <a:cs typeface="Helvetica Neue"/>
                  <a:sym typeface="Helvetica Neue"/>
                </a:rPr>
                <a:t>F</a:t>
              </a:r>
            </a:p>
          </p:txBody>
        </p:sp>
      </p:grpSp>
      <p:pic>
        <p:nvPicPr>
          <p:cNvPr id="203" name="download.jpg" descr="download.jpg"/>
          <p:cNvPicPr>
            <a:picLocks noChangeAspect="1"/>
          </p:cNvPicPr>
          <p:nvPr/>
        </p:nvPicPr>
        <p:blipFill>
          <a:blip r:embed="rId5"/>
          <a:stretch>
            <a:fillRect/>
          </a:stretch>
        </p:blipFill>
        <p:spPr>
          <a:xfrm>
            <a:off x="1775590" y="1176505"/>
            <a:ext cx="1907944" cy="1907944"/>
          </a:xfrm>
          <a:prstGeom prst="rect">
            <a:avLst/>
          </a:prstGeom>
          <a:ln w="12700">
            <a:miter lim="400000"/>
          </a:ln>
        </p:spPr>
      </p:pic>
      <p:sp>
        <p:nvSpPr>
          <p:cNvPr id="206" name="Halon 1211"/>
          <p:cNvSpPr txBox="1"/>
          <p:nvPr/>
        </p:nvSpPr>
        <p:spPr>
          <a:xfrm>
            <a:off x="6701412" y="4241536"/>
            <a:ext cx="1250425"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Halon 1211</a:t>
            </a:r>
          </a:p>
        </p:txBody>
      </p:sp>
      <p:sp>
        <p:nvSpPr>
          <p:cNvPr id="207" name="Quote Bubble"/>
          <p:cNvSpPr/>
          <p:nvPr/>
        </p:nvSpPr>
        <p:spPr>
          <a:xfrm>
            <a:off x="3478574" y="3087802"/>
            <a:ext cx="2030230" cy="1205407"/>
          </a:xfrm>
          <a:prstGeom prst="wedgeEllipseCallout">
            <a:avLst>
              <a:gd name="adj1" fmla="val -49313"/>
              <a:gd name="adj2" fmla="val 68511"/>
            </a:avLst>
          </a:prstGeom>
          <a:ln w="25400">
            <a:solidFill>
              <a:schemeClr val="accent1"/>
            </a:solidFill>
            <a:miter lim="400000"/>
          </a:ln>
        </p:spPr>
        <p:txBody>
          <a:bodyPr lIns="35719" tIns="35719" rIns="35719" bIns="35719" anchor="ct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08" name="Quote Bubble"/>
          <p:cNvSpPr/>
          <p:nvPr/>
        </p:nvSpPr>
        <p:spPr>
          <a:xfrm flipH="1">
            <a:off x="6390014" y="4054993"/>
            <a:ext cx="1870598" cy="1120190"/>
          </a:xfrm>
          <a:prstGeom prst="wedgeEllipseCallout">
            <a:avLst>
              <a:gd name="adj1" fmla="val -64882"/>
              <a:gd name="adj2" fmla="val 65828"/>
            </a:avLst>
          </a:prstGeom>
          <a:ln w="25400">
            <a:solidFill>
              <a:schemeClr val="accent5">
                <a:hueOff val="-82419"/>
                <a:satOff val="-9513"/>
                <a:lumOff val="-16343"/>
              </a:schemeClr>
            </a:solidFill>
            <a:miter lim="400000"/>
          </a:ln>
        </p:spPr>
        <p:txBody>
          <a:bodyPr lIns="35719" tIns="35719" rIns="35719" bIns="35719" anchor="ct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pic>
        <p:nvPicPr>
          <p:cNvPr id="209" name="AdobeStock_211607578_Preview.jpeg" descr="AdobeStock_211607578_Preview.jpeg"/>
          <p:cNvPicPr>
            <a:picLocks noChangeAspect="1"/>
          </p:cNvPicPr>
          <p:nvPr/>
        </p:nvPicPr>
        <p:blipFill>
          <a:blip r:embed="rId6"/>
          <a:srcRect l="4768"/>
          <a:stretch>
            <a:fillRect/>
          </a:stretch>
        </p:blipFill>
        <p:spPr>
          <a:xfrm>
            <a:off x="6904760" y="1069523"/>
            <a:ext cx="3853477" cy="2027253"/>
          </a:xfrm>
          <a:prstGeom prst="rect">
            <a:avLst/>
          </a:prstGeom>
          <a:ln w="12700">
            <a:miter lim="400000"/>
          </a:ln>
        </p:spPr>
      </p:pic>
      <p:sp>
        <p:nvSpPr>
          <p:cNvPr id="210" name="Slide Number Placeholder"/>
          <p:cNvSpPr>
            <a:spLocks noGrp="1"/>
          </p:cNvSpPr>
          <p:nvPr>
            <p:ph type="sldNum" sz="quarter" idx="2"/>
          </p:nvPr>
        </p:nvSpPr>
        <p:spPr>
          <a:xfrm>
            <a:off x="9268968" y="6356350"/>
            <a:ext cx="2743200" cy="365125"/>
          </a:xfrm>
        </p:spPr>
        <p:txBody>
          <a:bodyPr/>
          <a:lstStyle/>
          <a:p>
            <a:pPr algn="r"/>
            <a:fld id="{B6F15528-21DE-4FAA-801E-634DDDAF4B2B}" type="slidenum">
              <a:rPr lang="en-US" sz="1200" dirty="0">
                <a:solidFill>
                  <a:srgbClr val="8C8C8C"/>
                </a:solidFill>
              </a:rPr>
              <a:t>13</a:t>
            </a:fld>
            <a:endParaRPr lang="en-US" sz="1200" dirty="0"/>
          </a:p>
        </p:txBody>
      </p:sp>
    </p:spTree>
    <p:extLst>
      <p:ext uri="{BB962C8B-B14F-4D97-AF65-F5344CB8AC3E}">
        <p14:creationId xmlns:p14="http://schemas.microsoft.com/office/powerpoint/2010/main" val="147166412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Environmental concerns motivate a new generation  of HHC flame suppressants and refrigerants"/>
          <p:cNvSpPr txBox="1">
            <a:spLocks noGrp="1"/>
          </p:cNvSpPr>
          <p:nvPr>
            <p:ph type="title"/>
          </p:nvPr>
        </p:nvSpPr>
        <p:spPr/>
        <p:txBody>
          <a:bodyPr>
            <a:normAutofit/>
          </a:bodyPr>
          <a:lstStyle/>
          <a:p>
            <a:r>
              <a:rPr lang="en-US"/>
              <a:t>Environmental concerns motivate a new generation </a:t>
            </a:r>
            <a:br>
              <a:rPr lang="en-US"/>
            </a:br>
            <a:r>
              <a:rPr lang="en-US"/>
              <a:t>of HHC flame suppressants and refrigerants</a:t>
            </a:r>
          </a:p>
        </p:txBody>
      </p:sp>
      <p:pic>
        <p:nvPicPr>
          <p:cNvPr id="214" name="o3split.gif" descr="o3split.gif"/>
          <p:cNvPicPr>
            <a:picLocks/>
          </p:cNvPicPr>
          <p:nvPr/>
        </p:nvPicPr>
        <p:blipFill>
          <a:blip r:embed="rId3"/>
          <a:stretch>
            <a:fillRect/>
          </a:stretch>
        </p:blipFill>
        <p:spPr>
          <a:xfrm>
            <a:off x="6996414" y="1378602"/>
            <a:ext cx="2807308" cy="2105481"/>
          </a:xfrm>
          <a:prstGeom prst="rect">
            <a:avLst/>
          </a:prstGeom>
          <a:ln w="12700">
            <a:miter lim="400000"/>
          </a:ln>
        </p:spPr>
      </p:pic>
      <p:graphicFrame>
        <p:nvGraphicFramePr>
          <p:cNvPr id="216" name="Table"/>
          <p:cNvGraphicFramePr/>
          <p:nvPr/>
        </p:nvGraphicFramePr>
        <p:xfrm>
          <a:off x="891016" y="1338181"/>
          <a:ext cx="5729351" cy="4200043"/>
        </p:xfrm>
        <a:graphic>
          <a:graphicData uri="http://schemas.openxmlformats.org/drawingml/2006/table">
            <a:tbl>
              <a:tblPr firstRow="1" bandRow="1"/>
              <a:tblGrid>
                <a:gridCol w="1075436">
                  <a:extLst>
                    <a:ext uri="{9D8B030D-6E8A-4147-A177-3AD203B41FA5}">
                      <a16:colId xmlns:a16="http://schemas.microsoft.com/office/drawing/2014/main" val="20000"/>
                    </a:ext>
                  </a:extLst>
                </a:gridCol>
                <a:gridCol w="1075436">
                  <a:extLst>
                    <a:ext uri="{9D8B030D-6E8A-4147-A177-3AD203B41FA5}">
                      <a16:colId xmlns:a16="http://schemas.microsoft.com/office/drawing/2014/main" val="20001"/>
                    </a:ext>
                  </a:extLst>
                </a:gridCol>
                <a:gridCol w="1243318">
                  <a:extLst>
                    <a:ext uri="{9D8B030D-6E8A-4147-A177-3AD203B41FA5}">
                      <a16:colId xmlns:a16="http://schemas.microsoft.com/office/drawing/2014/main" val="3303300052"/>
                    </a:ext>
                  </a:extLst>
                </a:gridCol>
                <a:gridCol w="1118419">
                  <a:extLst>
                    <a:ext uri="{9D8B030D-6E8A-4147-A177-3AD203B41FA5}">
                      <a16:colId xmlns:a16="http://schemas.microsoft.com/office/drawing/2014/main" val="20002"/>
                    </a:ext>
                  </a:extLst>
                </a:gridCol>
                <a:gridCol w="1216742">
                  <a:extLst>
                    <a:ext uri="{9D8B030D-6E8A-4147-A177-3AD203B41FA5}">
                      <a16:colId xmlns:a16="http://schemas.microsoft.com/office/drawing/2014/main" val="20003"/>
                    </a:ext>
                  </a:extLst>
                </a:gridCol>
              </a:tblGrid>
              <a:tr h="681038">
                <a:tc>
                  <a:txBody>
                    <a:bodyPr/>
                    <a:lstStyle/>
                    <a:p>
                      <a:pPr defTabSz="914400">
                        <a:defRPr sz="1800" b="0">
                          <a:solidFill>
                            <a:srgbClr val="000000"/>
                          </a:solidFill>
                        </a:defRPr>
                      </a:pPr>
                      <a:r>
                        <a:rPr sz="1300" b="1" dirty="0">
                          <a:solidFill>
                            <a:srgbClr val="FFFFFF"/>
                          </a:solidFill>
                          <a:sym typeface="Helvetica Neue"/>
                        </a:rPr>
                        <a:t>Compound</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Formula</a:t>
                      </a:r>
                    </a:p>
                  </a:txBody>
                  <a:tcPr marL="35719" marR="35719" marT="35719" marB="35719" anchor="ctr" horzOverflow="overflow">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lang="en-US" sz="1300" b="1" dirty="0">
                          <a:solidFill>
                            <a:srgbClr val="FFFFFF"/>
                          </a:solidFill>
                          <a:sym typeface="Helvetica Neue"/>
                        </a:rPr>
                        <a:t>Ozone Depleting Potential [2]</a:t>
                      </a:r>
                      <a:endParaRPr sz="1300" b="1" dirty="0">
                        <a:solidFill>
                          <a:srgbClr val="FFFFFF"/>
                        </a:solidFill>
                        <a:sym typeface="Helvetica Neue"/>
                      </a:endParaRPr>
                    </a:p>
                  </a:txBody>
                  <a:tcPr marL="35719" marR="35719" marT="35719" marB="35719" anchor="ctr" horzOverflow="overflow">
                    <a:lnT w="38100">
                      <a:solidFill>
                        <a:srgbClr val="000000"/>
                      </a:solidFill>
                      <a:miter lim="400000"/>
                    </a:lnT>
                    <a:lnB w="38100" cap="flat" cmpd="sng" algn="ctr">
                      <a:solidFill>
                        <a:srgbClr val="000000"/>
                      </a:solidFill>
                      <a:prstDash val="solid"/>
                      <a:miter lim="400000"/>
                      <a:headEnd type="none" w="med" len="med"/>
                      <a:tailEnd type="none" w="med" len="med"/>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Lifetime 
(years)</a:t>
                      </a:r>
                    </a:p>
                  </a:txBody>
                  <a:tcPr marL="35719" marR="35719" marT="35719" marB="35719" anchor="ctr" horzOverflow="overflow">
                    <a:lnR w="0">
                      <a:miter lim="400000"/>
                    </a:lnR>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Global Warming Potential</a:t>
                      </a:r>
                      <a:r>
                        <a:rPr lang="en-US" sz="1300" b="1" dirty="0">
                          <a:solidFill>
                            <a:srgbClr val="FFFFFF"/>
                          </a:solidFill>
                          <a:sym typeface="Helvetica Neue"/>
                        </a:rPr>
                        <a:t> [3]</a:t>
                      </a:r>
                      <a:endParaRPr sz="1300" b="1" dirty="0">
                        <a:solidFill>
                          <a:srgbClr val="FFFFFF"/>
                        </a:solidFill>
                        <a:sym typeface="Helvetica Neue"/>
                      </a:endParaRPr>
                    </a:p>
                  </a:txBody>
                  <a:tcPr marL="35719" marR="35719" marT="35719" marB="35719" anchor="ctr" horzOverflow="overflow">
                    <a:lnL w="0">
                      <a:miter lim="400000"/>
                    </a:lnL>
                    <a:lnR w="38100">
                      <a:solidFill>
                        <a:srgbClr val="000000"/>
                      </a:solidFill>
                      <a:miter lim="400000"/>
                    </a:lnR>
                    <a:lnT w="38100">
                      <a:solidFill>
                        <a:srgbClr val="000000"/>
                      </a:solidFill>
                      <a:miter lim="400000"/>
                    </a:lnT>
                    <a:lnB w="38100">
                      <a:solidFill>
                        <a:srgbClr val="000000"/>
                      </a:solidFill>
                      <a:miter lim="400000"/>
                    </a:lnB>
                    <a:solidFill>
                      <a:schemeClr val="tx2"/>
                    </a:solidFill>
                  </a:tcPr>
                </a:tc>
                <a:extLst>
                  <a:ext uri="{0D108BD9-81ED-4DB2-BD59-A6C34878D82A}">
                    <a16:rowId xmlns:a16="http://schemas.microsoft.com/office/drawing/2014/main" val="10000"/>
                  </a:ext>
                </a:extLst>
              </a:tr>
              <a:tr h="502715">
                <a:tc>
                  <a:txBody>
                    <a:bodyPr/>
                    <a:lstStyle/>
                    <a:p>
                      <a:pPr defTabSz="914400">
                        <a:defRPr sz="1800"/>
                      </a:pPr>
                      <a:r>
                        <a:rPr sz="1300">
                          <a:sym typeface="Helvetica Neue"/>
                        </a:rPr>
                        <a:t>CFC-12</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dirty="0"/>
                        <a:t>CCl</a:t>
                      </a:r>
                      <a:r>
                        <a:rPr sz="1300" baseline="-5999" dirty="0"/>
                        <a:t>2</a:t>
                      </a:r>
                      <a:r>
                        <a:rPr sz="1300" dirty="0"/>
                        <a:t>F</a:t>
                      </a:r>
                      <a:r>
                        <a:rPr sz="1300" baseline="-5999" dirty="0"/>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0.82</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a:sym typeface="Helvetica Neue"/>
                        </a:rPr>
                        <a:t>100</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10,200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1"/>
                  </a:ext>
                </a:extLst>
              </a:tr>
              <a:tr h="502715">
                <a:tc>
                  <a:txBody>
                    <a:bodyPr/>
                    <a:lstStyle/>
                    <a:p>
                      <a:pPr defTabSz="914400">
                        <a:defRPr sz="1800"/>
                      </a:pPr>
                      <a:r>
                        <a:rPr sz="1300">
                          <a:sym typeface="Helvetica Neue"/>
                        </a:rPr>
                        <a:t>CFC-113</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dirty="0"/>
                        <a:t>CCl</a:t>
                      </a:r>
                      <a:r>
                        <a:rPr sz="1300" baseline="-5999" dirty="0"/>
                        <a:t>2</a:t>
                      </a:r>
                      <a:r>
                        <a:rPr sz="1300" dirty="0"/>
                        <a:t>FCC</a:t>
                      </a:r>
                      <a:r>
                        <a:rPr lang="en-US" sz="1300" dirty="0"/>
                        <a:t>l</a:t>
                      </a:r>
                      <a:r>
                        <a:rPr sz="1300" dirty="0"/>
                        <a:t>F</a:t>
                      </a:r>
                      <a:r>
                        <a:rPr sz="1300" baseline="-5999" dirty="0"/>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0.85</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dirty="0">
                          <a:sym typeface="Helvetica Neue"/>
                        </a:rPr>
                        <a:t>85</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5,820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2"/>
                  </a:ext>
                </a:extLst>
              </a:tr>
              <a:tr h="502715">
                <a:tc>
                  <a:txBody>
                    <a:bodyPr/>
                    <a:lstStyle/>
                    <a:p>
                      <a:pPr defTabSz="914400">
                        <a:defRPr sz="1800"/>
                      </a:pPr>
                      <a:r>
                        <a:rPr sz="1300">
                          <a:sym typeface="Helvetica Neue"/>
                        </a:rPr>
                        <a:t>CFC-11</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CCl</a:t>
                      </a:r>
                      <a:r>
                        <a:rPr sz="1300" baseline="-5999"/>
                        <a:t>3</a:t>
                      </a:r>
                      <a:r>
                        <a:rPr sz="1300"/>
                        <a:t>F</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1</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a:sym typeface="Helvetica Neue"/>
                        </a:rPr>
                        <a:t>45</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4,660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3"/>
                  </a:ext>
                </a:extLst>
              </a:tr>
              <a:tr h="502715">
                <a:tc>
                  <a:txBody>
                    <a:bodyPr/>
                    <a:lstStyle/>
                    <a:p>
                      <a:pPr defTabSz="914400">
                        <a:defRPr sz="1800"/>
                      </a:pPr>
                      <a:r>
                        <a:rPr sz="1300" dirty="0">
                          <a:sym typeface="Helvetica Neue"/>
                        </a:rPr>
                        <a:t>HCFC-22</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CHClF</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0.04</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a:sym typeface="Helvetica Neue"/>
                        </a:rPr>
                        <a:t>11.9</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a:solidFill>
                            <a:srgbClr val="FFFFFF"/>
                          </a:solidFill>
                          <a:sym typeface="Helvetica Neue"/>
                        </a:rPr>
                        <a:t>1,760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4"/>
                  </a:ext>
                </a:extLst>
              </a:tr>
              <a:tr h="502715">
                <a:tc>
                  <a:txBody>
                    <a:bodyPr/>
                    <a:lstStyle/>
                    <a:p>
                      <a:pPr defTabSz="914400">
                        <a:defRPr sz="1800"/>
                      </a:pPr>
                      <a:r>
                        <a:rPr sz="1300">
                          <a:sym typeface="Helvetica Neue"/>
                        </a:rPr>
                        <a:t>HFC-134a</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CH</a:t>
                      </a:r>
                      <a:r>
                        <a:rPr sz="1300" baseline="-5999"/>
                        <a:t>2</a:t>
                      </a:r>
                      <a:r>
                        <a:rPr sz="1300"/>
                        <a:t>FCF</a:t>
                      </a:r>
                      <a:r>
                        <a:rPr sz="1300" baseline="-5999"/>
                        <a:t>3</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0.000015</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a:sym typeface="Helvetica Neue"/>
                        </a:rPr>
                        <a:t>13.4</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1,300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5"/>
                  </a:ext>
                </a:extLst>
              </a:tr>
              <a:tr h="502715">
                <a:tc>
                  <a:txBody>
                    <a:bodyPr/>
                    <a:lstStyle/>
                    <a:p>
                      <a:pPr defTabSz="914400">
                        <a:defRPr sz="1800"/>
                      </a:pPr>
                      <a:r>
                        <a:rPr sz="1300">
                          <a:sym typeface="Helvetica Neue"/>
                        </a:rPr>
                        <a:t>Carbon dioxide</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CO</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lang="en-US" sz="1300" baseline="0" dirty="0">
                          <a:solidFill>
                            <a:schemeClr val="bg1"/>
                          </a:solidFill>
                          <a:sym typeface="Helvetica Neue"/>
                        </a:rPr>
                        <a:t>0</a:t>
                      </a:r>
                      <a:endParaRPr sz="1300" baseline="0" dirty="0">
                        <a:solidFill>
                          <a:schemeClr val="bg1"/>
                        </a:solidFill>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dirty="0">
                          <a:sym typeface="Helvetica Neue"/>
                        </a:rPr>
                        <a:t>2-20,000</a:t>
                      </a:r>
                      <a:r>
                        <a:rPr lang="en-US" sz="1300" baseline="30000" dirty="0">
                          <a:sym typeface="Helvetica Neue"/>
                        </a:rPr>
                        <a:t>[4]</a:t>
                      </a:r>
                      <a:endParaRPr sz="1300" baseline="30000" dirty="0">
                        <a:sym typeface="Helvetica Neue"/>
                      </a:endParaRP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ym typeface="Helvetica Neue"/>
                        </a:rPr>
                        <a:t>1</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D6D5D5"/>
                    </a:solidFill>
                  </a:tcPr>
                </a:tc>
                <a:extLst>
                  <a:ext uri="{0D108BD9-81ED-4DB2-BD59-A6C34878D82A}">
                    <a16:rowId xmlns:a16="http://schemas.microsoft.com/office/drawing/2014/main" val="10006"/>
                  </a:ext>
                </a:extLst>
              </a:tr>
              <a:tr h="502715">
                <a:tc>
                  <a:txBody>
                    <a:bodyPr/>
                    <a:lstStyle/>
                    <a:p>
                      <a:pPr defTabSz="914400">
                        <a:defRPr sz="1800"/>
                      </a:pPr>
                      <a:r>
                        <a:rPr sz="1300">
                          <a:sym typeface="Helvetica Neue"/>
                        </a:rPr>
                        <a:t>HFO-1234yf</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CF</a:t>
                      </a:r>
                      <a:r>
                        <a:rPr sz="1300" baseline="-5999"/>
                        <a:t>3</a:t>
                      </a:r>
                      <a:r>
                        <a:rPr sz="1300"/>
                        <a:t>CF=CH</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lang="en-US" sz="1300" dirty="0">
                          <a:solidFill>
                            <a:schemeClr val="bg1"/>
                          </a:solidFill>
                          <a:sym typeface="Helvetica Neue"/>
                        </a:rPr>
                        <a:t>0</a:t>
                      </a:r>
                      <a:endParaRPr sz="1300" dirty="0">
                        <a:solidFill>
                          <a:schemeClr val="bg1"/>
                        </a:solidFill>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a:solidFill>
                        <a:srgbClr val="000000"/>
                      </a:solidFill>
                      <a:miter lim="400000"/>
                    </a:lnB>
                    <a:solidFill>
                      <a:schemeClr val="accent3">
                        <a:lumMod val="75000"/>
                      </a:schemeClr>
                    </a:solidFill>
                  </a:tcPr>
                </a:tc>
                <a:tc>
                  <a:txBody>
                    <a:bodyPr/>
                    <a:lstStyle/>
                    <a:p>
                      <a:pPr defTabSz="914400">
                        <a:defRPr sz="1800"/>
                      </a:pPr>
                      <a:r>
                        <a:rPr sz="1300">
                          <a:sym typeface="Helvetica Neue"/>
                        </a:rPr>
                        <a:t>0.03</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&lt;1</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chemeClr val="accent3">
                        <a:lumMod val="75000"/>
                      </a:schemeClr>
                    </a:solidFill>
                  </a:tcPr>
                </a:tc>
                <a:extLst>
                  <a:ext uri="{0D108BD9-81ED-4DB2-BD59-A6C34878D82A}">
                    <a16:rowId xmlns:a16="http://schemas.microsoft.com/office/drawing/2014/main" val="10007"/>
                  </a:ext>
                </a:extLst>
              </a:tr>
            </a:tbl>
          </a:graphicData>
        </a:graphic>
      </p:graphicFrame>
      <p:sp>
        <p:nvSpPr>
          <p:cNvPr id="224" name="1st Gen"/>
          <p:cNvSpPr txBox="1"/>
          <p:nvPr/>
        </p:nvSpPr>
        <p:spPr>
          <a:xfrm rot="16200000">
            <a:off x="274979" y="2572592"/>
            <a:ext cx="828754"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1st Gen</a:t>
            </a:r>
          </a:p>
        </p:txBody>
      </p:sp>
      <p:sp>
        <p:nvSpPr>
          <p:cNvPr id="225" name="2nd Gen"/>
          <p:cNvSpPr txBox="1"/>
          <p:nvPr/>
        </p:nvSpPr>
        <p:spPr>
          <a:xfrm rot="16200000">
            <a:off x="238909" y="3817977"/>
            <a:ext cx="900889"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2nd Gen</a:t>
            </a:r>
          </a:p>
        </p:txBody>
      </p:sp>
      <p:sp>
        <p:nvSpPr>
          <p:cNvPr id="226" name="3rd Gen"/>
          <p:cNvSpPr txBox="1"/>
          <p:nvPr/>
        </p:nvSpPr>
        <p:spPr>
          <a:xfrm rot="16200000">
            <a:off x="262955" y="5073327"/>
            <a:ext cx="852799"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3rd Gen</a:t>
            </a:r>
          </a:p>
        </p:txBody>
      </p:sp>
      <p:sp>
        <p:nvSpPr>
          <p:cNvPr id="4" name="TextBox 3">
            <a:extLst>
              <a:ext uri="{FF2B5EF4-FFF2-40B4-BE49-F238E27FC236}">
                <a16:creationId xmlns:a16="http://schemas.microsoft.com/office/drawing/2014/main" id="{E916B040-E0D6-FFC6-2341-57ECC9E337B4}"/>
              </a:ext>
            </a:extLst>
          </p:cNvPr>
          <p:cNvSpPr txBox="1"/>
          <p:nvPr/>
        </p:nvSpPr>
        <p:spPr>
          <a:xfrm>
            <a:off x="6959540" y="3515149"/>
            <a:ext cx="2844181" cy="5471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spAutoFit/>
          </a:bodyPr>
          <a:lstStyle/>
          <a:p>
            <a:pPr defTabSz="486814" hangingPunct="0"/>
            <a:r>
              <a:rPr lang="en-US" sz="1500" kern="0" dirty="0">
                <a:solidFill>
                  <a:srgbClr val="000000"/>
                </a:solidFill>
                <a:latin typeface="Helvetica Neue"/>
                <a:ea typeface="Helvetica Neue"/>
                <a:cs typeface="Helvetica Neue"/>
                <a:sym typeface="Helvetica Neue"/>
              </a:rPr>
              <a:t>How CFC-11 destroys the ozone layer [1]</a:t>
            </a:r>
          </a:p>
        </p:txBody>
      </p:sp>
      <p:sp>
        <p:nvSpPr>
          <p:cNvPr id="8" name="TextBox 7">
            <a:extLst>
              <a:ext uri="{FF2B5EF4-FFF2-40B4-BE49-F238E27FC236}">
                <a16:creationId xmlns:a16="http://schemas.microsoft.com/office/drawing/2014/main" id="{E624BCE5-D15C-7D86-A4EC-16E5E7493E2D}"/>
              </a:ext>
            </a:extLst>
          </p:cNvPr>
          <p:cNvSpPr txBox="1"/>
          <p:nvPr/>
        </p:nvSpPr>
        <p:spPr>
          <a:xfrm>
            <a:off x="265546" y="5895364"/>
            <a:ext cx="10872184" cy="4515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486716" hangingPunct="0"/>
            <a:r>
              <a:rPr lang="en-US" sz="1167" kern="0" dirty="0">
                <a:solidFill>
                  <a:srgbClr val="000000"/>
                </a:solidFill>
                <a:latin typeface="Helvetica Neue"/>
                <a:ea typeface="Helvetica Neue"/>
                <a:cs typeface="Helvetica Neue"/>
                <a:sym typeface="Helvetica Neue"/>
              </a:rPr>
              <a:t>[1] http://</a:t>
            </a:r>
            <a:r>
              <a:rPr lang="en-US" sz="1167" kern="0" dirty="0" err="1">
                <a:solidFill>
                  <a:srgbClr val="000000"/>
                </a:solidFill>
                <a:latin typeface="Helvetica Neue"/>
                <a:ea typeface="Helvetica Neue"/>
                <a:cs typeface="Helvetica Neue"/>
                <a:sym typeface="Helvetica Neue"/>
              </a:rPr>
              <a:t>www.theozonehole.com</a:t>
            </a:r>
            <a:r>
              <a:rPr lang="en-US" sz="1167" kern="0" dirty="0">
                <a:solidFill>
                  <a:srgbClr val="000000"/>
                </a:solidFill>
                <a:latin typeface="Helvetica Neue"/>
                <a:ea typeface="Helvetica Neue"/>
                <a:cs typeface="Helvetica Neue"/>
                <a:sym typeface="Helvetica Neue"/>
              </a:rPr>
              <a:t>/</a:t>
            </a:r>
            <a:r>
              <a:rPr lang="en-US" sz="1167" kern="0" dirty="0" err="1">
                <a:solidFill>
                  <a:srgbClr val="000000"/>
                </a:solidFill>
                <a:latin typeface="Helvetica Neue"/>
                <a:ea typeface="Helvetica Neue"/>
                <a:cs typeface="Helvetica Neue"/>
                <a:sym typeface="Helvetica Neue"/>
              </a:rPr>
              <a:t>ozonedestruction.html</a:t>
            </a:r>
            <a:endParaRPr lang="en-US" sz="1167" kern="0" dirty="0">
              <a:solidFill>
                <a:srgbClr val="000000"/>
              </a:solidFill>
              <a:latin typeface="Helvetica Neue"/>
              <a:ea typeface="Helvetica Neue"/>
              <a:cs typeface="Helvetica Neue"/>
              <a:sym typeface="Helvetica Neue"/>
            </a:endParaRPr>
          </a:p>
          <a:p>
            <a:pPr defTabSz="486716" hangingPunct="0"/>
            <a:r>
              <a:rPr lang="en-US" sz="1167" kern="0" dirty="0">
                <a:solidFill>
                  <a:srgbClr val="000000"/>
                </a:solidFill>
                <a:latin typeface="Helvetica Neue"/>
                <a:ea typeface="Helvetica Neue"/>
                <a:cs typeface="Helvetica Neue"/>
                <a:sym typeface="Helvetica Neue"/>
              </a:rPr>
              <a:t>[2] EPA. https://</a:t>
            </a:r>
            <a:r>
              <a:rPr lang="en-US" sz="1167" kern="0" dirty="0" err="1">
                <a:solidFill>
                  <a:srgbClr val="000000"/>
                </a:solidFill>
                <a:latin typeface="Helvetica Neue"/>
                <a:ea typeface="Helvetica Neue"/>
                <a:cs typeface="Helvetica Neue"/>
                <a:sym typeface="Helvetica Neue"/>
              </a:rPr>
              <a:t>www.epa.gov</a:t>
            </a:r>
            <a:r>
              <a:rPr lang="en-US" sz="1167" kern="0" dirty="0">
                <a:solidFill>
                  <a:srgbClr val="000000"/>
                </a:solidFill>
                <a:latin typeface="Helvetica Neue"/>
                <a:ea typeface="Helvetica Neue"/>
                <a:cs typeface="Helvetica Neue"/>
                <a:sym typeface="Helvetica Neue"/>
              </a:rPr>
              <a:t>/ozone-layer-protection/ozone-depleting-substances </a:t>
            </a:r>
          </a:p>
        </p:txBody>
      </p:sp>
      <p:sp>
        <p:nvSpPr>
          <p:cNvPr id="2" name="Rectangle 1">
            <a:extLst>
              <a:ext uri="{FF2B5EF4-FFF2-40B4-BE49-F238E27FC236}">
                <a16:creationId xmlns:a16="http://schemas.microsoft.com/office/drawing/2014/main" id="{C4549099-C8B2-FDF5-6F6D-2108416D2517}"/>
              </a:ext>
            </a:extLst>
          </p:cNvPr>
          <p:cNvSpPr/>
          <p:nvPr/>
        </p:nvSpPr>
        <p:spPr>
          <a:xfrm>
            <a:off x="336078" y="3530769"/>
            <a:ext cx="6360567" cy="212315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noAutofit/>
          </a:bodyPr>
          <a:lstStyle/>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p:txBody>
      </p:sp>
      <p:sp>
        <p:nvSpPr>
          <p:cNvPr id="5" name="Rectangle 4">
            <a:extLst>
              <a:ext uri="{FF2B5EF4-FFF2-40B4-BE49-F238E27FC236}">
                <a16:creationId xmlns:a16="http://schemas.microsoft.com/office/drawing/2014/main" id="{FC21534A-5DB9-2AD2-4427-0B111E4AC775}"/>
              </a:ext>
            </a:extLst>
          </p:cNvPr>
          <p:cNvSpPr/>
          <p:nvPr/>
        </p:nvSpPr>
        <p:spPr>
          <a:xfrm>
            <a:off x="4291730" y="1224180"/>
            <a:ext cx="2364418" cy="420004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noAutofit/>
          </a:bodyPr>
          <a:lstStyle/>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p:txBody>
      </p:sp>
      <p:sp>
        <p:nvSpPr>
          <p:cNvPr id="227" name="Slide Number Placeholder"/>
          <p:cNvSpPr>
            <a:spLocks noGrp="1"/>
          </p:cNvSpPr>
          <p:nvPr>
            <p:ph type="sldNum" sz="quarter" idx="2"/>
          </p:nvPr>
        </p:nvSpPr>
        <p:spPr>
          <a:xfrm>
            <a:off x="9268968" y="6356350"/>
            <a:ext cx="2743200" cy="365125"/>
          </a:xfrm>
        </p:spPr>
        <p:txBody>
          <a:bodyPr/>
          <a:lstStyle/>
          <a:p>
            <a:pPr algn="r"/>
            <a:fld id="{B6F15528-21DE-4FAA-801E-634DDDAF4B2B}" type="slidenum">
              <a:rPr lang="en-US" sz="1200" dirty="0">
                <a:solidFill>
                  <a:srgbClr val="8C8C8C"/>
                </a:solidFill>
              </a:rPr>
              <a:t>14</a:t>
            </a:fld>
            <a:endParaRPr lang="en-US" sz="1200" dirty="0"/>
          </a:p>
        </p:txBody>
      </p:sp>
    </p:spTree>
    <p:extLst>
      <p:ext uri="{BB962C8B-B14F-4D97-AF65-F5344CB8AC3E}">
        <p14:creationId xmlns:p14="http://schemas.microsoft.com/office/powerpoint/2010/main" val="8949479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829D7-898E-0C63-00F2-556D36068A3A}"/>
            </a:ext>
          </a:extLst>
        </p:cNvPr>
        <p:cNvGrpSpPr/>
        <p:nvPr/>
      </p:nvGrpSpPr>
      <p:grpSpPr>
        <a:xfrm>
          <a:off x="0" y="0"/>
          <a:ext cx="0" cy="0"/>
          <a:chOff x="0" y="0"/>
          <a:chExt cx="0" cy="0"/>
        </a:xfrm>
      </p:grpSpPr>
      <p:sp>
        <p:nvSpPr>
          <p:cNvPr id="213" name="Environmental concerns motivate a new generation  of HHC flame suppressants and refrigerants">
            <a:extLst>
              <a:ext uri="{FF2B5EF4-FFF2-40B4-BE49-F238E27FC236}">
                <a16:creationId xmlns:a16="http://schemas.microsoft.com/office/drawing/2014/main" id="{BDAD7813-94FA-C34F-5CFE-7704787716A1}"/>
              </a:ext>
            </a:extLst>
          </p:cNvPr>
          <p:cNvSpPr txBox="1">
            <a:spLocks noGrp="1"/>
          </p:cNvSpPr>
          <p:nvPr>
            <p:ph type="title"/>
          </p:nvPr>
        </p:nvSpPr>
        <p:spPr/>
        <p:txBody>
          <a:bodyPr>
            <a:normAutofit/>
          </a:bodyPr>
          <a:lstStyle/>
          <a:p>
            <a:r>
              <a:rPr lang="en-US"/>
              <a:t>Environmental concerns motivate a new generation </a:t>
            </a:r>
            <a:br>
              <a:rPr lang="en-US"/>
            </a:br>
            <a:r>
              <a:rPr lang="en-US"/>
              <a:t>of HHC flame suppressants and refrigerants</a:t>
            </a:r>
          </a:p>
        </p:txBody>
      </p:sp>
      <p:pic>
        <p:nvPicPr>
          <p:cNvPr id="214" name="o3split.gif" descr="o3split.gif">
            <a:extLst>
              <a:ext uri="{FF2B5EF4-FFF2-40B4-BE49-F238E27FC236}">
                <a16:creationId xmlns:a16="http://schemas.microsoft.com/office/drawing/2014/main" id="{8C8C8FD1-0D38-D9AB-F5A2-41933D855946}"/>
              </a:ext>
            </a:extLst>
          </p:cNvPr>
          <p:cNvPicPr>
            <a:picLocks/>
          </p:cNvPicPr>
          <p:nvPr/>
        </p:nvPicPr>
        <p:blipFill>
          <a:blip r:embed="rId3"/>
          <a:stretch>
            <a:fillRect/>
          </a:stretch>
        </p:blipFill>
        <p:spPr>
          <a:xfrm>
            <a:off x="6996414" y="1378602"/>
            <a:ext cx="2807308" cy="2105481"/>
          </a:xfrm>
          <a:prstGeom prst="rect">
            <a:avLst/>
          </a:prstGeom>
          <a:ln w="12700">
            <a:miter lim="400000"/>
          </a:ln>
        </p:spPr>
      </p:pic>
      <p:graphicFrame>
        <p:nvGraphicFramePr>
          <p:cNvPr id="216" name="Table">
            <a:extLst>
              <a:ext uri="{FF2B5EF4-FFF2-40B4-BE49-F238E27FC236}">
                <a16:creationId xmlns:a16="http://schemas.microsoft.com/office/drawing/2014/main" id="{50607E9E-6E03-4278-1125-9C5CF78BFA6D}"/>
              </a:ext>
            </a:extLst>
          </p:cNvPr>
          <p:cNvGraphicFramePr/>
          <p:nvPr/>
        </p:nvGraphicFramePr>
        <p:xfrm>
          <a:off x="891016" y="1338181"/>
          <a:ext cx="5729351" cy="4200043"/>
        </p:xfrm>
        <a:graphic>
          <a:graphicData uri="http://schemas.openxmlformats.org/drawingml/2006/table">
            <a:tbl>
              <a:tblPr firstRow="1" bandRow="1"/>
              <a:tblGrid>
                <a:gridCol w="1075436">
                  <a:extLst>
                    <a:ext uri="{9D8B030D-6E8A-4147-A177-3AD203B41FA5}">
                      <a16:colId xmlns:a16="http://schemas.microsoft.com/office/drawing/2014/main" val="20000"/>
                    </a:ext>
                  </a:extLst>
                </a:gridCol>
                <a:gridCol w="1075436">
                  <a:extLst>
                    <a:ext uri="{9D8B030D-6E8A-4147-A177-3AD203B41FA5}">
                      <a16:colId xmlns:a16="http://schemas.microsoft.com/office/drawing/2014/main" val="20001"/>
                    </a:ext>
                  </a:extLst>
                </a:gridCol>
                <a:gridCol w="1243318">
                  <a:extLst>
                    <a:ext uri="{9D8B030D-6E8A-4147-A177-3AD203B41FA5}">
                      <a16:colId xmlns:a16="http://schemas.microsoft.com/office/drawing/2014/main" val="3303300052"/>
                    </a:ext>
                  </a:extLst>
                </a:gridCol>
                <a:gridCol w="1118419">
                  <a:extLst>
                    <a:ext uri="{9D8B030D-6E8A-4147-A177-3AD203B41FA5}">
                      <a16:colId xmlns:a16="http://schemas.microsoft.com/office/drawing/2014/main" val="20002"/>
                    </a:ext>
                  </a:extLst>
                </a:gridCol>
                <a:gridCol w="1216742">
                  <a:extLst>
                    <a:ext uri="{9D8B030D-6E8A-4147-A177-3AD203B41FA5}">
                      <a16:colId xmlns:a16="http://schemas.microsoft.com/office/drawing/2014/main" val="20003"/>
                    </a:ext>
                  </a:extLst>
                </a:gridCol>
              </a:tblGrid>
              <a:tr h="681038">
                <a:tc>
                  <a:txBody>
                    <a:bodyPr/>
                    <a:lstStyle/>
                    <a:p>
                      <a:pPr defTabSz="914400">
                        <a:defRPr sz="1800" b="0">
                          <a:solidFill>
                            <a:srgbClr val="000000"/>
                          </a:solidFill>
                        </a:defRPr>
                      </a:pPr>
                      <a:r>
                        <a:rPr sz="1300" b="1" dirty="0">
                          <a:solidFill>
                            <a:srgbClr val="FFFFFF"/>
                          </a:solidFill>
                          <a:sym typeface="Helvetica Neue"/>
                        </a:rPr>
                        <a:t>Compound</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Formula</a:t>
                      </a:r>
                    </a:p>
                  </a:txBody>
                  <a:tcPr marL="35719" marR="35719" marT="35719" marB="35719" anchor="ctr" horzOverflow="overflow">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lang="en-US" sz="1300" b="1" dirty="0">
                          <a:solidFill>
                            <a:srgbClr val="FFFFFF"/>
                          </a:solidFill>
                          <a:sym typeface="Helvetica Neue"/>
                        </a:rPr>
                        <a:t>Ozone Depleting Potential [2]</a:t>
                      </a:r>
                      <a:endParaRPr sz="1300" b="1" dirty="0">
                        <a:solidFill>
                          <a:srgbClr val="FFFFFF"/>
                        </a:solidFill>
                        <a:sym typeface="Helvetica Neue"/>
                      </a:endParaRPr>
                    </a:p>
                  </a:txBody>
                  <a:tcPr marL="35719" marR="35719" marT="35719" marB="35719" anchor="ctr" horzOverflow="overflow">
                    <a:lnT w="38100">
                      <a:solidFill>
                        <a:srgbClr val="000000"/>
                      </a:solidFill>
                      <a:miter lim="400000"/>
                    </a:lnT>
                    <a:lnB w="38100" cap="flat" cmpd="sng" algn="ctr">
                      <a:solidFill>
                        <a:srgbClr val="000000"/>
                      </a:solidFill>
                      <a:prstDash val="solid"/>
                      <a:miter lim="400000"/>
                      <a:headEnd type="none" w="med" len="med"/>
                      <a:tailEnd type="none" w="med" len="med"/>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Lifetime 
(years)</a:t>
                      </a:r>
                    </a:p>
                  </a:txBody>
                  <a:tcPr marL="35719" marR="35719" marT="35719" marB="35719" anchor="ctr" horzOverflow="overflow">
                    <a:lnR w="0">
                      <a:miter lim="400000"/>
                    </a:lnR>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Global Warming Potential</a:t>
                      </a:r>
                      <a:r>
                        <a:rPr lang="en-US" sz="1300" b="1" dirty="0">
                          <a:solidFill>
                            <a:srgbClr val="FFFFFF"/>
                          </a:solidFill>
                          <a:sym typeface="Helvetica Neue"/>
                        </a:rPr>
                        <a:t> [3]</a:t>
                      </a:r>
                      <a:endParaRPr sz="1300" b="1" dirty="0">
                        <a:solidFill>
                          <a:srgbClr val="FFFFFF"/>
                        </a:solidFill>
                        <a:sym typeface="Helvetica Neue"/>
                      </a:endParaRPr>
                    </a:p>
                  </a:txBody>
                  <a:tcPr marL="35719" marR="35719" marT="35719" marB="35719" anchor="ctr" horzOverflow="overflow">
                    <a:lnL w="0">
                      <a:miter lim="400000"/>
                    </a:lnL>
                    <a:lnR w="38100">
                      <a:solidFill>
                        <a:srgbClr val="000000"/>
                      </a:solidFill>
                      <a:miter lim="400000"/>
                    </a:lnR>
                    <a:lnT w="38100">
                      <a:solidFill>
                        <a:srgbClr val="000000"/>
                      </a:solidFill>
                      <a:miter lim="400000"/>
                    </a:lnT>
                    <a:lnB w="38100">
                      <a:solidFill>
                        <a:srgbClr val="000000"/>
                      </a:solidFill>
                      <a:miter lim="400000"/>
                    </a:lnB>
                    <a:solidFill>
                      <a:schemeClr val="tx2"/>
                    </a:solidFill>
                  </a:tcPr>
                </a:tc>
                <a:extLst>
                  <a:ext uri="{0D108BD9-81ED-4DB2-BD59-A6C34878D82A}">
                    <a16:rowId xmlns:a16="http://schemas.microsoft.com/office/drawing/2014/main" val="10000"/>
                  </a:ext>
                </a:extLst>
              </a:tr>
              <a:tr h="502715">
                <a:tc>
                  <a:txBody>
                    <a:bodyPr/>
                    <a:lstStyle/>
                    <a:p>
                      <a:pPr defTabSz="914400">
                        <a:defRPr sz="1800"/>
                      </a:pPr>
                      <a:r>
                        <a:rPr sz="1300">
                          <a:sym typeface="Helvetica Neue"/>
                        </a:rPr>
                        <a:t>CFC-12</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dirty="0"/>
                        <a:t>CCl</a:t>
                      </a:r>
                      <a:r>
                        <a:rPr sz="1300" baseline="-5999" dirty="0"/>
                        <a:t>2</a:t>
                      </a:r>
                      <a:r>
                        <a:rPr sz="1300" dirty="0"/>
                        <a:t>F</a:t>
                      </a:r>
                      <a:r>
                        <a:rPr sz="1300" baseline="-5999" dirty="0"/>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0.82</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a:sym typeface="Helvetica Neue"/>
                        </a:rPr>
                        <a:t>100</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10,200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1"/>
                  </a:ext>
                </a:extLst>
              </a:tr>
              <a:tr h="502715">
                <a:tc>
                  <a:txBody>
                    <a:bodyPr/>
                    <a:lstStyle/>
                    <a:p>
                      <a:pPr defTabSz="914400">
                        <a:defRPr sz="1800"/>
                      </a:pPr>
                      <a:r>
                        <a:rPr sz="1300">
                          <a:sym typeface="Helvetica Neue"/>
                        </a:rPr>
                        <a:t>CFC-113</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dirty="0"/>
                        <a:t>CCl</a:t>
                      </a:r>
                      <a:r>
                        <a:rPr sz="1300" baseline="-5999" dirty="0"/>
                        <a:t>2</a:t>
                      </a:r>
                      <a:r>
                        <a:rPr sz="1300" dirty="0"/>
                        <a:t>FCC</a:t>
                      </a:r>
                      <a:r>
                        <a:rPr lang="en-US" sz="1300" dirty="0"/>
                        <a:t>l</a:t>
                      </a:r>
                      <a:r>
                        <a:rPr sz="1300" dirty="0"/>
                        <a:t>F</a:t>
                      </a:r>
                      <a:r>
                        <a:rPr sz="1300" baseline="-5999" dirty="0"/>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0.85</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dirty="0">
                          <a:sym typeface="Helvetica Neue"/>
                        </a:rPr>
                        <a:t>85</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5,820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2"/>
                  </a:ext>
                </a:extLst>
              </a:tr>
              <a:tr h="502715">
                <a:tc>
                  <a:txBody>
                    <a:bodyPr/>
                    <a:lstStyle/>
                    <a:p>
                      <a:pPr defTabSz="914400">
                        <a:defRPr sz="1800"/>
                      </a:pPr>
                      <a:r>
                        <a:rPr sz="1300">
                          <a:sym typeface="Helvetica Neue"/>
                        </a:rPr>
                        <a:t>CFC-11</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CCl</a:t>
                      </a:r>
                      <a:r>
                        <a:rPr sz="1300" baseline="-5999"/>
                        <a:t>3</a:t>
                      </a:r>
                      <a:r>
                        <a:rPr sz="1300"/>
                        <a:t>F</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1</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a:sym typeface="Helvetica Neue"/>
                        </a:rPr>
                        <a:t>45</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4,660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3"/>
                  </a:ext>
                </a:extLst>
              </a:tr>
              <a:tr h="502715">
                <a:tc>
                  <a:txBody>
                    <a:bodyPr/>
                    <a:lstStyle/>
                    <a:p>
                      <a:pPr defTabSz="914400">
                        <a:defRPr sz="1800"/>
                      </a:pPr>
                      <a:r>
                        <a:rPr sz="1300" dirty="0">
                          <a:sym typeface="Helvetica Neue"/>
                        </a:rPr>
                        <a:t>HCFC-22</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CHClF</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0.04</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a:sym typeface="Helvetica Neue"/>
                        </a:rPr>
                        <a:t>11.9</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a:solidFill>
                            <a:srgbClr val="FFFFFF"/>
                          </a:solidFill>
                          <a:sym typeface="Helvetica Neue"/>
                        </a:rPr>
                        <a:t>1,760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4"/>
                  </a:ext>
                </a:extLst>
              </a:tr>
              <a:tr h="502715">
                <a:tc>
                  <a:txBody>
                    <a:bodyPr/>
                    <a:lstStyle/>
                    <a:p>
                      <a:pPr defTabSz="914400">
                        <a:defRPr sz="1800"/>
                      </a:pPr>
                      <a:r>
                        <a:rPr sz="1300">
                          <a:sym typeface="Helvetica Neue"/>
                        </a:rPr>
                        <a:t>HFC-134a</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CH</a:t>
                      </a:r>
                      <a:r>
                        <a:rPr sz="1300" baseline="-5999"/>
                        <a:t>2</a:t>
                      </a:r>
                      <a:r>
                        <a:rPr sz="1300"/>
                        <a:t>FCF</a:t>
                      </a:r>
                      <a:r>
                        <a:rPr sz="1300" baseline="-5999"/>
                        <a:t>3</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0.000015</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a:sym typeface="Helvetica Neue"/>
                        </a:rPr>
                        <a:t>13.4</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1,300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5"/>
                  </a:ext>
                </a:extLst>
              </a:tr>
              <a:tr h="502715">
                <a:tc>
                  <a:txBody>
                    <a:bodyPr/>
                    <a:lstStyle/>
                    <a:p>
                      <a:pPr defTabSz="914400">
                        <a:defRPr sz="1800"/>
                      </a:pPr>
                      <a:r>
                        <a:rPr sz="1300">
                          <a:sym typeface="Helvetica Neue"/>
                        </a:rPr>
                        <a:t>Carbon dioxide</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CO</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lang="en-US" sz="1300" baseline="0" dirty="0">
                          <a:solidFill>
                            <a:schemeClr val="bg1"/>
                          </a:solidFill>
                          <a:sym typeface="Helvetica Neue"/>
                        </a:rPr>
                        <a:t>0</a:t>
                      </a:r>
                      <a:endParaRPr sz="1300" baseline="0" dirty="0">
                        <a:solidFill>
                          <a:schemeClr val="bg1"/>
                        </a:solidFill>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dirty="0">
                          <a:sym typeface="Helvetica Neue"/>
                        </a:rPr>
                        <a:t>2-20,000</a:t>
                      </a:r>
                      <a:r>
                        <a:rPr lang="en-US" sz="1300" baseline="30000" dirty="0">
                          <a:sym typeface="Helvetica Neue"/>
                        </a:rPr>
                        <a:t>[4]</a:t>
                      </a:r>
                      <a:endParaRPr sz="1300" baseline="30000" dirty="0">
                        <a:sym typeface="Helvetica Neue"/>
                      </a:endParaRP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ym typeface="Helvetica Neue"/>
                        </a:rPr>
                        <a:t>1</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D6D5D5"/>
                    </a:solidFill>
                  </a:tcPr>
                </a:tc>
                <a:extLst>
                  <a:ext uri="{0D108BD9-81ED-4DB2-BD59-A6C34878D82A}">
                    <a16:rowId xmlns:a16="http://schemas.microsoft.com/office/drawing/2014/main" val="10006"/>
                  </a:ext>
                </a:extLst>
              </a:tr>
              <a:tr h="502715">
                <a:tc>
                  <a:txBody>
                    <a:bodyPr/>
                    <a:lstStyle/>
                    <a:p>
                      <a:pPr defTabSz="914400">
                        <a:defRPr sz="1800"/>
                      </a:pPr>
                      <a:r>
                        <a:rPr sz="1300">
                          <a:sym typeface="Helvetica Neue"/>
                        </a:rPr>
                        <a:t>HFO-1234yf</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CF</a:t>
                      </a:r>
                      <a:r>
                        <a:rPr sz="1300" baseline="-5999"/>
                        <a:t>3</a:t>
                      </a:r>
                      <a:r>
                        <a:rPr sz="1300"/>
                        <a:t>CF=CH</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lang="en-US" sz="1300" dirty="0">
                          <a:solidFill>
                            <a:schemeClr val="bg1"/>
                          </a:solidFill>
                          <a:sym typeface="Helvetica Neue"/>
                        </a:rPr>
                        <a:t>0</a:t>
                      </a:r>
                      <a:endParaRPr sz="1300" dirty="0">
                        <a:solidFill>
                          <a:schemeClr val="bg1"/>
                        </a:solidFill>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a:solidFill>
                        <a:srgbClr val="000000"/>
                      </a:solidFill>
                      <a:miter lim="400000"/>
                    </a:lnB>
                    <a:solidFill>
                      <a:schemeClr val="accent3">
                        <a:lumMod val="75000"/>
                      </a:schemeClr>
                    </a:solidFill>
                  </a:tcPr>
                </a:tc>
                <a:tc>
                  <a:txBody>
                    <a:bodyPr/>
                    <a:lstStyle/>
                    <a:p>
                      <a:pPr defTabSz="914400">
                        <a:defRPr sz="1800"/>
                      </a:pPr>
                      <a:r>
                        <a:rPr sz="1300">
                          <a:sym typeface="Helvetica Neue"/>
                        </a:rPr>
                        <a:t>0.03</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&lt;1</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chemeClr val="accent3">
                        <a:lumMod val="75000"/>
                      </a:schemeClr>
                    </a:solidFill>
                  </a:tcPr>
                </a:tc>
                <a:extLst>
                  <a:ext uri="{0D108BD9-81ED-4DB2-BD59-A6C34878D82A}">
                    <a16:rowId xmlns:a16="http://schemas.microsoft.com/office/drawing/2014/main" val="10007"/>
                  </a:ext>
                </a:extLst>
              </a:tr>
            </a:tbl>
          </a:graphicData>
        </a:graphic>
      </p:graphicFrame>
      <p:sp>
        <p:nvSpPr>
          <p:cNvPr id="224" name="1st Gen">
            <a:extLst>
              <a:ext uri="{FF2B5EF4-FFF2-40B4-BE49-F238E27FC236}">
                <a16:creationId xmlns:a16="http://schemas.microsoft.com/office/drawing/2014/main" id="{CCF35E5D-0DF2-C10B-EC9D-723800A57047}"/>
              </a:ext>
            </a:extLst>
          </p:cNvPr>
          <p:cNvSpPr txBox="1"/>
          <p:nvPr/>
        </p:nvSpPr>
        <p:spPr>
          <a:xfrm rot="16200000">
            <a:off x="274979" y="2572592"/>
            <a:ext cx="828754" cy="331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1st Gen</a:t>
            </a:r>
          </a:p>
        </p:txBody>
      </p:sp>
      <p:sp>
        <p:nvSpPr>
          <p:cNvPr id="225" name="2nd Gen">
            <a:extLst>
              <a:ext uri="{FF2B5EF4-FFF2-40B4-BE49-F238E27FC236}">
                <a16:creationId xmlns:a16="http://schemas.microsoft.com/office/drawing/2014/main" id="{06D46723-80E4-9920-7837-E5CC14D5428B}"/>
              </a:ext>
            </a:extLst>
          </p:cNvPr>
          <p:cNvSpPr txBox="1"/>
          <p:nvPr/>
        </p:nvSpPr>
        <p:spPr>
          <a:xfrm rot="16200000">
            <a:off x="238909" y="3817977"/>
            <a:ext cx="900889" cy="331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2nd Gen</a:t>
            </a:r>
          </a:p>
        </p:txBody>
      </p:sp>
      <p:sp>
        <p:nvSpPr>
          <p:cNvPr id="226" name="3rd Gen">
            <a:extLst>
              <a:ext uri="{FF2B5EF4-FFF2-40B4-BE49-F238E27FC236}">
                <a16:creationId xmlns:a16="http://schemas.microsoft.com/office/drawing/2014/main" id="{6ED921B4-50A8-2C10-5262-D8BFAA9D0F2B}"/>
              </a:ext>
            </a:extLst>
          </p:cNvPr>
          <p:cNvSpPr txBox="1"/>
          <p:nvPr/>
        </p:nvSpPr>
        <p:spPr>
          <a:xfrm rot="16200000">
            <a:off x="262955" y="5073327"/>
            <a:ext cx="852799" cy="331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3rd Gen</a:t>
            </a:r>
          </a:p>
        </p:txBody>
      </p:sp>
      <p:sp>
        <p:nvSpPr>
          <p:cNvPr id="4" name="TextBox 3">
            <a:extLst>
              <a:ext uri="{FF2B5EF4-FFF2-40B4-BE49-F238E27FC236}">
                <a16:creationId xmlns:a16="http://schemas.microsoft.com/office/drawing/2014/main" id="{95574EC5-8C02-D884-F392-933487999F99}"/>
              </a:ext>
            </a:extLst>
          </p:cNvPr>
          <p:cNvSpPr txBox="1"/>
          <p:nvPr/>
        </p:nvSpPr>
        <p:spPr>
          <a:xfrm>
            <a:off x="6959540" y="3515149"/>
            <a:ext cx="2844181" cy="5471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spAutoFit/>
          </a:bodyPr>
          <a:lstStyle/>
          <a:p>
            <a:pPr defTabSz="486814" hangingPunct="0"/>
            <a:r>
              <a:rPr lang="en-US" sz="1500" kern="0" dirty="0">
                <a:solidFill>
                  <a:srgbClr val="000000"/>
                </a:solidFill>
                <a:latin typeface="Helvetica Neue"/>
                <a:ea typeface="Helvetica Neue"/>
                <a:cs typeface="Helvetica Neue"/>
                <a:sym typeface="Helvetica Neue"/>
              </a:rPr>
              <a:t>How CFC-11 destroys the ozone layer [1]</a:t>
            </a:r>
          </a:p>
        </p:txBody>
      </p:sp>
      <p:sp>
        <p:nvSpPr>
          <p:cNvPr id="8" name="TextBox 7">
            <a:extLst>
              <a:ext uri="{FF2B5EF4-FFF2-40B4-BE49-F238E27FC236}">
                <a16:creationId xmlns:a16="http://schemas.microsoft.com/office/drawing/2014/main" id="{91969341-A6F7-27E1-ABF4-4D060A97F740}"/>
              </a:ext>
            </a:extLst>
          </p:cNvPr>
          <p:cNvSpPr txBox="1"/>
          <p:nvPr/>
        </p:nvSpPr>
        <p:spPr>
          <a:xfrm>
            <a:off x="265546" y="5895364"/>
            <a:ext cx="10872184" cy="4515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486716" hangingPunct="0"/>
            <a:r>
              <a:rPr lang="en-US" sz="1167" kern="0" dirty="0">
                <a:solidFill>
                  <a:srgbClr val="000000"/>
                </a:solidFill>
                <a:latin typeface="Helvetica Neue"/>
                <a:ea typeface="Helvetica Neue"/>
                <a:cs typeface="Helvetica Neue"/>
                <a:sym typeface="Helvetica Neue"/>
              </a:rPr>
              <a:t>[1] http://</a:t>
            </a:r>
            <a:r>
              <a:rPr lang="en-US" sz="1167" kern="0" dirty="0" err="1">
                <a:solidFill>
                  <a:srgbClr val="000000"/>
                </a:solidFill>
                <a:latin typeface="Helvetica Neue"/>
                <a:ea typeface="Helvetica Neue"/>
                <a:cs typeface="Helvetica Neue"/>
                <a:sym typeface="Helvetica Neue"/>
              </a:rPr>
              <a:t>www.theozonehole.com</a:t>
            </a:r>
            <a:r>
              <a:rPr lang="en-US" sz="1167" kern="0" dirty="0">
                <a:solidFill>
                  <a:srgbClr val="000000"/>
                </a:solidFill>
                <a:latin typeface="Helvetica Neue"/>
                <a:ea typeface="Helvetica Neue"/>
                <a:cs typeface="Helvetica Neue"/>
                <a:sym typeface="Helvetica Neue"/>
              </a:rPr>
              <a:t>/</a:t>
            </a:r>
            <a:r>
              <a:rPr lang="en-US" sz="1167" kern="0" dirty="0" err="1">
                <a:solidFill>
                  <a:srgbClr val="000000"/>
                </a:solidFill>
                <a:latin typeface="Helvetica Neue"/>
                <a:ea typeface="Helvetica Neue"/>
                <a:cs typeface="Helvetica Neue"/>
                <a:sym typeface="Helvetica Neue"/>
              </a:rPr>
              <a:t>ozonedestruction.html</a:t>
            </a:r>
            <a:endParaRPr lang="en-US" sz="1167" kern="0" dirty="0">
              <a:solidFill>
                <a:srgbClr val="000000"/>
              </a:solidFill>
              <a:latin typeface="Helvetica Neue"/>
              <a:ea typeface="Helvetica Neue"/>
              <a:cs typeface="Helvetica Neue"/>
              <a:sym typeface="Helvetica Neue"/>
            </a:endParaRPr>
          </a:p>
          <a:p>
            <a:pPr defTabSz="486716" hangingPunct="0"/>
            <a:r>
              <a:rPr lang="en-US" sz="1167" kern="0" dirty="0">
                <a:solidFill>
                  <a:srgbClr val="000000"/>
                </a:solidFill>
                <a:latin typeface="Helvetica Neue"/>
                <a:ea typeface="Helvetica Neue"/>
                <a:cs typeface="Helvetica Neue"/>
                <a:sym typeface="Helvetica Neue"/>
              </a:rPr>
              <a:t>[2] EPA. https://</a:t>
            </a:r>
            <a:r>
              <a:rPr lang="en-US" sz="1167" kern="0" dirty="0" err="1">
                <a:solidFill>
                  <a:srgbClr val="000000"/>
                </a:solidFill>
                <a:latin typeface="Helvetica Neue"/>
                <a:ea typeface="Helvetica Neue"/>
                <a:cs typeface="Helvetica Neue"/>
                <a:sym typeface="Helvetica Neue"/>
              </a:rPr>
              <a:t>www.epa.gov</a:t>
            </a:r>
            <a:r>
              <a:rPr lang="en-US" sz="1167" kern="0" dirty="0">
                <a:solidFill>
                  <a:srgbClr val="000000"/>
                </a:solidFill>
                <a:latin typeface="Helvetica Neue"/>
                <a:ea typeface="Helvetica Neue"/>
                <a:cs typeface="Helvetica Neue"/>
                <a:sym typeface="Helvetica Neue"/>
              </a:rPr>
              <a:t>/ozone-layer-protection/ozone-depleting-substances </a:t>
            </a:r>
          </a:p>
        </p:txBody>
      </p:sp>
      <p:sp>
        <p:nvSpPr>
          <p:cNvPr id="2" name="Rectangle 1">
            <a:extLst>
              <a:ext uri="{FF2B5EF4-FFF2-40B4-BE49-F238E27FC236}">
                <a16:creationId xmlns:a16="http://schemas.microsoft.com/office/drawing/2014/main" id="{76A66844-6D06-CDAB-E16C-2398F2963FC3}"/>
              </a:ext>
            </a:extLst>
          </p:cNvPr>
          <p:cNvSpPr/>
          <p:nvPr/>
        </p:nvSpPr>
        <p:spPr>
          <a:xfrm>
            <a:off x="336078" y="4562266"/>
            <a:ext cx="6360567" cy="1070874"/>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noAutofit/>
          </a:bodyPr>
          <a:lstStyle/>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p:txBody>
      </p:sp>
      <p:sp>
        <p:nvSpPr>
          <p:cNvPr id="5" name="Rectangle 4">
            <a:extLst>
              <a:ext uri="{FF2B5EF4-FFF2-40B4-BE49-F238E27FC236}">
                <a16:creationId xmlns:a16="http://schemas.microsoft.com/office/drawing/2014/main" id="{3A6D095C-6A2E-CB55-59C8-439615CEDDF3}"/>
              </a:ext>
            </a:extLst>
          </p:cNvPr>
          <p:cNvSpPr/>
          <p:nvPr/>
        </p:nvSpPr>
        <p:spPr>
          <a:xfrm>
            <a:off x="4291730" y="1224180"/>
            <a:ext cx="2364418" cy="4671184"/>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noAutofit/>
          </a:bodyPr>
          <a:lstStyle/>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p:txBody>
      </p:sp>
      <p:sp>
        <p:nvSpPr>
          <p:cNvPr id="227" name="Slide Number Placeholder"/>
          <p:cNvSpPr>
            <a:spLocks noGrp="1"/>
          </p:cNvSpPr>
          <p:nvPr>
            <p:ph type="sldNum" sz="quarter" idx="2"/>
          </p:nvPr>
        </p:nvSpPr>
        <p:spPr>
          <a:xfrm>
            <a:off x="9268968" y="6356350"/>
            <a:ext cx="2743200" cy="365125"/>
          </a:xfrm>
        </p:spPr>
        <p:txBody>
          <a:bodyPr/>
          <a:lstStyle/>
          <a:p>
            <a:pPr algn="r"/>
            <a:fld id="{B6F15528-21DE-4FAA-801E-634DDDAF4B2B}" type="slidenum">
              <a:rPr lang="en-US" sz="1200" dirty="0">
                <a:solidFill>
                  <a:srgbClr val="8C8C8C"/>
                </a:solidFill>
              </a:rPr>
              <a:t>15</a:t>
            </a:fld>
            <a:endParaRPr lang="en-US" sz="1200" dirty="0"/>
          </a:p>
        </p:txBody>
      </p:sp>
    </p:spTree>
    <p:extLst>
      <p:ext uri="{BB962C8B-B14F-4D97-AF65-F5344CB8AC3E}">
        <p14:creationId xmlns:p14="http://schemas.microsoft.com/office/powerpoint/2010/main" val="366265238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 When carbon dioxide absorbs infrared energy, the molecules vibrate and collide with other gas molecules. This raises the temperature of the atmosphere.&amp;nbsp; The absorbed energy is re-radiated in all directions: some back to Earth, some out to space">
            <a:extLst>
              <a:ext uri="{FF2B5EF4-FFF2-40B4-BE49-F238E27FC236}">
                <a16:creationId xmlns:a16="http://schemas.microsoft.com/office/drawing/2014/main" id="{F1CA2587-B814-56C0-ABB0-FA9DA2D047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6413" y="1351842"/>
            <a:ext cx="3206750" cy="2159000"/>
          </a:xfrm>
          <a:prstGeom prst="rect">
            <a:avLst/>
          </a:prstGeom>
          <a:noFill/>
          <a:extLst>
            <a:ext uri="{909E8E84-426E-40DD-AFC4-6F175D3DCCD1}">
              <a14:hiddenFill xmlns:a14="http://schemas.microsoft.com/office/drawing/2010/main">
                <a:solidFill>
                  <a:srgbClr val="FFFFFF"/>
                </a:solidFill>
              </a14:hiddenFill>
            </a:ext>
          </a:extLst>
        </p:spPr>
      </p:pic>
      <p:sp>
        <p:nvSpPr>
          <p:cNvPr id="213" name="Environmental concerns motivate a new generation  of HHC flame suppressants and refrigerants"/>
          <p:cNvSpPr txBox="1">
            <a:spLocks noGrp="1"/>
          </p:cNvSpPr>
          <p:nvPr>
            <p:ph type="title"/>
          </p:nvPr>
        </p:nvSpPr>
        <p:spPr/>
        <p:txBody>
          <a:bodyPr>
            <a:normAutofit/>
          </a:bodyPr>
          <a:lstStyle/>
          <a:p>
            <a:r>
              <a:rPr lang="en-US"/>
              <a:t>Environmental concerns motivate a new generation </a:t>
            </a:r>
            <a:br>
              <a:rPr lang="en-US"/>
            </a:br>
            <a:r>
              <a:rPr lang="en-US"/>
              <a:t>of HHC flame suppressants and refrigerants</a:t>
            </a:r>
          </a:p>
        </p:txBody>
      </p:sp>
      <p:graphicFrame>
        <p:nvGraphicFramePr>
          <p:cNvPr id="216" name="Table"/>
          <p:cNvGraphicFramePr/>
          <p:nvPr/>
        </p:nvGraphicFramePr>
        <p:xfrm>
          <a:off x="891016" y="1338181"/>
          <a:ext cx="5729351" cy="4200043"/>
        </p:xfrm>
        <a:graphic>
          <a:graphicData uri="http://schemas.openxmlformats.org/drawingml/2006/table">
            <a:tbl>
              <a:tblPr firstRow="1" bandRow="1"/>
              <a:tblGrid>
                <a:gridCol w="1075436">
                  <a:extLst>
                    <a:ext uri="{9D8B030D-6E8A-4147-A177-3AD203B41FA5}">
                      <a16:colId xmlns:a16="http://schemas.microsoft.com/office/drawing/2014/main" val="20000"/>
                    </a:ext>
                  </a:extLst>
                </a:gridCol>
                <a:gridCol w="1075436">
                  <a:extLst>
                    <a:ext uri="{9D8B030D-6E8A-4147-A177-3AD203B41FA5}">
                      <a16:colId xmlns:a16="http://schemas.microsoft.com/office/drawing/2014/main" val="20001"/>
                    </a:ext>
                  </a:extLst>
                </a:gridCol>
                <a:gridCol w="1243318">
                  <a:extLst>
                    <a:ext uri="{9D8B030D-6E8A-4147-A177-3AD203B41FA5}">
                      <a16:colId xmlns:a16="http://schemas.microsoft.com/office/drawing/2014/main" val="3303300052"/>
                    </a:ext>
                  </a:extLst>
                </a:gridCol>
                <a:gridCol w="1118419">
                  <a:extLst>
                    <a:ext uri="{9D8B030D-6E8A-4147-A177-3AD203B41FA5}">
                      <a16:colId xmlns:a16="http://schemas.microsoft.com/office/drawing/2014/main" val="20002"/>
                    </a:ext>
                  </a:extLst>
                </a:gridCol>
                <a:gridCol w="1216742">
                  <a:extLst>
                    <a:ext uri="{9D8B030D-6E8A-4147-A177-3AD203B41FA5}">
                      <a16:colId xmlns:a16="http://schemas.microsoft.com/office/drawing/2014/main" val="20003"/>
                    </a:ext>
                  </a:extLst>
                </a:gridCol>
              </a:tblGrid>
              <a:tr h="681038">
                <a:tc>
                  <a:txBody>
                    <a:bodyPr/>
                    <a:lstStyle/>
                    <a:p>
                      <a:pPr defTabSz="914400">
                        <a:defRPr sz="1800" b="0">
                          <a:solidFill>
                            <a:srgbClr val="000000"/>
                          </a:solidFill>
                        </a:defRPr>
                      </a:pPr>
                      <a:r>
                        <a:rPr sz="1300" b="1" dirty="0">
                          <a:solidFill>
                            <a:srgbClr val="FFFFFF"/>
                          </a:solidFill>
                          <a:sym typeface="Helvetica Neue"/>
                        </a:rPr>
                        <a:t>Compound</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Formula</a:t>
                      </a:r>
                    </a:p>
                  </a:txBody>
                  <a:tcPr marL="35719" marR="35719" marT="35719" marB="35719" anchor="ctr" horzOverflow="overflow">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lang="en-US" sz="1300" b="1" dirty="0">
                          <a:solidFill>
                            <a:srgbClr val="FFFFFF"/>
                          </a:solidFill>
                          <a:sym typeface="Helvetica Neue"/>
                        </a:rPr>
                        <a:t>Ozone Depleting Potential [2]</a:t>
                      </a:r>
                      <a:endParaRPr sz="1300" b="1" dirty="0">
                        <a:solidFill>
                          <a:srgbClr val="FFFFFF"/>
                        </a:solidFill>
                        <a:sym typeface="Helvetica Neue"/>
                      </a:endParaRPr>
                    </a:p>
                  </a:txBody>
                  <a:tcPr marL="35719" marR="35719" marT="35719" marB="35719" anchor="ctr" horzOverflow="overflow">
                    <a:lnT w="38100">
                      <a:solidFill>
                        <a:srgbClr val="000000"/>
                      </a:solidFill>
                      <a:miter lim="400000"/>
                    </a:lnT>
                    <a:lnB w="38100" cap="flat" cmpd="sng" algn="ctr">
                      <a:solidFill>
                        <a:srgbClr val="000000"/>
                      </a:solidFill>
                      <a:prstDash val="solid"/>
                      <a:miter lim="400000"/>
                      <a:headEnd type="none" w="med" len="med"/>
                      <a:tailEnd type="none" w="med" len="med"/>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Lifetime 
(years)</a:t>
                      </a:r>
                    </a:p>
                  </a:txBody>
                  <a:tcPr marL="35719" marR="35719" marT="35719" marB="35719" anchor="ctr" horzOverflow="overflow">
                    <a:lnR w="0">
                      <a:miter lim="400000"/>
                    </a:lnR>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Global Warming Potential</a:t>
                      </a:r>
                      <a:r>
                        <a:rPr lang="en-US" sz="1300" b="1" dirty="0">
                          <a:solidFill>
                            <a:srgbClr val="FFFFFF"/>
                          </a:solidFill>
                          <a:sym typeface="Helvetica Neue"/>
                        </a:rPr>
                        <a:t> [3]</a:t>
                      </a:r>
                      <a:endParaRPr sz="1300" b="1" dirty="0">
                        <a:solidFill>
                          <a:srgbClr val="FFFFFF"/>
                        </a:solidFill>
                        <a:sym typeface="Helvetica Neue"/>
                      </a:endParaRPr>
                    </a:p>
                  </a:txBody>
                  <a:tcPr marL="35719" marR="35719" marT="35719" marB="35719" anchor="ctr" horzOverflow="overflow">
                    <a:lnL w="0">
                      <a:miter lim="400000"/>
                    </a:lnL>
                    <a:lnR w="38100">
                      <a:solidFill>
                        <a:srgbClr val="000000"/>
                      </a:solidFill>
                      <a:miter lim="400000"/>
                    </a:lnR>
                    <a:lnT w="38100">
                      <a:solidFill>
                        <a:srgbClr val="000000"/>
                      </a:solidFill>
                      <a:miter lim="400000"/>
                    </a:lnT>
                    <a:lnB w="38100">
                      <a:solidFill>
                        <a:srgbClr val="000000"/>
                      </a:solidFill>
                      <a:miter lim="400000"/>
                    </a:lnB>
                    <a:solidFill>
                      <a:schemeClr val="tx2"/>
                    </a:solidFill>
                  </a:tcPr>
                </a:tc>
                <a:extLst>
                  <a:ext uri="{0D108BD9-81ED-4DB2-BD59-A6C34878D82A}">
                    <a16:rowId xmlns:a16="http://schemas.microsoft.com/office/drawing/2014/main" val="10000"/>
                  </a:ext>
                </a:extLst>
              </a:tr>
              <a:tr h="502715">
                <a:tc>
                  <a:txBody>
                    <a:bodyPr/>
                    <a:lstStyle/>
                    <a:p>
                      <a:pPr defTabSz="914400">
                        <a:defRPr sz="1800"/>
                      </a:pPr>
                      <a:r>
                        <a:rPr sz="1300">
                          <a:sym typeface="Helvetica Neue"/>
                        </a:rPr>
                        <a:t>CFC-12</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dirty="0"/>
                        <a:t>CCl</a:t>
                      </a:r>
                      <a:r>
                        <a:rPr sz="1300" baseline="-5999" dirty="0"/>
                        <a:t>2</a:t>
                      </a:r>
                      <a:r>
                        <a:rPr sz="1300" dirty="0"/>
                        <a:t>F</a:t>
                      </a:r>
                      <a:r>
                        <a:rPr sz="1300" baseline="-5999" dirty="0"/>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0.82</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a:sym typeface="Helvetica Neue"/>
                        </a:rPr>
                        <a:t>100</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10,200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1"/>
                  </a:ext>
                </a:extLst>
              </a:tr>
              <a:tr h="502715">
                <a:tc>
                  <a:txBody>
                    <a:bodyPr/>
                    <a:lstStyle/>
                    <a:p>
                      <a:pPr defTabSz="914400">
                        <a:defRPr sz="1800"/>
                      </a:pPr>
                      <a:r>
                        <a:rPr sz="1300" dirty="0">
                          <a:sym typeface="Helvetica Neue"/>
                        </a:rPr>
                        <a:t>CFC-113</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dirty="0"/>
                        <a:t>CCl</a:t>
                      </a:r>
                      <a:r>
                        <a:rPr sz="1300" baseline="-5999" dirty="0"/>
                        <a:t>2</a:t>
                      </a:r>
                      <a:r>
                        <a:rPr sz="1300" dirty="0"/>
                        <a:t>FCC</a:t>
                      </a:r>
                      <a:r>
                        <a:rPr lang="en-US" sz="1300" dirty="0"/>
                        <a:t>l</a:t>
                      </a:r>
                      <a:r>
                        <a:rPr sz="1300" dirty="0"/>
                        <a:t>F</a:t>
                      </a:r>
                      <a:r>
                        <a:rPr sz="1300" baseline="-5999" dirty="0"/>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0.85</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dirty="0">
                          <a:sym typeface="Helvetica Neue"/>
                        </a:rPr>
                        <a:t>85</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5,820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2"/>
                  </a:ext>
                </a:extLst>
              </a:tr>
              <a:tr h="502715">
                <a:tc>
                  <a:txBody>
                    <a:bodyPr/>
                    <a:lstStyle/>
                    <a:p>
                      <a:pPr defTabSz="914400">
                        <a:defRPr sz="1800"/>
                      </a:pPr>
                      <a:r>
                        <a:rPr sz="1300">
                          <a:sym typeface="Helvetica Neue"/>
                        </a:rPr>
                        <a:t>CFC-11</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CCl</a:t>
                      </a:r>
                      <a:r>
                        <a:rPr sz="1300" baseline="-5999"/>
                        <a:t>3</a:t>
                      </a:r>
                      <a:r>
                        <a:rPr sz="1300"/>
                        <a:t>F</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1</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a:sym typeface="Helvetica Neue"/>
                        </a:rPr>
                        <a:t>45</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4,660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3"/>
                  </a:ext>
                </a:extLst>
              </a:tr>
              <a:tr h="502715">
                <a:tc>
                  <a:txBody>
                    <a:bodyPr/>
                    <a:lstStyle/>
                    <a:p>
                      <a:pPr defTabSz="914400">
                        <a:defRPr sz="1800"/>
                      </a:pPr>
                      <a:r>
                        <a:rPr sz="1300" dirty="0">
                          <a:sym typeface="Helvetica Neue"/>
                        </a:rPr>
                        <a:t>HCFC-22</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CHClF</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0.04</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a:sym typeface="Helvetica Neue"/>
                        </a:rPr>
                        <a:t>11.9</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a:solidFill>
                            <a:srgbClr val="FFFFFF"/>
                          </a:solidFill>
                          <a:sym typeface="Helvetica Neue"/>
                        </a:rPr>
                        <a:t>1,760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4"/>
                  </a:ext>
                </a:extLst>
              </a:tr>
              <a:tr h="502715">
                <a:tc>
                  <a:txBody>
                    <a:bodyPr/>
                    <a:lstStyle/>
                    <a:p>
                      <a:pPr defTabSz="914400">
                        <a:defRPr sz="1800"/>
                      </a:pPr>
                      <a:r>
                        <a:rPr sz="1300">
                          <a:sym typeface="Helvetica Neue"/>
                        </a:rPr>
                        <a:t>HFC-134a</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CH</a:t>
                      </a:r>
                      <a:r>
                        <a:rPr sz="1300" baseline="-5999"/>
                        <a:t>2</a:t>
                      </a:r>
                      <a:r>
                        <a:rPr sz="1300"/>
                        <a:t>FCF</a:t>
                      </a:r>
                      <a:r>
                        <a:rPr sz="1300" baseline="-5999"/>
                        <a:t>3</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0.000015</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a:sym typeface="Helvetica Neue"/>
                        </a:rPr>
                        <a:t>13.4</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1,300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5"/>
                  </a:ext>
                </a:extLst>
              </a:tr>
              <a:tr h="502715">
                <a:tc>
                  <a:txBody>
                    <a:bodyPr/>
                    <a:lstStyle/>
                    <a:p>
                      <a:pPr defTabSz="914400">
                        <a:defRPr sz="1800"/>
                      </a:pPr>
                      <a:r>
                        <a:rPr sz="1300">
                          <a:sym typeface="Helvetica Neue"/>
                        </a:rPr>
                        <a:t>Carbon dioxide</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CO</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lang="en-US" sz="1300" baseline="0" dirty="0">
                          <a:solidFill>
                            <a:schemeClr val="bg1"/>
                          </a:solidFill>
                          <a:sym typeface="Helvetica Neue"/>
                        </a:rPr>
                        <a:t>0</a:t>
                      </a:r>
                      <a:endParaRPr sz="1300" baseline="0" dirty="0">
                        <a:solidFill>
                          <a:schemeClr val="bg1"/>
                        </a:solidFill>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dirty="0">
                          <a:sym typeface="Helvetica Neue"/>
                        </a:rPr>
                        <a:t>2-20,000</a:t>
                      </a:r>
                      <a:r>
                        <a:rPr lang="en-US" sz="1300" baseline="30000" dirty="0">
                          <a:sym typeface="Helvetica Neue"/>
                        </a:rPr>
                        <a:t>[4]</a:t>
                      </a:r>
                      <a:endParaRPr sz="1300" baseline="30000" dirty="0">
                        <a:sym typeface="Helvetica Neue"/>
                      </a:endParaRP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ym typeface="Helvetica Neue"/>
                        </a:rPr>
                        <a:t>1</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D6D5D5"/>
                    </a:solidFill>
                  </a:tcPr>
                </a:tc>
                <a:extLst>
                  <a:ext uri="{0D108BD9-81ED-4DB2-BD59-A6C34878D82A}">
                    <a16:rowId xmlns:a16="http://schemas.microsoft.com/office/drawing/2014/main" val="10006"/>
                  </a:ext>
                </a:extLst>
              </a:tr>
              <a:tr h="502715">
                <a:tc>
                  <a:txBody>
                    <a:bodyPr/>
                    <a:lstStyle/>
                    <a:p>
                      <a:pPr defTabSz="914400">
                        <a:defRPr sz="1800"/>
                      </a:pPr>
                      <a:r>
                        <a:rPr sz="1300">
                          <a:sym typeface="Helvetica Neue"/>
                        </a:rPr>
                        <a:t>HFO-1234yf</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CF</a:t>
                      </a:r>
                      <a:r>
                        <a:rPr sz="1300" baseline="-5999"/>
                        <a:t>3</a:t>
                      </a:r>
                      <a:r>
                        <a:rPr sz="1300"/>
                        <a:t>CF=CH</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lang="en-US" sz="1300" dirty="0">
                          <a:solidFill>
                            <a:schemeClr val="bg1"/>
                          </a:solidFill>
                          <a:sym typeface="Helvetica Neue"/>
                        </a:rPr>
                        <a:t>0</a:t>
                      </a:r>
                      <a:endParaRPr sz="1300" dirty="0">
                        <a:solidFill>
                          <a:schemeClr val="bg1"/>
                        </a:solidFill>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a:solidFill>
                        <a:srgbClr val="000000"/>
                      </a:solidFill>
                      <a:miter lim="400000"/>
                    </a:lnB>
                    <a:solidFill>
                      <a:schemeClr val="accent3">
                        <a:lumMod val="75000"/>
                      </a:schemeClr>
                    </a:solidFill>
                  </a:tcPr>
                </a:tc>
                <a:tc>
                  <a:txBody>
                    <a:bodyPr/>
                    <a:lstStyle/>
                    <a:p>
                      <a:pPr defTabSz="914400">
                        <a:defRPr sz="1800"/>
                      </a:pPr>
                      <a:r>
                        <a:rPr sz="1300">
                          <a:sym typeface="Helvetica Neue"/>
                        </a:rPr>
                        <a:t>0.03</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&lt;1</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chemeClr val="accent3">
                        <a:lumMod val="75000"/>
                      </a:schemeClr>
                    </a:solidFill>
                  </a:tcPr>
                </a:tc>
                <a:extLst>
                  <a:ext uri="{0D108BD9-81ED-4DB2-BD59-A6C34878D82A}">
                    <a16:rowId xmlns:a16="http://schemas.microsoft.com/office/drawing/2014/main" val="10007"/>
                  </a:ext>
                </a:extLst>
              </a:tr>
            </a:tbl>
          </a:graphicData>
        </a:graphic>
      </p:graphicFrame>
      <p:sp>
        <p:nvSpPr>
          <p:cNvPr id="224" name="1st Gen"/>
          <p:cNvSpPr txBox="1"/>
          <p:nvPr/>
        </p:nvSpPr>
        <p:spPr>
          <a:xfrm rot="16200000">
            <a:off x="274979" y="2572592"/>
            <a:ext cx="828754" cy="331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1st Gen</a:t>
            </a:r>
          </a:p>
        </p:txBody>
      </p:sp>
      <p:sp>
        <p:nvSpPr>
          <p:cNvPr id="225" name="2nd Gen"/>
          <p:cNvSpPr txBox="1"/>
          <p:nvPr/>
        </p:nvSpPr>
        <p:spPr>
          <a:xfrm rot="16200000">
            <a:off x="238909" y="3817977"/>
            <a:ext cx="900889" cy="331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2nd Gen</a:t>
            </a:r>
          </a:p>
        </p:txBody>
      </p:sp>
      <p:sp>
        <p:nvSpPr>
          <p:cNvPr id="4" name="TextBox 3">
            <a:extLst>
              <a:ext uri="{FF2B5EF4-FFF2-40B4-BE49-F238E27FC236}">
                <a16:creationId xmlns:a16="http://schemas.microsoft.com/office/drawing/2014/main" id="{E916B040-E0D6-FFC6-2341-57ECC9E337B4}"/>
              </a:ext>
            </a:extLst>
          </p:cNvPr>
          <p:cNvSpPr txBox="1"/>
          <p:nvPr/>
        </p:nvSpPr>
        <p:spPr>
          <a:xfrm>
            <a:off x="6959540" y="3515149"/>
            <a:ext cx="2844181" cy="5471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spAutoFit/>
          </a:bodyPr>
          <a:lstStyle/>
          <a:p>
            <a:pPr defTabSz="486814" hangingPunct="0"/>
            <a:r>
              <a:rPr lang="en-US" sz="1500" kern="0" dirty="0">
                <a:solidFill>
                  <a:srgbClr val="000000"/>
                </a:solidFill>
                <a:latin typeface="Helvetica Neue"/>
                <a:ea typeface="Helvetica Neue"/>
                <a:cs typeface="Helvetica Neue"/>
                <a:sym typeface="Helvetica Neue"/>
              </a:rPr>
              <a:t>How greenhouse gasses cause global warming [1]</a:t>
            </a:r>
          </a:p>
        </p:txBody>
      </p:sp>
      <p:sp>
        <p:nvSpPr>
          <p:cNvPr id="8" name="TextBox 7">
            <a:extLst>
              <a:ext uri="{FF2B5EF4-FFF2-40B4-BE49-F238E27FC236}">
                <a16:creationId xmlns:a16="http://schemas.microsoft.com/office/drawing/2014/main" id="{E624BCE5-D15C-7D86-A4EC-16E5E7493E2D}"/>
              </a:ext>
            </a:extLst>
          </p:cNvPr>
          <p:cNvSpPr txBox="1"/>
          <p:nvPr/>
        </p:nvSpPr>
        <p:spPr>
          <a:xfrm>
            <a:off x="265546" y="5895364"/>
            <a:ext cx="10872184" cy="8107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486716" hangingPunct="0"/>
            <a:r>
              <a:rPr lang="en-US" sz="1167" kern="0" dirty="0">
                <a:solidFill>
                  <a:srgbClr val="000000"/>
                </a:solidFill>
                <a:latin typeface="Helvetica Neue"/>
                <a:ea typeface="Helvetica Neue"/>
                <a:cs typeface="Helvetica Neue"/>
                <a:sym typeface="Helvetica Neue"/>
              </a:rPr>
              <a:t>[1] https://</a:t>
            </a:r>
            <a:r>
              <a:rPr lang="en-US" sz="1167" kern="0" dirty="0" err="1">
                <a:solidFill>
                  <a:srgbClr val="000000"/>
                </a:solidFill>
                <a:latin typeface="Helvetica Neue"/>
                <a:ea typeface="Helvetica Neue"/>
                <a:cs typeface="Helvetica Neue"/>
                <a:sym typeface="Helvetica Neue"/>
              </a:rPr>
              <a:t>www.museumoftheearth.org</a:t>
            </a:r>
            <a:r>
              <a:rPr lang="en-US" sz="1167" kern="0" dirty="0">
                <a:solidFill>
                  <a:srgbClr val="000000"/>
                </a:solidFill>
                <a:latin typeface="Helvetica Neue"/>
                <a:ea typeface="Helvetica Neue"/>
                <a:cs typeface="Helvetica Neue"/>
                <a:sym typeface="Helvetica Neue"/>
              </a:rPr>
              <a:t>/changing-climate/greenhouse-effect</a:t>
            </a:r>
          </a:p>
          <a:p>
            <a:pPr defTabSz="486716" hangingPunct="0"/>
            <a:r>
              <a:rPr lang="en-US" sz="1167" kern="0" dirty="0">
                <a:solidFill>
                  <a:srgbClr val="000000"/>
                </a:solidFill>
                <a:latin typeface="Helvetica Neue"/>
                <a:ea typeface="Helvetica Neue"/>
                <a:cs typeface="Helvetica Neue"/>
                <a:sym typeface="Helvetica Neue"/>
              </a:rPr>
              <a:t>[2] EPA. https://</a:t>
            </a:r>
            <a:r>
              <a:rPr lang="en-US" sz="1167" kern="0" dirty="0" err="1">
                <a:solidFill>
                  <a:srgbClr val="000000"/>
                </a:solidFill>
                <a:latin typeface="Helvetica Neue"/>
                <a:ea typeface="Helvetica Neue"/>
                <a:cs typeface="Helvetica Neue"/>
                <a:sym typeface="Helvetica Neue"/>
              </a:rPr>
              <a:t>www.epa.gov</a:t>
            </a:r>
            <a:r>
              <a:rPr lang="en-US" sz="1167" kern="0" dirty="0">
                <a:solidFill>
                  <a:srgbClr val="000000"/>
                </a:solidFill>
                <a:latin typeface="Helvetica Neue"/>
                <a:ea typeface="Helvetica Neue"/>
                <a:cs typeface="Helvetica Neue"/>
                <a:sym typeface="Helvetica Neue"/>
              </a:rPr>
              <a:t>/ozone-layer-protection/ozone-depleting-substances </a:t>
            </a:r>
          </a:p>
          <a:p>
            <a:pPr defTabSz="486716" hangingPunct="0"/>
            <a:r>
              <a:rPr lang="en-US" sz="1167" kern="0" dirty="0">
                <a:solidFill>
                  <a:srgbClr val="000000"/>
                </a:solidFill>
                <a:latin typeface="Helvetica Neue"/>
                <a:ea typeface="Helvetica Neue"/>
                <a:cs typeface="Helvetica Neue"/>
                <a:sym typeface="Helvetica Neue"/>
              </a:rPr>
              <a:t>[3] https://</a:t>
            </a:r>
            <a:r>
              <a:rPr lang="en-US" sz="1167" kern="0" dirty="0" err="1">
                <a:solidFill>
                  <a:srgbClr val="000000"/>
                </a:solidFill>
                <a:latin typeface="Helvetica Neue"/>
                <a:ea typeface="Helvetica Neue"/>
                <a:cs typeface="Helvetica Neue"/>
                <a:sym typeface="Helvetica Neue"/>
              </a:rPr>
              <a:t>cen.acs.org</a:t>
            </a:r>
            <a:r>
              <a:rPr lang="en-US" sz="1167" kern="0" dirty="0">
                <a:solidFill>
                  <a:srgbClr val="000000"/>
                </a:solidFill>
                <a:latin typeface="Helvetica Neue"/>
                <a:ea typeface="Helvetica Neue"/>
                <a:cs typeface="Helvetica Neue"/>
                <a:sym typeface="Helvetica Neue"/>
              </a:rPr>
              <a:t>/articles/91/i34/Halocarbons-</a:t>
            </a:r>
            <a:r>
              <a:rPr lang="en-US" sz="1167" kern="0" dirty="0" err="1">
                <a:solidFill>
                  <a:srgbClr val="000000"/>
                </a:solidFill>
                <a:latin typeface="Helvetica Neue"/>
                <a:ea typeface="Helvetica Neue"/>
                <a:cs typeface="Helvetica Neue"/>
                <a:sym typeface="Helvetica Neue"/>
              </a:rPr>
              <a:t>Reassessed.html</a:t>
            </a:r>
            <a:r>
              <a:rPr lang="en-US" sz="1167" kern="0" dirty="0">
                <a:solidFill>
                  <a:srgbClr val="000000"/>
                </a:solidFill>
                <a:latin typeface="Helvetica Neue"/>
                <a:ea typeface="Helvetica Neue"/>
                <a:cs typeface="Helvetica Neue"/>
                <a:sym typeface="Helvetica Neue"/>
              </a:rPr>
              <a:t> and </a:t>
            </a:r>
            <a:r>
              <a:rPr lang="en-US" sz="1167" kern="0" dirty="0" err="1">
                <a:solidFill>
                  <a:srgbClr val="000000"/>
                </a:solidFill>
                <a:latin typeface="Helvetica Neue"/>
                <a:ea typeface="Helvetica Neue"/>
                <a:cs typeface="Helvetica Neue"/>
                <a:sym typeface="Helvetica Neue"/>
              </a:rPr>
              <a:t>Hodnebrog</a:t>
            </a:r>
            <a:r>
              <a:rPr lang="en-US" sz="1167" kern="0" dirty="0">
                <a:solidFill>
                  <a:srgbClr val="000000"/>
                </a:solidFill>
                <a:latin typeface="Helvetica Neue"/>
                <a:ea typeface="Helvetica Neue"/>
                <a:cs typeface="Helvetica Neue"/>
                <a:sym typeface="Helvetica Neue"/>
              </a:rPr>
              <a:t> et al.  Rev. </a:t>
            </a:r>
            <a:r>
              <a:rPr lang="en-US" sz="1167" kern="0" dirty="0" err="1">
                <a:solidFill>
                  <a:srgbClr val="000000"/>
                </a:solidFill>
                <a:latin typeface="Helvetica Neue"/>
                <a:ea typeface="Helvetica Neue"/>
                <a:cs typeface="Helvetica Neue"/>
                <a:sym typeface="Helvetica Neue"/>
              </a:rPr>
              <a:t>Geophys</a:t>
            </a:r>
            <a:r>
              <a:rPr lang="en-US" sz="1167" kern="0" dirty="0">
                <a:solidFill>
                  <a:srgbClr val="000000"/>
                </a:solidFill>
                <a:latin typeface="Helvetica Neue"/>
                <a:ea typeface="Helvetica Neue"/>
                <a:cs typeface="Helvetica Neue"/>
                <a:sym typeface="Helvetica Neue"/>
              </a:rPr>
              <a:t>. 2013, DOI: 10.1002/rog.20013</a:t>
            </a:r>
          </a:p>
          <a:p>
            <a:pPr defTabSz="486716" hangingPunct="0"/>
            <a:r>
              <a:rPr lang="en-US" sz="1167" kern="0" dirty="0">
                <a:solidFill>
                  <a:srgbClr val="000000"/>
                </a:solidFill>
                <a:latin typeface="Helvetica Neue"/>
                <a:ea typeface="Helvetica Neue"/>
                <a:cs typeface="Helvetica Neue"/>
                <a:sym typeface="Helvetica Neue"/>
              </a:rPr>
              <a:t>[4] Archer, et al. (2009). Atmospheric Lifetime of Fossil Fuel Carbon Dioxide. Annual Review of Earth and Planetary Sciences, v.37, 117-134 (2009). </a:t>
            </a:r>
          </a:p>
        </p:txBody>
      </p:sp>
      <p:sp>
        <p:nvSpPr>
          <p:cNvPr id="2" name="Rectangle 1">
            <a:extLst>
              <a:ext uri="{FF2B5EF4-FFF2-40B4-BE49-F238E27FC236}">
                <a16:creationId xmlns:a16="http://schemas.microsoft.com/office/drawing/2014/main" id="{0BA91F59-7C57-F7D1-5A6D-46A4A7946BEB}"/>
              </a:ext>
            </a:extLst>
          </p:cNvPr>
          <p:cNvSpPr/>
          <p:nvPr/>
        </p:nvSpPr>
        <p:spPr>
          <a:xfrm>
            <a:off x="523474" y="5056359"/>
            <a:ext cx="6693994" cy="649622"/>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spAutoFit/>
          </a:bodyPr>
          <a:lstStyle/>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a:p>
            <a:pPr algn="ctr" defTabSz="486814" hangingPunct="0"/>
            <a:endParaRPr lang="en-US" sz="1833" kern="0" dirty="0">
              <a:solidFill>
                <a:srgbClr val="FFFFFF"/>
              </a:solidFill>
              <a:latin typeface="Helvetica Neue Medium"/>
              <a:ea typeface="Helvetica Neue Medium"/>
              <a:cs typeface="Helvetica Neue Medium"/>
              <a:sym typeface="Helvetica Neue Medium"/>
            </a:endParaRPr>
          </a:p>
        </p:txBody>
      </p:sp>
      <p:sp>
        <p:nvSpPr>
          <p:cNvPr id="2051" name="Slide Number Placeholder"/>
          <p:cNvSpPr>
            <a:spLocks noGrp="1"/>
          </p:cNvSpPr>
          <p:nvPr>
            <p:ph type="sldNum" sz="quarter" idx="2"/>
          </p:nvPr>
        </p:nvSpPr>
        <p:spPr>
          <a:xfrm>
            <a:off x="9268968" y="6356350"/>
            <a:ext cx="2743200" cy="365125"/>
          </a:xfrm>
        </p:spPr>
        <p:txBody>
          <a:bodyPr/>
          <a:lstStyle/>
          <a:p>
            <a:pPr algn="r"/>
            <a:fld id="{B6F15528-21DE-4FAA-801E-634DDDAF4B2B}" type="slidenum">
              <a:rPr lang="en-US" sz="1200" dirty="0">
                <a:solidFill>
                  <a:srgbClr val="8C8C8C"/>
                </a:solidFill>
              </a:rPr>
              <a:t>16</a:t>
            </a:fld>
            <a:endParaRPr lang="en-US" sz="1200" dirty="0"/>
          </a:p>
        </p:txBody>
      </p:sp>
    </p:spTree>
    <p:extLst>
      <p:ext uri="{BB962C8B-B14F-4D97-AF65-F5344CB8AC3E}">
        <p14:creationId xmlns:p14="http://schemas.microsoft.com/office/powerpoint/2010/main" val="389860962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Environmental concerns motivate a new generation  of HHC flame suppressants and refrigerants"/>
          <p:cNvSpPr txBox="1">
            <a:spLocks noGrp="1"/>
          </p:cNvSpPr>
          <p:nvPr>
            <p:ph type="title"/>
          </p:nvPr>
        </p:nvSpPr>
        <p:spPr/>
        <p:txBody>
          <a:bodyPr>
            <a:normAutofit/>
          </a:bodyPr>
          <a:lstStyle/>
          <a:p>
            <a:r>
              <a:rPr lang="en-US" dirty="0"/>
              <a:t>Environmental concerns motivate a new generation </a:t>
            </a:r>
            <a:br>
              <a:rPr lang="en-US" dirty="0"/>
            </a:br>
            <a:r>
              <a:rPr lang="en-US" dirty="0"/>
              <a:t>of HHC flame suppressants and refrigerants</a:t>
            </a:r>
          </a:p>
        </p:txBody>
      </p:sp>
      <p:sp>
        <p:nvSpPr>
          <p:cNvPr id="224" name="1st Gen"/>
          <p:cNvSpPr txBox="1"/>
          <p:nvPr/>
        </p:nvSpPr>
        <p:spPr>
          <a:xfrm rot="16200000">
            <a:off x="274979" y="2572592"/>
            <a:ext cx="828754"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1st Gen</a:t>
            </a:r>
          </a:p>
        </p:txBody>
      </p:sp>
      <p:sp>
        <p:nvSpPr>
          <p:cNvPr id="225" name="2nd Gen"/>
          <p:cNvSpPr txBox="1"/>
          <p:nvPr/>
        </p:nvSpPr>
        <p:spPr>
          <a:xfrm rot="16200000">
            <a:off x="238909" y="3817977"/>
            <a:ext cx="900889"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86716" hangingPunct="0"/>
            <a:r>
              <a:rPr sz="1687" kern="0">
                <a:solidFill>
                  <a:srgbClr val="000000"/>
                </a:solidFill>
                <a:latin typeface="Helvetica Neue"/>
                <a:ea typeface="Helvetica Neue"/>
                <a:cs typeface="Helvetica Neue"/>
                <a:sym typeface="Helvetica Neue"/>
              </a:rPr>
              <a:t>2nd Gen</a:t>
            </a:r>
          </a:p>
        </p:txBody>
      </p:sp>
      <p:sp>
        <p:nvSpPr>
          <p:cNvPr id="226" name="3rd Gen"/>
          <p:cNvSpPr txBox="1"/>
          <p:nvPr/>
        </p:nvSpPr>
        <p:spPr>
          <a:xfrm rot="16200000">
            <a:off x="262955" y="5073327"/>
            <a:ext cx="852799"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86716" hangingPunct="0"/>
            <a:r>
              <a:rPr sz="1687" kern="0" dirty="0">
                <a:solidFill>
                  <a:srgbClr val="000000"/>
                </a:solidFill>
                <a:latin typeface="Helvetica Neue"/>
                <a:ea typeface="Helvetica Neue"/>
                <a:cs typeface="Helvetica Neue"/>
                <a:sym typeface="Helvetica Neue"/>
              </a:rPr>
              <a:t>3rd Ge</a:t>
            </a:r>
            <a:r>
              <a:rPr lang="en-US" sz="1687" kern="0" dirty="0">
                <a:solidFill>
                  <a:srgbClr val="000000"/>
                </a:solidFill>
                <a:latin typeface="Helvetica Neue"/>
                <a:ea typeface="Helvetica Neue"/>
                <a:cs typeface="Helvetica Neue"/>
                <a:sym typeface="Helvetica Neue"/>
              </a:rPr>
              <a:t>n</a:t>
            </a:r>
            <a:endParaRPr sz="1687" kern="0" dirty="0">
              <a:solidFill>
                <a:srgbClr val="000000"/>
              </a:solidFill>
              <a:latin typeface="Helvetica Neue"/>
              <a:ea typeface="Helvetica Neue"/>
              <a:cs typeface="Helvetica Neue"/>
              <a:sym typeface="Helvetica Neue"/>
            </a:endParaRPr>
          </a:p>
        </p:txBody>
      </p:sp>
      <p:sp>
        <p:nvSpPr>
          <p:cNvPr id="4" name="TextBox 3">
            <a:extLst>
              <a:ext uri="{FF2B5EF4-FFF2-40B4-BE49-F238E27FC236}">
                <a16:creationId xmlns:a16="http://schemas.microsoft.com/office/drawing/2014/main" id="{E916B040-E0D6-FFC6-2341-57ECC9E337B4}"/>
              </a:ext>
            </a:extLst>
          </p:cNvPr>
          <p:cNvSpPr txBox="1"/>
          <p:nvPr/>
        </p:nvSpPr>
        <p:spPr>
          <a:xfrm>
            <a:off x="6959540" y="3515149"/>
            <a:ext cx="3494565" cy="5471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spAutoFit/>
          </a:bodyPr>
          <a:lstStyle/>
          <a:p>
            <a:pPr defTabSz="486814" hangingPunct="0"/>
            <a:r>
              <a:rPr lang="en-US" sz="1500" kern="0" dirty="0">
                <a:solidFill>
                  <a:srgbClr val="000000"/>
                </a:solidFill>
                <a:latin typeface="Helvetica Neue"/>
                <a:ea typeface="Helvetica Neue"/>
                <a:cs typeface="Helvetica Neue"/>
                <a:sym typeface="Helvetica Neue"/>
              </a:rPr>
              <a:t>Why a flammable “flame suppressant” is a bad idea [1]</a:t>
            </a:r>
          </a:p>
        </p:txBody>
      </p:sp>
      <p:sp>
        <p:nvSpPr>
          <p:cNvPr id="8" name="TextBox 7">
            <a:extLst>
              <a:ext uri="{FF2B5EF4-FFF2-40B4-BE49-F238E27FC236}">
                <a16:creationId xmlns:a16="http://schemas.microsoft.com/office/drawing/2014/main" id="{E624BCE5-D15C-7D86-A4EC-16E5E7493E2D}"/>
              </a:ext>
            </a:extLst>
          </p:cNvPr>
          <p:cNvSpPr txBox="1"/>
          <p:nvPr/>
        </p:nvSpPr>
        <p:spPr>
          <a:xfrm>
            <a:off x="265546" y="5895364"/>
            <a:ext cx="10872184" cy="8107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486716" hangingPunct="0"/>
            <a:r>
              <a:rPr lang="en-US" sz="1167" kern="0" dirty="0">
                <a:solidFill>
                  <a:srgbClr val="000000"/>
                </a:solidFill>
                <a:latin typeface="Helvetica Neue"/>
                <a:ea typeface="Helvetica Neue"/>
                <a:cs typeface="Helvetica Neue"/>
                <a:sym typeface="Helvetica Neue"/>
              </a:rPr>
              <a:t>[1] The Simpsons, Season 11, Episode 22</a:t>
            </a:r>
          </a:p>
          <a:p>
            <a:pPr defTabSz="486716" hangingPunct="0"/>
            <a:r>
              <a:rPr lang="en-US" sz="1167" kern="0" dirty="0">
                <a:solidFill>
                  <a:srgbClr val="000000"/>
                </a:solidFill>
                <a:latin typeface="Helvetica Neue"/>
                <a:ea typeface="Helvetica Neue"/>
                <a:cs typeface="Helvetica Neue"/>
                <a:sym typeface="Helvetica Neue"/>
              </a:rPr>
              <a:t>[2] EPA. https://</a:t>
            </a:r>
            <a:r>
              <a:rPr lang="en-US" sz="1167" kern="0" dirty="0" err="1">
                <a:solidFill>
                  <a:srgbClr val="000000"/>
                </a:solidFill>
                <a:latin typeface="Helvetica Neue"/>
                <a:ea typeface="Helvetica Neue"/>
                <a:cs typeface="Helvetica Neue"/>
                <a:sym typeface="Helvetica Neue"/>
              </a:rPr>
              <a:t>www.epa.gov</a:t>
            </a:r>
            <a:r>
              <a:rPr lang="en-US" sz="1167" kern="0" dirty="0">
                <a:solidFill>
                  <a:srgbClr val="000000"/>
                </a:solidFill>
                <a:latin typeface="Helvetica Neue"/>
                <a:ea typeface="Helvetica Neue"/>
                <a:cs typeface="Helvetica Neue"/>
                <a:sym typeface="Helvetica Neue"/>
              </a:rPr>
              <a:t>/ozone-layer-protection/ozone-depleting-substances </a:t>
            </a:r>
          </a:p>
          <a:p>
            <a:pPr defTabSz="486716" hangingPunct="0"/>
            <a:r>
              <a:rPr lang="en-US" sz="1167" kern="0" dirty="0">
                <a:solidFill>
                  <a:srgbClr val="000000"/>
                </a:solidFill>
                <a:latin typeface="Helvetica Neue"/>
                <a:ea typeface="Helvetica Neue"/>
                <a:cs typeface="Helvetica Neue"/>
                <a:sym typeface="Helvetica Neue"/>
              </a:rPr>
              <a:t>[3] https://</a:t>
            </a:r>
            <a:r>
              <a:rPr lang="en-US" sz="1167" kern="0" dirty="0" err="1">
                <a:solidFill>
                  <a:srgbClr val="000000"/>
                </a:solidFill>
                <a:latin typeface="Helvetica Neue"/>
                <a:ea typeface="Helvetica Neue"/>
                <a:cs typeface="Helvetica Neue"/>
                <a:sym typeface="Helvetica Neue"/>
              </a:rPr>
              <a:t>cen.acs.org</a:t>
            </a:r>
            <a:r>
              <a:rPr lang="en-US" sz="1167" kern="0" dirty="0">
                <a:solidFill>
                  <a:srgbClr val="000000"/>
                </a:solidFill>
                <a:latin typeface="Helvetica Neue"/>
                <a:ea typeface="Helvetica Neue"/>
                <a:cs typeface="Helvetica Neue"/>
                <a:sym typeface="Helvetica Neue"/>
              </a:rPr>
              <a:t>/articles/91/i34/Halocarbons-</a:t>
            </a:r>
            <a:r>
              <a:rPr lang="en-US" sz="1167" kern="0" dirty="0" err="1">
                <a:solidFill>
                  <a:srgbClr val="000000"/>
                </a:solidFill>
                <a:latin typeface="Helvetica Neue"/>
                <a:ea typeface="Helvetica Neue"/>
                <a:cs typeface="Helvetica Neue"/>
                <a:sym typeface="Helvetica Neue"/>
              </a:rPr>
              <a:t>Reassessed.html</a:t>
            </a:r>
            <a:r>
              <a:rPr lang="en-US" sz="1167" kern="0" dirty="0">
                <a:solidFill>
                  <a:srgbClr val="000000"/>
                </a:solidFill>
                <a:latin typeface="Helvetica Neue"/>
                <a:ea typeface="Helvetica Neue"/>
                <a:cs typeface="Helvetica Neue"/>
                <a:sym typeface="Helvetica Neue"/>
              </a:rPr>
              <a:t> and </a:t>
            </a:r>
            <a:r>
              <a:rPr lang="en-US" sz="1167" kern="0" dirty="0" err="1">
                <a:solidFill>
                  <a:srgbClr val="000000"/>
                </a:solidFill>
                <a:latin typeface="Helvetica Neue"/>
                <a:ea typeface="Helvetica Neue"/>
                <a:cs typeface="Helvetica Neue"/>
                <a:sym typeface="Helvetica Neue"/>
              </a:rPr>
              <a:t>Hodnebrog</a:t>
            </a:r>
            <a:r>
              <a:rPr lang="en-US" sz="1167" kern="0" dirty="0">
                <a:solidFill>
                  <a:srgbClr val="000000"/>
                </a:solidFill>
                <a:latin typeface="Helvetica Neue"/>
                <a:ea typeface="Helvetica Neue"/>
                <a:cs typeface="Helvetica Neue"/>
                <a:sym typeface="Helvetica Neue"/>
              </a:rPr>
              <a:t> et al.  Rev. </a:t>
            </a:r>
            <a:r>
              <a:rPr lang="en-US" sz="1167" kern="0" dirty="0" err="1">
                <a:solidFill>
                  <a:srgbClr val="000000"/>
                </a:solidFill>
                <a:latin typeface="Helvetica Neue"/>
                <a:ea typeface="Helvetica Neue"/>
                <a:cs typeface="Helvetica Neue"/>
                <a:sym typeface="Helvetica Neue"/>
              </a:rPr>
              <a:t>Geophys</a:t>
            </a:r>
            <a:r>
              <a:rPr lang="en-US" sz="1167" kern="0" dirty="0">
                <a:solidFill>
                  <a:srgbClr val="000000"/>
                </a:solidFill>
                <a:latin typeface="Helvetica Neue"/>
                <a:ea typeface="Helvetica Neue"/>
                <a:cs typeface="Helvetica Neue"/>
                <a:sym typeface="Helvetica Neue"/>
              </a:rPr>
              <a:t>. 2013, DOI: 10.1002/rog.20013</a:t>
            </a:r>
          </a:p>
          <a:p>
            <a:pPr defTabSz="486716" hangingPunct="0"/>
            <a:r>
              <a:rPr lang="en-US" sz="1167" kern="0" dirty="0">
                <a:solidFill>
                  <a:srgbClr val="000000"/>
                </a:solidFill>
                <a:latin typeface="Helvetica Neue"/>
                <a:ea typeface="Helvetica Neue"/>
                <a:cs typeface="Helvetica Neue"/>
                <a:sym typeface="Helvetica Neue"/>
              </a:rPr>
              <a:t>[4] Archer, et al. (2009). Atmospheric Lifetime of Fossil Fuel Carbon Dioxide. Annual Review of Earth and Planetary Sciences, v.37, 117-134 (2009). </a:t>
            </a:r>
          </a:p>
        </p:txBody>
      </p:sp>
      <p:pic>
        <p:nvPicPr>
          <p:cNvPr id="4098" name="Picture 2" descr="season 11 falling GIF">
            <a:extLst>
              <a:ext uri="{FF2B5EF4-FFF2-40B4-BE49-F238E27FC236}">
                <a16:creationId xmlns:a16="http://schemas.microsoft.com/office/drawing/2014/main" id="{85DD1122-111D-FAAF-6D79-A71944288C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320" t="13842" r="13680" b="25886"/>
          <a:stretch/>
        </p:blipFill>
        <p:spPr bwMode="auto">
          <a:xfrm>
            <a:off x="7023211" y="1351843"/>
            <a:ext cx="3198779" cy="207715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a:extLst>
              <a:ext uri="{FF2B5EF4-FFF2-40B4-BE49-F238E27FC236}">
                <a16:creationId xmlns:a16="http://schemas.microsoft.com/office/drawing/2014/main" id="{B0F5F923-F4CB-56E7-FEC6-64813AA15BFD}"/>
              </a:ext>
            </a:extLst>
          </p:cNvPr>
          <p:cNvGraphicFramePr/>
          <p:nvPr/>
        </p:nvGraphicFramePr>
        <p:xfrm>
          <a:off x="891016" y="1338181"/>
          <a:ext cx="5729351" cy="4200043"/>
        </p:xfrm>
        <a:graphic>
          <a:graphicData uri="http://schemas.openxmlformats.org/drawingml/2006/table">
            <a:tbl>
              <a:tblPr firstRow="1" bandRow="1"/>
              <a:tblGrid>
                <a:gridCol w="1075436">
                  <a:extLst>
                    <a:ext uri="{9D8B030D-6E8A-4147-A177-3AD203B41FA5}">
                      <a16:colId xmlns:a16="http://schemas.microsoft.com/office/drawing/2014/main" val="20000"/>
                    </a:ext>
                  </a:extLst>
                </a:gridCol>
                <a:gridCol w="1075436">
                  <a:extLst>
                    <a:ext uri="{9D8B030D-6E8A-4147-A177-3AD203B41FA5}">
                      <a16:colId xmlns:a16="http://schemas.microsoft.com/office/drawing/2014/main" val="20001"/>
                    </a:ext>
                  </a:extLst>
                </a:gridCol>
                <a:gridCol w="1243318">
                  <a:extLst>
                    <a:ext uri="{9D8B030D-6E8A-4147-A177-3AD203B41FA5}">
                      <a16:colId xmlns:a16="http://schemas.microsoft.com/office/drawing/2014/main" val="3303300052"/>
                    </a:ext>
                  </a:extLst>
                </a:gridCol>
                <a:gridCol w="1118419">
                  <a:extLst>
                    <a:ext uri="{9D8B030D-6E8A-4147-A177-3AD203B41FA5}">
                      <a16:colId xmlns:a16="http://schemas.microsoft.com/office/drawing/2014/main" val="20002"/>
                    </a:ext>
                  </a:extLst>
                </a:gridCol>
                <a:gridCol w="1216742">
                  <a:extLst>
                    <a:ext uri="{9D8B030D-6E8A-4147-A177-3AD203B41FA5}">
                      <a16:colId xmlns:a16="http://schemas.microsoft.com/office/drawing/2014/main" val="20003"/>
                    </a:ext>
                  </a:extLst>
                </a:gridCol>
              </a:tblGrid>
              <a:tr h="681038">
                <a:tc>
                  <a:txBody>
                    <a:bodyPr/>
                    <a:lstStyle/>
                    <a:p>
                      <a:pPr defTabSz="914400">
                        <a:defRPr sz="1800" b="0">
                          <a:solidFill>
                            <a:srgbClr val="000000"/>
                          </a:solidFill>
                        </a:defRPr>
                      </a:pPr>
                      <a:r>
                        <a:rPr sz="1300" b="1" dirty="0">
                          <a:solidFill>
                            <a:srgbClr val="FFFFFF"/>
                          </a:solidFill>
                          <a:sym typeface="Helvetica Neue"/>
                        </a:rPr>
                        <a:t>Compound</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Formula</a:t>
                      </a:r>
                    </a:p>
                  </a:txBody>
                  <a:tcPr marL="35719" marR="35719" marT="35719" marB="35719" anchor="ctr" horzOverflow="overflow">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lang="en-US" sz="1300" b="1" dirty="0">
                          <a:solidFill>
                            <a:srgbClr val="FFFFFF"/>
                          </a:solidFill>
                          <a:sym typeface="Helvetica Neue"/>
                        </a:rPr>
                        <a:t>Ozone Depleting Potential [2]</a:t>
                      </a:r>
                      <a:endParaRPr sz="1300" b="1" dirty="0">
                        <a:solidFill>
                          <a:srgbClr val="FFFFFF"/>
                        </a:solidFill>
                        <a:sym typeface="Helvetica Neue"/>
                      </a:endParaRPr>
                    </a:p>
                  </a:txBody>
                  <a:tcPr marL="35719" marR="35719" marT="35719" marB="35719" anchor="ctr" horzOverflow="overflow">
                    <a:lnT w="38100">
                      <a:solidFill>
                        <a:srgbClr val="000000"/>
                      </a:solidFill>
                      <a:miter lim="400000"/>
                    </a:lnT>
                    <a:lnB w="38100" cap="flat" cmpd="sng" algn="ctr">
                      <a:solidFill>
                        <a:srgbClr val="000000"/>
                      </a:solidFill>
                      <a:prstDash val="solid"/>
                      <a:miter lim="400000"/>
                      <a:headEnd type="none" w="med" len="med"/>
                      <a:tailEnd type="none" w="med" len="med"/>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Lifetime 
(years)</a:t>
                      </a:r>
                    </a:p>
                  </a:txBody>
                  <a:tcPr marL="35719" marR="35719" marT="35719" marB="35719" anchor="ctr" horzOverflow="overflow">
                    <a:lnR w="0">
                      <a:miter lim="400000"/>
                    </a:lnR>
                    <a:lnT w="38100">
                      <a:solidFill>
                        <a:srgbClr val="000000"/>
                      </a:solidFill>
                      <a:miter lim="400000"/>
                    </a:lnT>
                    <a:lnB w="38100">
                      <a:solidFill>
                        <a:srgbClr val="000000"/>
                      </a:solidFill>
                      <a:miter lim="400000"/>
                    </a:lnB>
                    <a:solidFill>
                      <a:schemeClr val="tx2"/>
                    </a:solidFill>
                  </a:tcPr>
                </a:tc>
                <a:tc>
                  <a:txBody>
                    <a:bodyPr/>
                    <a:lstStyle/>
                    <a:p>
                      <a:pPr defTabSz="914400">
                        <a:defRPr sz="1800" b="0">
                          <a:solidFill>
                            <a:srgbClr val="000000"/>
                          </a:solidFill>
                        </a:defRPr>
                      </a:pPr>
                      <a:r>
                        <a:rPr sz="1300" b="1" dirty="0">
                          <a:solidFill>
                            <a:srgbClr val="FFFFFF"/>
                          </a:solidFill>
                          <a:sym typeface="Helvetica Neue"/>
                        </a:rPr>
                        <a:t>Global Warming Potential</a:t>
                      </a:r>
                      <a:r>
                        <a:rPr lang="en-US" sz="1300" b="1" dirty="0">
                          <a:solidFill>
                            <a:srgbClr val="FFFFFF"/>
                          </a:solidFill>
                          <a:sym typeface="Helvetica Neue"/>
                        </a:rPr>
                        <a:t> [3]</a:t>
                      </a:r>
                      <a:endParaRPr sz="1300" b="1" dirty="0">
                        <a:solidFill>
                          <a:srgbClr val="FFFFFF"/>
                        </a:solidFill>
                        <a:sym typeface="Helvetica Neue"/>
                      </a:endParaRPr>
                    </a:p>
                  </a:txBody>
                  <a:tcPr marL="35719" marR="35719" marT="35719" marB="35719" anchor="ctr" horzOverflow="overflow">
                    <a:lnL w="0">
                      <a:miter lim="400000"/>
                    </a:lnL>
                    <a:lnR w="38100">
                      <a:solidFill>
                        <a:srgbClr val="000000"/>
                      </a:solidFill>
                      <a:miter lim="400000"/>
                    </a:lnR>
                    <a:lnT w="38100">
                      <a:solidFill>
                        <a:srgbClr val="000000"/>
                      </a:solidFill>
                      <a:miter lim="400000"/>
                    </a:lnT>
                    <a:lnB w="38100">
                      <a:solidFill>
                        <a:srgbClr val="000000"/>
                      </a:solidFill>
                      <a:miter lim="400000"/>
                    </a:lnB>
                    <a:solidFill>
                      <a:schemeClr val="tx2"/>
                    </a:solidFill>
                  </a:tcPr>
                </a:tc>
                <a:extLst>
                  <a:ext uri="{0D108BD9-81ED-4DB2-BD59-A6C34878D82A}">
                    <a16:rowId xmlns:a16="http://schemas.microsoft.com/office/drawing/2014/main" val="10000"/>
                  </a:ext>
                </a:extLst>
              </a:tr>
              <a:tr h="502715">
                <a:tc>
                  <a:txBody>
                    <a:bodyPr/>
                    <a:lstStyle/>
                    <a:p>
                      <a:pPr defTabSz="914400">
                        <a:defRPr sz="1800"/>
                      </a:pPr>
                      <a:r>
                        <a:rPr sz="1300">
                          <a:sym typeface="Helvetica Neue"/>
                        </a:rPr>
                        <a:t>CFC-12</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dirty="0"/>
                        <a:t>CCl</a:t>
                      </a:r>
                      <a:r>
                        <a:rPr sz="1300" baseline="-5999" dirty="0"/>
                        <a:t>2</a:t>
                      </a:r>
                      <a:r>
                        <a:rPr sz="1300" dirty="0"/>
                        <a:t>F</a:t>
                      </a:r>
                      <a:r>
                        <a:rPr sz="1300" baseline="-5999" dirty="0"/>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0.82</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a:sym typeface="Helvetica Neue"/>
                        </a:rPr>
                        <a:t>100</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10,200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1"/>
                  </a:ext>
                </a:extLst>
              </a:tr>
              <a:tr h="502715">
                <a:tc>
                  <a:txBody>
                    <a:bodyPr/>
                    <a:lstStyle/>
                    <a:p>
                      <a:pPr defTabSz="914400">
                        <a:defRPr sz="1800"/>
                      </a:pPr>
                      <a:r>
                        <a:rPr sz="1300" dirty="0">
                          <a:sym typeface="Helvetica Neue"/>
                        </a:rPr>
                        <a:t>CFC-113</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dirty="0"/>
                        <a:t>CCl</a:t>
                      </a:r>
                      <a:r>
                        <a:rPr sz="1300" baseline="-5999" dirty="0"/>
                        <a:t>2</a:t>
                      </a:r>
                      <a:r>
                        <a:rPr sz="1300" dirty="0"/>
                        <a:t>FCC</a:t>
                      </a:r>
                      <a:r>
                        <a:rPr lang="en-US" sz="1300" dirty="0"/>
                        <a:t>l</a:t>
                      </a:r>
                      <a:r>
                        <a:rPr sz="1300" dirty="0"/>
                        <a:t>F</a:t>
                      </a:r>
                      <a:r>
                        <a:rPr sz="1300" baseline="-5999" dirty="0"/>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0.85</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dirty="0">
                          <a:sym typeface="Helvetica Neue"/>
                        </a:rPr>
                        <a:t>85</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5,820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2"/>
                  </a:ext>
                </a:extLst>
              </a:tr>
              <a:tr h="502715">
                <a:tc>
                  <a:txBody>
                    <a:bodyPr/>
                    <a:lstStyle/>
                    <a:p>
                      <a:pPr defTabSz="914400">
                        <a:defRPr sz="1800"/>
                      </a:pPr>
                      <a:r>
                        <a:rPr sz="1300">
                          <a:sym typeface="Helvetica Neue"/>
                        </a:rPr>
                        <a:t>CFC-11</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CCl</a:t>
                      </a:r>
                      <a:r>
                        <a:rPr sz="1300" baseline="-5999"/>
                        <a:t>3</a:t>
                      </a:r>
                      <a:r>
                        <a:rPr sz="1300"/>
                        <a:t>F</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1</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rgbClr val="C00000"/>
                    </a:solidFill>
                  </a:tcPr>
                </a:tc>
                <a:tc>
                  <a:txBody>
                    <a:bodyPr/>
                    <a:lstStyle/>
                    <a:p>
                      <a:pPr defTabSz="914400">
                        <a:defRPr sz="1800"/>
                      </a:pPr>
                      <a:r>
                        <a:rPr sz="1300">
                          <a:sym typeface="Helvetica Neue"/>
                        </a:rPr>
                        <a:t>45</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4,660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3"/>
                  </a:ext>
                </a:extLst>
              </a:tr>
              <a:tr h="502715">
                <a:tc>
                  <a:txBody>
                    <a:bodyPr/>
                    <a:lstStyle/>
                    <a:p>
                      <a:pPr defTabSz="914400">
                        <a:defRPr sz="1800"/>
                      </a:pPr>
                      <a:r>
                        <a:rPr sz="1300" dirty="0">
                          <a:sym typeface="Helvetica Neue"/>
                        </a:rPr>
                        <a:t>HCFC-22</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CHClF</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latinLnBrk="0">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0.04</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a:sym typeface="Helvetica Neue"/>
                        </a:rPr>
                        <a:t>11.9</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a:solidFill>
                            <a:srgbClr val="FFFFFF"/>
                          </a:solidFill>
                          <a:sym typeface="Helvetica Neue"/>
                        </a:rPr>
                        <a:t>1,760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4"/>
                  </a:ext>
                </a:extLst>
              </a:tr>
              <a:tr h="502715">
                <a:tc>
                  <a:txBody>
                    <a:bodyPr/>
                    <a:lstStyle/>
                    <a:p>
                      <a:pPr defTabSz="914400">
                        <a:defRPr sz="1800"/>
                      </a:pPr>
                      <a:r>
                        <a:rPr sz="1300">
                          <a:sym typeface="Helvetica Neue"/>
                        </a:rPr>
                        <a:t>HFC-134a</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CH</a:t>
                      </a:r>
                      <a:r>
                        <a:rPr sz="1300" baseline="-5999"/>
                        <a:t>2</a:t>
                      </a:r>
                      <a:r>
                        <a:rPr sz="1300"/>
                        <a:t>FCF</a:t>
                      </a:r>
                      <a:r>
                        <a:rPr sz="1300" baseline="-5999"/>
                        <a:t>3</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sz="1800"/>
                      </a:pPr>
                      <a:r>
                        <a:rPr lang="en-US" sz="1300" b="0" i="0" u="none" strike="noStrike" cap="none" spc="0" baseline="0" dirty="0">
                          <a:solidFill>
                            <a:srgbClr val="FFFFFF"/>
                          </a:solidFill>
                          <a:uFillTx/>
                          <a:latin typeface="+mn-lt"/>
                          <a:ea typeface="+mn-ea"/>
                          <a:cs typeface="+mn-cs"/>
                          <a:sym typeface="Helvetica Neue"/>
                        </a:rPr>
                        <a:t>0.000015</a:t>
                      </a:r>
                      <a:endParaRPr sz="1300" b="0" i="0" u="none" strike="noStrike" cap="none" spc="0" baseline="0" dirty="0">
                        <a:solidFill>
                          <a:srgbClr val="FFFFFF"/>
                        </a:solidFill>
                        <a:uFillTx/>
                        <a:latin typeface="+mn-lt"/>
                        <a:ea typeface="+mn-ea"/>
                        <a:cs typeface="+mn-cs"/>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a:sym typeface="Helvetica Neue"/>
                        </a:rPr>
                        <a:t>13.4</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1,300</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C00000"/>
                    </a:solidFill>
                  </a:tcPr>
                </a:tc>
                <a:extLst>
                  <a:ext uri="{0D108BD9-81ED-4DB2-BD59-A6C34878D82A}">
                    <a16:rowId xmlns:a16="http://schemas.microsoft.com/office/drawing/2014/main" val="10005"/>
                  </a:ext>
                </a:extLst>
              </a:tr>
              <a:tr h="502715">
                <a:tc>
                  <a:txBody>
                    <a:bodyPr/>
                    <a:lstStyle/>
                    <a:p>
                      <a:pPr defTabSz="914400">
                        <a:defRPr sz="1800"/>
                      </a:pPr>
                      <a:r>
                        <a:rPr sz="1300">
                          <a:sym typeface="Helvetica Neue"/>
                        </a:rPr>
                        <a:t>Carbon dioxide</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CO</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lang="en-US" sz="1300" baseline="0" dirty="0">
                          <a:solidFill>
                            <a:schemeClr val="bg1"/>
                          </a:solidFill>
                          <a:sym typeface="Helvetica Neue"/>
                        </a:rPr>
                        <a:t>0</a:t>
                      </a:r>
                      <a:endParaRPr sz="1300" baseline="0" dirty="0">
                        <a:solidFill>
                          <a:schemeClr val="bg1"/>
                        </a:solidFill>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3">
                        <a:lumMod val="75000"/>
                      </a:schemeClr>
                    </a:solidFill>
                  </a:tcPr>
                </a:tc>
                <a:tc>
                  <a:txBody>
                    <a:bodyPr/>
                    <a:lstStyle/>
                    <a:p>
                      <a:pPr defTabSz="914400">
                        <a:defRPr sz="1800"/>
                      </a:pPr>
                      <a:r>
                        <a:rPr sz="1300" dirty="0">
                          <a:sym typeface="Helvetica Neue"/>
                        </a:rPr>
                        <a:t>2-20,000</a:t>
                      </a:r>
                      <a:r>
                        <a:rPr lang="en-US" sz="1300" baseline="30000" dirty="0">
                          <a:sym typeface="Helvetica Neue"/>
                        </a:rPr>
                        <a:t>[4]</a:t>
                      </a:r>
                      <a:endParaRPr sz="1300" baseline="30000" dirty="0">
                        <a:sym typeface="Helvetica Neue"/>
                      </a:endParaRP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ym typeface="Helvetica Neue"/>
                        </a:rPr>
                        <a:t>1</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rgbClr val="D6D5D5"/>
                    </a:solidFill>
                  </a:tcPr>
                </a:tc>
                <a:extLst>
                  <a:ext uri="{0D108BD9-81ED-4DB2-BD59-A6C34878D82A}">
                    <a16:rowId xmlns:a16="http://schemas.microsoft.com/office/drawing/2014/main" val="10006"/>
                  </a:ext>
                </a:extLst>
              </a:tr>
              <a:tr h="502715">
                <a:tc>
                  <a:txBody>
                    <a:bodyPr/>
                    <a:lstStyle/>
                    <a:p>
                      <a:pPr defTabSz="914400">
                        <a:defRPr sz="1800"/>
                      </a:pPr>
                      <a:r>
                        <a:rPr sz="1300">
                          <a:sym typeface="Helvetica Neue"/>
                        </a:rPr>
                        <a:t>HFO-1234yf</a:t>
                      </a:r>
                    </a:p>
                  </a:txBody>
                  <a:tcPr marL="35719" marR="35719" marT="35719" marB="35719" anchor="ctr" horzOverflow="overflow">
                    <a:lnL w="38100">
                      <a:solidFill>
                        <a:srgbClr val="000000"/>
                      </a:solidFill>
                      <a:miter lim="400000"/>
                    </a:lnL>
                    <a:lnT w="38100">
                      <a:solidFill>
                        <a:srgbClr val="000000"/>
                      </a:solidFill>
                      <a:miter lim="400000"/>
                    </a:lnT>
                    <a:lnB w="38100">
                      <a:solidFill>
                        <a:srgbClr val="000000"/>
                      </a:solidFill>
                      <a:miter lim="400000"/>
                    </a:lnB>
                  </a:tcPr>
                </a:tc>
                <a:tc>
                  <a:txBody>
                    <a:bodyPr/>
                    <a:lstStyle/>
                    <a:p>
                      <a:pPr defTabSz="914400">
                        <a:defRPr sz="1900">
                          <a:sym typeface="Helvetica Neue"/>
                        </a:defRPr>
                      </a:pPr>
                      <a:r>
                        <a:rPr sz="1300"/>
                        <a:t>CF</a:t>
                      </a:r>
                      <a:r>
                        <a:rPr sz="1300" baseline="-5999"/>
                        <a:t>3</a:t>
                      </a:r>
                      <a:r>
                        <a:rPr sz="1300"/>
                        <a:t>CF=CH</a:t>
                      </a:r>
                      <a:r>
                        <a:rPr sz="1300" baseline="-5999"/>
                        <a:t>2</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lang="en-US" sz="1300" dirty="0">
                          <a:solidFill>
                            <a:schemeClr val="bg1"/>
                          </a:solidFill>
                          <a:sym typeface="Helvetica Neue"/>
                        </a:rPr>
                        <a:t>0</a:t>
                      </a:r>
                      <a:endParaRPr sz="1300" dirty="0">
                        <a:solidFill>
                          <a:schemeClr val="bg1"/>
                        </a:solidFill>
                        <a:sym typeface="Helvetica Neue"/>
                      </a:endParaRPr>
                    </a:p>
                  </a:txBody>
                  <a:tcPr marL="35719" marR="35719" marT="35719" marB="35719" anchor="ctr" horzOverflow="overflow">
                    <a:lnT w="38100" cap="flat" cmpd="sng" algn="ctr">
                      <a:solidFill>
                        <a:srgbClr val="000000"/>
                      </a:solidFill>
                      <a:prstDash val="solid"/>
                      <a:miter lim="400000"/>
                      <a:headEnd type="none" w="med" len="med"/>
                      <a:tailEnd type="none" w="med" len="med"/>
                    </a:lnT>
                    <a:lnB w="38100">
                      <a:solidFill>
                        <a:srgbClr val="000000"/>
                      </a:solidFill>
                      <a:miter lim="400000"/>
                    </a:lnB>
                    <a:solidFill>
                      <a:schemeClr val="accent3">
                        <a:lumMod val="75000"/>
                      </a:schemeClr>
                    </a:solidFill>
                  </a:tcPr>
                </a:tc>
                <a:tc>
                  <a:txBody>
                    <a:bodyPr/>
                    <a:lstStyle/>
                    <a:p>
                      <a:pPr defTabSz="914400">
                        <a:defRPr sz="1800"/>
                      </a:pPr>
                      <a:r>
                        <a:rPr sz="1300">
                          <a:sym typeface="Helvetica Neue"/>
                        </a:rPr>
                        <a:t>0.03</a:t>
                      </a:r>
                    </a:p>
                  </a:txBody>
                  <a:tcPr marL="35719" marR="35719" marT="35719" marB="35719" anchor="ctr" horzOverflow="overflow">
                    <a:lnT w="38100">
                      <a:solidFill>
                        <a:srgbClr val="000000"/>
                      </a:solidFill>
                      <a:miter lim="400000"/>
                    </a:lnT>
                    <a:lnB w="38100">
                      <a:solidFill>
                        <a:srgbClr val="000000"/>
                      </a:solidFill>
                      <a:miter lim="400000"/>
                    </a:lnB>
                  </a:tcPr>
                </a:tc>
                <a:tc>
                  <a:txBody>
                    <a:bodyPr/>
                    <a:lstStyle/>
                    <a:p>
                      <a:pPr defTabSz="914400">
                        <a:defRPr sz="1800"/>
                      </a:pPr>
                      <a:r>
                        <a:rPr sz="1300" dirty="0">
                          <a:solidFill>
                            <a:srgbClr val="FFFFFF"/>
                          </a:solidFill>
                          <a:sym typeface="Helvetica Neue"/>
                        </a:rPr>
                        <a:t>&lt;1</a:t>
                      </a:r>
                    </a:p>
                  </a:txBody>
                  <a:tcPr marL="35719" marR="35719" marT="35719" marB="35719" anchor="ctr" horzOverflow="overflow">
                    <a:lnR w="38100">
                      <a:solidFill>
                        <a:srgbClr val="000000"/>
                      </a:solidFill>
                      <a:miter lim="400000"/>
                    </a:lnR>
                    <a:lnT w="38100">
                      <a:solidFill>
                        <a:srgbClr val="000000"/>
                      </a:solidFill>
                      <a:miter lim="400000"/>
                    </a:lnT>
                    <a:lnB w="38100">
                      <a:solidFill>
                        <a:srgbClr val="000000"/>
                      </a:solidFill>
                      <a:miter lim="400000"/>
                    </a:lnB>
                    <a:solidFill>
                      <a:schemeClr val="accent3">
                        <a:lumMod val="75000"/>
                      </a:schemeClr>
                    </a:solidFill>
                  </a:tcPr>
                </a:tc>
                <a:extLst>
                  <a:ext uri="{0D108BD9-81ED-4DB2-BD59-A6C34878D82A}">
                    <a16:rowId xmlns:a16="http://schemas.microsoft.com/office/drawing/2014/main" val="10007"/>
                  </a:ext>
                </a:extLst>
              </a:tr>
            </a:tbl>
          </a:graphicData>
        </a:graphic>
      </p:graphicFrame>
      <p:sp>
        <p:nvSpPr>
          <p:cNvPr id="4099" name="Slide Number Placeholder"/>
          <p:cNvSpPr>
            <a:spLocks noGrp="1"/>
          </p:cNvSpPr>
          <p:nvPr>
            <p:ph type="sldNum" sz="quarter" idx="2"/>
          </p:nvPr>
        </p:nvSpPr>
        <p:spPr>
          <a:xfrm>
            <a:off x="9268968" y="6356350"/>
            <a:ext cx="2743200" cy="365125"/>
          </a:xfrm>
        </p:spPr>
        <p:txBody>
          <a:bodyPr/>
          <a:lstStyle/>
          <a:p>
            <a:pPr algn="r"/>
            <a:fld id="{B6F15528-21DE-4FAA-801E-634DDDAF4B2B}" type="slidenum">
              <a:rPr lang="en-US" sz="1200" dirty="0">
                <a:solidFill>
                  <a:srgbClr val="8C8C8C"/>
                </a:solidFill>
              </a:rPr>
              <a:t>17</a:t>
            </a:fld>
            <a:endParaRPr lang="en-US" sz="1200" dirty="0"/>
          </a:p>
        </p:txBody>
      </p:sp>
    </p:spTree>
    <p:extLst>
      <p:ext uri="{BB962C8B-B14F-4D97-AF65-F5344CB8AC3E}">
        <p14:creationId xmlns:p14="http://schemas.microsoft.com/office/powerpoint/2010/main" val="394448973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Current and potential suppressants and refrigerants…"/>
          <p:cNvSpPr txBox="1">
            <a:spLocks noGrp="1"/>
          </p:cNvSpPr>
          <p:nvPr>
            <p:ph type="title"/>
          </p:nvPr>
        </p:nvSpPr>
        <p:spPr>
          <a:prstGeom prst="rect">
            <a:avLst/>
          </a:prstGeom>
        </p:spPr>
        <p:txBody>
          <a:bodyPr>
            <a:normAutofit/>
          </a:bodyPr>
          <a:lstStyle/>
          <a:p>
            <a:r>
              <a:t>Current and potential suppressants and refrigerants</a:t>
            </a:r>
          </a:p>
          <a:p>
            <a:r>
              <a:t>are halogenated hydrocarbons</a:t>
            </a:r>
          </a:p>
        </p:txBody>
      </p:sp>
      <p:graphicFrame>
        <p:nvGraphicFramePr>
          <p:cNvPr id="232" name="Table"/>
          <p:cNvGraphicFramePr/>
          <p:nvPr/>
        </p:nvGraphicFramePr>
        <p:xfrm>
          <a:off x="2186311" y="1391784"/>
          <a:ext cx="7819377" cy="4884300"/>
        </p:xfrm>
        <a:graphic>
          <a:graphicData uri="http://schemas.openxmlformats.org/drawingml/2006/table">
            <a:tbl>
              <a:tblPr firstRow="1" firstCol="1" bandRow="1"/>
              <a:tblGrid>
                <a:gridCol w="2066381">
                  <a:extLst>
                    <a:ext uri="{9D8B030D-6E8A-4147-A177-3AD203B41FA5}">
                      <a16:colId xmlns:a16="http://schemas.microsoft.com/office/drawing/2014/main" val="20000"/>
                    </a:ext>
                  </a:extLst>
                </a:gridCol>
                <a:gridCol w="2876498">
                  <a:extLst>
                    <a:ext uri="{9D8B030D-6E8A-4147-A177-3AD203B41FA5}">
                      <a16:colId xmlns:a16="http://schemas.microsoft.com/office/drawing/2014/main" val="20001"/>
                    </a:ext>
                  </a:extLst>
                </a:gridCol>
                <a:gridCol w="2876498">
                  <a:extLst>
                    <a:ext uri="{9D8B030D-6E8A-4147-A177-3AD203B41FA5}">
                      <a16:colId xmlns:a16="http://schemas.microsoft.com/office/drawing/2014/main" val="20002"/>
                    </a:ext>
                  </a:extLst>
                </a:gridCol>
              </a:tblGrid>
              <a:tr h="879500">
                <a:tc>
                  <a:txBody>
                    <a:bodyPr/>
                    <a:lstStyle/>
                    <a:p>
                      <a:pPr defTabSz="914400">
                        <a:defRPr sz="2200">
                          <a:sym typeface="Helvetica Neue"/>
                        </a:defRPr>
                      </a:pPr>
                      <a:endParaRPr sz="1600"/>
                    </a:p>
                  </a:txBody>
                  <a:tcPr marL="35719" marR="35719" marT="35719" marB="35719" anchor="ctr"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solidFill>
                      <a:srgbClr val="FFFFFF"/>
                    </a:solidFill>
                  </a:tcPr>
                </a:tc>
                <a:tc>
                  <a:txBody>
                    <a:bodyPr/>
                    <a:lstStyle/>
                    <a:p>
                      <a:pPr defTabSz="914400">
                        <a:defRPr sz="1800" b="0">
                          <a:solidFill>
                            <a:srgbClr val="000000"/>
                          </a:solidFill>
                        </a:defRPr>
                      </a:pPr>
                      <a:r>
                        <a:rPr sz="2300" b="1">
                          <a:solidFill>
                            <a:srgbClr val="FFFFFF"/>
                          </a:solidFill>
                          <a:sym typeface="Helvetica Neue"/>
                        </a:rPr>
                        <a:t>Suppressants</a:t>
                      </a:r>
                    </a:p>
                  </a:txBody>
                  <a:tcPr marL="35719" marR="35719" marT="35719" marB="35719" anchor="ctr"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gradFill flip="none" rotWithShape="1">
                      <a:gsLst>
                        <a:gs pos="0">
                          <a:schemeClr val="accent1">
                            <a:lumOff val="16847"/>
                          </a:schemeClr>
                        </a:gs>
                        <a:gs pos="100000">
                          <a:schemeClr val="accent1"/>
                        </a:gs>
                      </a:gsLst>
                      <a:lin ang="5400000" scaled="0"/>
                    </a:gradFill>
                  </a:tcPr>
                </a:tc>
                <a:tc>
                  <a:txBody>
                    <a:bodyPr/>
                    <a:lstStyle/>
                    <a:p>
                      <a:pPr defTabSz="914400">
                        <a:defRPr sz="1800" b="0">
                          <a:solidFill>
                            <a:srgbClr val="000000"/>
                          </a:solidFill>
                        </a:defRPr>
                      </a:pPr>
                      <a:r>
                        <a:rPr sz="2300" b="1">
                          <a:solidFill>
                            <a:srgbClr val="FFFFFF"/>
                          </a:solidFill>
                          <a:sym typeface="Helvetica Neue"/>
                        </a:rPr>
                        <a:t>Refrigerants</a:t>
                      </a:r>
                    </a:p>
                  </a:txBody>
                  <a:tcPr marL="35719" marR="35719" marT="35719" marB="35719" anchor="ctr"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gradFill flip="none" rotWithShape="1">
                      <a:gsLst>
                        <a:gs pos="0">
                          <a:schemeClr val="accent1">
                            <a:lumOff val="16847"/>
                          </a:schemeClr>
                        </a:gs>
                        <a:gs pos="100000">
                          <a:schemeClr val="accent1"/>
                        </a:gs>
                      </a:gsLst>
                      <a:lin ang="5400000" scaled="0"/>
                    </a:gradFill>
                  </a:tcPr>
                </a:tc>
                <a:extLst>
                  <a:ext uri="{0D108BD9-81ED-4DB2-BD59-A6C34878D82A}">
                    <a16:rowId xmlns:a16="http://schemas.microsoft.com/office/drawing/2014/main" val="10000"/>
                  </a:ext>
                </a:extLst>
              </a:tr>
              <a:tr h="2002400">
                <a:tc>
                  <a:txBody>
                    <a:bodyPr/>
                    <a:lstStyle/>
                    <a:p>
                      <a:pPr defTabSz="914400">
                        <a:defRPr sz="1800" b="0">
                          <a:solidFill>
                            <a:srgbClr val="000000"/>
                          </a:solidFill>
                        </a:defRPr>
                      </a:pPr>
                      <a:r>
                        <a:rPr sz="2300" b="1">
                          <a:solidFill>
                            <a:srgbClr val="FFFFFF"/>
                          </a:solidFill>
                          <a:sym typeface="Helvetica Neue"/>
                        </a:rPr>
                        <a:t>Current</a:t>
                      </a:r>
                    </a:p>
                  </a:txBody>
                  <a:tcPr marL="35719" marR="35719" marT="35719" marB="35719" anchor="ctr"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solidFill>
                      <a:schemeClr val="accent5">
                        <a:lumOff val="-29866"/>
                      </a:schemeClr>
                    </a:solidFill>
                  </a:tcPr>
                </a:tc>
                <a:tc>
                  <a:txBody>
                    <a:bodyPr/>
                    <a:lstStyle/>
                    <a:p>
                      <a:pPr defTabSz="914400">
                        <a:defRPr sz="3000" b="1">
                          <a:sym typeface="Helvetica Neue"/>
                        </a:defRPr>
                      </a:pPr>
                      <a:r>
                        <a:rPr sz="2100"/>
                        <a:t>CF</a:t>
                      </a:r>
                      <a:r>
                        <a:rPr sz="2100" baseline="-5999"/>
                        <a:t>3</a:t>
                      </a:r>
                      <a:r>
                        <a:rPr sz="2100"/>
                        <a:t>Br</a:t>
                      </a:r>
                    </a:p>
                    <a:p>
                      <a:pPr defTabSz="914400">
                        <a:defRPr sz="3000" b="1">
                          <a:sym typeface="Helvetica Neue"/>
                        </a:defRPr>
                      </a:pPr>
                      <a:r>
                        <a:rPr sz="2100"/>
                        <a:t>CF</a:t>
                      </a:r>
                      <a:r>
                        <a:rPr sz="2100" baseline="-5999"/>
                        <a:t>2</a:t>
                      </a:r>
                      <a:r>
                        <a:rPr sz="2100"/>
                        <a:t>ClBr</a:t>
                      </a:r>
                    </a:p>
                  </a:txBody>
                  <a:tcPr marL="35719" marR="35719" marT="35719" marB="35719" anchor="ctr"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tc>
                  <a:txBody>
                    <a:bodyPr/>
                    <a:lstStyle/>
                    <a:p>
                      <a:pPr defTabSz="914400">
                        <a:defRPr sz="1400">
                          <a:sym typeface="Helvetica Neue"/>
                        </a:defRPr>
                      </a:pPr>
                      <a:endParaRPr sz="1000"/>
                    </a:p>
                    <a:p>
                      <a:pPr defTabSz="914400">
                        <a:defRPr sz="3000" b="1">
                          <a:sym typeface="Helvetica Neue"/>
                        </a:defRPr>
                      </a:pPr>
                      <a:r>
                        <a:rPr sz="2100"/>
                        <a:t>CH</a:t>
                      </a:r>
                      <a:r>
                        <a:rPr sz="2100" baseline="-5999"/>
                        <a:t>2</a:t>
                      </a:r>
                      <a:r>
                        <a:rPr sz="2100"/>
                        <a:t>F</a:t>
                      </a:r>
                      <a:r>
                        <a:rPr sz="2100" baseline="-5999"/>
                        <a:t>2</a:t>
                      </a:r>
                    </a:p>
                    <a:p>
                      <a:pPr defTabSz="914400">
                        <a:defRPr sz="3000" b="1">
                          <a:sym typeface="Helvetica Neue"/>
                        </a:defRPr>
                      </a:pPr>
                      <a:r>
                        <a:rPr sz="2100"/>
                        <a:t>CF</a:t>
                      </a:r>
                      <a:r>
                        <a:rPr sz="2100" baseline="-5999"/>
                        <a:t>3</a:t>
                      </a:r>
                      <a:r>
                        <a:rPr sz="2100"/>
                        <a:t>CHF</a:t>
                      </a:r>
                      <a:r>
                        <a:rPr sz="2100" baseline="-5999"/>
                        <a:t>2</a:t>
                      </a:r>
                    </a:p>
                    <a:p>
                      <a:pPr defTabSz="914400">
                        <a:defRPr sz="3000" b="1">
                          <a:sym typeface="Helvetica Neue"/>
                        </a:defRPr>
                      </a:pPr>
                      <a:r>
                        <a:rPr sz="2100"/>
                        <a:t>CF</a:t>
                      </a:r>
                      <a:r>
                        <a:rPr sz="2100" baseline="-5999"/>
                        <a:t>3</a:t>
                      </a:r>
                      <a:r>
                        <a:rPr sz="2100"/>
                        <a:t>CH</a:t>
                      </a:r>
                      <a:r>
                        <a:rPr sz="2100" baseline="-5999"/>
                        <a:t>2</a:t>
                      </a:r>
                      <a:r>
                        <a:rPr sz="2100"/>
                        <a:t>F</a:t>
                      </a:r>
                    </a:p>
                  </a:txBody>
                  <a:tcPr marL="35719" marR="35719" marT="35719" marB="35719" anchor="ctr"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tcPr>
                </a:tc>
                <a:extLst>
                  <a:ext uri="{0D108BD9-81ED-4DB2-BD59-A6C34878D82A}">
                    <a16:rowId xmlns:a16="http://schemas.microsoft.com/office/drawing/2014/main" val="10001"/>
                  </a:ext>
                </a:extLst>
              </a:tr>
              <a:tr h="2002400">
                <a:tc>
                  <a:txBody>
                    <a:bodyPr/>
                    <a:lstStyle/>
                    <a:p>
                      <a:pPr defTabSz="914400">
                        <a:defRPr sz="1800" b="0">
                          <a:solidFill>
                            <a:srgbClr val="000000"/>
                          </a:solidFill>
                        </a:defRPr>
                      </a:pPr>
                      <a:r>
                        <a:rPr sz="2300" b="1">
                          <a:solidFill>
                            <a:srgbClr val="FFFFFF"/>
                          </a:solidFill>
                          <a:sym typeface="Helvetica Neue"/>
                        </a:rPr>
                        <a:t>Potential</a:t>
                      </a:r>
                    </a:p>
                  </a:txBody>
                  <a:tcPr marL="35719" marR="35719" marT="35719" marB="35719" anchor="ctr"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solidFill>
                      <a:schemeClr val="accent3">
                        <a:hueOff val="362282"/>
                        <a:satOff val="31803"/>
                        <a:lumOff val="-18242"/>
                      </a:schemeClr>
                    </a:solidFill>
                  </a:tcPr>
                </a:tc>
                <a:tc>
                  <a:txBody>
                    <a:bodyPr/>
                    <a:lstStyle/>
                    <a:p>
                      <a:pPr defTabSz="914400">
                        <a:defRPr sz="3000" b="1">
                          <a:sym typeface="Helvetica Neue"/>
                        </a:defRPr>
                      </a:pPr>
                      <a:endParaRPr sz="2100" dirty="0"/>
                    </a:p>
                    <a:p>
                      <a:pPr defTabSz="914400">
                        <a:defRPr sz="3000" b="1">
                          <a:sym typeface="Helvetica Neue"/>
                        </a:defRPr>
                      </a:pPr>
                      <a:r>
                        <a:rPr sz="2100" dirty="0"/>
                        <a:t>CH</a:t>
                      </a:r>
                      <a:r>
                        <a:rPr sz="2100" baseline="-5999" dirty="0"/>
                        <a:t>2</a:t>
                      </a:r>
                      <a:r>
                        <a:rPr sz="2100" dirty="0"/>
                        <a:t>=CBrCF</a:t>
                      </a:r>
                      <a:r>
                        <a:rPr sz="2100" baseline="-5999" dirty="0"/>
                        <a:t>3 </a:t>
                      </a:r>
                      <a:r>
                        <a:rPr sz="2100" dirty="0"/>
                        <a:t>(2-BTP)</a:t>
                      </a:r>
                    </a:p>
                    <a:p>
                      <a:pPr defTabSz="914400">
                        <a:defRPr sz="3000" b="1">
                          <a:sym typeface="Helvetica Neue"/>
                        </a:defRPr>
                      </a:pPr>
                      <a:r>
                        <a:rPr sz="2100" dirty="0"/>
                        <a:t>CHF</a:t>
                      </a:r>
                      <a:r>
                        <a:rPr sz="2100" baseline="-5999" dirty="0"/>
                        <a:t>2</a:t>
                      </a:r>
                      <a:r>
                        <a:rPr sz="2100" dirty="0"/>
                        <a:t>CF</a:t>
                      </a:r>
                      <a:r>
                        <a:rPr sz="2100" baseline="-5999" dirty="0"/>
                        <a:t>3, </a:t>
                      </a:r>
                      <a:r>
                        <a:rPr sz="2100" dirty="0"/>
                        <a:t>CF</a:t>
                      </a:r>
                      <a:r>
                        <a:rPr sz="2100" baseline="-5999" dirty="0"/>
                        <a:t>3</a:t>
                      </a:r>
                      <a:r>
                        <a:rPr sz="2100" dirty="0"/>
                        <a:t>CHCl</a:t>
                      </a:r>
                      <a:r>
                        <a:rPr sz="2100" baseline="-5999" dirty="0"/>
                        <a:t>2, </a:t>
                      </a:r>
                      <a:r>
                        <a:rPr sz="2100" dirty="0"/>
                        <a:t>CF</a:t>
                      </a:r>
                      <a:r>
                        <a:rPr sz="2100" baseline="-5999" dirty="0"/>
                        <a:t>3</a:t>
                      </a:r>
                      <a:r>
                        <a:rPr sz="2100" dirty="0"/>
                        <a:t>H, C</a:t>
                      </a:r>
                      <a:r>
                        <a:rPr sz="2100" baseline="-5999" dirty="0"/>
                        <a:t>2</a:t>
                      </a:r>
                      <a:r>
                        <a:rPr sz="2100" dirty="0"/>
                        <a:t>F</a:t>
                      </a:r>
                      <a:r>
                        <a:rPr sz="2100" baseline="-5999" dirty="0"/>
                        <a:t>5</a:t>
                      </a:r>
                      <a:r>
                        <a:rPr sz="2100" dirty="0"/>
                        <a:t>H, </a:t>
                      </a:r>
                    </a:p>
                    <a:p>
                      <a:pPr defTabSz="914400">
                        <a:defRPr sz="3000" b="1">
                          <a:sym typeface="Helvetica Neue"/>
                        </a:defRPr>
                      </a:pPr>
                      <a:r>
                        <a:rPr sz="2100" dirty="0"/>
                        <a:t>C</a:t>
                      </a:r>
                      <a:r>
                        <a:rPr sz="2100" baseline="-5999" dirty="0"/>
                        <a:t>3</a:t>
                      </a:r>
                      <a:r>
                        <a:rPr sz="2100" dirty="0"/>
                        <a:t>F</a:t>
                      </a:r>
                      <a:r>
                        <a:rPr sz="2100" baseline="-5999" dirty="0"/>
                        <a:t>7</a:t>
                      </a:r>
                      <a:r>
                        <a:rPr sz="2100" dirty="0"/>
                        <a:t>H</a:t>
                      </a:r>
                    </a:p>
                  </a:txBody>
                  <a:tcPr marL="35719" marR="35719" marT="35719" marB="35719" anchor="ctr"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noFill/>
                  </a:tcPr>
                </a:tc>
                <a:tc>
                  <a:txBody>
                    <a:bodyPr/>
                    <a:lstStyle/>
                    <a:p>
                      <a:pPr defTabSz="914400">
                        <a:defRPr sz="3000" b="1">
                          <a:sym typeface="Helvetica Neue"/>
                        </a:defRPr>
                      </a:pPr>
                      <a:endParaRPr sz="2100" dirty="0"/>
                    </a:p>
                    <a:p>
                      <a:pPr defTabSz="914400">
                        <a:defRPr sz="3000">
                          <a:sym typeface="Helvetica Neue"/>
                        </a:defRPr>
                      </a:pPr>
                      <a:r>
                        <a:rPr sz="2100" b="1" dirty="0"/>
                        <a:t>CH</a:t>
                      </a:r>
                      <a:r>
                        <a:rPr sz="2100" b="1" baseline="-5999" dirty="0"/>
                        <a:t>2</a:t>
                      </a:r>
                      <a:r>
                        <a:rPr sz="2100" b="1" dirty="0"/>
                        <a:t>=CFCF</a:t>
                      </a:r>
                      <a:r>
                        <a:rPr sz="2100" b="1" baseline="-5999" dirty="0"/>
                        <a:t>3</a:t>
                      </a:r>
                    </a:p>
                    <a:p>
                      <a:pPr defTabSz="914400">
                        <a:defRPr sz="3000">
                          <a:sym typeface="Helvetica Neue"/>
                        </a:defRPr>
                      </a:pPr>
                      <a:r>
                        <a:rPr sz="2100" b="1" dirty="0"/>
                        <a:t>CH</a:t>
                      </a:r>
                      <a:r>
                        <a:rPr sz="2100" b="1" baseline="-5999" dirty="0"/>
                        <a:t>2</a:t>
                      </a:r>
                      <a:r>
                        <a:rPr sz="2100" b="1" dirty="0"/>
                        <a:t>=CHCF</a:t>
                      </a:r>
                      <a:r>
                        <a:rPr sz="2100" b="1" baseline="-5999" dirty="0"/>
                        <a:t>3</a:t>
                      </a:r>
                    </a:p>
                    <a:p>
                      <a:pPr defTabSz="914400">
                        <a:defRPr sz="3000">
                          <a:sym typeface="Helvetica Neue"/>
                        </a:defRPr>
                      </a:pPr>
                      <a:r>
                        <a:rPr sz="2100" b="1" dirty="0"/>
                        <a:t>CHF=CFCF</a:t>
                      </a:r>
                      <a:r>
                        <a:rPr sz="2100" b="1" baseline="-5999" dirty="0"/>
                        <a:t>3</a:t>
                      </a:r>
                    </a:p>
                    <a:p>
                      <a:pPr defTabSz="914400">
                        <a:defRPr sz="3000">
                          <a:sym typeface="Helvetica Neue"/>
                        </a:defRPr>
                      </a:pPr>
                      <a:r>
                        <a:rPr sz="2100" b="1" dirty="0"/>
                        <a:t>CHF=CFCH</a:t>
                      </a:r>
                      <a:r>
                        <a:rPr sz="2100" b="1" baseline="-5999" dirty="0"/>
                        <a:t>3</a:t>
                      </a:r>
                    </a:p>
                  </a:txBody>
                  <a:tcPr marL="35719" marR="35719" marT="35719" marB="35719" anchor="ctr" horzOverflow="overflow">
                    <a:lnL w="76200">
                      <a:solidFill>
                        <a:srgbClr val="000000"/>
                      </a:solidFill>
                      <a:miter lim="400000"/>
                    </a:lnL>
                    <a:lnR w="76200">
                      <a:solidFill>
                        <a:srgbClr val="000000"/>
                      </a:solidFill>
                      <a:miter lim="400000"/>
                    </a:lnR>
                    <a:lnT w="76200">
                      <a:solidFill>
                        <a:srgbClr val="000000"/>
                      </a:solidFill>
                      <a:miter lim="400000"/>
                    </a:lnT>
                    <a:lnB w="76200">
                      <a:solidFill>
                        <a:srgbClr val="000000"/>
                      </a:solidFill>
                      <a:miter lim="400000"/>
                    </a:lnB>
                    <a:noFill/>
                  </a:tcPr>
                </a:tc>
                <a:extLst>
                  <a:ext uri="{0D108BD9-81ED-4DB2-BD59-A6C34878D82A}">
                    <a16:rowId xmlns:a16="http://schemas.microsoft.com/office/drawing/2014/main" val="10002"/>
                  </a:ext>
                </a:extLst>
              </a:tr>
            </a:tbl>
          </a:graphicData>
        </a:graphic>
      </p:graphicFrame>
      <p:grpSp>
        <p:nvGrpSpPr>
          <p:cNvPr id="235" name="Group"/>
          <p:cNvGrpSpPr/>
          <p:nvPr/>
        </p:nvGrpSpPr>
        <p:grpSpPr>
          <a:xfrm>
            <a:off x="4339134" y="2968153"/>
            <a:ext cx="2706213" cy="2174669"/>
            <a:chOff x="0" y="0"/>
            <a:chExt cx="3848834" cy="3092862"/>
          </a:xfrm>
        </p:grpSpPr>
        <p:sp>
          <p:nvSpPr>
            <p:cNvPr id="233" name="Rectangle"/>
            <p:cNvSpPr/>
            <p:nvPr/>
          </p:nvSpPr>
          <p:spPr>
            <a:xfrm>
              <a:off x="1312887" y="0"/>
              <a:ext cx="1223060" cy="466209"/>
            </a:xfrm>
            <a:prstGeom prst="rect">
              <a:avLst/>
            </a:prstGeom>
            <a:noFill/>
            <a:ln w="38100" cap="flat">
              <a:solidFill>
                <a:schemeClr val="accent5">
                  <a:hueOff val="-82419"/>
                  <a:satOff val="-9513"/>
                  <a:lumOff val="-16343"/>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34" name="Rectangle"/>
            <p:cNvSpPr/>
            <p:nvPr/>
          </p:nvSpPr>
          <p:spPr>
            <a:xfrm>
              <a:off x="0" y="2597196"/>
              <a:ext cx="3848834" cy="495666"/>
            </a:xfrm>
            <a:prstGeom prst="rect">
              <a:avLst/>
            </a:prstGeom>
            <a:noFill/>
            <a:ln w="38100" cap="flat">
              <a:solidFill>
                <a:schemeClr val="accent3">
                  <a:hueOff val="362282"/>
                  <a:satOff val="31803"/>
                  <a:lumOff val="-18242"/>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dirty="0">
                <a:solidFill>
                  <a:srgbClr val="FFFFFF"/>
                </a:solidFill>
                <a:latin typeface="Helvetica Neue Medium"/>
                <a:ea typeface="Helvetica Neue Medium"/>
                <a:cs typeface="Helvetica Neue Medium"/>
                <a:sym typeface="Helvetica Neue Medium"/>
              </a:endParaRPr>
            </a:p>
          </p:txBody>
        </p:sp>
      </p:grpSp>
      <p:sp>
        <p:nvSpPr>
          <p:cNvPr id="236" name="Slide Number Placeholder"/>
          <p:cNvSpPr>
            <a:spLocks noGrp="1"/>
          </p:cNvSpPr>
          <p:nvPr>
            <p:ph type="sldNum" sz="quarter" idx="2"/>
          </p:nvPr>
        </p:nvSpPr>
        <p:spPr>
          <a:xfrm>
            <a:off x="9268968" y="6356350"/>
            <a:ext cx="2743200" cy="365125"/>
          </a:xfrm>
        </p:spPr>
        <p:txBody>
          <a:bodyPr/>
          <a:lstStyle/>
          <a:p>
            <a:pPr algn="r"/>
            <a:fld id="{B6F15528-21DE-4FAA-801E-634DDDAF4B2B}" type="slidenum">
              <a:rPr lang="en-US" sz="1200" dirty="0">
                <a:solidFill>
                  <a:srgbClr val="8C8C8C"/>
                </a:solidFill>
              </a:rPr>
              <a:t>18</a:t>
            </a:fld>
            <a:endParaRPr lang="en-US" sz="1200" dirty="0"/>
          </a:p>
        </p:txBody>
      </p:sp>
    </p:spTree>
    <p:extLst>
      <p:ext uri="{BB962C8B-B14F-4D97-AF65-F5344CB8AC3E}">
        <p14:creationId xmlns:p14="http://schemas.microsoft.com/office/powerpoint/2010/main" val="370427795"/>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 name="Screen Shot 2019-02-08 at 4.26.02 PM.png" descr="Screen Shot 2019-02-08 at 4.26.02 PM.png"/>
          <p:cNvPicPr>
            <a:picLocks noChangeAspect="1"/>
          </p:cNvPicPr>
          <p:nvPr/>
        </p:nvPicPr>
        <p:blipFill>
          <a:blip r:embed="rId3"/>
          <a:stretch>
            <a:fillRect/>
          </a:stretch>
        </p:blipFill>
        <p:spPr>
          <a:xfrm>
            <a:off x="1549717" y="1016750"/>
            <a:ext cx="4721453" cy="4824501"/>
          </a:xfrm>
          <a:prstGeom prst="rect">
            <a:avLst/>
          </a:prstGeom>
          <a:ln w="12700">
            <a:miter lim="400000"/>
          </a:ln>
        </p:spPr>
      </p:pic>
      <p:sp>
        <p:nvSpPr>
          <p:cNvPr id="240" name="Rectangle"/>
          <p:cNvSpPr/>
          <p:nvPr/>
        </p:nvSpPr>
        <p:spPr>
          <a:xfrm>
            <a:off x="2165098" y="1221403"/>
            <a:ext cx="3930903" cy="4083083"/>
          </a:xfrm>
          <a:prstGeom prst="rect">
            <a:avLst/>
          </a:prstGeom>
          <a:solidFill>
            <a:srgbClr val="FFFFFF"/>
          </a:solidFill>
          <a:ln w="12700">
            <a:miter lim="400000"/>
          </a:ln>
        </p:spPr>
        <p:txBody>
          <a:bodyPr lIns="35719" tIns="35719" rIns="35719" bIns="35719" anchor="ct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dirty="0">
              <a:solidFill>
                <a:srgbClr val="FFFFFF"/>
              </a:solidFill>
              <a:latin typeface="Helvetica Neue Medium"/>
              <a:ea typeface="Helvetica Neue Medium"/>
              <a:cs typeface="Helvetica Neue Medium"/>
              <a:sym typeface="Helvetica Neue Medium"/>
            </a:endParaRPr>
          </a:p>
        </p:txBody>
      </p:sp>
      <p:sp>
        <p:nvSpPr>
          <p:cNvPr id="241" name="2-BTP Combustion is remarkable and complex…"/>
          <p:cNvSpPr txBox="1">
            <a:spLocks noGrp="1"/>
          </p:cNvSpPr>
          <p:nvPr>
            <p:ph type="title"/>
          </p:nvPr>
        </p:nvSpPr>
        <p:spPr>
          <a:prstGeom prst="rect">
            <a:avLst/>
          </a:prstGeom>
        </p:spPr>
        <p:txBody>
          <a:bodyPr>
            <a:normAutofit/>
          </a:bodyPr>
          <a:lstStyle/>
          <a:p>
            <a:r>
              <a:rPr dirty="0"/>
              <a:t>2-BTP Combustion is remarkable and complex </a:t>
            </a:r>
          </a:p>
          <a:p>
            <a:r>
              <a:rPr dirty="0"/>
              <a:t>with multiple competing pathways</a:t>
            </a:r>
          </a:p>
        </p:txBody>
      </p:sp>
      <p:grpSp>
        <p:nvGrpSpPr>
          <p:cNvPr id="246" name="Group"/>
          <p:cNvGrpSpPr/>
          <p:nvPr/>
        </p:nvGrpSpPr>
        <p:grpSpPr>
          <a:xfrm>
            <a:off x="6892637" y="3441962"/>
            <a:ext cx="4702463" cy="2683125"/>
            <a:chOff x="-267304" y="-1"/>
            <a:chExt cx="6687945" cy="3815997"/>
          </a:xfrm>
        </p:grpSpPr>
        <p:grpSp>
          <p:nvGrpSpPr>
            <p:cNvPr id="244" name="Group"/>
            <p:cNvGrpSpPr/>
            <p:nvPr/>
          </p:nvGrpSpPr>
          <p:grpSpPr>
            <a:xfrm>
              <a:off x="-267304" y="-1"/>
              <a:ext cx="6687945" cy="3815997"/>
              <a:chOff x="-267304" y="0"/>
              <a:chExt cx="6687944" cy="3815995"/>
            </a:xfrm>
          </p:grpSpPr>
          <p:pic>
            <p:nvPicPr>
              <p:cNvPr id="242" name="Screen Shot 2019-02-08 at 4.22.29 PM.png" descr="Screen Shot 2019-02-08 at 4.22.29 PM.png"/>
              <p:cNvPicPr>
                <a:picLocks noChangeAspect="1"/>
              </p:cNvPicPr>
              <p:nvPr/>
            </p:nvPicPr>
            <p:blipFill>
              <a:blip r:embed="rId4"/>
              <a:stretch>
                <a:fillRect/>
              </a:stretch>
            </p:blipFill>
            <p:spPr>
              <a:xfrm>
                <a:off x="100165" y="0"/>
                <a:ext cx="5961780" cy="3381484"/>
              </a:xfrm>
              <a:prstGeom prst="rect">
                <a:avLst/>
              </a:prstGeom>
              <a:ln w="12700" cap="flat">
                <a:noFill/>
                <a:miter lim="400000"/>
              </a:ln>
              <a:effectLst/>
            </p:spPr>
          </p:pic>
          <p:sp>
            <p:nvSpPr>
              <p:cNvPr id="243" name="Reaction Pathway of 2-BTP decomposition"/>
              <p:cNvSpPr txBox="1"/>
              <p:nvPr/>
            </p:nvSpPr>
            <p:spPr>
              <a:xfrm>
                <a:off x="-267304" y="3240718"/>
                <a:ext cx="6687944" cy="5752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noAutofit/>
              </a:bodyPr>
              <a:lstStyle/>
              <a:p>
                <a:pPr algn="ctr" defTabSz="486716" hangingPunct="0"/>
                <a:r>
                  <a:rPr sz="1687" kern="0" dirty="0">
                    <a:solidFill>
                      <a:srgbClr val="000000"/>
                    </a:solidFill>
                    <a:latin typeface="Helvetica Neue"/>
                    <a:ea typeface="Helvetica Neue"/>
                    <a:cs typeface="Helvetica Neue"/>
                    <a:sym typeface="Helvetica Neue"/>
                  </a:rPr>
                  <a:t>Reaction Pathway of 2-BTP decomposition</a:t>
                </a:r>
                <a:r>
                  <a:rPr lang="en-US" sz="1687" kern="0" dirty="0">
                    <a:solidFill>
                      <a:srgbClr val="000000"/>
                    </a:solidFill>
                    <a:latin typeface="Helvetica Neue"/>
                    <a:ea typeface="Helvetica Neue"/>
                    <a:cs typeface="Helvetica Neue"/>
                    <a:sym typeface="Helvetica Neue"/>
                  </a:rPr>
                  <a:t> [1]</a:t>
                </a:r>
                <a:endParaRPr sz="1687" kern="0" dirty="0">
                  <a:solidFill>
                    <a:srgbClr val="000000"/>
                  </a:solidFill>
                  <a:latin typeface="Helvetica Neue"/>
                  <a:ea typeface="Helvetica Neue"/>
                  <a:cs typeface="Helvetica Neue"/>
                  <a:sym typeface="Helvetica Neue"/>
                </a:endParaRPr>
              </a:p>
            </p:txBody>
          </p:sp>
        </p:grpSp>
        <p:sp>
          <p:nvSpPr>
            <p:cNvPr id="245" name="2-BTP"/>
            <p:cNvSpPr txBox="1"/>
            <p:nvPr/>
          </p:nvSpPr>
          <p:spPr>
            <a:xfrm>
              <a:off x="2113174" y="173571"/>
              <a:ext cx="1267835" cy="42802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noAutofit/>
            </a:bodyPr>
            <a:lstStyle>
              <a:lvl1pPr>
                <a:defRPr b="1"/>
              </a:lvl1pPr>
            </a:lstStyle>
            <a:p>
              <a:pPr algn="ctr" defTabSz="486716" hangingPunct="0"/>
              <a:r>
                <a:rPr sz="1687" kern="0" dirty="0">
                  <a:solidFill>
                    <a:srgbClr val="000000"/>
                  </a:solidFill>
                  <a:latin typeface="Helvetica Neue"/>
                  <a:ea typeface="Helvetica Neue"/>
                  <a:cs typeface="Helvetica Neue"/>
                  <a:sym typeface="Helvetica Neue"/>
                </a:rPr>
                <a:t>2-BTP</a:t>
              </a:r>
            </a:p>
          </p:txBody>
        </p:sp>
      </p:grpSp>
      <p:sp>
        <p:nvSpPr>
          <p:cNvPr id="248" name="Line"/>
          <p:cNvSpPr/>
          <p:nvPr/>
        </p:nvSpPr>
        <p:spPr>
          <a:xfrm>
            <a:off x="2431329" y="1703606"/>
            <a:ext cx="407328" cy="1"/>
          </a:xfrm>
          <a:prstGeom prst="line">
            <a:avLst/>
          </a:prstGeom>
          <a:ln w="25400">
            <a:solidFill>
              <a:schemeClr val="accent3">
                <a:hueOff val="362282"/>
                <a:satOff val="31803"/>
                <a:lumOff val="-18242"/>
              </a:schemeClr>
            </a:solidFill>
            <a:miter lim="400000"/>
          </a:ln>
        </p:spPr>
        <p:txBody>
          <a:bodyPr lIns="35719" tIns="35719" rIns="35719" bIns="35719" anchor="ct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49" name="Line"/>
          <p:cNvSpPr/>
          <p:nvPr/>
        </p:nvSpPr>
        <p:spPr>
          <a:xfrm>
            <a:off x="2431329" y="1428405"/>
            <a:ext cx="407328" cy="1"/>
          </a:xfrm>
          <a:prstGeom prst="line">
            <a:avLst/>
          </a:prstGeom>
          <a:ln w="25400">
            <a:solidFill>
              <a:schemeClr val="accent5">
                <a:hueOff val="-82419"/>
                <a:satOff val="-9513"/>
                <a:lumOff val="-16343"/>
              </a:schemeClr>
            </a:solidFill>
            <a:miter lim="400000"/>
          </a:ln>
        </p:spPr>
        <p:txBody>
          <a:bodyPr lIns="35719" tIns="35719" rIns="35719" bIns="35719" anchor="ct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51" name="[1] Babushok, V. I., Linteris, G. T., Burgess, D. R., &amp; Baker, P. T. (2015). Hydrocarbon flame inhibition by C3H2F3Br (2-BTP). Combustion and Flame, 162(4), 1104–1112. https://doi.org/10.1016/j.combustflame.2014.10.002…"/>
          <p:cNvSpPr txBox="1"/>
          <p:nvPr/>
        </p:nvSpPr>
        <p:spPr>
          <a:xfrm>
            <a:off x="144886" y="6301800"/>
            <a:ext cx="10731500" cy="4760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defTabSz="486716" hangingPunct="0">
              <a:defRPr sz="1000"/>
            </a:pPr>
            <a:r>
              <a:rPr sz="875" kern="0" dirty="0">
                <a:solidFill>
                  <a:srgbClr val="000000"/>
                </a:solidFill>
                <a:latin typeface="Helvetica Neue"/>
                <a:ea typeface="Helvetica Neue"/>
                <a:cs typeface="Helvetica Neue"/>
                <a:sym typeface="Helvetica Neue"/>
              </a:rPr>
              <a:t>[1] </a:t>
            </a:r>
            <a:r>
              <a:rPr sz="875" kern="0" dirty="0" err="1">
                <a:solidFill>
                  <a:srgbClr val="000000"/>
                </a:solidFill>
                <a:latin typeface="Helvetica Neue"/>
                <a:ea typeface="Helvetica Neue"/>
                <a:cs typeface="Helvetica Neue"/>
                <a:sym typeface="Helvetica Neue"/>
              </a:rPr>
              <a:t>Babushok</a:t>
            </a:r>
            <a:r>
              <a:rPr sz="875" kern="0" dirty="0">
                <a:solidFill>
                  <a:srgbClr val="000000"/>
                </a:solidFill>
                <a:latin typeface="Helvetica Neue"/>
                <a:ea typeface="Helvetica Neue"/>
                <a:cs typeface="Helvetica Neue"/>
                <a:sym typeface="Helvetica Neue"/>
              </a:rPr>
              <a:t>, V. I., </a:t>
            </a:r>
            <a:r>
              <a:rPr sz="875" kern="0" dirty="0" err="1">
                <a:solidFill>
                  <a:srgbClr val="000000"/>
                </a:solidFill>
                <a:latin typeface="Helvetica Neue"/>
                <a:ea typeface="Helvetica Neue"/>
                <a:cs typeface="Helvetica Neue"/>
                <a:sym typeface="Helvetica Neue"/>
              </a:rPr>
              <a:t>Linteris</a:t>
            </a:r>
            <a:r>
              <a:rPr sz="875" kern="0" dirty="0">
                <a:solidFill>
                  <a:srgbClr val="000000"/>
                </a:solidFill>
                <a:latin typeface="Helvetica Neue"/>
                <a:ea typeface="Helvetica Neue"/>
                <a:cs typeface="Helvetica Neue"/>
                <a:sym typeface="Helvetica Neue"/>
              </a:rPr>
              <a:t>, G. T., Burgess, D. R., &amp; Baker, P. T. (2015). Hydrocarbon flame inhibition by C3H2F3Br (2-BTP). Combustion and Flame, 162(4), 1104–1112. </a:t>
            </a:r>
            <a:r>
              <a:rPr sz="875" kern="0" dirty="0">
                <a:solidFill>
                  <a:srgbClr val="000000"/>
                </a:solidFill>
                <a:latin typeface="Helvetica Neue"/>
                <a:ea typeface="Helvetica Neue"/>
                <a:cs typeface="Helvetica Neue"/>
                <a:sym typeface="Helvetica Neue"/>
                <a:hlinkClick r:id="rId5"/>
              </a:rPr>
              <a:t>https://doi.org/10.1016/j.combustflame.2014.10.002</a:t>
            </a:r>
            <a:r>
              <a:rPr lang="en-US" sz="875" kern="0" dirty="0">
                <a:solidFill>
                  <a:srgbClr val="000000"/>
                </a:solidFill>
                <a:latin typeface="Helvetica Neue"/>
                <a:ea typeface="Helvetica Neue"/>
                <a:cs typeface="Helvetica Neue"/>
                <a:sym typeface="Helvetica Neue"/>
              </a:rPr>
              <a:t>  </a:t>
            </a:r>
            <a:endParaRPr sz="875" kern="0" dirty="0">
              <a:solidFill>
                <a:srgbClr val="000000"/>
              </a:solidFill>
              <a:latin typeface="Helvetica Neue"/>
              <a:ea typeface="Helvetica Neue"/>
              <a:cs typeface="Helvetica Neue"/>
              <a:sym typeface="Helvetica Neue"/>
            </a:endParaRPr>
          </a:p>
          <a:p>
            <a:pPr defTabSz="486716" hangingPunct="0">
              <a:defRPr sz="1000"/>
            </a:pPr>
            <a:r>
              <a:rPr sz="875" kern="0" dirty="0">
                <a:solidFill>
                  <a:srgbClr val="000000"/>
                </a:solidFill>
                <a:latin typeface="Helvetica Neue"/>
                <a:ea typeface="Helvetica Neue"/>
                <a:cs typeface="Helvetica Neue"/>
                <a:sym typeface="Helvetica Neue"/>
              </a:rPr>
              <a:t>[2] </a:t>
            </a:r>
            <a:r>
              <a:rPr sz="875" kern="0" dirty="0" err="1">
                <a:solidFill>
                  <a:srgbClr val="000000"/>
                </a:solidFill>
                <a:latin typeface="Helvetica Neue"/>
                <a:ea typeface="Helvetica Neue"/>
                <a:cs typeface="Helvetica Neue"/>
                <a:sym typeface="Helvetica Neue"/>
              </a:rPr>
              <a:t>Drage</a:t>
            </a:r>
            <a:r>
              <a:rPr sz="875" kern="0" dirty="0">
                <a:solidFill>
                  <a:srgbClr val="000000"/>
                </a:solidFill>
                <a:latin typeface="Helvetica Neue"/>
                <a:ea typeface="Helvetica Neue"/>
                <a:cs typeface="Helvetica Neue"/>
                <a:sym typeface="Helvetica Neue"/>
              </a:rPr>
              <a:t>, E. A., </a:t>
            </a:r>
            <a:r>
              <a:rPr sz="875" kern="0" dirty="0" err="1">
                <a:solidFill>
                  <a:srgbClr val="000000"/>
                </a:solidFill>
                <a:latin typeface="Helvetica Neue"/>
                <a:ea typeface="Helvetica Neue"/>
                <a:cs typeface="Helvetica Neue"/>
                <a:sym typeface="Helvetica Neue"/>
              </a:rPr>
              <a:t>Jaksch</a:t>
            </a:r>
            <a:r>
              <a:rPr sz="875" kern="0" dirty="0">
                <a:solidFill>
                  <a:srgbClr val="000000"/>
                </a:solidFill>
                <a:latin typeface="Helvetica Neue"/>
                <a:ea typeface="Helvetica Neue"/>
                <a:cs typeface="Helvetica Neue"/>
                <a:sym typeface="Helvetica Neue"/>
              </a:rPr>
              <a:t>, D., Smith, K. M., </a:t>
            </a:r>
            <a:r>
              <a:rPr sz="875" kern="0" dirty="0" err="1">
                <a:solidFill>
                  <a:srgbClr val="000000"/>
                </a:solidFill>
                <a:latin typeface="Helvetica Neue"/>
                <a:ea typeface="Helvetica Neue"/>
                <a:cs typeface="Helvetica Neue"/>
                <a:sym typeface="Helvetica Neue"/>
              </a:rPr>
              <a:t>McPheat</a:t>
            </a:r>
            <a:r>
              <a:rPr sz="875" kern="0" dirty="0">
                <a:solidFill>
                  <a:srgbClr val="000000"/>
                </a:solidFill>
                <a:latin typeface="Helvetica Neue"/>
                <a:ea typeface="Helvetica Neue"/>
                <a:cs typeface="Helvetica Neue"/>
                <a:sym typeface="Helvetica Neue"/>
              </a:rPr>
              <a:t>, R. A., </a:t>
            </a:r>
            <a:r>
              <a:rPr sz="875" kern="0" dirty="0" err="1">
                <a:solidFill>
                  <a:srgbClr val="000000"/>
                </a:solidFill>
                <a:latin typeface="Helvetica Neue"/>
                <a:ea typeface="Helvetica Neue"/>
                <a:cs typeface="Helvetica Neue"/>
                <a:sym typeface="Helvetica Neue"/>
              </a:rPr>
              <a:t>Vasekova</a:t>
            </a:r>
            <a:r>
              <a:rPr sz="875" kern="0" dirty="0">
                <a:solidFill>
                  <a:srgbClr val="000000"/>
                </a:solidFill>
                <a:latin typeface="Helvetica Neue"/>
                <a:ea typeface="Helvetica Neue"/>
                <a:cs typeface="Helvetica Neue"/>
                <a:sym typeface="Helvetica Neue"/>
              </a:rPr>
              <a:t>, E., &amp; Mason, N. J. (2006</a:t>
            </a:r>
            <a:r>
              <a:rPr lang="en-US" sz="875" kern="0" dirty="0">
                <a:solidFill>
                  <a:srgbClr val="000000"/>
                </a:solidFill>
                <a:latin typeface="Helvetica Neue"/>
                <a:ea typeface="Helvetica Neue"/>
                <a:cs typeface="Helvetica Neue"/>
                <a:sym typeface="Helvetica Neue"/>
              </a:rPr>
              <a:t>)</a:t>
            </a:r>
            <a:r>
              <a:rPr sz="875" kern="0" dirty="0">
                <a:solidFill>
                  <a:srgbClr val="000000"/>
                </a:solidFill>
                <a:latin typeface="Helvetica Neue"/>
                <a:ea typeface="Helvetica Neue"/>
                <a:cs typeface="Helvetica Neue"/>
                <a:sym typeface="Helvetica Neue"/>
              </a:rPr>
              <a:t>. Journal of Quantitative Spectroscopy and Radiative Transfer, 98(1), 44–56. </a:t>
            </a:r>
            <a:r>
              <a:rPr sz="875" kern="0" dirty="0">
                <a:solidFill>
                  <a:srgbClr val="000000"/>
                </a:solidFill>
                <a:latin typeface="Helvetica Neue"/>
                <a:ea typeface="Helvetica Neue"/>
                <a:cs typeface="Helvetica Neue"/>
                <a:sym typeface="Helvetica Neue"/>
                <a:hlinkClick r:id="rId6"/>
              </a:rPr>
              <a:t>https://doi.org/10.1016/j.jqsrt.2005.05.071</a:t>
            </a:r>
          </a:p>
          <a:p>
            <a:pPr defTabSz="486716" hangingPunct="0">
              <a:defRPr sz="1000"/>
            </a:pPr>
            <a:r>
              <a:rPr sz="875" kern="0" dirty="0">
                <a:solidFill>
                  <a:srgbClr val="000000"/>
                </a:solidFill>
                <a:latin typeface="Helvetica Neue"/>
                <a:ea typeface="Helvetica Neue"/>
                <a:cs typeface="Helvetica Neue"/>
                <a:sym typeface="Helvetica Neue"/>
              </a:rPr>
              <a:t>[3] U.</a:t>
            </a:r>
            <a:r>
              <a:rPr lang="en-US" sz="875" kern="0" dirty="0">
                <a:solidFill>
                  <a:srgbClr val="000000"/>
                </a:solidFill>
                <a:latin typeface="Helvetica Neue"/>
                <a:ea typeface="Helvetica Neue"/>
                <a:cs typeface="Helvetica Neue"/>
                <a:sym typeface="Helvetica Neue"/>
              </a:rPr>
              <a:t>N. Environment Program. https://</a:t>
            </a:r>
            <a:r>
              <a:rPr lang="en-US" sz="875" kern="0" dirty="0" err="1">
                <a:solidFill>
                  <a:srgbClr val="000000"/>
                </a:solidFill>
                <a:latin typeface="Helvetica Neue"/>
                <a:ea typeface="Helvetica Neue"/>
                <a:cs typeface="Helvetica Neue"/>
                <a:sym typeface="Helvetica Neue"/>
              </a:rPr>
              <a:t>ozone.unep.org</a:t>
            </a:r>
            <a:r>
              <a:rPr lang="en-US" sz="875" kern="0" dirty="0">
                <a:solidFill>
                  <a:srgbClr val="000000"/>
                </a:solidFill>
                <a:latin typeface="Helvetica Neue"/>
                <a:ea typeface="Helvetica Neue"/>
                <a:cs typeface="Helvetica Neue"/>
                <a:sym typeface="Helvetica Neue"/>
              </a:rPr>
              <a:t>/system/files/documents/HTOC_technical_note1_2018.pdf</a:t>
            </a:r>
            <a:endParaRPr sz="875" kern="0" dirty="0">
              <a:solidFill>
                <a:srgbClr val="000000"/>
              </a:solidFill>
              <a:latin typeface="Helvetica Neue"/>
              <a:ea typeface="Helvetica Neue"/>
              <a:cs typeface="Helvetica Neue"/>
              <a:sym typeface="Helvetica Neue"/>
            </a:endParaRPr>
          </a:p>
        </p:txBody>
      </p:sp>
      <p:graphicFrame>
        <p:nvGraphicFramePr>
          <p:cNvPr id="252" name="Table"/>
          <p:cNvGraphicFramePr/>
          <p:nvPr/>
        </p:nvGraphicFramePr>
        <p:xfrm>
          <a:off x="7219194" y="920671"/>
          <a:ext cx="3760532" cy="2094658"/>
        </p:xfrm>
        <a:graphic>
          <a:graphicData uri="http://schemas.openxmlformats.org/drawingml/2006/table">
            <a:tbl>
              <a:tblPr bandRow="1"/>
              <a:tblGrid>
                <a:gridCol w="940133">
                  <a:extLst>
                    <a:ext uri="{9D8B030D-6E8A-4147-A177-3AD203B41FA5}">
                      <a16:colId xmlns:a16="http://schemas.microsoft.com/office/drawing/2014/main" val="20000"/>
                    </a:ext>
                  </a:extLst>
                </a:gridCol>
                <a:gridCol w="940133">
                  <a:extLst>
                    <a:ext uri="{9D8B030D-6E8A-4147-A177-3AD203B41FA5}">
                      <a16:colId xmlns:a16="http://schemas.microsoft.com/office/drawing/2014/main" val="20001"/>
                    </a:ext>
                  </a:extLst>
                </a:gridCol>
                <a:gridCol w="940133">
                  <a:extLst>
                    <a:ext uri="{9D8B030D-6E8A-4147-A177-3AD203B41FA5}">
                      <a16:colId xmlns:a16="http://schemas.microsoft.com/office/drawing/2014/main" val="1011454127"/>
                    </a:ext>
                  </a:extLst>
                </a:gridCol>
                <a:gridCol w="940133">
                  <a:extLst>
                    <a:ext uri="{9D8B030D-6E8A-4147-A177-3AD203B41FA5}">
                      <a16:colId xmlns:a16="http://schemas.microsoft.com/office/drawing/2014/main" val="20002"/>
                    </a:ext>
                  </a:extLst>
                </a:gridCol>
              </a:tblGrid>
              <a:tr h="719138">
                <a:tc>
                  <a:txBody>
                    <a:bodyPr/>
                    <a:lstStyle/>
                    <a:p>
                      <a:pPr defTabSz="914400">
                        <a:defRPr sz="2000">
                          <a:sym typeface="Helvetica Neue"/>
                        </a:defRPr>
                      </a:pPr>
                      <a:endParaRPr sz="1400" dirty="0"/>
                    </a:p>
                  </a:txBody>
                  <a:tcPr marL="35719" marR="35719" marT="35719" marB="35719" anchor="ctr"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tcPr>
                </a:tc>
                <a:tc>
                  <a:txBody>
                    <a:bodyPr/>
                    <a:lstStyle/>
                    <a:p>
                      <a:pPr defTabSz="914400">
                        <a:defRPr sz="1800"/>
                      </a:pPr>
                      <a:r>
                        <a:rPr sz="1400" dirty="0">
                          <a:sym typeface="Helvetica Neue"/>
                        </a:rPr>
                        <a:t>Status</a:t>
                      </a:r>
                    </a:p>
                  </a:txBody>
                  <a:tcPr marL="35719" marR="35719" marT="35719" marB="35719" anchor="ctr" horzOverflow="overflow">
                    <a:lnL w="38100">
                      <a:solidFill>
                        <a:srgbClr val="000000"/>
                      </a:solidFill>
                      <a:miter lim="400000"/>
                    </a:lnL>
                    <a:lnR w="38100" cap="flat" cmpd="sng" algn="ctr">
                      <a:solidFill>
                        <a:srgbClr val="000000"/>
                      </a:solidFill>
                      <a:prstDash val="solid"/>
                      <a:miter lim="400000"/>
                      <a:headEnd type="none" w="med" len="med"/>
                      <a:tailEnd type="none" w="med" len="med"/>
                    </a:lnR>
                    <a:lnT w="38100">
                      <a:solidFill>
                        <a:srgbClr val="000000"/>
                      </a:solidFill>
                      <a:miter lim="400000"/>
                    </a:lnT>
                    <a:lnB w="38100">
                      <a:solidFill>
                        <a:srgbClr val="000000"/>
                      </a:solidFill>
                      <a:miter lim="400000"/>
                    </a:lnB>
                  </a:tcPr>
                </a:tc>
                <a:tc>
                  <a:txBody>
                    <a:bodyPr/>
                    <a:lstStyle/>
                    <a:p>
                      <a:pPr defTabSz="914400">
                        <a:defRPr sz="1800"/>
                      </a:pPr>
                      <a:r>
                        <a:rPr sz="1400" dirty="0">
                          <a:sym typeface="Helvetica Neue"/>
                        </a:rPr>
                        <a:t>Ozone Depleting </a:t>
                      </a:r>
                      <a:r>
                        <a:rPr lang="en-US" sz="1400" dirty="0">
                          <a:sym typeface="Helvetica Neue"/>
                        </a:rPr>
                        <a:t>Potential</a:t>
                      </a:r>
                      <a:endParaRPr sz="1400" dirty="0">
                        <a:sym typeface="Helvetica Neue"/>
                      </a:endParaRPr>
                    </a:p>
                  </a:txBody>
                  <a:tcPr marL="35719" marR="35719" marT="35719" marB="35719" anchor="ctr" horzOverflow="overflow">
                    <a:lnL w="38100">
                      <a:solidFill>
                        <a:srgbClr val="000000"/>
                      </a:solidFill>
                      <a:miter lim="400000"/>
                    </a:lnL>
                    <a:lnR w="38100" cap="flat" cmpd="sng" algn="ctr">
                      <a:solidFill>
                        <a:srgbClr val="000000"/>
                      </a:solidFill>
                      <a:prstDash val="solid"/>
                      <a:miter lim="400000"/>
                      <a:headEnd type="none" w="med" len="med"/>
                      <a:tailEnd type="none" w="med" len="med"/>
                    </a:lnR>
                    <a:lnT w="38100">
                      <a:solidFill>
                        <a:srgbClr val="000000"/>
                      </a:solidFill>
                      <a:miter lim="400000"/>
                    </a:lnT>
                    <a:lnB w="38100" cap="flat" cmpd="sng" algn="ctr">
                      <a:solidFill>
                        <a:srgbClr val="000000"/>
                      </a:solidFill>
                      <a:prstDash val="solid"/>
                      <a:miter lim="400000"/>
                      <a:headEnd type="none" w="med" len="med"/>
                      <a:tailEnd type="none" w="med" len="med"/>
                    </a:lnB>
                  </a:tcPr>
                </a:tc>
                <a:tc>
                  <a:txBody>
                    <a:bodyPr/>
                    <a:lstStyle/>
                    <a:p>
                      <a:pPr defTabSz="914400">
                        <a:defRPr sz="1800"/>
                      </a:pPr>
                      <a:r>
                        <a:rPr lang="en-US" sz="1400" dirty="0">
                          <a:sym typeface="Helvetica Neue"/>
                        </a:rPr>
                        <a:t>Global Warming Potential</a:t>
                      </a:r>
                      <a:endParaRPr sz="1400" dirty="0">
                        <a:sym typeface="Helvetica Neue"/>
                      </a:endParaRPr>
                    </a:p>
                  </a:txBody>
                  <a:tcPr marL="35719" marR="35719" marT="35719" marB="35719" anchor="ctr" horzOverflow="overflow">
                    <a:lnL w="38100" cap="flat" cmpd="sng" algn="ctr">
                      <a:solidFill>
                        <a:srgbClr val="000000"/>
                      </a:solidFill>
                      <a:prstDash val="solid"/>
                      <a:miter lim="400000"/>
                      <a:headEnd type="none" w="med" len="med"/>
                      <a:tailEnd type="none" w="med" len="med"/>
                    </a:lnL>
                    <a:lnR w="38100">
                      <a:solidFill>
                        <a:srgbClr val="000000"/>
                      </a:solidFill>
                      <a:miter lim="400000"/>
                    </a:lnR>
                    <a:lnT w="38100">
                      <a:solidFill>
                        <a:srgbClr val="000000"/>
                      </a:solidFill>
                      <a:miter lim="400000"/>
                    </a:lnT>
                    <a:lnB w="38100">
                      <a:solidFill>
                        <a:srgbClr val="000000"/>
                      </a:solidFill>
                      <a:miter lim="400000"/>
                    </a:lnB>
                  </a:tcPr>
                </a:tc>
                <a:extLst>
                  <a:ext uri="{0D108BD9-81ED-4DB2-BD59-A6C34878D82A}">
                    <a16:rowId xmlns:a16="http://schemas.microsoft.com/office/drawing/2014/main" val="10000"/>
                  </a:ext>
                </a:extLst>
              </a:tr>
              <a:tr h="687760">
                <a:tc>
                  <a:txBody>
                    <a:bodyPr/>
                    <a:lstStyle/>
                    <a:p>
                      <a:pPr defTabSz="914400">
                        <a:defRPr sz="2000">
                          <a:sym typeface="Helvetica Neue"/>
                        </a:defRPr>
                      </a:pPr>
                      <a:r>
                        <a:rPr sz="1400"/>
                        <a:t>CF</a:t>
                      </a:r>
                      <a:r>
                        <a:rPr sz="1400" baseline="-5999"/>
                        <a:t>3</a:t>
                      </a:r>
                      <a:r>
                        <a:rPr sz="1400"/>
                        <a:t>Br</a:t>
                      </a:r>
                    </a:p>
                  </a:txBody>
                  <a:tcPr marL="35719" marR="35719" marT="35719" marB="35719" anchor="ctr"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5"/>
                    </a:solidFill>
                  </a:tcPr>
                </a:tc>
                <a:tc>
                  <a:txBody>
                    <a:bodyPr/>
                    <a:lstStyle/>
                    <a:p>
                      <a:pPr defTabSz="914400">
                        <a:defRPr sz="1800"/>
                      </a:pPr>
                      <a:r>
                        <a:rPr sz="1400">
                          <a:sym typeface="Helvetica Neue"/>
                        </a:rPr>
                        <a:t>Current</a:t>
                      </a:r>
                    </a:p>
                  </a:txBody>
                  <a:tcPr marL="35719" marR="35719" marT="35719" marB="35719" anchor="ctr" horzOverflow="overflow">
                    <a:lnL w="38100">
                      <a:solidFill>
                        <a:srgbClr val="000000"/>
                      </a:solidFill>
                      <a:miter lim="400000"/>
                    </a:lnL>
                    <a:lnR w="38100" cap="flat" cmpd="sng" algn="ctr">
                      <a:solidFill>
                        <a:srgbClr val="000000"/>
                      </a:solidFill>
                      <a:prstDash val="solid"/>
                      <a:miter lim="400000"/>
                      <a:headEnd type="none" w="med" len="med"/>
                      <a:tailEnd type="none" w="med" len="med"/>
                    </a:lnR>
                    <a:lnT w="38100">
                      <a:solidFill>
                        <a:srgbClr val="000000"/>
                      </a:solidFill>
                      <a:miter lim="400000"/>
                    </a:lnT>
                    <a:lnB w="38100">
                      <a:solidFill>
                        <a:srgbClr val="000000"/>
                      </a:solidFill>
                      <a:miter lim="400000"/>
                    </a:lnB>
                    <a:solidFill>
                      <a:schemeClr val="accent5"/>
                    </a:solidFill>
                  </a:tcPr>
                </a:tc>
                <a:tc>
                  <a:txBody>
                    <a:bodyPr/>
                    <a:lstStyle/>
                    <a:p>
                      <a:pPr defTabSz="914400">
                        <a:defRPr sz="1800"/>
                      </a:pPr>
                      <a:r>
                        <a:rPr lang="en-US" sz="1400" dirty="0">
                          <a:sym typeface="Helvetica Neue"/>
                        </a:rPr>
                        <a:t>15.9</a:t>
                      </a:r>
                      <a:endParaRPr sz="1400" dirty="0">
                        <a:sym typeface="Helvetica Neue"/>
                      </a:endParaRPr>
                    </a:p>
                  </a:txBody>
                  <a:tcPr marL="35719" marR="35719" marT="35719" marB="35719" anchor="ctr" horzOverflow="overflow">
                    <a:lnL w="38100">
                      <a:solidFill>
                        <a:srgbClr val="000000"/>
                      </a:solidFill>
                      <a:miter lim="400000"/>
                    </a:lnL>
                    <a:lnR w="381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38100" cap="flat" cmpd="sng" algn="ctr">
                      <a:solidFill>
                        <a:srgbClr val="000000"/>
                      </a:solidFill>
                      <a:prstDash val="solid"/>
                      <a:miter lim="400000"/>
                      <a:headEnd type="none" w="med" len="med"/>
                      <a:tailEnd type="none" w="med" len="med"/>
                    </a:lnB>
                    <a:solidFill>
                      <a:schemeClr val="accent5"/>
                    </a:solidFill>
                  </a:tcPr>
                </a:tc>
                <a:tc>
                  <a:txBody>
                    <a:bodyPr/>
                    <a:lstStyle/>
                    <a:p>
                      <a:pPr defTabSz="914400">
                        <a:defRPr sz="1800"/>
                      </a:pPr>
                      <a:r>
                        <a:rPr sz="1400">
                          <a:sym typeface="Helvetica Neue"/>
                        </a:rPr>
                        <a:t>5800 [2]</a:t>
                      </a:r>
                    </a:p>
                  </a:txBody>
                  <a:tcPr marL="35719" marR="35719" marT="35719" marB="35719" anchor="ctr" horzOverflow="overflow">
                    <a:lnL w="38100" cap="flat" cmpd="sng" algn="ctr">
                      <a:solidFill>
                        <a:srgbClr val="000000"/>
                      </a:solidFill>
                      <a:prstDash val="solid"/>
                      <a:miter lim="400000"/>
                      <a:headEnd type="none" w="med" len="med"/>
                      <a:tailEnd type="none" w="med" len="med"/>
                    </a:lnL>
                    <a:lnR w="38100">
                      <a:solidFill>
                        <a:srgbClr val="000000"/>
                      </a:solidFill>
                      <a:miter lim="400000"/>
                    </a:lnR>
                    <a:lnT w="38100">
                      <a:solidFill>
                        <a:srgbClr val="000000"/>
                      </a:solidFill>
                      <a:miter lim="400000"/>
                    </a:lnT>
                    <a:lnB w="38100">
                      <a:solidFill>
                        <a:srgbClr val="000000"/>
                      </a:solidFill>
                      <a:miter lim="400000"/>
                    </a:lnB>
                    <a:solidFill>
                      <a:schemeClr val="accent5"/>
                    </a:solidFill>
                  </a:tcPr>
                </a:tc>
                <a:extLst>
                  <a:ext uri="{0D108BD9-81ED-4DB2-BD59-A6C34878D82A}">
                    <a16:rowId xmlns:a16="http://schemas.microsoft.com/office/drawing/2014/main" val="10001"/>
                  </a:ext>
                </a:extLst>
              </a:tr>
              <a:tr h="687760">
                <a:tc>
                  <a:txBody>
                    <a:bodyPr/>
                    <a:lstStyle/>
                    <a:p>
                      <a:pPr defTabSz="914400">
                        <a:defRPr sz="1800"/>
                      </a:pPr>
                      <a:r>
                        <a:rPr sz="1400" dirty="0">
                          <a:sym typeface="Helvetica Neue"/>
                        </a:rPr>
                        <a:t>2-BTP</a:t>
                      </a:r>
                    </a:p>
                  </a:txBody>
                  <a:tcPr marL="35719" marR="35719" marT="35719" marB="35719" anchor="ctr" horzOverflow="overflow">
                    <a:lnL w="38100">
                      <a:solidFill>
                        <a:srgbClr val="000000"/>
                      </a:solidFill>
                      <a:miter lim="400000"/>
                    </a:lnL>
                    <a:lnR w="38100">
                      <a:solidFill>
                        <a:srgbClr val="000000"/>
                      </a:solidFill>
                      <a:miter lim="400000"/>
                    </a:lnR>
                    <a:lnT w="38100">
                      <a:solidFill>
                        <a:srgbClr val="000000"/>
                      </a:solidFill>
                      <a:miter lim="400000"/>
                    </a:lnT>
                    <a:lnB w="38100">
                      <a:solidFill>
                        <a:srgbClr val="000000"/>
                      </a:solidFill>
                      <a:miter lim="400000"/>
                    </a:lnB>
                    <a:solidFill>
                      <a:schemeClr val="accent3"/>
                    </a:solidFill>
                  </a:tcPr>
                </a:tc>
                <a:tc>
                  <a:txBody>
                    <a:bodyPr/>
                    <a:lstStyle/>
                    <a:p>
                      <a:pPr defTabSz="914400">
                        <a:defRPr sz="1800"/>
                      </a:pPr>
                      <a:r>
                        <a:rPr sz="1400" dirty="0">
                          <a:sym typeface="Helvetica Neue"/>
                        </a:rPr>
                        <a:t>Potential</a:t>
                      </a:r>
                    </a:p>
                  </a:txBody>
                  <a:tcPr marL="35719" marR="35719" marT="35719" marB="35719" anchor="ctr" horzOverflow="overflow">
                    <a:lnL w="38100">
                      <a:solidFill>
                        <a:srgbClr val="000000"/>
                      </a:solidFill>
                      <a:miter lim="400000"/>
                    </a:lnL>
                    <a:lnR w="38100" cap="flat" cmpd="sng" algn="ctr">
                      <a:solidFill>
                        <a:srgbClr val="000000"/>
                      </a:solidFill>
                      <a:prstDash val="solid"/>
                      <a:miter lim="400000"/>
                      <a:headEnd type="none" w="med" len="med"/>
                      <a:tailEnd type="none" w="med" len="med"/>
                    </a:lnR>
                    <a:lnT w="38100">
                      <a:solidFill>
                        <a:srgbClr val="000000"/>
                      </a:solidFill>
                      <a:miter lim="400000"/>
                    </a:lnT>
                    <a:lnB w="38100">
                      <a:solidFill>
                        <a:srgbClr val="000000"/>
                      </a:solidFill>
                      <a:miter lim="400000"/>
                    </a:lnB>
                    <a:solidFill>
                      <a:schemeClr val="accent3"/>
                    </a:solidFill>
                  </a:tcPr>
                </a:tc>
                <a:tc>
                  <a:txBody>
                    <a:bodyPr/>
                    <a:lstStyle/>
                    <a:p>
                      <a:pPr defTabSz="914400">
                        <a:defRPr sz="1800"/>
                      </a:pPr>
                      <a:r>
                        <a:rPr lang="en-US" sz="1500" b="0" i="0" u="none" strike="noStrike" cap="none" spc="0" baseline="0" dirty="0">
                          <a:solidFill>
                            <a:srgbClr val="000000"/>
                          </a:solidFill>
                          <a:effectLst/>
                          <a:uFillTx/>
                          <a:latin typeface="+mn-lt"/>
                          <a:ea typeface="+mn-ea"/>
                          <a:cs typeface="+mn-cs"/>
                          <a:sym typeface="Helvetica Neue Light"/>
                        </a:rPr>
                        <a:t>0.0028</a:t>
                      </a:r>
                      <a:endParaRPr sz="1400" dirty="0">
                        <a:sym typeface="Helvetica Neue"/>
                      </a:endParaRPr>
                    </a:p>
                  </a:txBody>
                  <a:tcPr marL="35719" marR="35719" marT="35719" marB="35719" anchor="ctr" horzOverflow="overflow">
                    <a:lnL w="38100">
                      <a:solidFill>
                        <a:srgbClr val="000000"/>
                      </a:solidFill>
                      <a:miter lim="400000"/>
                    </a:lnL>
                    <a:lnR w="38100" cap="flat" cmpd="sng" algn="ctr">
                      <a:solidFill>
                        <a:srgbClr val="000000"/>
                      </a:solidFill>
                      <a:prstDash val="solid"/>
                      <a:miter lim="400000"/>
                      <a:headEnd type="none" w="med" len="med"/>
                      <a:tailEnd type="none" w="med" len="med"/>
                    </a:lnR>
                    <a:lnT w="38100" cap="flat" cmpd="sng" algn="ctr">
                      <a:solidFill>
                        <a:srgbClr val="000000"/>
                      </a:solidFill>
                      <a:prstDash val="solid"/>
                      <a:miter lim="400000"/>
                      <a:headEnd type="none" w="med" len="med"/>
                      <a:tailEnd type="none" w="med" len="med"/>
                    </a:lnT>
                    <a:lnB w="38100">
                      <a:solidFill>
                        <a:srgbClr val="000000"/>
                      </a:solidFill>
                      <a:miter lim="400000"/>
                    </a:lnB>
                    <a:solidFill>
                      <a:schemeClr val="accent3"/>
                    </a:solidFill>
                  </a:tcPr>
                </a:tc>
                <a:tc>
                  <a:txBody>
                    <a:bodyPr/>
                    <a:lstStyle/>
                    <a:p>
                      <a:pPr defTabSz="914400">
                        <a:defRPr sz="1800"/>
                      </a:pPr>
                      <a:r>
                        <a:rPr lang="en-US" sz="1400" dirty="0">
                          <a:sym typeface="Helvetica Neue"/>
                        </a:rPr>
                        <a:t>0.26</a:t>
                      </a:r>
                      <a:r>
                        <a:rPr sz="1400" dirty="0">
                          <a:sym typeface="Helvetica Neue"/>
                        </a:rPr>
                        <a:t> [3]</a:t>
                      </a:r>
                    </a:p>
                  </a:txBody>
                  <a:tcPr marL="35719" marR="35719" marT="35719" marB="35719" anchor="ctr" horzOverflow="overflow">
                    <a:lnL w="38100" cap="flat" cmpd="sng" algn="ctr">
                      <a:solidFill>
                        <a:srgbClr val="000000"/>
                      </a:solidFill>
                      <a:prstDash val="solid"/>
                      <a:miter lim="400000"/>
                      <a:headEnd type="none" w="med" len="med"/>
                      <a:tailEnd type="none" w="med" len="med"/>
                    </a:lnL>
                    <a:lnR w="38100">
                      <a:solidFill>
                        <a:srgbClr val="000000"/>
                      </a:solidFill>
                      <a:miter lim="400000"/>
                    </a:lnR>
                    <a:lnT w="38100">
                      <a:solidFill>
                        <a:srgbClr val="000000"/>
                      </a:solidFill>
                      <a:miter lim="400000"/>
                    </a:lnT>
                    <a:lnB w="38100">
                      <a:solidFill>
                        <a:srgbClr val="000000"/>
                      </a:solidFill>
                      <a:miter lim="400000"/>
                    </a:lnB>
                    <a:solidFill>
                      <a:schemeClr val="accent3"/>
                    </a:solidFill>
                  </a:tcPr>
                </a:tc>
                <a:extLst>
                  <a:ext uri="{0D108BD9-81ED-4DB2-BD59-A6C34878D82A}">
                    <a16:rowId xmlns:a16="http://schemas.microsoft.com/office/drawing/2014/main" val="10002"/>
                  </a:ext>
                </a:extLst>
              </a:tr>
            </a:tbl>
          </a:graphicData>
        </a:graphic>
      </p:graphicFrame>
      <p:grpSp>
        <p:nvGrpSpPr>
          <p:cNvPr id="255" name="Group"/>
          <p:cNvGrpSpPr/>
          <p:nvPr/>
        </p:nvGrpSpPr>
        <p:grpSpPr>
          <a:xfrm>
            <a:off x="2151188" y="1484270"/>
            <a:ext cx="3844617" cy="2967018"/>
            <a:chOff x="-1" y="19"/>
            <a:chExt cx="5467897" cy="4219758"/>
          </a:xfrm>
        </p:grpSpPr>
        <p:sp>
          <p:nvSpPr>
            <p:cNvPr id="253" name="Line"/>
            <p:cNvSpPr/>
            <p:nvPr/>
          </p:nvSpPr>
          <p:spPr>
            <a:xfrm>
              <a:off x="-1" y="19"/>
              <a:ext cx="5467897" cy="4219758"/>
            </a:xfrm>
            <a:custGeom>
              <a:avLst/>
              <a:gdLst/>
              <a:ahLst/>
              <a:cxnLst>
                <a:cxn ang="0">
                  <a:pos x="wd2" y="hd2"/>
                </a:cxn>
                <a:cxn ang="5400000">
                  <a:pos x="wd2" y="hd2"/>
                </a:cxn>
                <a:cxn ang="10800000">
                  <a:pos x="wd2" y="hd2"/>
                </a:cxn>
                <a:cxn ang="16200000">
                  <a:pos x="wd2" y="hd2"/>
                </a:cxn>
              </a:cxnLst>
              <a:rect l="0" t="0" r="r" b="b"/>
              <a:pathLst>
                <a:path w="21598" h="21547" extrusionOk="0">
                  <a:moveTo>
                    <a:pt x="0" y="13266"/>
                  </a:moveTo>
                  <a:cubicBezTo>
                    <a:pt x="-2" y="14510"/>
                    <a:pt x="66" y="15753"/>
                    <a:pt x="202" y="16985"/>
                  </a:cubicBezTo>
                  <a:cubicBezTo>
                    <a:pt x="251" y="17423"/>
                    <a:pt x="308" y="17859"/>
                    <a:pt x="405" y="18283"/>
                  </a:cubicBezTo>
                  <a:cubicBezTo>
                    <a:pt x="525" y="18812"/>
                    <a:pt x="705" y="19313"/>
                    <a:pt x="894" y="19807"/>
                  </a:cubicBezTo>
                  <a:cubicBezTo>
                    <a:pt x="1077" y="20284"/>
                    <a:pt x="1271" y="20759"/>
                    <a:pt x="1559" y="21141"/>
                  </a:cubicBezTo>
                  <a:cubicBezTo>
                    <a:pt x="1694" y="21320"/>
                    <a:pt x="1852" y="21477"/>
                    <a:pt x="2042" y="21528"/>
                  </a:cubicBezTo>
                  <a:cubicBezTo>
                    <a:pt x="2206" y="21573"/>
                    <a:pt x="2375" y="21532"/>
                    <a:pt x="2528" y="21444"/>
                  </a:cubicBezTo>
                  <a:cubicBezTo>
                    <a:pt x="2812" y="21280"/>
                    <a:pt x="3022" y="20972"/>
                    <a:pt x="3217" y="20660"/>
                  </a:cubicBezTo>
                  <a:cubicBezTo>
                    <a:pt x="3957" y="19480"/>
                    <a:pt x="4567" y="18178"/>
                    <a:pt x="5150" y="16860"/>
                  </a:cubicBezTo>
                  <a:cubicBezTo>
                    <a:pt x="6143" y="14615"/>
                    <a:pt x="7058" y="12315"/>
                    <a:pt x="8066" y="10083"/>
                  </a:cubicBezTo>
                  <a:cubicBezTo>
                    <a:pt x="8627" y="8840"/>
                    <a:pt x="9216" y="7619"/>
                    <a:pt x="9766" y="6369"/>
                  </a:cubicBezTo>
                  <a:cubicBezTo>
                    <a:pt x="10324" y="5103"/>
                    <a:pt x="10843" y="3805"/>
                    <a:pt x="11495" y="2614"/>
                  </a:cubicBezTo>
                  <a:cubicBezTo>
                    <a:pt x="11775" y="2104"/>
                    <a:pt x="12079" y="1614"/>
                    <a:pt x="12433" y="1188"/>
                  </a:cubicBezTo>
                  <a:cubicBezTo>
                    <a:pt x="12653" y="924"/>
                    <a:pt x="12891" y="686"/>
                    <a:pt x="13151" y="492"/>
                  </a:cubicBezTo>
                  <a:cubicBezTo>
                    <a:pt x="13356" y="339"/>
                    <a:pt x="13573" y="214"/>
                    <a:pt x="13801" y="129"/>
                  </a:cubicBezTo>
                  <a:cubicBezTo>
                    <a:pt x="14126" y="9"/>
                    <a:pt x="14466" y="-27"/>
                    <a:pt x="14802" y="19"/>
                  </a:cubicBezTo>
                  <a:cubicBezTo>
                    <a:pt x="15049" y="52"/>
                    <a:pt x="15290" y="129"/>
                    <a:pt x="15524" y="232"/>
                  </a:cubicBezTo>
                  <a:cubicBezTo>
                    <a:pt x="15896" y="395"/>
                    <a:pt x="16248" y="624"/>
                    <a:pt x="16586" y="883"/>
                  </a:cubicBezTo>
                  <a:cubicBezTo>
                    <a:pt x="17044" y="1236"/>
                    <a:pt x="17475" y="1647"/>
                    <a:pt x="17858" y="2127"/>
                  </a:cubicBezTo>
                  <a:cubicBezTo>
                    <a:pt x="18349" y="2742"/>
                    <a:pt x="18753" y="3459"/>
                    <a:pt x="19151" y="4178"/>
                  </a:cubicBezTo>
                  <a:cubicBezTo>
                    <a:pt x="19988" y="5691"/>
                    <a:pt x="20803" y="7223"/>
                    <a:pt x="21598" y="8773"/>
                  </a:cubicBezTo>
                </a:path>
              </a:pathLst>
            </a:custGeom>
            <a:noFill/>
            <a:ln w="25400" cap="flat">
              <a:solidFill>
                <a:schemeClr val="accent3">
                  <a:hueOff val="362282"/>
                  <a:satOff val="31803"/>
                  <a:lumOff val="-18242"/>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54" name="0.48"/>
            <p:cNvSpPr txBox="1"/>
            <p:nvPr/>
          </p:nvSpPr>
          <p:spPr>
            <a:xfrm rot="3577018">
              <a:off x="5030024" y="1026209"/>
              <a:ext cx="428609"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300">
                  <a:solidFill>
                    <a:schemeClr val="accent3">
                      <a:hueOff val="914337"/>
                      <a:satOff val="31515"/>
                      <a:lumOff val="-30790"/>
                    </a:schemeClr>
                  </a:solidFill>
                </a:defRPr>
              </a:lvl1pPr>
            </a:lstStyle>
            <a:p>
              <a:pPr algn="ctr" defTabSz="486716" hangingPunct="0"/>
              <a:r>
                <a:rPr sz="914" kern="0">
                  <a:solidFill>
                    <a:srgbClr val="61D836">
                      <a:hueOff val="914337"/>
                      <a:satOff val="31515"/>
                      <a:lumOff val="-30790"/>
                    </a:srgbClr>
                  </a:solidFill>
                  <a:latin typeface="Helvetica Neue"/>
                  <a:ea typeface="Helvetica Neue"/>
                  <a:cs typeface="Helvetica Neue"/>
                  <a:sym typeface="Helvetica Neue"/>
                </a:rPr>
                <a:t>0.48</a:t>
              </a:r>
            </a:p>
          </p:txBody>
        </p:sp>
      </p:grpSp>
      <p:grpSp>
        <p:nvGrpSpPr>
          <p:cNvPr id="258" name="Group"/>
          <p:cNvGrpSpPr/>
          <p:nvPr/>
        </p:nvGrpSpPr>
        <p:grpSpPr>
          <a:xfrm>
            <a:off x="2156168" y="3262950"/>
            <a:ext cx="3845070" cy="1007480"/>
            <a:chOff x="0" y="7"/>
            <a:chExt cx="5468542" cy="1432859"/>
          </a:xfrm>
        </p:grpSpPr>
        <p:sp>
          <p:nvSpPr>
            <p:cNvPr id="256" name="Line"/>
            <p:cNvSpPr/>
            <p:nvPr/>
          </p:nvSpPr>
          <p:spPr>
            <a:xfrm>
              <a:off x="0" y="7"/>
              <a:ext cx="5468542" cy="1432859"/>
            </a:xfrm>
            <a:custGeom>
              <a:avLst/>
              <a:gdLst/>
              <a:ahLst/>
              <a:cxnLst>
                <a:cxn ang="0">
                  <a:pos x="wd2" y="hd2"/>
                </a:cxn>
                <a:cxn ang="5400000">
                  <a:pos x="wd2" y="hd2"/>
                </a:cxn>
                <a:cxn ang="10800000">
                  <a:pos x="wd2" y="hd2"/>
                </a:cxn>
                <a:cxn ang="16200000">
                  <a:pos x="wd2" y="hd2"/>
                </a:cxn>
              </a:cxnLst>
              <a:rect l="0" t="0" r="r" b="b"/>
              <a:pathLst>
                <a:path w="21600" h="21434" extrusionOk="0">
                  <a:moveTo>
                    <a:pt x="0" y="1909"/>
                  </a:moveTo>
                  <a:cubicBezTo>
                    <a:pt x="97" y="4132"/>
                    <a:pt x="230" y="6330"/>
                    <a:pt x="397" y="8493"/>
                  </a:cubicBezTo>
                  <a:cubicBezTo>
                    <a:pt x="551" y="10484"/>
                    <a:pt x="734" y="12440"/>
                    <a:pt x="907" y="14410"/>
                  </a:cubicBezTo>
                  <a:cubicBezTo>
                    <a:pt x="1057" y="16126"/>
                    <a:pt x="1201" y="17864"/>
                    <a:pt x="1445" y="19418"/>
                  </a:cubicBezTo>
                  <a:cubicBezTo>
                    <a:pt x="1507" y="19807"/>
                    <a:pt x="1574" y="20182"/>
                    <a:pt x="1654" y="20516"/>
                  </a:cubicBezTo>
                  <a:cubicBezTo>
                    <a:pt x="1721" y="20791"/>
                    <a:pt x="1796" y="21037"/>
                    <a:pt x="1885" y="21196"/>
                  </a:cubicBezTo>
                  <a:cubicBezTo>
                    <a:pt x="2073" y="21533"/>
                    <a:pt x="2288" y="21443"/>
                    <a:pt x="2493" y="21335"/>
                  </a:cubicBezTo>
                  <a:cubicBezTo>
                    <a:pt x="2856" y="21145"/>
                    <a:pt x="3220" y="20918"/>
                    <a:pt x="3564" y="20441"/>
                  </a:cubicBezTo>
                  <a:cubicBezTo>
                    <a:pt x="3871" y="20015"/>
                    <a:pt x="4157" y="19399"/>
                    <a:pt x="4430" y="18716"/>
                  </a:cubicBezTo>
                  <a:cubicBezTo>
                    <a:pt x="5336" y="16450"/>
                    <a:pt x="6097" y="13480"/>
                    <a:pt x="6923" y="10816"/>
                  </a:cubicBezTo>
                  <a:cubicBezTo>
                    <a:pt x="7418" y="9223"/>
                    <a:pt x="7935" y="7738"/>
                    <a:pt x="8472" y="6358"/>
                  </a:cubicBezTo>
                  <a:cubicBezTo>
                    <a:pt x="9217" y="4444"/>
                    <a:pt x="9999" y="2733"/>
                    <a:pt x="10843" y="1539"/>
                  </a:cubicBezTo>
                  <a:cubicBezTo>
                    <a:pt x="11242" y="973"/>
                    <a:pt x="11653" y="528"/>
                    <a:pt x="12071" y="207"/>
                  </a:cubicBezTo>
                  <a:cubicBezTo>
                    <a:pt x="12497" y="-43"/>
                    <a:pt x="12929" y="-67"/>
                    <a:pt x="13356" y="134"/>
                  </a:cubicBezTo>
                  <a:cubicBezTo>
                    <a:pt x="13667" y="281"/>
                    <a:pt x="13974" y="547"/>
                    <a:pt x="14269" y="946"/>
                  </a:cubicBezTo>
                  <a:cubicBezTo>
                    <a:pt x="14665" y="1481"/>
                    <a:pt x="15035" y="2247"/>
                    <a:pt x="15402" y="3021"/>
                  </a:cubicBezTo>
                  <a:cubicBezTo>
                    <a:pt x="16130" y="4554"/>
                    <a:pt x="16851" y="6125"/>
                    <a:pt x="17561" y="7774"/>
                  </a:cubicBezTo>
                  <a:cubicBezTo>
                    <a:pt x="18259" y="9396"/>
                    <a:pt x="18946" y="11092"/>
                    <a:pt x="19619" y="12859"/>
                  </a:cubicBezTo>
                  <a:cubicBezTo>
                    <a:pt x="20293" y="14626"/>
                    <a:pt x="20953" y="16464"/>
                    <a:pt x="21600" y="18370"/>
                  </a:cubicBezTo>
                </a:path>
              </a:pathLst>
            </a:custGeom>
            <a:noFill/>
            <a:ln w="25400" cap="flat">
              <a:solidFill>
                <a:schemeClr val="accent3">
                  <a:hueOff val="362282"/>
                  <a:satOff val="31803"/>
                  <a:lumOff val="-18242"/>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57" name="0.53"/>
            <p:cNvSpPr txBox="1"/>
            <p:nvPr/>
          </p:nvSpPr>
          <p:spPr>
            <a:xfrm rot="2327802">
              <a:off x="4968576" y="691114"/>
              <a:ext cx="428609"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300">
                  <a:solidFill>
                    <a:schemeClr val="accent3">
                      <a:hueOff val="914337"/>
                      <a:satOff val="31515"/>
                      <a:lumOff val="-30790"/>
                    </a:schemeClr>
                  </a:solidFill>
                </a:defRPr>
              </a:lvl1pPr>
            </a:lstStyle>
            <a:p>
              <a:pPr algn="ctr" defTabSz="486716" hangingPunct="0"/>
              <a:r>
                <a:rPr sz="914" kern="0">
                  <a:solidFill>
                    <a:srgbClr val="61D836">
                      <a:hueOff val="914337"/>
                      <a:satOff val="31515"/>
                      <a:lumOff val="-30790"/>
                    </a:srgbClr>
                  </a:solidFill>
                  <a:latin typeface="Helvetica Neue"/>
                  <a:ea typeface="Helvetica Neue"/>
                  <a:cs typeface="Helvetica Neue"/>
                  <a:sym typeface="Helvetica Neue"/>
                </a:rPr>
                <a:t>0.53</a:t>
              </a:r>
            </a:p>
          </p:txBody>
        </p:sp>
      </p:grpSp>
      <p:grpSp>
        <p:nvGrpSpPr>
          <p:cNvPr id="261" name="Group"/>
          <p:cNvGrpSpPr/>
          <p:nvPr/>
        </p:nvGrpSpPr>
        <p:grpSpPr>
          <a:xfrm>
            <a:off x="2159325" y="3332413"/>
            <a:ext cx="3840261" cy="1265892"/>
            <a:chOff x="0" y="0"/>
            <a:chExt cx="5461702" cy="1800378"/>
          </a:xfrm>
        </p:grpSpPr>
        <p:sp>
          <p:nvSpPr>
            <p:cNvPr id="259" name="Line"/>
            <p:cNvSpPr/>
            <p:nvPr/>
          </p:nvSpPr>
          <p:spPr>
            <a:xfrm>
              <a:off x="0" y="0"/>
              <a:ext cx="5461702" cy="18003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55" y="1998"/>
                    <a:pt x="356" y="3960"/>
                    <a:pt x="603" y="5871"/>
                  </a:cubicBezTo>
                  <a:cubicBezTo>
                    <a:pt x="696" y="6594"/>
                    <a:pt x="796" y="7309"/>
                    <a:pt x="917" y="7994"/>
                  </a:cubicBezTo>
                  <a:cubicBezTo>
                    <a:pt x="990" y="8409"/>
                    <a:pt x="1071" y="8812"/>
                    <a:pt x="1154" y="9210"/>
                  </a:cubicBezTo>
                  <a:cubicBezTo>
                    <a:pt x="1388" y="10331"/>
                    <a:pt x="1639" y="11419"/>
                    <a:pt x="1911" y="12457"/>
                  </a:cubicBezTo>
                  <a:cubicBezTo>
                    <a:pt x="2050" y="12985"/>
                    <a:pt x="2196" y="13504"/>
                    <a:pt x="2383" y="13873"/>
                  </a:cubicBezTo>
                  <a:cubicBezTo>
                    <a:pt x="2533" y="14171"/>
                    <a:pt x="2705" y="14358"/>
                    <a:pt x="2884" y="14420"/>
                  </a:cubicBezTo>
                  <a:lnTo>
                    <a:pt x="3457" y="14656"/>
                  </a:lnTo>
                  <a:lnTo>
                    <a:pt x="4538" y="14229"/>
                  </a:lnTo>
                  <a:lnTo>
                    <a:pt x="5785" y="13063"/>
                  </a:lnTo>
                  <a:cubicBezTo>
                    <a:pt x="6246" y="12589"/>
                    <a:pt x="6709" y="12122"/>
                    <a:pt x="7172" y="11661"/>
                  </a:cubicBezTo>
                  <a:cubicBezTo>
                    <a:pt x="7564" y="11270"/>
                    <a:pt x="7957" y="10884"/>
                    <a:pt x="8360" y="10612"/>
                  </a:cubicBezTo>
                  <a:cubicBezTo>
                    <a:pt x="8769" y="10336"/>
                    <a:pt x="9186" y="10179"/>
                    <a:pt x="9602" y="10030"/>
                  </a:cubicBezTo>
                  <a:cubicBezTo>
                    <a:pt x="10203" y="9815"/>
                    <a:pt x="10805" y="9616"/>
                    <a:pt x="11410" y="9601"/>
                  </a:cubicBezTo>
                  <a:cubicBezTo>
                    <a:pt x="11877" y="9588"/>
                    <a:pt x="12344" y="9685"/>
                    <a:pt x="12804" y="9930"/>
                  </a:cubicBezTo>
                  <a:cubicBezTo>
                    <a:pt x="13187" y="10134"/>
                    <a:pt x="13563" y="10439"/>
                    <a:pt x="13927" y="10845"/>
                  </a:cubicBezTo>
                  <a:cubicBezTo>
                    <a:pt x="14880" y="11907"/>
                    <a:pt x="15732" y="13630"/>
                    <a:pt x="16632" y="15050"/>
                  </a:cubicBezTo>
                  <a:cubicBezTo>
                    <a:pt x="17588" y="16557"/>
                    <a:pt x="18595" y="17719"/>
                    <a:pt x="19591" y="18961"/>
                  </a:cubicBezTo>
                  <a:cubicBezTo>
                    <a:pt x="20266" y="19803"/>
                    <a:pt x="20936" y="20683"/>
                    <a:pt x="21600" y="21600"/>
                  </a:cubicBezTo>
                </a:path>
              </a:pathLst>
            </a:custGeom>
            <a:noFill/>
            <a:ln w="25400" cap="flat">
              <a:solidFill>
                <a:schemeClr val="accent3">
                  <a:hueOff val="362282"/>
                  <a:satOff val="31803"/>
                  <a:lumOff val="-18242"/>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60" name="0.57"/>
            <p:cNvSpPr txBox="1"/>
            <p:nvPr/>
          </p:nvSpPr>
          <p:spPr>
            <a:xfrm rot="1604059">
              <a:off x="4981708" y="1406618"/>
              <a:ext cx="435585"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lvl1pPr>
                <a:defRPr sz="1300">
                  <a:solidFill>
                    <a:schemeClr val="accent3">
                      <a:hueOff val="914337"/>
                      <a:satOff val="31515"/>
                      <a:lumOff val="-30790"/>
                    </a:schemeClr>
                  </a:solidFill>
                </a:defRPr>
              </a:lvl1pPr>
            </a:lstStyle>
            <a:p>
              <a:pPr algn="ctr" defTabSz="486716" hangingPunct="0"/>
              <a:r>
                <a:rPr sz="914" kern="0">
                  <a:solidFill>
                    <a:srgbClr val="61D836">
                      <a:hueOff val="914337"/>
                      <a:satOff val="31515"/>
                      <a:lumOff val="-30790"/>
                    </a:srgbClr>
                  </a:solidFill>
                  <a:latin typeface="Helvetica Neue"/>
                  <a:ea typeface="Helvetica Neue"/>
                  <a:cs typeface="Helvetica Neue"/>
                  <a:sym typeface="Helvetica Neue"/>
                </a:rPr>
                <a:t>0.57</a:t>
              </a:r>
            </a:p>
          </p:txBody>
        </p:sp>
      </p:grpSp>
      <p:grpSp>
        <p:nvGrpSpPr>
          <p:cNvPr id="264" name="Group"/>
          <p:cNvGrpSpPr/>
          <p:nvPr/>
        </p:nvGrpSpPr>
        <p:grpSpPr>
          <a:xfrm>
            <a:off x="2157492" y="3316229"/>
            <a:ext cx="3841552" cy="1678828"/>
            <a:chOff x="0" y="0"/>
            <a:chExt cx="5463539" cy="2387665"/>
          </a:xfrm>
        </p:grpSpPr>
        <p:sp>
          <p:nvSpPr>
            <p:cNvPr id="262" name="Line"/>
            <p:cNvSpPr/>
            <p:nvPr/>
          </p:nvSpPr>
          <p:spPr>
            <a:xfrm>
              <a:off x="0" y="0"/>
              <a:ext cx="5463539" cy="23876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87" y="1028"/>
                    <a:pt x="407" y="2023"/>
                    <a:pt x="657" y="2978"/>
                  </a:cubicBezTo>
                  <a:cubicBezTo>
                    <a:pt x="803" y="3533"/>
                    <a:pt x="959" y="4075"/>
                    <a:pt x="1110" y="4623"/>
                  </a:cubicBezTo>
                  <a:cubicBezTo>
                    <a:pt x="1272" y="5210"/>
                    <a:pt x="1428" y="5806"/>
                    <a:pt x="1596" y="6385"/>
                  </a:cubicBezTo>
                  <a:cubicBezTo>
                    <a:pt x="1757" y="6940"/>
                    <a:pt x="1929" y="7481"/>
                    <a:pt x="2132" y="7959"/>
                  </a:cubicBezTo>
                  <a:cubicBezTo>
                    <a:pt x="2319" y="8397"/>
                    <a:pt x="2529" y="8777"/>
                    <a:pt x="2742" y="9148"/>
                  </a:cubicBezTo>
                  <a:cubicBezTo>
                    <a:pt x="2952" y="9513"/>
                    <a:pt x="3164" y="9872"/>
                    <a:pt x="3391" y="10178"/>
                  </a:cubicBezTo>
                  <a:cubicBezTo>
                    <a:pt x="3736" y="10643"/>
                    <a:pt x="4109" y="10980"/>
                    <a:pt x="4492" y="11242"/>
                  </a:cubicBezTo>
                  <a:cubicBezTo>
                    <a:pt x="5034" y="11612"/>
                    <a:pt x="5592" y="11832"/>
                    <a:pt x="6148" y="12060"/>
                  </a:cubicBezTo>
                  <a:cubicBezTo>
                    <a:pt x="7008" y="12412"/>
                    <a:pt x="7865" y="12788"/>
                    <a:pt x="8713" y="13269"/>
                  </a:cubicBezTo>
                  <a:cubicBezTo>
                    <a:pt x="9520" y="13728"/>
                    <a:pt x="10316" y="14281"/>
                    <a:pt x="11116" y="14805"/>
                  </a:cubicBezTo>
                  <a:cubicBezTo>
                    <a:pt x="11809" y="15259"/>
                    <a:pt x="12506" y="15691"/>
                    <a:pt x="13189" y="16217"/>
                  </a:cubicBezTo>
                  <a:cubicBezTo>
                    <a:pt x="14269" y="17048"/>
                    <a:pt x="15312" y="18110"/>
                    <a:pt x="16397" y="18904"/>
                  </a:cubicBezTo>
                  <a:cubicBezTo>
                    <a:pt x="17252" y="19530"/>
                    <a:pt x="18128" y="19986"/>
                    <a:pt x="19005" y="20414"/>
                  </a:cubicBezTo>
                  <a:cubicBezTo>
                    <a:pt x="19868" y="20835"/>
                    <a:pt x="20733" y="21231"/>
                    <a:pt x="21600" y="21600"/>
                  </a:cubicBezTo>
                </a:path>
              </a:pathLst>
            </a:custGeom>
            <a:noFill/>
            <a:ln w="25400" cap="flat">
              <a:solidFill>
                <a:schemeClr val="accent3">
                  <a:hueOff val="362282"/>
                  <a:satOff val="31803"/>
                  <a:lumOff val="-18242"/>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63" name="0.67"/>
            <p:cNvSpPr txBox="1"/>
            <p:nvPr/>
          </p:nvSpPr>
          <p:spPr>
            <a:xfrm rot="860253">
              <a:off x="4873640" y="2072387"/>
              <a:ext cx="435585"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lvl1pPr>
                <a:defRPr sz="1300">
                  <a:solidFill>
                    <a:schemeClr val="accent3">
                      <a:hueOff val="914337"/>
                      <a:satOff val="31515"/>
                      <a:lumOff val="-30790"/>
                    </a:schemeClr>
                  </a:solidFill>
                </a:defRPr>
              </a:lvl1pPr>
            </a:lstStyle>
            <a:p>
              <a:pPr algn="ctr" defTabSz="486716" hangingPunct="0"/>
              <a:r>
                <a:rPr sz="914" kern="0">
                  <a:solidFill>
                    <a:srgbClr val="61D836">
                      <a:hueOff val="914337"/>
                      <a:satOff val="31515"/>
                      <a:lumOff val="-30790"/>
                    </a:srgbClr>
                  </a:solidFill>
                  <a:latin typeface="Helvetica Neue"/>
                  <a:ea typeface="Helvetica Neue"/>
                  <a:cs typeface="Helvetica Neue"/>
                  <a:sym typeface="Helvetica Neue"/>
                </a:rPr>
                <a:t>0.67</a:t>
              </a:r>
            </a:p>
          </p:txBody>
        </p:sp>
      </p:grpSp>
      <p:grpSp>
        <p:nvGrpSpPr>
          <p:cNvPr id="267" name="Group"/>
          <p:cNvGrpSpPr/>
          <p:nvPr/>
        </p:nvGrpSpPr>
        <p:grpSpPr>
          <a:xfrm>
            <a:off x="2155112" y="3302157"/>
            <a:ext cx="3831532" cy="1844923"/>
            <a:chOff x="0" y="0"/>
            <a:chExt cx="5449287" cy="2623889"/>
          </a:xfrm>
        </p:grpSpPr>
        <p:sp>
          <p:nvSpPr>
            <p:cNvPr id="265" name="Line"/>
            <p:cNvSpPr/>
            <p:nvPr/>
          </p:nvSpPr>
          <p:spPr>
            <a:xfrm>
              <a:off x="0" y="0"/>
              <a:ext cx="5449287" cy="26238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41" y="1303"/>
                    <a:pt x="883" y="2605"/>
                    <a:pt x="1326" y="3905"/>
                  </a:cubicBezTo>
                  <a:cubicBezTo>
                    <a:pt x="1547" y="4553"/>
                    <a:pt x="1768" y="5201"/>
                    <a:pt x="1991" y="5845"/>
                  </a:cubicBezTo>
                  <a:cubicBezTo>
                    <a:pt x="2103" y="6167"/>
                    <a:pt x="2215" y="6488"/>
                    <a:pt x="2325" y="6813"/>
                  </a:cubicBezTo>
                  <a:cubicBezTo>
                    <a:pt x="2380" y="6976"/>
                    <a:pt x="2434" y="7139"/>
                    <a:pt x="2492" y="7297"/>
                  </a:cubicBezTo>
                  <a:cubicBezTo>
                    <a:pt x="2607" y="7610"/>
                    <a:pt x="2736" y="7900"/>
                    <a:pt x="2869" y="8180"/>
                  </a:cubicBezTo>
                  <a:cubicBezTo>
                    <a:pt x="3185" y="8842"/>
                    <a:pt x="3524" y="9452"/>
                    <a:pt x="3888" y="9991"/>
                  </a:cubicBezTo>
                  <a:cubicBezTo>
                    <a:pt x="4070" y="10261"/>
                    <a:pt x="4258" y="10512"/>
                    <a:pt x="4447" y="10760"/>
                  </a:cubicBezTo>
                  <a:cubicBezTo>
                    <a:pt x="5239" y="11798"/>
                    <a:pt x="6051" y="12768"/>
                    <a:pt x="6881" y="13669"/>
                  </a:cubicBezTo>
                  <a:cubicBezTo>
                    <a:pt x="7296" y="14119"/>
                    <a:pt x="7715" y="14551"/>
                    <a:pt x="8138" y="14966"/>
                  </a:cubicBezTo>
                  <a:cubicBezTo>
                    <a:pt x="9065" y="15874"/>
                    <a:pt x="10011" y="16698"/>
                    <a:pt x="10972" y="17441"/>
                  </a:cubicBezTo>
                  <a:cubicBezTo>
                    <a:pt x="11452" y="17812"/>
                    <a:pt x="11936" y="18163"/>
                    <a:pt x="12424" y="18487"/>
                  </a:cubicBezTo>
                  <a:cubicBezTo>
                    <a:pt x="13427" y="19151"/>
                    <a:pt x="14446" y="19696"/>
                    <a:pt x="15478" y="20103"/>
                  </a:cubicBezTo>
                  <a:cubicBezTo>
                    <a:pt x="15995" y="20306"/>
                    <a:pt x="16514" y="20475"/>
                    <a:pt x="17034" y="20630"/>
                  </a:cubicBezTo>
                  <a:cubicBezTo>
                    <a:pt x="18549" y="21079"/>
                    <a:pt x="20072" y="21403"/>
                    <a:pt x="21600" y="21600"/>
                  </a:cubicBezTo>
                </a:path>
              </a:pathLst>
            </a:custGeom>
            <a:noFill/>
            <a:ln w="25400" cap="flat">
              <a:solidFill>
                <a:schemeClr val="accent3">
                  <a:hueOff val="362282"/>
                  <a:satOff val="31803"/>
                  <a:lumOff val="-18242"/>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66" name="0.79"/>
            <p:cNvSpPr txBox="1"/>
            <p:nvPr/>
          </p:nvSpPr>
          <p:spPr>
            <a:xfrm rot="442079">
              <a:off x="4630420" y="2314748"/>
              <a:ext cx="435585"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lvl1pPr>
                <a:defRPr sz="1300">
                  <a:solidFill>
                    <a:schemeClr val="accent3">
                      <a:hueOff val="914337"/>
                      <a:satOff val="31515"/>
                      <a:lumOff val="-30790"/>
                    </a:schemeClr>
                  </a:solidFill>
                </a:defRPr>
              </a:lvl1pPr>
            </a:lstStyle>
            <a:p>
              <a:pPr algn="ctr" defTabSz="486716" hangingPunct="0"/>
              <a:r>
                <a:rPr sz="914" kern="0">
                  <a:solidFill>
                    <a:srgbClr val="61D836">
                      <a:hueOff val="914337"/>
                      <a:satOff val="31515"/>
                      <a:lumOff val="-30790"/>
                    </a:srgbClr>
                  </a:solidFill>
                  <a:latin typeface="Helvetica Neue"/>
                  <a:ea typeface="Helvetica Neue"/>
                  <a:cs typeface="Helvetica Neue"/>
                  <a:sym typeface="Helvetica Neue"/>
                </a:rPr>
                <a:t>0.79</a:t>
              </a:r>
            </a:p>
          </p:txBody>
        </p:sp>
      </p:grpSp>
      <p:grpSp>
        <p:nvGrpSpPr>
          <p:cNvPr id="270" name="Group"/>
          <p:cNvGrpSpPr/>
          <p:nvPr/>
        </p:nvGrpSpPr>
        <p:grpSpPr>
          <a:xfrm>
            <a:off x="2153618" y="3310934"/>
            <a:ext cx="2605078" cy="1849456"/>
            <a:chOff x="0" y="0"/>
            <a:chExt cx="3704998" cy="2630337"/>
          </a:xfrm>
        </p:grpSpPr>
        <p:sp>
          <p:nvSpPr>
            <p:cNvPr id="268" name="Line"/>
            <p:cNvSpPr/>
            <p:nvPr/>
          </p:nvSpPr>
          <p:spPr>
            <a:xfrm>
              <a:off x="0" y="0"/>
              <a:ext cx="3269712" cy="25060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188" y="7998"/>
                  </a:lnTo>
                  <a:cubicBezTo>
                    <a:pt x="4543" y="8538"/>
                    <a:pt x="4903" y="9072"/>
                    <a:pt x="5267" y="9602"/>
                  </a:cubicBezTo>
                  <a:cubicBezTo>
                    <a:pt x="5970" y="10626"/>
                    <a:pt x="6690" y="11633"/>
                    <a:pt x="7458" y="12574"/>
                  </a:cubicBezTo>
                  <a:cubicBezTo>
                    <a:pt x="8055" y="13306"/>
                    <a:pt x="8681" y="13997"/>
                    <a:pt x="9326" y="14656"/>
                  </a:cubicBezTo>
                  <a:cubicBezTo>
                    <a:pt x="10035" y="15381"/>
                    <a:pt x="10768" y="16066"/>
                    <a:pt x="11517" y="16720"/>
                  </a:cubicBezTo>
                  <a:cubicBezTo>
                    <a:pt x="12128" y="17254"/>
                    <a:pt x="12749" y="17768"/>
                    <a:pt x="13391" y="18234"/>
                  </a:cubicBezTo>
                  <a:cubicBezTo>
                    <a:pt x="13965" y="18651"/>
                    <a:pt x="14555" y="19029"/>
                    <a:pt x="15157" y="19369"/>
                  </a:cubicBezTo>
                  <a:cubicBezTo>
                    <a:pt x="15458" y="19540"/>
                    <a:pt x="15763" y="19701"/>
                    <a:pt x="16071" y="19849"/>
                  </a:cubicBezTo>
                  <a:cubicBezTo>
                    <a:pt x="16497" y="20053"/>
                    <a:pt x="16931" y="20233"/>
                    <a:pt x="17371" y="20380"/>
                  </a:cubicBezTo>
                  <a:cubicBezTo>
                    <a:pt x="17591" y="20454"/>
                    <a:pt x="17813" y="20519"/>
                    <a:pt x="18034" y="20584"/>
                  </a:cubicBezTo>
                  <a:cubicBezTo>
                    <a:pt x="19221" y="20933"/>
                    <a:pt x="20410" y="21272"/>
                    <a:pt x="21600" y="21600"/>
                  </a:cubicBezTo>
                </a:path>
              </a:pathLst>
            </a:custGeom>
            <a:noFill/>
            <a:ln w="25400" cap="flat">
              <a:solidFill>
                <a:schemeClr val="accent3">
                  <a:hueOff val="362282"/>
                  <a:satOff val="31803"/>
                  <a:lumOff val="-18242"/>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69" name="0.92"/>
            <p:cNvSpPr txBox="1"/>
            <p:nvPr/>
          </p:nvSpPr>
          <p:spPr>
            <a:xfrm rot="442079">
              <a:off x="3269411" y="2327667"/>
              <a:ext cx="435587"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lvl1pPr>
                <a:defRPr sz="1300">
                  <a:solidFill>
                    <a:schemeClr val="accent3">
                      <a:hueOff val="914337"/>
                      <a:satOff val="31515"/>
                      <a:lumOff val="-30790"/>
                    </a:schemeClr>
                  </a:solidFill>
                </a:defRPr>
              </a:lvl1pPr>
            </a:lstStyle>
            <a:p>
              <a:pPr algn="ctr" defTabSz="486716" hangingPunct="0"/>
              <a:r>
                <a:rPr sz="914" kern="0">
                  <a:solidFill>
                    <a:srgbClr val="61D836">
                      <a:hueOff val="914337"/>
                      <a:satOff val="31515"/>
                      <a:lumOff val="-30790"/>
                    </a:srgbClr>
                  </a:solidFill>
                  <a:latin typeface="Helvetica Neue"/>
                  <a:ea typeface="Helvetica Neue"/>
                  <a:cs typeface="Helvetica Neue"/>
                  <a:sym typeface="Helvetica Neue"/>
                </a:rPr>
                <a:t>0.92</a:t>
              </a:r>
            </a:p>
          </p:txBody>
        </p:sp>
      </p:grpSp>
      <p:grpSp>
        <p:nvGrpSpPr>
          <p:cNvPr id="273" name="Group"/>
          <p:cNvGrpSpPr/>
          <p:nvPr/>
        </p:nvGrpSpPr>
        <p:grpSpPr>
          <a:xfrm>
            <a:off x="2155407" y="3308509"/>
            <a:ext cx="3829444" cy="1920383"/>
            <a:chOff x="0" y="0"/>
            <a:chExt cx="5446318" cy="2731210"/>
          </a:xfrm>
        </p:grpSpPr>
        <p:sp>
          <p:nvSpPr>
            <p:cNvPr id="271" name="Line"/>
            <p:cNvSpPr/>
            <p:nvPr/>
          </p:nvSpPr>
          <p:spPr>
            <a:xfrm>
              <a:off x="0" y="0"/>
              <a:ext cx="5446318" cy="27312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39" y="4714"/>
                  </a:lnTo>
                  <a:cubicBezTo>
                    <a:pt x="1717" y="5619"/>
                    <a:pt x="2002" y="6515"/>
                    <a:pt x="2295" y="7402"/>
                  </a:cubicBezTo>
                  <a:cubicBezTo>
                    <a:pt x="2593" y="8305"/>
                    <a:pt x="2898" y="9199"/>
                    <a:pt x="3238" y="10042"/>
                  </a:cubicBezTo>
                  <a:cubicBezTo>
                    <a:pt x="3599" y="10940"/>
                    <a:pt x="3998" y="11778"/>
                    <a:pt x="4429" y="12546"/>
                  </a:cubicBezTo>
                  <a:cubicBezTo>
                    <a:pt x="5211" y="13939"/>
                    <a:pt x="6091" y="15088"/>
                    <a:pt x="6936" y="16323"/>
                  </a:cubicBezTo>
                  <a:cubicBezTo>
                    <a:pt x="7361" y="16943"/>
                    <a:pt x="7779" y="17587"/>
                    <a:pt x="8228" y="18136"/>
                  </a:cubicBezTo>
                  <a:cubicBezTo>
                    <a:pt x="8685" y="18694"/>
                    <a:pt x="9174" y="19150"/>
                    <a:pt x="9696" y="19398"/>
                  </a:cubicBezTo>
                  <a:cubicBezTo>
                    <a:pt x="9918" y="19504"/>
                    <a:pt x="10144" y="19570"/>
                    <a:pt x="10369" y="19637"/>
                  </a:cubicBezTo>
                  <a:cubicBezTo>
                    <a:pt x="11326" y="19921"/>
                    <a:pt x="12283" y="20212"/>
                    <a:pt x="13242" y="20462"/>
                  </a:cubicBezTo>
                  <a:cubicBezTo>
                    <a:pt x="16014" y="21185"/>
                    <a:pt x="18805" y="21565"/>
                    <a:pt x="21600" y="21600"/>
                  </a:cubicBezTo>
                </a:path>
              </a:pathLst>
            </a:custGeom>
            <a:noFill/>
            <a:ln w="25400" cap="flat">
              <a:solidFill>
                <a:schemeClr val="accent3">
                  <a:hueOff val="362282"/>
                  <a:satOff val="31803"/>
                  <a:lumOff val="-18242"/>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72" name="ɸ=1.00"/>
            <p:cNvSpPr txBox="1"/>
            <p:nvPr/>
          </p:nvSpPr>
          <p:spPr>
            <a:xfrm rot="1690424">
              <a:off x="1463620" y="2092681"/>
              <a:ext cx="658484"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lvl1pPr>
                <a:defRPr sz="1300">
                  <a:solidFill>
                    <a:schemeClr val="accent3">
                      <a:hueOff val="914337"/>
                      <a:satOff val="31515"/>
                      <a:lumOff val="-30790"/>
                    </a:schemeClr>
                  </a:solidFill>
                </a:defRPr>
              </a:lvl1pPr>
            </a:lstStyle>
            <a:p>
              <a:pPr algn="ctr" defTabSz="486716" hangingPunct="0"/>
              <a:r>
                <a:rPr sz="914" kern="0">
                  <a:solidFill>
                    <a:srgbClr val="61D836">
                      <a:hueOff val="914337"/>
                      <a:satOff val="31515"/>
                      <a:lumOff val="-30790"/>
                    </a:srgbClr>
                  </a:solidFill>
                  <a:latin typeface="Helvetica Neue"/>
                  <a:ea typeface="Helvetica Neue"/>
                  <a:cs typeface="Helvetica Neue"/>
                  <a:sym typeface="Helvetica Neue"/>
                </a:rPr>
                <a:t>ɸ=1.00</a:t>
              </a:r>
            </a:p>
          </p:txBody>
        </p:sp>
      </p:grpSp>
      <p:grpSp>
        <p:nvGrpSpPr>
          <p:cNvPr id="276" name="Group"/>
          <p:cNvGrpSpPr/>
          <p:nvPr/>
        </p:nvGrpSpPr>
        <p:grpSpPr>
          <a:xfrm>
            <a:off x="2155525" y="3308222"/>
            <a:ext cx="3832364" cy="1887108"/>
            <a:chOff x="0" y="0"/>
            <a:chExt cx="5450473" cy="2683885"/>
          </a:xfrm>
        </p:grpSpPr>
        <p:sp>
          <p:nvSpPr>
            <p:cNvPr id="274" name="Line"/>
            <p:cNvSpPr/>
            <p:nvPr/>
          </p:nvSpPr>
          <p:spPr>
            <a:xfrm>
              <a:off x="0" y="0"/>
              <a:ext cx="5450473" cy="2683885"/>
            </a:xfrm>
            <a:custGeom>
              <a:avLst/>
              <a:gdLst/>
              <a:ahLst/>
              <a:cxnLst>
                <a:cxn ang="0">
                  <a:pos x="wd2" y="hd2"/>
                </a:cxn>
                <a:cxn ang="5400000">
                  <a:pos x="wd2" y="hd2"/>
                </a:cxn>
                <a:cxn ang="10800000">
                  <a:pos x="wd2" y="hd2"/>
                </a:cxn>
                <a:cxn ang="16200000">
                  <a:pos x="wd2" y="hd2"/>
                </a:cxn>
              </a:cxnLst>
              <a:rect l="0" t="0" r="r" b="b"/>
              <a:pathLst>
                <a:path w="21600" h="21548" extrusionOk="0">
                  <a:moveTo>
                    <a:pt x="0" y="0"/>
                  </a:moveTo>
                  <a:cubicBezTo>
                    <a:pt x="85" y="675"/>
                    <a:pt x="169" y="1352"/>
                    <a:pt x="251" y="2029"/>
                  </a:cubicBezTo>
                  <a:cubicBezTo>
                    <a:pt x="292" y="2367"/>
                    <a:pt x="333" y="2706"/>
                    <a:pt x="376" y="3043"/>
                  </a:cubicBezTo>
                  <a:cubicBezTo>
                    <a:pt x="515" y="4114"/>
                    <a:pt x="685" y="5168"/>
                    <a:pt x="846" y="6226"/>
                  </a:cubicBezTo>
                  <a:cubicBezTo>
                    <a:pt x="977" y="7085"/>
                    <a:pt x="1102" y="7946"/>
                    <a:pt x="1234" y="8804"/>
                  </a:cubicBezTo>
                  <a:cubicBezTo>
                    <a:pt x="1329" y="9420"/>
                    <a:pt x="1428" y="10034"/>
                    <a:pt x="1538" y="10640"/>
                  </a:cubicBezTo>
                  <a:cubicBezTo>
                    <a:pt x="1709" y="11589"/>
                    <a:pt x="1906" y="12518"/>
                    <a:pt x="2132" y="13418"/>
                  </a:cubicBezTo>
                  <a:cubicBezTo>
                    <a:pt x="2268" y="13957"/>
                    <a:pt x="2414" y="14485"/>
                    <a:pt x="2572" y="14998"/>
                  </a:cubicBezTo>
                  <a:cubicBezTo>
                    <a:pt x="2800" y="15737"/>
                    <a:pt x="3053" y="16447"/>
                    <a:pt x="3362" y="17056"/>
                  </a:cubicBezTo>
                  <a:cubicBezTo>
                    <a:pt x="3798" y="17919"/>
                    <a:pt x="4329" y="18551"/>
                    <a:pt x="4890" y="19038"/>
                  </a:cubicBezTo>
                  <a:cubicBezTo>
                    <a:pt x="5076" y="19200"/>
                    <a:pt x="5266" y="19347"/>
                    <a:pt x="5460" y="19469"/>
                  </a:cubicBezTo>
                  <a:cubicBezTo>
                    <a:pt x="5557" y="19531"/>
                    <a:pt x="5655" y="19586"/>
                    <a:pt x="5753" y="19640"/>
                  </a:cubicBezTo>
                  <a:cubicBezTo>
                    <a:pt x="6082" y="19822"/>
                    <a:pt x="6413" y="19992"/>
                    <a:pt x="6745" y="20150"/>
                  </a:cubicBezTo>
                  <a:cubicBezTo>
                    <a:pt x="6911" y="20229"/>
                    <a:pt x="7078" y="20304"/>
                    <a:pt x="7245" y="20377"/>
                  </a:cubicBezTo>
                  <a:cubicBezTo>
                    <a:pt x="7328" y="20414"/>
                    <a:pt x="7412" y="20450"/>
                    <a:pt x="7495" y="20484"/>
                  </a:cubicBezTo>
                  <a:cubicBezTo>
                    <a:pt x="7820" y="20619"/>
                    <a:pt x="8147" y="20737"/>
                    <a:pt x="8475" y="20838"/>
                  </a:cubicBezTo>
                  <a:cubicBezTo>
                    <a:pt x="8639" y="20888"/>
                    <a:pt x="8803" y="20935"/>
                    <a:pt x="8968" y="20977"/>
                  </a:cubicBezTo>
                  <a:cubicBezTo>
                    <a:pt x="9050" y="20997"/>
                    <a:pt x="9132" y="21017"/>
                    <a:pt x="9215" y="21036"/>
                  </a:cubicBezTo>
                  <a:cubicBezTo>
                    <a:pt x="9715" y="21152"/>
                    <a:pt x="10217" y="21239"/>
                    <a:pt x="10720" y="21289"/>
                  </a:cubicBezTo>
                  <a:cubicBezTo>
                    <a:pt x="10972" y="21314"/>
                    <a:pt x="11224" y="21331"/>
                    <a:pt x="11475" y="21346"/>
                  </a:cubicBezTo>
                  <a:cubicBezTo>
                    <a:pt x="14849" y="21551"/>
                    <a:pt x="18225" y="21600"/>
                    <a:pt x="21600" y="21494"/>
                  </a:cubicBezTo>
                </a:path>
              </a:pathLst>
            </a:custGeom>
            <a:noFill/>
            <a:ln w="25400" cap="flat">
              <a:solidFill>
                <a:schemeClr val="accent5">
                  <a:hueOff val="-82419"/>
                  <a:satOff val="-9513"/>
                  <a:lumOff val="-16343"/>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75" name="ɸ=0.67"/>
            <p:cNvSpPr txBox="1"/>
            <p:nvPr/>
          </p:nvSpPr>
          <p:spPr>
            <a:xfrm rot="1690424">
              <a:off x="778065" y="2016351"/>
              <a:ext cx="769660"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lvl1pPr>
                <a:defRPr sz="1300">
                  <a:solidFill>
                    <a:schemeClr val="accent5">
                      <a:lumOff val="-29866"/>
                    </a:schemeClr>
                  </a:solidFill>
                </a:defRPr>
              </a:lvl1pPr>
            </a:lstStyle>
            <a:p>
              <a:pPr algn="ctr" defTabSz="486716" hangingPunct="0"/>
              <a:r>
                <a:rPr sz="914" kern="0">
                  <a:solidFill>
                    <a:srgbClr val="FF644E">
                      <a:lumOff val="-29866"/>
                    </a:srgbClr>
                  </a:solidFill>
                  <a:latin typeface="Helvetica Neue"/>
                  <a:ea typeface="Helvetica Neue"/>
                  <a:cs typeface="Helvetica Neue"/>
                  <a:sym typeface="Helvetica Neue"/>
                </a:rPr>
                <a:t>ɸ=0.67</a:t>
              </a:r>
            </a:p>
          </p:txBody>
        </p:sp>
      </p:grpSp>
      <p:grpSp>
        <p:nvGrpSpPr>
          <p:cNvPr id="279" name="Group"/>
          <p:cNvGrpSpPr/>
          <p:nvPr/>
        </p:nvGrpSpPr>
        <p:grpSpPr>
          <a:xfrm>
            <a:off x="2156693" y="3314437"/>
            <a:ext cx="3826363" cy="1888919"/>
            <a:chOff x="0" y="0"/>
            <a:chExt cx="5441937" cy="2686462"/>
          </a:xfrm>
        </p:grpSpPr>
        <p:sp>
          <p:nvSpPr>
            <p:cNvPr id="277" name="Line"/>
            <p:cNvSpPr/>
            <p:nvPr/>
          </p:nvSpPr>
          <p:spPr>
            <a:xfrm>
              <a:off x="0" y="0"/>
              <a:ext cx="5441937" cy="2686462"/>
            </a:xfrm>
            <a:custGeom>
              <a:avLst/>
              <a:gdLst/>
              <a:ahLst/>
              <a:cxnLst>
                <a:cxn ang="0">
                  <a:pos x="wd2" y="hd2"/>
                </a:cxn>
                <a:cxn ang="5400000">
                  <a:pos x="wd2" y="hd2"/>
                </a:cxn>
                <a:cxn ang="10800000">
                  <a:pos x="wd2" y="hd2"/>
                </a:cxn>
                <a:cxn ang="16200000">
                  <a:pos x="wd2" y="hd2"/>
                </a:cxn>
              </a:cxnLst>
              <a:rect l="0" t="0" r="r" b="b"/>
              <a:pathLst>
                <a:path w="21600" h="21599" extrusionOk="0">
                  <a:moveTo>
                    <a:pt x="0" y="0"/>
                  </a:moveTo>
                  <a:cubicBezTo>
                    <a:pt x="100" y="1254"/>
                    <a:pt x="199" y="2509"/>
                    <a:pt x="297" y="3764"/>
                  </a:cubicBezTo>
                  <a:cubicBezTo>
                    <a:pt x="346" y="4392"/>
                    <a:pt x="395" y="5020"/>
                    <a:pt x="446" y="5647"/>
                  </a:cubicBezTo>
                  <a:cubicBezTo>
                    <a:pt x="506" y="6390"/>
                    <a:pt x="571" y="7133"/>
                    <a:pt x="637" y="7874"/>
                  </a:cubicBezTo>
                  <a:cubicBezTo>
                    <a:pt x="669" y="8245"/>
                    <a:pt x="703" y="8616"/>
                    <a:pt x="739" y="8986"/>
                  </a:cubicBezTo>
                  <a:cubicBezTo>
                    <a:pt x="817" y="9774"/>
                    <a:pt x="912" y="10554"/>
                    <a:pt x="1020" y="11327"/>
                  </a:cubicBezTo>
                  <a:cubicBezTo>
                    <a:pt x="1174" y="12421"/>
                    <a:pt x="1355" y="13497"/>
                    <a:pt x="1545" y="14568"/>
                  </a:cubicBezTo>
                  <a:cubicBezTo>
                    <a:pt x="1636" y="15087"/>
                    <a:pt x="1730" y="15604"/>
                    <a:pt x="1825" y="16121"/>
                  </a:cubicBezTo>
                  <a:cubicBezTo>
                    <a:pt x="1959" y="16846"/>
                    <a:pt x="2096" y="17573"/>
                    <a:pt x="2305" y="18221"/>
                  </a:cubicBezTo>
                  <a:cubicBezTo>
                    <a:pt x="2384" y="18466"/>
                    <a:pt x="2472" y="18697"/>
                    <a:pt x="2579" y="18892"/>
                  </a:cubicBezTo>
                  <a:cubicBezTo>
                    <a:pt x="2690" y="19094"/>
                    <a:pt x="2819" y="19251"/>
                    <a:pt x="2948" y="19403"/>
                  </a:cubicBezTo>
                  <a:cubicBezTo>
                    <a:pt x="3081" y="19560"/>
                    <a:pt x="3216" y="19712"/>
                    <a:pt x="3356" y="19847"/>
                  </a:cubicBezTo>
                  <a:cubicBezTo>
                    <a:pt x="3613" y="20096"/>
                    <a:pt x="3884" y="20285"/>
                    <a:pt x="4162" y="20425"/>
                  </a:cubicBezTo>
                  <a:cubicBezTo>
                    <a:pt x="4579" y="20635"/>
                    <a:pt x="5007" y="20731"/>
                    <a:pt x="5436" y="20803"/>
                  </a:cubicBezTo>
                  <a:cubicBezTo>
                    <a:pt x="5813" y="20867"/>
                    <a:pt x="6192" y="20913"/>
                    <a:pt x="6570" y="20960"/>
                  </a:cubicBezTo>
                  <a:cubicBezTo>
                    <a:pt x="7051" y="21020"/>
                    <a:pt x="7532" y="21082"/>
                    <a:pt x="8013" y="21136"/>
                  </a:cubicBezTo>
                  <a:cubicBezTo>
                    <a:pt x="8691" y="21211"/>
                    <a:pt x="9369" y="21270"/>
                    <a:pt x="10047" y="21311"/>
                  </a:cubicBezTo>
                  <a:cubicBezTo>
                    <a:pt x="10386" y="21331"/>
                    <a:pt x="10725" y="21347"/>
                    <a:pt x="11064" y="21363"/>
                  </a:cubicBezTo>
                  <a:cubicBezTo>
                    <a:pt x="14576" y="21521"/>
                    <a:pt x="18088" y="21600"/>
                    <a:pt x="21600" y="21599"/>
                  </a:cubicBezTo>
                </a:path>
              </a:pathLst>
            </a:custGeom>
            <a:noFill/>
            <a:ln w="25400" cap="flat">
              <a:solidFill>
                <a:schemeClr val="accent5">
                  <a:hueOff val="-82419"/>
                  <a:satOff val="-9513"/>
                  <a:lumOff val="-16343"/>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78" name="0.57"/>
            <p:cNvSpPr txBox="1"/>
            <p:nvPr/>
          </p:nvSpPr>
          <p:spPr>
            <a:xfrm rot="2337394">
              <a:off x="560694" y="2203094"/>
              <a:ext cx="586335"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lvl1pPr>
                <a:defRPr sz="1300">
                  <a:solidFill>
                    <a:schemeClr val="accent5">
                      <a:lumOff val="-29866"/>
                    </a:schemeClr>
                  </a:solidFill>
                </a:defRPr>
              </a:lvl1pPr>
            </a:lstStyle>
            <a:p>
              <a:pPr algn="ctr" defTabSz="486716" hangingPunct="0"/>
              <a:r>
                <a:rPr sz="914" kern="0" dirty="0">
                  <a:solidFill>
                    <a:srgbClr val="FF644E">
                      <a:lumOff val="-29866"/>
                    </a:srgbClr>
                  </a:solidFill>
                  <a:latin typeface="Helvetica Neue"/>
                  <a:ea typeface="Helvetica Neue"/>
                  <a:cs typeface="Helvetica Neue"/>
                  <a:sym typeface="Helvetica Neue"/>
                </a:rPr>
                <a:t>0.57</a:t>
              </a:r>
            </a:p>
          </p:txBody>
        </p:sp>
      </p:grpSp>
      <p:grpSp>
        <p:nvGrpSpPr>
          <p:cNvPr id="282" name="Group"/>
          <p:cNvGrpSpPr/>
          <p:nvPr/>
        </p:nvGrpSpPr>
        <p:grpSpPr>
          <a:xfrm>
            <a:off x="2152911" y="3309379"/>
            <a:ext cx="3825759" cy="1977667"/>
            <a:chOff x="0" y="0"/>
            <a:chExt cx="5441078" cy="2812679"/>
          </a:xfrm>
        </p:grpSpPr>
        <p:sp>
          <p:nvSpPr>
            <p:cNvPr id="280" name="Line"/>
            <p:cNvSpPr/>
            <p:nvPr/>
          </p:nvSpPr>
          <p:spPr>
            <a:xfrm>
              <a:off x="0" y="0"/>
              <a:ext cx="5441078" cy="2705721"/>
            </a:xfrm>
            <a:custGeom>
              <a:avLst/>
              <a:gdLst/>
              <a:ahLst/>
              <a:cxnLst>
                <a:cxn ang="0">
                  <a:pos x="wd2" y="hd2"/>
                </a:cxn>
                <a:cxn ang="5400000">
                  <a:pos x="wd2" y="hd2"/>
                </a:cxn>
                <a:cxn ang="10800000">
                  <a:pos x="wd2" y="hd2"/>
                </a:cxn>
                <a:cxn ang="16200000">
                  <a:pos x="wd2" y="hd2"/>
                </a:cxn>
              </a:cxnLst>
              <a:rect l="0" t="0" r="r" b="b"/>
              <a:pathLst>
                <a:path w="21600" h="21598" extrusionOk="0">
                  <a:moveTo>
                    <a:pt x="0" y="0"/>
                  </a:moveTo>
                  <a:cubicBezTo>
                    <a:pt x="75" y="2198"/>
                    <a:pt x="198" y="4389"/>
                    <a:pt x="370" y="6565"/>
                  </a:cubicBezTo>
                  <a:cubicBezTo>
                    <a:pt x="457" y="7671"/>
                    <a:pt x="557" y="8774"/>
                    <a:pt x="656" y="9876"/>
                  </a:cubicBezTo>
                  <a:cubicBezTo>
                    <a:pt x="743" y="10843"/>
                    <a:pt x="829" y="11809"/>
                    <a:pt x="927" y="12772"/>
                  </a:cubicBezTo>
                  <a:cubicBezTo>
                    <a:pt x="1014" y="13628"/>
                    <a:pt x="1111" y="14481"/>
                    <a:pt x="1203" y="15336"/>
                  </a:cubicBezTo>
                  <a:cubicBezTo>
                    <a:pt x="1261" y="15875"/>
                    <a:pt x="1318" y="16416"/>
                    <a:pt x="1394" y="16945"/>
                  </a:cubicBezTo>
                  <a:cubicBezTo>
                    <a:pt x="1452" y="17343"/>
                    <a:pt x="1520" y="17734"/>
                    <a:pt x="1616" y="18101"/>
                  </a:cubicBezTo>
                  <a:cubicBezTo>
                    <a:pt x="1724" y="18520"/>
                    <a:pt x="1865" y="18901"/>
                    <a:pt x="2037" y="19221"/>
                  </a:cubicBezTo>
                  <a:cubicBezTo>
                    <a:pt x="2264" y="19645"/>
                    <a:pt x="2538" y="19951"/>
                    <a:pt x="2828" y="20169"/>
                  </a:cubicBezTo>
                  <a:cubicBezTo>
                    <a:pt x="3207" y="20453"/>
                    <a:pt x="3609" y="20585"/>
                    <a:pt x="4010" y="20690"/>
                  </a:cubicBezTo>
                  <a:cubicBezTo>
                    <a:pt x="4871" y="20916"/>
                    <a:pt x="5739" y="21026"/>
                    <a:pt x="6606" y="21110"/>
                  </a:cubicBezTo>
                  <a:cubicBezTo>
                    <a:pt x="8236" y="21268"/>
                    <a:pt x="9868" y="21332"/>
                    <a:pt x="11500" y="21372"/>
                  </a:cubicBezTo>
                  <a:cubicBezTo>
                    <a:pt x="12135" y="21387"/>
                    <a:pt x="12770" y="21399"/>
                    <a:pt x="13405" y="21416"/>
                  </a:cubicBezTo>
                  <a:cubicBezTo>
                    <a:pt x="14771" y="21452"/>
                    <a:pt x="16137" y="21511"/>
                    <a:pt x="17503" y="21555"/>
                  </a:cubicBezTo>
                  <a:cubicBezTo>
                    <a:pt x="18187" y="21577"/>
                    <a:pt x="18871" y="21595"/>
                    <a:pt x="19555" y="21597"/>
                  </a:cubicBezTo>
                  <a:cubicBezTo>
                    <a:pt x="20236" y="21600"/>
                    <a:pt x="20918" y="21587"/>
                    <a:pt x="21600" y="21559"/>
                  </a:cubicBezTo>
                </a:path>
              </a:pathLst>
            </a:custGeom>
            <a:noFill/>
            <a:ln w="25400" cap="flat">
              <a:solidFill>
                <a:schemeClr val="accent5">
                  <a:hueOff val="-82419"/>
                  <a:satOff val="-9513"/>
                  <a:lumOff val="-16343"/>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81" name="0.53"/>
            <p:cNvSpPr txBox="1"/>
            <p:nvPr/>
          </p:nvSpPr>
          <p:spPr>
            <a:xfrm rot="2804319">
              <a:off x="178115" y="2378305"/>
              <a:ext cx="566078"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lvl1pPr>
                <a:defRPr sz="1300">
                  <a:solidFill>
                    <a:schemeClr val="accent5">
                      <a:lumOff val="-29866"/>
                    </a:schemeClr>
                  </a:solidFill>
                </a:defRPr>
              </a:lvl1pPr>
            </a:lstStyle>
            <a:p>
              <a:pPr algn="ctr" defTabSz="486716" hangingPunct="0"/>
              <a:r>
                <a:rPr sz="914" kern="0" dirty="0">
                  <a:solidFill>
                    <a:srgbClr val="FF644E">
                      <a:lumOff val="-29866"/>
                    </a:srgbClr>
                  </a:solidFill>
                  <a:latin typeface="Helvetica Neue"/>
                  <a:ea typeface="Helvetica Neue"/>
                  <a:cs typeface="Helvetica Neue"/>
                  <a:sym typeface="Helvetica Neue"/>
                </a:rPr>
                <a:t>0.53</a:t>
              </a:r>
            </a:p>
          </p:txBody>
        </p:sp>
      </p:grpSp>
      <p:grpSp>
        <p:nvGrpSpPr>
          <p:cNvPr id="285" name="Group"/>
          <p:cNvGrpSpPr/>
          <p:nvPr/>
        </p:nvGrpSpPr>
        <p:grpSpPr>
          <a:xfrm>
            <a:off x="2152294" y="3314155"/>
            <a:ext cx="3842724" cy="1539181"/>
            <a:chOff x="0" y="0"/>
            <a:chExt cx="5465206" cy="2189056"/>
          </a:xfrm>
        </p:grpSpPr>
        <p:sp>
          <p:nvSpPr>
            <p:cNvPr id="283" name="Line"/>
            <p:cNvSpPr/>
            <p:nvPr/>
          </p:nvSpPr>
          <p:spPr>
            <a:xfrm>
              <a:off x="0" y="0"/>
              <a:ext cx="5465206" cy="21890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93" y="2929"/>
                  </a:lnTo>
                  <a:lnTo>
                    <a:pt x="1224" y="6122"/>
                  </a:lnTo>
                  <a:lnTo>
                    <a:pt x="1892" y="8882"/>
                  </a:lnTo>
                  <a:lnTo>
                    <a:pt x="2604" y="10559"/>
                  </a:lnTo>
                  <a:lnTo>
                    <a:pt x="3209" y="11366"/>
                  </a:lnTo>
                  <a:lnTo>
                    <a:pt x="3865" y="11863"/>
                  </a:lnTo>
                  <a:lnTo>
                    <a:pt x="4914" y="12169"/>
                  </a:lnTo>
                  <a:lnTo>
                    <a:pt x="6912" y="12076"/>
                  </a:lnTo>
                  <a:lnTo>
                    <a:pt x="8600" y="12122"/>
                  </a:lnTo>
                  <a:lnTo>
                    <a:pt x="10237" y="12560"/>
                  </a:lnTo>
                  <a:lnTo>
                    <a:pt x="12127" y="13422"/>
                  </a:lnTo>
                  <a:cubicBezTo>
                    <a:pt x="12767" y="13801"/>
                    <a:pt x="13396" y="14298"/>
                    <a:pt x="14007" y="14909"/>
                  </a:cubicBezTo>
                  <a:cubicBezTo>
                    <a:pt x="14649" y="15551"/>
                    <a:pt x="15269" y="16317"/>
                    <a:pt x="15902" y="17013"/>
                  </a:cubicBezTo>
                  <a:cubicBezTo>
                    <a:pt x="16635" y="17821"/>
                    <a:pt x="17384" y="18534"/>
                    <a:pt x="18146" y="19152"/>
                  </a:cubicBezTo>
                  <a:lnTo>
                    <a:pt x="21600" y="21600"/>
                  </a:lnTo>
                </a:path>
              </a:pathLst>
            </a:custGeom>
            <a:noFill/>
            <a:ln w="25400" cap="flat">
              <a:solidFill>
                <a:schemeClr val="accent3">
                  <a:hueOff val="362282"/>
                  <a:satOff val="31803"/>
                  <a:lumOff val="-18242"/>
                </a:schemeClr>
              </a:solidFill>
              <a:prstDash val="solid"/>
              <a:miter lim="400000"/>
            </a:ln>
            <a:effectLst/>
          </p:spPr>
          <p:txBody>
            <a:bodyPr wrap="square" lIns="35719" tIns="35719" rIns="35719" bIns="35719" numCol="1" anchor="ctr">
              <a:noAutofit/>
            </a:bodyPr>
            <a:lstStyle/>
            <a:p>
              <a:pPr algn="ctr" defTabSz="486716" hangingPunct="0">
                <a:defRPr sz="2200">
                  <a:solidFill>
                    <a:srgbClr val="FFFFFF"/>
                  </a:solidFill>
                  <a:latin typeface="Helvetica Neue Medium"/>
                  <a:ea typeface="Helvetica Neue Medium"/>
                  <a:cs typeface="Helvetica Neue Medium"/>
                  <a:sym typeface="Helvetica Neue Medium"/>
                </a:defRPr>
              </a:pPr>
              <a:endParaRPr sz="1547" kern="0">
                <a:solidFill>
                  <a:srgbClr val="FFFFFF"/>
                </a:solidFill>
                <a:latin typeface="Helvetica Neue Medium"/>
                <a:ea typeface="Helvetica Neue Medium"/>
                <a:cs typeface="Helvetica Neue Medium"/>
                <a:sym typeface="Helvetica Neue Medium"/>
              </a:endParaRPr>
            </a:p>
          </p:txBody>
        </p:sp>
        <p:sp>
          <p:nvSpPr>
            <p:cNvPr id="284" name="0.62"/>
            <p:cNvSpPr txBox="1"/>
            <p:nvPr/>
          </p:nvSpPr>
          <p:spPr>
            <a:xfrm rot="1011705">
              <a:off x="4974299" y="1833114"/>
              <a:ext cx="435585" cy="30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numCol="1" anchor="ctr">
              <a:spAutoFit/>
            </a:bodyPr>
            <a:lstStyle>
              <a:lvl1pPr>
                <a:defRPr sz="1300">
                  <a:solidFill>
                    <a:schemeClr val="accent3">
                      <a:hueOff val="914337"/>
                      <a:satOff val="31515"/>
                      <a:lumOff val="-30790"/>
                    </a:schemeClr>
                  </a:solidFill>
                </a:defRPr>
              </a:lvl1pPr>
            </a:lstStyle>
            <a:p>
              <a:pPr algn="ctr" defTabSz="486716" hangingPunct="0"/>
              <a:r>
                <a:rPr sz="914" kern="0">
                  <a:solidFill>
                    <a:srgbClr val="61D836">
                      <a:hueOff val="914337"/>
                      <a:satOff val="31515"/>
                      <a:lumOff val="-30790"/>
                    </a:srgbClr>
                  </a:solidFill>
                  <a:latin typeface="Helvetica Neue"/>
                  <a:ea typeface="Helvetica Neue"/>
                  <a:cs typeface="Helvetica Neue"/>
                  <a:sym typeface="Helvetica Neue"/>
                </a:rPr>
                <a:t>0.62</a:t>
              </a:r>
            </a:p>
          </p:txBody>
        </p:sp>
      </p:grpSp>
      <p:sp>
        <p:nvSpPr>
          <p:cNvPr id="286" name="2-BTP"/>
          <p:cNvSpPr txBox="1"/>
          <p:nvPr/>
        </p:nvSpPr>
        <p:spPr>
          <a:xfrm>
            <a:off x="2877124" y="1528797"/>
            <a:ext cx="686086"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a:solidFill>
                  <a:schemeClr val="accent3">
                    <a:hueOff val="914337"/>
                    <a:satOff val="31515"/>
                    <a:lumOff val="-30790"/>
                  </a:schemeClr>
                </a:solidFill>
              </a:defRPr>
            </a:lvl1pPr>
          </a:lstStyle>
          <a:p>
            <a:pPr algn="ctr" defTabSz="486716" hangingPunct="0"/>
            <a:r>
              <a:rPr sz="1687" kern="0">
                <a:solidFill>
                  <a:srgbClr val="61D836">
                    <a:hueOff val="914337"/>
                    <a:satOff val="31515"/>
                    <a:lumOff val="-30790"/>
                  </a:srgbClr>
                </a:solidFill>
                <a:latin typeface="Helvetica Neue"/>
                <a:ea typeface="Helvetica Neue"/>
                <a:cs typeface="Helvetica Neue"/>
                <a:sym typeface="Helvetica Neue"/>
              </a:rPr>
              <a:t>2-BTP</a:t>
            </a:r>
          </a:p>
        </p:txBody>
      </p:sp>
      <p:sp>
        <p:nvSpPr>
          <p:cNvPr id="287" name="CF3Br"/>
          <p:cNvSpPr txBox="1"/>
          <p:nvPr/>
        </p:nvSpPr>
        <p:spPr>
          <a:xfrm>
            <a:off x="2859041" y="1253596"/>
            <a:ext cx="650820"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ctr" defTabSz="486716" hangingPunct="0">
              <a:defRPr>
                <a:solidFill>
                  <a:srgbClr val="FF644E">
                    <a:lumOff val="-29866"/>
                  </a:srgbClr>
                </a:solidFill>
              </a:defRPr>
            </a:pPr>
            <a:r>
              <a:rPr sz="1687" kern="0">
                <a:solidFill>
                  <a:srgbClr val="FF644E">
                    <a:lumOff val="-29866"/>
                  </a:srgbClr>
                </a:solidFill>
                <a:latin typeface="Helvetica Neue"/>
                <a:ea typeface="Helvetica Neue"/>
                <a:cs typeface="Helvetica Neue"/>
                <a:sym typeface="Helvetica Neue"/>
              </a:rPr>
              <a:t>CF</a:t>
            </a:r>
            <a:r>
              <a:rPr sz="1687" kern="0" baseline="-5999">
                <a:solidFill>
                  <a:srgbClr val="FF644E">
                    <a:lumOff val="-29866"/>
                  </a:srgbClr>
                </a:solidFill>
                <a:latin typeface="Helvetica Neue"/>
                <a:ea typeface="Helvetica Neue"/>
                <a:cs typeface="Helvetica Neue"/>
                <a:sym typeface="Helvetica Neue"/>
              </a:rPr>
              <a:t>3</a:t>
            </a:r>
            <a:r>
              <a:rPr sz="1687" kern="0">
                <a:solidFill>
                  <a:srgbClr val="FF644E">
                    <a:lumOff val="-29866"/>
                  </a:srgbClr>
                </a:solidFill>
                <a:latin typeface="Helvetica Neue"/>
                <a:ea typeface="Helvetica Neue"/>
                <a:cs typeface="Helvetica Neue"/>
                <a:sym typeface="Helvetica Neue"/>
              </a:rPr>
              <a:t>Br</a:t>
            </a:r>
          </a:p>
        </p:txBody>
      </p:sp>
      <p:sp>
        <p:nvSpPr>
          <p:cNvPr id="3" name="TextBox 2">
            <a:extLst>
              <a:ext uri="{FF2B5EF4-FFF2-40B4-BE49-F238E27FC236}">
                <a16:creationId xmlns:a16="http://schemas.microsoft.com/office/drawing/2014/main" id="{1358206D-79D0-C640-10AA-9474597CF1CA}"/>
              </a:ext>
            </a:extLst>
          </p:cNvPr>
          <p:cNvSpPr txBox="1"/>
          <p:nvPr/>
        </p:nvSpPr>
        <p:spPr>
          <a:xfrm>
            <a:off x="8059409" y="3231665"/>
            <a:ext cx="1833890"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486716" hangingPunct="0"/>
            <a:r>
              <a:rPr lang="en-US" sz="2000" kern="0" dirty="0">
                <a:solidFill>
                  <a:srgbClr val="000000"/>
                </a:solidFill>
                <a:latin typeface="Helvetica Neue"/>
                <a:ea typeface="Helvetica Neue"/>
                <a:cs typeface="Helvetica Neue"/>
                <a:sym typeface="Helvetica Neue"/>
              </a:rPr>
              <a:t>CH</a:t>
            </a:r>
            <a:r>
              <a:rPr lang="en-US" sz="2000" kern="0" baseline="-5999" dirty="0">
                <a:solidFill>
                  <a:srgbClr val="000000"/>
                </a:solidFill>
                <a:latin typeface="Helvetica Neue"/>
                <a:ea typeface="Helvetica Neue"/>
                <a:cs typeface="Helvetica Neue"/>
                <a:sym typeface="Helvetica Neue"/>
              </a:rPr>
              <a:t>2</a:t>
            </a:r>
            <a:r>
              <a:rPr lang="en-US" sz="2000" kern="0" dirty="0">
                <a:solidFill>
                  <a:srgbClr val="000000"/>
                </a:solidFill>
                <a:latin typeface="Helvetica Neue"/>
                <a:ea typeface="Helvetica Neue"/>
                <a:cs typeface="Helvetica Neue"/>
                <a:sym typeface="Helvetica Neue"/>
              </a:rPr>
              <a:t>=CBrCF</a:t>
            </a:r>
            <a:r>
              <a:rPr lang="en-US" sz="2000" kern="0" baseline="-5999" dirty="0">
                <a:solidFill>
                  <a:srgbClr val="000000"/>
                </a:solidFill>
                <a:latin typeface="Helvetica Neue"/>
                <a:ea typeface="Helvetica Neue"/>
                <a:cs typeface="Helvetica Neue"/>
                <a:sym typeface="Helvetica Neue"/>
              </a:rPr>
              <a:t>3 </a:t>
            </a:r>
            <a:endParaRPr lang="en-US" sz="1999" kern="0" dirty="0">
              <a:solidFill>
                <a:srgbClr val="000000"/>
              </a:solidFill>
              <a:latin typeface="Helvetica Neue"/>
              <a:ea typeface="Helvetica Neue"/>
              <a:cs typeface="Helvetica Neue"/>
              <a:sym typeface="Helvetica Neue"/>
            </a:endParaRPr>
          </a:p>
        </p:txBody>
      </p:sp>
      <p:sp>
        <p:nvSpPr>
          <p:cNvPr id="2" name="TextBox 1">
            <a:extLst>
              <a:ext uri="{FF2B5EF4-FFF2-40B4-BE49-F238E27FC236}">
                <a16:creationId xmlns:a16="http://schemas.microsoft.com/office/drawing/2014/main" id="{823DEE64-B139-C918-A11E-A4361A5720D7}"/>
              </a:ext>
            </a:extLst>
          </p:cNvPr>
          <p:cNvSpPr txBox="1"/>
          <p:nvPr/>
        </p:nvSpPr>
        <p:spPr>
          <a:xfrm rot="16200000">
            <a:off x="-546534" y="3150897"/>
            <a:ext cx="4477674" cy="31632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spAutoFit/>
          </a:bodyPr>
          <a:lstStyle/>
          <a:p>
            <a:pPr algn="ctr" defTabSz="486814" hangingPunct="0"/>
            <a:r>
              <a:rPr lang="en-US" sz="1500" kern="0" dirty="0">
                <a:solidFill>
                  <a:srgbClr val="000000"/>
                </a:solidFill>
                <a:latin typeface="Helvetica Neue"/>
                <a:ea typeface="Helvetica Neue"/>
                <a:cs typeface="Helvetica Neue"/>
                <a:sym typeface="Helvetica Neue"/>
              </a:rPr>
              <a:t>Normalized burning velocity of methane/air flame</a:t>
            </a:r>
          </a:p>
        </p:txBody>
      </p:sp>
      <p:sp>
        <p:nvSpPr>
          <p:cNvPr id="4" name="TextBox 3">
            <a:extLst>
              <a:ext uri="{FF2B5EF4-FFF2-40B4-BE49-F238E27FC236}">
                <a16:creationId xmlns:a16="http://schemas.microsoft.com/office/drawing/2014/main" id="{00655D60-5D38-B586-296D-0E18B3F9C800}"/>
              </a:ext>
            </a:extLst>
          </p:cNvPr>
          <p:cNvSpPr txBox="1"/>
          <p:nvPr/>
        </p:nvSpPr>
        <p:spPr>
          <a:xfrm>
            <a:off x="1783411" y="5570593"/>
            <a:ext cx="4477674" cy="31632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2333" tIns="42333" rIns="42333" bIns="42333" numCol="1" spcCol="38100" rtlCol="0" anchor="ctr">
            <a:spAutoFit/>
          </a:bodyPr>
          <a:lstStyle/>
          <a:p>
            <a:pPr algn="ctr" defTabSz="486814" hangingPunct="0"/>
            <a:r>
              <a:rPr lang="en-US" sz="1500" kern="0" dirty="0">
                <a:solidFill>
                  <a:srgbClr val="000000"/>
                </a:solidFill>
                <a:latin typeface="Helvetica Neue"/>
                <a:ea typeface="Helvetica Neue"/>
                <a:cs typeface="Helvetica Neue"/>
                <a:sym typeface="Helvetica Neue"/>
              </a:rPr>
              <a:t>Suppressant volume fraction</a:t>
            </a:r>
          </a:p>
        </p:txBody>
      </p:sp>
      <p:sp>
        <p:nvSpPr>
          <p:cNvPr id="288" name="Slide Number Placeholder"/>
          <p:cNvSpPr>
            <a:spLocks noGrp="1"/>
          </p:cNvSpPr>
          <p:nvPr>
            <p:ph type="sldNum" sz="quarter" idx="2"/>
          </p:nvPr>
        </p:nvSpPr>
        <p:spPr>
          <a:xfrm>
            <a:off x="9268968" y="6356350"/>
            <a:ext cx="2743200" cy="365125"/>
          </a:xfrm>
        </p:spPr>
        <p:txBody>
          <a:bodyPr/>
          <a:lstStyle/>
          <a:p>
            <a:pPr algn="r"/>
            <a:fld id="{B6F15528-21DE-4FAA-801E-634DDDAF4B2B}" type="slidenum">
              <a:rPr lang="en-US" sz="1200" dirty="0">
                <a:solidFill>
                  <a:srgbClr val="8C8C8C"/>
                </a:solidFill>
              </a:rPr>
              <a:t>19</a:t>
            </a:fld>
            <a:endParaRPr lang="en-US" sz="1200" dirty="0"/>
          </a:p>
        </p:txBody>
      </p:sp>
    </p:spTree>
    <p:extLst>
      <p:ext uri="{BB962C8B-B14F-4D97-AF65-F5344CB8AC3E}">
        <p14:creationId xmlns:p14="http://schemas.microsoft.com/office/powerpoint/2010/main" val="2804528217"/>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2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27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2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2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p:tmAbs val="0"/>
                                  </p:iterate>
                                  <p:childTnLst>
                                    <p:set>
                                      <p:cBhvr>
                                        <p:cTn id="26" fill="hold"/>
                                        <p:tgtEl>
                                          <p:spTgt spid="26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p:tmAbs val="0"/>
                                  </p:iterate>
                                  <p:childTnLst>
                                    <p:set>
                                      <p:cBhvr>
                                        <p:cTn id="30" fill="hold"/>
                                        <p:tgtEl>
                                          <p:spTgt spid="28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p:tmAbs val="0"/>
                                  </p:iterate>
                                  <p:childTnLst>
                                    <p:set>
                                      <p:cBhvr>
                                        <p:cTn id="34" fill="hold"/>
                                        <p:tgtEl>
                                          <p:spTgt spid="26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p:tmAbs val="0"/>
                                  </p:iterate>
                                  <p:childTnLst>
                                    <p:set>
                                      <p:cBhvr>
                                        <p:cTn id="38" fill="hold"/>
                                        <p:tgtEl>
                                          <p:spTgt spid="25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advAuto="0"/>
      <p:bldP spid="258" grpId="0" animBg="1" advAuto="0"/>
      <p:bldP spid="261" grpId="0" animBg="1" advAuto="0"/>
      <p:bldP spid="264" grpId="0" animBg="1" advAuto="0"/>
      <p:bldP spid="267" grpId="0" animBg="1" advAuto="0"/>
      <p:bldP spid="270" grpId="0" animBg="1" advAuto="0"/>
      <p:bldP spid="273" grpId="0" animBg="1" advAuto="0"/>
      <p:bldP spid="279" grpId="0" animBg="1" advAuto="0"/>
      <p:bldP spid="282" grpId="0" animBg="1" advAuto="0"/>
      <p:bldP spid="285"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D6A5E4-39D0-8BA3-1973-CB0091EF94B9}"/>
              </a:ext>
            </a:extLst>
          </p:cNvPr>
          <p:cNvSpPr>
            <a:spLocks noGrp="1"/>
          </p:cNvSpPr>
          <p:nvPr>
            <p:ph type="title"/>
          </p:nvPr>
        </p:nvSpPr>
        <p:spPr/>
        <p:txBody>
          <a:bodyPr/>
          <a:lstStyle/>
          <a:p>
            <a:r>
              <a:rPr lang="en-US" dirty="0"/>
              <a:t>Detailed kinetic modeling is complex</a:t>
            </a:r>
          </a:p>
        </p:txBody>
      </p:sp>
      <p:sp>
        <p:nvSpPr>
          <p:cNvPr id="6" name="Content Placeholder 5">
            <a:extLst>
              <a:ext uri="{FF2B5EF4-FFF2-40B4-BE49-F238E27FC236}">
                <a16:creationId xmlns:a16="http://schemas.microsoft.com/office/drawing/2014/main" id="{27FBC4E7-192E-3E46-0CA2-1AA8831F1ADC}"/>
              </a:ext>
            </a:extLst>
          </p:cNvPr>
          <p:cNvSpPr>
            <a:spLocks noGrp="1"/>
          </p:cNvSpPr>
          <p:nvPr>
            <p:ph idx="1"/>
          </p:nvPr>
        </p:nvSpPr>
        <p:spPr/>
        <p:txBody>
          <a:bodyPr/>
          <a:lstStyle/>
          <a:p>
            <a:pPr marL="0" indent="0">
              <a:buNone/>
            </a:pPr>
            <a:r>
              <a:rPr lang="en-US" dirty="0"/>
              <a:t>For each chemical reaction </a:t>
            </a:r>
          </a:p>
          <a:p>
            <a:pPr marL="0" indent="0">
              <a:buNone/>
            </a:pPr>
            <a:r>
              <a:rPr lang="en-US" dirty="0"/>
              <a:t>we need:</a:t>
            </a:r>
          </a:p>
          <a:p>
            <a:pPr lvl="1"/>
            <a:r>
              <a:rPr lang="en-US" dirty="0"/>
              <a:t>forward rate coefficient</a:t>
            </a:r>
          </a:p>
          <a:p>
            <a:pPr lvl="1"/>
            <a:endParaRPr lang="en-US" dirty="0"/>
          </a:p>
          <a:p>
            <a:pPr marL="457200" lvl="1" indent="0">
              <a:buNone/>
            </a:pPr>
            <a:endParaRPr lang="en-US" dirty="0"/>
          </a:p>
          <a:p>
            <a:pPr marL="457200" lvl="1" indent="0">
              <a:buNone/>
            </a:pPr>
            <a:endParaRPr lang="en-US" dirty="0"/>
          </a:p>
          <a:p>
            <a:pPr lvl="1"/>
            <a:r>
              <a:rPr lang="en-US" dirty="0"/>
              <a:t>equilibrium constant</a:t>
            </a:r>
          </a:p>
          <a:p>
            <a:endParaRPr lang="en-US" dirty="0"/>
          </a:p>
        </p:txBody>
      </p:sp>
      <p:pic>
        <p:nvPicPr>
          <p:cNvPr id="7" name="droppedImage-1.pdf" descr="droppedImage-1.pdf">
            <a:extLst>
              <a:ext uri="{FF2B5EF4-FFF2-40B4-BE49-F238E27FC236}">
                <a16:creationId xmlns:a16="http://schemas.microsoft.com/office/drawing/2014/main" id="{01ACEE30-AE0A-F9D7-67F8-963DE37E817E}"/>
              </a:ext>
            </a:extLst>
          </p:cNvPr>
          <p:cNvPicPr>
            <a:picLocks noChangeAspect="1"/>
          </p:cNvPicPr>
          <p:nvPr/>
        </p:nvPicPr>
        <p:blipFill>
          <a:blip r:embed="rId2"/>
          <a:stretch>
            <a:fillRect/>
          </a:stretch>
        </p:blipFill>
        <p:spPr>
          <a:xfrm>
            <a:off x="5923957" y="3527432"/>
            <a:ext cx="2943664" cy="839668"/>
          </a:xfrm>
          <a:prstGeom prst="rect">
            <a:avLst/>
          </a:prstGeom>
          <a:ln w="12700"/>
        </p:spPr>
      </p:pic>
      <p:pic>
        <p:nvPicPr>
          <p:cNvPr id="8" name="droppedImage.pdf" descr="droppedImage.pdf">
            <a:extLst>
              <a:ext uri="{FF2B5EF4-FFF2-40B4-BE49-F238E27FC236}">
                <a16:creationId xmlns:a16="http://schemas.microsoft.com/office/drawing/2014/main" id="{AB55710C-50D6-371B-E927-9E77CBB8B20B}"/>
              </a:ext>
            </a:extLst>
          </p:cNvPr>
          <p:cNvPicPr>
            <a:picLocks noChangeAspect="1"/>
          </p:cNvPicPr>
          <p:nvPr/>
        </p:nvPicPr>
        <p:blipFill>
          <a:blip r:embed="rId3"/>
          <a:stretch>
            <a:fillRect/>
          </a:stretch>
        </p:blipFill>
        <p:spPr>
          <a:xfrm>
            <a:off x="5738721" y="6087920"/>
            <a:ext cx="2605867" cy="260588"/>
          </a:xfrm>
          <a:prstGeom prst="rect">
            <a:avLst/>
          </a:prstGeom>
          <a:ln w="12700"/>
        </p:spPr>
      </p:pic>
      <p:pic>
        <p:nvPicPr>
          <p:cNvPr id="9" name="droppedImage-2.pdf" descr="droppedImage-2.pdf">
            <a:extLst>
              <a:ext uri="{FF2B5EF4-FFF2-40B4-BE49-F238E27FC236}">
                <a16:creationId xmlns:a16="http://schemas.microsoft.com/office/drawing/2014/main" id="{41289CD2-0232-7C8E-CE0E-9730EEADF4BC}"/>
              </a:ext>
            </a:extLst>
          </p:cNvPr>
          <p:cNvPicPr>
            <a:picLocks noChangeAspect="1"/>
          </p:cNvPicPr>
          <p:nvPr/>
        </p:nvPicPr>
        <p:blipFill>
          <a:blip r:embed="rId4"/>
          <a:stretch>
            <a:fillRect/>
          </a:stretch>
        </p:blipFill>
        <p:spPr>
          <a:xfrm>
            <a:off x="5832728" y="4896489"/>
            <a:ext cx="3783331" cy="868623"/>
          </a:xfrm>
          <a:prstGeom prst="rect">
            <a:avLst/>
          </a:prstGeom>
          <a:ln w="12700"/>
        </p:spPr>
      </p:pic>
      <p:pic>
        <p:nvPicPr>
          <p:cNvPr id="10" name="droppedImage.pdf" descr="droppedImage.pdf">
            <a:extLst>
              <a:ext uri="{FF2B5EF4-FFF2-40B4-BE49-F238E27FC236}">
                <a16:creationId xmlns:a16="http://schemas.microsoft.com/office/drawing/2014/main" id="{3BDFE1B8-892E-C770-FDA3-731CA8D4CAB6}"/>
              </a:ext>
            </a:extLst>
          </p:cNvPr>
          <p:cNvPicPr>
            <a:picLocks noChangeAspect="1"/>
          </p:cNvPicPr>
          <p:nvPr/>
        </p:nvPicPr>
        <p:blipFill>
          <a:blip r:embed="rId5"/>
          <a:stretch>
            <a:fillRect/>
          </a:stretch>
        </p:blipFill>
        <p:spPr>
          <a:xfrm>
            <a:off x="5534464" y="1908843"/>
            <a:ext cx="2782182" cy="331471"/>
          </a:xfrm>
          <a:prstGeom prst="rect">
            <a:avLst/>
          </a:prstGeom>
          <a:ln w="12700"/>
        </p:spPr>
      </p:pic>
      <p:pic>
        <p:nvPicPr>
          <p:cNvPr id="11" name="droppedImage.pdf" descr="droppedImage.pdf">
            <a:extLst>
              <a:ext uri="{FF2B5EF4-FFF2-40B4-BE49-F238E27FC236}">
                <a16:creationId xmlns:a16="http://schemas.microsoft.com/office/drawing/2014/main" id="{86EA7E8E-6FCB-1B87-5E6C-204187F8BD45}"/>
              </a:ext>
            </a:extLst>
          </p:cNvPr>
          <p:cNvPicPr>
            <a:picLocks noChangeAspect="1"/>
          </p:cNvPicPr>
          <p:nvPr/>
        </p:nvPicPr>
        <p:blipFill>
          <a:blip r:embed="rId6"/>
          <a:stretch>
            <a:fillRect/>
          </a:stretch>
        </p:blipFill>
        <p:spPr>
          <a:xfrm>
            <a:off x="6129908" y="3008623"/>
            <a:ext cx="1840231" cy="428414"/>
          </a:xfrm>
          <a:prstGeom prst="rect">
            <a:avLst/>
          </a:prstGeom>
          <a:ln w="12700"/>
        </p:spPr>
      </p:pic>
      <p:sp>
        <p:nvSpPr>
          <p:cNvPr id="12"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20</a:t>
            </a:fld>
            <a:endParaRPr lang="en-US" sz="1200" dirty="0"/>
          </a:p>
        </p:txBody>
      </p:sp>
    </p:spTree>
    <p:extLst>
      <p:ext uri="{BB962C8B-B14F-4D97-AF65-F5344CB8AC3E}">
        <p14:creationId xmlns:p14="http://schemas.microsoft.com/office/powerpoint/2010/main" val="2093609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DE1A4-59CE-166D-511D-4737604E55D2}"/>
              </a:ext>
            </a:extLst>
          </p:cNvPr>
          <p:cNvSpPr>
            <a:spLocks noGrp="1"/>
          </p:cNvSpPr>
          <p:nvPr>
            <p:ph type="title"/>
          </p:nvPr>
        </p:nvSpPr>
        <p:spPr/>
        <p:txBody>
          <a:bodyPr/>
          <a:lstStyle/>
          <a:p>
            <a:r>
              <a:rPr lang="en-US" dirty="0"/>
              <a:t>Computational Chemistry has two sides</a:t>
            </a:r>
          </a:p>
        </p:txBody>
      </p:sp>
      <p:sp>
        <p:nvSpPr>
          <p:cNvPr id="7" name="Content Placeholder 6">
            <a:extLst>
              <a:ext uri="{FF2B5EF4-FFF2-40B4-BE49-F238E27FC236}">
                <a16:creationId xmlns:a16="http://schemas.microsoft.com/office/drawing/2014/main" id="{68D33BE1-5ED7-D938-B266-5EF5DD8A0759}"/>
              </a:ext>
            </a:extLst>
          </p:cNvPr>
          <p:cNvSpPr>
            <a:spLocks noGrp="1"/>
          </p:cNvSpPr>
          <p:nvPr>
            <p:ph sz="half" idx="1"/>
          </p:nvPr>
        </p:nvSpPr>
        <p:spPr>
          <a:xfrm>
            <a:off x="838200" y="4851399"/>
            <a:ext cx="5181600" cy="1325563"/>
          </a:xfrm>
        </p:spPr>
        <p:txBody>
          <a:bodyPr/>
          <a:lstStyle/>
          <a:p>
            <a:r>
              <a:rPr lang="en-US" dirty="0"/>
              <a:t>Learning from the computer</a:t>
            </a:r>
          </a:p>
        </p:txBody>
      </p:sp>
      <p:sp>
        <p:nvSpPr>
          <p:cNvPr id="8" name="Content Placeholder 7">
            <a:extLst>
              <a:ext uri="{FF2B5EF4-FFF2-40B4-BE49-F238E27FC236}">
                <a16:creationId xmlns:a16="http://schemas.microsoft.com/office/drawing/2014/main" id="{96BAD492-57E3-64C7-29F5-51F767F21611}"/>
              </a:ext>
            </a:extLst>
          </p:cNvPr>
          <p:cNvSpPr>
            <a:spLocks noGrp="1"/>
          </p:cNvSpPr>
          <p:nvPr>
            <p:ph sz="half" idx="2"/>
          </p:nvPr>
        </p:nvSpPr>
        <p:spPr>
          <a:xfrm>
            <a:off x="6172200" y="4851399"/>
            <a:ext cx="5181600" cy="1325563"/>
          </a:xfrm>
        </p:spPr>
        <p:txBody>
          <a:bodyPr/>
          <a:lstStyle/>
          <a:p>
            <a:r>
              <a:rPr lang="en-US" dirty="0"/>
              <a:t>Teaching to the computer</a:t>
            </a:r>
          </a:p>
        </p:txBody>
      </p:sp>
      <p:sp>
        <p:nvSpPr>
          <p:cNvPr id="9" name="Shape">
            <a:extLst>
              <a:ext uri="{FF2B5EF4-FFF2-40B4-BE49-F238E27FC236}">
                <a16:creationId xmlns:a16="http://schemas.microsoft.com/office/drawing/2014/main" id="{B782985B-4921-53D6-0D6F-458ABE23FC42}"/>
              </a:ext>
            </a:extLst>
          </p:cNvPr>
          <p:cNvSpPr/>
          <p:nvPr/>
        </p:nvSpPr>
        <p:spPr>
          <a:xfrm>
            <a:off x="2687519" y="2505312"/>
            <a:ext cx="1191754" cy="1191754"/>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4236" y="7364"/>
                </a:moveTo>
                <a:lnTo>
                  <a:pt x="8549" y="7364"/>
                </a:lnTo>
                <a:lnTo>
                  <a:pt x="9674" y="6238"/>
                </a:lnTo>
                <a:cubicBezTo>
                  <a:pt x="9763" y="6149"/>
                  <a:pt x="9818" y="6027"/>
                  <a:pt x="9818" y="5891"/>
                </a:cubicBezTo>
                <a:cubicBezTo>
                  <a:pt x="9818" y="5620"/>
                  <a:pt x="9598" y="5400"/>
                  <a:pt x="9327" y="5400"/>
                </a:cubicBezTo>
                <a:cubicBezTo>
                  <a:pt x="9192" y="5400"/>
                  <a:pt x="9069" y="5455"/>
                  <a:pt x="8980" y="5544"/>
                </a:cubicBezTo>
                <a:lnTo>
                  <a:pt x="7017" y="7507"/>
                </a:lnTo>
                <a:cubicBezTo>
                  <a:pt x="6928" y="7597"/>
                  <a:pt x="6873" y="7720"/>
                  <a:pt x="6873" y="7855"/>
                </a:cubicBezTo>
                <a:cubicBezTo>
                  <a:pt x="6873" y="7990"/>
                  <a:pt x="6928" y="8113"/>
                  <a:pt x="7017" y="8202"/>
                </a:cubicBezTo>
                <a:lnTo>
                  <a:pt x="8980" y="10165"/>
                </a:lnTo>
                <a:cubicBezTo>
                  <a:pt x="9069" y="10255"/>
                  <a:pt x="9192" y="10309"/>
                  <a:pt x="9327" y="10309"/>
                </a:cubicBezTo>
                <a:cubicBezTo>
                  <a:pt x="9598" y="10309"/>
                  <a:pt x="9818" y="10090"/>
                  <a:pt x="9818" y="9818"/>
                </a:cubicBezTo>
                <a:cubicBezTo>
                  <a:pt x="9818" y="9683"/>
                  <a:pt x="9763" y="9560"/>
                  <a:pt x="9674" y="9471"/>
                </a:cubicBezTo>
                <a:lnTo>
                  <a:pt x="8549" y="8345"/>
                </a:lnTo>
                <a:lnTo>
                  <a:pt x="14236" y="8345"/>
                </a:lnTo>
                <a:cubicBezTo>
                  <a:pt x="14507" y="8345"/>
                  <a:pt x="14727" y="8126"/>
                  <a:pt x="14727" y="7855"/>
                </a:cubicBezTo>
                <a:cubicBezTo>
                  <a:pt x="14727" y="7584"/>
                  <a:pt x="14507" y="7364"/>
                  <a:pt x="14236" y="7364"/>
                </a:cubicBezTo>
              </a:path>
            </a:pathLst>
          </a:custGeom>
          <a:solidFill>
            <a:schemeClr val="tx1"/>
          </a:solidFill>
          <a:ln w="12700">
            <a:miter lim="400000"/>
          </a:ln>
        </p:spPr>
        <p:txBody>
          <a:bodyPr lIns="19050" tIns="19050" rIns="19050" bIns="19050" anchor="ctr"/>
          <a:lstStyle/>
          <a:p>
            <a:pPr algn="ct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panose="020B0503030403020204" pitchFamily="34" charset="0"/>
              <a:cs typeface="Arial" panose="020B0604020202020204" pitchFamily="34" charset="0"/>
            </a:endParaRPr>
          </a:p>
        </p:txBody>
      </p:sp>
      <p:sp>
        <p:nvSpPr>
          <p:cNvPr id="10" name="Shape">
            <a:extLst>
              <a:ext uri="{FF2B5EF4-FFF2-40B4-BE49-F238E27FC236}">
                <a16:creationId xmlns:a16="http://schemas.microsoft.com/office/drawing/2014/main" id="{02AF6E92-3E61-361F-6752-AA0B4D383FA7}"/>
              </a:ext>
            </a:extLst>
          </p:cNvPr>
          <p:cNvSpPr/>
          <p:nvPr/>
        </p:nvSpPr>
        <p:spPr>
          <a:xfrm>
            <a:off x="7834481" y="2505312"/>
            <a:ext cx="1191754" cy="1191754"/>
          </a:xfrm>
          <a:custGeom>
            <a:avLst/>
            <a:gdLst/>
            <a:ahLst/>
            <a:cxnLst>
              <a:cxn ang="0">
                <a:pos x="wd2" y="hd2"/>
              </a:cxn>
              <a:cxn ang="5400000">
                <a:pos x="wd2" y="hd2"/>
              </a:cxn>
              <a:cxn ang="10800000">
                <a:pos x="wd2" y="hd2"/>
              </a:cxn>
              <a:cxn ang="16200000">
                <a:pos x="wd2" y="hd2"/>
              </a:cxn>
            </a:cxnLst>
            <a:rect l="0" t="0" r="r" b="b"/>
            <a:pathLst>
              <a:path w="21600" h="21600" extrusionOk="0">
                <a:moveTo>
                  <a:pt x="14583" y="7507"/>
                </a:moveTo>
                <a:lnTo>
                  <a:pt x="12620" y="5544"/>
                </a:lnTo>
                <a:cubicBezTo>
                  <a:pt x="12531" y="5455"/>
                  <a:pt x="12408" y="5400"/>
                  <a:pt x="12273" y="5400"/>
                </a:cubicBezTo>
                <a:cubicBezTo>
                  <a:pt x="12001" y="5400"/>
                  <a:pt x="11782" y="5620"/>
                  <a:pt x="11782" y="5891"/>
                </a:cubicBezTo>
                <a:cubicBezTo>
                  <a:pt x="11782" y="6027"/>
                  <a:pt x="11837" y="6149"/>
                  <a:pt x="11926" y="6238"/>
                </a:cubicBezTo>
                <a:lnTo>
                  <a:pt x="13051" y="7364"/>
                </a:lnTo>
                <a:lnTo>
                  <a:pt x="7364" y="7364"/>
                </a:lnTo>
                <a:cubicBezTo>
                  <a:pt x="7092" y="7364"/>
                  <a:pt x="6873" y="7584"/>
                  <a:pt x="6873" y="7855"/>
                </a:cubicBezTo>
                <a:cubicBezTo>
                  <a:pt x="6873" y="8126"/>
                  <a:pt x="7092" y="8345"/>
                  <a:pt x="7364" y="8345"/>
                </a:cubicBezTo>
                <a:lnTo>
                  <a:pt x="13051" y="8345"/>
                </a:lnTo>
                <a:lnTo>
                  <a:pt x="11926" y="9471"/>
                </a:lnTo>
                <a:cubicBezTo>
                  <a:pt x="11837" y="9560"/>
                  <a:pt x="11782" y="9683"/>
                  <a:pt x="11782" y="9818"/>
                </a:cubicBezTo>
                <a:cubicBezTo>
                  <a:pt x="11782" y="10090"/>
                  <a:pt x="12001" y="10309"/>
                  <a:pt x="12273" y="10309"/>
                </a:cubicBezTo>
                <a:cubicBezTo>
                  <a:pt x="12408" y="10309"/>
                  <a:pt x="12531" y="10255"/>
                  <a:pt x="12620" y="10165"/>
                </a:cubicBezTo>
                <a:lnTo>
                  <a:pt x="14583" y="8202"/>
                </a:lnTo>
                <a:cubicBezTo>
                  <a:pt x="14672" y="8113"/>
                  <a:pt x="14727" y="7990"/>
                  <a:pt x="14727" y="7855"/>
                </a:cubicBezTo>
                <a:cubicBezTo>
                  <a:pt x="14727" y="7720"/>
                  <a:pt x="14672" y="7597"/>
                  <a:pt x="14583" y="7507"/>
                </a:cubicBezTo>
                <a:close/>
                <a:moveTo>
                  <a:pt x="20618" y="14727"/>
                </a:moveTo>
                <a:lnTo>
                  <a:pt x="982" y="14727"/>
                </a:lnTo>
                <a:lnTo>
                  <a:pt x="982" y="1964"/>
                </a:lnTo>
                <a:cubicBezTo>
                  <a:pt x="982" y="1422"/>
                  <a:pt x="1421"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1"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0"/>
                  <a:pt x="7092" y="21600"/>
                  <a:pt x="7364" y="21600"/>
                </a:cubicBezTo>
                <a:lnTo>
                  <a:pt x="14236" y="21600"/>
                </a:lnTo>
                <a:cubicBezTo>
                  <a:pt x="14507" y="21600"/>
                  <a:pt x="14727" y="21380"/>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chemeClr val="tx1"/>
          </a:solidFill>
          <a:ln w="12700">
            <a:miter lim="400000"/>
          </a:ln>
        </p:spPr>
        <p:txBody>
          <a:bodyPr lIns="19050" tIns="19050" rIns="19050" bIns="19050" anchor="ctr"/>
          <a:lstStyle/>
          <a:p>
            <a:pPr algn="ct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panose="020B0503030403020204" pitchFamily="34" charset="0"/>
              <a:cs typeface="Arial" panose="020B0604020202020204" pitchFamily="34" charset="0"/>
            </a:endParaRPr>
          </a:p>
        </p:txBody>
      </p:sp>
      <p:sp>
        <p:nvSpPr>
          <p:cNvPr id="11"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21</a:t>
            </a:fld>
            <a:endParaRPr lang="en-US" sz="1200" dirty="0"/>
          </a:p>
        </p:txBody>
      </p:sp>
    </p:spTree>
    <p:extLst>
      <p:ext uri="{BB962C8B-B14F-4D97-AF65-F5344CB8AC3E}">
        <p14:creationId xmlns:p14="http://schemas.microsoft.com/office/powerpoint/2010/main" val="1889766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Content Placeholder 7" descr="A robot in a classroom&#10;&#10;Description automatically generated">
            <a:extLst>
              <a:ext uri="{FF2B5EF4-FFF2-40B4-BE49-F238E27FC236}">
                <a16:creationId xmlns:a16="http://schemas.microsoft.com/office/drawing/2014/main" id="{0B59156A-E77E-7441-2E6C-B84515BAE765}"/>
              </a:ext>
            </a:extLst>
          </p:cNvPr>
          <p:cNvPicPr>
            <a:picLocks noGrp="1" noChangeAspect="1"/>
          </p:cNvPicPr>
          <p:nvPr>
            <p:ph idx="1"/>
          </p:nvPr>
        </p:nvPicPr>
        <p:blipFill>
          <a:blip r:embed="rId3"/>
          <a:srcRect r="425" b="-1"/>
          <a:stretch/>
        </p:blipFill>
        <p:spPr>
          <a:xfrm>
            <a:off x="20" y="1282"/>
            <a:ext cx="12191980" cy="6856718"/>
          </a:xfrm>
          <a:prstGeom prst="rect">
            <a:avLst/>
          </a:prstGeom>
        </p:spPr>
      </p:pic>
      <p:sp>
        <p:nvSpPr>
          <p:cNvPr id="10" name="TextBox 9">
            <a:extLst>
              <a:ext uri="{FF2B5EF4-FFF2-40B4-BE49-F238E27FC236}">
                <a16:creationId xmlns:a16="http://schemas.microsoft.com/office/drawing/2014/main" id="{857F7230-890E-36C0-5AA4-C3034A29CB5F}"/>
              </a:ext>
            </a:extLst>
          </p:cNvPr>
          <p:cNvSpPr txBox="1"/>
          <p:nvPr/>
        </p:nvSpPr>
        <p:spPr>
          <a:xfrm>
            <a:off x="1" y="6073628"/>
            <a:ext cx="12184082" cy="769441"/>
          </a:xfrm>
          <a:prstGeom prst="rect">
            <a:avLst/>
          </a:prstGeom>
          <a:solidFill>
            <a:schemeClr val="tx1">
              <a:alpha val="29871"/>
            </a:schemeClr>
          </a:solidFill>
        </p:spPr>
        <p:txBody>
          <a:bodyPr wrap="square">
            <a:spAutoFit/>
          </a:bodyPr>
          <a:lstStyle/>
          <a:p>
            <a:r>
              <a:rPr lang="en-US" sz="4400" dirty="0">
                <a:solidFill>
                  <a:schemeClr val="bg1"/>
                </a:solidFill>
              </a:rPr>
              <a:t>Learning chemistry from the computer</a:t>
            </a:r>
          </a:p>
        </p:txBody>
      </p:sp>
    </p:spTree>
    <p:extLst>
      <p:ext uri="{BB962C8B-B14F-4D97-AF65-F5344CB8AC3E}">
        <p14:creationId xmlns:p14="http://schemas.microsoft.com/office/powerpoint/2010/main" val="301360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Energies can be found ab initio…"/>
          <p:cNvSpPr txBox="1">
            <a:spLocks noGrp="1"/>
          </p:cNvSpPr>
          <p:nvPr>
            <p:ph type="title"/>
          </p:nvPr>
        </p:nvSpPr>
        <p:spPr>
          <a:xfrm>
            <a:off x="838200" y="365125"/>
            <a:ext cx="10515600" cy="1325563"/>
          </a:xfrm>
        </p:spPr>
        <p:txBody>
          <a:bodyPr vert="horz" lIns="34289" tIns="34289" rIns="34289" bIns="34289" rtlCol="0" anchor="b">
            <a:normAutofit/>
          </a:bodyPr>
          <a:lstStyle/>
          <a:p>
            <a:r>
              <a:rPr lang="en-US" dirty="0"/>
              <a:t>Energies can be found </a:t>
            </a:r>
            <a:r>
              <a:rPr lang="en-US" i="1" dirty="0">
                <a:sym typeface="Helvetica Neue"/>
              </a:rPr>
              <a:t>ab initio </a:t>
            </a:r>
          </a:p>
          <a:p>
            <a:r>
              <a:rPr lang="en-US" dirty="0"/>
              <a:t>using quantum chemistry</a:t>
            </a:r>
          </a:p>
        </p:txBody>
      </p:sp>
      <p:sp>
        <p:nvSpPr>
          <p:cNvPr id="299" name="Solve the Schrödinger wave equation for E.…"/>
          <p:cNvSpPr txBox="1">
            <a:spLocks noGrp="1"/>
          </p:cNvSpPr>
          <p:nvPr>
            <p:ph idx="1"/>
          </p:nvPr>
        </p:nvSpPr>
        <p:spPr>
          <a:xfrm>
            <a:off x="838200" y="2980705"/>
            <a:ext cx="10515600" cy="3196257"/>
          </a:xfrm>
        </p:spPr>
        <p:txBody>
          <a:bodyPr vert="horz" lIns="34289" tIns="34289" rIns="34289" bIns="34289" rtlCol="0" anchor="t">
            <a:normAutofit/>
          </a:bodyPr>
          <a:lstStyle/>
          <a:p>
            <a:endParaRPr lang="en-US" dirty="0"/>
          </a:p>
          <a:p>
            <a:endParaRPr lang="en-US" dirty="0"/>
          </a:p>
          <a:p>
            <a:r>
              <a:rPr lang="en-US" dirty="0"/>
              <a:t>Solve the Schrödinger wave equation for E.</a:t>
            </a:r>
          </a:p>
          <a:p>
            <a:r>
              <a:rPr lang="en-US" dirty="0"/>
              <a:t>Can’t solve exactly for multi-electron molecules.</a:t>
            </a:r>
          </a:p>
          <a:p>
            <a:r>
              <a:rPr lang="en-US" dirty="0"/>
              <a:t>Modern methods give useful results </a:t>
            </a:r>
            <a:br>
              <a:rPr lang="en-US" dirty="0"/>
            </a:br>
            <a:r>
              <a:rPr lang="en-US" dirty="0"/>
              <a:t>in reasonable time.</a:t>
            </a:r>
          </a:p>
        </p:txBody>
      </p:sp>
      <p:pic>
        <p:nvPicPr>
          <p:cNvPr id="300" name="pasted3.pdf" descr="pasted3.pdf"/>
          <p:cNvPicPr>
            <a:picLocks noChangeAspect="1"/>
          </p:cNvPicPr>
          <p:nvPr/>
        </p:nvPicPr>
        <p:blipFill>
          <a:blip r:embed="rId3"/>
          <a:stretch>
            <a:fillRect/>
          </a:stretch>
        </p:blipFill>
        <p:spPr>
          <a:xfrm>
            <a:off x="4050474" y="1995203"/>
            <a:ext cx="4113168" cy="1308735"/>
          </a:xfrm>
          <a:prstGeom prst="rect">
            <a:avLst/>
          </a:prstGeom>
          <a:ln w="12700"/>
        </p:spPr>
      </p:pic>
      <p:sp>
        <p:nvSpPr>
          <p:cNvPr id="302"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23</a:t>
            </a:fld>
            <a:endParaRPr lang="en-US" sz="1200" dirty="0"/>
          </a:p>
        </p:txBody>
      </p:sp>
    </p:spTree>
    <p:extLst>
      <p:ext uri="{BB962C8B-B14F-4D97-AF65-F5344CB8AC3E}">
        <p14:creationId xmlns:p14="http://schemas.microsoft.com/office/powerpoint/2010/main" val="4162803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Line"/>
          <p:cNvSpPr/>
          <p:nvPr/>
        </p:nvSpPr>
        <p:spPr>
          <a:xfrm>
            <a:off x="1981200" y="1383031"/>
            <a:ext cx="8229600" cy="1429"/>
          </a:xfrm>
          <a:prstGeom prst="line">
            <a:avLst/>
          </a:prstGeom>
          <a:ln w="16256">
            <a:solidFill>
              <a:srgbClr val="9A9A9A"/>
            </a:solidFill>
          </a:ln>
        </p:spPr>
        <p:txBody>
          <a:bodyPr lIns="0" tIns="0" rIns="0" bIns="0"/>
          <a:lstStyle/>
          <a:p>
            <a:pPr defTabSz="321475">
              <a:defRPr sz="1200">
                <a:latin typeface="Helvetica"/>
                <a:ea typeface="Helvetica"/>
                <a:cs typeface="Helvetica"/>
                <a:sym typeface="Helvetica"/>
              </a:defRPr>
            </a:pPr>
            <a:endParaRPr sz="844"/>
          </a:p>
        </p:txBody>
      </p:sp>
      <p:pic>
        <p:nvPicPr>
          <p:cNvPr id="306" name="tioxide2-5.mov" descr="tioxide2-5.mov"/>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0" y="0"/>
            <a:ext cx="9144000" cy="6858000"/>
          </a:xfrm>
          <a:prstGeom prst="rect">
            <a:avLst/>
          </a:prstGeom>
          <a:ln w="12700">
            <a:miter lim="400000"/>
          </a:ln>
        </p:spPr>
      </p:pic>
      <p:sp>
        <p:nvSpPr>
          <p:cNvPr id="2" name="Title 1">
            <a:extLst>
              <a:ext uri="{FF2B5EF4-FFF2-40B4-BE49-F238E27FC236}">
                <a16:creationId xmlns:a16="http://schemas.microsoft.com/office/drawing/2014/main" id="{6DB76795-F66D-A2C5-EAB5-5B9FAD8F75C1}"/>
              </a:ext>
            </a:extLst>
          </p:cNvPr>
          <p:cNvSpPr>
            <a:spLocks noGrp="1"/>
          </p:cNvSpPr>
          <p:nvPr>
            <p:ph type="title"/>
          </p:nvPr>
        </p:nvSpPr>
        <p:spPr>
          <a:xfrm>
            <a:off x="838200" y="365125"/>
            <a:ext cx="11353800" cy="1325563"/>
          </a:xfrm>
        </p:spPr>
        <p:txBody>
          <a:bodyPr>
            <a:normAutofit/>
          </a:bodyPr>
          <a:lstStyle/>
          <a:p>
            <a:r>
              <a:rPr lang="en-US" dirty="0"/>
              <a:t>Quantum calculations can provide a lot of things:</a:t>
            </a:r>
          </a:p>
        </p:txBody>
      </p:sp>
      <p:sp>
        <p:nvSpPr>
          <p:cNvPr id="307" name="Pretty pictures…"/>
          <p:cNvSpPr txBox="1">
            <a:spLocks noGrp="1"/>
          </p:cNvSpPr>
          <p:nvPr>
            <p:ph idx="1"/>
          </p:nvPr>
        </p:nvSpPr>
        <p:spPr>
          <a:xfrm>
            <a:off x="838200" y="1825625"/>
            <a:ext cx="10515600" cy="4351338"/>
          </a:xfrm>
        </p:spPr>
        <p:txBody>
          <a:bodyPr vert="horz" lIns="34289" tIns="34289" rIns="34289" bIns="34289" rtlCol="0" anchor="t">
            <a:normAutofit/>
          </a:bodyPr>
          <a:lstStyle/>
          <a:p>
            <a:r>
              <a:rPr lang="en-US" dirty="0"/>
              <a:t>Pretty pictures</a:t>
            </a:r>
          </a:p>
          <a:p>
            <a:r>
              <a:rPr lang="en-US" dirty="0"/>
              <a:t>Electronic energy</a:t>
            </a:r>
          </a:p>
          <a:p>
            <a:r>
              <a:rPr lang="en-US" dirty="0"/>
              <a:t>Geometry optimization</a:t>
            </a:r>
          </a:p>
          <a:p>
            <a:r>
              <a:rPr lang="en-US" dirty="0"/>
              <a:t>Rotational constants</a:t>
            </a:r>
          </a:p>
          <a:p>
            <a:r>
              <a:rPr lang="en-US" dirty="0"/>
              <a:t>Vibrational frequencies</a:t>
            </a:r>
          </a:p>
          <a:p>
            <a:r>
              <a:rPr lang="en-US" dirty="0"/>
              <a:t>Find temperature variation of Cp, H, S </a:t>
            </a:r>
            <a:br>
              <a:rPr lang="en-US" dirty="0"/>
            </a:br>
            <a:r>
              <a:rPr lang="en-US" dirty="0"/>
              <a:t>through Statistical Mechanics</a:t>
            </a:r>
          </a:p>
        </p:txBody>
      </p:sp>
      <p:sp>
        <p:nvSpPr>
          <p:cNvPr id="308"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24</a:t>
            </a:fld>
            <a:endParaRPr lang="en-US" sz="1200" dirty="0"/>
          </a:p>
        </p:txBody>
      </p:sp>
    </p:spTree>
    <p:extLst>
      <p:ext uri="{BB962C8B-B14F-4D97-AF65-F5344CB8AC3E}">
        <p14:creationId xmlns:p14="http://schemas.microsoft.com/office/powerpoint/2010/main" val="2144678218"/>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993" fill="hold"/>
                                        <p:tgtEl>
                                          <p:spTgt spid="306"/>
                                        </p:tgtEl>
                                      </p:cBhvr>
                                    </p:cmd>
                                  </p:childTnLst>
                                </p:cTn>
                              </p:par>
                              <p:par>
                                <p:cTn id="7" presetID="23" presetClass="entr" presetSubtype="16" fill="hold" grpId="0" nodeType="withEffect">
                                  <p:stCondLst>
                                    <p:cond delay="500"/>
                                  </p:stCondLst>
                                  <p:iterate>
                                    <p:tmAbs val="0"/>
                                  </p:iterate>
                                  <p:childTnLst>
                                    <p:set>
                                      <p:cBhvr>
                                        <p:cTn id="8" fill="hold"/>
                                        <p:tgtEl>
                                          <p:spTgt spid="307">
                                            <p:bg/>
                                          </p:spTgt>
                                        </p:tgtEl>
                                        <p:attrNameLst>
                                          <p:attrName>style.visibility</p:attrName>
                                        </p:attrNameLst>
                                      </p:cBhvr>
                                      <p:to>
                                        <p:strVal val="visible"/>
                                      </p:to>
                                    </p:set>
                                    <p:anim calcmode="lin" valueType="num">
                                      <p:cBhvr>
                                        <p:cTn id="9" dur="500" fill="hold"/>
                                        <p:tgtEl>
                                          <p:spTgt spid="307">
                                            <p:bg/>
                                          </p:spTgt>
                                        </p:tgtEl>
                                        <p:attrNameLst>
                                          <p:attrName>ppt_w</p:attrName>
                                        </p:attrNameLst>
                                      </p:cBhvr>
                                      <p:tavLst>
                                        <p:tav tm="0">
                                          <p:val>
                                            <p:fltVal val="0"/>
                                          </p:val>
                                        </p:tav>
                                        <p:tav tm="100000">
                                          <p:val>
                                            <p:strVal val="#ppt_w"/>
                                          </p:val>
                                        </p:tav>
                                      </p:tavLst>
                                    </p:anim>
                                    <p:anim calcmode="lin" valueType="num">
                                      <p:cBhvr>
                                        <p:cTn id="10" dur="500" fill="hold"/>
                                        <p:tgtEl>
                                          <p:spTgt spid="307">
                                            <p:bg/>
                                          </p:spTgt>
                                        </p:tgtEl>
                                        <p:attrNameLst>
                                          <p:attrName>ppt_h</p:attrName>
                                        </p:attrNameLst>
                                      </p:cBhvr>
                                      <p:tavLst>
                                        <p:tav tm="0">
                                          <p:val>
                                            <p:fltVal val="0"/>
                                          </p:val>
                                        </p:tav>
                                        <p:tav tm="100000">
                                          <p:val>
                                            <p:strVal val="#ppt_h"/>
                                          </p:val>
                                        </p:tav>
                                      </p:tavLst>
                                    </p:anim>
                                  </p:childTnLst>
                                </p:cTn>
                              </p:par>
                              <p:par>
                                <p:cTn id="11" presetID="23" presetClass="entr" presetSubtype="16" fill="hold" grpId="0" nodeType="withEffect">
                                  <p:stCondLst>
                                    <p:cond delay="500"/>
                                  </p:stCondLst>
                                  <p:iterate>
                                    <p:tmAbs val="0"/>
                                  </p:iterate>
                                  <p:childTnLst>
                                    <p:set>
                                      <p:cBhvr>
                                        <p:cTn id="12" fill="hold"/>
                                        <p:tgtEl>
                                          <p:spTgt spid="307">
                                            <p:txEl>
                                              <p:pRg st="0" end="0"/>
                                            </p:txEl>
                                          </p:spTgt>
                                        </p:tgtEl>
                                        <p:attrNameLst>
                                          <p:attrName>style.visibility</p:attrName>
                                        </p:attrNameLst>
                                      </p:cBhvr>
                                      <p:to>
                                        <p:strVal val="visible"/>
                                      </p:to>
                                    </p:set>
                                    <p:anim calcmode="lin" valueType="num">
                                      <p:cBhvr>
                                        <p:cTn id="13" dur="500" fill="hold"/>
                                        <p:tgtEl>
                                          <p:spTgt spid="30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07">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500"/>
                                  </p:stCondLst>
                                  <p:iterate>
                                    <p:tmAbs val="0"/>
                                  </p:iterate>
                                  <p:childTnLst>
                                    <p:set>
                                      <p:cBhvr>
                                        <p:cTn id="16" fill="hold"/>
                                        <p:tgtEl>
                                          <p:spTgt spid="307">
                                            <p:txEl>
                                              <p:pRg st="1" end="1"/>
                                            </p:txEl>
                                          </p:spTgt>
                                        </p:tgtEl>
                                        <p:attrNameLst>
                                          <p:attrName>style.visibility</p:attrName>
                                        </p:attrNameLst>
                                      </p:cBhvr>
                                      <p:to>
                                        <p:strVal val="visible"/>
                                      </p:to>
                                    </p:set>
                                    <p:anim calcmode="lin" valueType="num">
                                      <p:cBhvr>
                                        <p:cTn id="17" dur="500" fill="hold"/>
                                        <p:tgtEl>
                                          <p:spTgt spid="307">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07">
                                            <p:txEl>
                                              <p:pRg st="1" end="1"/>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500"/>
                                  </p:stCondLst>
                                  <p:iterate>
                                    <p:tmAbs val="0"/>
                                  </p:iterate>
                                  <p:childTnLst>
                                    <p:set>
                                      <p:cBhvr>
                                        <p:cTn id="20" fill="hold"/>
                                        <p:tgtEl>
                                          <p:spTgt spid="307">
                                            <p:txEl>
                                              <p:pRg st="2" end="2"/>
                                            </p:txEl>
                                          </p:spTgt>
                                        </p:tgtEl>
                                        <p:attrNameLst>
                                          <p:attrName>style.visibility</p:attrName>
                                        </p:attrNameLst>
                                      </p:cBhvr>
                                      <p:to>
                                        <p:strVal val="visible"/>
                                      </p:to>
                                    </p:set>
                                    <p:anim calcmode="lin" valueType="num">
                                      <p:cBhvr>
                                        <p:cTn id="21" dur="500" fill="hold"/>
                                        <p:tgtEl>
                                          <p:spTgt spid="30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07">
                                            <p:txEl>
                                              <p:pRg st="2" end="2"/>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500"/>
                                  </p:stCondLst>
                                  <p:iterate>
                                    <p:tmAbs val="0"/>
                                  </p:iterate>
                                  <p:childTnLst>
                                    <p:set>
                                      <p:cBhvr>
                                        <p:cTn id="24" fill="hold"/>
                                        <p:tgtEl>
                                          <p:spTgt spid="307">
                                            <p:txEl>
                                              <p:pRg st="3" end="3"/>
                                            </p:txEl>
                                          </p:spTgt>
                                        </p:tgtEl>
                                        <p:attrNameLst>
                                          <p:attrName>style.visibility</p:attrName>
                                        </p:attrNameLst>
                                      </p:cBhvr>
                                      <p:to>
                                        <p:strVal val="visible"/>
                                      </p:to>
                                    </p:set>
                                    <p:anim calcmode="lin" valueType="num">
                                      <p:cBhvr>
                                        <p:cTn id="25" dur="500" fill="hold"/>
                                        <p:tgtEl>
                                          <p:spTgt spid="30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07">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500"/>
                                  </p:stCondLst>
                                  <p:iterate>
                                    <p:tmAbs val="0"/>
                                  </p:iterate>
                                  <p:childTnLst>
                                    <p:set>
                                      <p:cBhvr>
                                        <p:cTn id="28" fill="hold"/>
                                        <p:tgtEl>
                                          <p:spTgt spid="307">
                                            <p:txEl>
                                              <p:pRg st="4" end="4"/>
                                            </p:txEl>
                                          </p:spTgt>
                                        </p:tgtEl>
                                        <p:attrNameLst>
                                          <p:attrName>style.visibility</p:attrName>
                                        </p:attrNameLst>
                                      </p:cBhvr>
                                      <p:to>
                                        <p:strVal val="visible"/>
                                      </p:to>
                                    </p:set>
                                    <p:anim calcmode="lin" valueType="num">
                                      <p:cBhvr>
                                        <p:cTn id="29" dur="500" fill="hold"/>
                                        <p:tgtEl>
                                          <p:spTgt spid="307">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07">
                                            <p:txEl>
                                              <p:pRg st="4" end="4"/>
                                            </p:txEl>
                                          </p:spTgt>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500"/>
                                  </p:stCondLst>
                                  <p:iterate>
                                    <p:tmAbs val="0"/>
                                  </p:iterate>
                                  <p:childTnLst>
                                    <p:set>
                                      <p:cBhvr>
                                        <p:cTn id="32" fill="hold"/>
                                        <p:tgtEl>
                                          <p:spTgt spid="307">
                                            <p:txEl>
                                              <p:pRg st="5" end="5"/>
                                            </p:txEl>
                                          </p:spTgt>
                                        </p:tgtEl>
                                        <p:attrNameLst>
                                          <p:attrName>style.visibility</p:attrName>
                                        </p:attrNameLst>
                                      </p:cBhvr>
                                      <p:to>
                                        <p:strVal val="visible"/>
                                      </p:to>
                                    </p:set>
                                    <p:anim calcmode="lin" valueType="num">
                                      <p:cBhvr>
                                        <p:cTn id="33" dur="500" fill="hold"/>
                                        <p:tgtEl>
                                          <p:spTgt spid="307">
                                            <p:txEl>
                                              <p:pRg st="5" end="5"/>
                                            </p:txEl>
                                          </p:spTgt>
                                        </p:tgtEl>
                                        <p:attrNameLst>
                                          <p:attrName>ppt_w</p:attrName>
                                        </p:attrNameLst>
                                      </p:cBhvr>
                                      <p:tavLst>
                                        <p:tav tm="0">
                                          <p:val>
                                            <p:fltVal val="0"/>
                                          </p:val>
                                        </p:tav>
                                        <p:tav tm="100000">
                                          <p:val>
                                            <p:strVal val="#ppt_w"/>
                                          </p:val>
                                        </p:tav>
                                      </p:tavLst>
                                    </p:anim>
                                    <p:anim calcmode="lin" valueType="num">
                                      <p:cBhvr>
                                        <p:cTn id="34" dur="500" fill="hold"/>
                                        <p:tgtEl>
                                          <p:spTgt spid="307">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35" fill="hold" display="0">
                  <p:stCondLst>
                    <p:cond delay="indefinite"/>
                  </p:stCondLst>
                </p:cTn>
                <p:tgtEl>
                  <p:spTgt spid="306"/>
                </p:tgtEl>
              </p:cMediaNode>
            </p:video>
            <p:seq concurrent="1" prevAc="none" nextAc="seek">
              <p:cTn id="36" restart="whenNotActive" fill="hold" evtFilter="cancelBubble" nodeType="interactiveSeq">
                <p:stCondLst>
                  <p:cond evt="onClick" delay="0">
                    <p:tgtEl>
                      <p:spTgt spid="306"/>
                    </p:tgtEl>
                  </p:cond>
                </p:stCondLst>
                <p:endSync evt="end" delay="0">
                  <p:rtn val="all"/>
                </p:endSync>
                <p:childTnLst>
                  <p:par>
                    <p:cTn id="37" fill="hold">
                      <p:stCondLst>
                        <p:cond delay="0"/>
                      </p:stCondLst>
                      <p:childTnLst>
                        <p:par>
                          <p:cTn id="38" fill="hold">
                            <p:stCondLst>
                              <p:cond delay="0"/>
                            </p:stCondLst>
                            <p:childTnLst>
                              <p:par>
                                <p:cTn id="39" presetID="2" presetClass="mediacall" presetSubtype="0" fill="hold" nodeType="clickEffect">
                                  <p:stCondLst>
                                    <p:cond delay="0"/>
                                  </p:stCondLst>
                                  <p:childTnLst>
                                    <p:cmd type="call" cmd="togglePause">
                                      <p:cBhvr>
                                        <p:cTn id="40" dur="1" fill="hold"/>
                                        <p:tgtEl>
                                          <p:spTgt spid="306"/>
                                        </p:tgtEl>
                                      </p:cBhvr>
                                    </p:cmd>
                                  </p:childTnLst>
                                </p:cTn>
                              </p:par>
                            </p:childTnLst>
                          </p:cTn>
                        </p:par>
                      </p:childTnLst>
                    </p:cTn>
                  </p:par>
                </p:childTnLst>
              </p:cTn>
              <p:nextCondLst>
                <p:cond evt="onClick" delay="0">
                  <p:tgtEl>
                    <p:spTgt spid="306"/>
                  </p:tgtEl>
                </p:cond>
              </p:nextCondLst>
            </p:seq>
          </p:childTnLst>
        </p:cTn>
      </p:par>
    </p:tnLst>
    <p:bldLst>
      <p:bldP spid="307" grpId="0" uiExpand="1" build="p" bldLvl="5"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Content Placeholder 7">
            <a:extLst>
              <a:ext uri="{FF2B5EF4-FFF2-40B4-BE49-F238E27FC236}">
                <a16:creationId xmlns:a16="http://schemas.microsoft.com/office/drawing/2014/main" id="{0B59156A-E77E-7441-2E6C-B84515BAE765}"/>
              </a:ext>
            </a:extLst>
          </p:cNvPr>
          <p:cNvPicPr>
            <a:picLocks noGrp="1" noChangeAspect="1"/>
          </p:cNvPicPr>
          <p:nvPr>
            <p:ph idx="1"/>
          </p:nvPr>
        </p:nvPicPr>
        <p:blipFill>
          <a:blip r:embed="rId3"/>
          <a:srcRect l="174" r="174"/>
          <a:stretch/>
        </p:blipFill>
        <p:spPr>
          <a:xfrm>
            <a:off x="20" y="1282"/>
            <a:ext cx="12191980" cy="6856718"/>
          </a:xfrm>
          <a:prstGeom prst="rect">
            <a:avLst/>
          </a:prstGeom>
        </p:spPr>
      </p:pic>
      <p:sp>
        <p:nvSpPr>
          <p:cNvPr id="10" name="TextBox 9">
            <a:extLst>
              <a:ext uri="{FF2B5EF4-FFF2-40B4-BE49-F238E27FC236}">
                <a16:creationId xmlns:a16="http://schemas.microsoft.com/office/drawing/2014/main" id="{857F7230-890E-36C0-5AA4-C3034A29CB5F}"/>
              </a:ext>
            </a:extLst>
          </p:cNvPr>
          <p:cNvSpPr txBox="1"/>
          <p:nvPr/>
        </p:nvSpPr>
        <p:spPr>
          <a:xfrm>
            <a:off x="1" y="6073628"/>
            <a:ext cx="12184082" cy="769441"/>
          </a:xfrm>
          <a:prstGeom prst="rect">
            <a:avLst/>
          </a:prstGeom>
          <a:solidFill>
            <a:schemeClr val="tx1">
              <a:alpha val="29871"/>
            </a:schemeClr>
          </a:solidFill>
        </p:spPr>
        <p:txBody>
          <a:bodyPr wrap="square">
            <a:spAutoFit/>
          </a:bodyPr>
          <a:lstStyle/>
          <a:p>
            <a:r>
              <a:rPr lang="en-US" sz="4400" dirty="0">
                <a:solidFill>
                  <a:schemeClr val="bg1"/>
                </a:solidFill>
              </a:rPr>
              <a:t>Teaching chemistry to the computer</a:t>
            </a:r>
          </a:p>
        </p:txBody>
      </p:sp>
    </p:spTree>
    <p:extLst>
      <p:ext uri="{BB962C8B-B14F-4D97-AF65-F5344CB8AC3E}">
        <p14:creationId xmlns:p14="http://schemas.microsoft.com/office/powerpoint/2010/main" val="4012541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2" name="Automatic reaction mechanism generation…"/>
          <p:cNvSpPr txBox="1">
            <a:spLocks noGrp="1"/>
          </p:cNvSpPr>
          <p:nvPr>
            <p:ph type="title"/>
          </p:nvPr>
        </p:nvSpPr>
        <p:spPr/>
        <p:txBody>
          <a:bodyPr vert="horz" lIns="34289" tIns="34289" rIns="34289" bIns="34289" rtlCol="0" anchor="b">
            <a:normAutofit/>
          </a:bodyPr>
          <a:lstStyle/>
          <a:p>
            <a:r>
              <a:rPr lang="en-US" dirty="0"/>
              <a:t>Automatic reaction mechanism generation</a:t>
            </a:r>
          </a:p>
          <a:p>
            <a:r>
              <a:rPr lang="en-US" dirty="0"/>
              <a:t>needs methods to:</a:t>
            </a:r>
          </a:p>
        </p:txBody>
      </p:sp>
      <p:sp>
        <p:nvSpPr>
          <p:cNvPr id="393" name="Represent molecules  (and identify duplicates)…"/>
          <p:cNvSpPr txBox="1">
            <a:spLocks noGrp="1"/>
          </p:cNvSpPr>
          <p:nvPr>
            <p:ph idx="1"/>
          </p:nvPr>
        </p:nvSpPr>
        <p:spPr/>
        <p:txBody>
          <a:bodyPr vert="horz" lIns="34289" tIns="34289" rIns="34289" bIns="34289" rtlCol="0" anchor="t">
            <a:normAutofit/>
          </a:bodyPr>
          <a:lstStyle/>
          <a:p>
            <a:r>
              <a:rPr lang="en-US" dirty="0"/>
              <a:t>Represent molecules </a:t>
            </a:r>
            <a:br>
              <a:rPr lang="en-US" dirty="0"/>
            </a:br>
            <a:r>
              <a:rPr lang="en-US" dirty="0"/>
              <a:t>(and identify duplicates)</a:t>
            </a:r>
            <a:br>
              <a:rPr lang="en-US" dirty="0"/>
            </a:br>
            <a:endParaRPr lang="en-US" dirty="0"/>
          </a:p>
          <a:p>
            <a:r>
              <a:rPr lang="en-US" dirty="0"/>
              <a:t>Create reactions </a:t>
            </a:r>
            <a:br>
              <a:rPr lang="en-US" dirty="0"/>
            </a:br>
            <a:r>
              <a:rPr lang="en-US" dirty="0"/>
              <a:t>(and then new species)</a:t>
            </a:r>
            <a:br>
              <a:rPr lang="en-US" dirty="0"/>
            </a:br>
            <a:endParaRPr lang="en-US" dirty="0"/>
          </a:p>
          <a:p>
            <a:r>
              <a:rPr lang="en-US" dirty="0"/>
              <a:t>Estimate thermodynamic and kinetic parameters (quickly!)</a:t>
            </a:r>
          </a:p>
          <a:p>
            <a:endParaRPr lang="en-US" dirty="0"/>
          </a:p>
          <a:p>
            <a:r>
              <a:rPr lang="en-US" dirty="0"/>
              <a:t>Choose which reactions to include</a:t>
            </a:r>
          </a:p>
        </p:txBody>
      </p:sp>
      <p:pic>
        <p:nvPicPr>
          <p:cNvPr id="394" name="droppedImage.pdf" descr="droppedImage.pdf"/>
          <p:cNvPicPr>
            <a:picLocks noChangeAspect="1"/>
          </p:cNvPicPr>
          <p:nvPr/>
        </p:nvPicPr>
        <p:blipFill>
          <a:blip r:embed="rId3"/>
          <a:stretch>
            <a:fillRect/>
          </a:stretch>
        </p:blipFill>
        <p:spPr>
          <a:xfrm>
            <a:off x="6156638" y="3132755"/>
            <a:ext cx="3840480" cy="768097"/>
          </a:xfrm>
          <a:prstGeom prst="rect">
            <a:avLst/>
          </a:prstGeom>
          <a:ln w="12700"/>
        </p:spPr>
      </p:pic>
      <p:pic>
        <p:nvPicPr>
          <p:cNvPr id="395" name="droppedImage.pdf" descr="droppedImage.pdf"/>
          <p:cNvPicPr>
            <a:picLocks noChangeAspect="1"/>
          </p:cNvPicPr>
          <p:nvPr/>
        </p:nvPicPr>
        <p:blipFill>
          <a:blip r:embed="rId4"/>
          <a:stretch>
            <a:fillRect/>
          </a:stretch>
        </p:blipFill>
        <p:spPr>
          <a:xfrm>
            <a:off x="6278880" y="1758915"/>
            <a:ext cx="811531" cy="718784"/>
          </a:xfrm>
          <a:prstGeom prst="rect">
            <a:avLst/>
          </a:prstGeom>
          <a:ln w="12700"/>
        </p:spPr>
      </p:pic>
      <p:pic>
        <p:nvPicPr>
          <p:cNvPr id="396" name="droppedImage.pdf" descr="droppedImage.pdf"/>
          <p:cNvPicPr>
            <a:picLocks noChangeAspect="1"/>
          </p:cNvPicPr>
          <p:nvPr/>
        </p:nvPicPr>
        <p:blipFill>
          <a:blip r:embed="rId4"/>
          <a:stretch>
            <a:fillRect/>
          </a:stretch>
        </p:blipFill>
        <p:spPr>
          <a:xfrm rot="16200000">
            <a:off x="8221980" y="1758915"/>
            <a:ext cx="811531" cy="718784"/>
          </a:xfrm>
          <a:prstGeom prst="rect">
            <a:avLst/>
          </a:prstGeom>
          <a:ln w="12700"/>
        </p:spPr>
      </p:pic>
      <p:pic>
        <p:nvPicPr>
          <p:cNvPr id="397" name="droppedImage.pdf" descr="droppedImage.pdf"/>
          <p:cNvPicPr>
            <a:picLocks noChangeAspect="1"/>
          </p:cNvPicPr>
          <p:nvPr/>
        </p:nvPicPr>
        <p:blipFill>
          <a:blip r:embed="rId4"/>
          <a:stretch>
            <a:fillRect/>
          </a:stretch>
        </p:blipFill>
        <p:spPr>
          <a:xfrm rot="16200000" flipH="1">
            <a:off x="7273290" y="1758915"/>
            <a:ext cx="811531" cy="718784"/>
          </a:xfrm>
          <a:prstGeom prst="rect">
            <a:avLst/>
          </a:prstGeom>
          <a:ln w="12700"/>
        </p:spPr>
      </p:pic>
      <p:pic>
        <p:nvPicPr>
          <p:cNvPr id="398" name="droppedImage.pdf" descr="droppedImage.pdf"/>
          <p:cNvPicPr>
            <a:picLocks noChangeAspect="1"/>
          </p:cNvPicPr>
          <p:nvPr/>
        </p:nvPicPr>
        <p:blipFill>
          <a:blip r:embed="rId4"/>
          <a:stretch>
            <a:fillRect/>
          </a:stretch>
        </p:blipFill>
        <p:spPr>
          <a:xfrm rot="10800000">
            <a:off x="9216390" y="1758915"/>
            <a:ext cx="811530" cy="718784"/>
          </a:xfrm>
          <a:prstGeom prst="rect">
            <a:avLst/>
          </a:prstGeom>
          <a:ln w="12700"/>
        </p:spPr>
      </p:pic>
      <p:sp>
        <p:nvSpPr>
          <p:cNvPr id="399"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26</a:t>
            </a:fld>
            <a:endParaRPr lang="en-US" sz="1200" dirty="0"/>
          </a:p>
        </p:txBody>
      </p:sp>
    </p:spTree>
    <p:extLst>
      <p:ext uri="{BB962C8B-B14F-4D97-AF65-F5344CB8AC3E}">
        <p14:creationId xmlns:p14="http://schemas.microsoft.com/office/powerpoint/2010/main" val="3017167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0D654D-CB14-6126-AF57-A21B0618D46B}"/>
              </a:ext>
            </a:extLst>
          </p:cNvPr>
          <p:cNvSpPr>
            <a:spLocks noGrp="1"/>
          </p:cNvSpPr>
          <p:nvPr>
            <p:ph type="title"/>
          </p:nvPr>
        </p:nvSpPr>
        <p:spPr/>
        <p:txBody>
          <a:bodyPr/>
          <a:lstStyle/>
          <a:p>
            <a:r>
              <a:rPr lang="en-US" dirty="0"/>
              <a:t>Molecules are represented as graphs</a:t>
            </a:r>
          </a:p>
        </p:txBody>
      </p:sp>
      <p:sp>
        <p:nvSpPr>
          <p:cNvPr id="6" name="CH3CH2.">
            <a:extLst>
              <a:ext uri="{FF2B5EF4-FFF2-40B4-BE49-F238E27FC236}">
                <a16:creationId xmlns:a16="http://schemas.microsoft.com/office/drawing/2014/main" id="{EA420AD2-7F1D-A543-EA2D-8E6A2E1A4F2F}"/>
              </a:ext>
            </a:extLst>
          </p:cNvPr>
          <p:cNvSpPr txBox="1"/>
          <p:nvPr/>
        </p:nvSpPr>
        <p:spPr>
          <a:xfrm>
            <a:off x="2072640" y="3531870"/>
            <a:ext cx="2272415" cy="7571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p>
            <a:pPr marL="28575" marR="28575" defTabSz="822975">
              <a:defRPr sz="6144">
                <a:uFill>
                  <a:solidFill>
                    <a:srgbClr val="000000"/>
                  </a:solidFill>
                </a:uFill>
                <a:latin typeface="Helvetica Neue Light"/>
                <a:ea typeface="Helvetica Neue Light"/>
                <a:cs typeface="Helvetica Neue Light"/>
                <a:sym typeface="Helvetica Neue Light"/>
              </a:defRPr>
            </a:pPr>
            <a:r>
              <a:rPr sz="4320"/>
              <a:t>CH</a:t>
            </a:r>
            <a:r>
              <a:rPr sz="4320" baseline="-5999"/>
              <a:t>3</a:t>
            </a:r>
            <a:r>
              <a:rPr sz="4320"/>
              <a:t>CH</a:t>
            </a:r>
            <a:r>
              <a:rPr sz="4320" baseline="-5999"/>
              <a:t>2</a:t>
            </a:r>
            <a:r>
              <a:rPr sz="4320"/>
              <a:t>.</a:t>
            </a:r>
          </a:p>
        </p:txBody>
      </p:sp>
      <p:sp>
        <p:nvSpPr>
          <p:cNvPr id="7" name="C">
            <a:extLst>
              <a:ext uri="{FF2B5EF4-FFF2-40B4-BE49-F238E27FC236}">
                <a16:creationId xmlns:a16="http://schemas.microsoft.com/office/drawing/2014/main" id="{3491013A-2310-49BE-01D8-225C3C7A0BE7}"/>
              </a:ext>
            </a:extLst>
          </p:cNvPr>
          <p:cNvSpPr txBox="1"/>
          <p:nvPr/>
        </p:nvSpPr>
        <p:spPr>
          <a:xfrm>
            <a:off x="7627620" y="3886200"/>
            <a:ext cx="466151" cy="590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4608">
                <a:uFill>
                  <a:solidFill>
                    <a:srgbClr val="000000"/>
                  </a:solidFill>
                </a:uFill>
                <a:latin typeface="Helvetica Neue Light"/>
                <a:ea typeface="Helvetica Neue Light"/>
                <a:cs typeface="Helvetica Neue Light"/>
                <a:sym typeface="Helvetica Neue Light"/>
              </a:defRPr>
            </a:lvl1pPr>
          </a:lstStyle>
          <a:p>
            <a:r>
              <a:rPr sz="3240"/>
              <a:t>C</a:t>
            </a:r>
          </a:p>
        </p:txBody>
      </p:sp>
      <p:sp>
        <p:nvSpPr>
          <p:cNvPr id="8" name="C*">
            <a:extLst>
              <a:ext uri="{FF2B5EF4-FFF2-40B4-BE49-F238E27FC236}">
                <a16:creationId xmlns:a16="http://schemas.microsoft.com/office/drawing/2014/main" id="{8E573462-C61B-371E-AB5E-CD9F46D2DFDC}"/>
              </a:ext>
            </a:extLst>
          </p:cNvPr>
          <p:cNvSpPr txBox="1"/>
          <p:nvPr/>
        </p:nvSpPr>
        <p:spPr>
          <a:xfrm>
            <a:off x="9033510" y="3931920"/>
            <a:ext cx="612025" cy="590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4608">
                <a:uFill>
                  <a:solidFill>
                    <a:srgbClr val="000000"/>
                  </a:solidFill>
                </a:uFill>
                <a:latin typeface="Helvetica Neue Light"/>
                <a:ea typeface="Helvetica Neue Light"/>
                <a:cs typeface="Helvetica Neue Light"/>
                <a:sym typeface="Helvetica Neue Light"/>
              </a:defRPr>
            </a:lvl1pPr>
          </a:lstStyle>
          <a:p>
            <a:r>
              <a:rPr sz="3240"/>
              <a:t>C*</a:t>
            </a:r>
          </a:p>
        </p:txBody>
      </p:sp>
      <p:sp>
        <p:nvSpPr>
          <p:cNvPr id="9" name="H">
            <a:extLst>
              <a:ext uri="{FF2B5EF4-FFF2-40B4-BE49-F238E27FC236}">
                <a16:creationId xmlns:a16="http://schemas.microsoft.com/office/drawing/2014/main" id="{00F7B81D-9C95-8B19-DFAB-3CE632588836}"/>
              </a:ext>
            </a:extLst>
          </p:cNvPr>
          <p:cNvSpPr txBox="1"/>
          <p:nvPr/>
        </p:nvSpPr>
        <p:spPr>
          <a:xfrm>
            <a:off x="7719060" y="2731769"/>
            <a:ext cx="466151" cy="590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4608">
                <a:uFill>
                  <a:solidFill>
                    <a:srgbClr val="000000"/>
                  </a:solidFill>
                </a:uFill>
                <a:latin typeface="Helvetica Neue Light"/>
                <a:ea typeface="Helvetica Neue Light"/>
                <a:cs typeface="Helvetica Neue Light"/>
                <a:sym typeface="Helvetica Neue Light"/>
              </a:defRPr>
            </a:lvl1pPr>
          </a:lstStyle>
          <a:p>
            <a:r>
              <a:rPr sz="3240"/>
              <a:t>H</a:t>
            </a:r>
          </a:p>
        </p:txBody>
      </p:sp>
      <p:sp>
        <p:nvSpPr>
          <p:cNvPr id="10" name="H">
            <a:extLst>
              <a:ext uri="{FF2B5EF4-FFF2-40B4-BE49-F238E27FC236}">
                <a16:creationId xmlns:a16="http://schemas.microsoft.com/office/drawing/2014/main" id="{D0D4926B-6730-5954-6786-58241BFC806A}"/>
              </a:ext>
            </a:extLst>
          </p:cNvPr>
          <p:cNvSpPr txBox="1"/>
          <p:nvPr/>
        </p:nvSpPr>
        <p:spPr>
          <a:xfrm>
            <a:off x="6518909" y="3600450"/>
            <a:ext cx="466151" cy="590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4608">
                <a:uFill>
                  <a:solidFill>
                    <a:srgbClr val="000000"/>
                  </a:solidFill>
                </a:uFill>
                <a:latin typeface="Helvetica Neue Light"/>
                <a:ea typeface="Helvetica Neue Light"/>
                <a:cs typeface="Helvetica Neue Light"/>
                <a:sym typeface="Helvetica Neue Light"/>
              </a:defRPr>
            </a:lvl1pPr>
          </a:lstStyle>
          <a:p>
            <a:r>
              <a:rPr sz="3240"/>
              <a:t>H</a:t>
            </a:r>
          </a:p>
        </p:txBody>
      </p:sp>
      <p:sp>
        <p:nvSpPr>
          <p:cNvPr id="11" name="H">
            <a:extLst>
              <a:ext uri="{FF2B5EF4-FFF2-40B4-BE49-F238E27FC236}">
                <a16:creationId xmlns:a16="http://schemas.microsoft.com/office/drawing/2014/main" id="{24EB829E-FACE-7D28-6554-5FEFA0D56C37}"/>
              </a:ext>
            </a:extLst>
          </p:cNvPr>
          <p:cNvSpPr txBox="1"/>
          <p:nvPr/>
        </p:nvSpPr>
        <p:spPr>
          <a:xfrm>
            <a:off x="7570469" y="4937759"/>
            <a:ext cx="466151" cy="590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4608">
                <a:uFill>
                  <a:solidFill>
                    <a:srgbClr val="000000"/>
                  </a:solidFill>
                </a:uFill>
                <a:latin typeface="Helvetica Neue Light"/>
                <a:ea typeface="Helvetica Neue Light"/>
                <a:cs typeface="Helvetica Neue Light"/>
                <a:sym typeface="Helvetica Neue Light"/>
              </a:defRPr>
            </a:lvl1pPr>
          </a:lstStyle>
          <a:p>
            <a:r>
              <a:rPr sz="3240"/>
              <a:t>H</a:t>
            </a:r>
          </a:p>
        </p:txBody>
      </p:sp>
      <p:sp>
        <p:nvSpPr>
          <p:cNvPr id="12" name="H">
            <a:extLst>
              <a:ext uri="{FF2B5EF4-FFF2-40B4-BE49-F238E27FC236}">
                <a16:creationId xmlns:a16="http://schemas.microsoft.com/office/drawing/2014/main" id="{2D579ABB-5795-E582-6E62-57FEB6F574E1}"/>
              </a:ext>
            </a:extLst>
          </p:cNvPr>
          <p:cNvSpPr txBox="1"/>
          <p:nvPr/>
        </p:nvSpPr>
        <p:spPr>
          <a:xfrm>
            <a:off x="9479280" y="4937759"/>
            <a:ext cx="466151" cy="590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4608">
                <a:uFill>
                  <a:solidFill>
                    <a:srgbClr val="000000"/>
                  </a:solidFill>
                </a:uFill>
                <a:latin typeface="Helvetica Neue Light"/>
                <a:ea typeface="Helvetica Neue Light"/>
                <a:cs typeface="Helvetica Neue Light"/>
                <a:sym typeface="Helvetica Neue Light"/>
              </a:defRPr>
            </a:lvl1pPr>
          </a:lstStyle>
          <a:p>
            <a:r>
              <a:rPr sz="3240"/>
              <a:t>H</a:t>
            </a:r>
          </a:p>
        </p:txBody>
      </p:sp>
      <p:sp>
        <p:nvSpPr>
          <p:cNvPr id="13" name="H">
            <a:extLst>
              <a:ext uri="{FF2B5EF4-FFF2-40B4-BE49-F238E27FC236}">
                <a16:creationId xmlns:a16="http://schemas.microsoft.com/office/drawing/2014/main" id="{F53EFA9F-5959-7A64-D2D3-2CF616CD50AC}"/>
              </a:ext>
            </a:extLst>
          </p:cNvPr>
          <p:cNvSpPr txBox="1"/>
          <p:nvPr/>
        </p:nvSpPr>
        <p:spPr>
          <a:xfrm>
            <a:off x="9102090" y="2834640"/>
            <a:ext cx="466151" cy="590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4608">
                <a:uFill>
                  <a:solidFill>
                    <a:srgbClr val="000000"/>
                  </a:solidFill>
                </a:uFill>
                <a:latin typeface="Helvetica Neue Light"/>
                <a:ea typeface="Helvetica Neue Light"/>
                <a:cs typeface="Helvetica Neue Light"/>
                <a:sym typeface="Helvetica Neue Light"/>
              </a:defRPr>
            </a:lvl1pPr>
          </a:lstStyle>
          <a:p>
            <a:r>
              <a:rPr sz="3240"/>
              <a:t>H</a:t>
            </a:r>
          </a:p>
        </p:txBody>
      </p:sp>
      <p:pic>
        <p:nvPicPr>
          <p:cNvPr id="14" name="Line Shape" descr="Line Shape">
            <a:extLst>
              <a:ext uri="{FF2B5EF4-FFF2-40B4-BE49-F238E27FC236}">
                <a16:creationId xmlns:a16="http://schemas.microsoft.com/office/drawing/2014/main" id="{A17A5C3E-C90A-D171-56EE-C36563BE4363}"/>
              </a:ext>
            </a:extLst>
          </p:cNvPr>
          <p:cNvPicPr>
            <a:picLocks/>
          </p:cNvPicPr>
          <p:nvPr/>
        </p:nvPicPr>
        <p:blipFill>
          <a:blip r:embed="rId2"/>
          <a:stretch>
            <a:fillRect/>
          </a:stretch>
        </p:blipFill>
        <p:spPr>
          <a:xfrm>
            <a:off x="6932602" y="3884619"/>
            <a:ext cx="673756" cy="218752"/>
          </a:xfrm>
          <a:prstGeom prst="rect">
            <a:avLst/>
          </a:prstGeom>
        </p:spPr>
      </p:pic>
      <p:pic>
        <p:nvPicPr>
          <p:cNvPr id="15" name="Line Shape" descr="Line Shape">
            <a:extLst>
              <a:ext uri="{FF2B5EF4-FFF2-40B4-BE49-F238E27FC236}">
                <a16:creationId xmlns:a16="http://schemas.microsoft.com/office/drawing/2014/main" id="{D40D8FC5-F5C3-CE98-B159-467F19DCCBDF}"/>
              </a:ext>
            </a:extLst>
          </p:cNvPr>
          <p:cNvPicPr>
            <a:picLocks/>
          </p:cNvPicPr>
          <p:nvPr/>
        </p:nvPicPr>
        <p:blipFill>
          <a:blip r:embed="rId2"/>
          <a:stretch>
            <a:fillRect/>
          </a:stretch>
        </p:blipFill>
        <p:spPr>
          <a:xfrm rot="3104328">
            <a:off x="9252893" y="4616139"/>
            <a:ext cx="673756" cy="218752"/>
          </a:xfrm>
          <a:prstGeom prst="rect">
            <a:avLst/>
          </a:prstGeom>
        </p:spPr>
      </p:pic>
      <p:pic>
        <p:nvPicPr>
          <p:cNvPr id="16" name="Line Shape" descr="Line Shape">
            <a:extLst>
              <a:ext uri="{FF2B5EF4-FFF2-40B4-BE49-F238E27FC236}">
                <a16:creationId xmlns:a16="http://schemas.microsoft.com/office/drawing/2014/main" id="{97FFB127-2410-DC54-E846-E99DCF5F9D74}"/>
              </a:ext>
            </a:extLst>
          </p:cNvPr>
          <p:cNvPicPr>
            <a:picLocks/>
          </p:cNvPicPr>
          <p:nvPr/>
        </p:nvPicPr>
        <p:blipFill>
          <a:blip r:embed="rId2"/>
          <a:stretch>
            <a:fillRect/>
          </a:stretch>
        </p:blipFill>
        <p:spPr>
          <a:xfrm rot="4839335">
            <a:off x="7584112" y="3541719"/>
            <a:ext cx="673756" cy="218752"/>
          </a:xfrm>
          <a:prstGeom prst="rect">
            <a:avLst/>
          </a:prstGeom>
        </p:spPr>
      </p:pic>
      <p:pic>
        <p:nvPicPr>
          <p:cNvPr id="17" name="Line Shape" descr="Line Shape">
            <a:extLst>
              <a:ext uri="{FF2B5EF4-FFF2-40B4-BE49-F238E27FC236}">
                <a16:creationId xmlns:a16="http://schemas.microsoft.com/office/drawing/2014/main" id="{9A2A0C97-270C-D5E8-D8A1-2BAF09593E4C}"/>
              </a:ext>
            </a:extLst>
          </p:cNvPr>
          <p:cNvPicPr>
            <a:picLocks/>
          </p:cNvPicPr>
          <p:nvPr/>
        </p:nvPicPr>
        <p:blipFill>
          <a:blip r:embed="rId2"/>
          <a:stretch>
            <a:fillRect/>
          </a:stretch>
        </p:blipFill>
        <p:spPr>
          <a:xfrm rot="4839335">
            <a:off x="7515532" y="4661859"/>
            <a:ext cx="673756" cy="218752"/>
          </a:xfrm>
          <a:prstGeom prst="rect">
            <a:avLst/>
          </a:prstGeom>
        </p:spPr>
      </p:pic>
      <p:pic>
        <p:nvPicPr>
          <p:cNvPr id="18" name="Line Shape" descr="Line Shape">
            <a:extLst>
              <a:ext uri="{FF2B5EF4-FFF2-40B4-BE49-F238E27FC236}">
                <a16:creationId xmlns:a16="http://schemas.microsoft.com/office/drawing/2014/main" id="{DDEBC896-12C6-6F56-8561-F996632E6A3F}"/>
              </a:ext>
            </a:extLst>
          </p:cNvPr>
          <p:cNvPicPr>
            <a:picLocks/>
          </p:cNvPicPr>
          <p:nvPr/>
        </p:nvPicPr>
        <p:blipFill>
          <a:blip r:embed="rId2"/>
          <a:stretch>
            <a:fillRect/>
          </a:stretch>
        </p:blipFill>
        <p:spPr>
          <a:xfrm rot="15797276">
            <a:off x="8909992" y="3541719"/>
            <a:ext cx="673756" cy="218752"/>
          </a:xfrm>
          <a:prstGeom prst="rect">
            <a:avLst/>
          </a:prstGeom>
        </p:spPr>
      </p:pic>
      <p:pic>
        <p:nvPicPr>
          <p:cNvPr id="19" name="Line Shape" descr="Line Shape">
            <a:extLst>
              <a:ext uri="{FF2B5EF4-FFF2-40B4-BE49-F238E27FC236}">
                <a16:creationId xmlns:a16="http://schemas.microsoft.com/office/drawing/2014/main" id="{2035E851-980C-7F11-9341-B2F7B92423A0}"/>
              </a:ext>
            </a:extLst>
          </p:cNvPr>
          <p:cNvPicPr>
            <a:picLocks/>
          </p:cNvPicPr>
          <p:nvPr/>
        </p:nvPicPr>
        <p:blipFill>
          <a:blip r:embed="rId2"/>
          <a:stretch>
            <a:fillRect/>
          </a:stretch>
        </p:blipFill>
        <p:spPr>
          <a:xfrm rot="21074614">
            <a:off x="8247052" y="4113219"/>
            <a:ext cx="673756" cy="218752"/>
          </a:xfrm>
          <a:prstGeom prst="rect">
            <a:avLst/>
          </a:prstGeom>
        </p:spPr>
      </p:pic>
      <p:sp>
        <p:nvSpPr>
          <p:cNvPr id="20" name="=">
            <a:extLst>
              <a:ext uri="{FF2B5EF4-FFF2-40B4-BE49-F238E27FC236}">
                <a16:creationId xmlns:a16="http://schemas.microsoft.com/office/drawing/2014/main" id="{2392EA3B-8F30-AC7E-1A95-10E391355C98}"/>
              </a:ext>
            </a:extLst>
          </p:cNvPr>
          <p:cNvSpPr txBox="1"/>
          <p:nvPr/>
        </p:nvSpPr>
        <p:spPr>
          <a:xfrm>
            <a:off x="5284470" y="3531870"/>
            <a:ext cx="506227" cy="7571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6144">
                <a:uFill>
                  <a:solidFill>
                    <a:srgbClr val="000000"/>
                  </a:solidFill>
                </a:uFill>
                <a:latin typeface="Helvetica Neue Light"/>
                <a:ea typeface="Helvetica Neue Light"/>
                <a:cs typeface="Helvetica Neue Light"/>
                <a:sym typeface="Helvetica Neue Light"/>
              </a:defRPr>
            </a:lvl1pPr>
          </a:lstStyle>
          <a:p>
            <a:r>
              <a:rPr sz="4320"/>
              <a:t>=</a:t>
            </a:r>
          </a:p>
        </p:txBody>
      </p:sp>
      <p:sp>
        <p:nvSpPr>
          <p:cNvPr id="21"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27</a:t>
            </a:fld>
            <a:endParaRPr lang="en-US" sz="1200" dirty="0"/>
          </a:p>
        </p:txBody>
      </p:sp>
    </p:spTree>
    <p:extLst>
      <p:ext uri="{BB962C8B-B14F-4D97-AF65-F5344CB8AC3E}">
        <p14:creationId xmlns:p14="http://schemas.microsoft.com/office/powerpoint/2010/main" val="2859719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26DBC-49C3-CC32-7974-CF780119FEB7}"/>
              </a:ext>
            </a:extLst>
          </p:cNvPr>
          <p:cNvSpPr>
            <a:spLocks noGrp="1"/>
          </p:cNvSpPr>
          <p:nvPr>
            <p:ph type="title"/>
          </p:nvPr>
        </p:nvSpPr>
        <p:spPr/>
        <p:txBody>
          <a:bodyPr/>
          <a:lstStyle/>
          <a:p>
            <a:r>
              <a:rPr lang="en-US" dirty="0"/>
              <a:t>Reaction families propose all possible reactions with given chemical species</a:t>
            </a:r>
          </a:p>
        </p:txBody>
      </p:sp>
      <p:sp>
        <p:nvSpPr>
          <p:cNvPr id="3" name="Content Placeholder 2">
            <a:extLst>
              <a:ext uri="{FF2B5EF4-FFF2-40B4-BE49-F238E27FC236}">
                <a16:creationId xmlns:a16="http://schemas.microsoft.com/office/drawing/2014/main" id="{FEC7F292-F830-1CC0-6ACA-1A66A936CCE6}"/>
              </a:ext>
            </a:extLst>
          </p:cNvPr>
          <p:cNvSpPr>
            <a:spLocks noGrp="1"/>
          </p:cNvSpPr>
          <p:nvPr>
            <p:ph idx="1"/>
          </p:nvPr>
        </p:nvSpPr>
        <p:spPr/>
        <p:txBody>
          <a:bodyPr/>
          <a:lstStyle/>
          <a:p>
            <a:r>
              <a:rPr lang="en-US" dirty="0"/>
              <a:t>Template for recognizing reactive sites</a:t>
            </a:r>
          </a:p>
          <a:p>
            <a:r>
              <a:rPr lang="en-US" dirty="0"/>
              <a:t>Recipe for changing the bonding at the site</a:t>
            </a:r>
          </a:p>
          <a:p>
            <a:pPr marL="0" indent="0">
              <a:buNone/>
            </a:pPr>
            <a:endParaRPr lang="en-US" dirty="0"/>
          </a:p>
          <a:p>
            <a:endParaRPr lang="en-US" dirty="0"/>
          </a:p>
        </p:txBody>
      </p:sp>
      <p:pic>
        <p:nvPicPr>
          <p:cNvPr id="5" name="rxnpath2.dot 3b.pdf" descr="rxnpath2.dot 3b.pdf">
            <a:extLst>
              <a:ext uri="{FF2B5EF4-FFF2-40B4-BE49-F238E27FC236}">
                <a16:creationId xmlns:a16="http://schemas.microsoft.com/office/drawing/2014/main" id="{C8AAC600-6AE1-629E-3188-D5C1B07F3C35}"/>
              </a:ext>
            </a:extLst>
          </p:cNvPr>
          <p:cNvPicPr>
            <a:picLocks noChangeAspect="1"/>
          </p:cNvPicPr>
          <p:nvPr/>
        </p:nvPicPr>
        <p:blipFill>
          <a:blip r:embed="rId2"/>
          <a:srcRect l="17599" t="32" r="49849" b="84143"/>
          <a:stretch>
            <a:fillRect/>
          </a:stretch>
        </p:blipFill>
        <p:spPr>
          <a:xfrm>
            <a:off x="4815840" y="3051810"/>
            <a:ext cx="5703570" cy="2777490"/>
          </a:xfrm>
          <a:prstGeom prst="rect">
            <a:avLst/>
          </a:prstGeom>
          <a:ln w="12700"/>
        </p:spPr>
      </p:pic>
      <p:sp>
        <p:nvSpPr>
          <p:cNvPr id="6" name="bond breaking and…">
            <a:extLst>
              <a:ext uri="{FF2B5EF4-FFF2-40B4-BE49-F238E27FC236}">
                <a16:creationId xmlns:a16="http://schemas.microsoft.com/office/drawing/2014/main" id="{D0FF3864-6CEC-2C45-F480-3BA809EDAE5E}"/>
              </a:ext>
            </a:extLst>
          </p:cNvPr>
          <p:cNvSpPr txBox="1"/>
          <p:nvPr/>
        </p:nvSpPr>
        <p:spPr>
          <a:xfrm>
            <a:off x="9273540" y="3211830"/>
            <a:ext cx="1874521" cy="4247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p>
            <a:pPr marL="28575" marR="28575" defTabSz="822975">
              <a:defRPr sz="1536">
                <a:uFill>
                  <a:solidFill>
                    <a:srgbClr val="000000"/>
                  </a:solidFill>
                </a:uFill>
                <a:latin typeface="Helvetica Neue Light"/>
                <a:ea typeface="Helvetica Neue Light"/>
                <a:cs typeface="Helvetica Neue Light"/>
                <a:sym typeface="Helvetica Neue Light"/>
              </a:defRPr>
            </a:pPr>
            <a:r>
              <a:rPr sz="1080"/>
              <a:t>bond breaking and </a:t>
            </a:r>
          </a:p>
          <a:p>
            <a:pPr marL="28575" marR="28575" defTabSz="822975">
              <a:defRPr sz="1536">
                <a:uFill>
                  <a:solidFill>
                    <a:srgbClr val="000000"/>
                  </a:solidFill>
                </a:uFill>
                <a:latin typeface="Helvetica Neue Light"/>
                <a:ea typeface="Helvetica Neue Light"/>
                <a:cs typeface="Helvetica Neue Light"/>
                <a:sym typeface="Helvetica Neue Light"/>
              </a:defRPr>
            </a:pPr>
            <a:r>
              <a:rPr sz="1080"/>
              <a:t>hydrogen abstraction</a:t>
            </a:r>
          </a:p>
        </p:txBody>
      </p:sp>
      <p:sp>
        <p:nvSpPr>
          <p:cNvPr id="7" name="intramolecular…">
            <a:extLst>
              <a:ext uri="{FF2B5EF4-FFF2-40B4-BE49-F238E27FC236}">
                <a16:creationId xmlns:a16="http://schemas.microsoft.com/office/drawing/2014/main" id="{40176900-2BDE-754B-5C78-B876694772A3}"/>
              </a:ext>
            </a:extLst>
          </p:cNvPr>
          <p:cNvSpPr txBox="1"/>
          <p:nvPr/>
        </p:nvSpPr>
        <p:spPr>
          <a:xfrm>
            <a:off x="6907530" y="4560571"/>
            <a:ext cx="1085851" cy="4247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p>
            <a:pPr marL="28575" marR="28575" defTabSz="822975">
              <a:defRPr sz="1536">
                <a:uFill>
                  <a:solidFill>
                    <a:srgbClr val="000000"/>
                  </a:solidFill>
                </a:uFill>
                <a:latin typeface="Helvetica Neue Light"/>
                <a:ea typeface="Helvetica Neue Light"/>
                <a:cs typeface="Helvetica Neue Light"/>
                <a:sym typeface="Helvetica Neue Light"/>
              </a:defRPr>
            </a:pPr>
            <a:r>
              <a:rPr sz="1080"/>
              <a:t>intramolecular</a:t>
            </a:r>
          </a:p>
          <a:p>
            <a:pPr marL="28575" marR="28575" defTabSz="822975">
              <a:defRPr sz="1536">
                <a:uFill>
                  <a:solidFill>
                    <a:srgbClr val="000000"/>
                  </a:solidFill>
                </a:uFill>
                <a:latin typeface="Helvetica Neue Light"/>
                <a:ea typeface="Helvetica Neue Light"/>
                <a:cs typeface="Helvetica Neue Light"/>
                <a:sym typeface="Helvetica Neue Light"/>
              </a:defRPr>
            </a:pPr>
            <a:r>
              <a:rPr sz="1080"/>
              <a:t>H-abstraction</a:t>
            </a:r>
          </a:p>
        </p:txBody>
      </p:sp>
      <p:sp>
        <p:nvSpPr>
          <p:cNvPr id="8"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28</a:t>
            </a:fld>
            <a:endParaRPr lang="en-US" sz="1200" dirty="0"/>
          </a:p>
        </p:txBody>
      </p:sp>
    </p:spTree>
    <p:extLst>
      <p:ext uri="{BB962C8B-B14F-4D97-AF65-F5344CB8AC3E}">
        <p14:creationId xmlns:p14="http://schemas.microsoft.com/office/powerpoint/2010/main" val="1466074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26DBC-49C3-CC32-7974-CF780119FEB7}"/>
              </a:ext>
            </a:extLst>
          </p:cNvPr>
          <p:cNvSpPr>
            <a:spLocks noGrp="1"/>
          </p:cNvSpPr>
          <p:nvPr>
            <p:ph type="title"/>
          </p:nvPr>
        </p:nvSpPr>
        <p:spPr/>
        <p:txBody>
          <a:bodyPr/>
          <a:lstStyle/>
          <a:p>
            <a:r>
              <a:rPr lang="en-US" dirty="0"/>
              <a:t>Reaction families propose all possible reactions with given chemical species</a:t>
            </a:r>
          </a:p>
        </p:txBody>
      </p:sp>
      <p:pic>
        <p:nvPicPr>
          <p:cNvPr id="4" name="rxnpath2.dot 3.pdf" descr="rxnpath2.dot 3.pdf">
            <a:extLst>
              <a:ext uri="{FF2B5EF4-FFF2-40B4-BE49-F238E27FC236}">
                <a16:creationId xmlns:a16="http://schemas.microsoft.com/office/drawing/2014/main" id="{A717901A-469A-CEDD-035B-5C3538682D62}"/>
              </a:ext>
            </a:extLst>
          </p:cNvPr>
          <p:cNvPicPr>
            <a:picLocks noChangeAspect="1"/>
          </p:cNvPicPr>
          <p:nvPr/>
        </p:nvPicPr>
        <p:blipFill>
          <a:blip r:embed="rId2"/>
          <a:stretch>
            <a:fillRect/>
          </a:stretch>
        </p:blipFill>
        <p:spPr>
          <a:xfrm>
            <a:off x="1733524" y="3046094"/>
            <a:ext cx="17526054" cy="17556480"/>
          </a:xfrm>
          <a:prstGeom prst="rect">
            <a:avLst/>
          </a:prstGeom>
          <a:ln w="12700"/>
        </p:spPr>
      </p:pic>
      <p:sp>
        <p:nvSpPr>
          <p:cNvPr id="3" name="Content Placeholder 2">
            <a:extLst>
              <a:ext uri="{FF2B5EF4-FFF2-40B4-BE49-F238E27FC236}">
                <a16:creationId xmlns:a16="http://schemas.microsoft.com/office/drawing/2014/main" id="{FEC7F292-F830-1CC0-6ACA-1A66A936CCE6}"/>
              </a:ext>
            </a:extLst>
          </p:cNvPr>
          <p:cNvSpPr>
            <a:spLocks noGrp="1"/>
          </p:cNvSpPr>
          <p:nvPr>
            <p:ph idx="1"/>
          </p:nvPr>
        </p:nvSpPr>
        <p:spPr/>
        <p:txBody>
          <a:bodyPr/>
          <a:lstStyle/>
          <a:p>
            <a:r>
              <a:rPr lang="en-US" dirty="0"/>
              <a:t>Template for recognizing reactive sites</a:t>
            </a:r>
          </a:p>
          <a:p>
            <a:r>
              <a:rPr lang="en-US" dirty="0"/>
              <a:t>Recipe for changing the bonding at the site</a:t>
            </a:r>
          </a:p>
          <a:p>
            <a:endParaRPr lang="en-US" dirty="0"/>
          </a:p>
        </p:txBody>
      </p:sp>
    </p:spTree>
    <p:extLst>
      <p:ext uri="{BB962C8B-B14F-4D97-AF65-F5344CB8AC3E}">
        <p14:creationId xmlns:p14="http://schemas.microsoft.com/office/powerpoint/2010/main" val="4282439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26DBC-49C3-CC32-7974-CF780119FEB7}"/>
              </a:ext>
            </a:extLst>
          </p:cNvPr>
          <p:cNvSpPr>
            <a:spLocks noGrp="1"/>
          </p:cNvSpPr>
          <p:nvPr>
            <p:ph type="title"/>
          </p:nvPr>
        </p:nvSpPr>
        <p:spPr/>
        <p:txBody>
          <a:bodyPr/>
          <a:lstStyle/>
          <a:p>
            <a:r>
              <a:rPr lang="en-US" dirty="0"/>
              <a:t>There are usually many pathways</a:t>
            </a:r>
          </a:p>
        </p:txBody>
      </p:sp>
      <p:pic>
        <p:nvPicPr>
          <p:cNvPr id="4" name="rxnpath2.dot 3.pdf" descr="rxnpath2.dot 3.pdf">
            <a:extLst>
              <a:ext uri="{FF2B5EF4-FFF2-40B4-BE49-F238E27FC236}">
                <a16:creationId xmlns:a16="http://schemas.microsoft.com/office/drawing/2014/main" id="{A717901A-469A-CEDD-035B-5C3538682D62}"/>
              </a:ext>
            </a:extLst>
          </p:cNvPr>
          <p:cNvPicPr>
            <a:picLocks noChangeAspect="1"/>
          </p:cNvPicPr>
          <p:nvPr/>
        </p:nvPicPr>
        <p:blipFill>
          <a:blip r:embed="rId2"/>
          <a:stretch>
            <a:fillRect/>
          </a:stretch>
        </p:blipFill>
        <p:spPr>
          <a:xfrm>
            <a:off x="0" y="1394842"/>
            <a:ext cx="12192000" cy="12213165"/>
          </a:xfrm>
          <a:prstGeom prst="rect">
            <a:avLst/>
          </a:prstGeom>
          <a:ln w="12700"/>
        </p:spPr>
      </p:pic>
    </p:spTree>
    <p:extLst>
      <p:ext uri="{BB962C8B-B14F-4D97-AF65-F5344CB8AC3E}">
        <p14:creationId xmlns:p14="http://schemas.microsoft.com/office/powerpoint/2010/main" val="28986221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xnpath2.dot 3.pdf" descr="rxnpath2.dot 3.pdf">
            <a:extLst>
              <a:ext uri="{FF2B5EF4-FFF2-40B4-BE49-F238E27FC236}">
                <a16:creationId xmlns:a16="http://schemas.microsoft.com/office/drawing/2014/main" id="{A717901A-469A-CEDD-035B-5C3538682D62}"/>
              </a:ext>
            </a:extLst>
          </p:cNvPr>
          <p:cNvPicPr>
            <a:picLocks noChangeAspect="1"/>
          </p:cNvPicPr>
          <p:nvPr/>
        </p:nvPicPr>
        <p:blipFill>
          <a:blip r:embed="rId3"/>
          <a:stretch>
            <a:fillRect/>
          </a:stretch>
        </p:blipFill>
        <p:spPr>
          <a:xfrm>
            <a:off x="0" y="-5723300"/>
            <a:ext cx="12192000" cy="12213165"/>
          </a:xfrm>
          <a:prstGeom prst="rect">
            <a:avLst/>
          </a:prstGeom>
          <a:ln w="12700"/>
        </p:spPr>
      </p:pic>
      <p:sp>
        <p:nvSpPr>
          <p:cNvPr id="2" name="Title 1">
            <a:extLst>
              <a:ext uri="{FF2B5EF4-FFF2-40B4-BE49-F238E27FC236}">
                <a16:creationId xmlns:a16="http://schemas.microsoft.com/office/drawing/2014/main" id="{F5A26DBC-49C3-CC32-7974-CF780119FEB7}"/>
              </a:ext>
            </a:extLst>
          </p:cNvPr>
          <p:cNvSpPr>
            <a:spLocks noGrp="1"/>
          </p:cNvSpPr>
          <p:nvPr>
            <p:ph type="title"/>
          </p:nvPr>
        </p:nvSpPr>
        <p:spPr>
          <a:xfrm>
            <a:off x="671945" y="5532437"/>
            <a:ext cx="10515600" cy="1325563"/>
          </a:xfrm>
          <a:gradFill flip="none" rotWithShape="1">
            <a:gsLst>
              <a:gs pos="0">
                <a:schemeClr val="accent1">
                  <a:lumMod val="0"/>
                  <a:lumOff val="100000"/>
                  <a:alpha val="0"/>
                </a:schemeClr>
              </a:gs>
              <a:gs pos="46000">
                <a:schemeClr val="bg1"/>
              </a:gs>
            </a:gsLst>
            <a:lin ang="5400000" scaled="1"/>
            <a:tileRect/>
          </a:gradFill>
        </p:spPr>
        <p:txBody>
          <a:bodyPr/>
          <a:lstStyle/>
          <a:p>
            <a:r>
              <a:rPr lang="en-US" dirty="0"/>
              <a:t>Some pathways go further than others</a:t>
            </a:r>
          </a:p>
        </p:txBody>
      </p:sp>
      <p:sp>
        <p:nvSpPr>
          <p:cNvPr id="5"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31</a:t>
            </a:fld>
            <a:endParaRPr lang="en-US" sz="1200" dirty="0"/>
          </a:p>
        </p:txBody>
      </p:sp>
    </p:spTree>
    <p:extLst>
      <p:ext uri="{BB962C8B-B14F-4D97-AF65-F5344CB8AC3E}">
        <p14:creationId xmlns:p14="http://schemas.microsoft.com/office/powerpoint/2010/main" val="2343040210"/>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80D23-0B26-20DA-EBD9-9243A1D1FAA6}"/>
              </a:ext>
            </a:extLst>
          </p:cNvPr>
          <p:cNvSpPr>
            <a:spLocks noGrp="1"/>
          </p:cNvSpPr>
          <p:nvPr>
            <p:ph type="title"/>
          </p:nvPr>
        </p:nvSpPr>
        <p:spPr/>
        <p:txBody>
          <a:bodyPr/>
          <a:lstStyle/>
          <a:p>
            <a:r>
              <a:rPr lang="en-US" dirty="0"/>
              <a:t>Faster pathways are explored further</a:t>
            </a:r>
          </a:p>
        </p:txBody>
      </p:sp>
      <p:sp>
        <p:nvSpPr>
          <p:cNvPr id="3" name="Content Placeholder 2">
            <a:extLst>
              <a:ext uri="{FF2B5EF4-FFF2-40B4-BE49-F238E27FC236}">
                <a16:creationId xmlns:a16="http://schemas.microsoft.com/office/drawing/2014/main" id="{16ABF315-ECF5-65A8-C433-3A0165CE0737}"/>
              </a:ext>
            </a:extLst>
          </p:cNvPr>
          <p:cNvSpPr>
            <a:spLocks noGrp="1"/>
          </p:cNvSpPr>
          <p:nvPr>
            <p:ph idx="1"/>
          </p:nvPr>
        </p:nvSpPr>
        <p:spPr>
          <a:xfrm>
            <a:off x="838199" y="1825625"/>
            <a:ext cx="4707577" cy="4351338"/>
          </a:xfrm>
        </p:spPr>
        <p:txBody>
          <a:bodyPr/>
          <a:lstStyle/>
          <a:p>
            <a:pPr marL="0" indent="0">
              <a:buNone/>
            </a:pPr>
            <a:r>
              <a:rPr lang="en-US" dirty="0"/>
              <a:t>Slower pathways are ignored</a:t>
            </a:r>
          </a:p>
          <a:p>
            <a:endParaRPr lang="en-US" dirty="0"/>
          </a:p>
        </p:txBody>
      </p:sp>
      <p:sp>
        <p:nvSpPr>
          <p:cNvPr id="4" name="Shape">
            <a:extLst>
              <a:ext uri="{FF2B5EF4-FFF2-40B4-BE49-F238E27FC236}">
                <a16:creationId xmlns:a16="http://schemas.microsoft.com/office/drawing/2014/main" id="{C602839A-A56F-E165-FD60-513DD0E13010}"/>
              </a:ext>
            </a:extLst>
          </p:cNvPr>
          <p:cNvSpPr/>
          <p:nvPr/>
        </p:nvSpPr>
        <p:spPr>
          <a:xfrm>
            <a:off x="5928577" y="4544086"/>
            <a:ext cx="3059166" cy="1933849"/>
          </a:xfrm>
          <a:custGeom>
            <a:avLst/>
            <a:gdLst/>
            <a:ahLst/>
            <a:cxnLst>
              <a:cxn ang="0">
                <a:pos x="wd2" y="hd2"/>
              </a:cxn>
              <a:cxn ang="5400000">
                <a:pos x="wd2" y="hd2"/>
              </a:cxn>
              <a:cxn ang="10800000">
                <a:pos x="wd2" y="hd2"/>
              </a:cxn>
              <a:cxn ang="16200000">
                <a:pos x="wd2" y="hd2"/>
              </a:cxn>
            </a:cxnLst>
            <a:rect l="0" t="0" r="r" b="b"/>
            <a:pathLst>
              <a:path w="18240" h="19543" extrusionOk="0">
                <a:moveTo>
                  <a:pt x="5320" y="390"/>
                </a:moveTo>
                <a:cubicBezTo>
                  <a:pt x="5320" y="390"/>
                  <a:pt x="-442" y="3567"/>
                  <a:pt x="28" y="10139"/>
                </a:cubicBezTo>
                <a:cubicBezTo>
                  <a:pt x="498" y="16712"/>
                  <a:pt x="3376" y="18903"/>
                  <a:pt x="5372" y="19501"/>
                </a:cubicBezTo>
                <a:cubicBezTo>
                  <a:pt x="7370" y="20098"/>
                  <a:pt x="11379" y="14088"/>
                  <a:pt x="13954" y="14330"/>
                </a:cubicBezTo>
                <a:cubicBezTo>
                  <a:pt x="18182" y="14728"/>
                  <a:pt x="21158" y="6099"/>
                  <a:pt x="13542" y="4572"/>
                </a:cubicBezTo>
                <a:cubicBezTo>
                  <a:pt x="11051" y="4072"/>
                  <a:pt x="9960" y="-1502"/>
                  <a:pt x="5320" y="390"/>
                </a:cubicBezTo>
                <a:close/>
              </a:path>
            </a:pathLst>
          </a:custGeom>
          <a:solidFill>
            <a:srgbClr val="993333">
              <a:alpha val="37646"/>
            </a:srgbClr>
          </a:solidFill>
          <a:ln w="32512">
            <a:solidFill>
              <a:srgbClr val="000000"/>
            </a:solidFill>
          </a:ln>
        </p:spPr>
        <p:txBody>
          <a:bodyPr lIns="45719" tIns="45719" rIns="45719" bIns="4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5" name="Shape">
            <a:extLst>
              <a:ext uri="{FF2B5EF4-FFF2-40B4-BE49-F238E27FC236}">
                <a16:creationId xmlns:a16="http://schemas.microsoft.com/office/drawing/2014/main" id="{03A63119-CD06-2BB6-81D2-FD58382D6F81}"/>
              </a:ext>
            </a:extLst>
          </p:cNvPr>
          <p:cNvSpPr/>
          <p:nvPr/>
        </p:nvSpPr>
        <p:spPr>
          <a:xfrm>
            <a:off x="5883690" y="1680211"/>
            <a:ext cx="2171903" cy="1950410"/>
          </a:xfrm>
          <a:custGeom>
            <a:avLst/>
            <a:gdLst/>
            <a:ahLst/>
            <a:cxnLst>
              <a:cxn ang="0">
                <a:pos x="wd2" y="hd2"/>
              </a:cxn>
              <a:cxn ang="5400000">
                <a:pos x="wd2" y="hd2"/>
              </a:cxn>
              <a:cxn ang="10800000">
                <a:pos x="wd2" y="hd2"/>
              </a:cxn>
              <a:cxn ang="16200000">
                <a:pos x="wd2" y="hd2"/>
              </a:cxn>
            </a:cxnLst>
            <a:rect l="0" t="0" r="r" b="b"/>
            <a:pathLst>
              <a:path w="19780" h="19710" extrusionOk="0">
                <a:moveTo>
                  <a:pt x="8125" y="507"/>
                </a:moveTo>
                <a:cubicBezTo>
                  <a:pt x="8125" y="507"/>
                  <a:pt x="-676" y="3684"/>
                  <a:pt x="41" y="10256"/>
                </a:cubicBezTo>
                <a:cubicBezTo>
                  <a:pt x="760" y="16829"/>
                  <a:pt x="5156" y="19020"/>
                  <a:pt x="8205" y="19618"/>
                </a:cubicBezTo>
                <a:cubicBezTo>
                  <a:pt x="11256" y="20215"/>
                  <a:pt x="13046" y="17764"/>
                  <a:pt x="16827" y="16538"/>
                </a:cubicBezTo>
                <a:cubicBezTo>
                  <a:pt x="20924" y="15210"/>
                  <a:pt x="20175" y="7371"/>
                  <a:pt x="18083" y="4689"/>
                </a:cubicBezTo>
                <a:cubicBezTo>
                  <a:pt x="16349" y="2465"/>
                  <a:pt x="15213" y="-1385"/>
                  <a:pt x="8125" y="507"/>
                </a:cubicBezTo>
                <a:close/>
              </a:path>
            </a:pathLst>
          </a:custGeom>
          <a:solidFill>
            <a:srgbClr val="993333">
              <a:alpha val="37646"/>
            </a:srgbClr>
          </a:solidFill>
          <a:ln w="32512">
            <a:solidFill>
              <a:srgbClr val="000000"/>
            </a:solidFill>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6" name="A">
            <a:extLst>
              <a:ext uri="{FF2B5EF4-FFF2-40B4-BE49-F238E27FC236}">
                <a16:creationId xmlns:a16="http://schemas.microsoft.com/office/drawing/2014/main" id="{2274EF9C-4EA7-EAD9-E267-01910FA85A2A}"/>
              </a:ext>
            </a:extLst>
          </p:cNvPr>
          <p:cNvSpPr txBox="1"/>
          <p:nvPr/>
        </p:nvSpPr>
        <p:spPr>
          <a:xfrm>
            <a:off x="6099059" y="5489194"/>
            <a:ext cx="208438" cy="3744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A</a:t>
            </a:r>
          </a:p>
        </p:txBody>
      </p:sp>
      <p:sp>
        <p:nvSpPr>
          <p:cNvPr id="7" name="B">
            <a:extLst>
              <a:ext uri="{FF2B5EF4-FFF2-40B4-BE49-F238E27FC236}">
                <a16:creationId xmlns:a16="http://schemas.microsoft.com/office/drawing/2014/main" id="{C9304046-CA46-7FD5-45DD-66EB25F45446}"/>
              </a:ext>
            </a:extLst>
          </p:cNvPr>
          <p:cNvSpPr txBox="1"/>
          <p:nvPr/>
        </p:nvSpPr>
        <p:spPr>
          <a:xfrm>
            <a:off x="6950213" y="4986684"/>
            <a:ext cx="220100" cy="3744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B</a:t>
            </a:r>
          </a:p>
        </p:txBody>
      </p:sp>
      <p:sp>
        <p:nvSpPr>
          <p:cNvPr id="8" name="C">
            <a:extLst>
              <a:ext uri="{FF2B5EF4-FFF2-40B4-BE49-F238E27FC236}">
                <a16:creationId xmlns:a16="http://schemas.microsoft.com/office/drawing/2014/main" id="{3BE76FB7-08BC-666F-CF2B-E216B2A2715F}"/>
              </a:ext>
            </a:extLst>
          </p:cNvPr>
          <p:cNvSpPr txBox="1"/>
          <p:nvPr/>
        </p:nvSpPr>
        <p:spPr>
          <a:xfrm>
            <a:off x="6845264" y="6031118"/>
            <a:ext cx="231759" cy="374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C</a:t>
            </a:r>
          </a:p>
        </p:txBody>
      </p:sp>
      <p:sp>
        <p:nvSpPr>
          <p:cNvPr id="9" name="D">
            <a:extLst>
              <a:ext uri="{FF2B5EF4-FFF2-40B4-BE49-F238E27FC236}">
                <a16:creationId xmlns:a16="http://schemas.microsoft.com/office/drawing/2014/main" id="{1AB11E93-D02E-70E6-5BF0-79177E460CC3}"/>
              </a:ext>
            </a:extLst>
          </p:cNvPr>
          <p:cNvSpPr txBox="1"/>
          <p:nvPr/>
        </p:nvSpPr>
        <p:spPr>
          <a:xfrm>
            <a:off x="7656607" y="5558168"/>
            <a:ext cx="225772" cy="374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D</a:t>
            </a:r>
          </a:p>
        </p:txBody>
      </p:sp>
      <p:sp>
        <p:nvSpPr>
          <p:cNvPr id="10" name="E">
            <a:extLst>
              <a:ext uri="{FF2B5EF4-FFF2-40B4-BE49-F238E27FC236}">
                <a16:creationId xmlns:a16="http://schemas.microsoft.com/office/drawing/2014/main" id="{1D841B49-3BA6-D05C-F69B-E3C27B619B41}"/>
              </a:ext>
            </a:extLst>
          </p:cNvPr>
          <p:cNvSpPr txBox="1"/>
          <p:nvPr/>
        </p:nvSpPr>
        <p:spPr>
          <a:xfrm>
            <a:off x="8616129" y="5252718"/>
            <a:ext cx="196773" cy="374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E</a:t>
            </a:r>
          </a:p>
        </p:txBody>
      </p:sp>
      <p:sp>
        <p:nvSpPr>
          <p:cNvPr id="11" name="F">
            <a:extLst>
              <a:ext uri="{FF2B5EF4-FFF2-40B4-BE49-F238E27FC236}">
                <a16:creationId xmlns:a16="http://schemas.microsoft.com/office/drawing/2014/main" id="{591FEA10-BE52-521B-2B85-71F1C506EA96}"/>
              </a:ext>
            </a:extLst>
          </p:cNvPr>
          <p:cNvSpPr txBox="1"/>
          <p:nvPr/>
        </p:nvSpPr>
        <p:spPr>
          <a:xfrm>
            <a:off x="8093648" y="6346421"/>
            <a:ext cx="179121" cy="374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F</a:t>
            </a:r>
          </a:p>
        </p:txBody>
      </p:sp>
      <p:sp>
        <p:nvSpPr>
          <p:cNvPr id="12" name="Line">
            <a:extLst>
              <a:ext uri="{FF2B5EF4-FFF2-40B4-BE49-F238E27FC236}">
                <a16:creationId xmlns:a16="http://schemas.microsoft.com/office/drawing/2014/main" id="{4E168CC3-53D7-7513-4BF0-4F57C6AB26A4}"/>
              </a:ext>
            </a:extLst>
          </p:cNvPr>
          <p:cNvSpPr/>
          <p:nvPr/>
        </p:nvSpPr>
        <p:spPr>
          <a:xfrm>
            <a:off x="6190349" y="5118472"/>
            <a:ext cx="692323" cy="291898"/>
          </a:xfrm>
          <a:custGeom>
            <a:avLst/>
            <a:gdLst/>
            <a:ahLst/>
            <a:cxnLst>
              <a:cxn ang="0">
                <a:pos x="wd2" y="hd2"/>
              </a:cxn>
              <a:cxn ang="5400000">
                <a:pos x="wd2" y="hd2"/>
              </a:cxn>
              <a:cxn ang="10800000">
                <a:pos x="wd2" y="hd2"/>
              </a:cxn>
              <a:cxn ang="16200000">
                <a:pos x="wd2" y="hd2"/>
              </a:cxn>
            </a:cxnLst>
            <a:rect l="0" t="0" r="r" b="b"/>
            <a:pathLst>
              <a:path w="21600" h="18237" extrusionOk="0">
                <a:moveTo>
                  <a:pt x="0" y="18237"/>
                </a:moveTo>
                <a:cubicBezTo>
                  <a:pt x="922" y="7746"/>
                  <a:pt x="7991" y="-3363"/>
                  <a:pt x="17210" y="957"/>
                </a:cubicBezTo>
                <a:lnTo>
                  <a:pt x="21600" y="2877"/>
                </a:lnTo>
              </a:path>
            </a:pathLst>
          </a:custGeom>
          <a:ln w="81279">
            <a:solidFill>
              <a:srgbClr val="000000"/>
            </a:solidFill>
            <a:tailEnd type="triangle"/>
          </a:ln>
        </p:spPr>
        <p:txBody>
          <a:bodyPr lIns="45719" tIns="45719" rIns="45719" bIns="4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13" name="Line">
            <a:extLst>
              <a:ext uri="{FF2B5EF4-FFF2-40B4-BE49-F238E27FC236}">
                <a16:creationId xmlns:a16="http://schemas.microsoft.com/office/drawing/2014/main" id="{432AE963-CED1-6297-6FF0-9E21AD91F18A}"/>
              </a:ext>
            </a:extLst>
          </p:cNvPr>
          <p:cNvSpPr/>
          <p:nvPr/>
        </p:nvSpPr>
        <p:spPr>
          <a:xfrm>
            <a:off x="6847864" y="5370958"/>
            <a:ext cx="258573" cy="587983"/>
          </a:xfrm>
          <a:custGeom>
            <a:avLst/>
            <a:gdLst/>
            <a:ahLst/>
            <a:cxnLst>
              <a:cxn ang="0">
                <a:pos x="wd2" y="hd2"/>
              </a:cxn>
              <a:cxn ang="5400000">
                <a:pos x="wd2" y="hd2"/>
              </a:cxn>
              <a:cxn ang="10800000">
                <a:pos x="wd2" y="hd2"/>
              </a:cxn>
              <a:cxn ang="16200000">
                <a:pos x="wd2" y="hd2"/>
              </a:cxn>
            </a:cxnLst>
            <a:rect l="0" t="0" r="r" b="b"/>
            <a:pathLst>
              <a:path w="15274" h="21600" extrusionOk="0">
                <a:moveTo>
                  <a:pt x="15274" y="0"/>
                </a:moveTo>
                <a:cubicBezTo>
                  <a:pt x="15274" y="0"/>
                  <a:pt x="-6326" y="8687"/>
                  <a:pt x="1847" y="17736"/>
                </a:cubicBezTo>
                <a:lnTo>
                  <a:pt x="5088" y="21600"/>
                </a:lnTo>
              </a:path>
            </a:pathLst>
          </a:custGeom>
          <a:ln w="65024">
            <a:solidFill>
              <a:srgbClr val="000000"/>
            </a:solidFill>
            <a:tailEnd type="triangle"/>
          </a:ln>
        </p:spPr>
        <p:txBody>
          <a:bodyPr lIns="45719" tIns="45719" rIns="45719" bIns="4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14" name="Line">
            <a:extLst>
              <a:ext uri="{FF2B5EF4-FFF2-40B4-BE49-F238E27FC236}">
                <a16:creationId xmlns:a16="http://schemas.microsoft.com/office/drawing/2014/main" id="{4D31416E-2629-0B9D-1E03-B50EBF139936}"/>
              </a:ext>
            </a:extLst>
          </p:cNvPr>
          <p:cNvSpPr/>
          <p:nvPr/>
        </p:nvSpPr>
        <p:spPr>
          <a:xfrm>
            <a:off x="7264042" y="5193602"/>
            <a:ext cx="329120" cy="3961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17455" y="12357"/>
                  <a:pt x="18748" y="15581"/>
                </a:cubicBezTo>
                <a:lnTo>
                  <a:pt x="21600" y="21600"/>
                </a:lnTo>
              </a:path>
            </a:pathLst>
          </a:custGeom>
          <a:ln w="65024">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15" name="Line">
            <a:extLst>
              <a:ext uri="{FF2B5EF4-FFF2-40B4-BE49-F238E27FC236}">
                <a16:creationId xmlns:a16="http://schemas.microsoft.com/office/drawing/2014/main" id="{7D9D014C-2CB5-7762-8B37-3D4BECCA3107}"/>
              </a:ext>
            </a:extLst>
          </p:cNvPr>
          <p:cNvSpPr/>
          <p:nvPr/>
        </p:nvSpPr>
        <p:spPr>
          <a:xfrm>
            <a:off x="7942973" y="5881745"/>
            <a:ext cx="213901" cy="543984"/>
          </a:xfrm>
          <a:custGeom>
            <a:avLst/>
            <a:gdLst/>
            <a:ahLst/>
            <a:cxnLst>
              <a:cxn ang="0">
                <a:pos x="wd2" y="hd2"/>
              </a:cxn>
              <a:cxn ang="5400000">
                <a:pos x="wd2" y="hd2"/>
              </a:cxn>
              <a:cxn ang="10800000">
                <a:pos x="wd2" y="hd2"/>
              </a:cxn>
              <a:cxn ang="16200000">
                <a:pos x="wd2" y="hd2"/>
              </a:cxn>
            </a:cxnLst>
            <a:rect l="0" t="0" r="r" b="b"/>
            <a:pathLst>
              <a:path w="20393" h="21600" extrusionOk="0">
                <a:moveTo>
                  <a:pt x="0" y="0"/>
                </a:moveTo>
                <a:cubicBezTo>
                  <a:pt x="21600" y="17997"/>
                  <a:pt x="20380" y="21600"/>
                  <a:pt x="20380" y="21600"/>
                </a:cubicBezTo>
              </a:path>
            </a:pathLst>
          </a:custGeom>
          <a:ln w="48768">
            <a:solidFill>
              <a:srgbClr val="000000"/>
            </a:solidFill>
            <a:tailEnd type="triangle"/>
          </a:ln>
        </p:spPr>
        <p:txBody>
          <a:bodyPr lIns="45719" tIns="45719" rIns="45719" bIns="4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16" name="Line">
            <a:extLst>
              <a:ext uri="{FF2B5EF4-FFF2-40B4-BE49-F238E27FC236}">
                <a16:creationId xmlns:a16="http://schemas.microsoft.com/office/drawing/2014/main" id="{BC2CDABA-C63F-F1AA-9D47-B42651FDD36B}"/>
              </a:ext>
            </a:extLst>
          </p:cNvPr>
          <p:cNvSpPr/>
          <p:nvPr/>
        </p:nvSpPr>
        <p:spPr>
          <a:xfrm>
            <a:off x="7884618" y="5322922"/>
            <a:ext cx="628623" cy="253722"/>
          </a:xfrm>
          <a:custGeom>
            <a:avLst/>
            <a:gdLst/>
            <a:ahLst/>
            <a:cxnLst>
              <a:cxn ang="0">
                <a:pos x="wd2" y="hd2"/>
              </a:cxn>
              <a:cxn ang="5400000">
                <a:pos x="wd2" y="hd2"/>
              </a:cxn>
              <a:cxn ang="10800000">
                <a:pos x="wd2" y="hd2"/>
              </a:cxn>
              <a:cxn ang="16200000">
                <a:pos x="wd2" y="hd2"/>
              </a:cxn>
            </a:cxnLst>
            <a:rect l="0" t="0" r="r" b="b"/>
            <a:pathLst>
              <a:path w="21600" h="17956" extrusionOk="0">
                <a:moveTo>
                  <a:pt x="0" y="17956"/>
                </a:moveTo>
                <a:cubicBezTo>
                  <a:pt x="0" y="17956"/>
                  <a:pt x="8462" y="-3644"/>
                  <a:pt x="17600" y="537"/>
                </a:cubicBezTo>
                <a:lnTo>
                  <a:pt x="21600" y="2146"/>
                </a:lnTo>
              </a:path>
            </a:pathLst>
          </a:custGeom>
          <a:ln w="97536">
            <a:solidFill>
              <a:srgbClr val="000000"/>
            </a:solidFill>
            <a:tailEnd type="triangle"/>
          </a:ln>
        </p:spPr>
        <p:txBody>
          <a:bodyPr lIns="45719" tIns="45719" rIns="45719" bIns="4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17" name="Line">
            <a:extLst>
              <a:ext uri="{FF2B5EF4-FFF2-40B4-BE49-F238E27FC236}">
                <a16:creationId xmlns:a16="http://schemas.microsoft.com/office/drawing/2014/main" id="{203272B9-E1F3-9B24-B393-32BA63D087AD}"/>
              </a:ext>
            </a:extLst>
          </p:cNvPr>
          <p:cNvSpPr/>
          <p:nvPr/>
        </p:nvSpPr>
        <p:spPr>
          <a:xfrm>
            <a:off x="7126186" y="5765083"/>
            <a:ext cx="453071" cy="37475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5633" y="10223"/>
                  <a:pt x="2346" y="17038"/>
                </a:cubicBezTo>
                <a:lnTo>
                  <a:pt x="0" y="21600"/>
                </a:lnTo>
              </a:path>
            </a:pathLst>
          </a:custGeom>
          <a:ln w="48768">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18" name="G">
            <a:extLst>
              <a:ext uri="{FF2B5EF4-FFF2-40B4-BE49-F238E27FC236}">
                <a16:creationId xmlns:a16="http://schemas.microsoft.com/office/drawing/2014/main" id="{FB02A1BF-6573-D61F-F569-8C35E2C91DF6}"/>
              </a:ext>
            </a:extLst>
          </p:cNvPr>
          <p:cNvSpPr txBox="1"/>
          <p:nvPr/>
        </p:nvSpPr>
        <p:spPr>
          <a:xfrm>
            <a:off x="9023305" y="6059102"/>
            <a:ext cx="243423" cy="3744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G</a:t>
            </a:r>
          </a:p>
        </p:txBody>
      </p:sp>
      <p:sp>
        <p:nvSpPr>
          <p:cNvPr id="19" name="H">
            <a:extLst>
              <a:ext uri="{FF2B5EF4-FFF2-40B4-BE49-F238E27FC236}">
                <a16:creationId xmlns:a16="http://schemas.microsoft.com/office/drawing/2014/main" id="{CAF890E6-C7EE-B95B-C17A-FB896BB32451}"/>
              </a:ext>
            </a:extLst>
          </p:cNvPr>
          <p:cNvSpPr txBox="1"/>
          <p:nvPr/>
        </p:nvSpPr>
        <p:spPr>
          <a:xfrm>
            <a:off x="9012353" y="4395494"/>
            <a:ext cx="231760" cy="374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H</a:t>
            </a:r>
          </a:p>
        </p:txBody>
      </p:sp>
      <p:sp>
        <p:nvSpPr>
          <p:cNvPr id="20" name="Line">
            <a:extLst>
              <a:ext uri="{FF2B5EF4-FFF2-40B4-BE49-F238E27FC236}">
                <a16:creationId xmlns:a16="http://schemas.microsoft.com/office/drawing/2014/main" id="{83C14B54-0669-B871-9AAA-CDC568B6A6ED}"/>
              </a:ext>
            </a:extLst>
          </p:cNvPr>
          <p:cNvSpPr/>
          <p:nvPr/>
        </p:nvSpPr>
        <p:spPr>
          <a:xfrm>
            <a:off x="8741603" y="4749392"/>
            <a:ext cx="229228" cy="4934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1138" y="6936"/>
                  <a:pt x="928" y="10818"/>
                  <a:pt x="15779" y="3055"/>
                </a:cubicBezTo>
                <a:lnTo>
                  <a:pt x="21600" y="0"/>
                </a:lnTo>
              </a:path>
            </a:pathLst>
          </a:custGeom>
          <a:ln w="48768">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21" name="Line">
            <a:extLst>
              <a:ext uri="{FF2B5EF4-FFF2-40B4-BE49-F238E27FC236}">
                <a16:creationId xmlns:a16="http://schemas.microsoft.com/office/drawing/2014/main" id="{D467F08B-D03C-3AD6-F28A-D4FB7EE082DD}"/>
              </a:ext>
            </a:extLst>
          </p:cNvPr>
          <p:cNvSpPr/>
          <p:nvPr/>
        </p:nvSpPr>
        <p:spPr>
          <a:xfrm>
            <a:off x="8877556" y="5551860"/>
            <a:ext cx="213901" cy="543984"/>
          </a:xfrm>
          <a:custGeom>
            <a:avLst/>
            <a:gdLst/>
            <a:ahLst/>
            <a:cxnLst>
              <a:cxn ang="0">
                <a:pos x="wd2" y="hd2"/>
              </a:cxn>
              <a:cxn ang="5400000">
                <a:pos x="wd2" y="hd2"/>
              </a:cxn>
              <a:cxn ang="10800000">
                <a:pos x="wd2" y="hd2"/>
              </a:cxn>
              <a:cxn ang="16200000">
                <a:pos x="wd2" y="hd2"/>
              </a:cxn>
            </a:cxnLst>
            <a:rect l="0" t="0" r="r" b="b"/>
            <a:pathLst>
              <a:path w="20393" h="21600" extrusionOk="0">
                <a:moveTo>
                  <a:pt x="0" y="0"/>
                </a:moveTo>
                <a:cubicBezTo>
                  <a:pt x="21600" y="17997"/>
                  <a:pt x="20380" y="21600"/>
                  <a:pt x="20380" y="21600"/>
                </a:cubicBezTo>
              </a:path>
            </a:pathLst>
          </a:custGeom>
          <a:ln w="48768">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22" name="A">
            <a:extLst>
              <a:ext uri="{FF2B5EF4-FFF2-40B4-BE49-F238E27FC236}">
                <a16:creationId xmlns:a16="http://schemas.microsoft.com/office/drawing/2014/main" id="{9D21CFA1-C2B9-8FA7-E329-2A7084C5BF63}"/>
              </a:ext>
            </a:extLst>
          </p:cNvPr>
          <p:cNvSpPr txBox="1"/>
          <p:nvPr/>
        </p:nvSpPr>
        <p:spPr>
          <a:xfrm>
            <a:off x="6054172" y="2636885"/>
            <a:ext cx="208437" cy="3744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A</a:t>
            </a:r>
          </a:p>
        </p:txBody>
      </p:sp>
      <p:sp>
        <p:nvSpPr>
          <p:cNvPr id="23" name="B">
            <a:extLst>
              <a:ext uri="{FF2B5EF4-FFF2-40B4-BE49-F238E27FC236}">
                <a16:creationId xmlns:a16="http://schemas.microsoft.com/office/drawing/2014/main" id="{E451E915-259F-38C0-5603-E3AE20B6D39E}"/>
              </a:ext>
            </a:extLst>
          </p:cNvPr>
          <p:cNvSpPr txBox="1"/>
          <p:nvPr/>
        </p:nvSpPr>
        <p:spPr>
          <a:xfrm>
            <a:off x="6905327" y="2134373"/>
            <a:ext cx="220101" cy="3744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B</a:t>
            </a:r>
          </a:p>
        </p:txBody>
      </p:sp>
      <p:sp>
        <p:nvSpPr>
          <p:cNvPr id="24" name="C">
            <a:extLst>
              <a:ext uri="{FF2B5EF4-FFF2-40B4-BE49-F238E27FC236}">
                <a16:creationId xmlns:a16="http://schemas.microsoft.com/office/drawing/2014/main" id="{C1257273-7DDC-5B1A-245B-4EF6DA287277}"/>
              </a:ext>
            </a:extLst>
          </p:cNvPr>
          <p:cNvSpPr txBox="1"/>
          <p:nvPr/>
        </p:nvSpPr>
        <p:spPr>
          <a:xfrm>
            <a:off x="6800379" y="3178808"/>
            <a:ext cx="231759" cy="3744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C</a:t>
            </a:r>
          </a:p>
        </p:txBody>
      </p:sp>
      <p:sp>
        <p:nvSpPr>
          <p:cNvPr id="25" name="D">
            <a:extLst>
              <a:ext uri="{FF2B5EF4-FFF2-40B4-BE49-F238E27FC236}">
                <a16:creationId xmlns:a16="http://schemas.microsoft.com/office/drawing/2014/main" id="{58D0D330-5F11-FCC3-2AE6-327FB725BA19}"/>
              </a:ext>
            </a:extLst>
          </p:cNvPr>
          <p:cNvSpPr txBox="1"/>
          <p:nvPr/>
        </p:nvSpPr>
        <p:spPr>
          <a:xfrm>
            <a:off x="7611720" y="2705857"/>
            <a:ext cx="225772" cy="374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D</a:t>
            </a:r>
          </a:p>
        </p:txBody>
      </p:sp>
      <p:sp>
        <p:nvSpPr>
          <p:cNvPr id="26" name="E">
            <a:extLst>
              <a:ext uri="{FF2B5EF4-FFF2-40B4-BE49-F238E27FC236}">
                <a16:creationId xmlns:a16="http://schemas.microsoft.com/office/drawing/2014/main" id="{EC9AA3BB-98E6-7885-DFD8-3A00EDDFBEC1}"/>
              </a:ext>
            </a:extLst>
          </p:cNvPr>
          <p:cNvSpPr txBox="1"/>
          <p:nvPr/>
        </p:nvSpPr>
        <p:spPr>
          <a:xfrm>
            <a:off x="8571243" y="2400409"/>
            <a:ext cx="196773" cy="374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E</a:t>
            </a:r>
          </a:p>
        </p:txBody>
      </p:sp>
      <p:sp>
        <p:nvSpPr>
          <p:cNvPr id="27" name="F">
            <a:extLst>
              <a:ext uri="{FF2B5EF4-FFF2-40B4-BE49-F238E27FC236}">
                <a16:creationId xmlns:a16="http://schemas.microsoft.com/office/drawing/2014/main" id="{8C7A1A5F-6C5F-D7DA-6CC6-0042FAA79357}"/>
              </a:ext>
            </a:extLst>
          </p:cNvPr>
          <p:cNvSpPr txBox="1"/>
          <p:nvPr/>
        </p:nvSpPr>
        <p:spPr>
          <a:xfrm>
            <a:off x="8048762" y="3494110"/>
            <a:ext cx="179121" cy="3744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lnSpcReduction="10000"/>
          </a:bodyPr>
          <a:lstStyle>
            <a:lvl1pPr defTabSz="1018275">
              <a:buClr>
                <a:srgbClr val="000000"/>
              </a:buClr>
              <a:buFont typeface="Helvetica Neue Light"/>
              <a:defRPr sz="3563">
                <a:uFill>
                  <a:solidFill>
                    <a:srgbClr val="000000"/>
                  </a:solidFill>
                </a:uFill>
                <a:latin typeface="Helvetica Neue Light"/>
                <a:ea typeface="Helvetica Neue Light"/>
                <a:cs typeface="Helvetica Neue Light"/>
                <a:sym typeface="Helvetica Neue Light"/>
              </a:defRPr>
            </a:lvl1pPr>
          </a:lstStyle>
          <a:p>
            <a:r>
              <a:rPr sz="2505"/>
              <a:t>F</a:t>
            </a:r>
          </a:p>
        </p:txBody>
      </p:sp>
      <p:sp>
        <p:nvSpPr>
          <p:cNvPr id="28" name="Line">
            <a:extLst>
              <a:ext uri="{FF2B5EF4-FFF2-40B4-BE49-F238E27FC236}">
                <a16:creationId xmlns:a16="http://schemas.microsoft.com/office/drawing/2014/main" id="{B55C8EBC-CE6B-FEB7-5229-011000FBEB5E}"/>
              </a:ext>
            </a:extLst>
          </p:cNvPr>
          <p:cNvSpPr/>
          <p:nvPr/>
        </p:nvSpPr>
        <p:spPr>
          <a:xfrm>
            <a:off x="6145462" y="2266161"/>
            <a:ext cx="692323" cy="291898"/>
          </a:xfrm>
          <a:custGeom>
            <a:avLst/>
            <a:gdLst/>
            <a:ahLst/>
            <a:cxnLst>
              <a:cxn ang="0">
                <a:pos x="wd2" y="hd2"/>
              </a:cxn>
              <a:cxn ang="5400000">
                <a:pos x="wd2" y="hd2"/>
              </a:cxn>
              <a:cxn ang="10800000">
                <a:pos x="wd2" y="hd2"/>
              </a:cxn>
              <a:cxn ang="16200000">
                <a:pos x="wd2" y="hd2"/>
              </a:cxn>
            </a:cxnLst>
            <a:rect l="0" t="0" r="r" b="b"/>
            <a:pathLst>
              <a:path w="21600" h="18237" extrusionOk="0">
                <a:moveTo>
                  <a:pt x="0" y="18237"/>
                </a:moveTo>
                <a:cubicBezTo>
                  <a:pt x="922" y="7746"/>
                  <a:pt x="7991" y="-3363"/>
                  <a:pt x="17210" y="957"/>
                </a:cubicBezTo>
                <a:lnTo>
                  <a:pt x="21600" y="2877"/>
                </a:lnTo>
              </a:path>
            </a:pathLst>
          </a:custGeom>
          <a:ln w="81279">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29" name="Line">
            <a:extLst>
              <a:ext uri="{FF2B5EF4-FFF2-40B4-BE49-F238E27FC236}">
                <a16:creationId xmlns:a16="http://schemas.microsoft.com/office/drawing/2014/main" id="{BB3ECDD5-3E92-C32C-9C97-B787C4FBD6EB}"/>
              </a:ext>
            </a:extLst>
          </p:cNvPr>
          <p:cNvSpPr/>
          <p:nvPr/>
        </p:nvSpPr>
        <p:spPr>
          <a:xfrm>
            <a:off x="6802977" y="2518647"/>
            <a:ext cx="258573" cy="587982"/>
          </a:xfrm>
          <a:custGeom>
            <a:avLst/>
            <a:gdLst/>
            <a:ahLst/>
            <a:cxnLst>
              <a:cxn ang="0">
                <a:pos x="wd2" y="hd2"/>
              </a:cxn>
              <a:cxn ang="5400000">
                <a:pos x="wd2" y="hd2"/>
              </a:cxn>
              <a:cxn ang="10800000">
                <a:pos x="wd2" y="hd2"/>
              </a:cxn>
              <a:cxn ang="16200000">
                <a:pos x="wd2" y="hd2"/>
              </a:cxn>
            </a:cxnLst>
            <a:rect l="0" t="0" r="r" b="b"/>
            <a:pathLst>
              <a:path w="15274" h="21600" extrusionOk="0">
                <a:moveTo>
                  <a:pt x="15274" y="0"/>
                </a:moveTo>
                <a:cubicBezTo>
                  <a:pt x="15274" y="0"/>
                  <a:pt x="-6326" y="8687"/>
                  <a:pt x="1847" y="17736"/>
                </a:cubicBezTo>
                <a:lnTo>
                  <a:pt x="5088" y="21600"/>
                </a:lnTo>
              </a:path>
            </a:pathLst>
          </a:custGeom>
          <a:ln w="65024">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30" name="Line">
            <a:extLst>
              <a:ext uri="{FF2B5EF4-FFF2-40B4-BE49-F238E27FC236}">
                <a16:creationId xmlns:a16="http://schemas.microsoft.com/office/drawing/2014/main" id="{B775A5C2-68DF-3082-E16B-1C6DF5CFAC66}"/>
              </a:ext>
            </a:extLst>
          </p:cNvPr>
          <p:cNvSpPr/>
          <p:nvPr/>
        </p:nvSpPr>
        <p:spPr>
          <a:xfrm>
            <a:off x="7219156" y="2341289"/>
            <a:ext cx="329120" cy="3961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17455" y="12357"/>
                  <a:pt x="18748" y="15581"/>
                </a:cubicBezTo>
                <a:lnTo>
                  <a:pt x="21600" y="21600"/>
                </a:lnTo>
              </a:path>
            </a:pathLst>
          </a:custGeom>
          <a:ln w="65024">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31" name="Line">
            <a:extLst>
              <a:ext uri="{FF2B5EF4-FFF2-40B4-BE49-F238E27FC236}">
                <a16:creationId xmlns:a16="http://schemas.microsoft.com/office/drawing/2014/main" id="{8888D302-3260-948E-B8F4-6799D24802BD}"/>
              </a:ext>
            </a:extLst>
          </p:cNvPr>
          <p:cNvSpPr/>
          <p:nvPr/>
        </p:nvSpPr>
        <p:spPr>
          <a:xfrm>
            <a:off x="7898087" y="3029434"/>
            <a:ext cx="213901" cy="543984"/>
          </a:xfrm>
          <a:custGeom>
            <a:avLst/>
            <a:gdLst/>
            <a:ahLst/>
            <a:cxnLst>
              <a:cxn ang="0">
                <a:pos x="wd2" y="hd2"/>
              </a:cxn>
              <a:cxn ang="5400000">
                <a:pos x="wd2" y="hd2"/>
              </a:cxn>
              <a:cxn ang="10800000">
                <a:pos x="wd2" y="hd2"/>
              </a:cxn>
              <a:cxn ang="16200000">
                <a:pos x="wd2" y="hd2"/>
              </a:cxn>
            </a:cxnLst>
            <a:rect l="0" t="0" r="r" b="b"/>
            <a:pathLst>
              <a:path w="20393" h="21600" extrusionOk="0">
                <a:moveTo>
                  <a:pt x="0" y="0"/>
                </a:moveTo>
                <a:cubicBezTo>
                  <a:pt x="21600" y="17997"/>
                  <a:pt x="20380" y="21600"/>
                  <a:pt x="20380" y="21600"/>
                </a:cubicBezTo>
              </a:path>
            </a:pathLst>
          </a:custGeom>
          <a:ln w="48768">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32" name="Line">
            <a:extLst>
              <a:ext uri="{FF2B5EF4-FFF2-40B4-BE49-F238E27FC236}">
                <a16:creationId xmlns:a16="http://schemas.microsoft.com/office/drawing/2014/main" id="{1FE06B84-3160-8B38-F8E7-8FF9977D07A2}"/>
              </a:ext>
            </a:extLst>
          </p:cNvPr>
          <p:cNvSpPr/>
          <p:nvPr/>
        </p:nvSpPr>
        <p:spPr>
          <a:xfrm>
            <a:off x="7839732" y="2470610"/>
            <a:ext cx="628623" cy="253722"/>
          </a:xfrm>
          <a:custGeom>
            <a:avLst/>
            <a:gdLst/>
            <a:ahLst/>
            <a:cxnLst>
              <a:cxn ang="0">
                <a:pos x="wd2" y="hd2"/>
              </a:cxn>
              <a:cxn ang="5400000">
                <a:pos x="wd2" y="hd2"/>
              </a:cxn>
              <a:cxn ang="10800000">
                <a:pos x="wd2" y="hd2"/>
              </a:cxn>
              <a:cxn ang="16200000">
                <a:pos x="wd2" y="hd2"/>
              </a:cxn>
            </a:cxnLst>
            <a:rect l="0" t="0" r="r" b="b"/>
            <a:pathLst>
              <a:path w="21600" h="17956" extrusionOk="0">
                <a:moveTo>
                  <a:pt x="0" y="17956"/>
                </a:moveTo>
                <a:cubicBezTo>
                  <a:pt x="0" y="17956"/>
                  <a:pt x="8462" y="-3644"/>
                  <a:pt x="17600" y="537"/>
                </a:cubicBezTo>
                <a:lnTo>
                  <a:pt x="21600" y="2146"/>
                </a:lnTo>
              </a:path>
            </a:pathLst>
          </a:custGeom>
          <a:ln w="97536">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33" name="Line">
            <a:extLst>
              <a:ext uri="{FF2B5EF4-FFF2-40B4-BE49-F238E27FC236}">
                <a16:creationId xmlns:a16="http://schemas.microsoft.com/office/drawing/2014/main" id="{7D3599C7-E3CD-123F-16FF-B73FCAC057CF}"/>
              </a:ext>
            </a:extLst>
          </p:cNvPr>
          <p:cNvSpPr/>
          <p:nvPr/>
        </p:nvSpPr>
        <p:spPr>
          <a:xfrm>
            <a:off x="7081300" y="2912773"/>
            <a:ext cx="453071" cy="37475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5633" y="10223"/>
                  <a:pt x="2346" y="17038"/>
                </a:cubicBezTo>
                <a:lnTo>
                  <a:pt x="0" y="21600"/>
                </a:lnTo>
              </a:path>
            </a:pathLst>
          </a:custGeom>
          <a:ln w="48768">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34" name="Star">
            <a:extLst>
              <a:ext uri="{FF2B5EF4-FFF2-40B4-BE49-F238E27FC236}">
                <a16:creationId xmlns:a16="http://schemas.microsoft.com/office/drawing/2014/main" id="{745FBD8B-8448-E43C-0434-F10A9DC9DCFE}"/>
              </a:ext>
            </a:extLst>
          </p:cNvPr>
          <p:cNvSpPr/>
          <p:nvPr/>
        </p:nvSpPr>
        <p:spPr>
          <a:xfrm rot="1724672">
            <a:off x="8109624" y="1973290"/>
            <a:ext cx="1184893" cy="1126901"/>
          </a:xfrm>
          <a:prstGeom prst="star5">
            <a:avLst>
              <a:gd name="adj" fmla="val 25000"/>
              <a:gd name="hf" fmla="val 105146"/>
              <a:gd name="vf" fmla="val 110557"/>
            </a:avLst>
          </a:prstGeom>
          <a:gradFill>
            <a:gsLst>
              <a:gs pos="0">
                <a:srgbClr val="0082E5">
                  <a:alpha val="75000"/>
                </a:srgbClr>
              </a:gs>
              <a:gs pos="100000">
                <a:srgbClr val="0057E5">
                  <a:alpha val="64999"/>
                </a:srgbClr>
              </a:gs>
            </a:gsLst>
            <a:lin ang="5400000"/>
          </a:gradFill>
          <a:ln w="12700">
            <a:miter lim="400000"/>
          </a:ln>
        </p:spPr>
        <p:txBody>
          <a:bodyPr lIns="45719" tIns="45719" rIns="45719" bIns="4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35"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32</a:t>
            </a:fld>
            <a:endParaRPr lang="en-US" sz="1200" dirty="0"/>
          </a:p>
        </p:txBody>
      </p:sp>
    </p:spTree>
    <p:extLst>
      <p:ext uri="{BB962C8B-B14F-4D97-AF65-F5344CB8AC3E}">
        <p14:creationId xmlns:p14="http://schemas.microsoft.com/office/powerpoint/2010/main" val="329179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9" name="Thermochemistry is (often*) estimated…"/>
          <p:cNvSpPr txBox="1">
            <a:spLocks noGrp="1"/>
          </p:cNvSpPr>
          <p:nvPr>
            <p:ph type="title"/>
          </p:nvPr>
        </p:nvSpPr>
        <p:spPr>
          <a:xfrm>
            <a:off x="838200" y="365125"/>
            <a:ext cx="10515600" cy="1325563"/>
          </a:xfrm>
        </p:spPr>
        <p:txBody>
          <a:bodyPr vert="horz" lIns="34289" tIns="34289" rIns="34289" bIns="34289" rtlCol="0" anchor="b">
            <a:normAutofit/>
          </a:bodyPr>
          <a:lstStyle/>
          <a:p>
            <a:r>
              <a:rPr lang="en-US" dirty="0"/>
              <a:t>Thermochemistry is (often*) estimated </a:t>
            </a:r>
          </a:p>
          <a:p>
            <a:r>
              <a:rPr lang="en-US" dirty="0"/>
              <a:t>by Benson group contributions</a:t>
            </a:r>
          </a:p>
        </p:txBody>
      </p:sp>
      <p:sp>
        <p:nvSpPr>
          <p:cNvPr id="5" name="Content Placeholder 4">
            <a:extLst>
              <a:ext uri="{FF2B5EF4-FFF2-40B4-BE49-F238E27FC236}">
                <a16:creationId xmlns:a16="http://schemas.microsoft.com/office/drawing/2014/main" id="{3B8390E7-9FE2-520C-E95C-4D9C9AB55C01}"/>
              </a:ext>
            </a:extLst>
          </p:cNvPr>
          <p:cNvSpPr>
            <a:spLocks noGrp="1"/>
          </p:cNvSpPr>
          <p:nvPr>
            <p:ph idx="1"/>
          </p:nvPr>
        </p:nvSpPr>
        <p:spPr/>
        <p:txBody>
          <a:bodyPr/>
          <a:lstStyle/>
          <a:p>
            <a:endParaRPr lang="en-US"/>
          </a:p>
        </p:txBody>
      </p:sp>
      <p:pic>
        <p:nvPicPr>
          <p:cNvPr id="430" name="SPC(186).png" descr="SPC(186).png"/>
          <p:cNvPicPr>
            <a:picLocks noChangeAspect="1"/>
          </p:cNvPicPr>
          <p:nvPr/>
        </p:nvPicPr>
        <p:blipFill>
          <a:blip r:embed="rId3"/>
          <a:stretch>
            <a:fillRect/>
          </a:stretch>
        </p:blipFill>
        <p:spPr>
          <a:xfrm>
            <a:off x="5284025" y="2331720"/>
            <a:ext cx="2080261" cy="3383281"/>
          </a:xfrm>
          <a:prstGeom prst="rect">
            <a:avLst/>
          </a:prstGeom>
          <a:ln w="12700"/>
        </p:spPr>
      </p:pic>
      <p:sp>
        <p:nvSpPr>
          <p:cNvPr id="431" name="C-(C)(H)3"/>
          <p:cNvSpPr txBox="1"/>
          <p:nvPr/>
        </p:nvSpPr>
        <p:spPr>
          <a:xfrm>
            <a:off x="6518910" y="2286000"/>
            <a:ext cx="1003158" cy="341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2304">
                <a:uFill>
                  <a:solidFill>
                    <a:srgbClr val="000000"/>
                  </a:solidFill>
                </a:uFill>
                <a:latin typeface="Helvetica Neue Light"/>
                <a:ea typeface="Helvetica Neue Light"/>
                <a:cs typeface="Helvetica Neue Light"/>
                <a:sym typeface="Helvetica Neue Light"/>
              </a:defRPr>
            </a:lvl1pPr>
          </a:lstStyle>
          <a:p>
            <a:r>
              <a:rPr sz="1620"/>
              <a:t>C-(C)(H)3</a:t>
            </a:r>
          </a:p>
        </p:txBody>
      </p:sp>
      <p:sp>
        <p:nvSpPr>
          <p:cNvPr id="432" name="C-(C)2(H)2"/>
          <p:cNvSpPr txBox="1"/>
          <p:nvPr/>
        </p:nvSpPr>
        <p:spPr>
          <a:xfrm>
            <a:off x="6713221" y="3268980"/>
            <a:ext cx="1118574" cy="341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2304">
                <a:uFill>
                  <a:solidFill>
                    <a:srgbClr val="000000"/>
                  </a:solidFill>
                </a:uFill>
                <a:latin typeface="Helvetica Neue Light"/>
                <a:ea typeface="Helvetica Neue Light"/>
                <a:cs typeface="Helvetica Neue Light"/>
                <a:sym typeface="Helvetica Neue Light"/>
              </a:defRPr>
            </a:lvl1pPr>
          </a:lstStyle>
          <a:p>
            <a:r>
              <a:rPr sz="1620"/>
              <a:t>C-(C)2(H)2</a:t>
            </a:r>
          </a:p>
        </p:txBody>
      </p:sp>
      <p:sp>
        <p:nvSpPr>
          <p:cNvPr id="433" name="Cb-(H)"/>
          <p:cNvSpPr txBox="1"/>
          <p:nvPr/>
        </p:nvSpPr>
        <p:spPr>
          <a:xfrm>
            <a:off x="7158989" y="4137660"/>
            <a:ext cx="761104" cy="341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2304">
                <a:uFill>
                  <a:solidFill>
                    <a:srgbClr val="000000"/>
                  </a:solidFill>
                </a:uFill>
                <a:latin typeface="Helvetica Neue Light"/>
                <a:ea typeface="Helvetica Neue Light"/>
                <a:cs typeface="Helvetica Neue Light"/>
                <a:sym typeface="Helvetica Neue Light"/>
              </a:defRPr>
            </a:lvl1pPr>
          </a:lstStyle>
          <a:p>
            <a:r>
              <a:rPr sz="1620"/>
              <a:t>Cb-(H)</a:t>
            </a:r>
          </a:p>
        </p:txBody>
      </p:sp>
      <p:sp>
        <p:nvSpPr>
          <p:cNvPr id="434" name="C-(C)(Cb)(O)(H)"/>
          <p:cNvSpPr txBox="1"/>
          <p:nvPr/>
        </p:nvSpPr>
        <p:spPr>
          <a:xfrm>
            <a:off x="4061461" y="4823460"/>
            <a:ext cx="1504897" cy="3416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a:spAutoFit/>
          </a:bodyPr>
          <a:lstStyle>
            <a:lvl1pPr marL="40639" marR="40639" algn="l" defTabSz="1170431">
              <a:defRPr sz="2304">
                <a:uFill>
                  <a:solidFill>
                    <a:srgbClr val="000000"/>
                  </a:solidFill>
                </a:uFill>
                <a:latin typeface="Helvetica Neue Light"/>
                <a:ea typeface="Helvetica Neue Light"/>
                <a:cs typeface="Helvetica Neue Light"/>
                <a:sym typeface="Helvetica Neue Light"/>
              </a:defRPr>
            </a:lvl1pPr>
          </a:lstStyle>
          <a:p>
            <a:r>
              <a:rPr sz="1620"/>
              <a:t>C-(C)(Cb)(O)(H)</a:t>
            </a:r>
          </a:p>
        </p:txBody>
      </p:sp>
      <p:sp>
        <p:nvSpPr>
          <p:cNvPr id="435" name="Line"/>
          <p:cNvSpPr/>
          <p:nvPr/>
        </p:nvSpPr>
        <p:spPr>
          <a:xfrm flipH="1" flipV="1">
            <a:off x="5593080" y="5063490"/>
            <a:ext cx="510541" cy="99061"/>
          </a:xfrm>
          <a:prstGeom prst="line">
            <a:avLst/>
          </a:prstGeom>
          <a:ln w="65024">
            <a:solidFill>
              <a:srgbClr val="000000"/>
            </a:solidFill>
            <a:headEnd type="stealth"/>
          </a:ln>
        </p:spPr>
        <p:txBody>
          <a:bodyPr lIns="0" tIns="0" rIns="0" bIns="0"/>
          <a:lstStyle/>
          <a:p>
            <a:pPr defTabSz="321475">
              <a:defRPr sz="1200">
                <a:latin typeface="Helvetica"/>
                <a:ea typeface="Helvetica"/>
                <a:cs typeface="Helvetica"/>
                <a:sym typeface="Helvetica"/>
              </a:defRPr>
            </a:pPr>
            <a:endParaRPr sz="844"/>
          </a:p>
        </p:txBody>
      </p:sp>
      <p:sp>
        <p:nvSpPr>
          <p:cNvPr id="436" name="Line"/>
          <p:cNvSpPr/>
          <p:nvPr/>
        </p:nvSpPr>
        <p:spPr>
          <a:xfrm>
            <a:off x="6233160" y="3402330"/>
            <a:ext cx="472441" cy="41911"/>
          </a:xfrm>
          <a:prstGeom prst="line">
            <a:avLst/>
          </a:prstGeom>
          <a:ln w="65024">
            <a:solidFill>
              <a:srgbClr val="000000"/>
            </a:solidFill>
            <a:headEnd type="stealth"/>
          </a:ln>
        </p:spPr>
        <p:txBody>
          <a:bodyPr lIns="0" tIns="0" rIns="0" bIns="0"/>
          <a:lstStyle/>
          <a:p>
            <a:pPr defTabSz="321475">
              <a:defRPr sz="1200">
                <a:latin typeface="Helvetica"/>
                <a:ea typeface="Helvetica"/>
                <a:cs typeface="Helvetica"/>
                <a:sym typeface="Helvetica"/>
              </a:defRPr>
            </a:pPr>
            <a:endParaRPr sz="844"/>
          </a:p>
        </p:txBody>
      </p:sp>
      <p:sp>
        <p:nvSpPr>
          <p:cNvPr id="437" name="Line"/>
          <p:cNvSpPr/>
          <p:nvPr/>
        </p:nvSpPr>
        <p:spPr>
          <a:xfrm flipV="1">
            <a:off x="7101840" y="4442460"/>
            <a:ext cx="209550" cy="388620"/>
          </a:xfrm>
          <a:prstGeom prst="line">
            <a:avLst/>
          </a:prstGeom>
          <a:ln w="65024">
            <a:solidFill>
              <a:srgbClr val="000000"/>
            </a:solidFill>
            <a:headEnd type="stealth"/>
          </a:ln>
        </p:spPr>
        <p:txBody>
          <a:bodyPr lIns="0" tIns="0" rIns="0" bIns="0"/>
          <a:lstStyle/>
          <a:p>
            <a:pPr defTabSz="321475">
              <a:defRPr sz="1200">
                <a:latin typeface="Helvetica"/>
                <a:ea typeface="Helvetica"/>
                <a:cs typeface="Helvetica"/>
                <a:sym typeface="Helvetica"/>
              </a:defRPr>
            </a:pPr>
            <a:endParaRPr sz="844"/>
          </a:p>
        </p:txBody>
      </p:sp>
      <p:sp>
        <p:nvSpPr>
          <p:cNvPr id="438" name="Line"/>
          <p:cNvSpPr/>
          <p:nvPr/>
        </p:nvSpPr>
        <p:spPr>
          <a:xfrm>
            <a:off x="6004561" y="2407920"/>
            <a:ext cx="472440" cy="41911"/>
          </a:xfrm>
          <a:prstGeom prst="line">
            <a:avLst/>
          </a:prstGeom>
          <a:ln w="65024">
            <a:solidFill>
              <a:srgbClr val="000000"/>
            </a:solidFill>
            <a:headEnd type="stealth"/>
          </a:ln>
        </p:spPr>
        <p:txBody>
          <a:bodyPr lIns="0" tIns="0" rIns="0" bIns="0"/>
          <a:lstStyle/>
          <a:p>
            <a:pPr defTabSz="321475">
              <a:defRPr sz="1200">
                <a:latin typeface="Helvetica"/>
                <a:ea typeface="Helvetica"/>
                <a:cs typeface="Helvetica"/>
                <a:sym typeface="Helvetica"/>
              </a:defRPr>
            </a:pPr>
            <a:endParaRPr sz="844"/>
          </a:p>
        </p:txBody>
      </p:sp>
      <p:sp>
        <p:nvSpPr>
          <p:cNvPr id="439" name="*we also have big libraries, and graph convolution neural networks, etc."/>
          <p:cNvSpPr txBox="1"/>
          <p:nvPr/>
        </p:nvSpPr>
        <p:spPr>
          <a:xfrm>
            <a:off x="2785170" y="6378448"/>
            <a:ext cx="7768923" cy="3751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2800"/>
            </a:lvl1pPr>
          </a:lstStyle>
          <a:p>
            <a:r>
              <a:rPr sz="1969"/>
              <a:t>*we also have big libraries, and graph convolution neural networks, etc.</a:t>
            </a:r>
          </a:p>
        </p:txBody>
      </p:sp>
      <p:sp>
        <p:nvSpPr>
          <p:cNvPr id="440"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33</a:t>
            </a:fld>
            <a:endParaRPr lang="en-US" sz="1200" dirty="0"/>
          </a:p>
        </p:txBody>
      </p:sp>
    </p:spTree>
    <p:extLst>
      <p:ext uri="{BB962C8B-B14F-4D97-AF65-F5344CB8AC3E}">
        <p14:creationId xmlns:p14="http://schemas.microsoft.com/office/powerpoint/2010/main" val="3480693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 name="Rate estimates are based on the local structure of the reacting sites."/>
          <p:cNvSpPr txBox="1">
            <a:spLocks noGrp="1"/>
          </p:cNvSpPr>
          <p:nvPr>
            <p:ph type="title"/>
          </p:nvPr>
        </p:nvSpPr>
        <p:spPr>
          <a:xfrm>
            <a:off x="838200" y="365125"/>
            <a:ext cx="10515600" cy="1325563"/>
          </a:xfrm>
        </p:spPr>
        <p:txBody>
          <a:bodyPr/>
          <a:lstStyle/>
          <a:p>
            <a:r>
              <a:rPr lang="en-US" dirty="0"/>
              <a:t>Parameter estimates are based on the local structure of the reacting sites</a:t>
            </a:r>
          </a:p>
        </p:txBody>
      </p:sp>
      <p:pic>
        <p:nvPicPr>
          <p:cNvPr id="771" name="reaction.pdf" descr="reaction.pdf"/>
          <p:cNvPicPr>
            <a:picLocks noChangeAspect="1"/>
          </p:cNvPicPr>
          <p:nvPr/>
        </p:nvPicPr>
        <p:blipFill>
          <a:blip r:embed="rId2"/>
          <a:stretch>
            <a:fillRect/>
          </a:stretch>
        </p:blipFill>
        <p:spPr>
          <a:xfrm>
            <a:off x="3112883" y="2838204"/>
            <a:ext cx="5486030" cy="2743014"/>
          </a:xfrm>
          <a:prstGeom prst="rect">
            <a:avLst/>
          </a:prstGeom>
          <a:ln w="3175"/>
        </p:spPr>
      </p:pic>
      <p:pic>
        <p:nvPicPr>
          <p:cNvPr id="772" name="iStock_000000413596Large mask.tiff" descr="iStock_000000413596Large mask.tiff"/>
          <p:cNvPicPr>
            <a:picLocks noChangeAspect="1"/>
          </p:cNvPicPr>
          <p:nvPr/>
        </p:nvPicPr>
        <p:blipFill>
          <a:blip r:embed="rId3"/>
          <a:stretch>
            <a:fillRect/>
          </a:stretch>
        </p:blipFill>
        <p:spPr>
          <a:xfrm>
            <a:off x="1706399" y="3468315"/>
            <a:ext cx="5128697" cy="2564349"/>
          </a:xfrm>
          <a:prstGeom prst="rect">
            <a:avLst/>
          </a:prstGeom>
          <a:ln w="3175"/>
        </p:spPr>
      </p:pic>
      <p:sp>
        <p:nvSpPr>
          <p:cNvPr id="2" name="*we also have big libraries, and graph convolution neural networks, etc.">
            <a:extLst>
              <a:ext uri="{FF2B5EF4-FFF2-40B4-BE49-F238E27FC236}">
                <a16:creationId xmlns:a16="http://schemas.microsoft.com/office/drawing/2014/main" id="{A7AB32DB-DFF8-2E19-C2AC-0C40B80331C3}"/>
              </a:ext>
            </a:extLst>
          </p:cNvPr>
          <p:cNvSpPr txBox="1"/>
          <p:nvPr/>
        </p:nvSpPr>
        <p:spPr>
          <a:xfrm>
            <a:off x="4191060" y="6401308"/>
            <a:ext cx="7768923" cy="3751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2800"/>
            </a:lvl1pPr>
          </a:lstStyle>
          <a:p>
            <a:r>
              <a:rPr sz="1969"/>
              <a:t>*we also have big libraries, and graph convolution neural networks, etc.</a:t>
            </a:r>
          </a:p>
        </p:txBody>
      </p:sp>
      <p:sp>
        <p:nvSpPr>
          <p:cNvPr id="773"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34</a:t>
            </a:fld>
            <a:endParaRPr lang="en-US" sz="1200" dirty="0"/>
          </a:p>
        </p:txBody>
      </p:sp>
    </p:spTree>
    <p:extLst>
      <p:ext uri="{BB962C8B-B14F-4D97-AF65-F5344CB8AC3E}">
        <p14:creationId xmlns:p14="http://schemas.microsoft.com/office/powerpoint/2010/main" val="391885164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06" name="rxnpath2.dot 3.pdf" descr="rxnpath2.dot 3.pdf"/>
          <p:cNvPicPr>
            <a:picLocks noChangeAspect="1"/>
          </p:cNvPicPr>
          <p:nvPr/>
        </p:nvPicPr>
        <p:blipFill>
          <a:blip r:embed="rId3"/>
          <a:stretch>
            <a:fillRect/>
          </a:stretch>
        </p:blipFill>
        <p:spPr>
          <a:xfrm>
            <a:off x="1772648" y="1555909"/>
            <a:ext cx="5099021" cy="5107876"/>
          </a:xfrm>
          <a:prstGeom prst="rect">
            <a:avLst/>
          </a:prstGeom>
          <a:ln w="12700"/>
        </p:spPr>
      </p:pic>
      <p:sp>
        <p:nvSpPr>
          <p:cNvPr id="507" name="Shape"/>
          <p:cNvSpPr/>
          <p:nvPr/>
        </p:nvSpPr>
        <p:spPr>
          <a:xfrm>
            <a:off x="5928577" y="4544086"/>
            <a:ext cx="3059166" cy="1933849"/>
          </a:xfrm>
          <a:custGeom>
            <a:avLst/>
            <a:gdLst/>
            <a:ahLst/>
            <a:cxnLst>
              <a:cxn ang="0">
                <a:pos x="wd2" y="hd2"/>
              </a:cxn>
              <a:cxn ang="5400000">
                <a:pos x="wd2" y="hd2"/>
              </a:cxn>
              <a:cxn ang="10800000">
                <a:pos x="wd2" y="hd2"/>
              </a:cxn>
              <a:cxn ang="16200000">
                <a:pos x="wd2" y="hd2"/>
              </a:cxn>
            </a:cxnLst>
            <a:rect l="0" t="0" r="r" b="b"/>
            <a:pathLst>
              <a:path w="18240" h="19543" extrusionOk="0">
                <a:moveTo>
                  <a:pt x="5320" y="390"/>
                </a:moveTo>
                <a:cubicBezTo>
                  <a:pt x="5320" y="390"/>
                  <a:pt x="-442" y="3567"/>
                  <a:pt x="28" y="10139"/>
                </a:cubicBezTo>
                <a:cubicBezTo>
                  <a:pt x="498" y="16712"/>
                  <a:pt x="3376" y="18903"/>
                  <a:pt x="5372" y="19501"/>
                </a:cubicBezTo>
                <a:cubicBezTo>
                  <a:pt x="7370" y="20098"/>
                  <a:pt x="11379" y="14088"/>
                  <a:pt x="13954" y="14330"/>
                </a:cubicBezTo>
                <a:cubicBezTo>
                  <a:pt x="18182" y="14728"/>
                  <a:pt x="21158" y="6099"/>
                  <a:pt x="13542" y="4572"/>
                </a:cubicBezTo>
                <a:cubicBezTo>
                  <a:pt x="11051" y="4072"/>
                  <a:pt x="9960" y="-1502"/>
                  <a:pt x="5320" y="390"/>
                </a:cubicBezTo>
                <a:close/>
              </a:path>
            </a:pathLst>
          </a:custGeom>
          <a:solidFill>
            <a:srgbClr val="993333">
              <a:alpha val="37646"/>
            </a:srgbClr>
          </a:solidFill>
          <a:ln w="32512">
            <a:solidFill>
              <a:srgbClr val="000000"/>
            </a:solidFill>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510" name="100 species…"/>
          <p:cNvSpPr txBox="1"/>
          <p:nvPr/>
        </p:nvSpPr>
        <p:spPr>
          <a:xfrm>
            <a:off x="6107430" y="4903470"/>
            <a:ext cx="2857501" cy="1034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p>
            <a:pPr marL="28575" marR="28575" defTabSz="822975">
              <a:defRPr sz="4352">
                <a:solidFill>
                  <a:srgbClr val="404040"/>
                </a:solidFill>
                <a:uFill>
                  <a:solidFill>
                    <a:srgbClr val="404040"/>
                  </a:solidFill>
                </a:uFill>
                <a:latin typeface="Helvetica Neue"/>
                <a:ea typeface="Helvetica Neue"/>
                <a:cs typeface="Helvetica Neue"/>
                <a:sym typeface="Helvetica Neue"/>
              </a:defRPr>
            </a:pPr>
            <a:r>
              <a:rPr sz="3060"/>
              <a:t>100 species</a:t>
            </a:r>
          </a:p>
          <a:p>
            <a:pPr marL="28575" marR="28575" defTabSz="822975">
              <a:defRPr sz="4352">
                <a:solidFill>
                  <a:srgbClr val="404040"/>
                </a:solidFill>
                <a:uFill>
                  <a:solidFill>
                    <a:srgbClr val="404040"/>
                  </a:solidFill>
                </a:uFill>
                <a:latin typeface="Helvetica Neue"/>
                <a:ea typeface="Helvetica Neue"/>
                <a:cs typeface="Helvetica Neue"/>
                <a:sym typeface="Helvetica Neue"/>
              </a:defRPr>
            </a:pPr>
            <a:r>
              <a:rPr sz="3060"/>
              <a:t>1000 reactions</a:t>
            </a:r>
          </a:p>
        </p:txBody>
      </p:sp>
      <p:sp>
        <p:nvSpPr>
          <p:cNvPr id="511" name="15,000 species…"/>
          <p:cNvSpPr txBox="1"/>
          <p:nvPr/>
        </p:nvSpPr>
        <p:spPr>
          <a:xfrm>
            <a:off x="7615435" y="3716086"/>
            <a:ext cx="3440431" cy="1034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19" rIns="45719" bIns="45719">
            <a:spAutoFit/>
          </a:bodyPr>
          <a:lstStyle/>
          <a:p>
            <a:pPr marL="28575" marR="28575" defTabSz="822975">
              <a:defRPr sz="4352">
                <a:solidFill>
                  <a:srgbClr val="404040"/>
                </a:solidFill>
                <a:uFill>
                  <a:solidFill>
                    <a:srgbClr val="404040"/>
                  </a:solidFill>
                </a:uFill>
                <a:latin typeface="Helvetica Neue"/>
                <a:ea typeface="Helvetica Neue"/>
                <a:cs typeface="Helvetica Neue"/>
                <a:sym typeface="Helvetica Neue"/>
              </a:defRPr>
            </a:pPr>
            <a:r>
              <a:rPr sz="3060"/>
              <a:t>15,000 species</a:t>
            </a:r>
          </a:p>
          <a:p>
            <a:pPr marL="28575" marR="28575" defTabSz="822975">
              <a:defRPr sz="4352">
                <a:solidFill>
                  <a:srgbClr val="404040"/>
                </a:solidFill>
                <a:uFill>
                  <a:solidFill>
                    <a:srgbClr val="404040"/>
                  </a:solidFill>
                </a:uFill>
                <a:latin typeface="Helvetica Neue"/>
                <a:ea typeface="Helvetica Neue"/>
                <a:cs typeface="Helvetica Neue"/>
                <a:sym typeface="Helvetica Neue"/>
              </a:defRPr>
            </a:pPr>
            <a:r>
              <a:rPr sz="3060"/>
              <a:t>180,000 reactions</a:t>
            </a:r>
          </a:p>
        </p:txBody>
      </p:sp>
      <p:sp>
        <p:nvSpPr>
          <p:cNvPr id="512" name="Line"/>
          <p:cNvSpPr/>
          <p:nvPr/>
        </p:nvSpPr>
        <p:spPr>
          <a:xfrm>
            <a:off x="8741603" y="4749392"/>
            <a:ext cx="229228" cy="4934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1138" y="6936"/>
                  <a:pt x="928" y="10818"/>
                  <a:pt x="15779" y="3055"/>
                </a:cubicBezTo>
                <a:lnTo>
                  <a:pt x="21600" y="0"/>
                </a:lnTo>
              </a:path>
            </a:pathLst>
          </a:custGeom>
          <a:ln w="48768">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513" name="Line"/>
          <p:cNvSpPr/>
          <p:nvPr/>
        </p:nvSpPr>
        <p:spPr>
          <a:xfrm>
            <a:off x="7942973" y="5881745"/>
            <a:ext cx="213901" cy="543984"/>
          </a:xfrm>
          <a:custGeom>
            <a:avLst/>
            <a:gdLst/>
            <a:ahLst/>
            <a:cxnLst>
              <a:cxn ang="0">
                <a:pos x="wd2" y="hd2"/>
              </a:cxn>
              <a:cxn ang="5400000">
                <a:pos x="wd2" y="hd2"/>
              </a:cxn>
              <a:cxn ang="10800000">
                <a:pos x="wd2" y="hd2"/>
              </a:cxn>
              <a:cxn ang="16200000">
                <a:pos x="wd2" y="hd2"/>
              </a:cxn>
            </a:cxnLst>
            <a:rect l="0" t="0" r="r" b="b"/>
            <a:pathLst>
              <a:path w="20393" h="21600" extrusionOk="0">
                <a:moveTo>
                  <a:pt x="0" y="0"/>
                </a:moveTo>
                <a:cubicBezTo>
                  <a:pt x="21600" y="17997"/>
                  <a:pt x="20380" y="21600"/>
                  <a:pt x="20380" y="21600"/>
                </a:cubicBezTo>
              </a:path>
            </a:pathLst>
          </a:custGeom>
          <a:ln w="48768">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514" name="Line"/>
          <p:cNvSpPr/>
          <p:nvPr/>
        </p:nvSpPr>
        <p:spPr>
          <a:xfrm>
            <a:off x="8877556" y="5551860"/>
            <a:ext cx="213901" cy="543984"/>
          </a:xfrm>
          <a:custGeom>
            <a:avLst/>
            <a:gdLst/>
            <a:ahLst/>
            <a:cxnLst>
              <a:cxn ang="0">
                <a:pos x="wd2" y="hd2"/>
              </a:cxn>
              <a:cxn ang="5400000">
                <a:pos x="wd2" y="hd2"/>
              </a:cxn>
              <a:cxn ang="10800000">
                <a:pos x="wd2" y="hd2"/>
              </a:cxn>
              <a:cxn ang="16200000">
                <a:pos x="wd2" y="hd2"/>
              </a:cxn>
            </a:cxnLst>
            <a:rect l="0" t="0" r="r" b="b"/>
            <a:pathLst>
              <a:path w="20393" h="21600" extrusionOk="0">
                <a:moveTo>
                  <a:pt x="0" y="0"/>
                </a:moveTo>
                <a:cubicBezTo>
                  <a:pt x="21600" y="17997"/>
                  <a:pt x="20380" y="21600"/>
                  <a:pt x="20380" y="21600"/>
                </a:cubicBezTo>
              </a:path>
            </a:pathLst>
          </a:custGeom>
          <a:ln w="48768">
            <a:solidFill>
              <a:srgbClr val="000000"/>
            </a:solidFill>
            <a:tailEnd type="triangle"/>
          </a:ln>
        </p:spPr>
        <p:txBody>
          <a:bodyPr lIns="35719" tIns="35719" rIns="35719" bIns="35719" anchor="ctr"/>
          <a:lstStyle/>
          <a:p>
            <a:pPr marL="28575" marR="28575" defTabSz="822975">
              <a:defRPr sz="1536">
                <a:uFill>
                  <a:solidFill>
                    <a:srgbClr val="000000"/>
                  </a:solidFill>
                </a:uFill>
                <a:latin typeface="Helvetica Neue Light"/>
                <a:ea typeface="Helvetica Neue Light"/>
                <a:cs typeface="Helvetica Neue Light"/>
                <a:sym typeface="Helvetica Neue Light"/>
              </a:defRPr>
            </a:pPr>
            <a:endParaRPr sz="1080"/>
          </a:p>
        </p:txBody>
      </p:sp>
      <p:sp>
        <p:nvSpPr>
          <p:cNvPr id="8" name="Title 7">
            <a:extLst>
              <a:ext uri="{FF2B5EF4-FFF2-40B4-BE49-F238E27FC236}">
                <a16:creationId xmlns:a16="http://schemas.microsoft.com/office/drawing/2014/main" id="{ECF5598E-E5A9-1977-E94A-DFA3F09199FC}"/>
              </a:ext>
            </a:extLst>
          </p:cNvPr>
          <p:cNvSpPr>
            <a:spLocks noGrp="1"/>
          </p:cNvSpPr>
          <p:nvPr>
            <p:ph type="title"/>
          </p:nvPr>
        </p:nvSpPr>
        <p:spPr/>
        <p:txBody>
          <a:bodyPr/>
          <a:lstStyle/>
          <a:p>
            <a:r>
              <a:rPr lang="en-US" dirty="0"/>
              <a:t>Model “edge” can be huge</a:t>
            </a:r>
          </a:p>
        </p:txBody>
      </p:sp>
      <p:sp>
        <p:nvSpPr>
          <p:cNvPr id="515"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35</a:t>
            </a:fld>
            <a:endParaRPr lang="en-US" sz="1200" dirty="0"/>
          </a:p>
        </p:txBody>
      </p:sp>
    </p:spTree>
    <p:extLst>
      <p:ext uri="{BB962C8B-B14F-4D97-AF65-F5344CB8AC3E}">
        <p14:creationId xmlns:p14="http://schemas.microsoft.com/office/powerpoint/2010/main" val="1169445357"/>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D8EFD-BA0A-137F-BDC4-547C4A6FCB9A}"/>
              </a:ext>
            </a:extLst>
          </p:cNvPr>
          <p:cNvSpPr>
            <a:spLocks noGrp="1"/>
          </p:cNvSpPr>
          <p:nvPr>
            <p:ph type="title"/>
          </p:nvPr>
        </p:nvSpPr>
        <p:spPr/>
        <p:txBody>
          <a:bodyPr/>
          <a:lstStyle/>
          <a:p>
            <a:r>
              <a:rPr lang="en-US" dirty="0"/>
              <a:t>We can do the same for </a:t>
            </a:r>
            <a:br>
              <a:rPr lang="en-US" dirty="0"/>
            </a:br>
            <a:r>
              <a:rPr lang="en-US" dirty="0"/>
              <a:t>heterogeneous catalysis</a:t>
            </a:r>
          </a:p>
        </p:txBody>
      </p:sp>
      <p:pic>
        <p:nvPicPr>
          <p:cNvPr id="42" name="Line Line" descr="Line Line">
            <a:extLst>
              <a:ext uri="{FF2B5EF4-FFF2-40B4-BE49-F238E27FC236}">
                <a16:creationId xmlns:a16="http://schemas.microsoft.com/office/drawing/2014/main" id="{CD96533F-BF5B-1BF7-D345-21851B04922F}"/>
              </a:ext>
            </a:extLst>
          </p:cNvPr>
          <p:cNvPicPr>
            <a:picLocks/>
          </p:cNvPicPr>
          <p:nvPr/>
        </p:nvPicPr>
        <p:blipFill>
          <a:blip r:embed="rId2"/>
          <a:stretch>
            <a:fillRect/>
          </a:stretch>
        </p:blipFill>
        <p:spPr>
          <a:xfrm rot="817207">
            <a:off x="2471103" y="3135070"/>
            <a:ext cx="4180680" cy="378152"/>
          </a:xfrm>
          <a:prstGeom prst="rect">
            <a:avLst/>
          </a:prstGeom>
        </p:spPr>
      </p:pic>
      <p:pic>
        <p:nvPicPr>
          <p:cNvPr id="43" name="Line Line" descr="Line Line">
            <a:extLst>
              <a:ext uri="{FF2B5EF4-FFF2-40B4-BE49-F238E27FC236}">
                <a16:creationId xmlns:a16="http://schemas.microsoft.com/office/drawing/2014/main" id="{82BA67FA-C9CE-A26F-E89D-1FB4FF47CA5A}"/>
              </a:ext>
            </a:extLst>
          </p:cNvPr>
          <p:cNvPicPr>
            <a:picLocks/>
          </p:cNvPicPr>
          <p:nvPr/>
        </p:nvPicPr>
        <p:blipFill>
          <a:blip r:embed="rId3"/>
          <a:stretch>
            <a:fillRect/>
          </a:stretch>
        </p:blipFill>
        <p:spPr>
          <a:xfrm rot="1286025">
            <a:off x="2465326" y="4334806"/>
            <a:ext cx="1092439" cy="378152"/>
          </a:xfrm>
          <a:prstGeom prst="rect">
            <a:avLst/>
          </a:prstGeom>
        </p:spPr>
      </p:pic>
      <p:pic>
        <p:nvPicPr>
          <p:cNvPr id="44" name="Line Line" descr="Line Line">
            <a:extLst>
              <a:ext uri="{FF2B5EF4-FFF2-40B4-BE49-F238E27FC236}">
                <a16:creationId xmlns:a16="http://schemas.microsoft.com/office/drawing/2014/main" id="{3603F756-12F6-81A1-3009-125330873561}"/>
              </a:ext>
            </a:extLst>
          </p:cNvPr>
          <p:cNvPicPr>
            <a:picLocks/>
          </p:cNvPicPr>
          <p:nvPr/>
        </p:nvPicPr>
        <p:blipFill>
          <a:blip r:embed="rId4"/>
          <a:stretch>
            <a:fillRect/>
          </a:stretch>
        </p:blipFill>
        <p:spPr>
          <a:xfrm rot="19227166">
            <a:off x="2365552" y="5163827"/>
            <a:ext cx="1271010" cy="378152"/>
          </a:xfrm>
          <a:prstGeom prst="rect">
            <a:avLst/>
          </a:prstGeom>
        </p:spPr>
      </p:pic>
      <p:pic>
        <p:nvPicPr>
          <p:cNvPr id="45" name="Line Line" descr="Line Line">
            <a:extLst>
              <a:ext uri="{FF2B5EF4-FFF2-40B4-BE49-F238E27FC236}">
                <a16:creationId xmlns:a16="http://schemas.microsoft.com/office/drawing/2014/main" id="{7DDFACF3-1E7D-A679-B843-941CBBF54BA3}"/>
              </a:ext>
            </a:extLst>
          </p:cNvPr>
          <p:cNvPicPr>
            <a:picLocks/>
          </p:cNvPicPr>
          <p:nvPr/>
        </p:nvPicPr>
        <p:blipFill>
          <a:blip r:embed="rId5"/>
          <a:stretch>
            <a:fillRect/>
          </a:stretch>
        </p:blipFill>
        <p:spPr>
          <a:xfrm rot="973753">
            <a:off x="4917305" y="4637225"/>
            <a:ext cx="955884" cy="378152"/>
          </a:xfrm>
          <a:prstGeom prst="rect">
            <a:avLst/>
          </a:prstGeom>
        </p:spPr>
      </p:pic>
      <p:pic>
        <p:nvPicPr>
          <p:cNvPr id="46" name="Line Line" descr="Line Line">
            <a:extLst>
              <a:ext uri="{FF2B5EF4-FFF2-40B4-BE49-F238E27FC236}">
                <a16:creationId xmlns:a16="http://schemas.microsoft.com/office/drawing/2014/main" id="{52323A00-4E25-660A-26E8-8B955D0C773C}"/>
              </a:ext>
            </a:extLst>
          </p:cNvPr>
          <p:cNvPicPr>
            <a:picLocks/>
          </p:cNvPicPr>
          <p:nvPr/>
        </p:nvPicPr>
        <p:blipFill>
          <a:blip r:embed="rId6"/>
          <a:stretch>
            <a:fillRect/>
          </a:stretch>
        </p:blipFill>
        <p:spPr>
          <a:xfrm rot="18900000">
            <a:off x="7896555" y="4707526"/>
            <a:ext cx="1197481" cy="378152"/>
          </a:xfrm>
          <a:prstGeom prst="rect">
            <a:avLst/>
          </a:prstGeom>
        </p:spPr>
      </p:pic>
      <p:pic>
        <p:nvPicPr>
          <p:cNvPr id="47" name="Line Line" descr="Line Line">
            <a:extLst>
              <a:ext uri="{FF2B5EF4-FFF2-40B4-BE49-F238E27FC236}">
                <a16:creationId xmlns:a16="http://schemas.microsoft.com/office/drawing/2014/main" id="{AF042D82-2C1C-F635-DEB1-A7D9E776685B}"/>
              </a:ext>
            </a:extLst>
          </p:cNvPr>
          <p:cNvPicPr>
            <a:picLocks/>
          </p:cNvPicPr>
          <p:nvPr/>
        </p:nvPicPr>
        <p:blipFill>
          <a:blip r:embed="rId7"/>
          <a:stretch>
            <a:fillRect/>
          </a:stretch>
        </p:blipFill>
        <p:spPr>
          <a:xfrm rot="2184227">
            <a:off x="7965042" y="3979837"/>
            <a:ext cx="1081934" cy="378152"/>
          </a:xfrm>
          <a:prstGeom prst="rect">
            <a:avLst/>
          </a:prstGeom>
        </p:spPr>
      </p:pic>
      <p:pic>
        <p:nvPicPr>
          <p:cNvPr id="48" name="Line Line" descr="Line Line">
            <a:extLst>
              <a:ext uri="{FF2B5EF4-FFF2-40B4-BE49-F238E27FC236}">
                <a16:creationId xmlns:a16="http://schemas.microsoft.com/office/drawing/2014/main" id="{86F9A493-E51B-AC41-B5CA-F01C05E3E0DB}"/>
              </a:ext>
            </a:extLst>
          </p:cNvPr>
          <p:cNvPicPr>
            <a:picLocks/>
          </p:cNvPicPr>
          <p:nvPr/>
        </p:nvPicPr>
        <p:blipFill>
          <a:blip r:embed="rId8"/>
          <a:stretch>
            <a:fillRect/>
          </a:stretch>
        </p:blipFill>
        <p:spPr>
          <a:xfrm rot="18900000">
            <a:off x="5415036" y="4455269"/>
            <a:ext cx="1365548" cy="378152"/>
          </a:xfrm>
          <a:prstGeom prst="rect">
            <a:avLst/>
          </a:prstGeom>
        </p:spPr>
      </p:pic>
      <p:pic>
        <p:nvPicPr>
          <p:cNvPr id="49" name="Line Line" descr="Line Line">
            <a:extLst>
              <a:ext uri="{FF2B5EF4-FFF2-40B4-BE49-F238E27FC236}">
                <a16:creationId xmlns:a16="http://schemas.microsoft.com/office/drawing/2014/main" id="{8BD298E0-F7C5-208F-CC88-F6DF20BEFDC7}"/>
              </a:ext>
            </a:extLst>
          </p:cNvPr>
          <p:cNvPicPr>
            <a:picLocks/>
          </p:cNvPicPr>
          <p:nvPr/>
        </p:nvPicPr>
        <p:blipFill>
          <a:blip r:embed="rId9"/>
          <a:stretch>
            <a:fillRect/>
          </a:stretch>
        </p:blipFill>
        <p:spPr>
          <a:xfrm rot="18437646">
            <a:off x="4687410" y="5292376"/>
            <a:ext cx="1386557" cy="378152"/>
          </a:xfrm>
          <a:prstGeom prst="rect">
            <a:avLst/>
          </a:prstGeom>
        </p:spPr>
      </p:pic>
      <p:pic>
        <p:nvPicPr>
          <p:cNvPr id="50" name="Line Line" descr="Line Line">
            <a:extLst>
              <a:ext uri="{FF2B5EF4-FFF2-40B4-BE49-F238E27FC236}">
                <a16:creationId xmlns:a16="http://schemas.microsoft.com/office/drawing/2014/main" id="{28B19F36-B06D-2A43-1F9C-B9164FE3356B}"/>
              </a:ext>
            </a:extLst>
          </p:cNvPr>
          <p:cNvPicPr>
            <a:picLocks/>
          </p:cNvPicPr>
          <p:nvPr/>
        </p:nvPicPr>
        <p:blipFill>
          <a:blip r:embed="rId10"/>
          <a:stretch>
            <a:fillRect/>
          </a:stretch>
        </p:blipFill>
        <p:spPr>
          <a:xfrm>
            <a:off x="8843783" y="4273069"/>
            <a:ext cx="943157" cy="378152"/>
          </a:xfrm>
          <a:prstGeom prst="rect">
            <a:avLst/>
          </a:prstGeom>
        </p:spPr>
      </p:pic>
      <p:sp>
        <p:nvSpPr>
          <p:cNvPr id="51" name="or">
            <a:extLst>
              <a:ext uri="{FF2B5EF4-FFF2-40B4-BE49-F238E27FC236}">
                <a16:creationId xmlns:a16="http://schemas.microsoft.com/office/drawing/2014/main" id="{5DBC7A57-FD52-CA59-9A7B-FB0E7AE49380}"/>
              </a:ext>
            </a:extLst>
          </p:cNvPr>
          <p:cNvSpPr txBox="1"/>
          <p:nvPr/>
        </p:nvSpPr>
        <p:spPr>
          <a:xfrm>
            <a:off x="5939292" y="3807727"/>
            <a:ext cx="389531" cy="5020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anchor="ctr">
            <a:spAutoFit/>
          </a:bodyPr>
          <a:lstStyle>
            <a:lvl1pPr>
              <a:defRPr sz="3200"/>
            </a:lvl1pPr>
          </a:lstStyle>
          <a:p>
            <a:pPr algn="ctr" defTabSz="584083" hangingPunct="0"/>
            <a:r>
              <a:rPr sz="2700" kern="0">
                <a:solidFill>
                  <a:srgbClr val="000000"/>
                </a:solidFill>
                <a:latin typeface="Helvetica Neue"/>
                <a:ea typeface="Helvetica Neue"/>
                <a:cs typeface="Helvetica Neue"/>
                <a:sym typeface="Helvetica Neue"/>
              </a:rPr>
              <a:t>or</a:t>
            </a:r>
          </a:p>
        </p:txBody>
      </p:sp>
      <p:sp>
        <p:nvSpPr>
          <p:cNvPr id="52" name="or">
            <a:extLst>
              <a:ext uri="{FF2B5EF4-FFF2-40B4-BE49-F238E27FC236}">
                <a16:creationId xmlns:a16="http://schemas.microsoft.com/office/drawing/2014/main" id="{A08260CF-B1DA-194E-A03B-D7BDC9FC7DFE}"/>
              </a:ext>
            </a:extLst>
          </p:cNvPr>
          <p:cNvSpPr txBox="1"/>
          <p:nvPr/>
        </p:nvSpPr>
        <p:spPr>
          <a:xfrm>
            <a:off x="2769192" y="4592173"/>
            <a:ext cx="389531" cy="5020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2863" tIns="42863" rIns="42863" bIns="42863" anchor="ctr">
            <a:spAutoFit/>
          </a:bodyPr>
          <a:lstStyle>
            <a:lvl1pPr>
              <a:defRPr sz="3200"/>
            </a:lvl1pPr>
          </a:lstStyle>
          <a:p>
            <a:pPr algn="ctr" defTabSz="584083" hangingPunct="0"/>
            <a:r>
              <a:rPr sz="2700" kern="0">
                <a:solidFill>
                  <a:srgbClr val="000000"/>
                </a:solidFill>
                <a:latin typeface="Helvetica Neue"/>
                <a:ea typeface="Helvetica Neue"/>
                <a:cs typeface="Helvetica Neue"/>
                <a:sym typeface="Helvetica Neue"/>
              </a:rPr>
              <a:t>or</a:t>
            </a:r>
          </a:p>
        </p:txBody>
      </p:sp>
      <p:sp>
        <p:nvSpPr>
          <p:cNvPr id="53" name="Adsorbate Database">
            <a:extLst>
              <a:ext uri="{FF2B5EF4-FFF2-40B4-BE49-F238E27FC236}">
                <a16:creationId xmlns:a16="http://schemas.microsoft.com/office/drawing/2014/main" id="{E10280D2-4D19-1EC7-2FCC-C075E69E0C23}"/>
              </a:ext>
            </a:extLst>
          </p:cNvPr>
          <p:cNvSpPr/>
          <p:nvPr/>
        </p:nvSpPr>
        <p:spPr>
          <a:xfrm>
            <a:off x="1007184" y="2321950"/>
            <a:ext cx="1561326" cy="1071563"/>
          </a:xfrm>
          <a:prstGeom prst="rect">
            <a:avLst/>
          </a:prstGeom>
          <a:blipFill>
            <a:blip r:embed="rId11"/>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2863" tIns="42863" rIns="42863" bIns="42863" anchor="ctr"/>
          <a:lstStyle>
            <a:lvl1pPr>
              <a:defRPr sz="2400">
                <a:solidFill>
                  <a:srgbClr val="FFFFFF"/>
                </a:solidFill>
              </a:defRPr>
            </a:lvl1pPr>
          </a:lstStyle>
          <a:p>
            <a:pPr algn="ctr" defTabSz="584083" hangingPunct="0"/>
            <a:r>
              <a:rPr sz="2025" kern="0">
                <a:latin typeface="Helvetica Neue"/>
                <a:ea typeface="Helvetica Neue"/>
                <a:cs typeface="Helvetica Neue"/>
                <a:sym typeface="Helvetica Neue"/>
              </a:rPr>
              <a:t>Adsorbate Database</a:t>
            </a:r>
          </a:p>
        </p:txBody>
      </p:sp>
      <p:sp>
        <p:nvSpPr>
          <p:cNvPr id="54" name="Gas phase Database">
            <a:extLst>
              <a:ext uri="{FF2B5EF4-FFF2-40B4-BE49-F238E27FC236}">
                <a16:creationId xmlns:a16="http://schemas.microsoft.com/office/drawing/2014/main" id="{62A1EA4A-F80A-D311-23CD-CE9E170A334D}"/>
              </a:ext>
            </a:extLst>
          </p:cNvPr>
          <p:cNvSpPr/>
          <p:nvPr/>
        </p:nvSpPr>
        <p:spPr>
          <a:xfrm>
            <a:off x="1007184" y="3737289"/>
            <a:ext cx="1561326" cy="1071563"/>
          </a:xfrm>
          <a:prstGeom prst="rect">
            <a:avLst/>
          </a:prstGeom>
          <a:blipFill>
            <a:blip r:embed="rId11"/>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2863" tIns="42863" rIns="42863" bIns="42863" anchor="ctr"/>
          <a:lstStyle>
            <a:lvl1pPr>
              <a:defRPr sz="2400">
                <a:solidFill>
                  <a:srgbClr val="FFFFFF"/>
                </a:solidFill>
              </a:defRPr>
            </a:lvl1pPr>
          </a:lstStyle>
          <a:p>
            <a:pPr algn="ctr" defTabSz="584083" hangingPunct="0"/>
            <a:r>
              <a:rPr sz="2025" kern="0">
                <a:latin typeface="Helvetica Neue"/>
                <a:ea typeface="Helvetica Neue"/>
                <a:cs typeface="Helvetica Neue"/>
                <a:sym typeface="Helvetica Neue"/>
              </a:rPr>
              <a:t>Gas phase Database</a:t>
            </a:r>
          </a:p>
        </p:txBody>
      </p:sp>
      <p:sp>
        <p:nvSpPr>
          <p:cNvPr id="55" name="Gas phase Estimator">
            <a:extLst>
              <a:ext uri="{FF2B5EF4-FFF2-40B4-BE49-F238E27FC236}">
                <a16:creationId xmlns:a16="http://schemas.microsoft.com/office/drawing/2014/main" id="{6E14C046-F483-3D63-0749-E497724EE5AF}"/>
              </a:ext>
            </a:extLst>
          </p:cNvPr>
          <p:cNvSpPr/>
          <p:nvPr/>
        </p:nvSpPr>
        <p:spPr>
          <a:xfrm>
            <a:off x="1007184" y="5152627"/>
            <a:ext cx="1561326" cy="1071563"/>
          </a:xfrm>
          <a:prstGeom prst="rect">
            <a:avLst/>
          </a:prstGeom>
          <a:blipFill>
            <a:blip r:embed="rId11"/>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2863" tIns="42863" rIns="42863" bIns="42863" anchor="ctr"/>
          <a:lstStyle>
            <a:lvl1pPr>
              <a:defRPr sz="2400">
                <a:solidFill>
                  <a:srgbClr val="FFFFFF"/>
                </a:solidFill>
              </a:defRPr>
            </a:lvl1pPr>
          </a:lstStyle>
          <a:p>
            <a:pPr algn="ctr" defTabSz="584083" hangingPunct="0"/>
            <a:r>
              <a:rPr sz="2025" kern="0">
                <a:latin typeface="Helvetica Neue"/>
                <a:ea typeface="Helvetica Neue"/>
                <a:cs typeface="Helvetica Neue"/>
                <a:sym typeface="Helvetica Neue"/>
              </a:rPr>
              <a:t>Gas phase Estimator</a:t>
            </a:r>
          </a:p>
        </p:txBody>
      </p:sp>
      <p:sp>
        <p:nvSpPr>
          <p:cNvPr id="56" name="Pt(111) Adsorbate">
            <a:extLst>
              <a:ext uri="{FF2B5EF4-FFF2-40B4-BE49-F238E27FC236}">
                <a16:creationId xmlns:a16="http://schemas.microsoft.com/office/drawing/2014/main" id="{81A90719-2214-661B-8C07-F5D1823BEA8B}"/>
              </a:ext>
            </a:extLst>
          </p:cNvPr>
          <p:cNvSpPr/>
          <p:nvPr/>
        </p:nvSpPr>
        <p:spPr>
          <a:xfrm>
            <a:off x="6546089" y="3393513"/>
            <a:ext cx="1561326" cy="1071563"/>
          </a:xfrm>
          <a:prstGeom prst="rect">
            <a:avLst/>
          </a:prstGeom>
          <a:blipFill>
            <a:blip r:embed="rId11"/>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2863" tIns="42863" rIns="42863" bIns="42863" anchor="ctr"/>
          <a:lstStyle>
            <a:lvl1pPr>
              <a:defRPr sz="2400">
                <a:solidFill>
                  <a:srgbClr val="FFFFFF"/>
                </a:solidFill>
              </a:defRPr>
            </a:lvl1pPr>
          </a:lstStyle>
          <a:p>
            <a:pPr algn="ctr" defTabSz="584083" hangingPunct="0"/>
            <a:r>
              <a:rPr sz="2025" kern="0">
                <a:latin typeface="Helvetica Neue"/>
                <a:ea typeface="Helvetica Neue"/>
                <a:cs typeface="Helvetica Neue"/>
                <a:sym typeface="Helvetica Neue"/>
              </a:rPr>
              <a:t>Pt(111) Adsorbate</a:t>
            </a:r>
          </a:p>
        </p:txBody>
      </p:sp>
      <p:sp>
        <p:nvSpPr>
          <p:cNvPr id="57" name="Any Adsorbate">
            <a:extLst>
              <a:ext uri="{FF2B5EF4-FFF2-40B4-BE49-F238E27FC236}">
                <a16:creationId xmlns:a16="http://schemas.microsoft.com/office/drawing/2014/main" id="{BFD94633-9ED0-0981-B7F6-BD132DCDADCA}"/>
              </a:ext>
            </a:extLst>
          </p:cNvPr>
          <p:cNvSpPr/>
          <p:nvPr/>
        </p:nvSpPr>
        <p:spPr>
          <a:xfrm>
            <a:off x="9699603" y="3929294"/>
            <a:ext cx="1561326" cy="1071563"/>
          </a:xfrm>
          <a:prstGeom prst="rect">
            <a:avLst/>
          </a:prstGeom>
          <a:blipFill>
            <a:blip r:embed="rId11"/>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2863" tIns="42863" rIns="42863" bIns="42863" anchor="ctr"/>
          <a:lstStyle>
            <a:lvl1pPr>
              <a:defRPr sz="2400">
                <a:solidFill>
                  <a:srgbClr val="FFFFFF"/>
                </a:solidFill>
              </a:defRPr>
            </a:lvl1pPr>
          </a:lstStyle>
          <a:p>
            <a:pPr algn="ctr" defTabSz="584083" hangingPunct="0"/>
            <a:r>
              <a:rPr sz="2025" kern="0">
                <a:latin typeface="Helvetica Neue"/>
                <a:ea typeface="Helvetica Neue"/>
                <a:cs typeface="Helvetica Neue"/>
                <a:sym typeface="Helvetica Neue"/>
              </a:rPr>
              <a:t>Any Adsorbate</a:t>
            </a:r>
          </a:p>
        </p:txBody>
      </p:sp>
      <p:sp>
        <p:nvSpPr>
          <p:cNvPr id="58" name="Gas phase…">
            <a:extLst>
              <a:ext uri="{FF2B5EF4-FFF2-40B4-BE49-F238E27FC236}">
                <a16:creationId xmlns:a16="http://schemas.microsoft.com/office/drawing/2014/main" id="{FA9A76A1-36E6-E7F0-74D8-53AA4BB4D77A}"/>
              </a:ext>
            </a:extLst>
          </p:cNvPr>
          <p:cNvSpPr/>
          <p:nvPr/>
        </p:nvSpPr>
        <p:spPr>
          <a:xfrm>
            <a:off x="3445767" y="4178062"/>
            <a:ext cx="1561326" cy="1071563"/>
          </a:xfrm>
          <a:prstGeom prst="rect">
            <a:avLst/>
          </a:prstGeom>
          <a:blipFill>
            <a:blip r:embed="rId11"/>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2863" tIns="42863" rIns="42863" bIns="42863" anchor="ctr"/>
          <a:lstStyle/>
          <a:p>
            <a:pPr algn="ctr" defTabSz="584083" hangingPunct="0">
              <a:defRPr sz="2400">
                <a:solidFill>
                  <a:srgbClr val="FFFFFF"/>
                </a:solidFill>
              </a:defRPr>
            </a:pPr>
            <a:r>
              <a:rPr sz="2025" kern="0">
                <a:solidFill>
                  <a:srgbClr val="FFFFFF"/>
                </a:solidFill>
                <a:latin typeface="Helvetica Neue"/>
                <a:ea typeface="Helvetica Neue"/>
                <a:cs typeface="Helvetica Neue"/>
                <a:sym typeface="Helvetica Neue"/>
              </a:rPr>
              <a:t>Gas phase</a:t>
            </a:r>
          </a:p>
          <a:p>
            <a:pPr algn="ctr" defTabSz="584083" hangingPunct="0">
              <a:defRPr sz="2400">
                <a:solidFill>
                  <a:srgbClr val="FFFFFF"/>
                </a:solidFill>
              </a:defRPr>
            </a:pPr>
            <a:r>
              <a:rPr sz="2025" kern="0">
                <a:solidFill>
                  <a:srgbClr val="FFFFFF"/>
                </a:solidFill>
                <a:latin typeface="Helvetica Neue"/>
                <a:ea typeface="Helvetica Neue"/>
                <a:cs typeface="Helvetica Neue"/>
                <a:sym typeface="Helvetica Neue"/>
              </a:rPr>
              <a:t>Species</a:t>
            </a:r>
          </a:p>
        </p:txBody>
      </p:sp>
      <p:sp>
        <p:nvSpPr>
          <p:cNvPr id="59" name="∆ Binding Energy">
            <a:extLst>
              <a:ext uri="{FF2B5EF4-FFF2-40B4-BE49-F238E27FC236}">
                <a16:creationId xmlns:a16="http://schemas.microsoft.com/office/drawing/2014/main" id="{C3AB2558-C64B-41C6-F5F0-1067172A5BA9}"/>
              </a:ext>
            </a:extLst>
          </p:cNvPr>
          <p:cNvSpPr/>
          <p:nvPr/>
        </p:nvSpPr>
        <p:spPr>
          <a:xfrm>
            <a:off x="6546089" y="4863362"/>
            <a:ext cx="1561326" cy="1071563"/>
          </a:xfrm>
          <a:prstGeom prst="rect">
            <a:avLst/>
          </a:prstGeom>
          <a:blipFill>
            <a:blip r:embed="rId11"/>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2863" tIns="42863" rIns="42863" bIns="42863" anchor="ctr"/>
          <a:lstStyle>
            <a:lvl1pPr>
              <a:defRPr sz="2400">
                <a:solidFill>
                  <a:srgbClr val="FFFFFF"/>
                </a:solidFill>
              </a:defRPr>
            </a:lvl1pPr>
          </a:lstStyle>
          <a:p>
            <a:pPr algn="ctr" defTabSz="584083" hangingPunct="0"/>
            <a:r>
              <a:rPr sz="2025" kern="0">
                <a:latin typeface="Helvetica Neue"/>
                <a:ea typeface="Helvetica Neue"/>
                <a:cs typeface="Helvetica Neue"/>
                <a:sym typeface="Helvetica Neue"/>
              </a:rPr>
              <a:t>∆ Binding Energy</a:t>
            </a:r>
          </a:p>
        </p:txBody>
      </p:sp>
      <p:sp>
        <p:nvSpPr>
          <p:cNvPr id="60" name="Adsorption Estimator">
            <a:extLst>
              <a:ext uri="{FF2B5EF4-FFF2-40B4-BE49-F238E27FC236}">
                <a16:creationId xmlns:a16="http://schemas.microsoft.com/office/drawing/2014/main" id="{B9517C8C-1DCE-B8E7-AD13-A7ADFEA80461}"/>
              </a:ext>
            </a:extLst>
          </p:cNvPr>
          <p:cNvSpPr/>
          <p:nvPr/>
        </p:nvSpPr>
        <p:spPr>
          <a:xfrm>
            <a:off x="3446068" y="5496129"/>
            <a:ext cx="1561326" cy="1071563"/>
          </a:xfrm>
          <a:prstGeom prst="rect">
            <a:avLst/>
          </a:prstGeom>
          <a:blipFill>
            <a:blip r:embed="rId11"/>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2863" tIns="42863" rIns="42863" bIns="42863" anchor="ctr"/>
          <a:lstStyle>
            <a:lvl1pPr>
              <a:defRPr sz="2400">
                <a:solidFill>
                  <a:srgbClr val="FFFFFF"/>
                </a:solidFill>
              </a:defRPr>
            </a:lvl1pPr>
          </a:lstStyle>
          <a:p>
            <a:pPr algn="ctr" defTabSz="584083" hangingPunct="0"/>
            <a:r>
              <a:rPr sz="2025" kern="0">
                <a:latin typeface="Helvetica Neue"/>
                <a:ea typeface="Helvetica Neue"/>
                <a:cs typeface="Helvetica Neue"/>
                <a:sym typeface="Helvetica Neue"/>
              </a:rPr>
              <a:t>Adsorption Estimator</a:t>
            </a:r>
          </a:p>
        </p:txBody>
      </p:sp>
      <p:grpSp>
        <p:nvGrpSpPr>
          <p:cNvPr id="61" name="Group">
            <a:extLst>
              <a:ext uri="{FF2B5EF4-FFF2-40B4-BE49-F238E27FC236}">
                <a16:creationId xmlns:a16="http://schemas.microsoft.com/office/drawing/2014/main" id="{DA916CAE-BC4E-A863-FDC6-D512DAF16311}"/>
              </a:ext>
            </a:extLst>
          </p:cNvPr>
          <p:cNvGrpSpPr/>
          <p:nvPr/>
        </p:nvGrpSpPr>
        <p:grpSpPr>
          <a:xfrm>
            <a:off x="3593816" y="1893236"/>
            <a:ext cx="8720949" cy="1218793"/>
            <a:chOff x="411672" y="0"/>
            <a:chExt cx="10335941" cy="1444495"/>
          </a:xfrm>
        </p:grpSpPr>
        <p:pic>
          <p:nvPicPr>
            <p:cNvPr id="62" name="Image" descr="Image">
              <a:extLst>
                <a:ext uri="{FF2B5EF4-FFF2-40B4-BE49-F238E27FC236}">
                  <a16:creationId xmlns:a16="http://schemas.microsoft.com/office/drawing/2014/main" id="{763E7F82-D6D3-3699-3365-46448B097A6A}"/>
                </a:ext>
              </a:extLst>
            </p:cNvPr>
            <p:cNvPicPr>
              <a:picLocks noChangeAspect="1"/>
            </p:cNvPicPr>
            <p:nvPr/>
          </p:nvPicPr>
          <p:blipFill>
            <a:blip r:embed="rId12"/>
            <a:stretch>
              <a:fillRect/>
            </a:stretch>
          </p:blipFill>
          <p:spPr>
            <a:xfrm>
              <a:off x="6204720" y="219986"/>
              <a:ext cx="1219922" cy="959938"/>
            </a:xfrm>
            <a:prstGeom prst="rect">
              <a:avLst/>
            </a:prstGeom>
            <a:ln w="12700" cap="flat">
              <a:noFill/>
              <a:miter lim="400000"/>
            </a:ln>
            <a:effectLst/>
          </p:spPr>
        </p:pic>
        <p:pic>
          <p:nvPicPr>
            <p:cNvPr id="63" name="Image" descr="Image">
              <a:extLst>
                <a:ext uri="{FF2B5EF4-FFF2-40B4-BE49-F238E27FC236}">
                  <a16:creationId xmlns:a16="http://schemas.microsoft.com/office/drawing/2014/main" id="{D0B6D2D0-B197-2EB0-46DE-6EDD218F802E}"/>
                </a:ext>
              </a:extLst>
            </p:cNvPr>
            <p:cNvPicPr>
              <a:picLocks noChangeAspect="1"/>
            </p:cNvPicPr>
            <p:nvPr/>
          </p:nvPicPr>
          <p:blipFill>
            <a:blip r:embed="rId13"/>
            <a:stretch>
              <a:fillRect/>
            </a:stretch>
          </p:blipFill>
          <p:spPr>
            <a:xfrm>
              <a:off x="858188" y="0"/>
              <a:ext cx="319980" cy="1179924"/>
            </a:xfrm>
            <a:prstGeom prst="rect">
              <a:avLst/>
            </a:prstGeom>
            <a:ln w="12700" cap="flat">
              <a:noFill/>
              <a:miter lim="400000"/>
            </a:ln>
            <a:effectLst/>
          </p:spPr>
        </p:pic>
        <p:pic>
          <p:nvPicPr>
            <p:cNvPr id="64" name="Image" descr="Image">
              <a:extLst>
                <a:ext uri="{FF2B5EF4-FFF2-40B4-BE49-F238E27FC236}">
                  <a16:creationId xmlns:a16="http://schemas.microsoft.com/office/drawing/2014/main" id="{C52FB67A-99FF-6B20-5CEA-475476DD87A1}"/>
                </a:ext>
              </a:extLst>
            </p:cNvPr>
            <p:cNvPicPr>
              <a:picLocks noChangeAspect="1"/>
            </p:cNvPicPr>
            <p:nvPr/>
          </p:nvPicPr>
          <p:blipFill>
            <a:blip r:embed="rId14"/>
            <a:stretch>
              <a:fillRect/>
            </a:stretch>
          </p:blipFill>
          <p:spPr>
            <a:xfrm>
              <a:off x="2253834" y="419972"/>
              <a:ext cx="319981" cy="759951"/>
            </a:xfrm>
            <a:prstGeom prst="rect">
              <a:avLst/>
            </a:prstGeom>
            <a:ln w="12700" cap="flat">
              <a:noFill/>
              <a:miter lim="400000"/>
            </a:ln>
            <a:effectLst/>
          </p:spPr>
        </p:pic>
        <p:pic>
          <p:nvPicPr>
            <p:cNvPr id="65" name="Image" descr="Image">
              <a:extLst>
                <a:ext uri="{FF2B5EF4-FFF2-40B4-BE49-F238E27FC236}">
                  <a16:creationId xmlns:a16="http://schemas.microsoft.com/office/drawing/2014/main" id="{1312CA1B-EC26-4B7F-0C29-0B9EDAB1CBB2}"/>
                </a:ext>
              </a:extLst>
            </p:cNvPr>
            <p:cNvPicPr>
              <a:picLocks noChangeAspect="1"/>
            </p:cNvPicPr>
            <p:nvPr/>
          </p:nvPicPr>
          <p:blipFill>
            <a:blip r:embed="rId15"/>
            <a:stretch>
              <a:fillRect/>
            </a:stretch>
          </p:blipFill>
          <p:spPr>
            <a:xfrm>
              <a:off x="3439493" y="419972"/>
              <a:ext cx="579964" cy="759951"/>
            </a:xfrm>
            <a:prstGeom prst="rect">
              <a:avLst/>
            </a:prstGeom>
            <a:ln w="12700" cap="flat">
              <a:noFill/>
              <a:miter lim="400000"/>
            </a:ln>
            <a:effectLst/>
          </p:spPr>
        </p:pic>
        <p:pic>
          <p:nvPicPr>
            <p:cNvPr id="66" name="Image" descr="Image">
              <a:extLst>
                <a:ext uri="{FF2B5EF4-FFF2-40B4-BE49-F238E27FC236}">
                  <a16:creationId xmlns:a16="http://schemas.microsoft.com/office/drawing/2014/main" id="{E5431701-92E5-7666-3F83-EE62E05B3193}"/>
                </a:ext>
              </a:extLst>
            </p:cNvPr>
            <p:cNvPicPr>
              <a:picLocks noChangeAspect="1"/>
            </p:cNvPicPr>
            <p:nvPr/>
          </p:nvPicPr>
          <p:blipFill>
            <a:blip r:embed="rId16"/>
            <a:stretch>
              <a:fillRect/>
            </a:stretch>
          </p:blipFill>
          <p:spPr>
            <a:xfrm>
              <a:off x="4122318" y="419972"/>
              <a:ext cx="299981" cy="759951"/>
            </a:xfrm>
            <a:prstGeom prst="rect">
              <a:avLst/>
            </a:prstGeom>
            <a:ln w="12700" cap="flat">
              <a:noFill/>
              <a:miter lim="400000"/>
            </a:ln>
            <a:effectLst/>
          </p:spPr>
        </p:pic>
        <p:pic>
          <p:nvPicPr>
            <p:cNvPr id="67" name="Image" descr="Image">
              <a:extLst>
                <a:ext uri="{FF2B5EF4-FFF2-40B4-BE49-F238E27FC236}">
                  <a16:creationId xmlns:a16="http://schemas.microsoft.com/office/drawing/2014/main" id="{2D8F30D7-8D6D-4A3D-CDEF-A446590F5013}"/>
                </a:ext>
              </a:extLst>
            </p:cNvPr>
            <p:cNvPicPr>
              <a:picLocks noChangeAspect="1"/>
            </p:cNvPicPr>
            <p:nvPr/>
          </p:nvPicPr>
          <p:blipFill>
            <a:blip r:embed="rId17"/>
            <a:stretch>
              <a:fillRect/>
            </a:stretch>
          </p:blipFill>
          <p:spPr>
            <a:xfrm>
              <a:off x="4477991" y="419972"/>
              <a:ext cx="579964" cy="759951"/>
            </a:xfrm>
            <a:prstGeom prst="rect">
              <a:avLst/>
            </a:prstGeom>
            <a:ln w="12700" cap="flat">
              <a:noFill/>
              <a:miter lim="400000"/>
            </a:ln>
            <a:effectLst/>
          </p:spPr>
        </p:pic>
        <p:pic>
          <p:nvPicPr>
            <p:cNvPr id="68" name="Image" descr="Image">
              <a:extLst>
                <a:ext uri="{FF2B5EF4-FFF2-40B4-BE49-F238E27FC236}">
                  <a16:creationId xmlns:a16="http://schemas.microsoft.com/office/drawing/2014/main" id="{72190A25-38BE-A72F-98E8-B6B03FD60DA6}"/>
                </a:ext>
              </a:extLst>
            </p:cNvPr>
            <p:cNvPicPr>
              <a:picLocks noChangeAspect="1"/>
            </p:cNvPicPr>
            <p:nvPr/>
          </p:nvPicPr>
          <p:blipFill>
            <a:blip r:embed="rId18"/>
            <a:stretch>
              <a:fillRect/>
            </a:stretch>
          </p:blipFill>
          <p:spPr>
            <a:xfrm>
              <a:off x="5004332" y="419972"/>
              <a:ext cx="479969" cy="759951"/>
            </a:xfrm>
            <a:prstGeom prst="rect">
              <a:avLst/>
            </a:prstGeom>
            <a:ln w="12700" cap="flat">
              <a:noFill/>
              <a:miter lim="400000"/>
            </a:ln>
            <a:effectLst/>
          </p:spPr>
        </p:pic>
        <p:pic>
          <p:nvPicPr>
            <p:cNvPr id="69" name="Image" descr="Image">
              <a:extLst>
                <a:ext uri="{FF2B5EF4-FFF2-40B4-BE49-F238E27FC236}">
                  <a16:creationId xmlns:a16="http://schemas.microsoft.com/office/drawing/2014/main" id="{39DF8A52-FCBF-C337-E6B2-3308677FBE4F}"/>
                </a:ext>
              </a:extLst>
            </p:cNvPr>
            <p:cNvPicPr>
              <a:picLocks noChangeAspect="1"/>
            </p:cNvPicPr>
            <p:nvPr/>
          </p:nvPicPr>
          <p:blipFill>
            <a:blip r:embed="rId19"/>
            <a:stretch>
              <a:fillRect/>
            </a:stretch>
          </p:blipFill>
          <p:spPr>
            <a:xfrm>
              <a:off x="7516438" y="319979"/>
              <a:ext cx="559965" cy="859945"/>
            </a:xfrm>
            <a:prstGeom prst="rect">
              <a:avLst/>
            </a:prstGeom>
            <a:ln w="12700" cap="flat">
              <a:noFill/>
              <a:miter lim="400000"/>
            </a:ln>
            <a:effectLst/>
          </p:spPr>
        </p:pic>
        <p:pic>
          <p:nvPicPr>
            <p:cNvPr id="70" name="Image" descr="Image">
              <a:extLst>
                <a:ext uri="{FF2B5EF4-FFF2-40B4-BE49-F238E27FC236}">
                  <a16:creationId xmlns:a16="http://schemas.microsoft.com/office/drawing/2014/main" id="{6E4F22CB-6589-6BB6-A4B0-D4051DEA6382}"/>
                </a:ext>
              </a:extLst>
            </p:cNvPr>
            <p:cNvPicPr>
              <a:picLocks noChangeAspect="1"/>
            </p:cNvPicPr>
            <p:nvPr/>
          </p:nvPicPr>
          <p:blipFill>
            <a:blip r:embed="rId20"/>
            <a:stretch>
              <a:fillRect/>
            </a:stretch>
          </p:blipFill>
          <p:spPr>
            <a:xfrm>
              <a:off x="8872088" y="319979"/>
              <a:ext cx="559965" cy="859945"/>
            </a:xfrm>
            <a:prstGeom prst="rect">
              <a:avLst/>
            </a:prstGeom>
            <a:ln w="12700" cap="flat">
              <a:noFill/>
              <a:miter lim="400000"/>
            </a:ln>
            <a:effectLst/>
          </p:spPr>
        </p:pic>
        <p:pic>
          <p:nvPicPr>
            <p:cNvPr id="71" name="Image" descr="Image">
              <a:extLst>
                <a:ext uri="{FF2B5EF4-FFF2-40B4-BE49-F238E27FC236}">
                  <a16:creationId xmlns:a16="http://schemas.microsoft.com/office/drawing/2014/main" id="{4C65F355-C03C-1BAF-7DF7-2FDF80ACDCC0}"/>
                </a:ext>
              </a:extLst>
            </p:cNvPr>
            <p:cNvPicPr>
              <a:picLocks noChangeAspect="1"/>
            </p:cNvPicPr>
            <p:nvPr/>
          </p:nvPicPr>
          <p:blipFill>
            <a:blip r:embed="rId21"/>
            <a:stretch>
              <a:fillRect/>
            </a:stretch>
          </p:blipFill>
          <p:spPr>
            <a:xfrm>
              <a:off x="5563947" y="419972"/>
              <a:ext cx="479970" cy="759951"/>
            </a:xfrm>
            <a:prstGeom prst="rect">
              <a:avLst/>
            </a:prstGeom>
            <a:ln w="12700" cap="flat">
              <a:noFill/>
              <a:miter lim="400000"/>
            </a:ln>
            <a:effectLst/>
          </p:spPr>
        </p:pic>
        <p:pic>
          <p:nvPicPr>
            <p:cNvPr id="72" name="Image" descr="Image">
              <a:extLst>
                <a:ext uri="{FF2B5EF4-FFF2-40B4-BE49-F238E27FC236}">
                  <a16:creationId xmlns:a16="http://schemas.microsoft.com/office/drawing/2014/main" id="{EC4CC215-7548-BEF6-E137-5EE8BD03B376}"/>
                </a:ext>
              </a:extLst>
            </p:cNvPr>
            <p:cNvPicPr>
              <a:picLocks noChangeAspect="1"/>
            </p:cNvPicPr>
            <p:nvPr/>
          </p:nvPicPr>
          <p:blipFill>
            <a:blip r:embed="rId22"/>
            <a:stretch>
              <a:fillRect/>
            </a:stretch>
          </p:blipFill>
          <p:spPr>
            <a:xfrm>
              <a:off x="7994277" y="219986"/>
              <a:ext cx="959938" cy="959938"/>
            </a:xfrm>
            <a:prstGeom prst="rect">
              <a:avLst/>
            </a:prstGeom>
            <a:ln w="12700" cap="flat">
              <a:noFill/>
              <a:miter lim="400000"/>
            </a:ln>
            <a:effectLst/>
          </p:spPr>
        </p:pic>
        <p:pic>
          <p:nvPicPr>
            <p:cNvPr id="73" name="Image" descr="Image">
              <a:extLst>
                <a:ext uri="{FF2B5EF4-FFF2-40B4-BE49-F238E27FC236}">
                  <a16:creationId xmlns:a16="http://schemas.microsoft.com/office/drawing/2014/main" id="{90071898-CA09-078F-9DA4-EA2C1DC3EA94}"/>
                </a:ext>
              </a:extLst>
            </p:cNvPr>
            <p:cNvPicPr>
              <a:picLocks noChangeAspect="1"/>
            </p:cNvPicPr>
            <p:nvPr/>
          </p:nvPicPr>
          <p:blipFill>
            <a:blip r:embed="rId23"/>
            <a:stretch>
              <a:fillRect/>
            </a:stretch>
          </p:blipFill>
          <p:spPr>
            <a:xfrm>
              <a:off x="2666675" y="219986"/>
              <a:ext cx="679957" cy="959938"/>
            </a:xfrm>
            <a:prstGeom prst="rect">
              <a:avLst/>
            </a:prstGeom>
            <a:ln w="12700" cap="flat">
              <a:noFill/>
              <a:miter lim="400000"/>
            </a:ln>
            <a:effectLst/>
          </p:spPr>
        </p:pic>
        <p:pic>
          <p:nvPicPr>
            <p:cNvPr id="74" name="Image" descr="Image">
              <a:extLst>
                <a:ext uri="{FF2B5EF4-FFF2-40B4-BE49-F238E27FC236}">
                  <a16:creationId xmlns:a16="http://schemas.microsoft.com/office/drawing/2014/main" id="{E773FBBB-614C-F9E9-256E-5BA1135A4AF7}"/>
                </a:ext>
              </a:extLst>
            </p:cNvPr>
            <p:cNvPicPr>
              <a:picLocks noChangeAspect="1"/>
            </p:cNvPicPr>
            <p:nvPr/>
          </p:nvPicPr>
          <p:blipFill>
            <a:blip r:embed="rId24"/>
            <a:stretch>
              <a:fillRect/>
            </a:stretch>
          </p:blipFill>
          <p:spPr>
            <a:xfrm>
              <a:off x="1276029" y="319979"/>
              <a:ext cx="839946" cy="859945"/>
            </a:xfrm>
            <a:prstGeom prst="rect">
              <a:avLst/>
            </a:prstGeom>
            <a:ln w="12700" cap="flat">
              <a:noFill/>
              <a:miter lim="400000"/>
            </a:ln>
            <a:effectLst/>
          </p:spPr>
        </p:pic>
        <p:sp>
          <p:nvSpPr>
            <p:cNvPr id="75" name="XXXXXXXXXXXXXXXXXXXXXXXXXXXXXXXXXXXXXXXXXXXXXXXXXXXXXX">
              <a:extLst>
                <a:ext uri="{FF2B5EF4-FFF2-40B4-BE49-F238E27FC236}">
                  <a16:creationId xmlns:a16="http://schemas.microsoft.com/office/drawing/2014/main" id="{88E25E0F-6023-F23C-B201-1B7BD2B300A3}"/>
                </a:ext>
              </a:extLst>
            </p:cNvPr>
            <p:cNvSpPr txBox="1"/>
            <p:nvPr/>
          </p:nvSpPr>
          <p:spPr>
            <a:xfrm>
              <a:off x="685800" y="567489"/>
              <a:ext cx="10061813" cy="8545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noAutofit/>
            </a:bodyPr>
            <a:lstStyle>
              <a:lvl1pPr algn="l" defTabSz="457200">
                <a:defRPr sz="2000">
                  <a:solidFill>
                    <a:schemeClr val="accent6"/>
                  </a:solidFill>
                  <a:latin typeface="Helvetica"/>
                  <a:ea typeface="Helvetica"/>
                  <a:cs typeface="Helvetica"/>
                  <a:sym typeface="Helvetica"/>
                </a:defRPr>
              </a:lvl1pPr>
            </a:lstStyle>
            <a:p>
              <a:pPr marL="0" marR="0" lvl="0" indent="0" algn="l" defTabSz="457200" eaLnBrk="1" fontAlgn="auto" latinLnBrk="0" hangingPunct="0">
                <a:lnSpc>
                  <a:spcPct val="100000"/>
                </a:lnSpc>
                <a:spcBef>
                  <a:spcPts val="0"/>
                </a:spcBef>
                <a:spcAft>
                  <a:spcPts val="0"/>
                </a:spcAft>
                <a:buClrTx/>
                <a:buSzTx/>
                <a:buFontTx/>
                <a:buNone/>
                <a:tabLst/>
                <a:defRPr/>
              </a:pPr>
              <a:r>
                <a:rPr kumimoji="0" sz="1688" b="0" i="0" u="none" strike="noStrike" kern="0" cap="none" spc="0" normalizeH="0" baseline="0" noProof="0">
                  <a:ln>
                    <a:noFill/>
                  </a:ln>
                  <a:solidFill>
                    <a:srgbClr val="EF5FA7"/>
                  </a:solidFill>
                  <a:effectLst/>
                  <a:uLnTx/>
                  <a:uFillTx/>
                  <a:latin typeface="Helvetica"/>
                  <a:sym typeface="Helvetica"/>
                </a:rPr>
                <a:t>XXXXXXXXXXXXXXXXXXXXXXXXXXXXXXXXXXXXXXXXXXXXXXXXXXXXXX</a:t>
              </a:r>
            </a:p>
          </p:txBody>
        </p:sp>
        <p:sp>
          <p:nvSpPr>
            <p:cNvPr id="76" name="XXXXXXXXXXXXXXXXXXXXXXXXXXXXXXXXXXXXXXXXXXXXXXXXXXXXXX">
              <a:extLst>
                <a:ext uri="{FF2B5EF4-FFF2-40B4-BE49-F238E27FC236}">
                  <a16:creationId xmlns:a16="http://schemas.microsoft.com/office/drawing/2014/main" id="{13528CF7-9674-92FB-D7D3-541B1EB283D8}"/>
                </a:ext>
              </a:extLst>
            </p:cNvPr>
            <p:cNvSpPr txBox="1"/>
            <p:nvPr/>
          </p:nvSpPr>
          <p:spPr>
            <a:xfrm>
              <a:off x="411672" y="589961"/>
              <a:ext cx="10061814" cy="85453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2863" tIns="42863" rIns="42863" bIns="42863" numCol="1" anchor="ctr">
              <a:noAutofit/>
            </a:bodyPr>
            <a:lstStyle>
              <a:lvl1pPr algn="l" defTabSz="457200">
                <a:defRPr sz="2000">
                  <a:solidFill>
                    <a:schemeClr val="accent6"/>
                  </a:solidFill>
                  <a:latin typeface="Helvetica"/>
                  <a:ea typeface="Helvetica"/>
                  <a:cs typeface="Helvetica"/>
                  <a:sym typeface="Helvetica"/>
                </a:defRPr>
              </a:lvl1pPr>
            </a:lstStyle>
            <a:p>
              <a:pPr marL="0" marR="0" lvl="0" indent="0" algn="l" defTabSz="457200" eaLnBrk="1" fontAlgn="auto" latinLnBrk="0" hangingPunct="0">
                <a:lnSpc>
                  <a:spcPct val="100000"/>
                </a:lnSpc>
                <a:spcBef>
                  <a:spcPts val="0"/>
                </a:spcBef>
                <a:spcAft>
                  <a:spcPts val="0"/>
                </a:spcAft>
                <a:buClrTx/>
                <a:buSzTx/>
                <a:buFontTx/>
                <a:buNone/>
                <a:tabLst/>
                <a:defRPr/>
              </a:pPr>
              <a:r>
                <a:rPr kumimoji="0" sz="1688" b="0" i="0" u="none" strike="noStrike" kern="0" cap="none" spc="0" normalizeH="0" baseline="0" noProof="0">
                  <a:ln>
                    <a:noFill/>
                  </a:ln>
                  <a:solidFill>
                    <a:srgbClr val="EF5FA7"/>
                  </a:solidFill>
                  <a:effectLst/>
                  <a:uLnTx/>
                  <a:uFillTx/>
                  <a:latin typeface="Helvetica"/>
                  <a:sym typeface="Helvetica"/>
                </a:rPr>
                <a:t>XXXXXXXXXXXXXXXXXXXXXXXXXXXXXXXXXXXXXXXXXXXXXXXXXXXXXX</a:t>
              </a:r>
            </a:p>
          </p:txBody>
        </p:sp>
      </p:grpSp>
      <p:sp>
        <p:nvSpPr>
          <p:cNvPr id="77" name="LSR">
            <a:extLst>
              <a:ext uri="{FF2B5EF4-FFF2-40B4-BE49-F238E27FC236}">
                <a16:creationId xmlns:a16="http://schemas.microsoft.com/office/drawing/2014/main" id="{1F00BA7A-A098-32A0-997A-D9FE1F3A3DF4}"/>
              </a:ext>
            </a:extLst>
          </p:cNvPr>
          <p:cNvSpPr/>
          <p:nvPr/>
        </p:nvSpPr>
        <p:spPr>
          <a:xfrm rot="20340868">
            <a:off x="7799623" y="5293068"/>
            <a:ext cx="1372627" cy="79234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3055" y="3264"/>
                </a:lnTo>
                <a:lnTo>
                  <a:pt x="16699" y="1750"/>
                </a:lnTo>
                <a:lnTo>
                  <a:pt x="16849" y="5727"/>
                </a:lnTo>
                <a:lnTo>
                  <a:pt x="20725" y="6444"/>
                </a:lnTo>
                <a:lnTo>
                  <a:pt x="18723" y="9872"/>
                </a:lnTo>
                <a:lnTo>
                  <a:pt x="21600" y="12592"/>
                </a:lnTo>
                <a:lnTo>
                  <a:pt x="18081" y="14383"/>
                </a:lnTo>
                <a:lnTo>
                  <a:pt x="19046" y="18242"/>
                </a:lnTo>
                <a:lnTo>
                  <a:pt x="15128" y="17826"/>
                </a:lnTo>
                <a:lnTo>
                  <a:pt x="13874" y="21600"/>
                </a:lnTo>
                <a:lnTo>
                  <a:pt x="10800" y="19110"/>
                </a:lnTo>
                <a:lnTo>
                  <a:pt x="7726" y="21600"/>
                </a:lnTo>
                <a:lnTo>
                  <a:pt x="6472" y="17826"/>
                </a:lnTo>
                <a:lnTo>
                  <a:pt x="2554" y="18242"/>
                </a:lnTo>
                <a:lnTo>
                  <a:pt x="3519" y="14383"/>
                </a:lnTo>
                <a:lnTo>
                  <a:pt x="0" y="12592"/>
                </a:lnTo>
                <a:lnTo>
                  <a:pt x="2877" y="9872"/>
                </a:lnTo>
                <a:lnTo>
                  <a:pt x="875" y="6444"/>
                </a:lnTo>
                <a:lnTo>
                  <a:pt x="4751" y="5727"/>
                </a:lnTo>
                <a:lnTo>
                  <a:pt x="4901" y="1750"/>
                </a:lnTo>
                <a:lnTo>
                  <a:pt x="8545" y="3264"/>
                </a:lnTo>
                <a:close/>
              </a:path>
            </a:pathLst>
          </a:custGeom>
          <a:gradFill>
            <a:gsLst>
              <a:gs pos="0">
                <a:srgbClr val="61D836">
                  <a:hueOff val="136526"/>
                  <a:satOff val="23858"/>
                  <a:lumOff val="7773"/>
                </a:srgbClr>
              </a:gs>
              <a:gs pos="100000">
                <a:srgbClr val="61D836">
                  <a:hueOff val="-192296"/>
                  <a:satOff val="2884"/>
                  <a:lumOff val="-7566"/>
                </a:srgbClr>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2863" tIns="42863" rIns="42863" bIns="42863" anchor="ctr"/>
          <a:lstStyle>
            <a:lvl1pPr>
              <a:defRPr sz="3100"/>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2616" b="0" i="0" u="none" strike="noStrike" kern="0" cap="none" spc="0" normalizeH="0" baseline="0" noProof="0">
                <a:ln>
                  <a:noFill/>
                </a:ln>
                <a:solidFill>
                  <a:srgbClr val="000000"/>
                </a:solidFill>
                <a:effectLst/>
                <a:uLnTx/>
                <a:uFillTx/>
                <a:latin typeface="Helvetica Neue"/>
                <a:ea typeface="Helvetica Neue"/>
                <a:cs typeface="Helvetica Neue"/>
                <a:sym typeface="Helvetica Neue"/>
              </a:rPr>
              <a:t>LSR</a:t>
            </a:r>
          </a:p>
        </p:txBody>
      </p:sp>
      <p:sp>
        <p:nvSpPr>
          <p:cNvPr id="78" name="+">
            <a:extLst>
              <a:ext uri="{FF2B5EF4-FFF2-40B4-BE49-F238E27FC236}">
                <a16:creationId xmlns:a16="http://schemas.microsoft.com/office/drawing/2014/main" id="{02BC7265-00E5-E0D9-EE0A-2B92448FB7A9}"/>
              </a:ext>
            </a:extLst>
          </p:cNvPr>
          <p:cNvSpPr/>
          <p:nvPr/>
        </p:nvSpPr>
        <p:spPr>
          <a:xfrm>
            <a:off x="5679524" y="4596743"/>
            <a:ext cx="507786" cy="492920"/>
          </a:xfrm>
          <a:prstGeom prst="ellipse">
            <a:avLst/>
          </a:prstGeom>
          <a:blipFill>
            <a:blip r:embed="rId11"/>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300">
                <a:solidFill>
                  <a:srgbClr val="FFFFFF"/>
                </a:solidFill>
                <a:latin typeface="Helvetica"/>
                <a:ea typeface="Helvetica"/>
                <a:cs typeface="Helvetica"/>
                <a:sym typeface="Helvetica"/>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2785" b="0" i="0" u="none" strike="noStrike" kern="0" cap="none" spc="0" normalizeH="0" baseline="0" noProof="0">
                <a:ln>
                  <a:noFill/>
                </a:ln>
                <a:solidFill>
                  <a:srgbClr val="FFFFFF"/>
                </a:solidFill>
                <a:effectLst/>
                <a:uLnTx/>
                <a:uFillTx/>
                <a:latin typeface="Helvetica"/>
                <a:sym typeface="Helvetica"/>
              </a:rPr>
              <a:t>+</a:t>
            </a:r>
          </a:p>
        </p:txBody>
      </p:sp>
      <p:sp>
        <p:nvSpPr>
          <p:cNvPr id="79" name="+">
            <a:extLst>
              <a:ext uri="{FF2B5EF4-FFF2-40B4-BE49-F238E27FC236}">
                <a16:creationId xmlns:a16="http://schemas.microsoft.com/office/drawing/2014/main" id="{F0BC13B9-8F6A-F303-E36C-9436B8AD3AAF}"/>
              </a:ext>
            </a:extLst>
          </p:cNvPr>
          <p:cNvSpPr/>
          <p:nvPr/>
        </p:nvSpPr>
        <p:spPr>
          <a:xfrm>
            <a:off x="8763908" y="4220924"/>
            <a:ext cx="507786" cy="492920"/>
          </a:xfrm>
          <a:prstGeom prst="ellipse">
            <a:avLst/>
          </a:prstGeom>
          <a:blipFill>
            <a:blip r:embed="rId11"/>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defRPr sz="3300">
                <a:solidFill>
                  <a:srgbClr val="FFFFFF"/>
                </a:solidFill>
                <a:latin typeface="Helvetica"/>
                <a:ea typeface="Helvetica"/>
                <a:cs typeface="Helvetica"/>
                <a:sym typeface="Helvetica"/>
              </a:defRPr>
            </a:lvl1pPr>
          </a:lstStyle>
          <a:p>
            <a:pPr marL="0" marR="0" lvl="0" indent="0" algn="ctr" defTabSz="584083" eaLnBrk="1" fontAlgn="auto" latinLnBrk="0" hangingPunct="0">
              <a:lnSpc>
                <a:spcPct val="100000"/>
              </a:lnSpc>
              <a:spcBef>
                <a:spcPts val="0"/>
              </a:spcBef>
              <a:spcAft>
                <a:spcPts val="0"/>
              </a:spcAft>
              <a:buClrTx/>
              <a:buSzTx/>
              <a:buFontTx/>
              <a:buNone/>
              <a:tabLst/>
              <a:defRPr/>
            </a:pPr>
            <a:r>
              <a:rPr kumimoji="0" sz="2785" b="0" i="0" u="none" strike="noStrike" kern="0" cap="none" spc="0" normalizeH="0" baseline="0" noProof="0">
                <a:ln>
                  <a:noFill/>
                </a:ln>
                <a:solidFill>
                  <a:srgbClr val="FFFFFF"/>
                </a:solidFill>
                <a:effectLst/>
                <a:uLnTx/>
                <a:uFillTx/>
                <a:latin typeface="Helvetica"/>
                <a:sym typeface="Helvetica"/>
              </a:rPr>
              <a:t>+</a:t>
            </a:r>
          </a:p>
        </p:txBody>
      </p:sp>
      <p:sp>
        <p:nvSpPr>
          <p:cNvPr id="80"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36</a:t>
            </a:fld>
            <a:endParaRPr lang="en-US" sz="1200" dirty="0"/>
          </a:p>
        </p:txBody>
      </p:sp>
    </p:spTree>
    <p:extLst>
      <p:ext uri="{BB962C8B-B14F-4D97-AF65-F5344CB8AC3E}">
        <p14:creationId xmlns:p14="http://schemas.microsoft.com/office/powerpoint/2010/main" val="405739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B59156A-E77E-7441-2E6C-B84515BAE765}"/>
              </a:ext>
            </a:extLst>
          </p:cNvPr>
          <p:cNvPicPr>
            <a:picLocks noGrp="1" noChangeAspect="1"/>
          </p:cNvPicPr>
          <p:nvPr>
            <p:ph idx="1"/>
          </p:nvPr>
        </p:nvPicPr>
        <p:blipFill>
          <a:blip r:embed="rId3"/>
          <a:srcRect l="174" r="174"/>
          <a:stretch/>
        </p:blipFill>
        <p:spPr>
          <a:xfrm>
            <a:off x="20" y="1282"/>
            <a:ext cx="12191980" cy="6856718"/>
          </a:xfrm>
          <a:prstGeom prst="rect">
            <a:avLst/>
          </a:prstGeom>
        </p:spPr>
      </p:pic>
      <p:sp>
        <p:nvSpPr>
          <p:cNvPr id="10" name="TextBox 9">
            <a:extLst>
              <a:ext uri="{FF2B5EF4-FFF2-40B4-BE49-F238E27FC236}">
                <a16:creationId xmlns:a16="http://schemas.microsoft.com/office/drawing/2014/main" id="{857F7230-890E-36C0-5AA4-C3034A29CB5F}"/>
              </a:ext>
            </a:extLst>
          </p:cNvPr>
          <p:cNvSpPr txBox="1"/>
          <p:nvPr/>
        </p:nvSpPr>
        <p:spPr>
          <a:xfrm>
            <a:off x="1" y="6073628"/>
            <a:ext cx="12184082" cy="769441"/>
          </a:xfrm>
          <a:prstGeom prst="rect">
            <a:avLst/>
          </a:prstGeom>
          <a:solidFill>
            <a:schemeClr val="tx1">
              <a:alpha val="29871"/>
            </a:schemeClr>
          </a:solidFill>
        </p:spPr>
        <p:txBody>
          <a:bodyPr wrap="square">
            <a:spAutoFit/>
          </a:bodyPr>
          <a:lstStyle/>
          <a:p>
            <a:r>
              <a:rPr lang="en-US" sz="4400" dirty="0">
                <a:solidFill>
                  <a:schemeClr val="bg1"/>
                </a:solidFill>
              </a:rPr>
              <a:t>Learning more chemistry from the computer</a:t>
            </a:r>
          </a:p>
        </p:txBody>
      </p:sp>
    </p:spTree>
    <p:extLst>
      <p:ext uri="{BB962C8B-B14F-4D97-AF65-F5344CB8AC3E}">
        <p14:creationId xmlns:p14="http://schemas.microsoft.com/office/powerpoint/2010/main" val="2322789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28C2AB-8437-E7E7-2B40-DE2486AE4586}"/>
              </a:ext>
            </a:extLst>
          </p:cNvPr>
          <p:cNvPicPr>
            <a:picLocks noChangeAspect="1"/>
          </p:cNvPicPr>
          <p:nvPr/>
        </p:nvPicPr>
        <p:blipFill>
          <a:blip r:embed="rId2"/>
          <a:srcRect t="47033"/>
          <a:stretch/>
        </p:blipFill>
        <p:spPr>
          <a:xfrm>
            <a:off x="8874977" y="3693226"/>
            <a:ext cx="2552226" cy="2808513"/>
          </a:xfrm>
          <a:prstGeom prst="rect">
            <a:avLst/>
          </a:prstGeom>
        </p:spPr>
      </p:pic>
      <p:pic>
        <p:nvPicPr>
          <p:cNvPr id="9" name="Picture 8">
            <a:extLst>
              <a:ext uri="{FF2B5EF4-FFF2-40B4-BE49-F238E27FC236}">
                <a16:creationId xmlns:a16="http://schemas.microsoft.com/office/drawing/2014/main" id="{E0B45038-4FE7-C272-2908-5D38866A254A}"/>
              </a:ext>
            </a:extLst>
          </p:cNvPr>
          <p:cNvPicPr>
            <a:picLocks noChangeAspect="1"/>
          </p:cNvPicPr>
          <p:nvPr/>
        </p:nvPicPr>
        <p:blipFill>
          <a:blip r:embed="rId3"/>
          <a:stretch>
            <a:fillRect/>
          </a:stretch>
        </p:blipFill>
        <p:spPr>
          <a:xfrm>
            <a:off x="4734358" y="2493817"/>
            <a:ext cx="3330412" cy="2644372"/>
          </a:xfrm>
          <a:prstGeom prst="rect">
            <a:avLst/>
          </a:prstGeom>
        </p:spPr>
      </p:pic>
      <p:pic>
        <p:nvPicPr>
          <p:cNvPr id="13" name="Content Placeholder 12" descr="A diagram of a chemistry experiment&#10;&#10;Description automatically generated with medium confidence">
            <a:extLst>
              <a:ext uri="{FF2B5EF4-FFF2-40B4-BE49-F238E27FC236}">
                <a16:creationId xmlns:a16="http://schemas.microsoft.com/office/drawing/2014/main" id="{E71E7C7D-4CBF-88CD-121B-226EAD610EA7}"/>
              </a:ext>
            </a:extLst>
          </p:cNvPr>
          <p:cNvPicPr>
            <a:picLocks noGrp="1" noChangeAspect="1"/>
          </p:cNvPicPr>
          <p:nvPr>
            <p:ph idx="1"/>
          </p:nvPr>
        </p:nvPicPr>
        <p:blipFill>
          <a:blip r:embed="rId4"/>
          <a:srcRect b="4408"/>
          <a:stretch/>
        </p:blipFill>
        <p:spPr>
          <a:xfrm>
            <a:off x="249763" y="1148729"/>
            <a:ext cx="4072799" cy="4622677"/>
          </a:xfrm>
        </p:spPr>
      </p:pic>
      <p:sp>
        <p:nvSpPr>
          <p:cNvPr id="14" name="TextBox 13">
            <a:extLst>
              <a:ext uri="{FF2B5EF4-FFF2-40B4-BE49-F238E27FC236}">
                <a16:creationId xmlns:a16="http://schemas.microsoft.com/office/drawing/2014/main" id="{D6B381BE-FDF8-67CE-132F-429F1748DFB6}"/>
              </a:ext>
            </a:extLst>
          </p:cNvPr>
          <p:cNvSpPr txBox="1"/>
          <p:nvPr/>
        </p:nvSpPr>
        <p:spPr>
          <a:xfrm>
            <a:off x="475013" y="427512"/>
            <a:ext cx="3056799" cy="523220"/>
          </a:xfrm>
          <a:prstGeom prst="rect">
            <a:avLst/>
          </a:prstGeom>
          <a:noFill/>
        </p:spPr>
        <p:txBody>
          <a:bodyPr wrap="none" rtlCol="0">
            <a:spAutoFit/>
          </a:bodyPr>
          <a:lstStyle/>
          <a:p>
            <a:r>
              <a:rPr lang="en-US" sz="2800" dirty="0"/>
              <a:t>How does it react?</a:t>
            </a:r>
          </a:p>
        </p:txBody>
      </p:sp>
      <p:sp>
        <p:nvSpPr>
          <p:cNvPr id="15" name="TextBox 14">
            <a:extLst>
              <a:ext uri="{FF2B5EF4-FFF2-40B4-BE49-F238E27FC236}">
                <a16:creationId xmlns:a16="http://schemas.microsoft.com/office/drawing/2014/main" id="{FE1F312E-5BAE-C7E4-F07D-E42339EB5CD7}"/>
              </a:ext>
            </a:extLst>
          </p:cNvPr>
          <p:cNvSpPr txBox="1"/>
          <p:nvPr/>
        </p:nvSpPr>
        <p:spPr>
          <a:xfrm>
            <a:off x="4961907" y="1687285"/>
            <a:ext cx="3733523" cy="523220"/>
          </a:xfrm>
          <a:prstGeom prst="rect">
            <a:avLst/>
          </a:prstGeom>
          <a:noFill/>
        </p:spPr>
        <p:txBody>
          <a:bodyPr wrap="none" rtlCol="0">
            <a:spAutoFit/>
          </a:bodyPr>
          <a:lstStyle/>
          <a:p>
            <a:r>
              <a:rPr lang="en-US" sz="2800" dirty="0"/>
              <a:t>Which catalyst is best?</a:t>
            </a:r>
          </a:p>
        </p:txBody>
      </p:sp>
      <p:sp>
        <p:nvSpPr>
          <p:cNvPr id="16" name="TextBox 15">
            <a:extLst>
              <a:ext uri="{FF2B5EF4-FFF2-40B4-BE49-F238E27FC236}">
                <a16:creationId xmlns:a16="http://schemas.microsoft.com/office/drawing/2014/main" id="{FFD856DE-F61D-26E4-A8BF-12F164FD03AB}"/>
              </a:ext>
            </a:extLst>
          </p:cNvPr>
          <p:cNvSpPr txBox="1"/>
          <p:nvPr/>
        </p:nvSpPr>
        <p:spPr>
          <a:xfrm>
            <a:off x="9012381" y="3038105"/>
            <a:ext cx="1043876" cy="523220"/>
          </a:xfrm>
          <a:prstGeom prst="rect">
            <a:avLst/>
          </a:prstGeom>
          <a:noFill/>
        </p:spPr>
        <p:txBody>
          <a:bodyPr wrap="none" rtlCol="0">
            <a:spAutoFit/>
          </a:bodyPr>
          <a:lstStyle/>
          <a:p>
            <a:r>
              <a:rPr lang="en-US" sz="2800" dirty="0"/>
              <a:t>Why?</a:t>
            </a:r>
          </a:p>
        </p:txBody>
      </p:sp>
      <p:sp>
        <p:nvSpPr>
          <p:cNvPr id="17"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38</a:t>
            </a:fld>
            <a:endParaRPr lang="en-US" sz="1200" dirty="0"/>
          </a:p>
        </p:txBody>
      </p:sp>
    </p:spTree>
    <p:extLst>
      <p:ext uri="{BB962C8B-B14F-4D97-AF65-F5344CB8AC3E}">
        <p14:creationId xmlns:p14="http://schemas.microsoft.com/office/powerpoint/2010/main" val="2749394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room with blue and red cables&#10;&#10;Description automatically generated">
            <a:extLst>
              <a:ext uri="{FF2B5EF4-FFF2-40B4-BE49-F238E27FC236}">
                <a16:creationId xmlns:a16="http://schemas.microsoft.com/office/drawing/2014/main" id="{75285CF0-3839-D798-3958-5BB4F36E2808}"/>
              </a:ext>
            </a:extLst>
          </p:cNvPr>
          <p:cNvPicPr>
            <a:picLocks noGrp="1" noChangeAspect="1"/>
          </p:cNvPicPr>
          <p:nvPr>
            <p:ph idx="1"/>
          </p:nvPr>
        </p:nvPicPr>
        <p:blipFill rotWithShape="1">
          <a:blip r:embed="rId3"/>
          <a:stretch/>
        </p:blipFill>
        <p:spPr>
          <a:xfrm>
            <a:off x="-32098" y="-18055"/>
            <a:ext cx="12256196" cy="6894110"/>
          </a:xfrm>
          <a:prstGeom prst="rect">
            <a:avLst/>
          </a:prstGeom>
        </p:spPr>
      </p:pic>
      <p:sp>
        <p:nvSpPr>
          <p:cNvPr id="5" name="Title 4">
            <a:extLst>
              <a:ext uri="{FF2B5EF4-FFF2-40B4-BE49-F238E27FC236}">
                <a16:creationId xmlns:a16="http://schemas.microsoft.com/office/drawing/2014/main" id="{C061EBF9-21CD-3F1F-1912-9D7E15C39CD3}"/>
              </a:ext>
            </a:extLst>
          </p:cNvPr>
          <p:cNvSpPr>
            <a:spLocks noGrp="1"/>
          </p:cNvSpPr>
          <p:nvPr>
            <p:ph type="title"/>
          </p:nvPr>
        </p:nvSpPr>
        <p:spPr>
          <a:xfrm>
            <a:off x="0" y="4500747"/>
            <a:ext cx="11994078" cy="1199409"/>
          </a:xfrm>
          <a:solidFill>
            <a:schemeClr val="bg1"/>
          </a:solidFill>
        </p:spPr>
        <p:txBody>
          <a:bodyPr vert="horz" lIns="91440" tIns="45720" rIns="91440" bIns="45720" rtlCol="0" anchor="ctr">
            <a:normAutofit/>
          </a:bodyPr>
          <a:lstStyle/>
          <a:p>
            <a:pPr algn="ctr"/>
            <a:r>
              <a:rPr lang="en-US" sz="3600" dirty="0" err="1">
                <a:solidFill>
                  <a:schemeClr val="tx1">
                    <a:lumMod val="85000"/>
                    <a:lumOff val="15000"/>
                  </a:schemeClr>
                </a:solidFill>
              </a:rPr>
              <a:t>Exascale</a:t>
            </a:r>
            <a:r>
              <a:rPr lang="en-US" sz="3600" dirty="0">
                <a:solidFill>
                  <a:schemeClr val="tx1">
                    <a:lumMod val="85000"/>
                    <a:lumOff val="15000"/>
                  </a:schemeClr>
                </a:solidFill>
              </a:rPr>
              <a:t> Catalytic Chemistry uses fast computers</a:t>
            </a:r>
            <a:br>
              <a:rPr lang="en-US" sz="3600" dirty="0">
                <a:solidFill>
                  <a:schemeClr val="tx1">
                    <a:lumMod val="85000"/>
                    <a:lumOff val="15000"/>
                  </a:schemeClr>
                </a:solidFill>
              </a:rPr>
            </a:br>
            <a:r>
              <a:rPr lang="en-US" sz="2800" dirty="0">
                <a:solidFill>
                  <a:schemeClr val="tx1">
                    <a:lumMod val="50000"/>
                    <a:lumOff val="50000"/>
                  </a:schemeClr>
                </a:solidFill>
              </a:rPr>
              <a:t>(1 </a:t>
            </a:r>
            <a:r>
              <a:rPr lang="en-US" sz="2800" dirty="0" err="1">
                <a:solidFill>
                  <a:schemeClr val="tx1">
                    <a:lumMod val="50000"/>
                    <a:lumOff val="50000"/>
                  </a:schemeClr>
                </a:solidFill>
              </a:rPr>
              <a:t>ExaFLOP</a:t>
            </a:r>
            <a:r>
              <a:rPr lang="en-US" sz="2800" dirty="0">
                <a:solidFill>
                  <a:schemeClr val="tx1">
                    <a:lumMod val="50000"/>
                    <a:lumOff val="50000"/>
                  </a:schemeClr>
                </a:solidFill>
              </a:rPr>
              <a:t> = 1,000,000,000,000,000,000 FLOPS)</a:t>
            </a:r>
          </a:p>
        </p:txBody>
      </p:sp>
    </p:spTree>
    <p:extLst>
      <p:ext uri="{BB962C8B-B14F-4D97-AF65-F5344CB8AC3E}">
        <p14:creationId xmlns:p14="http://schemas.microsoft.com/office/powerpoint/2010/main" val="1023124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C5A1-DE95-2358-054B-49E6E447B555}"/>
              </a:ext>
            </a:extLst>
          </p:cNvPr>
          <p:cNvSpPr>
            <a:spLocks noGrp="1"/>
          </p:cNvSpPr>
          <p:nvPr>
            <p:ph type="title"/>
          </p:nvPr>
        </p:nvSpPr>
        <p:spPr/>
        <p:txBody>
          <a:bodyPr/>
          <a:lstStyle/>
          <a:p>
            <a:r>
              <a:rPr lang="en-US" dirty="0"/>
              <a:t>Current projects</a:t>
            </a:r>
          </a:p>
        </p:txBody>
      </p:sp>
      <p:sp>
        <p:nvSpPr>
          <p:cNvPr id="3" name="Content Placeholder 2">
            <a:extLst>
              <a:ext uri="{FF2B5EF4-FFF2-40B4-BE49-F238E27FC236}">
                <a16:creationId xmlns:a16="http://schemas.microsoft.com/office/drawing/2014/main" id="{8D94CFAF-DF26-8A77-7F81-4AB2F5F014A9}"/>
              </a:ext>
            </a:extLst>
          </p:cNvPr>
          <p:cNvSpPr>
            <a:spLocks noGrp="1"/>
          </p:cNvSpPr>
          <p:nvPr>
            <p:ph sz="half" idx="1"/>
          </p:nvPr>
        </p:nvSpPr>
        <p:spPr/>
        <p:txBody>
          <a:bodyPr>
            <a:normAutofit lnSpcReduction="10000"/>
          </a:bodyPr>
          <a:lstStyle/>
          <a:p>
            <a:r>
              <a:rPr lang="en-US" dirty="0"/>
              <a:t>Halocarbon Combustion</a:t>
            </a:r>
          </a:p>
          <a:p>
            <a:r>
              <a:rPr lang="en-US" dirty="0"/>
              <a:t>PFAS incineration</a:t>
            </a:r>
          </a:p>
          <a:p>
            <a:r>
              <a:rPr lang="en-US" dirty="0"/>
              <a:t>Heterogeneous Catalysis </a:t>
            </a:r>
          </a:p>
          <a:p>
            <a:r>
              <a:rPr lang="en-US" dirty="0"/>
              <a:t>Electrocatalysis</a:t>
            </a:r>
          </a:p>
          <a:p>
            <a:r>
              <a:rPr lang="en-US" dirty="0"/>
              <a:t>Pharmaceutical Synthesis</a:t>
            </a:r>
          </a:p>
          <a:p>
            <a:r>
              <a:rPr lang="en-US" dirty="0"/>
              <a:t>Hydrogen Embrittlement</a:t>
            </a:r>
          </a:p>
          <a:p>
            <a:r>
              <a:rPr lang="en-US" dirty="0"/>
              <a:t>Siloxane Degradation</a:t>
            </a:r>
          </a:p>
          <a:p>
            <a:r>
              <a:rPr lang="en-US" dirty="0"/>
              <a:t>Combustion Cyberinfrastructure</a:t>
            </a:r>
          </a:p>
        </p:txBody>
      </p:sp>
      <p:pic>
        <p:nvPicPr>
          <p:cNvPr id="6" name="Content Placeholder 5" descr="A group of people standing around a poster&#10;&#10;Description automatically generated">
            <a:extLst>
              <a:ext uri="{FF2B5EF4-FFF2-40B4-BE49-F238E27FC236}">
                <a16:creationId xmlns:a16="http://schemas.microsoft.com/office/drawing/2014/main" id="{15B967AF-DB70-6B0C-A83E-4B77F4646F4E}"/>
              </a:ext>
            </a:extLst>
          </p:cNvPr>
          <p:cNvPicPr>
            <a:picLocks noGrp="1" noChangeAspect="1"/>
          </p:cNvPicPr>
          <p:nvPr>
            <p:ph sz="half" idx="2"/>
          </p:nvPr>
        </p:nvPicPr>
        <p:blipFill>
          <a:blip r:embed="rId2"/>
          <a:stretch>
            <a:fillRect/>
          </a:stretch>
        </p:blipFill>
        <p:spPr>
          <a:xfrm>
            <a:off x="6306115" y="1"/>
            <a:ext cx="9190918" cy="6857999"/>
          </a:xfrm>
        </p:spPr>
      </p:pic>
      <p:pic>
        <p:nvPicPr>
          <p:cNvPr id="5" name="Picture 4">
            <a:extLst>
              <a:ext uri="{FF2B5EF4-FFF2-40B4-BE49-F238E27FC236}">
                <a16:creationId xmlns:a16="http://schemas.microsoft.com/office/drawing/2014/main" id="{2E6B6D35-8C4A-5D88-E9D7-9014A0C14A9D}"/>
              </a:ext>
            </a:extLst>
          </p:cNvPr>
          <p:cNvPicPr>
            <a:picLocks noChangeAspect="1"/>
          </p:cNvPicPr>
          <p:nvPr/>
        </p:nvPicPr>
        <p:blipFill>
          <a:blip r:embed="rId3"/>
          <a:stretch>
            <a:fillRect/>
          </a:stretch>
        </p:blipFill>
        <p:spPr>
          <a:xfrm>
            <a:off x="4796041" y="6058767"/>
            <a:ext cx="911278" cy="506266"/>
          </a:xfrm>
          <a:prstGeom prst="rect">
            <a:avLst/>
          </a:prstGeom>
        </p:spPr>
      </p:pic>
      <p:sp>
        <p:nvSpPr>
          <p:cNvPr id="7"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40</a:t>
            </a:fld>
            <a:endParaRPr lang="en-US" sz="1200" dirty="0"/>
          </a:p>
        </p:txBody>
      </p:sp>
    </p:spTree>
    <p:extLst>
      <p:ext uri="{BB962C8B-B14F-4D97-AF65-F5344CB8AC3E}">
        <p14:creationId xmlns:p14="http://schemas.microsoft.com/office/powerpoint/2010/main" val="3777962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B600858-7A1C-C38A-2C66-B0A5CA04B12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F7F35FD-3FB3-B065-0FB0-5AB4CFED25F4}"/>
              </a:ext>
            </a:extLst>
          </p:cNvPr>
          <p:cNvSpPr>
            <a:spLocks noGrp="1"/>
          </p:cNvSpPr>
          <p:nvPr>
            <p:ph type="title"/>
          </p:nvPr>
        </p:nvSpPr>
        <p:spPr>
          <a:xfrm>
            <a:off x="838200" y="0"/>
            <a:ext cx="10515600" cy="1325563"/>
          </a:xfrm>
        </p:spPr>
        <p:txBody>
          <a:bodyPr/>
          <a:lstStyle/>
          <a:p>
            <a:r>
              <a:rPr lang="en-US" dirty="0"/>
              <a:t>M.S. Research Alumni – 2016 to 2018</a:t>
            </a:r>
          </a:p>
        </p:txBody>
      </p:sp>
      <p:graphicFrame>
        <p:nvGraphicFramePr>
          <p:cNvPr id="7" name="Content Placeholder 6">
            <a:extLst>
              <a:ext uri="{FF2B5EF4-FFF2-40B4-BE49-F238E27FC236}">
                <a16:creationId xmlns:a16="http://schemas.microsoft.com/office/drawing/2014/main" id="{E966AC37-C4A0-86D0-C2E0-607FAB5103CA}"/>
              </a:ext>
            </a:extLst>
          </p:cNvPr>
          <p:cNvGraphicFramePr>
            <a:graphicFrameLocks noGrp="1"/>
          </p:cNvGraphicFramePr>
          <p:nvPr>
            <p:ph idx="1"/>
          </p:nvPr>
        </p:nvGraphicFramePr>
        <p:xfrm>
          <a:off x="41098" y="1191803"/>
          <a:ext cx="12109804" cy="5660443"/>
        </p:xfrm>
        <a:graphic>
          <a:graphicData uri="http://schemas.openxmlformats.org/drawingml/2006/table">
            <a:tbl>
              <a:tblPr firstRow="1" bandRow="1">
                <a:tableStyleId>{5C22544A-7EE6-4342-B048-85BDC9FD1C3A}</a:tableStyleId>
              </a:tblPr>
              <a:tblGrid>
                <a:gridCol w="1729972">
                  <a:extLst>
                    <a:ext uri="{9D8B030D-6E8A-4147-A177-3AD203B41FA5}">
                      <a16:colId xmlns:a16="http://schemas.microsoft.com/office/drawing/2014/main" val="2655575168"/>
                    </a:ext>
                  </a:extLst>
                </a:gridCol>
                <a:gridCol w="1729972">
                  <a:extLst>
                    <a:ext uri="{9D8B030D-6E8A-4147-A177-3AD203B41FA5}">
                      <a16:colId xmlns:a16="http://schemas.microsoft.com/office/drawing/2014/main" val="682416718"/>
                    </a:ext>
                  </a:extLst>
                </a:gridCol>
                <a:gridCol w="1729972">
                  <a:extLst>
                    <a:ext uri="{9D8B030D-6E8A-4147-A177-3AD203B41FA5}">
                      <a16:colId xmlns:a16="http://schemas.microsoft.com/office/drawing/2014/main" val="4276815858"/>
                    </a:ext>
                  </a:extLst>
                </a:gridCol>
                <a:gridCol w="1729972">
                  <a:extLst>
                    <a:ext uri="{9D8B030D-6E8A-4147-A177-3AD203B41FA5}">
                      <a16:colId xmlns:a16="http://schemas.microsoft.com/office/drawing/2014/main" val="50739177"/>
                    </a:ext>
                  </a:extLst>
                </a:gridCol>
                <a:gridCol w="1729972">
                  <a:extLst>
                    <a:ext uri="{9D8B030D-6E8A-4147-A177-3AD203B41FA5}">
                      <a16:colId xmlns:a16="http://schemas.microsoft.com/office/drawing/2014/main" val="2309727801"/>
                    </a:ext>
                  </a:extLst>
                </a:gridCol>
                <a:gridCol w="1729972">
                  <a:extLst>
                    <a:ext uri="{9D8B030D-6E8A-4147-A177-3AD203B41FA5}">
                      <a16:colId xmlns:a16="http://schemas.microsoft.com/office/drawing/2014/main" val="2721871313"/>
                    </a:ext>
                  </a:extLst>
                </a:gridCol>
                <a:gridCol w="1729972">
                  <a:extLst>
                    <a:ext uri="{9D8B030D-6E8A-4147-A177-3AD203B41FA5}">
                      <a16:colId xmlns:a16="http://schemas.microsoft.com/office/drawing/2014/main" val="3170775419"/>
                    </a:ext>
                  </a:extLst>
                </a:gridCol>
              </a:tblGrid>
              <a:tr h="2126750">
                <a:tc>
                  <a:txBody>
                    <a:bodyPr/>
                    <a:lstStyle/>
                    <a:p>
                      <a:pPr>
                        <a:buNone/>
                      </a:pPr>
                      <a:endParaRPr lang="en-US" sz="1200" dirty="0"/>
                    </a:p>
                  </a:txBody>
                  <a:tcPr>
                    <a:noFill/>
                  </a:tcPr>
                </a:tc>
                <a:tc>
                  <a:txBody>
                    <a:bodyPr/>
                    <a:lstStyle/>
                    <a:p>
                      <a:pPr algn="ctr">
                        <a:buNone/>
                      </a:pPr>
                      <a:endParaRPr lang="en-US" sz="1200" dirty="0">
                        <a:solidFill>
                          <a:srgbClr val="8A9AA6"/>
                        </a:solidFill>
                      </a:endParaRPr>
                    </a:p>
                  </a:txBody>
                  <a:tcPr>
                    <a:blipFill>
                      <a:blip r:embed="rId2"/>
                      <a:stretch>
                        <a:fillRect/>
                      </a:stretch>
                    </a:blipFill>
                  </a:tcPr>
                </a:tc>
                <a:tc>
                  <a:txBody>
                    <a:bodyPr/>
                    <a:lstStyle/>
                    <a:p>
                      <a:pPr algn="ctr">
                        <a:buNone/>
                      </a:pPr>
                      <a:endParaRPr lang="en-US" sz="1200" dirty="0">
                        <a:solidFill>
                          <a:srgbClr val="8A9AA6"/>
                        </a:solidFill>
                      </a:endParaRPr>
                    </a:p>
                  </a:txBody>
                  <a:tcPr>
                    <a:blipFill>
                      <a:blip r:embed="rId3"/>
                      <a:stretch>
                        <a:fillRect/>
                      </a:stretch>
                    </a:blipFill>
                  </a:tcPr>
                </a:tc>
                <a:tc>
                  <a:txBody>
                    <a:bodyPr/>
                    <a:lstStyle/>
                    <a:p>
                      <a:pPr algn="ctr">
                        <a:buNone/>
                      </a:pPr>
                      <a:endParaRPr lang="en-US" sz="1200" dirty="0">
                        <a:solidFill>
                          <a:srgbClr val="8A9AA6"/>
                        </a:solidFill>
                      </a:endParaRPr>
                    </a:p>
                  </a:txBody>
                  <a:tcPr>
                    <a:blipFill>
                      <a:blip r:embed="rId4"/>
                      <a:stretch>
                        <a:fillRect/>
                      </a:stretch>
                    </a:blipFill>
                  </a:tcPr>
                </a:tc>
                <a:tc>
                  <a:txBody>
                    <a:bodyPr/>
                    <a:lstStyle/>
                    <a:p>
                      <a:pPr algn="ctr">
                        <a:buNone/>
                      </a:pPr>
                      <a:endParaRPr lang="en-US" sz="1200" dirty="0">
                        <a:solidFill>
                          <a:srgbClr val="8A9AA6"/>
                        </a:solidFill>
                      </a:endParaRPr>
                    </a:p>
                  </a:txBody>
                  <a:tcPr>
                    <a:blipFill>
                      <a:blip r:embed="rId5"/>
                      <a:stretch>
                        <a:fillRect/>
                      </a:stretch>
                    </a:blipFill>
                  </a:tcPr>
                </a:tc>
                <a:tc>
                  <a:txBody>
                    <a:bodyPr/>
                    <a:lstStyle/>
                    <a:p>
                      <a:pPr algn="ctr">
                        <a:buNone/>
                      </a:pPr>
                      <a:endParaRPr lang="en-US" sz="1200" dirty="0">
                        <a:solidFill>
                          <a:srgbClr val="8A9AA6"/>
                        </a:solidFill>
                      </a:endParaRPr>
                    </a:p>
                  </a:txBody>
                  <a:tcPr>
                    <a:blipFill>
                      <a:blip r:embed="rId6"/>
                      <a:stretch>
                        <a:fillRect/>
                      </a:stretch>
                    </a:blipFill>
                  </a:tcPr>
                </a:tc>
                <a:tc>
                  <a:txBody>
                    <a:bodyPr/>
                    <a:lstStyle/>
                    <a:p>
                      <a:pPr algn="ctr">
                        <a:buNone/>
                      </a:pPr>
                      <a:endParaRPr lang="en-US" sz="1200" dirty="0">
                        <a:solidFill>
                          <a:srgbClr val="8A9AA6"/>
                        </a:solidFill>
                      </a:endParaRPr>
                    </a:p>
                  </a:txBody>
                  <a:tcPr>
                    <a:blipFill>
                      <a:blip r:embed="rId7"/>
                      <a:stretch>
                        <a:fillRect/>
                      </a:stretch>
                    </a:blipFill>
                  </a:tcPr>
                </a:tc>
                <a:extLst>
                  <a:ext uri="{0D108BD9-81ED-4DB2-BD59-A6C34878D82A}">
                    <a16:rowId xmlns:a16="http://schemas.microsoft.com/office/drawing/2014/main" val="10000"/>
                  </a:ext>
                </a:extLst>
              </a:tr>
              <a:tr h="308225">
                <a:tc>
                  <a:txBody>
                    <a:bodyPr/>
                    <a:lstStyle/>
                    <a:p>
                      <a:pPr>
                        <a:buNone/>
                      </a:pPr>
                      <a:r>
                        <a:rPr lang="en-US" sz="1400" b="1" dirty="0"/>
                        <a:t>Name</a:t>
                      </a:r>
                    </a:p>
                  </a:txBody>
                  <a:tcPr marL="45720" marR="45720" marT="27432" marB="27432"/>
                </a:tc>
                <a:tc>
                  <a:txBody>
                    <a:bodyPr/>
                    <a:lstStyle/>
                    <a:p>
                      <a:pPr>
                        <a:buNone/>
                      </a:pPr>
                      <a:r>
                        <a:rPr lang="en-US" sz="1400" b="1" dirty="0"/>
                        <a:t>Rasha Atwi</a:t>
                      </a:r>
                    </a:p>
                  </a:txBody>
                  <a:tcPr marL="45720" marR="45720" marT="27432" marB="27432"/>
                </a:tc>
                <a:tc>
                  <a:txBody>
                    <a:bodyPr/>
                    <a:lstStyle/>
                    <a:p>
                      <a:pPr>
                        <a:buNone/>
                      </a:pPr>
                      <a:r>
                        <a:rPr lang="en-US" sz="1400" b="1" dirty="0"/>
                        <a:t>Krishna Sirumalla</a:t>
                      </a:r>
                    </a:p>
                  </a:txBody>
                  <a:tcPr marL="45720" marR="45720" marT="27432" marB="27432"/>
                </a:tc>
                <a:tc>
                  <a:txBody>
                    <a:bodyPr/>
                    <a:lstStyle/>
                    <a:p>
                      <a:pPr>
                        <a:buNone/>
                      </a:pPr>
                      <a:r>
                        <a:rPr lang="en-US" sz="1400" b="1" dirty="0"/>
                        <a:t>Priyanka Satpute</a:t>
                      </a:r>
                    </a:p>
                  </a:txBody>
                  <a:tcPr marL="45720" marR="45720" marT="27432" marB="27432"/>
                </a:tc>
                <a:tc>
                  <a:txBody>
                    <a:bodyPr/>
                    <a:lstStyle/>
                    <a:p>
                      <a:pPr>
                        <a:buNone/>
                      </a:pPr>
                      <a:r>
                        <a:rPr lang="en-US" sz="1400" b="1" dirty="0"/>
                        <a:t>Shenghui Qin</a:t>
                      </a:r>
                    </a:p>
                  </a:txBody>
                  <a:tcPr marL="45720" marR="45720" marT="27432" marB="27432"/>
                </a:tc>
                <a:tc>
                  <a:txBody>
                    <a:bodyPr/>
                    <a:lstStyle/>
                    <a:p>
                      <a:pPr>
                        <a:buNone/>
                      </a:pPr>
                      <a:r>
                        <a:rPr lang="en-US" sz="1400" b="1" dirty="0"/>
                        <a:t>Chikpezili Ajulu</a:t>
                      </a:r>
                    </a:p>
                  </a:txBody>
                  <a:tcPr marL="45720" marR="45720" marT="27432" marB="27432"/>
                </a:tc>
                <a:tc>
                  <a:txBody>
                    <a:bodyPr/>
                    <a:lstStyle/>
                    <a:p>
                      <a:pPr>
                        <a:buNone/>
                      </a:pPr>
                      <a:r>
                        <a:rPr lang="en-US" sz="1400" b="1" dirty="0"/>
                        <a:t>Mingyu Wan</a:t>
                      </a:r>
                    </a:p>
                  </a:txBody>
                  <a:tcPr marL="45720" marR="45720" marT="27432" marB="27432"/>
                </a:tc>
                <a:extLst>
                  <a:ext uri="{0D108BD9-81ED-4DB2-BD59-A6C34878D82A}">
                    <a16:rowId xmlns:a16="http://schemas.microsoft.com/office/drawing/2014/main" val="10001"/>
                  </a:ext>
                </a:extLst>
              </a:tr>
              <a:tr h="760850">
                <a:tc>
                  <a:txBody>
                    <a:bodyPr/>
                    <a:lstStyle/>
                    <a:p>
                      <a:pPr>
                        <a:buNone/>
                      </a:pPr>
                      <a:r>
                        <a:rPr lang="en-US" sz="1400" b="1" dirty="0"/>
                        <a:t>Before</a:t>
                      </a:r>
                    </a:p>
                  </a:txBody>
                  <a:tcPr marL="45720" marR="45720" marT="27432" marB="27432"/>
                </a:tc>
                <a:tc>
                  <a:txBody>
                    <a:bodyPr/>
                    <a:lstStyle/>
                    <a:p>
                      <a:pPr>
                        <a:buNone/>
                      </a:pPr>
                      <a:r>
                        <a:rPr lang="en-US" sz="1400" dirty="0"/>
                        <a:t>B.E. ChE,</a:t>
                      </a:r>
                    </a:p>
                    <a:p>
                      <a:pPr>
                        <a:buNone/>
                      </a:pPr>
                      <a:r>
                        <a:rPr lang="en-US" sz="1400" dirty="0"/>
                        <a:t>Am. Univ. of Beirut</a:t>
                      </a:r>
                    </a:p>
                  </a:txBody>
                  <a:tcPr marL="45720" marR="45720" marT="27432" marB="27432"/>
                </a:tc>
                <a:tc>
                  <a:txBody>
                    <a:bodyPr/>
                    <a:lstStyle/>
                    <a:p>
                      <a:pPr>
                        <a:buNone/>
                      </a:pPr>
                      <a:r>
                        <a:rPr lang="en-US" sz="1400" dirty="0"/>
                        <a:t>B.S. ChE,</a:t>
                      </a:r>
                    </a:p>
                    <a:p>
                      <a:pPr>
                        <a:buNone/>
                      </a:pPr>
                      <a:r>
                        <a:rPr lang="en-US" sz="1400" dirty="0"/>
                        <a:t>India</a:t>
                      </a:r>
                    </a:p>
                  </a:txBody>
                  <a:tcPr marL="45720" marR="45720" marT="27432" marB="27432"/>
                </a:tc>
                <a:tc>
                  <a:txBody>
                    <a:bodyPr/>
                    <a:lstStyle/>
                    <a:p>
                      <a:pPr>
                        <a:buNone/>
                      </a:pPr>
                      <a:r>
                        <a:rPr lang="en-US" sz="1400" dirty="0"/>
                        <a:t>B.S. ChE,</a:t>
                      </a:r>
                    </a:p>
                    <a:p>
                      <a:pPr>
                        <a:buNone/>
                      </a:pPr>
                      <a:r>
                        <a:rPr lang="en-US" sz="1400" dirty="0"/>
                        <a:t>MIT</a:t>
                      </a:r>
                    </a:p>
                  </a:txBody>
                  <a:tcPr marL="45720" marR="45720" marT="27432" marB="27432"/>
                </a:tc>
                <a:tc>
                  <a:txBody>
                    <a:bodyPr/>
                    <a:lstStyle/>
                    <a:p>
                      <a:pPr>
                        <a:buNone/>
                      </a:pPr>
                      <a:r>
                        <a:rPr lang="en-US" sz="1400" dirty="0"/>
                        <a:t>M.S. Safety Eng.,</a:t>
                      </a:r>
                    </a:p>
                    <a:p>
                      <a:pPr>
                        <a:buNone/>
                      </a:pPr>
                      <a:r>
                        <a:rPr lang="en-US" sz="1400" dirty="0"/>
                        <a:t>Nanjing Tech Univ.</a:t>
                      </a:r>
                    </a:p>
                  </a:txBody>
                  <a:tcPr marL="45720" marR="45720" marT="27432" marB="27432"/>
                </a:tc>
                <a:tc>
                  <a:txBody>
                    <a:bodyPr/>
                    <a:lstStyle/>
                    <a:p>
                      <a:pPr>
                        <a:buNone/>
                      </a:pPr>
                      <a:r>
                        <a:rPr lang="en-US" sz="1400" dirty="0"/>
                        <a:t>B.S. MechE,</a:t>
                      </a:r>
                    </a:p>
                    <a:p>
                      <a:pPr>
                        <a:buNone/>
                      </a:pPr>
                      <a:r>
                        <a:rPr lang="en-US" sz="1400" dirty="0"/>
                        <a:t>Northeastern</a:t>
                      </a:r>
                    </a:p>
                  </a:txBody>
                  <a:tcPr marL="45720" marR="45720" marT="27432" marB="27432"/>
                </a:tc>
                <a:tc>
                  <a:txBody>
                    <a:bodyPr/>
                    <a:lstStyle/>
                    <a:p>
                      <a:pPr>
                        <a:buNone/>
                      </a:pPr>
                      <a:r>
                        <a:rPr lang="en-US" sz="1400" dirty="0"/>
                        <a:t>B.Eng. Energy Eng.,</a:t>
                      </a:r>
                    </a:p>
                    <a:p>
                      <a:pPr>
                        <a:buNone/>
                      </a:pPr>
                      <a:r>
                        <a:rPr lang="en-US" sz="1400" dirty="0"/>
                        <a:t>North Univ. of China</a:t>
                      </a:r>
                    </a:p>
                  </a:txBody>
                  <a:tcPr marL="45720" marR="45720" marT="27432" marB="27432"/>
                </a:tc>
                <a:extLst>
                  <a:ext uri="{0D108BD9-81ED-4DB2-BD59-A6C34878D82A}">
                    <a16:rowId xmlns:a16="http://schemas.microsoft.com/office/drawing/2014/main" val="10002"/>
                  </a:ext>
                </a:extLst>
              </a:tr>
              <a:tr h="859459">
                <a:tc>
                  <a:txBody>
                    <a:bodyPr/>
                    <a:lstStyle/>
                    <a:p>
                      <a:pPr>
                        <a:buNone/>
                      </a:pPr>
                      <a:r>
                        <a:rPr lang="en-US" sz="1400" b="1" dirty="0"/>
                        <a:t>Research</a:t>
                      </a:r>
                    </a:p>
                  </a:txBody>
                  <a:tcPr marL="45720" marR="45720" marT="27432" marB="27432"/>
                </a:tc>
                <a:tc>
                  <a:txBody>
                    <a:bodyPr/>
                    <a:lstStyle/>
                    <a:p>
                      <a:pPr>
                        <a:buNone/>
                      </a:pPr>
                      <a:r>
                        <a:rPr lang="en-US" sz="1400" dirty="0"/>
                        <a:t>N-heterocycle formation in algae liquefaction</a:t>
                      </a:r>
                    </a:p>
                  </a:txBody>
                  <a:tcPr marL="45720" marR="45720" marT="27432" marB="27432"/>
                </a:tc>
                <a:tc>
                  <a:txBody>
                    <a:bodyPr/>
                    <a:lstStyle/>
                    <a:p>
                      <a:pPr>
                        <a:buNone/>
                      </a:pPr>
                      <a:r>
                        <a:rPr lang="en-US" sz="1400" dirty="0"/>
                        <a:t>CNNs for predicting chemical kinetics [DNF thesis]</a:t>
                      </a:r>
                    </a:p>
                  </a:txBody>
                  <a:tcPr marL="45720" marR="45720" marT="27432" marB="27432"/>
                </a:tc>
                <a:tc>
                  <a:txBody>
                    <a:bodyPr/>
                    <a:lstStyle/>
                    <a:p>
                      <a:pPr>
                        <a:buNone/>
                      </a:pPr>
                      <a:r>
                        <a:rPr lang="en-US" sz="1400" dirty="0"/>
                        <a:t>RMG-Electrocat for solid oxide fuel cell kinetics</a:t>
                      </a:r>
                    </a:p>
                  </a:txBody>
                  <a:tcPr marL="45720" marR="45720" marT="27432" marB="27432"/>
                </a:tc>
                <a:tc>
                  <a:txBody>
                    <a:bodyPr/>
                    <a:lstStyle/>
                    <a:p>
                      <a:pPr>
                        <a:buNone/>
                      </a:pPr>
                      <a:r>
                        <a:rPr lang="en-US" sz="1400" dirty="0"/>
                        <a:t>Autoignition kinetics of n-heptane blends</a:t>
                      </a:r>
                    </a:p>
                  </a:txBody>
                  <a:tcPr marL="45720" marR="45720" marT="27432" marB="27432"/>
                </a:tc>
                <a:tc>
                  <a:txBody>
                    <a:bodyPr/>
                    <a:lstStyle/>
                    <a:p>
                      <a:pPr>
                        <a:buNone/>
                      </a:pPr>
                      <a:r>
                        <a:rPr lang="en-US" sz="1400" dirty="0"/>
                        <a:t>Automated kinetic mechanisms for Fischer-Tropsch fuels</a:t>
                      </a:r>
                    </a:p>
                  </a:txBody>
                  <a:tcPr marL="45720" marR="45720" marT="27432" marB="27432"/>
                </a:tc>
                <a:tc>
                  <a:txBody>
                    <a:bodyPr/>
                    <a:lstStyle/>
                    <a:p>
                      <a:pPr>
                        <a:buNone/>
                      </a:pPr>
                      <a:r>
                        <a:rPr lang="en-US" sz="1400" dirty="0"/>
                        <a:t>Reaction Mechanism Generation, project</a:t>
                      </a:r>
                      <a:br>
                        <a:rPr lang="en-US" sz="1400" dirty="0"/>
                      </a:br>
                      <a:r>
                        <a:rPr lang="en-US" sz="1400" dirty="0"/>
                        <a:t>[DNF thesis]</a:t>
                      </a:r>
                    </a:p>
                  </a:txBody>
                  <a:tcPr marL="45720" marR="45720" marT="27432" marB="27432"/>
                </a:tc>
                <a:extLst>
                  <a:ext uri="{0D108BD9-81ED-4DB2-BD59-A6C34878D82A}">
                    <a16:rowId xmlns:a16="http://schemas.microsoft.com/office/drawing/2014/main" val="10003"/>
                  </a:ext>
                </a:extLst>
              </a:tr>
              <a:tr h="745700">
                <a:tc>
                  <a:txBody>
                    <a:bodyPr/>
                    <a:lstStyle/>
                    <a:p>
                      <a:pPr>
                        <a:buNone/>
                      </a:pPr>
                      <a:r>
                        <a:rPr lang="en-US" sz="1400" b="1" dirty="0"/>
                        <a:t>Next</a:t>
                      </a:r>
                    </a:p>
                  </a:txBody>
                  <a:tcPr marL="45720" marR="45720" marT="27432" marB="27432"/>
                </a:tc>
                <a:tc>
                  <a:txBody>
                    <a:bodyPr/>
                    <a:lstStyle/>
                    <a:p>
                      <a:pPr>
                        <a:buNone/>
                      </a:pPr>
                      <a:r>
                        <a:rPr lang="en-US" sz="1400" dirty="0"/>
                        <a:t>Ph.D. ChE,</a:t>
                      </a:r>
                    </a:p>
                    <a:p>
                      <a:pPr>
                        <a:buNone/>
                      </a:pPr>
                      <a:r>
                        <a:rPr lang="en-US" sz="1400" dirty="0"/>
                        <a:t>Stony Brook</a:t>
                      </a:r>
                    </a:p>
                  </a:txBody>
                  <a:tcPr marL="45720" marR="45720" marT="27432" marB="27432"/>
                </a:tc>
                <a:tc>
                  <a:txBody>
                    <a:bodyPr/>
                    <a:lstStyle/>
                    <a:p>
                      <a:pPr>
                        <a:buNone/>
                      </a:pPr>
                      <a:r>
                        <a:rPr lang="en-US" sz="1400" dirty="0"/>
                        <a:t>Ph.D. ChE,</a:t>
                      </a:r>
                    </a:p>
                    <a:p>
                      <a:pPr>
                        <a:buNone/>
                      </a:pPr>
                      <a:r>
                        <a:rPr lang="en-US" sz="1400" dirty="0"/>
                        <a:t>Northeastern </a:t>
                      </a:r>
                    </a:p>
                  </a:txBody>
                  <a:tcPr marL="45720" marR="45720" marT="27432" marB="27432"/>
                </a:tc>
                <a:tc>
                  <a:txBody>
                    <a:bodyPr/>
                    <a:lstStyle/>
                    <a:p>
                      <a:pPr>
                        <a:buNone/>
                      </a:pPr>
                      <a:r>
                        <a:rPr lang="en-US" sz="1400"/>
                        <a:t>Senior Consultant,</a:t>
                      </a:r>
                    </a:p>
                    <a:p>
                      <a:pPr>
                        <a:buNone/>
                      </a:pPr>
                      <a:r>
                        <a:rPr lang="en-US" sz="1400"/>
                        <a:t>Navigant / Guidehouse</a:t>
                      </a:r>
                    </a:p>
                  </a:txBody>
                  <a:tcPr marL="45720" marR="45720" marT="27432" marB="27432"/>
                </a:tc>
                <a:tc>
                  <a:txBody>
                    <a:bodyPr/>
                    <a:lstStyle/>
                    <a:p>
                      <a:pPr>
                        <a:buNone/>
                      </a:pPr>
                      <a:r>
                        <a:rPr lang="en-US" sz="1400" dirty="0"/>
                        <a:t>Ph.D. ChE,</a:t>
                      </a:r>
                      <a:br>
                        <a:rPr lang="en-US" sz="1400" dirty="0"/>
                      </a:br>
                      <a:r>
                        <a:rPr lang="en-US" sz="1400" dirty="0"/>
                        <a:t>U. Pittsburgh cancelled (COVID)</a:t>
                      </a:r>
                    </a:p>
                  </a:txBody>
                  <a:tcPr marL="45720" marR="45720" marT="27432" marB="27432"/>
                </a:tc>
                <a:tc>
                  <a:txBody>
                    <a:bodyPr/>
                    <a:lstStyle/>
                    <a:p>
                      <a:pPr>
                        <a:buNone/>
                      </a:pPr>
                      <a:r>
                        <a:rPr lang="en-US" sz="1400" dirty="0"/>
                        <a:t>Engineer,</a:t>
                      </a:r>
                    </a:p>
                    <a:p>
                      <a:pPr>
                        <a:buNone/>
                      </a:pPr>
                      <a:r>
                        <a:rPr lang="en-US" sz="1400" dirty="0"/>
                        <a:t>DNV</a:t>
                      </a:r>
                    </a:p>
                  </a:txBody>
                  <a:tcPr marL="45720" marR="45720" marT="27432" marB="27432"/>
                </a:tc>
                <a:tc>
                  <a:txBody>
                    <a:bodyPr/>
                    <a:lstStyle/>
                    <a:p>
                      <a:pPr>
                        <a:buNone/>
                      </a:pPr>
                      <a:r>
                        <a:rPr lang="en-US" sz="1400" dirty="0"/>
                        <a:t>Ph.D. ChE,</a:t>
                      </a:r>
                    </a:p>
                    <a:p>
                      <a:pPr>
                        <a:buNone/>
                      </a:pPr>
                      <a:r>
                        <a:rPr lang="en-US" sz="1400" dirty="0"/>
                        <a:t>UMass Lowell</a:t>
                      </a:r>
                    </a:p>
                  </a:txBody>
                  <a:tcPr marL="45720" marR="45720" marT="27432" marB="27432"/>
                </a:tc>
                <a:extLst>
                  <a:ext uri="{0D108BD9-81ED-4DB2-BD59-A6C34878D82A}">
                    <a16:rowId xmlns:a16="http://schemas.microsoft.com/office/drawing/2014/main" val="10004"/>
                  </a:ext>
                </a:extLst>
              </a:tr>
              <a:tr h="859459">
                <a:tc>
                  <a:txBody>
                    <a:bodyPr/>
                    <a:lstStyle/>
                    <a:p>
                      <a:pPr>
                        <a:buNone/>
                      </a:pPr>
                      <a:r>
                        <a:rPr lang="en-US" sz="1400" b="1" dirty="0"/>
                        <a:t>Now</a:t>
                      </a:r>
                    </a:p>
                  </a:txBody>
                  <a:tcPr marL="45720" marR="45720" marT="27432" marB="27432"/>
                </a:tc>
                <a:tc>
                  <a:txBody>
                    <a:bodyPr/>
                    <a:lstStyle/>
                    <a:p>
                      <a:pPr>
                        <a:buNone/>
                      </a:pPr>
                      <a:r>
                        <a:rPr lang="en-US" sz="1400" dirty="0"/>
                        <a:t>Research Scientist,</a:t>
                      </a:r>
                    </a:p>
                    <a:p>
                      <a:pPr>
                        <a:buNone/>
                      </a:pPr>
                      <a:r>
                        <a:rPr lang="en-US" sz="1400" dirty="0"/>
                        <a:t>Biogen</a:t>
                      </a:r>
                    </a:p>
                  </a:txBody>
                  <a:tcPr marL="45720" marR="45720" marT="27432" marB="27432"/>
                </a:tc>
                <a:tc>
                  <a:txBody>
                    <a:bodyPr/>
                    <a:lstStyle/>
                    <a:p>
                      <a:pPr>
                        <a:buNone/>
                      </a:pPr>
                      <a:r>
                        <a:rPr lang="en-US" sz="1400" dirty="0"/>
                        <a:t>Senior Research Scientist ML,</a:t>
                      </a:r>
                    </a:p>
                    <a:p>
                      <a:pPr>
                        <a:buNone/>
                      </a:pPr>
                      <a:r>
                        <a:rPr lang="en-US" sz="1400" dirty="0"/>
                        <a:t>Iambic Therapeutics</a:t>
                      </a:r>
                    </a:p>
                  </a:txBody>
                  <a:tcPr marL="45720" marR="45720" marT="27432" marB="27432"/>
                </a:tc>
                <a:tc>
                  <a:txBody>
                    <a:bodyPr/>
                    <a:lstStyle/>
                    <a:p>
                      <a:pPr>
                        <a:buNone/>
                      </a:pPr>
                      <a:r>
                        <a:rPr lang="en-US" sz="1400"/>
                        <a:t>Associate Director,</a:t>
                      </a:r>
                    </a:p>
                    <a:p>
                      <a:pPr>
                        <a:buNone/>
                      </a:pPr>
                      <a:r>
                        <a:rPr lang="en-US" sz="1400"/>
                        <a:t>Guidehouse</a:t>
                      </a:r>
                    </a:p>
                  </a:txBody>
                  <a:tcPr marL="45720" marR="45720" marT="27432" marB="27432"/>
                </a:tc>
                <a:tc>
                  <a:txBody>
                    <a:bodyPr/>
                    <a:lstStyle/>
                    <a:p>
                      <a:pPr>
                        <a:buNone/>
                      </a:pPr>
                      <a:r>
                        <a:rPr lang="en-US" sz="1400" dirty="0"/>
                        <a:t>China</a:t>
                      </a:r>
                    </a:p>
                  </a:txBody>
                  <a:tcPr marL="45720" marR="45720" marT="27432" marB="27432"/>
                </a:tc>
                <a:tc>
                  <a:txBody>
                    <a:bodyPr/>
                    <a:lstStyle/>
                    <a:p>
                      <a:pPr>
                        <a:buNone/>
                      </a:pPr>
                      <a:r>
                        <a:rPr lang="en-US" sz="1400" dirty="0"/>
                        <a:t>System Simulation Specialist,</a:t>
                      </a:r>
                    </a:p>
                    <a:p>
                      <a:pPr>
                        <a:buNone/>
                      </a:pPr>
                      <a:r>
                        <a:rPr lang="en-US" sz="1400" dirty="0"/>
                        <a:t>Cummins</a:t>
                      </a:r>
                    </a:p>
                  </a:txBody>
                  <a:tcPr marL="45720" marR="45720" marT="27432" marB="27432"/>
                </a:tc>
                <a:tc>
                  <a:txBody>
                    <a:bodyPr/>
                    <a:lstStyle/>
                    <a:p>
                      <a:pPr>
                        <a:buNone/>
                      </a:pPr>
                      <a:r>
                        <a:rPr lang="en-US" sz="1400" dirty="0"/>
                        <a:t>Assistant Professor,</a:t>
                      </a:r>
                    </a:p>
                    <a:p>
                      <a:pPr>
                        <a:buNone/>
                      </a:pPr>
                      <a:r>
                        <a:rPr lang="en-US" sz="1400" dirty="0"/>
                        <a:t>Wuhan Univ. of Sci. &amp; Tech.</a:t>
                      </a:r>
                    </a:p>
                  </a:txBody>
                  <a:tcPr marL="45720" marR="45720" marT="27432" marB="27432"/>
                </a:tc>
                <a:extLst>
                  <a:ext uri="{0D108BD9-81ED-4DB2-BD59-A6C34878D82A}">
                    <a16:rowId xmlns:a16="http://schemas.microsoft.com/office/drawing/2014/main" val="10005"/>
                  </a:ext>
                </a:extLst>
              </a:tr>
            </a:tbl>
          </a:graphicData>
        </a:graphic>
      </p:graphicFrame>
      <p:sp>
        <p:nvSpPr>
          <p:cNvPr id="8"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41</a:t>
            </a:fld>
            <a:endParaRPr lang="en-US" sz="1200" dirty="0"/>
          </a:p>
        </p:txBody>
      </p:sp>
    </p:spTree>
    <p:extLst>
      <p:ext uri="{BB962C8B-B14F-4D97-AF65-F5344CB8AC3E}">
        <p14:creationId xmlns:p14="http://schemas.microsoft.com/office/powerpoint/2010/main" val="519808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EAB06C4-32E9-2733-C025-1A3A9E8E84C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42E6B4D-E2F5-2784-2144-524D12F8295B}"/>
              </a:ext>
            </a:extLst>
          </p:cNvPr>
          <p:cNvSpPr>
            <a:spLocks noGrp="1"/>
          </p:cNvSpPr>
          <p:nvPr>
            <p:ph type="title"/>
          </p:nvPr>
        </p:nvSpPr>
        <p:spPr>
          <a:xfrm>
            <a:off x="838200" y="0"/>
            <a:ext cx="10515600" cy="1325563"/>
          </a:xfrm>
        </p:spPr>
        <p:txBody>
          <a:bodyPr/>
          <a:lstStyle/>
          <a:p>
            <a:r>
              <a:rPr lang="en-US" dirty="0"/>
              <a:t>M.S. Research Alumni – 2018 to today</a:t>
            </a:r>
          </a:p>
        </p:txBody>
      </p:sp>
      <p:graphicFrame>
        <p:nvGraphicFramePr>
          <p:cNvPr id="7" name="Content Placeholder 6">
            <a:extLst>
              <a:ext uri="{FF2B5EF4-FFF2-40B4-BE49-F238E27FC236}">
                <a16:creationId xmlns:a16="http://schemas.microsoft.com/office/drawing/2014/main" id="{7B402609-2799-6563-1C39-708E5BDE15B5}"/>
              </a:ext>
            </a:extLst>
          </p:cNvPr>
          <p:cNvGraphicFramePr>
            <a:graphicFrameLocks noGrp="1"/>
          </p:cNvGraphicFramePr>
          <p:nvPr>
            <p:ph idx="1"/>
          </p:nvPr>
        </p:nvGraphicFramePr>
        <p:xfrm>
          <a:off x="41098" y="1191803"/>
          <a:ext cx="12109804" cy="5709288"/>
        </p:xfrm>
        <a:graphic>
          <a:graphicData uri="http://schemas.openxmlformats.org/drawingml/2006/table">
            <a:tbl>
              <a:tblPr firstRow="1" bandRow="1">
                <a:tableStyleId>{5C22544A-7EE6-4342-B048-85BDC9FD1C3A}</a:tableStyleId>
              </a:tblPr>
              <a:tblGrid>
                <a:gridCol w="1729972">
                  <a:extLst>
                    <a:ext uri="{9D8B030D-6E8A-4147-A177-3AD203B41FA5}">
                      <a16:colId xmlns:a16="http://schemas.microsoft.com/office/drawing/2014/main" val="2655575168"/>
                    </a:ext>
                  </a:extLst>
                </a:gridCol>
                <a:gridCol w="1729972">
                  <a:extLst>
                    <a:ext uri="{9D8B030D-6E8A-4147-A177-3AD203B41FA5}">
                      <a16:colId xmlns:a16="http://schemas.microsoft.com/office/drawing/2014/main" val="682416718"/>
                    </a:ext>
                  </a:extLst>
                </a:gridCol>
                <a:gridCol w="1729972">
                  <a:extLst>
                    <a:ext uri="{9D8B030D-6E8A-4147-A177-3AD203B41FA5}">
                      <a16:colId xmlns:a16="http://schemas.microsoft.com/office/drawing/2014/main" val="4276815858"/>
                    </a:ext>
                  </a:extLst>
                </a:gridCol>
                <a:gridCol w="1729972">
                  <a:extLst>
                    <a:ext uri="{9D8B030D-6E8A-4147-A177-3AD203B41FA5}">
                      <a16:colId xmlns:a16="http://schemas.microsoft.com/office/drawing/2014/main" val="50739177"/>
                    </a:ext>
                  </a:extLst>
                </a:gridCol>
                <a:gridCol w="1729972">
                  <a:extLst>
                    <a:ext uri="{9D8B030D-6E8A-4147-A177-3AD203B41FA5}">
                      <a16:colId xmlns:a16="http://schemas.microsoft.com/office/drawing/2014/main" val="2309727801"/>
                    </a:ext>
                  </a:extLst>
                </a:gridCol>
                <a:gridCol w="1729972">
                  <a:extLst>
                    <a:ext uri="{9D8B030D-6E8A-4147-A177-3AD203B41FA5}">
                      <a16:colId xmlns:a16="http://schemas.microsoft.com/office/drawing/2014/main" val="2721871313"/>
                    </a:ext>
                  </a:extLst>
                </a:gridCol>
                <a:gridCol w="1729972">
                  <a:extLst>
                    <a:ext uri="{9D8B030D-6E8A-4147-A177-3AD203B41FA5}">
                      <a16:colId xmlns:a16="http://schemas.microsoft.com/office/drawing/2014/main" val="3170775419"/>
                    </a:ext>
                  </a:extLst>
                </a:gridCol>
              </a:tblGrid>
              <a:tr h="2126750">
                <a:tc>
                  <a:txBody>
                    <a:bodyPr/>
                    <a:lstStyle/>
                    <a:p>
                      <a:pPr>
                        <a:buNone/>
                      </a:pPr>
                      <a:endParaRPr lang="en-US" sz="1200" dirty="0"/>
                    </a:p>
                  </a:txBody>
                  <a:tcPr>
                    <a:noFill/>
                  </a:tcPr>
                </a:tc>
                <a:tc>
                  <a:txBody>
                    <a:bodyPr/>
                    <a:lstStyle/>
                    <a:p>
                      <a:pPr algn="ctr">
                        <a:buNone/>
                      </a:pPr>
                      <a:endParaRPr lang="en-US" sz="1200" dirty="0">
                        <a:solidFill>
                          <a:srgbClr val="8A9AA6"/>
                        </a:solidFill>
                      </a:endParaRPr>
                    </a:p>
                  </a:txBody>
                  <a:tcPr>
                    <a:blipFill>
                      <a:blip r:embed="rId2"/>
                      <a:stretch>
                        <a:fillRect/>
                      </a:stretch>
                    </a:blipFill>
                  </a:tcPr>
                </a:tc>
                <a:tc>
                  <a:txBody>
                    <a:bodyPr/>
                    <a:lstStyle/>
                    <a:p>
                      <a:pPr algn="ctr">
                        <a:buNone/>
                      </a:pPr>
                      <a:endParaRPr lang="en-US" sz="1200" dirty="0">
                        <a:solidFill>
                          <a:srgbClr val="8A9AA6"/>
                        </a:solidFill>
                      </a:endParaRPr>
                    </a:p>
                  </a:txBody>
                  <a:tcPr>
                    <a:blipFill>
                      <a:blip r:embed="rId3"/>
                      <a:stretch>
                        <a:fillRect/>
                      </a:stretch>
                    </a:blipFill>
                  </a:tcPr>
                </a:tc>
                <a:tc>
                  <a:txBody>
                    <a:bodyPr/>
                    <a:lstStyle/>
                    <a:p>
                      <a:pPr algn="ctr">
                        <a:buNone/>
                      </a:pPr>
                      <a:endParaRPr lang="en-US" sz="1200" dirty="0">
                        <a:solidFill>
                          <a:srgbClr val="8A9AA6"/>
                        </a:solidFill>
                      </a:endParaRPr>
                    </a:p>
                  </a:txBody>
                  <a:tcPr>
                    <a:blipFill>
                      <a:blip r:embed="rId4"/>
                      <a:stretch>
                        <a:fillRect/>
                      </a:stretch>
                    </a:blipFill>
                  </a:tcPr>
                </a:tc>
                <a:tc>
                  <a:txBody>
                    <a:bodyPr/>
                    <a:lstStyle/>
                    <a:p>
                      <a:pPr algn="ctr">
                        <a:buNone/>
                      </a:pPr>
                      <a:endParaRPr lang="en-US" sz="1200" dirty="0">
                        <a:solidFill>
                          <a:srgbClr val="8A9AA6"/>
                        </a:solidFill>
                      </a:endParaRPr>
                    </a:p>
                  </a:txBody>
                  <a:tcPr>
                    <a:blipFill>
                      <a:blip r:embed="rId5"/>
                      <a:stretch>
                        <a:fillRect/>
                      </a:stretch>
                    </a:blipFill>
                  </a:tcPr>
                </a:tc>
                <a:tc>
                  <a:txBody>
                    <a:bodyPr/>
                    <a:lstStyle/>
                    <a:p>
                      <a:pPr algn="ctr">
                        <a:buNone/>
                      </a:pPr>
                      <a:endParaRPr lang="en-US" sz="1200" dirty="0">
                        <a:solidFill>
                          <a:srgbClr val="8A9AA6"/>
                        </a:solidFill>
                      </a:endParaRPr>
                    </a:p>
                  </a:txBody>
                  <a:tcPr>
                    <a:blipFill>
                      <a:blip r:embed="rId6"/>
                      <a:stretch>
                        <a:fillRect/>
                      </a:stretch>
                    </a:blipFill>
                  </a:tcPr>
                </a:tc>
                <a:tc>
                  <a:txBody>
                    <a:bodyPr/>
                    <a:lstStyle/>
                    <a:p>
                      <a:pPr>
                        <a:buNone/>
                      </a:pPr>
                      <a:endParaRPr lang="en-US" sz="1200" dirty="0"/>
                    </a:p>
                  </a:txBody>
                  <a:tcPr>
                    <a:blipFill>
                      <a:blip r:embed="rId7"/>
                      <a:stretch>
                        <a:fillRect/>
                      </a:stretch>
                    </a:blipFill>
                  </a:tcPr>
                </a:tc>
                <a:extLst>
                  <a:ext uri="{0D108BD9-81ED-4DB2-BD59-A6C34878D82A}">
                    <a16:rowId xmlns:a16="http://schemas.microsoft.com/office/drawing/2014/main" val="10000"/>
                  </a:ext>
                </a:extLst>
              </a:tr>
              <a:tr h="308225">
                <a:tc>
                  <a:txBody>
                    <a:bodyPr/>
                    <a:lstStyle/>
                    <a:p>
                      <a:pPr>
                        <a:buNone/>
                      </a:pPr>
                      <a:r>
                        <a:rPr lang="en-US" sz="1400" b="1" dirty="0"/>
                        <a:t>Name</a:t>
                      </a:r>
                    </a:p>
                  </a:txBody>
                  <a:tcPr marL="45720" marR="45720" marT="27432" marB="27432"/>
                </a:tc>
                <a:tc>
                  <a:txBody>
                    <a:bodyPr/>
                    <a:lstStyle/>
                    <a:p>
                      <a:pPr>
                        <a:buNone/>
                      </a:pPr>
                      <a:r>
                        <a:rPr lang="en-US" sz="1400" b="1" dirty="0"/>
                        <a:t>Chao Xu</a:t>
                      </a:r>
                    </a:p>
                  </a:txBody>
                  <a:tcPr marL="45720" marR="45720" marT="27432" marB="27432"/>
                </a:tc>
                <a:tc>
                  <a:txBody>
                    <a:bodyPr/>
                    <a:lstStyle/>
                    <a:p>
                      <a:pPr>
                        <a:buNone/>
                      </a:pPr>
                      <a:r>
                        <a:rPr lang="en-US" sz="1400" b="1" dirty="0"/>
                        <a:t>Ting-Chen Lee</a:t>
                      </a:r>
                    </a:p>
                  </a:txBody>
                  <a:tcPr marL="45720" marR="45720" marT="27432" marB="27432"/>
                </a:tc>
                <a:tc>
                  <a:txBody>
                    <a:bodyPr/>
                    <a:lstStyle/>
                    <a:p>
                      <a:pPr>
                        <a:buNone/>
                      </a:pPr>
                      <a:r>
                        <a:rPr lang="en-US" sz="1400" b="1" dirty="0"/>
                        <a:t>Sevy Harris</a:t>
                      </a:r>
                    </a:p>
                  </a:txBody>
                  <a:tcPr marL="45720" marR="45720" marT="27432" marB="27432"/>
                </a:tc>
                <a:tc>
                  <a:txBody>
                    <a:bodyPr/>
                    <a:lstStyle/>
                    <a:p>
                      <a:pPr>
                        <a:buNone/>
                      </a:pPr>
                      <a:r>
                        <a:rPr lang="en-US" sz="1400" b="1" dirty="0"/>
                        <a:t>Kian Mehrabani</a:t>
                      </a:r>
                    </a:p>
                  </a:txBody>
                  <a:tcPr marL="45720" marR="45720" marT="27432" marB="27432"/>
                </a:tc>
                <a:tc>
                  <a:txBody>
                    <a:bodyPr/>
                    <a:lstStyle/>
                    <a:p>
                      <a:pPr>
                        <a:buNone/>
                      </a:pPr>
                      <a:r>
                        <a:rPr lang="en-US" sz="1400" b="1" dirty="0"/>
                        <a:t>Danielle Lucey</a:t>
                      </a:r>
                    </a:p>
                  </a:txBody>
                  <a:tcPr marL="45720" marR="45720" marT="27432" marB="27432"/>
                </a:tc>
                <a:tc>
                  <a:txBody>
                    <a:bodyPr/>
                    <a:lstStyle/>
                    <a:p>
                      <a:pPr>
                        <a:buNone/>
                      </a:pPr>
                      <a:r>
                        <a:rPr lang="en-US" sz="1400" b="1" dirty="0"/>
                        <a:t>You?</a:t>
                      </a:r>
                    </a:p>
                  </a:txBody>
                  <a:tcPr marL="45720" marR="45720" marT="27432" marB="27432"/>
                </a:tc>
                <a:extLst>
                  <a:ext uri="{0D108BD9-81ED-4DB2-BD59-A6C34878D82A}">
                    <a16:rowId xmlns:a16="http://schemas.microsoft.com/office/drawing/2014/main" val="10001"/>
                  </a:ext>
                </a:extLst>
              </a:tr>
              <a:tr h="760850">
                <a:tc>
                  <a:txBody>
                    <a:bodyPr/>
                    <a:lstStyle/>
                    <a:p>
                      <a:pPr>
                        <a:buNone/>
                      </a:pPr>
                      <a:r>
                        <a:rPr lang="en-US" sz="1400" b="1" dirty="0"/>
                        <a:t>Before</a:t>
                      </a:r>
                    </a:p>
                  </a:txBody>
                  <a:tcPr marL="45720" marR="45720" marT="27432" marB="27432"/>
                </a:tc>
                <a:tc>
                  <a:txBody>
                    <a:bodyPr/>
                    <a:lstStyle/>
                    <a:p>
                      <a:pPr>
                        <a:buNone/>
                      </a:pPr>
                      <a:r>
                        <a:rPr lang="en-US" sz="1400" dirty="0"/>
                        <a:t>B.S. Chemistry,</a:t>
                      </a:r>
                    </a:p>
                    <a:p>
                      <a:pPr>
                        <a:buNone/>
                      </a:pPr>
                      <a:r>
                        <a:rPr lang="en-US" sz="1400" dirty="0"/>
                        <a:t>Dalian Jiaotong U</a:t>
                      </a:r>
                    </a:p>
                  </a:txBody>
                  <a:tcPr marL="45720" marR="45720" marT="27432" marB="27432"/>
                </a:tc>
                <a:tc>
                  <a:txBody>
                    <a:bodyPr/>
                    <a:lstStyle/>
                    <a:p>
                      <a:pPr>
                        <a:buNone/>
                      </a:pPr>
                      <a:r>
                        <a:rPr lang="en-US" sz="1400" dirty="0"/>
                        <a:t>B.S. ChE,</a:t>
                      </a:r>
                    </a:p>
                    <a:p>
                      <a:pPr>
                        <a:buNone/>
                      </a:pPr>
                      <a:r>
                        <a:rPr lang="en-US" sz="1400" dirty="0"/>
                        <a:t>Chung Cheng Inst. of Tech.</a:t>
                      </a:r>
                    </a:p>
                  </a:txBody>
                  <a:tcPr marL="45720" marR="45720" marT="27432" marB="27432"/>
                </a:tc>
                <a:tc>
                  <a:txBody>
                    <a:bodyPr/>
                    <a:lstStyle/>
                    <a:p>
                      <a:pPr>
                        <a:buNone/>
                      </a:pPr>
                      <a:r>
                        <a:rPr lang="en-US" sz="1400" dirty="0"/>
                        <a:t>B.S. EE Ohio State,</a:t>
                      </a:r>
                    </a:p>
                    <a:p>
                      <a:pPr>
                        <a:buNone/>
                      </a:pPr>
                      <a:r>
                        <a:rPr lang="en-US" sz="1400" dirty="0"/>
                        <a:t>M.S. EE Stanford</a:t>
                      </a:r>
                    </a:p>
                  </a:txBody>
                  <a:tcPr marL="45720" marR="45720" marT="27432" marB="27432"/>
                </a:tc>
                <a:tc>
                  <a:txBody>
                    <a:bodyPr/>
                    <a:lstStyle/>
                    <a:p>
                      <a:pPr>
                        <a:buNone/>
                      </a:pPr>
                      <a:r>
                        <a:rPr lang="en-US" sz="1400" dirty="0"/>
                        <a:t>B.S./M.S. ChE,</a:t>
                      </a:r>
                    </a:p>
                    <a:p>
                      <a:pPr>
                        <a:buNone/>
                      </a:pPr>
                      <a:r>
                        <a:rPr lang="en-US" sz="1400" dirty="0"/>
                        <a:t>Northeastern (PlusOne)</a:t>
                      </a:r>
                    </a:p>
                  </a:txBody>
                  <a:tcPr marL="45720" marR="45720" marT="27432" marB="27432"/>
                </a:tc>
                <a:tc>
                  <a:txBody>
                    <a:bodyPr/>
                    <a:lstStyle/>
                    <a:p>
                      <a:pPr>
                        <a:buNone/>
                      </a:pPr>
                      <a:r>
                        <a:rPr lang="en-US" sz="1400" dirty="0"/>
                        <a:t>B.A. Chemistry &amp; Math,</a:t>
                      </a:r>
                    </a:p>
                    <a:p>
                      <a:pPr>
                        <a:buNone/>
                      </a:pPr>
                      <a:r>
                        <a:rPr lang="en-US" sz="1400" dirty="0"/>
                        <a:t>Colby College</a:t>
                      </a:r>
                    </a:p>
                  </a:txBody>
                  <a:tcPr marL="45720" marR="45720" marT="27432" marB="27432"/>
                </a:tc>
                <a:tc>
                  <a:txBody>
                    <a:bodyPr/>
                    <a:lstStyle/>
                    <a:p>
                      <a:pPr>
                        <a:buNone/>
                      </a:pPr>
                      <a:endParaRPr lang="en-US" sz="1400" dirty="0"/>
                    </a:p>
                  </a:txBody>
                  <a:tcPr marL="45720" marR="45720" marT="27432" marB="27432"/>
                </a:tc>
                <a:extLst>
                  <a:ext uri="{0D108BD9-81ED-4DB2-BD59-A6C34878D82A}">
                    <a16:rowId xmlns:a16="http://schemas.microsoft.com/office/drawing/2014/main" val="10002"/>
                  </a:ext>
                </a:extLst>
              </a:tr>
              <a:tr h="859459">
                <a:tc>
                  <a:txBody>
                    <a:bodyPr/>
                    <a:lstStyle/>
                    <a:p>
                      <a:pPr>
                        <a:buNone/>
                      </a:pPr>
                      <a:r>
                        <a:rPr lang="en-US" sz="1400" b="1" dirty="0"/>
                        <a:t>Research</a:t>
                      </a:r>
                    </a:p>
                  </a:txBody>
                  <a:tcPr marL="45720" marR="45720" marT="27432" marB="27432"/>
                </a:tc>
                <a:tc>
                  <a:txBody>
                    <a:bodyPr/>
                    <a:lstStyle/>
                    <a:p>
                      <a:pPr>
                        <a:buNone/>
                      </a:pPr>
                      <a:r>
                        <a:rPr lang="en-US" sz="1400" dirty="0"/>
                        <a:t>ChemCheck: a debugging tool for kinetic models</a:t>
                      </a:r>
                    </a:p>
                  </a:txBody>
                  <a:tcPr marL="45720" marR="45720" marT="27432" marB="27432"/>
                </a:tc>
                <a:tc>
                  <a:txBody>
                    <a:bodyPr/>
                    <a:lstStyle/>
                    <a:p>
                      <a:pPr>
                        <a:buNone/>
                      </a:pPr>
                      <a:r>
                        <a:rPr lang="en-US" sz="1400" dirty="0"/>
                        <a:t>RMG for heterogeneous ammonia oxidation</a:t>
                      </a:r>
                    </a:p>
                  </a:txBody>
                  <a:tcPr marL="45720" marR="45720" marT="27432" marB="27432"/>
                </a:tc>
                <a:tc>
                  <a:txBody>
                    <a:bodyPr/>
                    <a:lstStyle/>
                    <a:p>
                      <a:pPr>
                        <a:buNone/>
                      </a:pPr>
                      <a:r>
                        <a:rPr lang="en-US" sz="1400" dirty="0"/>
                        <a:t>Uncertainty quantification for microkinetic models</a:t>
                      </a:r>
                      <a:br>
                        <a:rPr lang="en-US" sz="1400" dirty="0"/>
                      </a:br>
                      <a:r>
                        <a:rPr lang="en-US" sz="1400" dirty="0"/>
                        <a:t>[DNF thesis]</a:t>
                      </a:r>
                    </a:p>
                  </a:txBody>
                  <a:tcPr marL="45720" marR="45720" marT="27432" marB="27432"/>
                </a:tc>
                <a:tc>
                  <a:txBody>
                    <a:bodyPr/>
                    <a:lstStyle/>
                    <a:p>
                      <a:pPr>
                        <a:buNone/>
                      </a:pPr>
                      <a:r>
                        <a:rPr lang="en-US" sz="1400" dirty="0"/>
                        <a:t>Database &amp; web app for detailed kinetic models</a:t>
                      </a:r>
                    </a:p>
                  </a:txBody>
                  <a:tcPr marL="45720" marR="45720" marT="27432" marB="27432"/>
                </a:tc>
                <a:tc>
                  <a:txBody>
                    <a:bodyPr/>
                    <a:lstStyle/>
                    <a:p>
                      <a:pPr>
                        <a:buNone/>
                      </a:pPr>
                      <a:r>
                        <a:rPr lang="en-US" sz="1400" dirty="0"/>
                        <a:t>Pathways of catalytic CO</a:t>
                      </a:r>
                      <a:r>
                        <a:rPr lang="en-US" sz="1400" baseline="-25000" dirty="0"/>
                        <a:t>2</a:t>
                      </a:r>
                      <a:r>
                        <a:rPr lang="en-US" sz="1400" dirty="0"/>
                        <a:t> hydrogenation</a:t>
                      </a:r>
                      <a:br>
                        <a:rPr lang="en-US" sz="1400" dirty="0"/>
                      </a:br>
                      <a:r>
                        <a:rPr lang="en-US" sz="1400" dirty="0"/>
                        <a:t>[DNF thesis]</a:t>
                      </a:r>
                    </a:p>
                  </a:txBody>
                  <a:tcPr marL="45720" marR="45720" marT="27432" marB="27432"/>
                </a:tc>
                <a:tc>
                  <a:txBody>
                    <a:bodyPr/>
                    <a:lstStyle/>
                    <a:p>
                      <a:pPr>
                        <a:buNone/>
                      </a:pPr>
                      <a:endParaRPr lang="en-US" sz="1400"/>
                    </a:p>
                  </a:txBody>
                  <a:tcPr marL="45720" marR="45720" marT="27432" marB="27432"/>
                </a:tc>
                <a:extLst>
                  <a:ext uri="{0D108BD9-81ED-4DB2-BD59-A6C34878D82A}">
                    <a16:rowId xmlns:a16="http://schemas.microsoft.com/office/drawing/2014/main" val="10003"/>
                  </a:ext>
                </a:extLst>
              </a:tr>
              <a:tr h="745700">
                <a:tc>
                  <a:txBody>
                    <a:bodyPr/>
                    <a:lstStyle/>
                    <a:p>
                      <a:pPr>
                        <a:buNone/>
                      </a:pPr>
                      <a:r>
                        <a:rPr lang="en-US" sz="1400" b="1" dirty="0"/>
                        <a:t>Next</a:t>
                      </a:r>
                    </a:p>
                  </a:txBody>
                  <a:tcPr marL="45720" marR="45720" marT="27432" marB="27432"/>
                </a:tc>
                <a:tc>
                  <a:txBody>
                    <a:bodyPr/>
                    <a:lstStyle/>
                    <a:p>
                      <a:pPr>
                        <a:buNone/>
                      </a:pPr>
                      <a:r>
                        <a:rPr lang="en-US" sz="1400" dirty="0"/>
                        <a:t>Ph.D. ChE,</a:t>
                      </a:r>
                    </a:p>
                    <a:p>
                      <a:pPr>
                        <a:buNone/>
                      </a:pPr>
                      <a:r>
                        <a:rPr lang="en-US" sz="1400" dirty="0"/>
                        <a:t>Northeastern</a:t>
                      </a:r>
                    </a:p>
                  </a:txBody>
                  <a:tcPr marL="45720" marR="45720" marT="27432" marB="27432"/>
                </a:tc>
                <a:tc>
                  <a:txBody>
                    <a:bodyPr/>
                    <a:lstStyle/>
                    <a:p>
                      <a:pPr>
                        <a:buNone/>
                      </a:pPr>
                      <a:r>
                        <a:rPr lang="en-US" sz="1400" dirty="0"/>
                        <a:t>R.O.C. Army</a:t>
                      </a:r>
                    </a:p>
                  </a:txBody>
                  <a:tcPr marL="45720" marR="45720" marT="27432" marB="27432"/>
                </a:tc>
                <a:tc>
                  <a:txBody>
                    <a:bodyPr/>
                    <a:lstStyle/>
                    <a:p>
                      <a:pPr>
                        <a:buNone/>
                      </a:pPr>
                      <a:r>
                        <a:rPr lang="en-US" sz="1400" dirty="0"/>
                        <a:t>Ph.D. ChE,</a:t>
                      </a:r>
                    </a:p>
                    <a:p>
                      <a:pPr>
                        <a:buNone/>
                      </a:pPr>
                      <a:r>
                        <a:rPr lang="en-US" sz="1400" dirty="0"/>
                        <a:t>Northeastern</a:t>
                      </a:r>
                    </a:p>
                  </a:txBody>
                  <a:tcPr marL="45720" marR="45720" marT="27432" marB="27432"/>
                </a:tc>
                <a:tc>
                  <a:txBody>
                    <a:bodyPr/>
                    <a:lstStyle/>
                    <a:p>
                      <a:pPr>
                        <a:buNone/>
                      </a:pPr>
                      <a:r>
                        <a:rPr lang="en-US" sz="1400" dirty="0"/>
                        <a:t>Data Engineer</a:t>
                      </a:r>
                    </a:p>
                  </a:txBody>
                  <a:tcPr marL="45720" marR="45720" marT="27432" marB="27432"/>
                </a:tc>
                <a:tc>
                  <a:txBody>
                    <a:bodyPr/>
                    <a:lstStyle/>
                    <a:p>
                      <a:pPr>
                        <a:buNone/>
                      </a:pPr>
                      <a:r>
                        <a:rPr lang="en-US" sz="1400" dirty="0"/>
                        <a:t>Ph.D. ChE,</a:t>
                      </a:r>
                    </a:p>
                    <a:p>
                      <a:pPr>
                        <a:buNone/>
                      </a:pPr>
                      <a:r>
                        <a:rPr lang="en-US" sz="1400" dirty="0"/>
                        <a:t>Northeastern</a:t>
                      </a:r>
                    </a:p>
                  </a:txBody>
                  <a:tcPr marL="45720" marR="45720" marT="27432" marB="27432"/>
                </a:tc>
                <a:tc>
                  <a:txBody>
                    <a:bodyPr/>
                    <a:lstStyle/>
                    <a:p>
                      <a:pPr>
                        <a:buNone/>
                      </a:pPr>
                      <a:endParaRPr lang="en-US" sz="1400"/>
                    </a:p>
                  </a:txBody>
                  <a:tcPr marL="45720" marR="45720" marT="27432" marB="27432"/>
                </a:tc>
                <a:extLst>
                  <a:ext uri="{0D108BD9-81ED-4DB2-BD59-A6C34878D82A}">
                    <a16:rowId xmlns:a16="http://schemas.microsoft.com/office/drawing/2014/main" val="10004"/>
                  </a:ext>
                </a:extLst>
              </a:tr>
              <a:tr h="859459">
                <a:tc>
                  <a:txBody>
                    <a:bodyPr/>
                    <a:lstStyle/>
                    <a:p>
                      <a:pPr>
                        <a:buNone/>
                      </a:pPr>
                      <a:r>
                        <a:rPr lang="en-US" sz="1400" b="1" dirty="0"/>
                        <a:t>Now</a:t>
                      </a:r>
                    </a:p>
                  </a:txBody>
                  <a:tcPr marL="45720" marR="45720" marT="27432" marB="27432"/>
                </a:tc>
                <a:tc>
                  <a:txBody>
                    <a:bodyPr/>
                    <a:lstStyle/>
                    <a:p>
                      <a:pPr>
                        <a:buNone/>
                      </a:pPr>
                      <a:r>
                        <a:rPr lang="en-US" sz="1400" dirty="0"/>
                        <a:t>Senior Data Scientist,</a:t>
                      </a:r>
                    </a:p>
                    <a:p>
                      <a:pPr>
                        <a:buNone/>
                      </a:pPr>
                      <a:r>
                        <a:rPr lang="en-US" sz="1400" dirty="0"/>
                        <a:t>Amgen</a:t>
                      </a:r>
                    </a:p>
                  </a:txBody>
                  <a:tcPr marL="45720" marR="45720" marT="27432" marB="27432"/>
                </a:tc>
                <a:tc>
                  <a:txBody>
                    <a:bodyPr/>
                    <a:lstStyle/>
                    <a:p>
                      <a:pPr>
                        <a:buNone/>
                      </a:pPr>
                      <a:r>
                        <a:rPr lang="en-US" sz="1400" dirty="0"/>
                        <a:t>Ph.D. National Cheng Kung University, Taiwan</a:t>
                      </a:r>
                    </a:p>
                  </a:txBody>
                  <a:tcPr marL="45720" marR="45720" marT="27432" marB="27432"/>
                </a:tc>
                <a:tc>
                  <a:txBody>
                    <a:bodyPr/>
                    <a:lstStyle/>
                    <a:p>
                      <a:pPr>
                        <a:buNone/>
                      </a:pPr>
                      <a:r>
                        <a:rPr lang="en-US" sz="1400" dirty="0"/>
                        <a:t>Ph.D. awarded</a:t>
                      </a:r>
                    </a:p>
                    <a:p>
                      <a:pPr>
                        <a:buNone/>
                      </a:pPr>
                      <a:r>
                        <a:rPr lang="en-US" sz="1400" dirty="0"/>
                        <a:t>Aug 2026</a:t>
                      </a:r>
                    </a:p>
                  </a:txBody>
                  <a:tcPr marL="45720" marR="45720" marT="27432" marB="27432"/>
                </a:tc>
                <a:tc>
                  <a:txBody>
                    <a:bodyPr/>
                    <a:lstStyle/>
                    <a:p>
                      <a:pPr>
                        <a:buNone/>
                      </a:pPr>
                      <a:r>
                        <a:rPr lang="en-US" sz="1400" dirty="0"/>
                        <a:t>Data Engineer,</a:t>
                      </a:r>
                    </a:p>
                    <a:p>
                      <a:pPr>
                        <a:buNone/>
                      </a:pPr>
                      <a:r>
                        <a:rPr lang="en-US" sz="1400" dirty="0"/>
                        <a:t>Spotify</a:t>
                      </a:r>
                    </a:p>
                  </a:txBody>
                  <a:tcPr marL="45720" marR="45720" marT="27432" marB="27432"/>
                </a:tc>
                <a:tc>
                  <a:txBody>
                    <a:bodyPr/>
                    <a:lstStyle/>
                    <a:p>
                      <a:pPr>
                        <a:buNone/>
                      </a:pPr>
                      <a:r>
                        <a:rPr lang="en-US" sz="1400" dirty="0"/>
                        <a:t>Ph.D. student,</a:t>
                      </a:r>
                    </a:p>
                    <a:p>
                      <a:pPr>
                        <a:buNone/>
                      </a:pPr>
                      <a:r>
                        <a:rPr lang="en-US" sz="1400" dirty="0"/>
                        <a:t>Northeastern</a:t>
                      </a:r>
                    </a:p>
                  </a:txBody>
                  <a:tcPr marL="45720" marR="45720" marT="27432" marB="27432"/>
                </a:tc>
                <a:tc>
                  <a:txBody>
                    <a:bodyPr/>
                    <a:lstStyle/>
                    <a:p>
                      <a:pPr>
                        <a:buNone/>
                      </a:pPr>
                      <a:endParaRPr lang="en-US" sz="1400" dirty="0"/>
                    </a:p>
                  </a:txBody>
                  <a:tcPr marL="45720" marR="45720" marT="27432" marB="27432"/>
                </a:tc>
                <a:extLst>
                  <a:ext uri="{0D108BD9-81ED-4DB2-BD59-A6C34878D82A}">
                    <a16:rowId xmlns:a16="http://schemas.microsoft.com/office/drawing/2014/main" val="10005"/>
                  </a:ext>
                </a:extLst>
              </a:tr>
            </a:tbl>
          </a:graphicData>
        </a:graphic>
      </p:graphicFrame>
      <p:sp>
        <p:nvSpPr>
          <p:cNvPr id="8"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42</a:t>
            </a:fld>
            <a:endParaRPr lang="en-US" sz="1200" dirty="0"/>
          </a:p>
        </p:txBody>
      </p:sp>
    </p:spTree>
    <p:extLst>
      <p:ext uri="{BB962C8B-B14F-4D97-AF65-F5344CB8AC3E}">
        <p14:creationId xmlns:p14="http://schemas.microsoft.com/office/powerpoint/2010/main" val="26906916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 name="45840667094.jpg" descr="45840667094.jpg"/>
          <p:cNvPicPr>
            <a:picLocks noChangeAspect="1"/>
          </p:cNvPicPr>
          <p:nvPr/>
        </p:nvPicPr>
        <p:blipFill>
          <a:blip r:embed="rId3"/>
          <a:srcRect t="6410" b="6410"/>
          <a:stretch>
            <a:fillRect/>
          </a:stretch>
        </p:blipFill>
        <p:spPr>
          <a:xfrm>
            <a:off x="0" y="0"/>
            <a:ext cx="12192000" cy="6858000"/>
          </a:xfrm>
          <a:prstGeom prst="rect">
            <a:avLst/>
          </a:prstGeom>
          <a:ln w="12700">
            <a:miter lim="400000"/>
          </a:ln>
        </p:spPr>
      </p:pic>
      <p:pic>
        <p:nvPicPr>
          <p:cNvPr id="277" name="punchcard-holes.png" descr="punchcard-holes.png"/>
          <p:cNvPicPr>
            <a:picLocks noChangeAspect="1"/>
          </p:cNvPicPr>
          <p:nvPr/>
        </p:nvPicPr>
        <p:blipFill>
          <a:blip r:embed="rId4"/>
          <a:stretch>
            <a:fillRect/>
          </a:stretch>
        </p:blipFill>
        <p:spPr>
          <a:xfrm>
            <a:off x="1524000" y="1371600"/>
            <a:ext cx="9144001" cy="4798219"/>
          </a:xfrm>
          <a:prstGeom prst="rect">
            <a:avLst/>
          </a:prstGeom>
          <a:ln w="12700">
            <a:miter lim="400000"/>
          </a:ln>
        </p:spPr>
      </p:pic>
      <p:grpSp>
        <p:nvGrpSpPr>
          <p:cNvPr id="2" name="1976 Gordon (dragged).pdf">
            <a:extLst>
              <a:ext uri="{FF2B5EF4-FFF2-40B4-BE49-F238E27FC236}">
                <a16:creationId xmlns:a16="http://schemas.microsoft.com/office/drawing/2014/main" id="{EFEBB71E-9066-0EA6-5DF2-56B89DBE440F}"/>
              </a:ext>
            </a:extLst>
          </p:cNvPr>
          <p:cNvGrpSpPr/>
          <p:nvPr/>
        </p:nvGrpSpPr>
        <p:grpSpPr>
          <a:xfrm rot="21468349">
            <a:off x="3505200" y="76200"/>
            <a:ext cx="5177422" cy="6720871"/>
            <a:chOff x="0" y="0"/>
            <a:chExt cx="7363442" cy="9558570"/>
          </a:xfrm>
        </p:grpSpPr>
        <p:pic>
          <p:nvPicPr>
            <p:cNvPr id="3" name="1976 Gordon (dragged).pdf" descr="1976 Gordon (dragged).pdf">
              <a:extLst>
                <a:ext uri="{FF2B5EF4-FFF2-40B4-BE49-F238E27FC236}">
                  <a16:creationId xmlns:a16="http://schemas.microsoft.com/office/drawing/2014/main" id="{2D933516-CD5D-8DAD-0474-44DA17C28325}"/>
                </a:ext>
              </a:extLst>
            </p:cNvPr>
            <p:cNvPicPr>
              <a:picLocks noChangeAspect="1"/>
            </p:cNvPicPr>
            <p:nvPr/>
          </p:nvPicPr>
          <p:blipFill>
            <a:blip r:embed="rId5"/>
            <a:stretch>
              <a:fillRect/>
            </a:stretch>
          </p:blipFill>
          <p:spPr>
            <a:xfrm>
              <a:off x="215899" y="139700"/>
              <a:ext cx="6931644" cy="8999771"/>
            </a:xfrm>
            <a:prstGeom prst="rect">
              <a:avLst/>
            </a:prstGeom>
            <a:ln>
              <a:noFill/>
            </a:ln>
            <a:effectLst/>
          </p:spPr>
        </p:pic>
        <p:pic>
          <p:nvPicPr>
            <p:cNvPr id="4" name="1976 Gordon (dragged).pdf" descr="1976 Gordon (dragged).pdf">
              <a:extLst>
                <a:ext uri="{FF2B5EF4-FFF2-40B4-BE49-F238E27FC236}">
                  <a16:creationId xmlns:a16="http://schemas.microsoft.com/office/drawing/2014/main" id="{41C33FBF-F8C4-A785-28B9-5A852229E6EC}"/>
                </a:ext>
              </a:extLst>
            </p:cNvPr>
            <p:cNvPicPr>
              <a:picLocks/>
            </p:cNvPicPr>
            <p:nvPr/>
          </p:nvPicPr>
          <p:blipFill>
            <a:blip r:embed="rId6"/>
            <a:stretch>
              <a:fillRect/>
            </a:stretch>
          </p:blipFill>
          <p:spPr>
            <a:xfrm>
              <a:off x="0" y="0"/>
              <a:ext cx="7363443" cy="9558571"/>
            </a:xfrm>
            <a:prstGeom prst="rect">
              <a:avLst/>
            </a:prstGeom>
            <a:effectLst/>
          </p:spPr>
        </p:pic>
      </p:grpSp>
    </p:spTree>
    <p:extLst>
      <p:ext uri="{BB962C8B-B14F-4D97-AF65-F5344CB8AC3E}">
        <p14:creationId xmlns:p14="http://schemas.microsoft.com/office/powerpoint/2010/main" val="1019059931"/>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77"/>
                                        </p:tgtEl>
                                        <p:attrNameLst>
                                          <p:attrName>style.visibility</p:attrName>
                                        </p:attrNameLst>
                                      </p:cBhvr>
                                      <p:to>
                                        <p:strVal val="visible"/>
                                      </p:to>
                                    </p:set>
                                    <p:anim calcmode="lin" valueType="num">
                                      <p:cBhvr>
                                        <p:cTn id="7" dur="1000" fill="hold"/>
                                        <p:tgtEl>
                                          <p:spTgt spid="277"/>
                                        </p:tgtEl>
                                        <p:attrNameLst>
                                          <p:attrName>ppt_w</p:attrName>
                                        </p:attrNameLst>
                                      </p:cBhvr>
                                      <p:tavLst>
                                        <p:tav tm="0">
                                          <p:val>
                                            <p:fltVal val="0"/>
                                          </p:val>
                                        </p:tav>
                                        <p:tav tm="100000">
                                          <p:val>
                                            <p:strVal val="#ppt_w"/>
                                          </p:val>
                                        </p:tav>
                                      </p:tavLst>
                                    </p:anim>
                                    <p:anim calcmode="lin" valueType="num">
                                      <p:cBhvr>
                                        <p:cTn id="8" dur="1000" fill="hold"/>
                                        <p:tgtEl>
                                          <p:spTgt spid="277"/>
                                        </p:tgtEl>
                                        <p:attrNameLst>
                                          <p:attrName>ppt_h</p:attrName>
                                        </p:attrNameLst>
                                      </p:cBhvr>
                                      <p:tavLst>
                                        <p:tav tm="0">
                                          <p:val>
                                            <p:fltVal val="0"/>
                                          </p:val>
                                        </p:tav>
                                        <p:tav tm="100000">
                                          <p:val>
                                            <p:strVal val="#ppt_h"/>
                                          </p:val>
                                        </p:tav>
                                      </p:tavLst>
                                    </p:anim>
                                    <p:anim calcmode="lin" valueType="num">
                                      <p:cBhvr>
                                        <p:cTn id="9" dur="1000" fill="hold"/>
                                        <p:tgtEl>
                                          <p:spTgt spid="277"/>
                                        </p:tgtEl>
                                        <p:attrNameLst>
                                          <p:attrName>style.rotation</p:attrName>
                                        </p:attrNameLst>
                                      </p:cBhvr>
                                      <p:tavLst>
                                        <p:tav tm="0">
                                          <p:val>
                                            <p:fltVal val="360"/>
                                          </p:val>
                                        </p:tav>
                                        <p:tav tm="100000">
                                          <p:val>
                                            <p:fltVal val="0"/>
                                          </p:val>
                                        </p:tav>
                                      </p:tavLst>
                                    </p:anim>
                                    <p:animEffect transition="in" filter="fade">
                                      <p:cBhvr>
                                        <p:cTn id="10" dur="1000"/>
                                        <p:tgtEl>
                                          <p:spTgt spid="277"/>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8" fill="hold" grpId="0" nodeType="clickEffect">
                                  <p:stCondLst>
                                    <p:cond delay="0"/>
                                  </p:stCondLst>
                                  <p:iterate>
                                    <p:tmAbs val="0"/>
                                  </p:iterate>
                                  <p:childTnLst>
                                    <p:set>
                                      <p:cBhvr>
                                        <p:cTn id="14" fill="hold"/>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 grpId="0" animBg="1" advAuto="0"/>
      <p:bldP spid="2" grpId="0"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NASA (Chemkin) format is very dense – not much room for species identifiers"/>
          <p:cNvSpPr txBox="1">
            <a:spLocks noGrp="1"/>
          </p:cNvSpPr>
          <p:nvPr>
            <p:ph type="title"/>
          </p:nvPr>
        </p:nvSpPr>
        <p:spPr>
          <a:prstGeom prst="rect">
            <a:avLst/>
          </a:prstGeom>
        </p:spPr>
        <p:txBody>
          <a:bodyPr/>
          <a:lstStyle/>
          <a:p>
            <a:r>
              <a:t>NASA (Chemkin) format is very dense –</a:t>
            </a:r>
            <a:br/>
            <a:r>
              <a:t>not much room for species identifiers</a:t>
            </a:r>
          </a:p>
        </p:txBody>
      </p:sp>
      <p:pic>
        <p:nvPicPr>
          <p:cNvPr id="385" name="Image" descr="Image"/>
          <p:cNvPicPr>
            <a:picLocks noChangeAspect="1"/>
          </p:cNvPicPr>
          <p:nvPr/>
        </p:nvPicPr>
        <p:blipFill>
          <a:blip r:embed="rId2"/>
          <a:stretch>
            <a:fillRect/>
          </a:stretch>
        </p:blipFill>
        <p:spPr>
          <a:xfrm>
            <a:off x="1756063" y="2106691"/>
            <a:ext cx="8733235" cy="5300840"/>
          </a:xfrm>
          <a:prstGeom prst="rect">
            <a:avLst/>
          </a:prstGeom>
          <a:ln w="12700">
            <a:miter lim="400000"/>
          </a:ln>
        </p:spPr>
      </p:pic>
      <p:sp>
        <p:nvSpPr>
          <p:cNvPr id="386" name="Rectangle"/>
          <p:cNvSpPr/>
          <p:nvPr/>
        </p:nvSpPr>
        <p:spPr>
          <a:xfrm>
            <a:off x="1750693" y="2316788"/>
            <a:ext cx="8153025" cy="667865"/>
          </a:xfrm>
          <a:prstGeom prst="rect">
            <a:avLst/>
          </a:prstGeom>
          <a:solidFill>
            <a:srgbClr val="FFE100">
              <a:alpha val="50000"/>
            </a:srgbClr>
          </a:solidFill>
          <a:ln w="12700">
            <a:miter lim="400000"/>
          </a:ln>
        </p:spPr>
        <p:txBody>
          <a:bodyPr lIns="35719" tIns="35719" rIns="35719" bIns="35719" anchor="ctr"/>
          <a:lstStyle/>
          <a:p>
            <a:pPr>
              <a:defRPr sz="2400">
                <a:solidFill>
                  <a:srgbClr val="FFFFFF"/>
                </a:solidFill>
              </a:defRPr>
            </a:pPr>
            <a:endParaRPr sz="1687"/>
          </a:p>
        </p:txBody>
      </p:sp>
      <p:sp>
        <p:nvSpPr>
          <p:cNvPr id="387" name="Rectangle"/>
          <p:cNvSpPr/>
          <p:nvPr/>
        </p:nvSpPr>
        <p:spPr>
          <a:xfrm>
            <a:off x="6694727" y="2069441"/>
            <a:ext cx="3094329" cy="257318"/>
          </a:xfrm>
          <a:prstGeom prst="rect">
            <a:avLst/>
          </a:prstGeom>
          <a:solidFill>
            <a:srgbClr val="FFE100">
              <a:alpha val="50000"/>
            </a:srgbClr>
          </a:solidFill>
          <a:ln w="12700">
            <a:miter lim="400000"/>
          </a:ln>
        </p:spPr>
        <p:txBody>
          <a:bodyPr lIns="35719" tIns="35719" rIns="35719" bIns="35719" anchor="ctr"/>
          <a:lstStyle/>
          <a:p>
            <a:pPr>
              <a:defRPr sz="2400">
                <a:solidFill>
                  <a:srgbClr val="FFFFFF"/>
                </a:solidFill>
              </a:defRPr>
            </a:pPr>
            <a:endParaRPr sz="1687"/>
          </a:p>
        </p:txBody>
      </p:sp>
      <p:sp>
        <p:nvSpPr>
          <p:cNvPr id="388" name="Rectangle"/>
          <p:cNvSpPr/>
          <p:nvPr/>
        </p:nvSpPr>
        <p:spPr>
          <a:xfrm>
            <a:off x="1744064" y="2069441"/>
            <a:ext cx="1040501" cy="257318"/>
          </a:xfrm>
          <a:prstGeom prst="rect">
            <a:avLst/>
          </a:prstGeom>
          <a:solidFill>
            <a:srgbClr val="FF2700">
              <a:alpha val="50000"/>
            </a:srgbClr>
          </a:solidFill>
          <a:ln w="12700">
            <a:miter lim="400000"/>
          </a:ln>
        </p:spPr>
        <p:txBody>
          <a:bodyPr lIns="35719" tIns="35719" rIns="35719" bIns="35719" anchor="ctr"/>
          <a:lstStyle/>
          <a:p>
            <a:pPr>
              <a:defRPr sz="2400">
                <a:solidFill>
                  <a:srgbClr val="FFFFFF"/>
                </a:solidFill>
              </a:defRPr>
            </a:pPr>
            <a:endParaRPr sz="1687"/>
          </a:p>
        </p:txBody>
      </p:sp>
      <p:sp>
        <p:nvSpPr>
          <p:cNvPr id="389" name="Rectangle"/>
          <p:cNvSpPr/>
          <p:nvPr/>
        </p:nvSpPr>
        <p:spPr>
          <a:xfrm>
            <a:off x="4394703" y="2069441"/>
            <a:ext cx="2163505" cy="257318"/>
          </a:xfrm>
          <a:prstGeom prst="rect">
            <a:avLst/>
          </a:prstGeom>
          <a:solidFill>
            <a:srgbClr val="00F900">
              <a:alpha val="50000"/>
            </a:srgbClr>
          </a:solidFill>
          <a:ln w="12700">
            <a:miter lim="400000"/>
          </a:ln>
        </p:spPr>
        <p:txBody>
          <a:bodyPr lIns="35719" tIns="35719" rIns="35719" bIns="35719" anchor="ctr"/>
          <a:lstStyle/>
          <a:p>
            <a:pPr>
              <a:defRPr sz="2400">
                <a:solidFill>
                  <a:srgbClr val="FFFFFF"/>
                </a:solidFill>
              </a:defRPr>
            </a:pPr>
            <a:endParaRPr sz="1687"/>
          </a:p>
        </p:txBody>
      </p:sp>
      <p:sp>
        <p:nvSpPr>
          <p:cNvPr id="390" name="Rectangle"/>
          <p:cNvSpPr/>
          <p:nvPr/>
        </p:nvSpPr>
        <p:spPr>
          <a:xfrm>
            <a:off x="9786097" y="2069441"/>
            <a:ext cx="545753" cy="257318"/>
          </a:xfrm>
          <a:prstGeom prst="rect">
            <a:avLst/>
          </a:prstGeom>
          <a:solidFill>
            <a:srgbClr val="00F900">
              <a:alpha val="50000"/>
            </a:srgbClr>
          </a:solidFill>
          <a:ln w="12700">
            <a:miter lim="400000"/>
          </a:ln>
        </p:spPr>
        <p:txBody>
          <a:bodyPr lIns="35719" tIns="35719" rIns="35719" bIns="35719" anchor="ctr"/>
          <a:lstStyle/>
          <a:p>
            <a:pPr>
              <a:defRPr sz="2400">
                <a:solidFill>
                  <a:srgbClr val="FFFFFF"/>
                </a:solidFill>
              </a:defRPr>
            </a:pPr>
            <a:endParaRPr sz="1687"/>
          </a:p>
        </p:txBody>
      </p:sp>
      <p:sp>
        <p:nvSpPr>
          <p:cNvPr id="391" name="Chemical Formula"/>
          <p:cNvSpPr txBox="1"/>
          <p:nvPr/>
        </p:nvSpPr>
        <p:spPr>
          <a:xfrm>
            <a:off x="4048561" y="1702694"/>
            <a:ext cx="1388202" cy="266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a:solidFill>
                  <a:srgbClr val="23BC00"/>
                </a:solidFill>
                <a:latin typeface="Helvetica"/>
                <a:ea typeface="Helvetica"/>
                <a:cs typeface="Helvetica"/>
                <a:sym typeface="Helvetica"/>
              </a:defRPr>
            </a:lvl1pPr>
          </a:lstStyle>
          <a:p>
            <a:r>
              <a:rPr sz="1266" dirty="0">
                <a:solidFill>
                  <a:srgbClr val="00B050"/>
                </a:solidFill>
              </a:rPr>
              <a:t>Chemical Formula</a:t>
            </a:r>
          </a:p>
        </p:txBody>
      </p:sp>
      <p:sp>
        <p:nvSpPr>
          <p:cNvPr id="392" name="Parameters for H(T), S(T)"/>
          <p:cNvSpPr txBox="1"/>
          <p:nvPr/>
        </p:nvSpPr>
        <p:spPr>
          <a:xfrm>
            <a:off x="6899668" y="1702694"/>
            <a:ext cx="1922001" cy="266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a:solidFill>
                  <a:schemeClr val="accent3">
                    <a:hueOff val="-401217"/>
                    <a:satOff val="2153"/>
                    <a:lumOff val="-7134"/>
                  </a:schemeClr>
                </a:solidFill>
                <a:latin typeface="Helvetica"/>
                <a:ea typeface="Helvetica"/>
                <a:cs typeface="Helvetica"/>
                <a:sym typeface="Helvetica"/>
              </a:defRPr>
            </a:lvl1pPr>
          </a:lstStyle>
          <a:p>
            <a:r>
              <a:rPr sz="1266"/>
              <a:t>Parameters for H(T), S(T)</a:t>
            </a:r>
          </a:p>
        </p:txBody>
      </p:sp>
      <p:sp>
        <p:nvSpPr>
          <p:cNvPr id="393" name="Species Name"/>
          <p:cNvSpPr txBox="1"/>
          <p:nvPr/>
        </p:nvSpPr>
        <p:spPr>
          <a:xfrm>
            <a:off x="1715133" y="1702694"/>
            <a:ext cx="1126912" cy="266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a:solidFill>
                  <a:schemeClr val="accent5"/>
                </a:solidFill>
                <a:latin typeface="Helvetica"/>
                <a:ea typeface="Helvetica"/>
                <a:cs typeface="Helvetica"/>
                <a:sym typeface="Helvetica"/>
              </a:defRPr>
            </a:lvl1pPr>
          </a:lstStyle>
          <a:p>
            <a:r>
              <a:rPr sz="1266"/>
              <a:t>Species Name</a:t>
            </a:r>
          </a:p>
        </p:txBody>
      </p:sp>
      <p:sp>
        <p:nvSpPr>
          <p:cNvPr id="394"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44</a:t>
            </a:fld>
            <a:endParaRPr lang="en-US" sz="1200" dirty="0"/>
          </a:p>
        </p:txBody>
      </p:sp>
    </p:spTree>
    <p:extLst>
      <p:ext uri="{BB962C8B-B14F-4D97-AF65-F5344CB8AC3E}">
        <p14:creationId xmlns:p14="http://schemas.microsoft.com/office/powerpoint/2010/main" val="13000373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Space constraints led to “creative”  naming schemes"/>
          <p:cNvSpPr txBox="1">
            <a:spLocks noGrp="1"/>
          </p:cNvSpPr>
          <p:nvPr>
            <p:ph type="title"/>
          </p:nvPr>
        </p:nvSpPr>
        <p:spPr>
          <a:prstGeom prst="rect">
            <a:avLst/>
          </a:prstGeom>
        </p:spPr>
        <p:txBody>
          <a:bodyPr/>
          <a:lstStyle/>
          <a:p>
            <a:r>
              <a:t>Space constraints led to “creative” </a:t>
            </a:r>
            <a:br/>
            <a:r>
              <a:t>naming schemes</a:t>
            </a:r>
          </a:p>
        </p:txBody>
      </p:sp>
      <p:pic>
        <p:nvPicPr>
          <p:cNvPr id="396" name="Image" descr="Image"/>
          <p:cNvPicPr>
            <a:picLocks noChangeAspect="1"/>
          </p:cNvPicPr>
          <p:nvPr/>
        </p:nvPicPr>
        <p:blipFill>
          <a:blip r:embed="rId3"/>
          <a:stretch>
            <a:fillRect/>
          </a:stretch>
        </p:blipFill>
        <p:spPr>
          <a:xfrm>
            <a:off x="1397000" y="2006600"/>
            <a:ext cx="9398000" cy="2349500"/>
          </a:xfrm>
          <a:prstGeom prst="rect">
            <a:avLst/>
          </a:prstGeom>
          <a:ln w="12700">
            <a:miter lim="400000"/>
          </a:ln>
        </p:spPr>
      </p:pic>
      <p:sp>
        <p:nvSpPr>
          <p:cNvPr id="397"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45</a:t>
            </a:fld>
            <a:endParaRPr lang="en-US" sz="1200" dirty="0"/>
          </a:p>
        </p:txBody>
      </p:sp>
    </p:spTree>
    <p:extLst>
      <p:ext uri="{BB962C8B-B14F-4D97-AF65-F5344CB8AC3E}">
        <p14:creationId xmlns:p14="http://schemas.microsoft.com/office/powerpoint/2010/main" val="476874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ometimes the same species appears twice in a model, with different names"/>
          <p:cNvSpPr txBox="1">
            <a:spLocks noGrp="1"/>
          </p:cNvSpPr>
          <p:nvPr>
            <p:ph type="title"/>
          </p:nvPr>
        </p:nvSpPr>
        <p:spPr>
          <a:prstGeom prst="rect">
            <a:avLst/>
          </a:prstGeom>
        </p:spPr>
        <p:txBody>
          <a:bodyPr/>
          <a:lstStyle/>
          <a:p>
            <a:r>
              <a:t>Sometimes the same species appears twice in a model, with different names</a:t>
            </a:r>
          </a:p>
        </p:txBody>
      </p:sp>
      <p:sp>
        <p:nvSpPr>
          <p:cNvPr id="401" name="C3KET21 is generated from alkyl peroxy radical isomerization pathway…"/>
          <p:cNvSpPr txBox="1">
            <a:spLocks noGrp="1"/>
          </p:cNvSpPr>
          <p:nvPr>
            <p:ph idx="1"/>
          </p:nvPr>
        </p:nvSpPr>
        <p:spPr>
          <a:xfrm>
            <a:off x="838200" y="4749800"/>
            <a:ext cx="10515600" cy="1778000"/>
          </a:xfrm>
          <a:prstGeom prst="rect">
            <a:avLst/>
          </a:prstGeom>
        </p:spPr>
        <p:txBody>
          <a:bodyPr/>
          <a:lstStyle/>
          <a:p>
            <a:r>
              <a:t>C3KET21 is generated from alkyl peroxy radical isomerization pathway</a:t>
            </a:r>
          </a:p>
          <a:p>
            <a:r>
              <a:t>CH3COCH2O2H is generated from low-temperature oxidation of acetone</a:t>
            </a:r>
          </a:p>
        </p:txBody>
      </p:sp>
      <p:pic>
        <p:nvPicPr>
          <p:cNvPr id="402" name="Image" descr="Image"/>
          <p:cNvPicPr>
            <a:picLocks noChangeAspect="1"/>
          </p:cNvPicPr>
          <p:nvPr/>
        </p:nvPicPr>
        <p:blipFill>
          <a:blip r:embed="rId3"/>
          <a:stretch>
            <a:fillRect/>
          </a:stretch>
        </p:blipFill>
        <p:spPr>
          <a:xfrm>
            <a:off x="1397000" y="2006600"/>
            <a:ext cx="9398000" cy="2349500"/>
          </a:xfrm>
          <a:prstGeom prst="rect">
            <a:avLst/>
          </a:prstGeom>
          <a:ln w="12700">
            <a:miter lim="400000"/>
          </a:ln>
        </p:spPr>
      </p:pic>
      <p:pic>
        <p:nvPicPr>
          <p:cNvPr id="403" name="Rectangle Rectangle" descr="Rectangle Rectangle"/>
          <p:cNvPicPr>
            <a:picLocks/>
          </p:cNvPicPr>
          <p:nvPr/>
        </p:nvPicPr>
        <p:blipFill>
          <a:blip r:embed="rId4">
            <a:alphaModFix amt="71000"/>
          </a:blip>
          <a:stretch>
            <a:fillRect/>
          </a:stretch>
        </p:blipFill>
        <p:spPr>
          <a:xfrm>
            <a:off x="3240043" y="1854282"/>
            <a:ext cx="1919202" cy="1340395"/>
          </a:xfrm>
          <a:prstGeom prst="rect">
            <a:avLst/>
          </a:prstGeom>
        </p:spPr>
      </p:pic>
      <p:pic>
        <p:nvPicPr>
          <p:cNvPr id="405" name="Rectangle Rectangle" descr="Rectangle Rectangle"/>
          <p:cNvPicPr>
            <a:picLocks/>
          </p:cNvPicPr>
          <p:nvPr/>
        </p:nvPicPr>
        <p:blipFill>
          <a:blip r:embed="rId4">
            <a:alphaModFix amt="71000"/>
          </a:blip>
          <a:stretch>
            <a:fillRect/>
          </a:stretch>
        </p:blipFill>
        <p:spPr>
          <a:xfrm>
            <a:off x="6941363" y="3164214"/>
            <a:ext cx="1919202" cy="1340395"/>
          </a:xfrm>
          <a:prstGeom prst="rect">
            <a:avLst/>
          </a:prstGeom>
        </p:spPr>
      </p:pic>
      <p:sp>
        <p:nvSpPr>
          <p:cNvPr id="406"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46</a:t>
            </a:fld>
            <a:endParaRPr lang="en-US" sz="1200" dirty="0"/>
          </a:p>
        </p:txBody>
      </p:sp>
    </p:spTree>
    <p:extLst>
      <p:ext uri="{BB962C8B-B14F-4D97-AF65-F5344CB8AC3E}">
        <p14:creationId xmlns:p14="http://schemas.microsoft.com/office/powerpoint/2010/main" val="25064655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We need a tool to help identify species"/>
          <p:cNvSpPr txBox="1">
            <a:spLocks noGrp="1"/>
          </p:cNvSpPr>
          <p:nvPr>
            <p:ph type="title"/>
          </p:nvPr>
        </p:nvSpPr>
        <p:spPr>
          <a:prstGeom prst="rect">
            <a:avLst/>
          </a:prstGeom>
        </p:spPr>
        <p:txBody>
          <a:bodyPr/>
          <a:lstStyle/>
          <a:p>
            <a:r>
              <a:t>We need a tool to help identify species</a:t>
            </a:r>
          </a:p>
        </p:txBody>
      </p:sp>
      <p:pic>
        <p:nvPicPr>
          <p:cNvPr id="412" name="Screen Shot 2015-04-21 at 10.52.39 AM.png" descr="Screen Shot 2015-04-21 at 10.52.39 AM.png"/>
          <p:cNvPicPr>
            <a:picLocks noChangeAspect="1"/>
          </p:cNvPicPr>
          <p:nvPr/>
        </p:nvPicPr>
        <p:blipFill>
          <a:blip r:embed="rId2"/>
          <a:stretch>
            <a:fillRect/>
          </a:stretch>
        </p:blipFill>
        <p:spPr>
          <a:xfrm>
            <a:off x="1485900" y="1549400"/>
            <a:ext cx="9220200" cy="5080000"/>
          </a:xfrm>
          <a:prstGeom prst="rect">
            <a:avLst/>
          </a:prstGeom>
          <a:ln w="12700">
            <a:miter lim="400000"/>
          </a:ln>
        </p:spPr>
      </p:pic>
      <p:sp>
        <p:nvSpPr>
          <p:cNvPr id="413"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47</a:t>
            </a:fld>
            <a:endParaRPr lang="en-US" sz="1200" dirty="0"/>
          </a:p>
        </p:txBody>
      </p:sp>
    </p:spTree>
    <p:extLst>
      <p:ext uri="{BB962C8B-B14F-4D97-AF65-F5344CB8AC3E}">
        <p14:creationId xmlns:p14="http://schemas.microsoft.com/office/powerpoint/2010/main" val="42884952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Reaction Mechanism Generator (RMG-Py) has many of the required features"/>
          <p:cNvSpPr txBox="1">
            <a:spLocks noGrp="1"/>
          </p:cNvSpPr>
          <p:nvPr>
            <p:ph type="title"/>
          </p:nvPr>
        </p:nvSpPr>
        <p:spPr>
          <a:prstGeom prst="rect">
            <a:avLst/>
          </a:prstGeom>
        </p:spPr>
        <p:txBody>
          <a:bodyPr/>
          <a:lstStyle/>
          <a:p>
            <a:r>
              <a:t>Reaction Mechanism Generator (RMG-Py) has many of the required features</a:t>
            </a:r>
          </a:p>
        </p:txBody>
      </p:sp>
      <p:sp>
        <p:nvSpPr>
          <p:cNvPr id="415" name="Represent molecules and recognize duplicates…"/>
          <p:cNvSpPr txBox="1">
            <a:spLocks noGrp="1"/>
          </p:cNvSpPr>
          <p:nvPr>
            <p:ph idx="1"/>
          </p:nvPr>
        </p:nvSpPr>
        <p:spPr>
          <a:prstGeom prst="rect">
            <a:avLst/>
          </a:prstGeom>
        </p:spPr>
        <p:txBody>
          <a:bodyPr/>
          <a:lstStyle/>
          <a:p>
            <a:r>
              <a:rPr dirty="0"/>
              <a:t>Represent molecules and recognize duplicates</a:t>
            </a:r>
          </a:p>
          <a:p>
            <a:r>
              <a:rPr dirty="0"/>
              <a:t>Propose reactions from templates and rules</a:t>
            </a:r>
          </a:p>
          <a:p>
            <a:r>
              <a:rPr dirty="0"/>
              <a:t>Estimate parameters quickly</a:t>
            </a:r>
          </a:p>
          <a:p>
            <a:r>
              <a:rPr dirty="0"/>
              <a:t>Expand model based on known species</a:t>
            </a:r>
          </a:p>
          <a:p>
            <a:r>
              <a:rPr dirty="0"/>
              <a:t>Modular and Extensible!</a:t>
            </a:r>
          </a:p>
        </p:txBody>
      </p:sp>
      <p:pic>
        <p:nvPicPr>
          <p:cNvPr id="416" name="PythonPowered.pdf" descr="PythonPowered.pdf"/>
          <p:cNvPicPr>
            <a:picLocks noChangeAspect="1"/>
          </p:cNvPicPr>
          <p:nvPr/>
        </p:nvPicPr>
        <p:blipFill>
          <a:blip r:embed="rId2"/>
          <a:stretch>
            <a:fillRect/>
          </a:stretch>
        </p:blipFill>
        <p:spPr>
          <a:xfrm>
            <a:off x="6467480" y="4986744"/>
            <a:ext cx="3227863" cy="1430975"/>
          </a:xfrm>
          <a:prstGeom prst="rect">
            <a:avLst/>
          </a:prstGeom>
          <a:ln w="12700">
            <a:miter lim="400000"/>
          </a:ln>
        </p:spPr>
      </p:pic>
      <p:pic>
        <p:nvPicPr>
          <p:cNvPr id="2" name="Picture 1">
            <a:extLst>
              <a:ext uri="{FF2B5EF4-FFF2-40B4-BE49-F238E27FC236}">
                <a16:creationId xmlns:a16="http://schemas.microsoft.com/office/drawing/2014/main" id="{F3D299C5-9C42-BCCC-245F-DDAA820516D8}"/>
              </a:ext>
            </a:extLst>
          </p:cNvPr>
          <p:cNvPicPr>
            <a:picLocks noChangeAspect="1"/>
          </p:cNvPicPr>
          <p:nvPr/>
        </p:nvPicPr>
        <p:blipFill>
          <a:blip r:embed="rId3"/>
          <a:stretch>
            <a:fillRect/>
          </a:stretch>
        </p:blipFill>
        <p:spPr>
          <a:xfrm>
            <a:off x="3499425" y="5126177"/>
            <a:ext cx="2073793" cy="1152108"/>
          </a:xfrm>
          <a:prstGeom prst="rect">
            <a:avLst/>
          </a:prstGeom>
        </p:spPr>
      </p:pic>
      <p:sp>
        <p:nvSpPr>
          <p:cNvPr id="417"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48</a:t>
            </a:fld>
            <a:endParaRPr lang="en-US" sz="1200" dirty="0"/>
          </a:p>
        </p:txBody>
      </p:sp>
    </p:spTree>
    <p:extLst>
      <p:ext uri="{BB962C8B-B14F-4D97-AF65-F5344CB8AC3E}">
        <p14:creationId xmlns:p14="http://schemas.microsoft.com/office/powerpoint/2010/main" val="2937846142"/>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Algorithm is like solving a Sudoku puzzle."/>
          <p:cNvSpPr txBox="1">
            <a:spLocks noGrp="1"/>
          </p:cNvSpPr>
          <p:nvPr>
            <p:ph type="title"/>
          </p:nvPr>
        </p:nvSpPr>
        <p:spPr>
          <a:prstGeom prst="rect">
            <a:avLst/>
          </a:prstGeom>
        </p:spPr>
        <p:txBody>
          <a:bodyPr/>
          <a:lstStyle/>
          <a:p>
            <a:r>
              <a:t>Algorithm is like solving a Sudoku puzzle.</a:t>
            </a:r>
          </a:p>
        </p:txBody>
      </p:sp>
      <p:sp>
        <p:nvSpPr>
          <p:cNvPr id="420" name="Identify species with only one possible structure…"/>
          <p:cNvSpPr txBox="1">
            <a:spLocks noGrp="1"/>
          </p:cNvSpPr>
          <p:nvPr>
            <p:ph idx="1"/>
          </p:nvPr>
        </p:nvSpPr>
        <p:spPr>
          <a:prstGeom prst="rect">
            <a:avLst/>
          </a:prstGeom>
        </p:spPr>
        <p:txBody>
          <a:bodyPr/>
          <a:lstStyle/>
          <a:p>
            <a:r>
              <a:rPr dirty="0"/>
              <a:t>Identify species with only one possible structure</a:t>
            </a:r>
          </a:p>
          <a:p>
            <a:pPr lvl="4"/>
            <a:r>
              <a:rPr dirty="0"/>
              <a:t>CO</a:t>
            </a:r>
            <a:r>
              <a:rPr baseline="-5999" dirty="0"/>
              <a:t>2</a:t>
            </a:r>
          </a:p>
          <a:p>
            <a:pPr lvl="4"/>
            <a:r>
              <a:rPr dirty="0"/>
              <a:t>H</a:t>
            </a:r>
            <a:r>
              <a:rPr baseline="-5999" dirty="0"/>
              <a:t>2</a:t>
            </a:r>
            <a:r>
              <a:rPr dirty="0"/>
              <a:t>O</a:t>
            </a:r>
          </a:p>
          <a:p>
            <a:pPr lvl="4"/>
            <a:r>
              <a:rPr dirty="0"/>
              <a:t>C</a:t>
            </a:r>
            <a:r>
              <a:rPr baseline="-5999" dirty="0"/>
              <a:t>3</a:t>
            </a:r>
            <a:r>
              <a:rPr dirty="0"/>
              <a:t>H</a:t>
            </a:r>
            <a:r>
              <a:rPr baseline="-5999" dirty="0"/>
              <a:t>8</a:t>
            </a:r>
          </a:p>
          <a:p>
            <a:r>
              <a:rPr dirty="0"/>
              <a:t>Then species with "borrowed" thermochemistry</a:t>
            </a:r>
          </a:p>
          <a:p>
            <a:r>
              <a:rPr dirty="0"/>
              <a:t>Then “boot-strap” based on how these react…</a:t>
            </a:r>
          </a:p>
        </p:txBody>
      </p:sp>
      <p:sp>
        <p:nvSpPr>
          <p:cNvPr id="421"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49</a:t>
            </a:fld>
            <a:endParaRPr lang="en-US" sz="1200" dirty="0"/>
          </a:p>
        </p:txBody>
      </p:sp>
    </p:spTree>
    <p:extLst>
      <p:ext uri="{BB962C8B-B14F-4D97-AF65-F5344CB8AC3E}">
        <p14:creationId xmlns:p14="http://schemas.microsoft.com/office/powerpoint/2010/main" val="21163449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Identifying ‘sc3h5co’ from its reactions:"/>
          <p:cNvSpPr txBox="1">
            <a:spLocks noGrp="1"/>
          </p:cNvSpPr>
          <p:nvPr>
            <p:ph type="title"/>
          </p:nvPr>
        </p:nvSpPr>
        <p:spPr>
          <a:prstGeom prst="rect">
            <a:avLst/>
          </a:prstGeom>
        </p:spPr>
        <p:txBody>
          <a:bodyPr/>
          <a:lstStyle/>
          <a:p>
            <a:r>
              <a:t>Identifying ‘sc3h5co’ from its reactions:</a:t>
            </a:r>
          </a:p>
        </p:txBody>
      </p:sp>
      <p:pic>
        <p:nvPicPr>
          <p:cNvPr id="423" name="droppedImage.pdf" descr="droppedImage.pdf"/>
          <p:cNvPicPr>
            <a:picLocks noChangeAspect="1"/>
          </p:cNvPicPr>
          <p:nvPr/>
        </p:nvPicPr>
        <p:blipFill>
          <a:blip r:embed="rId3"/>
          <a:stretch>
            <a:fillRect/>
          </a:stretch>
        </p:blipFill>
        <p:spPr>
          <a:xfrm>
            <a:off x="2938322" y="5297530"/>
            <a:ext cx="894774" cy="627678"/>
          </a:xfrm>
          <a:prstGeom prst="rect">
            <a:avLst/>
          </a:prstGeom>
          <a:ln w="12700">
            <a:miter lim="400000"/>
          </a:ln>
        </p:spPr>
      </p:pic>
      <p:pic>
        <p:nvPicPr>
          <p:cNvPr id="424" name="droppedImage.pdf" descr="droppedImage.pdf"/>
          <p:cNvPicPr>
            <a:picLocks noChangeAspect="1"/>
          </p:cNvPicPr>
          <p:nvPr/>
        </p:nvPicPr>
        <p:blipFill>
          <a:blip r:embed="rId4"/>
          <a:stretch>
            <a:fillRect/>
          </a:stretch>
        </p:blipFill>
        <p:spPr>
          <a:xfrm>
            <a:off x="4576641" y="5455721"/>
            <a:ext cx="1001614" cy="587613"/>
          </a:xfrm>
          <a:prstGeom prst="rect">
            <a:avLst/>
          </a:prstGeom>
          <a:ln w="12700">
            <a:miter lim="400000"/>
          </a:ln>
        </p:spPr>
      </p:pic>
      <p:pic>
        <p:nvPicPr>
          <p:cNvPr id="425" name="droppedImage.pdf" descr="droppedImage.pdf"/>
          <p:cNvPicPr>
            <a:picLocks noChangeAspect="1"/>
          </p:cNvPicPr>
          <p:nvPr/>
        </p:nvPicPr>
        <p:blipFill>
          <a:blip r:embed="rId5"/>
          <a:stretch>
            <a:fillRect/>
          </a:stretch>
        </p:blipFill>
        <p:spPr>
          <a:xfrm>
            <a:off x="4697764" y="4331058"/>
            <a:ext cx="1135162" cy="347226"/>
          </a:xfrm>
          <a:prstGeom prst="rect">
            <a:avLst/>
          </a:prstGeom>
          <a:ln w="12700">
            <a:miter lim="400000"/>
          </a:ln>
        </p:spPr>
      </p:pic>
      <p:pic>
        <p:nvPicPr>
          <p:cNvPr id="426" name="droppedImage.pdf" descr="droppedImage.pdf"/>
          <p:cNvPicPr>
            <a:picLocks noChangeAspect="1"/>
          </p:cNvPicPr>
          <p:nvPr/>
        </p:nvPicPr>
        <p:blipFill>
          <a:blip r:embed="rId6"/>
          <a:stretch>
            <a:fillRect/>
          </a:stretch>
        </p:blipFill>
        <p:spPr>
          <a:xfrm>
            <a:off x="7721854" y="5449307"/>
            <a:ext cx="1308774" cy="333872"/>
          </a:xfrm>
          <a:prstGeom prst="rect">
            <a:avLst/>
          </a:prstGeom>
          <a:ln w="12700">
            <a:miter lim="400000"/>
          </a:ln>
        </p:spPr>
      </p:pic>
      <p:pic>
        <p:nvPicPr>
          <p:cNvPr id="427" name="droppedImage.pdf" descr="droppedImage.pdf"/>
          <p:cNvPicPr>
            <a:picLocks noChangeAspect="1"/>
          </p:cNvPicPr>
          <p:nvPr/>
        </p:nvPicPr>
        <p:blipFill>
          <a:blip r:embed="rId7"/>
          <a:stretch>
            <a:fillRect/>
          </a:stretch>
        </p:blipFill>
        <p:spPr>
          <a:xfrm>
            <a:off x="2820703" y="4373904"/>
            <a:ext cx="1135162" cy="347226"/>
          </a:xfrm>
          <a:prstGeom prst="rect">
            <a:avLst/>
          </a:prstGeom>
          <a:ln w="12700">
            <a:miter lim="400000"/>
          </a:ln>
        </p:spPr>
      </p:pic>
      <p:pic>
        <p:nvPicPr>
          <p:cNvPr id="428" name="droppedImage.pdf" descr="droppedImage.pdf"/>
          <p:cNvPicPr>
            <a:picLocks noChangeAspect="1"/>
          </p:cNvPicPr>
          <p:nvPr/>
        </p:nvPicPr>
        <p:blipFill>
          <a:blip r:embed="rId8"/>
          <a:stretch>
            <a:fillRect/>
          </a:stretch>
        </p:blipFill>
        <p:spPr>
          <a:xfrm>
            <a:off x="6180940" y="4332569"/>
            <a:ext cx="1402258" cy="333871"/>
          </a:xfrm>
          <a:prstGeom prst="rect">
            <a:avLst/>
          </a:prstGeom>
          <a:ln w="12700">
            <a:miter lim="400000"/>
          </a:ln>
        </p:spPr>
      </p:pic>
      <p:pic>
        <p:nvPicPr>
          <p:cNvPr id="429" name="droppedImage.pdf" descr="droppedImage.pdf"/>
          <p:cNvPicPr>
            <a:picLocks noChangeAspect="1"/>
          </p:cNvPicPr>
          <p:nvPr/>
        </p:nvPicPr>
        <p:blipFill>
          <a:blip r:embed="rId9"/>
          <a:stretch>
            <a:fillRect/>
          </a:stretch>
        </p:blipFill>
        <p:spPr>
          <a:xfrm>
            <a:off x="7935425" y="4407080"/>
            <a:ext cx="1135162" cy="293807"/>
          </a:xfrm>
          <a:prstGeom prst="rect">
            <a:avLst/>
          </a:prstGeom>
          <a:ln w="12700">
            <a:miter lim="400000"/>
          </a:ln>
        </p:spPr>
      </p:pic>
      <p:pic>
        <p:nvPicPr>
          <p:cNvPr id="430" name="droppedImage.pdf" descr="droppedImage.pdf"/>
          <p:cNvPicPr>
            <a:picLocks noChangeAspect="1"/>
          </p:cNvPicPr>
          <p:nvPr/>
        </p:nvPicPr>
        <p:blipFill>
          <a:blip r:embed="rId10"/>
          <a:stretch>
            <a:fillRect/>
          </a:stretch>
        </p:blipFill>
        <p:spPr>
          <a:xfrm>
            <a:off x="2530770" y="1495722"/>
            <a:ext cx="7130460" cy="2071688"/>
          </a:xfrm>
          <a:prstGeom prst="rect">
            <a:avLst/>
          </a:prstGeom>
          <a:ln w="12700">
            <a:miter lim="400000"/>
          </a:ln>
        </p:spPr>
      </p:pic>
      <p:pic>
        <p:nvPicPr>
          <p:cNvPr id="431" name="droppedImage.pdf" descr="droppedImage.pdf"/>
          <p:cNvPicPr>
            <a:picLocks noChangeAspect="1"/>
          </p:cNvPicPr>
          <p:nvPr/>
        </p:nvPicPr>
        <p:blipFill>
          <a:blip r:embed="rId5"/>
          <a:stretch>
            <a:fillRect/>
          </a:stretch>
        </p:blipFill>
        <p:spPr>
          <a:xfrm>
            <a:off x="6081866" y="5438339"/>
            <a:ext cx="1135162" cy="347226"/>
          </a:xfrm>
          <a:prstGeom prst="rect">
            <a:avLst/>
          </a:prstGeom>
          <a:ln w="12700">
            <a:miter lim="400000"/>
          </a:ln>
        </p:spPr>
      </p:pic>
      <p:sp>
        <p:nvSpPr>
          <p:cNvPr id="432"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50</a:t>
            </a:fld>
            <a:endParaRPr lang="en-US" sz="1200" dirty="0"/>
          </a:p>
        </p:txBody>
      </p:sp>
    </p:spTree>
    <p:extLst>
      <p:ext uri="{BB962C8B-B14F-4D97-AF65-F5344CB8AC3E}">
        <p14:creationId xmlns:p14="http://schemas.microsoft.com/office/powerpoint/2010/main" val="3976647839"/>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iterate>
                                    <p:tmAbs val="0"/>
                                  </p:iterate>
                                  <p:childTnLst>
                                    <p:set>
                                      <p:cBhvr>
                                        <p:cTn id="6" fill="hold"/>
                                        <p:tgtEl>
                                          <p:spTgt spid="425"/>
                                        </p:tgtEl>
                                        <p:attrNameLst>
                                          <p:attrName>style.visibility</p:attrName>
                                        </p:attrNameLst>
                                      </p:cBhvr>
                                      <p:to>
                                        <p:strVal val="visible"/>
                                      </p:to>
                                    </p:set>
                                    <p:anim calcmode="lin" valueType="num">
                                      <p:cBhvr>
                                        <p:cTn id="7" dur="500" fill="hold"/>
                                        <p:tgtEl>
                                          <p:spTgt spid="425"/>
                                        </p:tgtEl>
                                        <p:attrNameLst>
                                          <p:attrName>ppt_w</p:attrName>
                                        </p:attrNameLst>
                                      </p:cBhvr>
                                      <p:tavLst>
                                        <p:tav tm="0">
                                          <p:val>
                                            <p:fltVal val="0"/>
                                          </p:val>
                                        </p:tav>
                                        <p:tav tm="100000">
                                          <p:val>
                                            <p:strVal val="#ppt_w"/>
                                          </p:val>
                                        </p:tav>
                                      </p:tavLst>
                                    </p:anim>
                                    <p:anim calcmode="lin" valueType="num">
                                      <p:cBhvr>
                                        <p:cTn id="8" dur="500" fill="hold"/>
                                        <p:tgtEl>
                                          <p:spTgt spid="42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iterate>
                                    <p:tmAbs val="0"/>
                                  </p:iterate>
                                  <p:childTnLst>
                                    <p:set>
                                      <p:cBhvr>
                                        <p:cTn id="11" fill="hold"/>
                                        <p:tgtEl>
                                          <p:spTgt spid="427"/>
                                        </p:tgtEl>
                                        <p:attrNameLst>
                                          <p:attrName>style.visibility</p:attrName>
                                        </p:attrNameLst>
                                      </p:cBhvr>
                                      <p:to>
                                        <p:strVal val="visible"/>
                                      </p:to>
                                    </p:set>
                                    <p:anim calcmode="lin" valueType="num">
                                      <p:cBhvr>
                                        <p:cTn id="12" dur="500" fill="hold"/>
                                        <p:tgtEl>
                                          <p:spTgt spid="427"/>
                                        </p:tgtEl>
                                        <p:attrNameLst>
                                          <p:attrName>ppt_w</p:attrName>
                                        </p:attrNameLst>
                                      </p:cBhvr>
                                      <p:tavLst>
                                        <p:tav tm="0">
                                          <p:val>
                                            <p:fltVal val="0"/>
                                          </p:val>
                                        </p:tav>
                                        <p:tav tm="100000">
                                          <p:val>
                                            <p:strVal val="#ppt_w"/>
                                          </p:val>
                                        </p:tav>
                                      </p:tavLst>
                                    </p:anim>
                                    <p:anim calcmode="lin" valueType="num">
                                      <p:cBhvr>
                                        <p:cTn id="13" dur="500" fill="hold"/>
                                        <p:tgtEl>
                                          <p:spTgt spid="42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iterate>
                                    <p:tmAbs val="0"/>
                                  </p:iterate>
                                  <p:childTnLst>
                                    <p:set>
                                      <p:cBhvr>
                                        <p:cTn id="16" fill="hold"/>
                                        <p:tgtEl>
                                          <p:spTgt spid="428"/>
                                        </p:tgtEl>
                                        <p:attrNameLst>
                                          <p:attrName>style.visibility</p:attrName>
                                        </p:attrNameLst>
                                      </p:cBhvr>
                                      <p:to>
                                        <p:strVal val="visible"/>
                                      </p:to>
                                    </p:set>
                                    <p:anim calcmode="lin" valueType="num">
                                      <p:cBhvr>
                                        <p:cTn id="17" dur="500" fill="hold"/>
                                        <p:tgtEl>
                                          <p:spTgt spid="428"/>
                                        </p:tgtEl>
                                        <p:attrNameLst>
                                          <p:attrName>ppt_w</p:attrName>
                                        </p:attrNameLst>
                                      </p:cBhvr>
                                      <p:tavLst>
                                        <p:tav tm="0">
                                          <p:val>
                                            <p:fltVal val="0"/>
                                          </p:val>
                                        </p:tav>
                                        <p:tav tm="100000">
                                          <p:val>
                                            <p:strVal val="#ppt_w"/>
                                          </p:val>
                                        </p:tav>
                                      </p:tavLst>
                                    </p:anim>
                                    <p:anim calcmode="lin" valueType="num">
                                      <p:cBhvr>
                                        <p:cTn id="18" dur="500" fill="hold"/>
                                        <p:tgtEl>
                                          <p:spTgt spid="428"/>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iterate>
                                    <p:tmAbs val="0"/>
                                  </p:iterate>
                                  <p:childTnLst>
                                    <p:set>
                                      <p:cBhvr>
                                        <p:cTn id="21" fill="hold"/>
                                        <p:tgtEl>
                                          <p:spTgt spid="429"/>
                                        </p:tgtEl>
                                        <p:attrNameLst>
                                          <p:attrName>style.visibility</p:attrName>
                                        </p:attrNameLst>
                                      </p:cBhvr>
                                      <p:to>
                                        <p:strVal val="visible"/>
                                      </p:to>
                                    </p:set>
                                    <p:anim calcmode="lin" valueType="num">
                                      <p:cBhvr>
                                        <p:cTn id="22" dur="500" fill="hold"/>
                                        <p:tgtEl>
                                          <p:spTgt spid="429"/>
                                        </p:tgtEl>
                                        <p:attrNameLst>
                                          <p:attrName>ppt_w</p:attrName>
                                        </p:attrNameLst>
                                      </p:cBhvr>
                                      <p:tavLst>
                                        <p:tav tm="0">
                                          <p:val>
                                            <p:fltVal val="0"/>
                                          </p:val>
                                        </p:tav>
                                        <p:tav tm="100000">
                                          <p:val>
                                            <p:strVal val="#ppt_w"/>
                                          </p:val>
                                        </p:tav>
                                      </p:tavLst>
                                    </p:anim>
                                    <p:anim calcmode="lin" valueType="num">
                                      <p:cBhvr>
                                        <p:cTn id="23" dur="500" fill="hold"/>
                                        <p:tgtEl>
                                          <p:spTgt spid="429"/>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iterate>
                                    <p:tmAbs val="0"/>
                                  </p:iterate>
                                  <p:childTnLst>
                                    <p:set>
                                      <p:cBhvr>
                                        <p:cTn id="27" fill="hold"/>
                                        <p:tgtEl>
                                          <p:spTgt spid="423"/>
                                        </p:tgtEl>
                                        <p:attrNameLst>
                                          <p:attrName>style.visibility</p:attrName>
                                        </p:attrNameLst>
                                      </p:cBhvr>
                                      <p:to>
                                        <p:strVal val="visible"/>
                                      </p:to>
                                    </p:set>
                                    <p:anim calcmode="lin" valueType="num">
                                      <p:cBhvr>
                                        <p:cTn id="28" dur="500" fill="hold"/>
                                        <p:tgtEl>
                                          <p:spTgt spid="423"/>
                                        </p:tgtEl>
                                        <p:attrNameLst>
                                          <p:attrName>ppt_w</p:attrName>
                                        </p:attrNameLst>
                                      </p:cBhvr>
                                      <p:tavLst>
                                        <p:tav tm="0">
                                          <p:val>
                                            <p:fltVal val="0"/>
                                          </p:val>
                                        </p:tav>
                                        <p:tav tm="100000">
                                          <p:val>
                                            <p:strVal val="#ppt_w"/>
                                          </p:val>
                                        </p:tav>
                                      </p:tavLst>
                                    </p:anim>
                                    <p:anim calcmode="lin" valueType="num">
                                      <p:cBhvr>
                                        <p:cTn id="29" dur="500" fill="hold"/>
                                        <p:tgtEl>
                                          <p:spTgt spid="423"/>
                                        </p:tgtEl>
                                        <p:attrNameLst>
                                          <p:attrName>ppt_h</p:attrName>
                                        </p:attrNameLst>
                                      </p:cBhvr>
                                      <p:tavLst>
                                        <p:tav tm="0">
                                          <p:val>
                                            <p:fltVal val="0"/>
                                          </p:val>
                                        </p:tav>
                                        <p:tav tm="100000">
                                          <p:val>
                                            <p:strVal val="#ppt_h"/>
                                          </p:val>
                                        </p:tav>
                                      </p:tavLst>
                                    </p:anim>
                                  </p:childTnLst>
                                </p:cTn>
                              </p:par>
                            </p:childTnLst>
                          </p:cTn>
                        </p:par>
                        <p:par>
                          <p:cTn id="30" fill="hold">
                            <p:stCondLst>
                              <p:cond delay="500"/>
                            </p:stCondLst>
                            <p:childTnLst>
                              <p:par>
                                <p:cTn id="31" presetID="23" presetClass="entr" presetSubtype="16" fill="hold" grpId="0" nodeType="afterEffect">
                                  <p:stCondLst>
                                    <p:cond delay="0"/>
                                  </p:stCondLst>
                                  <p:iterate>
                                    <p:tmAbs val="0"/>
                                  </p:iterate>
                                  <p:childTnLst>
                                    <p:set>
                                      <p:cBhvr>
                                        <p:cTn id="32" fill="hold"/>
                                        <p:tgtEl>
                                          <p:spTgt spid="424"/>
                                        </p:tgtEl>
                                        <p:attrNameLst>
                                          <p:attrName>style.visibility</p:attrName>
                                        </p:attrNameLst>
                                      </p:cBhvr>
                                      <p:to>
                                        <p:strVal val="visible"/>
                                      </p:to>
                                    </p:set>
                                    <p:anim calcmode="lin" valueType="num">
                                      <p:cBhvr>
                                        <p:cTn id="33" dur="500" fill="hold"/>
                                        <p:tgtEl>
                                          <p:spTgt spid="424"/>
                                        </p:tgtEl>
                                        <p:attrNameLst>
                                          <p:attrName>ppt_w</p:attrName>
                                        </p:attrNameLst>
                                      </p:cBhvr>
                                      <p:tavLst>
                                        <p:tav tm="0">
                                          <p:val>
                                            <p:fltVal val="0"/>
                                          </p:val>
                                        </p:tav>
                                        <p:tav tm="100000">
                                          <p:val>
                                            <p:strVal val="#ppt_w"/>
                                          </p:val>
                                        </p:tav>
                                      </p:tavLst>
                                    </p:anim>
                                    <p:anim calcmode="lin" valueType="num">
                                      <p:cBhvr>
                                        <p:cTn id="34" dur="500" fill="hold"/>
                                        <p:tgtEl>
                                          <p:spTgt spid="424"/>
                                        </p:tgtEl>
                                        <p:attrNameLst>
                                          <p:attrName>ppt_h</p:attrName>
                                        </p:attrNameLst>
                                      </p:cBhvr>
                                      <p:tavLst>
                                        <p:tav tm="0">
                                          <p:val>
                                            <p:fltVal val="0"/>
                                          </p:val>
                                        </p:tav>
                                        <p:tav tm="100000">
                                          <p:val>
                                            <p:strVal val="#ppt_h"/>
                                          </p:val>
                                        </p:tav>
                                      </p:tavLst>
                                    </p:anim>
                                  </p:childTnLst>
                                </p:cTn>
                              </p:par>
                            </p:childTnLst>
                          </p:cTn>
                        </p:par>
                        <p:par>
                          <p:cTn id="35" fill="hold">
                            <p:stCondLst>
                              <p:cond delay="1000"/>
                            </p:stCondLst>
                            <p:childTnLst>
                              <p:par>
                                <p:cTn id="36" presetID="23" presetClass="entr" presetSubtype="16" fill="hold" grpId="0" nodeType="afterEffect">
                                  <p:stCondLst>
                                    <p:cond delay="0"/>
                                  </p:stCondLst>
                                  <p:iterate>
                                    <p:tmAbs val="0"/>
                                  </p:iterate>
                                  <p:childTnLst>
                                    <p:set>
                                      <p:cBhvr>
                                        <p:cTn id="37" fill="hold"/>
                                        <p:tgtEl>
                                          <p:spTgt spid="426"/>
                                        </p:tgtEl>
                                        <p:attrNameLst>
                                          <p:attrName>style.visibility</p:attrName>
                                        </p:attrNameLst>
                                      </p:cBhvr>
                                      <p:to>
                                        <p:strVal val="visible"/>
                                      </p:to>
                                    </p:set>
                                    <p:anim calcmode="lin" valueType="num">
                                      <p:cBhvr>
                                        <p:cTn id="38" dur="500" fill="hold"/>
                                        <p:tgtEl>
                                          <p:spTgt spid="426"/>
                                        </p:tgtEl>
                                        <p:attrNameLst>
                                          <p:attrName>ppt_w</p:attrName>
                                        </p:attrNameLst>
                                      </p:cBhvr>
                                      <p:tavLst>
                                        <p:tav tm="0">
                                          <p:val>
                                            <p:fltVal val="0"/>
                                          </p:val>
                                        </p:tav>
                                        <p:tav tm="100000">
                                          <p:val>
                                            <p:strVal val="#ppt_w"/>
                                          </p:val>
                                        </p:tav>
                                      </p:tavLst>
                                    </p:anim>
                                    <p:anim calcmode="lin" valueType="num">
                                      <p:cBhvr>
                                        <p:cTn id="39" dur="500" fill="hold"/>
                                        <p:tgtEl>
                                          <p:spTgt spid="426"/>
                                        </p:tgtEl>
                                        <p:attrNameLst>
                                          <p:attrName>ppt_h</p:attrName>
                                        </p:attrNameLst>
                                      </p:cBhvr>
                                      <p:tavLst>
                                        <p:tav tm="0">
                                          <p:val>
                                            <p:fltVal val="0"/>
                                          </p:val>
                                        </p:tav>
                                        <p:tav tm="100000">
                                          <p:val>
                                            <p:strVal val="#ppt_h"/>
                                          </p:val>
                                        </p:tav>
                                      </p:tavLst>
                                    </p:anim>
                                  </p:childTnLst>
                                </p:cTn>
                              </p:par>
                            </p:childTnLst>
                          </p:cTn>
                        </p:par>
                        <p:par>
                          <p:cTn id="40" fill="hold">
                            <p:stCondLst>
                              <p:cond delay="1500"/>
                            </p:stCondLst>
                            <p:childTnLst>
                              <p:par>
                                <p:cTn id="41" presetID="23" presetClass="entr" presetSubtype="16" fill="hold" grpId="0" nodeType="afterEffect">
                                  <p:stCondLst>
                                    <p:cond delay="0"/>
                                  </p:stCondLst>
                                  <p:iterate>
                                    <p:tmAbs val="0"/>
                                  </p:iterate>
                                  <p:childTnLst>
                                    <p:set>
                                      <p:cBhvr>
                                        <p:cTn id="42" fill="hold"/>
                                        <p:tgtEl>
                                          <p:spTgt spid="431"/>
                                        </p:tgtEl>
                                        <p:attrNameLst>
                                          <p:attrName>style.visibility</p:attrName>
                                        </p:attrNameLst>
                                      </p:cBhvr>
                                      <p:to>
                                        <p:strVal val="visible"/>
                                      </p:to>
                                    </p:set>
                                    <p:anim calcmode="lin" valueType="num">
                                      <p:cBhvr>
                                        <p:cTn id="43" dur="500" fill="hold"/>
                                        <p:tgtEl>
                                          <p:spTgt spid="431"/>
                                        </p:tgtEl>
                                        <p:attrNameLst>
                                          <p:attrName>ppt_w</p:attrName>
                                        </p:attrNameLst>
                                      </p:cBhvr>
                                      <p:tavLst>
                                        <p:tav tm="0">
                                          <p:val>
                                            <p:fltVal val="0"/>
                                          </p:val>
                                        </p:tav>
                                        <p:tav tm="100000">
                                          <p:val>
                                            <p:strVal val="#ppt_w"/>
                                          </p:val>
                                        </p:tav>
                                      </p:tavLst>
                                    </p:anim>
                                    <p:anim calcmode="lin" valueType="num">
                                      <p:cBhvr>
                                        <p:cTn id="44" dur="500" fill="hold"/>
                                        <p:tgtEl>
                                          <p:spTgt spid="43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 grpId="0" animBg="1" advAuto="0"/>
      <p:bldP spid="424" grpId="0" animBg="1" advAuto="0"/>
      <p:bldP spid="425" grpId="0" animBg="1" advAuto="0"/>
      <p:bldP spid="426" grpId="0" animBg="1" advAuto="0"/>
      <p:bldP spid="427" grpId="0" animBg="1" advAuto="0"/>
      <p:bldP spid="428" grpId="0" animBg="1" advAuto="0"/>
      <p:bldP spid="429" grpId="0" animBg="1" advAuto="0"/>
      <p:bldP spid="431" grpId="0" animBg="1"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Identifying ‘sc3h5co’ from its reactions:"/>
          <p:cNvSpPr txBox="1">
            <a:spLocks noGrp="1"/>
          </p:cNvSpPr>
          <p:nvPr>
            <p:ph type="title"/>
          </p:nvPr>
        </p:nvSpPr>
        <p:spPr>
          <a:prstGeom prst="rect">
            <a:avLst/>
          </a:prstGeom>
        </p:spPr>
        <p:txBody>
          <a:bodyPr/>
          <a:lstStyle/>
          <a:p>
            <a:r>
              <a:rPr dirty="0"/>
              <a:t>Identifying ‘sc3h5co’ from its reactions:</a:t>
            </a:r>
          </a:p>
        </p:txBody>
      </p:sp>
      <p:pic>
        <p:nvPicPr>
          <p:cNvPr id="436" name="droppedImage.pdf" descr="droppedImage.pdf"/>
          <p:cNvPicPr>
            <a:picLocks noChangeAspect="1"/>
          </p:cNvPicPr>
          <p:nvPr/>
        </p:nvPicPr>
        <p:blipFill>
          <a:blip r:embed="rId3"/>
          <a:stretch>
            <a:fillRect/>
          </a:stretch>
        </p:blipFill>
        <p:spPr>
          <a:xfrm>
            <a:off x="4152752" y="4330885"/>
            <a:ext cx="894774" cy="627678"/>
          </a:xfrm>
          <a:prstGeom prst="rect">
            <a:avLst/>
          </a:prstGeom>
          <a:ln w="12700"/>
        </p:spPr>
      </p:pic>
      <p:pic>
        <p:nvPicPr>
          <p:cNvPr id="437" name="droppedImage.pdf" descr="droppedImage.pdf"/>
          <p:cNvPicPr>
            <a:picLocks noChangeAspect="1"/>
          </p:cNvPicPr>
          <p:nvPr/>
        </p:nvPicPr>
        <p:blipFill>
          <a:blip r:embed="rId4"/>
          <a:stretch>
            <a:fillRect/>
          </a:stretch>
        </p:blipFill>
        <p:spPr>
          <a:xfrm>
            <a:off x="4174797" y="5248099"/>
            <a:ext cx="1001613" cy="587613"/>
          </a:xfrm>
          <a:prstGeom prst="rect">
            <a:avLst/>
          </a:prstGeom>
          <a:ln w="12700"/>
        </p:spPr>
      </p:pic>
      <p:pic>
        <p:nvPicPr>
          <p:cNvPr id="438" name="droppedImage.pdf" descr="droppedImage.pdf"/>
          <p:cNvPicPr>
            <a:picLocks noChangeAspect="1"/>
          </p:cNvPicPr>
          <p:nvPr/>
        </p:nvPicPr>
        <p:blipFill>
          <a:blip r:embed="rId5"/>
          <a:stretch>
            <a:fillRect/>
          </a:stretch>
        </p:blipFill>
        <p:spPr>
          <a:xfrm>
            <a:off x="5555006" y="5025334"/>
            <a:ext cx="1135162" cy="347226"/>
          </a:xfrm>
          <a:prstGeom prst="rect">
            <a:avLst/>
          </a:prstGeom>
          <a:ln w="12700"/>
        </p:spPr>
      </p:pic>
      <p:pic>
        <p:nvPicPr>
          <p:cNvPr id="439" name="droppedImage.pdf" descr="droppedImage.pdf"/>
          <p:cNvPicPr>
            <a:picLocks noChangeAspect="1"/>
          </p:cNvPicPr>
          <p:nvPr/>
        </p:nvPicPr>
        <p:blipFill>
          <a:blip r:embed="rId6"/>
          <a:stretch>
            <a:fillRect/>
          </a:stretch>
        </p:blipFill>
        <p:spPr>
          <a:xfrm>
            <a:off x="5051869" y="5893552"/>
            <a:ext cx="1308774" cy="333872"/>
          </a:xfrm>
          <a:prstGeom prst="rect">
            <a:avLst/>
          </a:prstGeom>
          <a:ln w="12700"/>
        </p:spPr>
      </p:pic>
      <p:pic>
        <p:nvPicPr>
          <p:cNvPr id="440" name="droppedImage.pdf" descr="droppedImage.pdf"/>
          <p:cNvPicPr>
            <a:picLocks noChangeAspect="1"/>
          </p:cNvPicPr>
          <p:nvPr/>
        </p:nvPicPr>
        <p:blipFill>
          <a:blip r:embed="rId7"/>
          <a:stretch>
            <a:fillRect/>
          </a:stretch>
        </p:blipFill>
        <p:spPr>
          <a:xfrm>
            <a:off x="6071101" y="4157352"/>
            <a:ext cx="1135162" cy="347226"/>
          </a:xfrm>
          <a:prstGeom prst="rect">
            <a:avLst/>
          </a:prstGeom>
          <a:ln w="12700"/>
        </p:spPr>
      </p:pic>
      <p:pic>
        <p:nvPicPr>
          <p:cNvPr id="441" name="droppedImage.pdf" descr="droppedImage.pdf"/>
          <p:cNvPicPr>
            <a:picLocks noChangeAspect="1"/>
          </p:cNvPicPr>
          <p:nvPr/>
        </p:nvPicPr>
        <p:blipFill>
          <a:blip r:embed="rId8"/>
          <a:stretch>
            <a:fillRect/>
          </a:stretch>
        </p:blipFill>
        <p:spPr>
          <a:xfrm>
            <a:off x="6966744" y="4482133"/>
            <a:ext cx="1402258" cy="333871"/>
          </a:xfrm>
          <a:prstGeom prst="rect">
            <a:avLst/>
          </a:prstGeom>
          <a:ln w="12700"/>
        </p:spPr>
      </p:pic>
      <p:pic>
        <p:nvPicPr>
          <p:cNvPr id="442" name="droppedImage.pdf" descr="droppedImage.pdf"/>
          <p:cNvPicPr>
            <a:picLocks noChangeAspect="1"/>
          </p:cNvPicPr>
          <p:nvPr/>
        </p:nvPicPr>
        <p:blipFill>
          <a:blip r:embed="rId9"/>
          <a:stretch>
            <a:fillRect/>
          </a:stretch>
        </p:blipFill>
        <p:spPr>
          <a:xfrm>
            <a:off x="6962081" y="5056707"/>
            <a:ext cx="1135162" cy="293806"/>
          </a:xfrm>
          <a:prstGeom prst="rect">
            <a:avLst/>
          </a:prstGeom>
          <a:ln w="12700"/>
        </p:spPr>
      </p:pic>
      <p:pic>
        <p:nvPicPr>
          <p:cNvPr id="443" name="R1-R6.pdf" descr="R1-R6.pdf"/>
          <p:cNvPicPr>
            <a:picLocks noChangeAspect="1"/>
          </p:cNvPicPr>
          <p:nvPr/>
        </p:nvPicPr>
        <p:blipFill>
          <a:blip r:embed="rId10"/>
          <a:stretch>
            <a:fillRect/>
          </a:stretch>
        </p:blipFill>
        <p:spPr>
          <a:xfrm>
            <a:off x="5334292" y="3696845"/>
            <a:ext cx="3128969" cy="2200279"/>
          </a:xfrm>
          <a:prstGeom prst="rect">
            <a:avLst/>
          </a:prstGeom>
          <a:ln w="12700"/>
        </p:spPr>
      </p:pic>
      <p:pic>
        <p:nvPicPr>
          <p:cNvPr id="444" name="R7.pdf" descr="R7.pdf"/>
          <p:cNvPicPr>
            <a:picLocks noChangeAspect="1"/>
          </p:cNvPicPr>
          <p:nvPr/>
        </p:nvPicPr>
        <p:blipFill>
          <a:blip r:embed="rId11"/>
          <a:stretch>
            <a:fillRect/>
          </a:stretch>
        </p:blipFill>
        <p:spPr>
          <a:xfrm>
            <a:off x="3648372" y="3878605"/>
            <a:ext cx="3300422" cy="2557470"/>
          </a:xfrm>
          <a:prstGeom prst="rect">
            <a:avLst/>
          </a:prstGeom>
          <a:ln w="12700"/>
        </p:spPr>
      </p:pic>
      <p:pic>
        <p:nvPicPr>
          <p:cNvPr id="445" name="droppedImage.pdf" descr="droppedImage.pdf"/>
          <p:cNvPicPr>
            <a:picLocks noChangeAspect="1"/>
          </p:cNvPicPr>
          <p:nvPr/>
        </p:nvPicPr>
        <p:blipFill>
          <a:blip r:embed="rId12"/>
          <a:stretch>
            <a:fillRect/>
          </a:stretch>
        </p:blipFill>
        <p:spPr>
          <a:xfrm>
            <a:off x="2530770" y="1495722"/>
            <a:ext cx="7130460" cy="2071688"/>
          </a:xfrm>
          <a:prstGeom prst="rect">
            <a:avLst/>
          </a:prstGeom>
          <a:ln w="12700"/>
        </p:spPr>
      </p:pic>
      <p:pic>
        <p:nvPicPr>
          <p:cNvPr id="446" name="droppedImage.pdf" descr="droppedImage.pdf"/>
          <p:cNvPicPr>
            <a:picLocks noChangeAspect="1"/>
          </p:cNvPicPr>
          <p:nvPr/>
        </p:nvPicPr>
        <p:blipFill>
          <a:blip r:embed="rId5"/>
          <a:stretch>
            <a:fillRect/>
          </a:stretch>
        </p:blipFill>
        <p:spPr>
          <a:xfrm>
            <a:off x="5528420" y="5025334"/>
            <a:ext cx="1135162" cy="347226"/>
          </a:xfrm>
          <a:prstGeom prst="rect">
            <a:avLst/>
          </a:prstGeom>
          <a:ln w="12700"/>
        </p:spPr>
      </p:pic>
      <p:sp>
        <p:nvSpPr>
          <p:cNvPr id="447"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51</a:t>
            </a:fld>
            <a:endParaRPr lang="en-US" sz="1200" dirty="0"/>
          </a:p>
        </p:txBody>
      </p:sp>
      <p:sp>
        <p:nvSpPr>
          <p:cNvPr id="3" name="TextBox 2">
            <a:extLst>
              <a:ext uri="{FF2B5EF4-FFF2-40B4-BE49-F238E27FC236}">
                <a16:creationId xmlns:a16="http://schemas.microsoft.com/office/drawing/2014/main" id="{53525B15-9491-F2C9-9537-CEE1FF012520}"/>
              </a:ext>
            </a:extLst>
          </p:cNvPr>
          <p:cNvSpPr txBox="1"/>
          <p:nvPr/>
        </p:nvSpPr>
        <p:spPr>
          <a:xfrm>
            <a:off x="7644219" y="5919000"/>
            <a:ext cx="3614058" cy="769441"/>
          </a:xfrm>
          <a:prstGeom prst="rect">
            <a:avLst/>
          </a:prstGeom>
          <a:noFill/>
        </p:spPr>
        <p:txBody>
          <a:bodyPr wrap="square">
            <a:spAutoFit/>
          </a:bodyPr>
          <a:lstStyle/>
          <a:p>
            <a:r>
              <a:rPr lang="en-US" sz="4400" dirty="0"/>
              <a:t>but-2-enoyl</a:t>
            </a:r>
            <a:endParaRPr lang="en-US" dirty="0"/>
          </a:p>
        </p:txBody>
      </p:sp>
    </p:spTree>
    <p:extLst>
      <p:ext uri="{BB962C8B-B14F-4D97-AF65-F5344CB8AC3E}">
        <p14:creationId xmlns:p14="http://schemas.microsoft.com/office/powerpoint/2010/main" val="3934655729"/>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443"/>
                                        </p:tgtEl>
                                        <p:attrNameLst>
                                          <p:attrName>style.visibility</p:attrName>
                                        </p:attrNameLst>
                                      </p:cBhvr>
                                      <p:to>
                                        <p:strVal val="visible"/>
                                      </p:to>
                                    </p:set>
                                    <p:animEffect transition="in" filter="fade">
                                      <p:cBhvr>
                                        <p:cTn id="7" dur="500"/>
                                        <p:tgtEl>
                                          <p:spTgt spid="443"/>
                                        </p:tgtEl>
                                      </p:cBhvr>
                                    </p:animEffect>
                                  </p:childTnLst>
                                </p:cTn>
                              </p:par>
                            </p:childTnLst>
                          </p:cTn>
                        </p:par>
                        <p:par>
                          <p:cTn id="8" fill="hold">
                            <p:stCondLst>
                              <p:cond delay="500"/>
                            </p:stCondLst>
                            <p:childTnLst>
                              <p:par>
                                <p:cTn id="9" presetID="10" presetClass="entr" fill="hold" grpId="0" nodeType="afterEffect">
                                  <p:stCondLst>
                                    <p:cond delay="0"/>
                                  </p:stCondLst>
                                  <p:iterate>
                                    <p:tmAbs val="0"/>
                                  </p:iterate>
                                  <p:childTnLst>
                                    <p:set>
                                      <p:cBhvr>
                                        <p:cTn id="10" fill="hold"/>
                                        <p:tgtEl>
                                          <p:spTgt spid="444"/>
                                        </p:tgtEl>
                                        <p:attrNameLst>
                                          <p:attrName>style.visibility</p:attrName>
                                        </p:attrNameLst>
                                      </p:cBhvr>
                                      <p:to>
                                        <p:strVal val="visible"/>
                                      </p:to>
                                    </p:set>
                                    <p:animEffect transition="in" filter="fade">
                                      <p:cBhvr>
                                        <p:cTn id="11" dur="500"/>
                                        <p:tgtEl>
                                          <p:spTgt spid="444"/>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 grpId="0" animBg="1" advAuto="0"/>
      <p:bldP spid="444" grpId="0" animBg="1" advAuto="0"/>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 name="Human-Computer team can…"/>
          <p:cNvSpPr txBox="1">
            <a:spLocks noGrp="1"/>
          </p:cNvSpPr>
          <p:nvPr>
            <p:ph type="title"/>
          </p:nvPr>
        </p:nvSpPr>
        <p:spPr>
          <a:prstGeom prst="rect">
            <a:avLst/>
          </a:prstGeom>
        </p:spPr>
        <p:txBody>
          <a:bodyPr/>
          <a:lstStyle/>
          <a:p>
            <a:r>
              <a:t>Human-Computer team can</a:t>
            </a:r>
          </a:p>
          <a:p>
            <a:r>
              <a:t>identify species more quickly </a:t>
            </a:r>
          </a:p>
        </p:txBody>
      </p:sp>
      <p:sp>
        <p:nvSpPr>
          <p:cNvPr id="454" name="Our new tool uses RMG to generate reactions to compare with the target model…"/>
          <p:cNvSpPr txBox="1">
            <a:spLocks noGrp="1"/>
          </p:cNvSpPr>
          <p:nvPr>
            <p:ph idx="1"/>
          </p:nvPr>
        </p:nvSpPr>
        <p:spPr>
          <a:xfrm>
            <a:off x="838200" y="4889500"/>
            <a:ext cx="10515600" cy="1651000"/>
          </a:xfrm>
          <a:prstGeom prst="rect">
            <a:avLst/>
          </a:prstGeom>
        </p:spPr>
        <p:txBody>
          <a:bodyPr/>
          <a:lstStyle/>
          <a:p>
            <a:r>
              <a:rPr dirty="0"/>
              <a:t>Our tool uses RMG to generate reactions </a:t>
            </a:r>
            <a:br>
              <a:rPr lang="en-US" dirty="0"/>
            </a:br>
            <a:r>
              <a:rPr dirty="0"/>
              <a:t>to compare with the target model</a:t>
            </a:r>
          </a:p>
          <a:p>
            <a:r>
              <a:rPr dirty="0"/>
              <a:t>A human reviews the evidence and confirms matches.</a:t>
            </a:r>
          </a:p>
        </p:txBody>
      </p:sp>
      <p:pic>
        <p:nvPicPr>
          <p:cNvPr id="455" name="workflow.pdf" descr="workflow.pdf"/>
          <p:cNvPicPr>
            <a:picLocks noChangeAspect="1"/>
          </p:cNvPicPr>
          <p:nvPr/>
        </p:nvPicPr>
        <p:blipFill>
          <a:blip r:embed="rId2"/>
          <a:stretch>
            <a:fillRect/>
          </a:stretch>
        </p:blipFill>
        <p:spPr>
          <a:xfrm>
            <a:off x="3492500" y="1841500"/>
            <a:ext cx="5194300" cy="2908300"/>
          </a:xfrm>
          <a:prstGeom prst="rect">
            <a:avLst/>
          </a:prstGeom>
          <a:ln w="12700"/>
        </p:spPr>
      </p:pic>
      <p:sp>
        <p:nvSpPr>
          <p:cNvPr id="456"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52</a:t>
            </a:fld>
            <a:endParaRPr lang="en-US" sz="1200" dirty="0"/>
          </a:p>
        </p:txBody>
      </p:sp>
    </p:spTree>
    <p:extLst>
      <p:ext uri="{BB962C8B-B14F-4D97-AF65-F5344CB8AC3E}">
        <p14:creationId xmlns:p14="http://schemas.microsoft.com/office/powerpoint/2010/main" val="24652328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9" name="EsmaAnthonySmall.jpg" descr="EsmaAnthonySmall.jpg"/>
          <p:cNvPicPr>
            <a:picLocks noChangeAspect="1"/>
          </p:cNvPicPr>
          <p:nvPr/>
        </p:nvPicPr>
        <p:blipFill>
          <a:blip r:embed="rId3"/>
          <a:stretch>
            <a:fillRect/>
          </a:stretch>
        </p:blipFill>
        <p:spPr>
          <a:xfrm>
            <a:off x="1524000" y="0"/>
            <a:ext cx="9144000" cy="6858000"/>
          </a:xfrm>
          <a:prstGeom prst="rect">
            <a:avLst/>
          </a:prstGeom>
          <a:ln w="12700">
            <a:miter lim="400000"/>
          </a:ln>
        </p:spPr>
      </p:pic>
      <p:sp>
        <p:nvSpPr>
          <p:cNvPr id="460"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53</a:t>
            </a:fld>
            <a:endParaRPr lang="en-US" sz="1200" dirty="0"/>
          </a:p>
        </p:txBody>
      </p:sp>
    </p:spTree>
    <p:extLst>
      <p:ext uri="{BB962C8B-B14F-4D97-AF65-F5344CB8AC3E}">
        <p14:creationId xmlns:p14="http://schemas.microsoft.com/office/powerpoint/2010/main" val="3734886302"/>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6" name="neuS_P_2C_gR.pdf" descr="neuS_P_2C_gR.pdf"/>
          <p:cNvPicPr>
            <a:picLocks noChangeAspect="1"/>
          </p:cNvPicPr>
          <p:nvPr/>
        </p:nvPicPr>
        <p:blipFill>
          <a:blip r:embed="rId2"/>
          <a:stretch>
            <a:fillRect/>
          </a:stretch>
        </p:blipFill>
        <p:spPr>
          <a:xfrm>
            <a:off x="1845351" y="5775376"/>
            <a:ext cx="4359705" cy="805669"/>
          </a:xfrm>
          <a:prstGeom prst="rect">
            <a:avLst/>
          </a:prstGeom>
          <a:ln w="12700"/>
        </p:spPr>
      </p:pic>
      <p:sp>
        <p:nvSpPr>
          <p:cNvPr id="657" name=".edu/comocheng"/>
          <p:cNvSpPr txBox="1"/>
          <p:nvPr/>
        </p:nvSpPr>
        <p:spPr>
          <a:xfrm>
            <a:off x="6177547" y="6006114"/>
            <a:ext cx="2616743" cy="483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spAutoFit/>
          </a:bodyPr>
          <a:lstStyle/>
          <a:p>
            <a:pPr marL="36575" marR="36575" lvl="3" defTabSz="822931">
              <a:spcBef>
                <a:spcPts val="633"/>
              </a:spcBef>
              <a:defRPr sz="3800">
                <a:solidFill>
                  <a:srgbClr val="70614E"/>
                </a:solidFill>
                <a:uFill>
                  <a:solidFill>
                    <a:srgbClr val="70614E"/>
                  </a:solidFill>
                </a:uFill>
                <a:latin typeface="Helvetica Neue Thin"/>
                <a:ea typeface="Helvetica Neue Thin"/>
                <a:cs typeface="Helvetica Neue Thin"/>
                <a:sym typeface="Helvetica Neue Thin"/>
              </a:defRPr>
            </a:pPr>
            <a:r>
              <a:rPr sz="2672"/>
              <a:t>.edu/comocheng</a:t>
            </a:r>
          </a:p>
        </p:txBody>
      </p:sp>
      <p:pic>
        <p:nvPicPr>
          <p:cNvPr id="658" name="Image" descr="Image"/>
          <p:cNvPicPr>
            <a:picLocks noChangeAspect="1"/>
          </p:cNvPicPr>
          <p:nvPr/>
        </p:nvPicPr>
        <p:blipFill>
          <a:blip r:embed="rId3"/>
          <a:stretch>
            <a:fillRect/>
          </a:stretch>
        </p:blipFill>
        <p:spPr>
          <a:xfrm>
            <a:off x="1673297" y="109258"/>
            <a:ext cx="8845407" cy="4519041"/>
          </a:xfrm>
          <a:prstGeom prst="rect">
            <a:avLst/>
          </a:prstGeom>
          <a:ln w="12700">
            <a:miter lim="400000"/>
          </a:ln>
        </p:spPr>
      </p:pic>
      <p:sp>
        <p:nvSpPr>
          <p:cNvPr id="659" name="Richard H. West           r.west@neu.edu            Grant No. 1403171"/>
          <p:cNvSpPr txBox="1"/>
          <p:nvPr/>
        </p:nvSpPr>
        <p:spPr>
          <a:xfrm>
            <a:off x="1637150" y="4736098"/>
            <a:ext cx="10554850" cy="914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lstStyle/>
          <a:p>
            <a:pPr>
              <a:tabLst>
                <a:tab pos="3098800" algn="l"/>
                <a:tab pos="6248400" algn="l"/>
              </a:tabLst>
              <a:defRPr sz="3400"/>
            </a:pPr>
            <a:r>
              <a:rPr sz="2391" dirty="0"/>
              <a:t>Richard H. West	</a:t>
            </a:r>
            <a:r>
              <a:rPr sz="2391" dirty="0">
                <a:hlinkClick r:id="rId4"/>
              </a:rPr>
              <a:t>r.west@neu.edu</a:t>
            </a:r>
            <a:r>
              <a:rPr sz="2391" dirty="0"/>
              <a:t>	Grant No. 1403171</a:t>
            </a:r>
            <a:r>
              <a:rPr lang="en-US" sz="2391" dirty="0"/>
              <a:t>,</a:t>
            </a:r>
            <a:r>
              <a:rPr lang="en-US" sz="2400" dirty="0"/>
              <a:t> 2531937</a:t>
            </a:r>
          </a:p>
        </p:txBody>
      </p:sp>
      <p:pic>
        <p:nvPicPr>
          <p:cNvPr id="660" name="Image" descr="Image"/>
          <p:cNvPicPr>
            <a:picLocks noChangeAspect="1"/>
          </p:cNvPicPr>
          <p:nvPr/>
        </p:nvPicPr>
        <p:blipFill>
          <a:blip r:embed="rId5"/>
          <a:stretch>
            <a:fillRect/>
          </a:stretch>
        </p:blipFill>
        <p:spPr>
          <a:xfrm>
            <a:off x="3937000" y="4849115"/>
            <a:ext cx="705446" cy="705446"/>
          </a:xfrm>
          <a:prstGeom prst="rect">
            <a:avLst/>
          </a:prstGeom>
          <a:ln w="12700">
            <a:miter lim="400000"/>
          </a:ln>
        </p:spPr>
      </p:pic>
      <p:pic>
        <p:nvPicPr>
          <p:cNvPr id="661" name="Image" descr="Image"/>
          <p:cNvPicPr>
            <a:picLocks noChangeAspect="1"/>
          </p:cNvPicPr>
          <p:nvPr/>
        </p:nvPicPr>
        <p:blipFill>
          <a:blip r:embed="rId6"/>
          <a:stretch>
            <a:fillRect/>
          </a:stretch>
        </p:blipFill>
        <p:spPr>
          <a:xfrm>
            <a:off x="7073900" y="4842893"/>
            <a:ext cx="713591" cy="717889"/>
          </a:xfrm>
          <a:prstGeom prst="rect">
            <a:avLst/>
          </a:prstGeom>
          <a:ln w="12700">
            <a:miter lim="400000"/>
          </a:ln>
        </p:spPr>
      </p:pic>
      <p:sp>
        <p:nvSpPr>
          <p:cNvPr id="662"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54</a:t>
            </a:fld>
            <a:endParaRPr lang="en-US" sz="1200" dirty="0"/>
          </a:p>
        </p:txBody>
      </p:sp>
    </p:spTree>
    <p:extLst>
      <p:ext uri="{BB962C8B-B14F-4D97-AF65-F5344CB8AC3E}">
        <p14:creationId xmlns:p14="http://schemas.microsoft.com/office/powerpoint/2010/main" val="34296056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FF1B3-3C5D-EEC1-65D9-2BF17D2869D2}"/>
              </a:ext>
            </a:extLst>
          </p:cNvPr>
          <p:cNvSpPr>
            <a:spLocks noGrp="1"/>
          </p:cNvSpPr>
          <p:nvPr>
            <p:ph type="title"/>
          </p:nvPr>
        </p:nvSpPr>
        <p:spPr/>
        <p:txBody>
          <a:bodyPr/>
          <a:lstStyle/>
          <a:p>
            <a:r>
              <a:rPr lang="en-US" dirty="0"/>
              <a:t>Ph.D. Graduates</a:t>
            </a:r>
          </a:p>
        </p:txBody>
      </p:sp>
      <p:graphicFrame>
        <p:nvGraphicFramePr>
          <p:cNvPr id="7" name="Content Placeholder 6">
            <a:extLst>
              <a:ext uri="{FF2B5EF4-FFF2-40B4-BE49-F238E27FC236}">
                <a16:creationId xmlns:a16="http://schemas.microsoft.com/office/drawing/2014/main" id="{1BEB5A86-7E58-3AEB-8B30-63CD6DD20295}"/>
              </a:ext>
            </a:extLst>
          </p:cNvPr>
          <p:cNvGraphicFramePr>
            <a:graphicFrameLocks noGrp="1"/>
          </p:cNvGraphicFramePr>
          <p:nvPr>
            <p:ph idx="1"/>
          </p:nvPr>
        </p:nvGraphicFramePr>
        <p:xfrm>
          <a:off x="0" y="1680153"/>
          <a:ext cx="12191998" cy="7143236"/>
        </p:xfrm>
        <a:graphic>
          <a:graphicData uri="http://schemas.openxmlformats.org/drawingml/2006/table">
            <a:tbl>
              <a:tblPr firstRow="1" bandRow="1">
                <a:tableStyleId>{5C22544A-7EE6-4342-B048-85BDC9FD1C3A}</a:tableStyleId>
              </a:tblPr>
              <a:tblGrid>
                <a:gridCol w="1741714">
                  <a:extLst>
                    <a:ext uri="{9D8B030D-6E8A-4147-A177-3AD203B41FA5}">
                      <a16:colId xmlns:a16="http://schemas.microsoft.com/office/drawing/2014/main" val="2655575168"/>
                    </a:ext>
                  </a:extLst>
                </a:gridCol>
                <a:gridCol w="1741714">
                  <a:extLst>
                    <a:ext uri="{9D8B030D-6E8A-4147-A177-3AD203B41FA5}">
                      <a16:colId xmlns:a16="http://schemas.microsoft.com/office/drawing/2014/main" val="682416718"/>
                    </a:ext>
                  </a:extLst>
                </a:gridCol>
                <a:gridCol w="1741714">
                  <a:extLst>
                    <a:ext uri="{9D8B030D-6E8A-4147-A177-3AD203B41FA5}">
                      <a16:colId xmlns:a16="http://schemas.microsoft.com/office/drawing/2014/main" val="4276815858"/>
                    </a:ext>
                  </a:extLst>
                </a:gridCol>
                <a:gridCol w="1741714">
                  <a:extLst>
                    <a:ext uri="{9D8B030D-6E8A-4147-A177-3AD203B41FA5}">
                      <a16:colId xmlns:a16="http://schemas.microsoft.com/office/drawing/2014/main" val="50739177"/>
                    </a:ext>
                  </a:extLst>
                </a:gridCol>
                <a:gridCol w="1741714">
                  <a:extLst>
                    <a:ext uri="{9D8B030D-6E8A-4147-A177-3AD203B41FA5}">
                      <a16:colId xmlns:a16="http://schemas.microsoft.com/office/drawing/2014/main" val="2309727801"/>
                    </a:ext>
                  </a:extLst>
                </a:gridCol>
                <a:gridCol w="1741714">
                  <a:extLst>
                    <a:ext uri="{9D8B030D-6E8A-4147-A177-3AD203B41FA5}">
                      <a16:colId xmlns:a16="http://schemas.microsoft.com/office/drawing/2014/main" val="2721871313"/>
                    </a:ext>
                  </a:extLst>
                </a:gridCol>
                <a:gridCol w="1741714">
                  <a:extLst>
                    <a:ext uri="{9D8B030D-6E8A-4147-A177-3AD203B41FA5}">
                      <a16:colId xmlns:a16="http://schemas.microsoft.com/office/drawing/2014/main" val="3170775419"/>
                    </a:ext>
                  </a:extLst>
                </a:gridCol>
              </a:tblGrid>
              <a:tr h="1842365">
                <a:tc>
                  <a:txBody>
                    <a:bodyPr/>
                    <a:lstStyle/>
                    <a:p>
                      <a:endParaRPr lang="en-US" dirty="0"/>
                    </a:p>
                  </a:txBody>
                  <a:tcPr>
                    <a:blipFill dpi="0" rotWithShape="1">
                      <a:blip r:embed="rId2">
                        <a:extLst>
                          <a:ext uri="{28A0092B-C50C-407E-A947-70E740481C1C}">
                            <a14:useLocalDpi xmlns:a14="http://schemas.microsoft.com/office/drawing/2010/main" val="0"/>
                          </a:ext>
                        </a:extLst>
                      </a:blip>
                      <a:srcRect/>
                      <a:stretch>
                        <a:fillRect/>
                      </a:stretch>
                    </a:blipFill>
                  </a:tcPr>
                </a:tc>
                <a:tc>
                  <a:txBody>
                    <a:bodyPr/>
                    <a:lstStyle/>
                    <a:p>
                      <a:endParaRPr lang="en-US" dirty="0"/>
                    </a:p>
                  </a:txBody>
                  <a:tcP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endParaRPr lang="en-US" dirty="0"/>
                    </a:p>
                  </a:txBody>
                  <a:tcP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endParaRPr lang="en-US" dirty="0"/>
                    </a:p>
                  </a:txBody>
                  <a:tcP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endParaRPr lang="en-US" dirty="0"/>
                    </a:p>
                  </a:txBody>
                  <a:tcPr>
                    <a:blipFill dpi="0" rotWithShape="1">
                      <a:blip r:embed="rId6">
                        <a:extLst>
                          <a:ext uri="{28A0092B-C50C-407E-A947-70E740481C1C}">
                            <a14:useLocalDpi xmlns:a14="http://schemas.microsoft.com/office/drawing/2010/main" val="0"/>
                          </a:ext>
                        </a:extLst>
                      </a:blip>
                      <a:srcRect/>
                      <a:stretch>
                        <a:fillRect/>
                      </a:stretch>
                    </a:blipFill>
                  </a:tcPr>
                </a:tc>
                <a:tc>
                  <a:txBody>
                    <a:bodyPr/>
                    <a:lstStyle/>
                    <a:p>
                      <a:endParaRPr lang="en-US" dirty="0"/>
                    </a:p>
                  </a:txBody>
                  <a:tcPr>
                    <a:blipFill dpi="0" rotWithShape="1">
                      <a:blip r:embed="rId7">
                        <a:extLst>
                          <a:ext uri="{28A0092B-C50C-407E-A947-70E740481C1C}">
                            <a14:useLocalDpi xmlns:a14="http://schemas.microsoft.com/office/drawing/2010/main" val="0"/>
                          </a:ext>
                        </a:extLst>
                      </a:blip>
                      <a:srcRect/>
                      <a:stretch>
                        <a:fillRect/>
                      </a:stretch>
                    </a:blipFill>
                  </a:tcPr>
                </a:tc>
                <a:tc>
                  <a:txBody>
                    <a:bodyPr/>
                    <a:lstStyle/>
                    <a:p>
                      <a:endParaRPr lang="en-US" sz="1800" b="1" kern="1200" dirty="0">
                        <a:solidFill>
                          <a:schemeClr val="lt1"/>
                        </a:solidFill>
                        <a:latin typeface="+mn-lt"/>
                        <a:ea typeface="+mn-ea"/>
                        <a:cs typeface="+mn-cs"/>
                      </a:endParaRPr>
                    </a:p>
                  </a:txBody>
                  <a:tcPr>
                    <a:blipFill dpi="0" rotWithShape="1">
                      <a:blip r:embed="rId8">
                        <a:extLst>
                          <a:ext uri="{28A0092B-C50C-407E-A947-70E740481C1C}">
                            <a14:useLocalDpi xmlns:a14="http://schemas.microsoft.com/office/drawing/2010/main" val="0"/>
                          </a:ext>
                        </a:extLst>
                      </a:blip>
                      <a:srcRect/>
                      <a:stretch>
                        <a:fillRect/>
                      </a:stretch>
                    </a:blipFill>
                  </a:tcPr>
                </a:tc>
                <a:extLst>
                  <a:ext uri="{0D108BD9-81ED-4DB2-BD59-A6C34878D82A}">
                    <a16:rowId xmlns:a16="http://schemas.microsoft.com/office/drawing/2014/main" val="176162359"/>
                  </a:ext>
                </a:extLst>
              </a:tr>
              <a:tr h="477982">
                <a:tc>
                  <a:txBody>
                    <a:bodyPr/>
                    <a:lstStyle/>
                    <a:p>
                      <a:r>
                        <a:rPr lang="en-US" dirty="0"/>
                        <a:t>Dr. Pierre </a:t>
                      </a:r>
                      <a:r>
                        <a:rPr lang="en-US" dirty="0" err="1"/>
                        <a:t>Bhoorasingh</a:t>
                      </a:r>
                      <a:endParaRPr lang="en-US" dirty="0"/>
                    </a:p>
                  </a:txBody>
                  <a:tcPr/>
                </a:tc>
                <a:tc>
                  <a:txBody>
                    <a:bodyPr/>
                    <a:lstStyle/>
                    <a:p>
                      <a:r>
                        <a:rPr lang="en-US" dirty="0"/>
                        <a:t>Dr. Fariba </a:t>
                      </a:r>
                      <a:r>
                        <a:rPr lang="en-US" dirty="0" err="1"/>
                        <a:t>Khanshan</a:t>
                      </a:r>
                      <a:endParaRPr lang="en-US" dirty="0"/>
                    </a:p>
                  </a:txBody>
                  <a:tcPr/>
                </a:tc>
                <a:tc>
                  <a:txBody>
                    <a:bodyPr/>
                    <a:lstStyle/>
                    <a:p>
                      <a:r>
                        <a:rPr lang="en-US" dirty="0"/>
                        <a:t>Dr. Belinda </a:t>
                      </a:r>
                      <a:r>
                        <a:rPr lang="en-US" dirty="0" err="1"/>
                        <a:t>Slakman</a:t>
                      </a:r>
                      <a:endParaRPr lang="en-US" dirty="0"/>
                    </a:p>
                  </a:txBody>
                  <a:tcPr/>
                </a:tc>
                <a:tc>
                  <a:txBody>
                    <a:bodyPr/>
                    <a:lstStyle/>
                    <a:p>
                      <a:r>
                        <a:rPr lang="en-US" dirty="0"/>
                        <a:t>Dr. Nate </a:t>
                      </a:r>
                      <a:br>
                        <a:rPr lang="en-US" dirty="0"/>
                      </a:br>
                      <a:r>
                        <a:rPr lang="en-US" dirty="0"/>
                        <a:t>Harms</a:t>
                      </a:r>
                    </a:p>
                  </a:txBody>
                  <a:tcPr/>
                </a:tc>
                <a:tc>
                  <a:txBody>
                    <a:bodyPr/>
                    <a:lstStyle/>
                    <a:p>
                      <a:r>
                        <a:rPr lang="en-US" dirty="0"/>
                        <a:t>Dr. Krishna </a:t>
                      </a:r>
                      <a:r>
                        <a:rPr lang="en-US" dirty="0" err="1"/>
                        <a:t>Sirumalla</a:t>
                      </a:r>
                      <a:endParaRPr lang="en-US" dirty="0"/>
                    </a:p>
                  </a:txBody>
                  <a:tcPr/>
                </a:tc>
                <a:tc>
                  <a:txBody>
                    <a:bodyPr/>
                    <a:lstStyle/>
                    <a:p>
                      <a:r>
                        <a:rPr lang="en-US" dirty="0"/>
                        <a:t>Dr. Emily </a:t>
                      </a:r>
                      <a:r>
                        <a:rPr lang="en-US" dirty="0" err="1"/>
                        <a:t>Mazeau</a:t>
                      </a:r>
                      <a:endParaRPr lang="en-US" dirty="0"/>
                    </a:p>
                  </a:txBody>
                  <a:tcPr/>
                </a:tc>
                <a:tc>
                  <a:txBody>
                    <a:bodyPr/>
                    <a:lstStyle/>
                    <a:p>
                      <a:r>
                        <a:rPr lang="en-US" dirty="0"/>
                        <a:t>Dr. David </a:t>
                      </a:r>
                      <a:br>
                        <a:rPr lang="en-US" dirty="0"/>
                      </a:br>
                      <a:r>
                        <a:rPr lang="en-US" dirty="0"/>
                        <a:t>Farina</a:t>
                      </a:r>
                    </a:p>
                  </a:txBody>
                  <a:tcPr/>
                </a:tc>
                <a:extLst>
                  <a:ext uri="{0D108BD9-81ED-4DB2-BD59-A6C34878D82A}">
                    <a16:rowId xmlns:a16="http://schemas.microsoft.com/office/drawing/2014/main" val="3748546572"/>
                  </a:ext>
                </a:extLst>
              </a:tr>
              <a:tr h="955667">
                <a:tc>
                  <a:txBody>
                    <a:bodyPr/>
                    <a:lstStyle/>
                    <a:p>
                      <a:r>
                        <a:rPr lang="en-US" sz="1800" b="0" i="0" u="none" strike="noStrike" kern="1200" dirty="0">
                          <a:solidFill>
                            <a:schemeClr val="dk1"/>
                          </a:solidFill>
                          <a:effectLst/>
                          <a:latin typeface="+mn-lt"/>
                          <a:ea typeface="+mn-ea"/>
                          <a:cs typeface="+mn-cs"/>
                        </a:rPr>
                        <a:t>Senior Applied Scientist</a:t>
                      </a:r>
                      <a:endParaRPr lang="en-US" dirty="0"/>
                    </a:p>
                  </a:txBody>
                  <a:tcPr/>
                </a:tc>
                <a:tc>
                  <a:txBody>
                    <a:bodyPr/>
                    <a:lstStyle/>
                    <a:p>
                      <a:pPr fontAlgn="auto"/>
                      <a:r>
                        <a:rPr lang="en-US" sz="1400" b="0" i="0" u="none" strike="noStrike" kern="1200" dirty="0">
                          <a:solidFill>
                            <a:schemeClr val="dk1"/>
                          </a:solidFill>
                          <a:effectLst/>
                          <a:latin typeface="+mn-lt"/>
                          <a:ea typeface="+mn-ea"/>
                          <a:cs typeface="+mn-cs"/>
                        </a:rPr>
                        <a:t>Associate Director Pharmacometrician</a:t>
                      </a:r>
                    </a:p>
                  </a:txBody>
                  <a:tcPr/>
                </a:tc>
                <a:tc>
                  <a:txBody>
                    <a:bodyPr/>
                    <a:lstStyle/>
                    <a:p>
                      <a:r>
                        <a:rPr lang="en-US" dirty="0"/>
                        <a:t>Senior ML Scientist</a:t>
                      </a:r>
                    </a:p>
                  </a:txBody>
                  <a:tcPr/>
                </a:tc>
                <a:tc>
                  <a:txBody>
                    <a:bodyPr/>
                    <a:lstStyle/>
                    <a:p>
                      <a:r>
                        <a:rPr lang="en-US" dirty="0"/>
                        <a:t>Senior Data Scientist</a:t>
                      </a:r>
                    </a:p>
                  </a:txBody>
                  <a:tcPr/>
                </a:tc>
                <a:tc>
                  <a:txBody>
                    <a:bodyPr/>
                    <a:lstStyle/>
                    <a:p>
                      <a:r>
                        <a:rPr lang="en-US" dirty="0"/>
                        <a:t>Senior Research Scientist ML</a:t>
                      </a:r>
                    </a:p>
                  </a:txBody>
                  <a:tcPr/>
                </a:tc>
                <a:tc>
                  <a:txBody>
                    <a:bodyPr/>
                    <a:lstStyle/>
                    <a:p>
                      <a:r>
                        <a:rPr lang="en-US" dirty="0"/>
                        <a:t>Postdoctoral Research Associate</a:t>
                      </a:r>
                    </a:p>
                  </a:txBody>
                  <a:tcPr/>
                </a:tc>
                <a:tc>
                  <a:txBody>
                    <a:bodyPr/>
                    <a:lstStyle/>
                    <a:p>
                      <a:r>
                        <a:rPr lang="en-US" sz="1800" b="0" i="0" u="none" strike="noStrike" kern="1200" dirty="0">
                          <a:solidFill>
                            <a:schemeClr val="dk1"/>
                          </a:solidFill>
                          <a:effectLst/>
                          <a:latin typeface="+mn-lt"/>
                          <a:ea typeface="+mn-ea"/>
                          <a:cs typeface="+mn-cs"/>
                        </a:rPr>
                        <a:t>ML Research Scientist II, </a:t>
                      </a:r>
                      <a:endParaRPr lang="en-US" dirty="0"/>
                    </a:p>
                  </a:txBody>
                  <a:tcPr/>
                </a:tc>
                <a:extLst>
                  <a:ext uri="{0D108BD9-81ED-4DB2-BD59-A6C34878D82A}">
                    <a16:rowId xmlns:a16="http://schemas.microsoft.com/office/drawing/2014/main" val="1401589411"/>
                  </a:ext>
                </a:extLst>
              </a:tr>
              <a:tr h="810004">
                <a:tc>
                  <a:txBody>
                    <a:bodyPr/>
                    <a:lstStyle/>
                    <a:p>
                      <a:r>
                        <a:rPr lang="en-US" sz="1800" b="0" i="0" u="none" strike="noStrike" kern="1200" dirty="0">
                          <a:solidFill>
                            <a:schemeClr val="dk1"/>
                          </a:solidFill>
                          <a:effectLst/>
                          <a:latin typeface="+mn-lt"/>
                          <a:ea typeface="+mn-ea"/>
                          <a:cs typeface="+mn-cs"/>
                        </a:rPr>
                        <a:t>Amazon</a:t>
                      </a:r>
                      <a:endParaRPr lang="en-US" dirty="0"/>
                    </a:p>
                  </a:txBody>
                  <a:tcPr/>
                </a:tc>
                <a:tc>
                  <a:txBody>
                    <a:bodyPr/>
                    <a:lstStyle/>
                    <a:p>
                      <a:r>
                        <a:rPr lang="en-US" sz="1800" b="0" i="0" u="none" strike="noStrike" kern="1200" dirty="0">
                          <a:solidFill>
                            <a:schemeClr val="dk1"/>
                          </a:solidFill>
                          <a:effectLst/>
                          <a:latin typeface="+mn-lt"/>
                          <a:ea typeface="+mn-ea"/>
                          <a:cs typeface="+mn-cs"/>
                        </a:rPr>
                        <a:t>Novartis</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Relay Therapeutics</a:t>
                      </a:r>
                    </a:p>
                  </a:txBody>
                  <a:tcPr/>
                </a:tc>
                <a:tc>
                  <a:txBody>
                    <a:bodyPr/>
                    <a:lstStyle/>
                    <a:p>
                      <a:r>
                        <a:rPr lang="en-US" dirty="0" err="1"/>
                        <a:t>Valo</a:t>
                      </a:r>
                      <a:r>
                        <a:rPr lang="en-US" dirty="0"/>
                        <a:t> Health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Iambic Therapeutics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Oak Ridge National Laboratory</a:t>
                      </a:r>
                    </a:p>
                  </a:txBody>
                  <a:tcPr/>
                </a:tc>
                <a:tc>
                  <a:txBody>
                    <a:bodyPr/>
                    <a:lstStyle/>
                    <a:p>
                      <a:r>
                        <a:rPr lang="en-US" sz="1800" b="0" i="0" u="none" strike="noStrike" kern="1200" dirty="0">
                          <a:solidFill>
                            <a:schemeClr val="dk1"/>
                          </a:solidFill>
                          <a:effectLst/>
                          <a:latin typeface="+mn-lt"/>
                          <a:ea typeface="+mn-ea"/>
                          <a:cs typeface="+mn-cs"/>
                        </a:rPr>
                        <a:t>Iambic Therapeutics</a:t>
                      </a:r>
                      <a:endParaRPr lang="en-US" dirty="0"/>
                    </a:p>
                  </a:txBody>
                  <a:tcPr/>
                </a:tc>
                <a:extLst>
                  <a:ext uri="{0D108BD9-81ED-4DB2-BD59-A6C34878D82A}">
                    <a16:rowId xmlns:a16="http://schemas.microsoft.com/office/drawing/2014/main" val="3114552965"/>
                  </a:ext>
                </a:extLst>
              </a:tr>
              <a:tr h="801002">
                <a:tc>
                  <a:txBody>
                    <a:bodyPr/>
                    <a:lstStyle/>
                    <a:p>
                      <a:r>
                        <a:rPr lang="en-US" dirty="0"/>
                        <a:t>BS ChBE MIT, MS </a:t>
                      </a:r>
                      <a:r>
                        <a:rPr lang="en-US" dirty="0" err="1"/>
                        <a:t>BioE</a:t>
                      </a:r>
                      <a:r>
                        <a:rPr lang="en-US" dirty="0"/>
                        <a:t> UPenn</a:t>
                      </a:r>
                    </a:p>
                  </a:txBody>
                  <a:tcPr/>
                </a:tc>
                <a:tc>
                  <a:txBody>
                    <a:bodyPr/>
                    <a:lstStyle/>
                    <a:p>
                      <a:r>
                        <a:rPr lang="en-US" dirty="0"/>
                        <a:t>BS ChE, Persian Gulf U</a:t>
                      </a:r>
                    </a:p>
                  </a:txBody>
                  <a:tcPr/>
                </a:tc>
                <a:tc>
                  <a:txBody>
                    <a:bodyPr/>
                    <a:lstStyle/>
                    <a:p>
                      <a:r>
                        <a:rPr lang="en-US" dirty="0"/>
                        <a:t>BS ChE, Princeton</a:t>
                      </a:r>
                    </a:p>
                  </a:txBody>
                  <a:tcPr/>
                </a:tc>
                <a:tc>
                  <a:txBody>
                    <a:bodyPr/>
                    <a:lstStyle/>
                    <a:p>
                      <a:r>
                        <a:rPr lang="en-US" dirty="0"/>
                        <a:t>BS ChE, Oregon State U</a:t>
                      </a:r>
                    </a:p>
                  </a:txBody>
                  <a:tcPr/>
                </a:tc>
                <a:tc>
                  <a:txBody>
                    <a:bodyPr/>
                    <a:lstStyle/>
                    <a:p>
                      <a:r>
                        <a:rPr lang="en-US" dirty="0"/>
                        <a:t>BS ChE, India</a:t>
                      </a:r>
                    </a:p>
                  </a:txBody>
                  <a:tcPr/>
                </a:tc>
                <a:tc>
                  <a:txBody>
                    <a:bodyPr/>
                    <a:lstStyle/>
                    <a:p>
                      <a:r>
                        <a:rPr lang="en-US" dirty="0"/>
                        <a:t>BS ChE, RPI</a:t>
                      </a:r>
                    </a:p>
                  </a:txBody>
                  <a:tcPr/>
                </a:tc>
                <a:tc>
                  <a:txBody>
                    <a:bodyPr/>
                    <a:lstStyle/>
                    <a:p>
                      <a:r>
                        <a:rPr lang="en-US" dirty="0"/>
                        <a:t>BS Chemistry</a:t>
                      </a:r>
                      <a:br>
                        <a:rPr lang="en-US" dirty="0"/>
                      </a:br>
                      <a:r>
                        <a:rPr lang="en-US" dirty="0"/>
                        <a:t>Boston College</a:t>
                      </a:r>
                    </a:p>
                  </a:txBody>
                  <a:tcPr/>
                </a:tc>
                <a:extLst>
                  <a:ext uri="{0D108BD9-81ED-4DB2-BD59-A6C34878D82A}">
                    <a16:rowId xmlns:a16="http://schemas.microsoft.com/office/drawing/2014/main" val="896537316"/>
                  </a:ext>
                </a:extLst>
              </a:tr>
              <a:tr h="801002">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782385420"/>
                  </a:ext>
                </a:extLst>
              </a:tr>
              <a:tr h="801002">
                <a:tc>
                  <a:txBody>
                    <a:bodyPr/>
                    <a:lstStyle/>
                    <a:p>
                      <a:endParaRPr lang="en-US" dirty="0"/>
                    </a:p>
                  </a:txBody>
                  <a:tcPr/>
                </a:tc>
                <a:tc>
                  <a:txBody>
                    <a:bodyPr/>
                    <a:lstStyle/>
                    <a:p>
                      <a:r>
                        <a:rPr lang="en-US" dirty="0">
                          <a:hlinkClick r:id="rId9"/>
                        </a:rPr>
                        <a:t>https://www.linkedin.com/in/fariba-khanshan-b404a28a/</a:t>
                      </a:r>
                      <a:r>
                        <a:rPr lang="en-US" dirty="0"/>
                        <a:t> </a:t>
                      </a:r>
                    </a:p>
                  </a:txBody>
                  <a:tcPr/>
                </a:tc>
                <a:tc>
                  <a:txBody>
                    <a:bodyPr/>
                    <a:lstStyle/>
                    <a:p>
                      <a:r>
                        <a:rPr lang="en-US" dirty="0">
                          <a:hlinkClick r:id="rId10"/>
                        </a:rPr>
                        <a:t>https://www.linkedin.com/in/belindaslakman/</a:t>
                      </a:r>
                      <a:r>
                        <a:rPr lang="en-US" dirty="0"/>
                        <a:t> </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19558947"/>
                  </a:ext>
                </a:extLst>
              </a:tr>
            </a:tbl>
          </a:graphicData>
        </a:graphic>
      </p:graphicFrame>
    </p:spTree>
    <p:extLst>
      <p:ext uri="{BB962C8B-B14F-4D97-AF65-F5344CB8AC3E}">
        <p14:creationId xmlns:p14="http://schemas.microsoft.com/office/powerpoint/2010/main" val="2207121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A8CB66-E02C-6B2C-B7EA-AA47B0283CB6}"/>
              </a:ext>
            </a:extLst>
          </p:cNvPr>
          <p:cNvSpPr>
            <a:spLocks noGrp="1"/>
          </p:cNvSpPr>
          <p:nvPr>
            <p:ph type="ctrTitle"/>
          </p:nvPr>
        </p:nvSpPr>
        <p:spPr/>
        <p:txBody>
          <a:bodyPr/>
          <a:lstStyle/>
          <a:p>
            <a:r>
              <a:rPr lang="en-US" dirty="0" err="1"/>
              <a:t>R.West@northeastern.edu</a:t>
            </a:r>
            <a:endParaRPr lang="en-US" dirty="0"/>
          </a:p>
        </p:txBody>
      </p:sp>
      <p:sp>
        <p:nvSpPr>
          <p:cNvPr id="5" name="Subtitle 4">
            <a:extLst>
              <a:ext uri="{FF2B5EF4-FFF2-40B4-BE49-F238E27FC236}">
                <a16:creationId xmlns:a16="http://schemas.microsoft.com/office/drawing/2014/main" id="{051D96F3-7701-5C7B-E6F8-75E71379355E}"/>
              </a:ext>
            </a:extLst>
          </p:cNvPr>
          <p:cNvSpPr>
            <a:spLocks noGrp="1"/>
          </p:cNvSpPr>
          <p:nvPr>
            <p:ph type="subTitle" idx="1"/>
          </p:nvPr>
        </p:nvSpPr>
        <p:spPr/>
        <p:txBody>
          <a:bodyPr/>
          <a:lstStyle/>
          <a:p>
            <a:endParaRPr lang="en-US"/>
          </a:p>
        </p:txBody>
      </p:sp>
      <p:sp>
        <p:nvSpPr>
          <p:cNvPr id="6"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56</a:t>
            </a:fld>
            <a:endParaRPr lang="en-US" sz="1200" dirty="0"/>
          </a:p>
        </p:txBody>
      </p:sp>
    </p:spTree>
    <p:extLst>
      <p:ext uri="{BB962C8B-B14F-4D97-AF65-F5344CB8AC3E}">
        <p14:creationId xmlns:p14="http://schemas.microsoft.com/office/powerpoint/2010/main" val="27561572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EC547-1BD8-1619-BE7E-A84966E9D37B}"/>
              </a:ext>
            </a:extLst>
          </p:cNvPr>
          <p:cNvSpPr>
            <a:spLocks noGrp="1"/>
          </p:cNvSpPr>
          <p:nvPr>
            <p:ph type="title"/>
          </p:nvPr>
        </p:nvSpPr>
        <p:spPr/>
        <p:txBody>
          <a:bodyPr/>
          <a:lstStyle/>
          <a:p>
            <a:r>
              <a:rPr lang="en-US" dirty="0"/>
              <a:t>How else can I help you?</a:t>
            </a:r>
          </a:p>
        </p:txBody>
      </p:sp>
      <p:sp>
        <p:nvSpPr>
          <p:cNvPr id="3" name="Content Placeholder 2">
            <a:extLst>
              <a:ext uri="{FF2B5EF4-FFF2-40B4-BE49-F238E27FC236}">
                <a16:creationId xmlns:a16="http://schemas.microsoft.com/office/drawing/2014/main" id="{7B1DB7A4-9AC7-387B-2E6F-D5E4EE783124}"/>
              </a:ext>
            </a:extLst>
          </p:cNvPr>
          <p:cNvSpPr>
            <a:spLocks noGrp="1"/>
          </p:cNvSpPr>
          <p:nvPr>
            <p:ph idx="1"/>
          </p:nvPr>
        </p:nvSpPr>
        <p:spPr>
          <a:xfrm>
            <a:off x="1591732" y="1825625"/>
            <a:ext cx="9762067" cy="4351338"/>
          </a:xfrm>
        </p:spPr>
        <p:txBody>
          <a:bodyPr/>
          <a:lstStyle/>
          <a:p>
            <a:pPr marL="0" indent="0">
              <a:buNone/>
            </a:pPr>
            <a:r>
              <a:rPr lang="en-US" dirty="0"/>
              <a:t>Global Sensitivity Analysis</a:t>
            </a:r>
          </a:p>
          <a:p>
            <a:pPr marL="914400" lvl="2" indent="0">
              <a:buNone/>
            </a:pPr>
            <a:r>
              <a:rPr lang="en-US" dirty="0">
                <a:solidFill>
                  <a:schemeClr val="tx1">
                    <a:lumMod val="50000"/>
                    <a:lumOff val="50000"/>
                  </a:schemeClr>
                </a:solidFill>
              </a:rPr>
              <a:t>identify causes of uncertainty</a:t>
            </a:r>
          </a:p>
          <a:p>
            <a:pPr marL="914400" lvl="2" indent="0">
              <a:buNone/>
            </a:pPr>
            <a:endParaRPr lang="en-US" dirty="0">
              <a:solidFill>
                <a:schemeClr val="tx1">
                  <a:lumMod val="50000"/>
                  <a:lumOff val="50000"/>
                </a:schemeClr>
              </a:solidFill>
            </a:endParaRPr>
          </a:p>
          <a:p>
            <a:pPr marL="0" indent="0">
              <a:buNone/>
            </a:pPr>
            <a:r>
              <a:rPr lang="en-US" dirty="0"/>
              <a:t>Bayesian Parameter Estimation</a:t>
            </a:r>
          </a:p>
          <a:p>
            <a:pPr marL="914400" lvl="2" indent="0">
              <a:buNone/>
            </a:pPr>
            <a:r>
              <a:rPr lang="en-US" dirty="0">
                <a:solidFill>
                  <a:schemeClr val="tx1">
                    <a:lumMod val="50000"/>
                    <a:lumOff val="50000"/>
                  </a:schemeClr>
                </a:solidFill>
              </a:rPr>
              <a:t>sophisticated regression</a:t>
            </a:r>
          </a:p>
          <a:p>
            <a:pPr marL="914400" lvl="2" indent="0">
              <a:buNone/>
            </a:pPr>
            <a:endParaRPr lang="en-US" dirty="0">
              <a:solidFill>
                <a:schemeClr val="tx1">
                  <a:lumMod val="50000"/>
                  <a:lumOff val="50000"/>
                </a:schemeClr>
              </a:solidFill>
            </a:endParaRPr>
          </a:p>
          <a:p>
            <a:pPr marL="0" indent="0">
              <a:buNone/>
            </a:pPr>
            <a:r>
              <a:rPr lang="en-US" dirty="0"/>
              <a:t>Research Software Engineering</a:t>
            </a:r>
          </a:p>
          <a:p>
            <a:pPr marL="914400" lvl="2" indent="0">
              <a:buNone/>
            </a:pPr>
            <a:r>
              <a:rPr lang="en-US" dirty="0">
                <a:solidFill>
                  <a:schemeClr val="tx1">
                    <a:lumMod val="50000"/>
                    <a:lumOff val="50000"/>
                  </a:schemeClr>
                </a:solidFill>
              </a:rPr>
              <a:t>trustworthy, reusable, accessible</a:t>
            </a:r>
          </a:p>
        </p:txBody>
      </p:sp>
      <p:sp>
        <p:nvSpPr>
          <p:cNvPr id="4" name="Shape">
            <a:extLst>
              <a:ext uri="{FF2B5EF4-FFF2-40B4-BE49-F238E27FC236}">
                <a16:creationId xmlns:a16="http://schemas.microsoft.com/office/drawing/2014/main" id="{C1169C1F-0F7C-3E96-02F8-5F6756F36794}"/>
              </a:ext>
            </a:extLst>
          </p:cNvPr>
          <p:cNvSpPr/>
          <p:nvPr/>
        </p:nvSpPr>
        <p:spPr>
          <a:xfrm>
            <a:off x="917223" y="1825625"/>
            <a:ext cx="527876" cy="527876"/>
          </a:xfrm>
          <a:custGeom>
            <a:avLst/>
            <a:gdLst/>
            <a:ahLst/>
            <a:cxnLst>
              <a:cxn ang="0">
                <a:pos x="wd2" y="hd2"/>
              </a:cxn>
              <a:cxn ang="5400000">
                <a:pos x="wd2" y="hd2"/>
              </a:cxn>
              <a:cxn ang="10800000">
                <a:pos x="wd2" y="hd2"/>
              </a:cxn>
              <a:cxn ang="16200000">
                <a:pos x="wd2" y="hd2"/>
              </a:cxn>
            </a:cxnLst>
            <a:rect l="0" t="0" r="r" b="b"/>
            <a:pathLst>
              <a:path w="21600" h="21600" extrusionOk="0">
                <a:moveTo>
                  <a:pt x="11291" y="20593"/>
                </a:moveTo>
                <a:lnTo>
                  <a:pt x="11291" y="19145"/>
                </a:lnTo>
                <a:cubicBezTo>
                  <a:pt x="11291" y="18875"/>
                  <a:pt x="11071" y="18655"/>
                  <a:pt x="10800" y="18655"/>
                </a:cubicBezTo>
                <a:cubicBezTo>
                  <a:pt x="10529" y="18655"/>
                  <a:pt x="10309" y="18875"/>
                  <a:pt x="10309" y="19145"/>
                </a:cubicBezTo>
                <a:lnTo>
                  <a:pt x="10309" y="20593"/>
                </a:lnTo>
                <a:cubicBezTo>
                  <a:pt x="5280" y="20344"/>
                  <a:pt x="1255" y="16319"/>
                  <a:pt x="1006" y="11291"/>
                </a:cubicBezTo>
                <a:lnTo>
                  <a:pt x="2455" y="11291"/>
                </a:lnTo>
                <a:cubicBezTo>
                  <a:pt x="2725" y="11291"/>
                  <a:pt x="2945" y="11071"/>
                  <a:pt x="2945" y="10800"/>
                </a:cubicBezTo>
                <a:cubicBezTo>
                  <a:pt x="2945" y="10529"/>
                  <a:pt x="2725" y="10309"/>
                  <a:pt x="2455" y="10309"/>
                </a:cubicBezTo>
                <a:lnTo>
                  <a:pt x="1006" y="10309"/>
                </a:lnTo>
                <a:cubicBezTo>
                  <a:pt x="1255" y="5281"/>
                  <a:pt x="5280" y="1256"/>
                  <a:pt x="10309" y="1007"/>
                </a:cubicBezTo>
                <a:lnTo>
                  <a:pt x="10309" y="2455"/>
                </a:lnTo>
                <a:cubicBezTo>
                  <a:pt x="10309" y="2726"/>
                  <a:pt x="10529" y="2945"/>
                  <a:pt x="10800" y="2945"/>
                </a:cubicBezTo>
                <a:cubicBezTo>
                  <a:pt x="11071" y="2945"/>
                  <a:pt x="11291" y="2726"/>
                  <a:pt x="11291" y="2455"/>
                </a:cubicBezTo>
                <a:lnTo>
                  <a:pt x="11291" y="1007"/>
                </a:lnTo>
                <a:cubicBezTo>
                  <a:pt x="16320" y="1256"/>
                  <a:pt x="20345" y="5281"/>
                  <a:pt x="20594" y="10309"/>
                </a:cubicBezTo>
                <a:lnTo>
                  <a:pt x="19145" y="10309"/>
                </a:lnTo>
                <a:cubicBezTo>
                  <a:pt x="18875" y="10309"/>
                  <a:pt x="18655" y="10529"/>
                  <a:pt x="18655" y="10800"/>
                </a:cubicBezTo>
                <a:cubicBezTo>
                  <a:pt x="18655" y="11071"/>
                  <a:pt x="18875" y="11291"/>
                  <a:pt x="19145" y="11291"/>
                </a:cubicBezTo>
                <a:lnTo>
                  <a:pt x="20594" y="11291"/>
                </a:lnTo>
                <a:cubicBezTo>
                  <a:pt x="20345" y="16319"/>
                  <a:pt x="16320" y="20344"/>
                  <a:pt x="11291" y="20593"/>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965" y="6634"/>
                </a:moveTo>
                <a:lnTo>
                  <a:pt x="12189" y="12188"/>
                </a:lnTo>
                <a:lnTo>
                  <a:pt x="6635" y="14966"/>
                </a:lnTo>
                <a:lnTo>
                  <a:pt x="9411" y="9412"/>
                </a:lnTo>
                <a:cubicBezTo>
                  <a:pt x="9411" y="9412"/>
                  <a:pt x="14965" y="6634"/>
                  <a:pt x="14965" y="6634"/>
                </a:cubicBezTo>
                <a:close/>
                <a:moveTo>
                  <a:pt x="4552" y="17048"/>
                </a:moveTo>
                <a:lnTo>
                  <a:pt x="12883" y="12883"/>
                </a:lnTo>
                <a:lnTo>
                  <a:pt x="17048" y="4551"/>
                </a:lnTo>
                <a:lnTo>
                  <a:pt x="8717" y="8717"/>
                </a:lnTo>
                <a:cubicBezTo>
                  <a:pt x="8717" y="8717"/>
                  <a:pt x="4552" y="17048"/>
                  <a:pt x="4552" y="17048"/>
                </a:cubicBezTo>
                <a:close/>
                <a:moveTo>
                  <a:pt x="11494" y="11494"/>
                </a:moveTo>
                <a:cubicBezTo>
                  <a:pt x="11877" y="11111"/>
                  <a:pt x="11877" y="10489"/>
                  <a:pt x="11494" y="10106"/>
                </a:cubicBezTo>
                <a:cubicBezTo>
                  <a:pt x="11111" y="9722"/>
                  <a:pt x="10489" y="9722"/>
                  <a:pt x="10106" y="10106"/>
                </a:cubicBezTo>
                <a:cubicBezTo>
                  <a:pt x="9723" y="10489"/>
                  <a:pt x="9723" y="11111"/>
                  <a:pt x="10106" y="11494"/>
                </a:cubicBezTo>
                <a:cubicBezTo>
                  <a:pt x="10489" y="11878"/>
                  <a:pt x="11111" y="11878"/>
                  <a:pt x="11494" y="11494"/>
                </a:cubicBezTo>
              </a:path>
            </a:pathLst>
          </a:custGeom>
          <a:solidFill>
            <a:schemeClr val="tx1"/>
          </a:solidFill>
          <a:ln w="12700">
            <a:miter lim="400000"/>
          </a:ln>
        </p:spPr>
        <p:txBody>
          <a:bodyPr lIns="19050" tIns="19050" rIns="19050" bIns="19050" anchor="ctr"/>
          <a:lstStyle/>
          <a:p>
            <a:pPr algn="ct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panose="020B0503030403020204" pitchFamily="34" charset="0"/>
              <a:cs typeface="Arial" panose="020B0604020202020204" pitchFamily="34" charset="0"/>
            </a:endParaRPr>
          </a:p>
        </p:txBody>
      </p:sp>
      <p:sp>
        <p:nvSpPr>
          <p:cNvPr id="5" name="Shape">
            <a:extLst>
              <a:ext uri="{FF2B5EF4-FFF2-40B4-BE49-F238E27FC236}">
                <a16:creationId xmlns:a16="http://schemas.microsoft.com/office/drawing/2014/main" id="{111CF122-DB04-10C5-A886-F1457470557A}"/>
              </a:ext>
            </a:extLst>
          </p:cNvPr>
          <p:cNvSpPr/>
          <p:nvPr/>
        </p:nvSpPr>
        <p:spPr>
          <a:xfrm>
            <a:off x="917222" y="3016827"/>
            <a:ext cx="527876" cy="527876"/>
          </a:xfrm>
          <a:custGeom>
            <a:avLst/>
            <a:gdLst/>
            <a:ahLst/>
            <a:cxnLst>
              <a:cxn ang="0">
                <a:pos x="wd2" y="hd2"/>
              </a:cxn>
              <a:cxn ang="5400000">
                <a:pos x="wd2" y="hd2"/>
              </a:cxn>
              <a:cxn ang="10800000">
                <a:pos x="wd2" y="hd2"/>
              </a:cxn>
              <a:cxn ang="16200000">
                <a:pos x="wd2" y="hd2"/>
              </a:cxn>
            </a:cxnLst>
            <a:rect l="0" t="0" r="r" b="b"/>
            <a:pathLst>
              <a:path w="21600" h="21600" extrusionOk="0">
                <a:moveTo>
                  <a:pt x="11291" y="20593"/>
                </a:moveTo>
                <a:lnTo>
                  <a:pt x="11291" y="17648"/>
                </a:lnTo>
                <a:cubicBezTo>
                  <a:pt x="14694" y="17407"/>
                  <a:pt x="17408" y="14693"/>
                  <a:pt x="17649" y="11291"/>
                </a:cubicBezTo>
                <a:lnTo>
                  <a:pt x="20594" y="11291"/>
                </a:lnTo>
                <a:cubicBezTo>
                  <a:pt x="20345" y="16319"/>
                  <a:pt x="16320" y="20344"/>
                  <a:pt x="11291" y="20593"/>
                </a:cubicBezTo>
                <a:moveTo>
                  <a:pt x="11291" y="13205"/>
                </a:moveTo>
                <a:cubicBezTo>
                  <a:pt x="12252" y="13010"/>
                  <a:pt x="13005" y="12252"/>
                  <a:pt x="13201" y="11291"/>
                </a:cubicBezTo>
                <a:lnTo>
                  <a:pt x="16667" y="11291"/>
                </a:lnTo>
                <a:cubicBezTo>
                  <a:pt x="16431" y="14152"/>
                  <a:pt x="14152" y="16429"/>
                  <a:pt x="11291" y="16666"/>
                </a:cubicBezTo>
                <a:cubicBezTo>
                  <a:pt x="11291" y="16666"/>
                  <a:pt x="11291" y="13205"/>
                  <a:pt x="11291" y="13205"/>
                </a:cubicBezTo>
                <a:close/>
                <a:moveTo>
                  <a:pt x="11291" y="4934"/>
                </a:moveTo>
                <a:cubicBezTo>
                  <a:pt x="12233" y="5012"/>
                  <a:pt x="13111" y="5315"/>
                  <a:pt x="13875" y="5784"/>
                </a:cubicBezTo>
                <a:cubicBezTo>
                  <a:pt x="13793" y="5967"/>
                  <a:pt x="13745" y="6168"/>
                  <a:pt x="13745" y="6382"/>
                </a:cubicBezTo>
                <a:cubicBezTo>
                  <a:pt x="13745" y="7195"/>
                  <a:pt x="14405" y="7855"/>
                  <a:pt x="15218" y="7855"/>
                </a:cubicBezTo>
                <a:cubicBezTo>
                  <a:pt x="15432" y="7855"/>
                  <a:pt x="15633" y="7807"/>
                  <a:pt x="15816" y="7725"/>
                </a:cubicBezTo>
                <a:cubicBezTo>
                  <a:pt x="16286" y="8489"/>
                  <a:pt x="16589" y="9367"/>
                  <a:pt x="16667" y="10309"/>
                </a:cubicBezTo>
                <a:lnTo>
                  <a:pt x="13201" y="10309"/>
                </a:lnTo>
                <a:cubicBezTo>
                  <a:pt x="13005" y="9348"/>
                  <a:pt x="12252" y="8590"/>
                  <a:pt x="11291" y="8395"/>
                </a:cubicBezTo>
                <a:cubicBezTo>
                  <a:pt x="11291" y="8395"/>
                  <a:pt x="11291" y="4934"/>
                  <a:pt x="11291" y="4934"/>
                </a:cubicBezTo>
                <a:close/>
                <a:moveTo>
                  <a:pt x="11291" y="1007"/>
                </a:moveTo>
                <a:cubicBezTo>
                  <a:pt x="16320" y="1256"/>
                  <a:pt x="20345" y="5281"/>
                  <a:pt x="20594" y="10309"/>
                </a:cubicBezTo>
                <a:lnTo>
                  <a:pt x="17649" y="10309"/>
                </a:lnTo>
                <a:cubicBezTo>
                  <a:pt x="17563" y="9102"/>
                  <a:pt x="17162" y="7985"/>
                  <a:pt x="16534" y="7031"/>
                </a:cubicBezTo>
                <a:cubicBezTo>
                  <a:pt x="16631" y="6835"/>
                  <a:pt x="16691" y="6616"/>
                  <a:pt x="16691" y="6382"/>
                </a:cubicBezTo>
                <a:cubicBezTo>
                  <a:pt x="16691" y="5569"/>
                  <a:pt x="16032" y="4909"/>
                  <a:pt x="15218" y="4909"/>
                </a:cubicBezTo>
                <a:cubicBezTo>
                  <a:pt x="14984" y="4909"/>
                  <a:pt x="14765" y="4969"/>
                  <a:pt x="14568" y="5066"/>
                </a:cubicBezTo>
                <a:cubicBezTo>
                  <a:pt x="13614" y="4439"/>
                  <a:pt x="12498" y="4038"/>
                  <a:pt x="11291" y="3952"/>
                </a:cubicBezTo>
                <a:cubicBezTo>
                  <a:pt x="11291" y="3952"/>
                  <a:pt x="11291" y="1007"/>
                  <a:pt x="11291" y="1007"/>
                </a:cubicBezTo>
                <a:close/>
                <a:moveTo>
                  <a:pt x="10309" y="3949"/>
                </a:moveTo>
                <a:cubicBezTo>
                  <a:pt x="7225" y="4167"/>
                  <a:pt x="4703" y="6417"/>
                  <a:pt x="4078" y="9370"/>
                </a:cubicBezTo>
                <a:cubicBezTo>
                  <a:pt x="3590" y="9486"/>
                  <a:pt x="3196" y="9843"/>
                  <a:pt x="3030" y="10309"/>
                </a:cubicBezTo>
                <a:lnTo>
                  <a:pt x="1006" y="10309"/>
                </a:lnTo>
                <a:cubicBezTo>
                  <a:pt x="1255" y="5281"/>
                  <a:pt x="5280" y="1256"/>
                  <a:pt x="10309" y="1007"/>
                </a:cubicBezTo>
                <a:cubicBezTo>
                  <a:pt x="10309" y="1007"/>
                  <a:pt x="10309" y="3949"/>
                  <a:pt x="10309" y="3949"/>
                </a:cubicBezTo>
                <a:close/>
                <a:moveTo>
                  <a:pt x="10309" y="8395"/>
                </a:moveTo>
                <a:cubicBezTo>
                  <a:pt x="9348" y="8590"/>
                  <a:pt x="8595" y="9348"/>
                  <a:pt x="8399" y="10309"/>
                </a:cubicBezTo>
                <a:lnTo>
                  <a:pt x="5796" y="10309"/>
                </a:lnTo>
                <a:cubicBezTo>
                  <a:pt x="5666" y="9948"/>
                  <a:pt x="5405" y="9649"/>
                  <a:pt x="5062" y="9482"/>
                </a:cubicBezTo>
                <a:cubicBezTo>
                  <a:pt x="5626" y="7018"/>
                  <a:pt x="7730" y="5144"/>
                  <a:pt x="10309" y="4930"/>
                </a:cubicBezTo>
                <a:cubicBezTo>
                  <a:pt x="10309" y="4930"/>
                  <a:pt x="10309" y="8395"/>
                  <a:pt x="10309" y="8395"/>
                </a:cubicBezTo>
                <a:close/>
                <a:moveTo>
                  <a:pt x="10309" y="16670"/>
                </a:moveTo>
                <a:cubicBezTo>
                  <a:pt x="7730" y="16456"/>
                  <a:pt x="5626" y="14582"/>
                  <a:pt x="5062" y="12118"/>
                </a:cubicBezTo>
                <a:cubicBezTo>
                  <a:pt x="5405" y="11951"/>
                  <a:pt x="5666" y="11652"/>
                  <a:pt x="5796" y="11291"/>
                </a:cubicBezTo>
                <a:lnTo>
                  <a:pt x="8399" y="11291"/>
                </a:lnTo>
                <a:cubicBezTo>
                  <a:pt x="8595" y="12252"/>
                  <a:pt x="9348" y="13010"/>
                  <a:pt x="10309" y="13205"/>
                </a:cubicBezTo>
                <a:cubicBezTo>
                  <a:pt x="10309" y="13205"/>
                  <a:pt x="10309" y="16670"/>
                  <a:pt x="10309" y="16670"/>
                </a:cubicBezTo>
                <a:close/>
                <a:moveTo>
                  <a:pt x="10309" y="20593"/>
                </a:moveTo>
                <a:cubicBezTo>
                  <a:pt x="5280" y="20344"/>
                  <a:pt x="1255" y="16319"/>
                  <a:pt x="1006" y="11291"/>
                </a:cubicBezTo>
                <a:lnTo>
                  <a:pt x="3030" y="11291"/>
                </a:lnTo>
                <a:cubicBezTo>
                  <a:pt x="3196" y="11757"/>
                  <a:pt x="3590" y="12114"/>
                  <a:pt x="4078" y="12230"/>
                </a:cubicBezTo>
                <a:cubicBezTo>
                  <a:pt x="4703" y="15183"/>
                  <a:pt x="7225" y="17434"/>
                  <a:pt x="10309" y="17651"/>
                </a:cubicBezTo>
                <a:cubicBezTo>
                  <a:pt x="10309" y="17651"/>
                  <a:pt x="10309" y="20593"/>
                  <a:pt x="10309" y="20593"/>
                </a:cubicBez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solidFill>
          <a:ln w="12700">
            <a:miter lim="400000"/>
          </a:ln>
        </p:spPr>
        <p:txBody>
          <a:bodyPr lIns="19050" tIns="19050" rIns="19050" bIns="19050" anchor="ctr"/>
          <a:lstStyle/>
          <a:p>
            <a:pPr algn="ct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panose="020B0503030403020204" pitchFamily="34" charset="0"/>
              <a:cs typeface="Arial" panose="020B0604020202020204" pitchFamily="34" charset="0"/>
            </a:endParaRPr>
          </a:p>
        </p:txBody>
      </p:sp>
      <p:sp>
        <p:nvSpPr>
          <p:cNvPr id="6" name="Shape">
            <a:extLst>
              <a:ext uri="{FF2B5EF4-FFF2-40B4-BE49-F238E27FC236}">
                <a16:creationId xmlns:a16="http://schemas.microsoft.com/office/drawing/2014/main" id="{C6138204-CB90-07B1-2B99-AD46B30538A8}"/>
              </a:ext>
            </a:extLst>
          </p:cNvPr>
          <p:cNvSpPr/>
          <p:nvPr/>
        </p:nvSpPr>
        <p:spPr>
          <a:xfrm>
            <a:off x="917222" y="4208029"/>
            <a:ext cx="527876" cy="527874"/>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tx1"/>
          </a:solidFill>
          <a:ln w="12700">
            <a:miter lim="400000"/>
          </a:ln>
        </p:spPr>
        <p:txBody>
          <a:bodyPr lIns="19050" tIns="19050" rIns="19050" bIns="19050" anchor="ctr"/>
          <a:lstStyle/>
          <a:p>
            <a:pPr algn="ct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Source Sans Pro" panose="020B0503030403020204" pitchFamily="34" charset="0"/>
              <a:cs typeface="Arial" panose="020B0604020202020204" pitchFamily="34" charset="0"/>
            </a:endParaRPr>
          </a:p>
        </p:txBody>
      </p:sp>
      <p:sp>
        <p:nvSpPr>
          <p:cNvPr id="7" name="Slide Number Placeholder"/>
          <p:cNvSpPr>
            <a:spLocks noGrp="1"/>
          </p:cNvSpPr>
          <p:nvPr>
            <p:ph type="sldNum" sz="quarter" idx="12"/>
          </p:nvPr>
        </p:nvSpPr>
        <p:spPr/>
        <p:txBody>
          <a:bodyPr/>
          <a:lstStyle/>
          <a:p>
            <a:pPr algn="r"/>
            <a:fld id="{B6F15528-21DE-4FAA-801E-634DDDAF4B2B}" type="slidenum">
              <a:rPr lang="en-US" sz="1200" dirty="0">
                <a:solidFill>
                  <a:srgbClr val="8C8C8C"/>
                </a:solidFill>
              </a:rPr>
              <a:t>57</a:t>
            </a:fld>
            <a:endParaRPr lang="en-US" sz="1200" dirty="0"/>
          </a:p>
        </p:txBody>
      </p:sp>
    </p:spTree>
    <p:extLst>
      <p:ext uri="{BB962C8B-B14F-4D97-AF65-F5344CB8AC3E}">
        <p14:creationId xmlns:p14="http://schemas.microsoft.com/office/powerpoint/2010/main" val="81791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A719AAD-04B9-D649-9389-DE316345C7A2}">
  <we:reference id="WA200010001" version="1.0.0.1" store="Omex" storeType="OMEX"/>
  <we:alternateReferences>
    <we:reference id="WA200010001" version="1.0.0.1" store="WA200010001" storeType="OMEX"/>
  </we:alternateReferences>
  <we:properties>
    <we:property name="claude.fileId" value="&quot;2310b683-1474-4516-8283-4aaacd66b89a&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047f9a9-30d5-4c91-8df4-dae686ac63a1" xsi:nil="true"/>
    <lcf76f155ced4ddcb4097134ff3c332f xmlns="d8bf8069-e75a-494a-9dc4-9b9759208de3">
      <Terms xmlns="http://schemas.microsoft.com/office/infopath/2007/PartnerControls"/>
    </lcf76f155ced4ddcb4097134ff3c332f>
    <SharedWithUsers xmlns="b047f9a9-30d5-4c91-8df4-dae686ac63a1">
      <UserInfo>
        <DisplayName>Fitzgerald, Joe</DisplayName>
        <AccountId>868</AccountId>
        <AccountType/>
      </UserInfo>
      <UserInfo>
        <DisplayName>Little, Jeffrey</DisplayName>
        <AccountId>2475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4BBD397175795449463B219CFCB0936" ma:contentTypeVersion="16" ma:contentTypeDescription="Create a new document." ma:contentTypeScope="" ma:versionID="cccd7b9642041892c83eacf2bccfe483">
  <xsd:schema xmlns:xsd="http://www.w3.org/2001/XMLSchema" xmlns:xs="http://www.w3.org/2001/XMLSchema" xmlns:p="http://schemas.microsoft.com/office/2006/metadata/properties" xmlns:ns2="d8bf8069-e75a-494a-9dc4-9b9759208de3" xmlns:ns3="b047f9a9-30d5-4c91-8df4-dae686ac63a1" targetNamespace="http://schemas.microsoft.com/office/2006/metadata/properties" ma:root="true" ma:fieldsID="b60b51c0d8c6b84a2dc72765d8a4545a" ns2:_="" ns3:_="">
    <xsd:import namespace="d8bf8069-e75a-494a-9dc4-9b9759208de3"/>
    <xsd:import namespace="b047f9a9-30d5-4c91-8df4-dae686ac63a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bf8069-e75a-494a-9dc4-9b9759208d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9a8f194-becd-4f93-a34b-b9b3045b7873" ma:termSetId="09814cd3-568e-fe90-9814-8d621ff8fb84" ma:anchorId="fba54fb3-c3e1-fe81-a776-ca4b69148c4d" ma:open="true" ma:isKeyword="false">
      <xsd:complexType>
        <xsd:sequence>
          <xsd:element ref="pc:Terms" minOccurs="0" maxOccurs="1"/>
        </xsd:sequence>
      </xsd:complex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047f9a9-30d5-4c91-8df4-dae686ac63a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42b2a83b-3b3a-4f83-b05e-cc134387723b}" ma:internalName="TaxCatchAll" ma:showField="CatchAllData" ma:web="b047f9a9-30d5-4c91-8df4-dae686ac63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225930-09FB-43AB-A13B-6D4FB72A1B53}">
  <ds:schemaRefs>
    <ds:schemaRef ds:uri="http://schemas.microsoft.com/sharepoint/v3/contenttype/forms"/>
  </ds:schemaRefs>
</ds:datastoreItem>
</file>

<file path=customXml/itemProps2.xml><?xml version="1.0" encoding="utf-8"?>
<ds:datastoreItem xmlns:ds="http://schemas.openxmlformats.org/officeDocument/2006/customXml" ds:itemID="{72BA9BA7-0F9F-4025-9902-EEAF23BEEB55}">
  <ds:schemaRefs>
    <ds:schemaRef ds:uri="http://www.w3.org/XML/1998/namespace"/>
    <ds:schemaRef ds:uri="http://schemas.microsoft.com/office/2006/documentManagement/types"/>
    <ds:schemaRef ds:uri="0184cf4b-1204-43be-b48b-24fa982b512e"/>
    <ds:schemaRef ds:uri="http://purl.org/dc/dcmitype/"/>
    <ds:schemaRef ds:uri="http://purl.org/dc/terms/"/>
    <ds:schemaRef ds:uri="http://schemas.microsoft.com/office/infopath/2007/PartnerControls"/>
    <ds:schemaRef ds:uri="http://purl.org/dc/elements/1.1/"/>
    <ds:schemaRef ds:uri="bfd01d8d-28af-4db5-9926-36507bea21ac"/>
    <ds:schemaRef ds:uri="http://schemas.openxmlformats.org/package/2006/metadata/core-properties"/>
    <ds:schemaRef ds:uri="e9952153-5aa5-42e8-8300-ccc6398e6c31"/>
    <ds:schemaRef ds:uri="http://schemas.microsoft.com/office/2006/metadata/properties"/>
  </ds:schemaRefs>
</ds:datastoreItem>
</file>

<file path=customXml/itemProps3.xml><?xml version="1.0" encoding="utf-8"?>
<ds:datastoreItem xmlns:ds="http://schemas.openxmlformats.org/officeDocument/2006/customXml" ds:itemID="{6A823C9B-355B-4F6E-97E5-5BA67768BD1B}"/>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emplate/>
  <TotalTime>4055</TotalTime>
  <Words>4471</Words>
  <Application>Microsoft Macintosh PowerPoint</Application>
  <PresentationFormat>Widescreen</PresentationFormat>
  <Paragraphs>755</Paragraphs>
  <Slides>57</Slides>
  <Notes>25</Notes>
  <HiddenSlides>6</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57</vt:i4>
      </vt:variant>
    </vt:vector>
  </HeadingPairs>
  <TitlesOfParts>
    <vt:vector size="69" baseType="lpstr">
      <vt:lpstr>Aptos</vt:lpstr>
      <vt:lpstr>Aptos Display</vt:lpstr>
      <vt:lpstr>Arial</vt:lpstr>
      <vt:lpstr>Helvetica</vt:lpstr>
      <vt:lpstr>Helvetica Light</vt:lpstr>
      <vt:lpstr>Helvetica Neue</vt:lpstr>
      <vt:lpstr>Helvetica Neue Light</vt:lpstr>
      <vt:lpstr>Helvetica Neue Medium</vt:lpstr>
      <vt:lpstr>Helvetica Neue Thin</vt:lpstr>
      <vt:lpstr>Source Sans Pro</vt:lpstr>
      <vt:lpstr>Office Theme</vt:lpstr>
      <vt:lpstr>White</vt:lpstr>
      <vt:lpstr>PowerPoint Presentation</vt:lpstr>
      <vt:lpstr>PowerPoint Presentation</vt:lpstr>
      <vt:lpstr>PowerPoint Presentation</vt:lpstr>
      <vt:lpstr>PowerPoint Presentation</vt:lpstr>
      <vt:lpstr>PowerPoint Presentation</vt:lpstr>
      <vt:lpstr>PowerPoint Presentation</vt:lpstr>
      <vt:lpstr>Predictive Detailed Kinetic Modeling</vt:lpstr>
      <vt:lpstr>Using computers to predict how things will react.</vt:lpstr>
      <vt:lpstr>Combustion Chemistry is Complex</vt:lpstr>
      <vt:lpstr>Combustion Chemistry is Complex</vt:lpstr>
      <vt:lpstr>Combustion Chemistry is Complex</vt:lpstr>
      <vt:lpstr>Combustion Chemistry is Complex</vt:lpstr>
      <vt:lpstr>Halogenated Hydrocarbons (HHCs) are commonly used as refrigerants and flame suppressants</vt:lpstr>
      <vt:lpstr>Environmental concerns motivate a new generation  of HHC flame suppressants and refrigerants</vt:lpstr>
      <vt:lpstr>Environmental concerns motivate a new generation  of HHC flame suppressants and refrigerants</vt:lpstr>
      <vt:lpstr>Environmental concerns motivate a new generation  of HHC flame suppressants and refrigerants</vt:lpstr>
      <vt:lpstr>Environmental concerns motivate a new generation  of HHC flame suppressants and refrigerants</vt:lpstr>
      <vt:lpstr>Current and potential suppressants and refrigerants are halogenated hydrocarbons</vt:lpstr>
      <vt:lpstr>2-BTP Combustion is remarkable and complex  with multiple competing pathways</vt:lpstr>
      <vt:lpstr>Detailed kinetic modeling is complex</vt:lpstr>
      <vt:lpstr>Computational Chemistry has two sides</vt:lpstr>
      <vt:lpstr>PowerPoint Presentation</vt:lpstr>
      <vt:lpstr>Energies can be found ab initio  using quantum chemistry</vt:lpstr>
      <vt:lpstr>Quantum calculations can provide a lot of things:</vt:lpstr>
      <vt:lpstr>PowerPoint Presentation</vt:lpstr>
      <vt:lpstr>Automatic reaction mechanism generation needs methods to:</vt:lpstr>
      <vt:lpstr>Molecules are represented as graphs</vt:lpstr>
      <vt:lpstr>Reaction families propose all possible reactions with given chemical species</vt:lpstr>
      <vt:lpstr>Reaction families propose all possible reactions with given chemical species</vt:lpstr>
      <vt:lpstr>There are usually many pathways</vt:lpstr>
      <vt:lpstr>Some pathways go further than others</vt:lpstr>
      <vt:lpstr>Faster pathways are explored further</vt:lpstr>
      <vt:lpstr>Thermochemistry is (often*) estimated  by Benson group contributions</vt:lpstr>
      <vt:lpstr>Parameter estimates are based on the local structure of the reacting sites</vt:lpstr>
      <vt:lpstr>Model “edge” can be huge</vt:lpstr>
      <vt:lpstr>We can do the same for  heterogeneous catalysis</vt:lpstr>
      <vt:lpstr>PowerPoint Presentation</vt:lpstr>
      <vt:lpstr>PowerPoint Presentation</vt:lpstr>
      <vt:lpstr>Exascale Catalytic Chemistry uses fast computers (1 ExaFLOP = 1,000,000,000,000,000,000 FLOPS)</vt:lpstr>
      <vt:lpstr>Current projects</vt:lpstr>
      <vt:lpstr>M.S. Research Alumni – 2016 to 2018</vt:lpstr>
      <vt:lpstr>M.S. Research Alumni – 2018 to today</vt:lpstr>
      <vt:lpstr>PowerPoint Presentation</vt:lpstr>
      <vt:lpstr>NASA (Chemkin) format is very dense – not much room for species identifiers</vt:lpstr>
      <vt:lpstr>Space constraints led to “creative”  naming schemes</vt:lpstr>
      <vt:lpstr>Sometimes the same species appears twice in a model, with different names</vt:lpstr>
      <vt:lpstr>We need a tool to help identify species</vt:lpstr>
      <vt:lpstr>Reaction Mechanism Generator (RMG-Py) has many of the required features</vt:lpstr>
      <vt:lpstr>Algorithm is like solving a Sudoku puzzle.</vt:lpstr>
      <vt:lpstr>Identifying ‘sc3h5co’ from its reactions:</vt:lpstr>
      <vt:lpstr>Identifying ‘sc3h5co’ from its reactions:</vt:lpstr>
      <vt:lpstr>Human-Computer team can identify species more quickly </vt:lpstr>
      <vt:lpstr>PowerPoint Presentation</vt:lpstr>
      <vt:lpstr>PowerPoint Presentation</vt:lpstr>
      <vt:lpstr>Ph.D. Graduates</vt:lpstr>
      <vt:lpstr>R.West@northeastern.edu</vt:lpstr>
      <vt:lpstr>How else can I help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Gelfand, Morgan</dc:creator>
  <cp:lastModifiedBy>West, Richard</cp:lastModifiedBy>
  <cp:revision>70</cp:revision>
  <dcterms:created xsi:type="dcterms:W3CDTF">2021-01-25T18:26:40Z</dcterms:created>
  <dcterms:modified xsi:type="dcterms:W3CDTF">2026-09-29T12:42:50Z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0x010100F4BBD397175795449463B219CFCB0936</vt:lpwstr>
  </property>
  <property fmtid="{D5CDD505-2E9C-101B-9397-08002B2CF9AE}" pid="3" name="MediaServiceImageTags">
    <vt:lpwstr/>
  </property>
</Properties>
</file>