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Merriweather" panose="00000500000000000000"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58"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5be1771dd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5be1771dd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be1771ddb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be1771ddb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an overview of the code that we wrote for the Arduino. When we start the program, we automatically set up the output pins on the Arduino to represent digital information. We also set up the Serial Monitor which allows the user to read the voltages from the computer. The code then enters a loop, which compares the voltage that we read to the expected voltage, which in our case was 2.5V. If the voltage differs from 2.5V, it reenters the loop over and over again until the voltage read is 2.5V or extremely close to 2.5V.</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5be1771ddb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5be1771ddb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image on this slide is our proof of concept for our digital to analog converter</a:t>
            </a:r>
            <a:endParaRPr/>
          </a:p>
          <a:p>
            <a:pPr marL="457200" lvl="0" indent="-298450" algn="l" rtl="0">
              <a:spcBef>
                <a:spcPts val="0"/>
              </a:spcBef>
              <a:spcAft>
                <a:spcPts val="0"/>
              </a:spcAft>
              <a:buSzPts val="1100"/>
              <a:buChar char="-"/>
            </a:pPr>
            <a:r>
              <a:rPr lang="en"/>
              <a:t>Using three alternating digital signals (which would turn on or off) we were able to create a staircase by running those signals through our converter, in ascending order, using our Arduino, and measuring the output on our oscilloscope.</a:t>
            </a:r>
            <a:endParaRPr/>
          </a:p>
          <a:p>
            <a:pPr marL="457200" lvl="0" indent="-298450" algn="l" rtl="0">
              <a:spcBef>
                <a:spcPts val="0"/>
              </a:spcBef>
              <a:spcAft>
                <a:spcPts val="0"/>
              </a:spcAft>
              <a:buSzPts val="1100"/>
              <a:buChar char="-"/>
            </a:pPr>
            <a:r>
              <a:rPr lang="en"/>
              <a:t>While this output is considered an analog signal instead of a digital one, it is still non-continuous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5be1771ddb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5be1771ddb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slide shows our experimental setup</a:t>
            </a:r>
            <a:endParaRPr/>
          </a:p>
          <a:p>
            <a:pPr marL="457200" lvl="0" indent="-298450" algn="l" rtl="0">
              <a:spcBef>
                <a:spcPts val="0"/>
              </a:spcBef>
              <a:spcAft>
                <a:spcPts val="0"/>
              </a:spcAft>
              <a:buSzPts val="1100"/>
              <a:buChar char="-"/>
            </a:pPr>
            <a:r>
              <a:rPr lang="en"/>
              <a:t>In the back you can see a green board (our arduino) connected to a series of resistors (our DAC) which is then connected to an op-amp</a:t>
            </a:r>
            <a:endParaRPr/>
          </a:p>
          <a:p>
            <a:pPr marL="457200" lvl="0" indent="-298450" algn="l" rtl="0">
              <a:spcBef>
                <a:spcPts val="0"/>
              </a:spcBef>
              <a:spcAft>
                <a:spcPts val="0"/>
              </a:spcAft>
              <a:buSzPts val="1100"/>
              <a:buChar char="-"/>
            </a:pPr>
            <a:r>
              <a:rPr lang="en"/>
              <a:t>On the right, you can see that the op-amp’s output behaves as expected, hovering around 2.5 volts when measured by the Arduino itself and by and external device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5be1771ddb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5be1771dd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5be1771ddb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5be1771ddb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5be1771ddb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5be1771ddb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5be1771dd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5be1771dd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5d5f4133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5d5f4133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be1771ddb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be1771dd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a:p>
            <a:pPr marL="0" lvl="0" indent="0" algn="l" rtl="0">
              <a:spcBef>
                <a:spcPts val="0"/>
              </a:spcBef>
              <a:spcAft>
                <a:spcPts val="0"/>
              </a:spcAft>
              <a:buNone/>
            </a:pPr>
            <a:endParaRPr/>
          </a:p>
          <a:p>
            <a:pPr marL="0" lvl="0" indent="0" algn="l" rtl="0">
              <a:spcBef>
                <a:spcPts val="0"/>
              </a:spcBef>
              <a:spcAft>
                <a:spcPts val="0"/>
              </a:spcAft>
              <a:buNone/>
            </a:pPr>
            <a:r>
              <a:rPr lang="en"/>
              <a:t>The main goal of our project is to ensure hardware security in integrated circuits by using temperature sensors to detect the presence of trojan circuits, a type of malicious circuit. We want to use amplifiers and machine learning algorithms to achieve automatic offset calibration of on-chip amplifiers. We first sensed the amplifier voltage, compared it to an expected voltage, and used Arduino code that controlled a digital-to-analog converter to adjust the input voltage of the amplifier.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5bdaf713b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5bdaf713b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a:p>
            <a:pPr marL="0" lvl="0" indent="0" algn="l" rtl="0">
              <a:spcBef>
                <a:spcPts val="0"/>
              </a:spcBef>
              <a:spcAft>
                <a:spcPts val="0"/>
              </a:spcAft>
              <a:buNone/>
            </a:pPr>
            <a:endParaRPr/>
          </a:p>
          <a:p>
            <a:pPr marL="0" lvl="0" indent="0" algn="l" rtl="0">
              <a:spcBef>
                <a:spcPts val="0"/>
              </a:spcBef>
              <a:spcAft>
                <a:spcPts val="0"/>
              </a:spcAft>
              <a:buNone/>
            </a:pPr>
            <a:r>
              <a:rPr lang="en"/>
              <a:t>Currently, circuits are being manufactured in many different places all around the world. Sometimes, during production, inconsistencies may occur, or some bad person might want to implant bad circuit on the good circuit that you want. These are called Trojan Circuits, named after the Trojan horse, and are inserted into empty spaces on the printed circuit board. They are too small to detect visually and too light to be detected by weight. Because of this, our project focuses on using temperature sensors instead to detect these malicious circuits to improve the security of Internet of Things devices.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5be1771ddb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5be1771ddb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On the right of the image is the amplifier meant to connect directly to the temperature sensor</a:t>
            </a:r>
            <a:endParaRPr/>
          </a:p>
          <a:p>
            <a:pPr marL="457200" lvl="0" indent="-298450" algn="l" rtl="0">
              <a:spcBef>
                <a:spcPts val="0"/>
              </a:spcBef>
              <a:spcAft>
                <a:spcPts val="0"/>
              </a:spcAft>
              <a:buSzPts val="1100"/>
              <a:buChar char="-"/>
            </a:pPr>
            <a:r>
              <a:rPr lang="en"/>
              <a:t>The logistics of how this works will be explained in a minute</a:t>
            </a:r>
            <a:endParaRPr/>
          </a:p>
          <a:p>
            <a:pPr marL="457200" lvl="0" indent="-298450" algn="l" rtl="0">
              <a:spcBef>
                <a:spcPts val="0"/>
              </a:spcBef>
              <a:spcAft>
                <a:spcPts val="0"/>
              </a:spcAft>
              <a:buSzPts val="1100"/>
              <a:buChar char="-"/>
            </a:pPr>
            <a:r>
              <a:rPr lang="en"/>
              <a:t>But basically, this setup is meant to account for errors in the Opamp by comparing its output for known inputs to what it ideally should be</a:t>
            </a:r>
            <a:endParaRPr/>
          </a:p>
          <a:p>
            <a:pPr marL="457200" lvl="0" indent="-298450" algn="l" rtl="0">
              <a:spcBef>
                <a:spcPts val="0"/>
              </a:spcBef>
              <a:spcAft>
                <a:spcPts val="0"/>
              </a:spcAft>
              <a:buSzPts val="1100"/>
              <a:buChar char="-"/>
            </a:pPr>
            <a:r>
              <a:rPr lang="en"/>
              <a:t>This comparison is made by the Arduino, who sends voltage in one of the outputs to correct the initial error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c4ca7252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5c4ca7252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slide and a few after it are meant to give you a better understanding of what Operational Amplifiers are and why we need to calibrate them</a:t>
            </a:r>
            <a:endParaRPr/>
          </a:p>
          <a:p>
            <a:pPr marL="457200" lvl="0" indent="-298450" algn="l" rtl="0">
              <a:spcBef>
                <a:spcPts val="0"/>
              </a:spcBef>
              <a:spcAft>
                <a:spcPts val="0"/>
              </a:spcAft>
              <a:buSzPts val="1100"/>
              <a:buChar char="-"/>
            </a:pPr>
            <a:r>
              <a:rPr lang="en"/>
              <a:t>Ideally, operational amplifiers are meant to perform an operation on voltage signals coming in, magnify the result, and send it out</a:t>
            </a:r>
            <a:endParaRPr/>
          </a:p>
          <a:p>
            <a:pPr marL="457200" lvl="0" indent="-298450" algn="l" rtl="0">
              <a:spcBef>
                <a:spcPts val="0"/>
              </a:spcBef>
              <a:spcAft>
                <a:spcPts val="0"/>
              </a:spcAft>
              <a:buSzPts val="1100"/>
              <a:buChar char="-"/>
            </a:pPr>
            <a:r>
              <a:rPr lang="en"/>
              <a:t>Shown to the left is an operational amplifier that subtracts one input from the other, and them multiples it by what we call the gain, a very high number</a:t>
            </a:r>
            <a:endParaRPr/>
          </a:p>
          <a:p>
            <a:pPr marL="457200" lvl="0" indent="-298450" algn="l" rtl="0">
              <a:spcBef>
                <a:spcPts val="0"/>
              </a:spcBef>
              <a:spcAft>
                <a:spcPts val="0"/>
              </a:spcAft>
              <a:buSzPts val="1100"/>
              <a:buChar char="-"/>
            </a:pPr>
            <a:r>
              <a:rPr lang="en"/>
              <a:t>This opamp is in what is known as open-loop configuration, where output is not reconnected back to one of the inputs</a:t>
            </a:r>
            <a:endParaRPr/>
          </a:p>
          <a:p>
            <a:pPr marL="457200" lvl="0" indent="-298450" algn="l" rtl="0">
              <a:spcBef>
                <a:spcPts val="0"/>
              </a:spcBef>
              <a:spcAft>
                <a:spcPts val="0"/>
              </a:spcAft>
              <a:buSzPts val="1100"/>
              <a:buChar char="-"/>
            </a:pPr>
            <a:r>
              <a:rPr lang="en"/>
              <a:t>Because of this, the very large gain is actually a hindrance that takes away from the information that the Amplifier was meant to enhance by bringing the op-amp close to the limits of what it is able to output.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5be1771ddb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5be1771ddb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is an amplifier in what is known as closed-loop configuration</a:t>
            </a:r>
            <a:endParaRPr/>
          </a:p>
          <a:p>
            <a:pPr marL="457200" lvl="0" indent="-298450" algn="l" rtl="0">
              <a:spcBef>
                <a:spcPts val="0"/>
              </a:spcBef>
              <a:spcAft>
                <a:spcPts val="0"/>
              </a:spcAft>
              <a:buSzPts val="1100"/>
              <a:buChar char="-"/>
            </a:pPr>
            <a:r>
              <a:rPr lang="en"/>
              <a:t>This allows us to control the amount the op-amp magnifies our results</a:t>
            </a:r>
            <a:endParaRPr/>
          </a:p>
          <a:p>
            <a:pPr marL="457200" lvl="0" indent="-298450" algn="l" rtl="0">
              <a:spcBef>
                <a:spcPts val="0"/>
              </a:spcBef>
              <a:spcAft>
                <a:spcPts val="0"/>
              </a:spcAft>
              <a:buSzPts val="1100"/>
              <a:buChar char="-"/>
            </a:pPr>
            <a:r>
              <a:rPr lang="en"/>
              <a:t>In this configuration, the gain is actually negative, which is demonstrated by the picture on the bottom right</a:t>
            </a:r>
            <a:endParaRPr/>
          </a:p>
          <a:p>
            <a:pPr marL="457200" lvl="0" indent="-298450" algn="l" rtl="0">
              <a:spcBef>
                <a:spcPts val="0"/>
              </a:spcBef>
              <a:spcAft>
                <a:spcPts val="0"/>
              </a:spcAft>
              <a:buSzPts val="1100"/>
              <a:buChar char="-"/>
            </a:pPr>
            <a:r>
              <a:rPr lang="en"/>
              <a:t>We put one signal into the opamp, and measure another, inverted signal at the output</a:t>
            </a:r>
            <a:endParaRPr/>
          </a:p>
          <a:p>
            <a:pPr marL="457200" lvl="0" indent="-298450" algn="l" rtl="0">
              <a:spcBef>
                <a:spcPts val="0"/>
              </a:spcBef>
              <a:spcAft>
                <a:spcPts val="0"/>
              </a:spcAft>
              <a:buSzPts val="1100"/>
              <a:buChar char="-"/>
            </a:pPr>
            <a:r>
              <a:rPr lang="en"/>
              <a:t>This also allowed us to verify that we had set up our op-amp correctly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c4ca72524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5c4ca7252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5c4ca7252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5c4ca7252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Brendan</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Offset is at the core of our project, and relates back to the schematic I showed you earlier</a:t>
            </a:r>
            <a:endParaRPr/>
          </a:p>
          <a:p>
            <a:pPr marL="457200" lvl="0" indent="-298450" algn="l" rtl="0">
              <a:spcBef>
                <a:spcPts val="0"/>
              </a:spcBef>
              <a:spcAft>
                <a:spcPts val="0"/>
              </a:spcAft>
              <a:buSzPts val="1100"/>
              <a:buChar char="-"/>
            </a:pPr>
            <a:r>
              <a:rPr lang="en"/>
              <a:t>Because of tiny imperfections in amplifier fabrication, real op-amps almost never behave ideally.</a:t>
            </a:r>
            <a:endParaRPr/>
          </a:p>
          <a:p>
            <a:pPr marL="457200" lvl="0" indent="-298450" algn="l" rtl="0">
              <a:spcBef>
                <a:spcPts val="0"/>
              </a:spcBef>
              <a:spcAft>
                <a:spcPts val="0"/>
              </a:spcAft>
              <a:buSzPts val="1100"/>
              <a:buChar char="-"/>
            </a:pPr>
            <a:r>
              <a:rPr lang="en"/>
              <a:t>On the figure to the top left, in red, is the light that represents the ideal behavior of an op-amp</a:t>
            </a:r>
            <a:endParaRPr/>
          </a:p>
          <a:p>
            <a:pPr marL="457200" lvl="0" indent="-298450" algn="l" rtl="0">
              <a:spcBef>
                <a:spcPts val="0"/>
              </a:spcBef>
              <a:spcAft>
                <a:spcPts val="0"/>
              </a:spcAft>
              <a:buSzPts val="1100"/>
              <a:buChar char="-"/>
            </a:pPr>
            <a:r>
              <a:rPr lang="en"/>
              <a:t>When both inputs are zero, the output should also be zero</a:t>
            </a:r>
            <a:endParaRPr/>
          </a:p>
          <a:p>
            <a:pPr marL="457200" lvl="0" indent="-298450" algn="l" rtl="0">
              <a:spcBef>
                <a:spcPts val="0"/>
              </a:spcBef>
              <a:spcAft>
                <a:spcPts val="0"/>
              </a:spcAft>
              <a:buSzPts val="1100"/>
              <a:buChar char="-"/>
            </a:pPr>
            <a:r>
              <a:rPr lang="en"/>
              <a:t>The dark line to the right represents real op-amp behavior, that is offset from the ideal</a:t>
            </a:r>
            <a:endParaRPr/>
          </a:p>
          <a:p>
            <a:pPr marL="457200" lvl="0" indent="-298450" algn="l" rtl="0">
              <a:spcBef>
                <a:spcPts val="0"/>
              </a:spcBef>
              <a:spcAft>
                <a:spcPts val="0"/>
              </a:spcAft>
              <a:buSzPts val="1100"/>
              <a:buChar char="-"/>
            </a:pPr>
            <a:r>
              <a:rPr lang="en"/>
              <a:t>We can measure this offset is the output of the op-amp, but we model it in the input to allow us to calculate what we might need to input to counteract the offset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5be1771dd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5be1771dd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alexis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5.jpg"/><Relationship Id="rId5" Type="http://schemas.openxmlformats.org/officeDocument/2006/relationships/image" Target="../media/image11.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app.diagrams.net/?page-id=kXRceTZzjN4EqBSfx4eV&amp;scale=auto#G1usJY9stTaQm_lZbOHnPUvC5RClLxkvPC" TargetMode="External"/><Relationship Id="rId5" Type="http://schemas.openxmlformats.org/officeDocument/2006/relationships/image" Target="../media/image11.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11.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11.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11.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4.jpg"/><Relationship Id="rId5" Type="http://schemas.openxmlformats.org/officeDocument/2006/relationships/image" Target="../media/image33.png"/><Relationship Id="rId10" Type="http://schemas.openxmlformats.org/officeDocument/2006/relationships/image" Target="../media/image35.jpg"/><Relationship Id="rId4" Type="http://schemas.openxmlformats.org/officeDocument/2006/relationships/image" Target="../media/image32.jp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hyperlink" Target="https://app.diagrams.net/?page-id=qK-eQ8pNFElfOSgt-jxz&amp;scale=auto#G12wkmJsC_HrY5IyzSGxK0F4aSmTY95jEo" TargetMode="External"/><Relationship Id="rId5" Type="http://schemas.openxmlformats.org/officeDocument/2006/relationships/image" Target="../media/image11.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1.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1.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1.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1.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2.pn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0.jpg"/><Relationship Id="rId5" Type="http://schemas.openxmlformats.org/officeDocument/2006/relationships/image" Target="../media/image11.jp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886025"/>
            <a:ext cx="6666900" cy="1282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990"/>
              <a:buNone/>
            </a:pPr>
            <a:r>
              <a:rPr lang="en" sz="2540">
                <a:solidFill>
                  <a:srgbClr val="000000"/>
                </a:solidFill>
              </a:rPr>
              <a:t>Programmable Signal Acquisition and Calibration of Temperature Sensors for Detection of Power Dissipation on Chips</a:t>
            </a:r>
            <a:endParaRPr sz="2540">
              <a:solidFill>
                <a:srgbClr val="000000"/>
              </a:solidFill>
            </a:endParaRPr>
          </a:p>
        </p:txBody>
      </p:sp>
      <p:pic>
        <p:nvPicPr>
          <p:cNvPr id="65" name="Google Shape;65;p13"/>
          <p:cNvPicPr preferRelativeResize="0"/>
          <p:nvPr/>
        </p:nvPicPr>
        <p:blipFill>
          <a:blip r:embed="rId3">
            <a:alphaModFix/>
          </a:blip>
          <a:stretch>
            <a:fillRect/>
          </a:stretch>
        </p:blipFill>
        <p:spPr>
          <a:xfrm>
            <a:off x="8210600" y="73025"/>
            <a:ext cx="497875" cy="497875"/>
          </a:xfrm>
          <a:prstGeom prst="rect">
            <a:avLst/>
          </a:prstGeom>
          <a:noFill/>
          <a:ln>
            <a:noFill/>
          </a:ln>
        </p:spPr>
      </p:pic>
      <p:sp>
        <p:nvSpPr>
          <p:cNvPr id="66" name="Google Shape;66;p13"/>
          <p:cNvSpPr/>
          <p:nvPr/>
        </p:nvSpPr>
        <p:spPr>
          <a:xfrm>
            <a:off x="13500" y="4405175"/>
            <a:ext cx="9144000" cy="7383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flipH="1">
            <a:off x="-2700" y="1771525"/>
            <a:ext cx="9144000" cy="2633700"/>
          </a:xfrm>
          <a:prstGeom prst="rtTriangle">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subTitle" idx="1"/>
          </p:nvPr>
        </p:nvSpPr>
        <p:spPr>
          <a:xfrm>
            <a:off x="2863375" y="3939850"/>
            <a:ext cx="6162000" cy="1097400"/>
          </a:xfrm>
          <a:prstGeom prst="rect">
            <a:avLst/>
          </a:prstGeom>
        </p:spPr>
        <p:txBody>
          <a:bodyPr spcFirstLastPara="1" wrap="square" lIns="91425" tIns="91425" rIns="91425" bIns="91425" anchor="t" anchorCtr="0">
            <a:normAutofit fontScale="77500" lnSpcReduction="20000"/>
          </a:bodyPr>
          <a:lstStyle/>
          <a:p>
            <a:pPr marL="0" lvl="0" indent="0" algn="r" rtl="0">
              <a:spcBef>
                <a:spcPts val="0"/>
              </a:spcBef>
              <a:spcAft>
                <a:spcPts val="0"/>
              </a:spcAft>
              <a:buNone/>
            </a:pPr>
            <a:r>
              <a:rPr lang="en">
                <a:solidFill>
                  <a:srgbClr val="FFFFFF"/>
                </a:solidFill>
              </a:rPr>
              <a:t>Alexis Chen, YSP Student, </a:t>
            </a:r>
            <a:r>
              <a:rPr lang="en" i="1">
                <a:solidFill>
                  <a:srgbClr val="FFFFFF"/>
                </a:solidFill>
              </a:rPr>
              <a:t>Lexington High School</a:t>
            </a:r>
            <a:endParaRPr i="1">
              <a:solidFill>
                <a:srgbClr val="FFFFFF"/>
              </a:solidFill>
            </a:endParaRPr>
          </a:p>
          <a:p>
            <a:pPr marL="0" lvl="0" indent="0" algn="r" rtl="0">
              <a:spcBef>
                <a:spcPts val="0"/>
              </a:spcBef>
              <a:spcAft>
                <a:spcPts val="0"/>
              </a:spcAft>
              <a:buNone/>
            </a:pPr>
            <a:r>
              <a:rPr lang="en">
                <a:solidFill>
                  <a:srgbClr val="FFFFFF"/>
                </a:solidFill>
              </a:rPr>
              <a:t>Brendan O’Riordan, YSP Student, </a:t>
            </a:r>
            <a:r>
              <a:rPr lang="en" i="1">
                <a:solidFill>
                  <a:srgbClr val="FFFFFF"/>
                </a:solidFill>
              </a:rPr>
              <a:t>Boston Latin School</a:t>
            </a:r>
            <a:endParaRPr i="1">
              <a:solidFill>
                <a:srgbClr val="FFFFFF"/>
              </a:solidFill>
            </a:endParaRPr>
          </a:p>
          <a:p>
            <a:pPr marL="0" lvl="0" indent="0" algn="r" rtl="0">
              <a:spcBef>
                <a:spcPts val="0"/>
              </a:spcBef>
              <a:spcAft>
                <a:spcPts val="0"/>
              </a:spcAft>
              <a:buNone/>
            </a:pPr>
            <a:r>
              <a:rPr lang="en">
                <a:solidFill>
                  <a:srgbClr val="FFFFFF"/>
                </a:solidFill>
              </a:rPr>
              <a:t>Thomas Gourousis, Electrical and Computer Engineering, </a:t>
            </a:r>
            <a:r>
              <a:rPr lang="en" i="1">
                <a:solidFill>
                  <a:srgbClr val="FFFFFF"/>
                </a:solidFill>
              </a:rPr>
              <a:t>Northeastern University​</a:t>
            </a:r>
            <a:endParaRPr i="1">
              <a:solidFill>
                <a:srgbClr val="FFFFFF"/>
              </a:solidFill>
            </a:endParaRPr>
          </a:p>
          <a:p>
            <a:pPr marL="0" lvl="0" indent="0" algn="r" rtl="0">
              <a:spcBef>
                <a:spcPts val="0"/>
              </a:spcBef>
              <a:spcAft>
                <a:spcPts val="0"/>
              </a:spcAft>
              <a:buNone/>
            </a:pPr>
            <a:r>
              <a:rPr lang="en">
                <a:solidFill>
                  <a:srgbClr val="FFFFFF"/>
                </a:solidFill>
              </a:rPr>
              <a:t>Minghan Liu, Electrical and Computer Engineering, </a:t>
            </a:r>
            <a:r>
              <a:rPr lang="en" i="1">
                <a:solidFill>
                  <a:srgbClr val="FFFFFF"/>
                </a:solidFill>
              </a:rPr>
              <a:t>Northeastern University​</a:t>
            </a:r>
            <a:endParaRPr i="1">
              <a:solidFill>
                <a:srgbClr val="FFFFFF"/>
              </a:solidFill>
            </a:endParaRPr>
          </a:p>
          <a:p>
            <a:pPr marL="0" lvl="0" indent="0" algn="r" rtl="0">
              <a:spcBef>
                <a:spcPts val="0"/>
              </a:spcBef>
              <a:spcAft>
                <a:spcPts val="0"/>
              </a:spcAft>
              <a:buNone/>
            </a:pPr>
            <a:r>
              <a:rPr lang="en">
                <a:solidFill>
                  <a:srgbClr val="FFFFFF"/>
                </a:solidFill>
              </a:rPr>
              <a:t>Yunfan Gao, Electrical and Computer Engineering, </a:t>
            </a:r>
            <a:r>
              <a:rPr lang="en" i="1">
                <a:solidFill>
                  <a:srgbClr val="FFFFFF"/>
                </a:solidFill>
              </a:rPr>
              <a:t>Northeastern University</a:t>
            </a:r>
            <a:endParaRPr i="1">
              <a:solidFill>
                <a:srgbClr val="FFFFFF"/>
              </a:solidFill>
            </a:endParaRPr>
          </a:p>
          <a:p>
            <a:pPr marL="0" lvl="0" indent="0" algn="r" rtl="0">
              <a:spcBef>
                <a:spcPts val="0"/>
              </a:spcBef>
              <a:spcAft>
                <a:spcPts val="0"/>
              </a:spcAft>
              <a:buNone/>
            </a:pPr>
            <a:r>
              <a:rPr lang="en">
                <a:solidFill>
                  <a:srgbClr val="FFFFFF"/>
                </a:solidFill>
              </a:rPr>
              <a:t>Prof. Marvin Onabajo, Electrical and Computer Engineering, </a:t>
            </a:r>
            <a:r>
              <a:rPr lang="en" i="1">
                <a:solidFill>
                  <a:srgbClr val="FFFFFF"/>
                </a:solidFill>
              </a:rPr>
              <a:t>Northeastern University</a:t>
            </a:r>
            <a:r>
              <a:rPr lang="en">
                <a:solidFill>
                  <a:srgbClr val="FFFFFF"/>
                </a:solidFill>
              </a:rPr>
              <a:t>​</a:t>
            </a:r>
            <a:endParaRPr>
              <a:solidFill>
                <a:srgbClr val="FFFFFF"/>
              </a:solidFill>
            </a:endParaRPr>
          </a:p>
        </p:txBody>
      </p:sp>
      <p:cxnSp>
        <p:nvCxnSpPr>
          <p:cNvPr id="69" name="Google Shape;69;p13"/>
          <p:cNvCxnSpPr/>
          <p:nvPr/>
        </p:nvCxnSpPr>
        <p:spPr>
          <a:xfrm rot="10800000" flipH="1">
            <a:off x="-2700" y="634675"/>
            <a:ext cx="9144000" cy="6600"/>
          </a:xfrm>
          <a:prstGeom prst="straightConnector1">
            <a:avLst/>
          </a:prstGeom>
          <a:noFill/>
          <a:ln w="9525" cap="flat" cmpd="sng">
            <a:solidFill>
              <a:srgbClr val="A4804A"/>
            </a:solidFill>
            <a:prstDash val="solid"/>
            <a:round/>
            <a:headEnd type="none" w="med" len="med"/>
            <a:tailEnd type="none" w="med" len="med"/>
          </a:ln>
        </p:spPr>
      </p:cxnSp>
      <p:pic>
        <p:nvPicPr>
          <p:cNvPr id="70" name="Google Shape;70;p13"/>
          <p:cNvPicPr preferRelativeResize="0"/>
          <p:nvPr/>
        </p:nvPicPr>
        <p:blipFill>
          <a:blip r:embed="rId4">
            <a:alphaModFix/>
          </a:blip>
          <a:stretch>
            <a:fillRect/>
          </a:stretch>
        </p:blipFill>
        <p:spPr>
          <a:xfrm>
            <a:off x="3200925" y="2633800"/>
            <a:ext cx="786650" cy="1008552"/>
          </a:xfrm>
          <a:prstGeom prst="rect">
            <a:avLst/>
          </a:prstGeom>
          <a:noFill/>
          <a:ln>
            <a:noFill/>
          </a:ln>
        </p:spPr>
      </p:pic>
      <p:pic>
        <p:nvPicPr>
          <p:cNvPr id="71" name="Google Shape;71;p13"/>
          <p:cNvPicPr preferRelativeResize="0"/>
          <p:nvPr/>
        </p:nvPicPr>
        <p:blipFill rotWithShape="1">
          <a:blip r:embed="rId5">
            <a:alphaModFix/>
          </a:blip>
          <a:srcRect l="-3993"/>
          <a:stretch/>
        </p:blipFill>
        <p:spPr>
          <a:xfrm>
            <a:off x="7976350" y="2589363"/>
            <a:ext cx="855951" cy="1097400"/>
          </a:xfrm>
          <a:prstGeom prst="rect">
            <a:avLst/>
          </a:prstGeom>
          <a:noFill/>
          <a:ln>
            <a:noFill/>
          </a:ln>
        </p:spPr>
      </p:pic>
      <p:pic>
        <p:nvPicPr>
          <p:cNvPr id="72" name="Google Shape;72;p13"/>
          <p:cNvPicPr preferRelativeResize="0"/>
          <p:nvPr/>
        </p:nvPicPr>
        <p:blipFill>
          <a:blip r:embed="rId6">
            <a:alphaModFix/>
          </a:blip>
          <a:stretch>
            <a:fillRect/>
          </a:stretch>
        </p:blipFill>
        <p:spPr>
          <a:xfrm>
            <a:off x="5052475" y="2639087"/>
            <a:ext cx="786650" cy="997982"/>
          </a:xfrm>
          <a:prstGeom prst="rect">
            <a:avLst/>
          </a:prstGeom>
          <a:noFill/>
          <a:ln>
            <a:noFill/>
          </a:ln>
        </p:spPr>
      </p:pic>
      <p:pic>
        <p:nvPicPr>
          <p:cNvPr id="73" name="Google Shape;73;p13"/>
          <p:cNvPicPr preferRelativeResize="0"/>
          <p:nvPr/>
        </p:nvPicPr>
        <p:blipFill rotWithShape="1">
          <a:blip r:embed="rId7">
            <a:alphaModFix/>
          </a:blip>
          <a:srcRect/>
          <a:stretch/>
        </p:blipFill>
        <p:spPr>
          <a:xfrm>
            <a:off x="5980900" y="2625691"/>
            <a:ext cx="855950" cy="1024759"/>
          </a:xfrm>
          <a:prstGeom prst="rect">
            <a:avLst/>
          </a:prstGeom>
          <a:noFill/>
          <a:ln>
            <a:noFill/>
          </a:ln>
        </p:spPr>
      </p:pic>
      <p:pic>
        <p:nvPicPr>
          <p:cNvPr id="74" name="Google Shape;74;p13"/>
          <p:cNvPicPr preferRelativeResize="0"/>
          <p:nvPr/>
        </p:nvPicPr>
        <p:blipFill>
          <a:blip r:embed="rId8">
            <a:alphaModFix/>
          </a:blip>
          <a:stretch>
            <a:fillRect/>
          </a:stretch>
        </p:blipFill>
        <p:spPr>
          <a:xfrm>
            <a:off x="6978625" y="2612015"/>
            <a:ext cx="855950" cy="1052105"/>
          </a:xfrm>
          <a:prstGeom prst="rect">
            <a:avLst/>
          </a:prstGeom>
          <a:noFill/>
          <a:ln>
            <a:noFill/>
          </a:ln>
        </p:spPr>
      </p:pic>
      <p:pic>
        <p:nvPicPr>
          <p:cNvPr id="75" name="Google Shape;75;p13"/>
          <p:cNvPicPr preferRelativeResize="0"/>
          <p:nvPr/>
        </p:nvPicPr>
        <p:blipFill rotWithShape="1">
          <a:blip r:embed="rId9">
            <a:alphaModFix/>
          </a:blip>
          <a:srcRect l="2226" r="2216"/>
          <a:stretch/>
        </p:blipFill>
        <p:spPr>
          <a:xfrm>
            <a:off x="4152738" y="2625700"/>
            <a:ext cx="734571" cy="1024750"/>
          </a:xfrm>
          <a:prstGeom prst="rect">
            <a:avLst/>
          </a:prstGeom>
          <a:noFill/>
          <a:ln>
            <a:noFill/>
          </a:ln>
        </p:spPr>
      </p:pic>
      <p:pic>
        <p:nvPicPr>
          <p:cNvPr id="76" name="Google Shape;76;p13"/>
          <p:cNvPicPr preferRelativeResize="0"/>
          <p:nvPr/>
        </p:nvPicPr>
        <p:blipFill rotWithShape="1">
          <a:blip r:embed="rId10">
            <a:alphaModFix/>
          </a:blip>
          <a:srcRect/>
          <a:stretch/>
        </p:blipFill>
        <p:spPr>
          <a:xfrm>
            <a:off x="126800" y="106962"/>
            <a:ext cx="2121890" cy="430000"/>
          </a:xfrm>
          <a:prstGeom prst="rect">
            <a:avLst/>
          </a:prstGeom>
          <a:noFill/>
          <a:ln>
            <a:noFill/>
          </a:ln>
        </p:spPr>
      </p:pic>
      <p:pic>
        <p:nvPicPr>
          <p:cNvPr id="77" name="Google Shape;77;p13"/>
          <p:cNvPicPr preferRelativeResize="0"/>
          <p:nvPr/>
        </p:nvPicPr>
        <p:blipFill>
          <a:blip r:embed="rId11">
            <a:alphaModFix/>
          </a:blip>
          <a:stretch>
            <a:fillRect/>
          </a:stretch>
        </p:blipFill>
        <p:spPr>
          <a:xfrm>
            <a:off x="2657475" y="73023"/>
            <a:ext cx="1059996" cy="497875"/>
          </a:xfrm>
          <a:prstGeom prst="rect">
            <a:avLst/>
          </a:prstGeom>
          <a:noFill/>
          <a:ln>
            <a:noFill/>
          </a:ln>
        </p:spPr>
      </p:pic>
      <p:pic>
        <p:nvPicPr>
          <p:cNvPr id="78" name="Google Shape;78;p13"/>
          <p:cNvPicPr preferRelativeResize="0"/>
          <p:nvPr/>
        </p:nvPicPr>
        <p:blipFill rotWithShape="1">
          <a:blip r:embed="rId12">
            <a:alphaModFix/>
          </a:blip>
          <a:srcRect/>
          <a:stretch/>
        </p:blipFill>
        <p:spPr>
          <a:xfrm>
            <a:off x="4275563" y="21412"/>
            <a:ext cx="619850" cy="619875"/>
          </a:xfrm>
          <a:prstGeom prst="rect">
            <a:avLst/>
          </a:prstGeom>
          <a:noFill/>
          <a:ln>
            <a:noFill/>
          </a:ln>
        </p:spPr>
      </p:pic>
      <p:pic>
        <p:nvPicPr>
          <p:cNvPr id="79" name="Google Shape;79;p13"/>
          <p:cNvPicPr preferRelativeResize="0"/>
          <p:nvPr/>
        </p:nvPicPr>
        <p:blipFill>
          <a:blip r:embed="rId13">
            <a:alphaModFix/>
          </a:blip>
          <a:stretch>
            <a:fillRect/>
          </a:stretch>
        </p:blipFill>
        <p:spPr>
          <a:xfrm>
            <a:off x="5571995" y="73025"/>
            <a:ext cx="1962042" cy="497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2"/>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2"/>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32" name="Google Shape;232;p22"/>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33" name="Google Shape;233;p22"/>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234" name="Google Shape;234;p22"/>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235" name="Google Shape;235;p22"/>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236" name="Google Shape;236;p22"/>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10 / 17- NEU Young Scholars Program 2023 - August 3, 2023</a:t>
            </a:r>
            <a:endParaRPr sz="700">
              <a:latin typeface="Roboto"/>
              <a:ea typeface="Roboto"/>
              <a:cs typeface="Roboto"/>
              <a:sym typeface="Roboto"/>
            </a:endParaRPr>
          </a:p>
        </p:txBody>
      </p:sp>
      <p:pic>
        <p:nvPicPr>
          <p:cNvPr id="237" name="Google Shape;237;p22"/>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238" name="Google Shape;238;p22"/>
          <p:cNvSpPr txBox="1"/>
          <p:nvPr/>
        </p:nvSpPr>
        <p:spPr>
          <a:xfrm>
            <a:off x="1810200" y="7473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Background - Microcontrollers and the Arduino</a:t>
            </a:r>
            <a:endParaRPr sz="2000" b="1">
              <a:latin typeface="Roboto"/>
              <a:ea typeface="Roboto"/>
              <a:cs typeface="Roboto"/>
              <a:sym typeface="Roboto"/>
            </a:endParaRPr>
          </a:p>
        </p:txBody>
      </p:sp>
      <p:sp>
        <p:nvSpPr>
          <p:cNvPr id="239" name="Google Shape;239;p22"/>
          <p:cNvSpPr txBox="1">
            <a:spLocks noGrp="1"/>
          </p:cNvSpPr>
          <p:nvPr>
            <p:ph type="body" idx="4294967295"/>
          </p:nvPr>
        </p:nvSpPr>
        <p:spPr>
          <a:xfrm>
            <a:off x="222075" y="1321225"/>
            <a:ext cx="6378000" cy="1843800"/>
          </a:xfrm>
          <a:prstGeom prst="rect">
            <a:avLst/>
          </a:prstGeom>
        </p:spPr>
        <p:txBody>
          <a:bodyPr spcFirstLastPara="1" wrap="square" lIns="91425" tIns="91425" rIns="91425" bIns="91425" anchor="t" anchorCtr="0">
            <a:noAutofit/>
          </a:bodyPr>
          <a:lstStyle/>
          <a:p>
            <a:pPr marL="0" lvl="0" indent="0" algn="just" rtl="0">
              <a:lnSpc>
                <a:spcPct val="95000"/>
              </a:lnSpc>
              <a:spcBef>
                <a:spcPts val="0"/>
              </a:spcBef>
              <a:spcAft>
                <a:spcPts val="0"/>
              </a:spcAft>
              <a:buSzPts val="1018"/>
              <a:buNone/>
            </a:pPr>
            <a:r>
              <a:rPr lang="en" sz="1502" b="1">
                <a:solidFill>
                  <a:srgbClr val="000000"/>
                </a:solidFill>
              </a:rPr>
              <a:t>Microcontrollers and the Arduino</a:t>
            </a:r>
            <a:endParaRPr sz="1502" b="1">
              <a:solidFill>
                <a:srgbClr val="000000"/>
              </a:solidFill>
            </a:endParaRPr>
          </a:p>
          <a:p>
            <a:pPr marL="457200" lvl="0" indent="-324008" algn="just" rtl="0">
              <a:lnSpc>
                <a:spcPct val="100000"/>
              </a:lnSpc>
              <a:spcBef>
                <a:spcPts val="1200"/>
              </a:spcBef>
              <a:spcAft>
                <a:spcPts val="0"/>
              </a:spcAft>
              <a:buClr>
                <a:srgbClr val="000000"/>
              </a:buClr>
              <a:buSzPts val="1503"/>
              <a:buChar char="-"/>
            </a:pPr>
            <a:r>
              <a:rPr lang="en" sz="1502">
                <a:solidFill>
                  <a:srgbClr val="000000"/>
                </a:solidFill>
              </a:rPr>
              <a:t>Microcontrollers are small, specialized computers capable of performing tasks</a:t>
            </a:r>
            <a:endParaRPr sz="1502">
              <a:solidFill>
                <a:srgbClr val="000000"/>
              </a:solidFill>
            </a:endParaRPr>
          </a:p>
          <a:p>
            <a:pPr marL="457200" lvl="0" indent="-324008" algn="just" rtl="0">
              <a:lnSpc>
                <a:spcPct val="100000"/>
              </a:lnSpc>
              <a:spcBef>
                <a:spcPts val="0"/>
              </a:spcBef>
              <a:spcAft>
                <a:spcPts val="0"/>
              </a:spcAft>
              <a:buClr>
                <a:srgbClr val="000000"/>
              </a:buClr>
              <a:buSzPts val="1503"/>
              <a:buChar char="-"/>
            </a:pPr>
            <a:r>
              <a:rPr lang="en" sz="1502">
                <a:solidFill>
                  <a:srgbClr val="000000"/>
                </a:solidFill>
              </a:rPr>
              <a:t>The Arduino is a microcontroller that has hardware necessary  to communicate with other devices (pins, oscillator, etc).</a:t>
            </a:r>
            <a:endParaRPr sz="1502">
              <a:solidFill>
                <a:srgbClr val="000000"/>
              </a:solidFill>
            </a:endParaRPr>
          </a:p>
        </p:txBody>
      </p:sp>
      <p:pic>
        <p:nvPicPr>
          <p:cNvPr id="240" name="Google Shape;240;p22"/>
          <p:cNvPicPr preferRelativeResize="0"/>
          <p:nvPr/>
        </p:nvPicPr>
        <p:blipFill>
          <a:blip r:embed="rId6">
            <a:alphaModFix/>
          </a:blip>
          <a:stretch>
            <a:fillRect/>
          </a:stretch>
        </p:blipFill>
        <p:spPr>
          <a:xfrm rot="-5400000">
            <a:off x="6892175" y="1703424"/>
            <a:ext cx="1752476" cy="2336676"/>
          </a:xfrm>
          <a:prstGeom prst="rect">
            <a:avLst/>
          </a:prstGeom>
          <a:noFill/>
          <a:ln>
            <a:noFill/>
          </a:ln>
        </p:spPr>
      </p:pic>
      <p:sp>
        <p:nvSpPr>
          <p:cNvPr id="241" name="Google Shape;241;p22"/>
          <p:cNvSpPr txBox="1"/>
          <p:nvPr/>
        </p:nvSpPr>
        <p:spPr>
          <a:xfrm>
            <a:off x="222075" y="2785200"/>
            <a:ext cx="6378000" cy="2031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500" b="1">
                <a:latin typeface="Roboto"/>
                <a:ea typeface="Roboto"/>
                <a:cs typeface="Roboto"/>
                <a:sym typeface="Roboto"/>
              </a:rPr>
              <a:t>Analog and Digital Signals</a:t>
            </a:r>
            <a:endParaRPr sz="1500" b="1">
              <a:latin typeface="Roboto"/>
              <a:ea typeface="Roboto"/>
              <a:cs typeface="Roboto"/>
              <a:sym typeface="Roboto"/>
            </a:endParaRPr>
          </a:p>
          <a:p>
            <a:pPr marL="0" lvl="0" indent="0" algn="just" rtl="0">
              <a:spcBef>
                <a:spcPts val="0"/>
              </a:spcBef>
              <a:spcAft>
                <a:spcPts val="0"/>
              </a:spcAft>
              <a:buNone/>
            </a:pPr>
            <a:endParaRPr sz="1500" b="1">
              <a:latin typeface="Roboto"/>
              <a:ea typeface="Roboto"/>
              <a:cs typeface="Roboto"/>
              <a:sym typeface="Roboto"/>
            </a:endParaRPr>
          </a:p>
          <a:p>
            <a:pPr marL="457200" lvl="0" indent="-323850" algn="just" rtl="0">
              <a:spcBef>
                <a:spcPts val="0"/>
              </a:spcBef>
              <a:spcAft>
                <a:spcPts val="0"/>
              </a:spcAft>
              <a:buSzPts val="1500"/>
              <a:buFont typeface="Roboto"/>
              <a:buChar char="-"/>
            </a:pPr>
            <a:r>
              <a:rPr lang="en" sz="1500">
                <a:latin typeface="Roboto"/>
                <a:ea typeface="Roboto"/>
                <a:cs typeface="Roboto"/>
                <a:sym typeface="Roboto"/>
              </a:rPr>
              <a:t>The Arduino cannot output analog signals.</a:t>
            </a:r>
            <a:endParaRPr sz="1500">
              <a:latin typeface="Roboto"/>
              <a:ea typeface="Roboto"/>
              <a:cs typeface="Roboto"/>
              <a:sym typeface="Roboto"/>
            </a:endParaRPr>
          </a:p>
          <a:p>
            <a:pPr marL="914400" lvl="1" indent="-323850" algn="just" rtl="0">
              <a:spcBef>
                <a:spcPts val="0"/>
              </a:spcBef>
              <a:spcAft>
                <a:spcPts val="0"/>
              </a:spcAft>
              <a:buSzPts val="1500"/>
              <a:buFont typeface="Roboto"/>
              <a:buChar char="-"/>
            </a:pPr>
            <a:r>
              <a:rPr lang="en" sz="1500">
                <a:latin typeface="Roboto"/>
                <a:ea typeface="Roboto"/>
                <a:cs typeface="Roboto"/>
                <a:sym typeface="Roboto"/>
              </a:rPr>
              <a:t>While </a:t>
            </a:r>
            <a:r>
              <a:rPr lang="en" sz="1500" u="sng">
                <a:latin typeface="Roboto"/>
                <a:ea typeface="Roboto"/>
                <a:cs typeface="Roboto"/>
                <a:sym typeface="Roboto"/>
              </a:rPr>
              <a:t>analog signals</a:t>
            </a:r>
            <a:r>
              <a:rPr lang="en" sz="1500">
                <a:latin typeface="Roboto"/>
                <a:ea typeface="Roboto"/>
                <a:cs typeface="Roboto"/>
                <a:sym typeface="Roboto"/>
              </a:rPr>
              <a:t> are continuous (they cover infinitely many values in their range), </a:t>
            </a:r>
            <a:r>
              <a:rPr lang="en" sz="1500" u="sng">
                <a:latin typeface="Roboto"/>
                <a:ea typeface="Roboto"/>
                <a:cs typeface="Roboto"/>
                <a:sym typeface="Roboto"/>
              </a:rPr>
              <a:t>digital signals</a:t>
            </a:r>
            <a:r>
              <a:rPr lang="en" sz="1500">
                <a:latin typeface="Roboto"/>
                <a:ea typeface="Roboto"/>
                <a:cs typeface="Roboto"/>
                <a:sym typeface="Roboto"/>
              </a:rPr>
              <a:t> by themselves are binary (either outputting or not).</a:t>
            </a:r>
            <a:endParaRPr sz="1500">
              <a:latin typeface="Roboto"/>
              <a:ea typeface="Roboto"/>
              <a:cs typeface="Roboto"/>
              <a:sym typeface="Roboto"/>
            </a:endParaRPr>
          </a:p>
          <a:p>
            <a:pPr marL="914400" lvl="1" indent="-323850" algn="just" rtl="0">
              <a:spcBef>
                <a:spcPts val="0"/>
              </a:spcBef>
              <a:spcAft>
                <a:spcPts val="0"/>
              </a:spcAft>
              <a:buSzPts val="1500"/>
              <a:buFont typeface="Roboto"/>
              <a:buChar char="-"/>
            </a:pPr>
            <a:r>
              <a:rPr lang="en" sz="1500">
                <a:latin typeface="Roboto"/>
                <a:ea typeface="Roboto"/>
                <a:cs typeface="Roboto"/>
                <a:sym typeface="Roboto"/>
              </a:rPr>
              <a:t>To gain access to a broader range of Arduino output voltages, we created a DAC (digital-to-analog converter).</a:t>
            </a:r>
            <a:endParaRPr sz="15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23"/>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48" name="Google Shape;248;p23"/>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49" name="Google Shape;249;p23"/>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250" name="Google Shape;250;p23"/>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251" name="Google Shape;251;p23"/>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252" name="Google Shape;252;p23"/>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11 / 17 - NEU Young Scholars Program 2023 - August 3, 2023</a:t>
            </a:r>
            <a:endParaRPr sz="700">
              <a:latin typeface="Roboto"/>
              <a:ea typeface="Roboto"/>
              <a:cs typeface="Roboto"/>
              <a:sym typeface="Roboto"/>
            </a:endParaRPr>
          </a:p>
        </p:txBody>
      </p:sp>
      <p:pic>
        <p:nvPicPr>
          <p:cNvPr id="253" name="Google Shape;253;p23"/>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254" name="Google Shape;254;p23"/>
          <p:cNvSpPr txBox="1"/>
          <p:nvPr/>
        </p:nvSpPr>
        <p:spPr>
          <a:xfrm>
            <a:off x="1810200" y="5949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Experimental Methods - Algorithm Flowchart</a:t>
            </a:r>
            <a:endParaRPr sz="2000" b="1">
              <a:latin typeface="Roboto"/>
              <a:ea typeface="Roboto"/>
              <a:cs typeface="Roboto"/>
              <a:sym typeface="Roboto"/>
            </a:endParaRPr>
          </a:p>
        </p:txBody>
      </p:sp>
      <p:pic>
        <p:nvPicPr>
          <p:cNvPr id="255" name="Google Shape;255;p23">
            <a:hlinkClick r:id="rId6"/>
          </p:cNvPr>
          <p:cNvPicPr preferRelativeResize="0"/>
          <p:nvPr/>
        </p:nvPicPr>
        <p:blipFill>
          <a:blip r:embed="rId7">
            <a:alphaModFix/>
          </a:blip>
          <a:stretch>
            <a:fillRect/>
          </a:stretch>
        </p:blipFill>
        <p:spPr>
          <a:xfrm>
            <a:off x="2848350" y="1108850"/>
            <a:ext cx="3771804" cy="36529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24"/>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62" name="Google Shape;262;p24"/>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63" name="Google Shape;263;p24"/>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264" name="Google Shape;264;p24"/>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265" name="Google Shape;265;p24"/>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266" name="Google Shape;266;p24"/>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12 / 17-  NEU Young Scholars Program 2023 - August 3, 2023</a:t>
            </a:r>
            <a:endParaRPr sz="700">
              <a:latin typeface="Roboto"/>
              <a:ea typeface="Roboto"/>
              <a:cs typeface="Roboto"/>
              <a:sym typeface="Roboto"/>
            </a:endParaRPr>
          </a:p>
        </p:txBody>
      </p:sp>
      <p:pic>
        <p:nvPicPr>
          <p:cNvPr id="267" name="Google Shape;267;p24"/>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268" name="Google Shape;268;p24"/>
          <p:cNvSpPr txBox="1"/>
          <p:nvPr/>
        </p:nvSpPr>
        <p:spPr>
          <a:xfrm>
            <a:off x="596450" y="671125"/>
            <a:ext cx="83592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Experimental Methods - Digital-to-Analog Converter (DAC)</a:t>
            </a:r>
            <a:endParaRPr sz="2000" b="1">
              <a:latin typeface="Roboto"/>
              <a:ea typeface="Roboto"/>
              <a:cs typeface="Roboto"/>
              <a:sym typeface="Roboto"/>
            </a:endParaRPr>
          </a:p>
        </p:txBody>
      </p:sp>
      <p:pic>
        <p:nvPicPr>
          <p:cNvPr id="269" name="Google Shape;269;p24"/>
          <p:cNvPicPr preferRelativeResize="0"/>
          <p:nvPr/>
        </p:nvPicPr>
        <p:blipFill>
          <a:blip r:embed="rId6">
            <a:alphaModFix/>
          </a:blip>
          <a:stretch>
            <a:fillRect/>
          </a:stretch>
        </p:blipFill>
        <p:spPr>
          <a:xfrm>
            <a:off x="4648197" y="1245913"/>
            <a:ext cx="4362854" cy="3446663"/>
          </a:xfrm>
          <a:prstGeom prst="rect">
            <a:avLst/>
          </a:prstGeom>
          <a:noFill/>
          <a:ln>
            <a:noFill/>
          </a:ln>
        </p:spPr>
      </p:pic>
      <p:sp>
        <p:nvSpPr>
          <p:cNvPr id="270" name="Google Shape;270;p24"/>
          <p:cNvSpPr txBox="1"/>
          <p:nvPr/>
        </p:nvSpPr>
        <p:spPr>
          <a:xfrm>
            <a:off x="95775" y="1535500"/>
            <a:ext cx="4552500" cy="316230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Font typeface="Roboto"/>
              <a:buChar char="●"/>
            </a:pPr>
            <a:r>
              <a:rPr lang="en" sz="1600">
                <a:latin typeface="Roboto"/>
                <a:ea typeface="Roboto"/>
                <a:cs typeface="Roboto"/>
                <a:sym typeface="Roboto"/>
              </a:rPr>
              <a:t>Digital bits input → analog voltage output</a:t>
            </a:r>
            <a:endParaRPr sz="1600">
              <a:latin typeface="Roboto"/>
              <a:ea typeface="Roboto"/>
              <a:cs typeface="Roboto"/>
              <a:sym typeface="Roboto"/>
            </a:endParaRPr>
          </a:p>
          <a:p>
            <a:pPr marL="457200" lvl="0" indent="-330200" algn="l" rtl="0">
              <a:lnSpc>
                <a:spcPct val="200000"/>
              </a:lnSpc>
              <a:spcBef>
                <a:spcPts val="0"/>
              </a:spcBef>
              <a:spcAft>
                <a:spcPts val="0"/>
              </a:spcAft>
              <a:buSzPts val="1600"/>
              <a:buFont typeface="Roboto"/>
              <a:buChar char="●"/>
            </a:pPr>
            <a:r>
              <a:rPr lang="en" sz="1600">
                <a:latin typeface="Roboto"/>
                <a:ea typeface="Roboto"/>
                <a:cs typeface="Roboto"/>
                <a:sym typeface="Roboto"/>
              </a:rPr>
              <a:t>Output voltage only in discrete steps</a:t>
            </a:r>
            <a:endParaRPr sz="1600">
              <a:latin typeface="Roboto"/>
              <a:ea typeface="Roboto"/>
              <a:cs typeface="Roboto"/>
              <a:sym typeface="Roboto"/>
            </a:endParaRPr>
          </a:p>
          <a:p>
            <a:pPr marL="457200" lvl="0" indent="-330200" algn="l" rtl="0">
              <a:lnSpc>
                <a:spcPct val="200000"/>
              </a:lnSpc>
              <a:spcBef>
                <a:spcPts val="0"/>
              </a:spcBef>
              <a:spcAft>
                <a:spcPts val="0"/>
              </a:spcAft>
              <a:buSzPts val="1600"/>
              <a:buFont typeface="Roboto"/>
              <a:buChar char="●"/>
            </a:pPr>
            <a:r>
              <a:rPr lang="en" sz="1600">
                <a:latin typeface="Roboto"/>
                <a:ea typeface="Roboto"/>
                <a:cs typeface="Roboto"/>
                <a:sym typeface="Roboto"/>
              </a:rPr>
              <a:t>3-bit DAC:  2</a:t>
            </a:r>
            <a:r>
              <a:rPr lang="en" sz="1600" baseline="30000">
                <a:latin typeface="Roboto"/>
                <a:ea typeface="Roboto"/>
                <a:cs typeface="Roboto"/>
                <a:sym typeface="Roboto"/>
              </a:rPr>
              <a:t>3</a:t>
            </a:r>
            <a:r>
              <a:rPr lang="en" sz="1600">
                <a:latin typeface="Roboto"/>
                <a:ea typeface="Roboto"/>
                <a:cs typeface="Roboto"/>
                <a:sym typeface="Roboto"/>
              </a:rPr>
              <a:t> = 8 possible combinations</a:t>
            </a:r>
            <a:endParaRPr sz="1600">
              <a:highlight>
                <a:srgbClr val="FFFF00"/>
              </a:highlight>
              <a:latin typeface="Roboto"/>
              <a:ea typeface="Roboto"/>
              <a:cs typeface="Roboto"/>
              <a:sym typeface="Roboto"/>
            </a:endParaRPr>
          </a:p>
          <a:p>
            <a:pPr marL="457200" lvl="0" indent="-330200" algn="l" rtl="0">
              <a:lnSpc>
                <a:spcPct val="200000"/>
              </a:lnSpc>
              <a:spcBef>
                <a:spcPts val="0"/>
              </a:spcBef>
              <a:spcAft>
                <a:spcPts val="0"/>
              </a:spcAft>
              <a:buSzPts val="1600"/>
              <a:buFont typeface="Roboto"/>
              <a:buChar char="●"/>
            </a:pPr>
            <a:r>
              <a:rPr lang="en" sz="1600">
                <a:latin typeface="Roboto"/>
                <a:ea typeface="Roboto"/>
                <a:cs typeface="Roboto"/>
                <a:sym typeface="Roboto"/>
              </a:rPr>
              <a:t>Arduino code cycles through 8 possible combinations: 000 - 111</a:t>
            </a:r>
            <a:endParaRPr sz="1600">
              <a:latin typeface="Roboto"/>
              <a:ea typeface="Roboto"/>
              <a:cs typeface="Roboto"/>
              <a:sym typeface="Roboto"/>
            </a:endParaRPr>
          </a:p>
          <a:p>
            <a:pPr marL="457200" lvl="0" indent="-330200" algn="l" rtl="0">
              <a:lnSpc>
                <a:spcPct val="200000"/>
              </a:lnSpc>
              <a:spcBef>
                <a:spcPts val="0"/>
              </a:spcBef>
              <a:spcAft>
                <a:spcPts val="0"/>
              </a:spcAft>
              <a:buSzPts val="1600"/>
              <a:buFont typeface="Roboto"/>
              <a:buChar char="●"/>
            </a:pPr>
            <a:r>
              <a:rPr lang="en" sz="1600">
                <a:latin typeface="Roboto"/>
                <a:ea typeface="Roboto"/>
                <a:cs typeface="Roboto"/>
                <a:sym typeface="Roboto"/>
              </a:rPr>
              <a:t>Oscilloscope used for measuring output →</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25"/>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77" name="Google Shape;277;p25"/>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78" name="Google Shape;278;p25"/>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279" name="Google Shape;279;p25"/>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280" name="Google Shape;280;p25"/>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281" name="Google Shape;281;p25"/>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13 / 17-  NEU Young Scholars Program 2023 - August 3, 2023</a:t>
            </a:r>
            <a:endParaRPr sz="700">
              <a:latin typeface="Roboto"/>
              <a:ea typeface="Roboto"/>
              <a:cs typeface="Roboto"/>
              <a:sym typeface="Roboto"/>
            </a:endParaRPr>
          </a:p>
        </p:txBody>
      </p:sp>
      <p:pic>
        <p:nvPicPr>
          <p:cNvPr id="282" name="Google Shape;282;p25"/>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283" name="Google Shape;283;p25"/>
          <p:cNvSpPr txBox="1"/>
          <p:nvPr/>
        </p:nvSpPr>
        <p:spPr>
          <a:xfrm>
            <a:off x="1810200" y="5949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Results</a:t>
            </a:r>
            <a:endParaRPr sz="2000" b="1">
              <a:latin typeface="Roboto"/>
              <a:ea typeface="Roboto"/>
              <a:cs typeface="Roboto"/>
              <a:sym typeface="Roboto"/>
            </a:endParaRPr>
          </a:p>
        </p:txBody>
      </p:sp>
      <p:sp>
        <p:nvSpPr>
          <p:cNvPr id="284" name="Google Shape;284;p25"/>
          <p:cNvSpPr txBox="1"/>
          <p:nvPr/>
        </p:nvSpPr>
        <p:spPr>
          <a:xfrm>
            <a:off x="70500" y="1251924"/>
            <a:ext cx="8241000" cy="29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Roboto"/>
              <a:ea typeface="Roboto"/>
              <a:cs typeface="Roboto"/>
              <a:sym typeface="Roboto"/>
            </a:endParaRPr>
          </a:p>
        </p:txBody>
      </p:sp>
      <p:pic>
        <p:nvPicPr>
          <p:cNvPr id="285" name="Google Shape;285;p25"/>
          <p:cNvPicPr preferRelativeResize="0"/>
          <p:nvPr/>
        </p:nvPicPr>
        <p:blipFill>
          <a:blip r:embed="rId6">
            <a:alphaModFix/>
          </a:blip>
          <a:stretch>
            <a:fillRect/>
          </a:stretch>
        </p:blipFill>
        <p:spPr>
          <a:xfrm>
            <a:off x="4965200" y="1024751"/>
            <a:ext cx="2295000" cy="1026316"/>
          </a:xfrm>
          <a:prstGeom prst="rect">
            <a:avLst/>
          </a:prstGeom>
          <a:noFill/>
          <a:ln>
            <a:noFill/>
          </a:ln>
        </p:spPr>
      </p:pic>
      <p:pic>
        <p:nvPicPr>
          <p:cNvPr id="286" name="Google Shape;286;p25"/>
          <p:cNvPicPr preferRelativeResize="0"/>
          <p:nvPr/>
        </p:nvPicPr>
        <p:blipFill>
          <a:blip r:embed="rId7">
            <a:alphaModFix/>
          </a:blip>
          <a:stretch>
            <a:fillRect/>
          </a:stretch>
        </p:blipFill>
        <p:spPr>
          <a:xfrm>
            <a:off x="276250" y="1412800"/>
            <a:ext cx="4548966" cy="2558788"/>
          </a:xfrm>
          <a:prstGeom prst="rect">
            <a:avLst/>
          </a:prstGeom>
          <a:noFill/>
          <a:ln>
            <a:noFill/>
          </a:ln>
        </p:spPr>
      </p:pic>
      <p:sp>
        <p:nvSpPr>
          <p:cNvPr id="287" name="Google Shape;287;p25"/>
          <p:cNvSpPr txBox="1"/>
          <p:nvPr/>
        </p:nvSpPr>
        <p:spPr>
          <a:xfrm>
            <a:off x="276275" y="4008150"/>
            <a:ext cx="454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Experimental setup for testing our algorithm</a:t>
            </a:r>
            <a:endParaRPr>
              <a:latin typeface="Roboto"/>
              <a:ea typeface="Roboto"/>
              <a:cs typeface="Roboto"/>
              <a:sym typeface="Roboto"/>
            </a:endParaRPr>
          </a:p>
        </p:txBody>
      </p:sp>
      <p:sp>
        <p:nvSpPr>
          <p:cNvPr id="288" name="Google Shape;288;p25"/>
          <p:cNvSpPr txBox="1"/>
          <p:nvPr/>
        </p:nvSpPr>
        <p:spPr>
          <a:xfrm>
            <a:off x="4725675" y="4179925"/>
            <a:ext cx="32475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Roboto"/>
                <a:ea typeface="Roboto"/>
                <a:cs typeface="Roboto"/>
                <a:sym typeface="Roboto"/>
              </a:rPr>
              <a:t>Output voltage settling around the expected value (2.5V)</a:t>
            </a:r>
            <a:endParaRPr>
              <a:latin typeface="Roboto"/>
              <a:ea typeface="Roboto"/>
              <a:cs typeface="Roboto"/>
              <a:sym typeface="Roboto"/>
            </a:endParaRPr>
          </a:p>
        </p:txBody>
      </p:sp>
      <p:sp>
        <p:nvSpPr>
          <p:cNvPr id="289" name="Google Shape;289;p25"/>
          <p:cNvSpPr txBox="1"/>
          <p:nvPr/>
        </p:nvSpPr>
        <p:spPr>
          <a:xfrm>
            <a:off x="7807925" y="1251925"/>
            <a:ext cx="12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Arduino IDE</a:t>
            </a:r>
            <a:endParaRPr>
              <a:latin typeface="Roboto"/>
              <a:ea typeface="Roboto"/>
              <a:cs typeface="Roboto"/>
              <a:sym typeface="Roboto"/>
            </a:endParaRPr>
          </a:p>
        </p:txBody>
      </p:sp>
      <p:sp>
        <p:nvSpPr>
          <p:cNvPr id="290" name="Google Shape;290;p25"/>
          <p:cNvSpPr txBox="1"/>
          <p:nvPr/>
        </p:nvSpPr>
        <p:spPr>
          <a:xfrm>
            <a:off x="7711000" y="2903800"/>
            <a:ext cx="126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Oscilloscope</a:t>
            </a:r>
            <a:endParaRPr>
              <a:latin typeface="Roboto"/>
              <a:ea typeface="Roboto"/>
              <a:cs typeface="Roboto"/>
              <a:sym typeface="Roboto"/>
            </a:endParaRPr>
          </a:p>
        </p:txBody>
      </p:sp>
      <p:pic>
        <p:nvPicPr>
          <p:cNvPr id="291" name="Google Shape;291;p25"/>
          <p:cNvPicPr preferRelativeResize="0"/>
          <p:nvPr/>
        </p:nvPicPr>
        <p:blipFill>
          <a:blip r:embed="rId8">
            <a:alphaModFix/>
          </a:blip>
          <a:stretch>
            <a:fillRect/>
          </a:stretch>
        </p:blipFill>
        <p:spPr>
          <a:xfrm>
            <a:off x="4965200" y="2285327"/>
            <a:ext cx="2643062" cy="18729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26"/>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98" name="Google Shape;298;p26"/>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99" name="Google Shape;299;p26"/>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300" name="Google Shape;300;p26"/>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301" name="Google Shape;301;p26"/>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302" name="Google Shape;302;p26"/>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14/ 17-  NEU Young Scholars Program 2023 - August 3, 2023</a:t>
            </a:r>
            <a:endParaRPr sz="700">
              <a:latin typeface="Roboto"/>
              <a:ea typeface="Roboto"/>
              <a:cs typeface="Roboto"/>
              <a:sym typeface="Roboto"/>
            </a:endParaRPr>
          </a:p>
        </p:txBody>
      </p:sp>
      <p:pic>
        <p:nvPicPr>
          <p:cNvPr id="303" name="Google Shape;303;p26"/>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304" name="Google Shape;304;p26"/>
          <p:cNvSpPr txBox="1"/>
          <p:nvPr/>
        </p:nvSpPr>
        <p:spPr>
          <a:xfrm>
            <a:off x="1810200" y="7473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Conclusion and Next Steps</a:t>
            </a:r>
            <a:endParaRPr sz="2000" b="1">
              <a:latin typeface="Roboto"/>
              <a:ea typeface="Roboto"/>
              <a:cs typeface="Roboto"/>
              <a:sym typeface="Roboto"/>
            </a:endParaRPr>
          </a:p>
        </p:txBody>
      </p:sp>
      <p:sp>
        <p:nvSpPr>
          <p:cNvPr id="305" name="Google Shape;305;p26"/>
          <p:cNvSpPr txBox="1"/>
          <p:nvPr/>
        </p:nvSpPr>
        <p:spPr>
          <a:xfrm>
            <a:off x="255075" y="1670850"/>
            <a:ext cx="5368800" cy="2812800"/>
          </a:xfrm>
          <a:prstGeom prst="rect">
            <a:avLst/>
          </a:prstGeom>
          <a:noFill/>
          <a:ln>
            <a:noFill/>
          </a:ln>
        </p:spPr>
        <p:txBody>
          <a:bodyPr spcFirstLastPara="1" wrap="square" lIns="91425" tIns="91425" rIns="91425" bIns="91425" anchor="t" anchorCtr="0">
            <a:noAutofit/>
          </a:bodyPr>
          <a:lstStyle/>
          <a:p>
            <a:pPr marL="457200" lvl="0" indent="-336550" algn="just" rtl="0">
              <a:spcBef>
                <a:spcPts val="0"/>
              </a:spcBef>
              <a:spcAft>
                <a:spcPts val="0"/>
              </a:spcAft>
              <a:buSzPts val="1700"/>
              <a:buFont typeface="Roboto"/>
              <a:buChar char="-"/>
            </a:pPr>
            <a:r>
              <a:rPr lang="en" sz="1700">
                <a:latin typeface="Roboto"/>
                <a:ea typeface="Roboto"/>
                <a:cs typeface="Roboto"/>
                <a:sym typeface="Roboto"/>
              </a:rPr>
              <a:t>Overall, we are content with our contribution to the overall research project.</a:t>
            </a:r>
            <a:endParaRPr sz="1700">
              <a:latin typeface="Roboto"/>
              <a:ea typeface="Roboto"/>
              <a:cs typeface="Roboto"/>
              <a:sym typeface="Roboto"/>
            </a:endParaRPr>
          </a:p>
          <a:p>
            <a:pPr marL="0" lvl="0" indent="0" algn="just" rtl="0">
              <a:spcBef>
                <a:spcPts val="0"/>
              </a:spcBef>
              <a:spcAft>
                <a:spcPts val="0"/>
              </a:spcAft>
              <a:buNone/>
            </a:pPr>
            <a:endParaRPr sz="1700">
              <a:latin typeface="Roboto"/>
              <a:ea typeface="Roboto"/>
              <a:cs typeface="Roboto"/>
              <a:sym typeface="Roboto"/>
            </a:endParaRPr>
          </a:p>
          <a:p>
            <a:pPr marL="457200" lvl="0" indent="-336550" algn="just" rtl="0">
              <a:spcBef>
                <a:spcPts val="0"/>
              </a:spcBef>
              <a:spcAft>
                <a:spcPts val="0"/>
              </a:spcAft>
              <a:buSzPts val="1700"/>
              <a:buFont typeface="Roboto"/>
              <a:buChar char="-"/>
            </a:pPr>
            <a:r>
              <a:rPr lang="en" sz="1700">
                <a:latin typeface="Roboto"/>
                <a:ea typeface="Roboto"/>
                <a:cs typeface="Roboto"/>
                <a:sym typeface="Roboto"/>
              </a:rPr>
              <a:t>We expect that our experimental design will be improved to work with the printed circuit board being tested currently    → </a:t>
            </a:r>
            <a:endParaRPr sz="1700">
              <a:latin typeface="Roboto"/>
              <a:ea typeface="Roboto"/>
              <a:cs typeface="Roboto"/>
              <a:sym typeface="Roboto"/>
            </a:endParaRPr>
          </a:p>
          <a:p>
            <a:pPr marL="0" lvl="0" indent="0" algn="just" rtl="0">
              <a:spcBef>
                <a:spcPts val="0"/>
              </a:spcBef>
              <a:spcAft>
                <a:spcPts val="0"/>
              </a:spcAft>
              <a:buNone/>
            </a:pPr>
            <a:endParaRPr sz="1700">
              <a:latin typeface="Roboto"/>
              <a:ea typeface="Roboto"/>
              <a:cs typeface="Roboto"/>
              <a:sym typeface="Roboto"/>
            </a:endParaRPr>
          </a:p>
          <a:p>
            <a:pPr marL="457200" lvl="0" indent="-336550" algn="just" rtl="0">
              <a:spcBef>
                <a:spcPts val="0"/>
              </a:spcBef>
              <a:spcAft>
                <a:spcPts val="0"/>
              </a:spcAft>
              <a:buSzPts val="1700"/>
              <a:buFont typeface="Roboto"/>
              <a:buChar char="-"/>
            </a:pPr>
            <a:r>
              <a:rPr lang="en" sz="1700">
                <a:latin typeface="Roboto"/>
                <a:ea typeface="Roboto"/>
                <a:cs typeface="Roboto"/>
                <a:sym typeface="Roboto"/>
              </a:rPr>
              <a:t>This could hopefully mean that, eventually, our code might be used without an arduino entirely.</a:t>
            </a:r>
            <a:endParaRPr sz="1700">
              <a:latin typeface="Roboto"/>
              <a:ea typeface="Roboto"/>
              <a:cs typeface="Roboto"/>
              <a:sym typeface="Roboto"/>
            </a:endParaRPr>
          </a:p>
          <a:p>
            <a:pPr marL="0" lvl="0" indent="0" algn="just" rtl="0">
              <a:spcBef>
                <a:spcPts val="0"/>
              </a:spcBef>
              <a:spcAft>
                <a:spcPts val="0"/>
              </a:spcAft>
              <a:buNone/>
            </a:pPr>
            <a:endParaRPr sz="1700">
              <a:latin typeface="Roboto"/>
              <a:ea typeface="Roboto"/>
              <a:cs typeface="Roboto"/>
              <a:sym typeface="Roboto"/>
            </a:endParaRPr>
          </a:p>
          <a:p>
            <a:pPr marL="0" lvl="0" indent="0" algn="just" rtl="0">
              <a:spcBef>
                <a:spcPts val="0"/>
              </a:spcBef>
              <a:spcAft>
                <a:spcPts val="0"/>
              </a:spcAft>
              <a:buNone/>
            </a:pPr>
            <a:endParaRPr sz="1700">
              <a:latin typeface="Roboto"/>
              <a:ea typeface="Roboto"/>
              <a:cs typeface="Roboto"/>
              <a:sym typeface="Roboto"/>
            </a:endParaRPr>
          </a:p>
          <a:p>
            <a:pPr marL="0" lvl="0" indent="0" algn="just" rtl="0">
              <a:spcBef>
                <a:spcPts val="0"/>
              </a:spcBef>
              <a:spcAft>
                <a:spcPts val="0"/>
              </a:spcAft>
              <a:buNone/>
            </a:pPr>
            <a:endParaRPr sz="1700">
              <a:latin typeface="Roboto"/>
              <a:ea typeface="Roboto"/>
              <a:cs typeface="Roboto"/>
              <a:sym typeface="Roboto"/>
            </a:endParaRPr>
          </a:p>
        </p:txBody>
      </p:sp>
      <p:pic>
        <p:nvPicPr>
          <p:cNvPr id="306" name="Google Shape;306;p26"/>
          <p:cNvPicPr preferRelativeResize="0"/>
          <p:nvPr/>
        </p:nvPicPr>
        <p:blipFill>
          <a:blip r:embed="rId6">
            <a:alphaModFix/>
          </a:blip>
          <a:stretch>
            <a:fillRect/>
          </a:stretch>
        </p:blipFill>
        <p:spPr>
          <a:xfrm>
            <a:off x="5875572" y="1772600"/>
            <a:ext cx="3084576" cy="173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7"/>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27"/>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313" name="Google Shape;313;p27"/>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314" name="Google Shape;314;p27"/>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315" name="Google Shape;315;p27"/>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316" name="Google Shape;316;p27"/>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317" name="Google Shape;317;p27"/>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15/ 17-  NEU Young Scholars Program 2023 - August 3, 2023</a:t>
            </a:r>
            <a:endParaRPr sz="700">
              <a:latin typeface="Roboto"/>
              <a:ea typeface="Roboto"/>
              <a:cs typeface="Roboto"/>
              <a:sym typeface="Roboto"/>
            </a:endParaRPr>
          </a:p>
        </p:txBody>
      </p:sp>
      <p:pic>
        <p:nvPicPr>
          <p:cNvPr id="318" name="Google Shape;318;p27"/>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319" name="Google Shape;319;p27"/>
          <p:cNvSpPr txBox="1"/>
          <p:nvPr/>
        </p:nvSpPr>
        <p:spPr>
          <a:xfrm>
            <a:off x="1810200" y="7473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Acknowledgements</a:t>
            </a:r>
            <a:endParaRPr sz="2000" b="1">
              <a:latin typeface="Roboto"/>
              <a:ea typeface="Roboto"/>
              <a:cs typeface="Roboto"/>
              <a:sym typeface="Roboto"/>
            </a:endParaRPr>
          </a:p>
        </p:txBody>
      </p:sp>
      <p:sp>
        <p:nvSpPr>
          <p:cNvPr id="320" name="Google Shape;320;p27"/>
          <p:cNvSpPr txBox="1">
            <a:spLocks noGrp="1"/>
          </p:cNvSpPr>
          <p:nvPr>
            <p:ph type="body" idx="4294967295"/>
          </p:nvPr>
        </p:nvSpPr>
        <p:spPr>
          <a:xfrm>
            <a:off x="536800" y="1531950"/>
            <a:ext cx="4237500" cy="2320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1405" b="1">
                <a:solidFill>
                  <a:srgbClr val="000000"/>
                </a:solidFill>
              </a:rPr>
              <a:t>Department of Electrical and Computer Engineering</a:t>
            </a:r>
            <a:endParaRPr sz="1405" b="1">
              <a:solidFill>
                <a:srgbClr val="000000"/>
              </a:solidFill>
            </a:endParaRPr>
          </a:p>
          <a:p>
            <a:pPr marL="0" lvl="0" indent="0" algn="l" rtl="0">
              <a:lnSpc>
                <a:spcPct val="105000"/>
              </a:lnSpc>
              <a:spcBef>
                <a:spcPts val="1200"/>
              </a:spcBef>
              <a:spcAft>
                <a:spcPts val="0"/>
              </a:spcAft>
              <a:buSzPts val="935"/>
              <a:buNone/>
            </a:pPr>
            <a:r>
              <a:rPr lang="en" sz="1405">
                <a:solidFill>
                  <a:srgbClr val="000000"/>
                </a:solidFill>
              </a:rPr>
              <a:t>Professor Marvin Onabajo, </a:t>
            </a:r>
            <a:r>
              <a:rPr lang="en" sz="1405" i="1">
                <a:solidFill>
                  <a:srgbClr val="000000"/>
                </a:solidFill>
              </a:rPr>
              <a:t>Associate Professor</a:t>
            </a:r>
            <a:endParaRPr sz="1405" i="1">
              <a:solidFill>
                <a:srgbClr val="000000"/>
              </a:solidFill>
            </a:endParaRPr>
          </a:p>
          <a:p>
            <a:pPr marL="0" lvl="0" indent="0" algn="l" rtl="0">
              <a:lnSpc>
                <a:spcPct val="105000"/>
              </a:lnSpc>
              <a:spcBef>
                <a:spcPts val="1200"/>
              </a:spcBef>
              <a:spcAft>
                <a:spcPts val="0"/>
              </a:spcAft>
              <a:buSzPts val="935"/>
              <a:buNone/>
            </a:pPr>
            <a:r>
              <a:rPr lang="en" sz="1405">
                <a:solidFill>
                  <a:srgbClr val="000000"/>
                </a:solidFill>
              </a:rPr>
              <a:t>Thomas Gourousis, </a:t>
            </a:r>
            <a:r>
              <a:rPr lang="en" sz="1405" i="1">
                <a:solidFill>
                  <a:srgbClr val="000000"/>
                </a:solidFill>
              </a:rPr>
              <a:t>Ph. D. Candidate</a:t>
            </a:r>
            <a:endParaRPr sz="1405" i="1">
              <a:solidFill>
                <a:srgbClr val="000000"/>
              </a:solidFill>
            </a:endParaRPr>
          </a:p>
          <a:p>
            <a:pPr marL="0" lvl="0" indent="0" algn="l" rtl="0">
              <a:lnSpc>
                <a:spcPct val="105000"/>
              </a:lnSpc>
              <a:spcBef>
                <a:spcPts val="1200"/>
              </a:spcBef>
              <a:spcAft>
                <a:spcPts val="0"/>
              </a:spcAft>
              <a:buSzPts val="935"/>
              <a:buNone/>
            </a:pPr>
            <a:r>
              <a:rPr lang="en" sz="1405">
                <a:solidFill>
                  <a:srgbClr val="000000"/>
                </a:solidFill>
              </a:rPr>
              <a:t>Minghan Liu, </a:t>
            </a:r>
            <a:r>
              <a:rPr lang="en" sz="1405" i="1">
                <a:solidFill>
                  <a:srgbClr val="000000"/>
                </a:solidFill>
              </a:rPr>
              <a:t>Ph. D. Candidate</a:t>
            </a:r>
            <a:endParaRPr sz="1405" i="1">
              <a:solidFill>
                <a:srgbClr val="000000"/>
              </a:solidFill>
            </a:endParaRPr>
          </a:p>
          <a:p>
            <a:pPr marL="0" lvl="0" indent="0" algn="l" rtl="0">
              <a:lnSpc>
                <a:spcPct val="105000"/>
              </a:lnSpc>
              <a:spcBef>
                <a:spcPts val="1200"/>
              </a:spcBef>
              <a:spcAft>
                <a:spcPts val="1200"/>
              </a:spcAft>
              <a:buSzPts val="935"/>
              <a:buNone/>
            </a:pPr>
            <a:r>
              <a:rPr lang="en" sz="1405">
                <a:solidFill>
                  <a:srgbClr val="000000"/>
                </a:solidFill>
              </a:rPr>
              <a:t>Yunfan Gao, </a:t>
            </a:r>
            <a:r>
              <a:rPr lang="en" sz="1405" i="1">
                <a:solidFill>
                  <a:srgbClr val="000000"/>
                </a:solidFill>
              </a:rPr>
              <a:t>Ph. D. Candidate</a:t>
            </a:r>
            <a:endParaRPr sz="1405" b="1">
              <a:solidFill>
                <a:srgbClr val="000000"/>
              </a:solidFill>
            </a:endParaRPr>
          </a:p>
        </p:txBody>
      </p:sp>
      <p:sp>
        <p:nvSpPr>
          <p:cNvPr id="321" name="Google Shape;321;p27"/>
          <p:cNvSpPr txBox="1">
            <a:spLocks noGrp="1"/>
          </p:cNvSpPr>
          <p:nvPr>
            <p:ph type="body" idx="4294967295"/>
          </p:nvPr>
        </p:nvSpPr>
        <p:spPr>
          <a:xfrm>
            <a:off x="4620375" y="1556725"/>
            <a:ext cx="4361400" cy="1887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 sz="1400" b="1">
                <a:solidFill>
                  <a:srgbClr val="000000"/>
                </a:solidFill>
              </a:rPr>
              <a:t>Center for STEM Education</a:t>
            </a:r>
            <a:endParaRPr sz="1400" b="1">
              <a:solidFill>
                <a:srgbClr val="000000"/>
              </a:solidFill>
            </a:endParaRPr>
          </a:p>
          <a:p>
            <a:pPr marL="0" lvl="0" indent="0" algn="l" rtl="0">
              <a:lnSpc>
                <a:spcPct val="95000"/>
              </a:lnSpc>
              <a:spcBef>
                <a:spcPts val="1200"/>
              </a:spcBef>
              <a:spcAft>
                <a:spcPts val="0"/>
              </a:spcAft>
              <a:buSzPts val="1018"/>
              <a:buNone/>
            </a:pPr>
            <a:r>
              <a:rPr lang="en" sz="1400">
                <a:solidFill>
                  <a:srgbClr val="000000"/>
                </a:solidFill>
              </a:rPr>
              <a:t>Claire Duggan, </a:t>
            </a:r>
            <a:r>
              <a:rPr lang="en" sz="1400" i="1">
                <a:solidFill>
                  <a:srgbClr val="000000"/>
                </a:solidFill>
              </a:rPr>
              <a:t>Executive Director</a:t>
            </a:r>
            <a:endParaRPr sz="1400" i="1">
              <a:solidFill>
                <a:srgbClr val="000000"/>
              </a:solidFill>
            </a:endParaRPr>
          </a:p>
          <a:p>
            <a:pPr marL="0" lvl="0" indent="0" algn="l" rtl="0">
              <a:lnSpc>
                <a:spcPct val="95000"/>
              </a:lnSpc>
              <a:spcBef>
                <a:spcPts val="1200"/>
              </a:spcBef>
              <a:spcAft>
                <a:spcPts val="0"/>
              </a:spcAft>
              <a:buSzPts val="1018"/>
              <a:buNone/>
            </a:pPr>
            <a:r>
              <a:rPr lang="en" sz="1400">
                <a:solidFill>
                  <a:srgbClr val="000000"/>
                </a:solidFill>
              </a:rPr>
              <a:t>Jennifer Love, </a:t>
            </a:r>
            <a:r>
              <a:rPr lang="en" sz="1400" i="1">
                <a:solidFill>
                  <a:srgbClr val="000000"/>
                </a:solidFill>
              </a:rPr>
              <a:t>Associate Director</a:t>
            </a:r>
            <a:endParaRPr sz="1400" i="1">
              <a:solidFill>
                <a:srgbClr val="000000"/>
              </a:solidFill>
            </a:endParaRPr>
          </a:p>
          <a:p>
            <a:pPr marL="0" lvl="0" indent="0" algn="l" rtl="0">
              <a:lnSpc>
                <a:spcPct val="95000"/>
              </a:lnSpc>
              <a:spcBef>
                <a:spcPts val="1200"/>
              </a:spcBef>
              <a:spcAft>
                <a:spcPts val="0"/>
              </a:spcAft>
              <a:buSzPts val="1018"/>
              <a:buNone/>
            </a:pPr>
            <a:r>
              <a:rPr lang="en" sz="1400">
                <a:solidFill>
                  <a:srgbClr val="000000"/>
                </a:solidFill>
              </a:rPr>
              <a:t>Claire Stipp and Yassine Souabny, </a:t>
            </a:r>
            <a:r>
              <a:rPr lang="en" sz="1400" i="1">
                <a:solidFill>
                  <a:srgbClr val="000000"/>
                </a:solidFill>
              </a:rPr>
              <a:t>YSP Coordinators</a:t>
            </a:r>
            <a:endParaRPr sz="1400">
              <a:solidFill>
                <a:srgbClr val="000000"/>
              </a:solidFill>
            </a:endParaRPr>
          </a:p>
          <a:p>
            <a:pPr marL="0" lvl="0" indent="0" algn="l" rtl="0">
              <a:lnSpc>
                <a:spcPct val="95000"/>
              </a:lnSpc>
              <a:spcBef>
                <a:spcPts val="1200"/>
              </a:spcBef>
              <a:spcAft>
                <a:spcPts val="0"/>
              </a:spcAft>
              <a:buSzPts val="1018"/>
              <a:buNone/>
            </a:pPr>
            <a:r>
              <a:rPr lang="en" sz="1400">
                <a:solidFill>
                  <a:srgbClr val="000000"/>
                </a:solidFill>
              </a:rPr>
              <a:t>Nicolas Fuchs, </a:t>
            </a:r>
            <a:r>
              <a:rPr lang="en" sz="1400" i="1">
                <a:solidFill>
                  <a:srgbClr val="000000"/>
                </a:solidFill>
              </a:rPr>
              <a:t>Project Implementation Coordinator</a:t>
            </a:r>
            <a:endParaRPr sz="1400" i="1">
              <a:solidFill>
                <a:srgbClr val="000000"/>
              </a:solidFill>
            </a:endParaRPr>
          </a:p>
          <a:p>
            <a:pPr marL="0" lvl="0" indent="0" algn="l" rtl="0">
              <a:lnSpc>
                <a:spcPct val="95000"/>
              </a:lnSpc>
              <a:spcBef>
                <a:spcPts val="1200"/>
              </a:spcBef>
              <a:spcAft>
                <a:spcPts val="1200"/>
              </a:spcAft>
              <a:buSzPts val="1018"/>
              <a:buNone/>
            </a:pPr>
            <a:r>
              <a:rPr lang="en" sz="1400">
                <a:solidFill>
                  <a:srgbClr val="000000"/>
                </a:solidFill>
              </a:rPr>
              <a:t>Mary Howley, </a:t>
            </a:r>
            <a:r>
              <a:rPr lang="en" sz="1400" i="1">
                <a:solidFill>
                  <a:srgbClr val="000000"/>
                </a:solidFill>
              </a:rPr>
              <a:t>Administrative Officer</a:t>
            </a:r>
            <a:endParaRPr sz="1400" i="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28"/>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328" name="Google Shape;328;p28"/>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329" name="Google Shape;329;p28"/>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330" name="Google Shape;330;p28"/>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331" name="Google Shape;331;p28"/>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332" name="Google Shape;332;p28"/>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16/ 17- NEU Young Scholars Program 2023 - August 3, 2023</a:t>
            </a:r>
            <a:endParaRPr sz="700">
              <a:latin typeface="Roboto"/>
              <a:ea typeface="Roboto"/>
              <a:cs typeface="Roboto"/>
              <a:sym typeface="Roboto"/>
            </a:endParaRPr>
          </a:p>
        </p:txBody>
      </p:sp>
      <p:pic>
        <p:nvPicPr>
          <p:cNvPr id="333" name="Google Shape;333;p28"/>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334" name="Google Shape;334;p28"/>
          <p:cNvSpPr txBox="1"/>
          <p:nvPr/>
        </p:nvSpPr>
        <p:spPr>
          <a:xfrm>
            <a:off x="1810200" y="7473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References</a:t>
            </a:r>
            <a:endParaRPr sz="2000" b="1">
              <a:latin typeface="Roboto"/>
              <a:ea typeface="Roboto"/>
              <a:cs typeface="Roboto"/>
              <a:sym typeface="Roboto"/>
            </a:endParaRPr>
          </a:p>
        </p:txBody>
      </p:sp>
      <p:sp>
        <p:nvSpPr>
          <p:cNvPr id="335" name="Google Shape;335;p28"/>
          <p:cNvSpPr txBox="1"/>
          <p:nvPr/>
        </p:nvSpPr>
        <p:spPr>
          <a:xfrm>
            <a:off x="323100" y="1293851"/>
            <a:ext cx="8502300" cy="369300"/>
          </a:xfrm>
          <a:prstGeom prst="rect">
            <a:avLst/>
          </a:prstGeom>
          <a:noFill/>
          <a:ln>
            <a:noFill/>
          </a:ln>
        </p:spPr>
        <p:txBody>
          <a:bodyPr spcFirstLastPara="1" wrap="square" lIns="91425" tIns="91425" rIns="91425" bIns="91425" anchor="t" anchorCtr="0">
            <a:spAutoFit/>
          </a:bodyPr>
          <a:lstStyle/>
          <a:p>
            <a:pPr marL="457200" lvl="0" indent="-457200" algn="l" rtl="0">
              <a:lnSpc>
                <a:spcPct val="200000"/>
              </a:lnSpc>
              <a:spcBef>
                <a:spcPts val="0"/>
              </a:spcBef>
              <a:spcAft>
                <a:spcPts val="0"/>
              </a:spcAft>
              <a:buNone/>
            </a:pPr>
            <a:endParaRPr sz="1200"/>
          </a:p>
        </p:txBody>
      </p:sp>
      <p:sp>
        <p:nvSpPr>
          <p:cNvPr id="336" name="Google Shape;336;p28"/>
          <p:cNvSpPr txBox="1"/>
          <p:nvPr/>
        </p:nvSpPr>
        <p:spPr>
          <a:xfrm>
            <a:off x="714900" y="1251925"/>
            <a:ext cx="7828500" cy="353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a:latin typeface="Roboto"/>
                <a:ea typeface="Roboto"/>
                <a:cs typeface="Roboto"/>
                <a:sym typeface="Roboto"/>
              </a:rPr>
              <a:t>[1] </a:t>
            </a:r>
            <a:r>
              <a:rPr lang="en" sz="1300"/>
              <a:t>John O’Malley, 2011. </a:t>
            </a:r>
            <a:r>
              <a:rPr lang="en" sz="1300" i="1"/>
              <a:t>Schaum's Outline of Basic Circuit. Analysis</a:t>
            </a:r>
            <a:r>
              <a:rPr lang="en" sz="1300"/>
              <a:t> Revised Second Edition. McGraw-Hill Education.</a:t>
            </a:r>
            <a:endParaRPr sz="1300"/>
          </a:p>
          <a:p>
            <a:pPr marL="0" lvl="0" indent="0" algn="just" rtl="0">
              <a:spcBef>
                <a:spcPts val="0"/>
              </a:spcBef>
              <a:spcAft>
                <a:spcPts val="0"/>
              </a:spcAft>
              <a:buNone/>
            </a:pPr>
            <a:endParaRPr sz="1300"/>
          </a:p>
          <a:p>
            <a:pPr marL="0" lvl="0" indent="0" algn="just" rtl="0">
              <a:spcBef>
                <a:spcPts val="0"/>
              </a:spcBef>
              <a:spcAft>
                <a:spcPts val="0"/>
              </a:spcAft>
              <a:buNone/>
            </a:pPr>
            <a:r>
              <a:rPr lang="en" sz="1300"/>
              <a:t>[2]</a:t>
            </a:r>
            <a:r>
              <a:rPr lang="en" sz="1700"/>
              <a:t> </a:t>
            </a:r>
            <a:r>
              <a:rPr lang="en" sz="1300"/>
              <a:t>Razavi, B., 2021. </a:t>
            </a:r>
            <a:r>
              <a:rPr lang="en" sz="1300" i="1"/>
              <a:t>Fundamentals of Microelectronics</a:t>
            </a:r>
            <a:r>
              <a:rPr lang="en" sz="1300"/>
              <a:t>. John Wiley &amp; Sons.</a:t>
            </a:r>
            <a:endParaRPr sz="1300"/>
          </a:p>
          <a:p>
            <a:pPr marL="0" lvl="0" indent="0" algn="just" rtl="0">
              <a:spcBef>
                <a:spcPts val="0"/>
              </a:spcBef>
              <a:spcAft>
                <a:spcPts val="0"/>
              </a:spcAft>
              <a:buNone/>
            </a:pPr>
            <a:endParaRPr sz="1300"/>
          </a:p>
          <a:p>
            <a:pPr marL="0" lvl="0" indent="0" algn="just" rtl="0">
              <a:spcBef>
                <a:spcPts val="0"/>
              </a:spcBef>
              <a:spcAft>
                <a:spcPts val="0"/>
              </a:spcAft>
              <a:buNone/>
            </a:pPr>
            <a:r>
              <a:rPr lang="en" sz="1300"/>
              <a:t>[3] M. Yan, H. Wei and M. Onabajo, "On-Chip Thermal Profiling to Detect Malicious Activity: System-Level Concepts and Design of Key Building Blocks," in IEEE Trans. Very Large-Scale Integr. (VLSI) Syst, vol. 29, no. 3, pp. 530-543, March 2021.</a:t>
            </a:r>
            <a:endParaRPr sz="1300"/>
          </a:p>
          <a:p>
            <a:pPr marL="0" lvl="0" indent="0" algn="just" rtl="0">
              <a:spcBef>
                <a:spcPts val="0"/>
              </a:spcBef>
              <a:spcAft>
                <a:spcPts val="0"/>
              </a:spcAft>
              <a:buNone/>
            </a:pPr>
            <a:endParaRPr sz="1300"/>
          </a:p>
          <a:p>
            <a:pPr marL="0" lvl="0" indent="0" algn="just" rtl="0">
              <a:spcBef>
                <a:spcPts val="0"/>
              </a:spcBef>
              <a:spcAft>
                <a:spcPts val="0"/>
              </a:spcAft>
              <a:buNone/>
            </a:pPr>
            <a:r>
              <a:rPr lang="en" sz="1300"/>
              <a:t>[4] T. Gourousis, Z. Zhang, M. Yan, M. Zhang, A. Mittal, A. Shrivastava, F. Restuccia, Y. Fei, and M. Onabajo, “Identification of Stealthy Hardware Trojans through On-Chip Temperature Sensing and an Autoencoder-Based Machine Learning Algorithm,” to appear in</a:t>
            </a:r>
            <a:r>
              <a:rPr lang="en" sz="1300" i="1"/>
              <a:t> Proc. IEEE Intl. Midwest Symp. Circuits Syst. (MWSCAS), Aug. 2023. [Accepted]</a:t>
            </a:r>
            <a:endParaRPr sz="1300" i="1"/>
          </a:p>
          <a:p>
            <a:pPr marL="0" lvl="0" indent="0" algn="just" rtl="0">
              <a:spcBef>
                <a:spcPts val="0"/>
              </a:spcBef>
              <a:spcAft>
                <a:spcPts val="0"/>
              </a:spcAft>
              <a:buNone/>
            </a:pPr>
            <a:endParaRPr sz="1300" i="1"/>
          </a:p>
          <a:p>
            <a:pPr marL="0" lvl="0" indent="0" algn="l" rtl="0">
              <a:spcBef>
                <a:spcPts val="0"/>
              </a:spcBef>
              <a:spcAft>
                <a:spcPts val="0"/>
              </a:spcAft>
              <a:buNone/>
            </a:pPr>
            <a:r>
              <a:rPr lang="en" sz="1300"/>
              <a:t>[5] Storr, W. (2022). Operational Amplifiers Summary. Basic Electronics Tutorials. https://www.electronics-tutorials.ws/opamp/opamp_8.html</a:t>
            </a:r>
            <a:endParaRPr sz="13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cxnSp>
        <p:nvCxnSpPr>
          <p:cNvPr id="341" name="Google Shape;341;p29"/>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342" name="Google Shape;342;p29"/>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17 / 17- NEU Young Scholars Program 2023 - August 3, 2023</a:t>
            </a:r>
            <a:endParaRPr sz="700">
              <a:latin typeface="Roboto"/>
              <a:ea typeface="Roboto"/>
              <a:cs typeface="Roboto"/>
              <a:sym typeface="Roboto"/>
            </a:endParaRPr>
          </a:p>
        </p:txBody>
      </p:sp>
      <p:sp>
        <p:nvSpPr>
          <p:cNvPr id="343" name="Google Shape;343;p29"/>
          <p:cNvSpPr txBox="1"/>
          <p:nvPr/>
        </p:nvSpPr>
        <p:spPr>
          <a:xfrm>
            <a:off x="2313600" y="729575"/>
            <a:ext cx="4631100" cy="9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latin typeface="Roboto"/>
                <a:ea typeface="Roboto"/>
                <a:cs typeface="Roboto"/>
                <a:sym typeface="Roboto"/>
              </a:rPr>
              <a:t>Thank you,</a:t>
            </a:r>
            <a:endParaRPr sz="2800" b="1">
              <a:latin typeface="Roboto"/>
              <a:ea typeface="Roboto"/>
              <a:cs typeface="Roboto"/>
              <a:sym typeface="Roboto"/>
            </a:endParaRPr>
          </a:p>
          <a:p>
            <a:pPr marL="0" lvl="0" indent="0" algn="ctr" rtl="0">
              <a:spcBef>
                <a:spcPts val="0"/>
              </a:spcBef>
              <a:spcAft>
                <a:spcPts val="0"/>
              </a:spcAft>
              <a:buNone/>
            </a:pPr>
            <a:r>
              <a:rPr lang="en" sz="2800" b="1">
                <a:latin typeface="Roboto"/>
                <a:ea typeface="Roboto"/>
                <a:cs typeface="Roboto"/>
                <a:sym typeface="Roboto"/>
              </a:rPr>
              <a:t>Questions are welcome!</a:t>
            </a:r>
            <a:endParaRPr sz="2800" b="1">
              <a:latin typeface="Roboto"/>
              <a:ea typeface="Roboto"/>
              <a:cs typeface="Roboto"/>
              <a:sym typeface="Roboto"/>
            </a:endParaRPr>
          </a:p>
        </p:txBody>
      </p:sp>
      <p:sp>
        <p:nvSpPr>
          <p:cNvPr id="344" name="Google Shape;344;p29"/>
          <p:cNvSpPr txBox="1"/>
          <p:nvPr/>
        </p:nvSpPr>
        <p:spPr>
          <a:xfrm>
            <a:off x="1850550" y="1630825"/>
            <a:ext cx="5447400" cy="59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Roboto"/>
                <a:ea typeface="Roboto"/>
                <a:cs typeface="Roboto"/>
                <a:sym typeface="Roboto"/>
              </a:rPr>
              <a:t>Alexis Chen*, Brendan O’Riordan*, Thomas Gourousis, Minghan Liu, Yunfan Gao, Marvin Onabajo</a:t>
            </a:r>
            <a:endParaRPr b="1">
              <a:latin typeface="Roboto"/>
              <a:ea typeface="Roboto"/>
              <a:cs typeface="Roboto"/>
              <a:sym typeface="Roboto"/>
            </a:endParaRPr>
          </a:p>
        </p:txBody>
      </p:sp>
      <p:sp>
        <p:nvSpPr>
          <p:cNvPr id="345" name="Google Shape;345;p29"/>
          <p:cNvSpPr txBox="1"/>
          <p:nvPr/>
        </p:nvSpPr>
        <p:spPr>
          <a:xfrm>
            <a:off x="4190850" y="2236288"/>
            <a:ext cx="8766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Roboto"/>
                <a:ea typeface="Roboto"/>
                <a:cs typeface="Roboto"/>
                <a:sym typeface="Roboto"/>
              </a:rPr>
              <a:t>*Speakers</a:t>
            </a:r>
            <a:endParaRPr sz="1100">
              <a:latin typeface="Roboto"/>
              <a:ea typeface="Roboto"/>
              <a:cs typeface="Roboto"/>
              <a:sym typeface="Roboto"/>
            </a:endParaRPr>
          </a:p>
        </p:txBody>
      </p:sp>
      <p:sp>
        <p:nvSpPr>
          <p:cNvPr id="346" name="Google Shape;346;p29"/>
          <p:cNvSpPr txBox="1"/>
          <p:nvPr/>
        </p:nvSpPr>
        <p:spPr>
          <a:xfrm>
            <a:off x="785550" y="2571750"/>
            <a:ext cx="7687200" cy="9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Analog and Mixed-Signal Integrated Circuits (AMSIC) Research Laboratory</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Dept. of Electrical and Computer Engineering</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Northeastern University, Boston, MA, USA</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August 3, 2023</a:t>
            </a:r>
            <a:endParaRPr>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sz="1000">
                <a:latin typeface="Roboto"/>
                <a:ea typeface="Roboto"/>
                <a:cs typeface="Roboto"/>
                <a:sym typeface="Roboto"/>
              </a:rPr>
              <a:t>This material is based upon work supported by the National Science Foundation under grant no. 2146754 and is supported in part by funds from OUSD R&amp;E, NIST, and industry partners as specified in the Resilient &amp; Intelligent NextG Systems (RINGS) program.</a:t>
            </a:r>
            <a:endParaRPr sz="1000">
              <a:latin typeface="Roboto"/>
              <a:ea typeface="Roboto"/>
              <a:cs typeface="Roboto"/>
              <a:sym typeface="Roboto"/>
            </a:endParaRPr>
          </a:p>
          <a:p>
            <a:pPr marL="0" lvl="0" indent="0" algn="ctr" rtl="0">
              <a:spcBef>
                <a:spcPts val="0"/>
              </a:spcBef>
              <a:spcAft>
                <a:spcPts val="0"/>
              </a:spcAft>
              <a:buNone/>
            </a:pPr>
            <a:endParaRPr>
              <a:latin typeface="Roboto"/>
              <a:ea typeface="Roboto"/>
              <a:cs typeface="Roboto"/>
              <a:sym typeface="Roboto"/>
            </a:endParaRPr>
          </a:p>
        </p:txBody>
      </p:sp>
      <p:pic>
        <p:nvPicPr>
          <p:cNvPr id="347" name="Google Shape;347;p29"/>
          <p:cNvPicPr preferRelativeResize="0"/>
          <p:nvPr/>
        </p:nvPicPr>
        <p:blipFill>
          <a:blip r:embed="rId3">
            <a:alphaModFix/>
          </a:blip>
          <a:stretch>
            <a:fillRect/>
          </a:stretch>
        </p:blipFill>
        <p:spPr>
          <a:xfrm>
            <a:off x="8045575" y="4884381"/>
            <a:ext cx="1010726" cy="256469"/>
          </a:xfrm>
          <a:prstGeom prst="rect">
            <a:avLst/>
          </a:prstGeom>
          <a:noFill/>
          <a:ln>
            <a:noFill/>
          </a:ln>
        </p:spPr>
      </p:pic>
      <p:pic>
        <p:nvPicPr>
          <p:cNvPr id="348" name="Google Shape;348;p29"/>
          <p:cNvPicPr preferRelativeResize="0"/>
          <p:nvPr/>
        </p:nvPicPr>
        <p:blipFill>
          <a:blip r:embed="rId3">
            <a:alphaModFix/>
          </a:blip>
          <a:stretch>
            <a:fillRect/>
          </a:stretch>
        </p:blipFill>
        <p:spPr>
          <a:xfrm>
            <a:off x="114750" y="4147625"/>
            <a:ext cx="1609500" cy="408400"/>
          </a:xfrm>
          <a:prstGeom prst="rect">
            <a:avLst/>
          </a:prstGeom>
          <a:noFill/>
          <a:ln>
            <a:noFill/>
          </a:ln>
        </p:spPr>
      </p:pic>
      <p:pic>
        <p:nvPicPr>
          <p:cNvPr id="349" name="Google Shape;349;p29"/>
          <p:cNvPicPr preferRelativeResize="0"/>
          <p:nvPr/>
        </p:nvPicPr>
        <p:blipFill>
          <a:blip r:embed="rId4">
            <a:alphaModFix/>
          </a:blip>
          <a:stretch>
            <a:fillRect/>
          </a:stretch>
        </p:blipFill>
        <p:spPr>
          <a:xfrm>
            <a:off x="1896150" y="4070225"/>
            <a:ext cx="670975" cy="673967"/>
          </a:xfrm>
          <a:prstGeom prst="rect">
            <a:avLst/>
          </a:prstGeom>
          <a:noFill/>
          <a:ln>
            <a:noFill/>
          </a:ln>
        </p:spPr>
      </p:pic>
      <p:pic>
        <p:nvPicPr>
          <p:cNvPr id="350" name="Google Shape;350;p29"/>
          <p:cNvPicPr preferRelativeResize="0"/>
          <p:nvPr/>
        </p:nvPicPr>
        <p:blipFill rotWithShape="1">
          <a:blip r:embed="rId5">
            <a:alphaModFix/>
          </a:blip>
          <a:srcRect/>
          <a:stretch/>
        </p:blipFill>
        <p:spPr>
          <a:xfrm>
            <a:off x="2784825" y="4131889"/>
            <a:ext cx="1170069" cy="550625"/>
          </a:xfrm>
          <a:prstGeom prst="rect">
            <a:avLst/>
          </a:prstGeom>
          <a:noFill/>
          <a:ln>
            <a:noFill/>
          </a:ln>
        </p:spPr>
      </p:pic>
      <p:pic>
        <p:nvPicPr>
          <p:cNvPr id="351" name="Google Shape;351;p29"/>
          <p:cNvPicPr preferRelativeResize="0"/>
          <p:nvPr/>
        </p:nvPicPr>
        <p:blipFill>
          <a:blip r:embed="rId6">
            <a:alphaModFix/>
          </a:blip>
          <a:stretch>
            <a:fillRect/>
          </a:stretch>
        </p:blipFill>
        <p:spPr>
          <a:xfrm>
            <a:off x="5367613" y="4123675"/>
            <a:ext cx="809725" cy="550625"/>
          </a:xfrm>
          <a:prstGeom prst="rect">
            <a:avLst/>
          </a:prstGeom>
          <a:noFill/>
          <a:ln>
            <a:noFill/>
          </a:ln>
        </p:spPr>
      </p:pic>
      <p:pic>
        <p:nvPicPr>
          <p:cNvPr id="352" name="Google Shape;352;p29"/>
          <p:cNvPicPr preferRelativeResize="0"/>
          <p:nvPr/>
        </p:nvPicPr>
        <p:blipFill rotWithShape="1">
          <a:blip r:embed="rId7">
            <a:alphaModFix/>
          </a:blip>
          <a:srcRect/>
          <a:stretch/>
        </p:blipFill>
        <p:spPr>
          <a:xfrm>
            <a:off x="6304150" y="4216463"/>
            <a:ext cx="1882423" cy="381484"/>
          </a:xfrm>
          <a:prstGeom prst="rect">
            <a:avLst/>
          </a:prstGeom>
          <a:noFill/>
          <a:ln>
            <a:noFill/>
          </a:ln>
        </p:spPr>
      </p:pic>
      <p:pic>
        <p:nvPicPr>
          <p:cNvPr id="353" name="Google Shape;353;p29"/>
          <p:cNvPicPr preferRelativeResize="0"/>
          <p:nvPr/>
        </p:nvPicPr>
        <p:blipFill>
          <a:blip r:embed="rId8">
            <a:alphaModFix/>
          </a:blip>
          <a:stretch>
            <a:fillRect/>
          </a:stretch>
        </p:blipFill>
        <p:spPr>
          <a:xfrm>
            <a:off x="8421700" y="4039975"/>
            <a:ext cx="623700" cy="623700"/>
          </a:xfrm>
          <a:prstGeom prst="rect">
            <a:avLst/>
          </a:prstGeom>
          <a:noFill/>
          <a:ln>
            <a:noFill/>
          </a:ln>
        </p:spPr>
      </p:pic>
      <p:sp>
        <p:nvSpPr>
          <p:cNvPr id="354" name="Google Shape;354;p29"/>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5" name="Google Shape;355;p29"/>
          <p:cNvPicPr preferRelativeResize="0"/>
          <p:nvPr/>
        </p:nvPicPr>
        <p:blipFill>
          <a:blip r:embed="rId9">
            <a:alphaModFix/>
          </a:blip>
          <a:stretch>
            <a:fillRect/>
          </a:stretch>
        </p:blipFill>
        <p:spPr>
          <a:xfrm>
            <a:off x="92275" y="33600"/>
            <a:ext cx="1560600" cy="504600"/>
          </a:xfrm>
          <a:prstGeom prst="rect">
            <a:avLst/>
          </a:prstGeom>
          <a:noFill/>
          <a:ln>
            <a:noFill/>
          </a:ln>
        </p:spPr>
      </p:pic>
      <p:sp>
        <p:nvSpPr>
          <p:cNvPr id="356" name="Google Shape;356;p29"/>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357" name="Google Shape;357;p29"/>
          <p:cNvPicPr preferRelativeResize="0"/>
          <p:nvPr/>
        </p:nvPicPr>
        <p:blipFill>
          <a:blip r:embed="rId8">
            <a:alphaModFix/>
          </a:blip>
          <a:stretch>
            <a:fillRect/>
          </a:stretch>
        </p:blipFill>
        <p:spPr>
          <a:xfrm>
            <a:off x="8567225" y="33600"/>
            <a:ext cx="504600" cy="504600"/>
          </a:xfrm>
          <a:prstGeom prst="rect">
            <a:avLst/>
          </a:prstGeom>
          <a:noFill/>
          <a:ln>
            <a:noFill/>
          </a:ln>
        </p:spPr>
      </p:pic>
      <p:pic>
        <p:nvPicPr>
          <p:cNvPr id="358" name="Google Shape;358;p29"/>
          <p:cNvPicPr preferRelativeResize="0"/>
          <p:nvPr/>
        </p:nvPicPr>
        <p:blipFill rotWithShape="1">
          <a:blip r:embed="rId10">
            <a:alphaModFix/>
          </a:blip>
          <a:srcRect r="40716" b="63367"/>
          <a:stretch/>
        </p:blipFill>
        <p:spPr>
          <a:xfrm>
            <a:off x="4163525" y="4323725"/>
            <a:ext cx="995473" cy="274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62"/>
        <p:cNvGrpSpPr/>
        <p:nvPr/>
      </p:nvGrpSpPr>
      <p:grpSpPr>
        <a:xfrm>
          <a:off x="0" y="0"/>
          <a:ext cx="0" cy="0"/>
          <a:chOff x="0" y="0"/>
          <a:chExt cx="0" cy="0"/>
        </a:xfrm>
      </p:grpSpPr>
      <p:pic>
        <p:nvPicPr>
          <p:cNvPr id="363" name="Google Shape;363;p30"/>
          <p:cNvPicPr preferRelativeResize="0"/>
          <p:nvPr/>
        </p:nvPicPr>
        <p:blipFill>
          <a:blip r:embed="rId3">
            <a:alphaModFix/>
          </a:blip>
          <a:stretch>
            <a:fillRect/>
          </a:stretch>
        </p:blipFill>
        <p:spPr>
          <a:xfrm>
            <a:off x="1224923" y="38100"/>
            <a:ext cx="6694164" cy="506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4"/>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 name="Google Shape;85;p14"/>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86" name="Google Shape;86;p14"/>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87" name="Google Shape;87;p14"/>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88" name="Google Shape;88;p14"/>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89" name="Google Shape;89;p14"/>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90" name="Google Shape;90;p14"/>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2 / 17 - NEU Young Scholars Program 2023 - August 3, 2023</a:t>
            </a:r>
            <a:endParaRPr sz="700">
              <a:latin typeface="Roboto"/>
              <a:ea typeface="Roboto"/>
              <a:cs typeface="Roboto"/>
              <a:sym typeface="Roboto"/>
            </a:endParaRPr>
          </a:p>
        </p:txBody>
      </p:sp>
      <p:pic>
        <p:nvPicPr>
          <p:cNvPr id="91" name="Google Shape;91;p14"/>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92" name="Google Shape;92;p14"/>
          <p:cNvSpPr txBox="1"/>
          <p:nvPr/>
        </p:nvSpPr>
        <p:spPr>
          <a:xfrm>
            <a:off x="3278550" y="747325"/>
            <a:ext cx="27012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Abstract</a:t>
            </a:r>
            <a:endParaRPr sz="2000" b="1">
              <a:latin typeface="Roboto"/>
              <a:ea typeface="Roboto"/>
              <a:cs typeface="Roboto"/>
              <a:sym typeface="Roboto"/>
            </a:endParaRPr>
          </a:p>
        </p:txBody>
      </p:sp>
      <p:sp>
        <p:nvSpPr>
          <p:cNvPr id="93" name="Google Shape;93;p14"/>
          <p:cNvSpPr txBox="1"/>
          <p:nvPr/>
        </p:nvSpPr>
        <p:spPr>
          <a:xfrm>
            <a:off x="371475" y="1251925"/>
            <a:ext cx="8378100" cy="3332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500" b="1">
                <a:latin typeface="Roboto"/>
                <a:ea typeface="Roboto"/>
                <a:cs typeface="Roboto"/>
                <a:sym typeface="Roboto"/>
              </a:rPr>
              <a:t>Motivation: </a:t>
            </a:r>
            <a:r>
              <a:rPr lang="en" sz="1500">
                <a:latin typeface="Roboto"/>
                <a:ea typeface="Roboto"/>
                <a:cs typeface="Roboto"/>
                <a:sym typeface="Roboto"/>
              </a:rPr>
              <a:t>The main goal of our project is to ensure hardware security by preventing integrated circuits from being tampered with malicious circuits. </a:t>
            </a:r>
            <a:endParaRPr sz="1500">
              <a:latin typeface="Roboto"/>
              <a:ea typeface="Roboto"/>
              <a:cs typeface="Roboto"/>
              <a:sym typeface="Roboto"/>
            </a:endParaRPr>
          </a:p>
          <a:p>
            <a:pPr marL="0" lvl="0" indent="0" algn="just" rtl="0">
              <a:spcBef>
                <a:spcPts val="0"/>
              </a:spcBef>
              <a:spcAft>
                <a:spcPts val="0"/>
              </a:spcAft>
              <a:buNone/>
            </a:pPr>
            <a:endParaRPr sz="1500" b="1">
              <a:latin typeface="Roboto"/>
              <a:ea typeface="Roboto"/>
              <a:cs typeface="Roboto"/>
              <a:sym typeface="Roboto"/>
            </a:endParaRPr>
          </a:p>
          <a:p>
            <a:pPr marL="0" lvl="0" indent="0" algn="just" rtl="0">
              <a:spcBef>
                <a:spcPts val="0"/>
              </a:spcBef>
              <a:spcAft>
                <a:spcPts val="0"/>
              </a:spcAft>
              <a:buNone/>
            </a:pPr>
            <a:r>
              <a:rPr lang="en" sz="1500" b="1">
                <a:latin typeface="Roboto"/>
                <a:ea typeface="Roboto"/>
                <a:cs typeface="Roboto"/>
                <a:sym typeface="Roboto"/>
              </a:rPr>
              <a:t>Challenge: </a:t>
            </a:r>
            <a:r>
              <a:rPr lang="en" sz="1500">
                <a:latin typeface="Roboto"/>
                <a:ea typeface="Roboto"/>
                <a:cs typeface="Roboto"/>
                <a:sym typeface="Roboto"/>
              </a:rPr>
              <a:t>The research is meant to be innovative and competitive with already existing methods of detecting inserted malicious circuits (Trojan Circuits).</a:t>
            </a:r>
            <a:endParaRPr sz="1500">
              <a:latin typeface="Roboto"/>
              <a:ea typeface="Roboto"/>
              <a:cs typeface="Roboto"/>
              <a:sym typeface="Roboto"/>
            </a:endParaRPr>
          </a:p>
          <a:p>
            <a:pPr marL="0" lvl="0" indent="0" algn="just" rtl="0">
              <a:spcBef>
                <a:spcPts val="0"/>
              </a:spcBef>
              <a:spcAft>
                <a:spcPts val="0"/>
              </a:spcAft>
              <a:buNone/>
            </a:pPr>
            <a:endParaRPr sz="1500" b="1">
              <a:latin typeface="Roboto"/>
              <a:ea typeface="Roboto"/>
              <a:cs typeface="Roboto"/>
              <a:sym typeface="Roboto"/>
            </a:endParaRPr>
          </a:p>
          <a:p>
            <a:pPr marL="0" lvl="0" indent="0" algn="just" rtl="0">
              <a:spcBef>
                <a:spcPts val="0"/>
              </a:spcBef>
              <a:spcAft>
                <a:spcPts val="0"/>
              </a:spcAft>
              <a:buNone/>
            </a:pPr>
            <a:r>
              <a:rPr lang="en" sz="1500" b="1">
                <a:latin typeface="Roboto"/>
                <a:ea typeface="Roboto"/>
                <a:cs typeface="Roboto"/>
                <a:sym typeface="Roboto"/>
              </a:rPr>
              <a:t>Vision: </a:t>
            </a:r>
            <a:r>
              <a:rPr lang="en" sz="1500">
                <a:latin typeface="Roboto"/>
                <a:ea typeface="Roboto"/>
                <a:cs typeface="Roboto"/>
                <a:sym typeface="Roboto"/>
              </a:rPr>
              <a:t>The idea of the project is to use temperature sensors to detect the presence of Trojan circuits using amplifiers and machine learning algorithms.</a:t>
            </a:r>
            <a:endParaRPr sz="1500">
              <a:latin typeface="Roboto"/>
              <a:ea typeface="Roboto"/>
              <a:cs typeface="Roboto"/>
              <a:sym typeface="Roboto"/>
            </a:endParaRPr>
          </a:p>
          <a:p>
            <a:pPr marL="0" lvl="0" indent="0" algn="just" rtl="0">
              <a:spcBef>
                <a:spcPts val="0"/>
              </a:spcBef>
              <a:spcAft>
                <a:spcPts val="0"/>
              </a:spcAft>
              <a:buNone/>
            </a:pPr>
            <a:endParaRPr sz="1500" b="1">
              <a:latin typeface="Roboto"/>
              <a:ea typeface="Roboto"/>
              <a:cs typeface="Roboto"/>
              <a:sym typeface="Roboto"/>
            </a:endParaRPr>
          </a:p>
          <a:p>
            <a:pPr marL="0" lvl="0" indent="0" algn="just" rtl="0">
              <a:spcBef>
                <a:spcPts val="0"/>
              </a:spcBef>
              <a:spcAft>
                <a:spcPts val="0"/>
              </a:spcAft>
              <a:buNone/>
            </a:pPr>
            <a:r>
              <a:rPr lang="en" sz="1500" b="1">
                <a:latin typeface="Roboto"/>
                <a:ea typeface="Roboto"/>
                <a:cs typeface="Roboto"/>
                <a:sym typeface="Roboto"/>
              </a:rPr>
              <a:t>Goals: </a:t>
            </a:r>
            <a:r>
              <a:rPr lang="en" sz="1500">
                <a:latin typeface="Roboto"/>
                <a:ea typeface="Roboto"/>
                <a:cs typeface="Roboto"/>
                <a:sym typeface="Roboto"/>
              </a:rPr>
              <a:t>Automatic calibration to reduce offset errors of amplifiers.</a:t>
            </a:r>
            <a:endParaRPr sz="1500">
              <a:latin typeface="Roboto"/>
              <a:ea typeface="Roboto"/>
              <a:cs typeface="Roboto"/>
              <a:sym typeface="Roboto"/>
            </a:endParaRPr>
          </a:p>
          <a:p>
            <a:pPr marL="0" lvl="0" indent="0" algn="just" rtl="0">
              <a:spcBef>
                <a:spcPts val="0"/>
              </a:spcBef>
              <a:spcAft>
                <a:spcPts val="0"/>
              </a:spcAft>
              <a:buNone/>
            </a:pPr>
            <a:endParaRPr sz="1500">
              <a:latin typeface="Roboto"/>
              <a:ea typeface="Roboto"/>
              <a:cs typeface="Roboto"/>
              <a:sym typeface="Roboto"/>
            </a:endParaRPr>
          </a:p>
          <a:p>
            <a:pPr marL="0" lvl="0" indent="0" algn="just" rtl="0">
              <a:spcBef>
                <a:spcPts val="0"/>
              </a:spcBef>
              <a:spcAft>
                <a:spcPts val="0"/>
              </a:spcAft>
              <a:buNone/>
            </a:pPr>
            <a:r>
              <a:rPr lang="en" sz="1500" b="1">
                <a:latin typeface="Roboto"/>
                <a:ea typeface="Roboto"/>
                <a:cs typeface="Roboto"/>
                <a:sym typeface="Roboto"/>
              </a:rPr>
              <a:t>Results: </a:t>
            </a:r>
            <a:r>
              <a:rPr lang="en" sz="1500">
                <a:latin typeface="Roboto"/>
                <a:ea typeface="Roboto"/>
                <a:cs typeface="Roboto"/>
                <a:sym typeface="Roboto"/>
              </a:rPr>
              <a:t>We developed a system-level approach to calibrate amplifier offsets. We sensed the amplifier voltage, compared it to a reference voltage, and developed microcontroller code that controls the output of a digital-to-analog converter to adjust the input voltage of the amplifier.</a:t>
            </a:r>
            <a:endParaRPr sz="1500">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5"/>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00" name="Google Shape;100;p15"/>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01" name="Google Shape;101;p15"/>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02" name="Google Shape;102;p15"/>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03" name="Google Shape;103;p15"/>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04" name="Google Shape;104;p15"/>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3 / 17 - NEU Young Scholars Program 2023 - August 3, 2023</a:t>
            </a:r>
            <a:endParaRPr sz="700">
              <a:latin typeface="Roboto"/>
              <a:ea typeface="Roboto"/>
              <a:cs typeface="Roboto"/>
              <a:sym typeface="Roboto"/>
            </a:endParaRPr>
          </a:p>
        </p:txBody>
      </p:sp>
      <p:pic>
        <p:nvPicPr>
          <p:cNvPr id="105" name="Google Shape;105;p15"/>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06" name="Google Shape;106;p15"/>
          <p:cNvSpPr txBox="1"/>
          <p:nvPr/>
        </p:nvSpPr>
        <p:spPr>
          <a:xfrm>
            <a:off x="434500" y="747325"/>
            <a:ext cx="84924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Background: Trojan Circuits</a:t>
            </a:r>
            <a:endParaRPr sz="2000" b="1">
              <a:latin typeface="Roboto"/>
              <a:ea typeface="Roboto"/>
              <a:cs typeface="Roboto"/>
              <a:sym typeface="Roboto"/>
            </a:endParaRPr>
          </a:p>
        </p:txBody>
      </p:sp>
      <p:sp>
        <p:nvSpPr>
          <p:cNvPr id="107" name="Google Shape;107;p15"/>
          <p:cNvSpPr txBox="1"/>
          <p:nvPr/>
        </p:nvSpPr>
        <p:spPr>
          <a:xfrm>
            <a:off x="2250" y="1251925"/>
            <a:ext cx="6506400" cy="3565200"/>
          </a:xfrm>
          <a:prstGeom prst="rect">
            <a:avLst/>
          </a:prstGeom>
          <a:noFill/>
          <a:ln>
            <a:noFill/>
          </a:ln>
        </p:spPr>
        <p:txBody>
          <a:bodyPr spcFirstLastPara="1" wrap="square" lIns="91425" tIns="91425" rIns="91425" bIns="91425" anchor="t" anchorCtr="0">
            <a:noAutofit/>
          </a:bodyPr>
          <a:lstStyle/>
          <a:p>
            <a:pPr marL="457200" lvl="0" indent="-330200" algn="just" rtl="0">
              <a:lnSpc>
                <a:spcPct val="100000"/>
              </a:lnSpc>
              <a:spcBef>
                <a:spcPts val="0"/>
              </a:spcBef>
              <a:spcAft>
                <a:spcPts val="0"/>
              </a:spcAft>
              <a:buClr>
                <a:srgbClr val="000000"/>
              </a:buClr>
              <a:buSzPts val="1600"/>
              <a:buFont typeface="Roboto"/>
              <a:buChar char="●"/>
            </a:pPr>
            <a:r>
              <a:rPr lang="en" sz="1600">
                <a:latin typeface="Roboto"/>
                <a:ea typeface="Roboto"/>
                <a:cs typeface="Roboto"/>
                <a:sym typeface="Roboto"/>
              </a:rPr>
              <a:t>Modern circuit design and manufacturing involves too many tasks at different companies around the world to outright prevent Integrated Circuits (ICs) from being tampered with.</a:t>
            </a:r>
            <a:endParaRPr sz="1600">
              <a:latin typeface="Roboto"/>
              <a:ea typeface="Roboto"/>
              <a:cs typeface="Roboto"/>
              <a:sym typeface="Roboto"/>
            </a:endParaRPr>
          </a:p>
          <a:p>
            <a:pPr marL="457200" lvl="0" indent="0" algn="just" rtl="0">
              <a:lnSpc>
                <a:spcPct val="100000"/>
              </a:lnSpc>
              <a:spcBef>
                <a:spcPts val="0"/>
              </a:spcBef>
              <a:spcAft>
                <a:spcPts val="0"/>
              </a:spcAft>
              <a:buNone/>
            </a:pPr>
            <a:endParaRPr sz="1600">
              <a:latin typeface="Roboto"/>
              <a:ea typeface="Roboto"/>
              <a:cs typeface="Roboto"/>
              <a:sym typeface="Roboto"/>
            </a:endParaRPr>
          </a:p>
          <a:p>
            <a:pPr marL="457200" lvl="0" indent="-330200" algn="just" rtl="0">
              <a:lnSpc>
                <a:spcPct val="100000"/>
              </a:lnSpc>
              <a:spcBef>
                <a:spcPts val="0"/>
              </a:spcBef>
              <a:spcAft>
                <a:spcPts val="0"/>
              </a:spcAft>
              <a:buClr>
                <a:srgbClr val="000000"/>
              </a:buClr>
              <a:buSzPts val="1600"/>
              <a:buFont typeface="Roboto"/>
              <a:buChar char="●"/>
            </a:pPr>
            <a:r>
              <a:rPr lang="en" sz="1600">
                <a:latin typeface="Roboto"/>
                <a:ea typeface="Roboto"/>
                <a:cs typeface="Roboto"/>
                <a:sym typeface="Roboto"/>
              </a:rPr>
              <a:t>Malicious circuits installed on integrated circuits are known as Hardware Trojan (HT) circuits.</a:t>
            </a:r>
            <a:endParaRPr sz="1600">
              <a:latin typeface="Roboto"/>
              <a:ea typeface="Roboto"/>
              <a:cs typeface="Roboto"/>
              <a:sym typeface="Roboto"/>
            </a:endParaRPr>
          </a:p>
          <a:p>
            <a:pPr marL="457200" lvl="0" indent="0" algn="just" rtl="0">
              <a:lnSpc>
                <a:spcPct val="100000"/>
              </a:lnSpc>
              <a:spcBef>
                <a:spcPts val="0"/>
              </a:spcBef>
              <a:spcAft>
                <a:spcPts val="0"/>
              </a:spcAft>
              <a:buNone/>
            </a:pPr>
            <a:endParaRPr sz="1600">
              <a:latin typeface="Roboto"/>
              <a:ea typeface="Roboto"/>
              <a:cs typeface="Roboto"/>
              <a:sym typeface="Roboto"/>
            </a:endParaRPr>
          </a:p>
          <a:p>
            <a:pPr marL="457200" lvl="0" indent="-330200" algn="just" rtl="0">
              <a:lnSpc>
                <a:spcPct val="100000"/>
              </a:lnSpc>
              <a:spcBef>
                <a:spcPts val="0"/>
              </a:spcBef>
              <a:spcAft>
                <a:spcPts val="0"/>
              </a:spcAft>
              <a:buClr>
                <a:srgbClr val="000000"/>
              </a:buClr>
              <a:buSzPts val="1600"/>
              <a:buFont typeface="Roboto"/>
              <a:buChar char="●"/>
            </a:pPr>
            <a:r>
              <a:rPr lang="en" sz="1600">
                <a:latin typeface="Roboto"/>
                <a:ea typeface="Roboto"/>
                <a:cs typeface="Roboto"/>
                <a:sym typeface="Roboto"/>
              </a:rPr>
              <a:t>They are inserted into empty spaces of the design, and they are too small to detect visually or by weight alone.</a:t>
            </a:r>
            <a:endParaRPr sz="1600">
              <a:latin typeface="Roboto"/>
              <a:ea typeface="Roboto"/>
              <a:cs typeface="Roboto"/>
              <a:sym typeface="Roboto"/>
            </a:endParaRPr>
          </a:p>
          <a:p>
            <a:pPr marL="457200" lvl="0" indent="0" algn="just" rtl="0">
              <a:lnSpc>
                <a:spcPct val="100000"/>
              </a:lnSpc>
              <a:spcBef>
                <a:spcPts val="0"/>
              </a:spcBef>
              <a:spcAft>
                <a:spcPts val="0"/>
              </a:spcAft>
              <a:buNone/>
            </a:pPr>
            <a:endParaRPr sz="1600">
              <a:latin typeface="Roboto"/>
              <a:ea typeface="Roboto"/>
              <a:cs typeface="Roboto"/>
              <a:sym typeface="Roboto"/>
            </a:endParaRPr>
          </a:p>
          <a:p>
            <a:pPr marL="457200" lvl="0" indent="-330200" algn="just" rtl="0">
              <a:lnSpc>
                <a:spcPct val="100000"/>
              </a:lnSpc>
              <a:spcBef>
                <a:spcPts val="0"/>
              </a:spcBef>
              <a:spcAft>
                <a:spcPts val="0"/>
              </a:spcAft>
              <a:buClr>
                <a:srgbClr val="000000"/>
              </a:buClr>
              <a:buSzPts val="1600"/>
              <a:buFont typeface="Roboto"/>
              <a:buChar char="●"/>
            </a:pPr>
            <a:r>
              <a:rPr lang="en" sz="1600">
                <a:latin typeface="Roboto"/>
                <a:ea typeface="Roboto"/>
                <a:cs typeface="Roboto"/>
                <a:sym typeface="Roboto"/>
              </a:rPr>
              <a:t>Our project focuses on using temperature sensors to detect the presence of Trojan circuits to improve the security of Internet of Things (IoT) devices.</a:t>
            </a:r>
            <a:endParaRPr sz="1600">
              <a:latin typeface="Roboto"/>
              <a:ea typeface="Roboto"/>
              <a:cs typeface="Roboto"/>
              <a:sym typeface="Roboto"/>
            </a:endParaRPr>
          </a:p>
          <a:p>
            <a:pPr marL="0" lvl="0" indent="0" algn="l" rtl="0">
              <a:lnSpc>
                <a:spcPct val="100000"/>
              </a:lnSpc>
              <a:spcBef>
                <a:spcPts val="0"/>
              </a:spcBef>
              <a:spcAft>
                <a:spcPts val="0"/>
              </a:spcAft>
              <a:buNone/>
            </a:pPr>
            <a:endParaRPr sz="1300">
              <a:latin typeface="Roboto"/>
              <a:ea typeface="Roboto"/>
              <a:cs typeface="Roboto"/>
              <a:sym typeface="Roboto"/>
            </a:endParaRPr>
          </a:p>
        </p:txBody>
      </p:sp>
      <p:pic>
        <p:nvPicPr>
          <p:cNvPr id="108" name="Google Shape;108;p15"/>
          <p:cNvPicPr preferRelativeResize="0"/>
          <p:nvPr/>
        </p:nvPicPr>
        <p:blipFill>
          <a:blip r:embed="rId6">
            <a:alphaModFix/>
          </a:blip>
          <a:stretch>
            <a:fillRect/>
          </a:stretch>
        </p:blipFill>
        <p:spPr>
          <a:xfrm>
            <a:off x="6712150" y="1637060"/>
            <a:ext cx="2345125" cy="233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16"/>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15" name="Google Shape;115;p16"/>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16" name="Google Shape;116;p16"/>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17" name="Google Shape;117;p16"/>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18" name="Google Shape;118;p16"/>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19" name="Google Shape;119;p16"/>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4 / 17 - NEU Young Scholars Program 2023 - August 3, 2023</a:t>
            </a:r>
            <a:endParaRPr sz="700">
              <a:latin typeface="Roboto"/>
              <a:ea typeface="Roboto"/>
              <a:cs typeface="Roboto"/>
              <a:sym typeface="Roboto"/>
            </a:endParaRPr>
          </a:p>
        </p:txBody>
      </p:sp>
      <p:pic>
        <p:nvPicPr>
          <p:cNvPr id="120" name="Google Shape;120;p16"/>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21" name="Google Shape;121;p16"/>
          <p:cNvSpPr txBox="1"/>
          <p:nvPr/>
        </p:nvSpPr>
        <p:spPr>
          <a:xfrm>
            <a:off x="370650" y="671125"/>
            <a:ext cx="86214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Proposed Approach for Offset Calibration: System-Level Overview</a:t>
            </a:r>
            <a:endParaRPr sz="2000" b="1">
              <a:latin typeface="Roboto"/>
              <a:ea typeface="Roboto"/>
              <a:cs typeface="Roboto"/>
              <a:sym typeface="Roboto"/>
            </a:endParaRPr>
          </a:p>
        </p:txBody>
      </p:sp>
      <p:grpSp>
        <p:nvGrpSpPr>
          <p:cNvPr id="122" name="Google Shape;122;p16"/>
          <p:cNvGrpSpPr/>
          <p:nvPr/>
        </p:nvGrpSpPr>
        <p:grpSpPr>
          <a:xfrm>
            <a:off x="3632475" y="2043850"/>
            <a:ext cx="3351775" cy="432300"/>
            <a:chOff x="3652675" y="2043850"/>
            <a:chExt cx="3351775" cy="432300"/>
          </a:xfrm>
        </p:grpSpPr>
        <p:sp>
          <p:nvSpPr>
            <p:cNvPr id="123" name="Google Shape;123;p16"/>
            <p:cNvSpPr txBox="1"/>
            <p:nvPr/>
          </p:nvSpPr>
          <p:spPr>
            <a:xfrm>
              <a:off x="3652675" y="2096800"/>
              <a:ext cx="1353600" cy="32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Roboto"/>
                  <a:ea typeface="Roboto"/>
                  <a:cs typeface="Roboto"/>
                  <a:sym typeface="Roboto"/>
                </a:rPr>
                <a:t>Microcontroller</a:t>
              </a:r>
              <a:endParaRPr sz="900" b="1">
                <a:latin typeface="Roboto"/>
                <a:ea typeface="Roboto"/>
                <a:cs typeface="Roboto"/>
                <a:sym typeface="Roboto"/>
              </a:endParaRPr>
            </a:p>
          </p:txBody>
        </p:sp>
        <p:sp>
          <p:nvSpPr>
            <p:cNvPr id="124" name="Google Shape;124;p16"/>
            <p:cNvSpPr txBox="1"/>
            <p:nvPr/>
          </p:nvSpPr>
          <p:spPr>
            <a:xfrm>
              <a:off x="5650850" y="2043850"/>
              <a:ext cx="13536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latin typeface="Roboto"/>
                  <a:ea typeface="Roboto"/>
                  <a:cs typeface="Roboto"/>
                  <a:sym typeface="Roboto"/>
                </a:rPr>
                <a:t>Digital-to-Analog Converter (DAC)</a:t>
              </a:r>
              <a:endParaRPr sz="900" b="1">
                <a:latin typeface="Roboto"/>
                <a:ea typeface="Roboto"/>
                <a:cs typeface="Roboto"/>
                <a:sym typeface="Roboto"/>
              </a:endParaRPr>
            </a:p>
          </p:txBody>
        </p:sp>
      </p:grpSp>
      <p:pic>
        <p:nvPicPr>
          <p:cNvPr id="125" name="Google Shape;125;p16">
            <a:hlinkClick r:id="rId6"/>
          </p:cNvPr>
          <p:cNvPicPr preferRelativeResize="0"/>
          <p:nvPr/>
        </p:nvPicPr>
        <p:blipFill>
          <a:blip r:embed="rId7">
            <a:alphaModFix/>
          </a:blip>
          <a:stretch>
            <a:fillRect/>
          </a:stretch>
        </p:blipFill>
        <p:spPr>
          <a:xfrm>
            <a:off x="1325475" y="1115550"/>
            <a:ext cx="6044697" cy="36439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 name="Google Shape;131;p17"/>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32" name="Google Shape;132;p17"/>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33" name="Google Shape;133;p17"/>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34" name="Google Shape;134;p17"/>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35" name="Google Shape;135;p17"/>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36" name="Google Shape;136;p17"/>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5 / 17 - NEU Young Scholars Program 2023 - August 3, 2023</a:t>
            </a:r>
            <a:endParaRPr sz="700">
              <a:latin typeface="Roboto"/>
              <a:ea typeface="Roboto"/>
              <a:cs typeface="Roboto"/>
              <a:sym typeface="Roboto"/>
            </a:endParaRPr>
          </a:p>
        </p:txBody>
      </p:sp>
      <p:pic>
        <p:nvPicPr>
          <p:cNvPr id="137" name="Google Shape;137;p17"/>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38" name="Google Shape;138;p17"/>
          <p:cNvSpPr txBox="1"/>
          <p:nvPr/>
        </p:nvSpPr>
        <p:spPr>
          <a:xfrm>
            <a:off x="2195975" y="747325"/>
            <a:ext cx="56379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Operational Amplifiers (Op-Amps) </a:t>
            </a:r>
            <a:endParaRPr sz="2000" b="1">
              <a:latin typeface="Roboto"/>
              <a:ea typeface="Roboto"/>
              <a:cs typeface="Roboto"/>
              <a:sym typeface="Roboto"/>
            </a:endParaRPr>
          </a:p>
        </p:txBody>
      </p:sp>
      <p:sp>
        <p:nvSpPr>
          <p:cNvPr id="139" name="Google Shape;139;p17"/>
          <p:cNvSpPr txBox="1"/>
          <p:nvPr/>
        </p:nvSpPr>
        <p:spPr>
          <a:xfrm>
            <a:off x="596450" y="1251925"/>
            <a:ext cx="8241000" cy="3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Roboto"/>
              <a:ea typeface="Roboto"/>
              <a:cs typeface="Roboto"/>
              <a:sym typeface="Roboto"/>
            </a:endParaRPr>
          </a:p>
        </p:txBody>
      </p:sp>
      <p:pic>
        <p:nvPicPr>
          <p:cNvPr id="140" name="Google Shape;140;p17"/>
          <p:cNvPicPr preferRelativeResize="0"/>
          <p:nvPr/>
        </p:nvPicPr>
        <p:blipFill rotWithShape="1">
          <a:blip r:embed="rId6">
            <a:alphaModFix/>
          </a:blip>
          <a:srcRect l="24287" r="21207"/>
          <a:stretch/>
        </p:blipFill>
        <p:spPr>
          <a:xfrm>
            <a:off x="6845100" y="1743513"/>
            <a:ext cx="1847850" cy="1656450"/>
          </a:xfrm>
          <a:prstGeom prst="rect">
            <a:avLst/>
          </a:prstGeom>
          <a:noFill/>
          <a:ln>
            <a:noFill/>
          </a:ln>
        </p:spPr>
      </p:pic>
      <p:sp>
        <p:nvSpPr>
          <p:cNvPr id="141" name="Google Shape;141;p17"/>
          <p:cNvSpPr txBox="1"/>
          <p:nvPr/>
        </p:nvSpPr>
        <p:spPr>
          <a:xfrm>
            <a:off x="377200" y="1365175"/>
            <a:ext cx="5966400" cy="3332700"/>
          </a:xfrm>
          <a:prstGeom prst="rect">
            <a:avLst/>
          </a:prstGeom>
          <a:noFill/>
          <a:ln>
            <a:noFill/>
          </a:ln>
        </p:spPr>
        <p:txBody>
          <a:bodyPr spcFirstLastPara="1" wrap="square" lIns="91425" tIns="91425" rIns="91425" bIns="91425" anchor="t" anchorCtr="0">
            <a:noAutofit/>
          </a:bodyPr>
          <a:lstStyle/>
          <a:p>
            <a:pPr marL="457200" lvl="0" indent="-311150" algn="just" rtl="0">
              <a:lnSpc>
                <a:spcPct val="100000"/>
              </a:lnSpc>
              <a:spcBef>
                <a:spcPts val="0"/>
              </a:spcBef>
              <a:spcAft>
                <a:spcPts val="0"/>
              </a:spcAft>
              <a:buSzPts val="1300"/>
              <a:buFont typeface="Roboto"/>
              <a:buChar char="●"/>
            </a:pPr>
            <a:r>
              <a:rPr lang="en" sz="1300">
                <a:latin typeface="Roboto"/>
                <a:ea typeface="Roboto"/>
                <a:cs typeface="Roboto"/>
                <a:sym typeface="Roboto"/>
              </a:rPr>
              <a:t>An essential part of our design for detecting trojans are amplifiers, which are fundamental building blocks in analog electronics.</a:t>
            </a:r>
            <a:endParaRPr sz="1300">
              <a:latin typeface="Roboto"/>
              <a:ea typeface="Roboto"/>
              <a:cs typeface="Roboto"/>
              <a:sym typeface="Roboto"/>
            </a:endParaRPr>
          </a:p>
          <a:p>
            <a:pPr marL="0" lvl="0" indent="0" algn="just" rtl="0">
              <a:lnSpc>
                <a:spcPct val="100000"/>
              </a:lnSpc>
              <a:spcBef>
                <a:spcPts val="0"/>
              </a:spcBef>
              <a:spcAft>
                <a:spcPts val="0"/>
              </a:spcAft>
              <a:buNone/>
            </a:pPr>
            <a:endParaRPr sz="1300">
              <a:latin typeface="Roboto"/>
              <a:ea typeface="Roboto"/>
              <a:cs typeface="Roboto"/>
              <a:sym typeface="Roboto"/>
            </a:endParaRPr>
          </a:p>
          <a:p>
            <a:pPr marL="457200" lvl="0" indent="-311150" algn="just" rtl="0">
              <a:lnSpc>
                <a:spcPct val="100000"/>
              </a:lnSpc>
              <a:spcBef>
                <a:spcPts val="0"/>
              </a:spcBef>
              <a:spcAft>
                <a:spcPts val="0"/>
              </a:spcAft>
              <a:buSzPts val="1300"/>
              <a:buFont typeface="Roboto"/>
              <a:buChar char="●"/>
            </a:pPr>
            <a:r>
              <a:rPr lang="en" sz="1300">
                <a:latin typeface="Roboto"/>
                <a:ea typeface="Roboto"/>
                <a:cs typeface="Roboto"/>
                <a:sym typeface="Roboto"/>
              </a:rPr>
              <a:t>“Operational” because they were originally conceived to perform analog signal processing; including mathematical operations such as addition, subtraction, multiplication, division, integration, differentiation.</a:t>
            </a:r>
            <a:endParaRPr sz="1300">
              <a:latin typeface="Roboto"/>
              <a:ea typeface="Roboto"/>
              <a:cs typeface="Roboto"/>
              <a:sym typeface="Roboto"/>
            </a:endParaRPr>
          </a:p>
          <a:p>
            <a:pPr marL="0" lvl="0" indent="0" algn="just" rtl="0">
              <a:lnSpc>
                <a:spcPct val="100000"/>
              </a:lnSpc>
              <a:spcBef>
                <a:spcPts val="0"/>
              </a:spcBef>
              <a:spcAft>
                <a:spcPts val="0"/>
              </a:spcAft>
              <a:buNone/>
            </a:pPr>
            <a:endParaRPr sz="1300">
              <a:latin typeface="Roboto"/>
              <a:ea typeface="Roboto"/>
              <a:cs typeface="Roboto"/>
              <a:sym typeface="Roboto"/>
            </a:endParaRPr>
          </a:p>
          <a:p>
            <a:pPr marL="457200" lvl="0" indent="-311150" algn="just" rtl="0">
              <a:lnSpc>
                <a:spcPct val="100000"/>
              </a:lnSpc>
              <a:spcBef>
                <a:spcPts val="0"/>
              </a:spcBef>
              <a:spcAft>
                <a:spcPts val="0"/>
              </a:spcAft>
              <a:buSzPts val="1300"/>
              <a:buFont typeface="Roboto"/>
              <a:buChar char="●"/>
            </a:pPr>
            <a:r>
              <a:rPr lang="en" sz="1300">
                <a:latin typeface="Roboto"/>
                <a:ea typeface="Roboto"/>
                <a:cs typeface="Roboto"/>
                <a:sym typeface="Roboto"/>
              </a:rPr>
              <a:t>Shown to the right is an op-amp in open-loop configuration, whose gain (the amount it magnifies its input signal) can be up to within an order of magnitude of a million.</a:t>
            </a:r>
            <a:endParaRPr sz="1300">
              <a:latin typeface="Roboto"/>
              <a:ea typeface="Roboto"/>
              <a:cs typeface="Roboto"/>
              <a:sym typeface="Roboto"/>
            </a:endParaRPr>
          </a:p>
          <a:p>
            <a:pPr marL="0" lvl="0" indent="0" algn="just" rtl="0">
              <a:lnSpc>
                <a:spcPct val="100000"/>
              </a:lnSpc>
              <a:spcBef>
                <a:spcPts val="0"/>
              </a:spcBef>
              <a:spcAft>
                <a:spcPts val="0"/>
              </a:spcAft>
              <a:buNone/>
            </a:pPr>
            <a:endParaRPr sz="1300">
              <a:latin typeface="Roboto"/>
              <a:ea typeface="Roboto"/>
              <a:cs typeface="Roboto"/>
              <a:sym typeface="Roboto"/>
            </a:endParaRPr>
          </a:p>
          <a:p>
            <a:pPr marL="457200" lvl="0" indent="-311150" algn="just" rtl="0">
              <a:lnSpc>
                <a:spcPct val="100000"/>
              </a:lnSpc>
              <a:spcBef>
                <a:spcPts val="0"/>
              </a:spcBef>
              <a:spcAft>
                <a:spcPts val="0"/>
              </a:spcAft>
              <a:buSzPts val="1300"/>
              <a:buFont typeface="Roboto"/>
              <a:buChar char="●"/>
            </a:pPr>
            <a:r>
              <a:rPr lang="en" sz="1300">
                <a:latin typeface="Roboto"/>
                <a:ea typeface="Roboto"/>
                <a:cs typeface="Roboto"/>
                <a:sym typeface="Roboto"/>
              </a:rPr>
              <a:t>Since op-amp outputs can only reach their power supply levels, such a large gain causes saturation (a term referring to signal components being lost when different circuit elements are operating under near their maximum capability).</a:t>
            </a:r>
            <a:endParaRPr sz="1300">
              <a:latin typeface="Roboto"/>
              <a:ea typeface="Roboto"/>
              <a:cs typeface="Roboto"/>
              <a:sym typeface="Roboto"/>
            </a:endParaRPr>
          </a:p>
          <a:p>
            <a:pPr marL="0" lvl="0" indent="0" algn="just" rtl="0">
              <a:lnSpc>
                <a:spcPct val="100000"/>
              </a:lnSpc>
              <a:spcBef>
                <a:spcPts val="0"/>
              </a:spcBef>
              <a:spcAft>
                <a:spcPts val="0"/>
              </a:spcAft>
              <a:buNone/>
            </a:pPr>
            <a:endParaRPr>
              <a:latin typeface="Roboto"/>
              <a:ea typeface="Roboto"/>
              <a:cs typeface="Roboto"/>
              <a:sym typeface="Roboto"/>
            </a:endParaRPr>
          </a:p>
          <a:p>
            <a:pPr marL="457200" lvl="0" indent="0" algn="just" rtl="0">
              <a:lnSpc>
                <a:spcPct val="100000"/>
              </a:lnSpc>
              <a:spcBef>
                <a:spcPts val="0"/>
              </a:spcBef>
              <a:spcAft>
                <a:spcPts val="0"/>
              </a:spcAft>
              <a:buNone/>
            </a:pPr>
            <a:endParaRPr sz="1200">
              <a:latin typeface="Roboto"/>
              <a:ea typeface="Roboto"/>
              <a:cs typeface="Roboto"/>
              <a:sym typeface="Roboto"/>
            </a:endParaRPr>
          </a:p>
          <a:p>
            <a:pPr marL="0" lvl="0" indent="0" algn="just" rtl="0">
              <a:lnSpc>
                <a:spcPct val="100000"/>
              </a:lnSpc>
              <a:spcBef>
                <a:spcPts val="0"/>
              </a:spcBef>
              <a:spcAft>
                <a:spcPts val="0"/>
              </a:spcAft>
              <a:buNone/>
            </a:pPr>
            <a:endParaRPr sz="1200">
              <a:latin typeface="Roboto"/>
              <a:ea typeface="Roboto"/>
              <a:cs typeface="Roboto"/>
              <a:sym typeface="Roboto"/>
            </a:endParaRPr>
          </a:p>
          <a:p>
            <a:pPr marL="0" lvl="0" indent="0" algn="just" rtl="0">
              <a:lnSpc>
                <a:spcPct val="100000"/>
              </a:lnSpc>
              <a:spcBef>
                <a:spcPts val="0"/>
              </a:spcBef>
              <a:spcAft>
                <a:spcPts val="0"/>
              </a:spcAft>
              <a:buNone/>
            </a:pPr>
            <a:endParaRPr sz="1200">
              <a:latin typeface="Roboto"/>
              <a:ea typeface="Roboto"/>
              <a:cs typeface="Roboto"/>
              <a:sym typeface="Roboto"/>
            </a:endParaRPr>
          </a:p>
          <a:p>
            <a:pPr marL="0" lvl="0" indent="0" algn="just" rtl="0">
              <a:lnSpc>
                <a:spcPct val="100000"/>
              </a:lnSpc>
              <a:spcBef>
                <a:spcPts val="0"/>
              </a:spcBef>
              <a:spcAft>
                <a:spcPts val="0"/>
              </a:spcAft>
              <a:buNone/>
            </a:pPr>
            <a:endParaRPr sz="1200">
              <a:latin typeface="Roboto"/>
              <a:ea typeface="Roboto"/>
              <a:cs typeface="Roboto"/>
              <a:sym typeface="Roboto"/>
            </a:endParaRPr>
          </a:p>
          <a:p>
            <a:pPr marL="0" lvl="0" indent="0" algn="just" rtl="0">
              <a:lnSpc>
                <a:spcPct val="100000"/>
              </a:lnSpc>
              <a:spcBef>
                <a:spcPts val="0"/>
              </a:spcBef>
              <a:spcAft>
                <a:spcPts val="0"/>
              </a:spcAft>
              <a:buNone/>
            </a:pPr>
            <a:endParaRPr sz="1200">
              <a:latin typeface="Roboto"/>
              <a:ea typeface="Roboto"/>
              <a:cs typeface="Roboto"/>
              <a:sym typeface="Roboto"/>
            </a:endParaRPr>
          </a:p>
          <a:p>
            <a:pPr marL="0" lvl="0" indent="0" algn="just" rtl="0">
              <a:spcBef>
                <a:spcPts val="0"/>
              </a:spcBef>
              <a:spcAft>
                <a:spcPts val="0"/>
              </a:spcAft>
              <a:buNone/>
            </a:pPr>
            <a:endParaRPr sz="1200">
              <a:latin typeface="Roboto"/>
              <a:ea typeface="Roboto"/>
              <a:cs typeface="Roboto"/>
              <a:sym typeface="Roboto"/>
            </a:endParaRPr>
          </a:p>
        </p:txBody>
      </p:sp>
      <p:sp>
        <p:nvSpPr>
          <p:cNvPr id="142" name="Google Shape;142;p17"/>
          <p:cNvSpPr txBox="1"/>
          <p:nvPr/>
        </p:nvSpPr>
        <p:spPr>
          <a:xfrm>
            <a:off x="6581975" y="2781363"/>
            <a:ext cx="2159400" cy="6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(V</a:t>
            </a:r>
            <a:r>
              <a:rPr lang="en" baseline="-25000">
                <a:latin typeface="Roboto"/>
                <a:ea typeface="Roboto"/>
                <a:cs typeface="Roboto"/>
                <a:sym typeface="Roboto"/>
              </a:rPr>
              <a:t>in1 </a:t>
            </a:r>
            <a:r>
              <a:rPr lang="en">
                <a:latin typeface="Roboto"/>
                <a:ea typeface="Roboto"/>
                <a:cs typeface="Roboto"/>
                <a:sym typeface="Roboto"/>
              </a:rPr>
              <a:t>- V</a:t>
            </a:r>
            <a:r>
              <a:rPr lang="en" baseline="-25000">
                <a:latin typeface="Roboto"/>
                <a:ea typeface="Roboto"/>
                <a:cs typeface="Roboto"/>
                <a:sym typeface="Roboto"/>
              </a:rPr>
              <a:t>in2</a:t>
            </a:r>
            <a:r>
              <a:rPr lang="en">
                <a:latin typeface="Roboto"/>
                <a:ea typeface="Roboto"/>
                <a:cs typeface="Roboto"/>
                <a:sym typeface="Roboto"/>
              </a:rPr>
              <a:t>) × A</a:t>
            </a:r>
            <a:r>
              <a:rPr lang="en" baseline="-25000">
                <a:latin typeface="Roboto"/>
                <a:ea typeface="Roboto"/>
                <a:cs typeface="Roboto"/>
                <a:sym typeface="Roboto"/>
              </a:rPr>
              <a:t>0 </a:t>
            </a:r>
            <a:r>
              <a:rPr lang="en">
                <a:latin typeface="Roboto"/>
                <a:ea typeface="Roboto"/>
                <a:cs typeface="Roboto"/>
                <a:sym typeface="Roboto"/>
              </a:rPr>
              <a:t>= V</a:t>
            </a:r>
            <a:r>
              <a:rPr lang="en" baseline="-25000">
                <a:latin typeface="Roboto"/>
                <a:ea typeface="Roboto"/>
                <a:cs typeface="Roboto"/>
                <a:sym typeface="Roboto"/>
              </a:rPr>
              <a:t>out</a:t>
            </a:r>
            <a:endParaRPr baseline="-250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18"/>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49" name="Google Shape;149;p18"/>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50" name="Google Shape;150;p18"/>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51" name="Google Shape;151;p18"/>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52" name="Google Shape;152;p18"/>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53" name="Google Shape;153;p18"/>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6 / 17 - NEU Young Scholars Program 2023 - August 3, 2023</a:t>
            </a:r>
            <a:endParaRPr sz="700">
              <a:latin typeface="Roboto"/>
              <a:ea typeface="Roboto"/>
              <a:cs typeface="Roboto"/>
              <a:sym typeface="Roboto"/>
            </a:endParaRPr>
          </a:p>
        </p:txBody>
      </p:sp>
      <p:pic>
        <p:nvPicPr>
          <p:cNvPr id="154" name="Google Shape;154;p18"/>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55" name="Google Shape;155;p18"/>
          <p:cNvSpPr txBox="1"/>
          <p:nvPr/>
        </p:nvSpPr>
        <p:spPr>
          <a:xfrm>
            <a:off x="1256550" y="759275"/>
            <a:ext cx="69048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Experimental Methods -  Inverting Op-Amp Topology</a:t>
            </a:r>
            <a:endParaRPr sz="2000" b="1">
              <a:latin typeface="Roboto"/>
              <a:ea typeface="Roboto"/>
              <a:cs typeface="Roboto"/>
              <a:sym typeface="Roboto"/>
            </a:endParaRPr>
          </a:p>
        </p:txBody>
      </p:sp>
      <p:sp>
        <p:nvSpPr>
          <p:cNvPr id="156" name="Google Shape;156;p18"/>
          <p:cNvSpPr txBox="1"/>
          <p:nvPr/>
        </p:nvSpPr>
        <p:spPr>
          <a:xfrm>
            <a:off x="194325" y="1761196"/>
            <a:ext cx="4847700" cy="2149200"/>
          </a:xfrm>
          <a:prstGeom prst="rect">
            <a:avLst/>
          </a:prstGeom>
          <a:noFill/>
          <a:ln>
            <a:noFill/>
          </a:ln>
        </p:spPr>
        <p:txBody>
          <a:bodyPr spcFirstLastPara="1" wrap="square" lIns="91425" tIns="91425" rIns="91425" bIns="91425" anchor="t" anchorCtr="0">
            <a:noAutofit/>
          </a:bodyPr>
          <a:lstStyle/>
          <a:p>
            <a:pPr marL="457200" lvl="0" indent="-330200" algn="just" rtl="0">
              <a:spcBef>
                <a:spcPts val="0"/>
              </a:spcBef>
              <a:spcAft>
                <a:spcPts val="0"/>
              </a:spcAft>
              <a:buSzPts val="1600"/>
              <a:buFont typeface="Roboto"/>
              <a:buChar char="-"/>
            </a:pPr>
            <a:r>
              <a:rPr lang="en" sz="1600">
                <a:latin typeface="Roboto"/>
                <a:ea typeface="Roboto"/>
                <a:cs typeface="Roboto"/>
                <a:sym typeface="Roboto"/>
              </a:rPr>
              <a:t>One type of op-amp configuration that avoids saturation is the closed-loop with feedback resistors (see Fig. 1).</a:t>
            </a:r>
            <a:endParaRPr sz="1600">
              <a:latin typeface="Roboto"/>
              <a:ea typeface="Roboto"/>
              <a:cs typeface="Roboto"/>
              <a:sym typeface="Roboto"/>
            </a:endParaRPr>
          </a:p>
          <a:p>
            <a:pPr marL="0" lvl="0" indent="0" algn="just" rtl="0">
              <a:spcBef>
                <a:spcPts val="0"/>
              </a:spcBef>
              <a:spcAft>
                <a:spcPts val="0"/>
              </a:spcAft>
              <a:buNone/>
            </a:pPr>
            <a:endParaRPr sz="1600">
              <a:latin typeface="Roboto"/>
              <a:ea typeface="Roboto"/>
              <a:cs typeface="Roboto"/>
              <a:sym typeface="Roboto"/>
            </a:endParaRPr>
          </a:p>
          <a:p>
            <a:pPr marL="457200" lvl="0" indent="-330200" algn="just" rtl="0">
              <a:spcBef>
                <a:spcPts val="0"/>
              </a:spcBef>
              <a:spcAft>
                <a:spcPts val="0"/>
              </a:spcAft>
              <a:buSzPts val="1600"/>
              <a:buFont typeface="Roboto"/>
              <a:buChar char="-"/>
            </a:pPr>
            <a:r>
              <a:rPr lang="en" sz="1600">
                <a:latin typeface="Roboto"/>
                <a:ea typeface="Roboto"/>
                <a:cs typeface="Roboto"/>
                <a:sym typeface="Roboto"/>
              </a:rPr>
              <a:t>Using specifically the inverting configuration, we are able to control the gain using external components (resistors), and to amplify and invert a voltage signal (see Fig. 2). </a:t>
            </a:r>
            <a:endParaRPr sz="1600">
              <a:latin typeface="Roboto"/>
              <a:ea typeface="Roboto"/>
              <a:cs typeface="Roboto"/>
              <a:sym typeface="Roboto"/>
            </a:endParaRPr>
          </a:p>
        </p:txBody>
      </p:sp>
      <p:pic>
        <p:nvPicPr>
          <p:cNvPr id="157" name="Google Shape;157;p18"/>
          <p:cNvPicPr preferRelativeResize="0"/>
          <p:nvPr/>
        </p:nvPicPr>
        <p:blipFill>
          <a:blip r:embed="rId6">
            <a:alphaModFix/>
          </a:blip>
          <a:stretch>
            <a:fillRect/>
          </a:stretch>
        </p:blipFill>
        <p:spPr>
          <a:xfrm>
            <a:off x="5422450" y="2943050"/>
            <a:ext cx="3220568" cy="1570012"/>
          </a:xfrm>
          <a:prstGeom prst="rect">
            <a:avLst/>
          </a:prstGeom>
          <a:noFill/>
          <a:ln>
            <a:noFill/>
          </a:ln>
        </p:spPr>
      </p:pic>
      <p:pic>
        <p:nvPicPr>
          <p:cNvPr id="158" name="Google Shape;158;p18"/>
          <p:cNvPicPr preferRelativeResize="0"/>
          <p:nvPr/>
        </p:nvPicPr>
        <p:blipFill>
          <a:blip r:embed="rId7">
            <a:alphaModFix/>
          </a:blip>
          <a:stretch>
            <a:fillRect/>
          </a:stretch>
        </p:blipFill>
        <p:spPr>
          <a:xfrm>
            <a:off x="5346647" y="1313372"/>
            <a:ext cx="3220575" cy="1258370"/>
          </a:xfrm>
          <a:prstGeom prst="rect">
            <a:avLst/>
          </a:prstGeom>
          <a:noFill/>
          <a:ln>
            <a:noFill/>
          </a:ln>
        </p:spPr>
      </p:pic>
      <p:pic>
        <p:nvPicPr>
          <p:cNvPr id="159" name="Google Shape;159;p18"/>
          <p:cNvPicPr preferRelativeResize="0"/>
          <p:nvPr/>
        </p:nvPicPr>
        <p:blipFill>
          <a:blip r:embed="rId8">
            <a:alphaModFix/>
          </a:blip>
          <a:stretch>
            <a:fillRect/>
          </a:stretch>
        </p:blipFill>
        <p:spPr>
          <a:xfrm>
            <a:off x="6728650" y="2250050"/>
            <a:ext cx="1199777" cy="562800"/>
          </a:xfrm>
          <a:prstGeom prst="rect">
            <a:avLst/>
          </a:prstGeom>
          <a:noFill/>
          <a:ln>
            <a:noFill/>
          </a:ln>
        </p:spPr>
      </p:pic>
      <p:cxnSp>
        <p:nvCxnSpPr>
          <p:cNvPr id="160" name="Google Shape;160;p18"/>
          <p:cNvCxnSpPr/>
          <p:nvPr/>
        </p:nvCxnSpPr>
        <p:spPr>
          <a:xfrm>
            <a:off x="6334500" y="2942075"/>
            <a:ext cx="0" cy="571500"/>
          </a:xfrm>
          <a:prstGeom prst="straightConnector1">
            <a:avLst/>
          </a:prstGeom>
          <a:noFill/>
          <a:ln w="9525" cap="flat" cmpd="sng">
            <a:solidFill>
              <a:srgbClr val="000000"/>
            </a:solidFill>
            <a:prstDash val="solid"/>
            <a:round/>
            <a:headEnd type="none" w="med" len="med"/>
            <a:tailEnd type="triangle" w="med" len="med"/>
          </a:ln>
        </p:spPr>
      </p:cxnSp>
      <p:sp>
        <p:nvSpPr>
          <p:cNvPr id="161" name="Google Shape;161;p18"/>
          <p:cNvSpPr txBox="1"/>
          <p:nvPr/>
        </p:nvSpPr>
        <p:spPr>
          <a:xfrm>
            <a:off x="6117300" y="2628663"/>
            <a:ext cx="4458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Vin</a:t>
            </a:r>
            <a:endParaRPr>
              <a:latin typeface="Roboto"/>
              <a:ea typeface="Roboto"/>
              <a:cs typeface="Roboto"/>
              <a:sym typeface="Roboto"/>
            </a:endParaRPr>
          </a:p>
        </p:txBody>
      </p:sp>
      <p:sp>
        <p:nvSpPr>
          <p:cNvPr id="162" name="Google Shape;162;p18"/>
          <p:cNvSpPr txBox="1"/>
          <p:nvPr/>
        </p:nvSpPr>
        <p:spPr>
          <a:xfrm>
            <a:off x="8151900" y="2628663"/>
            <a:ext cx="6057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Vout</a:t>
            </a:r>
            <a:endParaRPr>
              <a:latin typeface="Roboto"/>
              <a:ea typeface="Roboto"/>
              <a:cs typeface="Roboto"/>
              <a:sym typeface="Roboto"/>
            </a:endParaRPr>
          </a:p>
        </p:txBody>
      </p:sp>
      <p:cxnSp>
        <p:nvCxnSpPr>
          <p:cNvPr id="163" name="Google Shape;163;p18"/>
          <p:cNvCxnSpPr/>
          <p:nvPr/>
        </p:nvCxnSpPr>
        <p:spPr>
          <a:xfrm>
            <a:off x="8449050" y="2942075"/>
            <a:ext cx="0" cy="525900"/>
          </a:xfrm>
          <a:prstGeom prst="straightConnector1">
            <a:avLst/>
          </a:prstGeom>
          <a:noFill/>
          <a:ln w="9525" cap="flat" cmpd="sng">
            <a:solidFill>
              <a:srgbClr val="000000"/>
            </a:solidFill>
            <a:prstDash val="solid"/>
            <a:round/>
            <a:headEnd type="none" w="med" len="med"/>
            <a:tailEnd type="triangle" w="med" len="med"/>
          </a:ln>
        </p:spPr>
      </p:cxnSp>
      <p:sp>
        <p:nvSpPr>
          <p:cNvPr id="164" name="Google Shape;164;p18"/>
          <p:cNvSpPr txBox="1"/>
          <p:nvPr/>
        </p:nvSpPr>
        <p:spPr>
          <a:xfrm>
            <a:off x="5422450" y="1434788"/>
            <a:ext cx="9372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Fig 1.</a:t>
            </a:r>
            <a:endParaRPr b="1">
              <a:latin typeface="Roboto"/>
              <a:ea typeface="Roboto"/>
              <a:cs typeface="Roboto"/>
              <a:sym typeface="Roboto"/>
            </a:endParaRPr>
          </a:p>
        </p:txBody>
      </p:sp>
      <p:sp>
        <p:nvSpPr>
          <p:cNvPr id="165" name="Google Shape;165;p18"/>
          <p:cNvSpPr txBox="1"/>
          <p:nvPr/>
        </p:nvSpPr>
        <p:spPr>
          <a:xfrm>
            <a:off x="5422450" y="2408538"/>
            <a:ext cx="9372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Fig 2.</a:t>
            </a:r>
            <a:endParaRPr b="1">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169"/>
        <p:cNvGrpSpPr/>
        <p:nvPr/>
      </p:nvGrpSpPr>
      <p:grpSpPr>
        <a:xfrm>
          <a:off x="0" y="0"/>
          <a:ext cx="0" cy="0"/>
          <a:chOff x="0" y="0"/>
          <a:chExt cx="0" cy="0"/>
        </a:xfrm>
      </p:grpSpPr>
      <p:sp>
        <p:nvSpPr>
          <p:cNvPr id="170" name="Google Shape;170;p19"/>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19"/>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72" name="Google Shape;172;p19"/>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73" name="Google Shape;173;p19"/>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74" name="Google Shape;174;p19"/>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75" name="Google Shape;175;p19"/>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76" name="Google Shape;176;p19"/>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1 / __ - NU Young Scholars Program 2023 - August 3, 2023</a:t>
            </a:r>
            <a:endParaRPr sz="700">
              <a:latin typeface="Roboto"/>
              <a:ea typeface="Roboto"/>
              <a:cs typeface="Roboto"/>
              <a:sym typeface="Roboto"/>
            </a:endParaRPr>
          </a:p>
        </p:txBody>
      </p:sp>
      <p:pic>
        <p:nvPicPr>
          <p:cNvPr id="177" name="Google Shape;177;p19"/>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78" name="Google Shape;178;p19"/>
          <p:cNvSpPr txBox="1"/>
          <p:nvPr/>
        </p:nvSpPr>
        <p:spPr>
          <a:xfrm>
            <a:off x="205750" y="759275"/>
            <a:ext cx="88506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Experimental Methods -  Inverting Op-Amp Topology</a:t>
            </a:r>
            <a:endParaRPr sz="2000" b="1">
              <a:latin typeface="Roboto"/>
              <a:ea typeface="Roboto"/>
              <a:cs typeface="Roboto"/>
              <a:sym typeface="Roboto"/>
            </a:endParaRPr>
          </a:p>
        </p:txBody>
      </p:sp>
      <p:pic>
        <p:nvPicPr>
          <p:cNvPr id="179" name="Google Shape;179;p19"/>
          <p:cNvPicPr preferRelativeResize="0"/>
          <p:nvPr/>
        </p:nvPicPr>
        <p:blipFill>
          <a:blip r:embed="rId6">
            <a:alphaModFix/>
          </a:blip>
          <a:stretch>
            <a:fillRect/>
          </a:stretch>
        </p:blipFill>
        <p:spPr>
          <a:xfrm>
            <a:off x="5547825" y="3062000"/>
            <a:ext cx="3220568" cy="1570012"/>
          </a:xfrm>
          <a:prstGeom prst="rect">
            <a:avLst/>
          </a:prstGeom>
          <a:noFill/>
          <a:ln>
            <a:noFill/>
          </a:ln>
        </p:spPr>
      </p:pic>
      <p:sp>
        <p:nvSpPr>
          <p:cNvPr id="180" name="Google Shape;180;p19"/>
          <p:cNvSpPr txBox="1"/>
          <p:nvPr/>
        </p:nvSpPr>
        <p:spPr>
          <a:xfrm>
            <a:off x="199200" y="1574075"/>
            <a:ext cx="4898700" cy="31107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Popular amplifier topologies : Inverting </a:t>
            </a:r>
            <a:endParaRPr>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Op-amp placed in feedback loop with R</a:t>
            </a:r>
            <a:r>
              <a:rPr lang="en" baseline="-25000">
                <a:latin typeface="Roboto"/>
                <a:ea typeface="Roboto"/>
                <a:cs typeface="Roboto"/>
                <a:sym typeface="Roboto"/>
              </a:rPr>
              <a:t>2</a:t>
            </a:r>
            <a:r>
              <a:rPr lang="en">
                <a:latin typeface="Roboto"/>
                <a:ea typeface="Roboto"/>
                <a:cs typeface="Roboto"/>
                <a:sym typeface="Roboto"/>
              </a:rPr>
              <a:t> = R</a:t>
            </a:r>
            <a:r>
              <a:rPr lang="en" baseline="-25000">
                <a:latin typeface="Roboto"/>
                <a:ea typeface="Roboto"/>
                <a:cs typeface="Roboto"/>
                <a:sym typeface="Roboto"/>
              </a:rPr>
              <a:t>1</a:t>
            </a:r>
            <a:r>
              <a:rPr lang="en">
                <a:latin typeface="Roboto"/>
                <a:ea typeface="Roboto"/>
                <a:cs typeface="Roboto"/>
                <a:sym typeface="Roboto"/>
              </a:rPr>
              <a:t> = 10 KΩ</a:t>
            </a:r>
            <a:endParaRPr>
              <a:latin typeface="Roboto"/>
              <a:ea typeface="Roboto"/>
              <a:cs typeface="Roboto"/>
              <a:sym typeface="Roboto"/>
            </a:endParaRPr>
          </a:p>
          <a:p>
            <a:pPr marL="457200" lvl="0" indent="-317500" algn="l" rtl="0">
              <a:lnSpc>
                <a:spcPct val="150000"/>
              </a:lnSpc>
              <a:spcBef>
                <a:spcPts val="0"/>
              </a:spcBef>
              <a:spcAft>
                <a:spcPts val="0"/>
              </a:spcAft>
              <a:buSzPts val="1400"/>
              <a:buFont typeface="Roboto"/>
              <a:buChar char="●"/>
            </a:pPr>
            <a:r>
              <a:rPr lang="en">
                <a:latin typeface="Roboto"/>
                <a:ea typeface="Roboto"/>
                <a:cs typeface="Roboto"/>
                <a:sym typeface="Roboto"/>
              </a:rPr>
              <a:t>Measurement results from inverting configuration:</a:t>
            </a:r>
            <a:endParaRPr>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a:latin typeface="Roboto"/>
                <a:ea typeface="Roboto"/>
                <a:cs typeface="Roboto"/>
                <a:sym typeface="Roboto"/>
              </a:rPr>
              <a:t>Input signal : 5 KHz and 2.56 V</a:t>
            </a:r>
            <a:r>
              <a:rPr lang="en" baseline="-25000">
                <a:latin typeface="Roboto"/>
                <a:ea typeface="Roboto"/>
                <a:cs typeface="Roboto"/>
                <a:sym typeface="Roboto"/>
              </a:rPr>
              <a:t>pp</a:t>
            </a:r>
            <a:endParaRPr baseline="-2500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a:latin typeface="Roboto"/>
                <a:ea typeface="Roboto"/>
                <a:cs typeface="Roboto"/>
                <a:sym typeface="Roboto"/>
              </a:rPr>
              <a:t>Expected Output : 5 KHZ and 2.56 V</a:t>
            </a:r>
            <a:r>
              <a:rPr lang="en" baseline="-25000">
                <a:latin typeface="Roboto"/>
                <a:ea typeface="Roboto"/>
                <a:cs typeface="Roboto"/>
                <a:sym typeface="Roboto"/>
              </a:rPr>
              <a:t>pp</a:t>
            </a:r>
            <a:endParaRPr baseline="-2500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a:latin typeface="Roboto"/>
                <a:ea typeface="Roboto"/>
                <a:cs typeface="Roboto"/>
                <a:sym typeface="Roboto"/>
              </a:rPr>
              <a:t>However, Vpp = 2.64 V</a:t>
            </a:r>
            <a:r>
              <a:rPr lang="en" baseline="-25000">
                <a:latin typeface="Roboto"/>
                <a:ea typeface="Roboto"/>
                <a:cs typeface="Roboto"/>
                <a:sym typeface="Roboto"/>
              </a:rPr>
              <a:t>pp</a:t>
            </a:r>
            <a:r>
              <a:rPr lang="en">
                <a:latin typeface="Roboto"/>
                <a:ea typeface="Roboto"/>
                <a:cs typeface="Roboto"/>
                <a:sym typeface="Roboto"/>
              </a:rPr>
              <a:t>. Why is that ?</a:t>
            </a:r>
            <a:endParaRPr>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a:latin typeface="Roboto"/>
                <a:ea typeface="Roboto"/>
                <a:cs typeface="Roboto"/>
                <a:sym typeface="Roboto"/>
              </a:rPr>
              <a:t>Resistor mismatch R</a:t>
            </a:r>
            <a:r>
              <a:rPr lang="en" baseline="-25000">
                <a:latin typeface="Roboto"/>
                <a:ea typeface="Roboto"/>
                <a:cs typeface="Roboto"/>
                <a:sym typeface="Roboto"/>
              </a:rPr>
              <a:t>2</a:t>
            </a:r>
            <a:r>
              <a:rPr lang="en">
                <a:latin typeface="Roboto"/>
                <a:ea typeface="Roboto"/>
                <a:cs typeface="Roboto"/>
                <a:sym typeface="Roboto"/>
              </a:rPr>
              <a:t> ≠ R</a:t>
            </a:r>
            <a:r>
              <a:rPr lang="en" baseline="-25000">
                <a:latin typeface="Roboto"/>
                <a:ea typeface="Roboto"/>
                <a:cs typeface="Roboto"/>
                <a:sym typeface="Roboto"/>
              </a:rPr>
              <a:t>1</a:t>
            </a:r>
            <a:endParaRPr baseline="-25000">
              <a:latin typeface="Roboto"/>
              <a:ea typeface="Roboto"/>
              <a:cs typeface="Roboto"/>
              <a:sym typeface="Roboto"/>
            </a:endParaRPr>
          </a:p>
          <a:p>
            <a:pPr marL="914400" lvl="1" indent="-317500" algn="l" rtl="0">
              <a:lnSpc>
                <a:spcPct val="150000"/>
              </a:lnSpc>
              <a:spcBef>
                <a:spcPts val="0"/>
              </a:spcBef>
              <a:spcAft>
                <a:spcPts val="0"/>
              </a:spcAft>
              <a:buSzPts val="1400"/>
              <a:buFont typeface="Roboto"/>
              <a:buChar char="○"/>
            </a:pPr>
            <a:r>
              <a:rPr lang="en">
                <a:latin typeface="Roboto"/>
                <a:ea typeface="Roboto"/>
                <a:cs typeface="Roboto"/>
                <a:sym typeface="Roboto"/>
              </a:rPr>
              <a:t>If V</a:t>
            </a:r>
            <a:r>
              <a:rPr lang="en" baseline="-25000">
                <a:latin typeface="Roboto"/>
                <a:ea typeface="Roboto"/>
                <a:cs typeface="Roboto"/>
                <a:sym typeface="Roboto"/>
              </a:rPr>
              <a:t>in </a:t>
            </a:r>
            <a:r>
              <a:rPr lang="en">
                <a:latin typeface="Roboto"/>
                <a:ea typeface="Roboto"/>
                <a:cs typeface="Roboto"/>
                <a:sym typeface="Roboto"/>
              </a:rPr>
              <a:t>= 0 then we can measure amplifier offset</a:t>
            </a:r>
            <a:endParaRPr>
              <a:latin typeface="Roboto"/>
              <a:ea typeface="Roboto"/>
              <a:cs typeface="Roboto"/>
              <a:sym typeface="Roboto"/>
            </a:endParaRPr>
          </a:p>
          <a:p>
            <a:pPr marL="457200" lvl="0" indent="0" algn="l" rtl="0">
              <a:lnSpc>
                <a:spcPct val="150000"/>
              </a:lnSpc>
              <a:spcBef>
                <a:spcPts val="0"/>
              </a:spcBef>
              <a:spcAft>
                <a:spcPts val="0"/>
              </a:spcAft>
              <a:buNone/>
            </a:pPr>
            <a:endParaRPr baseline="-25000">
              <a:latin typeface="Roboto"/>
              <a:ea typeface="Roboto"/>
              <a:cs typeface="Roboto"/>
              <a:sym typeface="Roboto"/>
            </a:endParaRPr>
          </a:p>
          <a:p>
            <a:pPr marL="0" lvl="0" indent="0" algn="l" rtl="0">
              <a:spcBef>
                <a:spcPts val="0"/>
              </a:spcBef>
              <a:spcAft>
                <a:spcPts val="0"/>
              </a:spcAft>
              <a:buNone/>
            </a:pPr>
            <a:endParaRPr baseline="-250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181" name="Google Shape;181;p19"/>
          <p:cNvPicPr preferRelativeResize="0"/>
          <p:nvPr/>
        </p:nvPicPr>
        <p:blipFill>
          <a:blip r:embed="rId7">
            <a:alphaModFix/>
          </a:blip>
          <a:stretch>
            <a:fillRect/>
          </a:stretch>
        </p:blipFill>
        <p:spPr>
          <a:xfrm>
            <a:off x="5346647" y="1313372"/>
            <a:ext cx="3220575" cy="1258370"/>
          </a:xfrm>
          <a:prstGeom prst="rect">
            <a:avLst/>
          </a:prstGeom>
          <a:noFill/>
          <a:ln>
            <a:noFill/>
          </a:ln>
        </p:spPr>
      </p:pic>
      <p:sp>
        <p:nvSpPr>
          <p:cNvPr id="182" name="Google Shape;182;p19"/>
          <p:cNvSpPr txBox="1"/>
          <p:nvPr/>
        </p:nvSpPr>
        <p:spPr>
          <a:xfrm>
            <a:off x="-2054125" y="1502575"/>
            <a:ext cx="1883400" cy="247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Do we have space to show the experimental setup as well?</a:t>
            </a:r>
            <a:endParaRPr b="1">
              <a:latin typeface="Roboto"/>
              <a:ea typeface="Roboto"/>
              <a:cs typeface="Roboto"/>
              <a:sym typeface="Roboto"/>
            </a:endParaRPr>
          </a:p>
          <a:p>
            <a:pPr marL="0" lvl="0" indent="0" algn="l" rtl="0">
              <a:spcBef>
                <a:spcPts val="0"/>
              </a:spcBef>
              <a:spcAft>
                <a:spcPts val="0"/>
              </a:spcAft>
              <a:buNone/>
            </a:pPr>
            <a:endParaRPr b="1">
              <a:latin typeface="Roboto"/>
              <a:ea typeface="Roboto"/>
              <a:cs typeface="Roboto"/>
              <a:sym typeface="Roboto"/>
            </a:endParaRPr>
          </a:p>
          <a:p>
            <a:pPr marL="0" lvl="0" indent="0" algn="l" rtl="0">
              <a:spcBef>
                <a:spcPts val="0"/>
              </a:spcBef>
              <a:spcAft>
                <a:spcPts val="0"/>
              </a:spcAft>
              <a:buNone/>
            </a:pPr>
            <a:r>
              <a:rPr lang="en" b="1">
                <a:latin typeface="Roboto"/>
                <a:ea typeface="Roboto"/>
                <a:cs typeface="Roboto"/>
                <a:sym typeface="Roboto"/>
              </a:rPr>
              <a:t>-thomas : I don't know. It's definitely crammed as is. Maybe in the appendix??</a:t>
            </a:r>
            <a:endParaRPr b="1">
              <a:latin typeface="Roboto"/>
              <a:ea typeface="Roboto"/>
              <a:cs typeface="Roboto"/>
              <a:sym typeface="Roboto"/>
            </a:endParaRPr>
          </a:p>
        </p:txBody>
      </p:sp>
      <p:pic>
        <p:nvPicPr>
          <p:cNvPr id="183" name="Google Shape;183;p19"/>
          <p:cNvPicPr preferRelativeResize="0"/>
          <p:nvPr/>
        </p:nvPicPr>
        <p:blipFill>
          <a:blip r:embed="rId8">
            <a:alphaModFix/>
          </a:blip>
          <a:stretch>
            <a:fillRect/>
          </a:stretch>
        </p:blipFill>
        <p:spPr>
          <a:xfrm>
            <a:off x="6561421" y="2226696"/>
            <a:ext cx="1780725" cy="83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0"/>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0"/>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190" name="Google Shape;190;p20"/>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191" name="Google Shape;191;p20"/>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192" name="Google Shape;192;p20"/>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193" name="Google Shape;193;p20"/>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194" name="Google Shape;194;p20"/>
          <p:cNvSpPr txBox="1"/>
          <p:nvPr/>
        </p:nvSpPr>
        <p:spPr>
          <a:xfrm>
            <a:off x="0" y="481445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8 / 17 - NEU Young Scholars Program 2023 - August 3, 2023</a:t>
            </a:r>
            <a:endParaRPr sz="700">
              <a:latin typeface="Roboto"/>
              <a:ea typeface="Roboto"/>
              <a:cs typeface="Roboto"/>
              <a:sym typeface="Roboto"/>
            </a:endParaRPr>
          </a:p>
        </p:txBody>
      </p:sp>
      <p:pic>
        <p:nvPicPr>
          <p:cNvPr id="195" name="Google Shape;195;p20"/>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196" name="Google Shape;196;p20"/>
          <p:cNvSpPr txBox="1"/>
          <p:nvPr/>
        </p:nvSpPr>
        <p:spPr>
          <a:xfrm>
            <a:off x="1674175" y="707075"/>
            <a:ext cx="6371400" cy="5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latin typeface="Roboto"/>
                <a:ea typeface="Roboto"/>
                <a:cs typeface="Roboto"/>
                <a:sym typeface="Roboto"/>
              </a:rPr>
              <a:t>Operational Amplifiers - Offset Voltage</a:t>
            </a:r>
            <a:endParaRPr sz="2000" b="1">
              <a:latin typeface="Roboto"/>
              <a:ea typeface="Roboto"/>
              <a:cs typeface="Roboto"/>
              <a:sym typeface="Roboto"/>
            </a:endParaRPr>
          </a:p>
        </p:txBody>
      </p:sp>
      <p:sp>
        <p:nvSpPr>
          <p:cNvPr id="197" name="Google Shape;197;p20"/>
          <p:cNvSpPr txBox="1"/>
          <p:nvPr/>
        </p:nvSpPr>
        <p:spPr>
          <a:xfrm>
            <a:off x="142875" y="1251925"/>
            <a:ext cx="5133900" cy="3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Roboto"/>
              <a:ea typeface="Roboto"/>
              <a:cs typeface="Roboto"/>
              <a:sym typeface="Roboto"/>
            </a:endParaRPr>
          </a:p>
        </p:txBody>
      </p:sp>
      <p:sp>
        <p:nvSpPr>
          <p:cNvPr id="198" name="Google Shape;198;p20"/>
          <p:cNvSpPr txBox="1"/>
          <p:nvPr/>
        </p:nvSpPr>
        <p:spPr>
          <a:xfrm>
            <a:off x="92275" y="1351475"/>
            <a:ext cx="5229300" cy="3332700"/>
          </a:xfrm>
          <a:prstGeom prst="rect">
            <a:avLst/>
          </a:prstGeom>
          <a:noFill/>
          <a:ln>
            <a:noFill/>
          </a:ln>
        </p:spPr>
        <p:txBody>
          <a:bodyPr spcFirstLastPara="1" wrap="square" lIns="91425" tIns="91425" rIns="91425" bIns="91425" anchor="t" anchorCtr="0">
            <a:noAutofit/>
          </a:bodyPr>
          <a:lstStyle/>
          <a:p>
            <a:pPr marL="457200" lvl="0" indent="-323850" algn="just" rtl="0">
              <a:lnSpc>
                <a:spcPct val="100000"/>
              </a:lnSpc>
              <a:spcBef>
                <a:spcPts val="0"/>
              </a:spcBef>
              <a:spcAft>
                <a:spcPts val="0"/>
              </a:spcAft>
              <a:buSzPts val="1500"/>
              <a:buFont typeface="Roboto"/>
              <a:buChar char="●"/>
            </a:pPr>
            <a:r>
              <a:rPr lang="en" sz="1500">
                <a:latin typeface="Roboto"/>
                <a:ea typeface="Roboto"/>
                <a:cs typeface="Roboto"/>
                <a:sym typeface="Roboto"/>
              </a:rPr>
              <a:t>Random mismatches during manufacturing and packaging lead to an offset in the relationship between input and output signals (see Fig. 3) →</a:t>
            </a:r>
            <a:endParaRPr sz="1500">
              <a:latin typeface="Roboto"/>
              <a:ea typeface="Roboto"/>
              <a:cs typeface="Roboto"/>
              <a:sym typeface="Roboto"/>
            </a:endParaRPr>
          </a:p>
          <a:p>
            <a:pPr marL="0" lvl="0" indent="0" algn="just" rtl="0">
              <a:lnSpc>
                <a:spcPct val="100000"/>
              </a:lnSpc>
              <a:spcBef>
                <a:spcPts val="0"/>
              </a:spcBef>
              <a:spcAft>
                <a:spcPts val="0"/>
              </a:spcAft>
              <a:buNone/>
            </a:pPr>
            <a:endParaRPr sz="1500">
              <a:latin typeface="Roboto"/>
              <a:ea typeface="Roboto"/>
              <a:cs typeface="Roboto"/>
              <a:sym typeface="Roboto"/>
            </a:endParaRPr>
          </a:p>
          <a:p>
            <a:pPr marL="457200" lvl="0" indent="-323850" algn="just" rtl="0">
              <a:lnSpc>
                <a:spcPct val="100000"/>
              </a:lnSpc>
              <a:spcBef>
                <a:spcPts val="0"/>
              </a:spcBef>
              <a:spcAft>
                <a:spcPts val="0"/>
              </a:spcAft>
              <a:buSzPts val="1500"/>
              <a:buFont typeface="Roboto"/>
              <a:buChar char="●"/>
            </a:pPr>
            <a:r>
              <a:rPr lang="en" sz="1500">
                <a:latin typeface="Roboto"/>
                <a:ea typeface="Roboto"/>
                <a:cs typeface="Roboto"/>
                <a:sym typeface="Roboto"/>
              </a:rPr>
              <a:t>Despite detecting this offset at the output, it is useful to model the offset as a voltage source at the input. (see Fig. 4) →</a:t>
            </a:r>
            <a:endParaRPr sz="1500">
              <a:latin typeface="Roboto"/>
              <a:ea typeface="Roboto"/>
              <a:cs typeface="Roboto"/>
              <a:sym typeface="Roboto"/>
            </a:endParaRPr>
          </a:p>
          <a:p>
            <a:pPr marL="457200" lvl="0" indent="0" algn="just" rtl="0">
              <a:lnSpc>
                <a:spcPct val="100000"/>
              </a:lnSpc>
              <a:spcBef>
                <a:spcPts val="0"/>
              </a:spcBef>
              <a:spcAft>
                <a:spcPts val="0"/>
              </a:spcAft>
              <a:buNone/>
            </a:pPr>
            <a:endParaRPr sz="1500">
              <a:latin typeface="Roboto"/>
              <a:ea typeface="Roboto"/>
              <a:cs typeface="Roboto"/>
              <a:sym typeface="Roboto"/>
            </a:endParaRPr>
          </a:p>
          <a:p>
            <a:pPr marL="914400" lvl="1" indent="-323850" algn="just" rtl="0">
              <a:lnSpc>
                <a:spcPct val="100000"/>
              </a:lnSpc>
              <a:spcBef>
                <a:spcPts val="0"/>
              </a:spcBef>
              <a:spcAft>
                <a:spcPts val="0"/>
              </a:spcAft>
              <a:buSzPts val="1500"/>
              <a:buFont typeface="Roboto"/>
              <a:buChar char="○"/>
            </a:pPr>
            <a:r>
              <a:rPr lang="en" sz="1500">
                <a:latin typeface="Roboto"/>
                <a:ea typeface="Roboto"/>
                <a:cs typeface="Roboto"/>
                <a:sym typeface="Roboto"/>
              </a:rPr>
              <a:t>This makes it easier to find another, opposite input voltage to equalize the offset.</a:t>
            </a:r>
            <a:endParaRPr sz="1500">
              <a:latin typeface="Roboto"/>
              <a:ea typeface="Roboto"/>
              <a:cs typeface="Roboto"/>
              <a:sym typeface="Roboto"/>
            </a:endParaRPr>
          </a:p>
          <a:p>
            <a:pPr marL="0" lvl="0" indent="0" algn="just" rtl="0">
              <a:lnSpc>
                <a:spcPct val="100000"/>
              </a:lnSpc>
              <a:spcBef>
                <a:spcPts val="0"/>
              </a:spcBef>
              <a:spcAft>
                <a:spcPts val="0"/>
              </a:spcAft>
              <a:buNone/>
            </a:pPr>
            <a:endParaRPr sz="1500">
              <a:latin typeface="Roboto"/>
              <a:ea typeface="Roboto"/>
              <a:cs typeface="Roboto"/>
              <a:sym typeface="Roboto"/>
            </a:endParaRPr>
          </a:p>
          <a:p>
            <a:pPr marL="457200" lvl="0" indent="-323850" algn="just" rtl="0">
              <a:lnSpc>
                <a:spcPct val="100000"/>
              </a:lnSpc>
              <a:spcBef>
                <a:spcPts val="0"/>
              </a:spcBef>
              <a:spcAft>
                <a:spcPts val="0"/>
              </a:spcAft>
              <a:buSzPts val="1500"/>
              <a:buFont typeface="Roboto"/>
              <a:buChar char="●"/>
            </a:pPr>
            <a:r>
              <a:rPr lang="en" sz="1500">
                <a:latin typeface="Roboto"/>
                <a:ea typeface="Roboto"/>
                <a:cs typeface="Roboto"/>
                <a:sym typeface="Roboto"/>
              </a:rPr>
              <a:t>Because of the importance of op-amps, there is high demand for innovative solutions to combat amplifier offset voltages.</a:t>
            </a:r>
            <a:endParaRPr>
              <a:latin typeface="Roboto"/>
              <a:ea typeface="Roboto"/>
              <a:cs typeface="Roboto"/>
              <a:sym typeface="Roboto"/>
            </a:endParaRPr>
          </a:p>
          <a:p>
            <a:pPr marL="0" lvl="0" indent="0" algn="just" rtl="0">
              <a:lnSpc>
                <a:spcPct val="100000"/>
              </a:lnSpc>
              <a:spcBef>
                <a:spcPts val="0"/>
              </a:spcBef>
              <a:spcAft>
                <a:spcPts val="0"/>
              </a:spcAft>
              <a:buNone/>
            </a:pPr>
            <a:endParaRPr>
              <a:latin typeface="Roboto"/>
              <a:ea typeface="Roboto"/>
              <a:cs typeface="Roboto"/>
              <a:sym typeface="Roboto"/>
            </a:endParaRPr>
          </a:p>
          <a:p>
            <a:pPr marL="0" lvl="0" indent="0" algn="just" rtl="0">
              <a:spcBef>
                <a:spcPts val="0"/>
              </a:spcBef>
              <a:spcAft>
                <a:spcPts val="0"/>
              </a:spcAft>
              <a:buNone/>
            </a:pPr>
            <a:endParaRPr>
              <a:latin typeface="Roboto"/>
              <a:ea typeface="Roboto"/>
              <a:cs typeface="Roboto"/>
              <a:sym typeface="Roboto"/>
            </a:endParaRPr>
          </a:p>
        </p:txBody>
      </p:sp>
      <p:pic>
        <p:nvPicPr>
          <p:cNvPr id="199" name="Google Shape;199;p20"/>
          <p:cNvPicPr preferRelativeResize="0"/>
          <p:nvPr/>
        </p:nvPicPr>
        <p:blipFill rotWithShape="1">
          <a:blip r:embed="rId6">
            <a:alphaModFix/>
          </a:blip>
          <a:srcRect l="69700"/>
          <a:stretch/>
        </p:blipFill>
        <p:spPr>
          <a:xfrm>
            <a:off x="6135050" y="2619375"/>
            <a:ext cx="2249967" cy="2012875"/>
          </a:xfrm>
          <a:prstGeom prst="rect">
            <a:avLst/>
          </a:prstGeom>
          <a:noFill/>
          <a:ln>
            <a:noFill/>
          </a:ln>
        </p:spPr>
      </p:pic>
      <p:pic>
        <p:nvPicPr>
          <p:cNvPr id="200" name="Google Shape;200;p20"/>
          <p:cNvPicPr preferRelativeResize="0"/>
          <p:nvPr/>
        </p:nvPicPr>
        <p:blipFill rotWithShape="1">
          <a:blip r:embed="rId6">
            <a:alphaModFix/>
          </a:blip>
          <a:srcRect l="5738" r="56058"/>
          <a:stretch/>
        </p:blipFill>
        <p:spPr>
          <a:xfrm>
            <a:off x="6019800" y="1099525"/>
            <a:ext cx="2480464" cy="1759950"/>
          </a:xfrm>
          <a:prstGeom prst="rect">
            <a:avLst/>
          </a:prstGeom>
          <a:noFill/>
          <a:ln>
            <a:noFill/>
          </a:ln>
        </p:spPr>
      </p:pic>
      <p:sp>
        <p:nvSpPr>
          <p:cNvPr id="201" name="Google Shape;201;p20"/>
          <p:cNvSpPr txBox="1"/>
          <p:nvPr/>
        </p:nvSpPr>
        <p:spPr>
          <a:xfrm>
            <a:off x="5422450" y="1434788"/>
            <a:ext cx="9372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Fig 3.</a:t>
            </a:r>
            <a:endParaRPr b="1">
              <a:latin typeface="Roboto"/>
              <a:ea typeface="Roboto"/>
              <a:cs typeface="Roboto"/>
              <a:sym typeface="Roboto"/>
            </a:endParaRPr>
          </a:p>
        </p:txBody>
      </p:sp>
      <p:sp>
        <p:nvSpPr>
          <p:cNvPr id="202" name="Google Shape;202;p20"/>
          <p:cNvSpPr txBox="1"/>
          <p:nvPr/>
        </p:nvSpPr>
        <p:spPr>
          <a:xfrm>
            <a:off x="5422450" y="3038763"/>
            <a:ext cx="9372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oboto"/>
                <a:ea typeface="Roboto"/>
                <a:cs typeface="Roboto"/>
                <a:sym typeface="Roboto"/>
              </a:rPr>
              <a:t>Fig 4.</a:t>
            </a:r>
            <a:endParaRPr b="1">
              <a:latin typeface="Roboto"/>
              <a:ea typeface="Roboto"/>
              <a:cs typeface="Roboto"/>
              <a:sym typeface="Roboto"/>
            </a:endParaRPr>
          </a:p>
        </p:txBody>
      </p:sp>
      <p:cxnSp>
        <p:nvCxnSpPr>
          <p:cNvPr id="203" name="Google Shape;203;p20"/>
          <p:cNvCxnSpPr/>
          <p:nvPr/>
        </p:nvCxnSpPr>
        <p:spPr>
          <a:xfrm rot="10800000" flipH="1">
            <a:off x="6460525" y="1539675"/>
            <a:ext cx="1091700" cy="1079700"/>
          </a:xfrm>
          <a:prstGeom prst="straightConnector1">
            <a:avLst/>
          </a:prstGeom>
          <a:noFill/>
          <a:ln w="9525" cap="flat" cmpd="sng">
            <a:solidFill>
              <a:srgbClr val="FF0000"/>
            </a:solidFill>
            <a:prstDash val="dash"/>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p:nvPr/>
        </p:nvSpPr>
        <p:spPr>
          <a:xfrm>
            <a:off x="2250" y="4500"/>
            <a:ext cx="9144000" cy="562800"/>
          </a:xfrm>
          <a:prstGeom prst="rect">
            <a:avLst/>
          </a:prstGeom>
          <a:solidFill>
            <a:srgbClr val="C8102E"/>
          </a:solidFill>
          <a:ln w="9525" cap="flat" cmpd="sng">
            <a:solidFill>
              <a:srgbClr val="C810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21"/>
          <p:cNvPicPr preferRelativeResize="0"/>
          <p:nvPr/>
        </p:nvPicPr>
        <p:blipFill>
          <a:blip r:embed="rId3">
            <a:alphaModFix/>
          </a:blip>
          <a:stretch>
            <a:fillRect/>
          </a:stretch>
        </p:blipFill>
        <p:spPr>
          <a:xfrm>
            <a:off x="92275" y="33600"/>
            <a:ext cx="1560600" cy="504600"/>
          </a:xfrm>
          <a:prstGeom prst="rect">
            <a:avLst/>
          </a:prstGeom>
          <a:noFill/>
          <a:ln>
            <a:noFill/>
          </a:ln>
        </p:spPr>
      </p:pic>
      <p:sp>
        <p:nvSpPr>
          <p:cNvPr id="210" name="Google Shape;210;p21"/>
          <p:cNvSpPr txBox="1"/>
          <p:nvPr/>
        </p:nvSpPr>
        <p:spPr>
          <a:xfrm>
            <a:off x="6451325" y="105800"/>
            <a:ext cx="21159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lt1"/>
              </a:solidFill>
              <a:latin typeface="Lato"/>
              <a:ea typeface="Lato"/>
              <a:cs typeface="Lato"/>
              <a:sym typeface="Lato"/>
            </a:endParaRPr>
          </a:p>
        </p:txBody>
      </p:sp>
      <p:sp>
        <p:nvSpPr>
          <p:cNvPr id="211" name="Google Shape;211;p21"/>
          <p:cNvSpPr txBox="1"/>
          <p:nvPr/>
        </p:nvSpPr>
        <p:spPr>
          <a:xfrm>
            <a:off x="6451325" y="100200"/>
            <a:ext cx="21159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lt1"/>
                </a:solidFill>
                <a:latin typeface="Times New Roman"/>
                <a:ea typeface="Times New Roman"/>
                <a:cs typeface="Times New Roman"/>
                <a:sym typeface="Times New Roman"/>
              </a:rPr>
              <a:t>AMSIC Research Lab</a:t>
            </a:r>
            <a:endParaRPr sz="1700">
              <a:solidFill>
                <a:schemeClr val="lt1"/>
              </a:solidFill>
              <a:latin typeface="Times New Roman"/>
              <a:ea typeface="Times New Roman"/>
              <a:cs typeface="Times New Roman"/>
              <a:sym typeface="Times New Roman"/>
            </a:endParaRPr>
          </a:p>
        </p:txBody>
      </p:sp>
      <p:pic>
        <p:nvPicPr>
          <p:cNvPr id="212" name="Google Shape;212;p21"/>
          <p:cNvPicPr preferRelativeResize="0"/>
          <p:nvPr/>
        </p:nvPicPr>
        <p:blipFill>
          <a:blip r:embed="rId4">
            <a:alphaModFix/>
          </a:blip>
          <a:stretch>
            <a:fillRect/>
          </a:stretch>
        </p:blipFill>
        <p:spPr>
          <a:xfrm>
            <a:off x="8567225" y="33600"/>
            <a:ext cx="504600" cy="504600"/>
          </a:xfrm>
          <a:prstGeom prst="rect">
            <a:avLst/>
          </a:prstGeom>
          <a:noFill/>
          <a:ln>
            <a:noFill/>
          </a:ln>
        </p:spPr>
      </p:pic>
      <p:cxnSp>
        <p:nvCxnSpPr>
          <p:cNvPr id="213" name="Google Shape;213;p21"/>
          <p:cNvCxnSpPr/>
          <p:nvPr/>
        </p:nvCxnSpPr>
        <p:spPr>
          <a:xfrm>
            <a:off x="2250" y="4866625"/>
            <a:ext cx="9253800" cy="0"/>
          </a:xfrm>
          <a:prstGeom prst="straightConnector1">
            <a:avLst/>
          </a:prstGeom>
          <a:noFill/>
          <a:ln w="28575" cap="flat" cmpd="sng">
            <a:solidFill>
              <a:srgbClr val="A4804A"/>
            </a:solidFill>
            <a:prstDash val="solid"/>
            <a:round/>
            <a:headEnd type="none" w="med" len="med"/>
            <a:tailEnd type="none" w="med" len="med"/>
          </a:ln>
        </p:spPr>
      </p:cxnSp>
      <p:sp>
        <p:nvSpPr>
          <p:cNvPr id="214" name="Google Shape;214;p21"/>
          <p:cNvSpPr txBox="1"/>
          <p:nvPr/>
        </p:nvSpPr>
        <p:spPr>
          <a:xfrm>
            <a:off x="2250" y="4817100"/>
            <a:ext cx="9144000" cy="32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latin typeface="Roboto"/>
                <a:ea typeface="Roboto"/>
                <a:cs typeface="Roboto"/>
                <a:sym typeface="Roboto"/>
              </a:rPr>
              <a:t>Programmable Signal Acquisition and Calibration of Temperature Sensors for Detection of Power Dissipation on Chips</a:t>
            </a:r>
            <a:endParaRPr sz="700" b="1">
              <a:latin typeface="Roboto"/>
              <a:ea typeface="Roboto"/>
              <a:cs typeface="Roboto"/>
              <a:sym typeface="Roboto"/>
            </a:endParaRPr>
          </a:p>
          <a:p>
            <a:pPr marL="0" lvl="0" indent="0" algn="l" rtl="0">
              <a:spcBef>
                <a:spcPts val="0"/>
              </a:spcBef>
              <a:spcAft>
                <a:spcPts val="0"/>
              </a:spcAft>
              <a:buNone/>
            </a:pPr>
            <a:r>
              <a:rPr lang="en" sz="700">
                <a:latin typeface="Roboto"/>
                <a:ea typeface="Roboto"/>
                <a:cs typeface="Roboto"/>
                <a:sym typeface="Roboto"/>
              </a:rPr>
              <a:t>Slide 9 / 17 - NEU Young Scholars Program 2023 - August 3, 2023</a:t>
            </a:r>
            <a:endParaRPr sz="700">
              <a:latin typeface="Roboto"/>
              <a:ea typeface="Roboto"/>
              <a:cs typeface="Roboto"/>
              <a:sym typeface="Roboto"/>
            </a:endParaRPr>
          </a:p>
        </p:txBody>
      </p:sp>
      <p:pic>
        <p:nvPicPr>
          <p:cNvPr id="215" name="Google Shape;215;p21"/>
          <p:cNvPicPr preferRelativeResize="0"/>
          <p:nvPr/>
        </p:nvPicPr>
        <p:blipFill>
          <a:blip r:embed="rId5">
            <a:alphaModFix/>
          </a:blip>
          <a:stretch>
            <a:fillRect/>
          </a:stretch>
        </p:blipFill>
        <p:spPr>
          <a:xfrm>
            <a:off x="8045575" y="4884381"/>
            <a:ext cx="1010726" cy="256469"/>
          </a:xfrm>
          <a:prstGeom prst="rect">
            <a:avLst/>
          </a:prstGeom>
          <a:noFill/>
          <a:ln>
            <a:noFill/>
          </a:ln>
        </p:spPr>
      </p:pic>
      <p:sp>
        <p:nvSpPr>
          <p:cNvPr id="216" name="Google Shape;216;p21"/>
          <p:cNvSpPr txBox="1"/>
          <p:nvPr/>
        </p:nvSpPr>
        <p:spPr>
          <a:xfrm>
            <a:off x="1810200" y="747325"/>
            <a:ext cx="5637900" cy="50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Roboto"/>
                <a:ea typeface="Roboto"/>
                <a:cs typeface="Roboto"/>
                <a:sym typeface="Roboto"/>
              </a:rPr>
              <a:t>Experimental Methods</a:t>
            </a:r>
            <a:endParaRPr sz="2000" b="1">
              <a:latin typeface="Roboto"/>
              <a:ea typeface="Roboto"/>
              <a:cs typeface="Roboto"/>
              <a:sym typeface="Roboto"/>
            </a:endParaRPr>
          </a:p>
        </p:txBody>
      </p:sp>
      <p:sp>
        <p:nvSpPr>
          <p:cNvPr id="217" name="Google Shape;217;p21"/>
          <p:cNvSpPr txBox="1"/>
          <p:nvPr/>
        </p:nvSpPr>
        <p:spPr>
          <a:xfrm>
            <a:off x="272300" y="3522338"/>
            <a:ext cx="2021700" cy="10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Measuring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Multimeter</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Oscilloscope</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Signal Generator</a:t>
            </a:r>
            <a:endParaRPr>
              <a:latin typeface="Roboto"/>
              <a:ea typeface="Roboto"/>
              <a:cs typeface="Roboto"/>
              <a:sym typeface="Roboto"/>
            </a:endParaRPr>
          </a:p>
        </p:txBody>
      </p:sp>
      <p:sp>
        <p:nvSpPr>
          <p:cNvPr id="218" name="Google Shape;218;p21"/>
          <p:cNvSpPr txBox="1"/>
          <p:nvPr/>
        </p:nvSpPr>
        <p:spPr>
          <a:xfrm>
            <a:off x="4800150" y="1637238"/>
            <a:ext cx="1628100" cy="10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Software→</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Arduino IDE</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LTSpice</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Tinkercad</a:t>
            </a:r>
            <a:endParaRPr>
              <a:latin typeface="Roboto"/>
              <a:ea typeface="Roboto"/>
              <a:cs typeface="Roboto"/>
              <a:sym typeface="Roboto"/>
            </a:endParaRPr>
          </a:p>
        </p:txBody>
      </p:sp>
      <p:sp>
        <p:nvSpPr>
          <p:cNvPr id="219" name="Google Shape;219;p21"/>
          <p:cNvSpPr txBox="1"/>
          <p:nvPr/>
        </p:nvSpPr>
        <p:spPr>
          <a:xfrm>
            <a:off x="272300" y="1599069"/>
            <a:ext cx="2186100" cy="16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Modeling →</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Breadboard</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DC power supply</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Signal Generator</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Amplifier (op-amp)</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Resistors</a:t>
            </a:r>
            <a:endParaRPr>
              <a:latin typeface="Roboto"/>
              <a:ea typeface="Roboto"/>
              <a:cs typeface="Roboto"/>
              <a:sym typeface="Roboto"/>
            </a:endParaRPr>
          </a:p>
          <a:p>
            <a:pPr marL="457200" lvl="0" indent="-317500" algn="l" rtl="0">
              <a:spcBef>
                <a:spcPts val="0"/>
              </a:spcBef>
              <a:spcAft>
                <a:spcPts val="0"/>
              </a:spcAft>
              <a:buSzPts val="1400"/>
              <a:buFont typeface="Roboto"/>
              <a:buChar char="-"/>
            </a:pPr>
            <a:r>
              <a:rPr lang="en">
                <a:latin typeface="Roboto"/>
                <a:ea typeface="Roboto"/>
                <a:cs typeface="Roboto"/>
                <a:sym typeface="Roboto"/>
              </a:rPr>
              <a:t>Arduino</a:t>
            </a:r>
            <a:endParaRPr>
              <a:latin typeface="Roboto"/>
              <a:ea typeface="Roboto"/>
              <a:cs typeface="Roboto"/>
              <a:sym typeface="Roboto"/>
            </a:endParaRPr>
          </a:p>
        </p:txBody>
      </p:sp>
      <p:pic>
        <p:nvPicPr>
          <p:cNvPr id="220" name="Google Shape;220;p21" descr="Selected photo"/>
          <p:cNvPicPr preferRelativeResize="0"/>
          <p:nvPr/>
        </p:nvPicPr>
        <p:blipFill>
          <a:blip r:embed="rId6">
            <a:alphaModFix/>
          </a:blip>
          <a:stretch>
            <a:fillRect/>
          </a:stretch>
        </p:blipFill>
        <p:spPr>
          <a:xfrm>
            <a:off x="6440575" y="2920375"/>
            <a:ext cx="2392099" cy="1794074"/>
          </a:xfrm>
          <a:prstGeom prst="rect">
            <a:avLst/>
          </a:prstGeom>
          <a:noFill/>
          <a:ln>
            <a:noFill/>
          </a:ln>
        </p:spPr>
      </p:pic>
      <p:pic>
        <p:nvPicPr>
          <p:cNvPr id="221" name="Google Shape;221;p21"/>
          <p:cNvPicPr preferRelativeResize="0"/>
          <p:nvPr/>
        </p:nvPicPr>
        <p:blipFill>
          <a:blip r:embed="rId7">
            <a:alphaModFix/>
          </a:blip>
          <a:stretch>
            <a:fillRect/>
          </a:stretch>
        </p:blipFill>
        <p:spPr>
          <a:xfrm>
            <a:off x="4921462" y="2944713"/>
            <a:ext cx="1345536" cy="1794048"/>
          </a:xfrm>
          <a:prstGeom prst="rect">
            <a:avLst/>
          </a:prstGeom>
          <a:noFill/>
          <a:ln>
            <a:noFill/>
          </a:ln>
        </p:spPr>
      </p:pic>
      <p:pic>
        <p:nvPicPr>
          <p:cNvPr id="222" name="Google Shape;222;p21"/>
          <p:cNvPicPr preferRelativeResize="0"/>
          <p:nvPr/>
        </p:nvPicPr>
        <p:blipFill>
          <a:blip r:embed="rId8">
            <a:alphaModFix/>
          </a:blip>
          <a:stretch>
            <a:fillRect/>
          </a:stretch>
        </p:blipFill>
        <p:spPr>
          <a:xfrm>
            <a:off x="2631974" y="3127067"/>
            <a:ext cx="2115901" cy="1586911"/>
          </a:xfrm>
          <a:prstGeom prst="rect">
            <a:avLst/>
          </a:prstGeom>
          <a:noFill/>
          <a:ln>
            <a:noFill/>
          </a:ln>
        </p:spPr>
      </p:pic>
      <p:pic>
        <p:nvPicPr>
          <p:cNvPr id="223" name="Google Shape;223;p21"/>
          <p:cNvPicPr preferRelativeResize="0"/>
          <p:nvPr/>
        </p:nvPicPr>
        <p:blipFill>
          <a:blip r:embed="rId9">
            <a:alphaModFix/>
          </a:blip>
          <a:stretch>
            <a:fillRect/>
          </a:stretch>
        </p:blipFill>
        <p:spPr>
          <a:xfrm>
            <a:off x="2715424" y="1507687"/>
            <a:ext cx="2021699" cy="1516274"/>
          </a:xfrm>
          <a:prstGeom prst="rect">
            <a:avLst/>
          </a:prstGeom>
          <a:noFill/>
          <a:ln>
            <a:noFill/>
          </a:ln>
        </p:spPr>
      </p:pic>
      <p:sp>
        <p:nvSpPr>
          <p:cNvPr id="224" name="Google Shape;224;p21"/>
          <p:cNvSpPr txBox="1"/>
          <p:nvPr/>
        </p:nvSpPr>
        <p:spPr>
          <a:xfrm>
            <a:off x="272300" y="1198875"/>
            <a:ext cx="110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Roboto"/>
                <a:ea typeface="Roboto"/>
                <a:cs typeface="Roboto"/>
                <a:sym typeface="Roboto"/>
              </a:rPr>
              <a:t>Equipment:</a:t>
            </a:r>
            <a:endParaRPr b="1">
              <a:latin typeface="Roboto"/>
              <a:ea typeface="Roboto"/>
              <a:cs typeface="Roboto"/>
              <a:sym typeface="Roboto"/>
            </a:endParaRPr>
          </a:p>
        </p:txBody>
      </p:sp>
      <p:pic>
        <p:nvPicPr>
          <p:cNvPr id="225" name="Google Shape;225;p21"/>
          <p:cNvPicPr preferRelativeResize="0"/>
          <p:nvPr/>
        </p:nvPicPr>
        <p:blipFill rotWithShape="1">
          <a:blip r:embed="rId10">
            <a:alphaModFix/>
          </a:blip>
          <a:srcRect l="20128" t="44942" r="50902" b="2651"/>
          <a:stretch/>
        </p:blipFill>
        <p:spPr>
          <a:xfrm>
            <a:off x="6545525" y="1251925"/>
            <a:ext cx="2021700" cy="15162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2771</Words>
  <Application>Microsoft Office PowerPoint</Application>
  <PresentationFormat>On-screen Show (16:9)</PresentationFormat>
  <Paragraphs>253</Paragraphs>
  <Slides>18</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Lato</vt:lpstr>
      <vt:lpstr>Arial</vt:lpstr>
      <vt:lpstr>Merriweather</vt:lpstr>
      <vt:lpstr>Roboto</vt:lpstr>
      <vt:lpstr>Times New Roman</vt:lpstr>
      <vt:lpstr>Paradigm</vt:lpstr>
      <vt:lpstr>Programmable Signal Acquisition and Calibration of Temperature Sensors for Detection of Power Dissipation on Chips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Programmable Signal Acquisition and Calibration of Temperature Sensors for Detection of Power Dissipation on Chips</dc:title>
  <cp:lastModifiedBy>Claire Stipp</cp:lastModifiedBy>
  <cp:revision>1</cp:revision>
  <dcterms:modified xsi:type="dcterms:W3CDTF">2023-08-02T18:56:16Z</dcterms:modified>
</cp:coreProperties>
</file>