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rontiersin.org/articles/10.3389/fphar.2019.01114/full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5a3596fc5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5a3596fc5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/>
              <a:t>fluorescence</a:t>
            </a:r>
            <a:r>
              <a:rPr lang="en"/>
              <a:t> from the antibodies bind to the glial cells which shows them in these images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Used image j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Inverted </a:t>
            </a:r>
            <a:r>
              <a:rPr lang="en"/>
              <a:t>fluorescent</a:t>
            </a:r>
            <a:r>
              <a:rPr lang="en"/>
              <a:t> </a:t>
            </a:r>
            <a:r>
              <a:rPr lang="en"/>
              <a:t>microscope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from the bottom comes 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Chamber is for cell migration studies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bf44c8f3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bf44c8f3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5bf44c8f3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5bf44c8f3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b784d780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5b784d780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bf44c8f37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5bf44c8f37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graphs </a:t>
            </a:r>
            <a:r>
              <a:rPr lang="en"/>
              <a:t>represent</a:t>
            </a:r>
            <a:r>
              <a:rPr lang="en"/>
              <a:t> mean plus the bar </a:t>
            </a:r>
            <a:r>
              <a:rPr lang="en"/>
              <a:t>represents</a:t>
            </a:r>
            <a:r>
              <a:rPr lang="en"/>
              <a:t> </a:t>
            </a:r>
            <a:r>
              <a:rPr lang="en"/>
              <a:t>standard</a:t>
            </a:r>
            <a:r>
              <a:rPr lang="en"/>
              <a:t> </a:t>
            </a:r>
            <a:r>
              <a:rPr lang="en"/>
              <a:t>deviation</a:t>
            </a:r>
            <a:r>
              <a:rPr lang="en"/>
              <a:t> and p value of 0.05 was used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</a:t>
            </a:r>
            <a:r>
              <a:rPr lang="en"/>
              <a:t>statistical</a:t>
            </a:r>
            <a:r>
              <a:rPr lang="en"/>
              <a:t> </a:t>
            </a:r>
            <a:r>
              <a:rPr lang="en"/>
              <a:t>difference</a:t>
            </a:r>
            <a:r>
              <a:rPr lang="en"/>
              <a:t> - however the </a:t>
            </a:r>
            <a:r>
              <a:rPr lang="en"/>
              <a:t>donkey serum</a:t>
            </a:r>
            <a:r>
              <a:rPr lang="en"/>
              <a:t> has lower SD but overall there is no </a:t>
            </a:r>
            <a:r>
              <a:rPr lang="en"/>
              <a:t>difference</a:t>
            </a:r>
            <a:r>
              <a:rPr lang="en"/>
              <a:t>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-"/>
            </a:pPr>
            <a:r>
              <a:rPr lang="en" sz="1800">
                <a:solidFill>
                  <a:srgbClr val="ADADAD"/>
                </a:solidFill>
              </a:rPr>
              <a:t>trend shows that donkey serum ratio of donkey serum 5% and 2% are bigger</a:t>
            </a:r>
            <a:endParaRPr sz="1800">
              <a:solidFill>
                <a:srgbClr val="ADADAD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400"/>
              <a:buChar char="-"/>
            </a:pPr>
            <a:r>
              <a:rPr lang="en" sz="1400">
                <a:solidFill>
                  <a:srgbClr val="ADADAD"/>
                </a:solidFill>
              </a:rPr>
              <a:t>But, the error bars are much larger, saying that the data are not reliable</a:t>
            </a:r>
            <a:endParaRPr sz="14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-"/>
            </a:pPr>
            <a:r>
              <a:rPr lang="en" sz="1800">
                <a:solidFill>
                  <a:srgbClr val="ADADAD"/>
                </a:solidFill>
              </a:rPr>
              <a:t>When comparing the backgrounds, the ratios of all the buffers were similar</a:t>
            </a:r>
            <a:endParaRPr sz="1800">
              <a:solidFill>
                <a:srgbClr val="ADADAD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400"/>
              <a:buChar char="-"/>
            </a:pPr>
            <a:r>
              <a:rPr lang="en" sz="1400">
                <a:solidFill>
                  <a:srgbClr val="ADADAD"/>
                </a:solidFill>
              </a:rPr>
              <a:t>The error bar for the donkey serum 5% and 2% were much smaller, meaning less variation in the background</a:t>
            </a:r>
            <a:endParaRPr sz="14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-"/>
            </a:pPr>
            <a:r>
              <a:rPr lang="en" sz="1800">
                <a:solidFill>
                  <a:srgbClr val="ADADAD"/>
                </a:solidFill>
              </a:rPr>
              <a:t>No significant difference between the changes of triton percentages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-"/>
            </a:pPr>
            <a:r>
              <a:rPr lang="en" sz="1800">
                <a:solidFill>
                  <a:srgbClr val="ADADAD"/>
                </a:solidFill>
              </a:rPr>
              <a:t>No significant differences between changes of donkey serum percentages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400">
                <a:solidFill>
                  <a:schemeClr val="dk1"/>
                </a:solidFill>
              </a:rPr>
              <a:t>Used one way ANOVA(Analysis of Variance) p-value of 0.05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P value compares each bar to the mean of the other bars and the value states that their not statistically different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ADADA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DADAD"/>
                </a:solidFill>
              </a:rPr>
              <a:t>Before running the ANOVA, we checked to make sure the data was fitting the assumptions of the test(which it was)-- so there was no need to run a non parametric test</a:t>
            </a:r>
            <a:endParaRPr sz="1800">
              <a:solidFill>
                <a:srgbClr val="ADADA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ADADAD"/>
                </a:solidFill>
              </a:rPr>
              <a:t>Tukey’s test -- compares individual groups </a:t>
            </a:r>
            <a:endParaRPr sz="1800">
              <a:solidFill>
                <a:srgbClr val="ADADAD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a3596fc5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a3596fc5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5a3596fc5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5a3596fc5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https://www.frontiersin.org/articles/10.3389/fphar.2019.01114/full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c599f7cb6_4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c599f7cb6_4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c7c540580_8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5c7c540580_8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widely used technique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5d895adb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5d895adb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a62c4e6e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5a62c4e6e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antibodies are not always perfect so we need blocking buffers so prevent false </a:t>
            </a:r>
            <a:r>
              <a:rPr lang="en"/>
              <a:t>positives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5a3596fc5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5a3596fc5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Motivations,  goals, results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5b668c2a3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5b668c2a3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a3596fc5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5a3596fc5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-"/>
            </a:pPr>
            <a:r>
              <a:rPr lang="en" sz="1800">
                <a:solidFill>
                  <a:srgbClr val="ADADAD"/>
                </a:solidFill>
              </a:rPr>
              <a:t>Triton is a soap used to open the cell membrane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-"/>
            </a:pPr>
            <a:r>
              <a:rPr lang="en" sz="1800">
                <a:solidFill>
                  <a:srgbClr val="ADADAD"/>
                </a:solidFill>
              </a:rPr>
              <a:t>BSA is used to block unwanted proteins</a:t>
            </a:r>
            <a:endParaRPr sz="1800">
              <a:solidFill>
                <a:srgbClr val="ADADAD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Char char="-"/>
            </a:pPr>
            <a:r>
              <a:rPr lang="en" sz="1800">
                <a:solidFill>
                  <a:srgbClr val="ADADAD"/>
                </a:solidFill>
              </a:rPr>
              <a:t>Added x amount of BSA i</a:t>
            </a:r>
            <a:endParaRPr sz="1800">
              <a:solidFill>
                <a:srgbClr val="ADADA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ADADA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ADADAD"/>
                </a:solidFill>
              </a:rPr>
              <a:t>BSA, Triton, and Donkey Serum</a:t>
            </a:r>
            <a:endParaRPr sz="1800">
              <a:solidFill>
                <a:srgbClr val="ADADA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ADADAD"/>
                </a:solidFill>
              </a:rPr>
              <a:t>What are they and what do they do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5b668c2a3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5b668c2a3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Phosphate buffered saline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5b784d780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5b784d780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11" Type="http://schemas.openxmlformats.org/officeDocument/2006/relationships/image" Target="../media/image29.png"/><Relationship Id="rId10" Type="http://schemas.openxmlformats.org/officeDocument/2006/relationships/image" Target="../media/image7.jpg"/><Relationship Id="rId9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4.jpg"/><Relationship Id="rId7" Type="http://schemas.openxmlformats.org/officeDocument/2006/relationships/image" Target="../media/image24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frontiersin.org/articles/10.3389/fphar.2019.01114/full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904538"/>
            <a:ext cx="8520600" cy="135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80"/>
              <a:t>The Impact of Blocking Buffers on Brain Immunohistochemistry</a:t>
            </a:r>
            <a:endParaRPr sz="378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36025" y="2262650"/>
            <a:ext cx="8844600" cy="82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410"/>
              <a:t>Alexandra Cajiga, YSP Student, </a:t>
            </a:r>
            <a:r>
              <a:rPr i="1" lang="en" sz="1410"/>
              <a:t>Boston Latin School</a:t>
            </a:r>
            <a:endParaRPr i="1" sz="141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410"/>
              <a:t>Neil Patel, YSP Student, </a:t>
            </a:r>
            <a:r>
              <a:rPr i="1" lang="en" sz="1410"/>
              <a:t>Brookline High School</a:t>
            </a:r>
            <a:endParaRPr i="1" sz="141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410"/>
              <a:t>Rachel Shovmer, Dept. of Chemical Engineering, </a:t>
            </a:r>
            <a:r>
              <a:rPr i="1" lang="en" sz="1410"/>
              <a:t>Northeastern University</a:t>
            </a:r>
            <a:endParaRPr i="1" sz="141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410"/>
              <a:t>Dr. </a:t>
            </a:r>
            <a:r>
              <a:rPr lang="en" sz="1410"/>
              <a:t>Rebecca</a:t>
            </a:r>
            <a:r>
              <a:rPr lang="en" sz="1410"/>
              <a:t> </a:t>
            </a:r>
            <a:r>
              <a:rPr lang="en" sz="1410"/>
              <a:t>Willits, Dept. of Chemical Engineering &amp; Dept. of Bioengineering, </a:t>
            </a:r>
            <a:r>
              <a:rPr i="1" lang="en" sz="1410"/>
              <a:t>Northeastern University</a:t>
            </a:r>
            <a:endParaRPr i="1" sz="141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1410"/>
          </a:p>
        </p:txBody>
      </p:sp>
      <p:sp>
        <p:nvSpPr>
          <p:cNvPr id="56" name="Google Shape;56;p13"/>
          <p:cNvSpPr/>
          <p:nvPr/>
        </p:nvSpPr>
        <p:spPr>
          <a:xfrm>
            <a:off x="0" y="24"/>
            <a:ext cx="9144000" cy="744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00" y="130552"/>
            <a:ext cx="2386099" cy="48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1325" y="44388"/>
            <a:ext cx="1375346" cy="64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6737" y="-42838"/>
            <a:ext cx="820500" cy="8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57045" y="85035"/>
            <a:ext cx="2264102" cy="5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3692" y="3218938"/>
            <a:ext cx="1146674" cy="152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8">
            <a:alphaModFix/>
          </a:blip>
          <a:srcRect b="10039" l="0" r="10039" t="0"/>
          <a:stretch/>
        </p:blipFill>
        <p:spPr>
          <a:xfrm>
            <a:off x="4719825" y="3218913"/>
            <a:ext cx="1528900" cy="15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41510" y="-4912"/>
            <a:ext cx="1138684" cy="7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3"/>
          <p:cNvPicPr preferRelativeResize="0"/>
          <p:nvPr/>
        </p:nvPicPr>
        <p:blipFill rotWithShape="1">
          <a:blip r:embed="rId10">
            <a:alphaModFix/>
          </a:blip>
          <a:srcRect b="17912" l="9382" r="11641" t="10263"/>
          <a:stretch/>
        </p:blipFill>
        <p:spPr>
          <a:xfrm>
            <a:off x="1808475" y="3196125"/>
            <a:ext cx="1330699" cy="157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11">
            <a:alphaModFix/>
          </a:blip>
          <a:srcRect b="26016" l="0" r="0" t="19314"/>
          <a:stretch/>
        </p:blipFill>
        <p:spPr>
          <a:xfrm>
            <a:off x="3264150" y="3196125"/>
            <a:ext cx="1330699" cy="157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252450" y="122550"/>
            <a:ext cx="538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55"/>
              <a:t>Microscopy Imaging</a:t>
            </a:r>
            <a:endParaRPr/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94550" y="1087350"/>
            <a:ext cx="5815500" cy="29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" sz="2200">
                <a:solidFill>
                  <a:schemeClr val="dk1"/>
                </a:solidFill>
              </a:rPr>
              <a:t>Reduce variability in data</a:t>
            </a:r>
            <a:endParaRPr sz="22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20x objective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Exposure Time = 3.8s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LED% = 20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Captured in similar spots</a:t>
            </a:r>
            <a:endParaRPr sz="20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" sz="2200">
                <a:solidFill>
                  <a:schemeClr val="dk1"/>
                </a:solidFill>
              </a:rPr>
              <a:t>Large Sample Size</a:t>
            </a:r>
            <a:endParaRPr sz="2200">
              <a:solidFill>
                <a:schemeClr val="dk1"/>
              </a:solidFill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" sz="2200">
                <a:solidFill>
                  <a:schemeClr val="dk1"/>
                </a:solidFill>
              </a:rPr>
              <a:t>3 images per brain </a:t>
            </a:r>
            <a:endParaRPr sz="22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3 brains per blocking buffer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4300" y="695250"/>
            <a:ext cx="6401142" cy="4482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22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" name="Google Shape;159;p22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160" name="Google Shape;160;p22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4074" y="1241725"/>
            <a:ext cx="3814649" cy="309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25" y="981443"/>
            <a:ext cx="4276824" cy="270865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1106100" y="3690100"/>
            <a:ext cx="286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D85C6"/>
                </a:solidFill>
              </a:rPr>
              <a:t>Nuclei</a:t>
            </a:r>
            <a:r>
              <a:rPr lang="en" sz="2000">
                <a:solidFill>
                  <a:schemeClr val="dk1"/>
                </a:solidFill>
              </a:rPr>
              <a:t>          </a:t>
            </a:r>
            <a:r>
              <a:rPr lang="en" sz="2000">
                <a:solidFill>
                  <a:srgbClr val="FF0000"/>
                </a:solidFill>
              </a:rPr>
              <a:t>Astrocyte</a:t>
            </a:r>
            <a:r>
              <a:rPr lang="en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1725" y="981451"/>
            <a:ext cx="4276824" cy="270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6141425" y="3690100"/>
            <a:ext cx="1277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Astrocyte</a:t>
            </a:r>
            <a:endParaRPr sz="2000">
              <a:solidFill>
                <a:srgbClr val="FF0000"/>
              </a:solidFill>
            </a:endParaRPr>
          </a:p>
        </p:txBody>
      </p:sp>
      <p:cxnSp>
        <p:nvCxnSpPr>
          <p:cNvPr id="170" name="Google Shape;170;p23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23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172" name="Google Shape;172;p23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235950" y="104900"/>
            <a:ext cx="46056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Microscope Images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38" y="1246300"/>
            <a:ext cx="4185624" cy="265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4700" y="1222100"/>
            <a:ext cx="4262059" cy="269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 txBox="1"/>
          <p:nvPr/>
        </p:nvSpPr>
        <p:spPr>
          <a:xfrm>
            <a:off x="3417250" y="803875"/>
            <a:ext cx="1311000" cy="5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806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</a:rPr>
              <a:t>Astrocyte</a:t>
            </a:r>
            <a:endParaRPr sz="2000">
              <a:solidFill>
                <a:srgbClr val="FF0000"/>
              </a:solidFill>
            </a:endParaRPr>
          </a:p>
        </p:txBody>
      </p:sp>
      <p:sp>
        <p:nvSpPr>
          <p:cNvPr id="181" name="Google Shape;181;p24"/>
          <p:cNvSpPr/>
          <p:nvPr/>
        </p:nvSpPr>
        <p:spPr>
          <a:xfrm rot="1345253">
            <a:off x="4564278" y="1441559"/>
            <a:ext cx="1927073" cy="11783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4"/>
          <p:cNvSpPr/>
          <p:nvPr/>
        </p:nvSpPr>
        <p:spPr>
          <a:xfrm rot="-2299867">
            <a:off x="4495716" y="3642074"/>
            <a:ext cx="1837618" cy="141403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4"/>
          <p:cNvSpPr txBox="1"/>
          <p:nvPr/>
        </p:nvSpPr>
        <p:spPr>
          <a:xfrm>
            <a:off x="3417250" y="4201250"/>
            <a:ext cx="16590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Background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4" name="Google Shape;184;p24"/>
          <p:cNvSpPr txBox="1"/>
          <p:nvPr/>
        </p:nvSpPr>
        <p:spPr>
          <a:xfrm>
            <a:off x="5206425" y="3866700"/>
            <a:ext cx="307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5% BSA 1% Triton  Brain section 1, picture 2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800350" y="3889800"/>
            <a:ext cx="3119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5% BSA 0% Triton  Brain section 1, picture 3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186" name="Google Shape;186;p24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" name="Google Shape;187;p24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188" name="Google Shape;188;p2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217075" y="84925"/>
            <a:ext cx="5436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Astrocyte Images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240250" y="112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Analysis</a:t>
            </a:r>
            <a:r>
              <a:rPr lang="en"/>
              <a:t> </a:t>
            </a:r>
            <a:endParaRPr/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 flipH="1">
            <a:off x="690550" y="3655625"/>
            <a:ext cx="378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lang="en" sz="1525">
                <a:solidFill>
                  <a:schemeClr val="dk1"/>
                </a:solidFill>
              </a:rPr>
              <a:t>U</a:t>
            </a:r>
            <a:r>
              <a:rPr lang="en" sz="1525">
                <a:solidFill>
                  <a:schemeClr val="dk1"/>
                </a:solidFill>
              </a:rPr>
              <a:t>sed 85 by 85 pixel circles, taking 3 samples of the background </a:t>
            </a:r>
            <a:r>
              <a:rPr lang="en" sz="1525">
                <a:solidFill>
                  <a:schemeClr val="dk1"/>
                </a:solidFill>
              </a:rPr>
              <a:t>intensity</a:t>
            </a:r>
            <a:r>
              <a:rPr lang="en" sz="1525">
                <a:solidFill>
                  <a:schemeClr val="dk1"/>
                </a:solidFill>
              </a:rPr>
              <a:t> and 3 pictures of the </a:t>
            </a:r>
            <a:r>
              <a:rPr lang="en" sz="1525">
                <a:solidFill>
                  <a:schemeClr val="dk1"/>
                </a:solidFill>
              </a:rPr>
              <a:t>astrocytes</a:t>
            </a:r>
            <a:endParaRPr sz="1525">
              <a:solidFill>
                <a:schemeClr val="dk1"/>
              </a:solidFill>
            </a:endParaRPr>
          </a:p>
        </p:txBody>
      </p:sp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 b="4452" l="3270" r="1109" t="0"/>
          <a:stretch/>
        </p:blipFill>
        <p:spPr>
          <a:xfrm>
            <a:off x="617825" y="1070475"/>
            <a:ext cx="3787801" cy="258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 rotWithShape="1">
          <a:blip r:embed="rId4">
            <a:alphaModFix/>
          </a:blip>
          <a:srcRect b="38260" l="64806" r="0" t="0"/>
          <a:stretch/>
        </p:blipFill>
        <p:spPr>
          <a:xfrm>
            <a:off x="5406978" y="1110675"/>
            <a:ext cx="2705050" cy="2453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/>
          <p:nvPr/>
        </p:nvSpPr>
        <p:spPr>
          <a:xfrm>
            <a:off x="5678000" y="3809925"/>
            <a:ext cx="2163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Focused on the mean intensity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9" name="Google Shape;199;p25"/>
          <p:cNvSpPr/>
          <p:nvPr/>
        </p:nvSpPr>
        <p:spPr>
          <a:xfrm>
            <a:off x="6287575" y="1866025"/>
            <a:ext cx="740400" cy="1288200"/>
          </a:xfrm>
          <a:prstGeom prst="ellipse">
            <a:avLst/>
          </a:prstGeom>
          <a:noFill/>
          <a:ln cap="flat" cmpd="sng" w="38100">
            <a:solidFill>
              <a:srgbClr val="C810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00" name="Google Shape;200;p25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1" name="Google Shape;201;p25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202" name="Google Shape;202;p2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type="title"/>
          </p:nvPr>
        </p:nvSpPr>
        <p:spPr>
          <a:xfrm>
            <a:off x="245625" y="126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Results</a:t>
            </a:r>
            <a:endParaRPr sz="3020"/>
          </a:p>
        </p:txBody>
      </p:sp>
      <p:pic>
        <p:nvPicPr>
          <p:cNvPr id="208" name="Google Shape;208;p26"/>
          <p:cNvPicPr preferRelativeResize="0"/>
          <p:nvPr/>
        </p:nvPicPr>
        <p:blipFill rotWithShape="1">
          <a:blip r:embed="rId3">
            <a:alphaModFix/>
          </a:blip>
          <a:srcRect b="874" l="0" r="0" t="874"/>
          <a:stretch/>
        </p:blipFill>
        <p:spPr>
          <a:xfrm>
            <a:off x="904001" y="1130775"/>
            <a:ext cx="3089226" cy="300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8399" y="1130775"/>
            <a:ext cx="3089224" cy="296554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3223125" y="4243913"/>
            <a:ext cx="31767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Ran ANOVA test all p values &gt; 0.05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11" name="Google Shape;211;p26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2" name="Google Shape;212;p26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213" name="Google Shape;213;p2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660" y="-148724"/>
            <a:ext cx="9669322" cy="61239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>
            <p:ph type="title"/>
          </p:nvPr>
        </p:nvSpPr>
        <p:spPr>
          <a:xfrm>
            <a:off x="223700" y="81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Conclusion and Next Steps</a:t>
            </a:r>
            <a:endParaRPr sz="3020"/>
          </a:p>
        </p:txBody>
      </p:sp>
      <p:sp>
        <p:nvSpPr>
          <p:cNvPr id="220" name="Google Shape;220;p27"/>
          <p:cNvSpPr txBox="1"/>
          <p:nvPr>
            <p:ph idx="1" type="body"/>
          </p:nvPr>
        </p:nvSpPr>
        <p:spPr>
          <a:xfrm>
            <a:off x="311700" y="10309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Summary: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No </a:t>
            </a:r>
            <a:r>
              <a:rPr lang="en">
                <a:solidFill>
                  <a:schemeClr val="dk1"/>
                </a:solidFill>
              </a:rPr>
              <a:t>statistical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difference in the blocking buffers tested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Due to lack of statistical significance, BSA can be used since it is cheaper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Future work :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Reduce </a:t>
            </a:r>
            <a:r>
              <a:rPr lang="en">
                <a:solidFill>
                  <a:schemeClr val="dk1"/>
                </a:solidFill>
              </a:rPr>
              <a:t>Variation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Obtain more data points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Use </a:t>
            </a:r>
            <a:r>
              <a:rPr lang="en">
                <a:solidFill>
                  <a:schemeClr val="dk1"/>
                </a:solidFill>
              </a:rPr>
              <a:t>similar</a:t>
            </a:r>
            <a:r>
              <a:rPr lang="en">
                <a:solidFill>
                  <a:schemeClr val="dk1"/>
                </a:solidFill>
              </a:rPr>
              <a:t> sections in the brain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Further optimize the </a:t>
            </a:r>
            <a:r>
              <a:rPr lang="en">
                <a:solidFill>
                  <a:schemeClr val="dk1"/>
                </a:solidFill>
              </a:rPr>
              <a:t>protocol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Explore buffers with conc with 0-2% BSA and 0-0.4% Triton 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221" name="Google Shape;221;p27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2" name="Google Shape;222;p27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223" name="Google Shape;223;p2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8"/>
          <p:cNvSpPr txBox="1"/>
          <p:nvPr>
            <p:ph type="title"/>
          </p:nvPr>
        </p:nvSpPr>
        <p:spPr>
          <a:xfrm>
            <a:off x="189025" y="13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References and </a:t>
            </a:r>
            <a:r>
              <a:rPr lang="en" sz="3020"/>
              <a:t>A</a:t>
            </a:r>
            <a:r>
              <a:rPr lang="en" sz="3020"/>
              <a:t>cknowledgements </a:t>
            </a:r>
            <a:endParaRPr sz="3020"/>
          </a:p>
        </p:txBody>
      </p:sp>
      <p:sp>
        <p:nvSpPr>
          <p:cNvPr id="229" name="Google Shape;229;p28"/>
          <p:cNvSpPr txBox="1"/>
          <p:nvPr>
            <p:ph idx="1" type="body"/>
          </p:nvPr>
        </p:nvSpPr>
        <p:spPr>
          <a:xfrm>
            <a:off x="311700" y="1000075"/>
            <a:ext cx="4187700" cy="17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</a:rPr>
              <a:t>Department of Chemical Engineering : 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</a:rPr>
              <a:t>Professor </a:t>
            </a:r>
            <a:r>
              <a:rPr i="1" lang="en" sz="1200">
                <a:solidFill>
                  <a:schemeClr val="dk1"/>
                </a:solidFill>
              </a:rPr>
              <a:t>Rebecca</a:t>
            </a:r>
            <a:r>
              <a:rPr i="1" lang="en" sz="1200">
                <a:solidFill>
                  <a:schemeClr val="dk1"/>
                </a:solidFill>
              </a:rPr>
              <a:t> Willits, Department of Chemical Engineering &amp; Department of </a:t>
            </a:r>
            <a:r>
              <a:rPr i="1" lang="en" sz="1200">
                <a:solidFill>
                  <a:schemeClr val="dk1"/>
                </a:solidFill>
              </a:rPr>
              <a:t>Bioengineering</a:t>
            </a:r>
            <a:endParaRPr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</a:rPr>
              <a:t>Rachel Shovmer, Ph.D. Student </a:t>
            </a:r>
            <a:endParaRPr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</a:rPr>
              <a:t>Diego Gomez-</a:t>
            </a:r>
            <a:r>
              <a:rPr i="1" lang="en" sz="1200">
                <a:solidFill>
                  <a:schemeClr val="dk1"/>
                </a:solidFill>
              </a:rPr>
              <a:t>Maldonado</a:t>
            </a:r>
            <a:r>
              <a:rPr i="1" lang="en" sz="1200">
                <a:solidFill>
                  <a:schemeClr val="dk1"/>
                </a:solidFill>
              </a:rPr>
              <a:t>, </a:t>
            </a:r>
            <a:r>
              <a:rPr i="1" lang="en" sz="1200">
                <a:solidFill>
                  <a:schemeClr val="dk1"/>
                </a:solidFill>
              </a:rPr>
              <a:t>Postdoctoral</a:t>
            </a:r>
            <a:r>
              <a:rPr i="1" lang="en" sz="1200">
                <a:solidFill>
                  <a:schemeClr val="dk1"/>
                </a:solidFill>
              </a:rPr>
              <a:t> Research Associate</a:t>
            </a:r>
            <a:endParaRPr i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200">
                <a:solidFill>
                  <a:schemeClr val="dk1"/>
                </a:solidFill>
              </a:rPr>
              <a:t>McKay Cavanaugh, Ph.D. Candidate</a:t>
            </a:r>
            <a:endParaRPr i="1" sz="1200">
              <a:solidFill>
                <a:schemeClr val="dk1"/>
              </a:solidFill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4572000" y="1000075"/>
            <a:ext cx="4187700" cy="14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Center for STEM Education :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</a:rPr>
              <a:t>Claire Duggan, Executive Director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</a:rPr>
              <a:t>Jennifer Love, Associate Director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</a:rPr>
              <a:t>Claire Stipp and Yassine Souabny, YSP Coordinators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</a:rPr>
              <a:t>Nicolas Fuchs, Senior Program Implementation Coordinator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</a:rPr>
              <a:t>Mary Howley, Administrative Officer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-47550" y="3242775"/>
            <a:ext cx="6643200" cy="1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Siracusa, R., Fusco, R., &amp; Cuzzocrea, S. (2019, August 30). </a:t>
            </a:r>
            <a:r>
              <a:rPr i="1" lang="en" sz="800">
                <a:solidFill>
                  <a:schemeClr val="dk1"/>
                </a:solidFill>
              </a:rPr>
              <a:t>Astrocytes: Role and functions in brain pathologies</a:t>
            </a:r>
            <a:r>
              <a:rPr lang="en" sz="800">
                <a:solidFill>
                  <a:schemeClr val="dk1"/>
                </a:solidFill>
              </a:rPr>
              <a:t>. Frontiers. </a:t>
            </a:r>
            <a:r>
              <a:rPr lang="en" sz="800" u="sng">
                <a:solidFill>
                  <a:schemeClr val="hlink"/>
                </a:solidFill>
                <a:hlinkClick r:id="rId3"/>
              </a:rPr>
              <a:t>https://www.frontiersin.org/articles/10.3389/fphar.2019.01114/full</a:t>
            </a:r>
            <a:endParaRPr sz="800">
              <a:solidFill>
                <a:schemeClr val="dk1"/>
              </a:solidFill>
            </a:endParaRPr>
          </a:p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Duraiyan, J., Govindarajan, R., Kaliyappan, K., &amp; Palanisamy, M. (2012, August). </a:t>
            </a:r>
            <a:r>
              <a:rPr i="1" lang="en" sz="800">
                <a:solidFill>
                  <a:schemeClr val="dk1"/>
                </a:solidFill>
              </a:rPr>
              <a:t>Applications of immunohistochemistry</a:t>
            </a:r>
            <a:r>
              <a:rPr lang="en" sz="800">
                <a:solidFill>
                  <a:schemeClr val="dk1"/>
                </a:solidFill>
              </a:rPr>
              <a:t>. Journal of pharmacy &amp; bioallied sciences. https://www.ncbi.nlm.nih.gov/pmc/articles/PMC3467869/ </a:t>
            </a:r>
            <a:endParaRPr sz="800">
              <a:solidFill>
                <a:schemeClr val="dk1"/>
              </a:solidFill>
            </a:endParaRPr>
          </a:p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Images generated by BioRender, Graphs and stats with Prism, and images taken on Image J</a:t>
            </a:r>
            <a:endParaRPr sz="800">
              <a:solidFill>
                <a:schemeClr val="dk1"/>
              </a:solidFill>
            </a:endParaRPr>
          </a:p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cxnSp>
        <p:nvCxnSpPr>
          <p:cNvPr id="232" name="Google Shape;232;p28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3" name="Google Shape;233;p28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234" name="Google Shape;234;p2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0" name="Google Shape;2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" y="0"/>
            <a:ext cx="11397475" cy="59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>
            <p:ph type="title"/>
          </p:nvPr>
        </p:nvSpPr>
        <p:spPr>
          <a:xfrm>
            <a:off x="217325" y="114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Importance</a:t>
            </a:r>
            <a:endParaRPr sz="3000"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638500" y="1067150"/>
            <a:ext cx="5311200" cy="33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Immunohistochemistry is an analytical and diagnostic tool used to label proteins </a:t>
            </a:r>
            <a:r>
              <a:rPr lang="en" sz="2000">
                <a:solidFill>
                  <a:schemeClr val="dk1"/>
                </a:solidFill>
              </a:rPr>
              <a:t>​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Can be used to identify tumor markers in ​cancer cells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With the naked eye, one cannot see certain details in tissue samples such as proteins, or differentiation between certain cells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74" name="Google Shape;74;p14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" name="Google Shape;75;p14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76" name="Google Shape;76;p14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chemeClr val="lt1"/>
                </a:solidFill>
              </a:rPr>
              <a:t>‹#›</a:t>
            </a:fld>
            <a:endParaRPr b="1" sz="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82" name="Google Shape;82;p15"/>
          <p:cNvSpPr txBox="1"/>
          <p:nvPr>
            <p:ph type="title"/>
          </p:nvPr>
        </p:nvSpPr>
        <p:spPr>
          <a:xfrm>
            <a:off x="242125" y="118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How Immunohistochemistry Works</a:t>
            </a:r>
            <a:endParaRPr sz="3020"/>
          </a:p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-47550" y="1698138"/>
            <a:ext cx="4791300" cy="126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Antibodies target and bind to certain proteins​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Labeled proteins omit fluorescent</a:t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84" name="Google Shape;84;p15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1975" y="944925"/>
            <a:ext cx="3844125" cy="32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4881939" y="4209550"/>
            <a:ext cx="384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Strep-tag. (n.d.). </a:t>
            </a:r>
            <a:r>
              <a:rPr i="1" lang="en" sz="800">
                <a:solidFill>
                  <a:schemeClr val="dk1"/>
                </a:solidFill>
              </a:rPr>
              <a:t>Immunostaining for protein detection</a:t>
            </a:r>
            <a:r>
              <a:rPr lang="en" sz="800">
                <a:solidFill>
                  <a:schemeClr val="dk1"/>
                </a:solidFill>
              </a:rPr>
              <a:t>. Retrieved from https://www.iba-lifesciences.com/applications/staining-detection/. 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93" name="Google Shape;93;p16"/>
          <p:cNvSpPr txBox="1"/>
          <p:nvPr>
            <p:ph type="title"/>
          </p:nvPr>
        </p:nvSpPr>
        <p:spPr>
          <a:xfrm>
            <a:off x="242125" y="118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Blocking Buffers</a:t>
            </a:r>
            <a:endParaRPr sz="3020"/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219075" y="1652812"/>
            <a:ext cx="5366700" cy="28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Blocking Buffers have two​ components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Soap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eriod"/>
            </a:pPr>
            <a:r>
              <a:rPr lang="en" sz="2000">
                <a:solidFill>
                  <a:schemeClr val="dk1"/>
                </a:solidFill>
              </a:rPr>
              <a:t>Opens the cell membrane (Triton)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en" sz="2000">
                <a:solidFill>
                  <a:schemeClr val="dk1"/>
                </a:solidFill>
              </a:rPr>
              <a:t>Blocker Protein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lphaLcPeriod"/>
            </a:pPr>
            <a:r>
              <a:rPr lang="en" sz="2000">
                <a:solidFill>
                  <a:schemeClr val="dk1"/>
                </a:solidFill>
              </a:rPr>
              <a:t>Blocks nonspecific binding of antibodies (Donkey Serum and Bovine Serum Albumin (BSA))​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cxnSp>
        <p:nvCxnSpPr>
          <p:cNvPr id="95" name="Google Shape;95;p16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" name="Google Shape;96;p1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825" y="1027788"/>
            <a:ext cx="3230374" cy="331221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 txBox="1"/>
          <p:nvPr/>
        </p:nvSpPr>
        <p:spPr>
          <a:xfrm>
            <a:off x="338025" y="914950"/>
            <a:ext cx="51288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283800" y="944925"/>
            <a:ext cx="49044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A</a:t>
            </a:r>
            <a:r>
              <a:rPr lang="en" sz="2000">
                <a:solidFill>
                  <a:schemeClr val="dk1"/>
                </a:solidFill>
              </a:rPr>
              <a:t>ntibodies are not always perfect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233450" y="114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Abstract</a:t>
            </a:r>
            <a:endParaRPr sz="3020"/>
          </a:p>
        </p:txBody>
      </p:sp>
      <p:sp>
        <p:nvSpPr>
          <p:cNvPr id="105" name="Google Shape;105;p17"/>
          <p:cNvSpPr txBox="1"/>
          <p:nvPr/>
        </p:nvSpPr>
        <p:spPr>
          <a:xfrm>
            <a:off x="233450" y="1016125"/>
            <a:ext cx="37440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Motivation</a:t>
            </a:r>
            <a:r>
              <a:rPr lang="en" sz="2000">
                <a:solidFill>
                  <a:schemeClr val="dk1"/>
                </a:solidFill>
              </a:rPr>
              <a:t> →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Cross </a:t>
            </a:r>
            <a:r>
              <a:rPr lang="en" sz="2000">
                <a:solidFill>
                  <a:schemeClr val="dk1"/>
                </a:solidFill>
              </a:rPr>
              <a:t>reactivity</a:t>
            </a:r>
            <a:r>
              <a:rPr lang="en" sz="2000">
                <a:solidFill>
                  <a:schemeClr val="dk1"/>
                </a:solidFill>
              </a:rPr>
              <a:t> of markers can cause </a:t>
            </a:r>
            <a:r>
              <a:rPr lang="en" sz="2000">
                <a:solidFill>
                  <a:schemeClr val="dk1"/>
                </a:solidFill>
              </a:rPr>
              <a:t>unreliable</a:t>
            </a:r>
            <a:r>
              <a:rPr lang="en" sz="2000">
                <a:solidFill>
                  <a:schemeClr val="dk1"/>
                </a:solidFill>
              </a:rPr>
              <a:t> results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4312525" y="1016129"/>
            <a:ext cx="4213800" cy="15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Goal</a:t>
            </a:r>
            <a:r>
              <a:rPr lang="en" sz="2000">
                <a:solidFill>
                  <a:schemeClr val="dk1"/>
                </a:solidFill>
              </a:rPr>
              <a:t> →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Find an optimal blocking buffer composition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Make staining in the lab easier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4312525" y="2544425"/>
            <a:ext cx="40854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Results</a:t>
            </a:r>
            <a:r>
              <a:rPr lang="en" sz="2000">
                <a:solidFill>
                  <a:schemeClr val="dk1"/>
                </a:solidFill>
              </a:rPr>
              <a:t> →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No statistical </a:t>
            </a:r>
            <a:r>
              <a:rPr lang="en" sz="2000">
                <a:solidFill>
                  <a:schemeClr val="dk1"/>
                </a:solidFill>
              </a:rPr>
              <a:t>differences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Use Bovine Serum Albumin (BSA) as it is cheaper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233450" y="2544425"/>
            <a:ext cx="3852000" cy="16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Challenges</a:t>
            </a:r>
            <a:r>
              <a:rPr lang="en" sz="2000">
                <a:solidFill>
                  <a:schemeClr val="dk1"/>
                </a:solidFill>
              </a:rPr>
              <a:t> →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Blocking buffers sometimes </a:t>
            </a:r>
            <a:r>
              <a:rPr lang="en" sz="2000">
                <a:solidFill>
                  <a:schemeClr val="dk1"/>
                </a:solidFill>
              </a:rPr>
              <a:t>don't</a:t>
            </a:r>
            <a:r>
              <a:rPr lang="en" sz="2000">
                <a:solidFill>
                  <a:schemeClr val="dk1"/>
                </a:solidFill>
              </a:rPr>
              <a:t> fully block all unwanted proteins, making an image with too much background </a:t>
            </a:r>
            <a:r>
              <a:rPr lang="en" sz="2000">
                <a:solidFill>
                  <a:schemeClr val="dk1"/>
                </a:solidFill>
              </a:rPr>
              <a:t>fluorescence</a:t>
            </a:r>
            <a:endParaRPr sz="2000">
              <a:solidFill>
                <a:schemeClr val="dk1"/>
              </a:solidFill>
            </a:endParaRPr>
          </a:p>
        </p:txBody>
      </p:sp>
      <p:cxnSp>
        <p:nvCxnSpPr>
          <p:cNvPr id="109" name="Google Shape;109;p17"/>
          <p:cNvCxnSpPr/>
          <p:nvPr/>
        </p:nvCxnSpPr>
        <p:spPr>
          <a:xfrm flipH="1" rot="10800000">
            <a:off x="286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" name="Google Shape;110;p17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/>
          </a:blip>
          <a:srcRect b="8901" l="0" r="0" t="8909"/>
          <a:stretch/>
        </p:blipFill>
        <p:spPr>
          <a:xfrm rot="10800000">
            <a:off x="-2" y="-1287026"/>
            <a:ext cx="12808277" cy="647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118" name="Google Shape;118;p18"/>
          <p:cNvSpPr txBox="1"/>
          <p:nvPr>
            <p:ph type="title"/>
          </p:nvPr>
        </p:nvSpPr>
        <p:spPr>
          <a:xfrm>
            <a:off x="228825" y="100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Astrocytes</a:t>
            </a:r>
            <a:r>
              <a:rPr lang="en" sz="3020"/>
              <a:t> </a:t>
            </a:r>
            <a:endParaRPr sz="3020"/>
          </a:p>
        </p:txBody>
      </p:sp>
      <p:sp>
        <p:nvSpPr>
          <p:cNvPr id="119" name="Google Shape;119;p18"/>
          <p:cNvSpPr txBox="1"/>
          <p:nvPr>
            <p:ph idx="1" type="body"/>
          </p:nvPr>
        </p:nvSpPr>
        <p:spPr>
          <a:xfrm>
            <a:off x="250475" y="1196738"/>
            <a:ext cx="5356200" cy="291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" sz="2200">
                <a:solidFill>
                  <a:schemeClr val="dk1"/>
                </a:solidFill>
              </a:rPr>
              <a:t>A subtype of glial cells</a:t>
            </a:r>
            <a:endParaRPr sz="22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30-66% of brain mass</a:t>
            </a:r>
            <a:endParaRPr sz="20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-"/>
            </a:pPr>
            <a:r>
              <a:rPr lang="en" sz="2200">
                <a:solidFill>
                  <a:schemeClr val="dk1"/>
                </a:solidFill>
              </a:rPr>
              <a:t>Astrocytes specifically : </a:t>
            </a:r>
            <a:endParaRPr sz="22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Control blood flow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Metabolic support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>
                <a:solidFill>
                  <a:schemeClr val="dk1"/>
                </a:solidFill>
              </a:rPr>
              <a:t>Recycles waste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4300" y="1357863"/>
            <a:ext cx="3171300" cy="306652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5059275" y="4336675"/>
            <a:ext cx="4487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700" lvl="0" marL="355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600">
                <a:solidFill>
                  <a:schemeClr val="dk1"/>
                </a:solidFill>
              </a:rPr>
              <a:t>What are the main function of astrocytes?</a:t>
            </a:r>
            <a:r>
              <a:rPr lang="en" sz="600">
                <a:solidFill>
                  <a:schemeClr val="dk1"/>
                </a:solidFill>
              </a:rPr>
              <a:t>. Quora. (n.d.). https://www.quora.com/What-are-the-main-function-of-astrocytes 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2" name="Google Shape;122;p18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129" name="Google Shape;129;p19"/>
          <p:cNvSpPr txBox="1"/>
          <p:nvPr>
            <p:ph type="title"/>
          </p:nvPr>
        </p:nvSpPr>
        <p:spPr>
          <a:xfrm>
            <a:off x="230200" y="128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Methodology - Triton </a:t>
            </a:r>
            <a:endParaRPr sz="3020"/>
          </a:p>
        </p:txBody>
      </p:sp>
      <p:cxnSp>
        <p:nvCxnSpPr>
          <p:cNvPr id="130" name="Google Shape;130;p19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" name="Google Shape;131;p19"/>
          <p:cNvSpPr txBox="1"/>
          <p:nvPr>
            <p:ph idx="12" type="sldNum"/>
          </p:nvPr>
        </p:nvSpPr>
        <p:spPr>
          <a:xfrm>
            <a:off x="847245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725" y="803875"/>
            <a:ext cx="5731548" cy="394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138" name="Google Shape;138;p20"/>
          <p:cNvSpPr txBox="1"/>
          <p:nvPr>
            <p:ph type="title"/>
          </p:nvPr>
        </p:nvSpPr>
        <p:spPr>
          <a:xfrm>
            <a:off x="220000" y="122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Methodology - Donkey Serum and BSA</a:t>
            </a:r>
            <a:endParaRPr sz="3020"/>
          </a:p>
        </p:txBody>
      </p:sp>
      <p:cxnSp>
        <p:nvCxnSpPr>
          <p:cNvPr id="139" name="Google Shape;139;p20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0" name="Google Shape;140;p20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4725" y="803875"/>
            <a:ext cx="5731548" cy="3946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title"/>
          </p:nvPr>
        </p:nvSpPr>
        <p:spPr>
          <a:xfrm>
            <a:off x="230325" y="104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/>
              <a:t>Methodology - Staining</a:t>
            </a:r>
            <a:endParaRPr sz="3020"/>
          </a:p>
        </p:txBody>
      </p:sp>
      <p:cxnSp>
        <p:nvCxnSpPr>
          <p:cNvPr id="147" name="Google Shape;147;p21"/>
          <p:cNvCxnSpPr/>
          <p:nvPr/>
        </p:nvCxnSpPr>
        <p:spPr>
          <a:xfrm flipH="1" rot="10800000">
            <a:off x="-47550" y="803863"/>
            <a:ext cx="9239100" cy="28800"/>
          </a:xfrm>
          <a:prstGeom prst="straightConnector1">
            <a:avLst/>
          </a:prstGeom>
          <a:noFill/>
          <a:ln cap="flat" cmpd="sng" w="19050">
            <a:solidFill>
              <a:srgbClr val="C8102E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" name="Google Shape;148;p21"/>
          <p:cNvSpPr txBox="1"/>
          <p:nvPr/>
        </p:nvSpPr>
        <p:spPr>
          <a:xfrm>
            <a:off x="150" y="4749900"/>
            <a:ext cx="9144000" cy="39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The Impact of Blocking Buffers on Brain Immunohistochemistry</a:t>
            </a:r>
            <a:endParaRPr b="1" sz="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NEU Young Scholars Program 2023 - August 3, 2023</a:t>
            </a:r>
            <a:endParaRPr b="1" sz="700"/>
          </a:p>
        </p:txBody>
      </p:sp>
      <p:sp>
        <p:nvSpPr>
          <p:cNvPr id="149" name="Google Shape;149;p21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" sz="700">
                <a:solidFill>
                  <a:srgbClr val="000000"/>
                </a:solidFill>
              </a:rPr>
              <a:t>‹#›</a:t>
            </a:fld>
            <a:endParaRPr b="1" sz="700">
              <a:solidFill>
                <a:srgbClr val="000000"/>
              </a:solidFill>
            </a:endParaRPr>
          </a:p>
        </p:txBody>
      </p:sp>
      <p:pic>
        <p:nvPicPr>
          <p:cNvPr id="150" name="Google Shape;15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2150" y="832675"/>
            <a:ext cx="6156948" cy="391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