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6"/>
  </p:notesMasterIdLst>
  <p:sldIdLst>
    <p:sldId id="256" r:id="rId5"/>
  </p:sldIdLst>
  <p:sldSz cx="43891200" cy="3291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101231-3B74-80E0-2429-3504734CAA33}" name="Dang, Dominique" initials="DD" userId="S::d.dang@northeastern.edu::683291da-3dc8-4cd7-b267-09200c402ffd" providerId="AD"/>
  <p188:author id="{20842EA7-13C6-81EC-3566-13963BB73FBF}" name="Julia Clarin" initials="JC" userId="S::clarin.j@northeastern.edu::b9f29434-2dd8-422e-992f-e52f60fda9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2D0"/>
    <a:srgbClr val="6D2E46"/>
    <a:srgbClr val="B89394"/>
    <a:srgbClr val="D5B9B2"/>
    <a:srgbClr val="BC908E"/>
    <a:srgbClr val="A26769"/>
    <a:srgbClr val="C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96746-15A6-630C-1B3E-61FC28099CDA}" v="2385" dt="2022-07-25T23:00:52.756"/>
    <p1510:client id="{11978877-6273-6000-0E1D-A629F9C7EEDE}" v="6" dt="2022-08-02T16:35:43.470"/>
    <p1510:client id="{1BB16541-16A0-4B8D-985C-38F1D2A96552}" v="476" dt="2022-07-26T18:37:24.694"/>
    <p1510:client id="{1C5705BA-29FF-A454-0EB8-6D59961C728F}" v="106" dt="2022-07-13T12:19:22.943"/>
    <p1510:client id="{24FB6F57-2846-2C29-FE9C-9BF68EDB3D56}" v="67" dt="2022-07-27T20:26:07.299"/>
    <p1510:client id="{330B93FE-20A1-5B9D-5358-D2C1FE0ACC4E}" v="115" dt="2022-08-02T16:16:44.578"/>
    <p1510:client id="{484BCAC2-2DD0-7E35-19B6-4976D6D7C046}" v="7" dt="2022-07-26T13:10:33.155"/>
    <p1510:client id="{5B603423-B0FE-927C-0199-AC19FBBF7FDD}" v="442" dt="2022-08-01T21:50:02.999"/>
    <p1510:client id="{5EAB304C-E3F2-50C8-33E9-B6B26E42B0FF}" v="10" dt="2022-08-02T14:22:28.321"/>
    <p1510:client id="{5FA6A62E-81FD-4D4C-8EB9-6A0D3EBC8B6E}" v="6" dt="2022-07-28T23:09:00.144"/>
    <p1510:client id="{62331655-C79D-88C8-4117-A4EAE42866BD}" v="4" dt="2022-07-19T20:02:57.199"/>
    <p1510:client id="{72D3095C-2021-1ACC-C114-52181BC893DE}" v="2359" dt="2022-08-01T19:50:29.355"/>
    <p1510:client id="{78EFD29E-C9E8-E1ED-436D-0202D31EE358}" v="563" dt="2022-07-22T23:50:20.121"/>
    <p1510:client id="{7C717CD7-1FB6-CE78-F198-D454D29CDB50}" v="51" dt="2022-07-28T21:53:52.252"/>
    <p1510:client id="{89F54A72-8D3C-F7FE-148E-09229B1C5ECF}" v="124" dt="2022-08-02T16:11:45.935"/>
    <p1510:client id="{8A030550-3C25-DA4D-D10F-EC80B8D8B22D}" v="1101" dt="2022-08-01T19:32:47.802"/>
    <p1510:client id="{8AEF5E4A-D70C-025A-7873-A652705B23E0}" v="211" dt="2022-08-01T20:12:58.143"/>
    <p1510:client id="{95EDD3F2-1B4C-D21F-82BB-E4BB84679A91}" v="1" dt="2022-08-02T14:20:35.376"/>
    <p1510:client id="{A0B1B364-48C4-64FC-EC98-446FCD543423}" v="250" dt="2022-07-28T23:53:05.499"/>
    <p1510:client id="{A7C0C1CB-C429-8A19-D0DC-3B63126EA03B}" v="470" dt="2022-07-25T19:18:06.195"/>
    <p1510:client id="{AB57E9A6-1B30-BCD5-F7A5-5F116645411B}" v="7" dt="2022-08-02T02:55:30.975"/>
    <p1510:client id="{ACD0009D-0C87-7848-E228-FDA8330D6192}" v="4" dt="2022-08-02T16:15:15.452"/>
    <p1510:client id="{ADEA1229-6DF6-743C-44ED-5B3B69EEA620}" v="266" dt="2022-07-28T23:03:23.776"/>
    <p1510:client id="{B894A9A6-0C66-0AA2-5F89-E9B034C10DB6}" v="58" dt="2022-08-02T16:45:22.630"/>
    <p1510:client id="{BB2C7B52-F32F-B445-EE21-5288B4A5AC0D}" v="225" dt="2022-08-02T04:47:58.624"/>
    <p1510:client id="{BF1A5B6E-175D-89C9-1BBF-A9E88840E0BD}" v="21" dt="2022-07-13T18:53:38.036"/>
    <p1510:client id="{C1E22217-2D65-A00D-1F0B-42D3A19B9877}" v="102" dt="2022-07-26T22:41:01.232"/>
    <p1510:client id="{CF76A6E7-152F-0348-D422-D6E6A3864612}" v="1346" dt="2022-07-25T14:45:16.498"/>
    <p1510:client id="{D465E692-5FBA-4D19-1673-B36ECF733FE6}" v="11" dt="2022-08-02T14:13:46.749"/>
    <p1510:client id="{DCEF283F-0E38-3642-9B8A-777E58581B7E}" v="5" dt="2022-08-01T20:11:14.432"/>
    <p1510:client id="{E346CED6-9E05-99A8-DF1C-9EFC2785E77B}" v="344" dt="2022-07-25T14:29:07.839"/>
    <p1510:client id="{F8905D53-15BB-D676-F381-E471FCD77D5B}" v="883" dt="2022-08-01T17:50:24.7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3" d="100"/>
          <a:sy n="23"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952176DA-8118-4BCC-8D71-EDD10F6B4C71}" authorId="{20842EA7-13C6-81EC-3566-13963BB73FBF}" status="resolved" created="2022-07-28T21:25:51.372" complete="100000">
    <ac:deMkLst xmlns:ac="http://schemas.microsoft.com/office/drawing/2013/main/command">
      <pc:docMk xmlns:pc="http://schemas.microsoft.com/office/powerpoint/2013/main/command"/>
      <pc:sldMk xmlns:pc="http://schemas.microsoft.com/office/powerpoint/2013/main/command" cId="0" sldId="256"/>
      <ac:spMk id="14" creationId="{F06C78EB-5C25-A4A9-9D3D-14CAFE64BC8E}"/>
    </ac:deMkLst>
    <p188:txBody>
      <a:bodyPr/>
      <a:lstStyle/>
      <a:p>
        <a:r>
          <a:rPr lang="en-US"/>
          <a:t>let's shorten some of these bullet points and add a figure. maybe the sample on the biax?</a:t>
        </a:r>
      </a:p>
    </p188:txBody>
  </p188:cm>
  <p188:cm id="{CBEBFD01-87B4-4E3D-8840-A5CD442ADA65}" authorId="{20842EA7-13C6-81EC-3566-13963BB73FBF}" status="resolved" created="2022-07-28T21:27:27.908" complete="100000">
    <ac:deMkLst xmlns:ac="http://schemas.microsoft.com/office/drawing/2013/main/command">
      <pc:docMk xmlns:pc="http://schemas.microsoft.com/office/powerpoint/2013/main/command"/>
      <pc:sldMk xmlns:pc="http://schemas.microsoft.com/office/powerpoint/2013/main/command" cId="0" sldId="256"/>
      <ac:picMk id="6" creationId="{0B741DE4-5CE3-6CFF-C3DC-7C1F9118549D}"/>
    </ac:deMkLst>
    <p188:txBody>
      <a:bodyPr/>
      <a:lstStyle/>
      <a:p>
        <a:r>
          <a:rPr lang="en-US"/>
          <a:t>I'm thinking we replace this one with either a close up of the leaflet with the radial/circum. directions labeled, or an image of the fiber composition</a:t>
        </a:r>
      </a:p>
    </p188:txBody>
  </p188:cm>
  <p188:cm id="{17F4DE43-C16D-4C9C-8E4A-8567BB2962CD}" authorId="{20842EA7-13C6-81EC-3566-13963BB73FBF}" status="resolved" created="2022-07-28T21:28:25.800" complete="100000">
    <ac:txMkLst xmlns:ac="http://schemas.microsoft.com/office/drawing/2013/main/command">
      <pc:docMk xmlns:pc="http://schemas.microsoft.com/office/powerpoint/2013/main/command"/>
      <pc:sldMk xmlns:pc="http://schemas.microsoft.com/office/powerpoint/2013/main/command" cId="0" sldId="256"/>
      <ac:spMk id="14" creationId="{F06C78EB-5C25-A4A9-9D3D-14CAFE64BC8E}"/>
      <ac:txMk cp="317">
        <ac:context len="479" hash="1223946609"/>
      </ac:txMk>
    </ac:txMkLst>
    <p188:pos x="9005977" y="2363637"/>
    <p188:txBody>
      <a:bodyPr/>
      <a:lstStyle/>
      <a:p>
        <a:r>
          <a:rPr lang="en-US"/>
          <a:t>mention dimensions</a:t>
        </a:r>
      </a:p>
    </p188:txBody>
  </p188:cm>
  <p188:cm id="{4173A33E-79D4-44CB-9982-9B24C55DEAFC}" authorId="{20842EA7-13C6-81EC-3566-13963BB73FBF}" status="resolved" created="2022-07-28T21:29:30.944" complete="100000">
    <ac:txMkLst xmlns:ac="http://schemas.microsoft.com/office/drawing/2013/main/command">
      <pc:docMk xmlns:pc="http://schemas.microsoft.com/office/powerpoint/2013/main/command"/>
      <pc:sldMk xmlns:pc="http://schemas.microsoft.com/office/powerpoint/2013/main/command" cId="0" sldId="256"/>
      <ac:spMk id="14" creationId="{F06C78EB-5C25-A4A9-9D3D-14CAFE64BC8E}"/>
      <ac:txMk cp="317">
        <ac:context len="479" hash="1223946609"/>
      </ac:txMk>
    </ac:txMkLst>
    <p188:pos x="6487064" y="4192437"/>
    <p188:txBody>
      <a:bodyPr/>
      <a:lstStyle/>
      <a:p>
        <a:r>
          <a:rPr lang="en-US"/>
          <a:t>delete</a:t>
        </a:r>
      </a:p>
    </p188:txBody>
  </p188:cm>
  <p188:cm id="{22BA67DC-0854-4969-A6ED-EC6990EC30D4}" authorId="{20842EA7-13C6-81EC-3566-13963BB73FBF}" status="resolved" created="2022-07-28T21:29:49.069" complete="100000">
    <ac:txMkLst xmlns:ac="http://schemas.microsoft.com/office/drawing/2013/main/command">
      <pc:docMk xmlns:pc="http://schemas.microsoft.com/office/powerpoint/2013/main/command"/>
      <pc:sldMk xmlns:pc="http://schemas.microsoft.com/office/powerpoint/2013/main/command" cId="0" sldId="256"/>
      <ac:spMk id="14" creationId="{F06C78EB-5C25-A4A9-9D3D-14CAFE64BC8E}"/>
      <ac:txMk cp="317">
        <ac:context len="479" hash="1223946609"/>
      </ac:txMk>
    </ac:txMkLst>
    <p188:pos x="6211018" y="4796286"/>
    <p188:txBody>
      <a:bodyPr/>
      <a:lstStyle/>
      <a:p>
        <a:r>
          <a:rPr lang="en-US"/>
          <a:t>could mention markers in previous bullet point</a:t>
        </a:r>
      </a:p>
    </p188:txBody>
  </p188:cm>
  <p188:cm id="{E9B47440-C8D3-4AD5-A6E7-161EEDDAD0EF}" authorId="{20842EA7-13C6-81EC-3566-13963BB73FBF}" status="resolved" created="2022-07-28T21:30:10.555" complete="100000">
    <ac:txMkLst xmlns:ac="http://schemas.microsoft.com/office/drawing/2013/main/command">
      <pc:docMk xmlns:pc="http://schemas.microsoft.com/office/powerpoint/2013/main/command"/>
      <pc:sldMk xmlns:pc="http://schemas.microsoft.com/office/powerpoint/2013/main/command" cId="0" sldId="256"/>
      <ac:spMk id="14" creationId="{F06C78EB-5C25-A4A9-9D3D-14CAFE64BC8E}"/>
      <ac:txMk cp="317">
        <ac:context len="479" hash="1223946609"/>
      </ac:txMk>
    </ac:txMkLst>
    <p188:pos x="6625086" y="5417388"/>
    <p188:txBody>
      <a:bodyPr/>
      <a:lstStyle/>
      <a:p>
        <a:r>
          <a:rPr lang="en-US"/>
          <a:t>delete</a:t>
        </a:r>
      </a:p>
    </p188:txBody>
  </p188:cm>
  <p188:cm id="{21C514D7-9010-46B5-8022-3EC260C4C1C3}" authorId="{20842EA7-13C6-81EC-3566-13963BB73FBF}" status="resolved" created="2022-07-28T21:38:50.372" complete="100000">
    <ac:txMkLst xmlns:ac="http://schemas.microsoft.com/office/drawing/2013/main/command">
      <pc:docMk xmlns:pc="http://schemas.microsoft.com/office/powerpoint/2013/main/command"/>
      <pc:sldMk xmlns:pc="http://schemas.microsoft.com/office/powerpoint/2013/main/command" cId="0" sldId="256"/>
      <ac:spMk id="5" creationId="{68C541CD-1829-40DF-E72B-788132D7AE02}"/>
      <ac:txMk cp="159">
        <ac:context len="357" hash="1875115144"/>
      </ac:txMk>
    </ac:txMkLst>
    <p188:pos x="2978695" y="7790433"/>
    <p188:txBody>
      <a:bodyPr/>
      <a:lstStyle/>
      <a:p>
        <a:r>
          <a:rPr lang="en-US"/>
          <a:t>may not need this in poster. may be better to use the space to discuss the importance/clinical application</a:t>
        </a:r>
      </a:p>
    </p188:txBody>
  </p188:cm>
  <p188:cm id="{5DA3B803-FF67-4106-9BEE-3209C96B3C55}" authorId="{20842EA7-13C6-81EC-3566-13963BB73FBF}" status="resolved" created="2022-07-28T21:42:54.491" complete="100000">
    <ac:txMkLst xmlns:ac="http://schemas.microsoft.com/office/drawing/2013/main/command">
      <pc:docMk xmlns:pc="http://schemas.microsoft.com/office/powerpoint/2013/main/command"/>
      <pc:sldMk xmlns:pc="http://schemas.microsoft.com/office/powerpoint/2013/main/command" cId="0" sldId="256"/>
      <ac:spMk id="14" creationId="{F06C78EB-5C25-A4A9-9D3D-14CAFE64BC8E}"/>
      <ac:txMk cp="255" len="84">
        <ac:context len="479" hash="1223946609"/>
      </ac:txMk>
    </ac:txMkLst>
    <p188:pos x="12805843" y="7510385"/>
    <p188:txBody>
      <a:bodyPr/>
      <a:lstStyle/>
      <a:p>
        <a:r>
          <a:rPr lang="en-US"/>
          <a:t>should probably mention that markers were tracked with a camera using digital image correlation (DIC)</a:t>
        </a:r>
      </a:p>
    </p188:txBody>
  </p188:cm>
  <p188:cm id="{61EE3A9E-111D-4B22-A1C7-99E475578BFA}" authorId="{20842EA7-13C6-81EC-3566-13963BB73FBF}" status="resolved" created="2022-07-28T21:45:19.591" complete="100000">
    <ac:txMkLst xmlns:ac="http://schemas.microsoft.com/office/drawing/2013/main/command">
      <pc:docMk xmlns:pc="http://schemas.microsoft.com/office/powerpoint/2013/main/command"/>
      <pc:sldMk xmlns:pc="http://schemas.microsoft.com/office/powerpoint/2013/main/command" cId="0" sldId="256"/>
      <ac:spMk id="14" creationId="{F06C78EB-5C25-A4A9-9D3D-14CAFE64BC8E}"/>
      <ac:txMk cp="0">
        <ac:context len="479" hash="1223946609"/>
      </ac:txMk>
    </ac:txMkLst>
    <p188:pos x="9394346" y="2011255"/>
    <p188:txBody>
      <a:bodyPr/>
      <a:lstStyle/>
      <a:p>
        <a:r>
          <a:rPr lang="en-US"/>
          <a:t>note that thickness was measured</a:t>
        </a:r>
      </a:p>
    </p188:txBody>
  </p188:cm>
  <p188:cm id="{5C903ACB-556D-4BF1-90FD-7CFCBADF039F}" authorId="{20842EA7-13C6-81EC-3566-13963BB73FBF}" status="resolved" created="2022-07-28T21:53:52.252" complete="100000">
    <ac:deMkLst xmlns:ac="http://schemas.microsoft.com/office/drawing/2013/main/command">
      <pc:docMk xmlns:pc="http://schemas.microsoft.com/office/powerpoint/2013/main/command"/>
      <pc:sldMk xmlns:pc="http://schemas.microsoft.com/office/powerpoint/2013/main/command" cId="0" sldId="256"/>
      <ac:picMk id="24" creationId="{18C9ED32-F0C2-D6E2-3BC0-257CBCB4B092}"/>
    </ac:deMkLst>
    <p188:txBody>
      <a:bodyPr/>
      <a:lstStyle/>
      <a:p>
        <a:r>
          <a:rPr lang="en-US"/>
          <a:t>could use this in intro section. this is Sam's image, so I'll have to look into citation info</a:t>
        </a:r>
      </a:p>
    </p188:txBody>
  </p188:cm>
  <p188:cm id="{83E1ECFF-4274-42D9-ABA4-E756E79B4FA7}" authorId="{F7101231-3B74-80E0-2429-3504734CAA33}" status="resolved" created="2022-08-02T02:55:30.975" complete="100000">
    <ac:deMkLst xmlns:ac="http://schemas.microsoft.com/office/drawing/2013/main/command">
      <pc:docMk xmlns:pc="http://schemas.microsoft.com/office/powerpoint/2013/main/command"/>
      <pc:sldMk xmlns:pc="http://schemas.microsoft.com/office/powerpoint/2013/main/command" cId="0" sldId="256"/>
      <ac:picMk id="38" creationId="{21790AD5-6ECD-6629-C393-45539B37D3A6}"/>
    </ac:deMkLst>
    <p188:txBody>
      <a:bodyPr/>
      <a:lstStyle/>
      <a:p>
        <a:r>
          <a:rPr lang="en-US"/>
          <a:t>fix resolution of graphs and images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har char="●"/>
              <a:defRPr sz="1800" b="0" i="0" u="none" strike="noStrike" cap="none"/>
            </a:lvl1pPr>
            <a:lvl2pPr marL="457200" marR="0" lvl="1" indent="0" algn="l" rtl="0">
              <a:spcBef>
                <a:spcPts val="0"/>
              </a:spcBef>
              <a:buChar char="○"/>
              <a:defRPr sz="1800" b="0" i="0" u="none" strike="noStrike" cap="none"/>
            </a:lvl2pPr>
            <a:lvl3pPr marL="914400" marR="0" lvl="2" indent="0" algn="l" rtl="0">
              <a:spcBef>
                <a:spcPts val="0"/>
              </a:spcBef>
              <a:buChar char="■"/>
              <a:defRPr sz="1800" b="0" i="0" u="none" strike="noStrike" cap="none"/>
            </a:lvl3pPr>
            <a:lvl4pPr marL="1371600" marR="0" lvl="3" indent="0" algn="l" rtl="0">
              <a:spcBef>
                <a:spcPts val="0"/>
              </a:spcBef>
              <a:buChar char="●"/>
              <a:defRPr sz="1800" b="0" i="0" u="none" strike="noStrike" cap="none"/>
            </a:lvl4pPr>
            <a:lvl5pPr marL="1828800" marR="0" lvl="4" indent="0" algn="l" rtl="0">
              <a:spcBef>
                <a:spcPts val="0"/>
              </a:spcBef>
              <a:buChar char="○"/>
              <a:defRPr sz="1800" b="0" i="0" u="none" strike="noStrike" cap="none"/>
            </a:lvl5pPr>
            <a:lvl6pPr marL="2286000" marR="0" lvl="5" indent="0" algn="l" rtl="0">
              <a:spcBef>
                <a:spcPts val="0"/>
              </a:spcBef>
              <a:buChar char="■"/>
              <a:defRPr sz="1800" b="0" i="0" u="none" strike="noStrike" cap="none"/>
            </a:lvl6pPr>
            <a:lvl7pPr marL="2743200" marR="0" lvl="6" indent="0" algn="l" rtl="0">
              <a:spcBef>
                <a:spcPts val="0"/>
              </a:spcBef>
              <a:buChar char="●"/>
              <a:defRPr sz="1800" b="0" i="0" u="none" strike="noStrike" cap="none"/>
            </a:lvl7pPr>
            <a:lvl8pPr marL="3200400" marR="0" lvl="7" indent="0" algn="l" rtl="0">
              <a:spcBef>
                <a:spcPts val="0"/>
              </a:spcBef>
              <a:buChar char="○"/>
              <a:defRPr sz="1800" b="0" i="0" u="none" strike="noStrike" cap="none"/>
            </a:lvl8pPr>
            <a:lvl9pPr marL="3657600" marR="0" lvl="8" indent="0" algn="l" rtl="0">
              <a:spcBef>
                <a:spcPts val="0"/>
              </a:spcBef>
              <a:buChar char="■"/>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86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lang="en-US"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8600" b="0" i="0" u="none">
                <a:solidFill>
                  <a:srgbClr val="000000"/>
                </a:solidFill>
                <a:latin typeface="Arial"/>
                <a:ea typeface="Arial"/>
                <a:cs typeface="Arial"/>
                <a:sym typeface="Arial"/>
              </a:rPr>
              <a:t>1</a:t>
            </a:fld>
            <a:endParaRPr lang="en-US" sz="8600" b="0" i="0" u="none">
              <a:solidFill>
                <a:srgbClr val="000000"/>
              </a:solidFill>
              <a:latin typeface="Arial"/>
              <a:ea typeface="Arial"/>
              <a:cs typeface="Arial"/>
              <a:sym typeface="Arial"/>
            </a:endParaRPr>
          </a:p>
        </p:txBody>
      </p:sp>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Change to relevant logos</a:t>
            </a:r>
            <a:r>
              <a:rPr lang="en-US" baseline="0"/>
              <a:t> of sponsor, also include grant # if there is one.</a:t>
            </a:r>
          </a:p>
          <a:p>
            <a:pPr>
              <a:buNone/>
            </a:pPr>
            <a:r>
              <a:rPr lang="en-US">
                <a:cs typeface="Arial"/>
              </a:rPr>
              <a:t>Biomechanical properties of the Tricuspid Valve remain unchanged over time</a:t>
            </a:r>
          </a:p>
          <a:p>
            <a:pPr>
              <a:buNone/>
            </a:pPr>
            <a:endParaRPr lang="en-US">
              <a:cs typeface="Arial"/>
            </a:endParaRPr>
          </a:p>
          <a:p>
            <a:pPr>
              <a:buNone/>
            </a:pPr>
            <a:r>
              <a:rPr lang="en-US">
                <a:cs typeface="Arial"/>
              </a:rPr>
              <a:t>in intro—where it says "fresh tissue[...]"certain tests that require fresh tissue mechanical properties have lengthy processes </a:t>
            </a:r>
          </a:p>
          <a:p>
            <a:pPr>
              <a:buNone/>
            </a:pPr>
            <a:r>
              <a:rPr lang="en-US">
                <a:cs typeface="Arial"/>
              </a:rPr>
              <a:t>Methodology--- correct to "a phantom" </a:t>
            </a:r>
          </a:p>
          <a:p>
            <a:pPr>
              <a:buNone/>
            </a:pPr>
            <a:r>
              <a:rPr lang="en-US">
                <a:cs typeface="Arial"/>
              </a:rPr>
              <a:t>Put grant number in acknowledgements funding was provided in part by NSF ----grant number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1496200" y="4765280"/>
            <a:ext cx="40899000" cy="13136700"/>
          </a:xfrm>
          <a:prstGeom prst="rect">
            <a:avLst/>
          </a:prstGeom>
        </p:spPr>
        <p:txBody>
          <a:bodyPr lIns="487600" tIns="487600" rIns="487600" bIns="487600" anchor="b" anchorCtr="0"/>
          <a:lstStyle>
            <a:lvl1pPr lvl="0" algn="ctr">
              <a:spcBef>
                <a:spcPts val="0"/>
              </a:spcBef>
              <a:buSzPct val="100000"/>
              <a:defRPr sz="27700"/>
            </a:lvl1pPr>
            <a:lvl2pPr lvl="1" algn="ctr">
              <a:spcBef>
                <a:spcPts val="0"/>
              </a:spcBef>
              <a:buSzPct val="100000"/>
              <a:defRPr sz="27700"/>
            </a:lvl2pPr>
            <a:lvl3pPr lvl="2" algn="ctr">
              <a:spcBef>
                <a:spcPts val="0"/>
              </a:spcBef>
              <a:buSzPct val="100000"/>
              <a:defRPr sz="27700"/>
            </a:lvl3pPr>
            <a:lvl4pPr lvl="3" algn="ctr">
              <a:spcBef>
                <a:spcPts val="0"/>
              </a:spcBef>
              <a:buSzPct val="100000"/>
              <a:defRPr sz="27700"/>
            </a:lvl4pPr>
            <a:lvl5pPr lvl="4" algn="ctr">
              <a:spcBef>
                <a:spcPts val="0"/>
              </a:spcBef>
              <a:buSzPct val="100000"/>
              <a:defRPr sz="27700"/>
            </a:lvl5pPr>
            <a:lvl6pPr lvl="5" algn="ctr">
              <a:spcBef>
                <a:spcPts val="0"/>
              </a:spcBef>
              <a:buSzPct val="100000"/>
              <a:defRPr sz="27700"/>
            </a:lvl6pPr>
            <a:lvl7pPr lvl="6" algn="ctr">
              <a:spcBef>
                <a:spcPts val="0"/>
              </a:spcBef>
              <a:buSzPct val="100000"/>
              <a:defRPr sz="27700"/>
            </a:lvl7pPr>
            <a:lvl8pPr lvl="7" algn="ctr">
              <a:spcBef>
                <a:spcPts val="0"/>
              </a:spcBef>
              <a:buSzPct val="100000"/>
              <a:defRPr sz="27700"/>
            </a:lvl8pPr>
            <a:lvl9pPr lvl="8" algn="ctr">
              <a:spcBef>
                <a:spcPts val="0"/>
              </a:spcBef>
              <a:buSzPct val="100000"/>
              <a:defRPr sz="27700"/>
            </a:lvl9pPr>
          </a:lstStyle>
          <a:p>
            <a:endParaRPr/>
          </a:p>
        </p:txBody>
      </p:sp>
      <p:sp>
        <p:nvSpPr>
          <p:cNvPr id="15" name="Shape 15"/>
          <p:cNvSpPr txBox="1">
            <a:spLocks noGrp="1"/>
          </p:cNvSpPr>
          <p:nvPr>
            <p:ph type="subTitle" idx="1"/>
          </p:nvPr>
        </p:nvSpPr>
        <p:spPr>
          <a:xfrm>
            <a:off x="1496160" y="18138400"/>
            <a:ext cx="40899000" cy="5072700"/>
          </a:xfrm>
          <a:prstGeom prst="rect">
            <a:avLst/>
          </a:prstGeom>
        </p:spPr>
        <p:txBody>
          <a:bodyPr lIns="487600" tIns="487600" rIns="487600" bIns="487600" anchor="t" anchorCtr="0"/>
          <a:lstStyle>
            <a:lvl1pPr lvl="0" algn="ctr">
              <a:lnSpc>
                <a:spcPct val="100000"/>
              </a:lnSpc>
              <a:spcBef>
                <a:spcPts val="0"/>
              </a:spcBef>
              <a:spcAft>
                <a:spcPts val="0"/>
              </a:spcAft>
              <a:buSzPct val="100000"/>
              <a:buNone/>
              <a:defRPr sz="14900"/>
            </a:lvl1pPr>
            <a:lvl2pPr lvl="1" algn="ctr">
              <a:lnSpc>
                <a:spcPct val="100000"/>
              </a:lnSpc>
              <a:spcBef>
                <a:spcPts val="0"/>
              </a:spcBef>
              <a:spcAft>
                <a:spcPts val="0"/>
              </a:spcAft>
              <a:buSzPct val="100000"/>
              <a:buNone/>
              <a:defRPr sz="14900"/>
            </a:lvl2pPr>
            <a:lvl3pPr lvl="2" algn="ctr">
              <a:lnSpc>
                <a:spcPct val="100000"/>
              </a:lnSpc>
              <a:spcBef>
                <a:spcPts val="0"/>
              </a:spcBef>
              <a:spcAft>
                <a:spcPts val="0"/>
              </a:spcAft>
              <a:buSzPct val="100000"/>
              <a:buNone/>
              <a:defRPr sz="14900"/>
            </a:lvl3pPr>
            <a:lvl4pPr lvl="3" algn="ctr">
              <a:lnSpc>
                <a:spcPct val="100000"/>
              </a:lnSpc>
              <a:spcBef>
                <a:spcPts val="0"/>
              </a:spcBef>
              <a:spcAft>
                <a:spcPts val="0"/>
              </a:spcAft>
              <a:buSzPct val="100000"/>
              <a:buNone/>
              <a:defRPr sz="14900"/>
            </a:lvl4pPr>
            <a:lvl5pPr lvl="4" algn="ctr">
              <a:lnSpc>
                <a:spcPct val="100000"/>
              </a:lnSpc>
              <a:spcBef>
                <a:spcPts val="0"/>
              </a:spcBef>
              <a:spcAft>
                <a:spcPts val="0"/>
              </a:spcAft>
              <a:buSzPct val="100000"/>
              <a:buNone/>
              <a:defRPr sz="14900"/>
            </a:lvl5pPr>
            <a:lvl6pPr lvl="5" algn="ctr">
              <a:lnSpc>
                <a:spcPct val="100000"/>
              </a:lnSpc>
              <a:spcBef>
                <a:spcPts val="0"/>
              </a:spcBef>
              <a:spcAft>
                <a:spcPts val="0"/>
              </a:spcAft>
              <a:buSzPct val="100000"/>
              <a:buNone/>
              <a:defRPr sz="14900"/>
            </a:lvl6pPr>
            <a:lvl7pPr lvl="6" algn="ctr">
              <a:lnSpc>
                <a:spcPct val="100000"/>
              </a:lnSpc>
              <a:spcBef>
                <a:spcPts val="0"/>
              </a:spcBef>
              <a:spcAft>
                <a:spcPts val="0"/>
              </a:spcAft>
              <a:buSzPct val="100000"/>
              <a:buNone/>
              <a:defRPr sz="14900"/>
            </a:lvl7pPr>
            <a:lvl8pPr lvl="7" algn="ctr">
              <a:lnSpc>
                <a:spcPct val="100000"/>
              </a:lnSpc>
              <a:spcBef>
                <a:spcPts val="0"/>
              </a:spcBef>
              <a:spcAft>
                <a:spcPts val="0"/>
              </a:spcAft>
              <a:buSzPct val="100000"/>
              <a:buNone/>
              <a:defRPr sz="14900"/>
            </a:lvl8pPr>
            <a:lvl9pPr lvl="8" algn="ctr">
              <a:lnSpc>
                <a:spcPct val="100000"/>
              </a:lnSpc>
              <a:spcBef>
                <a:spcPts val="0"/>
              </a:spcBef>
              <a:spcAft>
                <a:spcPts val="0"/>
              </a:spcAft>
              <a:buSzPct val="100000"/>
              <a:buNone/>
              <a:defRPr sz="14900"/>
            </a:lvl9pPr>
          </a:lstStyle>
          <a:p>
            <a:endParaRPr/>
          </a:p>
        </p:txBody>
      </p:sp>
      <p:sp>
        <p:nvSpPr>
          <p:cNvPr id="16" name="Shape 16"/>
          <p:cNvSpPr txBox="1">
            <a:spLocks noGrp="1"/>
          </p:cNvSpPr>
          <p:nvPr>
            <p:ph type="sldNum" idx="12"/>
          </p:nvPr>
        </p:nvSpPr>
        <p:spPr>
          <a:xfrm>
            <a:off x="40667797" y="29844587"/>
            <a:ext cx="2633700" cy="2519100"/>
          </a:xfrm>
          <a:prstGeom prst="rect">
            <a:avLst/>
          </a:prstGeom>
        </p:spPr>
        <p:txBody>
          <a:bodyPr lIns="487600" tIns="487600" rIns="487600" bIns="4876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1496160" y="7079200"/>
            <a:ext cx="40899000" cy="12566400"/>
          </a:xfrm>
          <a:prstGeom prst="rect">
            <a:avLst/>
          </a:prstGeom>
        </p:spPr>
        <p:txBody>
          <a:bodyPr lIns="487600" tIns="487600" rIns="487600" bIns="487600" anchor="b" anchorCtr="0"/>
          <a:lstStyle>
            <a:lvl1pPr lvl="0" algn="ctr">
              <a:spcBef>
                <a:spcPts val="0"/>
              </a:spcBef>
              <a:buSzPct val="100000"/>
              <a:defRPr sz="64000"/>
            </a:lvl1pPr>
            <a:lvl2pPr lvl="1" algn="ctr">
              <a:spcBef>
                <a:spcPts val="0"/>
              </a:spcBef>
              <a:buSzPct val="100000"/>
              <a:defRPr sz="64000"/>
            </a:lvl2pPr>
            <a:lvl3pPr lvl="2" algn="ctr">
              <a:spcBef>
                <a:spcPts val="0"/>
              </a:spcBef>
              <a:buSzPct val="100000"/>
              <a:defRPr sz="64000"/>
            </a:lvl3pPr>
            <a:lvl4pPr lvl="3" algn="ctr">
              <a:spcBef>
                <a:spcPts val="0"/>
              </a:spcBef>
              <a:buSzPct val="100000"/>
              <a:defRPr sz="64000"/>
            </a:lvl4pPr>
            <a:lvl5pPr lvl="4" algn="ctr">
              <a:spcBef>
                <a:spcPts val="0"/>
              </a:spcBef>
              <a:buSzPct val="100000"/>
              <a:defRPr sz="64000"/>
            </a:lvl5pPr>
            <a:lvl6pPr lvl="5" algn="ctr">
              <a:spcBef>
                <a:spcPts val="0"/>
              </a:spcBef>
              <a:buSzPct val="100000"/>
              <a:defRPr sz="64000"/>
            </a:lvl6pPr>
            <a:lvl7pPr lvl="6" algn="ctr">
              <a:spcBef>
                <a:spcPts val="0"/>
              </a:spcBef>
              <a:buSzPct val="100000"/>
              <a:defRPr sz="64000"/>
            </a:lvl7pPr>
            <a:lvl8pPr lvl="7" algn="ctr">
              <a:spcBef>
                <a:spcPts val="0"/>
              </a:spcBef>
              <a:buSzPct val="100000"/>
              <a:defRPr sz="64000"/>
            </a:lvl8pPr>
            <a:lvl9pPr lvl="8" algn="ctr">
              <a:spcBef>
                <a:spcPts val="0"/>
              </a:spcBef>
              <a:buSzPct val="100000"/>
              <a:defRPr sz="64000"/>
            </a:lvl9pPr>
          </a:lstStyle>
          <a:p>
            <a:endParaRPr/>
          </a:p>
        </p:txBody>
      </p:sp>
      <p:sp>
        <p:nvSpPr>
          <p:cNvPr id="50" name="Shape 50"/>
          <p:cNvSpPr txBox="1">
            <a:spLocks noGrp="1"/>
          </p:cNvSpPr>
          <p:nvPr>
            <p:ph type="body" idx="1"/>
          </p:nvPr>
        </p:nvSpPr>
        <p:spPr>
          <a:xfrm>
            <a:off x="1496160" y="20174239"/>
            <a:ext cx="40899000" cy="8325000"/>
          </a:xfrm>
          <a:prstGeom prst="rect">
            <a:avLst/>
          </a:prstGeom>
        </p:spPr>
        <p:txBody>
          <a:bodyPr lIns="487600" tIns="487600" rIns="487600" bIns="487600" anchor="t" anchorCtr="0"/>
          <a:lstStyle>
            <a:lvl1pPr lvl="0" algn="ctr">
              <a:spcBef>
                <a:spcPts val="0"/>
              </a:spcBef>
              <a:buChar char="●"/>
              <a:defRPr/>
            </a:lvl1pPr>
            <a:lvl2pPr lvl="1" algn="ctr">
              <a:spcBef>
                <a:spcPts val="0"/>
              </a:spcBef>
              <a:buChar char="○"/>
              <a:defRPr/>
            </a:lvl2pPr>
            <a:lvl3pPr lvl="2" algn="ctr">
              <a:spcBef>
                <a:spcPts val="0"/>
              </a:spcBef>
              <a:buChar char="■"/>
              <a:defRPr/>
            </a:lvl3pPr>
            <a:lvl4pPr lvl="3" algn="ctr">
              <a:spcBef>
                <a:spcPts val="0"/>
              </a:spcBef>
              <a:buChar char="●"/>
              <a:defRPr/>
            </a:lvl4pPr>
            <a:lvl5pPr lvl="4" algn="ctr">
              <a:spcBef>
                <a:spcPts val="0"/>
              </a:spcBef>
              <a:buChar char="○"/>
              <a:defRPr/>
            </a:lvl5pPr>
            <a:lvl6pPr lvl="5" algn="ctr">
              <a:spcBef>
                <a:spcPts val="0"/>
              </a:spcBef>
              <a:buChar char="■"/>
              <a:defRPr/>
            </a:lvl6pPr>
            <a:lvl7pPr lvl="6" algn="ctr">
              <a:spcBef>
                <a:spcPts val="0"/>
              </a:spcBef>
              <a:buChar char="●"/>
              <a:defRPr/>
            </a:lvl7pPr>
            <a:lvl8pPr lvl="7" algn="ctr">
              <a:spcBef>
                <a:spcPts val="0"/>
              </a:spcBef>
              <a:buChar char="○"/>
              <a:defRPr/>
            </a:lvl8pPr>
            <a:lvl9pPr lvl="8" algn="ctr">
              <a:spcBef>
                <a:spcPts val="0"/>
              </a:spcBef>
              <a:buChar char="■"/>
              <a:defRPr/>
            </a:lvl9pPr>
          </a:lstStyle>
          <a:p>
            <a:endParaRPr/>
          </a:p>
        </p:txBody>
      </p:sp>
      <p:sp>
        <p:nvSpPr>
          <p:cNvPr id="51" name="Shape 51"/>
          <p:cNvSpPr txBox="1">
            <a:spLocks noGrp="1"/>
          </p:cNvSpPr>
          <p:nvPr>
            <p:ph type="sldNum" idx="12"/>
          </p:nvPr>
        </p:nvSpPr>
        <p:spPr>
          <a:xfrm>
            <a:off x="40667797" y="29844587"/>
            <a:ext cx="2633700" cy="2519100"/>
          </a:xfrm>
          <a:prstGeom prst="rect">
            <a:avLst/>
          </a:prstGeom>
        </p:spPr>
        <p:txBody>
          <a:bodyPr lIns="487600" tIns="487600" rIns="487600" bIns="4876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40667797" y="29844587"/>
            <a:ext cx="2633700" cy="2519100"/>
          </a:xfrm>
          <a:prstGeom prst="rect">
            <a:avLst/>
          </a:prstGeom>
        </p:spPr>
        <p:txBody>
          <a:bodyPr lIns="487600" tIns="487600" rIns="487600" bIns="4876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1496160" y="13765440"/>
            <a:ext cx="40899000" cy="5387400"/>
          </a:xfrm>
          <a:prstGeom prst="rect">
            <a:avLst/>
          </a:prstGeom>
        </p:spPr>
        <p:txBody>
          <a:bodyPr lIns="487600" tIns="487600" rIns="487600" bIns="487600" anchor="ctr" anchorCtr="0"/>
          <a:lstStyle>
            <a:lvl1pPr lvl="0" algn="ctr">
              <a:spcBef>
                <a:spcPts val="0"/>
              </a:spcBef>
              <a:buSzPct val="100000"/>
              <a:defRPr sz="19200"/>
            </a:lvl1pPr>
            <a:lvl2pPr lvl="1" algn="ctr">
              <a:spcBef>
                <a:spcPts val="0"/>
              </a:spcBef>
              <a:buSzPct val="100000"/>
              <a:defRPr sz="19200"/>
            </a:lvl2pPr>
            <a:lvl3pPr lvl="2" algn="ctr">
              <a:spcBef>
                <a:spcPts val="0"/>
              </a:spcBef>
              <a:buSzPct val="100000"/>
              <a:defRPr sz="19200"/>
            </a:lvl3pPr>
            <a:lvl4pPr lvl="3" algn="ctr">
              <a:spcBef>
                <a:spcPts val="0"/>
              </a:spcBef>
              <a:buSzPct val="100000"/>
              <a:defRPr sz="19200"/>
            </a:lvl4pPr>
            <a:lvl5pPr lvl="4" algn="ctr">
              <a:spcBef>
                <a:spcPts val="0"/>
              </a:spcBef>
              <a:buSzPct val="100000"/>
              <a:defRPr sz="19200"/>
            </a:lvl5pPr>
            <a:lvl6pPr lvl="5" algn="ctr">
              <a:spcBef>
                <a:spcPts val="0"/>
              </a:spcBef>
              <a:buSzPct val="100000"/>
              <a:defRPr sz="19200"/>
            </a:lvl6pPr>
            <a:lvl7pPr lvl="6" algn="ctr">
              <a:spcBef>
                <a:spcPts val="0"/>
              </a:spcBef>
              <a:buSzPct val="100000"/>
              <a:defRPr sz="19200"/>
            </a:lvl7pPr>
            <a:lvl8pPr lvl="7" algn="ctr">
              <a:spcBef>
                <a:spcPts val="0"/>
              </a:spcBef>
              <a:buSzPct val="100000"/>
              <a:defRPr sz="19200"/>
            </a:lvl8pPr>
            <a:lvl9pPr lvl="8" algn="ctr">
              <a:spcBef>
                <a:spcPts val="0"/>
              </a:spcBef>
              <a:buSzPct val="100000"/>
              <a:defRPr sz="19200"/>
            </a:lvl9pPr>
          </a:lstStyle>
          <a:p>
            <a:endParaRPr/>
          </a:p>
        </p:txBody>
      </p:sp>
      <p:sp>
        <p:nvSpPr>
          <p:cNvPr id="19" name="Shape 19"/>
          <p:cNvSpPr txBox="1">
            <a:spLocks noGrp="1"/>
          </p:cNvSpPr>
          <p:nvPr>
            <p:ph type="sldNum" idx="12"/>
          </p:nvPr>
        </p:nvSpPr>
        <p:spPr>
          <a:xfrm>
            <a:off x="40667797" y="29844587"/>
            <a:ext cx="2633700" cy="2519100"/>
          </a:xfrm>
          <a:prstGeom prst="rect">
            <a:avLst/>
          </a:prstGeom>
        </p:spPr>
        <p:txBody>
          <a:bodyPr lIns="487600" tIns="487600" rIns="487600" bIns="4876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1496160" y="2848160"/>
            <a:ext cx="40899000" cy="3665400"/>
          </a:xfrm>
          <a:prstGeom prst="rect">
            <a:avLst/>
          </a:prstGeom>
        </p:spPr>
        <p:txBody>
          <a:bodyPr lIns="487600" tIns="487600" rIns="487600" bIns="4876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1496160" y="7375839"/>
            <a:ext cx="40899000" cy="21864900"/>
          </a:xfrm>
          <a:prstGeom prst="rect">
            <a:avLst/>
          </a:prstGeom>
        </p:spPr>
        <p:txBody>
          <a:bodyPr lIns="487600" tIns="487600" rIns="487600" bIns="487600"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23" name="Shape 23"/>
          <p:cNvSpPr txBox="1">
            <a:spLocks noGrp="1"/>
          </p:cNvSpPr>
          <p:nvPr>
            <p:ph type="sldNum" idx="12"/>
          </p:nvPr>
        </p:nvSpPr>
        <p:spPr>
          <a:xfrm>
            <a:off x="40667797" y="29844587"/>
            <a:ext cx="2633700" cy="2519100"/>
          </a:xfrm>
          <a:prstGeom prst="rect">
            <a:avLst/>
          </a:prstGeom>
        </p:spPr>
        <p:txBody>
          <a:bodyPr lIns="487600" tIns="487600" rIns="487600" bIns="4876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496160" y="2848160"/>
            <a:ext cx="40899000" cy="3665400"/>
          </a:xfrm>
          <a:prstGeom prst="rect">
            <a:avLst/>
          </a:prstGeom>
        </p:spPr>
        <p:txBody>
          <a:bodyPr lIns="487600" tIns="487600" rIns="487600" bIns="4876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1496160" y="7375839"/>
            <a:ext cx="19199400" cy="21864900"/>
          </a:xfrm>
          <a:prstGeom prst="rect">
            <a:avLst/>
          </a:prstGeom>
        </p:spPr>
        <p:txBody>
          <a:bodyPr lIns="487600" tIns="487600" rIns="487600" bIns="487600" anchor="t" anchorCtr="0"/>
          <a:lstStyle>
            <a:lvl1pPr lvl="0">
              <a:spcBef>
                <a:spcPts val="0"/>
              </a:spcBef>
              <a:buSzPct val="100000"/>
              <a:buChar char="●"/>
              <a:defRPr sz="7500"/>
            </a:lvl1pPr>
            <a:lvl2pPr lvl="1">
              <a:spcBef>
                <a:spcPts val="0"/>
              </a:spcBef>
              <a:buSzPct val="100000"/>
              <a:buChar char="○"/>
              <a:defRPr sz="6400"/>
            </a:lvl2pPr>
            <a:lvl3pPr lvl="2">
              <a:spcBef>
                <a:spcPts val="0"/>
              </a:spcBef>
              <a:buSzPct val="100000"/>
              <a:buChar char="■"/>
              <a:defRPr sz="6400"/>
            </a:lvl3pPr>
            <a:lvl4pPr lvl="3">
              <a:spcBef>
                <a:spcPts val="0"/>
              </a:spcBef>
              <a:buSzPct val="100000"/>
              <a:buChar char="●"/>
              <a:defRPr sz="6400"/>
            </a:lvl4pPr>
            <a:lvl5pPr lvl="4">
              <a:spcBef>
                <a:spcPts val="0"/>
              </a:spcBef>
              <a:buSzPct val="100000"/>
              <a:buChar char="○"/>
              <a:defRPr sz="6400"/>
            </a:lvl5pPr>
            <a:lvl6pPr lvl="5">
              <a:spcBef>
                <a:spcPts val="0"/>
              </a:spcBef>
              <a:buSzPct val="100000"/>
              <a:buChar char="■"/>
              <a:defRPr sz="6400"/>
            </a:lvl6pPr>
            <a:lvl7pPr lvl="6">
              <a:spcBef>
                <a:spcPts val="0"/>
              </a:spcBef>
              <a:buSzPct val="100000"/>
              <a:buChar char="●"/>
              <a:defRPr sz="6400"/>
            </a:lvl7pPr>
            <a:lvl8pPr lvl="7">
              <a:spcBef>
                <a:spcPts val="0"/>
              </a:spcBef>
              <a:buSzPct val="100000"/>
              <a:buChar char="○"/>
              <a:defRPr sz="6400"/>
            </a:lvl8pPr>
            <a:lvl9pPr lvl="8">
              <a:spcBef>
                <a:spcPts val="0"/>
              </a:spcBef>
              <a:buSzPct val="100000"/>
              <a:buChar char="■"/>
              <a:defRPr sz="6400"/>
            </a:lvl9pPr>
          </a:lstStyle>
          <a:p>
            <a:endParaRPr/>
          </a:p>
        </p:txBody>
      </p:sp>
      <p:sp>
        <p:nvSpPr>
          <p:cNvPr id="27" name="Shape 27"/>
          <p:cNvSpPr txBox="1">
            <a:spLocks noGrp="1"/>
          </p:cNvSpPr>
          <p:nvPr>
            <p:ph type="body" idx="2"/>
          </p:nvPr>
        </p:nvSpPr>
        <p:spPr>
          <a:xfrm>
            <a:off x="23195520" y="7375839"/>
            <a:ext cx="19199400" cy="21864900"/>
          </a:xfrm>
          <a:prstGeom prst="rect">
            <a:avLst/>
          </a:prstGeom>
        </p:spPr>
        <p:txBody>
          <a:bodyPr lIns="487600" tIns="487600" rIns="487600" bIns="487600" anchor="t" anchorCtr="0"/>
          <a:lstStyle>
            <a:lvl1pPr lvl="0">
              <a:spcBef>
                <a:spcPts val="0"/>
              </a:spcBef>
              <a:buSzPct val="100000"/>
              <a:buChar char="●"/>
              <a:defRPr sz="7500"/>
            </a:lvl1pPr>
            <a:lvl2pPr lvl="1">
              <a:spcBef>
                <a:spcPts val="0"/>
              </a:spcBef>
              <a:buSzPct val="100000"/>
              <a:buChar char="○"/>
              <a:defRPr sz="6400"/>
            </a:lvl2pPr>
            <a:lvl3pPr lvl="2">
              <a:spcBef>
                <a:spcPts val="0"/>
              </a:spcBef>
              <a:buSzPct val="100000"/>
              <a:buChar char="■"/>
              <a:defRPr sz="6400"/>
            </a:lvl3pPr>
            <a:lvl4pPr lvl="3">
              <a:spcBef>
                <a:spcPts val="0"/>
              </a:spcBef>
              <a:buSzPct val="100000"/>
              <a:buChar char="●"/>
              <a:defRPr sz="6400"/>
            </a:lvl4pPr>
            <a:lvl5pPr lvl="4">
              <a:spcBef>
                <a:spcPts val="0"/>
              </a:spcBef>
              <a:buSzPct val="100000"/>
              <a:buChar char="○"/>
              <a:defRPr sz="6400"/>
            </a:lvl5pPr>
            <a:lvl6pPr lvl="5">
              <a:spcBef>
                <a:spcPts val="0"/>
              </a:spcBef>
              <a:buSzPct val="100000"/>
              <a:buChar char="■"/>
              <a:defRPr sz="6400"/>
            </a:lvl6pPr>
            <a:lvl7pPr lvl="6">
              <a:spcBef>
                <a:spcPts val="0"/>
              </a:spcBef>
              <a:buSzPct val="100000"/>
              <a:buChar char="●"/>
              <a:defRPr sz="6400"/>
            </a:lvl7pPr>
            <a:lvl8pPr lvl="7">
              <a:spcBef>
                <a:spcPts val="0"/>
              </a:spcBef>
              <a:buSzPct val="100000"/>
              <a:buChar char="○"/>
              <a:defRPr sz="6400"/>
            </a:lvl8pPr>
            <a:lvl9pPr lvl="8">
              <a:spcBef>
                <a:spcPts val="0"/>
              </a:spcBef>
              <a:buSzPct val="100000"/>
              <a:buChar char="■"/>
              <a:defRPr sz="6400"/>
            </a:lvl9pPr>
          </a:lstStyle>
          <a:p>
            <a:endParaRPr/>
          </a:p>
        </p:txBody>
      </p:sp>
      <p:sp>
        <p:nvSpPr>
          <p:cNvPr id="28" name="Shape 28"/>
          <p:cNvSpPr txBox="1">
            <a:spLocks noGrp="1"/>
          </p:cNvSpPr>
          <p:nvPr>
            <p:ph type="sldNum" idx="12"/>
          </p:nvPr>
        </p:nvSpPr>
        <p:spPr>
          <a:xfrm>
            <a:off x="40667797" y="29844587"/>
            <a:ext cx="2633700" cy="2519100"/>
          </a:xfrm>
          <a:prstGeom prst="rect">
            <a:avLst/>
          </a:prstGeom>
        </p:spPr>
        <p:txBody>
          <a:bodyPr lIns="487600" tIns="487600" rIns="487600" bIns="4876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496160" y="2848160"/>
            <a:ext cx="40899000" cy="3665400"/>
          </a:xfrm>
          <a:prstGeom prst="rect">
            <a:avLst/>
          </a:prstGeom>
        </p:spPr>
        <p:txBody>
          <a:bodyPr lIns="487600" tIns="487600" rIns="487600" bIns="4876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40667797" y="29844587"/>
            <a:ext cx="2633700" cy="2519100"/>
          </a:xfrm>
          <a:prstGeom prst="rect">
            <a:avLst/>
          </a:prstGeom>
        </p:spPr>
        <p:txBody>
          <a:bodyPr lIns="487600" tIns="487600" rIns="487600" bIns="4876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496160" y="3555840"/>
            <a:ext cx="13478400" cy="4836599"/>
          </a:xfrm>
          <a:prstGeom prst="rect">
            <a:avLst/>
          </a:prstGeom>
        </p:spPr>
        <p:txBody>
          <a:bodyPr lIns="487600" tIns="487600" rIns="487600" bIns="487600" anchor="b" anchorCtr="0"/>
          <a:lstStyle>
            <a:lvl1pPr lvl="0">
              <a:spcBef>
                <a:spcPts val="0"/>
              </a:spcBef>
              <a:buSzPct val="100000"/>
              <a:defRPr sz="12800"/>
            </a:lvl1pPr>
            <a:lvl2pPr lvl="1">
              <a:spcBef>
                <a:spcPts val="0"/>
              </a:spcBef>
              <a:buSzPct val="100000"/>
              <a:defRPr sz="12800"/>
            </a:lvl2pPr>
            <a:lvl3pPr lvl="2">
              <a:spcBef>
                <a:spcPts val="0"/>
              </a:spcBef>
              <a:buSzPct val="100000"/>
              <a:defRPr sz="12800"/>
            </a:lvl3pPr>
            <a:lvl4pPr lvl="3">
              <a:spcBef>
                <a:spcPts val="0"/>
              </a:spcBef>
              <a:buSzPct val="100000"/>
              <a:defRPr sz="12800"/>
            </a:lvl4pPr>
            <a:lvl5pPr lvl="4">
              <a:spcBef>
                <a:spcPts val="0"/>
              </a:spcBef>
              <a:buSzPct val="100000"/>
              <a:defRPr sz="12800"/>
            </a:lvl5pPr>
            <a:lvl6pPr lvl="5">
              <a:spcBef>
                <a:spcPts val="0"/>
              </a:spcBef>
              <a:buSzPct val="100000"/>
              <a:defRPr sz="12800"/>
            </a:lvl6pPr>
            <a:lvl7pPr lvl="6">
              <a:spcBef>
                <a:spcPts val="0"/>
              </a:spcBef>
              <a:buSzPct val="100000"/>
              <a:defRPr sz="12800"/>
            </a:lvl7pPr>
            <a:lvl8pPr lvl="7">
              <a:spcBef>
                <a:spcPts val="0"/>
              </a:spcBef>
              <a:buSzPct val="100000"/>
              <a:defRPr sz="12800"/>
            </a:lvl8pPr>
            <a:lvl9pPr lvl="8">
              <a:spcBef>
                <a:spcPts val="0"/>
              </a:spcBef>
              <a:buSzPct val="100000"/>
              <a:defRPr sz="12800"/>
            </a:lvl9pPr>
          </a:lstStyle>
          <a:p>
            <a:endParaRPr/>
          </a:p>
        </p:txBody>
      </p:sp>
      <p:sp>
        <p:nvSpPr>
          <p:cNvPr id="34" name="Shape 34"/>
          <p:cNvSpPr txBox="1">
            <a:spLocks noGrp="1"/>
          </p:cNvSpPr>
          <p:nvPr>
            <p:ph type="body" idx="1"/>
          </p:nvPr>
        </p:nvSpPr>
        <p:spPr>
          <a:xfrm>
            <a:off x="1496160" y="8893439"/>
            <a:ext cx="13478400" cy="20348100"/>
          </a:xfrm>
          <a:prstGeom prst="rect">
            <a:avLst/>
          </a:prstGeom>
        </p:spPr>
        <p:txBody>
          <a:bodyPr lIns="487600" tIns="487600" rIns="487600" bIns="487600" anchor="t" anchorCtr="0"/>
          <a:lstStyle>
            <a:lvl1pPr lvl="0">
              <a:spcBef>
                <a:spcPts val="0"/>
              </a:spcBef>
              <a:buSzPct val="100000"/>
              <a:buChar char="●"/>
              <a:defRPr sz="6400"/>
            </a:lvl1pPr>
            <a:lvl2pPr lvl="1">
              <a:spcBef>
                <a:spcPts val="0"/>
              </a:spcBef>
              <a:buSzPct val="100000"/>
              <a:buChar char="○"/>
              <a:defRPr sz="6400"/>
            </a:lvl2pPr>
            <a:lvl3pPr lvl="2">
              <a:spcBef>
                <a:spcPts val="0"/>
              </a:spcBef>
              <a:buSzPct val="100000"/>
              <a:buChar char="■"/>
              <a:defRPr sz="6400"/>
            </a:lvl3pPr>
            <a:lvl4pPr lvl="3">
              <a:spcBef>
                <a:spcPts val="0"/>
              </a:spcBef>
              <a:buSzPct val="100000"/>
              <a:buChar char="●"/>
              <a:defRPr sz="6400"/>
            </a:lvl4pPr>
            <a:lvl5pPr lvl="4">
              <a:spcBef>
                <a:spcPts val="0"/>
              </a:spcBef>
              <a:buSzPct val="100000"/>
              <a:buChar char="○"/>
              <a:defRPr sz="6400"/>
            </a:lvl5pPr>
            <a:lvl6pPr lvl="5">
              <a:spcBef>
                <a:spcPts val="0"/>
              </a:spcBef>
              <a:buSzPct val="100000"/>
              <a:buChar char="■"/>
              <a:defRPr sz="6400"/>
            </a:lvl6pPr>
            <a:lvl7pPr lvl="6">
              <a:spcBef>
                <a:spcPts val="0"/>
              </a:spcBef>
              <a:buSzPct val="100000"/>
              <a:buChar char="●"/>
              <a:defRPr sz="6400"/>
            </a:lvl7pPr>
            <a:lvl8pPr lvl="7">
              <a:spcBef>
                <a:spcPts val="0"/>
              </a:spcBef>
              <a:buSzPct val="100000"/>
              <a:buChar char="○"/>
              <a:defRPr sz="6400"/>
            </a:lvl8pPr>
            <a:lvl9pPr lvl="8">
              <a:spcBef>
                <a:spcPts val="0"/>
              </a:spcBef>
              <a:buSzPct val="100000"/>
              <a:buChar char="■"/>
              <a:defRPr sz="6400"/>
            </a:lvl9pPr>
          </a:lstStyle>
          <a:p>
            <a:endParaRPr/>
          </a:p>
        </p:txBody>
      </p:sp>
      <p:sp>
        <p:nvSpPr>
          <p:cNvPr id="35" name="Shape 35"/>
          <p:cNvSpPr txBox="1">
            <a:spLocks noGrp="1"/>
          </p:cNvSpPr>
          <p:nvPr>
            <p:ph type="sldNum" idx="12"/>
          </p:nvPr>
        </p:nvSpPr>
        <p:spPr>
          <a:xfrm>
            <a:off x="40667797" y="29844587"/>
            <a:ext cx="2633700" cy="2519100"/>
          </a:xfrm>
          <a:prstGeom prst="rect">
            <a:avLst/>
          </a:prstGeom>
        </p:spPr>
        <p:txBody>
          <a:bodyPr lIns="487600" tIns="487600" rIns="487600" bIns="4876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2353200" y="2880960"/>
            <a:ext cx="30565500" cy="26180999"/>
          </a:xfrm>
          <a:prstGeom prst="rect">
            <a:avLst/>
          </a:prstGeom>
        </p:spPr>
        <p:txBody>
          <a:bodyPr lIns="487600" tIns="487600" rIns="487600" bIns="487600" anchor="ctr" anchorCtr="0"/>
          <a:lstStyle>
            <a:lvl1pPr lvl="0">
              <a:spcBef>
                <a:spcPts val="0"/>
              </a:spcBef>
              <a:buSzPct val="100000"/>
              <a:defRPr sz="25600"/>
            </a:lvl1pPr>
            <a:lvl2pPr lvl="1">
              <a:spcBef>
                <a:spcPts val="0"/>
              </a:spcBef>
              <a:buSzPct val="100000"/>
              <a:defRPr sz="25600"/>
            </a:lvl2pPr>
            <a:lvl3pPr lvl="2">
              <a:spcBef>
                <a:spcPts val="0"/>
              </a:spcBef>
              <a:buSzPct val="100000"/>
              <a:defRPr sz="25600"/>
            </a:lvl3pPr>
            <a:lvl4pPr lvl="3">
              <a:spcBef>
                <a:spcPts val="0"/>
              </a:spcBef>
              <a:buSzPct val="100000"/>
              <a:defRPr sz="25600"/>
            </a:lvl4pPr>
            <a:lvl5pPr lvl="4">
              <a:spcBef>
                <a:spcPts val="0"/>
              </a:spcBef>
              <a:buSzPct val="100000"/>
              <a:defRPr sz="25600"/>
            </a:lvl5pPr>
            <a:lvl6pPr lvl="5">
              <a:spcBef>
                <a:spcPts val="0"/>
              </a:spcBef>
              <a:buSzPct val="100000"/>
              <a:defRPr sz="25600"/>
            </a:lvl6pPr>
            <a:lvl7pPr lvl="6">
              <a:spcBef>
                <a:spcPts val="0"/>
              </a:spcBef>
              <a:buSzPct val="100000"/>
              <a:defRPr sz="25600"/>
            </a:lvl7pPr>
            <a:lvl8pPr lvl="7">
              <a:spcBef>
                <a:spcPts val="0"/>
              </a:spcBef>
              <a:buSzPct val="100000"/>
              <a:defRPr sz="25600"/>
            </a:lvl8pPr>
            <a:lvl9pPr lvl="8">
              <a:spcBef>
                <a:spcPts val="0"/>
              </a:spcBef>
              <a:buSzPct val="100000"/>
              <a:defRPr sz="25600"/>
            </a:lvl9pPr>
          </a:lstStyle>
          <a:p>
            <a:endParaRPr/>
          </a:p>
        </p:txBody>
      </p:sp>
      <p:sp>
        <p:nvSpPr>
          <p:cNvPr id="38" name="Shape 38"/>
          <p:cNvSpPr txBox="1">
            <a:spLocks noGrp="1"/>
          </p:cNvSpPr>
          <p:nvPr>
            <p:ph type="sldNum" idx="12"/>
          </p:nvPr>
        </p:nvSpPr>
        <p:spPr>
          <a:xfrm>
            <a:off x="40667797" y="29844587"/>
            <a:ext cx="2633700" cy="2519100"/>
          </a:xfrm>
          <a:prstGeom prst="rect">
            <a:avLst/>
          </a:prstGeom>
        </p:spPr>
        <p:txBody>
          <a:bodyPr lIns="487600" tIns="487600" rIns="487600" bIns="4876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21945600" y="-800"/>
            <a:ext cx="21945600" cy="32918400"/>
          </a:xfrm>
          <a:prstGeom prst="rect">
            <a:avLst/>
          </a:prstGeom>
          <a:solidFill>
            <a:schemeClr val="lt2"/>
          </a:solidFill>
          <a:ln>
            <a:noFill/>
          </a:ln>
        </p:spPr>
        <p:txBody>
          <a:bodyPr lIns="487600" tIns="487600" rIns="487600" bIns="487600" anchor="ctr" anchorCtr="0">
            <a:noAutofit/>
          </a:bodyPr>
          <a:lstStyle/>
          <a:p>
            <a:pPr lvl="0">
              <a:spcBef>
                <a:spcPts val="0"/>
              </a:spcBef>
              <a:buNone/>
            </a:pPr>
            <a:endParaRPr/>
          </a:p>
        </p:txBody>
      </p:sp>
      <p:sp>
        <p:nvSpPr>
          <p:cNvPr id="41" name="Shape 41"/>
          <p:cNvSpPr txBox="1">
            <a:spLocks noGrp="1"/>
          </p:cNvSpPr>
          <p:nvPr>
            <p:ph type="title"/>
          </p:nvPr>
        </p:nvSpPr>
        <p:spPr>
          <a:xfrm>
            <a:off x="1274400" y="7892319"/>
            <a:ext cx="19416900" cy="9486600"/>
          </a:xfrm>
          <a:prstGeom prst="rect">
            <a:avLst/>
          </a:prstGeom>
        </p:spPr>
        <p:txBody>
          <a:bodyPr lIns="487600" tIns="487600" rIns="487600" bIns="487600" anchor="b" anchorCtr="0"/>
          <a:lstStyle>
            <a:lvl1pPr lvl="0" algn="ctr">
              <a:spcBef>
                <a:spcPts val="0"/>
              </a:spcBef>
              <a:buSzPct val="100000"/>
              <a:defRPr sz="22400"/>
            </a:lvl1pPr>
            <a:lvl2pPr lvl="1" algn="ctr">
              <a:spcBef>
                <a:spcPts val="0"/>
              </a:spcBef>
              <a:buSzPct val="100000"/>
              <a:defRPr sz="22400"/>
            </a:lvl2pPr>
            <a:lvl3pPr lvl="2" algn="ctr">
              <a:spcBef>
                <a:spcPts val="0"/>
              </a:spcBef>
              <a:buSzPct val="100000"/>
              <a:defRPr sz="22400"/>
            </a:lvl3pPr>
            <a:lvl4pPr lvl="3" algn="ctr">
              <a:spcBef>
                <a:spcPts val="0"/>
              </a:spcBef>
              <a:buSzPct val="100000"/>
              <a:defRPr sz="22400"/>
            </a:lvl4pPr>
            <a:lvl5pPr lvl="4" algn="ctr">
              <a:spcBef>
                <a:spcPts val="0"/>
              </a:spcBef>
              <a:buSzPct val="100000"/>
              <a:defRPr sz="22400"/>
            </a:lvl5pPr>
            <a:lvl6pPr lvl="5" algn="ctr">
              <a:spcBef>
                <a:spcPts val="0"/>
              </a:spcBef>
              <a:buSzPct val="100000"/>
              <a:defRPr sz="22400"/>
            </a:lvl6pPr>
            <a:lvl7pPr lvl="6" algn="ctr">
              <a:spcBef>
                <a:spcPts val="0"/>
              </a:spcBef>
              <a:buSzPct val="100000"/>
              <a:defRPr sz="22400"/>
            </a:lvl7pPr>
            <a:lvl8pPr lvl="7" algn="ctr">
              <a:spcBef>
                <a:spcPts val="0"/>
              </a:spcBef>
              <a:buSzPct val="100000"/>
              <a:defRPr sz="22400"/>
            </a:lvl8pPr>
            <a:lvl9pPr lvl="8" algn="ctr">
              <a:spcBef>
                <a:spcPts val="0"/>
              </a:spcBef>
              <a:buSzPct val="100000"/>
              <a:defRPr sz="22400"/>
            </a:lvl9pPr>
          </a:lstStyle>
          <a:p>
            <a:endParaRPr/>
          </a:p>
        </p:txBody>
      </p:sp>
      <p:sp>
        <p:nvSpPr>
          <p:cNvPr id="42" name="Shape 42"/>
          <p:cNvSpPr txBox="1">
            <a:spLocks noGrp="1"/>
          </p:cNvSpPr>
          <p:nvPr>
            <p:ph type="subTitle" idx="1"/>
          </p:nvPr>
        </p:nvSpPr>
        <p:spPr>
          <a:xfrm>
            <a:off x="1274400" y="17939680"/>
            <a:ext cx="19416900" cy="7904700"/>
          </a:xfrm>
          <a:prstGeom prst="rect">
            <a:avLst/>
          </a:prstGeom>
        </p:spPr>
        <p:txBody>
          <a:bodyPr lIns="487600" tIns="487600" rIns="487600" bIns="487600" anchor="t" anchorCtr="0"/>
          <a:lstStyle>
            <a:lvl1pPr lvl="0" algn="ctr">
              <a:lnSpc>
                <a:spcPct val="100000"/>
              </a:lnSpc>
              <a:spcBef>
                <a:spcPts val="0"/>
              </a:spcBef>
              <a:spcAft>
                <a:spcPts val="0"/>
              </a:spcAft>
              <a:buSzPct val="100000"/>
              <a:buNone/>
              <a:defRPr sz="11200"/>
            </a:lvl1pPr>
            <a:lvl2pPr lvl="1" algn="ctr">
              <a:lnSpc>
                <a:spcPct val="100000"/>
              </a:lnSpc>
              <a:spcBef>
                <a:spcPts val="0"/>
              </a:spcBef>
              <a:spcAft>
                <a:spcPts val="0"/>
              </a:spcAft>
              <a:buSzPct val="100000"/>
              <a:buNone/>
              <a:defRPr sz="11200"/>
            </a:lvl2pPr>
            <a:lvl3pPr lvl="2" algn="ctr">
              <a:lnSpc>
                <a:spcPct val="100000"/>
              </a:lnSpc>
              <a:spcBef>
                <a:spcPts val="0"/>
              </a:spcBef>
              <a:spcAft>
                <a:spcPts val="0"/>
              </a:spcAft>
              <a:buSzPct val="100000"/>
              <a:buNone/>
              <a:defRPr sz="11200"/>
            </a:lvl3pPr>
            <a:lvl4pPr lvl="3" algn="ctr">
              <a:lnSpc>
                <a:spcPct val="100000"/>
              </a:lnSpc>
              <a:spcBef>
                <a:spcPts val="0"/>
              </a:spcBef>
              <a:spcAft>
                <a:spcPts val="0"/>
              </a:spcAft>
              <a:buSzPct val="100000"/>
              <a:buNone/>
              <a:defRPr sz="11200"/>
            </a:lvl4pPr>
            <a:lvl5pPr lvl="4" algn="ctr">
              <a:lnSpc>
                <a:spcPct val="100000"/>
              </a:lnSpc>
              <a:spcBef>
                <a:spcPts val="0"/>
              </a:spcBef>
              <a:spcAft>
                <a:spcPts val="0"/>
              </a:spcAft>
              <a:buSzPct val="100000"/>
              <a:buNone/>
              <a:defRPr sz="11200"/>
            </a:lvl5pPr>
            <a:lvl6pPr lvl="5" algn="ctr">
              <a:lnSpc>
                <a:spcPct val="100000"/>
              </a:lnSpc>
              <a:spcBef>
                <a:spcPts val="0"/>
              </a:spcBef>
              <a:spcAft>
                <a:spcPts val="0"/>
              </a:spcAft>
              <a:buSzPct val="100000"/>
              <a:buNone/>
              <a:defRPr sz="11200"/>
            </a:lvl6pPr>
            <a:lvl7pPr lvl="6" algn="ctr">
              <a:lnSpc>
                <a:spcPct val="100000"/>
              </a:lnSpc>
              <a:spcBef>
                <a:spcPts val="0"/>
              </a:spcBef>
              <a:spcAft>
                <a:spcPts val="0"/>
              </a:spcAft>
              <a:buSzPct val="100000"/>
              <a:buNone/>
              <a:defRPr sz="11200"/>
            </a:lvl7pPr>
            <a:lvl8pPr lvl="7" algn="ctr">
              <a:lnSpc>
                <a:spcPct val="100000"/>
              </a:lnSpc>
              <a:spcBef>
                <a:spcPts val="0"/>
              </a:spcBef>
              <a:spcAft>
                <a:spcPts val="0"/>
              </a:spcAft>
              <a:buSzPct val="100000"/>
              <a:buNone/>
              <a:defRPr sz="11200"/>
            </a:lvl8pPr>
            <a:lvl9pPr lvl="8" algn="ctr">
              <a:lnSpc>
                <a:spcPct val="100000"/>
              </a:lnSpc>
              <a:spcBef>
                <a:spcPts val="0"/>
              </a:spcBef>
              <a:spcAft>
                <a:spcPts val="0"/>
              </a:spcAft>
              <a:buSzPct val="100000"/>
              <a:buNone/>
              <a:defRPr sz="11200"/>
            </a:lvl9pPr>
          </a:lstStyle>
          <a:p>
            <a:endParaRPr/>
          </a:p>
        </p:txBody>
      </p:sp>
      <p:sp>
        <p:nvSpPr>
          <p:cNvPr id="43" name="Shape 43"/>
          <p:cNvSpPr txBox="1">
            <a:spLocks noGrp="1"/>
          </p:cNvSpPr>
          <p:nvPr>
            <p:ph type="body" idx="2"/>
          </p:nvPr>
        </p:nvSpPr>
        <p:spPr>
          <a:xfrm>
            <a:off x="23709600" y="4634079"/>
            <a:ext cx="18417600" cy="23648700"/>
          </a:xfrm>
          <a:prstGeom prst="rect">
            <a:avLst/>
          </a:prstGeom>
        </p:spPr>
        <p:txBody>
          <a:bodyPr lIns="487600" tIns="487600" rIns="487600" bIns="487600" anchor="ctr"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44" name="Shape 44"/>
          <p:cNvSpPr txBox="1">
            <a:spLocks noGrp="1"/>
          </p:cNvSpPr>
          <p:nvPr>
            <p:ph type="sldNum" idx="12"/>
          </p:nvPr>
        </p:nvSpPr>
        <p:spPr>
          <a:xfrm>
            <a:off x="40667797" y="29844587"/>
            <a:ext cx="2633700" cy="2519100"/>
          </a:xfrm>
          <a:prstGeom prst="rect">
            <a:avLst/>
          </a:prstGeom>
        </p:spPr>
        <p:txBody>
          <a:bodyPr lIns="487600" tIns="487600" rIns="487600" bIns="4876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1496160" y="27075680"/>
            <a:ext cx="28794300" cy="3872700"/>
          </a:xfrm>
          <a:prstGeom prst="rect">
            <a:avLst/>
          </a:prstGeom>
        </p:spPr>
        <p:txBody>
          <a:bodyPr lIns="487600" tIns="487600" rIns="487600" bIns="487600" anchor="ctr" anchorCtr="0"/>
          <a:lstStyle>
            <a:lvl1pPr lvl="0">
              <a:lnSpc>
                <a:spcPct val="100000"/>
              </a:lnSpc>
              <a:spcBef>
                <a:spcPts val="0"/>
              </a:spcBef>
              <a:spcAft>
                <a:spcPts val="0"/>
              </a:spcAft>
              <a:buChar char="●"/>
              <a:defRPr/>
            </a:lvl1pPr>
          </a:lstStyle>
          <a:p>
            <a:endParaRPr/>
          </a:p>
        </p:txBody>
      </p:sp>
      <p:sp>
        <p:nvSpPr>
          <p:cNvPr id="47" name="Shape 47"/>
          <p:cNvSpPr txBox="1">
            <a:spLocks noGrp="1"/>
          </p:cNvSpPr>
          <p:nvPr>
            <p:ph type="sldNum" idx="12"/>
          </p:nvPr>
        </p:nvSpPr>
        <p:spPr>
          <a:xfrm>
            <a:off x="40667797" y="29844587"/>
            <a:ext cx="2633700" cy="2519100"/>
          </a:xfrm>
          <a:prstGeom prst="rect">
            <a:avLst/>
          </a:prstGeom>
        </p:spPr>
        <p:txBody>
          <a:bodyPr lIns="487600" tIns="487600" rIns="487600" bIns="4876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496160" y="2848160"/>
            <a:ext cx="40899000" cy="3665400"/>
          </a:xfrm>
          <a:prstGeom prst="rect">
            <a:avLst/>
          </a:prstGeom>
          <a:noFill/>
          <a:ln>
            <a:noFill/>
          </a:ln>
        </p:spPr>
        <p:txBody>
          <a:bodyPr lIns="487600" tIns="487600" rIns="487600" bIns="487600" anchor="t" anchorCtr="0"/>
          <a:lstStyle>
            <a:lvl1pPr lvl="0">
              <a:spcBef>
                <a:spcPts val="0"/>
              </a:spcBef>
              <a:buClr>
                <a:schemeClr val="dk1"/>
              </a:buClr>
              <a:buSzPct val="100000"/>
              <a:buNone/>
              <a:defRPr sz="14900">
                <a:solidFill>
                  <a:schemeClr val="dk1"/>
                </a:solidFill>
              </a:defRPr>
            </a:lvl1pPr>
            <a:lvl2pPr lvl="1">
              <a:spcBef>
                <a:spcPts val="0"/>
              </a:spcBef>
              <a:buClr>
                <a:schemeClr val="dk1"/>
              </a:buClr>
              <a:buSzPct val="100000"/>
              <a:buNone/>
              <a:defRPr sz="14900">
                <a:solidFill>
                  <a:schemeClr val="dk1"/>
                </a:solidFill>
              </a:defRPr>
            </a:lvl2pPr>
            <a:lvl3pPr lvl="2">
              <a:spcBef>
                <a:spcPts val="0"/>
              </a:spcBef>
              <a:buClr>
                <a:schemeClr val="dk1"/>
              </a:buClr>
              <a:buSzPct val="100000"/>
              <a:buNone/>
              <a:defRPr sz="14900">
                <a:solidFill>
                  <a:schemeClr val="dk1"/>
                </a:solidFill>
              </a:defRPr>
            </a:lvl3pPr>
            <a:lvl4pPr lvl="3">
              <a:spcBef>
                <a:spcPts val="0"/>
              </a:spcBef>
              <a:buClr>
                <a:schemeClr val="dk1"/>
              </a:buClr>
              <a:buSzPct val="100000"/>
              <a:buNone/>
              <a:defRPr sz="14900">
                <a:solidFill>
                  <a:schemeClr val="dk1"/>
                </a:solidFill>
              </a:defRPr>
            </a:lvl4pPr>
            <a:lvl5pPr lvl="4">
              <a:spcBef>
                <a:spcPts val="0"/>
              </a:spcBef>
              <a:buClr>
                <a:schemeClr val="dk1"/>
              </a:buClr>
              <a:buSzPct val="100000"/>
              <a:buNone/>
              <a:defRPr sz="14900">
                <a:solidFill>
                  <a:schemeClr val="dk1"/>
                </a:solidFill>
              </a:defRPr>
            </a:lvl5pPr>
            <a:lvl6pPr lvl="5">
              <a:spcBef>
                <a:spcPts val="0"/>
              </a:spcBef>
              <a:buClr>
                <a:schemeClr val="dk1"/>
              </a:buClr>
              <a:buSzPct val="100000"/>
              <a:buNone/>
              <a:defRPr sz="14900">
                <a:solidFill>
                  <a:schemeClr val="dk1"/>
                </a:solidFill>
              </a:defRPr>
            </a:lvl6pPr>
            <a:lvl7pPr lvl="6">
              <a:spcBef>
                <a:spcPts val="0"/>
              </a:spcBef>
              <a:buClr>
                <a:schemeClr val="dk1"/>
              </a:buClr>
              <a:buSzPct val="100000"/>
              <a:buNone/>
              <a:defRPr sz="14900">
                <a:solidFill>
                  <a:schemeClr val="dk1"/>
                </a:solidFill>
              </a:defRPr>
            </a:lvl7pPr>
            <a:lvl8pPr lvl="7">
              <a:spcBef>
                <a:spcPts val="0"/>
              </a:spcBef>
              <a:buClr>
                <a:schemeClr val="dk1"/>
              </a:buClr>
              <a:buSzPct val="100000"/>
              <a:buNone/>
              <a:defRPr sz="14900">
                <a:solidFill>
                  <a:schemeClr val="dk1"/>
                </a:solidFill>
              </a:defRPr>
            </a:lvl8pPr>
            <a:lvl9pPr lvl="8">
              <a:spcBef>
                <a:spcPts val="0"/>
              </a:spcBef>
              <a:buClr>
                <a:schemeClr val="dk1"/>
              </a:buClr>
              <a:buSzPct val="100000"/>
              <a:buNone/>
              <a:defRPr sz="14900">
                <a:solidFill>
                  <a:schemeClr val="dk1"/>
                </a:solidFill>
              </a:defRPr>
            </a:lvl9pPr>
          </a:lstStyle>
          <a:p>
            <a:endParaRPr/>
          </a:p>
        </p:txBody>
      </p:sp>
      <p:sp>
        <p:nvSpPr>
          <p:cNvPr id="11" name="Shape 11"/>
          <p:cNvSpPr txBox="1">
            <a:spLocks noGrp="1"/>
          </p:cNvSpPr>
          <p:nvPr>
            <p:ph type="body" idx="1"/>
          </p:nvPr>
        </p:nvSpPr>
        <p:spPr>
          <a:xfrm>
            <a:off x="1496160" y="7375839"/>
            <a:ext cx="40899000" cy="21864900"/>
          </a:xfrm>
          <a:prstGeom prst="rect">
            <a:avLst/>
          </a:prstGeom>
          <a:noFill/>
          <a:ln>
            <a:noFill/>
          </a:ln>
        </p:spPr>
        <p:txBody>
          <a:bodyPr lIns="487600" tIns="487600" rIns="487600" bIns="487600" anchor="t" anchorCtr="0"/>
          <a:lstStyle>
            <a:lvl1pPr lvl="0">
              <a:lnSpc>
                <a:spcPct val="115000"/>
              </a:lnSpc>
              <a:spcBef>
                <a:spcPts val="0"/>
              </a:spcBef>
              <a:spcAft>
                <a:spcPts val="8500"/>
              </a:spcAft>
              <a:buClr>
                <a:schemeClr val="dk2"/>
              </a:buClr>
              <a:buSzPct val="100000"/>
              <a:buChar char="●"/>
              <a:defRPr sz="9600">
                <a:solidFill>
                  <a:schemeClr val="dk2"/>
                </a:solidFill>
              </a:defRPr>
            </a:lvl1pPr>
            <a:lvl2pPr lvl="1">
              <a:lnSpc>
                <a:spcPct val="115000"/>
              </a:lnSpc>
              <a:spcBef>
                <a:spcPts val="0"/>
              </a:spcBef>
              <a:spcAft>
                <a:spcPts val="8500"/>
              </a:spcAft>
              <a:buClr>
                <a:schemeClr val="dk2"/>
              </a:buClr>
              <a:buSzPct val="100000"/>
              <a:buChar char="○"/>
              <a:defRPr sz="7500">
                <a:solidFill>
                  <a:schemeClr val="dk2"/>
                </a:solidFill>
              </a:defRPr>
            </a:lvl2pPr>
            <a:lvl3pPr lvl="2">
              <a:lnSpc>
                <a:spcPct val="115000"/>
              </a:lnSpc>
              <a:spcBef>
                <a:spcPts val="0"/>
              </a:spcBef>
              <a:spcAft>
                <a:spcPts val="8500"/>
              </a:spcAft>
              <a:buClr>
                <a:schemeClr val="dk2"/>
              </a:buClr>
              <a:buSzPct val="100000"/>
              <a:buChar char="■"/>
              <a:defRPr sz="7500">
                <a:solidFill>
                  <a:schemeClr val="dk2"/>
                </a:solidFill>
              </a:defRPr>
            </a:lvl3pPr>
            <a:lvl4pPr lvl="3">
              <a:lnSpc>
                <a:spcPct val="115000"/>
              </a:lnSpc>
              <a:spcBef>
                <a:spcPts val="0"/>
              </a:spcBef>
              <a:spcAft>
                <a:spcPts val="8500"/>
              </a:spcAft>
              <a:buClr>
                <a:schemeClr val="dk2"/>
              </a:buClr>
              <a:buSzPct val="100000"/>
              <a:buChar char="●"/>
              <a:defRPr sz="7500">
                <a:solidFill>
                  <a:schemeClr val="dk2"/>
                </a:solidFill>
              </a:defRPr>
            </a:lvl4pPr>
            <a:lvl5pPr lvl="4">
              <a:lnSpc>
                <a:spcPct val="115000"/>
              </a:lnSpc>
              <a:spcBef>
                <a:spcPts val="0"/>
              </a:spcBef>
              <a:spcAft>
                <a:spcPts val="8500"/>
              </a:spcAft>
              <a:buClr>
                <a:schemeClr val="dk2"/>
              </a:buClr>
              <a:buSzPct val="100000"/>
              <a:buChar char="○"/>
              <a:defRPr sz="7500">
                <a:solidFill>
                  <a:schemeClr val="dk2"/>
                </a:solidFill>
              </a:defRPr>
            </a:lvl5pPr>
            <a:lvl6pPr lvl="5">
              <a:lnSpc>
                <a:spcPct val="115000"/>
              </a:lnSpc>
              <a:spcBef>
                <a:spcPts val="0"/>
              </a:spcBef>
              <a:spcAft>
                <a:spcPts val="8500"/>
              </a:spcAft>
              <a:buClr>
                <a:schemeClr val="dk2"/>
              </a:buClr>
              <a:buSzPct val="100000"/>
              <a:buChar char="■"/>
              <a:defRPr sz="7500">
                <a:solidFill>
                  <a:schemeClr val="dk2"/>
                </a:solidFill>
              </a:defRPr>
            </a:lvl6pPr>
            <a:lvl7pPr lvl="6">
              <a:lnSpc>
                <a:spcPct val="115000"/>
              </a:lnSpc>
              <a:spcBef>
                <a:spcPts val="0"/>
              </a:spcBef>
              <a:spcAft>
                <a:spcPts val="8500"/>
              </a:spcAft>
              <a:buClr>
                <a:schemeClr val="dk2"/>
              </a:buClr>
              <a:buSzPct val="100000"/>
              <a:buChar char="●"/>
              <a:defRPr sz="7500">
                <a:solidFill>
                  <a:schemeClr val="dk2"/>
                </a:solidFill>
              </a:defRPr>
            </a:lvl7pPr>
            <a:lvl8pPr lvl="7">
              <a:lnSpc>
                <a:spcPct val="115000"/>
              </a:lnSpc>
              <a:spcBef>
                <a:spcPts val="0"/>
              </a:spcBef>
              <a:spcAft>
                <a:spcPts val="8500"/>
              </a:spcAft>
              <a:buClr>
                <a:schemeClr val="dk2"/>
              </a:buClr>
              <a:buSzPct val="100000"/>
              <a:buChar char="○"/>
              <a:defRPr sz="7500">
                <a:solidFill>
                  <a:schemeClr val="dk2"/>
                </a:solidFill>
              </a:defRPr>
            </a:lvl8pPr>
            <a:lvl9pPr lvl="8">
              <a:lnSpc>
                <a:spcPct val="115000"/>
              </a:lnSpc>
              <a:spcBef>
                <a:spcPts val="0"/>
              </a:spcBef>
              <a:spcAft>
                <a:spcPts val="8500"/>
              </a:spcAft>
              <a:buClr>
                <a:schemeClr val="dk2"/>
              </a:buClr>
              <a:buSzPct val="100000"/>
              <a:buChar char="■"/>
              <a:defRPr sz="7500">
                <a:solidFill>
                  <a:schemeClr val="dk2"/>
                </a:solidFill>
              </a:defRPr>
            </a:lvl9pPr>
          </a:lstStyle>
          <a:p>
            <a:endParaRPr/>
          </a:p>
        </p:txBody>
      </p:sp>
      <p:sp>
        <p:nvSpPr>
          <p:cNvPr id="12" name="Shape 12"/>
          <p:cNvSpPr txBox="1">
            <a:spLocks noGrp="1"/>
          </p:cNvSpPr>
          <p:nvPr>
            <p:ph type="sldNum" idx="12"/>
          </p:nvPr>
        </p:nvSpPr>
        <p:spPr>
          <a:xfrm>
            <a:off x="40667797" y="29844587"/>
            <a:ext cx="2633700" cy="2519100"/>
          </a:xfrm>
          <a:prstGeom prst="rect">
            <a:avLst/>
          </a:prstGeom>
          <a:noFill/>
          <a:ln>
            <a:noFill/>
          </a:ln>
        </p:spPr>
        <p:txBody>
          <a:bodyPr lIns="487600" tIns="487600" rIns="487600" bIns="487600" anchor="ctr" anchorCtr="0">
            <a:noAutofit/>
          </a:bodyPr>
          <a:lstStyle/>
          <a:p>
            <a:pPr lvl="0" algn="r">
              <a:spcBef>
                <a:spcPts val="0"/>
              </a:spcBef>
              <a:buNone/>
            </a:pPr>
            <a:fld id="{00000000-1234-1234-1234-123412341234}" type="slidenum">
              <a:rPr lang="en-US" sz="5300">
                <a:solidFill>
                  <a:schemeClr val="dk2"/>
                </a:solidFill>
              </a:rPr>
              <a:t>‹#›</a:t>
            </a:fld>
            <a:endParaRPr lang="en-US" sz="53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4.png"/><Relationship Id="rId3" Type="http://schemas.microsoft.com/office/2018/10/relationships/comments" Target="../comments/modernComment_100_0.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4" name="Rectangle 3">
            <a:extLst>
              <a:ext uri="{FF2B5EF4-FFF2-40B4-BE49-F238E27FC236}">
                <a16:creationId xmlns:a16="http://schemas.microsoft.com/office/drawing/2014/main" id="{9BE8652A-4142-0E21-7B31-0E76D6012082}"/>
              </a:ext>
            </a:extLst>
          </p:cNvPr>
          <p:cNvSpPr/>
          <p:nvPr/>
        </p:nvSpPr>
        <p:spPr>
          <a:xfrm>
            <a:off x="-3977" y="-27828"/>
            <a:ext cx="43867346" cy="4102871"/>
          </a:xfrm>
          <a:prstGeom prst="rect">
            <a:avLst/>
          </a:prstGeom>
          <a:solidFill>
            <a:srgbClr val="D5B9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Shape 59" descr="bar"/>
          <p:cNvPicPr preferRelativeResize="0"/>
          <p:nvPr/>
        </p:nvPicPr>
        <p:blipFill rotWithShape="1">
          <a:blip r:embed="rId4">
            <a:alphaModFix/>
          </a:blip>
          <a:srcRect/>
          <a:stretch/>
        </p:blipFill>
        <p:spPr>
          <a:xfrm>
            <a:off x="228600" y="31235650"/>
            <a:ext cx="43434000" cy="234900"/>
          </a:xfrm>
          <a:prstGeom prst="rect">
            <a:avLst/>
          </a:prstGeom>
          <a:noFill/>
          <a:ln>
            <a:noFill/>
          </a:ln>
        </p:spPr>
      </p:pic>
      <p:sp>
        <p:nvSpPr>
          <p:cNvPr id="60" name="Shape 60"/>
          <p:cNvSpPr txBox="1"/>
          <p:nvPr/>
        </p:nvSpPr>
        <p:spPr>
          <a:xfrm>
            <a:off x="457200" y="31623000"/>
            <a:ext cx="11353800" cy="11589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1" i="0" u="none">
                <a:solidFill>
                  <a:schemeClr val="dk1"/>
                </a:solidFill>
                <a:latin typeface="Arial"/>
                <a:ea typeface="Arial"/>
                <a:cs typeface="Arial"/>
                <a:sym typeface="Arial"/>
              </a:rPr>
              <a:t>Young Scholar’s Program at Northeastern University</a:t>
            </a:r>
            <a:br>
              <a:rPr lang="en-US" sz="2000" b="1" i="0" u="none">
                <a:solidFill>
                  <a:schemeClr val="dk1"/>
                </a:solidFill>
                <a:latin typeface="Arial"/>
                <a:ea typeface="Arial"/>
                <a:cs typeface="Arial"/>
                <a:sym typeface="Arial"/>
              </a:rPr>
            </a:br>
            <a:r>
              <a:rPr lang="en-US" sz="2000" b="0" i="0" u="none">
                <a:solidFill>
                  <a:schemeClr val="dk1"/>
                </a:solidFill>
                <a:latin typeface="Arial"/>
                <a:ea typeface="Arial"/>
                <a:cs typeface="Arial"/>
                <a:sym typeface="Arial"/>
              </a:rPr>
              <a:t>Claire Duggan, Program Director</a:t>
            </a:r>
          </a:p>
          <a:p>
            <a:pPr marL="0" marR="0" lvl="0" indent="0" algn="l" rtl="0">
              <a:lnSpc>
                <a:spcPct val="100000"/>
              </a:lnSpc>
              <a:spcBef>
                <a:spcPts val="0"/>
              </a:spcBef>
              <a:spcAft>
                <a:spcPts val="0"/>
              </a:spcAft>
              <a:buNone/>
            </a:pPr>
            <a:endParaRPr sz="2000" b="0" i="0" u="none">
              <a:solidFill>
                <a:schemeClr val="dk1"/>
              </a:solidFill>
              <a:latin typeface="Arial"/>
              <a:ea typeface="Arial"/>
              <a:cs typeface="Arial"/>
              <a:sym typeface="Arial"/>
            </a:endParaRPr>
          </a:p>
        </p:txBody>
      </p:sp>
      <p:sp>
        <p:nvSpPr>
          <p:cNvPr id="62" name="Shape 62"/>
          <p:cNvSpPr txBox="1"/>
          <p:nvPr/>
        </p:nvSpPr>
        <p:spPr>
          <a:xfrm>
            <a:off x="11350900" y="1410871"/>
            <a:ext cx="19771200" cy="2536531"/>
          </a:xfrm>
          <a:prstGeom prst="rect">
            <a:avLst/>
          </a:prstGeom>
          <a:noFill/>
          <a:ln>
            <a:noFill/>
          </a:ln>
        </p:spPr>
        <p:txBody>
          <a:bodyPr lIns="91425" tIns="45700" rIns="91425" bIns="45700" anchor="t" anchorCtr="0">
            <a:noAutofit/>
          </a:bodyPr>
          <a:lstStyle/>
          <a:p>
            <a:pPr algn="ctr"/>
            <a:r>
              <a:rPr lang="en-US" sz="3200" b="1">
                <a:solidFill>
                  <a:schemeClr val="tx1"/>
                </a:solidFill>
                <a:latin typeface="Calibri"/>
              </a:rPr>
              <a:t>Dominique Dang</a:t>
            </a:r>
            <a:r>
              <a:rPr lang="en-US" sz="3200" b="1" baseline="30000">
                <a:solidFill>
                  <a:schemeClr val="tx1"/>
                </a:solidFill>
                <a:latin typeface="Calibri"/>
              </a:rPr>
              <a:t>1</a:t>
            </a:r>
            <a:r>
              <a:rPr lang="en-US" sz="3200" b="1">
                <a:solidFill>
                  <a:schemeClr val="tx1"/>
                </a:solidFill>
                <a:latin typeface="Calibri"/>
              </a:rPr>
              <a:t>, Lucas Santos</a:t>
            </a:r>
            <a:r>
              <a:rPr lang="en-US" sz="3200" b="1" baseline="30000">
                <a:solidFill>
                  <a:schemeClr val="tx1"/>
                </a:solidFill>
                <a:latin typeface="Calibri"/>
              </a:rPr>
              <a:t>2</a:t>
            </a:r>
            <a:r>
              <a:rPr lang="en-US" sz="3200">
                <a:solidFill>
                  <a:schemeClr val="tx1"/>
                </a:solidFill>
                <a:latin typeface="Calibri"/>
              </a:rPr>
              <a:t>, Julia Clarin</a:t>
            </a:r>
            <a:r>
              <a:rPr lang="en-US" sz="3200" baseline="30000">
                <a:solidFill>
                  <a:schemeClr val="tx1"/>
                </a:solidFill>
                <a:latin typeface="Calibri"/>
              </a:rPr>
              <a:t>3</a:t>
            </a:r>
            <a:r>
              <a:rPr lang="en-US" sz="3200">
                <a:solidFill>
                  <a:schemeClr val="tx1"/>
                </a:solidFill>
                <a:latin typeface="Calibri"/>
              </a:rPr>
              <a:t>, </a:t>
            </a:r>
            <a:r>
              <a:rPr lang="en-US" sz="3200" err="1">
                <a:solidFill>
                  <a:schemeClr val="tx1"/>
                </a:solidFill>
                <a:latin typeface="Calibri"/>
              </a:rPr>
              <a:t>Rouzbeh</a:t>
            </a:r>
            <a:r>
              <a:rPr lang="en-US" sz="3200">
                <a:solidFill>
                  <a:schemeClr val="tx1"/>
                </a:solidFill>
                <a:latin typeface="Calibri"/>
              </a:rPr>
              <a:t> Amini</a:t>
            </a:r>
            <a:r>
              <a:rPr lang="en-US" sz="3200" baseline="30000">
                <a:solidFill>
                  <a:schemeClr val="tx1"/>
                </a:solidFill>
                <a:latin typeface="Calibri"/>
              </a:rPr>
              <a:t>3,4</a:t>
            </a:r>
            <a:endParaRPr lang="en-US" sz="3200">
              <a:solidFill>
                <a:schemeClr val="tx1"/>
              </a:solidFill>
              <a:latin typeface="Calibri"/>
            </a:endParaRPr>
          </a:p>
          <a:p>
            <a:pPr algn="ctr"/>
            <a:r>
              <a:rPr lang="en-US" sz="3200">
                <a:solidFill>
                  <a:schemeClr val="tx1"/>
                </a:solidFill>
                <a:latin typeface="Calibri"/>
              </a:rPr>
              <a:t>(1) YSP Student, North Quincy High School, Quincy, MA, USA</a:t>
            </a:r>
          </a:p>
          <a:p>
            <a:pPr algn="ctr"/>
            <a:r>
              <a:rPr lang="en-US" sz="3200">
                <a:solidFill>
                  <a:schemeClr val="tx1"/>
                </a:solidFill>
                <a:latin typeface="Calibri"/>
              </a:rPr>
              <a:t>(2) YSP Student, Brookline High School, Brookline, MA, USA</a:t>
            </a:r>
          </a:p>
          <a:p>
            <a:pPr algn="ctr"/>
            <a:r>
              <a:rPr lang="en-US" sz="3200">
                <a:solidFill>
                  <a:schemeClr val="tx1"/>
                </a:solidFill>
                <a:latin typeface="Calibri"/>
              </a:rPr>
              <a:t>(3) Department of Bioengineering, Northeastern University, Boston, MA, USA</a:t>
            </a:r>
          </a:p>
          <a:p>
            <a:pPr algn="ctr"/>
            <a:r>
              <a:rPr lang="en-US" sz="3200">
                <a:solidFill>
                  <a:schemeClr val="tx1"/>
                </a:solidFill>
                <a:latin typeface="Calibri"/>
              </a:rPr>
              <a:t>(4) Department of Mechanical Engineering, Northeastern University, Boston, MA, USA</a:t>
            </a:r>
          </a:p>
          <a:p>
            <a:pPr algn="ctr"/>
            <a:endParaRPr lang="en-US" sz="3600" i="1">
              <a:solidFill>
                <a:schemeClr val="tx1"/>
              </a:solidFill>
              <a:latin typeface="Calibri"/>
            </a:endParaRPr>
          </a:p>
        </p:txBody>
      </p:sp>
      <p:sp>
        <p:nvSpPr>
          <p:cNvPr id="66" name="Shape 66" descr="Image result for Northeastern ALERT program"/>
          <p:cNvSpPr txBox="1"/>
          <p:nvPr/>
        </p:nvSpPr>
        <p:spPr>
          <a:xfrm>
            <a:off x="395287" y="-655637"/>
            <a:ext cx="304799" cy="30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8600" b="0" i="0" u="none">
              <a:solidFill>
                <a:schemeClr val="dk1"/>
              </a:solidFill>
              <a:latin typeface="Arial"/>
              <a:ea typeface="Arial"/>
              <a:cs typeface="Arial"/>
              <a:sym typeface="Arial"/>
            </a:endParaRPr>
          </a:p>
        </p:txBody>
      </p:sp>
      <p:sp>
        <p:nvSpPr>
          <p:cNvPr id="67" name="Shape 67" descr="Image result for Northeastern ALERT program"/>
          <p:cNvSpPr txBox="1"/>
          <p:nvPr/>
        </p:nvSpPr>
        <p:spPr>
          <a:xfrm>
            <a:off x="547687" y="-503237"/>
            <a:ext cx="304800" cy="30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8600" b="0" i="0" u="none">
              <a:solidFill>
                <a:schemeClr val="dk1"/>
              </a:solidFill>
              <a:latin typeface="Arial"/>
              <a:ea typeface="Arial"/>
              <a:cs typeface="Arial"/>
              <a:sym typeface="Arial"/>
            </a:endParaRPr>
          </a:p>
        </p:txBody>
      </p:sp>
      <p:sp>
        <p:nvSpPr>
          <p:cNvPr id="68" name="Shape 68" descr="Image result for Northeastern ALERT program"/>
          <p:cNvSpPr txBox="1"/>
          <p:nvPr/>
        </p:nvSpPr>
        <p:spPr>
          <a:xfrm>
            <a:off x="700087" y="-350837"/>
            <a:ext cx="304800" cy="30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8600" b="0" i="0" u="none">
              <a:solidFill>
                <a:schemeClr val="dk1"/>
              </a:solidFill>
              <a:latin typeface="Arial"/>
              <a:ea typeface="Arial"/>
              <a:cs typeface="Arial"/>
              <a:sym typeface="Arial"/>
            </a:endParaRPr>
          </a:p>
        </p:txBody>
      </p:sp>
      <p:sp>
        <p:nvSpPr>
          <p:cNvPr id="71" name="Shape 71" descr="data:image/jpeg;base64,/9j/4AAQSkZJRgABAQAAAQABAAD/2wCEAAkGBwgHBhUUExMVFRQXGSIbGRgYGRofHxwhIB8gIh8cJyUkJzAhIh4xJx0mJDEhKikyLjo6GR80OD8tOSgtLjcBCgoKDg0OGxAQGjQlICU4Li4uNzAzLDU3NCwsNCwsLCwsLSwtLCw3NCw0LywsNS80LDQwLDQsLCwsLCw0NCwsLP/AABEIACwAgQMBEQACEQEDEQH/xAAbAAEAAwADAQAAAAAAAAAAAAAABAUGAgMHAf/EADoQAAEDAwMBBQYDBQkAAAAAAAECAxEABAUGITESE0FRcYEHFCJhodEykbEVM8HS4RYkNlJUcoOSk//EABoBAQADAQEBAAAAAAAAAAAAAAACAwQBBQb/xAAwEQACAgIBAgMFCAMBAAAAAAABAgADBBESITEyUWEFExRBgSMzNFKhweHxkbHRIv/aAAwDAQACEQMRAD8A9SzuVuGgUtbRyrnfwrRVUD1aUW2EeGY291JlH7kguqSe4J2Hlt/Gu5WNuvdfQj9Zm985PUyz09qm+Q+EvHtEHaT+IfevIryGB00vS0/Ob1JChNbppn2kRSIpEUiKRFIikRSIpEUiKRFIikTB3F9/cyk8yZ8++vQCddzAW6amNyB7W7THI5rQZSJp7G3Q0yDHxEb18nlEC1gnbc1oOgmt/a1ticChx4kJ2EgTzxXpYdbWIFHfUtaxa120g/2+0/8A51f9DW34G7ylXxlXnLbD53HZlJ7FwKI5HBHpVNlL1+IS6u5LPCZxttQY+5y6rdKj2qZkQY2id/WutQ4Tme04LkL8B3lpVMtikRSIpEUiKRFIikRSIpEz+V0vbXiVFBKVqM87fMRWhMll9ZQ9Ct2lZa6fZx65KCpXiR+ndXlZWbk2f+dcR6f9k66EXr3k1nErvXdwUp7zxNZ6cdnPUdJNlEi+01CW9KgDYBaQPrX0Ps8at16TJnfdT7pnHaed06wXGrUrLaeoqQ31ExvMiZrt9lwtYKTrfrOUV0mpSwG9DymcwrDCPaSBafukk9XSfhA6TI/2zEfOPCtVrH4X7TvM1aj4n7PtL3EX1i5r51tNslLgCpe61En8M/DED+lZ7EcY4Yt08pordTkEBevn/id+b1p7tkixbMl90bGDAB7xsDNRqxNrzc6Elbl6bgg2Ywms/esl2FyyWHTxJ2PgNwPtS3E4rzQ7EVZXJuDjRnfqTVoxWQTbtNF59UfDMATwPPvqNGLzXmx0JK7J4NwUbMqMzrLUGJbAdtENlX4VFZKfnx9xV9WJTZ4W3KLMq6vxLr6y1f1M5hMA0u6AU+5MIbj4t9j8hBH51QMcW2EV9h5y45BrrBs7nykB3WeYsEpcuLFSGVH8QVJE8d36xVoxK36I+zKzlWL1dNCW+oNUN4zAouWkh1K1AAdXTyCZ4PhxVFOMXsKMdal92RwrDqNypyWurhtoKYti6lKQXFyelJIBKZA3idzV1eECdO2vKU2ZZHgXfnL/AExn2dQY/tEgpIMKSTMH7VnvoNTaM0UXC1diXFUS6KRFIikTIe1H/DH/ACJ/jW3A+9+kx533UqMFoHHZLDNOqddBWgKIBTAkeVX25zo5UAdJTVho6BiT1kfHu3GjdXJtkr62XCkEECfi2B8wfQ71JwMikuRoiRQnHuCA7BndhSoe064jnpXH5JqNv4Rfp+87X+Kb6/tPnslSly4fWrdyBJPO8k/Wu+0egUDtHs7rsnvHtYHZX1utH7yDEc7EEfWns7qrA9o9odCpHecs/bunXaV2kOXCUhTiDwISAN/mmNvLxrlLD4fVnRflFqn4jdfU/OSc1jdR6sW226yi3aQZJ6+okxE8eE7R31GqynH2VOzJW13X6DDQlVq5i4RrK3abiUIQlvr45PPrVuMR7hmb13K8gH3yqvpqXWSx2sshYrbcXblChCto+vdVCWYyMGUHcuevIdSrEalRqHF3eH0Chp0pJD4I6TOxCjV1Ni2ZBZfKVXVtXj8W85s9NMNI0g2kAQWtx4yN5rDexNxPrNtIApA9JmfZAT7o95p/StftLxCZPZvhM9DrzJ6UUiKRFImf1xibrM4Ts2gCrrB3MbCa04tq12cmmfKraxOKzNWmK13Z2qW0OICEiEiUbAelamtxWOyP9zKteUoAB6STgNGZA5pNzeOBSknqCQZJI4k8QOYHgKjdlpw93WJKrFfnzsMl4rT2QttcO3KgnslBUGd9+mNvSoWXo2OKx3k0ocXmw9v6kS/0vmcTmlXFgpMLklCo2ncjfYidx3iammTXYgS75SDY9iOXqPec8fpbLZPMpuL9afgjpbTHcZHGwE7+Jrj5NaIUpHedTHsdw9p7SoubO4z+srhVo52K0bElRBUR8JIgbDb6T3xVyuKqFFg2D/cpKG25jWdanbkMVrLGWanTdlQQOogLPA8xB8q4luM7BeHeSevIReXLtJH7Outa4Bm5Cg3ctkp6uAuDt5Gd/Mmo+8XGsNfdTJcGyKw/ZhOy4x+uMrbdi6ptDZ2UsESR6b/lFcV8VDyUEmdKZLjixGpP1DpZ93SjdswepSFhRKzE7Kk/meKqpyQLjY8suxyagiy/xFm9aYJtpUdSUdJ84rPY4awsJorUqgUzP6CwGS0/ZuhxKSpUdICtjA8e6tOZelrDjM2JQ9SkGXnvmY/0qf8A2H8tZ+Ff5v0/maOVn5f1/iWtUy2KRFIikRSIpEUiKRFInn+tdP2lnce8tKcbcWZV0qgT3niZ9Yr0sW9mHBuonnZNCqeanRlVgrN3UF32b9w+pHeOvmPSrrXFQ5Io3KqlNp4sx1PTrK0YsLVLbaQlCRAAryWYsdnvPUVQo0J31GSikRSIpEUif//Z"/>
          <p:cNvSpPr txBox="1"/>
          <p:nvPr/>
        </p:nvSpPr>
        <p:spPr>
          <a:xfrm>
            <a:off x="852487" y="-198437"/>
            <a:ext cx="304800" cy="30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8600" b="0" i="0" u="none">
              <a:solidFill>
                <a:schemeClr val="dk1"/>
              </a:solidFill>
              <a:latin typeface="Arial"/>
              <a:ea typeface="Arial"/>
              <a:cs typeface="Arial"/>
              <a:sym typeface="Arial"/>
            </a:endParaRPr>
          </a:p>
        </p:txBody>
      </p:sp>
      <p:sp>
        <p:nvSpPr>
          <p:cNvPr id="72" name="Shape 72" descr="data:image/jpeg;base64,/9j/4AAQSkZJRgABAQAAAQABAAD/2wCEAAkGBwgHBhUUExMVFRQXGSIbGRgYGRofHxwhIB8gIh8cJyUkJzAhIh4xJx0mJDEhKikyLjo6GR80OD8tOSgtLjcBCgoKDg0OGxAQGjQlICU4Li4uNzAzLDU3NCwsNCwsLCwsLSwtLCw3NCw0LywsNS80LDQwLDQsLCwsLCw0NCwsLP/AABEIACwAgQMBEQACEQEDEQH/xAAbAAEAAwADAQAAAAAAAAAAAAAABAUGAgMHAf/EADoQAAEDAwMBBQYDBQkAAAAAAAECAxEABAUGITESE0FRcYEHFCJhodEykbEVM8HS4RYkNlJUcoOSk//EABoBAQADAQEBAAAAAAAAAAAAAAACAwQBBQb/xAAwEQACAgIBAgMFCAMBAAAAAAABAgADBBESITEyUWEFExRBgSMzNFKhweHxkbHRIv/aAAwDAQACEQMRAD8A9SzuVuGgUtbRyrnfwrRVUD1aUW2EeGY291JlH7kguqSe4J2Hlt/Gu5WNuvdfQj9Zm985PUyz09qm+Q+EvHtEHaT+IfevIryGB00vS0/Ob1JChNbppn2kRSIpEUiKRFIikRSIpEUiKRFIikTB3F9/cyk8yZ8++vQCddzAW6amNyB7W7THI5rQZSJp7G3Q0yDHxEb18nlEC1gnbc1oOgmt/a1ticChx4kJ2EgTzxXpYdbWIFHfUtaxa120g/2+0/8A51f9DW34G7ylXxlXnLbD53HZlJ7FwKI5HBHpVNlL1+IS6u5LPCZxttQY+5y6rdKj2qZkQY2id/WutQ4Tme04LkL8B3lpVMtikRSIpEUiKRFIikRSIpEz+V0vbXiVFBKVqM87fMRWhMll9ZQ9Ct2lZa6fZx65KCpXiR+ndXlZWbk2f+dcR6f9k66EXr3k1nErvXdwUp7zxNZ6cdnPUdJNlEi+01CW9KgDYBaQPrX0Ps8at16TJnfdT7pnHaed06wXGrUrLaeoqQ31ExvMiZrt9lwtYKTrfrOUV0mpSwG9DymcwrDCPaSBafukk9XSfhA6TI/2zEfOPCtVrH4X7TvM1aj4n7PtL3EX1i5r51tNslLgCpe61En8M/DED+lZ7EcY4Yt08pordTkEBevn/id+b1p7tkixbMl90bGDAB7xsDNRqxNrzc6Elbl6bgg2Ywms/esl2FyyWHTxJ2PgNwPtS3E4rzQ7EVZXJuDjRnfqTVoxWQTbtNF59UfDMATwPPvqNGLzXmx0JK7J4NwUbMqMzrLUGJbAdtENlX4VFZKfnx9xV9WJTZ4W3KLMq6vxLr6y1f1M5hMA0u6AU+5MIbj4t9j8hBH51QMcW2EV9h5y45BrrBs7nykB3WeYsEpcuLFSGVH8QVJE8d36xVoxK36I+zKzlWL1dNCW+oNUN4zAouWkh1K1AAdXTyCZ4PhxVFOMXsKMdal92RwrDqNypyWurhtoKYti6lKQXFyelJIBKZA3idzV1eECdO2vKU2ZZHgXfnL/AExn2dQY/tEgpIMKSTMH7VnvoNTaM0UXC1diXFUS6KRFIikTIe1H/DH/ACJ/jW3A+9+kx533UqMFoHHZLDNOqddBWgKIBTAkeVX25zo5UAdJTVho6BiT1kfHu3GjdXJtkr62XCkEECfi2B8wfQ71JwMikuRoiRQnHuCA7BndhSoe064jnpXH5JqNv4Rfp+87X+Kb6/tPnslSly4fWrdyBJPO8k/Wu+0egUDtHs7rsnvHtYHZX1utH7yDEc7EEfWns7qrA9o9odCpHecs/bunXaV2kOXCUhTiDwISAN/mmNvLxrlLD4fVnRflFqn4jdfU/OSc1jdR6sW226yi3aQZJ6+okxE8eE7R31GqynH2VOzJW13X6DDQlVq5i4RrK3abiUIQlvr45PPrVuMR7hmb13K8gH3yqvpqXWSx2sshYrbcXblChCto+vdVCWYyMGUHcuevIdSrEalRqHF3eH0Chp0pJD4I6TOxCjV1Ni2ZBZfKVXVtXj8W85s9NMNI0g2kAQWtx4yN5rDexNxPrNtIApA9JmfZAT7o95p/StftLxCZPZvhM9DrzJ6UUiKRFImf1xibrM4Ts2gCrrB3MbCa04tq12cmmfKraxOKzNWmK13Z2qW0OICEiEiUbAelamtxWOyP9zKteUoAB6STgNGZA5pNzeOBSknqCQZJI4k8QOYHgKjdlpw93WJKrFfnzsMl4rT2QttcO3KgnslBUGd9+mNvSoWXo2OKx3k0ocXmw9v6kS/0vmcTmlXFgpMLklCo2ncjfYidx3iammTXYgS75SDY9iOXqPec8fpbLZPMpuL9afgjpbTHcZHGwE7+Jrj5NaIUpHedTHsdw9p7SoubO4z+srhVo52K0bElRBUR8JIgbDb6T3xVyuKqFFg2D/cpKG25jWdanbkMVrLGWanTdlQQOogLPA8xB8q4luM7BeHeSevIReXLtJH7Outa4Bm5Cg3ctkp6uAuDt5Gd/Mmo+8XGsNfdTJcGyKw/ZhOy4x+uMrbdi6ptDZ2UsESR6b/lFcV8VDyUEmdKZLjixGpP1DpZ93SjdswepSFhRKzE7Kk/meKqpyQLjY8suxyagiy/xFm9aYJtpUdSUdJ84rPY4awsJorUqgUzP6CwGS0/ZuhxKSpUdICtjA8e6tOZelrDjM2JQ9SkGXnvmY/0qf8A2H8tZ+Ff5v0/maOVn5f1/iWtUy2KRFIikRSIpEUiKRFInn+tdP2lnce8tKcbcWZV0qgT3niZ9Yr0sW9mHBuonnZNCqeanRlVgrN3UF32b9w+pHeOvmPSrrXFQ5Io3KqlNp4sx1PTrK0YsLVLbaQlCRAAryWYsdnvPUVQo0J31GSikRSIpEUif//Z"/>
          <p:cNvSpPr txBox="1"/>
          <p:nvPr/>
        </p:nvSpPr>
        <p:spPr>
          <a:xfrm>
            <a:off x="1004887" y="-46036"/>
            <a:ext cx="304800" cy="30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8600" b="0" i="0" u="none">
              <a:solidFill>
                <a:schemeClr val="dk1"/>
              </a:solidFill>
              <a:latin typeface="Arial"/>
              <a:ea typeface="Arial"/>
              <a:cs typeface="Arial"/>
              <a:sym typeface="Arial"/>
            </a:endParaRPr>
          </a:p>
        </p:txBody>
      </p:sp>
      <p:sp>
        <p:nvSpPr>
          <p:cNvPr id="74" name="Shape 74"/>
          <p:cNvSpPr txBox="1"/>
          <p:nvPr/>
        </p:nvSpPr>
        <p:spPr>
          <a:xfrm>
            <a:off x="30146831" y="4321361"/>
            <a:ext cx="13496979" cy="1283400"/>
          </a:xfrm>
          <a:prstGeom prst="rect">
            <a:avLst/>
          </a:prstGeom>
          <a:solidFill>
            <a:srgbClr val="6D2E46"/>
          </a:solidFill>
          <a:ln w="76200" cap="flat" cmpd="sng">
            <a:solidFill>
              <a:srgbClr val="6D2E46"/>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6000" b="1">
                <a:solidFill>
                  <a:srgbClr val="FFFFFF"/>
                </a:solidFill>
                <a:latin typeface="Calibri"/>
              </a:rPr>
              <a:t>Results</a:t>
            </a:r>
          </a:p>
        </p:txBody>
      </p:sp>
      <p:sp>
        <p:nvSpPr>
          <p:cNvPr id="75" name="Shape 75"/>
          <p:cNvSpPr txBox="1"/>
          <p:nvPr/>
        </p:nvSpPr>
        <p:spPr>
          <a:xfrm>
            <a:off x="197994" y="4309836"/>
            <a:ext cx="13496978" cy="1285793"/>
          </a:xfrm>
          <a:prstGeom prst="rect">
            <a:avLst/>
          </a:prstGeom>
          <a:solidFill>
            <a:srgbClr val="6D2E46"/>
          </a:solidFill>
          <a:ln w="76200" cap="flat" cmpd="sng">
            <a:solidFill>
              <a:srgbClr val="6D2E46"/>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6000" b="1">
                <a:solidFill>
                  <a:srgbClr val="FFFFFF"/>
                </a:solidFill>
                <a:latin typeface="Calibri"/>
              </a:rPr>
              <a:t>Abstract</a:t>
            </a:r>
          </a:p>
        </p:txBody>
      </p:sp>
      <p:sp>
        <p:nvSpPr>
          <p:cNvPr id="78" name="Shape 78"/>
          <p:cNvSpPr txBox="1"/>
          <p:nvPr/>
        </p:nvSpPr>
        <p:spPr>
          <a:xfrm>
            <a:off x="191865" y="14937976"/>
            <a:ext cx="13491408" cy="1158901"/>
          </a:xfrm>
          <a:prstGeom prst="rect">
            <a:avLst/>
          </a:prstGeom>
          <a:solidFill>
            <a:srgbClr val="6D2E46"/>
          </a:solidFill>
          <a:ln w="76200" cap="flat" cmpd="sng">
            <a:solidFill>
              <a:srgbClr val="6D2E46"/>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6000" b="1">
                <a:solidFill>
                  <a:srgbClr val="FFFFFF"/>
                </a:solidFill>
                <a:latin typeface="Calibri"/>
              </a:rPr>
              <a:t>Introduction</a:t>
            </a:r>
            <a:endParaRPr lang="en-US" sz="6000"/>
          </a:p>
        </p:txBody>
      </p:sp>
      <p:sp>
        <p:nvSpPr>
          <p:cNvPr id="79" name="Shape 79"/>
          <p:cNvSpPr txBox="1"/>
          <p:nvPr/>
        </p:nvSpPr>
        <p:spPr>
          <a:xfrm>
            <a:off x="14071100" y="4309836"/>
            <a:ext cx="15681900" cy="1283400"/>
          </a:xfrm>
          <a:prstGeom prst="rect">
            <a:avLst/>
          </a:prstGeom>
          <a:solidFill>
            <a:srgbClr val="6D2E46"/>
          </a:solidFill>
          <a:ln w="76200" cap="flat" cmpd="sng">
            <a:solidFill>
              <a:srgbClr val="6D2E46"/>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6000" b="1">
                <a:solidFill>
                  <a:srgbClr val="FFFFFF"/>
                </a:solidFill>
                <a:latin typeface="Calibri"/>
              </a:rPr>
              <a:t>Experimental Methods</a:t>
            </a:r>
          </a:p>
        </p:txBody>
      </p:sp>
      <p:sp>
        <p:nvSpPr>
          <p:cNvPr id="86" name="Shape 86"/>
          <p:cNvSpPr txBox="1"/>
          <p:nvPr/>
        </p:nvSpPr>
        <p:spPr>
          <a:xfrm>
            <a:off x="30314975" y="20568189"/>
            <a:ext cx="13382044" cy="1254315"/>
          </a:xfrm>
          <a:prstGeom prst="rect">
            <a:avLst/>
          </a:prstGeom>
          <a:solidFill>
            <a:srgbClr val="6D2E46"/>
          </a:solidFill>
          <a:ln w="76200" cap="flat" cmpd="sng">
            <a:solidFill>
              <a:srgbClr val="6D2E46"/>
            </a:solidFill>
            <a:prstDash val="solid"/>
            <a:round/>
            <a:headEnd type="none" w="med" len="med"/>
            <a:tailEnd type="none" w="med" len="med"/>
          </a:ln>
        </p:spPr>
        <p:txBody>
          <a:bodyPr lIns="91425" tIns="91425" rIns="91425" bIns="91425" anchor="ctr" anchorCtr="0">
            <a:noAutofit/>
          </a:bodyPr>
          <a:lstStyle/>
          <a:p>
            <a:pPr algn="ctr"/>
            <a:r>
              <a:rPr lang="en-US" sz="6000" b="1">
                <a:solidFill>
                  <a:srgbClr val="FFFFFF"/>
                </a:solidFill>
                <a:latin typeface="Calibri"/>
              </a:rPr>
              <a:t>Conclusion</a:t>
            </a:r>
          </a:p>
        </p:txBody>
      </p:sp>
      <p:sp>
        <p:nvSpPr>
          <p:cNvPr id="88" name="Shape 88"/>
          <p:cNvSpPr txBox="1"/>
          <p:nvPr/>
        </p:nvSpPr>
        <p:spPr>
          <a:xfrm>
            <a:off x="14221175" y="19224774"/>
            <a:ext cx="15681900" cy="1238085"/>
          </a:xfrm>
          <a:prstGeom prst="rect">
            <a:avLst/>
          </a:prstGeom>
          <a:solidFill>
            <a:srgbClr val="6D2E46"/>
          </a:solidFill>
          <a:ln w="76200" cap="flat" cmpd="sng">
            <a:solidFill>
              <a:srgbClr val="6D2E46"/>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6000" b="1">
                <a:solidFill>
                  <a:srgbClr val="FFFFFF"/>
                </a:solidFill>
                <a:latin typeface="Calibri"/>
              </a:rPr>
              <a:t>Results</a:t>
            </a:r>
          </a:p>
        </p:txBody>
      </p:sp>
      <p:sp>
        <p:nvSpPr>
          <p:cNvPr id="89" name="Shape 89"/>
          <p:cNvSpPr txBox="1"/>
          <p:nvPr/>
        </p:nvSpPr>
        <p:spPr>
          <a:xfrm>
            <a:off x="30295458" y="28430778"/>
            <a:ext cx="13401561" cy="1181424"/>
          </a:xfrm>
          <a:prstGeom prst="rect">
            <a:avLst/>
          </a:prstGeom>
          <a:solidFill>
            <a:srgbClr val="6D2E46"/>
          </a:solidFill>
          <a:ln w="76200" cap="flat" cmpd="sng">
            <a:solidFill>
              <a:srgbClr val="6D2E46"/>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6000" b="1">
                <a:solidFill>
                  <a:srgbClr val="FFFFFF"/>
                </a:solidFill>
                <a:latin typeface="Calibri"/>
              </a:rPr>
              <a:t>Acknowledgements</a:t>
            </a:r>
          </a:p>
        </p:txBody>
      </p:sp>
      <p:pic>
        <p:nvPicPr>
          <p:cNvPr id="3" name="Picture 3">
            <a:extLst>
              <a:ext uri="{FF2B5EF4-FFF2-40B4-BE49-F238E27FC236}">
                <a16:creationId xmlns:a16="http://schemas.microsoft.com/office/drawing/2014/main" id="{BFDD11C3-2A1A-43E0-8854-369A73FA5216}"/>
              </a:ext>
            </a:extLst>
          </p:cNvPr>
          <p:cNvPicPr>
            <a:picLocks noChangeAspect="1"/>
          </p:cNvPicPr>
          <p:nvPr/>
        </p:nvPicPr>
        <p:blipFill>
          <a:blip r:embed="rId5"/>
          <a:stretch>
            <a:fillRect/>
          </a:stretch>
        </p:blipFill>
        <p:spPr>
          <a:xfrm>
            <a:off x="36339220" y="1407198"/>
            <a:ext cx="7084612" cy="1841224"/>
          </a:xfrm>
          <a:prstGeom prst="rect">
            <a:avLst/>
          </a:prstGeom>
        </p:spPr>
      </p:pic>
      <p:sp>
        <p:nvSpPr>
          <p:cNvPr id="5" name="TextBox 4">
            <a:extLst>
              <a:ext uri="{FF2B5EF4-FFF2-40B4-BE49-F238E27FC236}">
                <a16:creationId xmlns:a16="http://schemas.microsoft.com/office/drawing/2014/main" id="{68C541CD-1829-40DF-E72B-788132D7AE02}"/>
              </a:ext>
            </a:extLst>
          </p:cNvPr>
          <p:cNvSpPr txBox="1"/>
          <p:nvPr/>
        </p:nvSpPr>
        <p:spPr>
          <a:xfrm>
            <a:off x="395286" y="16249327"/>
            <a:ext cx="8164868" cy="71198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4000">
                <a:latin typeface="Calibri"/>
              </a:rPr>
              <a:t>The function of the</a:t>
            </a:r>
            <a:r>
              <a:rPr lang="en-US" sz="4000" b="1">
                <a:latin typeface="Calibri"/>
              </a:rPr>
              <a:t> tricuspid valve (TV)</a:t>
            </a:r>
            <a:r>
              <a:rPr lang="en-US" sz="4000">
                <a:latin typeface="Calibri"/>
              </a:rPr>
              <a:t> is to coordinate blood flow from the right atrium to right ventricle.</a:t>
            </a:r>
            <a:endParaRPr lang="en-US">
              <a:latin typeface="Calibri"/>
            </a:endParaRPr>
          </a:p>
          <a:p>
            <a:pPr marL="571500" indent="-571500" algn="just">
              <a:spcBef>
                <a:spcPts val="1000"/>
              </a:spcBef>
              <a:buFont typeface="Arial"/>
              <a:buChar char="•"/>
            </a:pPr>
            <a:r>
              <a:rPr lang="en-US" sz="4000" b="1">
                <a:latin typeface="Calibri"/>
              </a:rPr>
              <a:t>TV Anatomy:</a:t>
            </a:r>
            <a:r>
              <a:rPr lang="en-US" sz="4000">
                <a:latin typeface="Calibri"/>
              </a:rPr>
              <a:t> fibrous annulus, three leaflets, chordae tendineae, papillary muscles (Fig. 1)</a:t>
            </a:r>
          </a:p>
          <a:p>
            <a:pPr marL="571500" lvl="1" indent="-571500" algn="just">
              <a:spcBef>
                <a:spcPts val="500"/>
              </a:spcBef>
              <a:buFont typeface="Arial"/>
              <a:buChar char="•"/>
            </a:pPr>
            <a:r>
              <a:rPr lang="en-US" sz="4000" b="1">
                <a:latin typeface="Calibri"/>
              </a:rPr>
              <a:t>Elastin and collagen</a:t>
            </a:r>
            <a:r>
              <a:rPr lang="en-US" sz="4000">
                <a:latin typeface="Calibri"/>
              </a:rPr>
              <a:t> allowing leaflet tissue to stretch and return to normal shape (Fig. 2)</a:t>
            </a:r>
          </a:p>
          <a:p>
            <a:pPr marL="571500" lvl="1" indent="-571500" algn="just">
              <a:spcBef>
                <a:spcPts val="500"/>
              </a:spcBef>
              <a:buFont typeface="Arial"/>
              <a:buChar char="•"/>
            </a:pPr>
            <a:r>
              <a:rPr lang="en-US" sz="4000" b="1">
                <a:latin typeface="Calibri"/>
              </a:rPr>
              <a:t>Anisotropic Tissue</a:t>
            </a:r>
            <a:r>
              <a:rPr lang="en-US" sz="4000">
                <a:latin typeface="Calibri"/>
              </a:rPr>
              <a:t>: </a:t>
            </a:r>
            <a:r>
              <a:rPr lang="en-US" sz="4000">
                <a:solidFill>
                  <a:schemeClr val="tx1"/>
                </a:solidFill>
                <a:latin typeface="Calibri"/>
              </a:rPr>
              <a:t>radial and circumferential fiber alignment</a:t>
            </a:r>
          </a:p>
        </p:txBody>
      </p:sp>
      <p:sp>
        <p:nvSpPr>
          <p:cNvPr id="7" name="TextBox 6">
            <a:extLst>
              <a:ext uri="{FF2B5EF4-FFF2-40B4-BE49-F238E27FC236}">
                <a16:creationId xmlns:a16="http://schemas.microsoft.com/office/drawing/2014/main" id="{808CD520-1EB3-9A58-30D6-6DD5E2227C87}"/>
              </a:ext>
            </a:extLst>
          </p:cNvPr>
          <p:cNvSpPr txBox="1"/>
          <p:nvPr/>
        </p:nvSpPr>
        <p:spPr>
          <a:xfrm>
            <a:off x="395286" y="23904787"/>
            <a:ext cx="12971166" cy="1446550"/>
          </a:xfrm>
          <a:prstGeom prst="rect">
            <a:avLst/>
          </a:prstGeom>
          <a:solidFill>
            <a:srgbClr val="ECE2D0"/>
          </a:solidFill>
          <a:ln w="381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4400" b="1">
                <a:latin typeface="Calibri"/>
              </a:rPr>
              <a:t>Specific Aim: </a:t>
            </a:r>
            <a:r>
              <a:rPr lang="en-US" sz="4400">
                <a:latin typeface="Calibri"/>
              </a:rPr>
              <a:t>To characterize the mechanical properties of ex-vivo porcine TV leaflets at multiple time points.</a:t>
            </a:r>
            <a:endParaRPr lang="en-US"/>
          </a:p>
        </p:txBody>
      </p:sp>
      <p:sp>
        <p:nvSpPr>
          <p:cNvPr id="8" name="Rectangle 7">
            <a:extLst>
              <a:ext uri="{FF2B5EF4-FFF2-40B4-BE49-F238E27FC236}">
                <a16:creationId xmlns:a16="http://schemas.microsoft.com/office/drawing/2014/main" id="{D81BBCF9-239E-2E97-A782-A06D5829184E}"/>
              </a:ext>
            </a:extLst>
          </p:cNvPr>
          <p:cNvSpPr/>
          <p:nvPr/>
        </p:nvSpPr>
        <p:spPr>
          <a:xfrm>
            <a:off x="395286" y="29165512"/>
            <a:ext cx="7733045" cy="1666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US" sz="4000" b="1">
                <a:solidFill>
                  <a:srgbClr val="000000"/>
                </a:solidFill>
                <a:latin typeface="Calibri"/>
                <a:cs typeface="Arial"/>
              </a:rPr>
              <a:t>Hypothesis: </a:t>
            </a:r>
            <a:r>
              <a:rPr lang="en-US" sz="4000">
                <a:solidFill>
                  <a:schemeClr val="tx1"/>
                </a:solidFill>
                <a:latin typeface="Calibri"/>
                <a:ea typeface="+mn-lt"/>
                <a:cs typeface="+mn-lt"/>
              </a:rPr>
              <a:t>TV anterior leaflet  stiffness will decrease over 5 hours.</a:t>
            </a:r>
            <a:endParaRPr lang="en-US" sz="4000">
              <a:solidFill>
                <a:schemeClr val="tx1"/>
              </a:solidFill>
              <a:latin typeface="Calibri"/>
              <a:cs typeface="Arial"/>
            </a:endParaRPr>
          </a:p>
        </p:txBody>
      </p:sp>
      <p:sp>
        <p:nvSpPr>
          <p:cNvPr id="14" name="TextBox 13">
            <a:extLst>
              <a:ext uri="{FF2B5EF4-FFF2-40B4-BE49-F238E27FC236}">
                <a16:creationId xmlns:a16="http://schemas.microsoft.com/office/drawing/2014/main" id="{F06C78EB-5C25-A4A9-9D3D-14CAFE64BC8E}"/>
              </a:ext>
            </a:extLst>
          </p:cNvPr>
          <p:cNvSpPr txBox="1"/>
          <p:nvPr/>
        </p:nvSpPr>
        <p:spPr>
          <a:xfrm>
            <a:off x="14071100" y="5651431"/>
            <a:ext cx="10768786"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just">
              <a:buFont typeface="Arial"/>
              <a:buChar char="•"/>
            </a:pPr>
            <a:r>
              <a:rPr lang="en-US" sz="4000" b="1">
                <a:latin typeface="Calibri"/>
              </a:rPr>
              <a:t>Tricuspid valve anterior leaflets (TVALs) </a:t>
            </a:r>
            <a:r>
              <a:rPr lang="en-US" sz="4000">
                <a:latin typeface="Calibri"/>
              </a:rPr>
              <a:t>were excised from fresh porcine hearts, and radial and circumferential directions were identified.</a:t>
            </a:r>
          </a:p>
          <a:p>
            <a:pPr marL="571500" indent="-571500" algn="just">
              <a:buFont typeface="Arial"/>
              <a:buChar char="•"/>
            </a:pPr>
            <a:r>
              <a:rPr lang="en-US" sz="4000">
                <a:latin typeface="Calibri"/>
              </a:rPr>
              <a:t>TVAL thickness was measured. Leaflets were hooked onto a phantom and fiduciary markers were placed at its center.</a:t>
            </a:r>
          </a:p>
          <a:p>
            <a:pPr marL="571500" indent="-571500" algn="just">
              <a:buFont typeface="Arial"/>
              <a:buChar char="•"/>
            </a:pPr>
            <a:r>
              <a:rPr lang="en-US" sz="4000">
                <a:latin typeface="Calibri"/>
              </a:rPr>
              <a:t>Samples were tested on a biaxial mechanical machine (Fig. 3) every hour for 5 hours. Axis loads are described in Table 1.</a:t>
            </a:r>
          </a:p>
          <a:p>
            <a:pPr marL="571500" indent="-571500" algn="just">
              <a:buFont typeface="Arial"/>
              <a:buChar char="•"/>
            </a:pPr>
            <a:r>
              <a:rPr lang="en-US" sz="4000">
                <a:latin typeface="Calibri"/>
              </a:rPr>
              <a:t>Markers were tracked with a camera, and displacements were obtained using digital image correlation. </a:t>
            </a:r>
          </a:p>
        </p:txBody>
      </p:sp>
      <p:sp>
        <p:nvSpPr>
          <p:cNvPr id="13" name="TextBox 12">
            <a:extLst>
              <a:ext uri="{FF2B5EF4-FFF2-40B4-BE49-F238E27FC236}">
                <a16:creationId xmlns:a16="http://schemas.microsoft.com/office/drawing/2014/main" id="{11DB4A71-4651-D285-9899-53C10F90B7A1}"/>
              </a:ext>
            </a:extLst>
          </p:cNvPr>
          <p:cNvSpPr txBox="1"/>
          <p:nvPr/>
        </p:nvSpPr>
        <p:spPr>
          <a:xfrm>
            <a:off x="21350373" y="13580140"/>
            <a:ext cx="85439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Calibri"/>
              </a:rPr>
              <a:t>Table 1:</a:t>
            </a:r>
            <a:r>
              <a:rPr lang="en-US" sz="3200">
                <a:latin typeface="Calibri"/>
              </a:rPr>
              <a:t> Biaxial loading protocols</a:t>
            </a:r>
          </a:p>
        </p:txBody>
      </p:sp>
      <p:graphicFrame>
        <p:nvGraphicFramePr>
          <p:cNvPr id="16" name="Table 15">
            <a:extLst>
              <a:ext uri="{FF2B5EF4-FFF2-40B4-BE49-F238E27FC236}">
                <a16:creationId xmlns:a16="http://schemas.microsoft.com/office/drawing/2014/main" id="{03B13FF8-9429-5105-8B1B-BFB2FA8C5122}"/>
              </a:ext>
            </a:extLst>
          </p:cNvPr>
          <p:cNvGraphicFramePr>
            <a:graphicFrameLocks noGrp="1"/>
          </p:cNvGraphicFramePr>
          <p:nvPr>
            <p:extLst>
              <p:ext uri="{D42A27DB-BD31-4B8C-83A1-F6EECF244321}">
                <p14:modId xmlns:p14="http://schemas.microsoft.com/office/powerpoint/2010/main" val="2177922202"/>
              </p:ext>
            </p:extLst>
          </p:nvPr>
        </p:nvGraphicFramePr>
        <p:xfrm>
          <a:off x="21341587" y="14193845"/>
          <a:ext cx="8552701" cy="4840947"/>
        </p:xfrm>
        <a:graphic>
          <a:graphicData uri="http://schemas.openxmlformats.org/drawingml/2006/table">
            <a:tbl>
              <a:tblPr firstRow="1" bandRow="1">
                <a:tableStyleId>{5C22544A-7EE6-4342-B048-85BDC9FD1C3A}</a:tableStyleId>
              </a:tblPr>
              <a:tblGrid>
                <a:gridCol w="2033401">
                  <a:extLst>
                    <a:ext uri="{9D8B030D-6E8A-4147-A177-3AD203B41FA5}">
                      <a16:colId xmlns:a16="http://schemas.microsoft.com/office/drawing/2014/main" val="2239166602"/>
                    </a:ext>
                  </a:extLst>
                </a:gridCol>
                <a:gridCol w="2543727">
                  <a:extLst>
                    <a:ext uri="{9D8B030D-6E8A-4147-A177-3AD203B41FA5}">
                      <a16:colId xmlns:a16="http://schemas.microsoft.com/office/drawing/2014/main" val="3747967865"/>
                    </a:ext>
                  </a:extLst>
                </a:gridCol>
                <a:gridCol w="1942172">
                  <a:extLst>
                    <a:ext uri="{9D8B030D-6E8A-4147-A177-3AD203B41FA5}">
                      <a16:colId xmlns:a16="http://schemas.microsoft.com/office/drawing/2014/main" val="1811143682"/>
                    </a:ext>
                  </a:extLst>
                </a:gridCol>
                <a:gridCol w="2033401">
                  <a:extLst>
                    <a:ext uri="{9D8B030D-6E8A-4147-A177-3AD203B41FA5}">
                      <a16:colId xmlns:a16="http://schemas.microsoft.com/office/drawing/2014/main" val="184108558"/>
                    </a:ext>
                  </a:extLst>
                </a:gridCol>
              </a:tblGrid>
              <a:tr h="671372">
                <a:tc rowSpan="2">
                  <a:txBody>
                    <a:bodyPr/>
                    <a:lstStyle/>
                    <a:p>
                      <a:pPr algn="ctr" fontAlgn="base"/>
                      <a:r>
                        <a:rPr lang="en-US" sz="3600">
                          <a:solidFill>
                            <a:schemeClr val="tx1"/>
                          </a:solidFill>
                          <a:effectLst/>
                          <a:latin typeface="Calibri"/>
                        </a:rPr>
                        <a:t>Protocol​</a:t>
                      </a:r>
                      <a:endParaRPr lang="en-US" sz="3600" b="1">
                        <a:solidFill>
                          <a:schemeClr val="tx1"/>
                        </a:solidFill>
                        <a:effectLst/>
                        <a:latin typeface="Calibri"/>
                      </a:endParaRPr>
                    </a:p>
                  </a:txBody>
                  <a:tcPr anchor="ctr">
                    <a:solidFill>
                      <a:srgbClr val="B89394"/>
                    </a:solidFill>
                  </a:tcPr>
                </a:tc>
                <a:tc rowSpan="2">
                  <a:txBody>
                    <a:bodyPr/>
                    <a:lstStyle/>
                    <a:p>
                      <a:pPr algn="ctr" fontAlgn="base"/>
                      <a:r>
                        <a:rPr lang="en-US" sz="3600">
                          <a:solidFill>
                            <a:schemeClr val="tx1"/>
                          </a:solidFill>
                          <a:effectLst/>
                          <a:latin typeface="Calibri"/>
                        </a:rPr>
                        <a:t>Load (%)​​</a:t>
                      </a:r>
                      <a:endParaRPr lang="en-US" sz="3600" b="1">
                        <a:solidFill>
                          <a:schemeClr val="tx1"/>
                        </a:solidFill>
                        <a:effectLst/>
                        <a:latin typeface="Calibri"/>
                      </a:endParaRPr>
                    </a:p>
                  </a:txBody>
                  <a:tcPr anchor="ctr">
                    <a:solidFill>
                      <a:srgbClr val="B89394"/>
                    </a:solidFill>
                  </a:tcPr>
                </a:tc>
                <a:tc gridSpan="2">
                  <a:txBody>
                    <a:bodyPr/>
                    <a:lstStyle/>
                    <a:p>
                      <a:pPr algn="ctr" fontAlgn="base"/>
                      <a:r>
                        <a:rPr lang="en-US" sz="3600">
                          <a:solidFill>
                            <a:schemeClr val="tx1"/>
                          </a:solidFill>
                          <a:effectLst/>
                          <a:latin typeface="Calibri"/>
                        </a:rPr>
                        <a:t>Load (kPa)​</a:t>
                      </a:r>
                      <a:endParaRPr lang="en-US" sz="3600" b="1">
                        <a:solidFill>
                          <a:schemeClr val="tx1"/>
                        </a:solidFill>
                        <a:effectLst/>
                        <a:latin typeface="Calibri"/>
                      </a:endParaRPr>
                    </a:p>
                  </a:txBody>
                  <a:tcPr anchor="ctr">
                    <a:solidFill>
                      <a:srgbClr val="B89394"/>
                    </a:solidFill>
                  </a:tcPr>
                </a:tc>
                <a:tc hMerge="1">
                  <a:txBody>
                    <a:bodyPr/>
                    <a:lstStyle/>
                    <a:p>
                      <a:endParaRPr lang="en-US"/>
                    </a:p>
                  </a:txBody>
                  <a:tcPr/>
                </a:tc>
                <a:extLst>
                  <a:ext uri="{0D108BD9-81ED-4DB2-BD59-A6C34878D82A}">
                    <a16:rowId xmlns:a16="http://schemas.microsoft.com/office/drawing/2014/main" val="3723295649"/>
                  </a:ext>
                </a:extLst>
              </a:tr>
              <a:tr h="671372">
                <a:tc vMerge="1">
                  <a:txBody>
                    <a:bodyPr/>
                    <a:lstStyle/>
                    <a:p>
                      <a:endParaRPr lang="en-US"/>
                    </a:p>
                  </a:txBody>
                  <a:tcPr/>
                </a:tc>
                <a:tc vMerge="1">
                  <a:txBody>
                    <a:bodyPr/>
                    <a:lstStyle/>
                    <a:p>
                      <a:endParaRPr lang="en-US"/>
                    </a:p>
                  </a:txBody>
                  <a:tcPr/>
                </a:tc>
                <a:tc>
                  <a:txBody>
                    <a:bodyPr/>
                    <a:lstStyle/>
                    <a:p>
                      <a:pPr algn="ctr" fontAlgn="base"/>
                      <a:r>
                        <a:rPr lang="en-US" sz="3600">
                          <a:solidFill>
                            <a:schemeClr val="tx1"/>
                          </a:solidFill>
                          <a:effectLst/>
                          <a:latin typeface="Calibri"/>
                        </a:rPr>
                        <a:t>Radial​</a:t>
                      </a:r>
                    </a:p>
                  </a:txBody>
                  <a:tcPr anchor="ctr">
                    <a:solidFill>
                      <a:srgbClr val="B89394"/>
                    </a:solidFill>
                  </a:tcPr>
                </a:tc>
                <a:tc>
                  <a:txBody>
                    <a:bodyPr/>
                    <a:lstStyle/>
                    <a:p>
                      <a:pPr algn="ctr" fontAlgn="base"/>
                      <a:r>
                        <a:rPr lang="en-US" sz="3600">
                          <a:solidFill>
                            <a:schemeClr val="tx1"/>
                          </a:solidFill>
                          <a:effectLst/>
                          <a:latin typeface="Calibri"/>
                        </a:rPr>
                        <a:t>Circum.​</a:t>
                      </a:r>
                    </a:p>
                  </a:txBody>
                  <a:tcPr anchor="ctr">
                    <a:solidFill>
                      <a:srgbClr val="B89394"/>
                    </a:solidFill>
                  </a:tcPr>
                </a:tc>
                <a:extLst>
                  <a:ext uri="{0D108BD9-81ED-4DB2-BD59-A6C34878D82A}">
                    <a16:rowId xmlns:a16="http://schemas.microsoft.com/office/drawing/2014/main" val="2935359740"/>
                  </a:ext>
                </a:extLst>
              </a:tr>
              <a:tr h="671372">
                <a:tc>
                  <a:txBody>
                    <a:bodyPr/>
                    <a:lstStyle/>
                    <a:p>
                      <a:pPr algn="ctr" fontAlgn="base"/>
                      <a:r>
                        <a:rPr lang="en-US" sz="3600">
                          <a:effectLst/>
                          <a:latin typeface="Calibri"/>
                        </a:rPr>
                        <a:t>1​</a:t>
                      </a:r>
                    </a:p>
                  </a:txBody>
                  <a:tcPr>
                    <a:solidFill>
                      <a:schemeClr val="bg1"/>
                    </a:solidFill>
                  </a:tcPr>
                </a:tc>
                <a:tc>
                  <a:txBody>
                    <a:bodyPr/>
                    <a:lstStyle/>
                    <a:p>
                      <a:pPr algn="ctr" fontAlgn="base"/>
                      <a:r>
                        <a:rPr lang="en-US" sz="3600">
                          <a:effectLst/>
                          <a:latin typeface="Calibri"/>
                        </a:rPr>
                        <a:t>100 – 100​</a:t>
                      </a:r>
                    </a:p>
                  </a:txBody>
                  <a:tcPr>
                    <a:solidFill>
                      <a:schemeClr val="bg1"/>
                    </a:solidFill>
                  </a:tcPr>
                </a:tc>
                <a:tc>
                  <a:txBody>
                    <a:bodyPr/>
                    <a:lstStyle/>
                    <a:p>
                      <a:pPr algn="ctr" fontAlgn="base"/>
                      <a:r>
                        <a:rPr lang="en-US" sz="3600">
                          <a:effectLst/>
                          <a:latin typeface="Calibri"/>
                        </a:rPr>
                        <a:t>120 ​​</a:t>
                      </a:r>
                    </a:p>
                  </a:txBody>
                  <a:tcPr>
                    <a:solidFill>
                      <a:schemeClr val="bg1"/>
                    </a:solidFill>
                  </a:tcPr>
                </a:tc>
                <a:tc>
                  <a:txBody>
                    <a:bodyPr/>
                    <a:lstStyle/>
                    <a:p>
                      <a:pPr algn="ctr" fontAlgn="base"/>
                      <a:r>
                        <a:rPr lang="en-US" sz="3600">
                          <a:effectLst/>
                          <a:latin typeface="Calibri"/>
                        </a:rPr>
                        <a:t>120​</a:t>
                      </a:r>
                    </a:p>
                  </a:txBody>
                  <a:tcPr>
                    <a:solidFill>
                      <a:schemeClr val="bg1"/>
                    </a:solidFill>
                  </a:tcPr>
                </a:tc>
                <a:extLst>
                  <a:ext uri="{0D108BD9-81ED-4DB2-BD59-A6C34878D82A}">
                    <a16:rowId xmlns:a16="http://schemas.microsoft.com/office/drawing/2014/main" val="166045872"/>
                  </a:ext>
                </a:extLst>
              </a:tr>
              <a:tr h="671372">
                <a:tc>
                  <a:txBody>
                    <a:bodyPr/>
                    <a:lstStyle/>
                    <a:p>
                      <a:pPr algn="ctr" fontAlgn="base"/>
                      <a:r>
                        <a:rPr lang="en-US" sz="3600">
                          <a:effectLst/>
                          <a:latin typeface="Calibri"/>
                        </a:rPr>
                        <a:t>2​</a:t>
                      </a:r>
                    </a:p>
                  </a:txBody>
                  <a:tcPr>
                    <a:solidFill>
                      <a:srgbClr val="ECE2D0"/>
                    </a:solidFill>
                  </a:tcPr>
                </a:tc>
                <a:tc>
                  <a:txBody>
                    <a:bodyPr/>
                    <a:lstStyle/>
                    <a:p>
                      <a:pPr algn="ctr" fontAlgn="base"/>
                      <a:r>
                        <a:rPr lang="en-US" sz="3600">
                          <a:effectLst/>
                          <a:latin typeface="Calibri"/>
                        </a:rPr>
                        <a:t>100 – 75​</a:t>
                      </a:r>
                    </a:p>
                  </a:txBody>
                  <a:tcPr>
                    <a:solidFill>
                      <a:srgbClr val="ECE2D0"/>
                    </a:solidFill>
                  </a:tcPr>
                </a:tc>
                <a:tc>
                  <a:txBody>
                    <a:bodyPr/>
                    <a:lstStyle/>
                    <a:p>
                      <a:pPr algn="ctr" fontAlgn="base"/>
                      <a:r>
                        <a:rPr lang="en-US" sz="3600">
                          <a:effectLst/>
                          <a:latin typeface="Calibri"/>
                        </a:rPr>
                        <a:t>120 ​​</a:t>
                      </a:r>
                    </a:p>
                  </a:txBody>
                  <a:tcPr>
                    <a:solidFill>
                      <a:srgbClr val="ECE2D0"/>
                    </a:solidFill>
                  </a:tcPr>
                </a:tc>
                <a:tc>
                  <a:txBody>
                    <a:bodyPr/>
                    <a:lstStyle/>
                    <a:p>
                      <a:pPr algn="ctr" fontAlgn="base"/>
                      <a:r>
                        <a:rPr lang="en-US" sz="3600">
                          <a:effectLst/>
                          <a:latin typeface="Calibri"/>
                        </a:rPr>
                        <a:t>90​</a:t>
                      </a:r>
                    </a:p>
                  </a:txBody>
                  <a:tcPr>
                    <a:solidFill>
                      <a:srgbClr val="ECE2D0"/>
                    </a:solidFill>
                  </a:tcPr>
                </a:tc>
                <a:extLst>
                  <a:ext uri="{0D108BD9-81ED-4DB2-BD59-A6C34878D82A}">
                    <a16:rowId xmlns:a16="http://schemas.microsoft.com/office/drawing/2014/main" val="645762735"/>
                  </a:ext>
                </a:extLst>
              </a:tr>
              <a:tr h="671372">
                <a:tc>
                  <a:txBody>
                    <a:bodyPr/>
                    <a:lstStyle/>
                    <a:p>
                      <a:pPr algn="ctr" fontAlgn="base"/>
                      <a:r>
                        <a:rPr lang="en-US" sz="3600">
                          <a:effectLst/>
                          <a:latin typeface="Calibri"/>
                        </a:rPr>
                        <a:t>3​</a:t>
                      </a:r>
                    </a:p>
                  </a:txBody>
                  <a:tcPr>
                    <a:solidFill>
                      <a:schemeClr val="bg1"/>
                    </a:solidFill>
                  </a:tcPr>
                </a:tc>
                <a:tc>
                  <a:txBody>
                    <a:bodyPr/>
                    <a:lstStyle/>
                    <a:p>
                      <a:pPr algn="ctr" fontAlgn="base"/>
                      <a:r>
                        <a:rPr lang="en-US" sz="3600">
                          <a:effectLst/>
                          <a:latin typeface="Calibri"/>
                        </a:rPr>
                        <a:t>100 – 50​</a:t>
                      </a:r>
                    </a:p>
                  </a:txBody>
                  <a:tcPr>
                    <a:solidFill>
                      <a:schemeClr val="bg1"/>
                    </a:solidFill>
                  </a:tcPr>
                </a:tc>
                <a:tc>
                  <a:txBody>
                    <a:bodyPr/>
                    <a:lstStyle/>
                    <a:p>
                      <a:pPr algn="ctr" fontAlgn="base"/>
                      <a:r>
                        <a:rPr lang="en-US" sz="3600">
                          <a:effectLst/>
                          <a:latin typeface="Calibri"/>
                        </a:rPr>
                        <a:t>120​​</a:t>
                      </a:r>
                    </a:p>
                  </a:txBody>
                  <a:tcPr>
                    <a:solidFill>
                      <a:schemeClr val="bg1"/>
                    </a:solidFill>
                  </a:tcPr>
                </a:tc>
                <a:tc>
                  <a:txBody>
                    <a:bodyPr/>
                    <a:lstStyle/>
                    <a:p>
                      <a:pPr algn="ctr" fontAlgn="base"/>
                      <a:r>
                        <a:rPr lang="en-US" sz="3600">
                          <a:effectLst/>
                          <a:latin typeface="Calibri"/>
                        </a:rPr>
                        <a:t>60​</a:t>
                      </a:r>
                    </a:p>
                  </a:txBody>
                  <a:tcPr>
                    <a:solidFill>
                      <a:schemeClr val="bg1"/>
                    </a:solidFill>
                  </a:tcPr>
                </a:tc>
                <a:extLst>
                  <a:ext uri="{0D108BD9-81ED-4DB2-BD59-A6C34878D82A}">
                    <a16:rowId xmlns:a16="http://schemas.microsoft.com/office/drawing/2014/main" val="3585968670"/>
                  </a:ext>
                </a:extLst>
              </a:tr>
              <a:tr h="671372">
                <a:tc>
                  <a:txBody>
                    <a:bodyPr/>
                    <a:lstStyle/>
                    <a:p>
                      <a:pPr algn="ctr" fontAlgn="base"/>
                      <a:r>
                        <a:rPr lang="en-US" sz="3600">
                          <a:effectLst/>
                          <a:latin typeface="Calibri"/>
                        </a:rPr>
                        <a:t>4​</a:t>
                      </a:r>
                    </a:p>
                  </a:txBody>
                  <a:tcPr>
                    <a:solidFill>
                      <a:srgbClr val="ECE2D0"/>
                    </a:solidFill>
                  </a:tcPr>
                </a:tc>
                <a:tc>
                  <a:txBody>
                    <a:bodyPr/>
                    <a:lstStyle/>
                    <a:p>
                      <a:pPr algn="ctr" fontAlgn="base"/>
                      <a:r>
                        <a:rPr lang="en-US" sz="3600">
                          <a:effectLst/>
                          <a:latin typeface="Calibri"/>
                        </a:rPr>
                        <a:t>75 – 100​</a:t>
                      </a:r>
                    </a:p>
                  </a:txBody>
                  <a:tcPr>
                    <a:solidFill>
                      <a:srgbClr val="ECE2D0"/>
                    </a:solidFill>
                  </a:tcPr>
                </a:tc>
                <a:tc>
                  <a:txBody>
                    <a:bodyPr/>
                    <a:lstStyle/>
                    <a:p>
                      <a:pPr algn="ctr" fontAlgn="base"/>
                      <a:r>
                        <a:rPr lang="en-US" sz="3600">
                          <a:effectLst/>
                          <a:latin typeface="Calibri"/>
                        </a:rPr>
                        <a:t>90​​</a:t>
                      </a:r>
                    </a:p>
                  </a:txBody>
                  <a:tcPr>
                    <a:solidFill>
                      <a:srgbClr val="ECE2D0"/>
                    </a:solidFill>
                  </a:tcPr>
                </a:tc>
                <a:tc>
                  <a:txBody>
                    <a:bodyPr/>
                    <a:lstStyle/>
                    <a:p>
                      <a:pPr algn="ctr" fontAlgn="base"/>
                      <a:r>
                        <a:rPr lang="en-US" sz="3600">
                          <a:effectLst/>
                          <a:latin typeface="Calibri"/>
                        </a:rPr>
                        <a:t>120​</a:t>
                      </a:r>
                    </a:p>
                  </a:txBody>
                  <a:tcPr>
                    <a:solidFill>
                      <a:srgbClr val="ECE2D0"/>
                    </a:solidFill>
                  </a:tcPr>
                </a:tc>
                <a:extLst>
                  <a:ext uri="{0D108BD9-81ED-4DB2-BD59-A6C34878D82A}">
                    <a16:rowId xmlns:a16="http://schemas.microsoft.com/office/drawing/2014/main" val="3235359612"/>
                  </a:ext>
                </a:extLst>
              </a:tr>
              <a:tr h="812715">
                <a:tc>
                  <a:txBody>
                    <a:bodyPr/>
                    <a:lstStyle/>
                    <a:p>
                      <a:pPr algn="ctr" fontAlgn="base"/>
                      <a:r>
                        <a:rPr lang="en-US" sz="3600">
                          <a:effectLst/>
                          <a:latin typeface="Calibri"/>
                        </a:rPr>
                        <a:t>5​</a:t>
                      </a:r>
                    </a:p>
                  </a:txBody>
                  <a:tcPr>
                    <a:lnB w="12700">
                      <a:solidFill>
                        <a:schemeClr val="tx1"/>
                      </a:solidFill>
                    </a:lnB>
                    <a:solidFill>
                      <a:schemeClr val="bg1"/>
                    </a:solidFill>
                  </a:tcPr>
                </a:tc>
                <a:tc>
                  <a:txBody>
                    <a:bodyPr/>
                    <a:lstStyle/>
                    <a:p>
                      <a:pPr algn="ctr" fontAlgn="base"/>
                      <a:r>
                        <a:rPr lang="en-US" sz="3600">
                          <a:effectLst/>
                          <a:latin typeface="Calibri"/>
                        </a:rPr>
                        <a:t>50 – 100​</a:t>
                      </a:r>
                    </a:p>
                  </a:txBody>
                  <a:tcPr>
                    <a:lnB w="12700">
                      <a:solidFill>
                        <a:schemeClr val="tx1"/>
                      </a:solidFill>
                    </a:lnB>
                    <a:solidFill>
                      <a:schemeClr val="bg1"/>
                    </a:solidFill>
                  </a:tcPr>
                </a:tc>
                <a:tc>
                  <a:txBody>
                    <a:bodyPr/>
                    <a:lstStyle/>
                    <a:p>
                      <a:pPr algn="ctr" fontAlgn="base"/>
                      <a:r>
                        <a:rPr lang="en-US" sz="3600">
                          <a:effectLst/>
                          <a:latin typeface="Calibri"/>
                        </a:rPr>
                        <a:t>60 ​​</a:t>
                      </a:r>
                    </a:p>
                  </a:txBody>
                  <a:tcPr>
                    <a:lnB w="12700">
                      <a:solidFill>
                        <a:schemeClr val="tx1"/>
                      </a:solidFill>
                    </a:lnB>
                    <a:solidFill>
                      <a:schemeClr val="bg1"/>
                    </a:solidFill>
                  </a:tcPr>
                </a:tc>
                <a:tc>
                  <a:txBody>
                    <a:bodyPr/>
                    <a:lstStyle/>
                    <a:p>
                      <a:pPr algn="ctr" fontAlgn="base"/>
                      <a:r>
                        <a:rPr lang="en-US" sz="3600">
                          <a:effectLst/>
                          <a:latin typeface="Calibri"/>
                        </a:rPr>
                        <a:t>120​</a:t>
                      </a:r>
                    </a:p>
                  </a:txBody>
                  <a:tcPr>
                    <a:lnB w="12700">
                      <a:solidFill>
                        <a:schemeClr val="tx1"/>
                      </a:solidFill>
                    </a:lnB>
                    <a:solidFill>
                      <a:schemeClr val="bg1"/>
                    </a:solidFill>
                  </a:tcPr>
                </a:tc>
                <a:extLst>
                  <a:ext uri="{0D108BD9-81ED-4DB2-BD59-A6C34878D82A}">
                    <a16:rowId xmlns:a16="http://schemas.microsoft.com/office/drawing/2014/main" val="1618169777"/>
                  </a:ext>
                </a:extLst>
              </a:tr>
            </a:tbl>
          </a:graphicData>
        </a:graphic>
      </p:graphicFrame>
      <p:sp>
        <p:nvSpPr>
          <p:cNvPr id="17" name="TextBox 16">
            <a:extLst>
              <a:ext uri="{FF2B5EF4-FFF2-40B4-BE49-F238E27FC236}">
                <a16:creationId xmlns:a16="http://schemas.microsoft.com/office/drawing/2014/main" id="{5FD3662A-4950-513E-E758-4FA72FA3EB6B}"/>
              </a:ext>
            </a:extLst>
          </p:cNvPr>
          <p:cNvSpPr txBox="1"/>
          <p:nvPr/>
        </p:nvSpPr>
        <p:spPr>
          <a:xfrm>
            <a:off x="14071100" y="13508254"/>
            <a:ext cx="711604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just">
              <a:buFont typeface="Arial"/>
              <a:buChar char="•"/>
            </a:pPr>
            <a:r>
              <a:rPr lang="en-US" sz="4000">
                <a:latin typeface="Calibri"/>
              </a:rPr>
              <a:t>A custom MATLAB script was used to calculate marker displacements and stress-strain curves.</a:t>
            </a:r>
          </a:p>
          <a:p>
            <a:pPr marL="571500" indent="-571500" algn="just">
              <a:buFont typeface="Arial"/>
              <a:buChar char="•"/>
            </a:pPr>
            <a:r>
              <a:rPr lang="en-US" sz="4000">
                <a:latin typeface="Calibri"/>
              </a:rPr>
              <a:t>A linear regression line was used to estimate the upper tangent modulus (UTM). </a:t>
            </a:r>
          </a:p>
          <a:p>
            <a:pPr marL="571500" indent="-571500" algn="just">
              <a:buFont typeface="Arial"/>
              <a:buChar char="•"/>
            </a:pPr>
            <a:r>
              <a:rPr lang="en-US" sz="4000">
                <a:latin typeface="Calibri"/>
              </a:rPr>
              <a:t>A one-way ANOVA test was used to test for significance.</a:t>
            </a:r>
          </a:p>
        </p:txBody>
      </p:sp>
      <p:sp>
        <p:nvSpPr>
          <p:cNvPr id="12" name="TextBox 11">
            <a:extLst>
              <a:ext uri="{FF2B5EF4-FFF2-40B4-BE49-F238E27FC236}">
                <a16:creationId xmlns:a16="http://schemas.microsoft.com/office/drawing/2014/main" id="{F6907785-8F9F-90C8-6E2C-2F24925B18D0}"/>
              </a:ext>
            </a:extLst>
          </p:cNvPr>
          <p:cNvSpPr txBox="1"/>
          <p:nvPr/>
        </p:nvSpPr>
        <p:spPr>
          <a:xfrm>
            <a:off x="238190" y="5772862"/>
            <a:ext cx="13446879" cy="89638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80000"/>
              </a:lnSpc>
            </a:pPr>
            <a:r>
              <a:rPr lang="en-US" sz="3600">
                <a:latin typeface="Calibri"/>
              </a:rPr>
              <a:t>The tricuspid valve (TV) leaflets experience a series of stresses and strains in a dynamic environment necessary for ventricular filling. The composition of the TV, primarily collagen and elastin, allows functioning effectively in such an environment. Many ex-vivo mechanical tests require lengthy preparation processes, potentially leaving the fresh tissue samples exposed to conditions that accelerate degradation. It is not known how much the mechanical properties of the TV significantly change during long periods of time when the tissue is maintained in an iso-osmotic environment. In this study, mechanical properties of porcine TV anterior leaflets were characterized at five time points using </a:t>
            </a:r>
            <a:r>
              <a:rPr lang="en-US" sz="3600" err="1">
                <a:latin typeface="Calibri"/>
              </a:rPr>
              <a:t>equibiaxial</a:t>
            </a:r>
            <a:r>
              <a:rPr lang="en-US" sz="3600">
                <a:latin typeface="Calibri"/>
              </a:rPr>
              <a:t> mechanical testing. Initial data were collected at time zero, then at 1-hour intervals for a total of 6 measurements per sample. Stress-strain plots were obtained for the radial and circumferential directions and the upper tangent modulus (UTM) of elasticity was calculated at each time point. Radial and circumferential UTM did not vary significantly across time points, which indicates that the anterior leaflet mechanical properties did not change over five hours. This experiment provided a basis for future studies on ex-vivo TV mechanical properties and for improving our understanding of TV biomechanics.</a:t>
            </a:r>
            <a:endParaRPr lang="en-US"/>
          </a:p>
        </p:txBody>
      </p:sp>
      <p:pic>
        <p:nvPicPr>
          <p:cNvPr id="18" name="Picture 18">
            <a:extLst>
              <a:ext uri="{FF2B5EF4-FFF2-40B4-BE49-F238E27FC236}">
                <a16:creationId xmlns:a16="http://schemas.microsoft.com/office/drawing/2014/main" id="{DA04EE2E-CCA7-274A-F450-96AA525CF555}"/>
              </a:ext>
            </a:extLst>
          </p:cNvPr>
          <p:cNvPicPr>
            <a:picLocks noChangeAspect="1"/>
          </p:cNvPicPr>
          <p:nvPr/>
        </p:nvPicPr>
        <p:blipFill>
          <a:blip r:embed="rId6"/>
          <a:stretch>
            <a:fillRect/>
          </a:stretch>
        </p:blipFill>
        <p:spPr>
          <a:xfrm>
            <a:off x="32984545" y="920505"/>
            <a:ext cx="2775926" cy="2751018"/>
          </a:xfrm>
          <a:prstGeom prst="rect">
            <a:avLst/>
          </a:prstGeom>
        </p:spPr>
      </p:pic>
      <p:pic>
        <p:nvPicPr>
          <p:cNvPr id="21" name="Picture 21">
            <a:extLst>
              <a:ext uri="{FF2B5EF4-FFF2-40B4-BE49-F238E27FC236}">
                <a16:creationId xmlns:a16="http://schemas.microsoft.com/office/drawing/2014/main" id="{23F6FCE9-9FFB-1BE6-BD5E-8418515B1FB6}"/>
              </a:ext>
            </a:extLst>
          </p:cNvPr>
          <p:cNvPicPr>
            <a:picLocks noChangeAspect="1"/>
          </p:cNvPicPr>
          <p:nvPr/>
        </p:nvPicPr>
        <p:blipFill>
          <a:blip r:embed="rId7"/>
          <a:stretch>
            <a:fillRect/>
          </a:stretch>
        </p:blipFill>
        <p:spPr>
          <a:xfrm>
            <a:off x="6908105" y="1169086"/>
            <a:ext cx="4913906" cy="2241781"/>
          </a:xfrm>
          <a:prstGeom prst="rect">
            <a:avLst/>
          </a:prstGeom>
        </p:spPr>
      </p:pic>
      <p:sp>
        <p:nvSpPr>
          <p:cNvPr id="22" name="Shape 89">
            <a:extLst>
              <a:ext uri="{FF2B5EF4-FFF2-40B4-BE49-F238E27FC236}">
                <a16:creationId xmlns:a16="http://schemas.microsoft.com/office/drawing/2014/main" id="{EC419FA9-D01B-9308-6860-0DD8B37C3E0C}"/>
              </a:ext>
            </a:extLst>
          </p:cNvPr>
          <p:cNvSpPr txBox="1"/>
          <p:nvPr/>
        </p:nvSpPr>
        <p:spPr>
          <a:xfrm>
            <a:off x="30295458" y="25872095"/>
            <a:ext cx="13449270" cy="1300691"/>
          </a:xfrm>
          <a:prstGeom prst="rect">
            <a:avLst/>
          </a:prstGeom>
          <a:solidFill>
            <a:srgbClr val="6D2E46"/>
          </a:solidFill>
          <a:ln w="76200" cap="flat" cmpd="sng">
            <a:solidFill>
              <a:srgbClr val="6D2E46"/>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6000" b="1">
                <a:solidFill>
                  <a:srgbClr val="FFFFFF"/>
                </a:solidFill>
                <a:latin typeface="Calibri"/>
              </a:rPr>
              <a:t>References</a:t>
            </a:r>
            <a:endParaRPr lang="en-US"/>
          </a:p>
        </p:txBody>
      </p:sp>
      <p:sp>
        <p:nvSpPr>
          <p:cNvPr id="23" name="TextBox 22">
            <a:extLst>
              <a:ext uri="{FF2B5EF4-FFF2-40B4-BE49-F238E27FC236}">
                <a16:creationId xmlns:a16="http://schemas.microsoft.com/office/drawing/2014/main" id="{2ACBBBB7-2FC4-3DBB-940A-A2FF698FB895}"/>
              </a:ext>
            </a:extLst>
          </p:cNvPr>
          <p:cNvSpPr txBox="1"/>
          <p:nvPr/>
        </p:nvSpPr>
        <p:spPr>
          <a:xfrm>
            <a:off x="30234165" y="27361782"/>
            <a:ext cx="1314195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a:latin typeface="Calibri"/>
              </a:rPr>
              <a:t>[1] Rausch et al., </a:t>
            </a:r>
            <a:r>
              <a:rPr lang="en-US" sz="2800" i="1">
                <a:latin typeface="Calibri"/>
              </a:rPr>
              <a:t>GAMM-</a:t>
            </a:r>
            <a:r>
              <a:rPr lang="en-US" sz="2800" i="1" err="1">
                <a:latin typeface="Calibri"/>
              </a:rPr>
              <a:t>Mitteilungen</a:t>
            </a:r>
            <a:r>
              <a:rPr lang="en-US" sz="2800">
                <a:latin typeface="Calibri"/>
              </a:rPr>
              <a:t>, </a:t>
            </a:r>
            <a:r>
              <a:rPr lang="en-US" sz="2800" i="1">
                <a:latin typeface="Calibri"/>
              </a:rPr>
              <a:t>42</a:t>
            </a:r>
            <a:r>
              <a:rPr lang="en-US" sz="2800">
                <a:latin typeface="Calibri"/>
              </a:rPr>
              <a:t>(3). 2019</a:t>
            </a:r>
          </a:p>
          <a:p>
            <a:pPr algn="just"/>
            <a:r>
              <a:rPr lang="en-US" sz="2800">
                <a:latin typeface="Calibri"/>
              </a:rPr>
              <a:t>[2] Salinas et al., </a:t>
            </a:r>
            <a:r>
              <a:rPr lang="en-US" sz="2800" i="1">
                <a:latin typeface="Calibri"/>
              </a:rPr>
              <a:t>PLOS ONE</a:t>
            </a:r>
            <a:r>
              <a:rPr lang="en-US" sz="2800">
                <a:latin typeface="Calibri"/>
              </a:rPr>
              <a:t>, </a:t>
            </a:r>
            <a:r>
              <a:rPr lang="en-US" sz="2800" i="1">
                <a:latin typeface="Calibri"/>
              </a:rPr>
              <a:t>17</a:t>
            </a:r>
            <a:r>
              <a:rPr lang="en-US" sz="2800">
                <a:latin typeface="Calibri"/>
              </a:rPr>
              <a:t>(5), 2022</a:t>
            </a:r>
          </a:p>
        </p:txBody>
      </p:sp>
      <p:grpSp>
        <p:nvGrpSpPr>
          <p:cNvPr id="40" name="Group 39">
            <a:extLst>
              <a:ext uri="{FF2B5EF4-FFF2-40B4-BE49-F238E27FC236}">
                <a16:creationId xmlns:a16="http://schemas.microsoft.com/office/drawing/2014/main" id="{0CD11031-EDC5-2C11-278C-1923DBE7C6B0}"/>
              </a:ext>
            </a:extLst>
          </p:cNvPr>
          <p:cNvGrpSpPr/>
          <p:nvPr/>
        </p:nvGrpSpPr>
        <p:grpSpPr>
          <a:xfrm>
            <a:off x="8482866" y="25762478"/>
            <a:ext cx="4883586" cy="5311497"/>
            <a:chOff x="8281923" y="22495572"/>
            <a:chExt cx="4883586" cy="5311497"/>
          </a:xfrm>
        </p:grpSpPr>
        <p:pic>
          <p:nvPicPr>
            <p:cNvPr id="24" name="Picture 24" descr="A picture containing dark&#10;&#10;Description automatically generated">
              <a:extLst>
                <a:ext uri="{FF2B5EF4-FFF2-40B4-BE49-F238E27FC236}">
                  <a16:creationId xmlns:a16="http://schemas.microsoft.com/office/drawing/2014/main" id="{18C9ED32-F0C2-D6E2-3BC0-257CBCB4B092}"/>
                </a:ext>
              </a:extLst>
            </p:cNvPr>
            <p:cNvPicPr>
              <a:picLocks noChangeAspect="1"/>
            </p:cNvPicPr>
            <p:nvPr/>
          </p:nvPicPr>
          <p:blipFill rotWithShape="1">
            <a:blip r:embed="rId8"/>
            <a:srcRect t="16484"/>
            <a:stretch/>
          </p:blipFill>
          <p:spPr>
            <a:xfrm>
              <a:off x="8432471" y="22495572"/>
              <a:ext cx="4733038" cy="3697272"/>
            </a:xfrm>
            <a:prstGeom prst="rect">
              <a:avLst/>
            </a:prstGeom>
          </p:spPr>
        </p:pic>
        <p:sp>
          <p:nvSpPr>
            <p:cNvPr id="25" name="TextBox 24">
              <a:extLst>
                <a:ext uri="{FF2B5EF4-FFF2-40B4-BE49-F238E27FC236}">
                  <a16:creationId xmlns:a16="http://schemas.microsoft.com/office/drawing/2014/main" id="{CEF789BC-846E-69BA-F533-ACEE6C794012}"/>
                </a:ext>
              </a:extLst>
            </p:cNvPr>
            <p:cNvSpPr txBox="1"/>
            <p:nvPr/>
          </p:nvSpPr>
          <p:spPr>
            <a:xfrm>
              <a:off x="8281923" y="26237409"/>
              <a:ext cx="484103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kern="1200">
                  <a:solidFill>
                    <a:schemeClr val="tx1"/>
                  </a:solidFill>
                  <a:latin typeface="Calibri"/>
                  <a:ea typeface="+mn-ea"/>
                  <a:cs typeface="Calibri"/>
                </a:rPr>
                <a:t>Figure 2. </a:t>
              </a:r>
              <a:r>
                <a:rPr lang="en-US" sz="3200" kern="1200">
                  <a:solidFill>
                    <a:schemeClr val="tx1"/>
                  </a:solidFill>
                  <a:latin typeface="Calibri"/>
                  <a:ea typeface="+mn-ea"/>
                  <a:cs typeface="Calibri"/>
                </a:rPr>
                <a:t>Two-photon image of collagen fibers in a TV anterior leaflet [2]</a:t>
              </a:r>
              <a:endParaRPr lang="en-US" sz="1800">
                <a:solidFill>
                  <a:schemeClr val="tx1"/>
                </a:solidFill>
                <a:latin typeface="Calibri"/>
                <a:cs typeface="Calibri"/>
              </a:endParaRPr>
            </a:p>
          </p:txBody>
        </p:sp>
      </p:grpSp>
      <p:grpSp>
        <p:nvGrpSpPr>
          <p:cNvPr id="41" name="Group 40">
            <a:extLst>
              <a:ext uri="{FF2B5EF4-FFF2-40B4-BE49-F238E27FC236}">
                <a16:creationId xmlns:a16="http://schemas.microsoft.com/office/drawing/2014/main" id="{42BD4FDC-F873-AA9E-C0D3-102297DE261E}"/>
              </a:ext>
            </a:extLst>
          </p:cNvPr>
          <p:cNvGrpSpPr/>
          <p:nvPr/>
        </p:nvGrpSpPr>
        <p:grpSpPr>
          <a:xfrm>
            <a:off x="25003223" y="8515540"/>
            <a:ext cx="4891065" cy="4938666"/>
            <a:chOff x="31432653" y="8286919"/>
            <a:chExt cx="4891065" cy="4938666"/>
          </a:xfrm>
        </p:grpSpPr>
        <p:pic>
          <p:nvPicPr>
            <p:cNvPr id="27" name="Picture 27">
              <a:extLst>
                <a:ext uri="{FF2B5EF4-FFF2-40B4-BE49-F238E27FC236}">
                  <a16:creationId xmlns:a16="http://schemas.microsoft.com/office/drawing/2014/main" id="{53B66200-10F0-DF63-3E66-A835FCBA7FAA}"/>
                </a:ext>
              </a:extLst>
            </p:cNvPr>
            <p:cNvPicPr>
              <a:picLocks noChangeAspect="1"/>
            </p:cNvPicPr>
            <p:nvPr/>
          </p:nvPicPr>
          <p:blipFill rotWithShape="1">
            <a:blip r:embed="rId9"/>
            <a:srcRect l="20069" t="36960" r="13173" b="26239"/>
            <a:stretch/>
          </p:blipFill>
          <p:spPr>
            <a:xfrm>
              <a:off x="31526073" y="8286919"/>
              <a:ext cx="4656357" cy="3430910"/>
            </a:xfrm>
            <a:prstGeom prst="rect">
              <a:avLst/>
            </a:prstGeom>
          </p:spPr>
        </p:pic>
        <p:sp>
          <p:nvSpPr>
            <p:cNvPr id="30" name="TextBox 29">
              <a:extLst>
                <a:ext uri="{FF2B5EF4-FFF2-40B4-BE49-F238E27FC236}">
                  <a16:creationId xmlns:a16="http://schemas.microsoft.com/office/drawing/2014/main" id="{1044795C-38B0-9103-D689-A4ADC6553311}"/>
                </a:ext>
              </a:extLst>
            </p:cNvPr>
            <p:cNvSpPr txBox="1"/>
            <p:nvPr/>
          </p:nvSpPr>
          <p:spPr>
            <a:xfrm>
              <a:off x="31432653" y="11655925"/>
              <a:ext cx="489106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Calibri"/>
                </a:rPr>
                <a:t>Figure 3.</a:t>
              </a:r>
              <a:r>
                <a:rPr lang="en-US" sz="3200">
                  <a:latin typeface="Calibri"/>
                </a:rPr>
                <a:t> Leaflet with markers (top), mounted on biaxial machine (bottom). </a:t>
              </a:r>
            </a:p>
          </p:txBody>
        </p:sp>
      </p:grpSp>
      <p:sp>
        <p:nvSpPr>
          <p:cNvPr id="6" name="TextBox 5">
            <a:extLst>
              <a:ext uri="{FF2B5EF4-FFF2-40B4-BE49-F238E27FC236}">
                <a16:creationId xmlns:a16="http://schemas.microsoft.com/office/drawing/2014/main" id="{CDFDC555-4AF4-22BF-28A3-E0901A4EF7F3}"/>
              </a:ext>
            </a:extLst>
          </p:cNvPr>
          <p:cNvSpPr txBox="1"/>
          <p:nvPr/>
        </p:nvSpPr>
        <p:spPr>
          <a:xfrm>
            <a:off x="30234165" y="22169390"/>
            <a:ext cx="1325228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just">
              <a:buFont typeface="Arial"/>
              <a:buChar char="•"/>
            </a:pPr>
            <a:r>
              <a:rPr lang="en-US" sz="4000">
                <a:latin typeface="Calibri"/>
              </a:rPr>
              <a:t>Our work indicates that ex-vivo tests that require consistent mechanical properties still  could produce accurate results, despite lengthy preparation.</a:t>
            </a:r>
          </a:p>
          <a:p>
            <a:pPr marL="571500" indent="-571500" algn="just">
              <a:buFont typeface="Arial"/>
              <a:buChar char="•"/>
            </a:pPr>
            <a:r>
              <a:rPr lang="en-US" sz="4000">
                <a:latin typeface="Calibri"/>
              </a:rPr>
              <a:t>Future research includes similar studies with increased sample size, different time intervals, and other TV leaflets.</a:t>
            </a:r>
          </a:p>
        </p:txBody>
      </p:sp>
      <p:pic>
        <p:nvPicPr>
          <p:cNvPr id="37" name="Picture 36">
            <a:extLst>
              <a:ext uri="{FF2B5EF4-FFF2-40B4-BE49-F238E27FC236}">
                <a16:creationId xmlns:a16="http://schemas.microsoft.com/office/drawing/2014/main" id="{2A2FB666-05C3-32BC-ADFC-06AE894F3692}"/>
              </a:ext>
            </a:extLst>
          </p:cNvPr>
          <p:cNvPicPr>
            <a:picLocks noChangeAspect="1"/>
          </p:cNvPicPr>
          <p:nvPr/>
        </p:nvPicPr>
        <p:blipFill>
          <a:blip r:embed="rId10"/>
          <a:stretch>
            <a:fillRect/>
          </a:stretch>
        </p:blipFill>
        <p:spPr>
          <a:xfrm>
            <a:off x="13744871" y="22731566"/>
            <a:ext cx="8071338" cy="6725111"/>
          </a:xfrm>
          <a:prstGeom prst="rect">
            <a:avLst/>
          </a:prstGeom>
        </p:spPr>
      </p:pic>
      <p:pic>
        <p:nvPicPr>
          <p:cNvPr id="38" name="Picture 37">
            <a:extLst>
              <a:ext uri="{FF2B5EF4-FFF2-40B4-BE49-F238E27FC236}">
                <a16:creationId xmlns:a16="http://schemas.microsoft.com/office/drawing/2014/main" id="{21790AD5-6ECD-6629-C393-45539B37D3A6}"/>
              </a:ext>
            </a:extLst>
          </p:cNvPr>
          <p:cNvPicPr>
            <a:picLocks noChangeAspect="1"/>
          </p:cNvPicPr>
          <p:nvPr/>
        </p:nvPicPr>
        <p:blipFill>
          <a:blip r:embed="rId11"/>
          <a:stretch>
            <a:fillRect/>
          </a:stretch>
        </p:blipFill>
        <p:spPr>
          <a:xfrm>
            <a:off x="21827285" y="22778418"/>
            <a:ext cx="8097429" cy="6725897"/>
          </a:xfrm>
          <a:prstGeom prst="rect">
            <a:avLst/>
          </a:prstGeom>
        </p:spPr>
      </p:pic>
      <p:sp>
        <p:nvSpPr>
          <p:cNvPr id="39" name="TextBox 3">
            <a:extLst>
              <a:ext uri="{FF2B5EF4-FFF2-40B4-BE49-F238E27FC236}">
                <a16:creationId xmlns:a16="http://schemas.microsoft.com/office/drawing/2014/main" id="{EE35498A-35D1-D985-2EF5-76D1A5204B5B}"/>
              </a:ext>
            </a:extLst>
          </p:cNvPr>
          <p:cNvSpPr txBox="1"/>
          <p:nvPr/>
        </p:nvSpPr>
        <p:spPr>
          <a:xfrm>
            <a:off x="14415477" y="29493984"/>
            <a:ext cx="15400305"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7" algn="just">
              <a:spcBef>
                <a:spcPts val="500"/>
              </a:spcBef>
            </a:pPr>
            <a:r>
              <a:rPr lang="en-US" sz="3200" b="1">
                <a:latin typeface="Calibri"/>
              </a:rPr>
              <a:t>Figure 4. </a:t>
            </a:r>
            <a:r>
              <a:rPr lang="en-US" sz="3200">
                <a:latin typeface="Calibri"/>
              </a:rPr>
              <a:t> Stress-strain curves for radial (red) and circumferential (blue) axes at T0 and T5 calculated using the deformation gradient tensor, Green-Lagrange Strain, and second </a:t>
            </a:r>
            <a:r>
              <a:rPr lang="en-US" sz="3200" err="1">
                <a:latin typeface="Calibri"/>
              </a:rPr>
              <a:t>Piola</a:t>
            </a:r>
            <a:r>
              <a:rPr lang="en-US" sz="3200">
                <a:latin typeface="Calibri"/>
              </a:rPr>
              <a:t>-Kirchhoff Stress tensors. Standard error is shown by the shaded area. </a:t>
            </a:r>
          </a:p>
        </p:txBody>
      </p:sp>
      <p:sp>
        <p:nvSpPr>
          <p:cNvPr id="49" name="TextBox 3">
            <a:extLst>
              <a:ext uri="{FF2B5EF4-FFF2-40B4-BE49-F238E27FC236}">
                <a16:creationId xmlns:a16="http://schemas.microsoft.com/office/drawing/2014/main" id="{11FD2D8A-3EFA-CCC7-B271-E0B51B400A61}"/>
              </a:ext>
            </a:extLst>
          </p:cNvPr>
          <p:cNvSpPr txBox="1"/>
          <p:nvPr/>
        </p:nvSpPr>
        <p:spPr>
          <a:xfrm>
            <a:off x="30261767" y="19262521"/>
            <a:ext cx="13356643"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7" algn="just">
              <a:spcBef>
                <a:spcPts val="500"/>
              </a:spcBef>
            </a:pPr>
            <a:r>
              <a:rPr lang="en-US" sz="3200" b="1">
                <a:latin typeface="Calibri"/>
              </a:rPr>
              <a:t>Figure 6. </a:t>
            </a:r>
            <a:r>
              <a:rPr lang="en-US" sz="3200">
                <a:latin typeface="Calibri"/>
              </a:rPr>
              <a:t>Radial and circumferential (a)</a:t>
            </a:r>
            <a:r>
              <a:rPr lang="en-US" sz="3200" b="1">
                <a:latin typeface="Calibri"/>
              </a:rPr>
              <a:t> </a:t>
            </a:r>
            <a:r>
              <a:rPr lang="en-US" sz="3200">
                <a:latin typeface="Calibri"/>
              </a:rPr>
              <a:t>modulus over fitting region and (b) strains at an applied physiological systolic load of 85kPa.</a:t>
            </a:r>
          </a:p>
        </p:txBody>
      </p:sp>
      <p:sp>
        <p:nvSpPr>
          <p:cNvPr id="10" name="TextBox 9">
            <a:extLst>
              <a:ext uri="{FF2B5EF4-FFF2-40B4-BE49-F238E27FC236}">
                <a16:creationId xmlns:a16="http://schemas.microsoft.com/office/drawing/2014/main" id="{6EC0DE41-DAFA-A4CC-7342-DE85DCF088FA}"/>
              </a:ext>
            </a:extLst>
          </p:cNvPr>
          <p:cNvSpPr txBox="1"/>
          <p:nvPr/>
        </p:nvSpPr>
        <p:spPr>
          <a:xfrm>
            <a:off x="14221174" y="20840517"/>
            <a:ext cx="156818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4000" dirty="0">
                <a:latin typeface="Calibri"/>
              </a:rPr>
              <a:t>Average TVAL thickness was 0.47 ± 0.30 mm. Mean circumferential stiffness was significantly higher than the mean radial stiffness (p &lt; 0.005).</a:t>
            </a:r>
          </a:p>
        </p:txBody>
      </p:sp>
      <p:sp>
        <p:nvSpPr>
          <p:cNvPr id="11" name="TextBox 10">
            <a:extLst>
              <a:ext uri="{FF2B5EF4-FFF2-40B4-BE49-F238E27FC236}">
                <a16:creationId xmlns:a16="http://schemas.microsoft.com/office/drawing/2014/main" id="{F4BC02F9-BBF5-F941-18F6-26A5661AD842}"/>
              </a:ext>
            </a:extLst>
          </p:cNvPr>
          <p:cNvSpPr txBox="1"/>
          <p:nvPr/>
        </p:nvSpPr>
        <p:spPr>
          <a:xfrm>
            <a:off x="30112806" y="5747449"/>
            <a:ext cx="635191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4000">
                <a:latin typeface="Calibri"/>
              </a:rPr>
              <a:t>No significant difference in UTM was observed for all time points in the radial and  circumferential directions. </a:t>
            </a:r>
          </a:p>
        </p:txBody>
      </p:sp>
      <p:grpSp>
        <p:nvGrpSpPr>
          <p:cNvPr id="36" name="Group 35">
            <a:extLst>
              <a:ext uri="{FF2B5EF4-FFF2-40B4-BE49-F238E27FC236}">
                <a16:creationId xmlns:a16="http://schemas.microsoft.com/office/drawing/2014/main" id="{C0D506EC-17BA-FF72-C40C-EB4A754B9FF3}"/>
              </a:ext>
            </a:extLst>
          </p:cNvPr>
          <p:cNvGrpSpPr/>
          <p:nvPr/>
        </p:nvGrpSpPr>
        <p:grpSpPr>
          <a:xfrm>
            <a:off x="8615435" y="16286909"/>
            <a:ext cx="5205679" cy="7506323"/>
            <a:chOff x="8417632" y="14914541"/>
            <a:chExt cx="5205679" cy="7506323"/>
          </a:xfrm>
        </p:grpSpPr>
        <p:sp>
          <p:nvSpPr>
            <p:cNvPr id="28" name="TextBox 2">
              <a:extLst>
                <a:ext uri="{FF2B5EF4-FFF2-40B4-BE49-F238E27FC236}">
                  <a16:creationId xmlns:a16="http://schemas.microsoft.com/office/drawing/2014/main" id="{80777CF5-430B-C22E-BA13-53402BE608C5}"/>
                </a:ext>
              </a:extLst>
            </p:cNvPr>
            <p:cNvSpPr txBox="1"/>
            <p:nvPr/>
          </p:nvSpPr>
          <p:spPr>
            <a:xfrm>
              <a:off x="8776222" y="21343646"/>
              <a:ext cx="4392427"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b="1">
                  <a:latin typeface="Calibri"/>
                  <a:ea typeface="+mn-lt"/>
                  <a:cs typeface="+mn-lt"/>
                </a:rPr>
                <a:t>Figure 1. </a:t>
              </a:r>
              <a:r>
                <a:rPr lang="en-US" sz="3200">
                  <a:latin typeface="Calibri"/>
                  <a:ea typeface="+mn-lt"/>
                  <a:cs typeface="+mn-lt"/>
                </a:rPr>
                <a:t>Anatomy of the Tricuspid Valve [1]</a:t>
              </a:r>
              <a:endParaRPr lang="en-US" sz="3200">
                <a:latin typeface="Calibri"/>
                <a:cs typeface="Arial"/>
              </a:endParaRPr>
            </a:p>
          </p:txBody>
        </p:sp>
        <p:pic>
          <p:nvPicPr>
            <p:cNvPr id="51" name="Picture 51">
              <a:extLst>
                <a:ext uri="{FF2B5EF4-FFF2-40B4-BE49-F238E27FC236}">
                  <a16:creationId xmlns:a16="http://schemas.microsoft.com/office/drawing/2014/main" id="{3B337F9F-F5BA-B9E5-5850-696D563FA2E0}"/>
                </a:ext>
              </a:extLst>
            </p:cNvPr>
            <p:cNvPicPr>
              <a:picLocks noChangeAspect="1"/>
            </p:cNvPicPr>
            <p:nvPr/>
          </p:nvPicPr>
          <p:blipFill rotWithShape="1">
            <a:blip r:embed="rId12"/>
            <a:srcRect r="-571" b="2045"/>
            <a:stretch/>
          </p:blipFill>
          <p:spPr>
            <a:xfrm>
              <a:off x="8417632" y="14914541"/>
              <a:ext cx="5205679" cy="6471552"/>
            </a:xfrm>
            <a:prstGeom prst="rect">
              <a:avLst/>
            </a:prstGeom>
          </p:spPr>
        </p:pic>
      </p:grpSp>
      <p:sp>
        <p:nvSpPr>
          <p:cNvPr id="29" name="TextBox 28">
            <a:extLst>
              <a:ext uri="{FF2B5EF4-FFF2-40B4-BE49-F238E27FC236}">
                <a16:creationId xmlns:a16="http://schemas.microsoft.com/office/drawing/2014/main" id="{BF0B8F5F-06ED-CD6D-FD91-CC2428053370}"/>
              </a:ext>
            </a:extLst>
          </p:cNvPr>
          <p:cNvSpPr txBox="1"/>
          <p:nvPr/>
        </p:nvSpPr>
        <p:spPr>
          <a:xfrm>
            <a:off x="395286" y="25529520"/>
            <a:ext cx="7738295" cy="3785652"/>
          </a:xfrm>
          <a:prstGeom prst="rect">
            <a:avLst/>
          </a:prstGeom>
          <a:noFill/>
        </p:spPr>
        <p:txBody>
          <a:bodyPr wrap="square" lIns="91440" tIns="45720" rIns="91440" bIns="45720" anchor="t">
            <a:spAutoFit/>
          </a:bodyPr>
          <a:lstStyle/>
          <a:p>
            <a:pPr lvl="1" algn="just">
              <a:spcBef>
                <a:spcPts val="500"/>
              </a:spcBef>
            </a:pPr>
            <a:r>
              <a:rPr lang="en-US" sz="4000">
                <a:latin typeface="Calibri"/>
              </a:rPr>
              <a:t>Certain tests that require fresh tissue mechanical properties have lengthy preparation processes. </a:t>
            </a:r>
            <a:r>
              <a:rPr lang="en-US" sz="4000" b="1">
                <a:latin typeface="Calibri"/>
              </a:rPr>
              <a:t>It is not known whether the mechanical properties significantly change during this time. </a:t>
            </a:r>
            <a:endParaRPr lang="en-US" sz="4000">
              <a:solidFill>
                <a:schemeClr val="tx1"/>
              </a:solidFill>
              <a:latin typeface="Calibri"/>
            </a:endParaRPr>
          </a:p>
        </p:txBody>
      </p:sp>
      <p:sp>
        <p:nvSpPr>
          <p:cNvPr id="32" name="TextBox 31">
            <a:extLst>
              <a:ext uri="{FF2B5EF4-FFF2-40B4-BE49-F238E27FC236}">
                <a16:creationId xmlns:a16="http://schemas.microsoft.com/office/drawing/2014/main" id="{4E72A2F6-4ACE-3112-200F-E032A6586BE9}"/>
              </a:ext>
            </a:extLst>
          </p:cNvPr>
          <p:cNvSpPr txBox="1"/>
          <p:nvPr/>
        </p:nvSpPr>
        <p:spPr>
          <a:xfrm>
            <a:off x="10263700" y="331275"/>
            <a:ext cx="23417560" cy="830997"/>
          </a:xfrm>
          <a:prstGeom prst="rect">
            <a:avLst/>
          </a:prstGeom>
          <a:noFill/>
        </p:spPr>
        <p:txBody>
          <a:bodyPr wrap="square" lIns="91440" tIns="45720" rIns="91440" bIns="45720" anchor="t">
            <a:spAutoFit/>
          </a:bodyPr>
          <a:lstStyle/>
          <a:p>
            <a:pPr algn="ctr">
              <a:buClr>
                <a:schemeClr val="dk2"/>
              </a:buClr>
              <a:buSzPct val="25000"/>
            </a:pPr>
            <a:r>
              <a:rPr lang="en-US" sz="4800" b="1">
                <a:solidFill>
                  <a:schemeClr val="tx1"/>
                </a:solidFill>
                <a:latin typeface="Calibri"/>
              </a:rPr>
              <a:t>Biomechanical Properties of the Porcine Tricuspid Valve Remained Unchanged Over Time</a:t>
            </a:r>
            <a:endParaRPr lang="en-US" sz="3200" i="1">
              <a:solidFill>
                <a:schemeClr val="tx1"/>
              </a:solidFill>
              <a:latin typeface="Calibri"/>
            </a:endParaRPr>
          </a:p>
        </p:txBody>
      </p:sp>
      <p:pic>
        <p:nvPicPr>
          <p:cNvPr id="43" name="Picture 42">
            <a:extLst>
              <a:ext uri="{FF2B5EF4-FFF2-40B4-BE49-F238E27FC236}">
                <a16:creationId xmlns:a16="http://schemas.microsoft.com/office/drawing/2014/main" id="{986D1CBD-D7A5-34DA-1C86-3CA61783B08A}"/>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0000"/>
                    </a14:imgEffect>
                  </a14:imgLayer>
                </a14:imgProps>
              </a:ext>
            </a:extLst>
          </a:blip>
          <a:srcRect l="20168" t="35539" r="21203" b="32658"/>
          <a:stretch/>
        </p:blipFill>
        <p:spPr>
          <a:xfrm>
            <a:off x="25096643" y="5772987"/>
            <a:ext cx="4656357" cy="2604706"/>
          </a:xfrm>
          <a:prstGeom prst="rect">
            <a:avLst/>
          </a:prstGeom>
        </p:spPr>
      </p:pic>
      <p:sp>
        <p:nvSpPr>
          <p:cNvPr id="44" name="TextBox 43">
            <a:extLst>
              <a:ext uri="{FF2B5EF4-FFF2-40B4-BE49-F238E27FC236}">
                <a16:creationId xmlns:a16="http://schemas.microsoft.com/office/drawing/2014/main" id="{E502A352-13D9-02C7-CFCF-E096D249787E}"/>
              </a:ext>
            </a:extLst>
          </p:cNvPr>
          <p:cNvSpPr txBox="1"/>
          <p:nvPr/>
        </p:nvSpPr>
        <p:spPr>
          <a:xfrm>
            <a:off x="30121272" y="8685352"/>
            <a:ext cx="6351918" cy="2554545"/>
          </a:xfrm>
          <a:prstGeom prst="rect">
            <a:avLst/>
          </a:prstGeom>
          <a:solidFill>
            <a:srgbClr val="ECE2D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4000">
                <a:latin typeface="Calibri"/>
              </a:rPr>
              <a:t>Our results indicate that the TVAL’s </a:t>
            </a:r>
            <a:r>
              <a:rPr lang="en-US" sz="4000" u="sng">
                <a:latin typeface="Calibri"/>
              </a:rPr>
              <a:t>mechanical properties do not significantly change</a:t>
            </a:r>
            <a:r>
              <a:rPr lang="en-US" sz="4000">
                <a:latin typeface="Calibri"/>
              </a:rPr>
              <a:t> over the 5-hour test period.</a:t>
            </a:r>
            <a:endParaRPr lang="en-US" sz="4000"/>
          </a:p>
        </p:txBody>
      </p:sp>
      <p:sp>
        <p:nvSpPr>
          <p:cNvPr id="45" name="TextBox 44">
            <a:extLst>
              <a:ext uri="{FF2B5EF4-FFF2-40B4-BE49-F238E27FC236}">
                <a16:creationId xmlns:a16="http://schemas.microsoft.com/office/drawing/2014/main" id="{3EE43377-FD0C-4D97-6A69-7293074B221F}"/>
              </a:ext>
            </a:extLst>
          </p:cNvPr>
          <p:cNvSpPr txBox="1"/>
          <p:nvPr/>
        </p:nvSpPr>
        <p:spPr>
          <a:xfrm>
            <a:off x="30295458" y="29764652"/>
            <a:ext cx="13364847" cy="1384995"/>
          </a:xfrm>
          <a:prstGeom prst="rect">
            <a:avLst/>
          </a:prstGeom>
          <a:noFill/>
        </p:spPr>
        <p:txBody>
          <a:bodyPr wrap="square" lIns="91440" tIns="45720" rIns="91440" bIns="45720" rtlCol="0" anchor="t">
            <a:spAutoFit/>
          </a:bodyPr>
          <a:lstStyle/>
          <a:p>
            <a:r>
              <a:rPr lang="en-US" sz="2800">
                <a:latin typeface="Calibri"/>
                <a:cs typeface="Calibri"/>
              </a:rPr>
              <a:t>Funding for this study was provided in part by NSF CAREER #2049088. We extend a special thank you to the Young Scholar’s Program and Center for STEM Education at Northeastern University for their support and resources.  </a:t>
            </a:r>
            <a:endParaRPr lang="en-US" sz="2800">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5E8D1D38-B9FF-B748-145F-5A118E40C99A}"/>
              </a:ext>
            </a:extLst>
          </p:cNvPr>
          <p:cNvPicPr>
            <a:picLocks noChangeAspect="1"/>
          </p:cNvPicPr>
          <p:nvPr/>
        </p:nvPicPr>
        <p:blipFill>
          <a:blip r:embed="rId15"/>
          <a:stretch>
            <a:fillRect/>
          </a:stretch>
        </p:blipFill>
        <p:spPr>
          <a:xfrm>
            <a:off x="36716160" y="5736699"/>
            <a:ext cx="6927650" cy="5700028"/>
          </a:xfrm>
          <a:prstGeom prst="rect">
            <a:avLst/>
          </a:prstGeom>
        </p:spPr>
      </p:pic>
      <p:sp>
        <p:nvSpPr>
          <p:cNvPr id="48" name="TextBox 3">
            <a:extLst>
              <a:ext uri="{FF2B5EF4-FFF2-40B4-BE49-F238E27FC236}">
                <a16:creationId xmlns:a16="http://schemas.microsoft.com/office/drawing/2014/main" id="{281ECD69-964E-5AD3-5779-0D871AA1B415}"/>
              </a:ext>
            </a:extLst>
          </p:cNvPr>
          <p:cNvSpPr txBox="1"/>
          <p:nvPr/>
        </p:nvSpPr>
        <p:spPr>
          <a:xfrm>
            <a:off x="37377888" y="11474511"/>
            <a:ext cx="638109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7" algn="ctr">
              <a:spcBef>
                <a:spcPts val="500"/>
              </a:spcBef>
            </a:pPr>
            <a:r>
              <a:rPr lang="en-US" sz="3200" b="1">
                <a:latin typeface="Calibri"/>
              </a:rPr>
              <a:t>Figure 5. R</a:t>
            </a:r>
            <a:r>
              <a:rPr lang="en-US" sz="3200">
                <a:latin typeface="Calibri"/>
              </a:rPr>
              <a:t>epresentative UTM fit. </a:t>
            </a:r>
          </a:p>
        </p:txBody>
      </p:sp>
      <p:sp>
        <p:nvSpPr>
          <p:cNvPr id="50" name="Rectangle 49">
            <a:extLst>
              <a:ext uri="{FF2B5EF4-FFF2-40B4-BE49-F238E27FC236}">
                <a16:creationId xmlns:a16="http://schemas.microsoft.com/office/drawing/2014/main" id="{01A55BDE-AA94-E30D-69CE-ED212B179BF9}"/>
              </a:ext>
            </a:extLst>
          </p:cNvPr>
          <p:cNvSpPr/>
          <p:nvPr/>
        </p:nvSpPr>
        <p:spPr>
          <a:xfrm>
            <a:off x="37367315" y="5945260"/>
            <a:ext cx="6230436" cy="2863226"/>
          </a:xfrm>
          <a:prstGeom prst="rect">
            <a:avLst/>
          </a:prstGeom>
          <a:noFill/>
          <a:ln w="19050">
            <a:solidFill>
              <a:srgbClr val="6D2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CBCE1F3-9305-F855-950A-D7D3C6576BAE}"/>
              </a:ext>
            </a:extLst>
          </p:cNvPr>
          <p:cNvSpPr txBox="1"/>
          <p:nvPr/>
        </p:nvSpPr>
        <p:spPr>
          <a:xfrm>
            <a:off x="37509984" y="7207461"/>
            <a:ext cx="4110301" cy="523220"/>
          </a:xfrm>
          <a:prstGeom prst="rect">
            <a:avLst/>
          </a:prstGeom>
          <a:noFill/>
        </p:spPr>
        <p:txBody>
          <a:bodyPr wrap="square" lIns="91440" tIns="45720" rIns="91440" bIns="45720" rtlCol="0" anchor="t">
            <a:spAutoFit/>
          </a:bodyPr>
          <a:lstStyle/>
          <a:p>
            <a:r>
              <a:rPr lang="en-US" sz="2800">
                <a:solidFill>
                  <a:srgbClr val="6D2E46"/>
                </a:solidFill>
                <a:latin typeface="Calibri"/>
                <a:cs typeface="Calibri"/>
              </a:rPr>
              <a:t>Fit Region = 50–120kPa</a:t>
            </a:r>
            <a:endParaRPr lang="en-US" sz="2800">
              <a:solidFill>
                <a:srgbClr val="6D2E46"/>
              </a:solidFill>
              <a:latin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CC22F730-6332-48C0-6E20-E0EE1BD1A07D}"/>
              </a:ext>
            </a:extLst>
          </p:cNvPr>
          <p:cNvGrpSpPr/>
          <p:nvPr/>
        </p:nvGrpSpPr>
        <p:grpSpPr>
          <a:xfrm>
            <a:off x="30403800" y="12188908"/>
            <a:ext cx="6477000" cy="6928074"/>
            <a:chOff x="30403800" y="12141200"/>
            <a:chExt cx="6477000" cy="6928074"/>
          </a:xfrm>
        </p:grpSpPr>
        <p:pic>
          <p:nvPicPr>
            <p:cNvPr id="19" name="Picture 19" descr="Chart, bar chart&#10;&#10;Description automatically generated">
              <a:extLst>
                <a:ext uri="{FF2B5EF4-FFF2-40B4-BE49-F238E27FC236}">
                  <a16:creationId xmlns:a16="http://schemas.microsoft.com/office/drawing/2014/main" id="{A6EB176F-FF0B-16F3-C366-D8B6C73E2193}"/>
                </a:ext>
              </a:extLst>
            </p:cNvPr>
            <p:cNvPicPr>
              <a:picLocks noChangeAspect="1"/>
            </p:cNvPicPr>
            <p:nvPr/>
          </p:nvPicPr>
          <p:blipFill>
            <a:blip r:embed="rId16"/>
            <a:stretch>
              <a:fillRect/>
            </a:stretch>
          </p:blipFill>
          <p:spPr>
            <a:xfrm>
              <a:off x="30403800" y="12325126"/>
              <a:ext cx="6477000" cy="6744148"/>
            </a:xfrm>
            <a:prstGeom prst="rect">
              <a:avLst/>
            </a:prstGeom>
          </p:spPr>
        </p:pic>
        <p:sp>
          <p:nvSpPr>
            <p:cNvPr id="20" name="TextBox 19">
              <a:extLst>
                <a:ext uri="{FF2B5EF4-FFF2-40B4-BE49-F238E27FC236}">
                  <a16:creationId xmlns:a16="http://schemas.microsoft.com/office/drawing/2014/main" id="{2407C148-DAEA-3CCB-B706-32FDBCDB576D}"/>
                </a:ext>
              </a:extLst>
            </p:cNvPr>
            <p:cNvSpPr txBox="1"/>
            <p:nvPr/>
          </p:nvSpPr>
          <p:spPr>
            <a:xfrm>
              <a:off x="32410400" y="12141200"/>
              <a:ext cx="7366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b="1">
                  <a:latin typeface="Calibri"/>
                </a:rPr>
                <a:t>(a)</a:t>
              </a:r>
            </a:p>
          </p:txBody>
        </p:sp>
      </p:grpSp>
      <p:grpSp>
        <p:nvGrpSpPr>
          <p:cNvPr id="34" name="Group 33">
            <a:extLst>
              <a:ext uri="{FF2B5EF4-FFF2-40B4-BE49-F238E27FC236}">
                <a16:creationId xmlns:a16="http://schemas.microsoft.com/office/drawing/2014/main" id="{EA3A3491-C5F3-01B4-1DD2-5D3ED2A52935}"/>
              </a:ext>
            </a:extLst>
          </p:cNvPr>
          <p:cNvGrpSpPr/>
          <p:nvPr/>
        </p:nvGrpSpPr>
        <p:grpSpPr>
          <a:xfrm>
            <a:off x="37261800" y="12188908"/>
            <a:ext cx="6146800" cy="6929346"/>
            <a:chOff x="37338000" y="12141200"/>
            <a:chExt cx="6146800" cy="6929346"/>
          </a:xfrm>
        </p:grpSpPr>
        <p:pic>
          <p:nvPicPr>
            <p:cNvPr id="26" name="Picture 30" descr="Chart&#10;&#10;Description automatically generated">
              <a:extLst>
                <a:ext uri="{FF2B5EF4-FFF2-40B4-BE49-F238E27FC236}">
                  <a16:creationId xmlns:a16="http://schemas.microsoft.com/office/drawing/2014/main" id="{0F96A206-9681-5E6D-7B9E-D8CBB1850449}"/>
                </a:ext>
              </a:extLst>
            </p:cNvPr>
            <p:cNvPicPr>
              <a:picLocks noChangeAspect="1"/>
            </p:cNvPicPr>
            <p:nvPr/>
          </p:nvPicPr>
          <p:blipFill>
            <a:blip r:embed="rId17"/>
            <a:stretch>
              <a:fillRect/>
            </a:stretch>
          </p:blipFill>
          <p:spPr>
            <a:xfrm>
              <a:off x="37338000" y="12323854"/>
              <a:ext cx="6146800" cy="6746692"/>
            </a:xfrm>
            <a:prstGeom prst="rect">
              <a:avLst/>
            </a:prstGeom>
          </p:spPr>
        </p:pic>
        <p:sp>
          <p:nvSpPr>
            <p:cNvPr id="31" name="TextBox 30">
              <a:extLst>
                <a:ext uri="{FF2B5EF4-FFF2-40B4-BE49-F238E27FC236}">
                  <a16:creationId xmlns:a16="http://schemas.microsoft.com/office/drawing/2014/main" id="{0C6E03DC-95A9-6EF2-3232-FA731C53A4B0}"/>
                </a:ext>
              </a:extLst>
            </p:cNvPr>
            <p:cNvSpPr txBox="1"/>
            <p:nvPr/>
          </p:nvSpPr>
          <p:spPr>
            <a:xfrm>
              <a:off x="38938200" y="12141200"/>
              <a:ext cx="7366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b="1">
                  <a:latin typeface="Calibri"/>
                </a:rPr>
                <a:t>(b)</a:t>
              </a:r>
            </a:p>
          </p:txBody>
        </p:sp>
      </p:grpSp>
      <p:pic>
        <p:nvPicPr>
          <p:cNvPr id="9" name="Picture 34">
            <a:extLst>
              <a:ext uri="{FF2B5EF4-FFF2-40B4-BE49-F238E27FC236}">
                <a16:creationId xmlns:a16="http://schemas.microsoft.com/office/drawing/2014/main" id="{0C672B23-33D0-0295-F03C-785542A79A45}"/>
              </a:ext>
            </a:extLst>
          </p:cNvPr>
          <p:cNvPicPr>
            <a:picLocks noChangeAspect="1"/>
          </p:cNvPicPr>
          <p:nvPr/>
        </p:nvPicPr>
        <p:blipFill>
          <a:blip r:embed="rId18"/>
          <a:stretch>
            <a:fillRect/>
          </a:stretch>
        </p:blipFill>
        <p:spPr>
          <a:xfrm>
            <a:off x="193261" y="1205387"/>
            <a:ext cx="6604000" cy="1637323"/>
          </a:xfrm>
          <a:prstGeom prst="rect">
            <a:avLst/>
          </a:prstGeom>
        </p:spPr>
      </p:pic>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63289F88EF484B8E28099520B2DE8A" ma:contentTypeVersion="16" ma:contentTypeDescription="Create a new document." ma:contentTypeScope="" ma:versionID="bbeadd191c6fb8e2e1311010d6cffae8">
  <xsd:schema xmlns:xsd="http://www.w3.org/2001/XMLSchema" xmlns:xs="http://www.w3.org/2001/XMLSchema" xmlns:p="http://schemas.microsoft.com/office/2006/metadata/properties" xmlns:ns2="6b37099e-3f40-42ec-8e9f-287a83e5912e" xmlns:ns3="aa135bef-45d4-4a62-a2ac-759bd1913889" xmlns:ns4="e9952153-5aa5-42e8-8300-ccc6398e6c31" targetNamespace="http://schemas.microsoft.com/office/2006/metadata/properties" ma:root="true" ma:fieldsID="d96b5d509cd629d01e782aae6b50f59a" ns2:_="" ns3:_="" ns4:_="">
    <xsd:import namespace="6b37099e-3f40-42ec-8e9f-287a83e5912e"/>
    <xsd:import namespace="aa135bef-45d4-4a62-a2ac-759bd1913889"/>
    <xsd:import namespace="e9952153-5aa5-42e8-8300-ccc6398e6c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7099e-3f40-42ec-8e9f-287a83e59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9a8f194-becd-4f93-a34b-b9b3045b787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135bef-45d4-4a62-a2ac-759bd19138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952153-5aa5-42e8-8300-ccc6398e6c3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4c5b098-fc41-4cea-a636-941df45d1411}" ma:internalName="TaxCatchAll" ma:showField="CatchAllData" ma:web="aa135bef-45d4-4a62-a2ac-759bd19138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37099e-3f40-42ec-8e9f-287a83e5912e">
      <Terms xmlns="http://schemas.microsoft.com/office/infopath/2007/PartnerControls"/>
    </lcf76f155ced4ddcb4097134ff3c332f>
    <TaxCatchAll xmlns="e9952153-5aa5-42e8-8300-ccc6398e6c3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ECDCF8-D09B-47A2-BB29-ED7ACC870590}">
  <ds:schemaRefs>
    <ds:schemaRef ds:uri="6b37099e-3f40-42ec-8e9f-287a83e5912e"/>
    <ds:schemaRef ds:uri="aa135bef-45d4-4a62-a2ac-759bd1913889"/>
    <ds:schemaRef ds:uri="e9952153-5aa5-42e8-8300-ccc6398e6c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C2140AD-66DD-4010-A991-D6FFC004575D}">
  <ds:schemaRefs>
    <ds:schemaRef ds:uri="6b37099e-3f40-42ec-8e9f-287a83e5912e"/>
    <ds:schemaRef ds:uri="e9952153-5aa5-42e8-8300-ccc6398e6c3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1555AEC-CF53-42F7-B9DE-ED67781ACD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1005</Words>
  <Application>Microsoft Office PowerPoint</Application>
  <PresentationFormat>Custom</PresentationFormat>
  <Paragraphs>80</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simple-light-2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Carroll Chernich</dc:creator>
  <cp:lastModifiedBy>Fuchs, Nicolas</cp:lastModifiedBy>
  <cp:revision>49</cp:revision>
  <dcterms:modified xsi:type="dcterms:W3CDTF">2022-08-02T18:18:43Z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0x0101008D63289F88EF484B8E28099520B2DE8A</vt:lpwstr>
  </property>
  <property fmtid="{D5CDD505-2E9C-101B-9397-08002B2CF9AE}" pid="3" name="MediaServiceImageTags">
    <vt:lpwstr/>
  </property>
</Properties>
</file>