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Lato" panose="020F0502020204030203"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564087-79E5-4AF2-8780-F455A00C4042}">
  <a:tblStyle styleId="{A0564087-79E5-4AF2-8780-F455A00C404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658"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5b68c4fa2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5b68c4fa2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58de651cc5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58de651cc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37ee4015f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37ee4015f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Exclude data the came from covid years since they are an exception to our data. </a:t>
            </a:r>
            <a:endParaRPr/>
          </a:p>
          <a:p>
            <a:pPr marL="0" lvl="0" indent="0" algn="l" rtl="0">
              <a:spcBef>
                <a:spcPts val="0"/>
              </a:spcBef>
              <a:spcAft>
                <a:spcPts val="0"/>
              </a:spcAft>
              <a:buNone/>
            </a:pPr>
            <a:endParaRPr/>
          </a:p>
          <a:p>
            <a:pPr marL="0" lvl="0" indent="0" algn="l" rtl="0">
              <a:spcBef>
                <a:spcPts val="0"/>
              </a:spcBef>
              <a:spcAft>
                <a:spcPts val="0"/>
              </a:spcAft>
              <a:buNone/>
            </a:pPr>
            <a:r>
              <a:rPr lang="en"/>
              <a:t>Unknown Confounders… are unknown! We don’t know what they are so the conclusions should be taken with a grain of salt. </a:t>
            </a:r>
            <a:endParaRPr/>
          </a:p>
          <a:p>
            <a:pPr marL="0" lvl="0" indent="0" algn="l" rtl="0">
              <a:spcBef>
                <a:spcPts val="0"/>
              </a:spcBef>
              <a:spcAft>
                <a:spcPts val="0"/>
              </a:spcAft>
              <a:buNone/>
            </a:pPr>
            <a:r>
              <a:rPr lang="en"/>
              <a:t>The young patient’s parent using opioids </a:t>
            </a:r>
            <a:r>
              <a:rPr lang="en" b="1"/>
              <a:t>could</a:t>
            </a:r>
            <a:r>
              <a:rPr lang="en"/>
              <a:t> be an unobservable confounder due to the nature of the fact the adolescent might have easier access to opioids.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5a694ef6b9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5a694ef6b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Um alam’s paper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5a694ef6b9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5a694ef6b9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 to sahil’s slides.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5a694ef6b9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5a694ef6b9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58de651cc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58de651cc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Lato"/>
                <a:ea typeface="Lato"/>
                <a:cs typeface="Lato"/>
                <a:sym typeface="Lato"/>
              </a:rPr>
              <a:t>Chi-Sq</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The test evaluated which variable  had a significant association with treatment completion</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We took out data that was deemed insignificant to treatment completion through chi-squared testing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58de651cc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58de651cc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Char char="-"/>
            </a:pPr>
            <a:r>
              <a:rPr lang="en" sz="1800">
                <a:solidFill>
                  <a:srgbClr val="595959"/>
                </a:solidFill>
              </a:rPr>
              <a:t>Opioids = Bad (LOL)</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Treatment = good</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But how good pill?</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But how good therapy?</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How good both?</a:t>
            </a:r>
            <a:endParaRPr sz="1800">
              <a:solidFill>
                <a:srgbClr val="595959"/>
              </a:solidFill>
            </a:endParaRPr>
          </a:p>
          <a:p>
            <a:pPr marL="0" lvl="0" indent="0" algn="l" rtl="0">
              <a:lnSpc>
                <a:spcPct val="115000"/>
              </a:lnSpc>
              <a:spcBef>
                <a:spcPts val="1200"/>
              </a:spcBef>
              <a:spcAft>
                <a:spcPts val="1200"/>
              </a:spcAft>
              <a:buClr>
                <a:schemeClr val="dk1"/>
              </a:buClr>
              <a:buSzPts val="1100"/>
              <a:buFont typeface="Arial"/>
              <a:buNone/>
            </a:pPr>
            <a:r>
              <a:rPr lang="en" sz="1800">
                <a:solidFill>
                  <a:srgbClr val="595959"/>
                </a:solidFill>
              </a:rPr>
              <a:t>result.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58de651cc5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58de651cc5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National overdose deaths involving any opioid number among all ages by gender 1999-2021</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58de651cc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58de651c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didn’t use covid data bc blah blah, teds d has patient discharge data. :)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5a694ef6b9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5a694ef6b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 to sahil’s slides.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58de651cc5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58de651cc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prevePropensity score matching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58de651cc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58de651cc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Gathered and cleaned data via the steps above</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Treatment Episode Data Set: Discharges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58de651cc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58de651cc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Demographics chart:</a:t>
            </a:r>
            <a:endParaRPr/>
          </a:p>
          <a:p>
            <a:pPr marL="0" lvl="0" indent="0" algn="l" rtl="0">
              <a:spcBef>
                <a:spcPts val="0"/>
              </a:spcBef>
              <a:spcAft>
                <a:spcPts val="0"/>
              </a:spcAft>
              <a:buClr>
                <a:schemeClr val="dk1"/>
              </a:buClr>
              <a:buSzPts val="1100"/>
              <a:buFont typeface="Arial"/>
              <a:buNone/>
            </a:pPr>
            <a:r>
              <a:rPr lang="en"/>
              <a:t>We produced a demographic charts to see the different populations of people in our data</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Note that we do have a limited population size of only 1,476 people in total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58de651cc5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58de651cc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Through written code, we used these tests and models to make interpretations of our data. There are mathematical equations to execute what we did by hand, but on the scale of information that we worked on, descriptive statistics </a:t>
            </a:r>
            <a:endParaRPr/>
          </a:p>
          <a:p>
            <a:pPr marL="0" lvl="0" indent="0" algn="l" rtl="0">
              <a:spcBef>
                <a:spcPts val="0"/>
              </a:spcBef>
              <a:spcAft>
                <a:spcPts val="0"/>
              </a:spcAft>
              <a:buNone/>
            </a:pPr>
            <a:endParaRPr/>
          </a:p>
          <a:p>
            <a:pPr marL="0" lvl="0" indent="0" algn="l" rtl="0">
              <a:spcBef>
                <a:spcPts val="0"/>
              </a:spcBef>
              <a:spcAft>
                <a:spcPts val="0"/>
              </a:spcAft>
              <a:buNone/>
            </a:pPr>
            <a:r>
              <a:rPr lang="en"/>
              <a:t>Division 15 is east south central US (alabama, kentucky, mississippi, tennessee), so geographics matter too.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mc/articles/PMC5970018/#R119"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datafiles.samhsa.gov/sites/default/files/field-uploads-protected/studies/TEDS-D-2019/TEDS-D-2019-datasets/TEDS-D-2019-DS0001/TEDS-D-2019-DS0001-info/TEDS-D-2019-DS0001-info-codebook.pdf" TargetMode="External"/><Relationship Id="rId5" Type="http://schemas.openxmlformats.org/officeDocument/2006/relationships/hyperlink" Target="https://www.cdc.gov/mmwr/volumes/71/wr/pdfs/mm7150a2-H.pdf" TargetMode="External"/><Relationship Id="rId4" Type="http://schemas.openxmlformats.org/officeDocument/2006/relationships/hyperlink" Target="https://www.sciencedirect.com/science/article/pii/S1054139X17300228"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nida.nih.gov/research-topics/trends-statistics/overdose-death-rates#:~:text=Opioid%2Dinvolved%20overdose%20deaths%20rose,with%2080%2C411%20reported%20overdose%20deaths."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ncbi.nlm.nih.gov/pmc/articles/PMC8671231/" TargetMode="External"/><Relationship Id="rId5" Type="http://schemas.openxmlformats.org/officeDocument/2006/relationships/hyperlink" Target="https://www.cdc.gov/mmwr/volumes/71/wr/pdfs/mm7150a2-h.pdf" TargetMode="External"/><Relationship Id="rId4" Type="http://schemas.openxmlformats.org/officeDocument/2006/relationships/hyperlink" Target="https://pdas.samhsa.gov/saes/stat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793500" y="1048775"/>
            <a:ext cx="7557000" cy="11355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0"/>
              </a:spcAft>
              <a:buClr>
                <a:schemeClr val="dk1"/>
              </a:buClr>
              <a:buSzPct val="37931"/>
              <a:buFont typeface="Arial"/>
              <a:buNone/>
            </a:pPr>
            <a:r>
              <a:rPr lang="en" sz="2900" b="1">
                <a:solidFill>
                  <a:srgbClr val="FFFFFF"/>
                </a:solidFill>
                <a:latin typeface="Lato"/>
                <a:ea typeface="Lato"/>
                <a:cs typeface="Lato"/>
                <a:sym typeface="Lato"/>
              </a:rPr>
              <a:t>Investigating the Impact of Self-Help Groups on Treatment Completion for Adolescents</a:t>
            </a:r>
            <a:endParaRPr sz="6500">
              <a:solidFill>
                <a:srgbClr val="FFFFFF"/>
              </a:solidFill>
              <a:latin typeface="Lato"/>
              <a:ea typeface="Lato"/>
              <a:cs typeface="Lato"/>
              <a:sym typeface="Lato"/>
            </a:endParaRPr>
          </a:p>
        </p:txBody>
      </p:sp>
      <p:sp>
        <p:nvSpPr>
          <p:cNvPr id="55" name="Google Shape;55;p13"/>
          <p:cNvSpPr txBox="1">
            <a:spLocks noGrp="1"/>
          </p:cNvSpPr>
          <p:nvPr>
            <p:ph type="subTitle" idx="1"/>
          </p:nvPr>
        </p:nvSpPr>
        <p:spPr>
          <a:xfrm>
            <a:off x="311700" y="3865625"/>
            <a:ext cx="8520600" cy="1079100"/>
          </a:xfrm>
          <a:prstGeom prst="rect">
            <a:avLst/>
          </a:prstGeom>
        </p:spPr>
        <p:txBody>
          <a:bodyPr spcFirstLastPara="1" wrap="square" lIns="91425" tIns="91425" rIns="91425" bIns="91425" anchor="t" anchorCtr="0">
            <a:normAutofit fontScale="70000" lnSpcReduction="10000"/>
          </a:bodyPr>
          <a:lstStyle/>
          <a:p>
            <a:pPr marL="0" lvl="0" indent="0" algn="ctr" rtl="0">
              <a:lnSpc>
                <a:spcPct val="150000"/>
              </a:lnSpc>
              <a:spcBef>
                <a:spcPts val="0"/>
              </a:spcBef>
              <a:spcAft>
                <a:spcPts val="0"/>
              </a:spcAft>
              <a:buClr>
                <a:schemeClr val="dk1"/>
              </a:buClr>
              <a:buSzPct val="68750"/>
              <a:buFont typeface="Arial"/>
              <a:buNone/>
            </a:pPr>
            <a:r>
              <a:rPr lang="en" sz="1600" b="1">
                <a:solidFill>
                  <a:schemeClr val="lt1"/>
                </a:solidFill>
                <a:latin typeface="Lato"/>
                <a:ea typeface="Lato"/>
                <a:cs typeface="Lato"/>
                <a:sym typeface="Lato"/>
              </a:rPr>
              <a:t>Angel Le</a:t>
            </a:r>
            <a:r>
              <a:rPr lang="en" sz="1600">
                <a:solidFill>
                  <a:schemeClr val="lt1"/>
                </a:solidFill>
                <a:latin typeface="Lato"/>
                <a:ea typeface="Lato"/>
                <a:cs typeface="Lato"/>
                <a:sym typeface="Lato"/>
              </a:rPr>
              <a:t>, YSP Student - </a:t>
            </a:r>
            <a:r>
              <a:rPr lang="en" sz="1600" i="1">
                <a:solidFill>
                  <a:schemeClr val="lt1"/>
                </a:solidFill>
                <a:latin typeface="Lato"/>
                <a:ea typeface="Lato"/>
                <a:cs typeface="Lato"/>
                <a:sym typeface="Lato"/>
              </a:rPr>
              <a:t>Randolph High School</a:t>
            </a:r>
            <a:endParaRPr sz="1600" i="1">
              <a:solidFill>
                <a:schemeClr val="lt1"/>
              </a:solidFill>
              <a:latin typeface="Lato"/>
              <a:ea typeface="Lato"/>
              <a:cs typeface="Lato"/>
              <a:sym typeface="Lato"/>
            </a:endParaRPr>
          </a:p>
          <a:p>
            <a:pPr marL="0" lvl="0" indent="0" algn="ctr" rtl="0">
              <a:lnSpc>
                <a:spcPct val="150000"/>
              </a:lnSpc>
              <a:spcBef>
                <a:spcPts val="0"/>
              </a:spcBef>
              <a:spcAft>
                <a:spcPts val="0"/>
              </a:spcAft>
              <a:buNone/>
            </a:pPr>
            <a:r>
              <a:rPr lang="en" sz="1600" b="1">
                <a:solidFill>
                  <a:schemeClr val="lt1"/>
                </a:solidFill>
                <a:latin typeface="Lato"/>
                <a:ea typeface="Lato"/>
                <a:cs typeface="Lato"/>
                <a:sym typeface="Lato"/>
              </a:rPr>
              <a:t>Mateo Ashton Jaramillo</a:t>
            </a:r>
            <a:r>
              <a:rPr lang="en" sz="1600">
                <a:solidFill>
                  <a:schemeClr val="lt1"/>
                </a:solidFill>
                <a:latin typeface="Lato"/>
                <a:ea typeface="Lato"/>
                <a:cs typeface="Lato"/>
                <a:sym typeface="Lato"/>
              </a:rPr>
              <a:t>, YSP Student - </a:t>
            </a:r>
            <a:r>
              <a:rPr lang="en" sz="1600" i="1">
                <a:solidFill>
                  <a:schemeClr val="lt1"/>
                </a:solidFill>
                <a:latin typeface="Lato"/>
                <a:ea typeface="Lato"/>
                <a:cs typeface="Lato"/>
                <a:sym typeface="Lato"/>
              </a:rPr>
              <a:t>Newton North High School</a:t>
            </a:r>
            <a:endParaRPr sz="1600" i="1">
              <a:solidFill>
                <a:schemeClr val="lt1"/>
              </a:solidFill>
              <a:latin typeface="Lato"/>
              <a:ea typeface="Lato"/>
              <a:cs typeface="Lato"/>
              <a:sym typeface="Lato"/>
            </a:endParaRPr>
          </a:p>
          <a:p>
            <a:pPr marL="0" lvl="0" indent="0" algn="ctr" rtl="0">
              <a:lnSpc>
                <a:spcPct val="150000"/>
              </a:lnSpc>
              <a:spcBef>
                <a:spcPts val="0"/>
              </a:spcBef>
              <a:spcAft>
                <a:spcPts val="0"/>
              </a:spcAft>
              <a:buClr>
                <a:schemeClr val="dk1"/>
              </a:buClr>
              <a:buSzPct val="68750"/>
              <a:buFont typeface="Arial"/>
              <a:buNone/>
            </a:pPr>
            <a:r>
              <a:rPr lang="en" sz="1600" b="1">
                <a:solidFill>
                  <a:schemeClr val="lt1"/>
                </a:solidFill>
                <a:latin typeface="Lato"/>
                <a:ea typeface="Lato"/>
                <a:cs typeface="Lato"/>
                <a:sym typeface="Lato"/>
              </a:rPr>
              <a:t>Sahil Shikalgar</a:t>
            </a:r>
            <a:r>
              <a:rPr lang="en" sz="1600">
                <a:solidFill>
                  <a:schemeClr val="lt1"/>
                </a:solidFill>
                <a:latin typeface="Lato"/>
                <a:ea typeface="Lato"/>
                <a:cs typeface="Lato"/>
                <a:sym typeface="Lato"/>
              </a:rPr>
              <a:t>, Decision Analytics Lab - </a:t>
            </a:r>
            <a:r>
              <a:rPr lang="en" sz="1600" i="1">
                <a:solidFill>
                  <a:schemeClr val="lt1"/>
                </a:solidFill>
                <a:latin typeface="Lato"/>
                <a:ea typeface="Lato"/>
                <a:cs typeface="Lato"/>
                <a:sym typeface="Lato"/>
              </a:rPr>
              <a:t>Northeastern University</a:t>
            </a:r>
            <a:endParaRPr sz="1600" i="1">
              <a:solidFill>
                <a:schemeClr val="lt1"/>
              </a:solidFill>
              <a:latin typeface="Lato"/>
              <a:ea typeface="Lato"/>
              <a:cs typeface="Lato"/>
              <a:sym typeface="Lato"/>
            </a:endParaRPr>
          </a:p>
          <a:p>
            <a:pPr marL="0" lvl="0" indent="0" algn="ctr" rtl="0">
              <a:lnSpc>
                <a:spcPct val="150000"/>
              </a:lnSpc>
              <a:spcBef>
                <a:spcPts val="0"/>
              </a:spcBef>
              <a:spcAft>
                <a:spcPts val="0"/>
              </a:spcAft>
              <a:buClr>
                <a:schemeClr val="dk1"/>
              </a:buClr>
              <a:buSzPct val="68750"/>
              <a:buFont typeface="Arial"/>
              <a:buNone/>
            </a:pPr>
            <a:r>
              <a:rPr lang="en" sz="1600" b="1">
                <a:solidFill>
                  <a:schemeClr val="lt1"/>
                </a:solidFill>
                <a:latin typeface="Lato"/>
                <a:ea typeface="Lato"/>
                <a:cs typeface="Lato"/>
                <a:sym typeface="Lato"/>
              </a:rPr>
              <a:t>Prof. Noor E Alam</a:t>
            </a:r>
            <a:r>
              <a:rPr lang="en" sz="1600">
                <a:solidFill>
                  <a:schemeClr val="lt1"/>
                </a:solidFill>
                <a:latin typeface="Lato"/>
                <a:ea typeface="Lato"/>
                <a:cs typeface="Lato"/>
                <a:sym typeface="Lato"/>
              </a:rPr>
              <a:t>, Decision Analytics Lab - </a:t>
            </a:r>
            <a:r>
              <a:rPr lang="en" sz="1600" i="1">
                <a:solidFill>
                  <a:schemeClr val="lt1"/>
                </a:solidFill>
                <a:latin typeface="Lato"/>
                <a:ea typeface="Lato"/>
                <a:cs typeface="Lato"/>
                <a:sym typeface="Lato"/>
              </a:rPr>
              <a:t>Northeastern University</a:t>
            </a:r>
            <a:endParaRPr sz="1600" b="1">
              <a:solidFill>
                <a:schemeClr val="lt1"/>
              </a:solidFill>
              <a:latin typeface="Lato"/>
              <a:ea typeface="Lato"/>
              <a:cs typeface="Lato"/>
              <a:sym typeface="Lato"/>
            </a:endParaRPr>
          </a:p>
        </p:txBody>
      </p:sp>
      <p:sp>
        <p:nvSpPr>
          <p:cNvPr id="56" name="Google Shape;56;p13"/>
          <p:cNvSpPr/>
          <p:nvPr/>
        </p:nvSpPr>
        <p:spPr>
          <a:xfrm>
            <a:off x="-18150" y="0"/>
            <a:ext cx="9180300" cy="948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 name="Google Shape;57;p13"/>
          <p:cNvPicPr preferRelativeResize="0"/>
          <p:nvPr/>
        </p:nvPicPr>
        <p:blipFill>
          <a:blip r:embed="rId3">
            <a:alphaModFix/>
          </a:blip>
          <a:stretch>
            <a:fillRect/>
          </a:stretch>
        </p:blipFill>
        <p:spPr>
          <a:xfrm>
            <a:off x="7530225" y="151287"/>
            <a:ext cx="1444939" cy="683700"/>
          </a:xfrm>
          <a:prstGeom prst="rect">
            <a:avLst/>
          </a:prstGeom>
          <a:noFill/>
          <a:ln>
            <a:noFill/>
          </a:ln>
        </p:spPr>
      </p:pic>
      <p:pic>
        <p:nvPicPr>
          <p:cNvPr id="58" name="Google Shape;58;p13"/>
          <p:cNvPicPr preferRelativeResize="0"/>
          <p:nvPr/>
        </p:nvPicPr>
        <p:blipFill rotWithShape="1">
          <a:blip r:embed="rId4">
            <a:alphaModFix/>
          </a:blip>
          <a:srcRect r="-34607"/>
          <a:stretch/>
        </p:blipFill>
        <p:spPr>
          <a:xfrm>
            <a:off x="6629875" y="2184275"/>
            <a:ext cx="1542724" cy="1528049"/>
          </a:xfrm>
          <a:prstGeom prst="rect">
            <a:avLst/>
          </a:prstGeom>
          <a:noFill/>
          <a:ln>
            <a:noFill/>
          </a:ln>
        </p:spPr>
      </p:pic>
      <p:pic>
        <p:nvPicPr>
          <p:cNvPr id="59" name="Google Shape;59;p13"/>
          <p:cNvPicPr preferRelativeResize="0"/>
          <p:nvPr/>
        </p:nvPicPr>
        <p:blipFill rotWithShape="1">
          <a:blip r:embed="rId5">
            <a:alphaModFix/>
          </a:blip>
          <a:srcRect/>
          <a:stretch/>
        </p:blipFill>
        <p:spPr>
          <a:xfrm>
            <a:off x="1274268" y="170125"/>
            <a:ext cx="3187821" cy="646025"/>
          </a:xfrm>
          <a:prstGeom prst="rect">
            <a:avLst/>
          </a:prstGeom>
          <a:noFill/>
          <a:ln>
            <a:noFill/>
          </a:ln>
        </p:spPr>
      </p:pic>
      <p:pic>
        <p:nvPicPr>
          <p:cNvPr id="60" name="Google Shape;60;p13"/>
          <p:cNvPicPr preferRelativeResize="0"/>
          <p:nvPr/>
        </p:nvPicPr>
        <p:blipFill rotWithShape="1">
          <a:blip r:embed="rId6">
            <a:alphaModFix/>
          </a:blip>
          <a:srcRect/>
          <a:stretch/>
        </p:blipFill>
        <p:spPr>
          <a:xfrm>
            <a:off x="12600" y="18826"/>
            <a:ext cx="948600" cy="948600"/>
          </a:xfrm>
          <a:prstGeom prst="rect">
            <a:avLst/>
          </a:prstGeom>
          <a:noFill/>
          <a:ln>
            <a:noFill/>
          </a:ln>
        </p:spPr>
      </p:pic>
      <p:pic>
        <p:nvPicPr>
          <p:cNvPr id="61" name="Google Shape;61;p13"/>
          <p:cNvPicPr preferRelativeResize="0"/>
          <p:nvPr/>
        </p:nvPicPr>
        <p:blipFill>
          <a:blip r:embed="rId7">
            <a:alphaModFix/>
          </a:blip>
          <a:stretch>
            <a:fillRect/>
          </a:stretch>
        </p:blipFill>
        <p:spPr>
          <a:xfrm>
            <a:off x="4642300" y="132451"/>
            <a:ext cx="2707728" cy="683700"/>
          </a:xfrm>
          <a:prstGeom prst="rect">
            <a:avLst/>
          </a:prstGeom>
          <a:noFill/>
          <a:ln>
            <a:noFill/>
          </a:ln>
        </p:spPr>
      </p:pic>
      <p:pic>
        <p:nvPicPr>
          <p:cNvPr id="62" name="Google Shape;62;p13"/>
          <p:cNvPicPr preferRelativeResize="0"/>
          <p:nvPr/>
        </p:nvPicPr>
        <p:blipFill>
          <a:blip r:embed="rId8">
            <a:alphaModFix/>
          </a:blip>
          <a:stretch>
            <a:fillRect/>
          </a:stretch>
        </p:blipFill>
        <p:spPr>
          <a:xfrm>
            <a:off x="2654721" y="2177904"/>
            <a:ext cx="1542724" cy="1540796"/>
          </a:xfrm>
          <a:prstGeom prst="rect">
            <a:avLst/>
          </a:prstGeom>
          <a:noFill/>
          <a:ln>
            <a:noFill/>
          </a:ln>
        </p:spPr>
      </p:pic>
      <p:pic>
        <p:nvPicPr>
          <p:cNvPr id="63" name="Google Shape;63;p13"/>
          <p:cNvPicPr preferRelativeResize="0"/>
          <p:nvPr/>
        </p:nvPicPr>
        <p:blipFill>
          <a:blip r:embed="rId9">
            <a:alphaModFix/>
          </a:blip>
          <a:stretch>
            <a:fillRect/>
          </a:stretch>
        </p:blipFill>
        <p:spPr>
          <a:xfrm>
            <a:off x="737450" y="2184275"/>
            <a:ext cx="1542724" cy="1541061"/>
          </a:xfrm>
          <a:prstGeom prst="rect">
            <a:avLst/>
          </a:prstGeom>
          <a:noFill/>
          <a:ln>
            <a:noFill/>
          </a:ln>
        </p:spPr>
      </p:pic>
      <p:pic>
        <p:nvPicPr>
          <p:cNvPr id="64" name="Google Shape;64;p13"/>
          <p:cNvPicPr preferRelativeResize="0"/>
          <p:nvPr/>
        </p:nvPicPr>
        <p:blipFill>
          <a:blip r:embed="rId10">
            <a:alphaModFix/>
          </a:blip>
          <a:stretch>
            <a:fillRect/>
          </a:stretch>
        </p:blipFill>
        <p:spPr>
          <a:xfrm>
            <a:off x="4642300" y="2183437"/>
            <a:ext cx="1542726" cy="1542726"/>
          </a:xfrm>
          <a:prstGeom prst="rect">
            <a:avLst/>
          </a:prstGeom>
          <a:noFill/>
          <a:ln>
            <a:noFill/>
          </a:ln>
        </p:spPr>
      </p:pic>
      <p:sp>
        <p:nvSpPr>
          <p:cNvPr id="65" name="Google Shape;6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81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latin typeface="Lato"/>
                <a:ea typeface="Lato"/>
                <a:cs typeface="Lato"/>
                <a:sym typeface="Lato"/>
              </a:rPr>
              <a:t>Results &amp; Discussion</a:t>
            </a:r>
            <a:endParaRPr sz="3020" b="1">
              <a:latin typeface="Lato"/>
              <a:ea typeface="Lato"/>
              <a:cs typeface="Lato"/>
              <a:sym typeface="Lato"/>
            </a:endParaRPr>
          </a:p>
        </p:txBody>
      </p:sp>
      <p:cxnSp>
        <p:nvCxnSpPr>
          <p:cNvPr id="178" name="Google Shape;178;p22"/>
          <p:cNvCxnSpPr/>
          <p:nvPr/>
        </p:nvCxnSpPr>
        <p:spPr>
          <a:xfrm rot="10800000" flipH="1">
            <a:off x="-8100" y="584325"/>
            <a:ext cx="9160200" cy="16200"/>
          </a:xfrm>
          <a:prstGeom prst="straightConnector1">
            <a:avLst/>
          </a:prstGeom>
          <a:noFill/>
          <a:ln w="28575" cap="flat" cmpd="sng">
            <a:solidFill>
              <a:srgbClr val="C8102E"/>
            </a:solidFill>
            <a:prstDash val="solid"/>
            <a:round/>
            <a:headEnd type="none" w="med" len="med"/>
            <a:tailEnd type="none" w="med" len="med"/>
          </a:ln>
        </p:spPr>
      </p:cxnSp>
      <p:sp>
        <p:nvSpPr>
          <p:cNvPr id="179" name="Google Shape;179;p22"/>
          <p:cNvSpPr txBox="1"/>
          <p:nvPr/>
        </p:nvSpPr>
        <p:spPr>
          <a:xfrm>
            <a:off x="5084500" y="1423050"/>
            <a:ext cx="408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80" name="Google Shape;180;p22"/>
          <p:cNvSpPr txBox="1">
            <a:spLocks noGrp="1"/>
          </p:cNvSpPr>
          <p:nvPr>
            <p:ph type="body" idx="1"/>
          </p:nvPr>
        </p:nvSpPr>
        <p:spPr>
          <a:xfrm>
            <a:off x="0" y="540450"/>
            <a:ext cx="9144000" cy="4062600"/>
          </a:xfrm>
          <a:prstGeom prst="rect">
            <a:avLst/>
          </a:prstGeom>
        </p:spPr>
        <p:txBody>
          <a:bodyPr spcFirstLastPara="1" wrap="square" lIns="91425" tIns="91425" rIns="91425" bIns="91425" anchor="t" anchorCtr="0">
            <a:noAutofit/>
          </a:bodyPr>
          <a:lstStyle/>
          <a:p>
            <a:pPr marL="457200" lvl="0" indent="-349250" algn="just" rtl="0">
              <a:lnSpc>
                <a:spcPct val="90000"/>
              </a:lnSpc>
              <a:spcBef>
                <a:spcPts val="1000"/>
              </a:spcBef>
              <a:spcAft>
                <a:spcPts val="0"/>
              </a:spcAft>
              <a:buClr>
                <a:srgbClr val="000000"/>
              </a:buClr>
              <a:buSzPts val="1900"/>
              <a:buFont typeface="Lato"/>
              <a:buChar char="●"/>
            </a:pPr>
            <a:r>
              <a:rPr lang="en" sz="1900">
                <a:solidFill>
                  <a:schemeClr val="dk1"/>
                </a:solidFill>
                <a:latin typeface="Lato"/>
                <a:ea typeface="Lato"/>
                <a:cs typeface="Lato"/>
                <a:sym typeface="Lato"/>
              </a:rPr>
              <a:t>Logistic regression model show that Census Division, Length Of Stay in Treatment, and Living Arrangement are strong predictors of treatment completion</a:t>
            </a:r>
            <a:br>
              <a:rPr lang="en" sz="1900">
                <a:solidFill>
                  <a:schemeClr val="dk1"/>
                </a:solidFill>
                <a:latin typeface="Lato"/>
                <a:ea typeface="Lato"/>
                <a:cs typeface="Lato"/>
                <a:sym typeface="Lato"/>
              </a:rPr>
            </a:br>
            <a:endParaRPr sz="1900">
              <a:solidFill>
                <a:schemeClr val="dk1"/>
              </a:solidFill>
              <a:latin typeface="Lato"/>
              <a:ea typeface="Lato"/>
              <a:cs typeface="Lato"/>
              <a:sym typeface="Lato"/>
            </a:endParaRPr>
          </a:p>
          <a:p>
            <a:pPr marL="457200" lvl="0" indent="-349250" algn="just" rtl="0">
              <a:lnSpc>
                <a:spcPct val="90000"/>
              </a:lnSpc>
              <a:spcBef>
                <a:spcPts val="0"/>
              </a:spcBef>
              <a:spcAft>
                <a:spcPts val="0"/>
              </a:spcAft>
              <a:buClr>
                <a:schemeClr val="dk1"/>
              </a:buClr>
              <a:buSzPts val="1900"/>
              <a:buFont typeface="Lato"/>
              <a:buChar char="●"/>
            </a:pPr>
            <a:r>
              <a:rPr lang="en" sz="1900">
                <a:solidFill>
                  <a:schemeClr val="dk1"/>
                </a:solidFill>
                <a:latin typeface="Lato"/>
                <a:ea typeface="Lato"/>
                <a:cs typeface="Lato"/>
                <a:sym typeface="Lato"/>
              </a:rPr>
              <a:t>We selected confounders using Outcome Adaptive Elastic Net and used propensity score based Nearest Neighbor matching technique, which provided ATT = 0.135</a:t>
            </a:r>
            <a:br>
              <a:rPr lang="en" sz="1900">
                <a:solidFill>
                  <a:schemeClr val="dk1"/>
                </a:solidFill>
                <a:latin typeface="Lato"/>
                <a:ea typeface="Lato"/>
                <a:cs typeface="Lato"/>
                <a:sym typeface="Lato"/>
              </a:rPr>
            </a:br>
            <a:endParaRPr sz="1900">
              <a:solidFill>
                <a:schemeClr val="dk1"/>
              </a:solidFill>
              <a:latin typeface="Lato"/>
              <a:ea typeface="Lato"/>
              <a:cs typeface="Lato"/>
              <a:sym typeface="Lato"/>
            </a:endParaRPr>
          </a:p>
          <a:p>
            <a:pPr marL="457200" lvl="0" indent="-349250" algn="just" rtl="0">
              <a:lnSpc>
                <a:spcPct val="90000"/>
              </a:lnSpc>
              <a:spcBef>
                <a:spcPts val="0"/>
              </a:spcBef>
              <a:spcAft>
                <a:spcPts val="0"/>
              </a:spcAft>
              <a:buClr>
                <a:schemeClr val="dk1"/>
              </a:buClr>
              <a:buSzPts val="1900"/>
              <a:buFont typeface="Lato"/>
              <a:buChar char="●"/>
            </a:pPr>
            <a:r>
              <a:rPr lang="en" sz="1900">
                <a:solidFill>
                  <a:schemeClr val="dk1"/>
                </a:solidFill>
                <a:latin typeface="Lato"/>
                <a:ea typeface="Lato"/>
                <a:cs typeface="Lato"/>
                <a:sym typeface="Lato"/>
              </a:rPr>
              <a:t>The result suggests that involvement in self-help groups can lead to a considerable 13.5% improvement in treatment completion rates</a:t>
            </a:r>
            <a:br>
              <a:rPr lang="en" sz="1900">
                <a:solidFill>
                  <a:schemeClr val="dk1"/>
                </a:solidFill>
                <a:latin typeface="Lato"/>
                <a:ea typeface="Lato"/>
                <a:cs typeface="Lato"/>
                <a:sym typeface="Lato"/>
              </a:rPr>
            </a:br>
            <a:endParaRPr sz="1900">
              <a:solidFill>
                <a:schemeClr val="dk1"/>
              </a:solidFill>
              <a:latin typeface="Lato"/>
              <a:ea typeface="Lato"/>
              <a:cs typeface="Lato"/>
              <a:sym typeface="Lato"/>
            </a:endParaRPr>
          </a:p>
          <a:p>
            <a:pPr marL="457200" lvl="0" indent="-349250" algn="just" rtl="0">
              <a:lnSpc>
                <a:spcPct val="100000"/>
              </a:lnSpc>
              <a:spcBef>
                <a:spcPts val="0"/>
              </a:spcBef>
              <a:spcAft>
                <a:spcPts val="0"/>
              </a:spcAft>
              <a:buClr>
                <a:srgbClr val="000000"/>
              </a:buClr>
              <a:buSzPts val="1900"/>
              <a:buFont typeface="Lato"/>
              <a:buChar char="●"/>
            </a:pPr>
            <a:r>
              <a:rPr lang="en" sz="1900">
                <a:solidFill>
                  <a:schemeClr val="dk1"/>
                </a:solidFill>
                <a:latin typeface="Lato"/>
                <a:ea typeface="Lato"/>
                <a:cs typeface="Lato"/>
                <a:sym typeface="Lato"/>
              </a:rPr>
              <a:t>Our study  provides valuable insights for healthcare policymakers to take necessary action to promote the utilization of self-help groups for OUD patients</a:t>
            </a:r>
            <a:endParaRPr sz="1900">
              <a:solidFill>
                <a:schemeClr val="dk1"/>
              </a:solidFill>
              <a:latin typeface="Lato"/>
              <a:ea typeface="Lato"/>
              <a:cs typeface="Lato"/>
              <a:sym typeface="Lato"/>
            </a:endParaRPr>
          </a:p>
          <a:p>
            <a:pPr marL="457200" lvl="0" indent="0" algn="just" rtl="0">
              <a:lnSpc>
                <a:spcPct val="100000"/>
              </a:lnSpc>
              <a:spcBef>
                <a:spcPts val="0"/>
              </a:spcBef>
              <a:spcAft>
                <a:spcPts val="0"/>
              </a:spcAft>
              <a:buNone/>
            </a:pPr>
            <a:endParaRPr sz="1900">
              <a:solidFill>
                <a:schemeClr val="dk1"/>
              </a:solidFill>
              <a:latin typeface="Lato"/>
              <a:ea typeface="Lato"/>
              <a:cs typeface="Lato"/>
              <a:sym typeface="Lato"/>
            </a:endParaRPr>
          </a:p>
          <a:p>
            <a:pPr marL="0" lvl="0" indent="0" algn="just" rtl="0">
              <a:lnSpc>
                <a:spcPct val="100000"/>
              </a:lnSpc>
              <a:spcBef>
                <a:spcPts val="0"/>
              </a:spcBef>
              <a:spcAft>
                <a:spcPts val="0"/>
              </a:spcAft>
              <a:buNone/>
            </a:pPr>
            <a:endParaRPr sz="1900">
              <a:solidFill>
                <a:schemeClr val="dk1"/>
              </a:solidFill>
              <a:latin typeface="Lato"/>
              <a:ea typeface="Lato"/>
              <a:cs typeface="Lato"/>
              <a:sym typeface="Lato"/>
            </a:endParaRPr>
          </a:p>
          <a:p>
            <a:pPr marL="0" lvl="0" indent="0" algn="just" rtl="0">
              <a:lnSpc>
                <a:spcPct val="100000"/>
              </a:lnSpc>
              <a:spcBef>
                <a:spcPts val="0"/>
              </a:spcBef>
              <a:spcAft>
                <a:spcPts val="0"/>
              </a:spcAft>
              <a:buNone/>
            </a:pPr>
            <a:endParaRPr sz="1900">
              <a:solidFill>
                <a:schemeClr val="dk1"/>
              </a:solidFill>
              <a:latin typeface="Lato"/>
              <a:ea typeface="Lato"/>
              <a:cs typeface="Lato"/>
              <a:sym typeface="Lato"/>
            </a:endParaRPr>
          </a:p>
          <a:p>
            <a:pPr marL="0" lvl="0" indent="0" algn="just" rtl="0">
              <a:spcBef>
                <a:spcPts val="0"/>
              </a:spcBef>
              <a:spcAft>
                <a:spcPts val="1200"/>
              </a:spcAft>
              <a:buNone/>
            </a:pPr>
            <a:endParaRPr sz="1900">
              <a:solidFill>
                <a:srgbClr val="000000"/>
              </a:solidFill>
              <a:latin typeface="Lato"/>
              <a:ea typeface="Lato"/>
              <a:cs typeface="Lato"/>
              <a:sym typeface="Lato"/>
            </a:endParaRPr>
          </a:p>
        </p:txBody>
      </p:sp>
      <p:sp>
        <p:nvSpPr>
          <p:cNvPr id="181" name="Google Shape;181;p22"/>
          <p:cNvSpPr txBox="1"/>
          <p:nvPr/>
        </p:nvSpPr>
        <p:spPr>
          <a:xfrm>
            <a:off x="0" y="4681800"/>
            <a:ext cx="9144000" cy="461700"/>
          </a:xfrm>
          <a:prstGeom prst="rect">
            <a:avLst/>
          </a:prstGeom>
          <a:solidFill>
            <a:srgbClr val="A4804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Project Title</a:t>
            </a:r>
            <a:endParaRPr sz="900" b="1"/>
          </a:p>
          <a:p>
            <a:pPr marL="0" lvl="0" indent="0" algn="l" rtl="0">
              <a:spcBef>
                <a:spcPts val="0"/>
              </a:spcBef>
              <a:spcAft>
                <a:spcPts val="0"/>
              </a:spcAft>
              <a:buNone/>
            </a:pPr>
            <a:r>
              <a:rPr lang="en" sz="900" b="1"/>
              <a:t>NEU Young Scholars Program 2023 - August 3, 2023</a:t>
            </a:r>
            <a:endParaRPr sz="900" b="1"/>
          </a:p>
        </p:txBody>
      </p:sp>
      <p:sp>
        <p:nvSpPr>
          <p:cNvPr id="182" name="Google Shape;182;p22"/>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666666"/>
                </a:solidFill>
              </a:rPr>
              <a:t>Healthcare Analytics</a:t>
            </a:r>
            <a:endParaRPr sz="900" b="1">
              <a:solidFill>
                <a:srgbClr val="666666"/>
              </a:solidFill>
            </a:endParaRPr>
          </a:p>
          <a:p>
            <a:pPr marL="0" lvl="0" indent="0" algn="l" rtl="0">
              <a:spcBef>
                <a:spcPts val="0"/>
              </a:spcBef>
              <a:spcAft>
                <a:spcPts val="0"/>
              </a:spcAft>
              <a:buNone/>
            </a:pPr>
            <a:r>
              <a:rPr lang="en" sz="900" b="1">
                <a:solidFill>
                  <a:srgbClr val="666666"/>
                </a:solidFill>
              </a:rPr>
              <a:t>NEU Young Scholars Program 2023 - August 3, 2023</a:t>
            </a:r>
            <a:endParaRPr sz="900" b="1">
              <a:solidFill>
                <a:srgbClr val="666666"/>
              </a:solidFill>
            </a:endParaRPr>
          </a:p>
        </p:txBody>
      </p:sp>
      <p:sp>
        <p:nvSpPr>
          <p:cNvPr id="183" name="Google Shape;183;p22"/>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999999"/>
                </a:solidFill>
                <a:latin typeface="Lato"/>
                <a:ea typeface="Lato"/>
                <a:cs typeface="Lato"/>
                <a:sym typeface="Lato"/>
              </a:rPr>
              <a:t>Healthcare Analytics</a:t>
            </a:r>
            <a:endParaRPr sz="900" b="1">
              <a:solidFill>
                <a:srgbClr val="999999"/>
              </a:solidFill>
              <a:latin typeface="Lato"/>
              <a:ea typeface="Lato"/>
              <a:cs typeface="Lato"/>
              <a:sym typeface="Lato"/>
            </a:endParaRPr>
          </a:p>
          <a:p>
            <a:pPr marL="0" lvl="0" indent="0" algn="l" rtl="0">
              <a:spcBef>
                <a:spcPts val="0"/>
              </a:spcBef>
              <a:spcAft>
                <a:spcPts val="0"/>
              </a:spcAft>
              <a:buNone/>
            </a:pPr>
            <a:r>
              <a:rPr lang="en" sz="900" b="1">
                <a:solidFill>
                  <a:srgbClr val="999999"/>
                </a:solidFill>
                <a:latin typeface="Lato"/>
                <a:ea typeface="Lato"/>
                <a:cs typeface="Lato"/>
                <a:sym typeface="Lato"/>
              </a:rPr>
              <a:t>NEU Young Scholars Program 2023 - August 3, 2023</a:t>
            </a:r>
            <a:endParaRPr sz="900" b="1">
              <a:solidFill>
                <a:srgbClr val="999999"/>
              </a:solidFill>
              <a:latin typeface="Lato"/>
              <a:ea typeface="Lato"/>
              <a:cs typeface="Lato"/>
              <a:sym typeface="Lato"/>
            </a:endParaRPr>
          </a:p>
        </p:txBody>
      </p:sp>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txBox="1">
            <a:spLocks noGrp="1"/>
          </p:cNvSpPr>
          <p:nvPr>
            <p:ph type="title"/>
          </p:nvPr>
        </p:nvSpPr>
        <p:spPr>
          <a:xfrm>
            <a:off x="912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latin typeface="Lato"/>
                <a:ea typeface="Lato"/>
                <a:cs typeface="Lato"/>
                <a:sym typeface="Lato"/>
              </a:rPr>
              <a:t>Limitations and Future </a:t>
            </a:r>
            <a:endParaRPr sz="3020" b="1">
              <a:latin typeface="Lato"/>
              <a:ea typeface="Lato"/>
              <a:cs typeface="Lato"/>
              <a:sym typeface="Lato"/>
            </a:endParaRPr>
          </a:p>
        </p:txBody>
      </p:sp>
      <p:sp>
        <p:nvSpPr>
          <p:cNvPr id="190" name="Google Shape;190;p23"/>
          <p:cNvSpPr txBox="1">
            <a:spLocks noGrp="1"/>
          </p:cNvSpPr>
          <p:nvPr>
            <p:ph type="body" idx="1"/>
          </p:nvPr>
        </p:nvSpPr>
        <p:spPr>
          <a:xfrm>
            <a:off x="376650" y="863550"/>
            <a:ext cx="8390700" cy="3744900"/>
          </a:xfrm>
          <a:prstGeom prst="rect">
            <a:avLst/>
          </a:prstGeom>
        </p:spPr>
        <p:txBody>
          <a:bodyPr spcFirstLastPara="1" wrap="square" lIns="91425" tIns="91425" rIns="91425" bIns="91425" anchor="t" anchorCtr="0">
            <a:normAutofit lnSpcReduction="10000"/>
          </a:bodyPr>
          <a:lstStyle/>
          <a:p>
            <a:pPr marL="0" lvl="0" indent="0" algn="just" rtl="0">
              <a:spcBef>
                <a:spcPts val="0"/>
              </a:spcBef>
              <a:spcAft>
                <a:spcPts val="0"/>
              </a:spcAft>
              <a:buNone/>
            </a:pPr>
            <a:r>
              <a:rPr lang="en" b="1">
                <a:solidFill>
                  <a:srgbClr val="000000"/>
                </a:solidFill>
                <a:latin typeface="Lato"/>
                <a:ea typeface="Lato"/>
                <a:cs typeface="Lato"/>
                <a:sym typeface="Lato"/>
              </a:rPr>
              <a:t>Limitations of dataset:</a:t>
            </a:r>
            <a:endParaRPr b="1">
              <a:solidFill>
                <a:srgbClr val="000000"/>
              </a:solidFill>
              <a:latin typeface="Lato"/>
              <a:ea typeface="Lato"/>
              <a:cs typeface="Lato"/>
              <a:sym typeface="Lato"/>
            </a:endParaRPr>
          </a:p>
          <a:p>
            <a:pPr marL="457200" lvl="0" indent="-342900" algn="just" rtl="0">
              <a:spcBef>
                <a:spcPts val="1200"/>
              </a:spcBef>
              <a:spcAft>
                <a:spcPts val="0"/>
              </a:spcAft>
              <a:buClr>
                <a:srgbClr val="000000"/>
              </a:buClr>
              <a:buSzPts val="1800"/>
              <a:buFont typeface="Lato"/>
              <a:buChar char="●"/>
            </a:pPr>
            <a:r>
              <a:rPr lang="en">
                <a:solidFill>
                  <a:srgbClr val="000000"/>
                </a:solidFill>
                <a:latin typeface="Lato"/>
                <a:ea typeface="Lato"/>
                <a:cs typeface="Lato"/>
                <a:sym typeface="Lato"/>
              </a:rPr>
              <a:t>This is a preliminary causal study, which is limited by a small dataset which could impact the results </a:t>
            </a:r>
            <a:br>
              <a:rPr lang="en">
                <a:solidFill>
                  <a:srgbClr val="000000"/>
                </a:solidFill>
                <a:latin typeface="Lato"/>
                <a:ea typeface="Lato"/>
                <a:cs typeface="Lato"/>
                <a:sym typeface="Lato"/>
              </a:rPr>
            </a:br>
            <a:endParaRPr>
              <a:solidFill>
                <a:srgbClr val="000000"/>
              </a:solidFill>
              <a:latin typeface="Lato"/>
              <a:ea typeface="Lato"/>
              <a:cs typeface="Lato"/>
              <a:sym typeface="Lato"/>
            </a:endParaRPr>
          </a:p>
          <a:p>
            <a:pPr marL="457200" lvl="0" indent="-342900" algn="just" rtl="0">
              <a:spcBef>
                <a:spcPts val="0"/>
              </a:spcBef>
              <a:spcAft>
                <a:spcPts val="0"/>
              </a:spcAft>
              <a:buClr>
                <a:srgbClr val="000000"/>
              </a:buClr>
              <a:buSzPts val="1800"/>
              <a:buFont typeface="Lato"/>
              <a:buChar char="●"/>
            </a:pPr>
            <a:r>
              <a:rPr lang="en">
                <a:solidFill>
                  <a:srgbClr val="000000"/>
                </a:solidFill>
                <a:latin typeface="Lato"/>
                <a:ea typeface="Lato"/>
                <a:cs typeface="Lato"/>
                <a:sym typeface="Lato"/>
              </a:rPr>
              <a:t>There is a lack of knowledge on the severity of OUD condition of the patient</a:t>
            </a:r>
            <a:br>
              <a:rPr lang="en">
                <a:solidFill>
                  <a:srgbClr val="000000"/>
                </a:solidFill>
                <a:latin typeface="Lato"/>
                <a:ea typeface="Lato"/>
                <a:cs typeface="Lato"/>
                <a:sym typeface="Lato"/>
              </a:rPr>
            </a:br>
            <a:endParaRPr>
              <a:solidFill>
                <a:srgbClr val="000000"/>
              </a:solidFill>
              <a:latin typeface="Lato"/>
              <a:ea typeface="Lato"/>
              <a:cs typeface="Lato"/>
              <a:sym typeface="Lato"/>
            </a:endParaRPr>
          </a:p>
          <a:p>
            <a:pPr marL="457200" lvl="0" indent="-342900" algn="just" rtl="0">
              <a:spcBef>
                <a:spcPts val="0"/>
              </a:spcBef>
              <a:spcAft>
                <a:spcPts val="0"/>
              </a:spcAft>
              <a:buClr>
                <a:srgbClr val="000000"/>
              </a:buClr>
              <a:buSzPts val="1800"/>
              <a:buFont typeface="Lato"/>
              <a:buChar char="●"/>
            </a:pPr>
            <a:r>
              <a:rPr lang="en">
                <a:solidFill>
                  <a:srgbClr val="000000"/>
                </a:solidFill>
                <a:latin typeface="Lato"/>
                <a:ea typeface="Lato"/>
                <a:cs typeface="Lato"/>
                <a:sym typeface="Lato"/>
              </a:rPr>
              <a:t>Unknown confounders outside of observable data can skew our results</a:t>
            </a:r>
            <a:endParaRPr>
              <a:solidFill>
                <a:srgbClr val="000000"/>
              </a:solidFill>
              <a:latin typeface="Lato"/>
              <a:ea typeface="Lato"/>
              <a:cs typeface="Lato"/>
              <a:sym typeface="Lato"/>
            </a:endParaRPr>
          </a:p>
          <a:p>
            <a:pPr marL="0" lvl="0" indent="0" algn="just" rtl="0">
              <a:lnSpc>
                <a:spcPct val="100000"/>
              </a:lnSpc>
              <a:spcBef>
                <a:spcPts val="1200"/>
              </a:spcBef>
              <a:spcAft>
                <a:spcPts val="0"/>
              </a:spcAft>
              <a:buNone/>
            </a:pPr>
            <a:r>
              <a:rPr lang="en" b="1">
                <a:solidFill>
                  <a:schemeClr val="dk1"/>
                </a:solidFill>
                <a:latin typeface="Lato"/>
                <a:ea typeface="Lato"/>
                <a:cs typeface="Lato"/>
                <a:sym typeface="Lato"/>
              </a:rPr>
              <a:t>Future:</a:t>
            </a:r>
            <a:endParaRPr b="1">
              <a:solidFill>
                <a:schemeClr val="dk1"/>
              </a:solidFill>
              <a:latin typeface="Lato"/>
              <a:ea typeface="Lato"/>
              <a:cs typeface="Lato"/>
              <a:sym typeface="Lato"/>
            </a:endParaRPr>
          </a:p>
          <a:p>
            <a:pPr marL="0" lvl="0" indent="0" algn="just" rtl="0">
              <a:lnSpc>
                <a:spcPct val="100000"/>
              </a:lnSpc>
              <a:spcBef>
                <a:spcPts val="0"/>
              </a:spcBef>
              <a:spcAft>
                <a:spcPts val="0"/>
              </a:spcAft>
              <a:buNone/>
            </a:pPr>
            <a:endParaRPr sz="1650">
              <a:solidFill>
                <a:schemeClr val="dk1"/>
              </a:solidFill>
              <a:latin typeface="Lato"/>
              <a:ea typeface="Lato"/>
              <a:cs typeface="Lato"/>
              <a:sym typeface="Lato"/>
            </a:endParaRPr>
          </a:p>
          <a:p>
            <a:pPr marL="457200" lvl="0" indent="-333375" algn="just" rtl="0">
              <a:lnSpc>
                <a:spcPct val="100000"/>
              </a:lnSpc>
              <a:spcBef>
                <a:spcPts val="0"/>
              </a:spcBef>
              <a:spcAft>
                <a:spcPts val="0"/>
              </a:spcAft>
              <a:buClr>
                <a:schemeClr val="dk1"/>
              </a:buClr>
              <a:buSzPts val="1650"/>
              <a:buFont typeface="Lato"/>
              <a:buChar char="●"/>
            </a:pPr>
            <a:r>
              <a:rPr lang="en" sz="1650">
                <a:solidFill>
                  <a:schemeClr val="dk1"/>
                </a:solidFill>
                <a:latin typeface="Lato"/>
                <a:ea typeface="Lato"/>
                <a:cs typeface="Lato"/>
                <a:sym typeface="Lato"/>
              </a:rPr>
              <a:t>Future research can focus on the effectiveness  of medication and self-help groups in holistic treatment plans </a:t>
            </a:r>
            <a:endParaRPr>
              <a:solidFill>
                <a:srgbClr val="000000"/>
              </a:solidFill>
              <a:latin typeface="Lato"/>
              <a:ea typeface="Lato"/>
              <a:cs typeface="Lato"/>
              <a:sym typeface="Lato"/>
            </a:endParaRPr>
          </a:p>
        </p:txBody>
      </p:sp>
      <p:sp>
        <p:nvSpPr>
          <p:cNvPr id="191" name="Google Shape;191;p23"/>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999999"/>
                </a:solidFill>
                <a:latin typeface="Lato"/>
                <a:ea typeface="Lato"/>
                <a:cs typeface="Lato"/>
                <a:sym typeface="Lato"/>
              </a:rPr>
              <a:t>Healthcare Analytics																                     </a:t>
            </a:r>
            <a:r>
              <a:rPr lang="en" sz="900" b="1">
                <a:solidFill>
                  <a:schemeClr val="dk1"/>
                </a:solidFill>
                <a:latin typeface="Lato"/>
                <a:ea typeface="Lato"/>
                <a:cs typeface="Lato"/>
                <a:sym typeface="Lato"/>
              </a:rPr>
              <a:t> </a:t>
            </a:r>
            <a:r>
              <a:rPr lang="en" sz="900">
                <a:solidFill>
                  <a:srgbClr val="434343"/>
                </a:solidFill>
              </a:rPr>
              <a:t>11</a:t>
            </a:r>
            <a:endParaRPr sz="900">
              <a:solidFill>
                <a:srgbClr val="434343"/>
              </a:solidFill>
            </a:endParaRPr>
          </a:p>
          <a:p>
            <a:pPr marL="0" lvl="0" indent="0" algn="l" rtl="0">
              <a:spcBef>
                <a:spcPts val="0"/>
              </a:spcBef>
              <a:spcAft>
                <a:spcPts val="0"/>
              </a:spcAft>
              <a:buNone/>
            </a:pPr>
            <a:r>
              <a:rPr lang="en" sz="900" b="1">
                <a:solidFill>
                  <a:srgbClr val="999999"/>
                </a:solidFill>
                <a:latin typeface="Lato"/>
                <a:ea typeface="Lato"/>
                <a:cs typeface="Lato"/>
                <a:sym typeface="Lato"/>
              </a:rPr>
              <a:t>NEU Young Scholars Program 2023 - August 3, 2023</a:t>
            </a:r>
            <a:endParaRPr sz="900" b="1">
              <a:solidFill>
                <a:srgbClr val="999999"/>
              </a:solidFill>
              <a:latin typeface="Lato"/>
              <a:ea typeface="Lato"/>
              <a:cs typeface="Lato"/>
              <a:sym typeface="Lato"/>
            </a:endParaRPr>
          </a:p>
        </p:txBody>
      </p:sp>
      <p:cxnSp>
        <p:nvCxnSpPr>
          <p:cNvPr id="192" name="Google Shape;192;p23"/>
          <p:cNvCxnSpPr/>
          <p:nvPr/>
        </p:nvCxnSpPr>
        <p:spPr>
          <a:xfrm rot="10800000" flipH="1">
            <a:off x="-8100" y="584325"/>
            <a:ext cx="9160200" cy="16200"/>
          </a:xfrm>
          <a:prstGeom prst="straightConnector1">
            <a:avLst/>
          </a:prstGeom>
          <a:noFill/>
          <a:ln w="28575" cap="flat" cmpd="sng">
            <a:solidFill>
              <a:srgbClr val="C8102E"/>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latin typeface="Lato"/>
                <a:ea typeface="Lato"/>
                <a:cs typeface="Lato"/>
                <a:sym typeface="Lato"/>
              </a:rPr>
              <a:t>Works Cited</a:t>
            </a:r>
            <a:endParaRPr sz="3020" b="1">
              <a:latin typeface="Lato"/>
              <a:ea typeface="Lato"/>
              <a:cs typeface="Lato"/>
              <a:sym typeface="Lato"/>
            </a:endParaRPr>
          </a:p>
        </p:txBody>
      </p:sp>
      <p:sp>
        <p:nvSpPr>
          <p:cNvPr id="198" name="Google Shape;198;p24"/>
          <p:cNvSpPr txBox="1"/>
          <p:nvPr/>
        </p:nvSpPr>
        <p:spPr>
          <a:xfrm>
            <a:off x="5641550" y="1435125"/>
            <a:ext cx="354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cxnSp>
        <p:nvCxnSpPr>
          <p:cNvPr id="199" name="Google Shape;199;p24"/>
          <p:cNvCxnSpPr/>
          <p:nvPr/>
        </p:nvCxnSpPr>
        <p:spPr>
          <a:xfrm rot="10800000" flipH="1">
            <a:off x="-8100" y="584325"/>
            <a:ext cx="9160200" cy="16200"/>
          </a:xfrm>
          <a:prstGeom prst="straightConnector1">
            <a:avLst/>
          </a:prstGeom>
          <a:noFill/>
          <a:ln w="28575" cap="flat" cmpd="sng">
            <a:solidFill>
              <a:srgbClr val="C8102E"/>
            </a:solidFill>
            <a:prstDash val="solid"/>
            <a:round/>
            <a:headEnd type="none" w="med" len="med"/>
            <a:tailEnd type="none" w="med" len="med"/>
          </a:ln>
        </p:spPr>
      </p:cxnSp>
      <p:sp>
        <p:nvSpPr>
          <p:cNvPr id="200" name="Google Shape;200;p24"/>
          <p:cNvSpPr txBox="1"/>
          <p:nvPr/>
        </p:nvSpPr>
        <p:spPr>
          <a:xfrm>
            <a:off x="0" y="4681800"/>
            <a:ext cx="9144000" cy="461700"/>
          </a:xfrm>
          <a:prstGeom prst="rect">
            <a:avLst/>
          </a:prstGeom>
          <a:solidFill>
            <a:srgbClr val="A4804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Project Title</a:t>
            </a:r>
            <a:endParaRPr sz="900" b="1"/>
          </a:p>
          <a:p>
            <a:pPr marL="0" lvl="0" indent="0" algn="l" rtl="0">
              <a:spcBef>
                <a:spcPts val="0"/>
              </a:spcBef>
              <a:spcAft>
                <a:spcPts val="0"/>
              </a:spcAft>
              <a:buNone/>
            </a:pPr>
            <a:r>
              <a:rPr lang="en" sz="900" b="1"/>
              <a:t>NEU Young Scholars Program 2023 - August 3, 2023</a:t>
            </a:r>
            <a:endParaRPr sz="900" b="1"/>
          </a:p>
        </p:txBody>
      </p:sp>
      <p:sp>
        <p:nvSpPr>
          <p:cNvPr id="201" name="Google Shape;201;p24"/>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666666"/>
                </a:solidFill>
              </a:rPr>
              <a:t>Healthcare Analytics</a:t>
            </a:r>
            <a:endParaRPr sz="900" b="1">
              <a:solidFill>
                <a:srgbClr val="666666"/>
              </a:solidFill>
            </a:endParaRPr>
          </a:p>
          <a:p>
            <a:pPr marL="0" lvl="0" indent="0" algn="l" rtl="0">
              <a:spcBef>
                <a:spcPts val="0"/>
              </a:spcBef>
              <a:spcAft>
                <a:spcPts val="0"/>
              </a:spcAft>
              <a:buNone/>
            </a:pPr>
            <a:r>
              <a:rPr lang="en" sz="900" b="1">
                <a:solidFill>
                  <a:srgbClr val="666666"/>
                </a:solidFill>
              </a:rPr>
              <a:t>NEU Young Scholars Program 2023 - August 3, 2023</a:t>
            </a:r>
            <a:endParaRPr sz="900" b="1">
              <a:solidFill>
                <a:srgbClr val="666666"/>
              </a:solidFill>
            </a:endParaRPr>
          </a:p>
        </p:txBody>
      </p:sp>
      <p:sp>
        <p:nvSpPr>
          <p:cNvPr id="202" name="Google Shape;202;p24"/>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999999"/>
                </a:solidFill>
                <a:latin typeface="Lato"/>
                <a:ea typeface="Lato"/>
                <a:cs typeface="Lato"/>
                <a:sym typeface="Lato"/>
              </a:rPr>
              <a:t>Healthcare Analytics</a:t>
            </a:r>
            <a:endParaRPr sz="900" b="1">
              <a:solidFill>
                <a:srgbClr val="999999"/>
              </a:solidFill>
              <a:latin typeface="Lato"/>
              <a:ea typeface="Lato"/>
              <a:cs typeface="Lato"/>
              <a:sym typeface="Lato"/>
            </a:endParaRPr>
          </a:p>
          <a:p>
            <a:pPr marL="0" lvl="0" indent="0" algn="l" rtl="0">
              <a:spcBef>
                <a:spcPts val="0"/>
              </a:spcBef>
              <a:spcAft>
                <a:spcPts val="0"/>
              </a:spcAft>
              <a:buNone/>
            </a:pPr>
            <a:r>
              <a:rPr lang="en" sz="900" b="1">
                <a:solidFill>
                  <a:srgbClr val="999999"/>
                </a:solidFill>
                <a:latin typeface="Lato"/>
                <a:ea typeface="Lato"/>
                <a:cs typeface="Lato"/>
                <a:sym typeface="Lato"/>
              </a:rPr>
              <a:t>NEU Young Scholars Program 2023 - August 3, 2023</a:t>
            </a:r>
            <a:endParaRPr sz="900" b="1">
              <a:solidFill>
                <a:srgbClr val="999999"/>
              </a:solidFill>
              <a:latin typeface="Lato"/>
              <a:ea typeface="Lato"/>
              <a:cs typeface="Lato"/>
              <a:sym typeface="Lato"/>
            </a:endParaRPr>
          </a:p>
        </p:txBody>
      </p:sp>
      <p:sp>
        <p:nvSpPr>
          <p:cNvPr id="203" name="Google Shape;203;p24"/>
          <p:cNvSpPr txBox="1"/>
          <p:nvPr/>
        </p:nvSpPr>
        <p:spPr>
          <a:xfrm>
            <a:off x="686025" y="1149300"/>
            <a:ext cx="7470900" cy="40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Borodovsky, J. T., Levy, S., Fishman, M., &amp; Marsch, L. A. (2018). Retrieved from </a:t>
            </a:r>
            <a:r>
              <a:rPr lang="en" u="sng">
                <a:solidFill>
                  <a:srgbClr val="A4804A"/>
                </a:solidFill>
                <a:latin typeface="Lato"/>
                <a:ea typeface="Lato"/>
                <a:cs typeface="Lato"/>
                <a:sym typeface="Lato"/>
                <a:hlinkClick r:id="rId3">
                  <a:extLst>
                    <a:ext uri="{A12FA001-AC4F-418D-AE19-62706E023703}">
                      <ahyp:hlinkClr xmlns:ahyp="http://schemas.microsoft.com/office/drawing/2018/hyperlinkcolor" val="tx"/>
                    </a:ext>
                  </a:extLst>
                </a:hlinkClick>
              </a:rPr>
              <a:t>https://www.ncbi.nlm.nih.gov/pmc/articles/PMC5970018/#R119</a:t>
            </a:r>
            <a:r>
              <a:rPr lang="en">
                <a:solidFill>
                  <a:srgbClr val="A4804A"/>
                </a:solidFill>
                <a:latin typeface="Lato"/>
                <a:ea typeface="Lato"/>
                <a:cs typeface="Lato"/>
                <a:sym typeface="Lato"/>
              </a:rPr>
              <a:t>  </a:t>
            </a:r>
            <a:endParaRPr>
              <a:solidFill>
                <a:srgbClr val="A4804A"/>
              </a:solidFill>
              <a:latin typeface="Lato"/>
              <a:ea typeface="Lato"/>
              <a:cs typeface="Lato"/>
              <a:sym typeface="Lato"/>
            </a:endParaRPr>
          </a:p>
          <a:p>
            <a:pPr marL="0" lvl="0" indent="0" algn="l" rtl="0">
              <a:spcBef>
                <a:spcPts val="0"/>
              </a:spcBef>
              <a:spcAft>
                <a:spcPts val="0"/>
              </a:spcAft>
              <a:buNone/>
            </a:pPr>
            <a:endParaRPr>
              <a:solidFill>
                <a:srgbClr val="A4804A"/>
              </a:solidFill>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Fortuna, R. J., Levy, S., Han, B., &amp; Woody, G. E. (2017). Medication-assisted treatment for adolescents in specialty treatment for opioid use disorder. Retrieved from </a:t>
            </a:r>
            <a:r>
              <a:rPr lang="en" u="sng">
                <a:solidFill>
                  <a:srgbClr val="A4804A"/>
                </a:solidFill>
                <a:latin typeface="Lato"/>
                <a:ea typeface="Lato"/>
                <a:cs typeface="Lato"/>
                <a:sym typeface="Lato"/>
                <a:hlinkClick r:id="rId4">
                  <a:extLst>
                    <a:ext uri="{A12FA001-AC4F-418D-AE19-62706E023703}">
                      <ahyp:hlinkClr xmlns:ahyp="http://schemas.microsoft.com/office/drawing/2018/hyperlinkcolor" val="tx"/>
                    </a:ext>
                  </a:extLst>
                </a:hlinkClick>
              </a:rPr>
              <a:t>https://www.sciencedirect.com/science/article/pii/S1054139X17300228</a:t>
            </a:r>
            <a:r>
              <a:rPr lang="en">
                <a:solidFill>
                  <a:srgbClr val="A4804A"/>
                </a:solidFill>
                <a:latin typeface="Lato"/>
                <a:ea typeface="Lato"/>
                <a:cs typeface="Lato"/>
                <a:sym typeface="Lato"/>
              </a:rPr>
              <a:t> </a:t>
            </a:r>
            <a:endParaRPr>
              <a:solidFill>
                <a:srgbClr val="A4804A"/>
              </a:solidFill>
              <a:latin typeface="Lato"/>
              <a:ea typeface="Lato"/>
              <a:cs typeface="Lato"/>
              <a:sym typeface="Lato"/>
            </a:endParaRPr>
          </a:p>
          <a:p>
            <a:pPr marL="0" lvl="0" indent="0" algn="l" rtl="0">
              <a:spcBef>
                <a:spcPts val="0"/>
              </a:spcBef>
              <a:spcAft>
                <a:spcPts val="0"/>
              </a:spcAft>
              <a:buNone/>
            </a:pPr>
            <a:endParaRPr>
              <a:solidFill>
                <a:srgbClr val="A4804A"/>
              </a:solidFill>
              <a:latin typeface="Lato"/>
              <a:ea typeface="Lato"/>
              <a:cs typeface="Lato"/>
              <a:sym typeface="Lato"/>
            </a:endParaRPr>
          </a:p>
          <a:p>
            <a:pPr marL="0" lvl="0" indent="0" algn="l" rtl="0">
              <a:spcBef>
                <a:spcPts val="0"/>
              </a:spcBef>
              <a:spcAft>
                <a:spcPts val="0"/>
              </a:spcAft>
              <a:buNone/>
            </a:pPr>
            <a:r>
              <a:rPr lang="en">
                <a:solidFill>
                  <a:schemeClr val="dk1"/>
                </a:solidFill>
                <a:latin typeface="Lato"/>
                <a:ea typeface="Lato"/>
                <a:cs typeface="Lato"/>
                <a:sym typeface="Lato"/>
              </a:rPr>
              <a:t>Drug overdose deaths among persons aged 10–19 years — United States ... (n.d.). </a:t>
            </a:r>
            <a:r>
              <a:rPr lang="en" u="sng">
                <a:solidFill>
                  <a:srgbClr val="A4804A"/>
                </a:solidFill>
                <a:latin typeface="Lato"/>
                <a:ea typeface="Lato"/>
                <a:cs typeface="Lato"/>
                <a:sym typeface="Lato"/>
                <a:hlinkClick r:id="rId5">
                  <a:extLst>
                    <a:ext uri="{A12FA001-AC4F-418D-AE19-62706E023703}">
                      <ahyp:hlinkClr xmlns:ahyp="http://schemas.microsoft.com/office/drawing/2018/hyperlinkcolor" val="tx"/>
                    </a:ext>
                  </a:extLst>
                </a:hlinkClick>
              </a:rPr>
              <a:t>https://www.cdc.gov/mmwr/volumes/71/wr/pdfs/mm7150a2-H.pdf </a:t>
            </a:r>
            <a:endParaRPr>
              <a:solidFill>
                <a:srgbClr val="A4804A"/>
              </a:solidFill>
              <a:latin typeface="Lato"/>
              <a:ea typeface="Lato"/>
              <a:cs typeface="Lato"/>
              <a:sym typeface="Lato"/>
            </a:endParaRPr>
          </a:p>
          <a:p>
            <a:pPr marL="0" lvl="0" indent="0" algn="l" rtl="0">
              <a:spcBef>
                <a:spcPts val="0"/>
              </a:spcBef>
              <a:spcAft>
                <a:spcPts val="0"/>
              </a:spcAft>
              <a:buNone/>
            </a:pPr>
            <a:endParaRPr>
              <a:solidFill>
                <a:srgbClr val="A4804A"/>
              </a:solidFill>
              <a:latin typeface="Lato"/>
              <a:ea typeface="Lato"/>
              <a:cs typeface="Lato"/>
              <a:sym typeface="Lato"/>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Lato"/>
                <a:ea typeface="Lato"/>
                <a:cs typeface="Lato"/>
                <a:sym typeface="Lato"/>
              </a:rPr>
              <a:t>2019 TEDS-D codebook - substance abuse and mental health services ... (n.d.-a). </a:t>
            </a:r>
            <a:r>
              <a:rPr lang="en" u="sng">
                <a:solidFill>
                  <a:srgbClr val="A4804A"/>
                </a:solidFill>
                <a:latin typeface="Lato"/>
                <a:ea typeface="Lato"/>
                <a:cs typeface="Lato"/>
                <a:sym typeface="Lato"/>
                <a:hlinkClick r:id="rId6">
                  <a:extLst>
                    <a:ext uri="{A12FA001-AC4F-418D-AE19-62706E023703}">
                      <ahyp:hlinkClr xmlns:ahyp="http://schemas.microsoft.com/office/drawing/2018/hyperlinkcolor" val="tx"/>
                    </a:ext>
                  </a:extLst>
                </a:hlinkClick>
              </a:rPr>
              <a:t>https://www.datafiles.samhsa.gov/sites/default/files/field-uploads-protected/studies/TEDS-D-2019/TEDS-D-2019-datasets/TEDS-D-2019-DS0001/TEDS-D-2019-DS0001-info/TEDS-D-2019-DS0001-info-codebook.pdf </a:t>
            </a:r>
            <a:endParaRPr>
              <a:solidFill>
                <a:srgbClr val="A4804A"/>
              </a:solidFill>
              <a:latin typeface="Lato"/>
              <a:ea typeface="Lato"/>
              <a:cs typeface="Lato"/>
              <a:sym typeface="Lato"/>
            </a:endParaRPr>
          </a:p>
          <a:p>
            <a:pPr marL="0" lvl="0" indent="0" algn="l" rtl="0">
              <a:spcBef>
                <a:spcPts val="1200"/>
              </a:spcBef>
              <a:spcAft>
                <a:spcPts val="0"/>
              </a:spcAft>
              <a:buNone/>
            </a:pPr>
            <a:endParaRPr>
              <a:solidFill>
                <a:srgbClr val="A4804A"/>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204" name="Google Shape;2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latin typeface="Lato"/>
                <a:ea typeface="Lato"/>
                <a:cs typeface="Lato"/>
                <a:sym typeface="Lato"/>
              </a:rPr>
              <a:t>Acknowledgement</a:t>
            </a:r>
            <a:endParaRPr sz="3020" b="1">
              <a:latin typeface="Lato"/>
              <a:ea typeface="Lato"/>
              <a:cs typeface="Lato"/>
              <a:sym typeface="Lato"/>
            </a:endParaRPr>
          </a:p>
        </p:txBody>
      </p:sp>
      <p:sp>
        <p:nvSpPr>
          <p:cNvPr id="210" name="Google Shape;210;p25"/>
          <p:cNvSpPr txBox="1"/>
          <p:nvPr/>
        </p:nvSpPr>
        <p:spPr>
          <a:xfrm>
            <a:off x="5641550" y="1435125"/>
            <a:ext cx="354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cxnSp>
        <p:nvCxnSpPr>
          <p:cNvPr id="211" name="Google Shape;211;p25"/>
          <p:cNvCxnSpPr/>
          <p:nvPr/>
        </p:nvCxnSpPr>
        <p:spPr>
          <a:xfrm rot="10800000" flipH="1">
            <a:off x="-8100" y="584325"/>
            <a:ext cx="9160200" cy="16200"/>
          </a:xfrm>
          <a:prstGeom prst="straightConnector1">
            <a:avLst/>
          </a:prstGeom>
          <a:noFill/>
          <a:ln w="28575" cap="flat" cmpd="sng">
            <a:solidFill>
              <a:srgbClr val="C8102E"/>
            </a:solidFill>
            <a:prstDash val="solid"/>
            <a:round/>
            <a:headEnd type="none" w="med" len="med"/>
            <a:tailEnd type="none" w="med" len="med"/>
          </a:ln>
        </p:spPr>
      </p:cxnSp>
      <p:sp>
        <p:nvSpPr>
          <p:cNvPr id="212" name="Google Shape;212;p25"/>
          <p:cNvSpPr txBox="1"/>
          <p:nvPr/>
        </p:nvSpPr>
        <p:spPr>
          <a:xfrm>
            <a:off x="0" y="4681800"/>
            <a:ext cx="9144000" cy="461700"/>
          </a:xfrm>
          <a:prstGeom prst="rect">
            <a:avLst/>
          </a:prstGeom>
          <a:solidFill>
            <a:srgbClr val="A4804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Project Title</a:t>
            </a:r>
            <a:endParaRPr sz="900" b="1"/>
          </a:p>
          <a:p>
            <a:pPr marL="0" lvl="0" indent="0" algn="l" rtl="0">
              <a:spcBef>
                <a:spcPts val="0"/>
              </a:spcBef>
              <a:spcAft>
                <a:spcPts val="0"/>
              </a:spcAft>
              <a:buNone/>
            </a:pPr>
            <a:r>
              <a:rPr lang="en" sz="900" b="1"/>
              <a:t>NEU Young Scholars Program 2023 - August 3, 2023</a:t>
            </a:r>
            <a:endParaRPr sz="900" b="1"/>
          </a:p>
        </p:txBody>
      </p:sp>
      <p:sp>
        <p:nvSpPr>
          <p:cNvPr id="213" name="Google Shape;213;p25"/>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666666"/>
                </a:solidFill>
              </a:rPr>
              <a:t>Healthcare Analytics</a:t>
            </a:r>
            <a:endParaRPr sz="900" b="1">
              <a:solidFill>
                <a:srgbClr val="666666"/>
              </a:solidFill>
            </a:endParaRPr>
          </a:p>
          <a:p>
            <a:pPr marL="0" lvl="0" indent="0" algn="l" rtl="0">
              <a:spcBef>
                <a:spcPts val="0"/>
              </a:spcBef>
              <a:spcAft>
                <a:spcPts val="0"/>
              </a:spcAft>
              <a:buNone/>
            </a:pPr>
            <a:r>
              <a:rPr lang="en" sz="900" b="1">
                <a:solidFill>
                  <a:srgbClr val="666666"/>
                </a:solidFill>
              </a:rPr>
              <a:t>NEU Young Scholars Program 2023 - August 3, 2023</a:t>
            </a:r>
            <a:endParaRPr sz="900" b="1">
              <a:solidFill>
                <a:srgbClr val="666666"/>
              </a:solidFill>
            </a:endParaRPr>
          </a:p>
        </p:txBody>
      </p:sp>
      <p:sp>
        <p:nvSpPr>
          <p:cNvPr id="214" name="Google Shape;214;p25"/>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999999"/>
                </a:solidFill>
                <a:latin typeface="Lato"/>
                <a:ea typeface="Lato"/>
                <a:cs typeface="Lato"/>
                <a:sym typeface="Lato"/>
              </a:rPr>
              <a:t>Healthcare Analytics</a:t>
            </a:r>
            <a:endParaRPr sz="900" b="1">
              <a:solidFill>
                <a:srgbClr val="999999"/>
              </a:solidFill>
              <a:latin typeface="Lato"/>
              <a:ea typeface="Lato"/>
              <a:cs typeface="Lato"/>
              <a:sym typeface="Lato"/>
            </a:endParaRPr>
          </a:p>
          <a:p>
            <a:pPr marL="0" lvl="0" indent="0" algn="l" rtl="0">
              <a:spcBef>
                <a:spcPts val="0"/>
              </a:spcBef>
              <a:spcAft>
                <a:spcPts val="0"/>
              </a:spcAft>
              <a:buNone/>
            </a:pPr>
            <a:r>
              <a:rPr lang="en" sz="900" b="1">
                <a:solidFill>
                  <a:srgbClr val="999999"/>
                </a:solidFill>
                <a:latin typeface="Lato"/>
                <a:ea typeface="Lato"/>
                <a:cs typeface="Lato"/>
                <a:sym typeface="Lato"/>
              </a:rPr>
              <a:t>NEU Young Scholars Program 2023 - August 3, 2023</a:t>
            </a:r>
            <a:endParaRPr sz="900" b="1">
              <a:solidFill>
                <a:srgbClr val="999999"/>
              </a:solidFill>
              <a:latin typeface="Lato"/>
              <a:ea typeface="Lato"/>
              <a:cs typeface="Lato"/>
              <a:sym typeface="Lato"/>
            </a:endParaRPr>
          </a:p>
        </p:txBody>
      </p:sp>
      <p:sp>
        <p:nvSpPr>
          <p:cNvPr id="215" name="Google Shape;215;p25"/>
          <p:cNvSpPr txBox="1"/>
          <p:nvPr/>
        </p:nvSpPr>
        <p:spPr>
          <a:xfrm>
            <a:off x="139675" y="713275"/>
            <a:ext cx="6477900" cy="3561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a:solidFill>
                  <a:schemeClr val="dk1"/>
                </a:solidFill>
                <a:latin typeface="Lato"/>
                <a:ea typeface="Lato"/>
                <a:cs typeface="Lato"/>
                <a:sym typeface="Lato"/>
              </a:rPr>
              <a:t>LAB</a:t>
            </a:r>
            <a:endParaRPr sz="20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700" i="1">
                <a:solidFill>
                  <a:schemeClr val="dk1"/>
                </a:solidFill>
                <a:latin typeface="Lato"/>
                <a:ea typeface="Lato"/>
                <a:cs typeface="Lato"/>
                <a:sym typeface="Lato"/>
              </a:rPr>
              <a:t>Prof. Noor E Alam</a:t>
            </a:r>
            <a:r>
              <a:rPr lang="en" sz="1700">
                <a:solidFill>
                  <a:schemeClr val="dk1"/>
                </a:solidFill>
                <a:latin typeface="Lato"/>
                <a:ea typeface="Lato"/>
                <a:cs typeface="Lato"/>
                <a:sym typeface="Lato"/>
              </a:rPr>
              <a:t>, Industrial Engineering, </a:t>
            </a:r>
            <a:r>
              <a:rPr lang="en" sz="1700" i="1">
                <a:solidFill>
                  <a:schemeClr val="dk1"/>
                </a:solidFill>
                <a:latin typeface="Lato"/>
                <a:ea typeface="Lato"/>
                <a:cs typeface="Lato"/>
                <a:sym typeface="Lato"/>
              </a:rPr>
              <a:t>Northeastern University</a:t>
            </a:r>
            <a:endParaRPr sz="1700" i="1">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700" i="1">
                <a:solidFill>
                  <a:schemeClr val="dk1"/>
                </a:solidFill>
                <a:latin typeface="Lato"/>
                <a:ea typeface="Lato"/>
                <a:cs typeface="Lato"/>
                <a:sym typeface="Lato"/>
              </a:rPr>
              <a:t>Sahil Shikalgar</a:t>
            </a:r>
            <a:r>
              <a:rPr lang="en" sz="1700">
                <a:solidFill>
                  <a:schemeClr val="dk1"/>
                </a:solidFill>
                <a:latin typeface="Lato"/>
                <a:ea typeface="Lato"/>
                <a:cs typeface="Lato"/>
                <a:sym typeface="Lato"/>
              </a:rPr>
              <a:t>, Industrial Engineering, </a:t>
            </a:r>
            <a:r>
              <a:rPr lang="en" sz="1700" i="1">
                <a:solidFill>
                  <a:schemeClr val="dk1"/>
                </a:solidFill>
                <a:latin typeface="Lato"/>
                <a:ea typeface="Lato"/>
                <a:cs typeface="Lato"/>
                <a:sym typeface="Lato"/>
              </a:rPr>
              <a:t>Northeastern University</a:t>
            </a:r>
            <a:endParaRPr sz="1700" i="1">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700" i="1">
                <a:solidFill>
                  <a:schemeClr val="dk1"/>
                </a:solidFill>
                <a:latin typeface="Lato"/>
                <a:ea typeface="Lato"/>
                <a:cs typeface="Lato"/>
                <a:sym typeface="Lato"/>
              </a:rPr>
              <a:t>Sining Chai</a:t>
            </a:r>
            <a:r>
              <a:rPr lang="en" sz="1700">
                <a:solidFill>
                  <a:schemeClr val="dk1"/>
                </a:solidFill>
                <a:latin typeface="Lato"/>
                <a:ea typeface="Lato"/>
                <a:cs typeface="Lato"/>
                <a:sym typeface="Lato"/>
              </a:rPr>
              <a:t>, Industrial Engineering, </a:t>
            </a:r>
            <a:r>
              <a:rPr lang="en" sz="1700" i="1">
                <a:solidFill>
                  <a:schemeClr val="dk1"/>
                </a:solidFill>
                <a:latin typeface="Lato"/>
                <a:ea typeface="Lato"/>
                <a:cs typeface="Lato"/>
                <a:sym typeface="Lato"/>
              </a:rPr>
              <a:t>Northeastern University </a:t>
            </a:r>
            <a:endParaRPr sz="1700" i="1">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sz="17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2000" b="1">
                <a:solidFill>
                  <a:schemeClr val="dk1"/>
                </a:solidFill>
                <a:latin typeface="Lato"/>
                <a:ea typeface="Lato"/>
                <a:cs typeface="Lato"/>
                <a:sym typeface="Lato"/>
              </a:rPr>
              <a:t>Center for STEM Education​</a:t>
            </a:r>
            <a:endParaRPr sz="20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700" i="1">
                <a:solidFill>
                  <a:schemeClr val="dk1"/>
                </a:solidFill>
                <a:latin typeface="Lato"/>
                <a:ea typeface="Lato"/>
                <a:cs typeface="Lato"/>
                <a:sym typeface="Lato"/>
              </a:rPr>
              <a:t>Claire Duggan</a:t>
            </a:r>
            <a:r>
              <a:rPr lang="en" sz="1700">
                <a:solidFill>
                  <a:schemeClr val="dk1"/>
                </a:solidFill>
                <a:latin typeface="Lato"/>
                <a:ea typeface="Lato"/>
                <a:cs typeface="Lato"/>
                <a:sym typeface="Lato"/>
              </a:rPr>
              <a:t>, Executive Director</a:t>
            </a:r>
            <a:endParaRPr sz="17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700" i="1">
                <a:solidFill>
                  <a:schemeClr val="dk1"/>
                </a:solidFill>
                <a:latin typeface="Lato"/>
                <a:ea typeface="Lato"/>
                <a:cs typeface="Lato"/>
                <a:sym typeface="Lato"/>
              </a:rPr>
              <a:t>Jennifer Love</a:t>
            </a:r>
            <a:r>
              <a:rPr lang="en" sz="1700">
                <a:solidFill>
                  <a:schemeClr val="dk1"/>
                </a:solidFill>
                <a:latin typeface="Lato"/>
                <a:ea typeface="Lato"/>
                <a:cs typeface="Lato"/>
                <a:sym typeface="Lato"/>
              </a:rPr>
              <a:t>, Associate Director</a:t>
            </a:r>
            <a:endParaRPr sz="17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700" i="1">
                <a:solidFill>
                  <a:schemeClr val="dk1"/>
                </a:solidFill>
                <a:latin typeface="Lato"/>
                <a:ea typeface="Lato"/>
                <a:cs typeface="Lato"/>
                <a:sym typeface="Lato"/>
              </a:rPr>
              <a:t>Claire Stipp &amp; Yassine Souabny</a:t>
            </a:r>
            <a:r>
              <a:rPr lang="en" sz="1700">
                <a:solidFill>
                  <a:schemeClr val="dk1"/>
                </a:solidFill>
                <a:latin typeface="Lato"/>
                <a:ea typeface="Lato"/>
                <a:cs typeface="Lato"/>
                <a:sym typeface="Lato"/>
              </a:rPr>
              <a:t>, YSP Coordinators​</a:t>
            </a:r>
            <a:endParaRPr sz="17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700" i="1">
                <a:solidFill>
                  <a:schemeClr val="dk1"/>
                </a:solidFill>
                <a:latin typeface="Lato"/>
                <a:ea typeface="Lato"/>
                <a:cs typeface="Lato"/>
                <a:sym typeface="Lato"/>
              </a:rPr>
              <a:t>Nicolas Fuchs</a:t>
            </a:r>
            <a:r>
              <a:rPr lang="en" sz="1700">
                <a:solidFill>
                  <a:schemeClr val="dk1"/>
                </a:solidFill>
                <a:latin typeface="Lato"/>
                <a:ea typeface="Lato"/>
                <a:cs typeface="Lato"/>
                <a:sym typeface="Lato"/>
              </a:rPr>
              <a:t>, Project Implementation Coordinator​</a:t>
            </a:r>
            <a:endParaRPr sz="17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700" i="1">
                <a:solidFill>
                  <a:schemeClr val="dk1"/>
                </a:solidFill>
                <a:latin typeface="Lato"/>
                <a:ea typeface="Lato"/>
                <a:cs typeface="Lato"/>
                <a:sym typeface="Lato"/>
              </a:rPr>
              <a:t>Mary Howley</a:t>
            </a:r>
            <a:r>
              <a:rPr lang="en" sz="1700">
                <a:solidFill>
                  <a:schemeClr val="dk1"/>
                </a:solidFill>
                <a:latin typeface="Lato"/>
                <a:ea typeface="Lato"/>
                <a:cs typeface="Lato"/>
                <a:sym typeface="Lato"/>
              </a:rPr>
              <a:t>,Administrative Officer</a:t>
            </a:r>
            <a:endParaRPr sz="1700">
              <a:solidFill>
                <a:schemeClr val="dk1"/>
              </a:solidFill>
              <a:latin typeface="Lato"/>
              <a:ea typeface="Lato"/>
              <a:cs typeface="Lato"/>
              <a:sym typeface="Lato"/>
            </a:endParaRPr>
          </a:p>
        </p:txBody>
      </p:sp>
      <p:sp>
        <p:nvSpPr>
          <p:cNvPr id="216" name="Google Shape;21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p:nvPr/>
        </p:nvSpPr>
        <p:spPr>
          <a:xfrm>
            <a:off x="2747875" y="1730575"/>
            <a:ext cx="557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Put poster here. 0-0</a:t>
            </a:r>
            <a:endParaRPr/>
          </a:p>
        </p:txBody>
      </p:sp>
      <p:pic>
        <p:nvPicPr>
          <p:cNvPr id="222" name="Google Shape;222;p26"/>
          <p:cNvPicPr preferRelativeResize="0"/>
          <p:nvPr/>
        </p:nvPicPr>
        <p:blipFill>
          <a:blip r:embed="rId3">
            <a:alphaModFix/>
          </a:blip>
          <a:stretch>
            <a:fillRect/>
          </a:stretch>
        </p:blipFill>
        <p:spPr>
          <a:xfrm>
            <a:off x="1143000" y="0"/>
            <a:ext cx="6857989" cy="5143500"/>
          </a:xfrm>
          <a:prstGeom prst="rect">
            <a:avLst/>
          </a:prstGeom>
          <a:noFill/>
          <a:ln>
            <a:noFill/>
          </a:ln>
        </p:spPr>
      </p:pic>
      <p:sp>
        <p:nvSpPr>
          <p:cNvPr id="223" name="Google Shape;223;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7"/>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latin typeface="Lato"/>
                <a:ea typeface="Lato"/>
                <a:cs typeface="Lato"/>
                <a:sym typeface="Lato"/>
              </a:rPr>
              <a:t>Statistical Methodology Used </a:t>
            </a:r>
            <a:endParaRPr sz="3020" b="1">
              <a:latin typeface="Lato"/>
              <a:ea typeface="Lato"/>
              <a:cs typeface="Lato"/>
              <a:sym typeface="Lato"/>
            </a:endParaRPr>
          </a:p>
        </p:txBody>
      </p:sp>
      <p:sp>
        <p:nvSpPr>
          <p:cNvPr id="229" name="Google Shape;229;p27"/>
          <p:cNvSpPr txBox="1">
            <a:spLocks noGrp="1"/>
          </p:cNvSpPr>
          <p:nvPr>
            <p:ph type="body" idx="1"/>
          </p:nvPr>
        </p:nvSpPr>
        <p:spPr>
          <a:xfrm>
            <a:off x="72125" y="863550"/>
            <a:ext cx="3099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latin typeface="Lato"/>
                <a:ea typeface="Lato"/>
                <a:cs typeface="Lato"/>
                <a:sym typeface="Lato"/>
              </a:rPr>
              <a:t>Chi-Squared Testing:</a:t>
            </a:r>
            <a:endParaRPr>
              <a:solidFill>
                <a:schemeClr val="dk1"/>
              </a:solidFill>
              <a:latin typeface="Lato"/>
              <a:ea typeface="Lato"/>
              <a:cs typeface="Lato"/>
              <a:sym typeface="Lato"/>
            </a:endParaRPr>
          </a:p>
          <a:p>
            <a:pPr marL="457200" lvl="0" indent="-317500" algn="l" rtl="0">
              <a:lnSpc>
                <a:spcPct val="100000"/>
              </a:lnSpc>
              <a:spcBef>
                <a:spcPts val="1200"/>
              </a:spcBef>
              <a:spcAft>
                <a:spcPts val="0"/>
              </a:spcAft>
              <a:buClr>
                <a:schemeClr val="dk1"/>
              </a:buClr>
              <a:buSzPts val="1400"/>
              <a:buFont typeface="Lato"/>
              <a:buChar char="-"/>
            </a:pPr>
            <a:r>
              <a:rPr lang="en" sz="1400">
                <a:solidFill>
                  <a:schemeClr val="dk1"/>
                </a:solidFill>
                <a:latin typeface="Lato"/>
                <a:ea typeface="Lato"/>
                <a:cs typeface="Lato"/>
                <a:sym typeface="Lato"/>
              </a:rPr>
              <a:t>Excluded variables included: Age, gender, marital status</a:t>
            </a:r>
            <a:endParaRPr sz="1400">
              <a:solidFill>
                <a:schemeClr val="dk1"/>
              </a:solidFill>
              <a:latin typeface="Lato"/>
              <a:ea typeface="Lato"/>
              <a:cs typeface="Lato"/>
              <a:sym typeface="Lato"/>
            </a:endParaRPr>
          </a:p>
          <a:p>
            <a:pPr marL="914400" lvl="0" indent="0" algn="l" rtl="0">
              <a:lnSpc>
                <a:spcPct val="100000"/>
              </a:lnSpc>
              <a:spcBef>
                <a:spcPts val="0"/>
              </a:spcBef>
              <a:spcAft>
                <a:spcPts val="0"/>
              </a:spcAft>
              <a:buClr>
                <a:schemeClr val="dk1"/>
              </a:buClr>
              <a:buSzPts val="1100"/>
              <a:buFont typeface="Arial"/>
              <a:buNone/>
            </a:pPr>
            <a:endParaRPr>
              <a:latin typeface="Lato"/>
              <a:ea typeface="Lato"/>
              <a:cs typeface="Lato"/>
              <a:sym typeface="Lato"/>
            </a:endParaRPr>
          </a:p>
        </p:txBody>
      </p:sp>
      <p:cxnSp>
        <p:nvCxnSpPr>
          <p:cNvPr id="230" name="Google Shape;230;p27"/>
          <p:cNvCxnSpPr/>
          <p:nvPr/>
        </p:nvCxnSpPr>
        <p:spPr>
          <a:xfrm rot="10800000" flipH="1">
            <a:off x="-8100" y="584325"/>
            <a:ext cx="9160200" cy="16200"/>
          </a:xfrm>
          <a:prstGeom prst="straightConnector1">
            <a:avLst/>
          </a:prstGeom>
          <a:noFill/>
          <a:ln w="28575" cap="flat" cmpd="sng">
            <a:solidFill>
              <a:srgbClr val="C8102E"/>
            </a:solidFill>
            <a:prstDash val="solid"/>
            <a:round/>
            <a:headEnd type="none" w="med" len="med"/>
            <a:tailEnd type="none" w="med" len="med"/>
          </a:ln>
        </p:spPr>
      </p:cxnSp>
      <p:sp>
        <p:nvSpPr>
          <p:cNvPr id="231" name="Google Shape;231;p27"/>
          <p:cNvSpPr txBox="1"/>
          <p:nvPr/>
        </p:nvSpPr>
        <p:spPr>
          <a:xfrm>
            <a:off x="0" y="4681800"/>
            <a:ext cx="9144000" cy="461700"/>
          </a:xfrm>
          <a:prstGeom prst="rect">
            <a:avLst/>
          </a:prstGeom>
          <a:solidFill>
            <a:srgbClr val="A4804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Project Title</a:t>
            </a:r>
            <a:endParaRPr sz="900" b="1"/>
          </a:p>
          <a:p>
            <a:pPr marL="0" lvl="0" indent="0" algn="l" rtl="0">
              <a:spcBef>
                <a:spcPts val="0"/>
              </a:spcBef>
              <a:spcAft>
                <a:spcPts val="0"/>
              </a:spcAft>
              <a:buNone/>
            </a:pPr>
            <a:r>
              <a:rPr lang="en" sz="900" b="1"/>
              <a:t>NEU Young Scholars Program 2023 - August 3, 2023</a:t>
            </a:r>
            <a:endParaRPr sz="900" b="1"/>
          </a:p>
        </p:txBody>
      </p:sp>
      <p:sp>
        <p:nvSpPr>
          <p:cNvPr id="232" name="Google Shape;232;p27"/>
          <p:cNvSpPr txBox="1"/>
          <p:nvPr/>
        </p:nvSpPr>
        <p:spPr>
          <a:xfrm>
            <a:off x="7689875" y="1076775"/>
            <a:ext cx="14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233" name="Google Shape;233;p27"/>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666666"/>
                </a:solidFill>
              </a:rPr>
              <a:t>Healthcare Analytics</a:t>
            </a:r>
            <a:endParaRPr sz="900" b="1">
              <a:solidFill>
                <a:srgbClr val="666666"/>
              </a:solidFill>
            </a:endParaRPr>
          </a:p>
          <a:p>
            <a:pPr marL="0" lvl="0" indent="0" algn="l" rtl="0">
              <a:spcBef>
                <a:spcPts val="0"/>
              </a:spcBef>
              <a:spcAft>
                <a:spcPts val="0"/>
              </a:spcAft>
              <a:buNone/>
            </a:pPr>
            <a:r>
              <a:rPr lang="en" sz="900" b="1">
                <a:solidFill>
                  <a:srgbClr val="666666"/>
                </a:solidFill>
              </a:rPr>
              <a:t>NEU Young Scholars Program 2023 - August 3, 2023</a:t>
            </a:r>
            <a:endParaRPr sz="900" b="1">
              <a:solidFill>
                <a:srgbClr val="666666"/>
              </a:solidFill>
            </a:endParaRPr>
          </a:p>
        </p:txBody>
      </p:sp>
      <p:sp>
        <p:nvSpPr>
          <p:cNvPr id="234" name="Google Shape;234;p27"/>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999999"/>
                </a:solidFill>
                <a:latin typeface="Lato"/>
                <a:ea typeface="Lato"/>
                <a:cs typeface="Lato"/>
                <a:sym typeface="Lato"/>
              </a:rPr>
              <a:t>Healthcare Analytics</a:t>
            </a:r>
            <a:endParaRPr sz="900" b="1">
              <a:solidFill>
                <a:srgbClr val="999999"/>
              </a:solidFill>
              <a:latin typeface="Lato"/>
              <a:ea typeface="Lato"/>
              <a:cs typeface="Lato"/>
              <a:sym typeface="Lato"/>
            </a:endParaRPr>
          </a:p>
          <a:p>
            <a:pPr marL="0" lvl="0" indent="0" algn="l" rtl="0">
              <a:spcBef>
                <a:spcPts val="0"/>
              </a:spcBef>
              <a:spcAft>
                <a:spcPts val="0"/>
              </a:spcAft>
              <a:buNone/>
            </a:pPr>
            <a:r>
              <a:rPr lang="en" sz="900" b="1">
                <a:solidFill>
                  <a:srgbClr val="999999"/>
                </a:solidFill>
                <a:latin typeface="Lato"/>
                <a:ea typeface="Lato"/>
                <a:cs typeface="Lato"/>
                <a:sym typeface="Lato"/>
              </a:rPr>
              <a:t>NEU Young Scholars Program 2023 - August 3, 2023</a:t>
            </a:r>
            <a:endParaRPr sz="900" b="1">
              <a:solidFill>
                <a:srgbClr val="999999"/>
              </a:solidFill>
              <a:latin typeface="Lato"/>
              <a:ea typeface="Lato"/>
              <a:cs typeface="Lato"/>
              <a:sym typeface="Lato"/>
            </a:endParaRPr>
          </a:p>
        </p:txBody>
      </p:sp>
      <p:pic>
        <p:nvPicPr>
          <p:cNvPr id="235" name="Google Shape;235;p27"/>
          <p:cNvPicPr preferRelativeResize="0"/>
          <p:nvPr/>
        </p:nvPicPr>
        <p:blipFill>
          <a:blip r:embed="rId3">
            <a:alphaModFix/>
          </a:blip>
          <a:stretch>
            <a:fillRect/>
          </a:stretch>
        </p:blipFill>
        <p:spPr>
          <a:xfrm>
            <a:off x="507363" y="2084850"/>
            <a:ext cx="2228825" cy="746450"/>
          </a:xfrm>
          <a:prstGeom prst="rect">
            <a:avLst/>
          </a:prstGeom>
          <a:noFill/>
          <a:ln>
            <a:noFill/>
          </a:ln>
        </p:spPr>
      </p:pic>
      <p:sp>
        <p:nvSpPr>
          <p:cNvPr id="236" name="Google Shape;236;p27"/>
          <p:cNvSpPr txBox="1">
            <a:spLocks noGrp="1"/>
          </p:cNvSpPr>
          <p:nvPr>
            <p:ph type="body" idx="1"/>
          </p:nvPr>
        </p:nvSpPr>
        <p:spPr>
          <a:xfrm>
            <a:off x="2804050" y="863538"/>
            <a:ext cx="3099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latin typeface="Lato"/>
                <a:ea typeface="Lato"/>
                <a:cs typeface="Lato"/>
                <a:sym typeface="Lato"/>
              </a:rPr>
              <a:t>Logistic Regression Model:</a:t>
            </a:r>
            <a:endParaRPr>
              <a:solidFill>
                <a:schemeClr val="dk1"/>
              </a:solidFill>
              <a:latin typeface="Lato"/>
              <a:ea typeface="Lato"/>
              <a:cs typeface="Lato"/>
              <a:sym typeface="Lato"/>
            </a:endParaRPr>
          </a:p>
          <a:p>
            <a:pPr marL="457200" lvl="0" indent="-317500" algn="l" rtl="0">
              <a:lnSpc>
                <a:spcPct val="100000"/>
              </a:lnSpc>
              <a:spcBef>
                <a:spcPts val="1200"/>
              </a:spcBef>
              <a:spcAft>
                <a:spcPts val="0"/>
              </a:spcAft>
              <a:buClr>
                <a:schemeClr val="dk1"/>
              </a:buClr>
              <a:buSzPts val="1400"/>
              <a:buFont typeface="Lato"/>
              <a:buChar char="-"/>
            </a:pPr>
            <a:r>
              <a:rPr lang="en" sz="1400">
                <a:solidFill>
                  <a:schemeClr val="dk1"/>
                </a:solidFill>
                <a:latin typeface="Lato"/>
                <a:ea typeface="Lato"/>
                <a:cs typeface="Lato"/>
                <a:sym typeface="Lato"/>
              </a:rPr>
              <a:t>Provides the odds ratio if a patient will complete treatment based on a specific variable. </a:t>
            </a:r>
            <a:endParaRPr sz="1400">
              <a:solidFill>
                <a:schemeClr val="dk1"/>
              </a:solidFill>
              <a:latin typeface="Lato"/>
              <a:ea typeface="Lato"/>
              <a:cs typeface="Lato"/>
              <a:sym typeface="Lato"/>
            </a:endParaRPr>
          </a:p>
          <a:p>
            <a:pPr marL="914400" lvl="0" indent="0" algn="l" rtl="0">
              <a:lnSpc>
                <a:spcPct val="100000"/>
              </a:lnSpc>
              <a:spcBef>
                <a:spcPts val="0"/>
              </a:spcBef>
              <a:spcAft>
                <a:spcPts val="0"/>
              </a:spcAft>
              <a:buClr>
                <a:schemeClr val="dk1"/>
              </a:buClr>
              <a:buSzPts val="1100"/>
              <a:buFont typeface="Arial"/>
              <a:buNone/>
            </a:pPr>
            <a:endParaRPr>
              <a:latin typeface="Lato"/>
              <a:ea typeface="Lato"/>
              <a:cs typeface="Lato"/>
              <a:sym typeface="Lato"/>
            </a:endParaRPr>
          </a:p>
        </p:txBody>
      </p:sp>
      <p:sp>
        <p:nvSpPr>
          <p:cNvPr id="237" name="Google Shape;237;p27"/>
          <p:cNvSpPr txBox="1">
            <a:spLocks noGrp="1"/>
          </p:cNvSpPr>
          <p:nvPr>
            <p:ph type="body" idx="1"/>
          </p:nvPr>
        </p:nvSpPr>
        <p:spPr>
          <a:xfrm>
            <a:off x="5971225" y="863538"/>
            <a:ext cx="3099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latin typeface="Lato"/>
                <a:ea typeface="Lato"/>
                <a:cs typeface="Lato"/>
                <a:sym typeface="Lato"/>
              </a:rPr>
              <a:t>Outcome Adaptive Elastic Net (OAENet): </a:t>
            </a:r>
            <a:endParaRPr>
              <a:solidFill>
                <a:schemeClr val="dk1"/>
              </a:solidFill>
              <a:latin typeface="Lato"/>
              <a:ea typeface="Lato"/>
              <a:cs typeface="Lato"/>
              <a:sym typeface="Lato"/>
            </a:endParaRPr>
          </a:p>
          <a:p>
            <a:pPr marL="457200" lvl="0" indent="-317500" algn="l" rtl="0">
              <a:lnSpc>
                <a:spcPct val="100000"/>
              </a:lnSpc>
              <a:spcBef>
                <a:spcPts val="1200"/>
              </a:spcBef>
              <a:spcAft>
                <a:spcPts val="0"/>
              </a:spcAft>
              <a:buClr>
                <a:schemeClr val="dk1"/>
              </a:buClr>
              <a:buSzPts val="1400"/>
              <a:buFont typeface="Lato"/>
              <a:buChar char="-"/>
            </a:pPr>
            <a:r>
              <a:rPr lang="en" sz="1400">
                <a:solidFill>
                  <a:schemeClr val="dk1"/>
                </a:solidFill>
                <a:latin typeface="Lato"/>
                <a:ea typeface="Lato"/>
                <a:cs typeface="Lato"/>
                <a:sym typeface="Lato"/>
              </a:rPr>
              <a:t>Determined the confounding variable for each type of treatment the patient underwent. </a:t>
            </a:r>
            <a:endParaRPr sz="1400">
              <a:solidFill>
                <a:schemeClr val="dk1"/>
              </a:solidFill>
              <a:latin typeface="Lato"/>
              <a:ea typeface="Lato"/>
              <a:cs typeface="Lato"/>
              <a:sym typeface="Lato"/>
            </a:endParaRPr>
          </a:p>
          <a:p>
            <a:pPr marL="914400" lvl="1" indent="-317500" algn="l" rtl="0">
              <a:lnSpc>
                <a:spcPct val="100000"/>
              </a:lnSpc>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Treatments consisted of either Self Help Groups (SGH) or Medications for OUD. </a:t>
            </a:r>
            <a:endParaRPr sz="1400">
              <a:solidFill>
                <a:schemeClr val="dk1"/>
              </a:solidFill>
              <a:latin typeface="Lato"/>
              <a:ea typeface="Lato"/>
              <a:cs typeface="Lato"/>
              <a:sym typeface="Lato"/>
            </a:endParaRPr>
          </a:p>
          <a:p>
            <a:pPr marL="914400" lvl="0" indent="0" algn="l" rtl="0">
              <a:lnSpc>
                <a:spcPct val="100000"/>
              </a:lnSpc>
              <a:spcBef>
                <a:spcPts val="0"/>
              </a:spcBef>
              <a:spcAft>
                <a:spcPts val="0"/>
              </a:spcAft>
              <a:buClr>
                <a:schemeClr val="dk1"/>
              </a:buClr>
              <a:buSzPts val="1100"/>
              <a:buFont typeface="Arial"/>
              <a:buNone/>
            </a:pPr>
            <a:endParaRPr>
              <a:latin typeface="Lato"/>
              <a:ea typeface="Lato"/>
              <a:cs typeface="Lato"/>
              <a:sym typeface="Lato"/>
            </a:endParaRPr>
          </a:p>
        </p:txBody>
      </p:sp>
      <p:pic>
        <p:nvPicPr>
          <p:cNvPr id="238" name="Google Shape;238;p27"/>
          <p:cNvPicPr preferRelativeResize="0"/>
          <p:nvPr/>
        </p:nvPicPr>
        <p:blipFill>
          <a:blip r:embed="rId4">
            <a:alphaModFix/>
          </a:blip>
          <a:stretch>
            <a:fillRect/>
          </a:stretch>
        </p:blipFill>
        <p:spPr>
          <a:xfrm>
            <a:off x="5903350" y="3441050"/>
            <a:ext cx="3240651" cy="572700"/>
          </a:xfrm>
          <a:prstGeom prst="rect">
            <a:avLst/>
          </a:prstGeom>
          <a:noFill/>
          <a:ln>
            <a:noFill/>
          </a:ln>
        </p:spPr>
      </p:pic>
      <p:pic>
        <p:nvPicPr>
          <p:cNvPr id="239" name="Google Shape;239;p27"/>
          <p:cNvPicPr preferRelativeResize="0"/>
          <p:nvPr/>
        </p:nvPicPr>
        <p:blipFill>
          <a:blip r:embed="rId5">
            <a:alphaModFix/>
          </a:blip>
          <a:stretch>
            <a:fillRect/>
          </a:stretch>
        </p:blipFill>
        <p:spPr>
          <a:xfrm>
            <a:off x="5900550" y="4017981"/>
            <a:ext cx="3240650" cy="641007"/>
          </a:xfrm>
          <a:prstGeom prst="rect">
            <a:avLst/>
          </a:prstGeom>
          <a:noFill/>
          <a:ln>
            <a:noFill/>
          </a:ln>
        </p:spPr>
      </p:pic>
      <p:pic>
        <p:nvPicPr>
          <p:cNvPr id="240" name="Google Shape;240;p27"/>
          <p:cNvPicPr preferRelativeResize="0"/>
          <p:nvPr/>
        </p:nvPicPr>
        <p:blipFill>
          <a:blip r:embed="rId6">
            <a:alphaModFix/>
          </a:blip>
          <a:stretch>
            <a:fillRect/>
          </a:stretch>
        </p:blipFill>
        <p:spPr>
          <a:xfrm>
            <a:off x="2804050" y="2299440"/>
            <a:ext cx="3240650" cy="655622"/>
          </a:xfrm>
          <a:prstGeom prst="rect">
            <a:avLst/>
          </a:prstGeom>
          <a:noFill/>
          <a:ln>
            <a:noFill/>
          </a:ln>
        </p:spPr>
      </p:pic>
      <p:sp>
        <p:nvSpPr>
          <p:cNvPr id="241" name="Google Shape;241;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0" y="11625"/>
            <a:ext cx="914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latin typeface="Lato"/>
                <a:ea typeface="Lato"/>
                <a:cs typeface="Lato"/>
                <a:sym typeface="Lato"/>
              </a:rPr>
              <a:t>Abstract</a:t>
            </a:r>
            <a:endParaRPr sz="3020" b="1">
              <a:latin typeface="Lato"/>
              <a:ea typeface="Lato"/>
              <a:cs typeface="Lato"/>
              <a:sym typeface="Lato"/>
            </a:endParaRPr>
          </a:p>
        </p:txBody>
      </p:sp>
      <p:cxnSp>
        <p:nvCxnSpPr>
          <p:cNvPr id="71" name="Google Shape;71;p14"/>
          <p:cNvCxnSpPr/>
          <p:nvPr/>
        </p:nvCxnSpPr>
        <p:spPr>
          <a:xfrm rot="10800000" flipH="1">
            <a:off x="-8100" y="584325"/>
            <a:ext cx="9160200" cy="16200"/>
          </a:xfrm>
          <a:prstGeom prst="straightConnector1">
            <a:avLst/>
          </a:prstGeom>
          <a:noFill/>
          <a:ln w="28575" cap="flat" cmpd="sng">
            <a:solidFill>
              <a:srgbClr val="C8102E"/>
            </a:solidFill>
            <a:prstDash val="solid"/>
            <a:round/>
            <a:headEnd type="none" w="med" len="med"/>
            <a:tailEnd type="none" w="med" len="med"/>
          </a:ln>
        </p:spPr>
      </p:cxnSp>
      <p:sp>
        <p:nvSpPr>
          <p:cNvPr id="72" name="Google Shape;72;p14"/>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999999"/>
                </a:solidFill>
                <a:latin typeface="Lato"/>
                <a:ea typeface="Lato"/>
                <a:cs typeface="Lato"/>
                <a:sym typeface="Lato"/>
              </a:rPr>
              <a:t>Healthcare Analytics</a:t>
            </a:r>
            <a:endParaRPr sz="900" b="1">
              <a:solidFill>
                <a:srgbClr val="999999"/>
              </a:solidFill>
              <a:latin typeface="Lato"/>
              <a:ea typeface="Lato"/>
              <a:cs typeface="Lato"/>
              <a:sym typeface="Lato"/>
            </a:endParaRPr>
          </a:p>
          <a:p>
            <a:pPr marL="0" lvl="0" indent="0" algn="l" rtl="0">
              <a:spcBef>
                <a:spcPts val="0"/>
              </a:spcBef>
              <a:spcAft>
                <a:spcPts val="0"/>
              </a:spcAft>
              <a:buNone/>
            </a:pPr>
            <a:r>
              <a:rPr lang="en" sz="900" b="1">
                <a:solidFill>
                  <a:srgbClr val="999999"/>
                </a:solidFill>
                <a:latin typeface="Lato"/>
                <a:ea typeface="Lato"/>
                <a:cs typeface="Lato"/>
                <a:sym typeface="Lato"/>
              </a:rPr>
              <a:t>NEU Young Scholars Program 2023 - August 3, 2023</a:t>
            </a:r>
            <a:endParaRPr sz="900" b="1">
              <a:solidFill>
                <a:srgbClr val="999999"/>
              </a:solidFill>
              <a:latin typeface="Lato"/>
              <a:ea typeface="Lato"/>
              <a:cs typeface="Lato"/>
              <a:sym typeface="Lato"/>
            </a:endParaRPr>
          </a:p>
        </p:txBody>
      </p:sp>
      <p:sp>
        <p:nvSpPr>
          <p:cNvPr id="73" name="Google Shape;73;p14"/>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en" sz="1400" b="1">
                <a:solidFill>
                  <a:schemeClr val="dk1"/>
                </a:solidFill>
                <a:latin typeface="Lato"/>
                <a:ea typeface="Lato"/>
                <a:cs typeface="Lato"/>
                <a:sym typeface="Lato"/>
              </a:rPr>
              <a:t>Motivation: </a:t>
            </a:r>
            <a:endParaRPr sz="1400" b="1">
              <a:solidFill>
                <a:schemeClr val="dk1"/>
              </a:solidFill>
              <a:latin typeface="Lato"/>
              <a:ea typeface="Lato"/>
              <a:cs typeface="Lato"/>
              <a:sym typeface="Lato"/>
            </a:endParaRPr>
          </a:p>
          <a:p>
            <a:pPr marL="0" lvl="0" indent="0" algn="just" rtl="0">
              <a:lnSpc>
                <a:spcPct val="100000"/>
              </a:lnSpc>
              <a:spcBef>
                <a:spcPts val="0"/>
              </a:spcBef>
              <a:spcAft>
                <a:spcPts val="0"/>
              </a:spcAft>
              <a:buClr>
                <a:schemeClr val="dk1"/>
              </a:buClr>
              <a:buSzPts val="1100"/>
              <a:buFont typeface="Arial"/>
              <a:buNone/>
            </a:pPr>
            <a:endParaRPr sz="1400" b="1">
              <a:solidFill>
                <a:schemeClr val="dk1"/>
              </a:solidFill>
              <a:latin typeface="Lato"/>
              <a:ea typeface="Lato"/>
              <a:cs typeface="Lato"/>
              <a:sym typeface="Lato"/>
            </a:endParaRPr>
          </a:p>
          <a:p>
            <a:pPr marL="457200" lvl="0" indent="-317500" algn="just" rtl="0">
              <a:lnSpc>
                <a:spcPct val="100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The Opioid epidemic remains a pressing healthcare crisis in the USA, with a staggering number of overdose-related deaths -over 90%- involving opioids.</a:t>
            </a:r>
            <a:endParaRPr sz="1400">
              <a:solidFill>
                <a:schemeClr val="dk1"/>
              </a:solidFill>
              <a:latin typeface="Lato"/>
              <a:ea typeface="Lato"/>
              <a:cs typeface="Lato"/>
              <a:sym typeface="Lato"/>
            </a:endParaRPr>
          </a:p>
          <a:p>
            <a:pPr marL="457200" lvl="0" indent="-317500" algn="just" rtl="0">
              <a:lnSpc>
                <a:spcPct val="100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The majority of adolescents aren't receiving the care necessary to recover from opioid abuse.</a:t>
            </a:r>
            <a:endParaRPr sz="1400">
              <a:solidFill>
                <a:schemeClr val="dk1"/>
              </a:solidFill>
              <a:latin typeface="Lato"/>
              <a:ea typeface="Lato"/>
              <a:cs typeface="Lato"/>
              <a:sym typeface="Lato"/>
            </a:endParaRPr>
          </a:p>
          <a:p>
            <a:pPr marL="0" lvl="0" indent="0" algn="just" rtl="0">
              <a:lnSpc>
                <a:spcPct val="100000"/>
              </a:lnSpc>
              <a:spcBef>
                <a:spcPts val="0"/>
              </a:spcBef>
              <a:spcAft>
                <a:spcPts val="0"/>
              </a:spcAft>
              <a:buNone/>
            </a:pPr>
            <a:endParaRPr sz="1400">
              <a:solidFill>
                <a:schemeClr val="dk1"/>
              </a:solidFill>
              <a:latin typeface="Lato"/>
              <a:ea typeface="Lato"/>
              <a:cs typeface="Lato"/>
              <a:sym typeface="Lato"/>
            </a:endParaRPr>
          </a:p>
          <a:p>
            <a:pPr marL="0" lvl="0" indent="0" algn="just" rtl="0">
              <a:spcBef>
                <a:spcPts val="0"/>
              </a:spcBef>
              <a:spcAft>
                <a:spcPts val="0"/>
              </a:spcAft>
              <a:buClr>
                <a:schemeClr val="dk1"/>
              </a:buClr>
              <a:buSzPts val="1100"/>
              <a:buFont typeface="Arial"/>
              <a:buNone/>
            </a:pPr>
            <a:r>
              <a:rPr lang="en" sz="1400" b="1">
                <a:solidFill>
                  <a:schemeClr val="dk1"/>
                </a:solidFill>
                <a:latin typeface="Lato"/>
                <a:ea typeface="Lato"/>
                <a:cs typeface="Lato"/>
                <a:sym typeface="Lato"/>
              </a:rPr>
              <a:t>Objective:</a:t>
            </a:r>
            <a:endParaRPr sz="1400" b="1">
              <a:solidFill>
                <a:schemeClr val="dk1"/>
              </a:solidFill>
              <a:latin typeface="Lato"/>
              <a:ea typeface="Lato"/>
              <a:cs typeface="Lato"/>
              <a:sym typeface="Lato"/>
            </a:endParaRPr>
          </a:p>
          <a:p>
            <a:pPr marL="457200" lvl="0" indent="-317500" algn="just" rtl="0">
              <a:spcBef>
                <a:spcPts val="1200"/>
              </a:spcBef>
              <a:spcAft>
                <a:spcPts val="0"/>
              </a:spcAft>
              <a:buClr>
                <a:schemeClr val="dk1"/>
              </a:buClr>
              <a:buSzPts val="1400"/>
              <a:buFont typeface="Lato"/>
              <a:buChar char="●"/>
            </a:pPr>
            <a:r>
              <a:rPr lang="en" sz="1400">
                <a:solidFill>
                  <a:schemeClr val="dk1"/>
                </a:solidFill>
                <a:latin typeface="Lato"/>
                <a:ea typeface="Lato"/>
                <a:cs typeface="Lato"/>
                <a:sym typeface="Lato"/>
              </a:rPr>
              <a:t>Study the effectiveness of participation in self-help groups for Opioid Use Disorder (OUD) treatment completion in adolescents.</a:t>
            </a:r>
            <a:endParaRPr sz="1400">
              <a:solidFill>
                <a:schemeClr val="dk1"/>
              </a:solidFill>
              <a:latin typeface="Lato"/>
              <a:ea typeface="Lato"/>
              <a:cs typeface="Lato"/>
              <a:sym typeface="Lato"/>
            </a:endParaRPr>
          </a:p>
          <a:p>
            <a:pPr marL="0" lvl="0" indent="0" algn="just" rtl="0">
              <a:lnSpc>
                <a:spcPct val="100000"/>
              </a:lnSpc>
              <a:spcBef>
                <a:spcPts val="1200"/>
              </a:spcBef>
              <a:spcAft>
                <a:spcPts val="0"/>
              </a:spcAft>
              <a:buClr>
                <a:schemeClr val="dk1"/>
              </a:buClr>
              <a:buSzPts val="1100"/>
              <a:buFont typeface="Arial"/>
              <a:buNone/>
            </a:pPr>
            <a:endParaRPr sz="1400" b="1">
              <a:solidFill>
                <a:schemeClr val="dk1"/>
              </a:solidFill>
              <a:latin typeface="Lato"/>
              <a:ea typeface="Lato"/>
              <a:cs typeface="Lato"/>
              <a:sym typeface="Lato"/>
            </a:endParaRPr>
          </a:p>
          <a:p>
            <a:pPr marL="0" lvl="0" indent="0" algn="just" rtl="0">
              <a:lnSpc>
                <a:spcPct val="100000"/>
              </a:lnSpc>
              <a:spcBef>
                <a:spcPts val="0"/>
              </a:spcBef>
              <a:spcAft>
                <a:spcPts val="0"/>
              </a:spcAft>
              <a:buClr>
                <a:schemeClr val="dk1"/>
              </a:buClr>
              <a:buSzPts val="1100"/>
              <a:buFont typeface="Arial"/>
              <a:buNone/>
            </a:pPr>
            <a:r>
              <a:rPr lang="en" sz="1400" b="1">
                <a:solidFill>
                  <a:schemeClr val="dk1"/>
                </a:solidFill>
                <a:latin typeface="Lato"/>
                <a:ea typeface="Lato"/>
                <a:cs typeface="Lato"/>
                <a:sym typeface="Lato"/>
              </a:rPr>
              <a:t>Results:</a:t>
            </a:r>
            <a:endParaRPr sz="1400" b="1">
              <a:solidFill>
                <a:schemeClr val="dk1"/>
              </a:solidFill>
              <a:latin typeface="Lato"/>
              <a:ea typeface="Lato"/>
              <a:cs typeface="Lato"/>
              <a:sym typeface="Lato"/>
            </a:endParaRPr>
          </a:p>
          <a:p>
            <a:pPr marL="0" lvl="0" indent="0" algn="just" rtl="0">
              <a:lnSpc>
                <a:spcPct val="100000"/>
              </a:lnSpc>
              <a:spcBef>
                <a:spcPts val="0"/>
              </a:spcBef>
              <a:spcAft>
                <a:spcPts val="0"/>
              </a:spcAft>
              <a:buClr>
                <a:schemeClr val="dk1"/>
              </a:buClr>
              <a:buSzPts val="1100"/>
              <a:buFont typeface="Arial"/>
              <a:buNone/>
            </a:pPr>
            <a:endParaRPr sz="1400" b="1">
              <a:solidFill>
                <a:schemeClr val="dk1"/>
              </a:solidFill>
              <a:latin typeface="Lato"/>
              <a:ea typeface="Lato"/>
              <a:cs typeface="Lato"/>
              <a:sym typeface="Lato"/>
            </a:endParaRPr>
          </a:p>
          <a:p>
            <a:pPr marL="457200" lvl="0" indent="-317500" algn="just" rtl="0">
              <a:lnSpc>
                <a:spcPct val="100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Participation in self-help groups has a positive causal relation with treatment completion in adolescents.</a:t>
            </a:r>
            <a:endParaRPr sz="1400">
              <a:solidFill>
                <a:schemeClr val="dk1"/>
              </a:solidFill>
              <a:latin typeface="Lato"/>
              <a:ea typeface="Lato"/>
              <a:cs typeface="Lato"/>
              <a:sym typeface="Lato"/>
            </a:endParaRPr>
          </a:p>
          <a:p>
            <a:pPr marL="0" lvl="0" indent="0" algn="just" rtl="0">
              <a:spcBef>
                <a:spcPts val="0"/>
              </a:spcBef>
              <a:spcAft>
                <a:spcPts val="0"/>
              </a:spcAft>
              <a:buNone/>
            </a:pPr>
            <a:endParaRPr sz="1400">
              <a:solidFill>
                <a:schemeClr val="dk1"/>
              </a:solidFill>
              <a:latin typeface="Lato"/>
              <a:ea typeface="Lato"/>
              <a:cs typeface="Lato"/>
              <a:sym typeface="Lato"/>
            </a:endParaRPr>
          </a:p>
          <a:p>
            <a:pPr marL="0" lvl="0" indent="0" algn="just" rtl="0">
              <a:spcBef>
                <a:spcPts val="1200"/>
              </a:spcBef>
              <a:spcAft>
                <a:spcPts val="0"/>
              </a:spcAft>
              <a:buNone/>
            </a:pPr>
            <a:endParaRPr sz="1400">
              <a:solidFill>
                <a:schemeClr val="dk1"/>
              </a:solidFill>
              <a:latin typeface="Lato"/>
              <a:ea typeface="Lato"/>
              <a:cs typeface="Lato"/>
              <a:sym typeface="Lato"/>
            </a:endParaRPr>
          </a:p>
          <a:p>
            <a:pPr marL="0" lvl="0" indent="0" algn="just" rtl="0">
              <a:lnSpc>
                <a:spcPct val="100000"/>
              </a:lnSpc>
              <a:spcBef>
                <a:spcPts val="1200"/>
              </a:spcBef>
              <a:spcAft>
                <a:spcPts val="0"/>
              </a:spcAft>
              <a:buNone/>
            </a:pPr>
            <a:endParaRPr sz="1400">
              <a:solidFill>
                <a:schemeClr val="dk1"/>
              </a:solidFill>
              <a:latin typeface="Lato"/>
              <a:ea typeface="Lato"/>
              <a:cs typeface="Lato"/>
              <a:sym typeface="Lato"/>
            </a:endParaRPr>
          </a:p>
        </p:txBody>
      </p:sp>
      <p:sp>
        <p:nvSpPr>
          <p:cNvPr id="74" name="Google Shape;7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latin typeface="Lato"/>
                <a:ea typeface="Lato"/>
                <a:cs typeface="Lato"/>
                <a:sym typeface="Lato"/>
              </a:rPr>
              <a:t>Background - OUD</a:t>
            </a:r>
            <a:endParaRPr sz="3020" b="1">
              <a:latin typeface="Lato"/>
              <a:ea typeface="Lato"/>
              <a:cs typeface="Lato"/>
              <a:sym typeface="Lato"/>
            </a:endParaRPr>
          </a:p>
        </p:txBody>
      </p:sp>
      <p:sp>
        <p:nvSpPr>
          <p:cNvPr id="80" name="Google Shape;80;p15"/>
          <p:cNvSpPr txBox="1">
            <a:spLocks noGrp="1"/>
          </p:cNvSpPr>
          <p:nvPr>
            <p:ph type="body" idx="1"/>
          </p:nvPr>
        </p:nvSpPr>
        <p:spPr>
          <a:xfrm>
            <a:off x="124475" y="827250"/>
            <a:ext cx="4167000" cy="3782700"/>
          </a:xfrm>
          <a:prstGeom prst="rect">
            <a:avLst/>
          </a:prstGeom>
        </p:spPr>
        <p:txBody>
          <a:bodyPr spcFirstLastPara="1" wrap="square" lIns="91425" tIns="91425" rIns="91425" bIns="91425" anchor="t" anchorCtr="0">
            <a:normAutofit/>
          </a:bodyPr>
          <a:lstStyle/>
          <a:p>
            <a:pPr marL="0" lvl="0" indent="0" algn="just" rtl="0">
              <a:lnSpc>
                <a:spcPct val="80000"/>
              </a:lnSpc>
              <a:spcBef>
                <a:spcPts val="0"/>
              </a:spcBef>
              <a:spcAft>
                <a:spcPts val="0"/>
              </a:spcAft>
              <a:buNone/>
            </a:pPr>
            <a:r>
              <a:rPr lang="en" sz="1600" b="1">
                <a:solidFill>
                  <a:schemeClr val="dk1"/>
                </a:solidFill>
                <a:latin typeface="Lato"/>
                <a:ea typeface="Lato"/>
                <a:cs typeface="Lato"/>
                <a:sym typeface="Lato"/>
              </a:rPr>
              <a:t>Opioid Use Disorder (OUD) in America</a:t>
            </a:r>
            <a:endParaRPr sz="1600" b="1">
              <a:solidFill>
                <a:schemeClr val="dk1"/>
              </a:solidFill>
              <a:latin typeface="Lato"/>
              <a:ea typeface="Lato"/>
              <a:cs typeface="Lato"/>
              <a:sym typeface="Lato"/>
            </a:endParaRPr>
          </a:p>
          <a:p>
            <a:pPr marL="457200" lvl="0" indent="-330200" algn="just" rtl="0">
              <a:lnSpc>
                <a:spcPct val="80000"/>
              </a:lnSpc>
              <a:spcBef>
                <a:spcPts val="1200"/>
              </a:spcBef>
              <a:spcAft>
                <a:spcPts val="0"/>
              </a:spcAft>
              <a:buClr>
                <a:schemeClr val="dk1"/>
              </a:buClr>
              <a:buSzPts val="1600"/>
              <a:buFont typeface="Lato"/>
              <a:buChar char="●"/>
            </a:pPr>
            <a:r>
              <a:rPr lang="en" sz="1600">
                <a:solidFill>
                  <a:schemeClr val="dk1"/>
                </a:solidFill>
                <a:latin typeface="Lato"/>
                <a:ea typeface="Lato"/>
                <a:cs typeface="Lato"/>
                <a:sym typeface="Lato"/>
              </a:rPr>
              <a:t>The </a:t>
            </a:r>
            <a:r>
              <a:rPr lang="en" sz="1600">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OUD epidemic has been rising since 1999</a:t>
            </a:r>
            <a:r>
              <a:rPr lang="en" sz="1600">
                <a:solidFill>
                  <a:schemeClr val="dk1"/>
                </a:solidFill>
                <a:latin typeface="Lato"/>
                <a:ea typeface="Lato"/>
                <a:cs typeface="Lato"/>
                <a:sym typeface="Lato"/>
              </a:rPr>
              <a:t> for all ages.</a:t>
            </a:r>
            <a:endParaRPr sz="1600">
              <a:solidFill>
                <a:schemeClr val="dk1"/>
              </a:solidFill>
              <a:latin typeface="Lato"/>
              <a:ea typeface="Lato"/>
              <a:cs typeface="Lato"/>
              <a:sym typeface="Lato"/>
            </a:endParaRPr>
          </a:p>
          <a:p>
            <a:pPr marL="457200" lvl="0" indent="-330200" algn="just" rtl="0">
              <a:lnSpc>
                <a:spcPct val="80000"/>
              </a:lnSpc>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A high percentage of Adolescents use Opioids countrywide as shown </a:t>
            </a:r>
            <a:r>
              <a:rPr lang="en" sz="1600">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on the right</a:t>
            </a:r>
            <a:r>
              <a:rPr lang="en" sz="1600">
                <a:solidFill>
                  <a:schemeClr val="dk1"/>
                </a:solidFill>
                <a:latin typeface="Lato"/>
                <a:ea typeface="Lato"/>
                <a:cs typeface="Lato"/>
                <a:sym typeface="Lato"/>
              </a:rPr>
              <a:t>.</a:t>
            </a:r>
            <a:endParaRPr sz="1600">
              <a:solidFill>
                <a:schemeClr val="dk1"/>
              </a:solidFill>
              <a:latin typeface="Lato"/>
              <a:ea typeface="Lato"/>
              <a:cs typeface="Lato"/>
              <a:sym typeface="Lato"/>
            </a:endParaRPr>
          </a:p>
          <a:p>
            <a:pPr marL="0" lvl="0" indent="0" algn="just" rtl="0">
              <a:lnSpc>
                <a:spcPct val="95000"/>
              </a:lnSpc>
              <a:spcBef>
                <a:spcPts val="1200"/>
              </a:spcBef>
              <a:spcAft>
                <a:spcPts val="0"/>
              </a:spcAft>
              <a:buNone/>
            </a:pPr>
            <a:r>
              <a:rPr lang="en" sz="1600" b="1">
                <a:solidFill>
                  <a:schemeClr val="dk1"/>
                </a:solidFill>
                <a:latin typeface="Lato"/>
                <a:ea typeface="Lato"/>
                <a:cs typeface="Lato"/>
                <a:sym typeface="Lato"/>
              </a:rPr>
              <a:t>Overlooking younger patients</a:t>
            </a:r>
            <a:endParaRPr sz="1600" b="1">
              <a:solidFill>
                <a:schemeClr val="dk1"/>
              </a:solidFill>
              <a:latin typeface="Lato"/>
              <a:ea typeface="Lato"/>
              <a:cs typeface="Lato"/>
              <a:sym typeface="Lato"/>
            </a:endParaRPr>
          </a:p>
          <a:p>
            <a:pPr marL="457200" lvl="0" indent="-330200" algn="just" rtl="0">
              <a:lnSpc>
                <a:spcPct val="95000"/>
              </a:lnSpc>
              <a:spcBef>
                <a:spcPts val="1200"/>
              </a:spcBef>
              <a:spcAft>
                <a:spcPts val="0"/>
              </a:spcAft>
              <a:buClr>
                <a:schemeClr val="dk1"/>
              </a:buClr>
              <a:buSzPts val="1600"/>
              <a:buFont typeface="Lato"/>
              <a:buChar char="●"/>
            </a:pPr>
            <a:r>
              <a:rPr lang="en" sz="1600">
                <a:solidFill>
                  <a:schemeClr val="dk1"/>
                </a:solidFill>
                <a:uFill>
                  <a:noFill/>
                </a:uFill>
                <a:latin typeface="Lato"/>
                <a:ea typeface="Lato"/>
                <a:cs typeface="Lato"/>
                <a:sym typeface="Lato"/>
                <a:hlinkClick r:id="rId5">
                  <a:extLst>
                    <a:ext uri="{A12FA001-AC4F-418D-AE19-62706E023703}">
                      <ahyp:hlinkClr xmlns:ahyp="http://schemas.microsoft.com/office/drawing/2018/hyperlinkcolor" val="tx"/>
                    </a:ext>
                  </a:extLst>
                </a:hlinkClick>
              </a:rPr>
              <a:t>Deaths from overdose </a:t>
            </a:r>
            <a:r>
              <a:rPr lang="en" sz="1600">
                <a:solidFill>
                  <a:schemeClr val="dk1"/>
                </a:solidFill>
                <a:uFill>
                  <a:noFill/>
                </a:uFill>
                <a:latin typeface="Lato"/>
                <a:ea typeface="Lato"/>
                <a:cs typeface="Lato"/>
                <a:sym typeface="Lato"/>
                <a:hlinkClick r:id="rId5">
                  <a:extLst>
                    <a:ext uri="{A12FA001-AC4F-418D-AE19-62706E023703}">
                      <ahyp:hlinkClr xmlns:ahyp="http://schemas.microsoft.com/office/drawing/2018/hyperlinkcolor" val="tx"/>
                    </a:ext>
                  </a:extLst>
                </a:hlinkClick>
              </a:rPr>
              <a:t>increased</a:t>
            </a:r>
            <a:r>
              <a:rPr lang="en" sz="1600">
                <a:solidFill>
                  <a:schemeClr val="dk1"/>
                </a:solidFill>
                <a:uFill>
                  <a:noFill/>
                </a:uFill>
                <a:latin typeface="Lato"/>
                <a:ea typeface="Lato"/>
                <a:cs typeface="Lato"/>
                <a:sym typeface="Lato"/>
                <a:hlinkClick r:id="rId5">
                  <a:extLst>
                    <a:ext uri="{A12FA001-AC4F-418D-AE19-62706E023703}">
                      <ahyp:hlinkClr xmlns:ahyp="http://schemas.microsoft.com/office/drawing/2018/hyperlinkcolor" val="tx"/>
                    </a:ext>
                  </a:extLst>
                </a:hlinkClick>
              </a:rPr>
              <a:t> 94% from 2019 to 2020  in 14-18 -year-olds</a:t>
            </a:r>
            <a:r>
              <a:rPr lang="en" sz="1600">
                <a:solidFill>
                  <a:schemeClr val="dk1"/>
                </a:solidFill>
                <a:latin typeface="Lato"/>
                <a:ea typeface="Lato"/>
                <a:cs typeface="Lato"/>
                <a:sym typeface="Lato"/>
              </a:rPr>
              <a:t>.</a:t>
            </a:r>
            <a:endParaRPr sz="1600">
              <a:solidFill>
                <a:schemeClr val="dk1"/>
              </a:solidFill>
              <a:latin typeface="Lato"/>
              <a:ea typeface="Lato"/>
              <a:cs typeface="Lato"/>
              <a:sym typeface="Lato"/>
            </a:endParaRPr>
          </a:p>
          <a:p>
            <a:pPr marL="457200" lvl="0" indent="-330200" algn="just" rtl="0">
              <a:lnSpc>
                <a:spcPct val="95000"/>
              </a:lnSpc>
              <a:spcBef>
                <a:spcPts val="0"/>
              </a:spcBef>
              <a:spcAft>
                <a:spcPts val="0"/>
              </a:spcAft>
              <a:buClr>
                <a:schemeClr val="dk1"/>
              </a:buClr>
              <a:buSzPts val="1600"/>
              <a:buFont typeface="Lato"/>
              <a:buChar char="●"/>
            </a:pPr>
            <a:r>
              <a:rPr lang="en" sz="1600">
                <a:solidFill>
                  <a:schemeClr val="dk1"/>
                </a:solidFill>
                <a:uFill>
                  <a:noFill/>
                </a:uFill>
                <a:latin typeface="Lato"/>
                <a:ea typeface="Lato"/>
                <a:cs typeface="Lato"/>
                <a:sym typeface="Lato"/>
                <a:hlinkClick r:id="rId6">
                  <a:extLst>
                    <a:ext uri="{A12FA001-AC4F-418D-AE19-62706E023703}">
                      <ahyp:hlinkClr xmlns:ahyp="http://schemas.microsoft.com/office/drawing/2018/hyperlinkcolor" val="tx"/>
                    </a:ext>
                  </a:extLst>
                </a:hlinkClick>
              </a:rPr>
              <a:t>Admissions for OUD treatment in </a:t>
            </a:r>
            <a:r>
              <a:rPr lang="en" sz="1600">
                <a:solidFill>
                  <a:schemeClr val="dk1"/>
                </a:solidFill>
                <a:uFill>
                  <a:noFill/>
                </a:uFill>
                <a:latin typeface="Lato"/>
                <a:ea typeface="Lato"/>
                <a:cs typeface="Lato"/>
                <a:sym typeface="Lato"/>
                <a:hlinkClick r:id="rId6">
                  <a:extLst>
                    <a:ext uri="{A12FA001-AC4F-418D-AE19-62706E023703}">
                      <ahyp:hlinkClr xmlns:ahyp="http://schemas.microsoft.com/office/drawing/2018/hyperlinkcolor" val="tx"/>
                    </a:ext>
                  </a:extLst>
                </a:hlinkClick>
              </a:rPr>
              <a:t>adolescents</a:t>
            </a:r>
            <a:r>
              <a:rPr lang="en" sz="1600">
                <a:solidFill>
                  <a:schemeClr val="dk1"/>
                </a:solidFill>
                <a:uFill>
                  <a:noFill/>
                </a:uFill>
                <a:latin typeface="Lato"/>
                <a:ea typeface="Lato"/>
                <a:cs typeface="Lato"/>
                <a:sym typeface="Lato"/>
                <a:hlinkClick r:id="rId6">
                  <a:extLst>
                    <a:ext uri="{A12FA001-AC4F-418D-AE19-62706E023703}">
                      <ahyp:hlinkClr xmlns:ahyp="http://schemas.microsoft.com/office/drawing/2018/hyperlinkcolor" val="tx"/>
                    </a:ext>
                  </a:extLst>
                </a:hlinkClick>
              </a:rPr>
              <a:t> decreased by 63% from 2008-2017</a:t>
            </a:r>
            <a:r>
              <a:rPr lang="en" sz="1600">
                <a:solidFill>
                  <a:schemeClr val="dk1"/>
                </a:solidFill>
                <a:latin typeface="Lato"/>
                <a:ea typeface="Lato"/>
                <a:cs typeface="Lato"/>
                <a:sym typeface="Lato"/>
              </a:rPr>
              <a:t>.</a:t>
            </a:r>
            <a:endParaRPr sz="1600">
              <a:solidFill>
                <a:schemeClr val="dk1"/>
              </a:solidFill>
              <a:latin typeface="Lato"/>
              <a:ea typeface="Lato"/>
              <a:cs typeface="Lato"/>
              <a:sym typeface="Lato"/>
            </a:endParaRPr>
          </a:p>
        </p:txBody>
      </p:sp>
      <p:pic>
        <p:nvPicPr>
          <p:cNvPr id="81" name="Google Shape;81;p15">
            <a:hlinkClick r:id="rId4"/>
          </p:cNvPr>
          <p:cNvPicPr preferRelativeResize="0"/>
          <p:nvPr/>
        </p:nvPicPr>
        <p:blipFill rotWithShape="1">
          <a:blip r:embed="rId7">
            <a:alphaModFix/>
          </a:blip>
          <a:srcRect l="1066" r="1066"/>
          <a:stretch/>
        </p:blipFill>
        <p:spPr>
          <a:xfrm>
            <a:off x="4291475" y="1404489"/>
            <a:ext cx="4764677" cy="2334526"/>
          </a:xfrm>
          <a:prstGeom prst="rect">
            <a:avLst/>
          </a:prstGeom>
          <a:noFill/>
          <a:ln>
            <a:noFill/>
          </a:ln>
        </p:spPr>
      </p:pic>
      <p:cxnSp>
        <p:nvCxnSpPr>
          <p:cNvPr id="82" name="Google Shape;82;p15"/>
          <p:cNvCxnSpPr/>
          <p:nvPr/>
        </p:nvCxnSpPr>
        <p:spPr>
          <a:xfrm rot="10800000" flipH="1">
            <a:off x="-8100" y="584325"/>
            <a:ext cx="9160200" cy="16200"/>
          </a:xfrm>
          <a:prstGeom prst="straightConnector1">
            <a:avLst/>
          </a:prstGeom>
          <a:noFill/>
          <a:ln w="28575" cap="flat" cmpd="sng">
            <a:solidFill>
              <a:srgbClr val="C8102E"/>
            </a:solidFill>
            <a:prstDash val="solid"/>
            <a:round/>
            <a:headEnd type="none" w="med" len="med"/>
            <a:tailEnd type="none" w="med" len="med"/>
          </a:ln>
        </p:spPr>
      </p:cxnSp>
      <p:sp>
        <p:nvSpPr>
          <p:cNvPr id="83" name="Google Shape;83;p15"/>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Project Title</a:t>
            </a:r>
            <a:endParaRPr sz="900" b="1"/>
          </a:p>
          <a:p>
            <a:pPr marL="0" lvl="0" indent="0" algn="l" rtl="0">
              <a:spcBef>
                <a:spcPts val="0"/>
              </a:spcBef>
              <a:spcAft>
                <a:spcPts val="0"/>
              </a:spcAft>
              <a:buNone/>
            </a:pPr>
            <a:r>
              <a:rPr lang="en" sz="900" b="1"/>
              <a:t>NEU Young Scholars Program 2023 - August 3, 2023</a:t>
            </a:r>
            <a:endParaRPr sz="900" b="1"/>
          </a:p>
        </p:txBody>
      </p:sp>
      <p:sp>
        <p:nvSpPr>
          <p:cNvPr id="84" name="Google Shape;84;p15"/>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666666"/>
                </a:solidFill>
              </a:rPr>
              <a:t>Healthcare Analytics</a:t>
            </a:r>
            <a:endParaRPr sz="900" b="1">
              <a:solidFill>
                <a:srgbClr val="666666"/>
              </a:solidFill>
            </a:endParaRPr>
          </a:p>
          <a:p>
            <a:pPr marL="0" lvl="0" indent="0" algn="l" rtl="0">
              <a:spcBef>
                <a:spcPts val="0"/>
              </a:spcBef>
              <a:spcAft>
                <a:spcPts val="0"/>
              </a:spcAft>
              <a:buNone/>
            </a:pPr>
            <a:r>
              <a:rPr lang="en" sz="900" b="1">
                <a:solidFill>
                  <a:srgbClr val="666666"/>
                </a:solidFill>
              </a:rPr>
              <a:t>NEU Young Scholars Program 2023 - August 3, 2023</a:t>
            </a:r>
            <a:endParaRPr sz="900" b="1">
              <a:solidFill>
                <a:srgbClr val="666666"/>
              </a:solidFill>
            </a:endParaRPr>
          </a:p>
        </p:txBody>
      </p:sp>
      <p:sp>
        <p:nvSpPr>
          <p:cNvPr id="85" name="Google Shape;85;p15"/>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999999"/>
                </a:solidFill>
                <a:latin typeface="Lato"/>
                <a:ea typeface="Lato"/>
                <a:cs typeface="Lato"/>
                <a:sym typeface="Lato"/>
              </a:rPr>
              <a:t>Healthcare Analytics</a:t>
            </a:r>
            <a:endParaRPr sz="900" b="1">
              <a:solidFill>
                <a:srgbClr val="999999"/>
              </a:solidFill>
              <a:latin typeface="Lato"/>
              <a:ea typeface="Lato"/>
              <a:cs typeface="Lato"/>
              <a:sym typeface="Lato"/>
            </a:endParaRPr>
          </a:p>
          <a:p>
            <a:pPr marL="0" lvl="0" indent="0" algn="l" rtl="0">
              <a:spcBef>
                <a:spcPts val="0"/>
              </a:spcBef>
              <a:spcAft>
                <a:spcPts val="0"/>
              </a:spcAft>
              <a:buNone/>
            </a:pPr>
            <a:r>
              <a:rPr lang="en" sz="900" b="1">
                <a:solidFill>
                  <a:srgbClr val="999999"/>
                </a:solidFill>
                <a:latin typeface="Lato"/>
                <a:ea typeface="Lato"/>
                <a:cs typeface="Lato"/>
                <a:sym typeface="Lato"/>
              </a:rPr>
              <a:t>NEU Young Scholars Program 2023 - August 3, 2023</a:t>
            </a:r>
            <a:endParaRPr sz="900" b="1">
              <a:solidFill>
                <a:srgbClr val="999999"/>
              </a:solidFill>
              <a:latin typeface="Lato"/>
              <a:ea typeface="Lato"/>
              <a:cs typeface="Lato"/>
              <a:sym typeface="Lato"/>
            </a:endParaRPr>
          </a:p>
        </p:txBody>
      </p:sp>
      <p:sp>
        <p:nvSpPr>
          <p:cNvPr id="86" name="Google Shape;8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latin typeface="Lato"/>
                <a:ea typeface="Lato"/>
                <a:cs typeface="Lato"/>
                <a:sym typeface="Lato"/>
              </a:rPr>
              <a:t>Background - The Data Set</a:t>
            </a:r>
            <a:endParaRPr sz="3020" b="1">
              <a:latin typeface="Lato"/>
              <a:ea typeface="Lato"/>
              <a:cs typeface="Lato"/>
              <a:sym typeface="Lato"/>
            </a:endParaRPr>
          </a:p>
        </p:txBody>
      </p:sp>
      <p:sp>
        <p:nvSpPr>
          <p:cNvPr id="92" name="Google Shape;92;p16"/>
          <p:cNvSpPr txBox="1"/>
          <p:nvPr/>
        </p:nvSpPr>
        <p:spPr>
          <a:xfrm>
            <a:off x="5641550" y="1435125"/>
            <a:ext cx="354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cxnSp>
        <p:nvCxnSpPr>
          <p:cNvPr id="93" name="Google Shape;93;p16"/>
          <p:cNvCxnSpPr/>
          <p:nvPr/>
        </p:nvCxnSpPr>
        <p:spPr>
          <a:xfrm rot="10800000" flipH="1">
            <a:off x="-8100" y="584325"/>
            <a:ext cx="9160200" cy="16200"/>
          </a:xfrm>
          <a:prstGeom prst="straightConnector1">
            <a:avLst/>
          </a:prstGeom>
          <a:noFill/>
          <a:ln w="28575" cap="flat" cmpd="sng">
            <a:solidFill>
              <a:srgbClr val="C8102E"/>
            </a:solidFill>
            <a:prstDash val="solid"/>
            <a:round/>
            <a:headEnd type="none" w="med" len="med"/>
            <a:tailEnd type="none" w="med" len="med"/>
          </a:ln>
        </p:spPr>
      </p:cxnSp>
      <p:sp>
        <p:nvSpPr>
          <p:cNvPr id="94" name="Google Shape;94;p16"/>
          <p:cNvSpPr txBox="1"/>
          <p:nvPr/>
        </p:nvSpPr>
        <p:spPr>
          <a:xfrm>
            <a:off x="0" y="4681800"/>
            <a:ext cx="9144000" cy="461700"/>
          </a:xfrm>
          <a:prstGeom prst="rect">
            <a:avLst/>
          </a:prstGeom>
          <a:solidFill>
            <a:srgbClr val="A4804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Project Title</a:t>
            </a:r>
            <a:endParaRPr sz="900" b="1"/>
          </a:p>
          <a:p>
            <a:pPr marL="0" lvl="0" indent="0" algn="l" rtl="0">
              <a:spcBef>
                <a:spcPts val="0"/>
              </a:spcBef>
              <a:spcAft>
                <a:spcPts val="0"/>
              </a:spcAft>
              <a:buNone/>
            </a:pPr>
            <a:r>
              <a:rPr lang="en" sz="900" b="1"/>
              <a:t>NEU Young Scholars Program 2023 - August 3, 2023</a:t>
            </a:r>
            <a:endParaRPr sz="900" b="1"/>
          </a:p>
        </p:txBody>
      </p:sp>
      <p:sp>
        <p:nvSpPr>
          <p:cNvPr id="95" name="Google Shape;95;p16"/>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666666"/>
                </a:solidFill>
              </a:rPr>
              <a:t>Healthcare Analytics</a:t>
            </a:r>
            <a:endParaRPr sz="900" b="1">
              <a:solidFill>
                <a:srgbClr val="666666"/>
              </a:solidFill>
            </a:endParaRPr>
          </a:p>
          <a:p>
            <a:pPr marL="0" lvl="0" indent="0" algn="l" rtl="0">
              <a:spcBef>
                <a:spcPts val="0"/>
              </a:spcBef>
              <a:spcAft>
                <a:spcPts val="0"/>
              </a:spcAft>
              <a:buNone/>
            </a:pPr>
            <a:r>
              <a:rPr lang="en" sz="900" b="1">
                <a:solidFill>
                  <a:srgbClr val="666666"/>
                </a:solidFill>
              </a:rPr>
              <a:t>NEU Young Scholars Program 2023 - August 3, 2023</a:t>
            </a:r>
            <a:endParaRPr sz="900" b="1">
              <a:solidFill>
                <a:srgbClr val="666666"/>
              </a:solidFill>
            </a:endParaRPr>
          </a:p>
        </p:txBody>
      </p:sp>
      <p:sp>
        <p:nvSpPr>
          <p:cNvPr id="96" name="Google Shape;96;p16"/>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999999"/>
                </a:solidFill>
                <a:latin typeface="Lato"/>
                <a:ea typeface="Lato"/>
                <a:cs typeface="Lato"/>
                <a:sym typeface="Lato"/>
              </a:rPr>
              <a:t>Healthcare Analytics</a:t>
            </a:r>
            <a:endParaRPr sz="900" b="1">
              <a:solidFill>
                <a:srgbClr val="999999"/>
              </a:solidFill>
              <a:latin typeface="Lato"/>
              <a:ea typeface="Lato"/>
              <a:cs typeface="Lato"/>
              <a:sym typeface="Lato"/>
            </a:endParaRPr>
          </a:p>
          <a:p>
            <a:pPr marL="0" lvl="0" indent="0" algn="l" rtl="0">
              <a:spcBef>
                <a:spcPts val="0"/>
              </a:spcBef>
              <a:spcAft>
                <a:spcPts val="0"/>
              </a:spcAft>
              <a:buNone/>
            </a:pPr>
            <a:r>
              <a:rPr lang="en" sz="900" b="1">
                <a:solidFill>
                  <a:srgbClr val="999999"/>
                </a:solidFill>
                <a:latin typeface="Lato"/>
                <a:ea typeface="Lato"/>
                <a:cs typeface="Lato"/>
                <a:sym typeface="Lato"/>
              </a:rPr>
              <a:t>NEU Young Scholars Program 2023 - August 3, 2023</a:t>
            </a:r>
            <a:endParaRPr sz="900" b="1">
              <a:solidFill>
                <a:srgbClr val="999999"/>
              </a:solidFill>
              <a:latin typeface="Lato"/>
              <a:ea typeface="Lato"/>
              <a:cs typeface="Lato"/>
              <a:sym typeface="Lato"/>
            </a:endParaRPr>
          </a:p>
        </p:txBody>
      </p:sp>
      <p:graphicFrame>
        <p:nvGraphicFramePr>
          <p:cNvPr id="97" name="Google Shape;97;p16"/>
          <p:cNvGraphicFramePr/>
          <p:nvPr/>
        </p:nvGraphicFramePr>
        <p:xfrm>
          <a:off x="456000" y="710450"/>
          <a:ext cx="3000000" cy="3000000"/>
        </p:xfrm>
        <a:graphic>
          <a:graphicData uri="http://schemas.openxmlformats.org/drawingml/2006/table">
            <a:tbl>
              <a:tblPr>
                <a:noFill/>
                <a:tableStyleId>{A0564087-79E5-4AF2-8780-F455A00C4042}</a:tableStyleId>
              </a:tblPr>
              <a:tblGrid>
                <a:gridCol w="8016450">
                  <a:extLst>
                    <a:ext uri="{9D8B030D-6E8A-4147-A177-3AD203B41FA5}">
                      <a16:colId xmlns:a16="http://schemas.microsoft.com/office/drawing/2014/main" val="20000"/>
                    </a:ext>
                  </a:extLst>
                </a:gridCol>
              </a:tblGrid>
              <a:tr h="2127750">
                <a:tc>
                  <a:txBody>
                    <a:bodyPr/>
                    <a:lstStyle/>
                    <a:p>
                      <a:pPr marL="0" lvl="0" indent="0" algn="l" rtl="0">
                        <a:lnSpc>
                          <a:spcPct val="115000"/>
                        </a:lnSpc>
                        <a:spcBef>
                          <a:spcPts val="0"/>
                        </a:spcBef>
                        <a:spcAft>
                          <a:spcPts val="0"/>
                        </a:spcAft>
                        <a:buClr>
                          <a:schemeClr val="dk1"/>
                        </a:buClr>
                        <a:buSzPts val="1100"/>
                        <a:buFont typeface="Arial"/>
                        <a:buNone/>
                      </a:pPr>
                      <a:r>
                        <a:rPr lang="en" sz="1800" b="1">
                          <a:solidFill>
                            <a:schemeClr val="dk1"/>
                          </a:solidFill>
                          <a:latin typeface="Lato"/>
                          <a:ea typeface="Lato"/>
                          <a:cs typeface="Lato"/>
                          <a:sym typeface="Lato"/>
                        </a:rPr>
                        <a:t>T</a:t>
                      </a:r>
                      <a:r>
                        <a:rPr lang="en" sz="1800">
                          <a:solidFill>
                            <a:schemeClr val="dk1"/>
                          </a:solidFill>
                          <a:latin typeface="Lato"/>
                          <a:ea typeface="Lato"/>
                          <a:cs typeface="Lato"/>
                          <a:sym typeface="Lato"/>
                        </a:rPr>
                        <a:t>reatment </a:t>
                      </a:r>
                      <a:r>
                        <a:rPr lang="en" sz="1800" b="1">
                          <a:solidFill>
                            <a:schemeClr val="dk1"/>
                          </a:solidFill>
                          <a:latin typeface="Lato"/>
                          <a:ea typeface="Lato"/>
                          <a:cs typeface="Lato"/>
                          <a:sym typeface="Lato"/>
                        </a:rPr>
                        <a:t>E</a:t>
                      </a:r>
                      <a:r>
                        <a:rPr lang="en" sz="1800">
                          <a:solidFill>
                            <a:schemeClr val="dk1"/>
                          </a:solidFill>
                          <a:latin typeface="Lato"/>
                          <a:ea typeface="Lato"/>
                          <a:cs typeface="Lato"/>
                          <a:sym typeface="Lato"/>
                        </a:rPr>
                        <a:t>pisode</a:t>
                      </a:r>
                      <a:r>
                        <a:rPr lang="en" sz="1800" b="1">
                          <a:solidFill>
                            <a:schemeClr val="dk1"/>
                          </a:solidFill>
                          <a:latin typeface="Lato"/>
                          <a:ea typeface="Lato"/>
                          <a:cs typeface="Lato"/>
                          <a:sym typeface="Lato"/>
                        </a:rPr>
                        <a:t> D</a:t>
                      </a:r>
                      <a:r>
                        <a:rPr lang="en" sz="1800">
                          <a:solidFill>
                            <a:schemeClr val="dk1"/>
                          </a:solidFill>
                          <a:latin typeface="Lato"/>
                          <a:ea typeface="Lato"/>
                          <a:cs typeface="Lato"/>
                          <a:sym typeface="Lato"/>
                        </a:rPr>
                        <a:t>ata </a:t>
                      </a:r>
                      <a:r>
                        <a:rPr lang="en" sz="1800" b="1">
                          <a:solidFill>
                            <a:schemeClr val="dk1"/>
                          </a:solidFill>
                          <a:latin typeface="Lato"/>
                          <a:ea typeface="Lato"/>
                          <a:cs typeface="Lato"/>
                          <a:sym typeface="Lato"/>
                        </a:rPr>
                        <a:t>S</a:t>
                      </a:r>
                      <a:r>
                        <a:rPr lang="en" sz="1800">
                          <a:solidFill>
                            <a:schemeClr val="dk1"/>
                          </a:solidFill>
                          <a:latin typeface="Lato"/>
                          <a:ea typeface="Lato"/>
                          <a:cs typeface="Lato"/>
                          <a:sym typeface="Lato"/>
                        </a:rPr>
                        <a:t>et: </a:t>
                      </a:r>
                      <a:r>
                        <a:rPr lang="en" sz="1800" b="1">
                          <a:solidFill>
                            <a:schemeClr val="dk1"/>
                          </a:solidFill>
                          <a:latin typeface="Lato"/>
                          <a:ea typeface="Lato"/>
                          <a:cs typeface="Lato"/>
                          <a:sym typeface="Lato"/>
                        </a:rPr>
                        <a:t>D</a:t>
                      </a:r>
                      <a:r>
                        <a:rPr lang="en" sz="1800">
                          <a:solidFill>
                            <a:schemeClr val="dk1"/>
                          </a:solidFill>
                          <a:latin typeface="Lato"/>
                          <a:ea typeface="Lato"/>
                          <a:cs typeface="Lato"/>
                          <a:sym typeface="Lato"/>
                        </a:rPr>
                        <a:t>ischarges (</a:t>
                      </a:r>
                      <a:r>
                        <a:rPr lang="en" sz="1800" b="1">
                          <a:solidFill>
                            <a:schemeClr val="dk1"/>
                          </a:solidFill>
                          <a:latin typeface="Lato"/>
                          <a:ea typeface="Lato"/>
                          <a:cs typeface="Lato"/>
                          <a:sym typeface="Lato"/>
                        </a:rPr>
                        <a:t>TEDS-D</a:t>
                      </a:r>
                      <a:r>
                        <a:rPr lang="en" sz="1800">
                          <a:solidFill>
                            <a:schemeClr val="dk1"/>
                          </a:solidFill>
                          <a:latin typeface="Lato"/>
                          <a:ea typeface="Lato"/>
                          <a:cs typeface="Lato"/>
                          <a:sym typeface="Lato"/>
                        </a:rPr>
                        <a:t>)</a:t>
                      </a:r>
                      <a:endParaRPr sz="1800">
                        <a:solidFill>
                          <a:schemeClr val="dk1"/>
                        </a:solidFill>
                        <a:latin typeface="Lato"/>
                        <a:ea typeface="Lato"/>
                        <a:cs typeface="Lato"/>
                        <a:sym typeface="Lato"/>
                      </a:endParaRPr>
                    </a:p>
                    <a:p>
                      <a:pPr marL="457200" lvl="0" indent="-342900" algn="l" rtl="0">
                        <a:lnSpc>
                          <a:spcPct val="115000"/>
                        </a:lnSpc>
                        <a:spcBef>
                          <a:spcPts val="1200"/>
                        </a:spcBef>
                        <a:spcAft>
                          <a:spcPts val="0"/>
                        </a:spcAft>
                        <a:buClr>
                          <a:schemeClr val="dk1"/>
                        </a:buClr>
                        <a:buSzPts val="1800"/>
                        <a:buFont typeface="Lato"/>
                        <a:buChar char="●"/>
                      </a:pPr>
                      <a:r>
                        <a:rPr lang="en" sz="1800">
                          <a:solidFill>
                            <a:schemeClr val="dk1"/>
                          </a:solidFill>
                          <a:latin typeface="Lato"/>
                          <a:ea typeface="Lato"/>
                          <a:cs typeface="Lato"/>
                          <a:sym typeface="Lato"/>
                        </a:rPr>
                        <a:t>A data set within the </a:t>
                      </a:r>
                      <a:r>
                        <a:rPr lang="en" sz="1800" b="1">
                          <a:solidFill>
                            <a:schemeClr val="dk1"/>
                          </a:solidFill>
                          <a:latin typeface="Lato"/>
                          <a:ea typeface="Lato"/>
                          <a:cs typeface="Lato"/>
                          <a:sym typeface="Lato"/>
                        </a:rPr>
                        <a:t>S</a:t>
                      </a:r>
                      <a:r>
                        <a:rPr lang="en" sz="1800">
                          <a:solidFill>
                            <a:schemeClr val="dk1"/>
                          </a:solidFill>
                          <a:latin typeface="Lato"/>
                          <a:ea typeface="Lato"/>
                          <a:cs typeface="Lato"/>
                          <a:sym typeface="Lato"/>
                        </a:rPr>
                        <a:t>ubstance </a:t>
                      </a:r>
                      <a:r>
                        <a:rPr lang="en" sz="1800" b="1">
                          <a:solidFill>
                            <a:schemeClr val="dk1"/>
                          </a:solidFill>
                          <a:latin typeface="Lato"/>
                          <a:ea typeface="Lato"/>
                          <a:cs typeface="Lato"/>
                          <a:sym typeface="Lato"/>
                        </a:rPr>
                        <a:t>A</a:t>
                      </a:r>
                      <a:r>
                        <a:rPr lang="en" sz="1800">
                          <a:solidFill>
                            <a:schemeClr val="dk1"/>
                          </a:solidFill>
                          <a:latin typeface="Lato"/>
                          <a:ea typeface="Lato"/>
                          <a:cs typeface="Lato"/>
                          <a:sym typeface="Lato"/>
                        </a:rPr>
                        <a:t>buse and </a:t>
                      </a:r>
                      <a:r>
                        <a:rPr lang="en" sz="1800" b="1">
                          <a:solidFill>
                            <a:schemeClr val="dk1"/>
                          </a:solidFill>
                          <a:latin typeface="Lato"/>
                          <a:ea typeface="Lato"/>
                          <a:cs typeface="Lato"/>
                          <a:sym typeface="Lato"/>
                        </a:rPr>
                        <a:t>M</a:t>
                      </a:r>
                      <a:r>
                        <a:rPr lang="en" sz="1800">
                          <a:solidFill>
                            <a:schemeClr val="dk1"/>
                          </a:solidFill>
                          <a:latin typeface="Lato"/>
                          <a:ea typeface="Lato"/>
                          <a:cs typeface="Lato"/>
                          <a:sym typeface="Lato"/>
                        </a:rPr>
                        <a:t>ental </a:t>
                      </a:r>
                      <a:r>
                        <a:rPr lang="en" sz="1800" b="1">
                          <a:solidFill>
                            <a:schemeClr val="dk1"/>
                          </a:solidFill>
                          <a:latin typeface="Lato"/>
                          <a:ea typeface="Lato"/>
                          <a:cs typeface="Lato"/>
                          <a:sym typeface="Lato"/>
                        </a:rPr>
                        <a:t>H</a:t>
                      </a:r>
                      <a:r>
                        <a:rPr lang="en" sz="1800">
                          <a:solidFill>
                            <a:schemeClr val="dk1"/>
                          </a:solidFill>
                          <a:latin typeface="Lato"/>
                          <a:ea typeface="Lato"/>
                          <a:cs typeface="Lato"/>
                          <a:sym typeface="Lato"/>
                        </a:rPr>
                        <a:t>ealth </a:t>
                      </a:r>
                      <a:r>
                        <a:rPr lang="en" sz="1800" b="1">
                          <a:solidFill>
                            <a:schemeClr val="dk1"/>
                          </a:solidFill>
                          <a:latin typeface="Lato"/>
                          <a:ea typeface="Lato"/>
                          <a:cs typeface="Lato"/>
                          <a:sym typeface="Lato"/>
                        </a:rPr>
                        <a:t>S</a:t>
                      </a:r>
                      <a:r>
                        <a:rPr lang="en" sz="1800">
                          <a:solidFill>
                            <a:schemeClr val="dk1"/>
                          </a:solidFill>
                          <a:latin typeface="Lato"/>
                          <a:ea typeface="Lato"/>
                          <a:cs typeface="Lato"/>
                          <a:sym typeface="Lato"/>
                        </a:rPr>
                        <a:t>ervices </a:t>
                      </a:r>
                      <a:r>
                        <a:rPr lang="en" sz="1800" b="1">
                          <a:solidFill>
                            <a:schemeClr val="dk1"/>
                          </a:solidFill>
                          <a:latin typeface="Lato"/>
                          <a:ea typeface="Lato"/>
                          <a:cs typeface="Lato"/>
                          <a:sym typeface="Lato"/>
                        </a:rPr>
                        <a:t>A</a:t>
                      </a:r>
                      <a:r>
                        <a:rPr lang="en" sz="1800">
                          <a:solidFill>
                            <a:schemeClr val="dk1"/>
                          </a:solidFill>
                          <a:latin typeface="Lato"/>
                          <a:ea typeface="Lato"/>
                          <a:cs typeface="Lato"/>
                          <a:sym typeface="Lato"/>
                        </a:rPr>
                        <a:t>dministration (SAMHSA)  contains annual discharges from substance use treatment facilities across the US. </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Discharge data from 2015-2019 was used to assess the </a:t>
                      </a:r>
                      <a:r>
                        <a:rPr lang="en" sz="1800" b="1">
                          <a:solidFill>
                            <a:schemeClr val="dk1"/>
                          </a:solidFill>
                          <a:latin typeface="Lato"/>
                          <a:ea typeface="Lato"/>
                          <a:cs typeface="Lato"/>
                          <a:sym typeface="Lato"/>
                        </a:rPr>
                        <a:t>effectiveness</a:t>
                      </a:r>
                      <a:r>
                        <a:rPr lang="en" sz="1800">
                          <a:solidFill>
                            <a:schemeClr val="dk1"/>
                          </a:solidFill>
                          <a:latin typeface="Lato"/>
                          <a:ea typeface="Lato"/>
                          <a:cs typeface="Lato"/>
                          <a:sym typeface="Lato"/>
                        </a:rPr>
                        <a:t> of treatment. </a:t>
                      </a:r>
                      <a:endParaRPr>
                        <a:solidFill>
                          <a:schemeClr val="dk1"/>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1753875">
                <a:tc>
                  <a:txBody>
                    <a:bodyPr/>
                    <a:lstStyle/>
                    <a:p>
                      <a:pPr marL="0" lvl="0" indent="0" algn="l" rtl="0">
                        <a:spcBef>
                          <a:spcPts val="0"/>
                        </a:spcBef>
                        <a:spcAft>
                          <a:spcPts val="0"/>
                        </a:spcAft>
                        <a:buClr>
                          <a:schemeClr val="dk1"/>
                        </a:buClr>
                        <a:buSzPts val="1100"/>
                        <a:buFont typeface="Arial"/>
                        <a:buNone/>
                      </a:pPr>
                      <a:r>
                        <a:rPr lang="en" sz="1800">
                          <a:solidFill>
                            <a:schemeClr val="dk1"/>
                          </a:solidFill>
                          <a:latin typeface="Lato"/>
                          <a:ea typeface="Lato"/>
                          <a:cs typeface="Lato"/>
                          <a:sym typeface="Lato"/>
                        </a:rPr>
                        <a:t>Data We Considered Within </a:t>
                      </a:r>
                      <a:r>
                        <a:rPr lang="en" sz="1800" b="1">
                          <a:solidFill>
                            <a:schemeClr val="dk1"/>
                          </a:solidFill>
                          <a:latin typeface="Lato"/>
                          <a:ea typeface="Lato"/>
                          <a:cs typeface="Lato"/>
                          <a:sym typeface="Lato"/>
                        </a:rPr>
                        <a:t>TEDS-D</a:t>
                      </a:r>
                      <a:endParaRPr sz="1800">
                        <a:solidFill>
                          <a:schemeClr val="dk1"/>
                        </a:solidFill>
                        <a:latin typeface="Lato"/>
                        <a:ea typeface="Lato"/>
                        <a:cs typeface="Lato"/>
                        <a:sym typeface="Lato"/>
                      </a:endParaRPr>
                    </a:p>
                    <a:p>
                      <a:pPr marL="457200" lvl="0" indent="-342900" algn="l" rtl="0">
                        <a:spcBef>
                          <a:spcPts val="1200"/>
                        </a:spcBef>
                        <a:spcAft>
                          <a:spcPts val="0"/>
                        </a:spcAft>
                        <a:buClr>
                          <a:schemeClr val="dk1"/>
                        </a:buClr>
                        <a:buSzPts val="1800"/>
                        <a:buFont typeface="Lato"/>
                        <a:buChar char="●"/>
                      </a:pPr>
                      <a:r>
                        <a:rPr lang="en" sz="1800">
                          <a:solidFill>
                            <a:schemeClr val="dk1"/>
                          </a:solidFill>
                          <a:latin typeface="Lato"/>
                          <a:ea typeface="Lato"/>
                          <a:cs typeface="Lato"/>
                          <a:sym typeface="Lato"/>
                        </a:rPr>
                        <a:t>Adolescents of ages 12-17</a:t>
                      </a:r>
                      <a:endParaRPr sz="1800">
                        <a:solidFill>
                          <a:schemeClr val="dk1"/>
                        </a:solidFill>
                        <a:latin typeface="Lato"/>
                        <a:ea typeface="Lato"/>
                        <a:cs typeface="Lato"/>
                        <a:sym typeface="Lato"/>
                      </a:endParaRPr>
                    </a:p>
                    <a:p>
                      <a:pPr marL="457200" lvl="0" indent="-342900" algn="l" rtl="0">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Patients who were admitted with Opioids as their primary substance of abuse</a:t>
                      </a:r>
                      <a:endParaRPr sz="1800">
                        <a:solidFill>
                          <a:schemeClr val="dk1"/>
                        </a:solidFill>
                        <a:latin typeface="Lato"/>
                        <a:ea typeface="Lato"/>
                        <a:cs typeface="Lato"/>
                        <a:sym typeface="Lato"/>
                      </a:endParaRPr>
                    </a:p>
                    <a:p>
                      <a:pPr marL="457200" lvl="0" indent="-342900" algn="l" rtl="0">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Patient has no missing data</a:t>
                      </a:r>
                      <a:endParaRPr sz="1800" b="1">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8" name="Google Shape;9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latin typeface="Lato"/>
                <a:ea typeface="Lato"/>
                <a:cs typeface="Lato"/>
                <a:sym typeface="Lato"/>
              </a:rPr>
              <a:t>Definition of Treatments Administered</a:t>
            </a:r>
            <a:endParaRPr sz="3020" b="1">
              <a:latin typeface="Lato"/>
              <a:ea typeface="Lato"/>
              <a:cs typeface="Lato"/>
              <a:sym typeface="Lato"/>
            </a:endParaRPr>
          </a:p>
        </p:txBody>
      </p:sp>
      <p:sp>
        <p:nvSpPr>
          <p:cNvPr id="104" name="Google Shape;104;p17"/>
          <p:cNvSpPr txBox="1"/>
          <p:nvPr/>
        </p:nvSpPr>
        <p:spPr>
          <a:xfrm>
            <a:off x="5641550" y="1435125"/>
            <a:ext cx="354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cxnSp>
        <p:nvCxnSpPr>
          <p:cNvPr id="105" name="Google Shape;105;p17"/>
          <p:cNvCxnSpPr/>
          <p:nvPr/>
        </p:nvCxnSpPr>
        <p:spPr>
          <a:xfrm rot="10800000" flipH="1">
            <a:off x="-8100" y="584325"/>
            <a:ext cx="9160200" cy="16200"/>
          </a:xfrm>
          <a:prstGeom prst="straightConnector1">
            <a:avLst/>
          </a:prstGeom>
          <a:noFill/>
          <a:ln w="28575" cap="flat" cmpd="sng">
            <a:solidFill>
              <a:srgbClr val="C8102E"/>
            </a:solidFill>
            <a:prstDash val="solid"/>
            <a:round/>
            <a:headEnd type="none" w="med" len="med"/>
            <a:tailEnd type="none" w="med" len="med"/>
          </a:ln>
        </p:spPr>
      </p:cxnSp>
      <p:sp>
        <p:nvSpPr>
          <p:cNvPr id="106" name="Google Shape;106;p17"/>
          <p:cNvSpPr txBox="1"/>
          <p:nvPr/>
        </p:nvSpPr>
        <p:spPr>
          <a:xfrm>
            <a:off x="0" y="4681800"/>
            <a:ext cx="9144000" cy="461700"/>
          </a:xfrm>
          <a:prstGeom prst="rect">
            <a:avLst/>
          </a:prstGeom>
          <a:solidFill>
            <a:srgbClr val="A4804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Project Title</a:t>
            </a:r>
            <a:endParaRPr sz="900" b="1"/>
          </a:p>
          <a:p>
            <a:pPr marL="0" lvl="0" indent="0" algn="l" rtl="0">
              <a:spcBef>
                <a:spcPts val="0"/>
              </a:spcBef>
              <a:spcAft>
                <a:spcPts val="0"/>
              </a:spcAft>
              <a:buNone/>
            </a:pPr>
            <a:r>
              <a:rPr lang="en" sz="900" b="1"/>
              <a:t>NEU Young Scholars Program 2023 - August 3, 2023</a:t>
            </a:r>
            <a:endParaRPr sz="900" b="1"/>
          </a:p>
        </p:txBody>
      </p:sp>
      <p:sp>
        <p:nvSpPr>
          <p:cNvPr id="107" name="Google Shape;107;p17"/>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666666"/>
                </a:solidFill>
              </a:rPr>
              <a:t>Healthcare Analytics</a:t>
            </a:r>
            <a:endParaRPr sz="900" b="1">
              <a:solidFill>
                <a:srgbClr val="666666"/>
              </a:solidFill>
            </a:endParaRPr>
          </a:p>
          <a:p>
            <a:pPr marL="0" lvl="0" indent="0" algn="l" rtl="0">
              <a:spcBef>
                <a:spcPts val="0"/>
              </a:spcBef>
              <a:spcAft>
                <a:spcPts val="0"/>
              </a:spcAft>
              <a:buNone/>
            </a:pPr>
            <a:r>
              <a:rPr lang="en" sz="900" b="1">
                <a:solidFill>
                  <a:srgbClr val="666666"/>
                </a:solidFill>
              </a:rPr>
              <a:t>NEU Young Scholars Program 2023 - August 3, 2023</a:t>
            </a:r>
            <a:endParaRPr sz="900" b="1">
              <a:solidFill>
                <a:srgbClr val="666666"/>
              </a:solidFill>
            </a:endParaRPr>
          </a:p>
        </p:txBody>
      </p:sp>
      <p:sp>
        <p:nvSpPr>
          <p:cNvPr id="108" name="Google Shape;108;p17"/>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999999"/>
                </a:solidFill>
                <a:latin typeface="Lato"/>
                <a:ea typeface="Lato"/>
                <a:cs typeface="Lato"/>
                <a:sym typeface="Lato"/>
              </a:rPr>
              <a:t>Healthcare Analytics</a:t>
            </a:r>
            <a:endParaRPr sz="900" b="1">
              <a:solidFill>
                <a:srgbClr val="999999"/>
              </a:solidFill>
              <a:latin typeface="Lato"/>
              <a:ea typeface="Lato"/>
              <a:cs typeface="Lato"/>
              <a:sym typeface="Lato"/>
            </a:endParaRPr>
          </a:p>
          <a:p>
            <a:pPr marL="0" lvl="0" indent="0" algn="l" rtl="0">
              <a:spcBef>
                <a:spcPts val="0"/>
              </a:spcBef>
              <a:spcAft>
                <a:spcPts val="0"/>
              </a:spcAft>
              <a:buNone/>
            </a:pPr>
            <a:r>
              <a:rPr lang="en" sz="900" b="1">
                <a:solidFill>
                  <a:srgbClr val="999999"/>
                </a:solidFill>
                <a:latin typeface="Lato"/>
                <a:ea typeface="Lato"/>
                <a:cs typeface="Lato"/>
                <a:sym typeface="Lato"/>
              </a:rPr>
              <a:t>NEU Young Scholars Program 2023 - August 3, 2023</a:t>
            </a:r>
            <a:endParaRPr sz="900" b="1">
              <a:solidFill>
                <a:srgbClr val="999999"/>
              </a:solidFill>
              <a:latin typeface="Lato"/>
              <a:ea typeface="Lato"/>
              <a:cs typeface="Lato"/>
              <a:sym typeface="Lato"/>
            </a:endParaRPr>
          </a:p>
        </p:txBody>
      </p:sp>
      <p:sp>
        <p:nvSpPr>
          <p:cNvPr id="109" name="Google Shape;109;p17"/>
          <p:cNvSpPr/>
          <p:nvPr/>
        </p:nvSpPr>
        <p:spPr>
          <a:xfrm>
            <a:off x="467700" y="943763"/>
            <a:ext cx="3546300" cy="3394800"/>
          </a:xfrm>
          <a:prstGeom prst="roundRect">
            <a:avLst>
              <a:gd name="adj" fmla="val 16667"/>
            </a:avLst>
          </a:prstGeom>
          <a:solidFill>
            <a:srgbClr val="C8102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Lato"/>
                <a:ea typeface="Lato"/>
                <a:cs typeface="Lato"/>
                <a:sym typeface="Lato"/>
              </a:rPr>
              <a:t>Treatments:</a:t>
            </a:r>
            <a:endParaRPr sz="2000" b="1">
              <a:solidFill>
                <a:srgbClr val="FFFFFF"/>
              </a:solidFill>
              <a:latin typeface="Lato"/>
              <a:ea typeface="Lato"/>
              <a:cs typeface="Lato"/>
              <a:sym typeface="Lato"/>
            </a:endParaRPr>
          </a:p>
          <a:p>
            <a:pPr marL="457200" lvl="0" indent="-336550" algn="l" rtl="0">
              <a:spcBef>
                <a:spcPts val="0"/>
              </a:spcBef>
              <a:spcAft>
                <a:spcPts val="0"/>
              </a:spcAft>
              <a:buClr>
                <a:srgbClr val="FFFFFF"/>
              </a:buClr>
              <a:buSzPts val="1700"/>
              <a:buFont typeface="Lato"/>
              <a:buChar char="●"/>
            </a:pPr>
            <a:r>
              <a:rPr lang="en" sz="1700">
                <a:solidFill>
                  <a:srgbClr val="FFFFFF"/>
                </a:solidFill>
                <a:latin typeface="Lato"/>
                <a:ea typeface="Lato"/>
                <a:cs typeface="Lato"/>
                <a:sym typeface="Lato"/>
              </a:rPr>
              <a:t> </a:t>
            </a:r>
            <a:r>
              <a:rPr lang="en" sz="1700" u="sng">
                <a:solidFill>
                  <a:srgbClr val="FFFFFF"/>
                </a:solidFill>
                <a:latin typeface="Lato"/>
                <a:ea typeface="Lato"/>
                <a:cs typeface="Lato"/>
                <a:sym typeface="Lato"/>
              </a:rPr>
              <a:t>Self Help Groups</a:t>
            </a:r>
            <a:r>
              <a:rPr lang="en" sz="1700">
                <a:solidFill>
                  <a:srgbClr val="FFFFFF"/>
                </a:solidFill>
                <a:latin typeface="Lato"/>
                <a:ea typeface="Lato"/>
                <a:cs typeface="Lato"/>
                <a:sym typeface="Lato"/>
              </a:rPr>
              <a:t>: </a:t>
            </a:r>
            <a:r>
              <a:rPr lang="en" sz="1700" i="1">
                <a:solidFill>
                  <a:srgbClr val="FFFFFF"/>
                </a:solidFill>
                <a:latin typeface="Lato"/>
                <a:ea typeface="Lato"/>
                <a:cs typeface="Lato"/>
                <a:sym typeface="Lato"/>
              </a:rPr>
              <a:t>includes attendance at Alcoholics Anonymous (AA), Narcotics Anonymous (NA), and other self-help/mutual support groups focused on recovery from substance use and dependence</a:t>
            </a:r>
            <a:endParaRPr sz="1700">
              <a:solidFill>
                <a:srgbClr val="FFFFFF"/>
              </a:solidFill>
              <a:latin typeface="Lato"/>
              <a:ea typeface="Lato"/>
              <a:cs typeface="Lato"/>
              <a:sym typeface="Lato"/>
            </a:endParaRPr>
          </a:p>
        </p:txBody>
      </p:sp>
      <p:sp>
        <p:nvSpPr>
          <p:cNvPr id="110" name="Google Shape;110;p17"/>
          <p:cNvSpPr/>
          <p:nvPr/>
        </p:nvSpPr>
        <p:spPr>
          <a:xfrm>
            <a:off x="5133900" y="943763"/>
            <a:ext cx="3546300" cy="3394800"/>
          </a:xfrm>
          <a:prstGeom prst="roundRect">
            <a:avLst>
              <a:gd name="adj" fmla="val 16667"/>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Lato"/>
                <a:ea typeface="Lato"/>
                <a:cs typeface="Lato"/>
                <a:sym typeface="Lato"/>
              </a:rPr>
              <a:t>Treatment Outcome :</a:t>
            </a:r>
            <a:endParaRPr sz="2000" b="1">
              <a:solidFill>
                <a:srgbClr val="FFFFFF"/>
              </a:solidFill>
              <a:latin typeface="Lato"/>
              <a:ea typeface="Lato"/>
              <a:cs typeface="Lato"/>
              <a:sym typeface="Lato"/>
            </a:endParaRPr>
          </a:p>
          <a:p>
            <a:pPr marL="457200" lvl="0" indent="-336550" algn="l" rtl="0">
              <a:spcBef>
                <a:spcPts val="0"/>
              </a:spcBef>
              <a:spcAft>
                <a:spcPts val="0"/>
              </a:spcAft>
              <a:buClr>
                <a:srgbClr val="FFFFFF"/>
              </a:buClr>
              <a:buSzPts val="1700"/>
              <a:buFont typeface="Lato"/>
              <a:buChar char="●"/>
            </a:pPr>
            <a:r>
              <a:rPr lang="en" sz="1700">
                <a:solidFill>
                  <a:srgbClr val="FFFFFF"/>
                </a:solidFill>
                <a:latin typeface="Lato"/>
                <a:ea typeface="Lato"/>
                <a:cs typeface="Lato"/>
                <a:sym typeface="Lato"/>
              </a:rPr>
              <a:t>Treatment completed (1): All parts of treatment plan or program were completed</a:t>
            </a:r>
            <a:endParaRPr sz="1700">
              <a:solidFill>
                <a:srgbClr val="FFFFFF"/>
              </a:solidFill>
              <a:latin typeface="Lato"/>
              <a:ea typeface="Lato"/>
              <a:cs typeface="Lato"/>
              <a:sym typeface="Lato"/>
            </a:endParaRPr>
          </a:p>
          <a:p>
            <a:pPr marL="0" lvl="0" indent="0" algn="l" rtl="0">
              <a:spcBef>
                <a:spcPts val="0"/>
              </a:spcBef>
              <a:spcAft>
                <a:spcPts val="0"/>
              </a:spcAft>
              <a:buNone/>
            </a:pPr>
            <a:endParaRPr sz="1700">
              <a:solidFill>
                <a:srgbClr val="FFFFFF"/>
              </a:solidFill>
              <a:latin typeface="Lato"/>
              <a:ea typeface="Lato"/>
              <a:cs typeface="Lato"/>
              <a:sym typeface="Lato"/>
            </a:endParaRPr>
          </a:p>
          <a:p>
            <a:pPr marL="457200" lvl="0" indent="-336550" algn="l" rtl="0">
              <a:spcBef>
                <a:spcPts val="0"/>
              </a:spcBef>
              <a:spcAft>
                <a:spcPts val="0"/>
              </a:spcAft>
              <a:buClr>
                <a:srgbClr val="FFFFFF"/>
              </a:buClr>
              <a:buSzPts val="1700"/>
              <a:buFont typeface="Lato"/>
              <a:buChar char="●"/>
            </a:pPr>
            <a:r>
              <a:rPr lang="en" sz="1700">
                <a:solidFill>
                  <a:srgbClr val="FFFFFF"/>
                </a:solidFill>
                <a:latin typeface="Lato"/>
                <a:ea typeface="Lato"/>
                <a:cs typeface="Lato"/>
                <a:sym typeface="Lato"/>
              </a:rPr>
              <a:t>Treatment not completed (0): Dropped out of treatment or terminated by facility</a:t>
            </a:r>
            <a:br>
              <a:rPr lang="en" sz="1700">
                <a:solidFill>
                  <a:srgbClr val="FFFFFF"/>
                </a:solidFill>
                <a:latin typeface="Lato"/>
                <a:ea typeface="Lato"/>
                <a:cs typeface="Lato"/>
                <a:sym typeface="Lato"/>
              </a:rPr>
            </a:br>
            <a:endParaRPr sz="1700">
              <a:solidFill>
                <a:srgbClr val="FFFFFF"/>
              </a:solidFill>
              <a:latin typeface="Lato"/>
              <a:ea typeface="Lato"/>
              <a:cs typeface="Lato"/>
              <a:sym typeface="Lato"/>
            </a:endParaRPr>
          </a:p>
          <a:p>
            <a:pPr marL="0" lvl="0" indent="0" algn="l" rtl="0">
              <a:spcBef>
                <a:spcPts val="0"/>
              </a:spcBef>
              <a:spcAft>
                <a:spcPts val="0"/>
              </a:spcAft>
              <a:buNone/>
            </a:pPr>
            <a:r>
              <a:rPr lang="en" sz="1300">
                <a:solidFill>
                  <a:srgbClr val="B7B7B7"/>
                </a:solidFill>
                <a:latin typeface="Lato"/>
                <a:ea typeface="Lato"/>
                <a:cs typeface="Lato"/>
                <a:sym typeface="Lato"/>
              </a:rPr>
              <a:t>*The code categorized these two variables     as either 1 or 0</a:t>
            </a:r>
            <a:endParaRPr sz="1300">
              <a:solidFill>
                <a:srgbClr val="B7B7B7"/>
              </a:solidFill>
              <a:latin typeface="Lato"/>
              <a:ea typeface="Lato"/>
              <a:cs typeface="Lato"/>
              <a:sym typeface="Lato"/>
            </a:endParaRPr>
          </a:p>
        </p:txBody>
      </p:sp>
      <p:cxnSp>
        <p:nvCxnSpPr>
          <p:cNvPr id="111" name="Google Shape;111;p17"/>
          <p:cNvCxnSpPr/>
          <p:nvPr/>
        </p:nvCxnSpPr>
        <p:spPr>
          <a:xfrm>
            <a:off x="4141200" y="2560050"/>
            <a:ext cx="865500" cy="11700"/>
          </a:xfrm>
          <a:prstGeom prst="straightConnector1">
            <a:avLst/>
          </a:prstGeom>
          <a:noFill/>
          <a:ln w="28575" cap="flat" cmpd="sng">
            <a:solidFill>
              <a:srgbClr val="A4804A"/>
            </a:solidFill>
            <a:prstDash val="solid"/>
            <a:round/>
            <a:headEnd type="none" w="med" len="med"/>
            <a:tailEnd type="triangle" w="med" len="med"/>
          </a:ln>
        </p:spPr>
      </p:cxnSp>
      <p:sp>
        <p:nvSpPr>
          <p:cNvPr id="112" name="Google Shape;11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latin typeface="Lato"/>
                <a:ea typeface="Lato"/>
                <a:cs typeface="Lato"/>
                <a:sym typeface="Lato"/>
              </a:rPr>
              <a:t>Workflow Chart</a:t>
            </a:r>
            <a:endParaRPr sz="3020" b="1">
              <a:latin typeface="Lato"/>
              <a:ea typeface="Lato"/>
              <a:cs typeface="Lato"/>
              <a:sym typeface="Lato"/>
            </a:endParaRPr>
          </a:p>
        </p:txBody>
      </p:sp>
      <p:sp>
        <p:nvSpPr>
          <p:cNvPr id="118" name="Google Shape;118;p18"/>
          <p:cNvSpPr/>
          <p:nvPr/>
        </p:nvSpPr>
        <p:spPr>
          <a:xfrm>
            <a:off x="3346825" y="1128863"/>
            <a:ext cx="2014800" cy="118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Lato"/>
                <a:ea typeface="Lato"/>
                <a:cs typeface="Lato"/>
                <a:sym typeface="Lato"/>
              </a:rPr>
              <a:t>Filter out insignificant variables through chi-squared-testing</a:t>
            </a:r>
            <a:endParaRPr>
              <a:latin typeface="Lato"/>
              <a:ea typeface="Lato"/>
              <a:cs typeface="Lato"/>
              <a:sym typeface="Lato"/>
            </a:endParaRPr>
          </a:p>
        </p:txBody>
      </p:sp>
      <p:sp>
        <p:nvSpPr>
          <p:cNvPr id="119" name="Google Shape;119;p18"/>
          <p:cNvSpPr/>
          <p:nvPr/>
        </p:nvSpPr>
        <p:spPr>
          <a:xfrm>
            <a:off x="5910600" y="1128875"/>
            <a:ext cx="2014800" cy="118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Lato"/>
                <a:ea typeface="Lato"/>
                <a:cs typeface="Lato"/>
                <a:sym typeface="Lato"/>
              </a:rPr>
              <a:t>Calculate Average Treatment Effects with PSM to make causal conclusions</a:t>
            </a:r>
            <a:endParaRPr>
              <a:latin typeface="Lato"/>
              <a:ea typeface="Lato"/>
              <a:cs typeface="Lato"/>
              <a:sym typeface="Lato"/>
            </a:endParaRPr>
          </a:p>
        </p:txBody>
      </p:sp>
      <p:sp>
        <p:nvSpPr>
          <p:cNvPr id="120" name="Google Shape;120;p18"/>
          <p:cNvSpPr/>
          <p:nvPr/>
        </p:nvSpPr>
        <p:spPr>
          <a:xfrm>
            <a:off x="2272825" y="2833025"/>
            <a:ext cx="2014800" cy="118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Lato"/>
                <a:ea typeface="Lato"/>
                <a:cs typeface="Lato"/>
                <a:sym typeface="Lato"/>
              </a:rPr>
              <a:t>Compile demographics and visualize data</a:t>
            </a:r>
            <a:endParaRPr>
              <a:latin typeface="Lato"/>
              <a:ea typeface="Lato"/>
              <a:cs typeface="Lato"/>
              <a:sym typeface="Lato"/>
            </a:endParaRPr>
          </a:p>
        </p:txBody>
      </p:sp>
      <p:sp>
        <p:nvSpPr>
          <p:cNvPr id="121" name="Google Shape;121;p18"/>
          <p:cNvSpPr/>
          <p:nvPr/>
        </p:nvSpPr>
        <p:spPr>
          <a:xfrm>
            <a:off x="4840550" y="2838625"/>
            <a:ext cx="2014800" cy="118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Lato"/>
                <a:ea typeface="Lato"/>
                <a:cs typeface="Lato"/>
                <a:sym typeface="Lato"/>
              </a:rPr>
              <a:t>Used logistic regression and Outcome Adaptive Elastic Net to select for confounders </a:t>
            </a:r>
            <a:endParaRPr>
              <a:latin typeface="Lato"/>
              <a:ea typeface="Lato"/>
              <a:cs typeface="Lato"/>
              <a:sym typeface="Lato"/>
            </a:endParaRPr>
          </a:p>
        </p:txBody>
      </p:sp>
      <p:sp>
        <p:nvSpPr>
          <p:cNvPr id="122" name="Google Shape;122;p18"/>
          <p:cNvSpPr/>
          <p:nvPr/>
        </p:nvSpPr>
        <p:spPr>
          <a:xfrm>
            <a:off x="783050" y="1126063"/>
            <a:ext cx="2014800" cy="118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Lato"/>
                <a:ea typeface="Lato"/>
                <a:cs typeface="Lato"/>
                <a:sym typeface="Lato"/>
              </a:rPr>
              <a:t>Clean data from SAMHSA</a:t>
            </a:r>
            <a:endParaRPr>
              <a:latin typeface="Lato"/>
              <a:ea typeface="Lato"/>
              <a:cs typeface="Lato"/>
              <a:sym typeface="Lato"/>
            </a:endParaRPr>
          </a:p>
        </p:txBody>
      </p:sp>
      <p:cxnSp>
        <p:nvCxnSpPr>
          <p:cNvPr id="123" name="Google Shape;123;p18"/>
          <p:cNvCxnSpPr/>
          <p:nvPr/>
        </p:nvCxnSpPr>
        <p:spPr>
          <a:xfrm rot="10800000" flipH="1">
            <a:off x="-8100" y="584325"/>
            <a:ext cx="9160200" cy="16200"/>
          </a:xfrm>
          <a:prstGeom prst="straightConnector1">
            <a:avLst/>
          </a:prstGeom>
          <a:noFill/>
          <a:ln w="28575" cap="flat" cmpd="sng">
            <a:solidFill>
              <a:srgbClr val="C8102E"/>
            </a:solidFill>
            <a:prstDash val="solid"/>
            <a:round/>
            <a:headEnd type="none" w="med" len="med"/>
            <a:tailEnd type="none" w="med" len="med"/>
          </a:ln>
        </p:spPr>
      </p:cxnSp>
      <p:sp>
        <p:nvSpPr>
          <p:cNvPr id="124" name="Google Shape;124;p18"/>
          <p:cNvSpPr txBox="1"/>
          <p:nvPr/>
        </p:nvSpPr>
        <p:spPr>
          <a:xfrm>
            <a:off x="0" y="4681800"/>
            <a:ext cx="9144000" cy="461700"/>
          </a:xfrm>
          <a:prstGeom prst="rect">
            <a:avLst/>
          </a:prstGeom>
          <a:solidFill>
            <a:srgbClr val="A4804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Project Title</a:t>
            </a:r>
            <a:endParaRPr sz="900" b="1"/>
          </a:p>
          <a:p>
            <a:pPr marL="0" lvl="0" indent="0" algn="l" rtl="0">
              <a:spcBef>
                <a:spcPts val="0"/>
              </a:spcBef>
              <a:spcAft>
                <a:spcPts val="0"/>
              </a:spcAft>
              <a:buNone/>
            </a:pPr>
            <a:r>
              <a:rPr lang="en" sz="900" b="1"/>
              <a:t>NEU Young Scholars Program 2023 - August 3, 2023</a:t>
            </a:r>
            <a:endParaRPr sz="900" b="1"/>
          </a:p>
        </p:txBody>
      </p:sp>
      <p:sp>
        <p:nvSpPr>
          <p:cNvPr id="125" name="Google Shape;125;p18"/>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666666"/>
                </a:solidFill>
              </a:rPr>
              <a:t>Healthcare Analytics</a:t>
            </a:r>
            <a:endParaRPr sz="900" b="1">
              <a:solidFill>
                <a:srgbClr val="666666"/>
              </a:solidFill>
            </a:endParaRPr>
          </a:p>
          <a:p>
            <a:pPr marL="0" lvl="0" indent="0" algn="l" rtl="0">
              <a:spcBef>
                <a:spcPts val="0"/>
              </a:spcBef>
              <a:spcAft>
                <a:spcPts val="0"/>
              </a:spcAft>
              <a:buNone/>
            </a:pPr>
            <a:r>
              <a:rPr lang="en" sz="900" b="1">
                <a:solidFill>
                  <a:srgbClr val="666666"/>
                </a:solidFill>
              </a:rPr>
              <a:t>NEU Young Scholars Program 2023 - August 3, 2023</a:t>
            </a:r>
            <a:endParaRPr sz="900" b="1">
              <a:solidFill>
                <a:srgbClr val="666666"/>
              </a:solidFill>
            </a:endParaRPr>
          </a:p>
        </p:txBody>
      </p:sp>
      <p:sp>
        <p:nvSpPr>
          <p:cNvPr id="126" name="Google Shape;126;p18"/>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999999"/>
                </a:solidFill>
                <a:latin typeface="Lato"/>
                <a:ea typeface="Lato"/>
                <a:cs typeface="Lato"/>
                <a:sym typeface="Lato"/>
              </a:rPr>
              <a:t>Healthcare Analytics</a:t>
            </a:r>
            <a:endParaRPr sz="900" b="1">
              <a:solidFill>
                <a:srgbClr val="999999"/>
              </a:solidFill>
              <a:latin typeface="Lato"/>
              <a:ea typeface="Lato"/>
              <a:cs typeface="Lato"/>
              <a:sym typeface="Lato"/>
            </a:endParaRPr>
          </a:p>
          <a:p>
            <a:pPr marL="0" lvl="0" indent="0" algn="l" rtl="0">
              <a:spcBef>
                <a:spcPts val="0"/>
              </a:spcBef>
              <a:spcAft>
                <a:spcPts val="0"/>
              </a:spcAft>
              <a:buNone/>
            </a:pPr>
            <a:r>
              <a:rPr lang="en" sz="900" b="1">
                <a:solidFill>
                  <a:srgbClr val="999999"/>
                </a:solidFill>
                <a:latin typeface="Lato"/>
                <a:ea typeface="Lato"/>
                <a:cs typeface="Lato"/>
                <a:sym typeface="Lato"/>
              </a:rPr>
              <a:t>NEU Young Scholars Program 2023 - August 3, 2023</a:t>
            </a:r>
            <a:endParaRPr sz="900" b="1">
              <a:solidFill>
                <a:srgbClr val="999999"/>
              </a:solidFill>
              <a:latin typeface="Lato"/>
              <a:ea typeface="Lato"/>
              <a:cs typeface="Lato"/>
              <a:sym typeface="Lato"/>
            </a:endParaRPr>
          </a:p>
        </p:txBody>
      </p:sp>
      <p:cxnSp>
        <p:nvCxnSpPr>
          <p:cNvPr id="127" name="Google Shape;127;p18"/>
          <p:cNvCxnSpPr/>
          <p:nvPr/>
        </p:nvCxnSpPr>
        <p:spPr>
          <a:xfrm>
            <a:off x="2082800" y="2354225"/>
            <a:ext cx="957300" cy="393600"/>
          </a:xfrm>
          <a:prstGeom prst="straightConnector1">
            <a:avLst/>
          </a:prstGeom>
          <a:noFill/>
          <a:ln w="9525" cap="flat" cmpd="sng">
            <a:solidFill>
              <a:srgbClr val="A4804A"/>
            </a:solidFill>
            <a:prstDash val="solid"/>
            <a:round/>
            <a:headEnd type="none" w="med" len="med"/>
            <a:tailEnd type="triangle" w="med" len="med"/>
          </a:ln>
        </p:spPr>
      </p:cxnSp>
      <p:cxnSp>
        <p:nvCxnSpPr>
          <p:cNvPr id="128" name="Google Shape;128;p18"/>
          <p:cNvCxnSpPr/>
          <p:nvPr/>
        </p:nvCxnSpPr>
        <p:spPr>
          <a:xfrm rot="10800000" flipH="1">
            <a:off x="3373513" y="2417150"/>
            <a:ext cx="865200" cy="309000"/>
          </a:xfrm>
          <a:prstGeom prst="straightConnector1">
            <a:avLst/>
          </a:prstGeom>
          <a:noFill/>
          <a:ln w="9525" cap="flat" cmpd="sng">
            <a:solidFill>
              <a:srgbClr val="A4804A"/>
            </a:solidFill>
            <a:prstDash val="solid"/>
            <a:round/>
            <a:headEnd type="none" w="med" len="med"/>
            <a:tailEnd type="triangle" w="med" len="med"/>
          </a:ln>
        </p:spPr>
      </p:cxnSp>
      <p:cxnSp>
        <p:nvCxnSpPr>
          <p:cNvPr id="129" name="Google Shape;129;p18"/>
          <p:cNvCxnSpPr/>
          <p:nvPr/>
        </p:nvCxnSpPr>
        <p:spPr>
          <a:xfrm>
            <a:off x="4627575" y="2387400"/>
            <a:ext cx="958800" cy="374100"/>
          </a:xfrm>
          <a:prstGeom prst="straightConnector1">
            <a:avLst/>
          </a:prstGeom>
          <a:noFill/>
          <a:ln w="9525" cap="flat" cmpd="sng">
            <a:solidFill>
              <a:srgbClr val="A4804A"/>
            </a:solidFill>
            <a:prstDash val="solid"/>
            <a:round/>
            <a:headEnd type="none" w="med" len="med"/>
            <a:tailEnd type="triangle" w="med" len="med"/>
          </a:ln>
        </p:spPr>
      </p:cxnSp>
      <p:cxnSp>
        <p:nvCxnSpPr>
          <p:cNvPr id="130" name="Google Shape;130;p18"/>
          <p:cNvCxnSpPr/>
          <p:nvPr/>
        </p:nvCxnSpPr>
        <p:spPr>
          <a:xfrm rot="10800000" flipH="1">
            <a:off x="5975225" y="2419950"/>
            <a:ext cx="865200" cy="309000"/>
          </a:xfrm>
          <a:prstGeom prst="straightConnector1">
            <a:avLst/>
          </a:prstGeom>
          <a:noFill/>
          <a:ln w="9525" cap="flat" cmpd="sng">
            <a:solidFill>
              <a:srgbClr val="A4804A"/>
            </a:solidFill>
            <a:prstDash val="solid"/>
            <a:round/>
            <a:headEnd type="none" w="med" len="med"/>
            <a:tailEnd type="triangle" w="med" len="med"/>
          </a:ln>
        </p:spPr>
      </p:cxnSp>
      <p:sp>
        <p:nvSpPr>
          <p:cNvPr id="131" name="Google Shape;13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latin typeface="Lato"/>
                <a:ea typeface="Lato"/>
                <a:cs typeface="Lato"/>
                <a:sym typeface="Lato"/>
              </a:rPr>
              <a:t>Step 1 - Data Cleaning</a:t>
            </a:r>
            <a:endParaRPr sz="3020" b="1">
              <a:latin typeface="Lato"/>
              <a:ea typeface="Lato"/>
              <a:cs typeface="Lato"/>
              <a:sym typeface="Lato"/>
            </a:endParaRPr>
          </a:p>
        </p:txBody>
      </p:sp>
      <p:cxnSp>
        <p:nvCxnSpPr>
          <p:cNvPr id="137" name="Google Shape;137;p19"/>
          <p:cNvCxnSpPr/>
          <p:nvPr/>
        </p:nvCxnSpPr>
        <p:spPr>
          <a:xfrm rot="10800000" flipH="1">
            <a:off x="-8100" y="584325"/>
            <a:ext cx="9160200" cy="16200"/>
          </a:xfrm>
          <a:prstGeom prst="straightConnector1">
            <a:avLst/>
          </a:prstGeom>
          <a:noFill/>
          <a:ln w="28575" cap="flat" cmpd="sng">
            <a:solidFill>
              <a:srgbClr val="C8102E"/>
            </a:solidFill>
            <a:prstDash val="solid"/>
            <a:round/>
            <a:headEnd type="none" w="med" len="med"/>
            <a:tailEnd type="none" w="med" len="med"/>
          </a:ln>
        </p:spPr>
      </p:cxnSp>
      <p:sp>
        <p:nvSpPr>
          <p:cNvPr id="138" name="Google Shape;138;p19"/>
          <p:cNvSpPr txBox="1"/>
          <p:nvPr/>
        </p:nvSpPr>
        <p:spPr>
          <a:xfrm>
            <a:off x="0" y="4681800"/>
            <a:ext cx="9144000" cy="461700"/>
          </a:xfrm>
          <a:prstGeom prst="rect">
            <a:avLst/>
          </a:prstGeom>
          <a:solidFill>
            <a:srgbClr val="A4804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Project Title</a:t>
            </a:r>
            <a:endParaRPr sz="900" b="1"/>
          </a:p>
          <a:p>
            <a:pPr marL="0" lvl="0" indent="0" algn="l" rtl="0">
              <a:spcBef>
                <a:spcPts val="0"/>
              </a:spcBef>
              <a:spcAft>
                <a:spcPts val="0"/>
              </a:spcAft>
              <a:buNone/>
            </a:pPr>
            <a:r>
              <a:rPr lang="en" sz="900" b="1"/>
              <a:t>NEU Young Scholars Program 2023 - August 3, 2023</a:t>
            </a:r>
            <a:endParaRPr sz="900" b="1"/>
          </a:p>
        </p:txBody>
      </p:sp>
      <p:sp>
        <p:nvSpPr>
          <p:cNvPr id="139" name="Google Shape;139;p19"/>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666666"/>
                </a:solidFill>
              </a:rPr>
              <a:t>Healthcare Analytics</a:t>
            </a:r>
            <a:endParaRPr sz="900" b="1">
              <a:solidFill>
                <a:srgbClr val="666666"/>
              </a:solidFill>
            </a:endParaRPr>
          </a:p>
          <a:p>
            <a:pPr marL="0" lvl="0" indent="0" algn="l" rtl="0">
              <a:spcBef>
                <a:spcPts val="0"/>
              </a:spcBef>
              <a:spcAft>
                <a:spcPts val="0"/>
              </a:spcAft>
              <a:buNone/>
            </a:pPr>
            <a:r>
              <a:rPr lang="en" sz="900" b="1">
                <a:solidFill>
                  <a:srgbClr val="666666"/>
                </a:solidFill>
              </a:rPr>
              <a:t>NEU Young Scholars Program 2023 - August 3, 2023</a:t>
            </a:r>
            <a:endParaRPr sz="900" b="1">
              <a:solidFill>
                <a:srgbClr val="666666"/>
              </a:solidFill>
            </a:endParaRPr>
          </a:p>
        </p:txBody>
      </p:sp>
      <p:sp>
        <p:nvSpPr>
          <p:cNvPr id="140" name="Google Shape;140;p19"/>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999999"/>
                </a:solidFill>
                <a:latin typeface="Lato"/>
                <a:ea typeface="Lato"/>
                <a:cs typeface="Lato"/>
                <a:sym typeface="Lato"/>
              </a:rPr>
              <a:t>Healthcare Analytics</a:t>
            </a:r>
            <a:endParaRPr sz="900" b="1">
              <a:solidFill>
                <a:srgbClr val="999999"/>
              </a:solidFill>
              <a:latin typeface="Lato"/>
              <a:ea typeface="Lato"/>
              <a:cs typeface="Lato"/>
              <a:sym typeface="Lato"/>
            </a:endParaRPr>
          </a:p>
          <a:p>
            <a:pPr marL="0" lvl="0" indent="0" algn="l" rtl="0">
              <a:spcBef>
                <a:spcPts val="0"/>
              </a:spcBef>
              <a:spcAft>
                <a:spcPts val="0"/>
              </a:spcAft>
              <a:buNone/>
            </a:pPr>
            <a:r>
              <a:rPr lang="en" sz="900" b="1">
                <a:solidFill>
                  <a:srgbClr val="999999"/>
                </a:solidFill>
                <a:latin typeface="Lato"/>
                <a:ea typeface="Lato"/>
                <a:cs typeface="Lato"/>
                <a:sym typeface="Lato"/>
              </a:rPr>
              <a:t>NEU Young Scholars Program 2023 - August 3, 2023</a:t>
            </a:r>
            <a:endParaRPr sz="900" b="1">
              <a:solidFill>
                <a:srgbClr val="999999"/>
              </a:solidFill>
              <a:latin typeface="Lato"/>
              <a:ea typeface="Lato"/>
              <a:cs typeface="Lato"/>
              <a:sym typeface="Lato"/>
            </a:endParaRPr>
          </a:p>
        </p:txBody>
      </p:sp>
      <p:sp>
        <p:nvSpPr>
          <p:cNvPr id="141" name="Google Shape;141;p19"/>
          <p:cNvSpPr/>
          <p:nvPr/>
        </p:nvSpPr>
        <p:spPr>
          <a:xfrm>
            <a:off x="216325" y="1033800"/>
            <a:ext cx="6910500" cy="923700"/>
          </a:xfrm>
          <a:prstGeom prst="roundRect">
            <a:avLst>
              <a:gd name="adj" fmla="val 16667"/>
            </a:avLst>
          </a:prstGeom>
          <a:solidFill>
            <a:srgbClr val="C8102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800">
                <a:solidFill>
                  <a:schemeClr val="lt1"/>
                </a:solidFill>
                <a:latin typeface="Lato"/>
                <a:ea typeface="Lato"/>
                <a:cs typeface="Lato"/>
                <a:sym typeface="Lato"/>
              </a:rPr>
              <a:t>Via SAMHSA’s website, the </a:t>
            </a:r>
            <a:r>
              <a:rPr lang="en" sz="1800" b="1">
                <a:solidFill>
                  <a:schemeClr val="lt1"/>
                </a:solidFill>
                <a:latin typeface="Lato"/>
                <a:ea typeface="Lato"/>
                <a:cs typeface="Lato"/>
                <a:sym typeface="Lato"/>
              </a:rPr>
              <a:t>TEDS-D Codebook</a:t>
            </a:r>
            <a:r>
              <a:rPr lang="en" sz="1800">
                <a:solidFill>
                  <a:schemeClr val="lt1"/>
                </a:solidFill>
                <a:latin typeface="Lato"/>
                <a:ea typeface="Lato"/>
                <a:cs typeface="Lato"/>
                <a:sym typeface="Lato"/>
              </a:rPr>
              <a:t> was obtained for analysis. </a:t>
            </a:r>
            <a:endParaRPr>
              <a:solidFill>
                <a:schemeClr val="lt1"/>
              </a:solidFill>
            </a:endParaRPr>
          </a:p>
        </p:txBody>
      </p:sp>
      <p:sp>
        <p:nvSpPr>
          <p:cNvPr id="142" name="Google Shape;142;p19"/>
          <p:cNvSpPr/>
          <p:nvPr/>
        </p:nvSpPr>
        <p:spPr>
          <a:xfrm>
            <a:off x="1116750" y="2165400"/>
            <a:ext cx="6910500" cy="923700"/>
          </a:xfrm>
          <a:prstGeom prst="roundRect">
            <a:avLst>
              <a:gd name="adj" fmla="val 16667"/>
            </a:avLst>
          </a:prstGeom>
          <a:solidFill>
            <a:srgbClr val="A480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lt1"/>
                </a:solidFill>
                <a:latin typeface="Lato"/>
                <a:ea typeface="Lato"/>
                <a:cs typeface="Lato"/>
                <a:sym typeface="Lato"/>
              </a:rPr>
              <a:t>Using </a:t>
            </a:r>
            <a:r>
              <a:rPr lang="en" sz="1800" b="1">
                <a:solidFill>
                  <a:schemeClr val="lt1"/>
                </a:solidFill>
                <a:latin typeface="Lato"/>
                <a:ea typeface="Lato"/>
                <a:cs typeface="Lato"/>
                <a:sym typeface="Lato"/>
              </a:rPr>
              <a:t>python</a:t>
            </a:r>
            <a:r>
              <a:rPr lang="en" sz="1800">
                <a:solidFill>
                  <a:schemeClr val="lt1"/>
                </a:solidFill>
                <a:latin typeface="Lato"/>
                <a:ea typeface="Lato"/>
                <a:cs typeface="Lato"/>
                <a:sym typeface="Lato"/>
              </a:rPr>
              <a:t>, data that was unrelated to the investigation (ex: People not suffering from OUD, &gt;18…) was </a:t>
            </a:r>
            <a:r>
              <a:rPr lang="en" sz="1800" b="1">
                <a:solidFill>
                  <a:schemeClr val="lt1"/>
                </a:solidFill>
                <a:latin typeface="Lato"/>
                <a:ea typeface="Lato"/>
                <a:cs typeface="Lato"/>
                <a:sym typeface="Lato"/>
              </a:rPr>
              <a:t>removed</a:t>
            </a:r>
            <a:r>
              <a:rPr lang="en" sz="1800">
                <a:solidFill>
                  <a:schemeClr val="lt1"/>
                </a:solidFill>
                <a:latin typeface="Lato"/>
                <a:ea typeface="Lato"/>
                <a:cs typeface="Lato"/>
                <a:sym typeface="Lato"/>
              </a:rPr>
              <a:t>. </a:t>
            </a:r>
            <a:endParaRPr>
              <a:solidFill>
                <a:schemeClr val="lt1"/>
              </a:solidFill>
            </a:endParaRPr>
          </a:p>
        </p:txBody>
      </p:sp>
      <p:sp>
        <p:nvSpPr>
          <p:cNvPr id="143" name="Google Shape;143;p19"/>
          <p:cNvSpPr/>
          <p:nvPr/>
        </p:nvSpPr>
        <p:spPr>
          <a:xfrm>
            <a:off x="2018275" y="3296988"/>
            <a:ext cx="6910500" cy="923700"/>
          </a:xfrm>
          <a:prstGeom prst="roundRect">
            <a:avLst>
              <a:gd name="adj" fmla="val 16667"/>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800">
                <a:solidFill>
                  <a:schemeClr val="lt1"/>
                </a:solidFill>
                <a:latin typeface="Lato"/>
                <a:ea typeface="Lato"/>
                <a:cs typeface="Lato"/>
                <a:sym typeface="Lato"/>
              </a:rPr>
              <a:t>Additionally, variables with more than </a:t>
            </a:r>
            <a:r>
              <a:rPr lang="en" sz="1800" b="1">
                <a:solidFill>
                  <a:schemeClr val="lt1"/>
                </a:solidFill>
                <a:latin typeface="Lato"/>
                <a:ea typeface="Lato"/>
                <a:cs typeface="Lato"/>
                <a:sym typeface="Lato"/>
              </a:rPr>
              <a:t>20% of values</a:t>
            </a:r>
            <a:r>
              <a:rPr lang="en" sz="1800">
                <a:solidFill>
                  <a:schemeClr val="lt1"/>
                </a:solidFill>
                <a:latin typeface="Lato"/>
                <a:ea typeface="Lato"/>
                <a:cs typeface="Lato"/>
                <a:sym typeface="Lato"/>
              </a:rPr>
              <a:t> missing and any patient with </a:t>
            </a:r>
            <a:r>
              <a:rPr lang="en" sz="1800" i="1">
                <a:solidFill>
                  <a:schemeClr val="lt1"/>
                </a:solidFill>
                <a:latin typeface="Lato"/>
                <a:ea typeface="Lato"/>
                <a:cs typeface="Lato"/>
                <a:sym typeface="Lato"/>
              </a:rPr>
              <a:t>any</a:t>
            </a:r>
            <a:r>
              <a:rPr lang="en" sz="1800">
                <a:solidFill>
                  <a:schemeClr val="lt1"/>
                </a:solidFill>
                <a:latin typeface="Lato"/>
                <a:ea typeface="Lato"/>
                <a:cs typeface="Lato"/>
                <a:sym typeface="Lato"/>
              </a:rPr>
              <a:t> information missing were </a:t>
            </a:r>
            <a:r>
              <a:rPr lang="en" sz="1800" b="1">
                <a:solidFill>
                  <a:schemeClr val="lt1"/>
                </a:solidFill>
                <a:latin typeface="Lato"/>
                <a:ea typeface="Lato"/>
                <a:cs typeface="Lato"/>
                <a:sym typeface="Lato"/>
              </a:rPr>
              <a:t>removed</a:t>
            </a:r>
            <a:r>
              <a:rPr lang="en" sz="1800">
                <a:solidFill>
                  <a:schemeClr val="lt1"/>
                </a:solidFill>
                <a:latin typeface="Lato"/>
                <a:ea typeface="Lato"/>
                <a:cs typeface="Lato"/>
                <a:sym typeface="Lato"/>
              </a:rPr>
              <a:t>. </a:t>
            </a:r>
            <a:endParaRPr>
              <a:solidFill>
                <a:schemeClr val="lt1"/>
              </a:solidFill>
            </a:endParaRPr>
          </a:p>
        </p:txBody>
      </p:sp>
      <p:sp>
        <p:nvSpPr>
          <p:cNvPr id="144" name="Google Shape;144;p19"/>
          <p:cNvSpPr/>
          <p:nvPr/>
        </p:nvSpPr>
        <p:spPr>
          <a:xfrm rot="10800000" flipH="1">
            <a:off x="397575" y="2165395"/>
            <a:ext cx="596400" cy="631200"/>
          </a:xfrm>
          <a:prstGeom prst="bentArrow">
            <a:avLst>
              <a:gd name="adj1" fmla="val 25000"/>
              <a:gd name="adj2" fmla="val 25000"/>
              <a:gd name="adj3" fmla="val 25000"/>
              <a:gd name="adj4" fmla="val 43750"/>
            </a:avLst>
          </a:prstGeom>
          <a:solidFill>
            <a:schemeClr val="lt2"/>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p:nvPr/>
        </p:nvSpPr>
        <p:spPr>
          <a:xfrm rot="10800000" flipH="1">
            <a:off x="1321700" y="3296995"/>
            <a:ext cx="596400" cy="631200"/>
          </a:xfrm>
          <a:prstGeom prst="bentArrow">
            <a:avLst>
              <a:gd name="adj1" fmla="val 25000"/>
              <a:gd name="adj2" fmla="val 25000"/>
              <a:gd name="adj3" fmla="val 25000"/>
              <a:gd name="adj4" fmla="val 43750"/>
            </a:avLst>
          </a:prstGeom>
          <a:solidFill>
            <a:schemeClr val="lt2"/>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4815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latin typeface="Lato"/>
                <a:ea typeface="Lato"/>
                <a:cs typeface="Lato"/>
                <a:sym typeface="Lato"/>
              </a:rPr>
              <a:t>Step 2 - Visualizing Data</a:t>
            </a:r>
            <a:endParaRPr sz="3020" b="1">
              <a:latin typeface="Lato"/>
              <a:ea typeface="Lato"/>
              <a:cs typeface="Lato"/>
              <a:sym typeface="Lato"/>
            </a:endParaRPr>
          </a:p>
        </p:txBody>
      </p:sp>
      <p:cxnSp>
        <p:nvCxnSpPr>
          <p:cNvPr id="152" name="Google Shape;152;p20"/>
          <p:cNvCxnSpPr/>
          <p:nvPr/>
        </p:nvCxnSpPr>
        <p:spPr>
          <a:xfrm rot="10800000" flipH="1">
            <a:off x="-8100" y="584325"/>
            <a:ext cx="9160200" cy="16200"/>
          </a:xfrm>
          <a:prstGeom prst="straightConnector1">
            <a:avLst/>
          </a:prstGeom>
          <a:noFill/>
          <a:ln w="28575" cap="flat" cmpd="sng">
            <a:solidFill>
              <a:srgbClr val="C8102E"/>
            </a:solidFill>
            <a:prstDash val="solid"/>
            <a:round/>
            <a:headEnd type="none" w="med" len="med"/>
            <a:tailEnd type="none" w="med" len="med"/>
          </a:ln>
        </p:spPr>
      </p:cxnSp>
      <p:sp>
        <p:nvSpPr>
          <p:cNvPr id="153" name="Google Shape;153;p20"/>
          <p:cNvSpPr txBox="1"/>
          <p:nvPr/>
        </p:nvSpPr>
        <p:spPr>
          <a:xfrm>
            <a:off x="0" y="4681800"/>
            <a:ext cx="9144000" cy="461700"/>
          </a:xfrm>
          <a:prstGeom prst="rect">
            <a:avLst/>
          </a:prstGeom>
          <a:solidFill>
            <a:srgbClr val="A4804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Project Title</a:t>
            </a:r>
            <a:endParaRPr sz="900" b="1"/>
          </a:p>
          <a:p>
            <a:pPr marL="0" lvl="0" indent="0" algn="l" rtl="0">
              <a:spcBef>
                <a:spcPts val="0"/>
              </a:spcBef>
              <a:spcAft>
                <a:spcPts val="0"/>
              </a:spcAft>
              <a:buNone/>
            </a:pPr>
            <a:r>
              <a:rPr lang="en" sz="900" b="1"/>
              <a:t>NEU Young Scholars Program 2023 - August 3, 2023</a:t>
            </a:r>
            <a:endParaRPr sz="900" b="1"/>
          </a:p>
        </p:txBody>
      </p:sp>
      <p:sp>
        <p:nvSpPr>
          <p:cNvPr id="154" name="Google Shape;154;p20"/>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666666"/>
                </a:solidFill>
              </a:rPr>
              <a:t>Healthcare Analytics</a:t>
            </a:r>
            <a:endParaRPr sz="900" b="1">
              <a:solidFill>
                <a:srgbClr val="666666"/>
              </a:solidFill>
            </a:endParaRPr>
          </a:p>
          <a:p>
            <a:pPr marL="0" lvl="0" indent="0" algn="l" rtl="0">
              <a:spcBef>
                <a:spcPts val="0"/>
              </a:spcBef>
              <a:spcAft>
                <a:spcPts val="0"/>
              </a:spcAft>
              <a:buNone/>
            </a:pPr>
            <a:r>
              <a:rPr lang="en" sz="900" b="1">
                <a:solidFill>
                  <a:srgbClr val="666666"/>
                </a:solidFill>
              </a:rPr>
              <a:t>NEU Young Scholars Program 2023 - August 3, 2023</a:t>
            </a:r>
            <a:endParaRPr sz="900" b="1">
              <a:solidFill>
                <a:srgbClr val="666666"/>
              </a:solidFill>
            </a:endParaRPr>
          </a:p>
        </p:txBody>
      </p:sp>
      <p:sp>
        <p:nvSpPr>
          <p:cNvPr id="155" name="Google Shape;155;p20"/>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999999"/>
                </a:solidFill>
                <a:latin typeface="Lato"/>
                <a:ea typeface="Lato"/>
                <a:cs typeface="Lato"/>
                <a:sym typeface="Lato"/>
              </a:rPr>
              <a:t>Healthcare Analytics</a:t>
            </a:r>
            <a:endParaRPr sz="900" b="1">
              <a:solidFill>
                <a:srgbClr val="999999"/>
              </a:solidFill>
              <a:latin typeface="Lato"/>
              <a:ea typeface="Lato"/>
              <a:cs typeface="Lato"/>
              <a:sym typeface="Lato"/>
            </a:endParaRPr>
          </a:p>
          <a:p>
            <a:pPr marL="0" lvl="0" indent="0" algn="l" rtl="0">
              <a:spcBef>
                <a:spcPts val="0"/>
              </a:spcBef>
              <a:spcAft>
                <a:spcPts val="0"/>
              </a:spcAft>
              <a:buNone/>
            </a:pPr>
            <a:r>
              <a:rPr lang="en" sz="900" b="1">
                <a:solidFill>
                  <a:srgbClr val="999999"/>
                </a:solidFill>
                <a:latin typeface="Lato"/>
                <a:ea typeface="Lato"/>
                <a:cs typeface="Lato"/>
                <a:sym typeface="Lato"/>
              </a:rPr>
              <a:t>NEU Young Scholars Program 2023 - August 3, 2023</a:t>
            </a:r>
            <a:endParaRPr sz="900" b="1">
              <a:solidFill>
                <a:srgbClr val="999999"/>
              </a:solidFill>
              <a:latin typeface="Lato"/>
              <a:ea typeface="Lato"/>
              <a:cs typeface="Lato"/>
              <a:sym typeface="Lato"/>
            </a:endParaRPr>
          </a:p>
        </p:txBody>
      </p:sp>
      <p:sp>
        <p:nvSpPr>
          <p:cNvPr id="156" name="Google Shape;156;p20"/>
          <p:cNvSpPr txBox="1"/>
          <p:nvPr/>
        </p:nvSpPr>
        <p:spPr>
          <a:xfrm>
            <a:off x="6652325" y="4547500"/>
            <a:ext cx="251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cxnSp>
        <p:nvCxnSpPr>
          <p:cNvPr id="157" name="Google Shape;157;p20"/>
          <p:cNvCxnSpPr/>
          <p:nvPr/>
        </p:nvCxnSpPr>
        <p:spPr>
          <a:xfrm>
            <a:off x="4497188" y="612150"/>
            <a:ext cx="3900" cy="4077300"/>
          </a:xfrm>
          <a:prstGeom prst="straightConnector1">
            <a:avLst/>
          </a:prstGeom>
          <a:noFill/>
          <a:ln w="38100" cap="flat" cmpd="sng">
            <a:solidFill>
              <a:schemeClr val="dk2"/>
            </a:solidFill>
            <a:prstDash val="solid"/>
            <a:round/>
            <a:headEnd type="none" w="med" len="med"/>
            <a:tailEnd type="none" w="med" len="med"/>
          </a:ln>
        </p:spPr>
      </p:cxnSp>
      <p:pic>
        <p:nvPicPr>
          <p:cNvPr id="158" name="Google Shape;158;p20"/>
          <p:cNvPicPr preferRelativeResize="0"/>
          <p:nvPr/>
        </p:nvPicPr>
        <p:blipFill>
          <a:blip r:embed="rId3">
            <a:alphaModFix/>
          </a:blip>
          <a:stretch>
            <a:fillRect/>
          </a:stretch>
        </p:blipFill>
        <p:spPr>
          <a:xfrm>
            <a:off x="4572000" y="893575"/>
            <a:ext cx="4572000" cy="3379476"/>
          </a:xfrm>
          <a:prstGeom prst="rect">
            <a:avLst/>
          </a:prstGeom>
          <a:noFill/>
          <a:ln>
            <a:noFill/>
          </a:ln>
        </p:spPr>
      </p:pic>
      <p:pic>
        <p:nvPicPr>
          <p:cNvPr id="159" name="Google Shape;159;p20"/>
          <p:cNvPicPr preferRelativeResize="0"/>
          <p:nvPr/>
        </p:nvPicPr>
        <p:blipFill rotWithShape="1">
          <a:blip r:embed="rId4">
            <a:alphaModFix/>
          </a:blip>
          <a:srcRect b="12296"/>
          <a:stretch/>
        </p:blipFill>
        <p:spPr>
          <a:xfrm>
            <a:off x="532700" y="633075"/>
            <a:ext cx="3502066" cy="4016162"/>
          </a:xfrm>
          <a:prstGeom prst="rect">
            <a:avLst/>
          </a:prstGeom>
          <a:noFill/>
          <a:ln>
            <a:noFill/>
          </a:ln>
        </p:spPr>
      </p:pic>
      <p:sp>
        <p:nvSpPr>
          <p:cNvPr id="160" name="Google Shape;16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latin typeface="Lato"/>
                <a:ea typeface="Lato"/>
                <a:cs typeface="Lato"/>
                <a:sym typeface="Lato"/>
              </a:rPr>
              <a:t>Step 3 - Tests &amp; Models </a:t>
            </a:r>
            <a:endParaRPr sz="3020" b="1">
              <a:latin typeface="Lato"/>
              <a:ea typeface="Lato"/>
              <a:cs typeface="Lato"/>
              <a:sym typeface="Lato"/>
            </a:endParaRPr>
          </a:p>
        </p:txBody>
      </p:sp>
      <p:cxnSp>
        <p:nvCxnSpPr>
          <p:cNvPr id="166" name="Google Shape;166;p21"/>
          <p:cNvCxnSpPr/>
          <p:nvPr/>
        </p:nvCxnSpPr>
        <p:spPr>
          <a:xfrm rot="10800000" flipH="1">
            <a:off x="-8100" y="584325"/>
            <a:ext cx="9160200" cy="16200"/>
          </a:xfrm>
          <a:prstGeom prst="straightConnector1">
            <a:avLst/>
          </a:prstGeom>
          <a:noFill/>
          <a:ln w="28575" cap="flat" cmpd="sng">
            <a:solidFill>
              <a:srgbClr val="C8102E"/>
            </a:solidFill>
            <a:prstDash val="solid"/>
            <a:round/>
            <a:headEnd type="none" w="med" len="med"/>
            <a:tailEnd type="none" w="med" len="med"/>
          </a:ln>
        </p:spPr>
      </p:cxnSp>
      <p:sp>
        <p:nvSpPr>
          <p:cNvPr id="167" name="Google Shape;167;p21"/>
          <p:cNvSpPr txBox="1"/>
          <p:nvPr/>
        </p:nvSpPr>
        <p:spPr>
          <a:xfrm>
            <a:off x="0" y="4681800"/>
            <a:ext cx="9144000" cy="461700"/>
          </a:xfrm>
          <a:prstGeom prst="rect">
            <a:avLst/>
          </a:prstGeom>
          <a:solidFill>
            <a:srgbClr val="A4804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Project Title</a:t>
            </a:r>
            <a:endParaRPr sz="900" b="1"/>
          </a:p>
          <a:p>
            <a:pPr marL="0" lvl="0" indent="0" algn="l" rtl="0">
              <a:spcBef>
                <a:spcPts val="0"/>
              </a:spcBef>
              <a:spcAft>
                <a:spcPts val="0"/>
              </a:spcAft>
              <a:buNone/>
            </a:pPr>
            <a:r>
              <a:rPr lang="en" sz="900" b="1"/>
              <a:t>NEU Young Scholars Program 2023 - August 3, 2023</a:t>
            </a:r>
            <a:endParaRPr sz="900" b="1"/>
          </a:p>
        </p:txBody>
      </p:sp>
      <p:sp>
        <p:nvSpPr>
          <p:cNvPr id="168" name="Google Shape;168;p21"/>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666666"/>
                </a:solidFill>
              </a:rPr>
              <a:t>Healthcare Analytics</a:t>
            </a:r>
            <a:endParaRPr sz="900" b="1">
              <a:solidFill>
                <a:srgbClr val="666666"/>
              </a:solidFill>
            </a:endParaRPr>
          </a:p>
          <a:p>
            <a:pPr marL="0" lvl="0" indent="0" algn="l" rtl="0">
              <a:spcBef>
                <a:spcPts val="0"/>
              </a:spcBef>
              <a:spcAft>
                <a:spcPts val="0"/>
              </a:spcAft>
              <a:buNone/>
            </a:pPr>
            <a:r>
              <a:rPr lang="en" sz="900" b="1">
                <a:solidFill>
                  <a:srgbClr val="666666"/>
                </a:solidFill>
              </a:rPr>
              <a:t>NEU Young Scholars Program 2023 - August 3, 2023</a:t>
            </a:r>
            <a:endParaRPr sz="900" b="1">
              <a:solidFill>
                <a:srgbClr val="666666"/>
              </a:solidFill>
            </a:endParaRPr>
          </a:p>
        </p:txBody>
      </p:sp>
      <p:sp>
        <p:nvSpPr>
          <p:cNvPr id="169" name="Google Shape;169;p21"/>
          <p:cNvSpPr txBox="1"/>
          <p:nvPr/>
        </p:nvSpPr>
        <p:spPr>
          <a:xfrm>
            <a:off x="0" y="4681800"/>
            <a:ext cx="9144000" cy="461700"/>
          </a:xfrm>
          <a:prstGeom prst="rect">
            <a:avLst/>
          </a:prstGeom>
          <a:solidFill>
            <a:srgbClr val="CC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999999"/>
                </a:solidFill>
                <a:latin typeface="Lato"/>
                <a:ea typeface="Lato"/>
                <a:cs typeface="Lato"/>
                <a:sym typeface="Lato"/>
              </a:rPr>
              <a:t>Healthcare Analytics</a:t>
            </a:r>
            <a:endParaRPr sz="900" b="1">
              <a:solidFill>
                <a:srgbClr val="999999"/>
              </a:solidFill>
              <a:latin typeface="Lato"/>
              <a:ea typeface="Lato"/>
              <a:cs typeface="Lato"/>
              <a:sym typeface="Lato"/>
            </a:endParaRPr>
          </a:p>
          <a:p>
            <a:pPr marL="0" lvl="0" indent="0" algn="l" rtl="0">
              <a:spcBef>
                <a:spcPts val="0"/>
              </a:spcBef>
              <a:spcAft>
                <a:spcPts val="0"/>
              </a:spcAft>
              <a:buNone/>
            </a:pPr>
            <a:r>
              <a:rPr lang="en" sz="900" b="1">
                <a:solidFill>
                  <a:srgbClr val="999999"/>
                </a:solidFill>
                <a:latin typeface="Lato"/>
                <a:ea typeface="Lato"/>
                <a:cs typeface="Lato"/>
                <a:sym typeface="Lato"/>
              </a:rPr>
              <a:t>NEU Young Scholars Program 2023 - August 3, 2023</a:t>
            </a:r>
            <a:endParaRPr sz="900" b="1">
              <a:solidFill>
                <a:srgbClr val="999999"/>
              </a:solidFill>
              <a:latin typeface="Lato"/>
              <a:ea typeface="Lato"/>
              <a:cs typeface="Lato"/>
              <a:sym typeface="Lato"/>
            </a:endParaRPr>
          </a:p>
        </p:txBody>
      </p:sp>
      <p:graphicFrame>
        <p:nvGraphicFramePr>
          <p:cNvPr id="170" name="Google Shape;170;p21"/>
          <p:cNvGraphicFramePr/>
          <p:nvPr/>
        </p:nvGraphicFramePr>
        <p:xfrm>
          <a:off x="806325" y="785125"/>
          <a:ext cx="3000000" cy="3000000"/>
        </p:xfrm>
        <a:graphic>
          <a:graphicData uri="http://schemas.openxmlformats.org/drawingml/2006/table">
            <a:tbl>
              <a:tblPr>
                <a:noFill/>
                <a:tableStyleId>{A0564087-79E5-4AF2-8780-F455A00C4042}</a:tableStyleId>
              </a:tblPr>
              <a:tblGrid>
                <a:gridCol w="2549425">
                  <a:extLst>
                    <a:ext uri="{9D8B030D-6E8A-4147-A177-3AD203B41FA5}">
                      <a16:colId xmlns:a16="http://schemas.microsoft.com/office/drawing/2014/main" val="20000"/>
                    </a:ext>
                  </a:extLst>
                </a:gridCol>
                <a:gridCol w="2549425">
                  <a:extLst>
                    <a:ext uri="{9D8B030D-6E8A-4147-A177-3AD203B41FA5}">
                      <a16:colId xmlns:a16="http://schemas.microsoft.com/office/drawing/2014/main" val="20001"/>
                    </a:ext>
                  </a:extLst>
                </a:gridCol>
                <a:gridCol w="2549425">
                  <a:extLst>
                    <a:ext uri="{9D8B030D-6E8A-4147-A177-3AD203B41FA5}">
                      <a16:colId xmlns:a16="http://schemas.microsoft.com/office/drawing/2014/main" val="20002"/>
                    </a:ext>
                  </a:extLst>
                </a:gridCol>
              </a:tblGrid>
              <a:tr h="3561525">
                <a:tc>
                  <a:txBody>
                    <a:bodyPr/>
                    <a:lstStyle/>
                    <a:p>
                      <a:pPr marL="0" lvl="0" indent="0" algn="l" rtl="0">
                        <a:spcBef>
                          <a:spcPts val="0"/>
                        </a:spcBef>
                        <a:spcAft>
                          <a:spcPts val="0"/>
                        </a:spcAft>
                        <a:buNone/>
                      </a:pPr>
                      <a:r>
                        <a:rPr lang="en" sz="1500" b="1">
                          <a:solidFill>
                            <a:schemeClr val="dk1"/>
                          </a:solidFill>
                          <a:latin typeface="Lato"/>
                          <a:ea typeface="Lato"/>
                          <a:cs typeface="Lato"/>
                          <a:sym typeface="Lato"/>
                        </a:rPr>
                        <a:t>Chi-Squared Testing:</a:t>
                      </a:r>
                      <a:endParaRPr sz="1500" b="1">
                        <a:solidFill>
                          <a:schemeClr val="dk1"/>
                        </a:solidFill>
                        <a:latin typeface="Lato"/>
                        <a:ea typeface="Lato"/>
                        <a:cs typeface="Lato"/>
                        <a:sym typeface="Lato"/>
                      </a:endParaRPr>
                    </a:p>
                    <a:p>
                      <a:pPr marL="457200" lvl="0" indent="-323850" algn="l" rtl="0">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Found 16 statistically significant variables from  the original 55</a:t>
                      </a:r>
                      <a:endParaRPr sz="1500">
                        <a:solidFill>
                          <a:schemeClr val="dk1"/>
                        </a:solidFill>
                        <a:latin typeface="Lato"/>
                        <a:ea typeface="Lato"/>
                        <a:cs typeface="Lato"/>
                        <a:sym typeface="Lato"/>
                      </a:endParaRPr>
                    </a:p>
                    <a:p>
                      <a:pPr marL="457200" lvl="0" indent="-323850" algn="l" rtl="0">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Significant variables included: education, services, LOS, Living Arrangements, etc.  </a:t>
                      </a:r>
                      <a:endParaRPr sz="1500">
                        <a:solidFill>
                          <a:schemeClr val="dk1"/>
                        </a:solidFill>
                        <a:latin typeface="Lato"/>
                        <a:ea typeface="Lato"/>
                        <a:cs typeface="Lato"/>
                        <a:sym typeface="Lato"/>
                      </a:endParaRPr>
                    </a:p>
                    <a:p>
                      <a:pPr marL="0" lvl="0" indent="0" algn="l" rtl="0">
                        <a:spcBef>
                          <a:spcPts val="0"/>
                        </a:spcBef>
                        <a:spcAft>
                          <a:spcPts val="0"/>
                        </a:spcAft>
                        <a:buNone/>
                      </a:pPr>
                      <a:endParaRPr sz="1500" b="1">
                        <a:solidFill>
                          <a:schemeClr val="dk1"/>
                        </a:solidFill>
                        <a:latin typeface="Lato"/>
                        <a:ea typeface="Lato"/>
                        <a:cs typeface="Lato"/>
                        <a:sym typeface="Lato"/>
                      </a:endParaRPr>
                    </a:p>
                    <a:p>
                      <a:pPr marL="0" lvl="0" indent="0" algn="l" rtl="0">
                        <a:spcBef>
                          <a:spcPts val="0"/>
                        </a:spcBef>
                        <a:spcAft>
                          <a:spcPts val="0"/>
                        </a:spcAft>
                        <a:buNone/>
                      </a:pPr>
                      <a:endParaRPr>
                        <a:solidFill>
                          <a:schemeClr val="dk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500" b="1">
                          <a:solidFill>
                            <a:schemeClr val="dk1"/>
                          </a:solidFill>
                          <a:latin typeface="Lato"/>
                          <a:ea typeface="Lato"/>
                          <a:cs typeface="Lato"/>
                          <a:sym typeface="Lato"/>
                        </a:rPr>
                        <a:t>Logistic Regression:</a:t>
                      </a:r>
                      <a:endParaRPr sz="1500" b="1">
                        <a:solidFill>
                          <a:schemeClr val="dk1"/>
                        </a:solidFill>
                        <a:latin typeface="Lato"/>
                        <a:ea typeface="Lato"/>
                        <a:cs typeface="Lato"/>
                        <a:sym typeface="Lato"/>
                      </a:endParaRPr>
                    </a:p>
                    <a:p>
                      <a:pPr marL="457200" lvl="0" indent="-323850" algn="l" rtl="0">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Calculate  the  odds ratio (OR) for the variables</a:t>
                      </a:r>
                      <a:endParaRPr sz="1500">
                        <a:solidFill>
                          <a:schemeClr val="dk1"/>
                        </a:solidFill>
                        <a:latin typeface="Lato"/>
                        <a:ea typeface="Lato"/>
                        <a:cs typeface="Lato"/>
                        <a:sym typeface="Lato"/>
                      </a:endParaRPr>
                    </a:p>
                    <a:p>
                      <a:pPr marL="457200" lvl="0" indent="-323850" algn="l" rtl="0">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Notable variables were Division 15 with an OR of 15.618 and Heroin with an OR of 0.17</a:t>
                      </a:r>
                      <a:endParaRPr sz="15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500" b="1">
                        <a:solidFill>
                          <a:schemeClr val="dk1"/>
                        </a:solidFill>
                        <a:latin typeface="Lato"/>
                        <a:ea typeface="Lato"/>
                        <a:cs typeface="Lato"/>
                        <a:sym typeface="Lato"/>
                      </a:endParaRPr>
                    </a:p>
                    <a:p>
                      <a:pPr marL="0" lvl="0" indent="0" algn="l" rtl="0">
                        <a:spcBef>
                          <a:spcPts val="0"/>
                        </a:spcBef>
                        <a:spcAft>
                          <a:spcPts val="0"/>
                        </a:spcAft>
                        <a:buNone/>
                      </a:pPr>
                      <a:endParaRPr sz="1500" b="1">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500" b="1">
                          <a:solidFill>
                            <a:schemeClr val="dk1"/>
                          </a:solidFill>
                          <a:latin typeface="Lato"/>
                          <a:ea typeface="Lato"/>
                          <a:cs typeface="Lato"/>
                          <a:sym typeface="Lato"/>
                        </a:rPr>
                        <a:t>Outcome Adaptive Elastic Net (OAENET):</a:t>
                      </a:r>
                      <a:endParaRPr sz="1500" b="1">
                        <a:solidFill>
                          <a:schemeClr val="dk1"/>
                        </a:solidFill>
                        <a:latin typeface="Lato"/>
                        <a:ea typeface="Lato"/>
                        <a:cs typeface="Lato"/>
                        <a:sym typeface="Lato"/>
                      </a:endParaRPr>
                    </a:p>
                    <a:p>
                      <a:pPr marL="457200" lvl="0" indent="-323850" algn="l" rtl="0">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Identified confounding variables for self-help group participation and treatment completion</a:t>
                      </a:r>
                      <a:endParaRPr sz="1500">
                        <a:solidFill>
                          <a:schemeClr val="dk1"/>
                        </a:solidFill>
                        <a:latin typeface="Lato"/>
                        <a:ea typeface="Lato"/>
                        <a:cs typeface="Lato"/>
                        <a:sym typeface="Lato"/>
                      </a:endParaRPr>
                    </a:p>
                    <a:p>
                      <a:pPr marL="457200" lvl="0" indent="-323850" algn="l" rtl="0">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Confounders:  Education and Services</a:t>
                      </a:r>
                      <a:endParaRPr sz="1500">
                        <a:solidFill>
                          <a:schemeClr val="dk1"/>
                        </a:solidFill>
                        <a:latin typeface="Lato"/>
                        <a:ea typeface="Lato"/>
                        <a:cs typeface="Lato"/>
                        <a:sym typeface="Lato"/>
                      </a:endParaRPr>
                    </a:p>
                    <a:p>
                      <a:pPr marL="457200" lvl="0" indent="0" algn="l" rtl="0">
                        <a:spcBef>
                          <a:spcPts val="0"/>
                        </a:spcBef>
                        <a:spcAft>
                          <a:spcPts val="0"/>
                        </a:spcAft>
                        <a:buNone/>
                      </a:pPr>
                      <a:endParaRPr sz="1500">
                        <a:solidFill>
                          <a:schemeClr val="dk1"/>
                        </a:solidFill>
                        <a:latin typeface="Lato"/>
                        <a:ea typeface="Lato"/>
                        <a:cs typeface="Lato"/>
                        <a:sym typeface="Lato"/>
                      </a:endParaRPr>
                    </a:p>
                    <a:p>
                      <a:pPr marL="0" lvl="0" indent="0" algn="l" rtl="0">
                        <a:spcBef>
                          <a:spcPts val="0"/>
                        </a:spcBef>
                        <a:spcAft>
                          <a:spcPts val="0"/>
                        </a:spcAft>
                        <a:buNone/>
                      </a:pPr>
                      <a:endParaRPr sz="1500" b="1">
                        <a:solidFill>
                          <a:schemeClr val="dk1"/>
                        </a:solidFill>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bl>
          </a:graphicData>
        </a:graphic>
      </p:graphicFrame>
      <p:pic>
        <p:nvPicPr>
          <p:cNvPr id="171" name="Google Shape;171;p21"/>
          <p:cNvPicPr preferRelativeResize="0"/>
          <p:nvPr/>
        </p:nvPicPr>
        <p:blipFill>
          <a:blip r:embed="rId3">
            <a:alphaModFix/>
          </a:blip>
          <a:stretch>
            <a:fillRect/>
          </a:stretch>
        </p:blipFill>
        <p:spPr>
          <a:xfrm>
            <a:off x="3498513" y="2963550"/>
            <a:ext cx="2299375" cy="1307550"/>
          </a:xfrm>
          <a:prstGeom prst="rect">
            <a:avLst/>
          </a:prstGeom>
          <a:noFill/>
          <a:ln>
            <a:noFill/>
          </a:ln>
        </p:spPr>
      </p:pic>
      <p:sp>
        <p:nvSpPr>
          <p:cNvPr id="172" name="Google Shape;17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1778</Words>
  <Application>Microsoft Office PowerPoint</Application>
  <PresentationFormat>On-screen Show (16:9)</PresentationFormat>
  <Paragraphs>219</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Lato</vt:lpstr>
      <vt:lpstr>Simple Light</vt:lpstr>
      <vt:lpstr>Investigating the Impact of Self-Help Groups on Treatment Completion for Adolescents</vt:lpstr>
      <vt:lpstr>Abstract</vt:lpstr>
      <vt:lpstr>Background - OUD</vt:lpstr>
      <vt:lpstr>Background - The Data Set</vt:lpstr>
      <vt:lpstr>Definition of Treatments Administered</vt:lpstr>
      <vt:lpstr>Workflow Chart</vt:lpstr>
      <vt:lpstr>Step 1 - Data Cleaning</vt:lpstr>
      <vt:lpstr>Step 2 - Visualizing Data</vt:lpstr>
      <vt:lpstr>Step 3 - Tests &amp; Models </vt:lpstr>
      <vt:lpstr>Results &amp; Discussion</vt:lpstr>
      <vt:lpstr>Limitations and Future </vt:lpstr>
      <vt:lpstr>Works Cited</vt:lpstr>
      <vt:lpstr>Acknowledgement</vt:lpstr>
      <vt:lpstr>PowerPoint Presentation</vt:lpstr>
      <vt:lpstr>Statistical Methodology Used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Impact of Self-Help Groups on Treatment Completion for Adolescents</dc:title>
  <cp:lastModifiedBy>Claire Stipp</cp:lastModifiedBy>
  <cp:revision>1</cp:revision>
  <dcterms:modified xsi:type="dcterms:W3CDTF">2023-08-02T18:52:30Z</dcterms:modified>
</cp:coreProperties>
</file>