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8"/>
    </p:embeddedFont>
    <p:embeddedFont>
      <p:font typeface="Fira Sans Extra Condensed Medium" panose="020B060402020202020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Overpass" panose="020B0604020202020204" charset="0"/>
      <p:regular r:id="rId27"/>
      <p:bold r:id="rId28"/>
      <p:italic r:id="rId29"/>
      <p:boldItalic r:id="rId30"/>
    </p:embeddedFont>
    <p:embeddedFont>
      <p:font typeface="Overpass ExtraLight" panose="020B0604020202020204" charset="0"/>
      <p:regular r:id="rId31"/>
      <p:bold r:id="rId32"/>
      <p:italic r:id="rId33"/>
      <p:boldItalic r:id="rId34"/>
    </p:embeddedFont>
    <p:embeddedFont>
      <p:font typeface="Overpass Light" panose="020B0604020202020204" charset="0"/>
      <p:regular r:id="rId35"/>
      <p:bold r:id="rId36"/>
      <p:italic r:id="rId37"/>
      <p:boldItalic r:id="rId38"/>
    </p:embeddedFont>
    <p:embeddedFont>
      <p:font typeface="Roboto Slab Light" pitchFamily="2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5d3037373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5d3037373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5dc2fdf1e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5dc2fdf1e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5dc2fdf1e8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25dc2fdf1e8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5d44ae9aa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5d44ae9aa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77a667ef0f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77a667ef0f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b9c36077a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b9c36077a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77d29277cd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77d29277cd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e5250b92b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e5250b92b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5da915241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5da915241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5d44ae9aa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5d44ae9aa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5d44ae9aa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5d44ae9aa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b47398cd5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b47398cd5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5dc2fdf1e8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5dc2fdf1e8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77a667ef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77a667ef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4450" y="2571750"/>
            <a:ext cx="9308100" cy="258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03225" y="2571750"/>
            <a:ext cx="8940900" cy="2481600"/>
            <a:chOff x="103225" y="2571750"/>
            <a:chExt cx="8940900" cy="2481600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1032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9044125" y="2571750"/>
              <a:ext cx="0" cy="2481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3225" y="505335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15;p2"/>
          <p:cNvSpPr txBox="1"/>
          <p:nvPr/>
        </p:nvSpPr>
        <p:spPr>
          <a:xfrm>
            <a:off x="4697175" y="1320225"/>
            <a:ext cx="36168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5911825" y="2977800"/>
            <a:ext cx="240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194775" y="1457250"/>
            <a:ext cx="4754400" cy="22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364775" y="3681600"/>
            <a:ext cx="4417800" cy="3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-116125" y="2561775"/>
            <a:ext cx="9281100" cy="14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2061788" y="723875"/>
            <a:ext cx="5019000" cy="18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0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title" idx="2"/>
          </p:nvPr>
        </p:nvSpPr>
        <p:spPr>
          <a:xfrm>
            <a:off x="2485555" y="2871475"/>
            <a:ext cx="4167600" cy="8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3"/>
          <p:cNvCxnSpPr/>
          <p:nvPr/>
        </p:nvCxnSpPr>
        <p:spPr>
          <a:xfrm>
            <a:off x="107975" y="2076050"/>
            <a:ext cx="0" cy="101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13"/>
          <p:cNvCxnSpPr/>
          <p:nvPr/>
        </p:nvCxnSpPr>
        <p:spPr>
          <a:xfrm>
            <a:off x="9040374" y="2076050"/>
            <a:ext cx="0" cy="101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1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625275" y="374693"/>
            <a:ext cx="38520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042990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1588790" y="1916625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1465040" y="2195840"/>
            <a:ext cx="21219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4542225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4088025" y="1908702"/>
            <a:ext cx="18744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3852975" y="2195840"/>
            <a:ext cx="2344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6994306" y="1354938"/>
            <a:ext cx="9660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6541456" y="1908693"/>
            <a:ext cx="18717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6343756" y="2195840"/>
            <a:ext cx="22671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2042990" y="3241327"/>
            <a:ext cx="96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1588790" y="3830925"/>
            <a:ext cx="1874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1465040" y="4089824"/>
            <a:ext cx="2121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6" hasCustomPrompt="1"/>
          </p:nvPr>
        </p:nvSpPr>
        <p:spPr>
          <a:xfrm>
            <a:off x="4542225" y="3241327"/>
            <a:ext cx="96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7"/>
          </p:nvPr>
        </p:nvSpPr>
        <p:spPr>
          <a:xfrm>
            <a:off x="4089375" y="3830925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8"/>
          </p:nvPr>
        </p:nvSpPr>
        <p:spPr>
          <a:xfrm>
            <a:off x="3919575" y="4091377"/>
            <a:ext cx="221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19" hasCustomPrompt="1"/>
          </p:nvPr>
        </p:nvSpPr>
        <p:spPr>
          <a:xfrm>
            <a:off x="6994306" y="3241327"/>
            <a:ext cx="96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0"/>
          </p:nvPr>
        </p:nvSpPr>
        <p:spPr>
          <a:xfrm>
            <a:off x="6541456" y="3830925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21"/>
          </p:nvPr>
        </p:nvSpPr>
        <p:spPr>
          <a:xfrm>
            <a:off x="6371656" y="4091377"/>
            <a:ext cx="221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/>
          <p:nvPr/>
        </p:nvSpPr>
        <p:spPr>
          <a:xfrm>
            <a:off x="150" y="2074046"/>
            <a:ext cx="9144000" cy="101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" name="Google Shape;91;p14"/>
          <p:cNvCxnSpPr/>
          <p:nvPr/>
        </p:nvCxnSpPr>
        <p:spPr>
          <a:xfrm>
            <a:off x="107975" y="2076050"/>
            <a:ext cx="0" cy="101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4"/>
          <p:cNvCxnSpPr/>
          <p:nvPr/>
        </p:nvCxnSpPr>
        <p:spPr>
          <a:xfrm>
            <a:off x="9040374" y="2076050"/>
            <a:ext cx="0" cy="1011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14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2646000" y="2214851"/>
            <a:ext cx="38520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2" hasCustomPrompt="1"/>
          </p:nvPr>
        </p:nvSpPr>
        <p:spPr>
          <a:xfrm>
            <a:off x="2179558" y="591141"/>
            <a:ext cx="23409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2179558" y="1185101"/>
            <a:ext cx="23409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3"/>
          </p:nvPr>
        </p:nvSpPr>
        <p:spPr>
          <a:xfrm>
            <a:off x="2179558" y="1480453"/>
            <a:ext cx="23409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4" hasCustomPrompt="1"/>
          </p:nvPr>
        </p:nvSpPr>
        <p:spPr>
          <a:xfrm>
            <a:off x="4623144" y="591141"/>
            <a:ext cx="2340900" cy="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5"/>
          </p:nvPr>
        </p:nvSpPr>
        <p:spPr>
          <a:xfrm>
            <a:off x="4623144" y="1177178"/>
            <a:ext cx="23409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6"/>
          </p:nvPr>
        </p:nvSpPr>
        <p:spPr>
          <a:xfrm>
            <a:off x="4621344" y="1480453"/>
            <a:ext cx="2344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7" hasCustomPrompt="1"/>
          </p:nvPr>
        </p:nvSpPr>
        <p:spPr>
          <a:xfrm>
            <a:off x="2179558" y="3241327"/>
            <a:ext cx="2340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8"/>
          </p:nvPr>
        </p:nvSpPr>
        <p:spPr>
          <a:xfrm>
            <a:off x="2179558" y="3848406"/>
            <a:ext cx="23409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9"/>
          </p:nvPr>
        </p:nvSpPr>
        <p:spPr>
          <a:xfrm>
            <a:off x="2179558" y="4132855"/>
            <a:ext cx="2340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13" hasCustomPrompt="1"/>
          </p:nvPr>
        </p:nvSpPr>
        <p:spPr>
          <a:xfrm>
            <a:off x="4623144" y="3241327"/>
            <a:ext cx="2340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5" name="Google Shape;105;p14"/>
          <p:cNvSpPr txBox="1">
            <a:spLocks noGrp="1"/>
          </p:cNvSpPr>
          <p:nvPr>
            <p:ph type="subTitle" idx="14"/>
          </p:nvPr>
        </p:nvSpPr>
        <p:spPr>
          <a:xfrm>
            <a:off x="4623144" y="3848406"/>
            <a:ext cx="23409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5"/>
          </p:nvPr>
        </p:nvSpPr>
        <p:spPr>
          <a:xfrm>
            <a:off x="4623144" y="4132855"/>
            <a:ext cx="2340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5905875" y="874075"/>
            <a:ext cx="3275700" cy="113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-72675" y="2002900"/>
            <a:ext cx="4198200" cy="113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hasCustomPrompt="1"/>
          </p:nvPr>
        </p:nvSpPr>
        <p:spPr>
          <a:xfrm>
            <a:off x="4454300" y="961363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title" idx="2"/>
          </p:nvPr>
        </p:nvSpPr>
        <p:spPr>
          <a:xfrm>
            <a:off x="4454300" y="1954962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9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454300" y="3158539"/>
            <a:ext cx="3834000" cy="6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>
            <a:off x="9042625" y="882362"/>
            <a:ext cx="2400" cy="1112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>
            <a:off x="101785" y="2015050"/>
            <a:ext cx="2400" cy="1112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hasCustomPrompt="1"/>
          </p:nvPr>
        </p:nvSpPr>
        <p:spPr>
          <a:xfrm>
            <a:off x="1067805" y="2016996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title" idx="2"/>
          </p:nvPr>
        </p:nvSpPr>
        <p:spPr>
          <a:xfrm>
            <a:off x="2704980" y="1687479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9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1"/>
          </p:nvPr>
        </p:nvSpPr>
        <p:spPr>
          <a:xfrm>
            <a:off x="5990546" y="2017000"/>
            <a:ext cx="1936500" cy="11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6">
    <p:bg>
      <p:bgPr>
        <a:solidFill>
          <a:schemeClr val="dk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270600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6_1">
    <p:bg>
      <p:bgPr>
        <a:solidFill>
          <a:schemeClr val="dk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713225" y="394185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/>
          <p:nvPr/>
        </p:nvSpPr>
        <p:spPr>
          <a:xfrm>
            <a:off x="4577950" y="1147025"/>
            <a:ext cx="4587000" cy="283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hasCustomPrompt="1"/>
          </p:nvPr>
        </p:nvSpPr>
        <p:spPr>
          <a:xfrm>
            <a:off x="583481" y="1624250"/>
            <a:ext cx="3858900" cy="18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2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2"/>
          </p:nvPr>
        </p:nvSpPr>
        <p:spPr>
          <a:xfrm>
            <a:off x="5044325" y="1437700"/>
            <a:ext cx="2985000" cy="22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4724000" y="2937140"/>
            <a:ext cx="20931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2"/>
          </p:nvPr>
        </p:nvSpPr>
        <p:spPr>
          <a:xfrm>
            <a:off x="4724000" y="1702013"/>
            <a:ext cx="3715800" cy="12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3740500" y="1865638"/>
            <a:ext cx="5473200" cy="113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9042625" y="1877800"/>
            <a:ext cx="2400" cy="1112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 hasCustomPrompt="1"/>
          </p:nvPr>
        </p:nvSpPr>
        <p:spPr>
          <a:xfrm>
            <a:off x="2052200" y="2001425"/>
            <a:ext cx="16632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/>
          </p:nvPr>
        </p:nvSpPr>
        <p:spPr>
          <a:xfrm>
            <a:off x="4454300" y="1753298"/>
            <a:ext cx="43215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verpass"/>
              <a:buNone/>
              <a:defRPr sz="9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verpass"/>
              <a:buNone/>
              <a:defRPr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468205" y="3131645"/>
            <a:ext cx="3834000" cy="6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/>
          <p:nvPr/>
        </p:nvSpPr>
        <p:spPr>
          <a:xfrm>
            <a:off x="3180600" y="-56625"/>
            <a:ext cx="2782800" cy="52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3180600" y="294790"/>
            <a:ext cx="27828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ubTitle" idx="1"/>
          </p:nvPr>
        </p:nvSpPr>
        <p:spPr>
          <a:xfrm>
            <a:off x="945404" y="2847226"/>
            <a:ext cx="1837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2"/>
          </p:nvPr>
        </p:nvSpPr>
        <p:spPr>
          <a:xfrm>
            <a:off x="698504" y="3158786"/>
            <a:ext cx="2084700" cy="11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subTitle" idx="3"/>
          </p:nvPr>
        </p:nvSpPr>
        <p:spPr>
          <a:xfrm>
            <a:off x="6315342" y="2847219"/>
            <a:ext cx="19200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4"/>
          </p:nvPr>
        </p:nvSpPr>
        <p:spPr>
          <a:xfrm>
            <a:off x="6315342" y="3150291"/>
            <a:ext cx="20823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1"/>
          </p:nvPr>
        </p:nvSpPr>
        <p:spPr>
          <a:xfrm>
            <a:off x="625300" y="1217725"/>
            <a:ext cx="3892200" cy="3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R="5080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R="5080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R="5080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R="5080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R="5080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R="5080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R="5080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R="5080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625300" y="315813"/>
            <a:ext cx="77040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2"/>
          </p:nvPr>
        </p:nvSpPr>
        <p:spPr>
          <a:xfrm>
            <a:off x="4571998" y="1217725"/>
            <a:ext cx="3804300" cy="3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marR="50800"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marR="50800"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marR="50800"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marR="50800"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marR="50800"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marR="50800"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marR="50800"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marR="50800"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5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699000" y="428125"/>
            <a:ext cx="7746000" cy="6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5_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699000" y="428125"/>
            <a:ext cx="7746000" cy="6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_1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699000" y="744746"/>
            <a:ext cx="2115000" cy="6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ONLY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6"/>
          <p:cNvSpPr/>
          <p:nvPr/>
        </p:nvSpPr>
        <p:spPr>
          <a:xfrm>
            <a:off x="3167950" y="1501134"/>
            <a:ext cx="5967900" cy="213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540600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4367289" y="2334485"/>
            <a:ext cx="8778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2"/>
          </p:nvPr>
        </p:nvSpPr>
        <p:spPr>
          <a:xfrm>
            <a:off x="3868989" y="2707169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subTitle" idx="3"/>
          </p:nvPr>
        </p:nvSpPr>
        <p:spPr>
          <a:xfrm>
            <a:off x="6574025" y="2334485"/>
            <a:ext cx="8778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4"/>
          </p:nvPr>
        </p:nvSpPr>
        <p:spPr>
          <a:xfrm>
            <a:off x="6075725" y="2707169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ONLY_3_2">
    <p:bg>
      <p:bgPr>
        <a:solidFill>
          <a:schemeClr val="dk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 rot="5400000">
            <a:off x="2171625" y="1555375"/>
            <a:ext cx="5160600" cy="20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27"/>
          <p:cNvGrpSpPr/>
          <p:nvPr/>
        </p:nvGrpSpPr>
        <p:grpSpPr>
          <a:xfrm flipH="1">
            <a:off x="3732313" y="101275"/>
            <a:ext cx="5282613" cy="4935100"/>
            <a:chOff x="101561" y="101275"/>
            <a:chExt cx="4473000" cy="4935100"/>
          </a:xfrm>
        </p:grpSpPr>
        <p:cxnSp>
          <p:nvCxnSpPr>
            <p:cNvPr id="169" name="Google Shape;169;p27"/>
            <p:cNvCxnSpPr/>
            <p:nvPr/>
          </p:nvCxnSpPr>
          <p:spPr>
            <a:xfrm rot="10800000">
              <a:off x="103276" y="3441000"/>
              <a:ext cx="0" cy="1587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7"/>
            <p:cNvCxnSpPr/>
            <p:nvPr/>
          </p:nvCxnSpPr>
          <p:spPr>
            <a:xfrm rot="10800000">
              <a:off x="101561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27"/>
            <p:cNvCxnSpPr/>
            <p:nvPr/>
          </p:nvCxnSpPr>
          <p:spPr>
            <a:xfrm rot="10800000">
              <a:off x="101561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7"/>
            <p:cNvCxnSpPr/>
            <p:nvPr/>
          </p:nvCxnSpPr>
          <p:spPr>
            <a:xfrm rot="10800000">
              <a:off x="103284" y="115475"/>
              <a:ext cx="0" cy="1747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2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3814725" y="539500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2"/>
          </p:nvPr>
        </p:nvSpPr>
        <p:spPr>
          <a:xfrm>
            <a:off x="3814725" y="912194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3814725" y="2039536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3814725" y="2412230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3814725" y="3539400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6"/>
          </p:nvPr>
        </p:nvSpPr>
        <p:spPr>
          <a:xfrm>
            <a:off x="3814725" y="3912094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ONLY_3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8"/>
          <p:cNvSpPr/>
          <p:nvPr/>
        </p:nvSpPr>
        <p:spPr>
          <a:xfrm>
            <a:off x="-25974" y="1501134"/>
            <a:ext cx="5967900" cy="213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6391941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1"/>
          </p:nvPr>
        </p:nvSpPr>
        <p:spPr>
          <a:xfrm>
            <a:off x="1433564" y="2334485"/>
            <a:ext cx="8778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ubTitle" idx="2"/>
          </p:nvPr>
        </p:nvSpPr>
        <p:spPr>
          <a:xfrm>
            <a:off x="935264" y="2705684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subTitle" idx="3"/>
          </p:nvPr>
        </p:nvSpPr>
        <p:spPr>
          <a:xfrm>
            <a:off x="3892018" y="2327453"/>
            <a:ext cx="8778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ubTitle" idx="4"/>
          </p:nvPr>
        </p:nvSpPr>
        <p:spPr>
          <a:xfrm>
            <a:off x="3393718" y="2705684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_ONLY_3_1_1">
    <p:bg>
      <p:bgPr>
        <a:solidFill>
          <a:schemeClr val="dk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/>
          <p:nvPr/>
        </p:nvSpPr>
        <p:spPr>
          <a:xfrm>
            <a:off x="101550" y="109375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9"/>
          <p:cNvSpPr/>
          <p:nvPr/>
        </p:nvSpPr>
        <p:spPr>
          <a:xfrm rot="5400000">
            <a:off x="2171625" y="1555375"/>
            <a:ext cx="5160600" cy="20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6391941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1"/>
          </p:nvPr>
        </p:nvSpPr>
        <p:spPr>
          <a:xfrm>
            <a:off x="3814725" y="537500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subTitle" idx="2"/>
          </p:nvPr>
        </p:nvSpPr>
        <p:spPr>
          <a:xfrm>
            <a:off x="3814725" y="908709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3"/>
          </p:nvPr>
        </p:nvSpPr>
        <p:spPr>
          <a:xfrm>
            <a:off x="3814725" y="2150549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subTitle" idx="4"/>
          </p:nvPr>
        </p:nvSpPr>
        <p:spPr>
          <a:xfrm>
            <a:off x="3814725" y="2531948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subTitle" idx="5"/>
          </p:nvPr>
        </p:nvSpPr>
        <p:spPr>
          <a:xfrm>
            <a:off x="3814725" y="3770513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subTitle" idx="6"/>
          </p:nvPr>
        </p:nvSpPr>
        <p:spPr>
          <a:xfrm>
            <a:off x="3814725" y="4151913"/>
            <a:ext cx="18744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1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625300" y="323675"/>
            <a:ext cx="7805400" cy="6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621575" y="1228437"/>
            <a:ext cx="7878300" cy="3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25300" y="315813"/>
            <a:ext cx="77040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_2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title"/>
          </p:nvPr>
        </p:nvSpPr>
        <p:spPr>
          <a:xfrm>
            <a:off x="625300" y="323675"/>
            <a:ext cx="7805400" cy="6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">
    <p:bg>
      <p:bgPr>
        <a:solidFill>
          <a:schemeClr val="dk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xfrm>
            <a:off x="4876902" y="1200650"/>
            <a:ext cx="317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_ONLY_1_1_1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/>
          </p:nvPr>
        </p:nvSpPr>
        <p:spPr>
          <a:xfrm>
            <a:off x="713227" y="310900"/>
            <a:ext cx="317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_ONLY_1_1_1_1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317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_ONLY_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489900" y="2183550"/>
            <a:ext cx="22707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_ONLY_2_3">
    <p:bg>
      <p:bgPr>
        <a:solidFill>
          <a:schemeClr val="dk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6"/>
          <p:cNvSpPr/>
          <p:nvPr/>
        </p:nvSpPr>
        <p:spPr>
          <a:xfrm>
            <a:off x="0" y="1234075"/>
            <a:ext cx="2906400" cy="267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220" name="Google Shape;220;p36"/>
          <p:cNvCxnSpPr/>
          <p:nvPr/>
        </p:nvCxnSpPr>
        <p:spPr>
          <a:xfrm>
            <a:off x="103800" y="1235275"/>
            <a:ext cx="0" cy="2688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713225" y="2183550"/>
            <a:ext cx="2270700" cy="7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_ONLY_2_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>
            <a:off x="609547" y="378511"/>
            <a:ext cx="3946800" cy="1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4">
  <p:cSld name="TITLE_ONLY_2_2_1"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713225" y="353950"/>
            <a:ext cx="7726800" cy="7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5">
  <p:cSld name="TITLE_ONLY_2_1"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491400" y="1929600"/>
            <a:ext cx="22677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6">
  <p:cSld name="TITLE_ONLY_2_1_1"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6172200" y="420540"/>
            <a:ext cx="22677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3189572" y="-61450"/>
            <a:ext cx="6166500" cy="525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233850" y="1794300"/>
            <a:ext cx="27828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4153278" y="3146801"/>
            <a:ext cx="1837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3906378" y="3458361"/>
            <a:ext cx="2084700" cy="11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6374237" y="580394"/>
            <a:ext cx="19200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6374239" y="883466"/>
            <a:ext cx="2082300" cy="11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7">
  <p:cSld name="TITLE_ONLY_4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1"/>
          <p:cNvSpPr/>
          <p:nvPr/>
        </p:nvSpPr>
        <p:spPr>
          <a:xfrm>
            <a:off x="2897" y="-49925"/>
            <a:ext cx="9144000" cy="5208300"/>
          </a:xfrm>
          <a:prstGeom prst="rect">
            <a:avLst/>
          </a:prstGeom>
          <a:solidFill>
            <a:schemeClr val="dk1">
              <a:alpha val="648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1"/>
          <p:cNvSpPr/>
          <p:nvPr/>
        </p:nvSpPr>
        <p:spPr>
          <a:xfrm>
            <a:off x="2724150" y="0"/>
            <a:ext cx="3695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238" name="Google Shape;238;p41"/>
          <p:cNvCxnSpPr/>
          <p:nvPr/>
        </p:nvCxnSpPr>
        <p:spPr>
          <a:xfrm>
            <a:off x="2703648" y="106200"/>
            <a:ext cx="3811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41"/>
          <p:cNvCxnSpPr/>
          <p:nvPr/>
        </p:nvCxnSpPr>
        <p:spPr>
          <a:xfrm>
            <a:off x="2703648" y="5037300"/>
            <a:ext cx="3811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41"/>
          <p:cNvSpPr txBox="1">
            <a:spLocks noGrp="1"/>
          </p:cNvSpPr>
          <p:nvPr>
            <p:ph type="title"/>
          </p:nvPr>
        </p:nvSpPr>
        <p:spPr>
          <a:xfrm>
            <a:off x="2724150" y="354084"/>
            <a:ext cx="3695700" cy="7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_ONLY_4_1"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713225" y="682725"/>
            <a:ext cx="2084100" cy="7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678626" y="323575"/>
            <a:ext cx="77955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subTitle" idx="1"/>
          </p:nvPr>
        </p:nvSpPr>
        <p:spPr>
          <a:xfrm>
            <a:off x="1129018" y="1419022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subTitle" idx="2"/>
          </p:nvPr>
        </p:nvSpPr>
        <p:spPr>
          <a:xfrm>
            <a:off x="1005268" y="1701365"/>
            <a:ext cx="21219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subTitle" idx="3"/>
          </p:nvPr>
        </p:nvSpPr>
        <p:spPr>
          <a:xfrm>
            <a:off x="3549953" y="1414222"/>
            <a:ext cx="18744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ubTitle" idx="4"/>
          </p:nvPr>
        </p:nvSpPr>
        <p:spPr>
          <a:xfrm>
            <a:off x="3426503" y="1701365"/>
            <a:ext cx="212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subTitle" idx="5"/>
          </p:nvPr>
        </p:nvSpPr>
        <p:spPr>
          <a:xfrm>
            <a:off x="6059184" y="1414222"/>
            <a:ext cx="18717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ubTitle" idx="6"/>
          </p:nvPr>
        </p:nvSpPr>
        <p:spPr>
          <a:xfrm>
            <a:off x="5883984" y="1701365"/>
            <a:ext cx="22221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subTitle" idx="7"/>
          </p:nvPr>
        </p:nvSpPr>
        <p:spPr>
          <a:xfrm>
            <a:off x="1129018" y="2684950"/>
            <a:ext cx="1874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subTitle" idx="8"/>
          </p:nvPr>
        </p:nvSpPr>
        <p:spPr>
          <a:xfrm>
            <a:off x="1005268" y="2947812"/>
            <a:ext cx="2121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4" name="Google Shape;254;p43"/>
          <p:cNvSpPr txBox="1">
            <a:spLocks noGrp="1"/>
          </p:cNvSpPr>
          <p:nvPr>
            <p:ph type="subTitle" idx="9"/>
          </p:nvPr>
        </p:nvSpPr>
        <p:spPr>
          <a:xfrm>
            <a:off x="3551303" y="2684950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subTitle" idx="13"/>
          </p:nvPr>
        </p:nvSpPr>
        <p:spPr>
          <a:xfrm>
            <a:off x="3426503" y="2949365"/>
            <a:ext cx="212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subTitle" idx="14"/>
          </p:nvPr>
        </p:nvSpPr>
        <p:spPr>
          <a:xfrm>
            <a:off x="6059184" y="2684950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7" name="Google Shape;257;p43"/>
          <p:cNvSpPr txBox="1">
            <a:spLocks noGrp="1"/>
          </p:cNvSpPr>
          <p:nvPr>
            <p:ph type="subTitle" idx="15"/>
          </p:nvPr>
        </p:nvSpPr>
        <p:spPr>
          <a:xfrm>
            <a:off x="5934384" y="2949365"/>
            <a:ext cx="212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8" name="Google Shape;258;p4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4_1">
    <p:bg>
      <p:bgPr>
        <a:solidFill>
          <a:schemeClr val="dk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>
            <a:spLocks noGrp="1"/>
          </p:cNvSpPr>
          <p:nvPr>
            <p:ph type="title"/>
          </p:nvPr>
        </p:nvSpPr>
        <p:spPr>
          <a:xfrm>
            <a:off x="2397750" y="323575"/>
            <a:ext cx="60765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4"/>
          <p:cNvSpPr txBox="1">
            <a:spLocks noGrp="1"/>
          </p:cNvSpPr>
          <p:nvPr>
            <p:ph type="subTitle" idx="1"/>
          </p:nvPr>
        </p:nvSpPr>
        <p:spPr>
          <a:xfrm>
            <a:off x="3201193" y="1571422"/>
            <a:ext cx="1874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44"/>
          <p:cNvSpPr txBox="1">
            <a:spLocks noGrp="1"/>
          </p:cNvSpPr>
          <p:nvPr>
            <p:ph type="subTitle" idx="2"/>
          </p:nvPr>
        </p:nvSpPr>
        <p:spPr>
          <a:xfrm>
            <a:off x="3201193" y="1853765"/>
            <a:ext cx="21219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subTitle" idx="3"/>
          </p:nvPr>
        </p:nvSpPr>
        <p:spPr>
          <a:xfrm>
            <a:off x="6341184" y="1566622"/>
            <a:ext cx="18744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subTitle" idx="4"/>
          </p:nvPr>
        </p:nvSpPr>
        <p:spPr>
          <a:xfrm>
            <a:off x="6341184" y="1853765"/>
            <a:ext cx="212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subTitle" idx="5"/>
          </p:nvPr>
        </p:nvSpPr>
        <p:spPr>
          <a:xfrm>
            <a:off x="6341184" y="2665518"/>
            <a:ext cx="1871700" cy="2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subTitle" idx="6"/>
          </p:nvPr>
        </p:nvSpPr>
        <p:spPr>
          <a:xfrm>
            <a:off x="6341184" y="2952661"/>
            <a:ext cx="22221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subTitle" idx="7"/>
          </p:nvPr>
        </p:nvSpPr>
        <p:spPr>
          <a:xfrm>
            <a:off x="3201193" y="2670711"/>
            <a:ext cx="18744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8" name="Google Shape;268;p44"/>
          <p:cNvSpPr txBox="1">
            <a:spLocks noGrp="1"/>
          </p:cNvSpPr>
          <p:nvPr>
            <p:ph type="subTitle" idx="8"/>
          </p:nvPr>
        </p:nvSpPr>
        <p:spPr>
          <a:xfrm>
            <a:off x="3201193" y="2954334"/>
            <a:ext cx="21219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subTitle" idx="9"/>
          </p:nvPr>
        </p:nvSpPr>
        <p:spPr>
          <a:xfrm>
            <a:off x="3201193" y="3785607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44"/>
          <p:cNvSpPr txBox="1">
            <a:spLocks noGrp="1"/>
          </p:cNvSpPr>
          <p:nvPr>
            <p:ph type="subTitle" idx="13"/>
          </p:nvPr>
        </p:nvSpPr>
        <p:spPr>
          <a:xfrm>
            <a:off x="3201193" y="4070783"/>
            <a:ext cx="212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subTitle" idx="14"/>
          </p:nvPr>
        </p:nvSpPr>
        <p:spPr>
          <a:xfrm>
            <a:off x="6341184" y="3787383"/>
            <a:ext cx="18717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subTitle" idx="15"/>
          </p:nvPr>
        </p:nvSpPr>
        <p:spPr>
          <a:xfrm>
            <a:off x="6341184" y="4072559"/>
            <a:ext cx="21213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44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/>
          <p:nvPr/>
        </p:nvSpPr>
        <p:spPr>
          <a:xfrm>
            <a:off x="2766683" y="357561"/>
            <a:ext cx="5559600" cy="448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76" name="Google Shape;276;p45"/>
          <p:cNvSpPr txBox="1">
            <a:spLocks noGrp="1"/>
          </p:cNvSpPr>
          <p:nvPr>
            <p:ph type="subTitle" idx="1"/>
          </p:nvPr>
        </p:nvSpPr>
        <p:spPr>
          <a:xfrm>
            <a:off x="3845043" y="1000523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7" name="Google Shape;277;p45"/>
          <p:cNvSpPr txBox="1">
            <a:spLocks noGrp="1"/>
          </p:cNvSpPr>
          <p:nvPr>
            <p:ph type="subTitle" idx="2"/>
          </p:nvPr>
        </p:nvSpPr>
        <p:spPr>
          <a:xfrm>
            <a:off x="3845043" y="1263389"/>
            <a:ext cx="164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45"/>
          <p:cNvSpPr txBox="1">
            <a:spLocks noGrp="1"/>
          </p:cNvSpPr>
          <p:nvPr>
            <p:ph type="subTitle" idx="3"/>
          </p:nvPr>
        </p:nvSpPr>
        <p:spPr>
          <a:xfrm>
            <a:off x="3845043" y="3088289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45"/>
          <p:cNvSpPr txBox="1">
            <a:spLocks noGrp="1"/>
          </p:cNvSpPr>
          <p:nvPr>
            <p:ph type="subTitle" idx="4"/>
          </p:nvPr>
        </p:nvSpPr>
        <p:spPr>
          <a:xfrm>
            <a:off x="6411818" y="1263378"/>
            <a:ext cx="164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45"/>
          <p:cNvSpPr txBox="1">
            <a:spLocks noGrp="1"/>
          </p:cNvSpPr>
          <p:nvPr>
            <p:ph type="subTitle" idx="5"/>
          </p:nvPr>
        </p:nvSpPr>
        <p:spPr>
          <a:xfrm>
            <a:off x="6411068" y="999173"/>
            <a:ext cx="1629000" cy="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1" name="Google Shape;281;p45"/>
          <p:cNvSpPr txBox="1">
            <a:spLocks noGrp="1"/>
          </p:cNvSpPr>
          <p:nvPr>
            <p:ph type="subTitle" idx="6"/>
          </p:nvPr>
        </p:nvSpPr>
        <p:spPr>
          <a:xfrm>
            <a:off x="3845043" y="3350418"/>
            <a:ext cx="16494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subTitle" idx="7"/>
          </p:nvPr>
        </p:nvSpPr>
        <p:spPr>
          <a:xfrm>
            <a:off x="6411818" y="3088289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" name="Google Shape;283;p45"/>
          <p:cNvSpPr txBox="1">
            <a:spLocks noGrp="1"/>
          </p:cNvSpPr>
          <p:nvPr>
            <p:ph type="subTitle" idx="8"/>
          </p:nvPr>
        </p:nvSpPr>
        <p:spPr>
          <a:xfrm>
            <a:off x="6411818" y="3351760"/>
            <a:ext cx="164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696450" y="1555800"/>
            <a:ext cx="18576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_2">
    <p:bg>
      <p:bgPr>
        <a:solidFill>
          <a:schemeClr val="dk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/>
          <p:nvPr/>
        </p:nvSpPr>
        <p:spPr>
          <a:xfrm>
            <a:off x="4116250" y="2066300"/>
            <a:ext cx="5208900" cy="101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88" name="Google Shape;288;p46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subTitle" idx="1"/>
          </p:nvPr>
        </p:nvSpPr>
        <p:spPr>
          <a:xfrm>
            <a:off x="1617018" y="695723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subTitle" idx="2"/>
          </p:nvPr>
        </p:nvSpPr>
        <p:spPr>
          <a:xfrm>
            <a:off x="1617018" y="958589"/>
            <a:ext cx="164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6"/>
          <p:cNvSpPr txBox="1">
            <a:spLocks noGrp="1"/>
          </p:cNvSpPr>
          <p:nvPr>
            <p:ph type="subTitle" idx="3"/>
          </p:nvPr>
        </p:nvSpPr>
        <p:spPr>
          <a:xfrm>
            <a:off x="1617018" y="3393089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2" name="Google Shape;292;p46"/>
          <p:cNvSpPr txBox="1">
            <a:spLocks noGrp="1"/>
          </p:cNvSpPr>
          <p:nvPr>
            <p:ph type="subTitle" idx="4"/>
          </p:nvPr>
        </p:nvSpPr>
        <p:spPr>
          <a:xfrm>
            <a:off x="1617018" y="3655218"/>
            <a:ext cx="1649400" cy="8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subTitle" idx="5"/>
          </p:nvPr>
        </p:nvSpPr>
        <p:spPr>
          <a:xfrm>
            <a:off x="1617018" y="2047268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subTitle" idx="6"/>
          </p:nvPr>
        </p:nvSpPr>
        <p:spPr>
          <a:xfrm>
            <a:off x="1617018" y="2310740"/>
            <a:ext cx="16455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46"/>
          <p:cNvSpPr txBox="1">
            <a:spLocks noGrp="1"/>
          </p:cNvSpPr>
          <p:nvPr>
            <p:ph type="title"/>
          </p:nvPr>
        </p:nvSpPr>
        <p:spPr>
          <a:xfrm>
            <a:off x="4571475" y="2238025"/>
            <a:ext cx="3868500" cy="6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subTitle" idx="1"/>
          </p:nvPr>
        </p:nvSpPr>
        <p:spPr>
          <a:xfrm>
            <a:off x="4800600" y="740624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subTitle" idx="2"/>
          </p:nvPr>
        </p:nvSpPr>
        <p:spPr>
          <a:xfrm>
            <a:off x="4800600" y="1098397"/>
            <a:ext cx="3405000" cy="4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subTitle" idx="3"/>
          </p:nvPr>
        </p:nvSpPr>
        <p:spPr>
          <a:xfrm>
            <a:off x="4800600" y="3611735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subTitle" idx="4"/>
          </p:nvPr>
        </p:nvSpPr>
        <p:spPr>
          <a:xfrm>
            <a:off x="4800600" y="2060915"/>
            <a:ext cx="3401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ubTitle" idx="5"/>
          </p:nvPr>
        </p:nvSpPr>
        <p:spPr>
          <a:xfrm>
            <a:off x="4800600" y="1698951"/>
            <a:ext cx="1629000" cy="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subTitle" idx="6"/>
          </p:nvPr>
        </p:nvSpPr>
        <p:spPr>
          <a:xfrm>
            <a:off x="4800600" y="3970871"/>
            <a:ext cx="3401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603150" y="1892800"/>
            <a:ext cx="2044200" cy="11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7"/>
          <p:cNvSpPr txBox="1">
            <a:spLocks noGrp="1"/>
          </p:cNvSpPr>
          <p:nvPr>
            <p:ph type="subTitle" idx="7"/>
          </p:nvPr>
        </p:nvSpPr>
        <p:spPr>
          <a:xfrm>
            <a:off x="4800600" y="3020457"/>
            <a:ext cx="34017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47"/>
          <p:cNvSpPr txBox="1">
            <a:spLocks noGrp="1"/>
          </p:cNvSpPr>
          <p:nvPr>
            <p:ph type="subTitle" idx="8"/>
          </p:nvPr>
        </p:nvSpPr>
        <p:spPr>
          <a:xfrm>
            <a:off x="4800600" y="2658653"/>
            <a:ext cx="1629000" cy="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CUSTOM_1_1_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subTitle" idx="1"/>
          </p:nvPr>
        </p:nvSpPr>
        <p:spPr>
          <a:xfrm>
            <a:off x="1440172" y="1904975"/>
            <a:ext cx="14640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0" name="Google Shape;310;p48"/>
          <p:cNvSpPr txBox="1">
            <a:spLocks noGrp="1"/>
          </p:cNvSpPr>
          <p:nvPr>
            <p:ph type="subTitle" idx="2"/>
          </p:nvPr>
        </p:nvSpPr>
        <p:spPr>
          <a:xfrm>
            <a:off x="713225" y="2262750"/>
            <a:ext cx="2191200" cy="4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subTitle" idx="3"/>
          </p:nvPr>
        </p:nvSpPr>
        <p:spPr>
          <a:xfrm>
            <a:off x="6220767" y="3388835"/>
            <a:ext cx="1627500" cy="2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2" name="Google Shape;312;p48"/>
          <p:cNvSpPr txBox="1">
            <a:spLocks noGrp="1"/>
          </p:cNvSpPr>
          <p:nvPr>
            <p:ph type="subTitle" idx="4"/>
          </p:nvPr>
        </p:nvSpPr>
        <p:spPr>
          <a:xfrm>
            <a:off x="6220767" y="2266940"/>
            <a:ext cx="2194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48"/>
          <p:cNvSpPr txBox="1">
            <a:spLocks noGrp="1"/>
          </p:cNvSpPr>
          <p:nvPr>
            <p:ph type="subTitle" idx="5"/>
          </p:nvPr>
        </p:nvSpPr>
        <p:spPr>
          <a:xfrm>
            <a:off x="6220767" y="1904976"/>
            <a:ext cx="1629000" cy="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subTitle" idx="6"/>
          </p:nvPr>
        </p:nvSpPr>
        <p:spPr>
          <a:xfrm>
            <a:off x="6220767" y="3747971"/>
            <a:ext cx="2194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1928825" y="377276"/>
            <a:ext cx="5286300" cy="7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subTitle" idx="7"/>
          </p:nvPr>
        </p:nvSpPr>
        <p:spPr>
          <a:xfrm>
            <a:off x="715348" y="3751475"/>
            <a:ext cx="2188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subTitle" idx="8"/>
          </p:nvPr>
        </p:nvSpPr>
        <p:spPr>
          <a:xfrm>
            <a:off x="1438823" y="3389675"/>
            <a:ext cx="1465500" cy="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2">
  <p:cSld name="CUSTOM_1_1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20" name="Google Shape;320;p49"/>
          <p:cNvSpPr txBox="1">
            <a:spLocks noGrp="1"/>
          </p:cNvSpPr>
          <p:nvPr>
            <p:ph type="subTitle" idx="1"/>
          </p:nvPr>
        </p:nvSpPr>
        <p:spPr>
          <a:xfrm>
            <a:off x="3878479" y="3404434"/>
            <a:ext cx="13806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1" name="Google Shape;321;p49"/>
          <p:cNvSpPr txBox="1">
            <a:spLocks noGrp="1"/>
          </p:cNvSpPr>
          <p:nvPr>
            <p:ph type="subTitle" idx="2"/>
          </p:nvPr>
        </p:nvSpPr>
        <p:spPr>
          <a:xfrm>
            <a:off x="3718125" y="3707075"/>
            <a:ext cx="17013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9"/>
          <p:cNvSpPr txBox="1">
            <a:spLocks noGrp="1"/>
          </p:cNvSpPr>
          <p:nvPr>
            <p:ph type="subTitle" idx="3"/>
          </p:nvPr>
        </p:nvSpPr>
        <p:spPr>
          <a:xfrm>
            <a:off x="1160379" y="3404434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3" name="Google Shape;323;p49"/>
          <p:cNvSpPr txBox="1">
            <a:spLocks noGrp="1"/>
          </p:cNvSpPr>
          <p:nvPr>
            <p:ph type="subTitle" idx="4"/>
          </p:nvPr>
        </p:nvSpPr>
        <p:spPr>
          <a:xfrm>
            <a:off x="6443575" y="3707075"/>
            <a:ext cx="17013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49"/>
          <p:cNvSpPr txBox="1">
            <a:spLocks noGrp="1"/>
          </p:cNvSpPr>
          <p:nvPr>
            <p:ph type="subTitle" idx="5"/>
          </p:nvPr>
        </p:nvSpPr>
        <p:spPr>
          <a:xfrm>
            <a:off x="6607154" y="3403984"/>
            <a:ext cx="1380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5" name="Google Shape;325;p49"/>
          <p:cNvSpPr txBox="1">
            <a:spLocks noGrp="1"/>
          </p:cNvSpPr>
          <p:nvPr>
            <p:ph type="subTitle" idx="6"/>
          </p:nvPr>
        </p:nvSpPr>
        <p:spPr>
          <a:xfrm>
            <a:off x="999200" y="3707075"/>
            <a:ext cx="17013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49"/>
          <p:cNvSpPr txBox="1">
            <a:spLocks noGrp="1"/>
          </p:cNvSpPr>
          <p:nvPr>
            <p:ph type="title"/>
          </p:nvPr>
        </p:nvSpPr>
        <p:spPr>
          <a:xfrm>
            <a:off x="1092825" y="316735"/>
            <a:ext cx="6951900" cy="6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9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" name="Google Shape;328;p49"/>
          <p:cNvGrpSpPr/>
          <p:nvPr/>
        </p:nvGrpSpPr>
        <p:grpSpPr>
          <a:xfrm>
            <a:off x="101550" y="2571913"/>
            <a:ext cx="8941926" cy="2465867"/>
            <a:chOff x="101550" y="4001975"/>
            <a:chExt cx="8941926" cy="1035600"/>
          </a:xfrm>
        </p:grpSpPr>
        <p:cxnSp>
          <p:nvCxnSpPr>
            <p:cNvPr id="329" name="Google Shape;329;p49"/>
            <p:cNvCxnSpPr/>
            <p:nvPr/>
          </p:nvCxnSpPr>
          <p:spPr>
            <a:xfrm>
              <a:off x="102576" y="5037402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49"/>
            <p:cNvCxnSpPr/>
            <p:nvPr/>
          </p:nvCxnSpPr>
          <p:spPr>
            <a:xfrm>
              <a:off x="9042449" y="4001975"/>
              <a:ext cx="0" cy="1035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49"/>
            <p:cNvCxnSpPr/>
            <p:nvPr/>
          </p:nvCxnSpPr>
          <p:spPr>
            <a:xfrm>
              <a:off x="101550" y="4001975"/>
              <a:ext cx="0" cy="1035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3">
  <p:cSld name="CUSTOM_1_1_1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0"/>
          <p:cNvSpPr txBox="1">
            <a:spLocks noGrp="1"/>
          </p:cNvSpPr>
          <p:nvPr>
            <p:ph type="subTitle" idx="1"/>
          </p:nvPr>
        </p:nvSpPr>
        <p:spPr>
          <a:xfrm>
            <a:off x="4371899" y="2231747"/>
            <a:ext cx="13806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4" name="Google Shape;334;p50"/>
          <p:cNvSpPr txBox="1">
            <a:spLocks noGrp="1"/>
          </p:cNvSpPr>
          <p:nvPr>
            <p:ph type="subTitle" idx="2"/>
          </p:nvPr>
        </p:nvSpPr>
        <p:spPr>
          <a:xfrm>
            <a:off x="4240062" y="2534400"/>
            <a:ext cx="149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0"/>
          <p:cNvSpPr txBox="1">
            <a:spLocks noGrp="1"/>
          </p:cNvSpPr>
          <p:nvPr>
            <p:ph type="subTitle" idx="3"/>
          </p:nvPr>
        </p:nvSpPr>
        <p:spPr>
          <a:xfrm>
            <a:off x="6878236" y="983309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6" name="Google Shape;336;p50"/>
          <p:cNvSpPr txBox="1">
            <a:spLocks noGrp="1"/>
          </p:cNvSpPr>
          <p:nvPr>
            <p:ph type="subTitle" idx="4"/>
          </p:nvPr>
        </p:nvSpPr>
        <p:spPr>
          <a:xfrm>
            <a:off x="6878238" y="3783300"/>
            <a:ext cx="149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50"/>
          <p:cNvSpPr txBox="1">
            <a:spLocks noGrp="1"/>
          </p:cNvSpPr>
          <p:nvPr>
            <p:ph type="subTitle" idx="5"/>
          </p:nvPr>
        </p:nvSpPr>
        <p:spPr>
          <a:xfrm>
            <a:off x="6878236" y="3480209"/>
            <a:ext cx="13806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8" name="Google Shape;338;p50"/>
          <p:cNvSpPr txBox="1">
            <a:spLocks noGrp="1"/>
          </p:cNvSpPr>
          <p:nvPr>
            <p:ph type="subTitle" idx="6"/>
          </p:nvPr>
        </p:nvSpPr>
        <p:spPr>
          <a:xfrm>
            <a:off x="6878237" y="1285950"/>
            <a:ext cx="14940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50"/>
          <p:cNvSpPr txBox="1">
            <a:spLocks noGrp="1"/>
          </p:cNvSpPr>
          <p:nvPr>
            <p:ph type="title"/>
          </p:nvPr>
        </p:nvSpPr>
        <p:spPr>
          <a:xfrm>
            <a:off x="713225" y="316725"/>
            <a:ext cx="24573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391950" y="1898400"/>
            <a:ext cx="2169300" cy="13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5">
  <p:cSld name="CUSTOM_2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1"/>
          <p:cNvSpPr txBox="1">
            <a:spLocks noGrp="1"/>
          </p:cNvSpPr>
          <p:nvPr>
            <p:ph type="subTitle" idx="1"/>
          </p:nvPr>
        </p:nvSpPr>
        <p:spPr>
          <a:xfrm>
            <a:off x="1097425" y="1419650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subTitle" idx="2"/>
          </p:nvPr>
        </p:nvSpPr>
        <p:spPr>
          <a:xfrm>
            <a:off x="491125" y="1770605"/>
            <a:ext cx="19851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subTitle" idx="3"/>
          </p:nvPr>
        </p:nvSpPr>
        <p:spPr>
          <a:xfrm>
            <a:off x="1097425" y="2669875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subTitle" idx="4"/>
          </p:nvPr>
        </p:nvSpPr>
        <p:spPr>
          <a:xfrm>
            <a:off x="492025" y="3022471"/>
            <a:ext cx="1984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subTitle" idx="5"/>
          </p:nvPr>
        </p:nvSpPr>
        <p:spPr>
          <a:xfrm>
            <a:off x="6688052" y="1419650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subTitle" idx="6"/>
          </p:nvPr>
        </p:nvSpPr>
        <p:spPr>
          <a:xfrm>
            <a:off x="6688052" y="1767956"/>
            <a:ext cx="19851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subTitle" idx="7"/>
          </p:nvPr>
        </p:nvSpPr>
        <p:spPr>
          <a:xfrm>
            <a:off x="6668083" y="2667313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subTitle" idx="8"/>
          </p:nvPr>
        </p:nvSpPr>
        <p:spPr>
          <a:xfrm>
            <a:off x="6668083" y="3023302"/>
            <a:ext cx="1984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title"/>
          </p:nvPr>
        </p:nvSpPr>
        <p:spPr>
          <a:xfrm>
            <a:off x="2680670" y="442691"/>
            <a:ext cx="38343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6">
  <p:cSld name="CUSTOM_2_3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"/>
          <p:cNvSpPr/>
          <p:nvPr/>
        </p:nvSpPr>
        <p:spPr>
          <a:xfrm rot="-5400000">
            <a:off x="5197775" y="524950"/>
            <a:ext cx="3474300" cy="459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1"/>
          </p:nvPr>
        </p:nvSpPr>
        <p:spPr>
          <a:xfrm>
            <a:off x="5374550" y="304927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5" name="Google Shape;355;p52"/>
          <p:cNvSpPr txBox="1">
            <a:spLocks noGrp="1"/>
          </p:cNvSpPr>
          <p:nvPr>
            <p:ph type="subTitle" idx="2"/>
          </p:nvPr>
        </p:nvSpPr>
        <p:spPr>
          <a:xfrm>
            <a:off x="5096250" y="3419674"/>
            <a:ext cx="15363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52"/>
          <p:cNvSpPr txBox="1">
            <a:spLocks noGrp="1"/>
          </p:cNvSpPr>
          <p:nvPr>
            <p:ph type="subTitle" idx="3"/>
          </p:nvPr>
        </p:nvSpPr>
        <p:spPr>
          <a:xfrm>
            <a:off x="7070388" y="304927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subTitle" idx="4"/>
          </p:nvPr>
        </p:nvSpPr>
        <p:spPr>
          <a:xfrm>
            <a:off x="6781652" y="3401875"/>
            <a:ext cx="15363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52"/>
          <p:cNvSpPr txBox="1">
            <a:spLocks noGrp="1"/>
          </p:cNvSpPr>
          <p:nvPr>
            <p:ph type="subTitle" idx="5"/>
          </p:nvPr>
        </p:nvSpPr>
        <p:spPr>
          <a:xfrm>
            <a:off x="7085058" y="1694435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subTitle" idx="6"/>
          </p:nvPr>
        </p:nvSpPr>
        <p:spPr>
          <a:xfrm>
            <a:off x="5096252" y="2064834"/>
            <a:ext cx="15363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subTitle" idx="7"/>
          </p:nvPr>
        </p:nvSpPr>
        <p:spPr>
          <a:xfrm>
            <a:off x="5387408" y="1694424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1" name="Google Shape;361;p52"/>
          <p:cNvSpPr txBox="1">
            <a:spLocks noGrp="1"/>
          </p:cNvSpPr>
          <p:nvPr>
            <p:ph type="subTitle" idx="8"/>
          </p:nvPr>
        </p:nvSpPr>
        <p:spPr>
          <a:xfrm>
            <a:off x="6794721" y="2064830"/>
            <a:ext cx="15321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52"/>
          <p:cNvSpPr txBox="1">
            <a:spLocks noGrp="1"/>
          </p:cNvSpPr>
          <p:nvPr>
            <p:ph type="title"/>
          </p:nvPr>
        </p:nvSpPr>
        <p:spPr>
          <a:xfrm>
            <a:off x="725525" y="442700"/>
            <a:ext cx="28326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52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4" name="Google Shape;364;p52"/>
          <p:cNvCxnSpPr/>
          <p:nvPr/>
        </p:nvCxnSpPr>
        <p:spPr>
          <a:xfrm>
            <a:off x="9045300" y="1089550"/>
            <a:ext cx="0" cy="3469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7">
  <p:cSld name="CUSTOM_2_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>
            <a:spLocks noGrp="1"/>
          </p:cNvSpPr>
          <p:nvPr>
            <p:ph type="subTitle" idx="1"/>
          </p:nvPr>
        </p:nvSpPr>
        <p:spPr>
          <a:xfrm>
            <a:off x="3892017" y="1621113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subTitle" idx="2"/>
          </p:nvPr>
        </p:nvSpPr>
        <p:spPr>
          <a:xfrm>
            <a:off x="669289" y="1492789"/>
            <a:ext cx="17631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53"/>
          <p:cNvSpPr txBox="1">
            <a:spLocks noGrp="1"/>
          </p:cNvSpPr>
          <p:nvPr>
            <p:ph type="subTitle" idx="3"/>
          </p:nvPr>
        </p:nvSpPr>
        <p:spPr>
          <a:xfrm>
            <a:off x="3882600" y="2739825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9" name="Google Shape;369;p53"/>
          <p:cNvSpPr txBox="1">
            <a:spLocks noGrp="1"/>
          </p:cNvSpPr>
          <p:nvPr>
            <p:ph type="subTitle" idx="4"/>
          </p:nvPr>
        </p:nvSpPr>
        <p:spPr>
          <a:xfrm>
            <a:off x="667489" y="2603622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53"/>
          <p:cNvSpPr txBox="1">
            <a:spLocks noGrp="1"/>
          </p:cNvSpPr>
          <p:nvPr>
            <p:ph type="subTitle" idx="5"/>
          </p:nvPr>
        </p:nvSpPr>
        <p:spPr>
          <a:xfrm>
            <a:off x="3892017" y="2179013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1" name="Google Shape;371;p53"/>
          <p:cNvSpPr txBox="1">
            <a:spLocks noGrp="1"/>
          </p:cNvSpPr>
          <p:nvPr>
            <p:ph type="subTitle" idx="6"/>
          </p:nvPr>
        </p:nvSpPr>
        <p:spPr>
          <a:xfrm>
            <a:off x="6711611" y="2024790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53"/>
          <p:cNvSpPr txBox="1">
            <a:spLocks noGrp="1"/>
          </p:cNvSpPr>
          <p:nvPr>
            <p:ph type="subTitle" idx="7"/>
          </p:nvPr>
        </p:nvSpPr>
        <p:spPr>
          <a:xfrm>
            <a:off x="3882600" y="3293614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53"/>
          <p:cNvSpPr txBox="1">
            <a:spLocks noGrp="1"/>
          </p:cNvSpPr>
          <p:nvPr>
            <p:ph type="subTitle" idx="8"/>
          </p:nvPr>
        </p:nvSpPr>
        <p:spPr>
          <a:xfrm>
            <a:off x="6711611" y="3175052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53"/>
          <p:cNvSpPr txBox="1">
            <a:spLocks noGrp="1"/>
          </p:cNvSpPr>
          <p:nvPr>
            <p:ph type="title"/>
          </p:nvPr>
        </p:nvSpPr>
        <p:spPr>
          <a:xfrm>
            <a:off x="2654850" y="321157"/>
            <a:ext cx="38343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3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8">
  <p:cSld name="CUSTOM_2_1_2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"/>
          <p:cNvSpPr txBox="1">
            <a:spLocks noGrp="1"/>
          </p:cNvSpPr>
          <p:nvPr>
            <p:ph type="subTitle" idx="1"/>
          </p:nvPr>
        </p:nvSpPr>
        <p:spPr>
          <a:xfrm>
            <a:off x="2904335" y="1810511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" name="Google Shape;378;p54"/>
          <p:cNvSpPr txBox="1">
            <a:spLocks noGrp="1"/>
          </p:cNvSpPr>
          <p:nvPr>
            <p:ph type="subTitle" idx="2"/>
          </p:nvPr>
        </p:nvSpPr>
        <p:spPr>
          <a:xfrm>
            <a:off x="5913600" y="1684154"/>
            <a:ext cx="2523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54"/>
          <p:cNvSpPr txBox="1">
            <a:spLocks noGrp="1"/>
          </p:cNvSpPr>
          <p:nvPr>
            <p:ph type="subTitle" idx="3"/>
          </p:nvPr>
        </p:nvSpPr>
        <p:spPr>
          <a:xfrm>
            <a:off x="2904335" y="2985040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0" name="Google Shape;380;p54"/>
          <p:cNvSpPr txBox="1">
            <a:spLocks noGrp="1"/>
          </p:cNvSpPr>
          <p:nvPr>
            <p:ph type="subTitle" idx="4"/>
          </p:nvPr>
        </p:nvSpPr>
        <p:spPr>
          <a:xfrm>
            <a:off x="5913600" y="3452901"/>
            <a:ext cx="25236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54"/>
          <p:cNvSpPr txBox="1">
            <a:spLocks noGrp="1"/>
          </p:cNvSpPr>
          <p:nvPr>
            <p:ph type="subTitle" idx="5"/>
          </p:nvPr>
        </p:nvSpPr>
        <p:spPr>
          <a:xfrm>
            <a:off x="2904335" y="2397775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2" name="Google Shape;382;p54"/>
          <p:cNvSpPr txBox="1">
            <a:spLocks noGrp="1"/>
          </p:cNvSpPr>
          <p:nvPr>
            <p:ph type="subTitle" idx="6"/>
          </p:nvPr>
        </p:nvSpPr>
        <p:spPr>
          <a:xfrm>
            <a:off x="5913600" y="2273737"/>
            <a:ext cx="2526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54"/>
          <p:cNvSpPr txBox="1">
            <a:spLocks noGrp="1"/>
          </p:cNvSpPr>
          <p:nvPr>
            <p:ph type="subTitle" idx="7"/>
          </p:nvPr>
        </p:nvSpPr>
        <p:spPr>
          <a:xfrm>
            <a:off x="2904335" y="3572304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subTitle" idx="8"/>
          </p:nvPr>
        </p:nvSpPr>
        <p:spPr>
          <a:xfrm>
            <a:off x="5913600" y="2863319"/>
            <a:ext cx="2526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/>
          </p:nvPr>
        </p:nvSpPr>
        <p:spPr>
          <a:xfrm>
            <a:off x="4605600" y="321157"/>
            <a:ext cx="38343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54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9">
  <p:cSld name="CUSTOM_2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5"/>
          <p:cNvSpPr/>
          <p:nvPr/>
        </p:nvSpPr>
        <p:spPr>
          <a:xfrm>
            <a:off x="0" y="2565177"/>
            <a:ext cx="9144000" cy="257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390" name="Google Shape;390;p55"/>
          <p:cNvGrpSpPr/>
          <p:nvPr/>
        </p:nvGrpSpPr>
        <p:grpSpPr>
          <a:xfrm>
            <a:off x="101550" y="2565175"/>
            <a:ext cx="8941926" cy="2472300"/>
            <a:chOff x="101550" y="2565175"/>
            <a:chExt cx="8941926" cy="2472300"/>
          </a:xfrm>
        </p:grpSpPr>
        <p:cxnSp>
          <p:nvCxnSpPr>
            <p:cNvPr id="391" name="Google Shape;391;p55"/>
            <p:cNvCxnSpPr/>
            <p:nvPr/>
          </p:nvCxnSpPr>
          <p:spPr>
            <a:xfrm>
              <a:off x="102576" y="5037300"/>
              <a:ext cx="894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55"/>
            <p:cNvCxnSpPr/>
            <p:nvPr/>
          </p:nvCxnSpPr>
          <p:spPr>
            <a:xfrm>
              <a:off x="90424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55"/>
            <p:cNvCxnSpPr/>
            <p:nvPr/>
          </p:nvCxnSpPr>
          <p:spPr>
            <a:xfrm>
              <a:off x="101550" y="2565175"/>
              <a:ext cx="0" cy="2472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4" name="Google Shape;394;p55"/>
          <p:cNvSpPr txBox="1">
            <a:spLocks noGrp="1"/>
          </p:cNvSpPr>
          <p:nvPr>
            <p:ph type="subTitle" idx="1"/>
          </p:nvPr>
        </p:nvSpPr>
        <p:spPr>
          <a:xfrm>
            <a:off x="656175" y="3176932"/>
            <a:ext cx="1763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5"/>
          <p:cNvSpPr txBox="1">
            <a:spLocks noGrp="1"/>
          </p:cNvSpPr>
          <p:nvPr>
            <p:ph type="subTitle" idx="2"/>
          </p:nvPr>
        </p:nvSpPr>
        <p:spPr>
          <a:xfrm>
            <a:off x="2683325" y="3176932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55"/>
          <p:cNvSpPr txBox="1">
            <a:spLocks noGrp="1"/>
          </p:cNvSpPr>
          <p:nvPr>
            <p:ph type="subTitle" idx="3"/>
          </p:nvPr>
        </p:nvSpPr>
        <p:spPr>
          <a:xfrm>
            <a:off x="6725625" y="3176932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subTitle" idx="4"/>
          </p:nvPr>
        </p:nvSpPr>
        <p:spPr>
          <a:xfrm>
            <a:off x="4710283" y="3176932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/>
          </p:nvPr>
        </p:nvSpPr>
        <p:spPr>
          <a:xfrm>
            <a:off x="1782363" y="321150"/>
            <a:ext cx="55803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0">
  <p:cSld name="CUSTOM_2_1_1_1">
    <p:bg>
      <p:bgPr>
        <a:solidFill>
          <a:schemeClr val="dk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6"/>
          <p:cNvSpPr txBox="1">
            <a:spLocks noGrp="1"/>
          </p:cNvSpPr>
          <p:nvPr>
            <p:ph type="subTitle" idx="1"/>
          </p:nvPr>
        </p:nvSpPr>
        <p:spPr>
          <a:xfrm>
            <a:off x="5210075" y="2870672"/>
            <a:ext cx="1763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56"/>
          <p:cNvSpPr txBox="1">
            <a:spLocks noGrp="1"/>
          </p:cNvSpPr>
          <p:nvPr>
            <p:ph type="subTitle" idx="2"/>
          </p:nvPr>
        </p:nvSpPr>
        <p:spPr>
          <a:xfrm>
            <a:off x="5210075" y="3877838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56"/>
          <p:cNvSpPr txBox="1">
            <a:spLocks noGrp="1"/>
          </p:cNvSpPr>
          <p:nvPr>
            <p:ph type="subTitle" idx="3"/>
          </p:nvPr>
        </p:nvSpPr>
        <p:spPr>
          <a:xfrm>
            <a:off x="5210075" y="837463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56"/>
          <p:cNvSpPr txBox="1">
            <a:spLocks noGrp="1"/>
          </p:cNvSpPr>
          <p:nvPr>
            <p:ph type="subTitle" idx="4"/>
          </p:nvPr>
        </p:nvSpPr>
        <p:spPr>
          <a:xfrm>
            <a:off x="5210075" y="1849820"/>
            <a:ext cx="17649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56"/>
          <p:cNvSpPr txBox="1">
            <a:spLocks noGrp="1"/>
          </p:cNvSpPr>
          <p:nvPr>
            <p:ph type="title"/>
          </p:nvPr>
        </p:nvSpPr>
        <p:spPr>
          <a:xfrm>
            <a:off x="713225" y="1825729"/>
            <a:ext cx="2930400" cy="14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1">
  <p:cSld name="CUSTOM_2_2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57"/>
          <p:cNvSpPr/>
          <p:nvPr/>
        </p:nvSpPr>
        <p:spPr>
          <a:xfrm rot="-5400000">
            <a:off x="791250" y="1657225"/>
            <a:ext cx="2261700" cy="381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09" name="Google Shape;409;p57"/>
          <p:cNvSpPr/>
          <p:nvPr/>
        </p:nvSpPr>
        <p:spPr>
          <a:xfrm rot="-5400000">
            <a:off x="6100626" y="-249300"/>
            <a:ext cx="2261700" cy="384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410" name="Google Shape;410;p57"/>
          <p:cNvCxnSpPr/>
          <p:nvPr/>
        </p:nvCxnSpPr>
        <p:spPr>
          <a:xfrm rot="10800000">
            <a:off x="102175" y="2435250"/>
            <a:ext cx="0" cy="225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57"/>
          <p:cNvCxnSpPr/>
          <p:nvPr/>
        </p:nvCxnSpPr>
        <p:spPr>
          <a:xfrm rot="10800000">
            <a:off x="9042450" y="542550"/>
            <a:ext cx="0" cy="225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2" name="Google Shape;412;p57"/>
          <p:cNvSpPr txBox="1">
            <a:spLocks noGrp="1"/>
          </p:cNvSpPr>
          <p:nvPr>
            <p:ph type="subTitle" idx="1"/>
          </p:nvPr>
        </p:nvSpPr>
        <p:spPr>
          <a:xfrm>
            <a:off x="638712" y="369595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57"/>
          <p:cNvSpPr txBox="1">
            <a:spLocks noGrp="1"/>
          </p:cNvSpPr>
          <p:nvPr>
            <p:ph type="subTitle" idx="2"/>
          </p:nvPr>
        </p:nvSpPr>
        <p:spPr>
          <a:xfrm>
            <a:off x="638700" y="2992465"/>
            <a:ext cx="28245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57"/>
          <p:cNvSpPr txBox="1">
            <a:spLocks noGrp="1"/>
          </p:cNvSpPr>
          <p:nvPr>
            <p:ph type="subTitle" idx="3"/>
          </p:nvPr>
        </p:nvSpPr>
        <p:spPr>
          <a:xfrm>
            <a:off x="638712" y="2708842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5" name="Google Shape;415;p57"/>
          <p:cNvSpPr txBox="1">
            <a:spLocks noGrp="1"/>
          </p:cNvSpPr>
          <p:nvPr>
            <p:ph type="subTitle" idx="4"/>
          </p:nvPr>
        </p:nvSpPr>
        <p:spPr>
          <a:xfrm>
            <a:off x="638700" y="3979363"/>
            <a:ext cx="28254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57"/>
          <p:cNvSpPr txBox="1">
            <a:spLocks noGrp="1"/>
          </p:cNvSpPr>
          <p:nvPr>
            <p:ph type="subTitle" idx="5"/>
          </p:nvPr>
        </p:nvSpPr>
        <p:spPr>
          <a:xfrm>
            <a:off x="5659138" y="817580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7" name="Google Shape;417;p57"/>
          <p:cNvSpPr txBox="1">
            <a:spLocks noGrp="1"/>
          </p:cNvSpPr>
          <p:nvPr>
            <p:ph type="subTitle" idx="6"/>
          </p:nvPr>
        </p:nvSpPr>
        <p:spPr>
          <a:xfrm>
            <a:off x="5659138" y="2085210"/>
            <a:ext cx="28254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57"/>
          <p:cNvSpPr txBox="1">
            <a:spLocks noGrp="1"/>
          </p:cNvSpPr>
          <p:nvPr>
            <p:ph type="subTitle" idx="7"/>
          </p:nvPr>
        </p:nvSpPr>
        <p:spPr>
          <a:xfrm>
            <a:off x="5659138" y="180414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9" name="Google Shape;419;p57"/>
          <p:cNvSpPr txBox="1">
            <a:spLocks noGrp="1"/>
          </p:cNvSpPr>
          <p:nvPr>
            <p:ph type="subTitle" idx="8"/>
          </p:nvPr>
        </p:nvSpPr>
        <p:spPr>
          <a:xfrm>
            <a:off x="5659138" y="1100466"/>
            <a:ext cx="28254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0" name="Google Shape;420;p57"/>
          <p:cNvSpPr txBox="1">
            <a:spLocks noGrp="1"/>
          </p:cNvSpPr>
          <p:nvPr>
            <p:ph type="title"/>
          </p:nvPr>
        </p:nvSpPr>
        <p:spPr>
          <a:xfrm>
            <a:off x="614437" y="321594"/>
            <a:ext cx="38343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 12">
  <p:cSld name="CUSTOM_2_2_1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8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8"/>
          <p:cNvSpPr txBox="1">
            <a:spLocks noGrp="1"/>
          </p:cNvSpPr>
          <p:nvPr>
            <p:ph type="subTitle" idx="1"/>
          </p:nvPr>
        </p:nvSpPr>
        <p:spPr>
          <a:xfrm>
            <a:off x="2844037" y="173833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4" name="Google Shape;424;p58"/>
          <p:cNvSpPr txBox="1">
            <a:spLocks noGrp="1"/>
          </p:cNvSpPr>
          <p:nvPr>
            <p:ph type="subTitle" idx="2"/>
          </p:nvPr>
        </p:nvSpPr>
        <p:spPr>
          <a:xfrm>
            <a:off x="766875" y="2110195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58"/>
          <p:cNvSpPr txBox="1">
            <a:spLocks noGrp="1"/>
          </p:cNvSpPr>
          <p:nvPr>
            <p:ph type="subTitle" idx="3"/>
          </p:nvPr>
        </p:nvSpPr>
        <p:spPr>
          <a:xfrm>
            <a:off x="766887" y="1738347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6" name="Google Shape;426;p58"/>
          <p:cNvSpPr txBox="1">
            <a:spLocks noGrp="1"/>
          </p:cNvSpPr>
          <p:nvPr>
            <p:ph type="subTitle" idx="4"/>
          </p:nvPr>
        </p:nvSpPr>
        <p:spPr>
          <a:xfrm>
            <a:off x="2844025" y="2109968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58"/>
          <p:cNvSpPr txBox="1">
            <a:spLocks noGrp="1"/>
          </p:cNvSpPr>
          <p:nvPr>
            <p:ph type="subTitle" idx="5"/>
          </p:nvPr>
        </p:nvSpPr>
        <p:spPr>
          <a:xfrm>
            <a:off x="4919363" y="173834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8" name="Google Shape;428;p58"/>
          <p:cNvSpPr txBox="1">
            <a:spLocks noGrp="1"/>
          </p:cNvSpPr>
          <p:nvPr>
            <p:ph type="subTitle" idx="6"/>
          </p:nvPr>
        </p:nvSpPr>
        <p:spPr>
          <a:xfrm>
            <a:off x="6996513" y="2107626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58"/>
          <p:cNvSpPr txBox="1">
            <a:spLocks noGrp="1"/>
          </p:cNvSpPr>
          <p:nvPr>
            <p:ph type="subTitle" idx="7"/>
          </p:nvPr>
        </p:nvSpPr>
        <p:spPr>
          <a:xfrm>
            <a:off x="6996513" y="173833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subTitle" idx="8"/>
          </p:nvPr>
        </p:nvSpPr>
        <p:spPr>
          <a:xfrm>
            <a:off x="4919363" y="2109457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58"/>
          <p:cNvSpPr txBox="1">
            <a:spLocks noGrp="1"/>
          </p:cNvSpPr>
          <p:nvPr>
            <p:ph type="title"/>
          </p:nvPr>
        </p:nvSpPr>
        <p:spPr>
          <a:xfrm>
            <a:off x="2654850" y="321594"/>
            <a:ext cx="38343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9"/>
          <p:cNvSpPr/>
          <p:nvPr/>
        </p:nvSpPr>
        <p:spPr>
          <a:xfrm>
            <a:off x="12520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59"/>
          <p:cNvSpPr/>
          <p:nvPr/>
        </p:nvSpPr>
        <p:spPr>
          <a:xfrm>
            <a:off x="2662900" y="1745225"/>
            <a:ext cx="3865500" cy="346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59"/>
          <p:cNvSpPr txBox="1"/>
          <p:nvPr/>
        </p:nvSpPr>
        <p:spPr>
          <a:xfrm>
            <a:off x="3311250" y="3765800"/>
            <a:ext cx="2521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verpass ExtraLight"/>
                <a:ea typeface="Overpass ExtraLight"/>
                <a:cs typeface="Overpass ExtraLight"/>
                <a:sym typeface="Overpass ExtraLight"/>
              </a:rPr>
              <a:t>CREDITS: This presentation template was created by</a:t>
            </a:r>
            <a:r>
              <a:rPr lang="en" sz="11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 Slidesgo</a:t>
            </a:r>
            <a:r>
              <a:rPr lang="en" sz="1100">
                <a:solidFill>
                  <a:schemeClr val="lt1"/>
                </a:solidFill>
                <a:latin typeface="Overpass ExtraLight"/>
                <a:ea typeface="Overpass ExtraLight"/>
                <a:cs typeface="Overpass ExtraLight"/>
                <a:sym typeface="Overpass ExtraLight"/>
              </a:rPr>
              <a:t>, including icons by </a:t>
            </a:r>
            <a:r>
              <a:rPr lang="en" sz="11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Flaticon,</a:t>
            </a:r>
            <a:r>
              <a:rPr lang="en" sz="1100">
                <a:solidFill>
                  <a:schemeClr val="lt1"/>
                </a:solidFill>
                <a:latin typeface="Overpass ExtraLight"/>
                <a:ea typeface="Overpass ExtraLight"/>
                <a:cs typeface="Overpass ExtraLight"/>
                <a:sym typeface="Overpass ExtraLight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Freepik. </a:t>
            </a:r>
            <a:endParaRPr sz="11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436" name="Google Shape;436;p59"/>
          <p:cNvSpPr txBox="1">
            <a:spLocks noGrp="1"/>
          </p:cNvSpPr>
          <p:nvPr>
            <p:ph type="title"/>
          </p:nvPr>
        </p:nvSpPr>
        <p:spPr>
          <a:xfrm>
            <a:off x="2680525" y="663091"/>
            <a:ext cx="3834300" cy="10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59"/>
          <p:cNvSpPr txBox="1">
            <a:spLocks noGrp="1"/>
          </p:cNvSpPr>
          <p:nvPr>
            <p:ph type="subTitle" idx="1"/>
          </p:nvPr>
        </p:nvSpPr>
        <p:spPr>
          <a:xfrm>
            <a:off x="2773100" y="1898029"/>
            <a:ext cx="35715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cxnSp>
        <p:nvCxnSpPr>
          <p:cNvPr id="438" name="Google Shape;438;p59"/>
          <p:cNvCxnSpPr/>
          <p:nvPr/>
        </p:nvCxnSpPr>
        <p:spPr>
          <a:xfrm>
            <a:off x="2661313" y="5037300"/>
            <a:ext cx="38727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_1_1_1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4863950" y="2269650"/>
            <a:ext cx="35667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863950" y="1696950"/>
            <a:ext cx="38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_1_1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1"/>
          <p:cNvSpPr txBox="1">
            <a:spLocks noGrp="1"/>
          </p:cNvSpPr>
          <p:nvPr>
            <p:ph type="subTitle" idx="1"/>
          </p:nvPr>
        </p:nvSpPr>
        <p:spPr>
          <a:xfrm>
            <a:off x="2844037" y="173833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4" name="Google Shape;444;p61"/>
          <p:cNvSpPr txBox="1">
            <a:spLocks noGrp="1"/>
          </p:cNvSpPr>
          <p:nvPr>
            <p:ph type="subTitle" idx="2"/>
          </p:nvPr>
        </p:nvSpPr>
        <p:spPr>
          <a:xfrm>
            <a:off x="766875" y="2110195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61"/>
          <p:cNvSpPr txBox="1">
            <a:spLocks noGrp="1"/>
          </p:cNvSpPr>
          <p:nvPr>
            <p:ph type="subTitle" idx="3"/>
          </p:nvPr>
        </p:nvSpPr>
        <p:spPr>
          <a:xfrm>
            <a:off x="766887" y="1738347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6" name="Google Shape;446;p61"/>
          <p:cNvSpPr txBox="1">
            <a:spLocks noGrp="1"/>
          </p:cNvSpPr>
          <p:nvPr>
            <p:ph type="subTitle" idx="4"/>
          </p:nvPr>
        </p:nvSpPr>
        <p:spPr>
          <a:xfrm>
            <a:off x="2844025" y="2109968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61"/>
          <p:cNvSpPr txBox="1">
            <a:spLocks noGrp="1"/>
          </p:cNvSpPr>
          <p:nvPr>
            <p:ph type="subTitle" idx="5"/>
          </p:nvPr>
        </p:nvSpPr>
        <p:spPr>
          <a:xfrm>
            <a:off x="4919363" y="173834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8" name="Google Shape;448;p61"/>
          <p:cNvSpPr txBox="1">
            <a:spLocks noGrp="1"/>
          </p:cNvSpPr>
          <p:nvPr>
            <p:ph type="subTitle" idx="6"/>
          </p:nvPr>
        </p:nvSpPr>
        <p:spPr>
          <a:xfrm>
            <a:off x="6996513" y="2107626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61"/>
          <p:cNvSpPr txBox="1">
            <a:spLocks noGrp="1"/>
          </p:cNvSpPr>
          <p:nvPr>
            <p:ph type="subTitle" idx="7"/>
          </p:nvPr>
        </p:nvSpPr>
        <p:spPr>
          <a:xfrm>
            <a:off x="6996513" y="1738336"/>
            <a:ext cx="1378800" cy="3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0" name="Google Shape;450;p61"/>
          <p:cNvSpPr txBox="1">
            <a:spLocks noGrp="1"/>
          </p:cNvSpPr>
          <p:nvPr>
            <p:ph type="subTitle" idx="8"/>
          </p:nvPr>
        </p:nvSpPr>
        <p:spPr>
          <a:xfrm>
            <a:off x="4919363" y="2109457"/>
            <a:ext cx="13806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/>
          <p:nvPr/>
        </p:nvSpPr>
        <p:spPr>
          <a:xfrm>
            <a:off x="-152400" y="2736075"/>
            <a:ext cx="5080800" cy="213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8"/>
          <p:cNvCxnSpPr/>
          <p:nvPr/>
        </p:nvCxnSpPr>
        <p:spPr>
          <a:xfrm>
            <a:off x="101775" y="2736075"/>
            <a:ext cx="0" cy="2141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8"/>
          <p:cNvSpPr txBox="1">
            <a:spLocks noGrp="1"/>
          </p:cNvSpPr>
          <p:nvPr>
            <p:ph type="subTitle" idx="1"/>
          </p:nvPr>
        </p:nvSpPr>
        <p:spPr>
          <a:xfrm>
            <a:off x="2540075" y="4178025"/>
            <a:ext cx="2093100" cy="48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2"/>
          </p:nvPr>
        </p:nvSpPr>
        <p:spPr>
          <a:xfrm>
            <a:off x="713225" y="2984199"/>
            <a:ext cx="3858600" cy="12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-88225" y="840450"/>
            <a:ext cx="4198200" cy="113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103800" y="840825"/>
            <a:ext cx="0" cy="1136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572000" y="799950"/>
            <a:ext cx="35667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13225" y="1041931"/>
            <a:ext cx="383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101550" y="106200"/>
            <a:ext cx="8940900" cy="49311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2285942" y="316339"/>
            <a:ext cx="4972800" cy="15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Bebas Neue"/>
              <a:buNone/>
              <a:defRPr sz="43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verpass"/>
              <a:buChar char="●"/>
              <a:defRPr sz="1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●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○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verpass"/>
              <a:buChar char="■"/>
              <a:defRPr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biologyreader.com/difference-between-cofactor-and-coenzyme.html" TargetMode="External"/><Relationship Id="rId13" Type="http://schemas.openxmlformats.org/officeDocument/2006/relationships/hyperlink" Target="https://www.news-medical.net/life-sciences/What-is-an-Enzyme-Cofactor.aspx#:~:text=Some%20enzymes%20require%20the%20addition,becomes%20the%20active%20%E2%80%9Choloenzyme%E2%80%9D" TargetMode="External"/><Relationship Id="rId3" Type="http://schemas.openxmlformats.org/officeDocument/2006/relationships/hyperlink" Target="https://www.biologyonline.com/dictionary/flavin-mononucleotide#:~:text=FMN%20is%20a%20mononucleotide%20that,erythrocytes%20and%20platelets" TargetMode="External"/><Relationship Id="rId7" Type="http://schemas.openxmlformats.org/officeDocument/2006/relationships/hyperlink" Target="https://www.ncbi.nlm.nih.gov/books/NBK554481/" TargetMode="External"/><Relationship Id="rId12" Type="http://schemas.openxmlformats.org/officeDocument/2006/relationships/hyperlink" Target="https://doi.org/10.1021/jacs.7b05468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www.mun.ca/biology/scarr/iGen3_06-04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ritannica.com/science/protein" TargetMode="External"/><Relationship Id="rId11" Type="http://schemas.openxmlformats.org/officeDocument/2006/relationships/hyperlink" Target="https://www.britannica.com/science/induced-fit-theory" TargetMode="External"/><Relationship Id="rId5" Type="http://schemas.openxmlformats.org/officeDocument/2006/relationships/hyperlink" Target="https://www.genome.gov/genetics-glossary/Enzyme" TargetMode="External"/><Relationship Id="rId15" Type="http://schemas.openxmlformats.org/officeDocument/2006/relationships/hyperlink" Target="https://www.nature.com/scitable/content/enzymes-allow-activation-energies-to-be-lowered-14747799/" TargetMode="External"/><Relationship Id="rId10" Type="http://schemas.openxmlformats.org/officeDocument/2006/relationships/hyperlink" Target="https://doi.org/10.1021/jacs.0c11462" TargetMode="External"/><Relationship Id="rId4" Type="http://schemas.openxmlformats.org/officeDocument/2006/relationships/hyperlink" Target="https://doi.org/10.1002/9783527830138.ch4" TargetMode="External"/><Relationship Id="rId9" Type="http://schemas.openxmlformats.org/officeDocument/2006/relationships/hyperlink" Target="https://doi.org/10.1002/ange.202113842" TargetMode="External"/><Relationship Id="rId14" Type="http://schemas.openxmlformats.org/officeDocument/2006/relationships/hyperlink" Target="https://doi.org/10.1038/s41598-019-49547-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2"/>
          <p:cNvSpPr txBox="1">
            <a:spLocks noGrp="1"/>
          </p:cNvSpPr>
          <p:nvPr>
            <p:ph type="subTitle" idx="1"/>
          </p:nvPr>
        </p:nvSpPr>
        <p:spPr>
          <a:xfrm>
            <a:off x="109175" y="3906150"/>
            <a:ext cx="8916300" cy="11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Julia Chen, YSP Student, </a:t>
            </a:r>
            <a:r>
              <a:rPr lang="en" sz="1400" i="1"/>
              <a:t>North Quincy High School</a:t>
            </a:r>
            <a:endParaRPr sz="14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Annie Stone-Peterson, YSP Student, </a:t>
            </a:r>
            <a:r>
              <a:rPr lang="en" sz="1400" i="1"/>
              <a:t>Cambridge Rindge and Latin School</a:t>
            </a:r>
            <a:endParaRPr sz="14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Gustavo Mondragon, Chemical Sciences, </a:t>
            </a:r>
            <a:r>
              <a:rPr lang="en" sz="1400" i="1"/>
              <a:t>Northeastern University </a:t>
            </a: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Zheyu Zhang, Bioinformatics, </a:t>
            </a:r>
            <a:r>
              <a:rPr lang="en" sz="1400" i="1"/>
              <a:t>Northeastern University </a:t>
            </a:r>
            <a:endParaRPr sz="14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Professor Sijia Dong, Chemistry and Chemical Biology, </a:t>
            </a:r>
            <a:r>
              <a:rPr lang="en" sz="1400" i="1"/>
              <a:t>Northeastern University </a:t>
            </a:r>
            <a:endParaRPr sz="14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56" name="Google Shape;456;p62"/>
          <p:cNvSpPr txBox="1">
            <a:spLocks noGrp="1"/>
          </p:cNvSpPr>
          <p:nvPr>
            <p:ph type="ctrTitle"/>
          </p:nvPr>
        </p:nvSpPr>
        <p:spPr>
          <a:xfrm>
            <a:off x="944200" y="767275"/>
            <a:ext cx="7506000" cy="1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0">
                <a:solidFill>
                  <a:srgbClr val="C8102E"/>
                </a:solidFill>
              </a:rPr>
              <a:t>COMPUTATIONAL PHOTOENZYME DISCOVERY AND DESIGN</a:t>
            </a:r>
            <a:endParaRPr sz="5500" b="0">
              <a:solidFill>
                <a:schemeClr val="lt1"/>
              </a:solidFill>
            </a:endParaRPr>
          </a:p>
        </p:txBody>
      </p:sp>
      <p:pic>
        <p:nvPicPr>
          <p:cNvPr id="457" name="Google Shape;457;p62"/>
          <p:cNvPicPr preferRelativeResize="0"/>
          <p:nvPr/>
        </p:nvPicPr>
        <p:blipFill rotWithShape="1">
          <a:blip r:embed="rId3">
            <a:alphaModFix/>
          </a:blip>
          <a:srcRect b="9559"/>
          <a:stretch/>
        </p:blipFill>
        <p:spPr>
          <a:xfrm>
            <a:off x="398425" y="160050"/>
            <a:ext cx="2996324" cy="5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2"/>
          <p:cNvPicPr preferRelativeResize="0"/>
          <p:nvPr/>
        </p:nvPicPr>
        <p:blipFill rotWithShape="1">
          <a:blip r:embed="rId4">
            <a:alphaModFix/>
          </a:blip>
          <a:srcRect b="12556"/>
          <a:stretch/>
        </p:blipFill>
        <p:spPr>
          <a:xfrm>
            <a:off x="3679075" y="147923"/>
            <a:ext cx="1396049" cy="5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2"/>
          <p:cNvPicPr preferRelativeResize="0"/>
          <p:nvPr/>
        </p:nvPicPr>
        <p:blipFill rotWithShape="1">
          <a:blip r:embed="rId5">
            <a:alphaModFix/>
          </a:blip>
          <a:srcRect t="4287"/>
          <a:stretch/>
        </p:blipFill>
        <p:spPr>
          <a:xfrm>
            <a:off x="7975790" y="120725"/>
            <a:ext cx="800238" cy="7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2"/>
          <p:cNvPicPr preferRelativeResize="0"/>
          <p:nvPr/>
        </p:nvPicPr>
        <p:blipFill rotWithShape="1">
          <a:blip r:embed="rId6">
            <a:alphaModFix/>
          </a:blip>
          <a:srcRect t="3493"/>
          <a:stretch/>
        </p:blipFill>
        <p:spPr>
          <a:xfrm>
            <a:off x="3908450" y="2398200"/>
            <a:ext cx="1327575" cy="12811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1" name="Google Shape;461;p62"/>
          <p:cNvPicPr preferRelativeResize="0"/>
          <p:nvPr/>
        </p:nvPicPr>
        <p:blipFill rotWithShape="1">
          <a:blip r:embed="rId7">
            <a:alphaModFix/>
          </a:blip>
          <a:srcRect r="24885"/>
          <a:stretch/>
        </p:blipFill>
        <p:spPr>
          <a:xfrm>
            <a:off x="5679150" y="2398200"/>
            <a:ext cx="1283149" cy="12811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2" name="Google Shape;462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05425" y="2395788"/>
            <a:ext cx="1283150" cy="12859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3" name="Google Shape;463;p62"/>
          <p:cNvPicPr preferRelativeResize="0"/>
          <p:nvPr/>
        </p:nvPicPr>
        <p:blipFill rotWithShape="1">
          <a:blip r:embed="rId9">
            <a:alphaModFix/>
          </a:blip>
          <a:srcRect l="8084" t="32610" r="2084"/>
          <a:stretch/>
        </p:blipFill>
        <p:spPr>
          <a:xfrm>
            <a:off x="561225" y="2398200"/>
            <a:ext cx="1283151" cy="12811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88425" y="193725"/>
            <a:ext cx="2267181" cy="5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2"/>
          <p:cNvPicPr preferRelativeResize="0"/>
          <p:nvPr/>
        </p:nvPicPr>
        <p:blipFill rotWithShape="1">
          <a:blip r:embed="rId11">
            <a:alphaModFix/>
          </a:blip>
          <a:srcRect t="99" b="99"/>
          <a:stretch/>
        </p:blipFill>
        <p:spPr>
          <a:xfrm>
            <a:off x="2234838" y="2398200"/>
            <a:ext cx="1283152" cy="12811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1"/>
          <p:cNvSpPr txBox="1">
            <a:spLocks noGrp="1"/>
          </p:cNvSpPr>
          <p:nvPr>
            <p:ph type="title"/>
          </p:nvPr>
        </p:nvSpPr>
        <p:spPr>
          <a:xfrm>
            <a:off x="2677500" y="260175"/>
            <a:ext cx="3834300" cy="6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solidFill>
                  <a:srgbClr val="C8102E"/>
                </a:solidFill>
              </a:rPr>
              <a:t>Results</a:t>
            </a:r>
            <a:endParaRPr sz="4000" b="0">
              <a:solidFill>
                <a:srgbClr val="C8102E"/>
              </a:solidFill>
            </a:endParaRPr>
          </a:p>
        </p:txBody>
      </p:sp>
      <p:sp>
        <p:nvSpPr>
          <p:cNvPr id="637" name="Google Shape;637;p71"/>
          <p:cNvSpPr txBox="1"/>
          <p:nvPr/>
        </p:nvSpPr>
        <p:spPr>
          <a:xfrm>
            <a:off x="744792" y="1332848"/>
            <a:ext cx="13788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Short terms</a:t>
            </a:r>
            <a:endParaRPr sz="2200" b="1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638" name="Google Shape;638;p71"/>
          <p:cNvCxnSpPr/>
          <p:nvPr/>
        </p:nvCxnSpPr>
        <p:spPr>
          <a:xfrm rot="10800000">
            <a:off x="102175" y="2435250"/>
            <a:ext cx="0" cy="225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9" name="Google Shape;639;p71"/>
          <p:cNvCxnSpPr/>
          <p:nvPr/>
        </p:nvCxnSpPr>
        <p:spPr>
          <a:xfrm rot="10800000">
            <a:off x="9042450" y="542550"/>
            <a:ext cx="0" cy="225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" name="Google Shape;640;p71"/>
          <p:cNvCxnSpPr/>
          <p:nvPr/>
        </p:nvCxnSpPr>
        <p:spPr>
          <a:xfrm>
            <a:off x="3687600" y="5037300"/>
            <a:ext cx="1814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" name="Google Shape;641;p71"/>
          <p:cNvCxnSpPr/>
          <p:nvPr/>
        </p:nvCxnSpPr>
        <p:spPr>
          <a:xfrm>
            <a:off x="3687600" y="106200"/>
            <a:ext cx="1814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2" name="Google Shape;642;p71"/>
          <p:cNvSpPr txBox="1"/>
          <p:nvPr/>
        </p:nvSpPr>
        <p:spPr>
          <a:xfrm>
            <a:off x="4682500" y="3856325"/>
            <a:ext cx="4121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Figure 4: </a:t>
            </a:r>
            <a:r>
              <a:rPr lang="en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The pie chart shows the number of enzymes containing multiple cofactors with one substrate vs. multiple substrates.  </a:t>
            </a:r>
            <a:endParaRPr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643" name="Google Shape;643;p7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2512" y="1080000"/>
            <a:ext cx="4121375" cy="28311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4" name="Google Shape;644;p71"/>
          <p:cNvSpPr txBox="1"/>
          <p:nvPr/>
        </p:nvSpPr>
        <p:spPr>
          <a:xfrm>
            <a:off x="6181700" y="1571300"/>
            <a:ext cx="75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Georgia"/>
                <a:ea typeface="Georgia"/>
                <a:cs typeface="Georgia"/>
                <a:sym typeface="Georgia"/>
              </a:rPr>
              <a:t>14 (8.2%)</a:t>
            </a:r>
            <a:endParaRPr sz="10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5" name="Google Shape;645;p71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46" name="Google Shape;646;p71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7" name="Google Shape;647;p71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10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648" name="Google Shape;648;p7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538" y="1093950"/>
            <a:ext cx="4113601" cy="28191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9" name="Google Shape;649;p71"/>
          <p:cNvSpPr txBox="1"/>
          <p:nvPr/>
        </p:nvSpPr>
        <p:spPr>
          <a:xfrm>
            <a:off x="335538" y="3913100"/>
            <a:ext cx="411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Figure 3:</a:t>
            </a:r>
            <a:r>
              <a:rPr lang="en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 The pie chart shows the number of enzymes containing the FMN cofactor with one substrate vs. multiple substrates.  </a:t>
            </a:r>
            <a:endParaRPr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72"/>
          <p:cNvSpPr txBox="1">
            <a:spLocks noGrp="1"/>
          </p:cNvSpPr>
          <p:nvPr>
            <p:ph type="title"/>
          </p:nvPr>
        </p:nvSpPr>
        <p:spPr>
          <a:xfrm>
            <a:off x="2654850" y="191925"/>
            <a:ext cx="3834300" cy="6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solidFill>
                  <a:srgbClr val="C8102E"/>
                </a:solidFill>
              </a:rPr>
              <a:t>Results</a:t>
            </a:r>
            <a:endParaRPr sz="4000" b="0">
              <a:solidFill>
                <a:srgbClr val="C8102E"/>
              </a:solidFill>
            </a:endParaRPr>
          </a:p>
        </p:txBody>
      </p:sp>
      <p:pic>
        <p:nvPicPr>
          <p:cNvPr id="655" name="Google Shape;655;p7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263" y="891550"/>
            <a:ext cx="4505474" cy="30949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6" name="Google Shape;656;p72"/>
          <p:cNvSpPr txBox="1"/>
          <p:nvPr/>
        </p:nvSpPr>
        <p:spPr>
          <a:xfrm>
            <a:off x="1011900" y="3986500"/>
            <a:ext cx="712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Figure 5: </a:t>
            </a:r>
            <a:r>
              <a:rPr lang="en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The pie chart shows the number of enzymes containing organic cofactors vs. inorganic cofactors. </a:t>
            </a:r>
            <a:endParaRPr b="1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57" name="Google Shape;657;p72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58" name="Google Shape;658;p72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9" name="Google Shape;659;p72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11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3"/>
          <p:cNvSpPr txBox="1"/>
          <p:nvPr/>
        </p:nvSpPr>
        <p:spPr>
          <a:xfrm>
            <a:off x="2902950" y="-94700"/>
            <a:ext cx="6231600" cy="49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600" tIns="487600" rIns="487600" bIns="4876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8102E"/>
                </a:solidFill>
                <a:latin typeface="Overpass"/>
                <a:ea typeface="Overpass"/>
                <a:cs typeface="Overpass"/>
                <a:sym typeface="Overpass"/>
              </a:rPr>
              <a:t>General Conclusion</a:t>
            </a:r>
            <a:endParaRPr sz="1600" b="1">
              <a:solidFill>
                <a:srgbClr val="C8102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Analyzed data helps to improve accuracy of predicting substrates, inhibitors, and cofactors for enzymes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Molecular interactions between substrates and the protein structure documented for enzymes containing the FMN or NAD+ cofactor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New database created for enzymes with more than one cofactor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Further research to be carried out to analyze their intermolecular interactions and reactivity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C8102E"/>
                </a:solidFill>
                <a:latin typeface="Overpass"/>
                <a:ea typeface="Overpass"/>
                <a:cs typeface="Overpass"/>
                <a:sym typeface="Overpass"/>
              </a:rPr>
              <a:t>Broader Implications</a:t>
            </a:r>
            <a:endParaRPr sz="1600" b="1">
              <a:solidFill>
                <a:srgbClr val="C8102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Enzymes can be used for biological and industrial purposes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Information to be published for future researchers and students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Data shows conditions needed for enzymes to carry out chemical reactions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C8102E"/>
                </a:solidFill>
                <a:latin typeface="Overpass"/>
                <a:ea typeface="Overpass"/>
                <a:cs typeface="Overpass"/>
                <a:sym typeface="Overpass"/>
              </a:rPr>
              <a:t>Future Steps</a:t>
            </a:r>
            <a:endParaRPr sz="1600" b="1">
              <a:solidFill>
                <a:srgbClr val="C8102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Continue looking through six other databases with different cofactors: NAD+, NDP, NAP, FAD, NAI, and PLP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verpass"/>
              <a:buChar char="-"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Identify their substrates, intermolecular interactions, and chemical reactions the enzymes carry out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65" name="Google Shape;665;p73"/>
          <p:cNvSpPr txBox="1">
            <a:spLocks noGrp="1"/>
          </p:cNvSpPr>
          <p:nvPr>
            <p:ph type="title"/>
          </p:nvPr>
        </p:nvSpPr>
        <p:spPr>
          <a:xfrm>
            <a:off x="266700" y="1228725"/>
            <a:ext cx="28575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C8102E"/>
                </a:solidFill>
              </a:rPr>
              <a:t>Conclusion anD Future STeps </a:t>
            </a:r>
            <a:endParaRPr b="0">
              <a:solidFill>
                <a:srgbClr val="C8102E"/>
              </a:solidFill>
            </a:endParaRPr>
          </a:p>
        </p:txBody>
      </p:sp>
      <p:sp>
        <p:nvSpPr>
          <p:cNvPr id="666" name="Google Shape;666;p73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67" name="Google Shape;667;p73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8" name="Google Shape;668;p73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12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74"/>
          <p:cNvSpPr txBox="1">
            <a:spLocks noGrp="1"/>
          </p:cNvSpPr>
          <p:nvPr>
            <p:ph type="title"/>
          </p:nvPr>
        </p:nvSpPr>
        <p:spPr>
          <a:xfrm>
            <a:off x="771000" y="115663"/>
            <a:ext cx="77040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C8102E"/>
                </a:solidFill>
              </a:rPr>
              <a:t>References</a:t>
            </a:r>
            <a:endParaRPr b="0">
              <a:solidFill>
                <a:srgbClr val="C8102E"/>
              </a:solidFill>
            </a:endParaRPr>
          </a:p>
        </p:txBody>
      </p:sp>
      <p:sp>
        <p:nvSpPr>
          <p:cNvPr id="674" name="Google Shape;674;p74"/>
          <p:cNvSpPr txBox="1"/>
          <p:nvPr/>
        </p:nvSpPr>
        <p:spPr>
          <a:xfrm>
            <a:off x="96775" y="747175"/>
            <a:ext cx="88788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Biology Online Editors. (2021, July 21). Flavin mononucleotide. Biology Articles, Tutorials &amp;amp; Dictionary Online.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3"/>
              </a:rPr>
              <a:t>https://www.biologyonline.com/dictionary/flavin-mononucleotide#:~:text=FMN%20is%20a%20mononucleotide%20that,erythrocytes%20and%20platelets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)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Cibulka, R., &amp;amp; Fraaije, M. W. (2021). Modes of flavin‐based catalysis. Flavin‐Based Catalysis, 97–124.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4"/>
              </a:rPr>
              <a:t>https://doi.org/10.1002/9783527830138.ch4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Enzyme. Genome.gov. (2023, July 26).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5"/>
              </a:rPr>
              <a:t>https://www.genome.gov/genetics-glossary/Enzyme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Koshland, D. E., &amp;amp; Haurowitz, F. (2023, June 1). Protein. Encyclopædia Britannica.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6"/>
              </a:rPr>
              <a:t>https://www.britannica.com/science/protein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Lewis, T., &amp;amp; Stone, W. L. (2023, April 24). Biochemistry, proteins enzymes - statpearls - NCBI bookshelf. National Library of Medicine.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7"/>
              </a:rPr>
              <a:t>https://www.ncbi.nlm.nih.gov/books/NBK554481/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N, S. (2021, July 13). Difference between cofactor and coenzyme (with comparison chart). Biology Reader.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8"/>
              </a:rPr>
              <a:t>https://biologyreader.com/difference-between-cofactor-and-coenzyme.html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Nicholls, B. T., Oblinsky, D. G., Kurtoic, S. I., Grosheva, D., Ye, Y., Scholes, G. D., &amp;amp; Hyster, T. K. (2021). Engineering a non‐natural photoenzyme for Improved Photon Efficiency**. Angewandte Chemie, 134(2).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9"/>
              </a:rPr>
              <a:t>https://doi.org/10.1002/ange.202113842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Page, C. G., Cooper, S. J., DeHovitz, J. S., Oblinsky, D. G., Biegasiewicz, K. F., Antropow, A. H., Armbrust, K. W., Ellis, J. M., Hamann, L. G., Horn, E. J., Oberg, K. M., Scholes, G. D., &amp;amp; Hyster, T. K. (2020). Quaternary charge-transfer complex enables photoenzymatic intermolecular hydroalkylation of olefins. Journal of the American Chemical Society, 143(1), 97–102.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0"/>
              </a:rPr>
              <a:t>https://doi.org/10.1021/jacs.0c11462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Rogers, K. (2023, April 26). Induced-FIT theory. Encyclopædia Britannica.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1"/>
              </a:rPr>
              <a:t>https://www.britannica.com/science/induced-fit-theory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Sandoval, B. A., Meichan, A. J., &amp;amp; Hyster, T. K. (2017). Enantioselective hydrogen atom transfer: Discovery of catalytic promiscuity in flavin-dependent ‘ene’-reductases. Journal of the American Chemical Society, 139(33), 11313–11316.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2"/>
              </a:rPr>
              <a:t>https://doi.org/10.1021/jacs.7b05468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Yokoyama, Dr. M. (2023, July 18). What is an enzyme cofactor?. News.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3"/>
              </a:rPr>
              <a:t>https://www.news-medical.net/life-sciences/What-is-an-Enzyme-Cofactor.aspx#:~:text=Some%20enzymes%20require%20the%20addition,becomes%20the%20active%20%E2%80%9Choloenzyme%E2%80%9D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Yaku, K., Okabe, K., Gulshan, M., Takatsu, K., Okamoto, H., &amp;amp; Nakagawa, T. (2019). Metabolism and biochemical properties of nicotinamide adenine dinucleotide (NAD) analogs, nicotinamide guanine dinucleotide (NGD) and nicotinamide hypoxanthine dinucleotide (NHD). Scientific Reports, 9(1).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4"/>
              </a:rPr>
              <a:t>https://doi.org/10.1038/s41598-019-49547-6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Nature Publishing Group. (n.d.). Enzymes allow activation energies to be lowered. Nature news.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5"/>
              </a:rPr>
              <a:t>https://www.nature.com/scitable/content/enzymes-allow-activation-energies-to-be-lowered-14747799/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 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Levels of Protein Structure. Four levels of protein structure. (n.d.). </a:t>
            </a:r>
            <a:r>
              <a:rPr lang="en" sz="800" u="sng">
                <a:solidFill>
                  <a:schemeClr val="hlink"/>
                </a:solidFill>
                <a:latin typeface="Overpass"/>
                <a:ea typeface="Overpass"/>
                <a:cs typeface="Overpass"/>
                <a:sym typeface="Overpass"/>
                <a:hlinkClick r:id="rId16"/>
              </a:rPr>
              <a:t>https://www.mun.ca/biology/scarr/iGen3_06-04.html</a:t>
            </a: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 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n" sz="800">
                <a:latin typeface="Overpass"/>
                <a:ea typeface="Overpass"/>
                <a:cs typeface="Overpass"/>
                <a:sym typeface="Overpass"/>
              </a:rPr>
              <a:t>Pharmaceutical enzymes: Enzymes for pharmaceutical industry. Ultreze Enzymes. (2023, August 1). https://ultrezenzymes.com/services/enzymes-for-pharmaceutical-industry/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75" name="Google Shape;675;p74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76" name="Google Shape;676;p74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7" name="Google Shape;677;p74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13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75"/>
          <p:cNvPicPr preferRelativeResize="0"/>
          <p:nvPr/>
        </p:nvPicPr>
        <p:blipFill rotWithShape="1">
          <a:blip r:embed="rId3">
            <a:alphaModFix/>
          </a:blip>
          <a:srcRect l="28291" r="7263"/>
          <a:stretch/>
        </p:blipFill>
        <p:spPr>
          <a:xfrm>
            <a:off x="3250600" y="0"/>
            <a:ext cx="58934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75"/>
          <p:cNvSpPr/>
          <p:nvPr/>
        </p:nvSpPr>
        <p:spPr>
          <a:xfrm>
            <a:off x="2739700" y="296710"/>
            <a:ext cx="6030300" cy="455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84" name="Google Shape;684;p75"/>
          <p:cNvSpPr txBox="1"/>
          <p:nvPr/>
        </p:nvSpPr>
        <p:spPr>
          <a:xfrm>
            <a:off x="229600" y="1581450"/>
            <a:ext cx="4950300" cy="2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Center for STEM Education</a:t>
            </a:r>
            <a:endParaRPr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Claire Duggan,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 Executive Director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Jennifer Love,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Associate Director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Claire Stipp and Yassine Souabny,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YSP Coordinators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Nicolas Fuchs,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Program Manager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Mary Howley,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Administrative Office</a:t>
            </a: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r</a:t>
            </a:r>
            <a:endParaRPr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685" name="Google Shape;685;p75"/>
          <p:cNvSpPr txBox="1"/>
          <p:nvPr/>
        </p:nvSpPr>
        <p:spPr>
          <a:xfrm>
            <a:off x="4500725" y="1796100"/>
            <a:ext cx="4271700" cy="18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Department of Chemistry and Chemical Biology </a:t>
            </a:r>
            <a:endParaRPr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Dong Theoretical and Computational Chemistry Lab</a:t>
            </a:r>
            <a:endParaRPr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Professor Sijia Dong,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Assistant Professor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Gustavo Mondragon,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Postdoctoral Scholar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Zheyu Zhang, </a:t>
            </a:r>
            <a:r>
              <a:rPr lang="en" i="1">
                <a:solidFill>
                  <a:schemeClr val="lt1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Ph. D. Candidate</a:t>
            </a:r>
            <a:endParaRPr i="1">
              <a:solidFill>
                <a:schemeClr val="lt1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grpSp>
        <p:nvGrpSpPr>
          <p:cNvPr id="686" name="Google Shape;686;p75"/>
          <p:cNvGrpSpPr/>
          <p:nvPr/>
        </p:nvGrpSpPr>
        <p:grpSpPr>
          <a:xfrm>
            <a:off x="3237130" y="101275"/>
            <a:ext cx="5806849" cy="4935100"/>
            <a:chOff x="4571486" y="101275"/>
            <a:chExt cx="4473000" cy="4935100"/>
          </a:xfrm>
        </p:grpSpPr>
        <p:cxnSp>
          <p:nvCxnSpPr>
            <p:cNvPr id="687" name="Google Shape;687;p75"/>
            <p:cNvCxnSpPr/>
            <p:nvPr/>
          </p:nvCxnSpPr>
          <p:spPr>
            <a:xfrm rot="10800000">
              <a:off x="9032861" y="108900"/>
              <a:ext cx="0" cy="4919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75"/>
            <p:cNvCxnSpPr/>
            <p:nvPr/>
          </p:nvCxnSpPr>
          <p:spPr>
            <a:xfrm>
              <a:off x="4571486" y="50363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75"/>
            <p:cNvCxnSpPr/>
            <p:nvPr/>
          </p:nvCxnSpPr>
          <p:spPr>
            <a:xfrm>
              <a:off x="4571486" y="101275"/>
              <a:ext cx="44730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690" name="Google Shape;690;p75"/>
          <p:cNvCxnSpPr>
            <a:stCxn id="683" idx="0"/>
          </p:cNvCxnSpPr>
          <p:nvPr/>
        </p:nvCxnSpPr>
        <p:spPr>
          <a:xfrm>
            <a:off x="5754850" y="29671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1" name="Google Shape;691;p75"/>
          <p:cNvCxnSpPr/>
          <p:nvPr/>
        </p:nvCxnSpPr>
        <p:spPr>
          <a:xfrm>
            <a:off x="4424525" y="1262600"/>
            <a:ext cx="6900" cy="3181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92" name="Google Shape;692;p75"/>
          <p:cNvSpPr txBox="1">
            <a:spLocks noGrp="1"/>
          </p:cNvSpPr>
          <p:nvPr>
            <p:ph type="title"/>
          </p:nvPr>
        </p:nvSpPr>
        <p:spPr>
          <a:xfrm>
            <a:off x="1556850" y="152400"/>
            <a:ext cx="60303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0">
                <a:solidFill>
                  <a:srgbClr val="C8102E"/>
                </a:solidFill>
                <a:highlight>
                  <a:srgbClr val="FFFFFF"/>
                </a:highlight>
              </a:rPr>
              <a:t>Acknowledgments</a:t>
            </a:r>
            <a:endParaRPr sz="3500" b="0">
              <a:solidFill>
                <a:srgbClr val="C8102E"/>
              </a:solidFill>
              <a:highlight>
                <a:srgbClr val="FFFFFF"/>
              </a:highlight>
            </a:endParaRPr>
          </a:p>
        </p:txBody>
      </p:sp>
      <p:sp>
        <p:nvSpPr>
          <p:cNvPr id="693" name="Google Shape;693;p75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94" name="Google Shape;694;p75"/>
          <p:cNvCxnSpPr/>
          <p:nvPr/>
        </p:nvCxnSpPr>
        <p:spPr>
          <a:xfrm>
            <a:off x="171450" y="4643450"/>
            <a:ext cx="8769300" cy="40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5" name="Google Shape;695;p75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14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471" name="Google Shape;471;p63"/>
          <p:cNvSpPr txBox="1">
            <a:spLocks noGrp="1"/>
          </p:cNvSpPr>
          <p:nvPr>
            <p:ph type="title"/>
          </p:nvPr>
        </p:nvSpPr>
        <p:spPr>
          <a:xfrm>
            <a:off x="3585450" y="173275"/>
            <a:ext cx="1973100" cy="7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000000"/>
                </a:solidFill>
              </a:rPr>
              <a:t>ABSTRACT    </a:t>
            </a:r>
            <a:endParaRPr b="0">
              <a:solidFill>
                <a:srgbClr val="000000"/>
              </a:solidFill>
            </a:endParaRPr>
          </a:p>
        </p:txBody>
      </p:sp>
      <p:sp>
        <p:nvSpPr>
          <p:cNvPr id="472" name="Google Shape;472;p63"/>
          <p:cNvSpPr txBox="1"/>
          <p:nvPr/>
        </p:nvSpPr>
        <p:spPr>
          <a:xfrm>
            <a:off x="246025" y="1010025"/>
            <a:ext cx="4441800" cy="2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8102E"/>
                </a:solidFill>
                <a:latin typeface="Overpass"/>
                <a:ea typeface="Overpass"/>
                <a:cs typeface="Overpass"/>
                <a:sym typeface="Overpass"/>
              </a:rPr>
              <a:t>Motivation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Characteristics of enzymes have to be researched and described before biological and industrial uses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Goal is to develop a large database with enzyme structure and catalysis descriptions → create a model to predict substrates and chemical reactions of enzymes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Future </a:t>
            </a: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applications: conduct further research on the potential photoenzymes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473" name="Google Shape;473;p63"/>
          <p:cNvSpPr txBox="1"/>
          <p:nvPr/>
        </p:nvSpPr>
        <p:spPr>
          <a:xfrm>
            <a:off x="4720950" y="880975"/>
            <a:ext cx="4145400" cy="2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8102E"/>
                </a:solidFill>
                <a:latin typeface="Overpass"/>
                <a:ea typeface="Overpass"/>
                <a:cs typeface="Overpass"/>
                <a:sym typeface="Overpass"/>
              </a:rPr>
              <a:t>Personal Objectives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Determine the substrate(s) and cofactor(s) for the enzymes with the FMN (Flavin Mononucleotide) or NAD+ (Nicotinamide Adenine Dinucleotide) cofactor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Update the FMN and NAD+ Excel Spreadsheets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Create a new database for enzymes with more than one cofactor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Develop a deeper understanding of enzyme catalysis and molecular interactions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474" name="Google Shape;474;p63"/>
          <p:cNvSpPr txBox="1"/>
          <p:nvPr/>
        </p:nvSpPr>
        <p:spPr>
          <a:xfrm>
            <a:off x="210900" y="3431063"/>
            <a:ext cx="87222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8102E"/>
                </a:solidFill>
                <a:latin typeface="Overpass"/>
                <a:ea typeface="Overpass"/>
                <a:cs typeface="Overpass"/>
                <a:sym typeface="Overpass"/>
              </a:rPr>
              <a:t>Results</a:t>
            </a:r>
            <a:endParaRPr b="1">
              <a:solidFill>
                <a:srgbClr val="C8102E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Substrates and cofactors were determined for the enzymes with the FMN or NAD+ cofactor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Of the 662 enzymes containing the FMN cofactor, it was found that 74.2% of the enzymes had only one cofactor and 25.8% of the enzymes contained more than one cofactor. 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475" name="Google Shape;475;p63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6" name="Google Shape;476;p63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2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4"/>
          <p:cNvSpPr/>
          <p:nvPr/>
        </p:nvSpPr>
        <p:spPr>
          <a:xfrm>
            <a:off x="-66425" y="413000"/>
            <a:ext cx="4198500" cy="112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82" name="Google Shape;482;p64"/>
          <p:cNvSpPr txBox="1">
            <a:spLocks noGrp="1"/>
          </p:cNvSpPr>
          <p:nvPr>
            <p:ph type="title"/>
          </p:nvPr>
        </p:nvSpPr>
        <p:spPr>
          <a:xfrm>
            <a:off x="794025" y="620300"/>
            <a:ext cx="2480100" cy="7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C8102E"/>
                </a:solidFill>
                <a:highlight>
                  <a:srgbClr val="FFFFFF"/>
                </a:highlight>
              </a:rPr>
              <a:t> Background </a:t>
            </a:r>
            <a:endParaRPr b="0">
              <a:solidFill>
                <a:srgbClr val="C8102E"/>
              </a:solidFill>
              <a:highlight>
                <a:srgbClr val="FFFFFF"/>
              </a:highlight>
            </a:endParaRPr>
          </a:p>
        </p:txBody>
      </p:sp>
      <p:cxnSp>
        <p:nvCxnSpPr>
          <p:cNvPr id="483" name="Google Shape;483;p64"/>
          <p:cNvCxnSpPr/>
          <p:nvPr/>
        </p:nvCxnSpPr>
        <p:spPr>
          <a:xfrm rot="10800000">
            <a:off x="9039625" y="2574175"/>
            <a:ext cx="0" cy="2472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4" name="Google Shape;484;p64"/>
          <p:cNvCxnSpPr/>
          <p:nvPr/>
        </p:nvCxnSpPr>
        <p:spPr>
          <a:xfrm rot="10800000">
            <a:off x="108900" y="5036375"/>
            <a:ext cx="8936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5" name="Google Shape;485;p64"/>
          <p:cNvCxnSpPr/>
          <p:nvPr/>
        </p:nvCxnSpPr>
        <p:spPr>
          <a:xfrm rot="10800000">
            <a:off x="108900" y="2574925"/>
            <a:ext cx="0" cy="247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6" name="Google Shape;486;p64"/>
          <p:cNvSpPr txBox="1"/>
          <p:nvPr/>
        </p:nvSpPr>
        <p:spPr>
          <a:xfrm>
            <a:off x="343600" y="1596500"/>
            <a:ext cx="3933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Protein:</a:t>
            </a: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large, complex macromolecules made up of amino acid residues connected by peptide bonds, creating polypeptide chains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487" name="Google Shape;487;p64"/>
          <p:cNvSpPr txBox="1"/>
          <p:nvPr/>
        </p:nvSpPr>
        <p:spPr>
          <a:xfrm>
            <a:off x="4469650" y="2612075"/>
            <a:ext cx="43818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verpass"/>
                <a:ea typeface="Overpass"/>
                <a:cs typeface="Overpass"/>
                <a:sym typeface="Overpass"/>
              </a:rPr>
              <a:t>Enzyme: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proteins that function as catalysts to accelerate and regulate biochemical reactions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Lowers the activation energy by stabilizing the transition state → speeding up reaction rates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Components: substrate, active site, inhibitor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Photoenzyme:</a:t>
            </a: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enzymes that catalyze chemical reactions under the presence of light 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488" name="Google Shape;48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650" y="435175"/>
            <a:ext cx="4290105" cy="20735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9" name="Google Shape;48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00" y="2476863"/>
            <a:ext cx="3520201" cy="20735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0" name="Google Shape;490;p64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491" name="Google Shape;491;p64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64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3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5"/>
          <p:cNvSpPr/>
          <p:nvPr/>
        </p:nvSpPr>
        <p:spPr>
          <a:xfrm>
            <a:off x="-66425" y="413000"/>
            <a:ext cx="4198500" cy="112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98" name="Google Shape;498;p65"/>
          <p:cNvSpPr txBox="1">
            <a:spLocks noGrp="1"/>
          </p:cNvSpPr>
          <p:nvPr>
            <p:ph type="title"/>
          </p:nvPr>
        </p:nvSpPr>
        <p:spPr>
          <a:xfrm>
            <a:off x="794025" y="620300"/>
            <a:ext cx="2480100" cy="7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C8102E"/>
                </a:solidFill>
                <a:highlight>
                  <a:srgbClr val="FFFFFF"/>
                </a:highlight>
              </a:rPr>
              <a:t> Background </a:t>
            </a:r>
            <a:endParaRPr b="0">
              <a:solidFill>
                <a:srgbClr val="C8102E"/>
              </a:solidFill>
              <a:highlight>
                <a:srgbClr val="FFFFFF"/>
              </a:highlight>
            </a:endParaRPr>
          </a:p>
        </p:txBody>
      </p:sp>
      <p:cxnSp>
        <p:nvCxnSpPr>
          <p:cNvPr id="499" name="Google Shape;499;p65"/>
          <p:cNvCxnSpPr/>
          <p:nvPr/>
        </p:nvCxnSpPr>
        <p:spPr>
          <a:xfrm rot="10800000">
            <a:off x="9039625" y="2574175"/>
            <a:ext cx="0" cy="2472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Google Shape;500;p65"/>
          <p:cNvCxnSpPr/>
          <p:nvPr/>
        </p:nvCxnSpPr>
        <p:spPr>
          <a:xfrm rot="10800000">
            <a:off x="108900" y="5036375"/>
            <a:ext cx="8936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65"/>
          <p:cNvCxnSpPr/>
          <p:nvPr/>
        </p:nvCxnSpPr>
        <p:spPr>
          <a:xfrm rot="10800000">
            <a:off x="108900" y="2574925"/>
            <a:ext cx="0" cy="247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2" name="Google Shape;502;p65"/>
          <p:cNvSpPr txBox="1"/>
          <p:nvPr/>
        </p:nvSpPr>
        <p:spPr>
          <a:xfrm>
            <a:off x="226750" y="1587375"/>
            <a:ext cx="5244900" cy="15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verpass"/>
                <a:ea typeface="Overpass"/>
                <a:cs typeface="Overpass"/>
                <a:sym typeface="Overpass"/>
              </a:rPr>
              <a:t>Cofactor: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a non-protein molecule that is required by the enzyme to perform its catalytic reaction(s)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Inorganic cofactors: metal ions (e.g., iron-sulfur clusters)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Organic cofactors: small organic molecules derived from vitamins (e.g., FAD)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03" name="Google Shape;503;p65"/>
          <p:cNvPicPr preferRelativeResize="0"/>
          <p:nvPr/>
        </p:nvPicPr>
        <p:blipFill rotWithShape="1">
          <a:blip r:embed="rId3">
            <a:alphaModFix/>
          </a:blip>
          <a:srcRect l="1824" t="2886" r="1154" b="11202"/>
          <a:stretch/>
        </p:blipFill>
        <p:spPr>
          <a:xfrm>
            <a:off x="574437" y="3169800"/>
            <a:ext cx="2780876" cy="13604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4" name="Google Shape;504;p65"/>
          <p:cNvSpPr txBox="1"/>
          <p:nvPr/>
        </p:nvSpPr>
        <p:spPr>
          <a:xfrm>
            <a:off x="4268425" y="343875"/>
            <a:ext cx="4776600" cy="1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Why Study Enzymes? </a:t>
            </a: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Overpass"/>
              <a:buChar char="-"/>
            </a:pP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Biological and industrial uses: cellular metabolism, drug delivery, diagnosis of illnesses, and manufacture of medicine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05" name="Google Shape;50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9938" y="3169788"/>
            <a:ext cx="1401700" cy="13604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6" name="Google Shape;50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6263" y="1798919"/>
            <a:ext cx="1265012" cy="23937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7" name="Google Shape;507;p65"/>
          <p:cNvSpPr txBox="1"/>
          <p:nvPr/>
        </p:nvSpPr>
        <p:spPr>
          <a:xfrm>
            <a:off x="6229225" y="3899575"/>
            <a:ext cx="54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FAD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08" name="Google Shape;508;p65"/>
          <p:cNvSpPr txBox="1"/>
          <p:nvPr/>
        </p:nvSpPr>
        <p:spPr>
          <a:xfrm>
            <a:off x="4643125" y="4253563"/>
            <a:ext cx="547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SF4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09" name="Google Shape;509;p65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510" name="Google Shape;510;p65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1" name="Google Shape;511;p65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4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12" name="Google Shape;51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7000" y="1487250"/>
            <a:ext cx="1916901" cy="132906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3" name="Google Shape;513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7599" y="2976674"/>
            <a:ext cx="1755710" cy="151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6"/>
          <p:cNvSpPr/>
          <p:nvPr/>
        </p:nvSpPr>
        <p:spPr>
          <a:xfrm>
            <a:off x="-66425" y="413000"/>
            <a:ext cx="4198500" cy="112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19" name="Google Shape;519;p66"/>
          <p:cNvSpPr txBox="1">
            <a:spLocks noGrp="1"/>
          </p:cNvSpPr>
          <p:nvPr>
            <p:ph type="title"/>
          </p:nvPr>
        </p:nvSpPr>
        <p:spPr>
          <a:xfrm>
            <a:off x="383600" y="620300"/>
            <a:ext cx="3641700" cy="7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C8102E"/>
                </a:solidFill>
                <a:highlight>
                  <a:srgbClr val="FFFFFF"/>
                </a:highlight>
              </a:rPr>
              <a:t> Background: FMN </a:t>
            </a:r>
            <a:endParaRPr b="0">
              <a:solidFill>
                <a:srgbClr val="C8102E"/>
              </a:solidFill>
              <a:highlight>
                <a:srgbClr val="FFFFFF"/>
              </a:highlight>
            </a:endParaRPr>
          </a:p>
        </p:txBody>
      </p:sp>
      <p:cxnSp>
        <p:nvCxnSpPr>
          <p:cNvPr id="520" name="Google Shape;520;p66"/>
          <p:cNvCxnSpPr/>
          <p:nvPr/>
        </p:nvCxnSpPr>
        <p:spPr>
          <a:xfrm rot="10800000">
            <a:off x="108900" y="5036375"/>
            <a:ext cx="8936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66"/>
          <p:cNvCxnSpPr/>
          <p:nvPr/>
        </p:nvCxnSpPr>
        <p:spPr>
          <a:xfrm rot="10800000">
            <a:off x="108900" y="2574925"/>
            <a:ext cx="0" cy="247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2" name="Google Shape;522;p66"/>
          <p:cNvSpPr txBox="1"/>
          <p:nvPr/>
        </p:nvSpPr>
        <p:spPr>
          <a:xfrm>
            <a:off x="5261275" y="229863"/>
            <a:ext cx="266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Overpass"/>
                <a:ea typeface="Overpass"/>
                <a:cs typeface="Overpass"/>
                <a:sym typeface="Overpass"/>
              </a:rPr>
              <a:t>FMN: Flavin Mononucleotide</a:t>
            </a:r>
            <a:endParaRPr b="1" u="sng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23" name="Google Shape;52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850" y="2094525"/>
            <a:ext cx="1837548" cy="2029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4" name="Google Shape;524;p66"/>
          <p:cNvSpPr txBox="1"/>
          <p:nvPr/>
        </p:nvSpPr>
        <p:spPr>
          <a:xfrm>
            <a:off x="237075" y="1859075"/>
            <a:ext cx="3187200" cy="2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verpass"/>
                <a:ea typeface="Overpass"/>
                <a:cs typeface="Overpass"/>
                <a:sym typeface="Overpass"/>
              </a:rPr>
              <a:t>FMN: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a biomolecule synthesized by riboflavin (vitamin B</a:t>
            </a:r>
            <a:r>
              <a:rPr lang="en" baseline="-25000"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) that acts as a cofactor in blue-light photoreceptors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A strong oxidizing agent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Found in tissues (muscles) and cells (RBC)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Plays a critical role in vitamin B6 metabolism and riboflavin metabolism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25" name="Google Shape;525;p66"/>
          <p:cNvSpPr txBox="1"/>
          <p:nvPr/>
        </p:nvSpPr>
        <p:spPr>
          <a:xfrm>
            <a:off x="4552575" y="786775"/>
            <a:ext cx="27753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verpass"/>
                <a:ea typeface="Overpass"/>
                <a:cs typeface="Overpass"/>
                <a:sym typeface="Overpass"/>
              </a:rPr>
              <a:t>Substrates: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 simple molecules with double bonds and aromatic rings, weak interactions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e.g., ORO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26" name="Google Shape;526;p66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527" name="Google Shape;527;p66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8" name="Google Shape;528;p66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5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29" name="Google Shape;52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975" y="744808"/>
            <a:ext cx="1283250" cy="11688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0" name="Google Shape;530;p66"/>
          <p:cNvSpPr txBox="1"/>
          <p:nvPr/>
        </p:nvSpPr>
        <p:spPr>
          <a:xfrm>
            <a:off x="8305375" y="2571750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31" name="Google Shape;531;p66"/>
          <p:cNvSpPr txBox="1"/>
          <p:nvPr/>
        </p:nvSpPr>
        <p:spPr>
          <a:xfrm>
            <a:off x="5453775" y="2381863"/>
            <a:ext cx="1764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Inhibitors:</a:t>
            </a: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halogen groups (F and Br), excessive nitro groups, guanidine groups, strong interactions </a:t>
            </a: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-"/>
            </a:pP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e.g., XAJ</a:t>
            </a: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32" name="Google Shape;53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7775" y="2163412"/>
            <a:ext cx="1597650" cy="22340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3" name="Google Shape;533;p66"/>
          <p:cNvSpPr txBox="1"/>
          <p:nvPr/>
        </p:nvSpPr>
        <p:spPr>
          <a:xfrm>
            <a:off x="3500475" y="3813425"/>
            <a:ext cx="53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FMN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34" name="Google Shape;534;p66"/>
          <p:cNvSpPr txBox="1"/>
          <p:nvPr/>
        </p:nvSpPr>
        <p:spPr>
          <a:xfrm>
            <a:off x="7327900" y="1589150"/>
            <a:ext cx="53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ORO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35" name="Google Shape;535;p66"/>
          <p:cNvSpPr txBox="1"/>
          <p:nvPr/>
        </p:nvSpPr>
        <p:spPr>
          <a:xfrm>
            <a:off x="8348025" y="4092425"/>
            <a:ext cx="53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XAJ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/>
          <p:nvPr/>
        </p:nvSpPr>
        <p:spPr>
          <a:xfrm>
            <a:off x="-66425" y="413000"/>
            <a:ext cx="4198500" cy="112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541" name="Google Shape;541;p67"/>
          <p:cNvCxnSpPr/>
          <p:nvPr/>
        </p:nvCxnSpPr>
        <p:spPr>
          <a:xfrm rot="10800000">
            <a:off x="108900" y="5036375"/>
            <a:ext cx="89361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67"/>
          <p:cNvCxnSpPr/>
          <p:nvPr/>
        </p:nvCxnSpPr>
        <p:spPr>
          <a:xfrm rot="10800000">
            <a:off x="108900" y="2574925"/>
            <a:ext cx="0" cy="24705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3" name="Google Shape;543;p67"/>
          <p:cNvSpPr txBox="1"/>
          <p:nvPr/>
        </p:nvSpPr>
        <p:spPr>
          <a:xfrm>
            <a:off x="4705500" y="266300"/>
            <a:ext cx="4007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latin typeface="Overpass"/>
                <a:ea typeface="Overpass"/>
                <a:cs typeface="Overpass"/>
                <a:sym typeface="Overpass"/>
              </a:rPr>
              <a:t>NAD+: Nicotinamide Adenine Dinucleotide</a:t>
            </a:r>
            <a:endParaRPr u="sng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44" name="Google Shape;544;p67"/>
          <p:cNvSpPr txBox="1"/>
          <p:nvPr/>
        </p:nvSpPr>
        <p:spPr>
          <a:xfrm>
            <a:off x="2302950" y="2113175"/>
            <a:ext cx="3106800" cy="2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verpass"/>
                <a:ea typeface="Overpass"/>
                <a:cs typeface="Overpass"/>
                <a:sym typeface="Overpass"/>
              </a:rPr>
              <a:t>NAD+: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cofactor that regulates pathways in cellular metabolism through redox reactions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Transfer of electrons between NAD+ (oxidized) and NADH (reduced)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Glycolysis, β-oxidation, and oxidative phosphorylation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45" name="Google Shape;545;p67"/>
          <p:cNvSpPr txBox="1"/>
          <p:nvPr/>
        </p:nvSpPr>
        <p:spPr>
          <a:xfrm>
            <a:off x="6298525" y="806275"/>
            <a:ext cx="2527800" cy="1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verpass"/>
                <a:ea typeface="Overpass"/>
                <a:cs typeface="Overpass"/>
                <a:sym typeface="Overpass"/>
              </a:rPr>
              <a:t>Substrates: </a:t>
            </a:r>
            <a:r>
              <a:rPr lang="en">
                <a:latin typeface="Overpass"/>
                <a:ea typeface="Overpass"/>
                <a:cs typeface="Overpass"/>
                <a:sym typeface="Overpass"/>
              </a:rPr>
              <a:t>alkane chain with hydrogen attached, fatty acids, steroids, carcinogens, nitro groups 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verpass"/>
              <a:buChar char="-"/>
            </a:pPr>
            <a:r>
              <a:rPr lang="en">
                <a:latin typeface="Overpass"/>
                <a:ea typeface="Overpass"/>
                <a:cs typeface="Overpass"/>
                <a:sym typeface="Overpass"/>
              </a:rPr>
              <a:t>e.g., QIC</a:t>
            </a:r>
            <a:endParaRPr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46" name="Google Shape;546;p67"/>
          <p:cNvSpPr txBox="1">
            <a:spLocks noGrp="1"/>
          </p:cNvSpPr>
          <p:nvPr>
            <p:ph type="title"/>
          </p:nvPr>
        </p:nvSpPr>
        <p:spPr>
          <a:xfrm>
            <a:off x="383600" y="620300"/>
            <a:ext cx="3641700" cy="7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C8102E"/>
                </a:solidFill>
                <a:highlight>
                  <a:srgbClr val="FFFFFF"/>
                </a:highlight>
              </a:rPr>
              <a:t> Background: NAD+</a:t>
            </a:r>
            <a:endParaRPr b="0">
              <a:solidFill>
                <a:srgbClr val="C8102E"/>
              </a:solidFill>
              <a:highlight>
                <a:srgbClr val="FFFFFF"/>
              </a:highlight>
            </a:endParaRPr>
          </a:p>
        </p:txBody>
      </p:sp>
      <p:pic>
        <p:nvPicPr>
          <p:cNvPr id="547" name="Google Shape;547;p67"/>
          <p:cNvPicPr preferRelativeResize="0"/>
          <p:nvPr/>
        </p:nvPicPr>
        <p:blipFill rotWithShape="1">
          <a:blip r:embed="rId3">
            <a:alphaModFix/>
          </a:blip>
          <a:srcRect l="7895" r="12187"/>
          <a:stretch/>
        </p:blipFill>
        <p:spPr>
          <a:xfrm>
            <a:off x="477050" y="1617138"/>
            <a:ext cx="1774991" cy="29846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48" name="Google Shape;548;p67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549" name="Google Shape;549;p67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0" name="Google Shape;550;p67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6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51" name="Google Shape;551;p67"/>
          <p:cNvPicPr preferRelativeResize="0"/>
          <p:nvPr/>
        </p:nvPicPr>
        <p:blipFill rotWithShape="1">
          <a:blip r:embed="rId4">
            <a:alphaModFix/>
          </a:blip>
          <a:srcRect l="4759" t="8366" r="3353"/>
          <a:stretch/>
        </p:blipFill>
        <p:spPr>
          <a:xfrm>
            <a:off x="4983813" y="806263"/>
            <a:ext cx="1253358" cy="12591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2" name="Google Shape;552;p67"/>
          <p:cNvSpPr txBox="1"/>
          <p:nvPr/>
        </p:nvSpPr>
        <p:spPr>
          <a:xfrm>
            <a:off x="5522350" y="2251350"/>
            <a:ext cx="3354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Inhibitors:</a:t>
            </a: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halogen groups (F and Br), excessive nitro groups, guanidine groups, strong interactions </a:t>
            </a: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verpass"/>
              <a:buChar char="-"/>
            </a:pPr>
            <a:r>
              <a:rPr lang="en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e.g., N4Q</a:t>
            </a:r>
            <a:endParaRPr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553" name="Google Shape;55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881" y="3245025"/>
            <a:ext cx="2484637" cy="1282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4" name="Google Shape;554;p67"/>
          <p:cNvSpPr txBox="1"/>
          <p:nvPr/>
        </p:nvSpPr>
        <p:spPr>
          <a:xfrm>
            <a:off x="420050" y="4276525"/>
            <a:ext cx="59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NAD+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55" name="Google Shape;555;p67"/>
          <p:cNvSpPr txBox="1"/>
          <p:nvPr/>
        </p:nvSpPr>
        <p:spPr>
          <a:xfrm>
            <a:off x="5839775" y="1773025"/>
            <a:ext cx="59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QIC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56" name="Google Shape;556;p67"/>
          <p:cNvSpPr txBox="1"/>
          <p:nvPr/>
        </p:nvSpPr>
        <p:spPr>
          <a:xfrm>
            <a:off x="5966975" y="4242250"/>
            <a:ext cx="59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N4Q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8"/>
          <p:cNvSpPr/>
          <p:nvPr/>
        </p:nvSpPr>
        <p:spPr>
          <a:xfrm>
            <a:off x="300475" y="296700"/>
            <a:ext cx="8560800" cy="45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562" name="Google Shape;562;p68"/>
          <p:cNvCxnSpPr/>
          <p:nvPr/>
        </p:nvCxnSpPr>
        <p:spPr>
          <a:xfrm>
            <a:off x="9045275" y="4034300"/>
            <a:ext cx="0" cy="101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68"/>
          <p:cNvCxnSpPr/>
          <p:nvPr/>
        </p:nvCxnSpPr>
        <p:spPr>
          <a:xfrm rot="10800000">
            <a:off x="98000" y="5050250"/>
            <a:ext cx="895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68"/>
          <p:cNvCxnSpPr/>
          <p:nvPr/>
        </p:nvCxnSpPr>
        <p:spPr>
          <a:xfrm>
            <a:off x="98150" y="4034300"/>
            <a:ext cx="0" cy="101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5" name="Google Shape;565;p68"/>
          <p:cNvSpPr txBox="1"/>
          <p:nvPr/>
        </p:nvSpPr>
        <p:spPr>
          <a:xfrm>
            <a:off x="1614750" y="293850"/>
            <a:ext cx="591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8102E"/>
                </a:solidFill>
                <a:latin typeface="Bebas Neue"/>
                <a:ea typeface="Bebas Neue"/>
                <a:cs typeface="Bebas Neue"/>
                <a:sym typeface="Bebas Neue"/>
              </a:rPr>
              <a:t>Experimental Methods: FMN/NAD+ Cofactor </a:t>
            </a:r>
            <a:endParaRPr sz="3000">
              <a:solidFill>
                <a:srgbClr val="C8102E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566" name="Google Shape;566;p68"/>
          <p:cNvSpPr/>
          <p:nvPr/>
        </p:nvSpPr>
        <p:spPr>
          <a:xfrm>
            <a:off x="400625" y="866975"/>
            <a:ext cx="1830600" cy="1195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Study intermolecular interactions within proteins and enzymes using literature reviews  and research the FMN/NAD+ cofactor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567" name="Google Shape;567;p68"/>
          <p:cNvCxnSpPr/>
          <p:nvPr/>
        </p:nvCxnSpPr>
        <p:spPr>
          <a:xfrm>
            <a:off x="2303075" y="1396100"/>
            <a:ext cx="441300" cy="1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8" name="Google Shape;568;p68"/>
          <p:cNvSpPr/>
          <p:nvPr/>
        </p:nvSpPr>
        <p:spPr>
          <a:xfrm>
            <a:off x="2780075" y="1074400"/>
            <a:ext cx="1128900" cy="646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FMN/NAD+ Excel Spreadsheet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569" name="Google Shape;569;p68"/>
          <p:cNvCxnSpPr/>
          <p:nvPr/>
        </p:nvCxnSpPr>
        <p:spPr>
          <a:xfrm rot="10800000" flipH="1">
            <a:off x="4028950" y="1397675"/>
            <a:ext cx="443400" cy="51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0" name="Google Shape;570;p68"/>
          <p:cNvSpPr/>
          <p:nvPr/>
        </p:nvSpPr>
        <p:spPr>
          <a:xfrm>
            <a:off x="4584075" y="1050250"/>
            <a:ext cx="1329300" cy="694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RCSB Protein Data Bank (PDB)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1" name="Google Shape;571;p68"/>
          <p:cNvSpPr/>
          <p:nvPr/>
        </p:nvSpPr>
        <p:spPr>
          <a:xfrm>
            <a:off x="6696650" y="821225"/>
            <a:ext cx="1983900" cy="11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Input enzyme name with the FMN/NAD+ cofactor and identify substrates, inhibitors, and cofactors for the specific enzyme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2" name="Google Shape;572;p68"/>
          <p:cNvSpPr/>
          <p:nvPr/>
        </p:nvSpPr>
        <p:spPr>
          <a:xfrm>
            <a:off x="3908975" y="2331100"/>
            <a:ext cx="1615800" cy="961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Update the FMN/NAD+ Excel Spreadsheet with the potential substrate(s)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3" name="Google Shape;573;p68"/>
          <p:cNvSpPr/>
          <p:nvPr/>
        </p:nvSpPr>
        <p:spPr>
          <a:xfrm>
            <a:off x="1717763" y="3573825"/>
            <a:ext cx="2100000" cy="1015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Extract the enzyme from the FMN/NAD+ Excel Spreadsheet and input its information onto the new database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4" name="Google Shape;574;p68"/>
          <p:cNvSpPr txBox="1"/>
          <p:nvPr/>
        </p:nvSpPr>
        <p:spPr>
          <a:xfrm rot="-1019">
            <a:off x="5805075" y="2516237"/>
            <a:ext cx="2023800" cy="361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One cofactor (FMN/NAD+)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5" name="Google Shape;575;p68"/>
          <p:cNvSpPr txBox="1"/>
          <p:nvPr/>
        </p:nvSpPr>
        <p:spPr>
          <a:xfrm rot="1047">
            <a:off x="7378951" y="3881675"/>
            <a:ext cx="985200" cy="361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1+ cofactor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6" name="Google Shape;576;p68"/>
          <p:cNvSpPr txBox="1"/>
          <p:nvPr/>
        </p:nvSpPr>
        <p:spPr>
          <a:xfrm>
            <a:off x="4909525" y="3512750"/>
            <a:ext cx="2130300" cy="1089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Create new database/spreadsheet to document enzymes found to contain more than one cofactor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7" name="Google Shape;577;p68"/>
          <p:cNvSpPr txBox="1"/>
          <p:nvPr/>
        </p:nvSpPr>
        <p:spPr>
          <a:xfrm>
            <a:off x="511425" y="2277527"/>
            <a:ext cx="1830600" cy="108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verpass"/>
                <a:ea typeface="Overpass"/>
                <a:cs typeface="Overpass"/>
                <a:sym typeface="Overpass"/>
              </a:rPr>
              <a:t>Conduct statistical analysis on the data collected for the enzymes with the FMN cofactor 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78" name="Google Shape;578;p68"/>
          <p:cNvSpPr/>
          <p:nvPr/>
        </p:nvSpPr>
        <p:spPr>
          <a:xfrm>
            <a:off x="7198425" y="2130475"/>
            <a:ext cx="1251644" cy="2231440"/>
          </a:xfrm>
          <a:custGeom>
            <a:avLst/>
            <a:gdLst/>
            <a:ahLst/>
            <a:cxnLst/>
            <a:rect l="l" t="t" r="r" b="b"/>
            <a:pathLst>
              <a:path w="49698" h="33132" extrusionOk="0">
                <a:moveTo>
                  <a:pt x="49698" y="0"/>
                </a:moveTo>
                <a:lnTo>
                  <a:pt x="49431" y="33132"/>
                </a:lnTo>
                <a:lnTo>
                  <a:pt x="0" y="32865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579" name="Google Shape;579;p68"/>
          <p:cNvCxnSpPr/>
          <p:nvPr/>
        </p:nvCxnSpPr>
        <p:spPr>
          <a:xfrm rot="10800000">
            <a:off x="3945725" y="4137100"/>
            <a:ext cx="805200" cy="3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0" name="Google Shape;580;p68"/>
          <p:cNvSpPr/>
          <p:nvPr/>
        </p:nvSpPr>
        <p:spPr>
          <a:xfrm>
            <a:off x="928500" y="3567150"/>
            <a:ext cx="661278" cy="752373"/>
          </a:xfrm>
          <a:custGeom>
            <a:avLst/>
            <a:gdLst/>
            <a:ahLst/>
            <a:cxnLst/>
            <a:rect l="l" t="t" r="r" b="b"/>
            <a:pathLst>
              <a:path w="22979" h="33667" extrusionOk="0">
                <a:moveTo>
                  <a:pt x="22979" y="33667"/>
                </a:moveTo>
                <a:lnTo>
                  <a:pt x="0" y="33400"/>
                </a:lnTo>
                <a:lnTo>
                  <a:pt x="267" y="0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581" name="Google Shape;581;p68"/>
          <p:cNvCxnSpPr/>
          <p:nvPr/>
        </p:nvCxnSpPr>
        <p:spPr>
          <a:xfrm rot="10800000" flipH="1">
            <a:off x="5989575" y="1394350"/>
            <a:ext cx="611100" cy="3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2" name="Google Shape;582;p68"/>
          <p:cNvSpPr/>
          <p:nvPr/>
        </p:nvSpPr>
        <p:spPr>
          <a:xfrm>
            <a:off x="5664675" y="2130475"/>
            <a:ext cx="2250947" cy="882554"/>
          </a:xfrm>
          <a:custGeom>
            <a:avLst/>
            <a:gdLst/>
            <a:ahLst/>
            <a:cxnLst/>
            <a:rect l="l" t="t" r="r" b="b"/>
            <a:pathLst>
              <a:path w="49698" h="33132" extrusionOk="0">
                <a:moveTo>
                  <a:pt x="49698" y="0"/>
                </a:moveTo>
                <a:lnTo>
                  <a:pt x="49431" y="33132"/>
                </a:lnTo>
                <a:lnTo>
                  <a:pt x="0" y="32865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583" name="Google Shape;583;p68"/>
          <p:cNvCxnSpPr/>
          <p:nvPr/>
        </p:nvCxnSpPr>
        <p:spPr>
          <a:xfrm rot="10800000">
            <a:off x="2575550" y="2723375"/>
            <a:ext cx="1206300" cy="8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4" name="Google Shape;584;p68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5" name="Google Shape;585;p68"/>
          <p:cNvSpPr txBox="1"/>
          <p:nvPr/>
        </p:nvSpPr>
        <p:spPr>
          <a:xfrm>
            <a:off x="300475" y="4608900"/>
            <a:ext cx="8560800" cy="4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									                  Northeastern University</a:t>
            </a:r>
            <a:endParaRPr sz="900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NEU YSP Program June 26- August 3, 2023 											 College of Science</a:t>
            </a:r>
            <a:endParaRPr sz="900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586" name="Google Shape;586;p68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68"/>
          <p:cNvSpPr txBox="1"/>
          <p:nvPr/>
        </p:nvSpPr>
        <p:spPr>
          <a:xfrm>
            <a:off x="300475" y="5034725"/>
            <a:ext cx="8640300" cy="400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588" name="Google Shape;588;p68"/>
          <p:cNvSpPr txBox="1"/>
          <p:nvPr/>
        </p:nvSpPr>
        <p:spPr>
          <a:xfrm>
            <a:off x="849267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7</a:t>
            </a:r>
            <a:endParaRPr sz="1100">
              <a:solidFill>
                <a:schemeClr val="accent6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9"/>
          <p:cNvSpPr/>
          <p:nvPr/>
        </p:nvSpPr>
        <p:spPr>
          <a:xfrm>
            <a:off x="300475" y="296700"/>
            <a:ext cx="8560800" cy="455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594" name="Google Shape;594;p69"/>
          <p:cNvCxnSpPr/>
          <p:nvPr/>
        </p:nvCxnSpPr>
        <p:spPr>
          <a:xfrm>
            <a:off x="9045275" y="4034300"/>
            <a:ext cx="0" cy="101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5" name="Google Shape;595;p69"/>
          <p:cNvCxnSpPr/>
          <p:nvPr/>
        </p:nvCxnSpPr>
        <p:spPr>
          <a:xfrm rot="10800000">
            <a:off x="98000" y="5050250"/>
            <a:ext cx="895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6" name="Google Shape;596;p69"/>
          <p:cNvCxnSpPr/>
          <p:nvPr/>
        </p:nvCxnSpPr>
        <p:spPr>
          <a:xfrm>
            <a:off x="98150" y="4034300"/>
            <a:ext cx="0" cy="1015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7" name="Google Shape;597;p69"/>
          <p:cNvSpPr txBox="1"/>
          <p:nvPr/>
        </p:nvSpPr>
        <p:spPr>
          <a:xfrm>
            <a:off x="1614750" y="357200"/>
            <a:ext cx="591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C8102E"/>
                </a:solidFill>
                <a:latin typeface="Bebas Neue"/>
                <a:ea typeface="Bebas Neue"/>
                <a:cs typeface="Bebas Neue"/>
                <a:sym typeface="Bebas Neue"/>
              </a:rPr>
              <a:t>Experimental Methods: FMN/NAD+ Cofactor </a:t>
            </a:r>
            <a:endParaRPr sz="3000">
              <a:solidFill>
                <a:srgbClr val="C8102E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598" name="Google Shape;598;p69"/>
          <p:cNvPicPr preferRelativeResize="0"/>
          <p:nvPr/>
        </p:nvPicPr>
        <p:blipFill rotWithShape="1">
          <a:blip r:embed="rId3">
            <a:alphaModFix/>
          </a:blip>
          <a:srcRect r="5437"/>
          <a:stretch/>
        </p:blipFill>
        <p:spPr>
          <a:xfrm>
            <a:off x="7163050" y="2974175"/>
            <a:ext cx="1542800" cy="1454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9" name="Google Shape;599;p69"/>
          <p:cNvPicPr preferRelativeResize="0"/>
          <p:nvPr/>
        </p:nvPicPr>
        <p:blipFill rotWithShape="1">
          <a:blip r:embed="rId4">
            <a:alphaModFix/>
          </a:blip>
          <a:srcRect r="30152"/>
          <a:stretch/>
        </p:blipFill>
        <p:spPr>
          <a:xfrm>
            <a:off x="469925" y="1091749"/>
            <a:ext cx="2383474" cy="14548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0" name="Google Shape;60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8425" y="1091750"/>
            <a:ext cx="2383464" cy="1544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1" name="Google Shape;60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0695" y="1284850"/>
            <a:ext cx="1240980" cy="14346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02" name="Google Shape;602;p69"/>
          <p:cNvCxnSpPr/>
          <p:nvPr/>
        </p:nvCxnSpPr>
        <p:spPr>
          <a:xfrm rot="10800000" flipH="1">
            <a:off x="3004012" y="1803075"/>
            <a:ext cx="705900" cy="4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03" name="Google Shape;603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5553" y="3077262"/>
            <a:ext cx="2284885" cy="13351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04" name="Google Shape;604;p69"/>
          <p:cNvCxnSpPr/>
          <p:nvPr/>
        </p:nvCxnSpPr>
        <p:spPr>
          <a:xfrm rot="10800000" flipH="1">
            <a:off x="6383850" y="1817087"/>
            <a:ext cx="705900" cy="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5" name="Google Shape;605;p69"/>
          <p:cNvCxnSpPr/>
          <p:nvPr/>
        </p:nvCxnSpPr>
        <p:spPr>
          <a:xfrm rot="10800000" flipH="1">
            <a:off x="4091950" y="3672875"/>
            <a:ext cx="457200" cy="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606" name="Google Shape;606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580" y="2986837"/>
            <a:ext cx="3468982" cy="1345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7" name="Google Shape;607;p69"/>
          <p:cNvSpPr txBox="1"/>
          <p:nvPr/>
        </p:nvSpPr>
        <p:spPr>
          <a:xfrm>
            <a:off x="300475" y="4608900"/>
            <a:ext cx="8560800" cy="48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									                  Northeastern University</a:t>
            </a:r>
            <a:endParaRPr sz="900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NEU YSP Program June 26- August 3, 2023 											 College of Science</a:t>
            </a:r>
            <a:endParaRPr sz="900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08" name="Google Shape;608;p69"/>
          <p:cNvSpPr txBox="1"/>
          <p:nvPr/>
        </p:nvSpPr>
        <p:spPr>
          <a:xfrm>
            <a:off x="849267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8</a:t>
            </a:r>
            <a:endParaRPr sz="1100">
              <a:solidFill>
                <a:schemeClr val="accent6"/>
              </a:solidFill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609" name="Google Shape;609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6921" y="910121"/>
            <a:ext cx="705900" cy="84301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0" name="Google Shape;610;p69"/>
          <p:cNvSpPr txBox="1"/>
          <p:nvPr/>
        </p:nvSpPr>
        <p:spPr>
          <a:xfrm>
            <a:off x="7163051" y="859700"/>
            <a:ext cx="457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FMN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11" name="Google Shape;611;p69"/>
          <p:cNvSpPr txBox="1"/>
          <p:nvPr/>
        </p:nvSpPr>
        <p:spPr>
          <a:xfrm>
            <a:off x="7402876" y="2447325"/>
            <a:ext cx="457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FAD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612" name="Google Shape;612;p69"/>
          <p:cNvSpPr txBox="1"/>
          <p:nvPr/>
        </p:nvSpPr>
        <p:spPr>
          <a:xfrm>
            <a:off x="7121501" y="4152450"/>
            <a:ext cx="457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ORO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13" name="Google Shape;613;p69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4" name="Google Shape;614;p69"/>
          <p:cNvSpPr txBox="1"/>
          <p:nvPr/>
        </p:nvSpPr>
        <p:spPr>
          <a:xfrm>
            <a:off x="300475" y="5034725"/>
            <a:ext cx="8640300" cy="400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0"/>
          <p:cNvSpPr txBox="1">
            <a:spLocks noGrp="1"/>
          </p:cNvSpPr>
          <p:nvPr>
            <p:ph type="title"/>
          </p:nvPr>
        </p:nvSpPr>
        <p:spPr>
          <a:xfrm>
            <a:off x="2677500" y="219750"/>
            <a:ext cx="3834300" cy="6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>
                <a:solidFill>
                  <a:srgbClr val="C8102E"/>
                </a:solidFill>
              </a:rPr>
              <a:t>Results</a:t>
            </a:r>
            <a:endParaRPr sz="4000" b="0">
              <a:solidFill>
                <a:srgbClr val="C8102E"/>
              </a:solidFill>
            </a:endParaRPr>
          </a:p>
        </p:txBody>
      </p:sp>
      <p:sp>
        <p:nvSpPr>
          <p:cNvPr id="620" name="Google Shape;620;p70"/>
          <p:cNvSpPr txBox="1"/>
          <p:nvPr/>
        </p:nvSpPr>
        <p:spPr>
          <a:xfrm>
            <a:off x="744792" y="1332848"/>
            <a:ext cx="1378800" cy="3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rPr>
              <a:t>Short terms</a:t>
            </a:r>
            <a:endParaRPr sz="2200" b="1">
              <a:solidFill>
                <a:schemeClr val="lt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621" name="Google Shape;621;p70"/>
          <p:cNvCxnSpPr/>
          <p:nvPr/>
        </p:nvCxnSpPr>
        <p:spPr>
          <a:xfrm rot="10800000">
            <a:off x="102175" y="2435250"/>
            <a:ext cx="0" cy="225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2" name="Google Shape;622;p70"/>
          <p:cNvCxnSpPr/>
          <p:nvPr/>
        </p:nvCxnSpPr>
        <p:spPr>
          <a:xfrm rot="10800000">
            <a:off x="9042450" y="542550"/>
            <a:ext cx="0" cy="2256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3" name="Google Shape;623;p70"/>
          <p:cNvCxnSpPr/>
          <p:nvPr/>
        </p:nvCxnSpPr>
        <p:spPr>
          <a:xfrm>
            <a:off x="3687600" y="5037300"/>
            <a:ext cx="1814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4" name="Google Shape;624;p70"/>
          <p:cNvCxnSpPr/>
          <p:nvPr/>
        </p:nvCxnSpPr>
        <p:spPr>
          <a:xfrm>
            <a:off x="3687600" y="106200"/>
            <a:ext cx="1814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5" name="Google Shape;625;p70"/>
          <p:cNvSpPr txBox="1"/>
          <p:nvPr/>
        </p:nvSpPr>
        <p:spPr>
          <a:xfrm>
            <a:off x="343650" y="3879525"/>
            <a:ext cx="421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Figure 1:</a:t>
            </a:r>
            <a:r>
              <a:rPr lang="en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 The pie chart shows the number of enzymes with one cofactor vs. multiple cofactors.</a:t>
            </a:r>
            <a:endParaRPr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626" name="Google Shape;626;p7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650" y="1021563"/>
            <a:ext cx="4113599" cy="28579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7" name="Google Shape;627;p70"/>
          <p:cNvSpPr txBox="1"/>
          <p:nvPr/>
        </p:nvSpPr>
        <p:spPr>
          <a:xfrm>
            <a:off x="169825" y="4602450"/>
            <a:ext cx="87708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Overpass"/>
                <a:ea typeface="Overpass"/>
                <a:cs typeface="Overpass"/>
                <a:sym typeface="Overpass"/>
              </a:rPr>
              <a:t>Computational Photoenzyme Discovery and Design</a:t>
            </a: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										              Northeastern University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Overpass"/>
                <a:ea typeface="Overpass"/>
                <a:cs typeface="Overpass"/>
                <a:sym typeface="Overpass"/>
              </a:rPr>
              <a:t>NEU YSP Program June 26- August 3, 2023 											              College of Science</a:t>
            </a:r>
            <a:endParaRPr sz="900">
              <a:latin typeface="Overpass"/>
              <a:ea typeface="Overpass"/>
              <a:cs typeface="Overpass"/>
              <a:sym typeface="Overpass"/>
            </a:endParaRPr>
          </a:p>
        </p:txBody>
      </p:sp>
      <p:cxnSp>
        <p:nvCxnSpPr>
          <p:cNvPr id="628" name="Google Shape;628;p70"/>
          <p:cNvCxnSpPr/>
          <p:nvPr/>
        </p:nvCxnSpPr>
        <p:spPr>
          <a:xfrm>
            <a:off x="169825" y="4683650"/>
            <a:ext cx="877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9" name="Google Shape;629;p70"/>
          <p:cNvSpPr txBox="1"/>
          <p:nvPr/>
        </p:nvSpPr>
        <p:spPr>
          <a:xfrm>
            <a:off x="8658225" y="4683650"/>
            <a:ext cx="4002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verpass"/>
                <a:ea typeface="Overpass"/>
                <a:cs typeface="Overpass"/>
                <a:sym typeface="Overpass"/>
              </a:rPr>
              <a:t>9</a:t>
            </a:r>
            <a:endParaRPr sz="11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630" name="Google Shape;630;p70" title="Chart"/>
          <p:cNvPicPr preferRelativeResize="0"/>
          <p:nvPr/>
        </p:nvPicPr>
        <p:blipFill rotWithShape="1">
          <a:blip r:embed="rId4">
            <a:alphaModFix/>
          </a:blip>
          <a:srcRect t="1971" b="3232"/>
          <a:stretch/>
        </p:blipFill>
        <p:spPr>
          <a:xfrm>
            <a:off x="4611000" y="1036750"/>
            <a:ext cx="4218899" cy="28579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1" name="Google Shape;631;p70"/>
          <p:cNvSpPr txBox="1"/>
          <p:nvPr/>
        </p:nvSpPr>
        <p:spPr>
          <a:xfrm>
            <a:off x="4698725" y="3879525"/>
            <a:ext cx="4161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Figure 2: </a:t>
            </a:r>
            <a:r>
              <a:rPr lang="en">
                <a:highlight>
                  <a:srgbClr val="FFFFFF"/>
                </a:highlight>
                <a:latin typeface="Overpass"/>
                <a:ea typeface="Overpass"/>
                <a:cs typeface="Overpass"/>
                <a:sym typeface="Overpass"/>
              </a:rPr>
              <a:t>The pie chart shows the number of enzymes containing one substrate vs. multiple substrates. </a:t>
            </a:r>
            <a:endParaRPr b="1">
              <a:highlight>
                <a:srgbClr val="FFFFFF"/>
              </a:highlight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 Marketing by Slidesgo XL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FFF"/>
      </a:accent5>
      <a:accent6>
        <a:srgbClr val="21212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2286</Words>
  <Application>Microsoft Office PowerPoint</Application>
  <PresentationFormat>On-screen Show (16:9)</PresentationFormat>
  <Paragraphs>164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Bebas Neue</vt:lpstr>
      <vt:lpstr>Arial</vt:lpstr>
      <vt:lpstr>Overpass ExtraLight</vt:lpstr>
      <vt:lpstr>Overpass Light</vt:lpstr>
      <vt:lpstr>Roboto Slab Light</vt:lpstr>
      <vt:lpstr>Georgia</vt:lpstr>
      <vt:lpstr>Overpass</vt:lpstr>
      <vt:lpstr>Fira Sans Extra Condensed Medium</vt:lpstr>
      <vt:lpstr>Minimal Marketing by Slidesgo XL</vt:lpstr>
      <vt:lpstr>COMPUTATIONAL PHOTOENZYME DISCOVERY AND DESIGN</vt:lpstr>
      <vt:lpstr>ABSTRACT    </vt:lpstr>
      <vt:lpstr> Background </vt:lpstr>
      <vt:lpstr> Background </vt:lpstr>
      <vt:lpstr> Background: FMN </vt:lpstr>
      <vt:lpstr> Background: NAD+</vt:lpstr>
      <vt:lpstr>PowerPoint Presentation</vt:lpstr>
      <vt:lpstr>PowerPoint Presentation</vt:lpstr>
      <vt:lpstr>Results</vt:lpstr>
      <vt:lpstr>Results</vt:lpstr>
      <vt:lpstr>Results</vt:lpstr>
      <vt:lpstr>Conclusion anD Future STeps </vt:lpstr>
      <vt:lpstr>References</vt:lpstr>
      <vt:lpstr>Acknowledgments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PHOTOENZYME DISCOVERY AND DESIGN</dc:title>
  <dc:creator>Claire Stipp</dc:creator>
  <cp:lastModifiedBy>Claire Stipp</cp:lastModifiedBy>
  <cp:revision>2</cp:revision>
  <dcterms:modified xsi:type="dcterms:W3CDTF">2023-08-02T18:46:28Z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1216ff-38bd-4bdb-88af-976068a6f500_Enabled">
    <vt:lpwstr>true</vt:lpwstr>
  </property>
  <property fmtid="{D5CDD505-2E9C-101B-9397-08002B2CF9AE}" pid="3" name="MSIP_Label_111216ff-38bd-4bdb-88af-976068a6f500_SetDate">
    <vt:lpwstr>2023-08-02T18:43:24Z</vt:lpwstr>
  </property>
  <property fmtid="{D5CDD505-2E9C-101B-9397-08002B2CF9AE}" pid="4" name="MSIP_Label_111216ff-38bd-4bdb-88af-976068a6f500_Method">
    <vt:lpwstr>Privileged</vt:lpwstr>
  </property>
  <property fmtid="{D5CDD505-2E9C-101B-9397-08002B2CF9AE}" pid="5" name="MSIP_Label_111216ff-38bd-4bdb-88af-976068a6f500_Name">
    <vt:lpwstr>1Lock</vt:lpwstr>
  </property>
  <property fmtid="{D5CDD505-2E9C-101B-9397-08002B2CF9AE}" pid="6" name="MSIP_Label_111216ff-38bd-4bdb-88af-976068a6f500_SiteId">
    <vt:lpwstr>a8eec281-aaa3-4dae-ac9b-9a398b9215e7</vt:lpwstr>
  </property>
  <property fmtid="{D5CDD505-2E9C-101B-9397-08002B2CF9AE}" pid="7" name="MSIP_Label_111216ff-38bd-4bdb-88af-976068a6f500_ActionId">
    <vt:lpwstr>a65a42ce-4300-4388-86fc-fbc96666a0fc</vt:lpwstr>
  </property>
  <property fmtid="{D5CDD505-2E9C-101B-9397-08002B2CF9AE}" pid="8" name="MSIP_Label_111216ff-38bd-4bdb-88af-976068a6f500_ContentBits">
    <vt:lpwstr>0</vt:lpwstr>
  </property>
</Properties>
</file>