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Play"/>
      <p:regular r:id="rId26"/>
      <p:bold r:id="rId27"/>
    </p:embeddedFont>
    <p:embeddedFont>
      <p:font typeface="Roboto"/>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hP6BZnF4meTEXdMQhwzRpFhxuVp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ryaa Mut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2A8801-1D73-4D45-8201-B31B63491B90}">
  <a:tblStyle styleId="{E12A8801-1D73-4D45-8201-B31B63491B9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Play-regular.fntdata"/><Relationship Id="rId25" Type="http://schemas.openxmlformats.org/officeDocument/2006/relationships/slide" Target="slides/slide19.xml"/><Relationship Id="rId28" Type="http://schemas.openxmlformats.org/officeDocument/2006/relationships/font" Target="fonts/Roboto-regular.fntdata"/><Relationship Id="rId27" Type="http://schemas.openxmlformats.org/officeDocument/2006/relationships/font" Target="fonts/Play-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5.xml"/><Relationship Id="rId33" Type="http://schemas.openxmlformats.org/officeDocument/2006/relationships/font" Target="fonts/Lato-bold.fntdata"/><Relationship Id="rId10" Type="http://schemas.openxmlformats.org/officeDocument/2006/relationships/slide" Target="slides/slide4.xml"/><Relationship Id="rId32" Type="http://schemas.openxmlformats.org/officeDocument/2006/relationships/font" Target="fonts/Lato-regular.fntdata"/><Relationship Id="rId13" Type="http://schemas.openxmlformats.org/officeDocument/2006/relationships/slide" Target="slides/slide7.xml"/><Relationship Id="rId35" Type="http://schemas.openxmlformats.org/officeDocument/2006/relationships/font" Target="fonts/Lato-boldItalic.fntdata"/><Relationship Id="rId12" Type="http://schemas.openxmlformats.org/officeDocument/2006/relationships/slide" Target="slides/slide6.xml"/><Relationship Id="rId34" Type="http://schemas.openxmlformats.org/officeDocument/2006/relationships/font" Target="fonts/Lato-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7-14T17:36:48.998">
    <p:pos x="5265" y="1045"/>
    <p:text>change to accurate one</p:text>
    <p:extLst>
      <p:ext uri="{C676402C-5697-4E1C-873F-D02D1690AC5C}">
        <p15:threadingInfo timeZoneBias="0"/>
      </p:ext>
      <p:ext uri="http://customooxmlschemas.google.com/">
        <go:slidesCustomData xmlns:go="http://customooxmlschemas.google.com/" commentPostId="AAABoPcVBe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CFE2F3"/>
                </a:highlight>
              </a:rPr>
              <a:t>Hello everybody, my name is Aryaa Mutha and I’m a rising senior at the Brimmer and May school. </a:t>
            </a:r>
            <a:endParaRPr sz="1100">
              <a:highlight>
                <a:srgbClr val="CFE2F3"/>
              </a:highlight>
            </a:endParaRPr>
          </a:p>
          <a:p>
            <a:pPr indent="0" lvl="0" marL="0" rtl="0" algn="l">
              <a:lnSpc>
                <a:spcPct val="115000"/>
              </a:lnSpc>
              <a:spcBef>
                <a:spcPts val="0"/>
              </a:spcBef>
              <a:spcAft>
                <a:spcPts val="0"/>
              </a:spcAft>
              <a:buClr>
                <a:schemeClr val="dk1"/>
              </a:buClr>
              <a:buSzPts val="1100"/>
              <a:buFont typeface="Arial"/>
              <a:buNone/>
            </a:pPr>
            <a:r>
              <a:rPr lang="en" sz="1100">
                <a:highlight>
                  <a:srgbClr val="B6D7A8"/>
                </a:highlight>
              </a:rPr>
              <a:t>Hi, I’m Eric Nie and I’m a rising senior at Phillips Academy. </a:t>
            </a:r>
            <a:endParaRPr sz="1100">
              <a:highlight>
                <a:srgbClr val="B6D7A8"/>
              </a:highlight>
            </a:endParaRPr>
          </a:p>
          <a:p>
            <a:pPr indent="0" lvl="0" marL="0" rtl="0" algn="l">
              <a:lnSpc>
                <a:spcPct val="115000"/>
              </a:lnSpc>
              <a:spcBef>
                <a:spcPts val="0"/>
              </a:spcBef>
              <a:spcAft>
                <a:spcPts val="0"/>
              </a:spcAft>
              <a:buClr>
                <a:schemeClr val="dk1"/>
              </a:buClr>
              <a:buSzPts val="1100"/>
              <a:buFont typeface="Arial"/>
              <a:buNone/>
            </a:pPr>
            <a:r>
              <a:rPr lang="en" sz="1100">
                <a:highlight>
                  <a:srgbClr val="CFE2F3"/>
                </a:highlight>
              </a:rPr>
              <a:t>And today we will be talking about </a:t>
            </a:r>
            <a:r>
              <a:rPr lang="en" sz="1100">
                <a:highlight>
                  <a:srgbClr val="CFE2F3"/>
                </a:highlight>
              </a:rPr>
              <a:t>Filtering Temperature Sensor Outputs for Power Dissipation Monitoring</a:t>
            </a:r>
            <a:r>
              <a:rPr lang="en" sz="1100">
                <a:highlight>
                  <a:srgbClr val="CFE2F3"/>
                </a:highlight>
              </a:rPr>
              <a:t>.</a:t>
            </a:r>
            <a:endParaRPr sz="1100">
              <a:highlight>
                <a:srgbClr val="CFE2F3"/>
              </a:highlight>
            </a:endParaRPr>
          </a:p>
          <a:p>
            <a:pPr indent="0" lvl="0" marL="0" rtl="0" algn="l">
              <a:lnSpc>
                <a:spcPct val="115000"/>
              </a:lnSpc>
              <a:spcBef>
                <a:spcPts val="0"/>
              </a:spcBef>
              <a:spcAft>
                <a:spcPts val="0"/>
              </a:spcAft>
              <a:buClr>
                <a:schemeClr val="dk1"/>
              </a:buClr>
              <a:buSzPts val="1100"/>
              <a:buFont typeface="Arial"/>
              <a:buNone/>
            </a:pPr>
            <a:r>
              <a:t/>
            </a:r>
            <a:endParaRPr sz="1100">
              <a:highlight>
                <a:srgbClr val="CFE2F3"/>
              </a:highlight>
            </a:endParaRPr>
          </a:p>
          <a:p>
            <a:pPr indent="0" lvl="0" marL="0" rtl="0" algn="l">
              <a:lnSpc>
                <a:spcPct val="115000"/>
              </a:lnSpc>
              <a:spcBef>
                <a:spcPts val="0"/>
              </a:spcBef>
              <a:spcAft>
                <a:spcPts val="0"/>
              </a:spcAft>
              <a:buClr>
                <a:schemeClr val="dk1"/>
              </a:buClr>
              <a:buSzPts val="1100"/>
              <a:buFont typeface="Arial"/>
              <a:buNone/>
            </a:pPr>
            <a:r>
              <a:t/>
            </a:r>
            <a:endParaRPr sz="1100">
              <a:highlight>
                <a:srgbClr val="CFE2F3"/>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Taking all the circuit components that we just introduced (the buffer, integrator, and inverting amplifier), we used them to construct a low-pass filter with the goal to suppress higher-frequency noise in signal measurements. An Arduino is used to control the on and off timing of the switch in the circuit.</a:t>
            </a:r>
            <a:endParaRPr sz="1100">
              <a:highlight>
                <a:srgbClr val="B6D7A8"/>
              </a:highlight>
            </a:endParaRPr>
          </a:p>
          <a:p>
            <a:pPr indent="0" lvl="0" marL="0" rtl="0" algn="l">
              <a:lnSpc>
                <a:spcPct val="115000"/>
              </a:lnSpc>
              <a:spcBef>
                <a:spcPts val="0"/>
              </a:spcBef>
              <a:spcAft>
                <a:spcPts val="0"/>
              </a:spcAft>
              <a:buSzPts val="1400"/>
              <a:buNone/>
            </a:pPr>
            <a:r>
              <a:t/>
            </a:r>
            <a:endParaRPr sz="1100">
              <a:highlight>
                <a:srgbClr val="B6D7A8"/>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CFE2F3"/>
                </a:highlight>
              </a:rPr>
              <a:t>ARYAA:</a:t>
            </a:r>
            <a:endParaRPr sz="1100">
              <a:highlight>
                <a:srgbClr val="CFE2F3"/>
              </a:highlight>
            </a:endParaRPr>
          </a:p>
          <a:p>
            <a:pPr indent="0" lvl="0" marL="0" rtl="0" algn="l">
              <a:lnSpc>
                <a:spcPct val="115000"/>
              </a:lnSpc>
              <a:spcBef>
                <a:spcPts val="0"/>
              </a:spcBef>
              <a:spcAft>
                <a:spcPts val="0"/>
              </a:spcAft>
              <a:buSzPts val="1400"/>
              <a:buNone/>
            </a:pPr>
            <a:r>
              <a:rPr lang="en" sz="1100">
                <a:highlight>
                  <a:srgbClr val="CFE2F3"/>
                </a:highlight>
              </a:rPr>
              <a:t>In the diagram above, you can see all the machines and tools we used in our setup. First, the function generator creates incoming signals that can be AC—like sine, pulse, or square waves—as well as DC signals. The power supply provides a constant DC bias that powers the op-amps in the circuit. To observe how voltages change over time, we use a digital oscilloscope. Our system is powered by a steady 12-volt power supply. Finally, the Arduino generates periodic pulse signals to control the switches in the circuit, as shown in the diagram. Each component plays an important role in making the whole system work smoothly.</a:t>
            </a:r>
            <a:endParaRPr sz="1100">
              <a:highlight>
                <a:srgbClr val="CFE2F3"/>
              </a:highlight>
            </a:endParaRPr>
          </a:p>
          <a:p>
            <a:pPr indent="0" lvl="0" marL="0" rtl="0" algn="l">
              <a:lnSpc>
                <a:spcPct val="115000"/>
              </a:lnSpc>
              <a:spcBef>
                <a:spcPts val="0"/>
              </a:spcBef>
              <a:spcAft>
                <a:spcPts val="0"/>
              </a:spcAft>
              <a:buSzPts val="1400"/>
              <a:buNone/>
            </a:pPr>
            <a:r>
              <a:t/>
            </a:r>
            <a:endParaRPr sz="1100">
              <a:highlight>
                <a:srgbClr val="CFE2F3"/>
              </a:highlight>
            </a:endParaRPr>
          </a:p>
          <a:p>
            <a:pPr indent="0" lvl="0" marL="0" rtl="0" algn="l">
              <a:lnSpc>
                <a:spcPct val="115000"/>
              </a:lnSpc>
              <a:spcBef>
                <a:spcPts val="0"/>
              </a:spcBef>
              <a:spcAft>
                <a:spcPts val="0"/>
              </a:spcAft>
              <a:buSzPts val="1400"/>
              <a:buNone/>
            </a:pPr>
            <a:r>
              <a:rPr lang="en" sz="1100">
                <a:highlight>
                  <a:srgbClr val="CFE2F3"/>
                </a:highlight>
              </a:rPr>
              <a:t>WE USE THE FUNCTION GENERATOR TO MIMIC THE REAL TEMPERATURE SENSOR DATa</a:t>
            </a:r>
            <a:endParaRPr sz="1100">
              <a:highlight>
                <a:srgbClr val="CFE2F3"/>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a:highlight>
                <a:srgbClr val="B6D7A8"/>
              </a:highlight>
            </a:endParaRPr>
          </a:p>
          <a:p>
            <a:pPr indent="0" lvl="0" marL="0" rtl="0" algn="l">
              <a:lnSpc>
                <a:spcPct val="100000"/>
              </a:lnSpc>
              <a:spcBef>
                <a:spcPts val="0"/>
              </a:spcBef>
              <a:spcAft>
                <a:spcPts val="0"/>
              </a:spcAft>
              <a:buClr>
                <a:schemeClr val="dk1"/>
              </a:buClr>
              <a:buSzPts val="1100"/>
              <a:buFont typeface="Arial"/>
              <a:buNone/>
            </a:pPr>
            <a:r>
              <a:rPr lang="en">
                <a:highlight>
                  <a:srgbClr val="B6D7A8"/>
                </a:highlight>
              </a:rPr>
              <a:t>In order to show that the integrator worked as expected, we tested it with a DC input, or a positive constant input voltage. Intuitively, you can expect the time </a:t>
            </a:r>
            <a:r>
              <a:rPr lang="en">
                <a:highlight>
                  <a:srgbClr val="B6D7A8"/>
                </a:highlight>
              </a:rPr>
              <a:t>integral</a:t>
            </a:r>
            <a:r>
              <a:rPr lang="en">
                <a:highlight>
                  <a:srgbClr val="B6D7A8"/>
                </a:highlight>
              </a:rPr>
              <a:t> of this (which is taking the total amount of something over a period of time) to be a linear, accumulating function. As you can see, this is exactly what we saw in the output (blue line). Furthermore, t</a:t>
            </a:r>
            <a:r>
              <a:rPr lang="en">
                <a:highlight>
                  <a:srgbClr val="B6D7A8"/>
                </a:highlight>
              </a:rPr>
              <a:t>hese results lined up with our theoretical calculations (as seen in the measured 10V magnitude), confirming the circuit’s expected behavior.</a:t>
            </a:r>
            <a:endParaRPr>
              <a:highlight>
                <a:srgbClr val="B6D7A8"/>
              </a:highlight>
            </a:endParaRPr>
          </a:p>
          <a:p>
            <a:pPr indent="0" lvl="0" marL="0" rtl="0" algn="l">
              <a:lnSpc>
                <a:spcPct val="100000"/>
              </a:lnSpc>
              <a:spcBef>
                <a:spcPts val="0"/>
              </a:spcBef>
              <a:spcAft>
                <a:spcPts val="0"/>
              </a:spcAft>
              <a:buSzPts val="1400"/>
              <a:buNone/>
            </a:pPr>
            <a:r>
              <a:t/>
            </a:r>
            <a:endParaRPr>
              <a:highlight>
                <a:srgbClr val="B6D7A8"/>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100">
                <a:highlight>
                  <a:srgbClr val="9FC5E8"/>
                </a:highlight>
              </a:rPr>
              <a:t>ARYAA:</a:t>
            </a:r>
            <a:endParaRPr sz="1100">
              <a:highlight>
                <a:srgbClr val="9FC5E8"/>
              </a:highlight>
            </a:endParaRPr>
          </a:p>
          <a:p>
            <a:pPr indent="0" lvl="0" marL="0" rtl="0" algn="l">
              <a:lnSpc>
                <a:spcPct val="100000"/>
              </a:lnSpc>
              <a:spcBef>
                <a:spcPts val="0"/>
              </a:spcBef>
              <a:spcAft>
                <a:spcPts val="0"/>
              </a:spcAft>
              <a:buClr>
                <a:schemeClr val="dk1"/>
              </a:buClr>
              <a:buSzPts val="1200"/>
              <a:buFont typeface="Calibri"/>
              <a:buNone/>
            </a:pPr>
            <a:r>
              <a:rPr lang="en" sz="1100">
                <a:highlight>
                  <a:srgbClr val="9FC5E8"/>
                </a:highlight>
              </a:rPr>
              <a:t>Our circuit worked the way we expected—it acted like an integrator and a low-pass filter. It helped reduce noise in the signal and made it easier to see unusual changes.Next, we plan to connect the circuit to a real temperature sensor with some added noise. After that, we’ll look at how the cleaner signal works with detection methods, possibly including machine learning, to see if it improves how well we can find hardware problems.</a:t>
            </a:r>
            <a:endParaRPr sz="1100">
              <a:highlight>
                <a:srgbClr val="9FC5E8"/>
              </a:highlight>
            </a:endParaRPr>
          </a:p>
          <a:p>
            <a:pPr indent="0" lvl="0" marL="0" rtl="0" algn="l">
              <a:lnSpc>
                <a:spcPct val="100000"/>
              </a:lnSpc>
              <a:spcBef>
                <a:spcPts val="0"/>
              </a:spcBef>
              <a:spcAft>
                <a:spcPts val="0"/>
              </a:spcAft>
              <a:buClr>
                <a:schemeClr val="dk1"/>
              </a:buClr>
              <a:buSzPts val="1200"/>
              <a:buFont typeface="Calibri"/>
              <a:buNone/>
            </a:pPr>
            <a:r>
              <a:t/>
            </a:r>
            <a:endParaRPr sz="1100">
              <a:highlight>
                <a:srgbClr val="9FC5E8"/>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100">
                <a:highlight>
                  <a:srgbClr val="B6D7A8"/>
                </a:highlight>
              </a:rPr>
              <a:t>ERIC:</a:t>
            </a:r>
            <a:endParaRPr sz="1100">
              <a:highlight>
                <a:srgbClr val="B6D7A8"/>
              </a:highlight>
            </a:endParaRPr>
          </a:p>
          <a:p>
            <a:pPr indent="0" lvl="0" marL="0" rtl="0" algn="l">
              <a:lnSpc>
                <a:spcPct val="100000"/>
              </a:lnSpc>
              <a:spcBef>
                <a:spcPts val="0"/>
              </a:spcBef>
              <a:spcAft>
                <a:spcPts val="0"/>
              </a:spcAft>
              <a:buClr>
                <a:schemeClr val="dk1"/>
              </a:buClr>
              <a:buSzPts val="1200"/>
              <a:buFont typeface="Calibri"/>
              <a:buNone/>
            </a:pPr>
            <a:r>
              <a:rPr lang="en" sz="1100">
                <a:highlight>
                  <a:srgbClr val="B6D7A8"/>
                </a:highlight>
              </a:rPr>
              <a:t>Here are our references</a:t>
            </a:r>
            <a:endParaRPr sz="1100">
              <a:highlight>
                <a:srgbClr val="B6D7A8"/>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6FA8DC"/>
                </a:highlight>
              </a:rPr>
              <a:t>ARYAA:</a:t>
            </a:r>
            <a:endParaRPr sz="1100">
              <a:highlight>
                <a:srgbClr val="6FA8DC"/>
              </a:highlight>
            </a:endParaRPr>
          </a:p>
          <a:p>
            <a:pPr indent="0" lvl="0" marL="0" rtl="0" algn="l">
              <a:lnSpc>
                <a:spcPct val="115000"/>
              </a:lnSpc>
              <a:spcBef>
                <a:spcPts val="0"/>
              </a:spcBef>
              <a:spcAft>
                <a:spcPts val="0"/>
              </a:spcAft>
              <a:buSzPts val="1400"/>
              <a:buNone/>
            </a:pPr>
            <a:r>
              <a:rPr lang="en" sz="1100">
                <a:highlight>
                  <a:srgbClr val="6FA8DC"/>
                </a:highlight>
              </a:rPr>
              <a:t>And a big thank you to Professor Onabajo and our mentors, Thomas, Minghan and Junyi;  as well as the Center for STEM Education for guiding us through this process.</a:t>
            </a:r>
            <a:endParaRPr sz="1100">
              <a:highlight>
                <a:srgbClr val="6FA8DC"/>
              </a:highlight>
            </a:endParaRPr>
          </a:p>
          <a:p>
            <a:pPr indent="0" lvl="0" marL="0" rtl="0" algn="l">
              <a:lnSpc>
                <a:spcPct val="100000"/>
              </a:lnSpc>
              <a:spcBef>
                <a:spcPts val="0"/>
              </a:spcBef>
              <a:spcAft>
                <a:spcPts val="0"/>
              </a:spcAft>
              <a:buClr>
                <a:schemeClr val="dk1"/>
              </a:buClr>
              <a:buSzPts val="1200"/>
              <a:buFont typeface="Calibri"/>
              <a:buNone/>
            </a:pPr>
            <a:r>
              <a:t/>
            </a:r>
            <a:endParaRPr sz="1500">
              <a:highlight>
                <a:srgbClr val="6FA8DC"/>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And lastly this is our poster that will be displayed during the Poster Session. We are happy to take questions now. Thank you.</a:t>
            </a:r>
            <a:endParaRPr sz="1100">
              <a:highlight>
                <a:srgbClr val="B6D7A8"/>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70441f220e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70441f220e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400"/>
              <a:buFont typeface="Arial"/>
              <a:buNone/>
            </a:pPr>
            <a:r>
              <a:rPr lang="en" sz="1100">
                <a:highlight>
                  <a:srgbClr val="B6D7A8"/>
                </a:highlight>
              </a:rPr>
              <a:t>ERIC:</a:t>
            </a:r>
            <a:endParaRPr>
              <a:highlight>
                <a:srgbClr val="B6D7A8"/>
              </a:highlight>
            </a:endParaRPr>
          </a:p>
          <a:p>
            <a:pPr indent="0" lvl="0" marL="0" rtl="0" algn="l">
              <a:lnSpc>
                <a:spcPct val="100000"/>
              </a:lnSpc>
              <a:spcBef>
                <a:spcPts val="0"/>
              </a:spcBef>
              <a:spcAft>
                <a:spcPts val="0"/>
              </a:spcAft>
              <a:buSzPts val="1400"/>
              <a:buNone/>
            </a:pPr>
            <a:r>
              <a:rPr lang="en">
                <a:highlight>
                  <a:srgbClr val="B6D7A8"/>
                </a:highlight>
              </a:rPr>
              <a:t>Connecting back to the main objective of our project, we also visualized the frequency response of our low-pass filter. As you can see here, as the frequency increased, the gain decreases, meaning that the low-pass filter amplifies lower frequency and attenuates higher frequency signals.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debff04f6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36debff04f6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a:solidFill>
                <a:srgbClr val="444444"/>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635d4a4e3c_4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635d4a4e3c_4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Firstly, it is </a:t>
            </a:r>
            <a:r>
              <a:rPr lang="en" sz="1100">
                <a:highlight>
                  <a:srgbClr val="B6D7A8"/>
                </a:highlight>
              </a:rPr>
              <a:t>important</a:t>
            </a:r>
            <a:r>
              <a:rPr lang="en" sz="1100">
                <a:highlight>
                  <a:srgbClr val="B6D7A8"/>
                </a:highlight>
              </a:rPr>
              <a:t> to understand the problem we are addressing.</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Everyone knows what a software trojan is, right? We all know someone who has gotten harmful software from downloading movies or opening </a:t>
            </a:r>
            <a:r>
              <a:rPr lang="en" sz="1100">
                <a:highlight>
                  <a:srgbClr val="B6D7A8"/>
                </a:highlight>
              </a:rPr>
              <a:t>attachments</a:t>
            </a:r>
            <a:r>
              <a:rPr lang="en" sz="1100">
                <a:highlight>
                  <a:srgbClr val="B6D7A8"/>
                </a:highlight>
              </a:rPr>
              <a:t> on </a:t>
            </a:r>
            <a:r>
              <a:rPr lang="en" sz="1100">
                <a:highlight>
                  <a:srgbClr val="B6D7A8"/>
                </a:highlight>
              </a:rPr>
              <a:t>suspicious</a:t>
            </a:r>
            <a:r>
              <a:rPr lang="en" sz="1100">
                <a:highlight>
                  <a:srgbClr val="B6D7A8"/>
                </a:highlight>
              </a:rPr>
              <a:t> emails. Now imagine if these malicious components were built into the hardware of your systems.</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Hardware Trojans are these malicious modifications in electronic chips. They're difficult to detect because they consume little power and operate stealthily. Hardware trojans can seriously impact a system, leading to data corruption, system malfunctions/failures, and security breaches.</a:t>
            </a:r>
            <a:endParaRPr sz="1100">
              <a:highlight>
                <a:srgbClr val="B6D7A8"/>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633f61b1b3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3633f61b1b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9FC5E8"/>
                </a:highlight>
              </a:rPr>
              <a:t>ARYAA:</a:t>
            </a:r>
            <a:endParaRPr sz="1100">
              <a:highlight>
                <a:srgbClr val="9FC5E8"/>
              </a:highlight>
            </a:endParaRPr>
          </a:p>
          <a:p>
            <a:pPr indent="0" lvl="0" marL="0" rtl="0" algn="l">
              <a:lnSpc>
                <a:spcPct val="115000"/>
              </a:lnSpc>
              <a:spcBef>
                <a:spcPts val="0"/>
              </a:spcBef>
              <a:spcAft>
                <a:spcPts val="0"/>
              </a:spcAft>
              <a:buSzPts val="1400"/>
              <a:buNone/>
            </a:pPr>
            <a:r>
              <a:rPr lang="en" sz="1100">
                <a:highlight>
                  <a:srgbClr val="9FC5E8"/>
                </a:highlight>
              </a:rPr>
              <a:t>Right now, some ways to detect Hardware Trojans use temperature sensors in smart devices. But one of the main problems is that the signals often have a lot of electrical noise before they’re digitized. This noise makes it harder to spot anything unusual. To help with that, we designed an analog integrator that acts like a low-pass filter. It smooths out the noisy signal, making it easier to see subtle changes that could point to a Trojan.</a:t>
            </a:r>
            <a:endParaRPr sz="1100">
              <a:highlight>
                <a:srgbClr val="9FC5E8"/>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a:solidFill>
                  <a:srgbClr val="444444"/>
                </a:solidFill>
                <a:highlight>
                  <a:srgbClr val="93C47D"/>
                </a:highlight>
                <a:latin typeface="Times"/>
                <a:ea typeface="Times"/>
                <a:cs typeface="Times"/>
                <a:sym typeface="Times"/>
              </a:rPr>
              <a:t>ERIC:</a:t>
            </a:r>
            <a:endParaRPr>
              <a:solidFill>
                <a:srgbClr val="444444"/>
              </a:solidFill>
              <a:highlight>
                <a:srgbClr val="93C47D"/>
              </a:highlight>
              <a:latin typeface="Times"/>
              <a:ea typeface="Times"/>
              <a:cs typeface="Times"/>
              <a:sym typeface="Times"/>
            </a:endParaRPr>
          </a:p>
          <a:p>
            <a:pPr indent="0" lvl="0" marL="0" rtl="0" algn="l">
              <a:lnSpc>
                <a:spcPct val="115000"/>
              </a:lnSpc>
              <a:spcBef>
                <a:spcPts val="0"/>
              </a:spcBef>
              <a:spcAft>
                <a:spcPts val="0"/>
              </a:spcAft>
              <a:buSzPts val="1400"/>
              <a:buNone/>
            </a:pPr>
            <a:r>
              <a:rPr lang="en">
                <a:solidFill>
                  <a:srgbClr val="444444"/>
                </a:solidFill>
                <a:highlight>
                  <a:srgbClr val="93C47D"/>
                </a:highlight>
                <a:latin typeface="Times"/>
                <a:ea typeface="Times"/>
                <a:cs typeface="Times"/>
                <a:sym typeface="Times"/>
              </a:rPr>
              <a:t>The operational amplifier, or op-amp, is a key component in analog electronics. Its name comes the fact that it was originally designed to perform mathematical operations in analog computers. It works by amplifying the difference between the input voltage terminals (as you can see in this equation), with the gain being ideally infinite, but oftentimes over 100,000. This makes it suitable for feedback configurations. For our project, we used a texas instrument LF411C chip, a low-cost, low-offset op-amp that served as our main building block.</a:t>
            </a:r>
            <a:endParaRPr>
              <a:solidFill>
                <a:srgbClr val="444444"/>
              </a:solidFill>
              <a:highlight>
                <a:srgbClr val="93C47D"/>
              </a:highlight>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6eeefef51c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6eeefef51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9FC5E8"/>
                </a:highlight>
              </a:rPr>
              <a:t>ARYAA:</a:t>
            </a:r>
            <a:endParaRPr sz="1100">
              <a:highlight>
                <a:srgbClr val="9FC5E8"/>
              </a:highlight>
            </a:endParaRPr>
          </a:p>
          <a:p>
            <a:pPr indent="0" lvl="0" marL="0" rtl="0" algn="l">
              <a:lnSpc>
                <a:spcPct val="115000"/>
              </a:lnSpc>
              <a:spcBef>
                <a:spcPts val="0"/>
              </a:spcBef>
              <a:spcAft>
                <a:spcPts val="0"/>
              </a:spcAft>
              <a:buSzPts val="1400"/>
              <a:buNone/>
            </a:pPr>
            <a:r>
              <a:rPr lang="en" sz="1100">
                <a:highlight>
                  <a:srgbClr val="9FC5E8"/>
                </a:highlight>
              </a:rPr>
              <a:t>The unity-gain buffer amplifier gives an output that’s almost the same as the input. It keeps the signal strong as it moves between different parts of the circuit. This helps stop one part of the circuit from messing with another, which can happen if they’re directly connected. In our example, the input was around 244 millivolts, and the output was very close at 248 millivolts. That shows the buffer is doing its job—keeping the signal steady without changing it.</a:t>
            </a:r>
            <a:endParaRPr sz="1100">
              <a:highlight>
                <a:srgbClr val="9FC5E8"/>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eeefef51c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6eeefef51c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As seen in this equation, the inverting voltage amplifier flips the input signal—positive becomes negative and vice versa—causing a 180° phase shift. This makes them useful for generating opposing signal phases in analog systems. In our example, with R1 and R2 both around 10 KΩ, we expected a gain of about -1, which can be seen in the graph. Slight variation in resistor values explains the small amplitude difference from the exact gain.</a:t>
            </a:r>
            <a:endParaRPr sz="1100">
              <a:highlight>
                <a:srgbClr val="B6D7A8"/>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6eeefef51c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6eeefef51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6FA8DC"/>
                </a:highlight>
              </a:rPr>
              <a:t>ARYAA:</a:t>
            </a:r>
            <a:endParaRPr sz="1100">
              <a:highlight>
                <a:srgbClr val="6FA8DC"/>
              </a:highlight>
            </a:endParaRPr>
          </a:p>
          <a:p>
            <a:pPr indent="0" lvl="0" marL="0" rtl="0" algn="l">
              <a:lnSpc>
                <a:spcPct val="115000"/>
              </a:lnSpc>
              <a:spcBef>
                <a:spcPts val="0"/>
              </a:spcBef>
              <a:spcAft>
                <a:spcPts val="0"/>
              </a:spcAft>
              <a:buSzPts val="1400"/>
              <a:buNone/>
            </a:pPr>
            <a:r>
              <a:rPr lang="en" sz="1100">
                <a:highlight>
                  <a:srgbClr val="6FA8DC"/>
                </a:highlight>
              </a:rPr>
              <a:t>The RC integrator takes in a signal and creates an output that smooths it over time. This helps get rid of fast, sudden changes or “noise” that can make it hard to read the signal clearly. By doing this, it’s easier to see slow and small changes in the signal, which is helpful when looking for problems like hidden issues in a system. In our example, the input was about 2.06 volts, and the output dropped to around 1.18 volts, showing how the circuit filtered and smoothed the signal. </a:t>
            </a:r>
            <a:endParaRPr sz="1100">
              <a:highlight>
                <a:srgbClr val="6FA8DC"/>
              </a:highlight>
            </a:endParaRPr>
          </a:p>
          <a:p>
            <a:pPr indent="0" lvl="0" marL="0" rtl="0" algn="l">
              <a:lnSpc>
                <a:spcPct val="115000"/>
              </a:lnSpc>
              <a:spcBef>
                <a:spcPts val="0"/>
              </a:spcBef>
              <a:spcAft>
                <a:spcPts val="0"/>
              </a:spcAft>
              <a:buSzPts val="1400"/>
              <a:buNone/>
            </a:pPr>
            <a:r>
              <a:rPr lang="en" sz="1100">
                <a:highlight>
                  <a:srgbClr val="6FA8DC"/>
                </a:highlight>
              </a:rPr>
              <a:t>The blue sine wave is transformed into the yellow cosine wave</a:t>
            </a:r>
            <a:endParaRPr sz="1100">
              <a:highlight>
                <a:srgbClr val="6FA8DC"/>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44ac4908d5_3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44ac4908d5_3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B6D7A8"/>
                </a:highlight>
              </a:rPr>
              <a:t>ERIC:</a:t>
            </a:r>
            <a:endParaRPr sz="1100">
              <a:highlight>
                <a:srgbClr val="B6D7A8"/>
              </a:highlight>
            </a:endParaRPr>
          </a:p>
          <a:p>
            <a:pPr indent="0" lvl="0" marL="0" rtl="0" algn="l">
              <a:lnSpc>
                <a:spcPct val="115000"/>
              </a:lnSpc>
              <a:spcBef>
                <a:spcPts val="0"/>
              </a:spcBef>
              <a:spcAft>
                <a:spcPts val="0"/>
              </a:spcAft>
              <a:buSzPts val="1400"/>
              <a:buNone/>
            </a:pPr>
            <a:r>
              <a:rPr lang="en" sz="1100">
                <a:highlight>
                  <a:srgbClr val="B6D7A8"/>
                </a:highlight>
              </a:rPr>
              <a:t>In order to prevent </a:t>
            </a:r>
            <a:r>
              <a:rPr lang="en" sz="1100">
                <a:highlight>
                  <a:srgbClr val="B6D7A8"/>
                </a:highlight>
              </a:rPr>
              <a:t>saturation</a:t>
            </a:r>
            <a:r>
              <a:rPr lang="en" sz="1100">
                <a:highlight>
                  <a:srgbClr val="B6D7A8"/>
                </a:highlight>
              </a:rPr>
              <a:t> in our integrator, we used an analog switch to perform a reset. It is controlled by a digital input, like from an Arduino, allowing parts of the circuit to be enabled or disabled. In our setup, the control signal has an on time of 1 ms and an off time of 5 ms, which can be seen in the short bursts of high voltage and long bursts of low voltage in the graph.</a:t>
            </a:r>
            <a:endParaRPr sz="1100">
              <a:highlight>
                <a:srgbClr val="B6D7A8"/>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6eeefef51c_3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6eeefef51c_3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100">
                <a:highlight>
                  <a:srgbClr val="9FC5E8"/>
                </a:highlight>
              </a:rPr>
              <a:t>ARYAA:</a:t>
            </a:r>
            <a:endParaRPr sz="1100">
              <a:highlight>
                <a:srgbClr val="9FC5E8"/>
              </a:highlight>
            </a:endParaRPr>
          </a:p>
          <a:p>
            <a:pPr indent="0" lvl="0" marL="0" rtl="0" algn="l">
              <a:lnSpc>
                <a:spcPct val="115000"/>
              </a:lnSpc>
              <a:spcBef>
                <a:spcPts val="1200"/>
              </a:spcBef>
              <a:spcAft>
                <a:spcPts val="0"/>
              </a:spcAft>
              <a:buClr>
                <a:schemeClr val="dk1"/>
              </a:buClr>
              <a:buSzPts val="1100"/>
              <a:buFont typeface="Arial"/>
              <a:buNone/>
            </a:pPr>
            <a:r>
              <a:rPr lang="en" sz="1100">
                <a:highlight>
                  <a:srgbClr val="9FC5E8"/>
                </a:highlight>
              </a:rPr>
              <a:t>The Arduino Mega controls parts of our integrator circuit. We used it to send timing signals and to reset the circuit when needed. Its many input and output pins made it easy to connect to components like the analog switch and monitor signals during testing.</a:t>
            </a:r>
            <a:endParaRPr sz="1100">
              <a:highlight>
                <a:srgbClr val="9FC5E8"/>
              </a:highlight>
            </a:endParaRPr>
          </a:p>
          <a:p>
            <a:pPr indent="0" lvl="0" marL="0" rtl="0" algn="l">
              <a:lnSpc>
                <a:spcPct val="115000"/>
              </a:lnSpc>
              <a:spcBef>
                <a:spcPts val="1200"/>
              </a:spcBef>
              <a:spcAft>
                <a:spcPts val="0"/>
              </a:spcAft>
              <a:buSzPts val="1400"/>
              <a:buNone/>
            </a:pPr>
            <a:r>
              <a:t/>
            </a:r>
            <a:endParaRPr sz="1100">
              <a:highlight>
                <a:srgbClr val="9FC5E8"/>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4" name="Google Shape;3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p:nvPr>
            <p:ph idx="2" type="pic"/>
          </p:nvPr>
        </p:nvSpPr>
        <p:spPr>
          <a:xfrm>
            <a:off x="5183188" y="987425"/>
            <a:ext cx="6172200" cy="4873625"/>
          </a:xfrm>
          <a:prstGeom prst="rect">
            <a:avLst/>
          </a:prstGeom>
          <a:noFill/>
          <a:ln>
            <a:noFill/>
          </a:ln>
        </p:spPr>
      </p:sp>
      <p:sp>
        <p:nvSpPr>
          <p:cNvPr id="68" name="Google Shape;68;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p14:dur="1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6.jpg"/><Relationship Id="rId13" Type="http://schemas.openxmlformats.org/officeDocument/2006/relationships/image" Target="../media/image16.png"/><Relationship Id="rId12"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1.jpg"/><Relationship Id="rId9"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8.jpg"/><Relationship Id="rId7" Type="http://schemas.openxmlformats.org/officeDocument/2006/relationships/image" Target="../media/image2.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33.png"/></Relationships>
</file>

<file path=ppt/slides/_rels/slide12.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30.png"/><Relationship Id="rId5" Type="http://schemas.openxmlformats.org/officeDocument/2006/relationships/image" Target="../media/image17.jpg"/><Relationship Id="rId6" Type="http://schemas.openxmlformats.org/officeDocument/2006/relationships/image" Target="../media/image46.png"/><Relationship Id="rId7" Type="http://schemas.openxmlformats.org/officeDocument/2006/relationships/image" Target="../media/image41.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s>
</file>

<file path=ppt/slides/_rels/slide15.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48.png"/><Relationship Id="rId5" Type="http://schemas.openxmlformats.org/officeDocument/2006/relationships/image" Target="../media/image17.jpg"/><Relationship Id="rId6" Type="http://schemas.openxmlformats.org/officeDocument/2006/relationships/image" Target="../media/image40.jpg"/><Relationship Id="rId7" Type="http://schemas.openxmlformats.org/officeDocument/2006/relationships/image" Target="../media/image57.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54.png"/><Relationship Id="rId7" Type="http://schemas.openxmlformats.org/officeDocument/2006/relationships/image" Target="../media/image19.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45.png"/><Relationship Id="rId5" Type="http://schemas.openxmlformats.org/officeDocument/2006/relationships/image" Target="../media/image17.jpg"/><Relationship Id="rId6" Type="http://schemas.openxmlformats.org/officeDocument/2006/relationships/image" Target="../media/image51.png"/><Relationship Id="rId7" Type="http://schemas.openxmlformats.org/officeDocument/2006/relationships/image" Target="../media/image50.png"/><Relationship Id="rId8"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9.png"/><Relationship Id="rId5" Type="http://schemas.openxmlformats.org/officeDocument/2006/relationships/image" Target="../media/image17.jpg"/><Relationship Id="rId6" Type="http://schemas.openxmlformats.org/officeDocument/2006/relationships/image" Target="../media/image27.png"/><Relationship Id="rId7" Type="http://schemas.openxmlformats.org/officeDocument/2006/relationships/image" Target="../media/image13.png"/><Relationship Id="rId8"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6.png"/><Relationship Id="rId5" Type="http://schemas.openxmlformats.org/officeDocument/2006/relationships/image" Target="../media/image17.jp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7.png"/></Relationships>
</file>

<file path=ppt/slides/_rels/slide8.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0.png"/><Relationship Id="rId9" Type="http://schemas.openxmlformats.org/officeDocument/2006/relationships/image" Target="../media/image43.png"/><Relationship Id="rId5" Type="http://schemas.openxmlformats.org/officeDocument/2006/relationships/image" Target="../media/image21.png"/><Relationship Id="rId6" Type="http://schemas.openxmlformats.org/officeDocument/2006/relationships/image" Target="../media/image17.jpg"/><Relationship Id="rId7" Type="http://schemas.openxmlformats.org/officeDocument/2006/relationships/image" Target="../media/image31.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7.jpg"/><Relationship Id="rId6" Type="http://schemas.openxmlformats.org/officeDocument/2006/relationships/image" Target="../media/image36.png"/><Relationship Id="rId7"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84500" y="1586925"/>
            <a:ext cx="8890800" cy="1710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3350"/>
              <a:buFont typeface="Arial"/>
              <a:buNone/>
            </a:pPr>
            <a:r>
              <a:rPr lang="en" sz="3700">
                <a:solidFill>
                  <a:srgbClr val="222222"/>
                </a:solidFill>
                <a:latin typeface="Times"/>
                <a:ea typeface="Times"/>
                <a:cs typeface="Times"/>
                <a:sym typeface="Times"/>
              </a:rPr>
              <a:t>Filtering Temperature Sensor Outputs for Power Dissipation Monitoring</a:t>
            </a:r>
            <a:endParaRPr sz="3700">
              <a:solidFill>
                <a:srgbClr val="222222"/>
              </a:solidFill>
              <a:latin typeface="Times"/>
              <a:ea typeface="Times"/>
              <a:cs typeface="Times"/>
              <a:sym typeface="Times"/>
            </a:endParaRPr>
          </a:p>
          <a:p>
            <a:pPr indent="0" lvl="0" marL="0" rtl="0" algn="l">
              <a:lnSpc>
                <a:spcPct val="115000"/>
              </a:lnSpc>
              <a:spcBef>
                <a:spcPts val="0"/>
              </a:spcBef>
              <a:spcAft>
                <a:spcPts val="0"/>
              </a:spcAft>
              <a:buClr>
                <a:srgbClr val="000000"/>
              </a:buClr>
              <a:buSzPts val="3350"/>
              <a:buFont typeface="Arial"/>
              <a:buNone/>
            </a:pPr>
            <a:r>
              <a:t/>
            </a:r>
            <a:endParaRPr sz="3700">
              <a:solidFill>
                <a:srgbClr val="222222"/>
              </a:solidFill>
              <a:latin typeface="Times"/>
              <a:ea typeface="Times"/>
              <a:cs typeface="Times"/>
              <a:sym typeface="Times"/>
            </a:endParaRPr>
          </a:p>
        </p:txBody>
      </p:sp>
      <p:pic>
        <p:nvPicPr>
          <p:cNvPr id="89" name="Google Shape;89;p1"/>
          <p:cNvPicPr preferRelativeResize="0"/>
          <p:nvPr/>
        </p:nvPicPr>
        <p:blipFill rotWithShape="1">
          <a:blip r:embed="rId3">
            <a:alphaModFix/>
          </a:blip>
          <a:srcRect b="0" l="0" r="0" t="0"/>
          <a:stretch/>
        </p:blipFill>
        <p:spPr>
          <a:xfrm>
            <a:off x="10947468" y="97368"/>
            <a:ext cx="663833" cy="663833"/>
          </a:xfrm>
          <a:prstGeom prst="rect">
            <a:avLst/>
          </a:prstGeom>
          <a:noFill/>
          <a:ln>
            <a:noFill/>
          </a:ln>
        </p:spPr>
      </p:pic>
      <p:sp>
        <p:nvSpPr>
          <p:cNvPr id="90" name="Google Shape;90;p1"/>
          <p:cNvSpPr/>
          <p:nvPr/>
        </p:nvSpPr>
        <p:spPr>
          <a:xfrm>
            <a:off x="18000" y="5873575"/>
            <a:ext cx="12170400" cy="984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91" name="Google Shape;91;p1"/>
          <p:cNvSpPr/>
          <p:nvPr/>
        </p:nvSpPr>
        <p:spPr>
          <a:xfrm flipH="1">
            <a:off x="-3600" y="2362033"/>
            <a:ext cx="12192000" cy="3511600"/>
          </a:xfrm>
          <a:prstGeom prst="rtTriangle">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92" name="Google Shape;92;p1"/>
          <p:cNvSpPr txBox="1"/>
          <p:nvPr>
            <p:ph idx="1" type="subTitle"/>
          </p:nvPr>
        </p:nvSpPr>
        <p:spPr>
          <a:xfrm>
            <a:off x="3221700" y="4842850"/>
            <a:ext cx="8964900" cy="1873500"/>
          </a:xfrm>
          <a:prstGeom prst="rect">
            <a:avLst/>
          </a:prstGeom>
          <a:noFill/>
          <a:ln>
            <a:noFill/>
          </a:ln>
        </p:spPr>
        <p:txBody>
          <a:bodyPr anchorCtr="0" anchor="t" bIns="121900" lIns="121900" spcFirstLastPara="1" rIns="121900" wrap="square" tIns="121900">
            <a:noAutofit/>
          </a:bodyPr>
          <a:lstStyle/>
          <a:p>
            <a:pPr indent="0" lvl="0" marL="0" marR="0" rtl="0" algn="r">
              <a:lnSpc>
                <a:spcPct val="105000"/>
              </a:lnSpc>
              <a:spcBef>
                <a:spcPts val="0"/>
              </a:spcBef>
              <a:spcAft>
                <a:spcPts val="0"/>
              </a:spcAft>
              <a:buClr>
                <a:srgbClr val="000000"/>
              </a:buClr>
              <a:buSzPts val="1573"/>
              <a:buFont typeface="Arial"/>
              <a:buNone/>
            </a:pPr>
            <a:r>
              <a:rPr b="1" lang="en" sz="1771">
                <a:solidFill>
                  <a:srgbClr val="FFFFFF"/>
                </a:solidFill>
                <a:latin typeface="Times"/>
                <a:ea typeface="Times"/>
                <a:cs typeface="Times"/>
                <a:sym typeface="Times"/>
              </a:rPr>
              <a:t>Aryaa Mutha</a:t>
            </a:r>
            <a:r>
              <a:rPr b="1" i="0" lang="en" sz="1771" u="none" cap="none" strike="noStrike">
                <a:solidFill>
                  <a:srgbClr val="FFFFFF"/>
                </a:solidFill>
                <a:latin typeface="Times"/>
                <a:ea typeface="Times"/>
                <a:cs typeface="Times"/>
                <a:sym typeface="Times"/>
              </a:rPr>
              <a:t>, YSP Student, </a:t>
            </a:r>
            <a:r>
              <a:rPr b="1" i="1" lang="en" sz="1771">
                <a:solidFill>
                  <a:srgbClr val="FFFFFF"/>
                </a:solidFill>
                <a:latin typeface="Times"/>
                <a:ea typeface="Times"/>
                <a:cs typeface="Times"/>
                <a:sym typeface="Times"/>
              </a:rPr>
              <a:t>The Brimmer and May School</a:t>
            </a:r>
            <a:endParaRPr b="1" i="1" sz="1771" u="none" cap="none" strike="noStrike">
              <a:solidFill>
                <a:srgbClr val="FFFFFF"/>
              </a:solidFill>
              <a:latin typeface="Times"/>
              <a:ea typeface="Times"/>
              <a:cs typeface="Times"/>
              <a:sym typeface="Times"/>
            </a:endParaRPr>
          </a:p>
          <a:p>
            <a:pPr indent="0" lvl="0" marL="0" marR="0" rtl="0" algn="r">
              <a:lnSpc>
                <a:spcPct val="105000"/>
              </a:lnSpc>
              <a:spcBef>
                <a:spcPts val="0"/>
              </a:spcBef>
              <a:spcAft>
                <a:spcPts val="0"/>
              </a:spcAft>
              <a:buClr>
                <a:srgbClr val="000000"/>
              </a:buClr>
              <a:buSzPts val="1573"/>
              <a:buFont typeface="Arial"/>
              <a:buNone/>
            </a:pPr>
            <a:r>
              <a:rPr b="1" lang="en" sz="1771">
                <a:solidFill>
                  <a:srgbClr val="FFFFFF"/>
                </a:solidFill>
                <a:latin typeface="Times"/>
                <a:ea typeface="Times"/>
                <a:cs typeface="Times"/>
                <a:sym typeface="Times"/>
              </a:rPr>
              <a:t>Eric Nie</a:t>
            </a:r>
            <a:r>
              <a:rPr b="1" i="0" lang="en" sz="1771" u="none" cap="none" strike="noStrike">
                <a:solidFill>
                  <a:srgbClr val="FFFFFF"/>
                </a:solidFill>
                <a:latin typeface="Times"/>
                <a:ea typeface="Times"/>
                <a:cs typeface="Times"/>
                <a:sym typeface="Times"/>
              </a:rPr>
              <a:t>, YSP Student, </a:t>
            </a:r>
            <a:r>
              <a:rPr b="1" i="1" lang="en" sz="1771">
                <a:solidFill>
                  <a:srgbClr val="FFFFFF"/>
                </a:solidFill>
                <a:latin typeface="Times"/>
                <a:ea typeface="Times"/>
                <a:cs typeface="Times"/>
                <a:sym typeface="Times"/>
              </a:rPr>
              <a:t>Phillips Academy</a:t>
            </a:r>
            <a:endParaRPr b="1" i="1" sz="1771">
              <a:solidFill>
                <a:srgbClr val="FFFFFF"/>
              </a:solidFill>
              <a:latin typeface="Times"/>
              <a:ea typeface="Times"/>
              <a:cs typeface="Times"/>
              <a:sym typeface="Times"/>
            </a:endParaRPr>
          </a:p>
          <a:p>
            <a:pPr indent="0" lvl="0" marL="0" rtl="0" algn="r">
              <a:lnSpc>
                <a:spcPct val="105000"/>
              </a:lnSpc>
              <a:spcBef>
                <a:spcPts val="0"/>
              </a:spcBef>
              <a:spcAft>
                <a:spcPts val="0"/>
              </a:spcAft>
              <a:buClr>
                <a:schemeClr val="dk1"/>
              </a:buClr>
              <a:buSzPts val="1573"/>
              <a:buFont typeface="Arial"/>
              <a:buNone/>
            </a:pPr>
            <a:r>
              <a:rPr lang="en" sz="1771">
                <a:solidFill>
                  <a:schemeClr val="lt1"/>
                </a:solidFill>
                <a:latin typeface="Times"/>
                <a:ea typeface="Times"/>
                <a:cs typeface="Times"/>
                <a:sym typeface="Times"/>
              </a:rPr>
              <a:t>Thomas Gourousis, Electrical and Computer Engineering, </a:t>
            </a:r>
            <a:r>
              <a:rPr i="1" lang="en" sz="1771">
                <a:solidFill>
                  <a:schemeClr val="lt1"/>
                </a:solidFill>
                <a:latin typeface="Times"/>
                <a:ea typeface="Times"/>
                <a:cs typeface="Times"/>
                <a:sym typeface="Times"/>
              </a:rPr>
              <a:t>Northeastern University</a:t>
            </a:r>
            <a:endParaRPr i="1" sz="1771">
              <a:solidFill>
                <a:schemeClr val="lt1"/>
              </a:solidFill>
              <a:latin typeface="Times"/>
              <a:ea typeface="Times"/>
              <a:cs typeface="Times"/>
              <a:sym typeface="Times"/>
            </a:endParaRPr>
          </a:p>
          <a:p>
            <a:pPr indent="0" lvl="0" marL="0" rtl="0" algn="r">
              <a:lnSpc>
                <a:spcPct val="105000"/>
              </a:lnSpc>
              <a:spcBef>
                <a:spcPts val="0"/>
              </a:spcBef>
              <a:spcAft>
                <a:spcPts val="0"/>
              </a:spcAft>
              <a:buClr>
                <a:schemeClr val="dk1"/>
              </a:buClr>
              <a:buSzPts val="1573"/>
              <a:buFont typeface="Arial"/>
              <a:buNone/>
            </a:pPr>
            <a:r>
              <a:rPr lang="en" sz="1771">
                <a:solidFill>
                  <a:schemeClr val="lt1"/>
                </a:solidFill>
                <a:latin typeface="Times"/>
                <a:ea typeface="Times"/>
                <a:cs typeface="Times"/>
                <a:sym typeface="Times"/>
              </a:rPr>
              <a:t>Minghan Liu, Electrical and Computer Engineering, </a:t>
            </a:r>
            <a:r>
              <a:rPr i="1" lang="en" sz="1771">
                <a:solidFill>
                  <a:schemeClr val="lt1"/>
                </a:solidFill>
                <a:latin typeface="Times"/>
                <a:ea typeface="Times"/>
                <a:cs typeface="Times"/>
                <a:sym typeface="Times"/>
              </a:rPr>
              <a:t>Northeastern University​</a:t>
            </a:r>
            <a:endParaRPr i="1" sz="1771">
              <a:solidFill>
                <a:schemeClr val="lt1"/>
              </a:solidFill>
              <a:latin typeface="Times"/>
              <a:ea typeface="Times"/>
              <a:cs typeface="Times"/>
              <a:sym typeface="Times"/>
            </a:endParaRPr>
          </a:p>
          <a:p>
            <a:pPr indent="457200" lvl="0" marL="914400" marR="0" rtl="0" algn="l">
              <a:lnSpc>
                <a:spcPct val="105000"/>
              </a:lnSpc>
              <a:spcBef>
                <a:spcPts val="0"/>
              </a:spcBef>
              <a:spcAft>
                <a:spcPts val="0"/>
              </a:spcAft>
              <a:buClr>
                <a:srgbClr val="000000"/>
              </a:buClr>
              <a:buSzPts val="1573"/>
              <a:buFont typeface="Arial"/>
              <a:buNone/>
            </a:pPr>
            <a:r>
              <a:rPr lang="en" sz="1771">
                <a:solidFill>
                  <a:srgbClr val="FFFFFF"/>
                </a:solidFill>
                <a:latin typeface="Times"/>
                <a:ea typeface="Times"/>
                <a:cs typeface="Times"/>
                <a:sym typeface="Times"/>
              </a:rPr>
              <a:t>         Junyi Yang</a:t>
            </a:r>
            <a:r>
              <a:rPr i="0" lang="en" sz="1771" u="none" cap="none" strike="noStrike">
                <a:solidFill>
                  <a:srgbClr val="FFFFFF"/>
                </a:solidFill>
                <a:latin typeface="Times"/>
                <a:ea typeface="Times"/>
                <a:cs typeface="Times"/>
                <a:sym typeface="Times"/>
              </a:rPr>
              <a:t>, Electrical and Computer Engineering, </a:t>
            </a:r>
            <a:r>
              <a:rPr i="1" lang="en" sz="1771" u="none" cap="none" strike="noStrike">
                <a:solidFill>
                  <a:srgbClr val="FFFFFF"/>
                </a:solidFill>
                <a:latin typeface="Times"/>
                <a:ea typeface="Times"/>
                <a:cs typeface="Times"/>
                <a:sym typeface="Times"/>
              </a:rPr>
              <a:t>Northeastern University​</a:t>
            </a:r>
            <a:endParaRPr i="1" sz="1771" u="none" cap="none" strike="noStrike">
              <a:solidFill>
                <a:srgbClr val="FFFFFF"/>
              </a:solidFill>
              <a:latin typeface="Times"/>
              <a:ea typeface="Times"/>
              <a:cs typeface="Times"/>
              <a:sym typeface="Times"/>
            </a:endParaRPr>
          </a:p>
          <a:p>
            <a:pPr indent="0" lvl="0" marL="0" marR="0" rtl="0" algn="r">
              <a:lnSpc>
                <a:spcPct val="105000"/>
              </a:lnSpc>
              <a:spcBef>
                <a:spcPts val="0"/>
              </a:spcBef>
              <a:spcAft>
                <a:spcPts val="0"/>
              </a:spcAft>
              <a:buClr>
                <a:srgbClr val="000000"/>
              </a:buClr>
              <a:buSzPts val="1573"/>
              <a:buFont typeface="Arial"/>
              <a:buNone/>
            </a:pPr>
            <a:r>
              <a:rPr i="0" lang="en" sz="1771" u="none" cap="none" strike="noStrike">
                <a:solidFill>
                  <a:srgbClr val="FFFFFF"/>
                </a:solidFill>
                <a:latin typeface="Times"/>
                <a:ea typeface="Times"/>
                <a:cs typeface="Times"/>
                <a:sym typeface="Times"/>
              </a:rPr>
              <a:t>Professor</a:t>
            </a:r>
            <a:r>
              <a:rPr lang="en" sz="1771">
                <a:solidFill>
                  <a:srgbClr val="FFFFFF"/>
                </a:solidFill>
                <a:latin typeface="Times"/>
                <a:ea typeface="Times"/>
                <a:cs typeface="Times"/>
                <a:sym typeface="Times"/>
              </a:rPr>
              <a:t> </a:t>
            </a:r>
            <a:r>
              <a:rPr i="0" lang="en" sz="1771" u="none" cap="none" strike="noStrike">
                <a:solidFill>
                  <a:srgbClr val="FFFFFF"/>
                </a:solidFill>
                <a:latin typeface="Times"/>
                <a:ea typeface="Times"/>
                <a:cs typeface="Times"/>
                <a:sym typeface="Times"/>
              </a:rPr>
              <a:t>Marvin Onabajo, Electrical and Computer Engineering, </a:t>
            </a:r>
            <a:r>
              <a:rPr i="1" lang="en" sz="1771" u="none" cap="none" strike="noStrike">
                <a:solidFill>
                  <a:srgbClr val="FFFFFF"/>
                </a:solidFill>
                <a:latin typeface="Times"/>
                <a:ea typeface="Times"/>
                <a:cs typeface="Times"/>
                <a:sym typeface="Times"/>
              </a:rPr>
              <a:t>Northeastern University</a:t>
            </a:r>
            <a:r>
              <a:rPr i="0" lang="en" sz="1771" u="none" cap="none" strike="noStrike">
                <a:solidFill>
                  <a:srgbClr val="FFFFFF"/>
                </a:solidFill>
                <a:latin typeface="Times"/>
                <a:ea typeface="Times"/>
                <a:cs typeface="Times"/>
                <a:sym typeface="Times"/>
              </a:rPr>
              <a:t>​</a:t>
            </a:r>
            <a:endParaRPr i="0" sz="1771" u="none" cap="none" strike="noStrike">
              <a:solidFill>
                <a:srgbClr val="FFFFFF"/>
              </a:solidFill>
              <a:latin typeface="Times"/>
              <a:ea typeface="Times"/>
              <a:cs typeface="Times"/>
              <a:sym typeface="Times"/>
            </a:endParaRPr>
          </a:p>
        </p:txBody>
      </p:sp>
      <p:cxnSp>
        <p:nvCxnSpPr>
          <p:cNvPr id="93" name="Google Shape;93;p1"/>
          <p:cNvCxnSpPr/>
          <p:nvPr/>
        </p:nvCxnSpPr>
        <p:spPr>
          <a:xfrm flipH="1" rot="10800000">
            <a:off x="-3600" y="846333"/>
            <a:ext cx="12192000" cy="8700"/>
          </a:xfrm>
          <a:prstGeom prst="straightConnector1">
            <a:avLst/>
          </a:prstGeom>
          <a:noFill/>
          <a:ln cap="flat" cmpd="sng" w="9525">
            <a:solidFill>
              <a:srgbClr val="A4804A"/>
            </a:solidFill>
            <a:prstDash val="solid"/>
            <a:round/>
            <a:headEnd len="sm" w="sm" type="none"/>
            <a:tailEnd len="sm" w="sm" type="none"/>
          </a:ln>
        </p:spPr>
      </p:cxnSp>
      <p:pic>
        <p:nvPicPr>
          <p:cNvPr id="94" name="Google Shape;94;p1"/>
          <p:cNvPicPr preferRelativeResize="0"/>
          <p:nvPr/>
        </p:nvPicPr>
        <p:blipFill rotWithShape="1">
          <a:blip r:embed="rId4">
            <a:alphaModFix/>
          </a:blip>
          <a:srcRect b="6620" l="-3993" r="0" t="0"/>
          <a:stretch/>
        </p:blipFill>
        <p:spPr>
          <a:xfrm>
            <a:off x="10635125" y="3500901"/>
            <a:ext cx="1141275" cy="1366349"/>
          </a:xfrm>
          <a:prstGeom prst="rect">
            <a:avLst/>
          </a:prstGeom>
          <a:noFill/>
          <a:ln>
            <a:noFill/>
          </a:ln>
        </p:spPr>
      </p:pic>
      <p:pic>
        <p:nvPicPr>
          <p:cNvPr id="95" name="Google Shape;95;p1"/>
          <p:cNvPicPr preferRelativeResize="0"/>
          <p:nvPr/>
        </p:nvPicPr>
        <p:blipFill rotWithShape="1">
          <a:blip r:embed="rId5">
            <a:alphaModFix/>
          </a:blip>
          <a:srcRect b="0" l="0" r="0" t="0"/>
          <a:stretch/>
        </p:blipFill>
        <p:spPr>
          <a:xfrm>
            <a:off x="6860210" y="3520138"/>
            <a:ext cx="1077015" cy="1366350"/>
          </a:xfrm>
          <a:prstGeom prst="rect">
            <a:avLst/>
          </a:prstGeom>
          <a:noFill/>
          <a:ln>
            <a:noFill/>
          </a:ln>
        </p:spPr>
      </p:pic>
      <p:pic>
        <p:nvPicPr>
          <p:cNvPr id="96" name="Google Shape;96;p1"/>
          <p:cNvPicPr preferRelativeResize="0"/>
          <p:nvPr/>
        </p:nvPicPr>
        <p:blipFill rotWithShape="1">
          <a:blip r:embed="rId6">
            <a:alphaModFix/>
          </a:blip>
          <a:srcRect b="0" l="0" r="0" t="0"/>
          <a:stretch/>
        </p:blipFill>
        <p:spPr>
          <a:xfrm>
            <a:off x="8153108" y="3500910"/>
            <a:ext cx="1141267" cy="1366345"/>
          </a:xfrm>
          <a:prstGeom prst="rect">
            <a:avLst/>
          </a:prstGeom>
          <a:noFill/>
          <a:ln>
            <a:noFill/>
          </a:ln>
        </p:spPr>
      </p:pic>
      <p:pic>
        <p:nvPicPr>
          <p:cNvPr id="97" name="Google Shape;97;p1"/>
          <p:cNvPicPr preferRelativeResize="0"/>
          <p:nvPr/>
        </p:nvPicPr>
        <p:blipFill rotWithShape="1">
          <a:blip r:embed="rId7">
            <a:alphaModFix/>
          </a:blip>
          <a:srcRect b="0" l="0" r="0" t="0"/>
          <a:stretch/>
        </p:blipFill>
        <p:spPr>
          <a:xfrm>
            <a:off x="3352800" y="97365"/>
            <a:ext cx="1413328" cy="663833"/>
          </a:xfrm>
          <a:prstGeom prst="rect">
            <a:avLst/>
          </a:prstGeom>
          <a:noFill/>
          <a:ln>
            <a:noFill/>
          </a:ln>
        </p:spPr>
      </p:pic>
      <p:pic>
        <p:nvPicPr>
          <p:cNvPr id="98" name="Google Shape;98;p1"/>
          <p:cNvPicPr preferRelativeResize="0"/>
          <p:nvPr/>
        </p:nvPicPr>
        <p:blipFill rotWithShape="1">
          <a:blip r:embed="rId8">
            <a:alphaModFix/>
          </a:blip>
          <a:srcRect b="0" l="0" r="0" t="0"/>
          <a:stretch/>
        </p:blipFill>
        <p:spPr>
          <a:xfrm>
            <a:off x="5678072" y="19479"/>
            <a:ext cx="826467" cy="826500"/>
          </a:xfrm>
          <a:prstGeom prst="rect">
            <a:avLst/>
          </a:prstGeom>
          <a:noFill/>
          <a:ln>
            <a:noFill/>
          </a:ln>
        </p:spPr>
      </p:pic>
      <p:pic>
        <p:nvPicPr>
          <p:cNvPr id="99" name="Google Shape;99;p1"/>
          <p:cNvPicPr preferRelativeResize="0"/>
          <p:nvPr/>
        </p:nvPicPr>
        <p:blipFill rotWithShape="1">
          <a:blip r:embed="rId9">
            <a:alphaModFix/>
          </a:blip>
          <a:srcRect b="0" l="0" r="0" t="0"/>
          <a:stretch/>
        </p:blipFill>
        <p:spPr>
          <a:xfrm>
            <a:off x="621393" y="94469"/>
            <a:ext cx="1818822" cy="677386"/>
          </a:xfrm>
          <a:prstGeom prst="rect">
            <a:avLst/>
          </a:prstGeom>
          <a:noFill/>
          <a:ln>
            <a:noFill/>
          </a:ln>
        </p:spPr>
      </p:pic>
      <p:pic>
        <p:nvPicPr>
          <p:cNvPr id="100" name="Google Shape;100;p1" title="image490.jpg"/>
          <p:cNvPicPr preferRelativeResize="0"/>
          <p:nvPr/>
        </p:nvPicPr>
        <p:blipFill>
          <a:blip r:embed="rId10">
            <a:alphaModFix/>
          </a:blip>
          <a:stretch>
            <a:fillRect/>
          </a:stretch>
        </p:blipFill>
        <p:spPr>
          <a:xfrm>
            <a:off x="9394122" y="3490434"/>
            <a:ext cx="1141275" cy="1374188"/>
          </a:xfrm>
          <a:prstGeom prst="rect">
            <a:avLst/>
          </a:prstGeom>
          <a:noFill/>
          <a:ln>
            <a:noFill/>
          </a:ln>
        </p:spPr>
      </p:pic>
      <p:pic>
        <p:nvPicPr>
          <p:cNvPr id="101" name="Google Shape;101;p1"/>
          <p:cNvPicPr preferRelativeResize="0"/>
          <p:nvPr/>
        </p:nvPicPr>
        <p:blipFill rotWithShape="1">
          <a:blip r:embed="rId11">
            <a:alphaModFix/>
          </a:blip>
          <a:srcRect b="0" l="0" r="0" t="0"/>
          <a:stretch/>
        </p:blipFill>
        <p:spPr>
          <a:xfrm>
            <a:off x="7416497" y="90604"/>
            <a:ext cx="2586455" cy="677375"/>
          </a:xfrm>
          <a:prstGeom prst="rect">
            <a:avLst/>
          </a:prstGeom>
          <a:noFill/>
          <a:ln>
            <a:noFill/>
          </a:ln>
        </p:spPr>
      </p:pic>
      <p:pic>
        <p:nvPicPr>
          <p:cNvPr id="102" name="Google Shape;102;p1" title="DSC_5398.jpg"/>
          <p:cNvPicPr preferRelativeResize="0"/>
          <p:nvPr/>
        </p:nvPicPr>
        <p:blipFill rotWithShape="1">
          <a:blip r:embed="rId12">
            <a:alphaModFix/>
          </a:blip>
          <a:srcRect b="10983" l="24196" r="32509" t="6616"/>
          <a:stretch/>
        </p:blipFill>
        <p:spPr>
          <a:xfrm>
            <a:off x="4326275" y="3541025"/>
            <a:ext cx="1077023" cy="1366201"/>
          </a:xfrm>
          <a:prstGeom prst="rect">
            <a:avLst/>
          </a:prstGeom>
          <a:noFill/>
          <a:ln>
            <a:noFill/>
          </a:ln>
        </p:spPr>
      </p:pic>
      <p:pic>
        <p:nvPicPr>
          <p:cNvPr id="103" name="Google Shape;103;p1" title="DSC_5382.png"/>
          <p:cNvPicPr preferRelativeResize="0"/>
          <p:nvPr/>
        </p:nvPicPr>
        <p:blipFill rotWithShape="1">
          <a:blip r:embed="rId13">
            <a:alphaModFix/>
          </a:blip>
          <a:srcRect b="34242" l="16848" r="14380" t="7729"/>
          <a:stretch/>
        </p:blipFill>
        <p:spPr>
          <a:xfrm>
            <a:off x="5627450" y="3541025"/>
            <a:ext cx="1077026" cy="136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253" name="Google Shape;253;p4"/>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254" name="Google Shape;254;p4"/>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55" name="Google Shape;255;p4"/>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256" name="Google Shape;256;p4"/>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257" name="Google Shape;257;p4"/>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258" name="Google Shape;258;p4"/>
          <p:cNvSpPr txBox="1"/>
          <p:nvPr/>
        </p:nvSpPr>
        <p:spPr>
          <a:xfrm>
            <a:off x="3000" y="6422800"/>
            <a:ext cx="12192000" cy="43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10</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259" name="Google Shape;259;p4"/>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260" name="Google Shape;260;p4"/>
          <p:cNvSpPr txBox="1"/>
          <p:nvPr/>
        </p:nvSpPr>
        <p:spPr>
          <a:xfrm>
            <a:off x="434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Research Objective</a:t>
            </a:r>
            <a:endParaRPr i="0" sz="3000" u="none" cap="none" strike="noStrike">
              <a:solidFill>
                <a:srgbClr val="000000"/>
              </a:solidFill>
              <a:latin typeface="Times"/>
              <a:ea typeface="Times"/>
              <a:cs typeface="Times"/>
              <a:sym typeface="Times"/>
            </a:endParaRPr>
          </a:p>
        </p:txBody>
      </p:sp>
      <p:sp>
        <p:nvSpPr>
          <p:cNvPr id="261" name="Google Shape;261;p4"/>
          <p:cNvSpPr txBox="1"/>
          <p:nvPr/>
        </p:nvSpPr>
        <p:spPr>
          <a:xfrm>
            <a:off x="0" y="4578100"/>
            <a:ext cx="12192000" cy="1844700"/>
          </a:xfrm>
          <a:prstGeom prst="rect">
            <a:avLst/>
          </a:prstGeom>
          <a:noFill/>
          <a:ln>
            <a:noFill/>
          </a:ln>
        </p:spPr>
        <p:txBody>
          <a:bodyPr anchorCtr="0" anchor="t" bIns="121900" lIns="121900" spcFirstLastPara="1" rIns="121900" wrap="square" tIns="121900">
            <a:noAutofit/>
          </a:bodyPr>
          <a:lstStyle/>
          <a:p>
            <a:pPr indent="-387350" lvl="0" marL="45720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Design, simulate, and test an analog integrator circuit that acts as a low-pass filter (LPF)</a:t>
            </a:r>
            <a:endParaRPr sz="2500">
              <a:solidFill>
                <a:schemeClr val="dk1"/>
              </a:solidFill>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Apply the integrator as a LPF to suppress noise during  signal measurements</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Arduino controls the on/off time from the switch</a:t>
            </a:r>
            <a:endParaRPr i="0" sz="2200" u="none" cap="none" strike="noStrike">
              <a:solidFill>
                <a:srgbClr val="000000"/>
              </a:solidFill>
              <a:latin typeface="Times"/>
              <a:ea typeface="Times"/>
              <a:cs typeface="Times"/>
              <a:sym typeface="Times"/>
            </a:endParaRPr>
          </a:p>
        </p:txBody>
      </p:sp>
      <p:graphicFrame>
        <p:nvGraphicFramePr>
          <p:cNvPr id="262" name="Google Shape;262;p4"/>
          <p:cNvGraphicFramePr/>
          <p:nvPr/>
        </p:nvGraphicFramePr>
        <p:xfrm>
          <a:off x="9342175" y="2265000"/>
          <a:ext cx="3000000" cy="3000000"/>
        </p:xfrm>
        <a:graphic>
          <a:graphicData uri="http://schemas.openxmlformats.org/drawingml/2006/table">
            <a:tbl>
              <a:tblPr>
                <a:noFill/>
                <a:tableStyleId>{E12A8801-1D73-4D45-8201-B31B63491B90}</a:tableStyleId>
              </a:tblPr>
              <a:tblGrid>
                <a:gridCol w="2080800"/>
              </a:tblGrid>
              <a:tr h="404250">
                <a:tc>
                  <a:txBody>
                    <a:bodyPr/>
                    <a:lstStyle/>
                    <a:p>
                      <a:pPr indent="0" lvl="0" marL="0" rtl="0" algn="l">
                        <a:spcBef>
                          <a:spcPts val="0"/>
                        </a:spcBef>
                        <a:spcAft>
                          <a:spcPts val="0"/>
                        </a:spcAft>
                        <a:buNone/>
                      </a:pPr>
                      <a:r>
                        <a:rPr b="1" lang="en" sz="1800">
                          <a:latin typeface="Calibri"/>
                          <a:ea typeface="Calibri"/>
                          <a:cs typeface="Calibri"/>
                          <a:sym typeface="Calibri"/>
                        </a:rPr>
                        <a:t>Component Values:</a:t>
                      </a:r>
                      <a:endParaRPr b="1" sz="1800">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1185200">
                <a:tc>
                  <a:txBody>
                    <a:bodyPr/>
                    <a:lstStyle/>
                    <a:p>
                      <a:pPr indent="0" lvl="0" marL="0" rtl="0" algn="l">
                        <a:spcBef>
                          <a:spcPts val="0"/>
                        </a:spcBef>
                        <a:spcAft>
                          <a:spcPts val="0"/>
                        </a:spcAft>
                        <a:buNone/>
                      </a:pPr>
                      <a:r>
                        <a:rPr lang="en">
                          <a:latin typeface="Calibri"/>
                          <a:ea typeface="Calibri"/>
                          <a:cs typeface="Calibri"/>
                          <a:sym typeface="Calibri"/>
                        </a:rPr>
                        <a:t>R</a:t>
                      </a:r>
                      <a:r>
                        <a:rPr baseline="-25000" lang="en">
                          <a:latin typeface="Calibri"/>
                          <a:ea typeface="Calibri"/>
                          <a:cs typeface="Calibri"/>
                          <a:sym typeface="Calibri"/>
                        </a:rPr>
                        <a:t>1</a:t>
                      </a:r>
                      <a:r>
                        <a:rPr lang="en">
                          <a:latin typeface="Calibri"/>
                          <a:ea typeface="Calibri"/>
                          <a:cs typeface="Calibri"/>
                          <a:sym typeface="Calibri"/>
                        </a:rPr>
                        <a:t>: 1 kΩ</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R</a:t>
                      </a:r>
                      <a:r>
                        <a:rPr baseline="-25000" lang="en">
                          <a:solidFill>
                            <a:schemeClr val="dk1"/>
                          </a:solidFill>
                          <a:latin typeface="Calibri"/>
                          <a:ea typeface="Calibri"/>
                          <a:cs typeface="Calibri"/>
                          <a:sym typeface="Calibri"/>
                        </a:rPr>
                        <a:t>2</a:t>
                      </a:r>
                      <a:r>
                        <a:rPr lang="en">
                          <a:solidFill>
                            <a:schemeClr val="dk1"/>
                          </a:solidFill>
                          <a:latin typeface="Calibri"/>
                          <a:ea typeface="Calibri"/>
                          <a:cs typeface="Calibri"/>
                          <a:sym typeface="Calibri"/>
                        </a:rPr>
                        <a:t>: 10 kΩ</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R</a:t>
                      </a:r>
                      <a:r>
                        <a:rPr baseline="-25000" lang="en">
                          <a:solidFill>
                            <a:schemeClr val="dk1"/>
                          </a:solidFill>
                          <a:latin typeface="Calibri"/>
                          <a:ea typeface="Calibri"/>
                          <a:cs typeface="Calibri"/>
                          <a:sym typeface="Calibri"/>
                        </a:rPr>
                        <a:t>3</a:t>
                      </a:r>
                      <a:r>
                        <a:rPr lang="en">
                          <a:solidFill>
                            <a:schemeClr val="dk1"/>
                          </a:solidFill>
                          <a:latin typeface="Calibri"/>
                          <a:ea typeface="Calibri"/>
                          <a:cs typeface="Calibri"/>
                          <a:sym typeface="Calibri"/>
                        </a:rPr>
                        <a:t>: 10 kΩ</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C: 1 µF</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S</a:t>
                      </a:r>
                      <a:r>
                        <a:rPr baseline="-25000" lang="en">
                          <a:solidFill>
                            <a:schemeClr val="dk1"/>
                          </a:solidFill>
                          <a:latin typeface="Calibri"/>
                          <a:ea typeface="Calibri"/>
                          <a:cs typeface="Calibri"/>
                          <a:sym typeface="Calibri"/>
                        </a:rPr>
                        <a:t>W</a:t>
                      </a:r>
                      <a:r>
                        <a:rPr lang="en">
                          <a:solidFill>
                            <a:schemeClr val="dk1"/>
                          </a:solidFill>
                          <a:latin typeface="Calibri"/>
                          <a:ea typeface="Calibri"/>
                          <a:cs typeface="Calibri"/>
                          <a:sym typeface="Calibri"/>
                        </a:rPr>
                        <a:t>: DG202B</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U</a:t>
                      </a:r>
                      <a:r>
                        <a:rPr baseline="-25000" lang="en">
                          <a:solidFill>
                            <a:schemeClr val="dk1"/>
                          </a:solidFill>
                          <a:latin typeface="Calibri"/>
                          <a:ea typeface="Calibri"/>
                          <a:cs typeface="Calibri"/>
                          <a:sym typeface="Calibri"/>
                        </a:rPr>
                        <a:t>1-3</a:t>
                      </a:r>
                      <a:r>
                        <a:rPr lang="en">
                          <a:solidFill>
                            <a:schemeClr val="dk1"/>
                          </a:solidFill>
                          <a:latin typeface="Calibri"/>
                          <a:ea typeface="Calibri"/>
                          <a:cs typeface="Calibri"/>
                          <a:sym typeface="Calibri"/>
                        </a:rPr>
                        <a:t>: LF411C</a:t>
                      </a:r>
                      <a:endParaRPr>
                        <a:solidFill>
                          <a:schemeClr val="dk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pic>
        <p:nvPicPr>
          <p:cNvPr id="263" name="Google Shape;263;p4" title="full_schematic.png"/>
          <p:cNvPicPr preferRelativeResize="0"/>
          <p:nvPr/>
        </p:nvPicPr>
        <p:blipFill rotWithShape="1">
          <a:blip r:embed="rId6">
            <a:alphaModFix/>
          </a:blip>
          <a:srcRect b="0" l="0" r="0" t="0"/>
          <a:stretch/>
        </p:blipFill>
        <p:spPr>
          <a:xfrm>
            <a:off x="1403500" y="1468100"/>
            <a:ext cx="7450849" cy="3110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269" name="Google Shape;269;p5"/>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270" name="Google Shape;270;p5"/>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71" name="Google Shape;271;p5"/>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272" name="Google Shape;272;p5"/>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273" name="Google Shape;273;p5"/>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274" name="Google Shape;274;p5"/>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4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11</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275" name="Google Shape;275;p5"/>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276" name="Google Shape;276;p5"/>
          <p:cNvSpPr txBox="1"/>
          <p:nvPr/>
        </p:nvSpPr>
        <p:spPr>
          <a:xfrm>
            <a:off x="1856426" y="809238"/>
            <a:ext cx="8390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1" lang="en" sz="3000">
                <a:latin typeface="Times"/>
                <a:ea typeface="Times"/>
                <a:cs typeface="Times"/>
                <a:sym typeface="Times"/>
              </a:rPr>
              <a:t>Measurement</a:t>
            </a:r>
            <a:r>
              <a:rPr b="1" i="0" lang="en" sz="3000" u="none" cap="none" strike="noStrike">
                <a:solidFill>
                  <a:srgbClr val="000000"/>
                </a:solidFill>
                <a:latin typeface="Times"/>
                <a:ea typeface="Times"/>
                <a:cs typeface="Times"/>
                <a:sym typeface="Times"/>
                <a:extLst>
                  <a:ext uri="http://customooxmlschemas.google.com/">
                    <go:slidesCustomData xmlns:go="http://customooxmlschemas.google.com/" textRoundtripDataId="6"/>
                  </a:ext>
                </a:extLst>
              </a:rPr>
              <a:t> Setup</a:t>
            </a:r>
            <a:endParaRPr b="1" i="0" sz="3000" u="none" cap="none" strike="noStrike">
              <a:solidFill>
                <a:srgbClr val="000000"/>
              </a:solidFill>
              <a:latin typeface="Times"/>
              <a:ea typeface="Times"/>
              <a:cs typeface="Times"/>
              <a:sym typeface="Times"/>
            </a:endParaRPr>
          </a:p>
        </p:txBody>
      </p:sp>
      <p:sp>
        <p:nvSpPr>
          <p:cNvPr id="277" name="Google Shape;277;p5"/>
          <p:cNvSpPr txBox="1"/>
          <p:nvPr/>
        </p:nvSpPr>
        <p:spPr>
          <a:xfrm>
            <a:off x="3000" y="1432000"/>
            <a:ext cx="6735000" cy="4886100"/>
          </a:xfrm>
          <a:prstGeom prst="rect">
            <a:avLst/>
          </a:prstGeom>
          <a:noFill/>
          <a:ln>
            <a:noFill/>
          </a:ln>
        </p:spPr>
        <p:txBody>
          <a:bodyPr anchorCtr="0" anchor="t" bIns="121900" lIns="121900" spcFirstLastPara="1" rIns="121900" wrap="square" tIns="121900">
            <a:noAutofit/>
          </a:bodyPr>
          <a:lstStyle/>
          <a:p>
            <a:pPr indent="-374650" lvl="0" marL="457200" marR="0" rtl="0" algn="l">
              <a:lnSpc>
                <a:spcPct val="115000"/>
              </a:lnSpc>
              <a:spcBef>
                <a:spcPts val="0"/>
              </a:spcBef>
              <a:spcAft>
                <a:spcPts val="0"/>
              </a:spcAft>
              <a:buClr>
                <a:srgbClr val="000000"/>
              </a:buClr>
              <a:buSzPts val="2300"/>
              <a:buFont typeface="Lato"/>
              <a:buChar char="●"/>
            </a:pPr>
            <a:r>
              <a:rPr b="1" lang="en" sz="2300">
                <a:latin typeface="Times"/>
                <a:ea typeface="Times"/>
                <a:cs typeface="Times"/>
                <a:sym typeface="Times"/>
              </a:rPr>
              <a:t>Function Generator</a:t>
            </a:r>
            <a:r>
              <a:rPr i="0" lang="en" sz="2300" u="none" cap="none" strike="noStrike">
                <a:solidFill>
                  <a:srgbClr val="000000"/>
                </a:solidFill>
                <a:latin typeface="Times"/>
                <a:ea typeface="Times"/>
                <a:cs typeface="Times"/>
                <a:sym typeface="Times"/>
              </a:rPr>
              <a:t>: </a:t>
            </a:r>
            <a:r>
              <a:rPr lang="en" sz="2300">
                <a:latin typeface="Times"/>
                <a:ea typeface="Times"/>
                <a:cs typeface="Times"/>
                <a:sym typeface="Times"/>
              </a:rPr>
              <a:t>Generates incoming signals  that can be both AC (Sine, Pulse, and Square) and DC</a:t>
            </a:r>
            <a:endParaRPr i="0" sz="2300" u="none" cap="none" strike="noStrike">
              <a:solidFill>
                <a:srgbClr val="000000"/>
              </a:solidFill>
              <a:latin typeface="Times"/>
              <a:ea typeface="Times"/>
              <a:cs typeface="Times"/>
              <a:sym typeface="Times"/>
            </a:endParaRPr>
          </a:p>
          <a:p>
            <a:pPr indent="-374650" lvl="0" marL="457200" marR="0" rtl="0" algn="l">
              <a:lnSpc>
                <a:spcPct val="115000"/>
              </a:lnSpc>
              <a:spcBef>
                <a:spcPts val="0"/>
              </a:spcBef>
              <a:spcAft>
                <a:spcPts val="0"/>
              </a:spcAft>
              <a:buClr>
                <a:srgbClr val="000000"/>
              </a:buClr>
              <a:buSzPts val="2300"/>
              <a:buFont typeface="Lato"/>
              <a:buChar char="●"/>
            </a:pPr>
            <a:r>
              <a:rPr b="1" lang="en" sz="2300">
                <a:latin typeface="Times"/>
                <a:ea typeface="Times"/>
                <a:cs typeface="Times"/>
                <a:sym typeface="Times"/>
              </a:rPr>
              <a:t>Power Supply</a:t>
            </a:r>
            <a:r>
              <a:rPr i="0" lang="en" sz="2300" u="none" cap="none" strike="noStrike">
                <a:solidFill>
                  <a:srgbClr val="000000"/>
                </a:solidFill>
                <a:latin typeface="Times"/>
                <a:ea typeface="Times"/>
                <a:cs typeface="Times"/>
                <a:sym typeface="Times"/>
              </a:rPr>
              <a:t>: </a:t>
            </a:r>
            <a:r>
              <a:rPr lang="en" sz="2300">
                <a:latin typeface="Times"/>
                <a:ea typeface="Times"/>
                <a:cs typeface="Times"/>
                <a:sym typeface="Times"/>
              </a:rPr>
              <a:t>Provides constant DC bias used to power op-amps</a:t>
            </a:r>
            <a:endParaRPr i="0" sz="2300" u="none" cap="none" strike="noStrike">
              <a:solidFill>
                <a:srgbClr val="000000"/>
              </a:solidFill>
              <a:latin typeface="Times"/>
              <a:ea typeface="Times"/>
              <a:cs typeface="Times"/>
              <a:sym typeface="Times"/>
            </a:endParaRPr>
          </a:p>
          <a:p>
            <a:pPr indent="-374650" lvl="0" marL="457200" marR="0" rtl="0" algn="l">
              <a:lnSpc>
                <a:spcPct val="115000"/>
              </a:lnSpc>
              <a:spcBef>
                <a:spcPts val="0"/>
              </a:spcBef>
              <a:spcAft>
                <a:spcPts val="0"/>
              </a:spcAft>
              <a:buClr>
                <a:srgbClr val="000000"/>
              </a:buClr>
              <a:buSzPts val="2300"/>
              <a:buFont typeface="Lato"/>
              <a:buChar char="●"/>
            </a:pPr>
            <a:r>
              <a:rPr b="1" lang="en" sz="2300">
                <a:latin typeface="Times"/>
                <a:ea typeface="Times"/>
                <a:cs typeface="Times"/>
                <a:sym typeface="Times"/>
              </a:rPr>
              <a:t>Digital Oscilloscope</a:t>
            </a:r>
            <a:r>
              <a:rPr i="0" lang="en" sz="2300" u="none" cap="none" strike="noStrike">
                <a:solidFill>
                  <a:srgbClr val="000000"/>
                </a:solidFill>
                <a:latin typeface="Times"/>
                <a:ea typeface="Times"/>
                <a:cs typeface="Times"/>
                <a:sym typeface="Times"/>
              </a:rPr>
              <a:t>: Measures t</a:t>
            </a:r>
            <a:r>
              <a:rPr lang="en" sz="2300">
                <a:latin typeface="Times"/>
                <a:ea typeface="Times"/>
                <a:cs typeface="Times"/>
                <a:sym typeface="Times"/>
              </a:rPr>
              <a:t>ransient voltage signals</a:t>
            </a:r>
            <a:endParaRPr sz="2300">
              <a:latin typeface="Times"/>
              <a:ea typeface="Times"/>
              <a:cs typeface="Times"/>
              <a:sym typeface="Times"/>
            </a:endParaRPr>
          </a:p>
          <a:p>
            <a:pPr indent="-374650" lvl="0" marL="457200" marR="0" rtl="0" algn="l">
              <a:lnSpc>
                <a:spcPct val="115000"/>
              </a:lnSpc>
              <a:spcBef>
                <a:spcPts val="0"/>
              </a:spcBef>
              <a:spcAft>
                <a:spcPts val="0"/>
              </a:spcAft>
              <a:buClr>
                <a:srgbClr val="000000"/>
              </a:buClr>
              <a:buSzPts val="2300"/>
              <a:buFont typeface="Lato"/>
              <a:buChar char="●"/>
            </a:pPr>
            <a:r>
              <a:rPr b="1" i="0" lang="en" sz="2300" u="none" cap="none" strike="noStrike">
                <a:solidFill>
                  <a:srgbClr val="000000"/>
                </a:solidFill>
                <a:latin typeface="Times"/>
                <a:ea typeface="Times"/>
                <a:cs typeface="Times"/>
                <a:sym typeface="Times"/>
              </a:rPr>
              <a:t>Arduino</a:t>
            </a:r>
            <a:r>
              <a:rPr i="0" lang="en" sz="2300" u="none" cap="none" strike="noStrike">
                <a:solidFill>
                  <a:srgbClr val="000000"/>
                </a:solidFill>
                <a:latin typeface="Times"/>
                <a:ea typeface="Times"/>
                <a:cs typeface="Times"/>
                <a:sym typeface="Times"/>
              </a:rPr>
              <a:t>: </a:t>
            </a:r>
            <a:r>
              <a:rPr lang="en" sz="2300">
                <a:latin typeface="Times"/>
                <a:ea typeface="Times"/>
                <a:cs typeface="Times"/>
                <a:sym typeface="Times"/>
              </a:rPr>
              <a:t>Provides periodic pulse signals for switch control</a:t>
            </a:r>
            <a:endParaRPr sz="2300">
              <a:latin typeface="Times"/>
              <a:ea typeface="Times"/>
              <a:cs typeface="Times"/>
              <a:sym typeface="Times"/>
            </a:endParaRPr>
          </a:p>
          <a:p>
            <a:pPr indent="-374650" lvl="0" marL="457200" marR="0" rtl="0" algn="l">
              <a:lnSpc>
                <a:spcPct val="115000"/>
              </a:lnSpc>
              <a:spcBef>
                <a:spcPts val="0"/>
              </a:spcBef>
              <a:spcAft>
                <a:spcPts val="0"/>
              </a:spcAft>
              <a:buSzPts val="2300"/>
              <a:buFont typeface="Times"/>
              <a:buChar char="●"/>
            </a:pPr>
            <a:r>
              <a:rPr b="1" lang="en" sz="2300">
                <a:latin typeface="Times"/>
                <a:ea typeface="Times"/>
                <a:cs typeface="Times"/>
                <a:sym typeface="Times"/>
              </a:rPr>
              <a:t>Personal Computer</a:t>
            </a:r>
            <a:r>
              <a:rPr lang="en" sz="2300">
                <a:latin typeface="Times"/>
                <a:ea typeface="Times"/>
                <a:cs typeface="Times"/>
                <a:sym typeface="Times"/>
              </a:rPr>
              <a:t>: Controls Arduino </a:t>
            </a:r>
            <a:endParaRPr sz="2300">
              <a:latin typeface="Times"/>
              <a:ea typeface="Times"/>
              <a:cs typeface="Times"/>
              <a:sym typeface="Times"/>
            </a:endParaRPr>
          </a:p>
        </p:txBody>
      </p:sp>
      <p:grpSp>
        <p:nvGrpSpPr>
          <p:cNvPr id="278" name="Google Shape;278;p5"/>
          <p:cNvGrpSpPr/>
          <p:nvPr/>
        </p:nvGrpSpPr>
        <p:grpSpPr>
          <a:xfrm>
            <a:off x="6620352" y="1431991"/>
            <a:ext cx="5574992" cy="4226137"/>
            <a:chOff x="5651020" y="1373781"/>
            <a:chExt cx="6156131" cy="4800246"/>
          </a:xfrm>
        </p:grpSpPr>
        <p:pic>
          <p:nvPicPr>
            <p:cNvPr id="279" name="Google Shape;279;p5"/>
            <p:cNvPicPr preferRelativeResize="0"/>
            <p:nvPr/>
          </p:nvPicPr>
          <p:blipFill rotWithShape="1">
            <a:blip r:embed="rId6">
              <a:alphaModFix/>
            </a:blip>
            <a:srcRect b="21569" l="5392" r="0" t="20879"/>
            <a:stretch/>
          </p:blipFill>
          <p:spPr>
            <a:xfrm>
              <a:off x="5651075" y="2470763"/>
              <a:ext cx="6156076" cy="2808576"/>
            </a:xfrm>
            <a:prstGeom prst="rect">
              <a:avLst/>
            </a:prstGeom>
            <a:noFill/>
            <a:ln>
              <a:noFill/>
            </a:ln>
          </p:spPr>
        </p:pic>
        <p:sp>
          <p:nvSpPr>
            <p:cNvPr id="280" name="Google Shape;280;p5"/>
            <p:cNvSpPr txBox="1"/>
            <p:nvPr/>
          </p:nvSpPr>
          <p:spPr>
            <a:xfrm>
              <a:off x="8053156" y="5597127"/>
              <a:ext cx="1348500" cy="576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i="0" lang="en" sz="2100" u="none" cap="none" strike="noStrike">
                  <a:solidFill>
                    <a:schemeClr val="dk1"/>
                  </a:solidFill>
                  <a:latin typeface="Times"/>
                  <a:ea typeface="Times"/>
                  <a:cs typeface="Times"/>
                  <a:sym typeface="Times"/>
                </a:rPr>
                <a:t>Arduino</a:t>
              </a:r>
              <a:endParaRPr i="0" sz="2100" u="none" cap="none" strike="noStrike">
                <a:solidFill>
                  <a:schemeClr val="dk1"/>
                </a:solidFill>
                <a:latin typeface="Times"/>
                <a:ea typeface="Times"/>
                <a:cs typeface="Times"/>
                <a:sym typeface="Times"/>
              </a:endParaRPr>
            </a:p>
          </p:txBody>
        </p:sp>
        <p:sp>
          <p:nvSpPr>
            <p:cNvPr id="281" name="Google Shape;281;p5"/>
            <p:cNvSpPr txBox="1"/>
            <p:nvPr/>
          </p:nvSpPr>
          <p:spPr>
            <a:xfrm>
              <a:off x="5651020" y="1373781"/>
              <a:ext cx="1597800" cy="944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2100">
                  <a:solidFill>
                    <a:schemeClr val="dk1"/>
                  </a:solidFill>
                  <a:latin typeface="Times"/>
                  <a:ea typeface="Times"/>
                  <a:cs typeface="Times"/>
                  <a:sym typeface="Times"/>
                </a:rPr>
                <a:t>Function Generator</a:t>
              </a:r>
              <a:endParaRPr i="0" sz="2100" u="none" cap="none" strike="noStrike">
                <a:solidFill>
                  <a:schemeClr val="dk1"/>
                </a:solidFill>
                <a:latin typeface="Times"/>
                <a:ea typeface="Times"/>
                <a:cs typeface="Times"/>
                <a:sym typeface="Times"/>
              </a:endParaRPr>
            </a:p>
          </p:txBody>
        </p:sp>
        <p:sp>
          <p:nvSpPr>
            <p:cNvPr id="282" name="Google Shape;282;p5"/>
            <p:cNvSpPr txBox="1"/>
            <p:nvPr/>
          </p:nvSpPr>
          <p:spPr>
            <a:xfrm>
              <a:off x="7970338" y="1748938"/>
              <a:ext cx="1743000" cy="576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en" sz="2100">
                  <a:solidFill>
                    <a:schemeClr val="dk1"/>
                  </a:solidFill>
                  <a:latin typeface="Times"/>
                  <a:ea typeface="Times"/>
                  <a:cs typeface="Times"/>
                  <a:sym typeface="Times"/>
                </a:rPr>
                <a:t>Oscilloscope</a:t>
              </a:r>
              <a:endParaRPr i="0" sz="2100" u="none" cap="none" strike="noStrike">
                <a:solidFill>
                  <a:schemeClr val="dk1"/>
                </a:solidFill>
                <a:latin typeface="Times"/>
                <a:ea typeface="Times"/>
                <a:cs typeface="Times"/>
                <a:sym typeface="Times"/>
              </a:endParaRPr>
            </a:p>
          </p:txBody>
        </p:sp>
        <p:cxnSp>
          <p:nvCxnSpPr>
            <p:cNvPr id="283" name="Google Shape;283;p5"/>
            <p:cNvCxnSpPr>
              <a:stCxn id="281" idx="2"/>
            </p:cNvCxnSpPr>
            <p:nvPr/>
          </p:nvCxnSpPr>
          <p:spPr>
            <a:xfrm flipH="1">
              <a:off x="6437620" y="2317881"/>
              <a:ext cx="12300" cy="1637700"/>
            </a:xfrm>
            <a:prstGeom prst="straightConnector1">
              <a:avLst/>
            </a:prstGeom>
            <a:noFill/>
            <a:ln cap="flat" cmpd="sng" w="38100">
              <a:solidFill>
                <a:srgbClr val="C8102E"/>
              </a:solidFill>
              <a:prstDash val="solid"/>
              <a:round/>
              <a:headEnd len="sm" w="sm" type="none"/>
              <a:tailEnd len="med" w="med" type="triangle"/>
            </a:ln>
          </p:spPr>
        </p:cxnSp>
        <p:cxnSp>
          <p:nvCxnSpPr>
            <p:cNvPr id="284" name="Google Shape;284;p5"/>
            <p:cNvCxnSpPr/>
            <p:nvPr/>
          </p:nvCxnSpPr>
          <p:spPr>
            <a:xfrm flipH="1">
              <a:off x="8638675" y="2269425"/>
              <a:ext cx="180900" cy="1033200"/>
            </a:xfrm>
            <a:prstGeom prst="straightConnector1">
              <a:avLst/>
            </a:prstGeom>
            <a:noFill/>
            <a:ln cap="flat" cmpd="sng" w="38100">
              <a:solidFill>
                <a:srgbClr val="C8102E"/>
              </a:solidFill>
              <a:prstDash val="solid"/>
              <a:round/>
              <a:headEnd len="sm" w="sm" type="none"/>
              <a:tailEnd len="med" w="med" type="triangle"/>
            </a:ln>
          </p:spPr>
        </p:cxnSp>
        <p:cxnSp>
          <p:nvCxnSpPr>
            <p:cNvPr id="285" name="Google Shape;285;p5"/>
            <p:cNvCxnSpPr>
              <a:stCxn id="280" idx="0"/>
            </p:cNvCxnSpPr>
            <p:nvPr/>
          </p:nvCxnSpPr>
          <p:spPr>
            <a:xfrm flipH="1" rot="10800000">
              <a:off x="8727406" y="4804527"/>
              <a:ext cx="767100" cy="792600"/>
            </a:xfrm>
            <a:prstGeom prst="straightConnector1">
              <a:avLst/>
            </a:prstGeom>
            <a:noFill/>
            <a:ln cap="flat" cmpd="sng" w="38100">
              <a:solidFill>
                <a:srgbClr val="C8102E"/>
              </a:solidFill>
              <a:prstDash val="solid"/>
              <a:round/>
              <a:headEnd len="sm" w="sm" type="none"/>
              <a:tailEnd len="med" w="med" type="triangle"/>
            </a:ln>
          </p:spPr>
        </p:cxnSp>
        <p:sp>
          <p:nvSpPr>
            <p:cNvPr id="286" name="Google Shape;286;p5"/>
            <p:cNvSpPr txBox="1"/>
            <p:nvPr/>
          </p:nvSpPr>
          <p:spPr>
            <a:xfrm>
              <a:off x="10434825" y="1748938"/>
              <a:ext cx="1119600" cy="576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lang="en" sz="2100">
                  <a:solidFill>
                    <a:schemeClr val="dk1"/>
                  </a:solidFill>
                  <a:latin typeface="Times"/>
                  <a:ea typeface="Times"/>
                  <a:cs typeface="Times"/>
                  <a:sym typeface="Times"/>
                </a:rPr>
                <a:t>Code</a:t>
              </a:r>
              <a:endParaRPr i="0" sz="2100" u="none" cap="none" strike="noStrike">
                <a:solidFill>
                  <a:schemeClr val="dk1"/>
                </a:solidFill>
                <a:latin typeface="Times"/>
                <a:ea typeface="Times"/>
                <a:cs typeface="Times"/>
                <a:sym typeface="Times"/>
              </a:endParaRPr>
            </a:p>
          </p:txBody>
        </p:sp>
        <p:cxnSp>
          <p:nvCxnSpPr>
            <p:cNvPr id="287" name="Google Shape;287;p5"/>
            <p:cNvCxnSpPr>
              <a:stCxn id="286" idx="2"/>
            </p:cNvCxnSpPr>
            <p:nvPr/>
          </p:nvCxnSpPr>
          <p:spPr>
            <a:xfrm>
              <a:off x="10994625" y="2325838"/>
              <a:ext cx="57000" cy="915600"/>
            </a:xfrm>
            <a:prstGeom prst="straightConnector1">
              <a:avLst/>
            </a:prstGeom>
            <a:noFill/>
            <a:ln cap="flat" cmpd="sng" w="38100">
              <a:solidFill>
                <a:srgbClr val="C8102E"/>
              </a:solidFill>
              <a:prstDash val="solid"/>
              <a:round/>
              <a:headEnd len="sm" w="sm" type="none"/>
              <a:tailEnd len="med" w="med" type="triangle"/>
            </a:ln>
          </p:spPr>
        </p:cxnSp>
        <p:sp>
          <p:nvSpPr>
            <p:cNvPr id="288" name="Google Shape;288;p5"/>
            <p:cNvSpPr txBox="1"/>
            <p:nvPr/>
          </p:nvSpPr>
          <p:spPr>
            <a:xfrm>
              <a:off x="5703526" y="5597125"/>
              <a:ext cx="1743000" cy="576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dk1"/>
                  </a:solidFill>
                  <a:latin typeface="Times"/>
                  <a:ea typeface="Times"/>
                  <a:cs typeface="Times"/>
                  <a:sym typeface="Times"/>
                </a:rPr>
                <a:t>Breadboard</a:t>
              </a:r>
              <a:endParaRPr i="0" sz="2100" u="none" cap="none" strike="noStrike">
                <a:solidFill>
                  <a:schemeClr val="dk1"/>
                </a:solidFill>
                <a:latin typeface="Times"/>
                <a:ea typeface="Times"/>
                <a:cs typeface="Times"/>
                <a:sym typeface="Times"/>
              </a:endParaRPr>
            </a:p>
          </p:txBody>
        </p:sp>
        <p:cxnSp>
          <p:nvCxnSpPr>
            <p:cNvPr id="289" name="Google Shape;289;p5"/>
            <p:cNvCxnSpPr>
              <a:stCxn id="288" idx="3"/>
            </p:cNvCxnSpPr>
            <p:nvPr/>
          </p:nvCxnSpPr>
          <p:spPr>
            <a:xfrm flipH="1" rot="10800000">
              <a:off x="7446526" y="5035075"/>
              <a:ext cx="814500" cy="850500"/>
            </a:xfrm>
            <a:prstGeom prst="straightConnector1">
              <a:avLst/>
            </a:prstGeom>
            <a:noFill/>
            <a:ln cap="flat" cmpd="sng" w="38100">
              <a:solidFill>
                <a:srgbClr val="C8102E"/>
              </a:solidFill>
              <a:prstDash val="solid"/>
              <a:round/>
              <a:headEnd len="sm" w="sm" type="none"/>
              <a:tailEnd len="med" w="med" type="triangle"/>
            </a:ln>
          </p:spPr>
        </p:cxnSp>
        <p:sp>
          <p:nvSpPr>
            <p:cNvPr id="290" name="Google Shape;290;p5"/>
            <p:cNvSpPr txBox="1"/>
            <p:nvPr/>
          </p:nvSpPr>
          <p:spPr>
            <a:xfrm>
              <a:off x="9847175" y="5597125"/>
              <a:ext cx="1932300" cy="576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2100">
                  <a:solidFill>
                    <a:schemeClr val="dk1"/>
                  </a:solidFill>
                  <a:latin typeface="Times"/>
                  <a:ea typeface="Times"/>
                  <a:cs typeface="Times"/>
                  <a:sym typeface="Times"/>
                </a:rPr>
                <a:t>Power Supply</a:t>
              </a:r>
              <a:endParaRPr i="0" sz="2100" u="none" cap="none" strike="noStrike">
                <a:solidFill>
                  <a:schemeClr val="dk1"/>
                </a:solidFill>
                <a:latin typeface="Times"/>
                <a:ea typeface="Times"/>
                <a:cs typeface="Times"/>
                <a:sym typeface="Times"/>
              </a:endParaRPr>
            </a:p>
          </p:txBody>
        </p:sp>
        <p:cxnSp>
          <p:nvCxnSpPr>
            <p:cNvPr id="291" name="Google Shape;291;p5"/>
            <p:cNvCxnSpPr>
              <a:stCxn id="290" idx="0"/>
            </p:cNvCxnSpPr>
            <p:nvPr/>
          </p:nvCxnSpPr>
          <p:spPr>
            <a:xfrm rot="10800000">
              <a:off x="10604525" y="4571425"/>
              <a:ext cx="208800" cy="1025700"/>
            </a:xfrm>
            <a:prstGeom prst="straightConnector1">
              <a:avLst/>
            </a:prstGeom>
            <a:noFill/>
            <a:ln cap="flat" cmpd="sng" w="38100">
              <a:solidFill>
                <a:srgbClr val="C8102E"/>
              </a:solidFill>
              <a:prstDash val="solid"/>
              <a:round/>
              <a:headEnd len="sm" w="sm" type="none"/>
              <a:tailEnd len="med" w="med" type="triangl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8"/>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297" name="Google Shape;297;p8"/>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298" name="Google Shape;298;p8"/>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99" name="Google Shape;299;p8"/>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300" name="Google Shape;300;p8"/>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301" name="Google Shape;301;p8"/>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302" name="Google Shape;302;p8"/>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4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12 / 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303" name="Google Shape;303;p8"/>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304" name="Google Shape;304;p8"/>
          <p:cNvSpPr txBox="1"/>
          <p:nvPr/>
        </p:nvSpPr>
        <p:spPr>
          <a:xfrm>
            <a:off x="2340442" y="790321"/>
            <a:ext cx="7517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1" lang="en" sz="3000">
                <a:latin typeface="Times"/>
                <a:ea typeface="Times"/>
                <a:cs typeface="Times"/>
                <a:sym typeface="Times"/>
              </a:rPr>
              <a:t>Signal Output after Analog Integration</a:t>
            </a:r>
            <a:endParaRPr b="1" i="0" sz="3000" u="none" cap="none" strike="noStrike">
              <a:solidFill>
                <a:srgbClr val="000000"/>
              </a:solidFill>
              <a:latin typeface="Times"/>
              <a:ea typeface="Times"/>
              <a:cs typeface="Times"/>
              <a:sym typeface="Times"/>
            </a:endParaRPr>
          </a:p>
        </p:txBody>
      </p:sp>
      <p:sp>
        <p:nvSpPr>
          <p:cNvPr id="305" name="Google Shape;305;p8"/>
          <p:cNvSpPr txBox="1"/>
          <p:nvPr/>
        </p:nvSpPr>
        <p:spPr>
          <a:xfrm>
            <a:off x="0" y="4747392"/>
            <a:ext cx="12092700" cy="1620000"/>
          </a:xfrm>
          <a:prstGeom prst="rect">
            <a:avLst/>
          </a:prstGeom>
          <a:noFill/>
          <a:ln>
            <a:noFill/>
          </a:ln>
        </p:spPr>
        <p:txBody>
          <a:bodyPr anchorCtr="0" anchor="t" bIns="121900" lIns="121900" spcFirstLastPara="1" rIns="121900" wrap="square" tIns="121900">
            <a:noAutofit/>
          </a:bodyPr>
          <a:lstStyle/>
          <a:p>
            <a:pPr indent="-387350" lvl="0" marL="457200" marR="0" rtl="0" algn="l">
              <a:lnSpc>
                <a:spcPct val="100000"/>
              </a:lnSpc>
              <a:spcBef>
                <a:spcPts val="0"/>
              </a:spcBef>
              <a:spcAft>
                <a:spcPts val="0"/>
              </a:spcAft>
              <a:buSzPts val="2500"/>
              <a:buFont typeface="Times"/>
              <a:buChar char="●"/>
            </a:pPr>
            <a:r>
              <a:rPr lang="en" sz="2500">
                <a:latin typeface="Times"/>
                <a:ea typeface="Times"/>
                <a:cs typeface="Times"/>
                <a:sym typeface="Times"/>
              </a:rPr>
              <a:t>Integrator produced expected ramp output (blue) in response to DC input (yellow)</a:t>
            </a:r>
            <a:endParaRPr i="0" sz="2500" u="none" cap="none" strike="noStrike">
              <a:solidFill>
                <a:srgbClr val="000000"/>
              </a:solidFill>
              <a:latin typeface="Times"/>
              <a:ea typeface="Times"/>
              <a:cs typeface="Times"/>
              <a:sym typeface="Times"/>
            </a:endParaRPr>
          </a:p>
          <a:p>
            <a:pPr indent="-387350" lvl="0" marL="457200" marR="0" rtl="0" algn="l">
              <a:lnSpc>
                <a:spcPct val="100000"/>
              </a:lnSpc>
              <a:spcBef>
                <a:spcPts val="1000"/>
              </a:spcBef>
              <a:spcAft>
                <a:spcPts val="0"/>
              </a:spcAft>
              <a:buSzPts val="2500"/>
              <a:buFont typeface="Times"/>
              <a:buChar char="●"/>
            </a:pPr>
            <a:r>
              <a:rPr lang="en" sz="2500">
                <a:latin typeface="Times"/>
                <a:ea typeface="Times"/>
                <a:cs typeface="Times"/>
                <a:sym typeface="Times"/>
                <a:extLst>
                  <a:ext uri="http://customooxmlschemas.google.com/">
                    <go:slidesCustomData xmlns:go="http://customooxmlschemas.google.com/" textRoundtripDataId="7"/>
                  </a:ext>
                </a:extLst>
              </a:rPr>
              <a:t>Results match theoretical calculations</a:t>
            </a:r>
            <a:endParaRPr sz="2500">
              <a:latin typeface="Times"/>
              <a:ea typeface="Times"/>
              <a:cs typeface="Times"/>
              <a:sym typeface="Times"/>
            </a:endParaRPr>
          </a:p>
          <a:p>
            <a:pPr indent="-387350" lvl="0" marL="457200" marR="0" rtl="0" algn="l">
              <a:lnSpc>
                <a:spcPct val="100000"/>
              </a:lnSpc>
              <a:spcBef>
                <a:spcPts val="1000"/>
              </a:spcBef>
              <a:spcAft>
                <a:spcPts val="0"/>
              </a:spcAft>
              <a:buSzPts val="2500"/>
              <a:buFont typeface="Times"/>
              <a:buChar char="●"/>
            </a:pPr>
            <a:r>
              <a:rPr lang="en" sz="2500">
                <a:latin typeface="Times"/>
                <a:ea typeface="Times"/>
                <a:cs typeface="Times"/>
                <a:sym typeface="Times"/>
              </a:rPr>
              <a:t>Amplifier factor of 5 (2V to 10V)</a:t>
            </a:r>
            <a:endParaRPr sz="2500">
              <a:latin typeface="Times"/>
              <a:ea typeface="Times"/>
              <a:cs typeface="Times"/>
              <a:sym typeface="Times"/>
            </a:endParaRPr>
          </a:p>
        </p:txBody>
      </p:sp>
      <p:pic>
        <p:nvPicPr>
          <p:cNvPr id="306" name="Google Shape;306;p8"/>
          <p:cNvPicPr preferRelativeResize="0"/>
          <p:nvPr/>
        </p:nvPicPr>
        <p:blipFill rotWithShape="1">
          <a:blip r:embed="rId6">
            <a:alphaModFix/>
          </a:blip>
          <a:srcRect b="0" l="0" r="0" t="0"/>
          <a:stretch/>
        </p:blipFill>
        <p:spPr>
          <a:xfrm>
            <a:off x="29105200" y="10406450"/>
            <a:ext cx="7938557" cy="6010624"/>
          </a:xfrm>
          <a:prstGeom prst="rect">
            <a:avLst/>
          </a:prstGeom>
          <a:noFill/>
          <a:ln>
            <a:noFill/>
          </a:ln>
        </p:spPr>
      </p:pic>
      <p:pic>
        <p:nvPicPr>
          <p:cNvPr id="307" name="Google Shape;307;p8" title="dc_integration.png"/>
          <p:cNvPicPr preferRelativeResize="0"/>
          <p:nvPr/>
        </p:nvPicPr>
        <p:blipFill>
          <a:blip r:embed="rId7">
            <a:alphaModFix/>
          </a:blip>
          <a:stretch>
            <a:fillRect/>
          </a:stretch>
        </p:blipFill>
        <p:spPr>
          <a:xfrm>
            <a:off x="571100" y="1594186"/>
            <a:ext cx="6153914" cy="3003476"/>
          </a:xfrm>
          <a:prstGeom prst="rect">
            <a:avLst/>
          </a:prstGeom>
          <a:noFill/>
          <a:ln>
            <a:noFill/>
          </a:ln>
        </p:spPr>
      </p:pic>
      <p:grpSp>
        <p:nvGrpSpPr>
          <p:cNvPr id="308" name="Google Shape;308;p8"/>
          <p:cNvGrpSpPr/>
          <p:nvPr/>
        </p:nvGrpSpPr>
        <p:grpSpPr>
          <a:xfrm>
            <a:off x="4533302" y="2471322"/>
            <a:ext cx="561036" cy="1227802"/>
            <a:chOff x="7556271" y="4522291"/>
            <a:chExt cx="431400" cy="944100"/>
          </a:xfrm>
        </p:grpSpPr>
        <p:cxnSp>
          <p:nvCxnSpPr>
            <p:cNvPr id="309" name="Google Shape;309;p8"/>
            <p:cNvCxnSpPr/>
            <p:nvPr/>
          </p:nvCxnSpPr>
          <p:spPr>
            <a:xfrm>
              <a:off x="7590410" y="4767124"/>
              <a:ext cx="11100" cy="454200"/>
            </a:xfrm>
            <a:prstGeom prst="straightConnector1">
              <a:avLst/>
            </a:prstGeom>
            <a:noFill/>
            <a:ln cap="flat" cmpd="sng" w="12375">
              <a:solidFill>
                <a:srgbClr val="C8102E"/>
              </a:solidFill>
              <a:prstDash val="solid"/>
              <a:round/>
              <a:headEnd len="med" w="med" type="stealth"/>
              <a:tailEnd len="med" w="med" type="stealth"/>
            </a:ln>
          </p:spPr>
        </p:cxnSp>
        <p:sp>
          <p:nvSpPr>
            <p:cNvPr id="310" name="Google Shape;310;p8"/>
            <p:cNvSpPr txBox="1"/>
            <p:nvPr/>
          </p:nvSpPr>
          <p:spPr>
            <a:xfrm rot="5400000">
              <a:off x="7299921" y="4778641"/>
              <a:ext cx="944100" cy="431400"/>
            </a:xfrm>
            <a:prstGeom prst="rect">
              <a:avLst/>
            </a:prstGeom>
            <a:noFill/>
            <a:ln>
              <a:noFill/>
            </a:ln>
          </p:spPr>
          <p:txBody>
            <a:bodyPr anchorCtr="0" anchor="t" bIns="118900" lIns="118900" spcFirstLastPara="1" rIns="118900" wrap="square" tIns="118900">
              <a:noAutofit/>
            </a:bodyPr>
            <a:lstStyle/>
            <a:p>
              <a:pPr indent="0" lvl="0" marL="0" rtl="0" algn="ctr">
                <a:spcBef>
                  <a:spcPts val="0"/>
                </a:spcBef>
                <a:spcAft>
                  <a:spcPts val="0"/>
                </a:spcAft>
                <a:buNone/>
              </a:pPr>
              <a:r>
                <a:rPr lang="en" sz="2080">
                  <a:solidFill>
                    <a:srgbClr val="C8102E"/>
                  </a:solidFill>
                  <a:latin typeface="Times New Roman"/>
                  <a:ea typeface="Times New Roman"/>
                  <a:cs typeface="Times New Roman"/>
                  <a:sym typeface="Times New Roman"/>
                </a:rPr>
                <a:t>10 V</a:t>
              </a:r>
              <a:endParaRPr sz="2080">
                <a:solidFill>
                  <a:srgbClr val="C8102E"/>
                </a:solidFill>
                <a:latin typeface="Times New Roman"/>
                <a:ea typeface="Times New Roman"/>
                <a:cs typeface="Times New Roman"/>
                <a:sym typeface="Times New Roman"/>
              </a:endParaRPr>
            </a:p>
          </p:txBody>
        </p:sp>
      </p:grpSp>
      <p:sp>
        <p:nvSpPr>
          <p:cNvPr id="311" name="Google Shape;311;p8"/>
          <p:cNvSpPr txBox="1"/>
          <p:nvPr/>
        </p:nvSpPr>
        <p:spPr>
          <a:xfrm>
            <a:off x="10133243" y="3308636"/>
            <a:ext cx="28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Times New Roman"/>
                <a:ea typeface="Times New Roman"/>
                <a:cs typeface="Times New Roman"/>
                <a:sym typeface="Times New Roman"/>
              </a:rPr>
              <a:t>:</a:t>
            </a:r>
            <a:endParaRPr sz="1600">
              <a:solidFill>
                <a:schemeClr val="dk1"/>
              </a:solidFill>
              <a:latin typeface="Times New Roman"/>
              <a:ea typeface="Times New Roman"/>
              <a:cs typeface="Times New Roman"/>
              <a:sym typeface="Times New Roman"/>
            </a:endParaRPr>
          </a:p>
        </p:txBody>
      </p:sp>
      <p:pic>
        <p:nvPicPr>
          <p:cNvPr id="312" name="Google Shape;312;p8"/>
          <p:cNvPicPr preferRelativeResize="0"/>
          <p:nvPr/>
        </p:nvPicPr>
        <p:blipFill>
          <a:blip r:embed="rId8">
            <a:alphaModFix/>
          </a:blip>
          <a:stretch>
            <a:fillRect/>
          </a:stretch>
        </p:blipFill>
        <p:spPr>
          <a:xfrm>
            <a:off x="9559381" y="2174887"/>
            <a:ext cx="96625" cy="161025"/>
          </a:xfrm>
          <a:prstGeom prst="rect">
            <a:avLst/>
          </a:prstGeom>
          <a:noFill/>
          <a:ln>
            <a:noFill/>
          </a:ln>
        </p:spPr>
      </p:pic>
      <p:sp>
        <p:nvSpPr>
          <p:cNvPr id="313" name="Google Shape;313;p8"/>
          <p:cNvSpPr/>
          <p:nvPr/>
        </p:nvSpPr>
        <p:spPr>
          <a:xfrm>
            <a:off x="9493250" y="1808050"/>
            <a:ext cx="33900" cy="1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14" name="Google Shape;314;p8"/>
          <p:cNvGrpSpPr/>
          <p:nvPr/>
        </p:nvGrpSpPr>
        <p:grpSpPr>
          <a:xfrm>
            <a:off x="6966380" y="1594150"/>
            <a:ext cx="4466537" cy="3186173"/>
            <a:chOff x="6965200" y="1150550"/>
            <a:chExt cx="5088331" cy="3629726"/>
          </a:xfrm>
        </p:grpSpPr>
        <p:pic>
          <p:nvPicPr>
            <p:cNvPr id="315" name="Google Shape;315;p8"/>
            <p:cNvPicPr preferRelativeResize="0"/>
            <p:nvPr/>
          </p:nvPicPr>
          <p:blipFill>
            <a:blip r:embed="rId9">
              <a:alphaModFix/>
            </a:blip>
            <a:stretch>
              <a:fillRect/>
            </a:stretch>
          </p:blipFill>
          <p:spPr>
            <a:xfrm>
              <a:off x="7441725" y="1150550"/>
              <a:ext cx="3618126" cy="3584624"/>
            </a:xfrm>
            <a:prstGeom prst="rect">
              <a:avLst/>
            </a:prstGeom>
            <a:noFill/>
            <a:ln>
              <a:noFill/>
            </a:ln>
          </p:spPr>
        </p:pic>
        <p:sp>
          <p:nvSpPr>
            <p:cNvPr id="316" name="Google Shape;316;p8"/>
            <p:cNvSpPr txBox="1"/>
            <p:nvPr/>
          </p:nvSpPr>
          <p:spPr>
            <a:xfrm>
              <a:off x="6965200" y="3330186"/>
              <a:ext cx="899100" cy="431100"/>
            </a:xfrm>
            <a:prstGeom prst="rect">
              <a:avLst/>
            </a:prstGeom>
            <a:noFill/>
            <a:ln>
              <a:noFill/>
            </a:ln>
          </p:spPr>
          <p:txBody>
            <a:bodyPr anchorCtr="0" anchor="t" bIns="80250" lIns="80250" spcFirstLastPara="1" rIns="80250" wrap="square" tIns="80250">
              <a:spAutoFit/>
            </a:bodyPr>
            <a:lstStyle/>
            <a:p>
              <a:pPr indent="0" lvl="0" marL="0" rtl="0" algn="l">
                <a:spcBef>
                  <a:spcPts val="0"/>
                </a:spcBef>
                <a:spcAft>
                  <a:spcPts val="0"/>
                </a:spcAft>
                <a:buNone/>
              </a:pPr>
              <a:r>
                <a:rPr lang="en" sz="1404">
                  <a:solidFill>
                    <a:schemeClr val="dk1"/>
                  </a:solidFill>
                  <a:latin typeface="Times New Roman"/>
                  <a:ea typeface="Times New Roman"/>
                  <a:cs typeface="Times New Roman"/>
                  <a:sym typeface="Times New Roman"/>
                </a:rPr>
                <a:t>For </a:t>
              </a:r>
              <a:endParaRPr sz="1404">
                <a:solidFill>
                  <a:schemeClr val="dk1"/>
                </a:solidFill>
                <a:latin typeface="Times New Roman"/>
                <a:ea typeface="Times New Roman"/>
                <a:cs typeface="Times New Roman"/>
                <a:sym typeface="Times New Roman"/>
              </a:endParaRPr>
            </a:p>
          </p:txBody>
        </p:sp>
        <p:pic>
          <p:nvPicPr>
            <p:cNvPr id="317" name="Google Shape;317;p8"/>
            <p:cNvPicPr preferRelativeResize="0"/>
            <p:nvPr/>
          </p:nvPicPr>
          <p:blipFill>
            <a:blip r:embed="rId10">
              <a:alphaModFix/>
            </a:blip>
            <a:stretch>
              <a:fillRect/>
            </a:stretch>
          </p:blipFill>
          <p:spPr>
            <a:xfrm>
              <a:off x="7420200" y="3336507"/>
              <a:ext cx="2821200" cy="439941"/>
            </a:xfrm>
            <a:prstGeom prst="rect">
              <a:avLst/>
            </a:prstGeom>
            <a:noFill/>
            <a:ln>
              <a:noFill/>
            </a:ln>
          </p:spPr>
        </p:pic>
        <p:sp>
          <p:nvSpPr>
            <p:cNvPr id="318" name="Google Shape;318;p8"/>
            <p:cNvSpPr txBox="1"/>
            <p:nvPr/>
          </p:nvSpPr>
          <p:spPr>
            <a:xfrm>
              <a:off x="10294579" y="2003282"/>
              <a:ext cx="1677600" cy="431100"/>
            </a:xfrm>
            <a:prstGeom prst="rect">
              <a:avLst/>
            </a:prstGeom>
            <a:noFill/>
            <a:ln>
              <a:noFill/>
            </a:ln>
          </p:spPr>
          <p:txBody>
            <a:bodyPr anchorCtr="0" anchor="t" bIns="80250" lIns="80250" spcFirstLastPara="1" rIns="80250" wrap="square" tIns="80250">
              <a:spAutoFit/>
            </a:bodyPr>
            <a:lstStyle/>
            <a:p>
              <a:pPr indent="0" lvl="0" marL="0" rtl="0" algn="l">
                <a:spcBef>
                  <a:spcPts val="0"/>
                </a:spcBef>
                <a:spcAft>
                  <a:spcPts val="0"/>
                </a:spcAft>
                <a:buNone/>
              </a:pPr>
              <a:r>
                <a:rPr lang="en" sz="1404">
                  <a:solidFill>
                    <a:schemeClr val="dk1"/>
                  </a:solidFill>
                  <a:latin typeface="Times New Roman"/>
                  <a:ea typeface="Times New Roman"/>
                  <a:cs typeface="Times New Roman"/>
                  <a:sym typeface="Times New Roman"/>
                </a:rPr>
                <a:t>assumed constant</a:t>
              </a:r>
              <a:endParaRPr sz="1404">
                <a:solidFill>
                  <a:schemeClr val="dk1"/>
                </a:solidFill>
                <a:latin typeface="Times New Roman"/>
                <a:ea typeface="Times New Roman"/>
                <a:cs typeface="Times New Roman"/>
                <a:sym typeface="Times New Roman"/>
              </a:endParaRPr>
            </a:p>
          </p:txBody>
        </p:sp>
        <p:sp>
          <p:nvSpPr>
            <p:cNvPr id="319" name="Google Shape;319;p8"/>
            <p:cNvSpPr txBox="1"/>
            <p:nvPr/>
          </p:nvSpPr>
          <p:spPr>
            <a:xfrm>
              <a:off x="9743831" y="2738580"/>
              <a:ext cx="2309700" cy="431100"/>
            </a:xfrm>
            <a:prstGeom prst="rect">
              <a:avLst/>
            </a:prstGeom>
            <a:noFill/>
            <a:ln>
              <a:noFill/>
            </a:ln>
          </p:spPr>
          <p:txBody>
            <a:bodyPr anchorCtr="0" anchor="t" bIns="80250" lIns="80250" spcFirstLastPara="1" rIns="80250" wrap="square" tIns="80250">
              <a:spAutoFit/>
            </a:bodyPr>
            <a:lstStyle/>
            <a:p>
              <a:pPr indent="0" lvl="0" marL="0" rtl="0" algn="l">
                <a:spcBef>
                  <a:spcPts val="0"/>
                </a:spcBef>
                <a:spcAft>
                  <a:spcPts val="0"/>
                </a:spcAft>
                <a:buNone/>
              </a:pPr>
              <a:r>
                <a:rPr lang="en" sz="1404">
                  <a:solidFill>
                    <a:schemeClr val="dk1"/>
                  </a:solidFill>
                  <a:latin typeface="Times New Roman"/>
                  <a:ea typeface="Times New Roman"/>
                  <a:cs typeface="Times New Roman"/>
                  <a:sym typeface="Times New Roman"/>
                </a:rPr>
                <a:t>(straight line equation)</a:t>
              </a:r>
              <a:endParaRPr sz="1404">
                <a:solidFill>
                  <a:schemeClr val="dk1"/>
                </a:solidFill>
                <a:latin typeface="Times New Roman"/>
                <a:ea typeface="Times New Roman"/>
                <a:cs typeface="Times New Roman"/>
                <a:sym typeface="Times New Roman"/>
              </a:endParaRPr>
            </a:p>
          </p:txBody>
        </p:sp>
        <p:pic>
          <p:nvPicPr>
            <p:cNvPr id="320" name="Google Shape;320;p8"/>
            <p:cNvPicPr preferRelativeResize="0"/>
            <p:nvPr/>
          </p:nvPicPr>
          <p:blipFill rotWithShape="1">
            <a:blip r:embed="rId8">
              <a:alphaModFix/>
            </a:blip>
            <a:srcRect b="0" l="12626" r="-8" t="0"/>
            <a:stretch/>
          </p:blipFill>
          <p:spPr>
            <a:xfrm>
              <a:off x="9665183" y="1436283"/>
              <a:ext cx="90053" cy="163800"/>
            </a:xfrm>
            <a:prstGeom prst="rect">
              <a:avLst/>
            </a:prstGeom>
            <a:noFill/>
            <a:ln>
              <a:noFill/>
            </a:ln>
          </p:spPr>
        </p:pic>
        <p:sp>
          <p:nvSpPr>
            <p:cNvPr id="321" name="Google Shape;321;p8"/>
            <p:cNvSpPr/>
            <p:nvPr/>
          </p:nvSpPr>
          <p:spPr>
            <a:xfrm>
              <a:off x="7460025" y="4344976"/>
              <a:ext cx="1347600" cy="435300"/>
            </a:xfrm>
            <a:prstGeom prst="rect">
              <a:avLst/>
            </a:prstGeom>
            <a:noFill/>
            <a:ln cap="flat" cmpd="sng" w="16725">
              <a:solidFill>
                <a:schemeClr val="dk1"/>
              </a:solidFill>
              <a:prstDash val="solid"/>
              <a:round/>
              <a:headEnd len="sm" w="sm" type="none"/>
              <a:tailEnd len="sm" w="sm" type="none"/>
            </a:ln>
          </p:spPr>
          <p:txBody>
            <a:bodyPr anchorCtr="0" anchor="ctr" bIns="80250" lIns="80250" spcFirstLastPara="1" rIns="80250" wrap="square" tIns="80250">
              <a:noAutofit/>
            </a:bodyPr>
            <a:lstStyle/>
            <a:p>
              <a:pPr indent="0" lvl="0" marL="0" rtl="0" algn="ctr">
                <a:spcBef>
                  <a:spcPts val="0"/>
                </a:spcBef>
                <a:spcAft>
                  <a:spcPts val="0"/>
                </a:spcAft>
                <a:buNone/>
              </a:pPr>
              <a:r>
                <a:t/>
              </a:r>
              <a:endParaRPr sz="1228"/>
            </a:p>
          </p:txBody>
        </p:sp>
        <p:sp>
          <p:nvSpPr>
            <p:cNvPr id="322" name="Google Shape;322;p8"/>
            <p:cNvSpPr/>
            <p:nvPr/>
          </p:nvSpPr>
          <p:spPr>
            <a:xfrm>
              <a:off x="9751597" y="1474023"/>
              <a:ext cx="15900" cy="70200"/>
            </a:xfrm>
            <a:prstGeom prst="rect">
              <a:avLst/>
            </a:prstGeom>
            <a:solidFill>
              <a:schemeClr val="lt1"/>
            </a:solidFill>
            <a:ln cap="flat" cmpd="sng" w="8350">
              <a:solidFill>
                <a:schemeClr val="lt1"/>
              </a:solidFill>
              <a:prstDash val="solid"/>
              <a:round/>
              <a:headEnd len="sm" w="sm" type="none"/>
              <a:tailEnd len="sm" w="sm" type="none"/>
            </a:ln>
          </p:spPr>
          <p:txBody>
            <a:bodyPr anchorCtr="0" anchor="ctr" bIns="80250" lIns="80250" spcFirstLastPara="1" rIns="80250" wrap="square" tIns="80250">
              <a:noAutofit/>
            </a:bodyPr>
            <a:lstStyle/>
            <a:p>
              <a:pPr indent="0" lvl="0" marL="0" rtl="0" algn="ctr">
                <a:spcBef>
                  <a:spcPts val="0"/>
                </a:spcBef>
                <a:spcAft>
                  <a:spcPts val="0"/>
                </a:spcAft>
                <a:buNone/>
              </a:pPr>
              <a:r>
                <a:t/>
              </a:r>
              <a:endParaRPr sz="1228"/>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4"/>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328" name="Google Shape;328;p14"/>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329" name="Google Shape;329;p14"/>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330" name="Google Shape;330;p14"/>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331" name="Google Shape;331;p14"/>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332" name="Google Shape;332;p14"/>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333" name="Google Shape;333;p14"/>
          <p:cNvSpPr txBox="1"/>
          <p:nvPr/>
        </p:nvSpPr>
        <p:spPr>
          <a:xfrm>
            <a:off x="3000" y="6422800"/>
            <a:ext cx="12192000" cy="43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13</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334" name="Google Shape;334;p14"/>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335" name="Google Shape;335;p14"/>
          <p:cNvSpPr txBox="1"/>
          <p:nvPr/>
        </p:nvSpPr>
        <p:spPr>
          <a:xfrm>
            <a:off x="2413600" y="965483"/>
            <a:ext cx="7517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i="0" lang="en" sz="3000" u="none" cap="none" strike="noStrike">
                <a:solidFill>
                  <a:srgbClr val="000000"/>
                </a:solidFill>
                <a:latin typeface="Times"/>
                <a:ea typeface="Times"/>
                <a:cs typeface="Times"/>
                <a:sym typeface="Times"/>
              </a:rPr>
              <a:t>Conclusion and Next Steps</a:t>
            </a:r>
            <a:endParaRPr b="1" i="0" sz="3000" u="none" cap="none" strike="noStrike">
              <a:solidFill>
                <a:srgbClr val="000000"/>
              </a:solidFill>
              <a:latin typeface="Times"/>
              <a:ea typeface="Times"/>
              <a:cs typeface="Times"/>
              <a:sym typeface="Times"/>
            </a:endParaRPr>
          </a:p>
        </p:txBody>
      </p:sp>
      <p:sp>
        <p:nvSpPr>
          <p:cNvPr id="336" name="Google Shape;336;p14"/>
          <p:cNvSpPr txBox="1"/>
          <p:nvPr/>
        </p:nvSpPr>
        <p:spPr>
          <a:xfrm>
            <a:off x="3000" y="1320602"/>
            <a:ext cx="7472100" cy="4952100"/>
          </a:xfrm>
          <a:prstGeom prst="rect">
            <a:avLst/>
          </a:prstGeom>
          <a:noFill/>
          <a:ln>
            <a:noFill/>
          </a:ln>
        </p:spPr>
        <p:txBody>
          <a:bodyPr anchorCtr="0" anchor="t" bIns="121900" lIns="121900" spcFirstLastPara="1" rIns="121900" wrap="square" tIns="121900">
            <a:noAutofit/>
          </a:bodyPr>
          <a:lstStyle/>
          <a:p>
            <a:pPr indent="0" lvl="0" marL="0" marR="0" rtl="0" algn="just">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Times"/>
                <a:ea typeface="Times"/>
                <a:cs typeface="Times"/>
                <a:sym typeface="Times"/>
              </a:rPr>
              <a:t>Contribution</a:t>
            </a:r>
            <a:endParaRPr b="1" i="0" sz="2400" u="none" cap="none" strike="noStrike">
              <a:solidFill>
                <a:srgbClr val="000000"/>
              </a:solidFill>
              <a:latin typeface="Times"/>
              <a:ea typeface="Times"/>
              <a:cs typeface="Times"/>
              <a:sym typeface="Times"/>
            </a:endParaRPr>
          </a:p>
          <a:p>
            <a:pPr indent="0" lvl="0" marL="0" marR="0" rtl="0" algn="just">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Times"/>
              <a:ea typeface="Times"/>
              <a:cs typeface="Times"/>
              <a:sym typeface="Times"/>
            </a:endParaRPr>
          </a:p>
          <a:p>
            <a:pPr indent="-381000" lvl="0" marL="457200" marR="0" rtl="0" algn="just">
              <a:lnSpc>
                <a:spcPct val="100000"/>
              </a:lnSpc>
              <a:spcBef>
                <a:spcPts val="0"/>
              </a:spcBef>
              <a:spcAft>
                <a:spcPts val="0"/>
              </a:spcAft>
              <a:buClr>
                <a:srgbClr val="000000"/>
              </a:buClr>
              <a:buSzPts val="2400"/>
              <a:buFont typeface="Times"/>
              <a:buChar char="●"/>
            </a:pPr>
            <a:r>
              <a:rPr i="0" lang="en" sz="2400" u="none" cap="none" strike="noStrike">
                <a:solidFill>
                  <a:srgbClr val="000000"/>
                </a:solidFill>
                <a:latin typeface="Times"/>
                <a:ea typeface="Times"/>
                <a:cs typeface="Times"/>
                <a:sym typeface="Times"/>
              </a:rPr>
              <a:t>Our results </a:t>
            </a:r>
            <a:r>
              <a:rPr lang="en" sz="2400">
                <a:latin typeface="Times"/>
                <a:ea typeface="Times"/>
                <a:cs typeface="Times"/>
                <a:sym typeface="Times"/>
              </a:rPr>
              <a:t>for the designed integrator circuit indicate that it performs as an integrator and a low-pass filter</a:t>
            </a:r>
            <a:endParaRPr sz="2400">
              <a:latin typeface="Times"/>
              <a:ea typeface="Times"/>
              <a:cs typeface="Times"/>
              <a:sym typeface="Times"/>
            </a:endParaRPr>
          </a:p>
          <a:p>
            <a:pPr indent="-381000" lvl="0" marL="457200" marR="0" rtl="0" algn="just">
              <a:lnSpc>
                <a:spcPct val="100000"/>
              </a:lnSpc>
              <a:spcBef>
                <a:spcPts val="0"/>
              </a:spcBef>
              <a:spcAft>
                <a:spcPts val="0"/>
              </a:spcAft>
              <a:buSzPts val="2400"/>
              <a:buFont typeface="Times"/>
              <a:buChar char="●"/>
            </a:pPr>
            <a:r>
              <a:rPr lang="en" sz="2400">
                <a:latin typeface="Times"/>
                <a:ea typeface="Times"/>
                <a:cs typeface="Times"/>
                <a:sym typeface="Times"/>
                <a:extLst>
                  <a:ext uri="http://customooxmlschemas.google.com/">
                    <go:slidesCustomData xmlns:go="http://customooxmlschemas.google.com/" textRoundtripDataId="8"/>
                  </a:ext>
                </a:extLst>
              </a:rPr>
              <a:t>Successfully reduce noise and amplify anomalies</a:t>
            </a:r>
            <a:endParaRPr b="1" sz="2400">
              <a:highlight>
                <a:schemeClr val="lt1"/>
              </a:highlight>
              <a:latin typeface="Times"/>
              <a:ea typeface="Times"/>
              <a:cs typeface="Times"/>
              <a:sym typeface="Times"/>
            </a:endParaRPr>
          </a:p>
          <a:p>
            <a:pPr indent="0" lvl="0" marL="0" marR="0" rtl="0" algn="just">
              <a:lnSpc>
                <a:spcPct val="100000"/>
              </a:lnSpc>
              <a:spcBef>
                <a:spcPts val="0"/>
              </a:spcBef>
              <a:spcAft>
                <a:spcPts val="0"/>
              </a:spcAft>
              <a:buClr>
                <a:srgbClr val="000000"/>
              </a:buClr>
              <a:buSzPts val="2400"/>
              <a:buFont typeface="Arial"/>
              <a:buNone/>
            </a:pPr>
            <a:r>
              <a:rPr b="1" i="0" lang="en" sz="2400" u="none" cap="none" strike="noStrike">
                <a:solidFill>
                  <a:srgbClr val="000000"/>
                </a:solidFill>
                <a:highlight>
                  <a:schemeClr val="lt1"/>
                </a:highlight>
                <a:latin typeface="Times"/>
                <a:ea typeface="Times"/>
                <a:cs typeface="Times"/>
                <a:sym typeface="Times"/>
              </a:rPr>
              <a:t>Next Steps</a:t>
            </a:r>
            <a:endParaRPr b="1" i="0" sz="2400" u="none" cap="none" strike="noStrike">
              <a:solidFill>
                <a:srgbClr val="000000"/>
              </a:solidFill>
              <a:highlight>
                <a:schemeClr val="lt1"/>
              </a:highlight>
              <a:latin typeface="Times"/>
              <a:ea typeface="Times"/>
              <a:cs typeface="Times"/>
              <a:sym typeface="Times"/>
            </a:endParaRPr>
          </a:p>
          <a:p>
            <a:pPr indent="0" lvl="0" marL="0" marR="0" rtl="0" algn="just">
              <a:lnSpc>
                <a:spcPct val="100000"/>
              </a:lnSpc>
              <a:spcBef>
                <a:spcPts val="0"/>
              </a:spcBef>
              <a:spcAft>
                <a:spcPts val="0"/>
              </a:spcAft>
              <a:buClr>
                <a:srgbClr val="000000"/>
              </a:buClr>
              <a:buSzPts val="600"/>
              <a:buFont typeface="Arial"/>
              <a:buNone/>
            </a:pPr>
            <a:r>
              <a:rPr b="1" lang="en" sz="600">
                <a:highlight>
                  <a:schemeClr val="lt1"/>
                </a:highlight>
                <a:latin typeface="Times"/>
                <a:ea typeface="Times"/>
                <a:cs typeface="Times"/>
                <a:sym typeface="Times"/>
              </a:rPr>
              <a:t>`</a:t>
            </a:r>
            <a:endParaRPr sz="2400">
              <a:highlight>
                <a:schemeClr val="lt1"/>
              </a:highlight>
              <a:latin typeface="Times"/>
              <a:ea typeface="Times"/>
              <a:cs typeface="Times"/>
              <a:sym typeface="Times"/>
            </a:endParaRPr>
          </a:p>
          <a:p>
            <a:pPr indent="-381000" lvl="0" marL="457200" marR="0" rtl="0" algn="just">
              <a:lnSpc>
                <a:spcPct val="100000"/>
              </a:lnSpc>
              <a:spcBef>
                <a:spcPts val="0"/>
              </a:spcBef>
              <a:spcAft>
                <a:spcPts val="0"/>
              </a:spcAft>
              <a:buSzPts val="2400"/>
              <a:buFont typeface="Times"/>
              <a:buChar char="●"/>
            </a:pPr>
            <a:r>
              <a:rPr lang="en" sz="2400">
                <a:highlight>
                  <a:schemeClr val="lt1"/>
                </a:highlight>
                <a:latin typeface="Times"/>
                <a:ea typeface="Times"/>
                <a:cs typeface="Times"/>
                <a:sym typeface="Times"/>
              </a:rPr>
              <a:t>Prepare the circuit for testing with real temperature sensor inputs with noise</a:t>
            </a:r>
            <a:endParaRPr sz="2400">
              <a:highlight>
                <a:schemeClr val="lt1"/>
              </a:highlight>
              <a:latin typeface="Times"/>
              <a:ea typeface="Times"/>
              <a:cs typeface="Times"/>
              <a:sym typeface="Times"/>
            </a:endParaRPr>
          </a:p>
          <a:p>
            <a:pPr indent="-381000" lvl="0" marL="457200" marR="0" rtl="0" algn="just">
              <a:lnSpc>
                <a:spcPct val="100000"/>
              </a:lnSpc>
              <a:spcBef>
                <a:spcPts val="0"/>
              </a:spcBef>
              <a:spcAft>
                <a:spcPts val="0"/>
              </a:spcAft>
              <a:buSzPts val="2400"/>
              <a:buFont typeface="Times"/>
              <a:buChar char="●"/>
            </a:pPr>
            <a:r>
              <a:rPr lang="en" sz="2400">
                <a:highlight>
                  <a:schemeClr val="lt1"/>
                </a:highlight>
                <a:latin typeface="Times"/>
                <a:ea typeface="Times"/>
                <a:cs typeface="Times"/>
                <a:sym typeface="Times"/>
              </a:rPr>
              <a:t>Process the filtered data with machine learning </a:t>
            </a:r>
            <a:r>
              <a:rPr lang="en" sz="2400">
                <a:highlight>
                  <a:schemeClr val="lt1"/>
                </a:highlight>
                <a:latin typeface="Times"/>
                <a:ea typeface="Times"/>
                <a:cs typeface="Times"/>
                <a:sym typeface="Times"/>
              </a:rPr>
              <a:t>algorithms in order to confirm the expected improvement in detection accuracy</a:t>
            </a:r>
            <a:endParaRPr sz="2400">
              <a:highlight>
                <a:schemeClr val="lt1"/>
              </a:highlight>
              <a:latin typeface="Times"/>
              <a:ea typeface="Times"/>
              <a:cs typeface="Times"/>
              <a:sym typeface="Times"/>
            </a:endParaRPr>
          </a:p>
        </p:txBody>
      </p:sp>
      <p:pic>
        <p:nvPicPr>
          <p:cNvPr id="337" name="Google Shape;337;p14"/>
          <p:cNvPicPr preferRelativeResize="0"/>
          <p:nvPr/>
        </p:nvPicPr>
        <p:blipFill rotWithShape="1">
          <a:blip r:embed="rId6">
            <a:alphaModFix/>
          </a:blip>
          <a:srcRect b="1520" l="1420" r="-1419" t="20109"/>
          <a:stretch/>
        </p:blipFill>
        <p:spPr>
          <a:xfrm>
            <a:off x="7562775" y="2506599"/>
            <a:ext cx="4412052" cy="25932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5"/>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343" name="Google Shape;343;p15"/>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344" name="Google Shape;344;p15"/>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345" name="Google Shape;345;p15"/>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346" name="Google Shape;346;p15"/>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347" name="Google Shape;347;p15"/>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348" name="Google Shape;348;p15"/>
          <p:cNvSpPr txBox="1"/>
          <p:nvPr/>
        </p:nvSpPr>
        <p:spPr>
          <a:xfrm>
            <a:off x="3000" y="6422800"/>
            <a:ext cx="12192000" cy="43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14</a:t>
            </a:r>
            <a:r>
              <a:rPr i="0" lang="en" sz="900" u="none" cap="none" strike="noStrike">
                <a:solidFill>
                  <a:srgbClr val="000000"/>
                </a:solidFill>
                <a:latin typeface="Times"/>
                <a:ea typeface="Times"/>
                <a:cs typeface="Times"/>
                <a:sym typeface="Times"/>
              </a:rPr>
              <a:t> / 1</a:t>
            </a:r>
            <a:r>
              <a:rPr lang="en" sz="900">
                <a:latin typeface="Times"/>
                <a:ea typeface="Times"/>
                <a:cs typeface="Times"/>
                <a:sym typeface="Times"/>
              </a:rPr>
              <a:t>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349" name="Google Shape;349;p15"/>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350" name="Google Shape;350;p15"/>
          <p:cNvSpPr txBox="1"/>
          <p:nvPr/>
        </p:nvSpPr>
        <p:spPr>
          <a:xfrm>
            <a:off x="26873800" y="2444233"/>
            <a:ext cx="7517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i="0" lang="en" sz="3000" u="none" cap="none" strike="noStrike">
                <a:solidFill>
                  <a:srgbClr val="000000"/>
                </a:solidFill>
                <a:latin typeface="Times"/>
                <a:ea typeface="Times"/>
                <a:cs typeface="Times"/>
                <a:sym typeface="Times"/>
              </a:rPr>
              <a:t>References:</a:t>
            </a:r>
            <a:endParaRPr b="1" i="0" sz="3000" u="none" cap="none" strike="noStrike">
              <a:solidFill>
                <a:srgbClr val="000000"/>
              </a:solidFill>
              <a:latin typeface="Times"/>
              <a:ea typeface="Times"/>
              <a:cs typeface="Times"/>
              <a:sym typeface="Times"/>
            </a:endParaRPr>
          </a:p>
        </p:txBody>
      </p:sp>
      <p:sp>
        <p:nvSpPr>
          <p:cNvPr id="351" name="Google Shape;351;p15"/>
          <p:cNvSpPr txBox="1"/>
          <p:nvPr/>
        </p:nvSpPr>
        <p:spPr>
          <a:xfrm>
            <a:off x="430800" y="1725135"/>
            <a:ext cx="11336400" cy="492400"/>
          </a:xfrm>
          <a:prstGeom prst="rect">
            <a:avLst/>
          </a:prstGeom>
          <a:noFill/>
          <a:ln>
            <a:noFill/>
          </a:ln>
        </p:spPr>
        <p:txBody>
          <a:bodyPr anchorCtr="0" anchor="t" bIns="121900" lIns="121900" spcFirstLastPara="1" rIns="121900" wrap="square" tIns="121900">
            <a:spAutoFit/>
          </a:bodyPr>
          <a:lstStyle/>
          <a:p>
            <a:pPr indent="-609585" lvl="0" marL="609585" marR="0" rtl="0" algn="l">
              <a:lnSpc>
                <a:spcPct val="2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52" name="Google Shape;352;p15"/>
          <p:cNvSpPr txBox="1"/>
          <p:nvPr/>
        </p:nvSpPr>
        <p:spPr>
          <a:xfrm>
            <a:off x="0" y="1669225"/>
            <a:ext cx="12192000" cy="4707300"/>
          </a:xfrm>
          <a:prstGeom prst="rect">
            <a:avLst/>
          </a:prstGeom>
          <a:noFill/>
          <a:ln>
            <a:noFill/>
          </a:ln>
        </p:spPr>
        <p:txBody>
          <a:bodyPr anchorCtr="0" anchor="t" bIns="121900" lIns="121900" spcFirstLastPara="1" rIns="121900" wrap="square" tIns="121900">
            <a:noAutofit/>
          </a:bodyPr>
          <a:lstStyle/>
          <a:p>
            <a:pPr indent="0" lvl="0" marL="0" rtl="0" algn="l">
              <a:lnSpc>
                <a:spcPct val="200000"/>
              </a:lnSpc>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[1] Arduino. </a:t>
            </a:r>
            <a:r>
              <a:rPr i="1" lang="en" sz="1700">
                <a:solidFill>
                  <a:schemeClr val="dk1"/>
                </a:solidFill>
                <a:latin typeface="Times New Roman"/>
                <a:ea typeface="Times New Roman"/>
                <a:cs typeface="Times New Roman"/>
                <a:sym typeface="Times New Roman"/>
              </a:rPr>
              <a:t>Mega 2560</a:t>
            </a:r>
            <a:r>
              <a:rPr lang="en" sz="1700">
                <a:solidFill>
                  <a:schemeClr val="dk1"/>
                </a:solidFill>
                <a:latin typeface="Times New Roman"/>
                <a:ea typeface="Times New Roman"/>
                <a:cs typeface="Times New Roman"/>
                <a:sym typeface="Times New Roman"/>
              </a:rPr>
              <a:t>. Accessed 14 July 2025.</a:t>
            </a:r>
            <a:endParaRPr sz="17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[2] Gourousis, Thomas, et al. “Identification of Stealthy Hardware Trojans through On-Chip Temperature Sensing and an Autoencoder-Based Machine Learning Algorithm.” </a:t>
            </a:r>
            <a:r>
              <a:rPr i="1" lang="en" sz="1700">
                <a:solidFill>
                  <a:schemeClr val="dk1"/>
                </a:solidFill>
                <a:latin typeface="Times New Roman"/>
                <a:ea typeface="Times New Roman"/>
                <a:cs typeface="Times New Roman"/>
                <a:sym typeface="Times New Roman"/>
              </a:rPr>
              <a:t>2022 IEEE 65th International Midwest Symposium on Circuits and Systems (MWSCAS)</a:t>
            </a:r>
            <a:r>
              <a:rPr lang="en" sz="1700">
                <a:solidFill>
                  <a:schemeClr val="dk1"/>
                </a:solidFill>
                <a:latin typeface="Times New Roman"/>
                <a:ea typeface="Times New Roman"/>
                <a:cs typeface="Times New Roman"/>
                <a:sym typeface="Times New Roman"/>
              </a:rPr>
              <a:t>, 6 Aug. 2023, pp. 30–34, https://doi.org/10.</a:t>
            </a:r>
            <a:r>
              <a:rPr lang="en" sz="1700">
                <a:solidFill>
                  <a:schemeClr val="dk1"/>
                </a:solidFill>
                <a:latin typeface="Times New Roman"/>
                <a:ea typeface="Times New Roman"/>
                <a:cs typeface="Times New Roman"/>
                <a:sym typeface="Times New Roman"/>
              </a:rPr>
              <a:t>10</a:t>
            </a:r>
            <a:r>
              <a:rPr lang="en" sz="1700">
                <a:solidFill>
                  <a:schemeClr val="dk1"/>
                </a:solidFill>
                <a:latin typeface="Times New Roman"/>
                <a:ea typeface="Times New Roman"/>
                <a:cs typeface="Times New Roman"/>
                <a:sym typeface="Times New Roman"/>
              </a:rPr>
              <a:t>09/mwscas57524.2023.10405958. Accessed 22 Mar. 2025.</a:t>
            </a:r>
            <a:endParaRPr sz="17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[3] Mittal, Ankit, et al. “Sub-6-GHz Energy-Detection-Based Fast On-Chip Analog Spectrum Sensing with Learning-Driven Signal Classification.” </a:t>
            </a:r>
            <a:r>
              <a:rPr i="1" lang="en" sz="1700">
                <a:solidFill>
                  <a:schemeClr val="dk1"/>
                </a:solidFill>
                <a:latin typeface="Times New Roman"/>
                <a:ea typeface="Times New Roman"/>
                <a:cs typeface="Times New Roman"/>
                <a:sym typeface="Times New Roman"/>
              </a:rPr>
              <a:t>IEEE Internet of Things Journal</a:t>
            </a:r>
            <a:r>
              <a:rPr lang="en" sz="1700">
                <a:solidFill>
                  <a:schemeClr val="dk1"/>
                </a:solidFill>
                <a:latin typeface="Times New Roman"/>
                <a:ea typeface="Times New Roman"/>
                <a:cs typeface="Times New Roman"/>
                <a:sym typeface="Times New Roman"/>
              </a:rPr>
              <a:t>, vol. </a:t>
            </a:r>
            <a:r>
              <a:rPr lang="en" sz="1700">
                <a:solidFill>
                  <a:schemeClr val="dk1"/>
                </a:solidFill>
                <a:latin typeface="Times New Roman"/>
                <a:ea typeface="Times New Roman"/>
                <a:cs typeface="Times New Roman"/>
                <a:sym typeface="Times New Roman"/>
              </a:rPr>
              <a:t>10</a:t>
            </a:r>
            <a:r>
              <a:rPr lang="en" sz="1700">
                <a:solidFill>
                  <a:schemeClr val="dk1"/>
                </a:solidFill>
                <a:latin typeface="Times New Roman"/>
                <a:ea typeface="Times New Roman"/>
                <a:cs typeface="Times New Roman"/>
                <a:sym typeface="Times New Roman"/>
              </a:rPr>
              <a:t>, no. 14, 24 Apr. 2024, pp. 25033–25046, ieeexplore.ieee.org/stamp/stamp.jsp?tp=&amp;arnumber=10507856, https://doi.org/10.</a:t>
            </a:r>
            <a:r>
              <a:rPr lang="en" sz="1700">
                <a:solidFill>
                  <a:schemeClr val="dk1"/>
                </a:solidFill>
                <a:latin typeface="Times New Roman"/>
                <a:ea typeface="Times New Roman"/>
                <a:cs typeface="Times New Roman"/>
                <a:sym typeface="Times New Roman"/>
              </a:rPr>
              <a:t>10</a:t>
            </a:r>
            <a:r>
              <a:rPr lang="en" sz="1700">
                <a:solidFill>
                  <a:schemeClr val="dk1"/>
                </a:solidFill>
                <a:latin typeface="Times New Roman"/>
                <a:ea typeface="Times New Roman"/>
                <a:cs typeface="Times New Roman"/>
                <a:sym typeface="Times New Roman"/>
              </a:rPr>
              <a:t>09/jiot.2024.3392428. Accessed </a:t>
            </a:r>
            <a:r>
              <a:rPr lang="en" sz="1700">
                <a:solidFill>
                  <a:schemeClr val="dk1"/>
                </a:solidFill>
                <a:latin typeface="Times New Roman"/>
                <a:ea typeface="Times New Roman"/>
                <a:cs typeface="Times New Roman"/>
                <a:sym typeface="Times New Roman"/>
              </a:rPr>
              <a:t>10</a:t>
            </a:r>
            <a:r>
              <a:rPr lang="en" sz="1700">
                <a:solidFill>
                  <a:schemeClr val="dk1"/>
                </a:solidFill>
                <a:latin typeface="Times New Roman"/>
                <a:ea typeface="Times New Roman"/>
                <a:cs typeface="Times New Roman"/>
                <a:sym typeface="Times New Roman"/>
              </a:rPr>
              <a:t> Apr. 2025.</a:t>
            </a:r>
            <a:endParaRPr sz="17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[4] </a:t>
            </a:r>
            <a:r>
              <a:rPr lang="en" sz="1700">
                <a:solidFill>
                  <a:schemeClr val="dk1"/>
                </a:solidFill>
                <a:highlight>
                  <a:srgbClr val="FFFFFF"/>
                </a:highlight>
                <a:latin typeface="Times New Roman"/>
                <a:ea typeface="Times New Roman"/>
                <a:cs typeface="Times New Roman"/>
                <a:sym typeface="Times New Roman"/>
              </a:rPr>
              <a:t>Texas Instruments. </a:t>
            </a:r>
            <a:r>
              <a:rPr i="1" lang="en" sz="1700">
                <a:solidFill>
                  <a:schemeClr val="dk1"/>
                </a:solidFill>
                <a:latin typeface="Times New Roman"/>
                <a:ea typeface="Times New Roman"/>
                <a:cs typeface="Times New Roman"/>
                <a:sym typeface="Times New Roman"/>
              </a:rPr>
              <a:t>LF411C Operational Amplifier</a:t>
            </a:r>
            <a:r>
              <a:rPr lang="en" sz="1700">
                <a:solidFill>
                  <a:schemeClr val="dk1"/>
                </a:solidFill>
                <a:highlight>
                  <a:srgbClr val="FFFFFF"/>
                </a:highlight>
                <a:latin typeface="Times New Roman"/>
                <a:ea typeface="Times New Roman"/>
                <a:cs typeface="Times New Roman"/>
                <a:sym typeface="Times New Roman"/>
              </a:rPr>
              <a:t>. Accessed 14 July 2025.</a:t>
            </a:r>
            <a:endParaRPr sz="1700">
              <a:solidFill>
                <a:schemeClr val="dk1"/>
              </a:solidFill>
              <a:highlight>
                <a:srgbClr val="FFFFFF"/>
              </a:highlight>
              <a:latin typeface="Times New Roman"/>
              <a:ea typeface="Times New Roman"/>
              <a:cs typeface="Times New Roman"/>
              <a:sym typeface="Times New Roman"/>
            </a:endParaRPr>
          </a:p>
          <a:p>
            <a:pPr indent="-457200" lvl="0" marL="457200" rtl="0" algn="l">
              <a:lnSpc>
                <a:spcPct val="200000"/>
              </a:lnSpc>
              <a:spcBef>
                <a:spcPts val="0"/>
              </a:spcBef>
              <a:spcAft>
                <a:spcPts val="0"/>
              </a:spcAft>
              <a:buClr>
                <a:schemeClr val="dk1"/>
              </a:buClr>
              <a:buSzPts val="1100"/>
              <a:buFont typeface="Arial"/>
              <a:buNone/>
            </a:pPr>
            <a:r>
              <a:rPr lang="en" sz="1700">
                <a:solidFill>
                  <a:schemeClr val="dk1"/>
                </a:solidFill>
                <a:highlight>
                  <a:srgbClr val="FFFFFF"/>
                </a:highlight>
                <a:latin typeface="Times New Roman"/>
                <a:ea typeface="Times New Roman"/>
                <a:cs typeface="Times New Roman"/>
                <a:sym typeface="Times New Roman"/>
              </a:rPr>
              <a:t>[5] Vishay. </a:t>
            </a:r>
            <a:r>
              <a:rPr i="1" lang="en" sz="1700">
                <a:solidFill>
                  <a:schemeClr val="dk1"/>
                </a:solidFill>
                <a:latin typeface="Times New Roman"/>
                <a:ea typeface="Times New Roman"/>
                <a:cs typeface="Times New Roman"/>
                <a:sym typeface="Times New Roman"/>
              </a:rPr>
              <a:t>DG202B Switch</a:t>
            </a:r>
            <a:r>
              <a:rPr lang="en" sz="1700">
                <a:solidFill>
                  <a:schemeClr val="dk1"/>
                </a:solidFill>
                <a:highlight>
                  <a:srgbClr val="FFFFFF"/>
                </a:highlight>
                <a:latin typeface="Times New Roman"/>
                <a:ea typeface="Times New Roman"/>
                <a:cs typeface="Times New Roman"/>
                <a:sym typeface="Times New Roman"/>
              </a:rPr>
              <a:t>. Accessed 14 July 2025.</a:t>
            </a:r>
            <a:endParaRPr sz="1700">
              <a:solidFill>
                <a:schemeClr val="dk1"/>
              </a:solidFill>
              <a:highlight>
                <a:srgbClr val="FFFFFF"/>
              </a:highlight>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733"/>
              <a:buFont typeface="Arial"/>
              <a:buNone/>
            </a:pPr>
            <a:r>
              <a:t/>
            </a:r>
            <a:endParaRPr sz="1700">
              <a:latin typeface="Roboto"/>
              <a:ea typeface="Roboto"/>
              <a:cs typeface="Roboto"/>
              <a:sym typeface="Roboto"/>
            </a:endParaRPr>
          </a:p>
        </p:txBody>
      </p:sp>
      <p:sp>
        <p:nvSpPr>
          <p:cNvPr id="353" name="Google Shape;353;p15"/>
          <p:cNvSpPr txBox="1"/>
          <p:nvPr/>
        </p:nvSpPr>
        <p:spPr>
          <a:xfrm>
            <a:off x="2413600" y="965483"/>
            <a:ext cx="7517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lang="en" sz="3000">
                <a:latin typeface="Times"/>
                <a:ea typeface="Times"/>
                <a:cs typeface="Times"/>
                <a:sym typeface="Times"/>
              </a:rPr>
              <a:t>References</a:t>
            </a:r>
            <a:endParaRPr b="1" i="0" sz="3000" u="none" cap="none" strike="noStrike">
              <a:solidFill>
                <a:srgbClr val="000000"/>
              </a:solidFill>
              <a:latin typeface="Times"/>
              <a:ea typeface="Times"/>
              <a:cs typeface="Times"/>
              <a:sym typeface="Time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6"/>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359" name="Google Shape;359;p16"/>
          <p:cNvPicPr preferRelativeResize="0"/>
          <p:nvPr/>
        </p:nvPicPr>
        <p:blipFill rotWithShape="1">
          <a:blip r:embed="rId3">
            <a:alphaModFix/>
          </a:blip>
          <a:srcRect b="0" l="0" r="0" t="0"/>
          <a:stretch/>
        </p:blipFill>
        <p:spPr>
          <a:xfrm>
            <a:off x="123033" y="44775"/>
            <a:ext cx="2080800" cy="672800"/>
          </a:xfrm>
          <a:prstGeom prst="rect">
            <a:avLst/>
          </a:prstGeom>
          <a:noFill/>
          <a:ln>
            <a:noFill/>
          </a:ln>
        </p:spPr>
      </p:pic>
      <p:sp>
        <p:nvSpPr>
          <p:cNvPr id="360" name="Google Shape;360;p16"/>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361" name="Google Shape;361;p16"/>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362" name="Google Shape;362;p16"/>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363" name="Google Shape;363;p16"/>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364" name="Google Shape;364;p16"/>
          <p:cNvSpPr txBox="1"/>
          <p:nvPr/>
        </p:nvSpPr>
        <p:spPr>
          <a:xfrm>
            <a:off x="3000" y="6422800"/>
            <a:ext cx="12192000" cy="43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15/</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365" name="Google Shape;365;p16"/>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366" name="Google Shape;366;p16"/>
          <p:cNvSpPr txBox="1"/>
          <p:nvPr/>
        </p:nvSpPr>
        <p:spPr>
          <a:xfrm>
            <a:off x="2337450" y="872508"/>
            <a:ext cx="75171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i="0" lang="en" sz="3000" u="none" cap="none" strike="noStrike">
                <a:solidFill>
                  <a:srgbClr val="000000"/>
                </a:solidFill>
                <a:latin typeface="Times"/>
                <a:ea typeface="Times"/>
                <a:cs typeface="Times"/>
                <a:sym typeface="Times"/>
              </a:rPr>
              <a:t>Acknowledgements:</a:t>
            </a:r>
            <a:endParaRPr b="1" i="0" sz="3000" u="none" cap="none" strike="noStrike">
              <a:solidFill>
                <a:srgbClr val="000000"/>
              </a:solidFill>
              <a:latin typeface="Times"/>
              <a:ea typeface="Times"/>
              <a:cs typeface="Times"/>
              <a:sym typeface="Times"/>
            </a:endParaRPr>
          </a:p>
        </p:txBody>
      </p:sp>
      <p:sp>
        <p:nvSpPr>
          <p:cNvPr id="367" name="Google Shape;367;p16"/>
          <p:cNvSpPr txBox="1"/>
          <p:nvPr>
            <p:ph idx="4294967295" type="body"/>
          </p:nvPr>
        </p:nvSpPr>
        <p:spPr>
          <a:xfrm>
            <a:off x="541358" y="1579100"/>
            <a:ext cx="5649900" cy="3093900"/>
          </a:xfrm>
          <a:prstGeom prst="rect">
            <a:avLst/>
          </a:prstGeom>
          <a:noFill/>
          <a:ln>
            <a:noFill/>
          </a:ln>
        </p:spPr>
        <p:txBody>
          <a:bodyPr anchorCtr="0" anchor="t" bIns="121900" lIns="121900" spcFirstLastPara="1" rIns="121900" wrap="square" tIns="121900">
            <a:noAutofit/>
          </a:bodyPr>
          <a:lstStyle/>
          <a:p>
            <a:pPr indent="0" lvl="0" marL="0" marR="0" rtl="0" algn="l">
              <a:lnSpc>
                <a:spcPct val="130000"/>
              </a:lnSpc>
              <a:spcBef>
                <a:spcPts val="0"/>
              </a:spcBef>
              <a:spcAft>
                <a:spcPts val="0"/>
              </a:spcAft>
              <a:buClr>
                <a:srgbClr val="000000"/>
              </a:buClr>
              <a:buSzPts val="935"/>
              <a:buFont typeface="Arial"/>
              <a:buNone/>
            </a:pPr>
            <a:r>
              <a:rPr b="1" i="0" lang="en" sz="1873" u="none" cap="none" strike="noStrike">
                <a:solidFill>
                  <a:srgbClr val="000000"/>
                </a:solidFill>
                <a:latin typeface="Times"/>
                <a:ea typeface="Times"/>
                <a:cs typeface="Times"/>
                <a:sym typeface="Times"/>
              </a:rPr>
              <a:t>Department of Electrical and Computer Engineering</a:t>
            </a:r>
            <a:endParaRPr b="1" i="0" sz="1873"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935"/>
              <a:buFont typeface="Arial"/>
              <a:buNone/>
            </a:pPr>
            <a:r>
              <a:rPr i="0" lang="en" sz="1873" u="none" cap="none" strike="noStrike">
                <a:solidFill>
                  <a:srgbClr val="000000"/>
                </a:solidFill>
                <a:latin typeface="Times"/>
                <a:ea typeface="Times"/>
                <a:cs typeface="Times"/>
                <a:sym typeface="Times"/>
              </a:rPr>
              <a:t>Professor Marvin Onabajo</a:t>
            </a:r>
            <a:endParaRPr sz="1873">
              <a:solidFill>
                <a:srgbClr val="000000"/>
              </a:solidFill>
              <a:latin typeface="Times"/>
              <a:ea typeface="Times"/>
              <a:cs typeface="Times"/>
              <a:sym typeface="Times"/>
            </a:endParaRPr>
          </a:p>
          <a:p>
            <a:pPr indent="0" lvl="0" marL="0" rtl="0" algn="l">
              <a:lnSpc>
                <a:spcPct val="130000"/>
              </a:lnSpc>
              <a:spcBef>
                <a:spcPts val="0"/>
              </a:spcBef>
              <a:spcAft>
                <a:spcPts val="0"/>
              </a:spcAft>
              <a:buClr>
                <a:schemeClr val="dk1"/>
              </a:buClr>
              <a:buSzPts val="935"/>
              <a:buFont typeface="Arial"/>
              <a:buNone/>
            </a:pPr>
            <a:r>
              <a:rPr lang="en" sz="1873">
                <a:latin typeface="Times"/>
                <a:ea typeface="Times"/>
                <a:cs typeface="Times"/>
                <a:sym typeface="Times"/>
              </a:rPr>
              <a:t>Thomas Gourousis, </a:t>
            </a:r>
            <a:r>
              <a:rPr i="1" lang="en" sz="1873">
                <a:latin typeface="Times"/>
                <a:ea typeface="Times"/>
                <a:cs typeface="Times"/>
                <a:sym typeface="Times"/>
              </a:rPr>
              <a:t>Ph. D. Candidate</a:t>
            </a:r>
            <a:endParaRPr i="1" sz="1873"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935"/>
              <a:buFont typeface="Arial"/>
              <a:buNone/>
            </a:pPr>
            <a:r>
              <a:rPr i="0" lang="en" sz="1873" u="none" cap="none" strike="noStrike">
                <a:solidFill>
                  <a:srgbClr val="000000"/>
                </a:solidFill>
                <a:latin typeface="Times"/>
                <a:ea typeface="Times"/>
                <a:cs typeface="Times"/>
                <a:sym typeface="Times"/>
              </a:rPr>
              <a:t>Minghan Liu, </a:t>
            </a:r>
            <a:r>
              <a:rPr i="1" lang="en" sz="1873" u="none" cap="none" strike="noStrike">
                <a:solidFill>
                  <a:srgbClr val="000000"/>
                </a:solidFill>
                <a:latin typeface="Times"/>
                <a:ea typeface="Times"/>
                <a:cs typeface="Times"/>
                <a:sym typeface="Times"/>
              </a:rPr>
              <a:t>Ph. D. Candidate</a:t>
            </a:r>
            <a:endParaRPr i="1" sz="1873"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935"/>
              <a:buFont typeface="Arial"/>
              <a:buNone/>
            </a:pPr>
            <a:r>
              <a:rPr lang="en" sz="1873">
                <a:solidFill>
                  <a:srgbClr val="000000"/>
                </a:solidFill>
                <a:latin typeface="Times"/>
                <a:ea typeface="Times"/>
                <a:cs typeface="Times"/>
                <a:sym typeface="Times"/>
              </a:rPr>
              <a:t>Junyi Yang, </a:t>
            </a:r>
            <a:r>
              <a:rPr i="1" lang="en" sz="1873">
                <a:solidFill>
                  <a:srgbClr val="000000"/>
                </a:solidFill>
                <a:latin typeface="Times"/>
                <a:ea typeface="Times"/>
                <a:cs typeface="Times"/>
                <a:sym typeface="Times"/>
              </a:rPr>
              <a:t>M.S. Candidate</a:t>
            </a:r>
            <a:endParaRPr i="1" sz="1873">
              <a:solidFill>
                <a:srgbClr val="000000"/>
              </a:solidFill>
              <a:latin typeface="Times"/>
              <a:ea typeface="Times"/>
              <a:cs typeface="Times"/>
              <a:sym typeface="Times"/>
            </a:endParaRPr>
          </a:p>
        </p:txBody>
      </p:sp>
      <p:sp>
        <p:nvSpPr>
          <p:cNvPr id="368" name="Google Shape;368;p16"/>
          <p:cNvSpPr txBox="1"/>
          <p:nvPr>
            <p:ph idx="4294967295" type="body"/>
          </p:nvPr>
        </p:nvSpPr>
        <p:spPr>
          <a:xfrm>
            <a:off x="6414050" y="1594300"/>
            <a:ext cx="6006600" cy="2583000"/>
          </a:xfrm>
          <a:prstGeom prst="rect">
            <a:avLst/>
          </a:prstGeom>
          <a:noFill/>
          <a:ln>
            <a:noFill/>
          </a:ln>
        </p:spPr>
        <p:txBody>
          <a:bodyPr anchorCtr="0" anchor="t" bIns="121900" lIns="121900" spcFirstLastPara="1" rIns="121900" wrap="square" tIns="121900">
            <a:noAutofit/>
          </a:bodyPr>
          <a:lstStyle/>
          <a:p>
            <a:pPr indent="0" lvl="0" marL="0" marR="0" rtl="0" algn="l">
              <a:lnSpc>
                <a:spcPct val="130000"/>
              </a:lnSpc>
              <a:spcBef>
                <a:spcPts val="0"/>
              </a:spcBef>
              <a:spcAft>
                <a:spcPts val="0"/>
              </a:spcAft>
              <a:buClr>
                <a:srgbClr val="000000"/>
              </a:buClr>
              <a:buSzPts val="1018"/>
              <a:buFont typeface="Arial"/>
              <a:buNone/>
            </a:pPr>
            <a:r>
              <a:rPr b="1" i="0" lang="en" sz="1867" u="none" cap="none" strike="noStrike">
                <a:solidFill>
                  <a:srgbClr val="000000"/>
                </a:solidFill>
                <a:latin typeface="Times"/>
                <a:ea typeface="Times"/>
                <a:cs typeface="Times"/>
                <a:sym typeface="Times"/>
              </a:rPr>
              <a:t>Center for STEM Education</a:t>
            </a:r>
            <a:endParaRPr b="1" i="0"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i="0" lang="en" sz="1867" u="none" cap="none" strike="noStrike">
                <a:solidFill>
                  <a:srgbClr val="000000"/>
                </a:solidFill>
                <a:latin typeface="Times"/>
                <a:ea typeface="Times"/>
                <a:cs typeface="Times"/>
                <a:sym typeface="Times"/>
              </a:rPr>
              <a:t>Claire Duggan, </a:t>
            </a:r>
            <a:r>
              <a:rPr i="1" lang="en" sz="1867" u="none" cap="none" strike="noStrike">
                <a:solidFill>
                  <a:srgbClr val="000000"/>
                </a:solidFill>
                <a:latin typeface="Times"/>
                <a:ea typeface="Times"/>
                <a:cs typeface="Times"/>
                <a:sym typeface="Times"/>
              </a:rPr>
              <a:t>Executive Director</a:t>
            </a:r>
            <a:endParaRPr i="1"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i="0" lang="en" sz="1867" u="none" cap="none" strike="noStrike">
                <a:solidFill>
                  <a:srgbClr val="000000"/>
                </a:solidFill>
                <a:latin typeface="Times"/>
                <a:ea typeface="Times"/>
                <a:cs typeface="Times"/>
                <a:sym typeface="Times"/>
              </a:rPr>
              <a:t>Jennifer Love, </a:t>
            </a:r>
            <a:r>
              <a:rPr i="1" lang="en" sz="1867" u="none" cap="none" strike="noStrike">
                <a:solidFill>
                  <a:srgbClr val="000000"/>
                </a:solidFill>
                <a:latin typeface="Times"/>
                <a:ea typeface="Times"/>
                <a:cs typeface="Times"/>
                <a:sym typeface="Times"/>
              </a:rPr>
              <a:t>Associate Director</a:t>
            </a:r>
            <a:endParaRPr i="1"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lang="en" sz="1867">
                <a:solidFill>
                  <a:srgbClr val="000000"/>
                </a:solidFill>
                <a:latin typeface="Times"/>
                <a:ea typeface="Times"/>
                <a:cs typeface="Times"/>
                <a:sym typeface="Times"/>
              </a:rPr>
              <a:t>Victoria Berry, Dmitra Mukasa, and Ahmed Othman</a:t>
            </a:r>
            <a:r>
              <a:rPr i="0" lang="en" sz="1867" u="none" cap="none" strike="noStrike">
                <a:solidFill>
                  <a:srgbClr val="000000"/>
                </a:solidFill>
                <a:latin typeface="Times"/>
                <a:ea typeface="Times"/>
                <a:cs typeface="Times"/>
                <a:sym typeface="Times"/>
              </a:rPr>
              <a:t>, </a:t>
            </a:r>
            <a:endParaRPr i="0"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i="1" lang="en" sz="1867" u="none" cap="none" strike="noStrike">
                <a:solidFill>
                  <a:srgbClr val="000000"/>
                </a:solidFill>
                <a:latin typeface="Times"/>
                <a:ea typeface="Times"/>
                <a:cs typeface="Times"/>
                <a:sym typeface="Times"/>
              </a:rPr>
              <a:t>YSP Coordinators</a:t>
            </a:r>
            <a:endParaRPr i="0"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i="0" lang="en" sz="1867" u="none" cap="none" strike="noStrike">
                <a:solidFill>
                  <a:srgbClr val="000000"/>
                </a:solidFill>
                <a:latin typeface="Times"/>
                <a:ea typeface="Times"/>
                <a:cs typeface="Times"/>
                <a:sym typeface="Times"/>
              </a:rPr>
              <a:t>Nicolas Fuchs, </a:t>
            </a:r>
            <a:r>
              <a:rPr i="1" lang="en" sz="1867" u="none" cap="none" strike="noStrike">
                <a:solidFill>
                  <a:srgbClr val="000000"/>
                </a:solidFill>
                <a:latin typeface="Times"/>
                <a:ea typeface="Times"/>
                <a:cs typeface="Times"/>
                <a:sym typeface="Times"/>
              </a:rPr>
              <a:t>Pro</a:t>
            </a:r>
            <a:r>
              <a:rPr i="1" lang="en" sz="1867">
                <a:solidFill>
                  <a:srgbClr val="000000"/>
                </a:solidFill>
                <a:latin typeface="Times"/>
                <a:ea typeface="Times"/>
                <a:cs typeface="Times"/>
                <a:sym typeface="Times"/>
              </a:rPr>
              <a:t>gram Manager</a:t>
            </a:r>
            <a:endParaRPr i="1" sz="1867" u="none" cap="none" strike="noStrike">
              <a:solidFill>
                <a:srgbClr val="000000"/>
              </a:solidFill>
              <a:latin typeface="Times"/>
              <a:ea typeface="Times"/>
              <a:cs typeface="Times"/>
              <a:sym typeface="Times"/>
            </a:endParaRPr>
          </a:p>
          <a:p>
            <a:pPr indent="0" lvl="0" marL="0" marR="0" rtl="0" algn="l">
              <a:lnSpc>
                <a:spcPct val="130000"/>
              </a:lnSpc>
              <a:spcBef>
                <a:spcPts val="0"/>
              </a:spcBef>
              <a:spcAft>
                <a:spcPts val="0"/>
              </a:spcAft>
              <a:buClr>
                <a:srgbClr val="000000"/>
              </a:buClr>
              <a:buSzPts val="1018"/>
              <a:buFont typeface="Arial"/>
              <a:buNone/>
            </a:pPr>
            <a:r>
              <a:rPr i="0" lang="en" sz="1867" u="none" cap="none" strike="noStrike">
                <a:solidFill>
                  <a:srgbClr val="000000"/>
                </a:solidFill>
                <a:latin typeface="Times"/>
                <a:ea typeface="Times"/>
                <a:cs typeface="Times"/>
                <a:sym typeface="Times"/>
              </a:rPr>
              <a:t>Mary Howley, </a:t>
            </a:r>
            <a:r>
              <a:rPr i="1" lang="en" sz="1867" u="none" cap="none" strike="noStrike">
                <a:solidFill>
                  <a:srgbClr val="000000"/>
                </a:solidFill>
                <a:latin typeface="Times"/>
                <a:ea typeface="Times"/>
                <a:cs typeface="Times"/>
                <a:sym typeface="Times"/>
              </a:rPr>
              <a:t>Administrative Officer</a:t>
            </a:r>
            <a:endParaRPr i="1" sz="1867" u="none" cap="none" strike="noStrike">
              <a:solidFill>
                <a:srgbClr val="000000"/>
              </a:solidFill>
              <a:latin typeface="Times"/>
              <a:ea typeface="Times"/>
              <a:cs typeface="Times"/>
              <a:sym typeface="Times"/>
            </a:endParaRPr>
          </a:p>
        </p:txBody>
      </p:sp>
      <p:sp>
        <p:nvSpPr>
          <p:cNvPr id="369" name="Google Shape;369;p16"/>
          <p:cNvSpPr txBox="1"/>
          <p:nvPr/>
        </p:nvSpPr>
        <p:spPr>
          <a:xfrm>
            <a:off x="204900" y="4353713"/>
            <a:ext cx="11782200" cy="734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50"/>
              <a:buFont typeface="Arial"/>
              <a:buNone/>
            </a:pPr>
            <a:r>
              <a:rPr i="0" lang="en" sz="2250" u="none" cap="none" strike="noStrike">
                <a:solidFill>
                  <a:srgbClr val="000000"/>
                </a:solidFill>
                <a:latin typeface="Times"/>
                <a:ea typeface="Times"/>
                <a:cs typeface="Times"/>
                <a:sym typeface="Times"/>
              </a:rPr>
              <a:t>Analog and Mixed-Signal Integrated Circuits (AMSIC) Research Laboratory</a:t>
            </a:r>
            <a:endParaRPr i="0" sz="1200" u="none" cap="none" strike="noStrike">
              <a:solidFill>
                <a:srgbClr val="000000"/>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1300"/>
              <a:buFont typeface="Arial"/>
              <a:buNone/>
            </a:pPr>
            <a:r>
              <a:rPr i="0" lang="en" sz="1300" u="none" cap="none" strike="noStrike">
                <a:solidFill>
                  <a:srgbClr val="000000"/>
                </a:solidFill>
                <a:latin typeface="Times"/>
                <a:ea typeface="Times"/>
                <a:cs typeface="Times"/>
                <a:sym typeface="Times"/>
                <a:extLst>
                  <a:ext uri="http://customooxmlschemas.google.com/">
                    <go:slidesCustomData xmlns:go="http://customooxmlschemas.google.com/" textRoundtripDataId="9"/>
                  </a:ext>
                </a:extLst>
              </a:rPr>
              <a:t>This work has been funded by the National Science Foundation (NSF) under award #</a:t>
            </a:r>
            <a:r>
              <a:rPr lang="en" sz="1300">
                <a:latin typeface="Times"/>
                <a:ea typeface="Times"/>
                <a:cs typeface="Times"/>
                <a:sym typeface="Times"/>
                <a:extLst>
                  <a:ext uri="http://customooxmlschemas.google.com/">
                    <go:slidesCustomData xmlns:go="http://customooxmlschemas.google.com/" textRoundtripDataId="10"/>
                  </a:ext>
                </a:extLst>
              </a:rPr>
              <a:t>2146754</a:t>
            </a:r>
            <a:r>
              <a:rPr lang="en" sz="1300">
                <a:latin typeface="Times"/>
                <a:ea typeface="Times"/>
                <a:cs typeface="Times"/>
                <a:sym typeface="Times"/>
              </a:rPr>
              <a:t> and partly by OUSD R&amp;E, NIST, and industry partners in the RINGS Program.</a:t>
            </a:r>
            <a:endParaRPr i="0" sz="13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300"/>
              <a:buFont typeface="Arial"/>
              <a:buNone/>
            </a:pPr>
            <a:r>
              <a:t/>
            </a:r>
            <a:endParaRPr i="0" sz="1300" u="none" cap="none" strike="noStrike">
              <a:solidFill>
                <a:srgbClr val="000000"/>
              </a:solidFill>
              <a:latin typeface="Times"/>
              <a:ea typeface="Times"/>
              <a:cs typeface="Times"/>
              <a:sym typeface="Times"/>
            </a:endParaRPr>
          </a:p>
          <a:p>
            <a:pPr indent="0" lvl="0" marL="0" marR="0" rtl="0" algn="ctr">
              <a:lnSpc>
                <a:spcPct val="100000"/>
              </a:lnSpc>
              <a:spcBef>
                <a:spcPts val="0"/>
              </a:spcBef>
              <a:spcAft>
                <a:spcPts val="0"/>
              </a:spcAft>
              <a:buClr>
                <a:srgbClr val="000000"/>
              </a:buClr>
              <a:buSzPts val="2489"/>
              <a:buFont typeface="Arial"/>
              <a:buNone/>
            </a:pPr>
            <a:r>
              <a:t/>
            </a:r>
            <a:endParaRPr i="0" sz="2489" u="none" cap="none" strike="noStrike">
              <a:solidFill>
                <a:srgbClr val="000000"/>
              </a:solidFill>
              <a:latin typeface="Times"/>
              <a:ea typeface="Times"/>
              <a:cs typeface="Times"/>
              <a:sym typeface="Times"/>
            </a:endParaRPr>
          </a:p>
        </p:txBody>
      </p:sp>
      <p:pic>
        <p:nvPicPr>
          <p:cNvPr id="370" name="Google Shape;370;p16"/>
          <p:cNvPicPr preferRelativeResize="0"/>
          <p:nvPr/>
        </p:nvPicPr>
        <p:blipFill rotWithShape="1">
          <a:blip r:embed="rId6">
            <a:alphaModFix/>
          </a:blip>
          <a:srcRect b="0" l="0" r="0" t="0"/>
          <a:stretch/>
        </p:blipFill>
        <p:spPr>
          <a:xfrm>
            <a:off x="653501" y="5357505"/>
            <a:ext cx="894633" cy="898623"/>
          </a:xfrm>
          <a:prstGeom prst="rect">
            <a:avLst/>
          </a:prstGeom>
          <a:noFill/>
          <a:ln>
            <a:noFill/>
          </a:ln>
        </p:spPr>
      </p:pic>
      <p:pic>
        <p:nvPicPr>
          <p:cNvPr id="371" name="Google Shape;371;p16"/>
          <p:cNvPicPr preferRelativeResize="0"/>
          <p:nvPr/>
        </p:nvPicPr>
        <p:blipFill rotWithShape="1">
          <a:blip r:embed="rId7">
            <a:alphaModFix/>
          </a:blip>
          <a:srcRect b="0" l="0" r="0" t="0"/>
          <a:stretch/>
        </p:blipFill>
        <p:spPr>
          <a:xfrm>
            <a:off x="5692201" y="5495699"/>
            <a:ext cx="1560092" cy="734167"/>
          </a:xfrm>
          <a:prstGeom prst="rect">
            <a:avLst/>
          </a:prstGeom>
          <a:noFill/>
          <a:ln>
            <a:noFill/>
          </a:ln>
        </p:spPr>
      </p:pic>
      <p:pic>
        <p:nvPicPr>
          <p:cNvPr id="372" name="Google Shape;372;p16"/>
          <p:cNvPicPr preferRelativeResize="0"/>
          <p:nvPr/>
        </p:nvPicPr>
        <p:blipFill rotWithShape="1">
          <a:blip r:embed="rId8">
            <a:alphaModFix/>
          </a:blip>
          <a:srcRect b="0" l="0" r="0" t="0"/>
          <a:stretch/>
        </p:blipFill>
        <p:spPr>
          <a:xfrm>
            <a:off x="7813147" y="5552489"/>
            <a:ext cx="2509895" cy="508645"/>
          </a:xfrm>
          <a:prstGeom prst="rect">
            <a:avLst/>
          </a:prstGeom>
          <a:noFill/>
          <a:ln>
            <a:noFill/>
          </a:ln>
        </p:spPr>
      </p:pic>
      <p:pic>
        <p:nvPicPr>
          <p:cNvPr id="373" name="Google Shape;373;p16"/>
          <p:cNvPicPr preferRelativeResize="0"/>
          <p:nvPr/>
        </p:nvPicPr>
        <p:blipFill rotWithShape="1">
          <a:blip r:embed="rId4">
            <a:alphaModFix/>
          </a:blip>
          <a:srcRect b="0" l="0" r="0" t="0"/>
          <a:stretch/>
        </p:blipFill>
        <p:spPr>
          <a:xfrm>
            <a:off x="10883908" y="5391021"/>
            <a:ext cx="831600" cy="831600"/>
          </a:xfrm>
          <a:prstGeom prst="rect">
            <a:avLst/>
          </a:prstGeom>
          <a:noFill/>
          <a:ln>
            <a:noFill/>
          </a:ln>
        </p:spPr>
      </p:pic>
      <p:pic>
        <p:nvPicPr>
          <p:cNvPr id="374" name="Google Shape;374;p16" title="nist-logo-png_seeklogo-99800.png"/>
          <p:cNvPicPr preferRelativeResize="0"/>
          <p:nvPr/>
        </p:nvPicPr>
        <p:blipFill>
          <a:blip r:embed="rId9">
            <a:alphaModFix/>
          </a:blip>
          <a:stretch>
            <a:fillRect/>
          </a:stretch>
        </p:blipFill>
        <p:spPr>
          <a:xfrm>
            <a:off x="2106175" y="5133000"/>
            <a:ext cx="1347650" cy="1347650"/>
          </a:xfrm>
          <a:prstGeom prst="rect">
            <a:avLst/>
          </a:prstGeom>
          <a:noFill/>
          <a:ln>
            <a:noFill/>
          </a:ln>
        </p:spPr>
      </p:pic>
      <p:pic>
        <p:nvPicPr>
          <p:cNvPr id="375" name="Google Shape;375;p16" title="USDRE_Round_Main-Logo_rgb_300x300b.png"/>
          <p:cNvPicPr preferRelativeResize="0"/>
          <p:nvPr/>
        </p:nvPicPr>
        <p:blipFill>
          <a:blip r:embed="rId10">
            <a:alphaModFix/>
          </a:blip>
          <a:stretch>
            <a:fillRect/>
          </a:stretch>
        </p:blipFill>
        <p:spPr>
          <a:xfrm>
            <a:off x="4032200" y="5245723"/>
            <a:ext cx="1081607" cy="10852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7" title="Onabajo Lab YSP 2025 - Poster.pptx.png"/>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70441f220e_0_3"/>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386" name="Google Shape;386;g370441f220e_0_3"/>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387" name="Google Shape;387;g370441f220e_0_3"/>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388" name="Google Shape;388;g370441f220e_0_3"/>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389" name="Google Shape;389;g370441f220e_0_3"/>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390" name="Google Shape;390;g370441f220e_0_3"/>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391" name="Google Shape;391;g370441f220e_0_3"/>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400" u="none" cap="none" strike="noStrike">
              <a:solidFill>
                <a:srgbClr val="000000"/>
              </a:solidFill>
              <a:latin typeface="Times"/>
              <a:ea typeface="Times"/>
              <a:cs typeface="Times"/>
              <a:sym typeface="Times"/>
            </a:endParaRPr>
          </a:p>
          <a:p>
            <a:pPr indent="0" lvl="0" marL="0" rtl="0" algn="l">
              <a:spcBef>
                <a:spcPts val="0"/>
              </a:spcBef>
              <a:spcAft>
                <a:spcPts val="0"/>
              </a:spcAft>
              <a:buClr>
                <a:schemeClr val="dk1"/>
              </a:buClr>
              <a:buSzPts val="900"/>
              <a:buFont typeface="Arial"/>
              <a:buNone/>
            </a:pPr>
            <a:r>
              <a:rPr lang="en" sz="900">
                <a:solidFill>
                  <a:schemeClr val="dk1"/>
                </a:solidFill>
                <a:latin typeface="Times"/>
                <a:ea typeface="Times"/>
                <a:cs typeface="Times"/>
                <a:sym typeface="Times"/>
              </a:rPr>
              <a:t>NEU Young Scholars Program 2025 - July 30, 2025</a:t>
            </a:r>
            <a:endParaRPr>
              <a:solidFill>
                <a:schemeClr val="dk1"/>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t/>
            </a:r>
            <a:endParaRPr sz="900">
              <a:latin typeface="Times"/>
              <a:ea typeface="Times"/>
              <a:cs typeface="Times"/>
              <a:sym typeface="Times"/>
            </a:endParaRPr>
          </a:p>
        </p:txBody>
      </p:sp>
      <p:pic>
        <p:nvPicPr>
          <p:cNvPr id="392" name="Google Shape;392;g370441f220e_0_3"/>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grpSp>
        <p:nvGrpSpPr>
          <p:cNvPr id="393" name="Google Shape;393;g370441f220e_0_3"/>
          <p:cNvGrpSpPr/>
          <p:nvPr/>
        </p:nvGrpSpPr>
        <p:grpSpPr>
          <a:xfrm>
            <a:off x="3125443" y="948122"/>
            <a:ext cx="5941109" cy="5243932"/>
            <a:chOff x="8125824" y="1859071"/>
            <a:chExt cx="4158402" cy="3670422"/>
          </a:xfrm>
        </p:grpSpPr>
        <p:sp>
          <p:nvSpPr>
            <p:cNvPr id="394" name="Google Shape;394;g370441f220e_0_3"/>
            <p:cNvSpPr txBox="1"/>
            <p:nvPr/>
          </p:nvSpPr>
          <p:spPr>
            <a:xfrm>
              <a:off x="8125824" y="1859071"/>
              <a:ext cx="4158402" cy="867821"/>
            </a:xfrm>
            <a:prstGeom prst="rect">
              <a:avLst/>
            </a:prstGeom>
            <a:noFill/>
            <a:ln>
              <a:noFill/>
            </a:ln>
          </p:spPr>
          <p:txBody>
            <a:bodyPr anchorCtr="0" anchor="t" bIns="66400" lIns="66400" spcFirstLastPara="1" rIns="66400" wrap="square" tIns="66400">
              <a:noAutofit/>
            </a:bodyPr>
            <a:lstStyle/>
            <a:p>
              <a:pPr indent="0" lvl="0" marL="0" rtl="0" algn="ctr">
                <a:spcBef>
                  <a:spcPts val="0"/>
                </a:spcBef>
                <a:spcAft>
                  <a:spcPts val="0"/>
                </a:spcAft>
                <a:buNone/>
              </a:pPr>
              <a:r>
                <a:rPr b="1" lang="en" sz="2614">
                  <a:latin typeface="Times New Roman"/>
                  <a:ea typeface="Times New Roman"/>
                  <a:cs typeface="Times New Roman"/>
                  <a:sym typeface="Times New Roman"/>
                </a:rPr>
                <a:t>Appendix: </a:t>
              </a:r>
              <a:r>
                <a:rPr b="1" lang="en" sz="2614">
                  <a:solidFill>
                    <a:srgbClr val="000000"/>
                  </a:solidFill>
                  <a:latin typeface="Times New Roman"/>
                  <a:ea typeface="Times New Roman"/>
                  <a:cs typeface="Times New Roman"/>
                  <a:sym typeface="Times New Roman"/>
                </a:rPr>
                <a:t>Simulated vs. Measured Frequency Response of Low-Pass Filter</a:t>
              </a:r>
              <a:endParaRPr sz="2614">
                <a:solidFill>
                  <a:srgbClr val="000000"/>
                </a:solidFill>
                <a:latin typeface="Times New Roman"/>
                <a:ea typeface="Times New Roman"/>
                <a:cs typeface="Times New Roman"/>
                <a:sym typeface="Times New Roman"/>
              </a:endParaRPr>
            </a:p>
          </p:txBody>
        </p:sp>
        <p:pic>
          <p:nvPicPr>
            <p:cNvPr id="395" name="Google Shape;395;g370441f220e_0_3" title="Frequencu_response_sim3.png"/>
            <p:cNvPicPr preferRelativeResize="0"/>
            <p:nvPr/>
          </p:nvPicPr>
          <p:blipFill>
            <a:blip r:embed="rId6">
              <a:alphaModFix/>
            </a:blip>
            <a:stretch>
              <a:fillRect/>
            </a:stretch>
          </p:blipFill>
          <p:spPr>
            <a:xfrm>
              <a:off x="8618538" y="2356525"/>
              <a:ext cx="3172968" cy="3172968"/>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36debff04f6_2_0"/>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401" name="Google Shape;401;g36debff04f6_2_0"/>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402" name="Google Shape;402;g36debff04f6_2_0"/>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403" name="Google Shape;403;g36debff04f6_2_0"/>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404" name="Google Shape;404;g36debff04f6_2_0"/>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405" name="Google Shape;405;g36debff04f6_2_0"/>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406" name="Google Shape;406;g36debff04f6_2_0"/>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407" name="Google Shape;407;g36debff04f6_2_0"/>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408" name="Google Shape;408;g36debff04f6_2_0"/>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Appendix: Op-amp Offset Voltage</a:t>
            </a:r>
            <a:endParaRPr i="0" sz="3000" u="none" cap="none" strike="noStrike">
              <a:solidFill>
                <a:srgbClr val="000000"/>
              </a:solidFill>
              <a:latin typeface="Times"/>
              <a:ea typeface="Times"/>
              <a:cs typeface="Times"/>
              <a:sym typeface="Times"/>
            </a:endParaRPr>
          </a:p>
        </p:txBody>
      </p:sp>
      <p:sp>
        <p:nvSpPr>
          <p:cNvPr id="409" name="Google Shape;409;g36debff04f6_2_0"/>
          <p:cNvSpPr txBox="1"/>
          <p:nvPr/>
        </p:nvSpPr>
        <p:spPr>
          <a:xfrm>
            <a:off x="3000" y="1581100"/>
            <a:ext cx="6652800" cy="4689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500">
                <a:latin typeface="Times"/>
                <a:ea typeface="Times"/>
                <a:cs typeface="Times"/>
                <a:sym typeface="Times"/>
              </a:rPr>
              <a:t>Op-</a:t>
            </a:r>
            <a:r>
              <a:rPr b="1" lang="en" sz="2500">
                <a:latin typeface="Times"/>
                <a:ea typeface="Times"/>
                <a:cs typeface="Times"/>
                <a:sym typeface="Times"/>
              </a:rPr>
              <a:t>amp</a:t>
            </a:r>
            <a:r>
              <a:rPr b="1" lang="en" sz="2500">
                <a:latin typeface="Times"/>
                <a:ea typeface="Times"/>
                <a:cs typeface="Times"/>
                <a:sym typeface="Times"/>
              </a:rPr>
              <a:t> Offset </a:t>
            </a:r>
            <a:r>
              <a:rPr b="1" lang="en" sz="2500">
                <a:latin typeface="Times"/>
                <a:ea typeface="Times"/>
                <a:cs typeface="Times"/>
                <a:sym typeface="Times"/>
              </a:rPr>
              <a:t>Voltage</a:t>
            </a:r>
            <a:endParaRPr b="1" sz="2500">
              <a:latin typeface="Times"/>
              <a:ea typeface="Times"/>
              <a:cs typeface="Times"/>
              <a:sym typeface="Times"/>
            </a:endParaRPr>
          </a:p>
          <a:p>
            <a:pPr indent="-387350" lvl="0" marL="457200" marR="0" rtl="0" algn="l">
              <a:lnSpc>
                <a:spcPct val="115000"/>
              </a:lnSpc>
              <a:spcBef>
                <a:spcPts val="1000"/>
              </a:spcBef>
              <a:spcAft>
                <a:spcPts val="0"/>
              </a:spcAft>
              <a:buSzPts val="2500"/>
              <a:buFont typeface="Times"/>
              <a:buChar char="●"/>
            </a:pPr>
            <a:r>
              <a:rPr lang="en" sz="2500">
                <a:latin typeface="Times"/>
                <a:ea typeface="Times"/>
                <a:cs typeface="Times"/>
                <a:sym typeface="Times"/>
              </a:rPr>
              <a:t>Small voltage difference between op-amp inputs</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Causes output drift in integrator circuits</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Offset builds up over time during integration</a:t>
            </a:r>
            <a:endParaRPr sz="2500">
              <a:latin typeface="Times"/>
              <a:ea typeface="Times"/>
              <a:cs typeface="Times"/>
              <a:sym typeface="Times"/>
            </a:endParaRPr>
          </a:p>
          <a:p>
            <a:pPr indent="-387350" lvl="1" marL="1371600" marR="0" rtl="0" algn="l">
              <a:lnSpc>
                <a:spcPct val="115000"/>
              </a:lnSpc>
              <a:spcBef>
                <a:spcPts val="0"/>
              </a:spcBef>
              <a:spcAft>
                <a:spcPts val="0"/>
              </a:spcAft>
              <a:buSzPts val="2500"/>
              <a:buFont typeface="Times"/>
              <a:buChar char="→"/>
            </a:pPr>
            <a:r>
              <a:rPr lang="en" sz="2500">
                <a:latin typeface="Times"/>
                <a:ea typeface="Times"/>
                <a:cs typeface="Times"/>
                <a:sym typeface="Times"/>
              </a:rPr>
              <a:t>P</a:t>
            </a:r>
            <a:r>
              <a:rPr lang="en" sz="2500">
                <a:latin typeface="Times"/>
                <a:ea typeface="Times"/>
                <a:cs typeface="Times"/>
                <a:sym typeface="Times"/>
              </a:rPr>
              <a:t>osing significant risk of saturation</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Offset compensation, </a:t>
            </a:r>
            <a:r>
              <a:rPr lang="en" sz="2500">
                <a:latin typeface="Times"/>
                <a:ea typeface="Times"/>
                <a:cs typeface="Times"/>
                <a:sym typeface="Times"/>
              </a:rPr>
              <a:t>including feedback resistors and discharge switches</a:t>
            </a:r>
            <a:endParaRPr sz="2500">
              <a:latin typeface="Times"/>
              <a:ea typeface="Times"/>
              <a:cs typeface="Times"/>
              <a:sym typeface="Times"/>
            </a:endParaRPr>
          </a:p>
          <a:p>
            <a:pPr indent="-387350" lvl="1" marL="1371600" marR="0" rtl="0" algn="l">
              <a:lnSpc>
                <a:spcPct val="115000"/>
              </a:lnSpc>
              <a:spcBef>
                <a:spcPts val="0"/>
              </a:spcBef>
              <a:spcAft>
                <a:spcPts val="0"/>
              </a:spcAft>
              <a:buSzPts val="2500"/>
              <a:buFont typeface="Times"/>
              <a:buChar char="→"/>
            </a:pPr>
            <a:r>
              <a:rPr lang="en" sz="2500">
                <a:latin typeface="Times"/>
                <a:ea typeface="Times"/>
                <a:cs typeface="Times"/>
                <a:sym typeface="Times"/>
              </a:rPr>
              <a:t>Ca</a:t>
            </a:r>
            <a:r>
              <a:rPr lang="en" sz="2500">
                <a:latin typeface="Times"/>
                <a:ea typeface="Times"/>
                <a:cs typeface="Times"/>
                <a:sym typeface="Times"/>
              </a:rPr>
              <a:t>n help maintain stable output</a:t>
            </a:r>
            <a:endParaRPr sz="2500">
              <a:latin typeface="Times"/>
              <a:ea typeface="Times"/>
              <a:cs typeface="Times"/>
              <a:sym typeface="Times"/>
            </a:endParaRPr>
          </a:p>
        </p:txBody>
      </p:sp>
      <p:sp>
        <p:nvSpPr>
          <p:cNvPr id="410" name="Google Shape;410;g36debff04f6_2_0"/>
          <p:cNvSpPr txBox="1"/>
          <p:nvPr/>
        </p:nvSpPr>
        <p:spPr>
          <a:xfrm>
            <a:off x="510600" y="5831050"/>
            <a:ext cx="2711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Roboto"/>
              <a:ea typeface="Roboto"/>
              <a:cs typeface="Roboto"/>
              <a:sym typeface="Roboto"/>
            </a:endParaRPr>
          </a:p>
        </p:txBody>
      </p:sp>
      <p:grpSp>
        <p:nvGrpSpPr>
          <p:cNvPr id="411" name="Google Shape;411;g36debff04f6_2_0"/>
          <p:cNvGrpSpPr/>
          <p:nvPr/>
        </p:nvGrpSpPr>
        <p:grpSpPr>
          <a:xfrm>
            <a:off x="7960953" y="1301852"/>
            <a:ext cx="3939097" cy="2759748"/>
            <a:chOff x="7357675" y="1645763"/>
            <a:chExt cx="4087048" cy="3432522"/>
          </a:xfrm>
        </p:grpSpPr>
        <p:pic>
          <p:nvPicPr>
            <p:cNvPr id="412" name="Google Shape;412;g36debff04f6_2_0" title="Op_amp_offset.png"/>
            <p:cNvPicPr preferRelativeResize="0"/>
            <p:nvPr/>
          </p:nvPicPr>
          <p:blipFill>
            <a:blip r:embed="rId6">
              <a:alphaModFix/>
            </a:blip>
            <a:stretch>
              <a:fillRect/>
            </a:stretch>
          </p:blipFill>
          <p:spPr>
            <a:xfrm>
              <a:off x="8238223" y="3657793"/>
              <a:ext cx="3206500" cy="1420491"/>
            </a:xfrm>
            <a:prstGeom prst="rect">
              <a:avLst/>
            </a:prstGeom>
            <a:noFill/>
            <a:ln>
              <a:noFill/>
            </a:ln>
          </p:spPr>
        </p:pic>
        <p:pic>
          <p:nvPicPr>
            <p:cNvPr id="413" name="Google Shape;413;g36debff04f6_2_0" title="Op_amp.png"/>
            <p:cNvPicPr preferRelativeResize="0"/>
            <p:nvPr/>
          </p:nvPicPr>
          <p:blipFill>
            <a:blip r:embed="rId7">
              <a:alphaModFix/>
            </a:blip>
            <a:stretch>
              <a:fillRect/>
            </a:stretch>
          </p:blipFill>
          <p:spPr>
            <a:xfrm>
              <a:off x="8238227" y="2017950"/>
              <a:ext cx="3130300" cy="1075675"/>
            </a:xfrm>
            <a:prstGeom prst="rect">
              <a:avLst/>
            </a:prstGeom>
            <a:noFill/>
            <a:ln>
              <a:noFill/>
            </a:ln>
          </p:spPr>
        </p:pic>
        <p:sp>
          <p:nvSpPr>
            <p:cNvPr id="414" name="Google Shape;414;g36debff04f6_2_0"/>
            <p:cNvSpPr txBox="1"/>
            <p:nvPr/>
          </p:nvSpPr>
          <p:spPr>
            <a:xfrm>
              <a:off x="7357675" y="1645763"/>
              <a:ext cx="1556100" cy="67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000"/>
                </a:spcBef>
                <a:spcAft>
                  <a:spcPts val="0"/>
                </a:spcAft>
                <a:buNone/>
              </a:pPr>
              <a:r>
                <a:rPr lang="en" sz="1800">
                  <a:latin typeface="Times"/>
                  <a:ea typeface="Times"/>
                  <a:cs typeface="Times"/>
                  <a:sym typeface="Times"/>
                </a:rPr>
                <a:t>Ideal Model:</a:t>
              </a:r>
              <a:endParaRPr sz="1800">
                <a:latin typeface="Times"/>
                <a:ea typeface="Times"/>
                <a:cs typeface="Times"/>
                <a:sym typeface="Times"/>
              </a:endParaRPr>
            </a:p>
          </p:txBody>
        </p:sp>
        <p:sp>
          <p:nvSpPr>
            <p:cNvPr id="415" name="Google Shape;415;g36debff04f6_2_0"/>
            <p:cNvSpPr txBox="1"/>
            <p:nvPr/>
          </p:nvSpPr>
          <p:spPr>
            <a:xfrm>
              <a:off x="7357675" y="3155689"/>
              <a:ext cx="2080800" cy="67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000"/>
                </a:spcBef>
                <a:spcAft>
                  <a:spcPts val="0"/>
                </a:spcAft>
                <a:buNone/>
              </a:pPr>
              <a:r>
                <a:rPr lang="en" sz="1800">
                  <a:latin typeface="Times"/>
                  <a:ea typeface="Times"/>
                  <a:cs typeface="Times"/>
                  <a:sym typeface="Times"/>
                </a:rPr>
                <a:t>Model with Offset:</a:t>
              </a:r>
              <a:endParaRPr sz="1800">
                <a:latin typeface="Times"/>
                <a:ea typeface="Times"/>
                <a:cs typeface="Times"/>
                <a:sym typeface="Times"/>
              </a:endParaRPr>
            </a:p>
          </p:txBody>
        </p:sp>
      </p:grpSp>
      <p:grpSp>
        <p:nvGrpSpPr>
          <p:cNvPr id="416" name="Google Shape;416;g36debff04f6_2_0"/>
          <p:cNvGrpSpPr/>
          <p:nvPr/>
        </p:nvGrpSpPr>
        <p:grpSpPr>
          <a:xfrm>
            <a:off x="6455901" y="4061591"/>
            <a:ext cx="3692320" cy="2292737"/>
            <a:chOff x="4157950" y="2166473"/>
            <a:chExt cx="5070475" cy="2926275"/>
          </a:xfrm>
        </p:grpSpPr>
        <p:pic>
          <p:nvPicPr>
            <p:cNvPr id="417" name="Google Shape;417;g36debff04f6_2_0"/>
            <p:cNvPicPr preferRelativeResize="0"/>
            <p:nvPr/>
          </p:nvPicPr>
          <p:blipFill rotWithShape="1">
            <a:blip r:embed="rId8">
              <a:alphaModFix/>
            </a:blip>
            <a:srcRect b="0" l="0" r="0" t="12056"/>
            <a:stretch/>
          </p:blipFill>
          <p:spPr>
            <a:xfrm>
              <a:off x="4157950" y="2166473"/>
              <a:ext cx="5070475" cy="2926275"/>
            </a:xfrm>
            <a:prstGeom prst="rect">
              <a:avLst/>
            </a:prstGeom>
            <a:noFill/>
            <a:ln>
              <a:noFill/>
            </a:ln>
          </p:spPr>
        </p:pic>
        <p:sp>
          <p:nvSpPr>
            <p:cNvPr id="418" name="Google Shape;418;g36debff04f6_2_0"/>
            <p:cNvSpPr/>
            <p:nvPr/>
          </p:nvSpPr>
          <p:spPr>
            <a:xfrm>
              <a:off x="5687775" y="2258925"/>
              <a:ext cx="558000" cy="435300"/>
            </a:xfrm>
            <a:prstGeom prst="ellipse">
              <a:avLst/>
            </a:prstGeom>
            <a:noFill/>
            <a:ln cap="flat" cmpd="sng" w="25475">
              <a:solidFill>
                <a:srgbClr val="C8102E"/>
              </a:solidFill>
              <a:prstDash val="solid"/>
              <a:round/>
              <a:headEnd len="sm" w="sm" type="none"/>
              <a:tailEnd len="sm" w="sm" type="none"/>
            </a:ln>
          </p:spPr>
          <p:txBody>
            <a:bodyPr anchorCtr="0" anchor="ctr" bIns="61150" lIns="61150" spcFirstLastPara="1" rIns="61150" wrap="square" tIns="61150">
              <a:noAutofit/>
            </a:bodyPr>
            <a:lstStyle/>
            <a:p>
              <a:pPr indent="0" lvl="0" marL="0" rtl="0" algn="ctr">
                <a:spcBef>
                  <a:spcPts val="0"/>
                </a:spcBef>
                <a:spcAft>
                  <a:spcPts val="0"/>
                </a:spcAft>
                <a:buNone/>
              </a:pPr>
              <a:r>
                <a:t/>
              </a:r>
              <a:endParaRPr sz="936"/>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635d4a4e3c_4_206"/>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424" name="Google Shape;424;g3635d4a4e3c_4_206"/>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425" name="Google Shape;425;g3635d4a4e3c_4_206"/>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426" name="Google Shape;426;g3635d4a4e3c_4_206"/>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427" name="Google Shape;427;g3635d4a4e3c_4_206"/>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428" name="Google Shape;428;g3635d4a4e3c_4_206"/>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429" name="Google Shape;429;g3635d4a4e3c_4_206"/>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4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1400" u="none" cap="none" strike="noStrike">
              <a:solidFill>
                <a:srgbClr val="000000"/>
              </a:solidFill>
              <a:latin typeface="Times"/>
              <a:ea typeface="Times"/>
              <a:cs typeface="Times"/>
              <a:sym typeface="Times"/>
            </a:endParaRPr>
          </a:p>
        </p:txBody>
      </p:sp>
      <p:pic>
        <p:nvPicPr>
          <p:cNvPr id="430" name="Google Shape;430;g3635d4a4e3c_4_206"/>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431" name="Google Shape;431;g3635d4a4e3c_4_206"/>
          <p:cNvSpPr txBox="1"/>
          <p:nvPr/>
        </p:nvSpPr>
        <p:spPr>
          <a:xfrm>
            <a:off x="1494900" y="790325"/>
            <a:ext cx="93663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1" lang="en" sz="3000">
                <a:latin typeface="Times"/>
                <a:ea typeface="Times"/>
                <a:cs typeface="Times"/>
                <a:sym typeface="Times"/>
              </a:rPr>
              <a:t>Appendix: </a:t>
            </a:r>
            <a:r>
              <a:rPr b="1" lang="en" sz="3000">
                <a:latin typeface="Times"/>
                <a:ea typeface="Times"/>
                <a:cs typeface="Times"/>
                <a:sym typeface="Times"/>
              </a:rPr>
              <a:t>Frequency Response of Low-Pass Filter</a:t>
            </a:r>
            <a:endParaRPr b="1" i="0" sz="3000" u="none" cap="none" strike="noStrike">
              <a:solidFill>
                <a:srgbClr val="000000"/>
              </a:solidFill>
              <a:latin typeface="Times"/>
              <a:ea typeface="Times"/>
              <a:cs typeface="Times"/>
              <a:sym typeface="Times"/>
            </a:endParaRPr>
          </a:p>
        </p:txBody>
      </p:sp>
      <p:grpSp>
        <p:nvGrpSpPr>
          <p:cNvPr id="432" name="Google Shape;432;g3635d4a4e3c_4_206"/>
          <p:cNvGrpSpPr/>
          <p:nvPr/>
        </p:nvGrpSpPr>
        <p:grpSpPr>
          <a:xfrm>
            <a:off x="2273978" y="1463224"/>
            <a:ext cx="7644033" cy="4797951"/>
            <a:chOff x="4941511" y="1895265"/>
            <a:chExt cx="6710001" cy="4211685"/>
          </a:xfrm>
        </p:grpSpPr>
        <p:pic>
          <p:nvPicPr>
            <p:cNvPr id="433" name="Google Shape;433;g3635d4a4e3c_4_206" title="TEK000001.PNG"/>
            <p:cNvPicPr preferRelativeResize="0"/>
            <p:nvPr/>
          </p:nvPicPr>
          <p:blipFill>
            <a:blip r:embed="rId6">
              <a:alphaModFix/>
            </a:blip>
            <a:stretch>
              <a:fillRect/>
            </a:stretch>
          </p:blipFill>
          <p:spPr>
            <a:xfrm>
              <a:off x="8373350" y="1895265"/>
              <a:ext cx="3278050" cy="1598085"/>
            </a:xfrm>
            <a:prstGeom prst="rect">
              <a:avLst/>
            </a:prstGeom>
            <a:noFill/>
            <a:ln>
              <a:noFill/>
            </a:ln>
          </p:spPr>
        </p:pic>
        <p:pic>
          <p:nvPicPr>
            <p:cNvPr id="434" name="Google Shape;434;g3635d4a4e3c_4_206" title="TEK00000.PNG"/>
            <p:cNvPicPr preferRelativeResize="0"/>
            <p:nvPr/>
          </p:nvPicPr>
          <p:blipFill>
            <a:blip r:embed="rId7">
              <a:alphaModFix/>
            </a:blip>
            <a:stretch>
              <a:fillRect/>
            </a:stretch>
          </p:blipFill>
          <p:spPr>
            <a:xfrm>
              <a:off x="4941550" y="4077811"/>
              <a:ext cx="3278050" cy="1598039"/>
            </a:xfrm>
            <a:prstGeom prst="rect">
              <a:avLst/>
            </a:prstGeom>
            <a:noFill/>
            <a:ln>
              <a:noFill/>
            </a:ln>
          </p:spPr>
        </p:pic>
        <p:pic>
          <p:nvPicPr>
            <p:cNvPr id="435" name="Google Shape;435;g3635d4a4e3c_4_206" title="TEK00000.PNG"/>
            <p:cNvPicPr preferRelativeResize="0"/>
            <p:nvPr/>
          </p:nvPicPr>
          <p:blipFill>
            <a:blip r:embed="rId8">
              <a:alphaModFix/>
            </a:blip>
            <a:stretch>
              <a:fillRect/>
            </a:stretch>
          </p:blipFill>
          <p:spPr>
            <a:xfrm>
              <a:off x="8373438" y="4077788"/>
              <a:ext cx="3278075" cy="1598061"/>
            </a:xfrm>
            <a:prstGeom prst="rect">
              <a:avLst/>
            </a:prstGeom>
            <a:noFill/>
            <a:ln>
              <a:noFill/>
            </a:ln>
          </p:spPr>
        </p:pic>
        <p:pic>
          <p:nvPicPr>
            <p:cNvPr id="436" name="Google Shape;436;g3635d4a4e3c_4_206" title="TEK00000.PNG"/>
            <p:cNvPicPr preferRelativeResize="0"/>
            <p:nvPr/>
          </p:nvPicPr>
          <p:blipFill>
            <a:blip r:embed="rId9">
              <a:alphaModFix/>
            </a:blip>
            <a:stretch>
              <a:fillRect/>
            </a:stretch>
          </p:blipFill>
          <p:spPr>
            <a:xfrm>
              <a:off x="4941511" y="1927713"/>
              <a:ext cx="3278051" cy="1598050"/>
            </a:xfrm>
            <a:prstGeom prst="rect">
              <a:avLst/>
            </a:prstGeom>
            <a:noFill/>
            <a:ln>
              <a:noFill/>
            </a:ln>
          </p:spPr>
        </p:pic>
        <p:sp>
          <p:nvSpPr>
            <p:cNvPr id="437" name="Google Shape;437;g3635d4a4e3c_4_206"/>
            <p:cNvSpPr txBox="1"/>
            <p:nvPr/>
          </p:nvSpPr>
          <p:spPr>
            <a:xfrm>
              <a:off x="5906775" y="5675850"/>
              <a:ext cx="1347600" cy="431100"/>
            </a:xfrm>
            <a:prstGeom prst="rect">
              <a:avLst/>
            </a:prstGeom>
            <a:noFill/>
            <a:ln>
              <a:noFill/>
            </a:ln>
          </p:spPr>
          <p:txBody>
            <a:bodyPr anchorCtr="0" anchor="t" bIns="104150" lIns="104150" spcFirstLastPara="1" rIns="104150" wrap="square" tIns="104150">
              <a:spAutoFit/>
            </a:bodyPr>
            <a:lstStyle/>
            <a:p>
              <a:pPr indent="0" lvl="0" marL="0" rtl="0" algn="ctr">
                <a:spcBef>
                  <a:spcPts val="0"/>
                </a:spcBef>
                <a:spcAft>
                  <a:spcPts val="0"/>
                </a:spcAft>
                <a:buNone/>
              </a:pPr>
              <a:r>
                <a:rPr lang="en" sz="1822">
                  <a:solidFill>
                    <a:schemeClr val="dk1"/>
                  </a:solidFill>
                  <a:latin typeface="Times New Roman"/>
                  <a:ea typeface="Times New Roman"/>
                  <a:cs typeface="Times New Roman"/>
                  <a:sym typeface="Times New Roman"/>
                </a:rPr>
                <a:t>2 kHz</a:t>
              </a:r>
              <a:endParaRPr sz="1822">
                <a:solidFill>
                  <a:schemeClr val="dk1"/>
                </a:solidFill>
                <a:latin typeface="Times New Roman"/>
                <a:ea typeface="Times New Roman"/>
                <a:cs typeface="Times New Roman"/>
                <a:sym typeface="Times New Roman"/>
              </a:endParaRPr>
            </a:p>
          </p:txBody>
        </p:sp>
        <p:sp>
          <p:nvSpPr>
            <p:cNvPr id="438" name="Google Shape;438;g3635d4a4e3c_4_206"/>
            <p:cNvSpPr txBox="1"/>
            <p:nvPr/>
          </p:nvSpPr>
          <p:spPr>
            <a:xfrm>
              <a:off x="5906725" y="3525750"/>
              <a:ext cx="1347600" cy="431100"/>
            </a:xfrm>
            <a:prstGeom prst="rect">
              <a:avLst/>
            </a:prstGeom>
            <a:noFill/>
            <a:ln>
              <a:noFill/>
            </a:ln>
          </p:spPr>
          <p:txBody>
            <a:bodyPr anchorCtr="0" anchor="t" bIns="104150" lIns="104150" spcFirstLastPara="1" rIns="104150" wrap="square" tIns="104150">
              <a:spAutoFit/>
            </a:bodyPr>
            <a:lstStyle/>
            <a:p>
              <a:pPr indent="0" lvl="0" marL="0" rtl="0" algn="ctr">
                <a:spcBef>
                  <a:spcPts val="0"/>
                </a:spcBef>
                <a:spcAft>
                  <a:spcPts val="0"/>
                </a:spcAft>
                <a:buNone/>
              </a:pPr>
              <a:r>
                <a:rPr lang="en" sz="1822">
                  <a:solidFill>
                    <a:schemeClr val="dk1"/>
                  </a:solidFill>
                  <a:latin typeface="Times New Roman"/>
                  <a:ea typeface="Times New Roman"/>
                  <a:cs typeface="Times New Roman"/>
                  <a:sym typeface="Times New Roman"/>
                </a:rPr>
                <a:t>500 Hz</a:t>
              </a:r>
              <a:endParaRPr sz="1822">
                <a:solidFill>
                  <a:schemeClr val="dk1"/>
                </a:solidFill>
                <a:latin typeface="Times New Roman"/>
                <a:ea typeface="Times New Roman"/>
                <a:cs typeface="Times New Roman"/>
                <a:sym typeface="Times New Roman"/>
              </a:endParaRPr>
            </a:p>
          </p:txBody>
        </p:sp>
        <p:sp>
          <p:nvSpPr>
            <p:cNvPr id="439" name="Google Shape;439;g3635d4a4e3c_4_206"/>
            <p:cNvSpPr txBox="1"/>
            <p:nvPr/>
          </p:nvSpPr>
          <p:spPr>
            <a:xfrm>
              <a:off x="9338675" y="3495338"/>
              <a:ext cx="1347600" cy="431100"/>
            </a:xfrm>
            <a:prstGeom prst="rect">
              <a:avLst/>
            </a:prstGeom>
            <a:noFill/>
            <a:ln>
              <a:noFill/>
            </a:ln>
          </p:spPr>
          <p:txBody>
            <a:bodyPr anchorCtr="0" anchor="t" bIns="104150" lIns="104150" spcFirstLastPara="1" rIns="104150" wrap="square" tIns="104150">
              <a:spAutoFit/>
            </a:bodyPr>
            <a:lstStyle/>
            <a:p>
              <a:pPr indent="0" lvl="0" marL="0" rtl="0" algn="ctr">
                <a:spcBef>
                  <a:spcPts val="0"/>
                </a:spcBef>
                <a:spcAft>
                  <a:spcPts val="0"/>
                </a:spcAft>
                <a:buNone/>
              </a:pPr>
              <a:r>
                <a:rPr lang="en" sz="1822">
                  <a:solidFill>
                    <a:schemeClr val="dk1"/>
                  </a:solidFill>
                  <a:latin typeface="Times New Roman"/>
                  <a:ea typeface="Times New Roman"/>
                  <a:cs typeface="Times New Roman"/>
                  <a:sym typeface="Times New Roman"/>
                </a:rPr>
                <a:t>1 kHz</a:t>
              </a:r>
              <a:endParaRPr sz="1822">
                <a:solidFill>
                  <a:schemeClr val="dk1"/>
                </a:solidFill>
                <a:latin typeface="Times New Roman"/>
                <a:ea typeface="Times New Roman"/>
                <a:cs typeface="Times New Roman"/>
                <a:sym typeface="Times New Roman"/>
              </a:endParaRPr>
            </a:p>
          </p:txBody>
        </p:sp>
        <p:sp>
          <p:nvSpPr>
            <p:cNvPr id="440" name="Google Shape;440;g3635d4a4e3c_4_206"/>
            <p:cNvSpPr txBox="1"/>
            <p:nvPr/>
          </p:nvSpPr>
          <p:spPr>
            <a:xfrm>
              <a:off x="9379825" y="5675850"/>
              <a:ext cx="1347600" cy="431100"/>
            </a:xfrm>
            <a:prstGeom prst="rect">
              <a:avLst/>
            </a:prstGeom>
            <a:noFill/>
            <a:ln>
              <a:noFill/>
            </a:ln>
          </p:spPr>
          <p:txBody>
            <a:bodyPr anchorCtr="0" anchor="t" bIns="104150" lIns="104150" spcFirstLastPara="1" rIns="104150" wrap="square" tIns="104150">
              <a:spAutoFit/>
            </a:bodyPr>
            <a:lstStyle/>
            <a:p>
              <a:pPr indent="0" lvl="0" marL="0" rtl="0" algn="ctr">
                <a:spcBef>
                  <a:spcPts val="0"/>
                </a:spcBef>
                <a:spcAft>
                  <a:spcPts val="0"/>
                </a:spcAft>
                <a:buNone/>
              </a:pPr>
              <a:r>
                <a:rPr lang="en" sz="1822">
                  <a:solidFill>
                    <a:schemeClr val="dk1"/>
                  </a:solidFill>
                  <a:latin typeface="Times New Roman"/>
                  <a:ea typeface="Times New Roman"/>
                  <a:cs typeface="Times New Roman"/>
                  <a:sym typeface="Times New Roman"/>
                </a:rPr>
                <a:t>10 kHz</a:t>
              </a:r>
              <a:endParaRPr sz="1822">
                <a:solidFill>
                  <a:schemeClr val="dk1"/>
                </a:solidFill>
                <a:latin typeface="Times New Roman"/>
                <a:ea typeface="Times New Roman"/>
                <a:cs typeface="Times New Roman"/>
                <a:sym typeface="Times New Roman"/>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09" name="Google Shape;109;p2"/>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110" name="Google Shape;110;p2"/>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111" name="Google Shape;111;p2"/>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112" name="Google Shape;112;p2"/>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113" name="Google Shape;113;p2"/>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114" name="Google Shape;114;p2"/>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b="1"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extLst>
                  <a:ext uri="http://customooxmlschemas.google.com/">
                    <go:slidesCustomData xmlns:go="http://customooxmlschemas.google.com/" textRoundtripDataId="0"/>
                  </a:ext>
                </a:extLst>
              </a:rPr>
              <a:t>Slide 02 / </a:t>
            </a:r>
            <a:r>
              <a:rPr lang="en" sz="900">
                <a:latin typeface="Times"/>
                <a:ea typeface="Times"/>
                <a:cs typeface="Times"/>
                <a:sym typeface="Times"/>
                <a:extLst>
                  <a:ext uri="http://customooxmlschemas.google.com/">
                    <go:slidesCustomData xmlns:go="http://customooxmlschemas.google.com/" textRoundtripDataId="1"/>
                  </a:ext>
                </a:extLst>
              </a:rPr>
              <a:t>16</a:t>
            </a:r>
            <a:r>
              <a:rPr i="0" lang="en" sz="900" u="none" cap="none" strike="noStrike">
                <a:solidFill>
                  <a:srgbClr val="000000"/>
                </a:solidFill>
                <a:latin typeface="Times"/>
                <a:ea typeface="Times"/>
                <a:cs typeface="Times"/>
                <a:sym typeface="Times"/>
                <a:extLst>
                  <a:ext uri="http://customooxmlschemas.google.com/">
                    <go:slidesCustomData xmlns:go="http://customooxmlschemas.google.com/" textRoundtripDataId="2"/>
                  </a:ext>
                </a:extLst>
              </a:rPr>
              <a:t> </a:t>
            </a:r>
            <a:r>
              <a:rPr i="0" lang="en" sz="900" u="none" cap="none" strike="noStrike">
                <a:solidFill>
                  <a:srgbClr val="000000"/>
                </a:solidFill>
                <a:latin typeface="Times"/>
                <a:ea typeface="Times"/>
                <a:cs typeface="Times"/>
                <a:sym typeface="Times"/>
              </a:rPr>
              <a:t>- NEU Young Scholars Program 202</a:t>
            </a:r>
            <a:r>
              <a:rPr lang="en" sz="900">
                <a:latin typeface="Times"/>
                <a:ea typeface="Times"/>
                <a:cs typeface="Times"/>
                <a:sym typeface="Times"/>
              </a:rPr>
              <a:t>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115" name="Google Shape;115;p2"/>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116" name="Google Shape;116;p2"/>
          <p:cNvSpPr txBox="1"/>
          <p:nvPr/>
        </p:nvSpPr>
        <p:spPr>
          <a:xfrm>
            <a:off x="4298238" y="756308"/>
            <a:ext cx="36015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lang="en" sz="3000">
                <a:latin typeface="Times"/>
                <a:ea typeface="Times"/>
                <a:cs typeface="Times"/>
                <a:sym typeface="Times"/>
              </a:rPr>
              <a:t>Problem</a:t>
            </a:r>
            <a:endParaRPr b="1" i="0" sz="3000" u="none" cap="none" strike="noStrike">
              <a:solidFill>
                <a:srgbClr val="000000"/>
              </a:solidFill>
              <a:latin typeface="Times"/>
              <a:ea typeface="Times"/>
              <a:cs typeface="Times"/>
              <a:sym typeface="Times"/>
            </a:endParaRPr>
          </a:p>
        </p:txBody>
      </p:sp>
      <p:sp>
        <p:nvSpPr>
          <p:cNvPr id="117" name="Google Shape;117;p2"/>
          <p:cNvSpPr txBox="1"/>
          <p:nvPr/>
        </p:nvSpPr>
        <p:spPr>
          <a:xfrm>
            <a:off x="3000" y="1429200"/>
            <a:ext cx="6817800" cy="4689900"/>
          </a:xfrm>
          <a:prstGeom prst="rect">
            <a:avLst/>
          </a:prstGeom>
          <a:noFill/>
          <a:ln>
            <a:noFill/>
          </a:ln>
        </p:spPr>
        <p:txBody>
          <a:bodyPr anchorCtr="0" anchor="t" bIns="121900" lIns="121900" spcFirstLastPara="1" rIns="121900" wrap="square" tIns="121900">
            <a:noAutofit/>
          </a:bodyPr>
          <a:lstStyle/>
          <a:p>
            <a:pPr indent="-387350" lvl="0" marL="457200" marR="0" rtl="0" algn="l">
              <a:lnSpc>
                <a:spcPct val="115000"/>
              </a:lnSpc>
              <a:spcBef>
                <a:spcPts val="0"/>
              </a:spcBef>
              <a:spcAft>
                <a:spcPts val="0"/>
              </a:spcAft>
              <a:buClr>
                <a:srgbClr val="000000"/>
              </a:buClr>
              <a:buSzPts val="2500"/>
              <a:buFont typeface="Lato"/>
              <a:buChar char="●"/>
            </a:pPr>
            <a:r>
              <a:rPr b="1" lang="en" sz="2500">
                <a:latin typeface="Times"/>
                <a:ea typeface="Times"/>
                <a:cs typeface="Times"/>
                <a:sym typeface="Times"/>
                <a:extLst>
                  <a:ext uri="http://customooxmlschemas.google.com/">
                    <go:slidesCustomData xmlns:go="http://customooxmlschemas.google.com/" textRoundtripDataId="3"/>
                  </a:ext>
                </a:extLst>
              </a:rPr>
              <a:t>Hardware Trojans (HT)</a:t>
            </a:r>
            <a:r>
              <a:rPr i="0" lang="en" sz="2500" u="none" cap="none" strike="noStrike">
                <a:solidFill>
                  <a:srgbClr val="000000"/>
                </a:solidFill>
                <a:latin typeface="Times"/>
                <a:ea typeface="Times"/>
                <a:cs typeface="Times"/>
                <a:sym typeface="Times"/>
              </a:rPr>
              <a:t>:</a:t>
            </a:r>
            <a:r>
              <a:rPr lang="en" sz="2500">
                <a:latin typeface="Times"/>
                <a:ea typeface="Times"/>
                <a:cs typeface="Times"/>
                <a:sym typeface="Times"/>
              </a:rPr>
              <a:t> Malicious modifications hidden in electronic chips</a:t>
            </a:r>
            <a:endParaRPr i="0" sz="2500" u="none" cap="none" strike="noStrike">
              <a:solidFill>
                <a:srgbClr val="000000"/>
              </a:solidFill>
              <a:latin typeface="Times"/>
              <a:ea typeface="Times"/>
              <a:cs typeface="Times"/>
              <a:sym typeface="Times"/>
            </a:endParaRPr>
          </a:p>
          <a:p>
            <a:pPr indent="-387350" lvl="1" marL="914400" marR="0" rtl="0" algn="l">
              <a:lnSpc>
                <a:spcPct val="115000"/>
              </a:lnSpc>
              <a:spcBef>
                <a:spcPts val="1000"/>
              </a:spcBef>
              <a:spcAft>
                <a:spcPts val="0"/>
              </a:spcAft>
              <a:buClr>
                <a:srgbClr val="000000"/>
              </a:buClr>
              <a:buSzPts val="2500"/>
              <a:buFont typeface="Times"/>
              <a:buChar char="→"/>
            </a:pPr>
            <a:r>
              <a:rPr lang="en" sz="2500">
                <a:latin typeface="Times"/>
                <a:ea typeface="Times"/>
                <a:cs typeface="Times"/>
                <a:sym typeface="Times"/>
              </a:rPr>
              <a:t>Difficult to detect due to stealthiness and low-power consumption</a:t>
            </a:r>
            <a:endParaRPr i="0" sz="2500" u="none" cap="none" strike="noStrike">
              <a:solidFill>
                <a:srgbClr val="000000"/>
              </a:solidFill>
              <a:latin typeface="Times"/>
              <a:ea typeface="Times"/>
              <a:cs typeface="Times"/>
              <a:sym typeface="Times"/>
            </a:endParaRPr>
          </a:p>
          <a:p>
            <a:pPr indent="-387350" lvl="0" marL="457200" marR="0" rtl="0" algn="l">
              <a:lnSpc>
                <a:spcPct val="115000"/>
              </a:lnSpc>
              <a:spcBef>
                <a:spcPts val="1000"/>
              </a:spcBef>
              <a:spcAft>
                <a:spcPts val="0"/>
              </a:spcAft>
              <a:buClr>
                <a:srgbClr val="000000"/>
              </a:buClr>
              <a:buSzPts val="2500"/>
              <a:buFont typeface="Times"/>
              <a:buChar char="●"/>
            </a:pPr>
            <a:r>
              <a:rPr i="0" lang="en" sz="2500" u="none" cap="none" strike="noStrike">
                <a:solidFill>
                  <a:srgbClr val="000000"/>
                </a:solidFill>
                <a:latin typeface="Times"/>
                <a:ea typeface="Times"/>
                <a:cs typeface="Times"/>
                <a:sym typeface="Times"/>
              </a:rPr>
              <a:t>Current </a:t>
            </a:r>
            <a:r>
              <a:rPr lang="en" sz="2500">
                <a:latin typeface="Times"/>
                <a:ea typeface="Times"/>
                <a:cs typeface="Times"/>
                <a:sym typeface="Times"/>
              </a:rPr>
              <a:t>methods struggle to identify subtle signal changes caused by HTs</a:t>
            </a:r>
            <a:endParaRPr i="0" sz="2500" u="none" cap="none" strike="noStrike">
              <a:solidFill>
                <a:srgbClr val="000000"/>
              </a:solidFill>
              <a:latin typeface="Times"/>
              <a:ea typeface="Times"/>
              <a:cs typeface="Times"/>
              <a:sym typeface="Times"/>
            </a:endParaRPr>
          </a:p>
          <a:p>
            <a:pPr indent="-387350" lvl="0" marL="457200" marR="0" rtl="0" algn="l">
              <a:lnSpc>
                <a:spcPct val="115000"/>
              </a:lnSpc>
              <a:spcBef>
                <a:spcPts val="1000"/>
              </a:spcBef>
              <a:spcAft>
                <a:spcPts val="1000"/>
              </a:spcAft>
              <a:buClr>
                <a:srgbClr val="000000"/>
              </a:buClr>
              <a:buSzPts val="2500"/>
              <a:buFont typeface="Lato"/>
              <a:buChar char="●"/>
            </a:pPr>
            <a:r>
              <a:rPr b="1" i="0" lang="en" sz="2500" u="none" cap="none" strike="noStrike">
                <a:solidFill>
                  <a:srgbClr val="000000"/>
                </a:solidFill>
                <a:latin typeface="Times"/>
                <a:ea typeface="Times"/>
                <a:cs typeface="Times"/>
                <a:sym typeface="Times"/>
              </a:rPr>
              <a:t>Effects</a:t>
            </a:r>
            <a:r>
              <a:rPr i="0" lang="en" sz="2500" u="none" cap="none" strike="noStrike">
                <a:solidFill>
                  <a:srgbClr val="000000"/>
                </a:solidFill>
                <a:latin typeface="Times"/>
                <a:ea typeface="Times"/>
                <a:cs typeface="Times"/>
                <a:sym typeface="Times"/>
              </a:rPr>
              <a:t>: S</a:t>
            </a:r>
            <a:r>
              <a:rPr lang="en" sz="2500">
                <a:latin typeface="Times"/>
                <a:ea typeface="Times"/>
                <a:cs typeface="Times"/>
                <a:sym typeface="Times"/>
              </a:rPr>
              <a:t>ecurity breaches, data corruption, system failure, loss of user trust</a:t>
            </a:r>
            <a:endParaRPr i="0" sz="2500" u="none" cap="none" strike="noStrike">
              <a:solidFill>
                <a:srgbClr val="000000"/>
              </a:solidFill>
              <a:latin typeface="Times"/>
              <a:ea typeface="Times"/>
              <a:cs typeface="Times"/>
              <a:sym typeface="Times"/>
            </a:endParaRPr>
          </a:p>
        </p:txBody>
      </p:sp>
      <p:grpSp>
        <p:nvGrpSpPr>
          <p:cNvPr id="118" name="Google Shape;118;p2"/>
          <p:cNvGrpSpPr/>
          <p:nvPr/>
        </p:nvGrpSpPr>
        <p:grpSpPr>
          <a:xfrm>
            <a:off x="6756625" y="1862151"/>
            <a:ext cx="5066550" cy="3454799"/>
            <a:chOff x="6526700" y="1862151"/>
            <a:chExt cx="5066550" cy="3454799"/>
          </a:xfrm>
        </p:grpSpPr>
        <p:pic>
          <p:nvPicPr>
            <p:cNvPr id="119" name="Google Shape;119;p2"/>
            <p:cNvPicPr preferRelativeResize="0"/>
            <p:nvPr/>
          </p:nvPicPr>
          <p:blipFill>
            <a:blip r:embed="rId6">
              <a:alphaModFix/>
            </a:blip>
            <a:stretch>
              <a:fillRect/>
            </a:stretch>
          </p:blipFill>
          <p:spPr>
            <a:xfrm>
              <a:off x="6561142" y="1862151"/>
              <a:ext cx="2172040" cy="1637508"/>
            </a:xfrm>
            <a:prstGeom prst="rect">
              <a:avLst/>
            </a:prstGeom>
            <a:noFill/>
            <a:ln>
              <a:noFill/>
            </a:ln>
          </p:spPr>
        </p:pic>
        <p:pic>
          <p:nvPicPr>
            <p:cNvPr id="120" name="Google Shape;120;p2"/>
            <p:cNvPicPr preferRelativeResize="0"/>
            <p:nvPr/>
          </p:nvPicPr>
          <p:blipFill>
            <a:blip r:embed="rId7">
              <a:alphaModFix/>
            </a:blip>
            <a:stretch>
              <a:fillRect/>
            </a:stretch>
          </p:blipFill>
          <p:spPr>
            <a:xfrm>
              <a:off x="8733180" y="3499657"/>
              <a:ext cx="2860070" cy="1705726"/>
            </a:xfrm>
            <a:prstGeom prst="rect">
              <a:avLst/>
            </a:prstGeom>
            <a:noFill/>
            <a:ln>
              <a:noFill/>
            </a:ln>
          </p:spPr>
        </p:pic>
        <p:pic>
          <p:nvPicPr>
            <p:cNvPr id="121" name="Google Shape;121;p2"/>
            <p:cNvPicPr preferRelativeResize="0"/>
            <p:nvPr/>
          </p:nvPicPr>
          <p:blipFill>
            <a:blip r:embed="rId8">
              <a:alphaModFix/>
            </a:blip>
            <a:stretch>
              <a:fillRect/>
            </a:stretch>
          </p:blipFill>
          <p:spPr>
            <a:xfrm>
              <a:off x="8733180" y="1862161"/>
              <a:ext cx="2860070" cy="1637496"/>
            </a:xfrm>
            <a:prstGeom prst="rect">
              <a:avLst/>
            </a:prstGeom>
            <a:noFill/>
            <a:ln>
              <a:noFill/>
            </a:ln>
          </p:spPr>
        </p:pic>
        <p:pic>
          <p:nvPicPr>
            <p:cNvPr id="122" name="Google Shape;122;p2"/>
            <p:cNvPicPr preferRelativeResize="0"/>
            <p:nvPr/>
          </p:nvPicPr>
          <p:blipFill>
            <a:blip r:embed="rId9">
              <a:alphaModFix/>
            </a:blip>
            <a:stretch>
              <a:fillRect/>
            </a:stretch>
          </p:blipFill>
          <p:spPr>
            <a:xfrm>
              <a:off x="6526700" y="3499658"/>
              <a:ext cx="2240903" cy="1817292"/>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3633f61b1b3_0_6"/>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28" name="Google Shape;128;g3633f61b1b3_0_6"/>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129" name="Google Shape;129;g3633f61b1b3_0_6"/>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130" name="Google Shape;130;g3633f61b1b3_0_6"/>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131" name="Google Shape;131;g3633f61b1b3_0_6"/>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132" name="Google Shape;132;g3633f61b1b3_0_6"/>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133" name="Google Shape;133;g3633f61b1b3_0_6"/>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b="1"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3</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202</a:t>
            </a:r>
            <a:r>
              <a:rPr lang="en" sz="900">
                <a:latin typeface="Times"/>
                <a:ea typeface="Times"/>
                <a:cs typeface="Times"/>
                <a:sym typeface="Times"/>
              </a:rPr>
              <a:t>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134" name="Google Shape;134;g3633f61b1b3_0_6"/>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135" name="Google Shape;135;g3633f61b1b3_0_6"/>
          <p:cNvSpPr txBox="1"/>
          <p:nvPr/>
        </p:nvSpPr>
        <p:spPr>
          <a:xfrm>
            <a:off x="4298238" y="756308"/>
            <a:ext cx="36015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67"/>
              <a:buFont typeface="Arial"/>
              <a:buNone/>
            </a:pPr>
            <a:r>
              <a:rPr b="1" lang="en" sz="3000">
                <a:latin typeface="Times"/>
                <a:ea typeface="Times"/>
                <a:cs typeface="Times"/>
                <a:sym typeface="Times"/>
              </a:rPr>
              <a:t>Overview</a:t>
            </a:r>
            <a:endParaRPr b="1" i="0" sz="3000" u="none" cap="none" strike="noStrike">
              <a:solidFill>
                <a:srgbClr val="000000"/>
              </a:solidFill>
              <a:latin typeface="Times"/>
              <a:ea typeface="Times"/>
              <a:cs typeface="Times"/>
              <a:sym typeface="Times"/>
            </a:endParaRPr>
          </a:p>
        </p:txBody>
      </p:sp>
      <p:sp>
        <p:nvSpPr>
          <p:cNvPr id="136" name="Google Shape;136;g3633f61b1b3_0_6"/>
          <p:cNvSpPr txBox="1"/>
          <p:nvPr/>
        </p:nvSpPr>
        <p:spPr>
          <a:xfrm>
            <a:off x="3000" y="1429200"/>
            <a:ext cx="7642500" cy="4993500"/>
          </a:xfrm>
          <a:prstGeom prst="rect">
            <a:avLst/>
          </a:prstGeom>
          <a:noFill/>
          <a:ln>
            <a:noFill/>
          </a:ln>
        </p:spPr>
        <p:txBody>
          <a:bodyPr anchorCtr="0" anchor="t" bIns="121900" lIns="121900" spcFirstLastPara="1" rIns="121900" wrap="square" tIns="121900">
            <a:noAutofit/>
          </a:bodyPr>
          <a:lstStyle/>
          <a:p>
            <a:pPr indent="-387350" lvl="0" marL="457200" rtl="0" algn="just">
              <a:spcBef>
                <a:spcPts val="120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Current HT </a:t>
            </a:r>
            <a:r>
              <a:rPr lang="en" sz="2500">
                <a:solidFill>
                  <a:schemeClr val="dk1"/>
                </a:solidFill>
                <a:latin typeface="Times New Roman"/>
                <a:ea typeface="Times New Roman"/>
                <a:cs typeface="Times New Roman"/>
                <a:sym typeface="Times New Roman"/>
              </a:rPr>
              <a:t>detection methods use temperature sensors in Internet of Things systems (IoT)</a:t>
            </a:r>
            <a:endParaRPr sz="2500">
              <a:solidFill>
                <a:schemeClr val="dk1"/>
              </a:solidFill>
              <a:latin typeface="Times New Roman"/>
              <a:ea typeface="Times New Roman"/>
              <a:cs typeface="Times New Roman"/>
              <a:sym typeface="Times New Roman"/>
            </a:endParaRPr>
          </a:p>
          <a:p>
            <a:pPr indent="-387350" lvl="0" marL="457200" rtl="0" algn="just">
              <a:spcBef>
                <a:spcPts val="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Accuracy is limited by the inherent electrical noise present before digitization</a:t>
            </a:r>
            <a:endParaRPr sz="2500">
              <a:solidFill>
                <a:schemeClr val="dk1"/>
              </a:solidFill>
              <a:latin typeface="Times New Roman"/>
              <a:ea typeface="Times New Roman"/>
              <a:cs typeface="Times New Roman"/>
              <a:sym typeface="Times New Roman"/>
            </a:endParaRPr>
          </a:p>
          <a:p>
            <a:pPr indent="-387350" lvl="1" marL="914400" rtl="0" algn="just">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Harder to spot anomalies</a:t>
            </a:r>
            <a:endParaRPr sz="2500">
              <a:solidFill>
                <a:schemeClr val="dk1"/>
              </a:solidFill>
              <a:latin typeface="Times New Roman"/>
              <a:ea typeface="Times New Roman"/>
              <a:cs typeface="Times New Roman"/>
              <a:sym typeface="Times New Roman"/>
            </a:endParaRPr>
          </a:p>
          <a:p>
            <a:pPr indent="-387350" lvl="0" marL="457200" marR="0" rtl="0" algn="l">
              <a:lnSpc>
                <a:spcPct val="115000"/>
              </a:lnSpc>
              <a:spcBef>
                <a:spcPts val="0"/>
              </a:spcBef>
              <a:spcAft>
                <a:spcPts val="0"/>
              </a:spcAft>
              <a:buClr>
                <a:srgbClr val="000000"/>
              </a:buClr>
              <a:buSzPts val="2500"/>
              <a:buFont typeface="Times New Roman"/>
              <a:buChar char="●"/>
            </a:pPr>
            <a:r>
              <a:rPr b="1" lang="en" sz="2500">
                <a:latin typeface="Times New Roman"/>
                <a:ea typeface="Times New Roman"/>
                <a:cs typeface="Times New Roman"/>
                <a:sym typeface="Times New Roman"/>
              </a:rPr>
              <a:t>Proposed Solution</a:t>
            </a:r>
            <a:r>
              <a:rPr lang="en" sz="2500">
                <a:latin typeface="Times New Roman"/>
                <a:ea typeface="Times New Roman"/>
                <a:cs typeface="Times New Roman"/>
                <a:sym typeface="Times New Roman"/>
              </a:rPr>
              <a:t>: An analog integrator that functions as a low-pass filter</a:t>
            </a:r>
            <a:endParaRPr sz="2500">
              <a:latin typeface="Times New Roman"/>
              <a:ea typeface="Times New Roman"/>
              <a:cs typeface="Times New Roman"/>
              <a:sym typeface="Times New Roman"/>
            </a:endParaRPr>
          </a:p>
          <a:p>
            <a:pPr indent="-387350" lvl="1" marL="914400" marR="0" rtl="0" algn="l">
              <a:lnSpc>
                <a:spcPct val="115000"/>
              </a:lnSpc>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Integrate temperature signals to filter out noise</a:t>
            </a:r>
            <a:endParaRPr sz="2500">
              <a:latin typeface="Times New Roman"/>
              <a:ea typeface="Times New Roman"/>
              <a:cs typeface="Times New Roman"/>
              <a:sym typeface="Times New Roman"/>
            </a:endParaRPr>
          </a:p>
          <a:p>
            <a:pPr indent="-387350" lvl="1" marL="914400" marR="0" rtl="0" algn="l">
              <a:lnSpc>
                <a:spcPct val="115000"/>
              </a:lnSpc>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Easier to see subtle changes</a:t>
            </a:r>
            <a:endParaRPr sz="2500">
              <a:latin typeface="Times New Roman"/>
              <a:ea typeface="Times New Roman"/>
              <a:cs typeface="Times New Roman"/>
              <a:sym typeface="Times New Roman"/>
            </a:endParaRPr>
          </a:p>
          <a:p>
            <a:pPr indent="-387350" lvl="1" marL="914400" marR="0" rtl="0" algn="l">
              <a:lnSpc>
                <a:spcPct val="115000"/>
              </a:lnSpc>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Enhance the detection capability for HT detection</a:t>
            </a:r>
            <a:endParaRPr i="0" sz="2500" u="none" cap="none" strike="noStrike">
              <a:solidFill>
                <a:srgbClr val="000000"/>
              </a:solidFill>
              <a:latin typeface="Times New Roman"/>
              <a:ea typeface="Times New Roman"/>
              <a:cs typeface="Times New Roman"/>
              <a:sym typeface="Times New Roman"/>
            </a:endParaRPr>
          </a:p>
        </p:txBody>
      </p:sp>
      <p:pic>
        <p:nvPicPr>
          <p:cNvPr id="137" name="Google Shape;137;g3633f61b1b3_0_6" title="ThomasFigure.png"/>
          <p:cNvPicPr preferRelativeResize="0"/>
          <p:nvPr/>
        </p:nvPicPr>
        <p:blipFill>
          <a:blip r:embed="rId6">
            <a:alphaModFix/>
          </a:blip>
          <a:stretch>
            <a:fillRect/>
          </a:stretch>
        </p:blipFill>
        <p:spPr>
          <a:xfrm>
            <a:off x="7645500" y="2244962"/>
            <a:ext cx="4375250" cy="236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p:nvPr/>
        </p:nvSpPr>
        <p:spPr>
          <a:xfrm>
            <a:off x="3000" y="6000"/>
            <a:ext cx="12192000" cy="7504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43" name="Google Shape;143;p3"/>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144" name="Google Shape;144;p3"/>
          <p:cNvSpPr txBox="1"/>
          <p:nvPr/>
        </p:nvSpPr>
        <p:spPr>
          <a:xfrm>
            <a:off x="8601767" y="141067"/>
            <a:ext cx="2821200" cy="57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145" name="Google Shape;145;p3"/>
          <p:cNvSpPr txBox="1"/>
          <p:nvPr/>
        </p:nvSpPr>
        <p:spPr>
          <a:xfrm>
            <a:off x="8601767" y="133600"/>
            <a:ext cx="2821200" cy="49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146" name="Google Shape;146;p3"/>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147" name="Google Shape;147;p3"/>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148" name="Google Shape;148;p3"/>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4</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149" name="Google Shape;149;p3"/>
          <p:cNvPicPr preferRelativeResize="0"/>
          <p:nvPr/>
        </p:nvPicPr>
        <p:blipFill rotWithShape="1">
          <a:blip r:embed="rId5">
            <a:alphaModFix/>
          </a:blip>
          <a:srcRect b="0" l="0" r="0" t="0"/>
          <a:stretch/>
        </p:blipFill>
        <p:spPr>
          <a:xfrm>
            <a:off x="10727433" y="6512509"/>
            <a:ext cx="1347635" cy="341959"/>
          </a:xfrm>
          <a:prstGeom prst="rect">
            <a:avLst/>
          </a:prstGeom>
          <a:noFill/>
          <a:ln>
            <a:noFill/>
          </a:ln>
        </p:spPr>
      </p:pic>
      <p:sp>
        <p:nvSpPr>
          <p:cNvPr id="150" name="Google Shape;150;p3"/>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Operational Amplifier (Op-Amp)</a:t>
            </a:r>
            <a:endParaRPr i="0" sz="3000" u="none" cap="none" strike="noStrike">
              <a:solidFill>
                <a:srgbClr val="000000"/>
              </a:solidFill>
              <a:latin typeface="Times"/>
              <a:ea typeface="Times"/>
              <a:cs typeface="Times"/>
              <a:sym typeface="Times"/>
            </a:endParaRPr>
          </a:p>
        </p:txBody>
      </p:sp>
      <p:sp>
        <p:nvSpPr>
          <p:cNvPr id="151" name="Google Shape;151;p3"/>
          <p:cNvSpPr txBox="1"/>
          <p:nvPr/>
        </p:nvSpPr>
        <p:spPr>
          <a:xfrm>
            <a:off x="3000" y="1581100"/>
            <a:ext cx="9157500" cy="4689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500">
                <a:latin typeface="Times"/>
                <a:ea typeface="Times"/>
                <a:cs typeface="Times"/>
                <a:sym typeface="Times"/>
              </a:rPr>
              <a:t>Operational Amplifier (Op-Amp)</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Fundamental </a:t>
            </a:r>
            <a:r>
              <a:rPr lang="en" sz="2500">
                <a:latin typeface="Times"/>
                <a:ea typeface="Times"/>
                <a:cs typeface="Times"/>
                <a:sym typeface="Times"/>
              </a:rPr>
              <a:t>building</a:t>
            </a:r>
            <a:r>
              <a:rPr lang="en" sz="2500">
                <a:latin typeface="Times"/>
                <a:ea typeface="Times"/>
                <a:cs typeface="Times"/>
                <a:sym typeface="Times"/>
              </a:rPr>
              <a:t> block in analog electronics</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Originally </a:t>
            </a:r>
            <a:r>
              <a:rPr lang="en" sz="2500">
                <a:latin typeface="Times"/>
                <a:ea typeface="Times"/>
                <a:cs typeface="Times"/>
                <a:sym typeface="Times"/>
              </a:rPr>
              <a:t>conceived</a:t>
            </a:r>
            <a:r>
              <a:rPr lang="en" sz="2500">
                <a:latin typeface="Times"/>
                <a:ea typeface="Times"/>
                <a:cs typeface="Times"/>
                <a:sym typeface="Times"/>
              </a:rPr>
              <a:t> to perform mathematical operations in analog computers </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Amplifies the difference between the input voltages </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Predominantly</a:t>
            </a:r>
            <a:r>
              <a:rPr lang="en" sz="2500">
                <a:latin typeface="Times"/>
                <a:ea typeface="Times"/>
                <a:cs typeface="Times"/>
                <a:sym typeface="Times"/>
              </a:rPr>
              <a:t> used in feedback configurations</a:t>
            </a:r>
            <a:endParaRPr sz="2500">
              <a:latin typeface="Times"/>
              <a:ea typeface="Times"/>
              <a:cs typeface="Times"/>
              <a:sym typeface="Times"/>
            </a:endParaRPr>
          </a:p>
          <a:p>
            <a:pPr indent="0" lvl="0" marL="0" marR="0" rtl="0" algn="l">
              <a:lnSpc>
                <a:spcPct val="115000"/>
              </a:lnSpc>
              <a:spcBef>
                <a:spcPts val="0"/>
              </a:spcBef>
              <a:spcAft>
                <a:spcPts val="0"/>
              </a:spcAft>
              <a:buNone/>
            </a:pPr>
            <a:r>
              <a:rPr b="1" lang="en" sz="2500">
                <a:latin typeface="Times"/>
                <a:ea typeface="Times"/>
                <a:cs typeface="Times"/>
                <a:sym typeface="Times"/>
              </a:rPr>
              <a:t> </a:t>
            </a:r>
            <a:r>
              <a:rPr b="1" lang="en" sz="2500">
                <a:latin typeface="Times"/>
                <a:ea typeface="Times"/>
                <a:cs typeface="Times"/>
                <a:sym typeface="Times"/>
              </a:rPr>
              <a:t>Texas Instrument LF411C </a:t>
            </a:r>
            <a:endParaRPr b="1"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Low cost, low offset commercially available op-amp</a:t>
            </a:r>
            <a:endParaRPr sz="2500">
              <a:latin typeface="Times"/>
              <a:ea typeface="Times"/>
              <a:cs typeface="Times"/>
              <a:sym typeface="Times"/>
            </a:endParaRPr>
          </a:p>
        </p:txBody>
      </p:sp>
      <p:sp>
        <p:nvSpPr>
          <p:cNvPr id="152" name="Google Shape;152;p3"/>
          <p:cNvSpPr txBox="1"/>
          <p:nvPr/>
        </p:nvSpPr>
        <p:spPr>
          <a:xfrm>
            <a:off x="510600" y="5831050"/>
            <a:ext cx="2711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Roboto"/>
              <a:ea typeface="Roboto"/>
              <a:cs typeface="Roboto"/>
              <a:sym typeface="Roboto"/>
            </a:endParaRPr>
          </a:p>
        </p:txBody>
      </p:sp>
      <p:pic>
        <p:nvPicPr>
          <p:cNvPr id="153" name="Google Shape;153;p3"/>
          <p:cNvPicPr preferRelativeResize="0"/>
          <p:nvPr/>
        </p:nvPicPr>
        <p:blipFill>
          <a:blip r:embed="rId6">
            <a:alphaModFix/>
          </a:blip>
          <a:stretch>
            <a:fillRect/>
          </a:stretch>
        </p:blipFill>
        <p:spPr>
          <a:xfrm>
            <a:off x="9342175" y="1556889"/>
            <a:ext cx="2080800" cy="2080800"/>
          </a:xfrm>
          <a:prstGeom prst="rect">
            <a:avLst/>
          </a:prstGeom>
          <a:noFill/>
          <a:ln>
            <a:noFill/>
          </a:ln>
        </p:spPr>
      </p:pic>
      <p:pic>
        <p:nvPicPr>
          <p:cNvPr id="154" name="Google Shape;154;p3" title="Op_amp.png"/>
          <p:cNvPicPr preferRelativeResize="0"/>
          <p:nvPr/>
        </p:nvPicPr>
        <p:blipFill>
          <a:blip r:embed="rId7">
            <a:alphaModFix/>
          </a:blip>
          <a:stretch>
            <a:fillRect/>
          </a:stretch>
        </p:blipFill>
        <p:spPr>
          <a:xfrm>
            <a:off x="8537918" y="3505850"/>
            <a:ext cx="3537157" cy="1215475"/>
          </a:xfrm>
          <a:prstGeom prst="rect">
            <a:avLst/>
          </a:prstGeom>
          <a:noFill/>
          <a:ln>
            <a:noFill/>
          </a:ln>
        </p:spPr>
      </p:pic>
      <p:sp>
        <p:nvSpPr>
          <p:cNvPr id="155" name="Google Shape;155;p3"/>
          <p:cNvSpPr txBox="1"/>
          <p:nvPr/>
        </p:nvSpPr>
        <p:spPr>
          <a:xfrm>
            <a:off x="2963675" y="3026025"/>
            <a:ext cx="2080800" cy="4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endParaRPr>
          </a:p>
        </p:txBody>
      </p:sp>
      <p:grpSp>
        <p:nvGrpSpPr>
          <p:cNvPr id="156" name="Google Shape;156;p3"/>
          <p:cNvGrpSpPr/>
          <p:nvPr/>
        </p:nvGrpSpPr>
        <p:grpSpPr>
          <a:xfrm>
            <a:off x="8128000" y="4979525"/>
            <a:ext cx="4066996" cy="851525"/>
            <a:chOff x="7160125" y="4979525"/>
            <a:chExt cx="4066996" cy="851525"/>
          </a:xfrm>
        </p:grpSpPr>
        <p:pic>
          <p:nvPicPr>
            <p:cNvPr id="157" name="Google Shape;157;p3"/>
            <p:cNvPicPr preferRelativeResize="0"/>
            <p:nvPr/>
          </p:nvPicPr>
          <p:blipFill>
            <a:blip r:embed="rId8">
              <a:alphaModFix/>
            </a:blip>
            <a:stretch>
              <a:fillRect/>
            </a:stretch>
          </p:blipFill>
          <p:spPr>
            <a:xfrm>
              <a:off x="7160125" y="4979525"/>
              <a:ext cx="4066996" cy="851525"/>
            </a:xfrm>
            <a:prstGeom prst="rect">
              <a:avLst/>
            </a:prstGeom>
            <a:noFill/>
            <a:ln>
              <a:noFill/>
            </a:ln>
          </p:spPr>
        </p:pic>
        <p:pic>
          <p:nvPicPr>
            <p:cNvPr id="158" name="Google Shape;158;p3"/>
            <p:cNvPicPr preferRelativeResize="0"/>
            <p:nvPr/>
          </p:nvPicPr>
          <p:blipFill>
            <a:blip r:embed="rId9">
              <a:alphaModFix/>
            </a:blip>
            <a:stretch>
              <a:fillRect/>
            </a:stretch>
          </p:blipFill>
          <p:spPr>
            <a:xfrm rot="10800000">
              <a:off x="10547860" y="5488168"/>
              <a:ext cx="266700" cy="2286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6eeefef51c_0_3"/>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64" name="Google Shape;164;g36eeefef51c_0_3"/>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165" name="Google Shape;165;g36eeefef51c_0_3"/>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166" name="Google Shape;166;g36eeefef51c_0_3"/>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167" name="Google Shape;167;g36eeefef51c_0_3"/>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168" name="Google Shape;168;g36eeefef51c_0_3"/>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169" name="Google Shape;169;g36eeefef51c_0_3"/>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170" name="Google Shape;170;g36eeefef51c_0_3"/>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171" name="Google Shape;171;g36eeefef51c_0_3"/>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extLst>
                  <a:ext uri="http://customooxmlschemas.google.com/">
                    <go:slidesCustomData xmlns:go="http://customooxmlschemas.google.com/" textRoundtripDataId="4"/>
                  </a:ext>
                </a:extLst>
              </a:rPr>
              <a:t>Unity-Gain Buffer Configuration</a:t>
            </a:r>
            <a:endParaRPr i="0" sz="3000" u="none" cap="none" strike="noStrike">
              <a:solidFill>
                <a:srgbClr val="000000"/>
              </a:solidFill>
              <a:latin typeface="Times"/>
              <a:ea typeface="Times"/>
              <a:cs typeface="Times"/>
              <a:sym typeface="Times"/>
            </a:endParaRPr>
          </a:p>
        </p:txBody>
      </p:sp>
      <p:sp>
        <p:nvSpPr>
          <p:cNvPr id="172" name="Google Shape;172;g36eeefef51c_0_3"/>
          <p:cNvSpPr txBox="1"/>
          <p:nvPr/>
        </p:nvSpPr>
        <p:spPr>
          <a:xfrm>
            <a:off x="3000" y="1468100"/>
            <a:ext cx="5934900" cy="2205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600">
                <a:latin typeface="Times"/>
                <a:ea typeface="Times"/>
                <a:cs typeface="Times"/>
                <a:sym typeface="Times"/>
              </a:rPr>
              <a:t> Unity-Gain Buffer</a:t>
            </a:r>
            <a:endParaRPr b="1" sz="2600">
              <a:latin typeface="Times"/>
              <a:ea typeface="Times"/>
              <a:cs typeface="Times"/>
              <a:sym typeface="Times"/>
            </a:endParaRPr>
          </a:p>
          <a:p>
            <a:pPr indent="-393700" lvl="0" marL="457200" marR="0" rtl="0" algn="l">
              <a:lnSpc>
                <a:spcPct val="115000"/>
              </a:lnSpc>
              <a:spcBef>
                <a:spcPts val="0"/>
              </a:spcBef>
              <a:spcAft>
                <a:spcPts val="0"/>
              </a:spcAft>
              <a:buClr>
                <a:srgbClr val="000000"/>
              </a:buClr>
              <a:buSzPts val="2600"/>
              <a:buFont typeface="Lato"/>
              <a:buChar char="●"/>
            </a:pPr>
            <a:r>
              <a:rPr lang="en" sz="2500">
                <a:latin typeface="Times"/>
                <a:ea typeface="Times"/>
                <a:cs typeface="Times"/>
                <a:sym typeface="Times"/>
              </a:rPr>
              <a:t>Feedback configuration </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Keeps signal strong</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Prevents </a:t>
            </a:r>
            <a:r>
              <a:rPr lang="en" sz="2500">
                <a:latin typeface="Times"/>
                <a:ea typeface="Times"/>
                <a:cs typeface="Times"/>
                <a:sym typeface="Times"/>
              </a:rPr>
              <a:t>loading</a:t>
            </a:r>
            <a:r>
              <a:rPr lang="en" sz="2500">
                <a:latin typeface="Times"/>
                <a:ea typeface="Times"/>
                <a:cs typeface="Times"/>
                <a:sym typeface="Times"/>
              </a:rPr>
              <a:t> effects between  cascaded stages</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rPr lang="en" sz="2500">
                <a:latin typeface="Times"/>
                <a:ea typeface="Times"/>
                <a:cs typeface="Times"/>
                <a:sym typeface="Times"/>
              </a:rPr>
              <a:t>Directly connected</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Example:</a:t>
            </a:r>
            <a:endParaRPr sz="2500">
              <a:latin typeface="Times"/>
              <a:ea typeface="Times"/>
              <a:cs typeface="Times"/>
              <a:sym typeface="Times"/>
            </a:endParaRPr>
          </a:p>
          <a:p>
            <a:pPr indent="-387350" lvl="1" marL="914400" rtl="0" algn="l">
              <a:lnSpc>
                <a:spcPct val="115000"/>
              </a:lnSpc>
              <a:spcBef>
                <a:spcPts val="0"/>
              </a:spcBef>
              <a:spcAft>
                <a:spcPts val="0"/>
              </a:spcAft>
              <a:buSzPts val="2500"/>
              <a:buFont typeface="Times"/>
              <a:buChar char="→"/>
            </a:pPr>
            <a:r>
              <a:rPr lang="en" sz="2500">
                <a:solidFill>
                  <a:schemeClr val="dk1"/>
                </a:solidFill>
                <a:latin typeface="Times"/>
                <a:ea typeface="Times"/>
                <a:cs typeface="Times"/>
                <a:sym typeface="Times"/>
              </a:rPr>
              <a:t>Gain ≈ 1</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rPr lang="en" sz="2500">
                <a:latin typeface="Times"/>
                <a:ea typeface="Times"/>
                <a:cs typeface="Times"/>
                <a:sym typeface="Times"/>
              </a:rPr>
              <a:t>Input (Yellow) = 244 mVpp </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rPr lang="en" sz="2500">
                <a:latin typeface="Times"/>
                <a:ea typeface="Times"/>
                <a:cs typeface="Times"/>
                <a:sym typeface="Times"/>
              </a:rPr>
              <a:t>Output (Blue) </a:t>
            </a:r>
            <a:r>
              <a:rPr lang="en" sz="2500">
                <a:solidFill>
                  <a:schemeClr val="dk1"/>
                </a:solidFill>
                <a:latin typeface="Times"/>
                <a:ea typeface="Times"/>
                <a:cs typeface="Times"/>
                <a:sym typeface="Times"/>
              </a:rPr>
              <a:t> = 248 mVpp</a:t>
            </a:r>
            <a:endParaRPr sz="2500">
              <a:solidFill>
                <a:schemeClr val="dk1"/>
              </a:solidFill>
              <a:latin typeface="Times"/>
              <a:ea typeface="Times"/>
              <a:cs typeface="Times"/>
              <a:sym typeface="Times"/>
            </a:endParaRPr>
          </a:p>
        </p:txBody>
      </p:sp>
      <p:pic>
        <p:nvPicPr>
          <p:cNvPr id="173" name="Google Shape;173;g36eeefef51c_0_3" title="buffer.png"/>
          <p:cNvPicPr preferRelativeResize="0"/>
          <p:nvPr/>
        </p:nvPicPr>
        <p:blipFill>
          <a:blip r:embed="rId6">
            <a:alphaModFix/>
          </a:blip>
          <a:stretch>
            <a:fillRect/>
          </a:stretch>
        </p:blipFill>
        <p:spPr>
          <a:xfrm>
            <a:off x="6923513" y="1686761"/>
            <a:ext cx="3470200" cy="1527924"/>
          </a:xfrm>
          <a:prstGeom prst="rect">
            <a:avLst/>
          </a:prstGeom>
          <a:noFill/>
          <a:ln>
            <a:noFill/>
          </a:ln>
        </p:spPr>
      </p:pic>
      <p:pic>
        <p:nvPicPr>
          <p:cNvPr id="174" name="Google Shape;174;g36eeefef51c_0_3"/>
          <p:cNvPicPr preferRelativeResize="0"/>
          <p:nvPr/>
        </p:nvPicPr>
        <p:blipFill>
          <a:blip r:embed="rId7">
            <a:alphaModFix/>
          </a:blip>
          <a:stretch>
            <a:fillRect/>
          </a:stretch>
        </p:blipFill>
        <p:spPr>
          <a:xfrm>
            <a:off x="937325" y="2416950"/>
            <a:ext cx="1347650" cy="625079"/>
          </a:xfrm>
          <a:prstGeom prst="rect">
            <a:avLst/>
          </a:prstGeom>
          <a:noFill/>
          <a:ln>
            <a:noFill/>
          </a:ln>
        </p:spPr>
      </p:pic>
      <p:pic>
        <p:nvPicPr>
          <p:cNvPr id="175" name="Google Shape;175;g36eeefef51c_0_3" title="TEK00001.PNG"/>
          <p:cNvPicPr preferRelativeResize="0"/>
          <p:nvPr/>
        </p:nvPicPr>
        <p:blipFill>
          <a:blip r:embed="rId8">
            <a:alphaModFix/>
          </a:blip>
          <a:stretch>
            <a:fillRect/>
          </a:stretch>
        </p:blipFill>
        <p:spPr>
          <a:xfrm>
            <a:off x="5894250" y="3472150"/>
            <a:ext cx="5528725" cy="2695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36eeefef51c_0_22"/>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81" name="Google Shape;181;g36eeefef51c_0_22"/>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182" name="Google Shape;182;g36eeefef51c_0_22"/>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183" name="Google Shape;183;g36eeefef51c_0_22"/>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184" name="Google Shape;184;g36eeefef51c_0_22"/>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185" name="Google Shape;185;g36eeefef51c_0_22"/>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186" name="Google Shape;186;g36eeefef51c_0_22"/>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6</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187" name="Google Shape;187;g36eeefef51c_0_22"/>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188" name="Google Shape;188;g36eeefef51c_0_22"/>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extLst>
                  <a:ext uri="http://customooxmlschemas.google.com/">
                    <go:slidesCustomData xmlns:go="http://customooxmlschemas.google.com/" textRoundtripDataId="5"/>
                  </a:ext>
                </a:extLst>
              </a:rPr>
              <a:t>Inverting Voltage Amplifier</a:t>
            </a:r>
            <a:endParaRPr i="0" sz="3000" u="none" cap="none" strike="noStrike">
              <a:solidFill>
                <a:srgbClr val="000000"/>
              </a:solidFill>
              <a:latin typeface="Times"/>
              <a:ea typeface="Times"/>
              <a:cs typeface="Times"/>
              <a:sym typeface="Times"/>
            </a:endParaRPr>
          </a:p>
        </p:txBody>
      </p:sp>
      <p:sp>
        <p:nvSpPr>
          <p:cNvPr id="189" name="Google Shape;189;g36eeefef51c_0_22"/>
          <p:cNvSpPr txBox="1"/>
          <p:nvPr/>
        </p:nvSpPr>
        <p:spPr>
          <a:xfrm>
            <a:off x="3000" y="1429400"/>
            <a:ext cx="5632500" cy="49935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500">
                <a:solidFill>
                  <a:schemeClr val="dk1"/>
                </a:solidFill>
                <a:latin typeface="Times"/>
                <a:ea typeface="Times"/>
                <a:cs typeface="Times"/>
                <a:sym typeface="Times"/>
              </a:rPr>
              <a:t>Inverting Voltage Amplifier</a:t>
            </a:r>
            <a:endParaRPr b="1" sz="2500">
              <a:solidFill>
                <a:schemeClr val="dk1"/>
              </a:solidFill>
              <a:latin typeface="Times"/>
              <a:ea typeface="Times"/>
              <a:cs typeface="Times"/>
              <a:sym typeface="Times"/>
            </a:endParaRPr>
          </a:p>
          <a:p>
            <a:pPr indent="-387350" lvl="0" marL="457200" marR="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Converts a positive voltage to negative, and vice versa </a:t>
            </a:r>
            <a:br>
              <a:rPr lang="en" sz="2500">
                <a:solidFill>
                  <a:schemeClr val="dk1"/>
                </a:solidFill>
                <a:latin typeface="Times"/>
                <a:ea typeface="Times"/>
                <a:cs typeface="Times"/>
                <a:sym typeface="Times"/>
              </a:rPr>
            </a:br>
            <a:r>
              <a:rPr lang="en" sz="2500">
                <a:solidFill>
                  <a:schemeClr val="dk1"/>
                </a:solidFill>
                <a:latin typeface="Times"/>
                <a:ea typeface="Times"/>
                <a:cs typeface="Times"/>
                <a:sym typeface="Times"/>
              </a:rPr>
              <a:t>(180° phase change)</a:t>
            </a:r>
            <a:endParaRPr sz="2500">
              <a:solidFill>
                <a:schemeClr val="dk1"/>
              </a:solidFill>
              <a:latin typeface="Times"/>
              <a:ea typeface="Times"/>
              <a:cs typeface="Times"/>
              <a:sym typeface="Times"/>
            </a:endParaRPr>
          </a:p>
          <a:p>
            <a:pPr indent="-387350" lvl="0" marL="457200" marR="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Helpful for creating opposing signal phases in analog systems</a:t>
            </a:r>
            <a:endParaRPr sz="2500">
              <a:solidFill>
                <a:schemeClr val="dk1"/>
              </a:solidFill>
              <a:latin typeface="Times"/>
              <a:ea typeface="Times"/>
              <a:cs typeface="Times"/>
              <a:sym typeface="Times"/>
            </a:endParaRPr>
          </a:p>
          <a:p>
            <a:pPr indent="-387350" lvl="0" marL="457200" marR="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Example:</a:t>
            </a:r>
            <a:endParaRPr sz="2500">
              <a:solidFill>
                <a:schemeClr val="dk1"/>
              </a:solidFill>
              <a:latin typeface="Times"/>
              <a:ea typeface="Times"/>
              <a:cs typeface="Times"/>
              <a:sym typeface="Times"/>
            </a:endParaRPr>
          </a:p>
          <a:p>
            <a:pPr indent="-387350" lvl="1" marL="914400" marR="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Gain ≈ -1  (R</a:t>
            </a:r>
            <a:r>
              <a:rPr baseline="-25000" lang="en" sz="2400">
                <a:solidFill>
                  <a:schemeClr val="dk1"/>
                </a:solidFill>
                <a:latin typeface="Times"/>
                <a:ea typeface="Times"/>
                <a:cs typeface="Times"/>
                <a:sym typeface="Times"/>
              </a:rPr>
              <a:t>1</a:t>
            </a:r>
            <a:r>
              <a:rPr lang="en" sz="2500">
                <a:solidFill>
                  <a:schemeClr val="dk1"/>
                </a:solidFill>
                <a:latin typeface="Times"/>
                <a:ea typeface="Times"/>
                <a:cs typeface="Times"/>
                <a:sym typeface="Times"/>
              </a:rPr>
              <a:t> ≈ R</a:t>
            </a:r>
            <a:r>
              <a:rPr baseline="-25000" lang="en" sz="2500">
                <a:solidFill>
                  <a:schemeClr val="dk1"/>
                </a:solidFill>
                <a:latin typeface="Times"/>
                <a:ea typeface="Times"/>
                <a:cs typeface="Times"/>
                <a:sym typeface="Times"/>
              </a:rPr>
              <a:t>2</a:t>
            </a:r>
            <a:r>
              <a:rPr lang="en" sz="2500">
                <a:solidFill>
                  <a:schemeClr val="dk1"/>
                </a:solidFill>
                <a:latin typeface="Times"/>
                <a:ea typeface="Times"/>
                <a:cs typeface="Times"/>
                <a:sym typeface="Times"/>
              </a:rPr>
              <a:t> ≈ 10 KΩ)</a:t>
            </a:r>
            <a:endParaRPr sz="2500">
              <a:solidFill>
                <a:schemeClr val="dk1"/>
              </a:solidFill>
              <a:latin typeface="Times"/>
              <a:ea typeface="Times"/>
              <a:cs typeface="Times"/>
              <a:sym typeface="Times"/>
            </a:endParaRPr>
          </a:p>
          <a:p>
            <a:pPr indent="-387350" lvl="1" marL="91440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Input (Yellow) = 2.08 Vpp</a:t>
            </a:r>
            <a:endParaRPr sz="2500">
              <a:solidFill>
                <a:schemeClr val="dk1"/>
              </a:solidFill>
              <a:latin typeface="Times"/>
              <a:ea typeface="Times"/>
              <a:cs typeface="Times"/>
              <a:sym typeface="Times"/>
            </a:endParaRPr>
          </a:p>
          <a:p>
            <a:pPr indent="-387350" lvl="1" marL="914400" rtl="0" algn="l">
              <a:lnSpc>
                <a:spcPct val="115000"/>
              </a:lnSpc>
              <a:spcBef>
                <a:spcPts val="0"/>
              </a:spcBef>
              <a:spcAft>
                <a:spcPts val="0"/>
              </a:spcAft>
              <a:buClr>
                <a:schemeClr val="dk1"/>
              </a:buClr>
              <a:buSzPts val="2500"/>
              <a:buFont typeface="Times"/>
              <a:buChar char="→"/>
            </a:pPr>
            <a:r>
              <a:rPr lang="en" sz="2500">
                <a:solidFill>
                  <a:schemeClr val="dk1"/>
                </a:solidFill>
                <a:latin typeface="Times"/>
                <a:ea typeface="Times"/>
                <a:cs typeface="Times"/>
                <a:sym typeface="Times"/>
              </a:rPr>
              <a:t>Output (Blue) =  2.16 Vpp</a:t>
            </a:r>
            <a:endParaRPr sz="2500">
              <a:solidFill>
                <a:schemeClr val="dk1"/>
              </a:solidFill>
              <a:latin typeface="Times"/>
              <a:ea typeface="Times"/>
              <a:cs typeface="Times"/>
              <a:sym typeface="Times"/>
            </a:endParaRPr>
          </a:p>
        </p:txBody>
      </p:sp>
      <p:sp>
        <p:nvSpPr>
          <p:cNvPr id="190" name="Google Shape;190;g36eeefef51c_0_22"/>
          <p:cNvSpPr txBox="1"/>
          <p:nvPr/>
        </p:nvSpPr>
        <p:spPr>
          <a:xfrm>
            <a:off x="510600" y="5831050"/>
            <a:ext cx="2482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Roboto"/>
              <a:ea typeface="Roboto"/>
              <a:cs typeface="Roboto"/>
              <a:sym typeface="Roboto"/>
            </a:endParaRPr>
          </a:p>
        </p:txBody>
      </p:sp>
      <p:pic>
        <p:nvPicPr>
          <p:cNvPr id="191" name="Google Shape;191;g36eeefef51c_0_22" title="Inverter.png"/>
          <p:cNvPicPr preferRelativeResize="0"/>
          <p:nvPr/>
        </p:nvPicPr>
        <p:blipFill>
          <a:blip r:embed="rId6">
            <a:alphaModFix/>
          </a:blip>
          <a:stretch>
            <a:fillRect/>
          </a:stretch>
        </p:blipFill>
        <p:spPr>
          <a:xfrm>
            <a:off x="7304013" y="1555722"/>
            <a:ext cx="4218379" cy="2076740"/>
          </a:xfrm>
          <a:prstGeom prst="rect">
            <a:avLst/>
          </a:prstGeom>
          <a:noFill/>
          <a:ln>
            <a:noFill/>
          </a:ln>
        </p:spPr>
      </p:pic>
      <p:pic>
        <p:nvPicPr>
          <p:cNvPr id="192" name="Google Shape;192;g36eeefef51c_0_22"/>
          <p:cNvPicPr preferRelativeResize="0"/>
          <p:nvPr/>
        </p:nvPicPr>
        <p:blipFill>
          <a:blip r:embed="rId7">
            <a:alphaModFix/>
          </a:blip>
          <a:stretch>
            <a:fillRect/>
          </a:stretch>
        </p:blipFill>
        <p:spPr>
          <a:xfrm>
            <a:off x="4986057" y="2218938"/>
            <a:ext cx="2372286" cy="750300"/>
          </a:xfrm>
          <a:prstGeom prst="rect">
            <a:avLst/>
          </a:prstGeom>
          <a:noFill/>
          <a:ln>
            <a:noFill/>
          </a:ln>
        </p:spPr>
      </p:pic>
      <p:pic>
        <p:nvPicPr>
          <p:cNvPr id="193" name="Google Shape;193;g36eeefef51c_0_22" title="TEK00002.PNG"/>
          <p:cNvPicPr preferRelativeResize="0"/>
          <p:nvPr/>
        </p:nvPicPr>
        <p:blipFill>
          <a:blip r:embed="rId8">
            <a:alphaModFix/>
          </a:blip>
          <a:stretch>
            <a:fillRect/>
          </a:stretch>
        </p:blipFill>
        <p:spPr>
          <a:xfrm>
            <a:off x="6198628" y="3729962"/>
            <a:ext cx="5323772" cy="2595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6eeefef51c_0_41"/>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199" name="Google Shape;199;g36eeefef51c_0_41"/>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200" name="Google Shape;200;g36eeefef51c_0_41"/>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01" name="Google Shape;201;g36eeefef51c_0_41"/>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202" name="Google Shape;202;g36eeefef51c_0_41"/>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203" name="Google Shape;203;g36eeefef51c_0_41"/>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204" name="Google Shape;204;g36eeefef51c_0_41"/>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a:t>
            </a:r>
            <a:r>
              <a:rPr lang="en" sz="900">
                <a:latin typeface="Times"/>
                <a:ea typeface="Times"/>
                <a:cs typeface="Times"/>
                <a:sym typeface="Times"/>
              </a:rPr>
              <a:t>07</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205" name="Google Shape;205;g36eeefef51c_0_41"/>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206" name="Google Shape;206;g36eeefef51c_0_41"/>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Resistor-Capacitor (RC) Integrator</a:t>
            </a:r>
            <a:endParaRPr i="0" sz="3000" u="none" cap="none" strike="noStrike">
              <a:solidFill>
                <a:srgbClr val="000000"/>
              </a:solidFill>
              <a:latin typeface="Times"/>
              <a:ea typeface="Times"/>
              <a:cs typeface="Times"/>
              <a:sym typeface="Times"/>
            </a:endParaRPr>
          </a:p>
        </p:txBody>
      </p:sp>
      <p:sp>
        <p:nvSpPr>
          <p:cNvPr id="207" name="Google Shape;207;g36eeefef51c_0_41"/>
          <p:cNvSpPr txBox="1"/>
          <p:nvPr/>
        </p:nvSpPr>
        <p:spPr>
          <a:xfrm>
            <a:off x="3000" y="1583407"/>
            <a:ext cx="5735400" cy="6087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500">
                <a:latin typeface="Times"/>
                <a:ea typeface="Times"/>
                <a:cs typeface="Times"/>
                <a:sym typeface="Times"/>
              </a:rPr>
              <a:t>RC </a:t>
            </a:r>
            <a:r>
              <a:rPr b="1" lang="en" sz="2500">
                <a:latin typeface="Times"/>
                <a:ea typeface="Times"/>
                <a:cs typeface="Times"/>
                <a:sym typeface="Times"/>
              </a:rPr>
              <a:t>Integrator</a:t>
            </a:r>
            <a:r>
              <a:rPr lang="en" sz="2500">
                <a:latin typeface="Times"/>
                <a:ea typeface="Times"/>
                <a:cs typeface="Times"/>
                <a:sym typeface="Times"/>
              </a:rPr>
              <a:t> </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Produces an output that is the time-integral of the input signal</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Smoothens rapid changes over time</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rPr lang="en" sz="2500">
                <a:latin typeface="Times"/>
                <a:ea typeface="Times"/>
                <a:cs typeface="Times"/>
                <a:sym typeface="Times"/>
              </a:rPr>
              <a:t>Reduces high-frequency noise</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Useful for detecting slow and subtle changes in signals</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Example:</a:t>
            </a:r>
            <a:endParaRPr sz="2500">
              <a:latin typeface="Times"/>
              <a:ea typeface="Times"/>
              <a:cs typeface="Times"/>
              <a:sym typeface="Times"/>
            </a:endParaRPr>
          </a:p>
          <a:p>
            <a:pPr indent="-387350" lvl="1" marL="914400" rtl="0" algn="l">
              <a:lnSpc>
                <a:spcPct val="115000"/>
              </a:lnSpc>
              <a:spcBef>
                <a:spcPts val="0"/>
              </a:spcBef>
              <a:spcAft>
                <a:spcPts val="0"/>
              </a:spcAft>
              <a:buSzPts val="2500"/>
              <a:buFont typeface="Times"/>
              <a:buChar char="→"/>
            </a:pPr>
            <a:r>
              <a:rPr lang="en" sz="2500">
                <a:solidFill>
                  <a:schemeClr val="dk1"/>
                </a:solidFill>
                <a:latin typeface="Times"/>
                <a:ea typeface="Times"/>
                <a:cs typeface="Times"/>
                <a:sym typeface="Times"/>
              </a:rPr>
              <a:t>Input (Blue) = 2.06 Vpp</a:t>
            </a:r>
            <a:endParaRPr sz="2500">
              <a:latin typeface="Times"/>
              <a:ea typeface="Times"/>
              <a:cs typeface="Times"/>
              <a:sym typeface="Times"/>
            </a:endParaRPr>
          </a:p>
          <a:p>
            <a:pPr indent="-387350" lvl="1" marL="914400" marR="0" rtl="0" algn="l">
              <a:lnSpc>
                <a:spcPct val="115000"/>
              </a:lnSpc>
              <a:spcBef>
                <a:spcPts val="0"/>
              </a:spcBef>
              <a:spcAft>
                <a:spcPts val="0"/>
              </a:spcAft>
              <a:buSzPts val="2500"/>
              <a:buFont typeface="Times"/>
              <a:buChar char="→"/>
            </a:pPr>
            <a:r>
              <a:rPr lang="en" sz="2500">
                <a:latin typeface="Times"/>
                <a:ea typeface="Times"/>
                <a:cs typeface="Times"/>
                <a:sym typeface="Times"/>
              </a:rPr>
              <a:t>Output (Yellow) = 1.18 Vpp</a:t>
            </a:r>
            <a:endParaRPr i="0" sz="2500" u="none" cap="none" strike="noStrike">
              <a:solidFill>
                <a:srgbClr val="000000"/>
              </a:solidFill>
              <a:latin typeface="Times"/>
              <a:ea typeface="Times"/>
              <a:cs typeface="Times"/>
              <a:sym typeface="Times"/>
            </a:endParaRPr>
          </a:p>
        </p:txBody>
      </p:sp>
      <p:pic>
        <p:nvPicPr>
          <p:cNvPr id="208" name="Google Shape;208;g36eeefef51c_0_41" title="Integrator.png"/>
          <p:cNvPicPr preferRelativeResize="0"/>
          <p:nvPr/>
        </p:nvPicPr>
        <p:blipFill>
          <a:blip r:embed="rId6">
            <a:alphaModFix/>
          </a:blip>
          <a:stretch>
            <a:fillRect/>
          </a:stretch>
        </p:blipFill>
        <p:spPr>
          <a:xfrm>
            <a:off x="8320712" y="1468100"/>
            <a:ext cx="3695575" cy="1803120"/>
          </a:xfrm>
          <a:prstGeom prst="rect">
            <a:avLst/>
          </a:prstGeom>
          <a:noFill/>
          <a:ln>
            <a:noFill/>
          </a:ln>
        </p:spPr>
      </p:pic>
      <p:pic>
        <p:nvPicPr>
          <p:cNvPr id="209" name="Google Shape;209;g36eeefef51c_0_41" title="TEK00003.PNG"/>
          <p:cNvPicPr preferRelativeResize="0"/>
          <p:nvPr/>
        </p:nvPicPr>
        <p:blipFill>
          <a:blip r:embed="rId7">
            <a:alphaModFix/>
          </a:blip>
          <a:stretch>
            <a:fillRect/>
          </a:stretch>
        </p:blipFill>
        <p:spPr>
          <a:xfrm>
            <a:off x="6135050" y="3732515"/>
            <a:ext cx="5202775" cy="2536375"/>
          </a:xfrm>
          <a:prstGeom prst="rect">
            <a:avLst/>
          </a:prstGeom>
          <a:noFill/>
          <a:ln>
            <a:noFill/>
          </a:ln>
        </p:spPr>
      </p:pic>
      <p:pic>
        <p:nvPicPr>
          <p:cNvPr id="210" name="Google Shape;210;g36eeefef51c_0_41" title="Screenshot 2025-07-22 at 1.31.56 PM.png"/>
          <p:cNvPicPr preferRelativeResize="0"/>
          <p:nvPr/>
        </p:nvPicPr>
        <p:blipFill>
          <a:blip r:embed="rId8">
            <a:alphaModFix/>
          </a:blip>
          <a:stretch>
            <a:fillRect/>
          </a:stretch>
        </p:blipFill>
        <p:spPr>
          <a:xfrm>
            <a:off x="4960850" y="2097900"/>
            <a:ext cx="3239025" cy="966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44ac4908d5_3_38"/>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216" name="Google Shape;216;g344ac4908d5_3_38"/>
          <p:cNvPicPr preferRelativeResize="0"/>
          <p:nvPr/>
        </p:nvPicPr>
        <p:blipFill rotWithShape="1">
          <a:blip r:embed="rId4">
            <a:alphaModFix/>
          </a:blip>
          <a:srcRect b="0" l="0" r="0" t="0"/>
          <a:stretch/>
        </p:blipFill>
        <p:spPr>
          <a:xfrm>
            <a:off x="123033" y="44800"/>
            <a:ext cx="2080800" cy="672800"/>
          </a:xfrm>
          <a:prstGeom prst="rect">
            <a:avLst/>
          </a:prstGeom>
          <a:noFill/>
          <a:ln>
            <a:noFill/>
          </a:ln>
        </p:spPr>
      </p:pic>
      <p:sp>
        <p:nvSpPr>
          <p:cNvPr id="217" name="Google Shape;217;g344ac4908d5_3_38"/>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18" name="Google Shape;218;g344ac4908d5_3_38"/>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219" name="Google Shape;219;g344ac4908d5_3_38"/>
          <p:cNvPicPr preferRelativeResize="0"/>
          <p:nvPr/>
        </p:nvPicPr>
        <p:blipFill rotWithShape="1">
          <a:blip r:embed="rId5">
            <a:alphaModFix/>
          </a:blip>
          <a:srcRect b="0" l="0" r="0" t="0"/>
          <a:stretch/>
        </p:blipFill>
        <p:spPr>
          <a:xfrm>
            <a:off x="11422967" y="44800"/>
            <a:ext cx="672800" cy="672800"/>
          </a:xfrm>
          <a:prstGeom prst="rect">
            <a:avLst/>
          </a:prstGeom>
          <a:noFill/>
          <a:ln>
            <a:noFill/>
          </a:ln>
        </p:spPr>
      </p:pic>
      <p:cxnSp>
        <p:nvCxnSpPr>
          <p:cNvPr id="220" name="Google Shape;220;g344ac4908d5_3_38"/>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221" name="Google Shape;221;g344ac4908d5_3_38"/>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8</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a:t>
            </a:r>
            <a:r>
              <a:rPr i="0" lang="en" sz="900" u="none" cap="none" strike="noStrike">
                <a:solidFill>
                  <a:srgbClr val="000000"/>
                </a:solidFill>
                <a:latin typeface="Times"/>
                <a:ea typeface="Times"/>
                <a:cs typeface="Times"/>
                <a:sym typeface="Times"/>
              </a:rPr>
              <a:t> -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222" name="Google Shape;222;g344ac4908d5_3_38"/>
          <p:cNvPicPr preferRelativeResize="0"/>
          <p:nvPr/>
        </p:nvPicPr>
        <p:blipFill rotWithShape="1">
          <a:blip r:embed="rId6">
            <a:alphaModFix/>
          </a:blip>
          <a:srcRect b="0" l="0" r="0" t="0"/>
          <a:stretch/>
        </p:blipFill>
        <p:spPr>
          <a:xfrm>
            <a:off x="10727433" y="6512509"/>
            <a:ext cx="1347636" cy="341959"/>
          </a:xfrm>
          <a:prstGeom prst="rect">
            <a:avLst/>
          </a:prstGeom>
          <a:noFill/>
          <a:ln>
            <a:noFill/>
          </a:ln>
        </p:spPr>
      </p:pic>
      <p:sp>
        <p:nvSpPr>
          <p:cNvPr id="223" name="Google Shape;223;g344ac4908d5_3_38"/>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Analog Switch</a:t>
            </a:r>
            <a:endParaRPr i="0" sz="3000" u="none" cap="none" strike="noStrike">
              <a:solidFill>
                <a:srgbClr val="000000"/>
              </a:solidFill>
              <a:latin typeface="Times"/>
              <a:ea typeface="Times"/>
              <a:cs typeface="Times"/>
              <a:sym typeface="Times"/>
            </a:endParaRPr>
          </a:p>
        </p:txBody>
      </p:sp>
      <p:sp>
        <p:nvSpPr>
          <p:cNvPr id="224" name="Google Shape;224;g344ac4908d5_3_38"/>
          <p:cNvSpPr txBox="1"/>
          <p:nvPr/>
        </p:nvSpPr>
        <p:spPr>
          <a:xfrm>
            <a:off x="0" y="1581100"/>
            <a:ext cx="5869500" cy="468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lang="en" sz="2500">
                <a:latin typeface="Times"/>
                <a:ea typeface="Times"/>
                <a:cs typeface="Times"/>
                <a:sym typeface="Times"/>
              </a:rPr>
              <a:t>Vishay DG202B</a:t>
            </a:r>
            <a:endParaRPr b="1" sz="2500">
              <a:latin typeface="Times"/>
              <a:ea typeface="Times"/>
              <a:cs typeface="Times"/>
              <a:sym typeface="Times"/>
            </a:endParaRPr>
          </a:p>
          <a:p>
            <a:pPr indent="-387350" lvl="0" marL="457200" marR="0" rtl="0" algn="l">
              <a:lnSpc>
                <a:spcPct val="100000"/>
              </a:lnSpc>
              <a:spcBef>
                <a:spcPts val="1000"/>
              </a:spcBef>
              <a:spcAft>
                <a:spcPts val="0"/>
              </a:spcAft>
              <a:buClr>
                <a:srgbClr val="000000"/>
              </a:buClr>
              <a:buSzPts val="2500"/>
              <a:buFont typeface="Times"/>
              <a:buChar char="●"/>
            </a:pPr>
            <a:r>
              <a:rPr lang="en" sz="2500">
                <a:latin typeface="Times"/>
                <a:ea typeface="Times"/>
                <a:cs typeface="Times"/>
                <a:sym typeface="Times"/>
              </a:rPr>
              <a:t>Analog switch that routes signals electronically</a:t>
            </a:r>
            <a:endParaRPr sz="2500">
              <a:latin typeface="Times"/>
              <a:ea typeface="Times"/>
              <a:cs typeface="Times"/>
              <a:sym typeface="Times"/>
            </a:endParaRPr>
          </a:p>
          <a:p>
            <a:pPr indent="-387350" lvl="0" marL="457200" marR="0" rtl="0" algn="l">
              <a:lnSpc>
                <a:spcPct val="100000"/>
              </a:lnSpc>
              <a:spcBef>
                <a:spcPts val="0"/>
              </a:spcBef>
              <a:spcAft>
                <a:spcPts val="0"/>
              </a:spcAft>
              <a:buSzPts val="2500"/>
              <a:buFont typeface="Times"/>
              <a:buChar char="●"/>
            </a:pPr>
            <a:r>
              <a:rPr lang="en" sz="2500">
                <a:latin typeface="Times"/>
                <a:ea typeface="Times"/>
                <a:cs typeface="Times"/>
                <a:sym typeface="Times"/>
              </a:rPr>
              <a:t>Controlled by a digital input </a:t>
            </a:r>
            <a:br>
              <a:rPr lang="en" sz="2500">
                <a:latin typeface="Times"/>
                <a:ea typeface="Times"/>
                <a:cs typeface="Times"/>
                <a:sym typeface="Times"/>
              </a:rPr>
            </a:br>
            <a:r>
              <a:rPr lang="en" sz="2500">
                <a:latin typeface="Times"/>
                <a:ea typeface="Times"/>
                <a:cs typeface="Times"/>
                <a:sym typeface="Times"/>
              </a:rPr>
              <a:t>(e.g., Arduino)</a:t>
            </a:r>
            <a:endParaRPr sz="2500">
              <a:latin typeface="Times"/>
              <a:ea typeface="Times"/>
              <a:cs typeface="Times"/>
              <a:sym typeface="Times"/>
            </a:endParaRPr>
          </a:p>
          <a:p>
            <a:pPr indent="-387350" lvl="0" marL="457200" marR="0" rtl="0" algn="l">
              <a:lnSpc>
                <a:spcPct val="100000"/>
              </a:lnSpc>
              <a:spcBef>
                <a:spcPts val="0"/>
              </a:spcBef>
              <a:spcAft>
                <a:spcPts val="0"/>
              </a:spcAft>
              <a:buSzPts val="2500"/>
              <a:buFont typeface="Times"/>
              <a:buChar char="●"/>
            </a:pPr>
            <a:r>
              <a:rPr lang="en" sz="2500">
                <a:latin typeface="Times"/>
                <a:ea typeface="Times"/>
                <a:cs typeface="Times"/>
                <a:sym typeface="Times"/>
              </a:rPr>
              <a:t>Enables or disables parts of the circuit without mechanical movement</a:t>
            </a:r>
            <a:endParaRPr sz="2500">
              <a:latin typeface="Times"/>
              <a:ea typeface="Times"/>
              <a:cs typeface="Times"/>
              <a:sym typeface="Times"/>
            </a:endParaRPr>
          </a:p>
          <a:p>
            <a:pPr indent="-387350" lvl="0" marL="457200" marR="0" rtl="0" algn="l">
              <a:lnSpc>
                <a:spcPct val="100000"/>
              </a:lnSpc>
              <a:spcBef>
                <a:spcPts val="0"/>
              </a:spcBef>
              <a:spcAft>
                <a:spcPts val="0"/>
              </a:spcAft>
              <a:buSzPts val="2500"/>
              <a:buFont typeface="Times"/>
              <a:buChar char="●"/>
            </a:pPr>
            <a:r>
              <a:rPr lang="en" sz="2500">
                <a:latin typeface="Times"/>
                <a:ea typeface="Times"/>
                <a:cs typeface="Times"/>
                <a:sym typeface="Times"/>
              </a:rPr>
              <a:t>Control signal</a:t>
            </a:r>
            <a:endParaRPr sz="2500">
              <a:latin typeface="Times"/>
              <a:ea typeface="Times"/>
              <a:cs typeface="Times"/>
              <a:sym typeface="Times"/>
            </a:endParaRPr>
          </a:p>
          <a:p>
            <a:pPr indent="-387350" lvl="1" marL="1371600" marR="0" rtl="0" algn="l">
              <a:lnSpc>
                <a:spcPct val="100000"/>
              </a:lnSpc>
              <a:spcBef>
                <a:spcPts val="0"/>
              </a:spcBef>
              <a:spcAft>
                <a:spcPts val="0"/>
              </a:spcAft>
              <a:buSzPts val="2500"/>
              <a:buFont typeface="Times"/>
              <a:buChar char="→"/>
            </a:pPr>
            <a:r>
              <a:rPr lang="en" sz="2500">
                <a:latin typeface="Times"/>
                <a:ea typeface="Times"/>
                <a:cs typeface="Times"/>
                <a:sym typeface="Times"/>
              </a:rPr>
              <a:t>On Time (t</a:t>
            </a:r>
            <a:r>
              <a:rPr baseline="-25000" lang="en" sz="2500">
                <a:latin typeface="Times"/>
                <a:ea typeface="Times"/>
                <a:cs typeface="Times"/>
                <a:sym typeface="Times"/>
              </a:rPr>
              <a:t>on</a:t>
            </a:r>
            <a:r>
              <a:rPr lang="en" sz="2500">
                <a:latin typeface="Times"/>
                <a:ea typeface="Times"/>
                <a:cs typeface="Times"/>
                <a:sym typeface="Times"/>
              </a:rPr>
              <a:t>) : 1 ms</a:t>
            </a:r>
            <a:endParaRPr sz="2500">
              <a:latin typeface="Times"/>
              <a:ea typeface="Times"/>
              <a:cs typeface="Times"/>
              <a:sym typeface="Times"/>
            </a:endParaRPr>
          </a:p>
          <a:p>
            <a:pPr indent="-387350" lvl="1" marL="1371600" marR="0" rtl="0" algn="l">
              <a:lnSpc>
                <a:spcPct val="100000"/>
              </a:lnSpc>
              <a:spcBef>
                <a:spcPts val="0"/>
              </a:spcBef>
              <a:spcAft>
                <a:spcPts val="0"/>
              </a:spcAft>
              <a:buSzPts val="2500"/>
              <a:buFont typeface="Times"/>
              <a:buChar char="→"/>
            </a:pPr>
            <a:r>
              <a:rPr lang="en" sz="2500">
                <a:latin typeface="Times"/>
                <a:ea typeface="Times"/>
                <a:cs typeface="Times"/>
                <a:sym typeface="Times"/>
              </a:rPr>
              <a:t>Off Time (t</a:t>
            </a:r>
            <a:r>
              <a:rPr baseline="-25000" lang="en" sz="2500">
                <a:latin typeface="Times"/>
                <a:ea typeface="Times"/>
                <a:cs typeface="Times"/>
                <a:sym typeface="Times"/>
              </a:rPr>
              <a:t>off</a:t>
            </a:r>
            <a:r>
              <a:rPr lang="en" sz="2500">
                <a:latin typeface="Times"/>
                <a:ea typeface="Times"/>
                <a:cs typeface="Times"/>
                <a:sym typeface="Times"/>
              </a:rPr>
              <a:t>): 5 ms</a:t>
            </a:r>
            <a:endParaRPr sz="2500">
              <a:latin typeface="Times"/>
              <a:ea typeface="Times"/>
              <a:cs typeface="Times"/>
              <a:sym typeface="Times"/>
            </a:endParaRPr>
          </a:p>
        </p:txBody>
      </p:sp>
      <p:sp>
        <p:nvSpPr>
          <p:cNvPr id="225" name="Google Shape;225;g344ac4908d5_3_38"/>
          <p:cNvSpPr txBox="1"/>
          <p:nvPr/>
        </p:nvSpPr>
        <p:spPr>
          <a:xfrm>
            <a:off x="7003675" y="4192900"/>
            <a:ext cx="48138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t/>
            </a:r>
            <a:endParaRPr sz="1500">
              <a:solidFill>
                <a:schemeClr val="dk1"/>
              </a:solidFill>
              <a:latin typeface="Times"/>
              <a:ea typeface="Times"/>
              <a:cs typeface="Times"/>
              <a:sym typeface="Times"/>
            </a:endParaRPr>
          </a:p>
        </p:txBody>
      </p:sp>
      <p:pic>
        <p:nvPicPr>
          <p:cNvPr id="226" name="Google Shape;226;g344ac4908d5_3_38"/>
          <p:cNvPicPr preferRelativeResize="0"/>
          <p:nvPr/>
        </p:nvPicPr>
        <p:blipFill>
          <a:blip r:embed="rId7">
            <a:alphaModFix/>
          </a:blip>
          <a:stretch>
            <a:fillRect/>
          </a:stretch>
        </p:blipFill>
        <p:spPr>
          <a:xfrm>
            <a:off x="8358975" y="1659250"/>
            <a:ext cx="1713500" cy="852875"/>
          </a:xfrm>
          <a:prstGeom prst="rect">
            <a:avLst/>
          </a:prstGeom>
          <a:noFill/>
          <a:ln>
            <a:noFill/>
          </a:ln>
        </p:spPr>
      </p:pic>
      <p:pic>
        <p:nvPicPr>
          <p:cNvPr id="227" name="Google Shape;227;g344ac4908d5_3_38" title="Screenshot 2025-07-14 at 1.31.21 PM.png"/>
          <p:cNvPicPr preferRelativeResize="0"/>
          <p:nvPr/>
        </p:nvPicPr>
        <p:blipFill rotWithShape="1">
          <a:blip r:embed="rId8">
            <a:alphaModFix/>
          </a:blip>
          <a:srcRect b="0" l="9896" r="54035" t="0"/>
          <a:stretch/>
        </p:blipFill>
        <p:spPr>
          <a:xfrm>
            <a:off x="5616325" y="1609587"/>
            <a:ext cx="1980936" cy="2167400"/>
          </a:xfrm>
          <a:prstGeom prst="rect">
            <a:avLst/>
          </a:prstGeom>
          <a:noFill/>
          <a:ln>
            <a:noFill/>
          </a:ln>
        </p:spPr>
      </p:pic>
      <p:pic>
        <p:nvPicPr>
          <p:cNvPr id="228" name="Google Shape;228;g344ac4908d5_3_38" title="Switch.png"/>
          <p:cNvPicPr preferRelativeResize="0"/>
          <p:nvPr/>
        </p:nvPicPr>
        <p:blipFill rotWithShape="1">
          <a:blip r:embed="rId9">
            <a:alphaModFix/>
          </a:blip>
          <a:srcRect b="0" l="0" r="0" t="0"/>
          <a:stretch/>
        </p:blipFill>
        <p:spPr>
          <a:xfrm>
            <a:off x="5940275" y="3957274"/>
            <a:ext cx="4808327" cy="2343213"/>
          </a:xfrm>
          <a:prstGeom prst="rect">
            <a:avLst/>
          </a:prstGeom>
          <a:noFill/>
          <a:ln>
            <a:noFill/>
          </a:ln>
        </p:spPr>
      </p:pic>
      <p:pic>
        <p:nvPicPr>
          <p:cNvPr id="229" name="Google Shape;229;g344ac4908d5_3_38" title="Screenshot 2025-07-22 at 2.00.11 PM.png"/>
          <p:cNvPicPr preferRelativeResize="0"/>
          <p:nvPr/>
        </p:nvPicPr>
        <p:blipFill rotWithShape="1">
          <a:blip r:embed="rId10">
            <a:alphaModFix/>
          </a:blip>
          <a:srcRect b="0" l="4206" r="3346" t="23377"/>
          <a:stretch/>
        </p:blipFill>
        <p:spPr>
          <a:xfrm>
            <a:off x="7435950" y="2577850"/>
            <a:ext cx="3592800" cy="131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6eeefef51c_3_21"/>
          <p:cNvSpPr/>
          <p:nvPr/>
        </p:nvSpPr>
        <p:spPr>
          <a:xfrm>
            <a:off x="3000" y="6000"/>
            <a:ext cx="12192000" cy="750300"/>
          </a:xfrm>
          <a:prstGeom prst="rect">
            <a:avLst/>
          </a:prstGeom>
          <a:solidFill>
            <a:srgbClr val="C8102E"/>
          </a:solidFill>
          <a:ln cap="flat" cmpd="sng" w="9525">
            <a:solidFill>
              <a:srgbClr val="C8102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pic>
        <p:nvPicPr>
          <p:cNvPr id="235" name="Google Shape;235;g36eeefef51c_3_21"/>
          <p:cNvPicPr preferRelativeResize="0"/>
          <p:nvPr/>
        </p:nvPicPr>
        <p:blipFill rotWithShape="1">
          <a:blip r:embed="rId3">
            <a:alphaModFix/>
          </a:blip>
          <a:srcRect b="0" l="0" r="0" t="0"/>
          <a:stretch/>
        </p:blipFill>
        <p:spPr>
          <a:xfrm>
            <a:off x="123033" y="44800"/>
            <a:ext cx="2080800" cy="672800"/>
          </a:xfrm>
          <a:prstGeom prst="rect">
            <a:avLst/>
          </a:prstGeom>
          <a:noFill/>
          <a:ln>
            <a:noFill/>
          </a:ln>
        </p:spPr>
      </p:pic>
      <p:sp>
        <p:nvSpPr>
          <p:cNvPr id="236" name="Google Shape;236;g36eeefef51c_3_21"/>
          <p:cNvSpPr txBox="1"/>
          <p:nvPr/>
        </p:nvSpPr>
        <p:spPr>
          <a:xfrm>
            <a:off x="8601767" y="141067"/>
            <a:ext cx="2821200" cy="576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chemeClr val="lt1"/>
              </a:solidFill>
              <a:latin typeface="Lato"/>
              <a:ea typeface="Lato"/>
              <a:cs typeface="Lato"/>
              <a:sym typeface="Lato"/>
            </a:endParaRPr>
          </a:p>
        </p:txBody>
      </p:sp>
      <p:sp>
        <p:nvSpPr>
          <p:cNvPr id="237" name="Google Shape;237;g36eeefef51c_3_21"/>
          <p:cNvSpPr txBox="1"/>
          <p:nvPr/>
        </p:nvSpPr>
        <p:spPr>
          <a:xfrm>
            <a:off x="8601767" y="133600"/>
            <a:ext cx="2821200" cy="49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rPr b="0" i="0" lang="en" sz="2267" u="none" cap="none" strike="noStrike">
                <a:solidFill>
                  <a:schemeClr val="lt1"/>
                </a:solidFill>
                <a:latin typeface="Times New Roman"/>
                <a:ea typeface="Times New Roman"/>
                <a:cs typeface="Times New Roman"/>
                <a:sym typeface="Times New Roman"/>
              </a:rPr>
              <a:t>AMSIC Research Lab</a:t>
            </a:r>
            <a:endParaRPr b="0" i="0" sz="2267" u="none" cap="none" strike="noStrike">
              <a:solidFill>
                <a:schemeClr val="lt1"/>
              </a:solidFill>
              <a:latin typeface="Times New Roman"/>
              <a:ea typeface="Times New Roman"/>
              <a:cs typeface="Times New Roman"/>
              <a:sym typeface="Times New Roman"/>
            </a:endParaRPr>
          </a:p>
        </p:txBody>
      </p:sp>
      <p:pic>
        <p:nvPicPr>
          <p:cNvPr id="238" name="Google Shape;238;g36eeefef51c_3_21"/>
          <p:cNvPicPr preferRelativeResize="0"/>
          <p:nvPr/>
        </p:nvPicPr>
        <p:blipFill rotWithShape="1">
          <a:blip r:embed="rId4">
            <a:alphaModFix/>
          </a:blip>
          <a:srcRect b="0" l="0" r="0" t="0"/>
          <a:stretch/>
        </p:blipFill>
        <p:spPr>
          <a:xfrm>
            <a:off x="11422967" y="44800"/>
            <a:ext cx="672800" cy="672800"/>
          </a:xfrm>
          <a:prstGeom prst="rect">
            <a:avLst/>
          </a:prstGeom>
          <a:noFill/>
          <a:ln>
            <a:noFill/>
          </a:ln>
        </p:spPr>
      </p:pic>
      <p:cxnSp>
        <p:nvCxnSpPr>
          <p:cNvPr id="239" name="Google Shape;239;g36eeefef51c_3_21"/>
          <p:cNvCxnSpPr/>
          <p:nvPr/>
        </p:nvCxnSpPr>
        <p:spPr>
          <a:xfrm>
            <a:off x="3000" y="6488833"/>
            <a:ext cx="12338400" cy="0"/>
          </a:xfrm>
          <a:prstGeom prst="straightConnector1">
            <a:avLst/>
          </a:prstGeom>
          <a:noFill/>
          <a:ln cap="flat" cmpd="sng" w="28575">
            <a:solidFill>
              <a:srgbClr val="A4804A"/>
            </a:solidFill>
            <a:prstDash val="solid"/>
            <a:round/>
            <a:headEnd len="sm" w="sm" type="none"/>
            <a:tailEnd len="sm" w="sm" type="none"/>
          </a:ln>
        </p:spPr>
      </p:cxnSp>
      <p:sp>
        <p:nvSpPr>
          <p:cNvPr id="240" name="Google Shape;240;g36eeefef51c_3_21"/>
          <p:cNvSpPr txBox="1"/>
          <p:nvPr/>
        </p:nvSpPr>
        <p:spPr>
          <a:xfrm>
            <a:off x="3000" y="6422800"/>
            <a:ext cx="12192000" cy="435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rPr b="1" lang="en" sz="900">
                <a:latin typeface="Times"/>
                <a:ea typeface="Times"/>
                <a:cs typeface="Times"/>
                <a:sym typeface="Times"/>
              </a:rPr>
              <a:t>Filtering Temperature Sensor Outputs for Power Dissipation Monitoring</a:t>
            </a:r>
            <a:endParaRPr i="0" sz="1867"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900"/>
              <a:buFont typeface="Arial"/>
              <a:buNone/>
            </a:pPr>
            <a:r>
              <a:rPr i="0" lang="en" sz="900" u="none" cap="none" strike="noStrike">
                <a:solidFill>
                  <a:srgbClr val="000000"/>
                </a:solidFill>
                <a:latin typeface="Times"/>
                <a:ea typeface="Times"/>
                <a:cs typeface="Times"/>
                <a:sym typeface="Times"/>
              </a:rPr>
              <a:t>Slide 0</a:t>
            </a:r>
            <a:r>
              <a:rPr lang="en" sz="900">
                <a:latin typeface="Times"/>
                <a:ea typeface="Times"/>
                <a:cs typeface="Times"/>
                <a:sym typeface="Times"/>
              </a:rPr>
              <a:t>9</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16 </a:t>
            </a:r>
            <a:r>
              <a:rPr i="0" lang="en" sz="900" u="none" cap="none" strike="noStrike">
                <a:solidFill>
                  <a:srgbClr val="000000"/>
                </a:solidFill>
                <a:latin typeface="Times"/>
                <a:ea typeface="Times"/>
                <a:cs typeface="Times"/>
                <a:sym typeface="Times"/>
              </a:rPr>
              <a:t>- NEU Young Scholars Program </a:t>
            </a:r>
            <a:r>
              <a:rPr lang="en" sz="900">
                <a:latin typeface="Times"/>
                <a:ea typeface="Times"/>
                <a:cs typeface="Times"/>
                <a:sym typeface="Times"/>
              </a:rPr>
              <a:t>2025</a:t>
            </a:r>
            <a:r>
              <a:rPr i="0" lang="en" sz="900" u="none" cap="none" strike="noStrike">
                <a:solidFill>
                  <a:srgbClr val="000000"/>
                </a:solidFill>
                <a:latin typeface="Times"/>
                <a:ea typeface="Times"/>
                <a:cs typeface="Times"/>
                <a:sym typeface="Times"/>
              </a:rPr>
              <a:t> - </a:t>
            </a:r>
            <a:r>
              <a:rPr lang="en" sz="900">
                <a:latin typeface="Times"/>
                <a:ea typeface="Times"/>
                <a:cs typeface="Times"/>
                <a:sym typeface="Times"/>
              </a:rPr>
              <a:t>July 30, 2025</a:t>
            </a:r>
            <a:endParaRPr i="0" sz="933" u="none" cap="none" strike="noStrike">
              <a:solidFill>
                <a:srgbClr val="000000"/>
              </a:solidFill>
              <a:latin typeface="Times"/>
              <a:ea typeface="Times"/>
              <a:cs typeface="Times"/>
              <a:sym typeface="Times"/>
            </a:endParaRPr>
          </a:p>
        </p:txBody>
      </p:sp>
      <p:pic>
        <p:nvPicPr>
          <p:cNvPr id="241" name="Google Shape;241;g36eeefef51c_3_21"/>
          <p:cNvPicPr preferRelativeResize="0"/>
          <p:nvPr/>
        </p:nvPicPr>
        <p:blipFill rotWithShape="1">
          <a:blip r:embed="rId5">
            <a:alphaModFix/>
          </a:blip>
          <a:srcRect b="0" l="0" r="0" t="0"/>
          <a:stretch/>
        </p:blipFill>
        <p:spPr>
          <a:xfrm>
            <a:off x="10727433" y="6512509"/>
            <a:ext cx="1347636" cy="341959"/>
          </a:xfrm>
          <a:prstGeom prst="rect">
            <a:avLst/>
          </a:prstGeom>
          <a:noFill/>
          <a:ln>
            <a:noFill/>
          </a:ln>
        </p:spPr>
      </p:pic>
      <p:sp>
        <p:nvSpPr>
          <p:cNvPr id="242" name="Google Shape;242;g36eeefef51c_3_21"/>
          <p:cNvSpPr txBox="1"/>
          <p:nvPr/>
        </p:nvSpPr>
        <p:spPr>
          <a:xfrm>
            <a:off x="437408" y="756408"/>
            <a:ext cx="11323200" cy="67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50"/>
              <a:buFont typeface="Arial"/>
              <a:buNone/>
            </a:pPr>
            <a:r>
              <a:rPr b="1" lang="en" sz="3000">
                <a:latin typeface="Times"/>
                <a:ea typeface="Times"/>
                <a:cs typeface="Times"/>
                <a:sym typeface="Times"/>
              </a:rPr>
              <a:t>Arduino</a:t>
            </a:r>
            <a:endParaRPr i="0" sz="3000" u="none" cap="none" strike="noStrike">
              <a:solidFill>
                <a:srgbClr val="000000"/>
              </a:solidFill>
              <a:latin typeface="Times"/>
              <a:ea typeface="Times"/>
              <a:cs typeface="Times"/>
              <a:sym typeface="Times"/>
            </a:endParaRPr>
          </a:p>
        </p:txBody>
      </p:sp>
      <p:sp>
        <p:nvSpPr>
          <p:cNvPr id="243" name="Google Shape;243;g36eeefef51c_3_21"/>
          <p:cNvSpPr txBox="1"/>
          <p:nvPr/>
        </p:nvSpPr>
        <p:spPr>
          <a:xfrm>
            <a:off x="3000" y="1581100"/>
            <a:ext cx="8886900" cy="4689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1" lang="en" sz="2500">
                <a:latin typeface="Times"/>
                <a:ea typeface="Times"/>
                <a:cs typeface="Times"/>
                <a:sym typeface="Times"/>
              </a:rPr>
              <a:t>Arduino Mega 2560 Rev3</a:t>
            </a:r>
            <a:endParaRPr b="1" sz="2500">
              <a:latin typeface="Times"/>
              <a:ea typeface="Times"/>
              <a:cs typeface="Times"/>
              <a:sym typeface="Times"/>
            </a:endParaRPr>
          </a:p>
          <a:p>
            <a:pPr indent="-387350" lvl="0" marL="457200" marR="0" rtl="0" algn="l">
              <a:lnSpc>
                <a:spcPct val="115000"/>
              </a:lnSpc>
              <a:spcBef>
                <a:spcPts val="1000"/>
              </a:spcBef>
              <a:spcAft>
                <a:spcPts val="0"/>
              </a:spcAft>
              <a:buClr>
                <a:srgbClr val="000000"/>
              </a:buClr>
              <a:buSzPts val="2500"/>
              <a:buFont typeface="Times"/>
              <a:buChar char="●"/>
            </a:pPr>
            <a:r>
              <a:rPr lang="en" sz="2500">
                <a:latin typeface="Times"/>
                <a:ea typeface="Times"/>
                <a:cs typeface="Times"/>
                <a:sym typeface="Times"/>
              </a:rPr>
              <a:t>Microcontroller board used to control parts of integrator circuit</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Send timing signals for reset</a:t>
            </a:r>
            <a:br>
              <a:rPr lang="en" sz="2500">
                <a:latin typeface="Times"/>
                <a:ea typeface="Times"/>
                <a:cs typeface="Times"/>
                <a:sym typeface="Times"/>
              </a:rPr>
            </a:br>
            <a:r>
              <a:rPr lang="en" sz="2500">
                <a:latin typeface="Times"/>
                <a:ea typeface="Times"/>
                <a:cs typeface="Times"/>
                <a:sym typeface="Times"/>
              </a:rPr>
              <a:t>(e.g., </a:t>
            </a:r>
            <a:r>
              <a:rPr lang="en" sz="2500">
                <a:latin typeface="Times"/>
                <a:ea typeface="Times"/>
                <a:cs typeface="Times"/>
                <a:sym typeface="Times"/>
              </a:rPr>
              <a:t>switching</a:t>
            </a:r>
            <a:r>
              <a:rPr lang="en" sz="2500">
                <a:latin typeface="Times"/>
                <a:ea typeface="Times"/>
                <a:cs typeface="Times"/>
                <a:sym typeface="Times"/>
              </a:rPr>
              <a:t>)</a:t>
            </a:r>
            <a:endParaRPr sz="2500">
              <a:latin typeface="Times"/>
              <a:ea typeface="Times"/>
              <a:cs typeface="Times"/>
              <a:sym typeface="Times"/>
            </a:endParaRPr>
          </a:p>
          <a:p>
            <a:pPr indent="-387350" lvl="0" marL="457200" marR="0" rtl="0" algn="l">
              <a:lnSpc>
                <a:spcPct val="115000"/>
              </a:lnSpc>
              <a:spcBef>
                <a:spcPts val="0"/>
              </a:spcBef>
              <a:spcAft>
                <a:spcPts val="0"/>
              </a:spcAft>
              <a:buSzPts val="2500"/>
              <a:buFont typeface="Times"/>
              <a:buChar char="●"/>
            </a:pPr>
            <a:r>
              <a:rPr lang="en" sz="2500">
                <a:latin typeface="Times"/>
                <a:ea typeface="Times"/>
                <a:cs typeface="Times"/>
                <a:sym typeface="Times"/>
              </a:rPr>
              <a:t>Many input/output pins for complex setups</a:t>
            </a:r>
            <a:endParaRPr sz="2500">
              <a:latin typeface="Times"/>
              <a:ea typeface="Times"/>
              <a:cs typeface="Times"/>
              <a:sym typeface="Times"/>
            </a:endParaRPr>
          </a:p>
        </p:txBody>
      </p:sp>
      <p:sp>
        <p:nvSpPr>
          <p:cNvPr id="244" name="Google Shape;244;g36eeefef51c_3_21"/>
          <p:cNvSpPr txBox="1"/>
          <p:nvPr/>
        </p:nvSpPr>
        <p:spPr>
          <a:xfrm>
            <a:off x="510600" y="5831050"/>
            <a:ext cx="2711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Roboto"/>
              <a:ea typeface="Roboto"/>
              <a:cs typeface="Roboto"/>
              <a:sym typeface="Roboto"/>
            </a:endParaRPr>
          </a:p>
        </p:txBody>
      </p:sp>
      <p:sp>
        <p:nvSpPr>
          <p:cNvPr id="245" name="Google Shape;245;g36eeefef51c_3_21"/>
          <p:cNvSpPr txBox="1"/>
          <p:nvPr/>
        </p:nvSpPr>
        <p:spPr>
          <a:xfrm>
            <a:off x="7003675" y="4192900"/>
            <a:ext cx="48138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t/>
            </a:r>
            <a:endParaRPr sz="1500">
              <a:solidFill>
                <a:schemeClr val="dk1"/>
              </a:solidFill>
              <a:latin typeface="Times"/>
              <a:ea typeface="Times"/>
              <a:cs typeface="Times"/>
              <a:sym typeface="Times"/>
            </a:endParaRPr>
          </a:p>
        </p:txBody>
      </p:sp>
      <p:pic>
        <p:nvPicPr>
          <p:cNvPr id="246" name="Google Shape;246;g36eeefef51c_3_21"/>
          <p:cNvPicPr preferRelativeResize="0"/>
          <p:nvPr/>
        </p:nvPicPr>
        <p:blipFill rotWithShape="1">
          <a:blip r:embed="rId6">
            <a:alphaModFix/>
          </a:blip>
          <a:srcRect b="10422" l="0" r="0" t="12315"/>
          <a:stretch/>
        </p:blipFill>
        <p:spPr>
          <a:xfrm>
            <a:off x="510600" y="4004700"/>
            <a:ext cx="4171450" cy="2418099"/>
          </a:xfrm>
          <a:prstGeom prst="rect">
            <a:avLst/>
          </a:prstGeom>
          <a:noFill/>
          <a:ln>
            <a:noFill/>
          </a:ln>
        </p:spPr>
      </p:pic>
      <p:pic>
        <p:nvPicPr>
          <p:cNvPr id="247" name="Google Shape;247;g36eeefef51c_3_21" title="Screenshot 2025-07-14 at 2.48.13 PM.png"/>
          <p:cNvPicPr preferRelativeResize="0"/>
          <p:nvPr/>
        </p:nvPicPr>
        <p:blipFill>
          <a:blip r:embed="rId7">
            <a:alphaModFix/>
          </a:blip>
          <a:stretch>
            <a:fillRect/>
          </a:stretch>
        </p:blipFill>
        <p:spPr>
          <a:xfrm>
            <a:off x="8716725" y="1708069"/>
            <a:ext cx="3185175" cy="34418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