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3" r:id="rId10"/>
    <p:sldId id="284" r:id="rId11"/>
    <p:sldId id="281" r:id="rId12"/>
    <p:sldId id="266" r:id="rId13"/>
    <p:sldId id="267" r:id="rId14"/>
    <p:sldId id="268" r:id="rId15"/>
    <p:sldId id="269" r:id="rId16"/>
    <p:sldId id="270" r:id="rId17"/>
    <p:sldId id="271" r:id="rId18"/>
    <p:sldId id="278" r:id="rId19"/>
    <p:sldId id="273" r:id="rId20"/>
    <p:sldId id="275" r:id="rId21"/>
    <p:sldId id="274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6600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95A12-2DB5-B56A-3073-198D772C2CF3}" v="1" dt="2021-07-27T13:15:59.292"/>
    <p1510:client id="{29950CED-1315-4D2D-A18A-649AE52971CB}" v="64" dt="2021-07-27T13:11:01.393"/>
    <p1510:client id="{44D97B5C-7AB3-47EB-866A-562246B61FCC}" v="5" dt="2021-07-26T15:14:54.905"/>
    <p1510:client id="{54F06954-EB53-43A4-936C-AA4FA07055B2}" v="29" dt="2021-07-27T21:47:19.658"/>
    <p1510:client id="{5CB1A343-18A6-EC90-6548-A4CB01F494EA}" v="159" dt="2021-07-27T13:55:11.857"/>
    <p1510:client id="{710010A8-AA96-415B-3F75-CAB08C1C01FF}" v="12" dt="2021-07-26T18:37:38.515"/>
    <p1510:client id="{A1BC34DE-616B-0A5E-3A4D-A4582EC0C07E}" v="53" dt="2021-07-27T21:49:35.165"/>
    <p1510:client id="{AB040C6D-D8E0-3DC8-EB95-B42370F1CDE4}" v="2" dt="2021-07-27T13:36:05.819"/>
    <p1510:client id="{C897597C-0612-A3D1-84D5-594584123EAA}" v="695" dt="2021-07-27T17:16:54.426"/>
    <p1510:client id="{DBA728BF-BB7B-A2CD-8DD0-7B723AE7D8B9}" v="423" dt="2021-07-27T17:07:40.485"/>
    <p1510:client id="{EE6CA3A0-93DA-4002-743C-094765BBCE08}" v="1294" dt="2021-07-26T18:14:01.374"/>
    <p1510:client id="{F72F6902-1C76-FC1C-07CF-7346A81DE146}" v="228" dt="2021-07-26T22:31:06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E1628F-E290-4A67-8581-DF9164D73A9B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8559227-C393-4EEE-A93D-44DB945DB91E}">
      <dgm:prSet/>
      <dgm:spPr/>
      <dgm:t>
        <a:bodyPr/>
        <a:lstStyle/>
        <a:p>
          <a:r>
            <a:rPr lang="en-US"/>
            <a:t>Next, we created a Python program to generate scenario images.</a:t>
          </a:r>
        </a:p>
      </dgm:t>
    </dgm:pt>
    <dgm:pt modelId="{6273CD3F-C42E-4769-9425-91FA66FEDBA3}" type="parTrans" cxnId="{107B3C9B-F99B-4AF4-8AC0-FD395ECF6C93}">
      <dgm:prSet/>
      <dgm:spPr/>
      <dgm:t>
        <a:bodyPr/>
        <a:lstStyle/>
        <a:p>
          <a:endParaRPr lang="en-US"/>
        </a:p>
      </dgm:t>
    </dgm:pt>
    <dgm:pt modelId="{C1B5EFFD-87AD-4DE0-96A4-02FBAD909A7F}" type="sibTrans" cxnId="{107B3C9B-F99B-4AF4-8AC0-FD395ECF6C93}">
      <dgm:prSet/>
      <dgm:spPr/>
      <dgm:t>
        <a:bodyPr/>
        <a:lstStyle/>
        <a:p>
          <a:endParaRPr lang="en-US"/>
        </a:p>
      </dgm:t>
    </dgm:pt>
    <dgm:pt modelId="{3FAFEBEB-E520-4948-95A2-EA3E510A1C80}">
      <dgm:prSet/>
      <dgm:spPr/>
      <dgm:t>
        <a:bodyPr/>
        <a:lstStyle/>
        <a:p>
          <a:r>
            <a:rPr lang="en-US"/>
            <a:t>This program included functions that place, resize, and reshape images so they could be placed into appropriate spots in a room.</a:t>
          </a:r>
        </a:p>
      </dgm:t>
    </dgm:pt>
    <dgm:pt modelId="{445C3533-E8AC-4C09-BB29-EC2892ECF9E9}" type="parTrans" cxnId="{70CFFEFE-2EA3-40D2-93FD-E5EBFB1F2BB5}">
      <dgm:prSet/>
      <dgm:spPr/>
      <dgm:t>
        <a:bodyPr/>
        <a:lstStyle/>
        <a:p>
          <a:endParaRPr lang="en-US"/>
        </a:p>
      </dgm:t>
    </dgm:pt>
    <dgm:pt modelId="{3DF45DF8-E162-4455-829B-9972797D45E2}" type="sibTrans" cxnId="{70CFFEFE-2EA3-40D2-93FD-E5EBFB1F2BB5}">
      <dgm:prSet/>
      <dgm:spPr/>
      <dgm:t>
        <a:bodyPr/>
        <a:lstStyle/>
        <a:p>
          <a:endParaRPr lang="en-US"/>
        </a:p>
      </dgm:t>
    </dgm:pt>
    <dgm:pt modelId="{4CB6349A-EE19-40E1-833B-298EFE523B29}">
      <dgm:prSet/>
      <dgm:spPr/>
      <dgm:t>
        <a:bodyPr/>
        <a:lstStyle/>
        <a:p>
          <a:r>
            <a:rPr lang="en-US"/>
            <a:t>Most importantly, the code included a large dictionary of all icons for each feature.</a:t>
          </a:r>
        </a:p>
      </dgm:t>
    </dgm:pt>
    <dgm:pt modelId="{D23E3332-6288-458B-80EA-2BEFD80FADC3}" type="parTrans" cxnId="{A8D97082-AE98-41D6-A68C-DDF922F71314}">
      <dgm:prSet/>
      <dgm:spPr/>
      <dgm:t>
        <a:bodyPr/>
        <a:lstStyle/>
        <a:p>
          <a:endParaRPr lang="en-US"/>
        </a:p>
      </dgm:t>
    </dgm:pt>
    <dgm:pt modelId="{2D72D067-6F0B-438D-AB65-E5CA246FBB5A}" type="sibTrans" cxnId="{A8D97082-AE98-41D6-A68C-DDF922F71314}">
      <dgm:prSet/>
      <dgm:spPr/>
      <dgm:t>
        <a:bodyPr/>
        <a:lstStyle/>
        <a:p>
          <a:endParaRPr lang="en-US"/>
        </a:p>
      </dgm:t>
    </dgm:pt>
    <dgm:pt modelId="{CB825291-A9ED-4874-BB1F-17B5B0DEEF96}" type="pres">
      <dgm:prSet presAssocID="{CBE1628F-E290-4A67-8581-DF9164D73A9B}" presName="linear" presStyleCnt="0">
        <dgm:presLayoutVars>
          <dgm:animLvl val="lvl"/>
          <dgm:resizeHandles val="exact"/>
        </dgm:presLayoutVars>
      </dgm:prSet>
      <dgm:spPr/>
    </dgm:pt>
    <dgm:pt modelId="{8F8005EA-64E6-43F8-94DC-EA5D3505329D}" type="pres">
      <dgm:prSet presAssocID="{E8559227-C393-4EEE-A93D-44DB945DB91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E078A30-8D51-4415-BDDA-22EF519DC183}" type="pres">
      <dgm:prSet presAssocID="{C1B5EFFD-87AD-4DE0-96A4-02FBAD909A7F}" presName="spacer" presStyleCnt="0"/>
      <dgm:spPr/>
    </dgm:pt>
    <dgm:pt modelId="{95C5CBCE-7227-4E3C-9A1E-71EA984D2BA0}" type="pres">
      <dgm:prSet presAssocID="{3FAFEBEB-E520-4948-95A2-EA3E510A1C8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6C1897C-BAA9-4E99-8014-EAEEB8B4CF48}" type="pres">
      <dgm:prSet presAssocID="{3DF45DF8-E162-4455-829B-9972797D45E2}" presName="spacer" presStyleCnt="0"/>
      <dgm:spPr/>
    </dgm:pt>
    <dgm:pt modelId="{3366A121-9059-40D4-9035-E2FDBBC0CCB9}" type="pres">
      <dgm:prSet presAssocID="{4CB6349A-EE19-40E1-833B-298EFE523B2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C9C1C07-F23A-412B-B4BE-804E0EB0BFE8}" type="presOf" srcId="{E8559227-C393-4EEE-A93D-44DB945DB91E}" destId="{8F8005EA-64E6-43F8-94DC-EA5D3505329D}" srcOrd="0" destOrd="0" presId="urn:microsoft.com/office/officeart/2005/8/layout/vList2"/>
    <dgm:cxn modelId="{B5739D35-812D-47E9-8502-3D21A4B6D716}" type="presOf" srcId="{CBE1628F-E290-4A67-8581-DF9164D73A9B}" destId="{CB825291-A9ED-4874-BB1F-17B5B0DEEF96}" srcOrd="0" destOrd="0" presId="urn:microsoft.com/office/officeart/2005/8/layout/vList2"/>
    <dgm:cxn modelId="{A8D97082-AE98-41D6-A68C-DDF922F71314}" srcId="{CBE1628F-E290-4A67-8581-DF9164D73A9B}" destId="{4CB6349A-EE19-40E1-833B-298EFE523B29}" srcOrd="2" destOrd="0" parTransId="{D23E3332-6288-458B-80EA-2BEFD80FADC3}" sibTransId="{2D72D067-6F0B-438D-AB65-E5CA246FBB5A}"/>
    <dgm:cxn modelId="{107B3C9B-F99B-4AF4-8AC0-FD395ECF6C93}" srcId="{CBE1628F-E290-4A67-8581-DF9164D73A9B}" destId="{E8559227-C393-4EEE-A93D-44DB945DB91E}" srcOrd="0" destOrd="0" parTransId="{6273CD3F-C42E-4769-9425-91FA66FEDBA3}" sibTransId="{C1B5EFFD-87AD-4DE0-96A4-02FBAD909A7F}"/>
    <dgm:cxn modelId="{6DC008B4-BE2F-47E5-BECF-DE1E10E7528E}" type="presOf" srcId="{3FAFEBEB-E520-4948-95A2-EA3E510A1C80}" destId="{95C5CBCE-7227-4E3C-9A1E-71EA984D2BA0}" srcOrd="0" destOrd="0" presId="urn:microsoft.com/office/officeart/2005/8/layout/vList2"/>
    <dgm:cxn modelId="{E5DE80C8-3069-4278-8124-715D9F6B7A72}" type="presOf" srcId="{4CB6349A-EE19-40E1-833B-298EFE523B29}" destId="{3366A121-9059-40D4-9035-E2FDBBC0CCB9}" srcOrd="0" destOrd="0" presId="urn:microsoft.com/office/officeart/2005/8/layout/vList2"/>
    <dgm:cxn modelId="{70CFFEFE-2EA3-40D2-93FD-E5EBFB1F2BB5}" srcId="{CBE1628F-E290-4A67-8581-DF9164D73A9B}" destId="{3FAFEBEB-E520-4948-95A2-EA3E510A1C80}" srcOrd="1" destOrd="0" parTransId="{445C3533-E8AC-4C09-BB29-EC2892ECF9E9}" sibTransId="{3DF45DF8-E162-4455-829B-9972797D45E2}"/>
    <dgm:cxn modelId="{C77F9967-6AFD-4A8B-A280-6160E1E543E4}" type="presParOf" srcId="{CB825291-A9ED-4874-BB1F-17B5B0DEEF96}" destId="{8F8005EA-64E6-43F8-94DC-EA5D3505329D}" srcOrd="0" destOrd="0" presId="urn:microsoft.com/office/officeart/2005/8/layout/vList2"/>
    <dgm:cxn modelId="{201720F2-936F-4CD7-B68C-AB78A9F8D1D1}" type="presParOf" srcId="{CB825291-A9ED-4874-BB1F-17B5B0DEEF96}" destId="{EE078A30-8D51-4415-BDDA-22EF519DC183}" srcOrd="1" destOrd="0" presId="urn:microsoft.com/office/officeart/2005/8/layout/vList2"/>
    <dgm:cxn modelId="{B39C3B04-5777-4A8A-ABB0-82B494990FCD}" type="presParOf" srcId="{CB825291-A9ED-4874-BB1F-17B5B0DEEF96}" destId="{95C5CBCE-7227-4E3C-9A1E-71EA984D2BA0}" srcOrd="2" destOrd="0" presId="urn:microsoft.com/office/officeart/2005/8/layout/vList2"/>
    <dgm:cxn modelId="{40925CAB-6457-466B-8E08-9739E194B0C5}" type="presParOf" srcId="{CB825291-A9ED-4874-BB1F-17B5B0DEEF96}" destId="{06C1897C-BAA9-4E99-8014-EAEEB8B4CF48}" srcOrd="3" destOrd="0" presId="urn:microsoft.com/office/officeart/2005/8/layout/vList2"/>
    <dgm:cxn modelId="{6BA1888B-E36D-4C83-BDBC-A1BA90C877D1}" type="presParOf" srcId="{CB825291-A9ED-4874-BB1F-17B5B0DEEF96}" destId="{3366A121-9059-40D4-9035-E2FDBBC0CCB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005EA-64E6-43F8-94DC-EA5D3505329D}">
      <dsp:nvSpPr>
        <dsp:cNvPr id="0" name=""/>
        <dsp:cNvSpPr/>
      </dsp:nvSpPr>
      <dsp:spPr>
        <a:xfrm>
          <a:off x="0" y="232294"/>
          <a:ext cx="2835464" cy="100035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Next, we created a Python program to generate scenario images.</a:t>
          </a:r>
        </a:p>
      </dsp:txBody>
      <dsp:txXfrm>
        <a:off x="48833" y="281127"/>
        <a:ext cx="2737798" cy="902684"/>
      </dsp:txXfrm>
    </dsp:sp>
    <dsp:sp modelId="{95C5CBCE-7227-4E3C-9A1E-71EA984D2BA0}">
      <dsp:nvSpPr>
        <dsp:cNvPr id="0" name=""/>
        <dsp:cNvSpPr/>
      </dsp:nvSpPr>
      <dsp:spPr>
        <a:xfrm>
          <a:off x="0" y="1275844"/>
          <a:ext cx="2835464" cy="100035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This program included functions that place, resize, and reshape images so they could be placed into appropriate spots in a room.</a:t>
          </a:r>
        </a:p>
      </dsp:txBody>
      <dsp:txXfrm>
        <a:off x="48833" y="1324677"/>
        <a:ext cx="2737798" cy="902684"/>
      </dsp:txXfrm>
    </dsp:sp>
    <dsp:sp modelId="{3366A121-9059-40D4-9035-E2FDBBC0CCB9}">
      <dsp:nvSpPr>
        <dsp:cNvPr id="0" name=""/>
        <dsp:cNvSpPr/>
      </dsp:nvSpPr>
      <dsp:spPr>
        <a:xfrm>
          <a:off x="0" y="2319394"/>
          <a:ext cx="2835464" cy="100035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2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Most importantly, the code included a large dictionary of all icons for each feature.</a:t>
          </a:r>
        </a:p>
      </dsp:txBody>
      <dsp:txXfrm>
        <a:off x="48833" y="2368227"/>
        <a:ext cx="2737798" cy="902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09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8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688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41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16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57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68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356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27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3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37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58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98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71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1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18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6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0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4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fa.fema.gov/data/statistics/" TargetMode="External"/><Relationship Id="rId2" Type="http://schemas.openxmlformats.org/officeDocument/2006/relationships/hyperlink" Target="https://www.kaggle.com/phyxle/toronto-fire-incidents?select=Fire+Incidents+Data.cs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mlr.csail.mit.edu/papers/v12/pedregosa11a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2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40">
            <a:extLst>
              <a:ext uri="{FF2B5EF4-FFF2-40B4-BE49-F238E27FC236}">
                <a16:creationId xmlns:a16="http://schemas.microsoft.com/office/drawing/2014/main" id="{76AC4E34-D6A0-4E21-B145-FF6CC621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6DAF3C9-57D3-4380-91C8-0177A1E82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F338E7C-2928-42FC-BA07-1B825D30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71FE40E-CC40-427F-AEFB-BB5EA0E97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12948D6-ACC1-4FAF-9E30-BD96CE34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39" name="Rectangle 46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B1B33156-3B5F-4AC6-A60C-2B7842D99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784" y="2957236"/>
            <a:ext cx="4575242" cy="1204785"/>
          </a:xfrm>
          <a:prstGeom prst="rect">
            <a:avLst/>
          </a:prstGeom>
        </p:spPr>
      </p:pic>
      <p:pic>
        <p:nvPicPr>
          <p:cNvPr id="9" name="Picture 9" descr="Logo&#10;&#10;Description automatically generated">
            <a:extLst>
              <a:ext uri="{FF2B5EF4-FFF2-40B4-BE49-F238E27FC236}">
                <a16:creationId xmlns:a16="http://schemas.microsoft.com/office/drawing/2014/main" id="{36655F90-53E1-4926-A674-90B5B853A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197" y="5054042"/>
            <a:ext cx="2735225" cy="1161280"/>
          </a:xfrm>
          <a:prstGeom prst="rect">
            <a:avLst/>
          </a:prstGeom>
        </p:spPr>
      </p:pic>
      <p:pic>
        <p:nvPicPr>
          <p:cNvPr id="11" name="Picture 11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B3A56CCC-E742-40B0-9C1D-97629E838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7691" y="4733215"/>
            <a:ext cx="1828442" cy="182248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26E4BC6-15A4-490C-AD83-8A06E2A5EB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268" y="353641"/>
            <a:ext cx="2196626" cy="219662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B10F902-3E16-4971-90F7-8E5068A0F7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34" y="3439133"/>
            <a:ext cx="2196626" cy="2196626"/>
          </a:xfrm>
          <a:prstGeom prst="rect">
            <a:avLst/>
          </a:prstGeom>
        </p:spPr>
      </p:pic>
      <p:pic>
        <p:nvPicPr>
          <p:cNvPr id="4" name="Picture 4" descr="A picture containing person, smiling&#10;&#10;Description automatically generated">
            <a:extLst>
              <a:ext uri="{FF2B5EF4-FFF2-40B4-BE49-F238E27FC236}">
                <a16:creationId xmlns:a16="http://schemas.microsoft.com/office/drawing/2014/main" id="{CCCC786C-307D-4D62-8E40-0C59791329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5847" y="3427987"/>
            <a:ext cx="2196626" cy="219662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5D4AEAF-0905-4DF7-93AD-719462A57F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0914" y="352627"/>
            <a:ext cx="2196626" cy="21966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D79E00-FE6C-4FC2-8643-DA19E5F8B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74" y="2548826"/>
            <a:ext cx="2189065" cy="91133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SzPct val="114999"/>
              <a:buNone/>
            </a:pPr>
            <a:r>
              <a:rPr lang="en-US" sz="2000" b="1">
                <a:ea typeface="+mn-lt"/>
                <a:cs typeface="+mn-lt"/>
              </a:rPr>
              <a:t>Darius Daftarian</a:t>
            </a:r>
            <a:br>
              <a:rPr lang="en-US" sz="2000" b="1">
                <a:ea typeface="+mn-lt"/>
                <a:cs typeface="+mn-lt"/>
              </a:rPr>
            </a:br>
            <a:r>
              <a:rPr lang="en-US" sz="2000"/>
              <a:t>Computer Science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D5CFDB-66D6-48CA-A02A-CD84596D8768}"/>
              </a:ext>
            </a:extLst>
          </p:cNvPr>
          <p:cNvSpPr txBox="1">
            <a:spLocks/>
          </p:cNvSpPr>
          <p:nvPr/>
        </p:nvSpPr>
        <p:spPr>
          <a:xfrm>
            <a:off x="2835306" y="2547205"/>
            <a:ext cx="2180959" cy="91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SzPct val="114999"/>
              <a:buNone/>
            </a:pPr>
            <a:r>
              <a:rPr lang="en-US" sz="2000" b="1">
                <a:ea typeface="+mn-lt"/>
                <a:cs typeface="+mn-lt"/>
              </a:rPr>
              <a:t>Brendan Brassil</a:t>
            </a:r>
            <a:br>
              <a:rPr lang="en-US" sz="2000" b="1">
                <a:ea typeface="+mn-lt"/>
                <a:cs typeface="+mn-lt"/>
              </a:rPr>
            </a:br>
            <a:r>
              <a:rPr lang="en-US" sz="2000"/>
              <a:t>Computer Science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088902-A3C2-4CAA-96FF-58AE8D364E61}"/>
              </a:ext>
            </a:extLst>
          </p:cNvPr>
          <p:cNvSpPr txBox="1">
            <a:spLocks/>
          </p:cNvSpPr>
          <p:nvPr/>
        </p:nvSpPr>
        <p:spPr>
          <a:xfrm>
            <a:off x="354752" y="5635737"/>
            <a:ext cx="2197172" cy="9194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SzPct val="114999"/>
              <a:buNone/>
            </a:pPr>
            <a:r>
              <a:rPr lang="en-US" sz="2000" b="1">
                <a:ea typeface="+mn-lt"/>
                <a:cs typeface="+mn-lt"/>
              </a:rPr>
              <a:t>Dr. Taskin Padir</a:t>
            </a:r>
            <a:br>
              <a:rPr lang="en-US" sz="2000" b="1">
                <a:ea typeface="+mn-lt"/>
                <a:cs typeface="+mn-lt"/>
              </a:rPr>
            </a:br>
            <a:r>
              <a:rPr lang="en-US" sz="2000"/>
              <a:t>Associate Professor, E.C.E.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3874EDF-D6F9-41D5-8CB3-F3807EEDD270}"/>
              </a:ext>
            </a:extLst>
          </p:cNvPr>
          <p:cNvSpPr txBox="1">
            <a:spLocks/>
          </p:cNvSpPr>
          <p:nvPr/>
        </p:nvSpPr>
        <p:spPr>
          <a:xfrm>
            <a:off x="2843411" y="5643842"/>
            <a:ext cx="2205277" cy="911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SzPct val="114999"/>
              <a:buNone/>
            </a:pPr>
            <a:r>
              <a:rPr lang="en-US" sz="2000" b="1">
                <a:ea typeface="+mn-lt"/>
                <a:cs typeface="+mn-lt"/>
              </a:rPr>
              <a:t>Katiso Mabulu</a:t>
            </a:r>
            <a:br>
              <a:rPr lang="en-US" sz="2000" b="1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Scholar Mentor</a:t>
            </a:r>
            <a:endParaRPr lang="en-US" sz="20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474B9E-4C2C-4369-B8F7-6648AEF9C0A1}"/>
              </a:ext>
            </a:extLst>
          </p:cNvPr>
          <p:cNvSpPr txBox="1">
            <a:spLocks/>
          </p:cNvSpPr>
          <p:nvPr/>
        </p:nvSpPr>
        <p:spPr>
          <a:xfrm>
            <a:off x="5929819" y="534755"/>
            <a:ext cx="5486222" cy="1831682"/>
          </a:xfrm>
          <a:prstGeom prst="rect">
            <a:avLst/>
          </a:prstGeom>
          <a:solidFill>
            <a:srgbClr val="F8F8F8">
              <a:alpha val="74902"/>
            </a:srgbClr>
          </a:solidFill>
          <a:ln w="38100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5000"/>
              <a:t>Human-AI Systems at the Extremes</a:t>
            </a:r>
          </a:p>
        </p:txBody>
      </p:sp>
    </p:spTree>
    <p:extLst>
      <p:ext uri="{BB962C8B-B14F-4D97-AF65-F5344CB8AC3E}">
        <p14:creationId xmlns:p14="http://schemas.microsoft.com/office/powerpoint/2010/main" val="11345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6AC4E34-D6A0-4E21-B145-FF6CC621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6DAF3C9-57D3-4380-91C8-0177A1E82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CF338E7C-2928-42FC-BA07-1B825D30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1FE40E-CC40-427F-AEFB-BB5EA0E97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2948D6-ACC1-4FAF-9E30-BD96CE34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0C564899-2FE5-44E8-87BA-E1E69DD28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34" y="1565275"/>
            <a:ext cx="4969932" cy="3727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C547F65-315E-4083-97FB-264D0C242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6417733" y="1565275"/>
            <a:ext cx="4969932" cy="3727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269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40">
            <a:extLst>
              <a:ext uri="{FF2B5EF4-FFF2-40B4-BE49-F238E27FC236}">
                <a16:creationId xmlns:a16="http://schemas.microsoft.com/office/drawing/2014/main" id="{76AC4E34-D6A0-4E21-B145-FF6CC621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6DAF3C9-57D3-4380-91C8-0177A1E82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F338E7C-2928-42FC-BA07-1B825D30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71FE40E-CC40-427F-AEFB-BB5EA0E97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12948D6-ACC1-4FAF-9E30-BD96CE34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39" name="Rectangle 46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Text&#10;&#10;Description automatically generated">
            <a:extLst>
              <a:ext uri="{FF2B5EF4-FFF2-40B4-BE49-F238E27FC236}">
                <a16:creationId xmlns:a16="http://schemas.microsoft.com/office/drawing/2014/main" id="{76B85D05-ABB3-48A6-B882-398A45620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34" y="1155256"/>
            <a:ext cx="4969932" cy="454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46048AC-5CD2-4509-B73C-6810978BA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733" y="1155256"/>
            <a:ext cx="4969932" cy="454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030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A6F9-F6F9-4549-88E5-85672980D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Problems with the Survey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0234F-E39D-424C-9704-EFECC5862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>
                <a:ea typeface="+mn-lt"/>
                <a:cs typeface="+mn-lt"/>
              </a:rPr>
              <a:t>The first survey we created consisted of 15 scenarios.</a:t>
            </a:r>
            <a:endParaRPr lang="en-US" sz="1800"/>
          </a:p>
          <a:p>
            <a:pPr>
              <a:buSzPct val="114999"/>
            </a:pPr>
            <a:r>
              <a:rPr lang="en-US" sz="1800">
                <a:ea typeface="+mn-lt"/>
                <a:cs typeface="+mn-lt"/>
              </a:rPr>
              <a:t>We had 35 contracts open for Workers on Amazon </a:t>
            </a:r>
            <a:r>
              <a:rPr lang="en-US" sz="1800" err="1">
                <a:ea typeface="+mn-lt"/>
                <a:cs typeface="+mn-lt"/>
              </a:rPr>
              <a:t>MTurk</a:t>
            </a:r>
            <a:r>
              <a:rPr lang="en-US" sz="1800">
                <a:ea typeface="+mn-lt"/>
                <a:cs typeface="+mn-lt"/>
              </a:rPr>
              <a:t>.</a:t>
            </a:r>
            <a:endParaRPr lang="en-US" sz="1800"/>
          </a:p>
          <a:p>
            <a:pPr>
              <a:buSzPct val="114999"/>
            </a:pPr>
            <a:r>
              <a:rPr lang="en-US" sz="1800">
                <a:ea typeface="+mn-lt"/>
                <a:cs typeface="+mn-lt"/>
              </a:rPr>
              <a:t>The Workers on </a:t>
            </a:r>
            <a:r>
              <a:rPr lang="en-US" sz="1800" err="1">
                <a:ea typeface="+mn-lt"/>
                <a:cs typeface="+mn-lt"/>
              </a:rPr>
              <a:t>MTurk</a:t>
            </a:r>
            <a:r>
              <a:rPr lang="en-US" sz="1800">
                <a:ea typeface="+mn-lt"/>
                <a:cs typeface="+mn-lt"/>
              </a:rPr>
              <a:t> responded very quickly—within 2 hours we had almost all 35 responses.</a:t>
            </a:r>
          </a:p>
          <a:p>
            <a:pPr>
              <a:buSzPct val="114999"/>
            </a:pPr>
            <a:r>
              <a:rPr lang="en-US" sz="1800">
                <a:ea typeface="+mn-lt"/>
                <a:cs typeface="+mn-lt"/>
              </a:rPr>
              <a:t>Unfortunately, after reviewing the individual responses, we found that they were less than ideal. </a:t>
            </a:r>
            <a:endParaRPr lang="en-US" sz="1800"/>
          </a:p>
          <a:p>
            <a:pPr>
              <a:buSzPct val="114999"/>
            </a:pPr>
            <a:r>
              <a:rPr lang="en-US" sz="1800">
                <a:ea typeface="+mn-lt"/>
                <a:cs typeface="+mn-lt"/>
              </a:rPr>
              <a:t>Almost half of the responses were easily identifiable as fake because of either: straight-lining, back-and-forth patterns, answers that did not make sense, and other false survey tactics. 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2864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29B3FC8-47AB-464F-9966-20C8D7022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843" y="949299"/>
            <a:ext cx="4773262" cy="506596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7269D9B-D73A-4E83-8EB3-3810AE263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229" y="1146593"/>
            <a:ext cx="5754027" cy="456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6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5C6BA-4AEA-4E1A-A1A5-663DB6D4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rgbClr val="262626"/>
                </a:solidFill>
              </a:rPr>
              <a:t>Solution to the Survey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BC610-BB8F-464A-99D5-074752E63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After rejecting many submissions for the first survey, we knew we needed more data.</a:t>
            </a:r>
            <a:endParaRPr lang="en-US" sz="1800">
              <a:solidFill>
                <a:srgbClr val="262626"/>
              </a:solidFill>
            </a:endParaRPr>
          </a:p>
          <a:p>
            <a:pPr>
              <a:buSzPct val="114999"/>
            </a:pP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So, moving forward we created 30 more scenarios that would be used in 2 new surveys.</a:t>
            </a:r>
            <a:endParaRPr lang="en-US" sz="1800">
              <a:solidFill>
                <a:srgbClr val="262626"/>
              </a:solidFill>
            </a:endParaRPr>
          </a:p>
          <a:p>
            <a:pPr>
              <a:buSzPct val="114999"/>
            </a:pP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To counteract some of the false responses, we created an attention-grabbing question. This question asked to count the number of cats in the scenario.</a:t>
            </a:r>
            <a:endParaRPr lang="en-US" sz="1800">
              <a:solidFill>
                <a:srgbClr val="262626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FAB6554-DFA9-4DEC-B368-A8E1B2C12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8" y="2704294"/>
            <a:ext cx="5469466" cy="144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499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47939-D550-46E3-97EF-0482F76F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92" y="982132"/>
            <a:ext cx="4586476" cy="1325373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rgbClr val="262626"/>
                </a:solidFill>
              </a:rPr>
              <a:t>Final VUCA Ranking System: </a:t>
            </a:r>
            <a:r>
              <a:rPr lang="en-US" sz="2800" b="1">
                <a:solidFill>
                  <a:srgbClr val="C00000"/>
                </a:solidFill>
              </a:rPr>
              <a:t>Volatility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EC258-C0D3-42AB-BC6B-81356F8AC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Once we started to acquire survey data, we began building a VUCA calculator system.</a:t>
            </a:r>
            <a:endParaRPr lang="en-US" sz="1800">
              <a:solidFill>
                <a:srgbClr val="262626"/>
              </a:solidFill>
            </a:endParaRPr>
          </a:p>
          <a:p>
            <a:pPr>
              <a:buSzPct val="114999"/>
            </a:pPr>
            <a:r>
              <a:rPr lang="en-US" sz="1800" b="1">
                <a:solidFill>
                  <a:srgbClr val="C00000"/>
                </a:solidFill>
                <a:ea typeface="+mn-lt"/>
                <a:cs typeface="+mn-lt"/>
              </a:rPr>
              <a:t>Volatility</a:t>
            </a: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 is calculated by asking the respondents to rate the overall volatility of a given scenario, then averaging out these answers.</a:t>
            </a:r>
            <a:endParaRPr lang="en-US" sz="1800">
              <a:solidFill>
                <a:srgbClr val="262626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9FD37CC-869E-4AA5-9231-CD49478A4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8" y="2670110"/>
            <a:ext cx="5469466" cy="151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76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9DAAC-8058-4949-8CCA-3A4206707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92" y="982132"/>
            <a:ext cx="4586476" cy="1325373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rgbClr val="262626"/>
                </a:solidFill>
                <a:ea typeface="+mj-lt"/>
                <a:cs typeface="+mj-lt"/>
              </a:rPr>
              <a:t>Final VUCA Ranking System: </a:t>
            </a:r>
            <a:r>
              <a:rPr lang="en-US" sz="2800" b="1">
                <a:solidFill>
                  <a:srgbClr val="0070C0"/>
                </a:solidFill>
                <a:ea typeface="+mj-lt"/>
                <a:cs typeface="+mj-lt"/>
              </a:rPr>
              <a:t>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75ADE-9E5A-4D16-88D8-F14848A4B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Autofit/>
          </a:bodyPr>
          <a:lstStyle/>
          <a:p>
            <a:r>
              <a:rPr lang="en-US" sz="1800" b="1">
                <a:solidFill>
                  <a:srgbClr val="0070C0"/>
                </a:solidFill>
                <a:ea typeface="+mn-lt"/>
                <a:cs typeface="+mn-lt"/>
              </a:rPr>
              <a:t>Uncertainty</a:t>
            </a: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 is calculated by asking the respondent the likelihood that a one of the other features not visible in the scenario would change the rating if it were present.</a:t>
            </a:r>
            <a:endParaRPr lang="en-US" sz="1800">
              <a:solidFill>
                <a:srgbClr val="262626"/>
              </a:solidFill>
            </a:endParaRPr>
          </a:p>
          <a:p>
            <a:pPr>
              <a:buSzPct val="114999"/>
            </a:pP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Each rank is added together and then divided by the maximum possible uncertainty, which is 50</a:t>
            </a:r>
            <a:br>
              <a:rPr lang="en-US" sz="1800">
                <a:solidFill>
                  <a:srgbClr val="262626"/>
                </a:solidFill>
                <a:ea typeface="+mn-lt"/>
                <a:cs typeface="+mn-lt"/>
              </a:rPr>
            </a:b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(number of features = 10,</a:t>
            </a:r>
            <a:br>
              <a:rPr lang="en-US" sz="1800">
                <a:solidFill>
                  <a:srgbClr val="262626"/>
                </a:solidFill>
                <a:ea typeface="+mn-lt"/>
                <a:cs typeface="+mn-lt"/>
              </a:rPr>
            </a:b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highest rating = 5,</a:t>
            </a:r>
            <a:br>
              <a:rPr lang="en-US" sz="1800">
                <a:solidFill>
                  <a:srgbClr val="262626"/>
                </a:solidFill>
                <a:ea typeface="+mn-lt"/>
                <a:cs typeface="+mn-lt"/>
              </a:rPr>
            </a:b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10 * 5 = 50).</a:t>
            </a:r>
            <a:endParaRPr lang="en-US" sz="1800">
              <a:solidFill>
                <a:srgbClr val="262626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A66C3E1-B46D-419C-8B0B-24153B6B5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8" y="2369290"/>
            <a:ext cx="5469466" cy="2119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303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B6F4-0F70-4AF9-9624-A819A584F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92" y="982132"/>
            <a:ext cx="4586476" cy="1325373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rgbClr val="262626"/>
                </a:solidFill>
                <a:ea typeface="+mj-lt"/>
                <a:cs typeface="+mj-lt"/>
              </a:rPr>
              <a:t>Final VUCA Ranking System: </a:t>
            </a:r>
            <a:r>
              <a:rPr lang="en-US" sz="2800" b="1">
                <a:solidFill>
                  <a:srgbClr val="008000"/>
                </a:solidFill>
                <a:ea typeface="+mj-lt"/>
                <a:cs typeface="+mj-lt"/>
              </a:rPr>
              <a:t>Complexity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665286-13B7-4EB1-BA9A-BD7671358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r>
              <a:rPr lang="en-US" sz="1800" b="1">
                <a:solidFill>
                  <a:srgbClr val="008000"/>
                </a:solidFill>
                <a:ea typeface="+mn-lt"/>
                <a:cs typeface="+mn-lt"/>
              </a:rPr>
              <a:t>Complexity</a:t>
            </a: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 is calculated by asking the respondents how important each feature is to the scenario’s rating.</a:t>
            </a:r>
            <a:endParaRPr lang="en-US" sz="1800">
              <a:solidFill>
                <a:srgbClr val="262626"/>
              </a:solidFill>
            </a:endParaRPr>
          </a:p>
          <a:p>
            <a:pPr>
              <a:buSzPct val="114999"/>
            </a:pP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Each rank is added together and then divided by the maximum possible complexity, which is 50</a:t>
            </a:r>
            <a:br>
              <a:rPr lang="en-US" sz="1800">
                <a:solidFill>
                  <a:srgbClr val="262626"/>
                </a:solidFill>
                <a:ea typeface="+mn-lt"/>
                <a:cs typeface="+mn-lt"/>
              </a:rPr>
            </a:b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(number of features = 10,</a:t>
            </a:r>
            <a:br>
              <a:rPr lang="en-US" sz="1800">
                <a:solidFill>
                  <a:srgbClr val="262626"/>
                </a:solidFill>
                <a:ea typeface="+mn-lt"/>
                <a:cs typeface="+mn-lt"/>
              </a:rPr>
            </a:b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highest rating = 5,</a:t>
            </a:r>
            <a:br>
              <a:rPr lang="en-US" sz="1800">
                <a:solidFill>
                  <a:srgbClr val="262626"/>
                </a:solidFill>
                <a:ea typeface="+mn-lt"/>
                <a:cs typeface="+mn-lt"/>
              </a:rPr>
            </a:b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10 * 5 = 50).</a:t>
            </a:r>
            <a:endParaRPr lang="en-US" sz="1800">
              <a:solidFill>
                <a:srgbClr val="262626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577896C-4398-4511-9133-8DFA3B943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8" y="2369290"/>
            <a:ext cx="5469466" cy="2119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058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B6F4-0F70-4AF9-9624-A819A584F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92" y="982132"/>
            <a:ext cx="4586476" cy="1325373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rgbClr val="262626"/>
                </a:solidFill>
                <a:ea typeface="+mj-lt"/>
                <a:cs typeface="+mj-lt"/>
              </a:rPr>
              <a:t>Final VUCA Ranking System: </a:t>
            </a:r>
            <a:r>
              <a:rPr lang="en-US" sz="2800" b="1">
                <a:solidFill>
                  <a:srgbClr val="6600CC"/>
                </a:solidFill>
                <a:ea typeface="+mj-lt"/>
                <a:cs typeface="+mj-lt"/>
              </a:rPr>
              <a:t>Ambiguity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665286-13B7-4EB1-BA9A-BD7671358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9601196" cy="3382094"/>
          </a:xfrm>
        </p:spPr>
        <p:txBody>
          <a:bodyPr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Garamond" panose="02020404030301010803"/>
                <a:ea typeface="+mn-lt"/>
                <a:cs typeface="+mn-lt"/>
              </a:rPr>
              <a:t>Ambiguity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lt"/>
                <a:cs typeface="+mn-lt"/>
              </a:rPr>
              <a:t> in calculated by using the standard deviation of all three questions.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Pct val="114999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lt"/>
                <a:cs typeface="+mn-lt"/>
              </a:rPr>
              <a:t>For each question, we took the standard deviation of the responses and divided by the theoretical maximum standard deviation.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Pct val="114999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lt"/>
                <a:cs typeface="+mn-lt"/>
              </a:rPr>
              <a:t>The maximum standard deviation would be recorded if half the responses were the minimum value and half were the maximum value.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Pct val="114999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lt"/>
                <a:cs typeface="+mn-lt"/>
              </a:rPr>
              <a:t>This gave us a percentage for each question, and then we averaged the percentages of all three questions.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634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9A07-6FAC-430E-9926-5BA9A737E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>
            <a:normAutofit/>
          </a:bodyPr>
          <a:lstStyle/>
          <a:p>
            <a:r>
              <a:rPr lang="en-US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5B53B-0C07-49BB-9CB7-5C40822F0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491" y="2556932"/>
            <a:ext cx="6052222" cy="33189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>
                <a:ea typeface="+mn-lt"/>
                <a:cs typeface="+mn-lt"/>
              </a:rPr>
              <a:t>We used the scikit-learn</a:t>
            </a:r>
            <a:r>
              <a:rPr lang="en-US" sz="1800" baseline="30000">
                <a:ea typeface="+mn-lt"/>
                <a:cs typeface="+mn-lt"/>
              </a:rPr>
              <a:t>[3]</a:t>
            </a:r>
            <a:r>
              <a:rPr lang="en-US" sz="1800">
                <a:ea typeface="+mn-lt"/>
                <a:cs typeface="+mn-lt"/>
              </a:rPr>
              <a:t> library to develop an algorithm to apply a VUCA score to any scenario.</a:t>
            </a:r>
            <a:endParaRPr lang="en-US" sz="1800"/>
          </a:p>
          <a:p>
            <a:pPr>
              <a:buSzPct val="114999"/>
            </a:pPr>
            <a:r>
              <a:rPr lang="en-US" sz="1800">
                <a:ea typeface="+mn-lt"/>
                <a:cs typeface="+mn-lt"/>
              </a:rPr>
              <a:t>This algorithm was trained on the VUCA scores calculated from our surveys.</a:t>
            </a:r>
            <a:endParaRPr lang="en-US" sz="1800"/>
          </a:p>
          <a:p>
            <a:pPr>
              <a:buSzPct val="114999"/>
            </a:pPr>
            <a:r>
              <a:rPr lang="en-US" sz="1800">
                <a:ea typeface="+mn-lt"/>
                <a:cs typeface="+mn-lt"/>
              </a:rPr>
              <a:t>We tried a few different regression algorithms, but more data is needed to determine which model would be the most accurate.</a:t>
            </a:r>
            <a:endParaRPr lang="en-US" sz="1800"/>
          </a:p>
          <a:p>
            <a:pPr>
              <a:buSzPct val="114999"/>
            </a:pPr>
            <a:endParaRPr lang="en-US" sz="1800"/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FF55BD5A-E0AC-44E3-A88C-E56208913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508" y="2558200"/>
            <a:ext cx="3488048" cy="3309977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1580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B2EF-C66E-4363-87A7-5DA6C76E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809" y="982132"/>
            <a:ext cx="6252413" cy="1294575"/>
          </a:xfrm>
        </p:spPr>
        <p:txBody>
          <a:bodyPr>
            <a:normAutofit/>
          </a:bodyPr>
          <a:lstStyle/>
          <a:p>
            <a:r>
              <a:rPr lang="en-US"/>
              <a:t>What is VUCA?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848C7-73D4-4CEC-A30F-95D9112E0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6380065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ea typeface="+mn-lt"/>
                <a:cs typeface="+mn-lt"/>
              </a:rPr>
              <a:t>VUCA stands for </a:t>
            </a:r>
            <a:r>
              <a:rPr lang="en-US" sz="1800" b="1">
                <a:solidFill>
                  <a:srgbClr val="C00000"/>
                </a:solidFill>
                <a:ea typeface="+mn-lt"/>
                <a:cs typeface="+mn-lt"/>
              </a:rPr>
              <a:t>Volatility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b="1">
                <a:solidFill>
                  <a:srgbClr val="0070C0"/>
                </a:solidFill>
                <a:ea typeface="+mn-lt"/>
                <a:cs typeface="+mn-lt"/>
              </a:rPr>
              <a:t>Uncertainty</a:t>
            </a:r>
            <a:r>
              <a:rPr lang="en-US" sz="1800">
                <a:ea typeface="+mn-lt"/>
                <a:cs typeface="+mn-lt"/>
              </a:rPr>
              <a:t>, </a:t>
            </a:r>
            <a:r>
              <a:rPr lang="en-US" sz="1800" b="1">
                <a:solidFill>
                  <a:srgbClr val="008000"/>
                </a:solidFill>
                <a:ea typeface="+mn-lt"/>
                <a:cs typeface="+mn-lt"/>
              </a:rPr>
              <a:t>Complexity</a:t>
            </a:r>
            <a:r>
              <a:rPr lang="en-US" sz="1800">
                <a:ea typeface="+mn-lt"/>
                <a:cs typeface="+mn-lt"/>
              </a:rPr>
              <a:t>, and </a:t>
            </a:r>
            <a:r>
              <a:rPr lang="en-US" sz="1800" b="1">
                <a:solidFill>
                  <a:srgbClr val="6600CC"/>
                </a:solidFill>
                <a:ea typeface="+mn-lt"/>
                <a:cs typeface="+mn-lt"/>
              </a:rPr>
              <a:t>Ambiguity</a:t>
            </a:r>
            <a:r>
              <a:rPr lang="en-US" sz="1800">
                <a:ea typeface="+mn-lt"/>
                <a:cs typeface="+mn-lt"/>
              </a:rPr>
              <a:t>.</a:t>
            </a:r>
            <a:endParaRPr lang="en-US" sz="1800"/>
          </a:p>
          <a:p>
            <a:pPr>
              <a:lnSpc>
                <a:spcPct val="90000"/>
              </a:lnSpc>
              <a:buSzPct val="114999"/>
            </a:pPr>
            <a:r>
              <a:rPr lang="en-US" sz="1800">
                <a:ea typeface="+mn-lt"/>
                <a:cs typeface="+mn-lt"/>
              </a:rPr>
              <a:t>VUCA was first implemented by the United States Army in 1987 to give officers information on a changing and unknown battlefield.</a:t>
            </a:r>
            <a:endParaRPr lang="en-US" sz="1800"/>
          </a:p>
          <a:p>
            <a:pPr>
              <a:lnSpc>
                <a:spcPct val="90000"/>
              </a:lnSpc>
              <a:buSzPct val="114999"/>
            </a:pPr>
            <a:r>
              <a:rPr lang="en-US" sz="1800">
                <a:ea typeface="+mn-lt"/>
                <a:cs typeface="+mn-lt"/>
              </a:rPr>
              <a:t>Today, VUCA is used as a management strategy to handle all situations.</a:t>
            </a:r>
            <a:endParaRPr lang="en-US" sz="1800"/>
          </a:p>
          <a:p>
            <a:pPr>
              <a:lnSpc>
                <a:spcPct val="90000"/>
              </a:lnSpc>
              <a:buSzPct val="114999"/>
            </a:pPr>
            <a:r>
              <a:rPr lang="en-US" sz="1800">
                <a:ea typeface="+mn-lt"/>
                <a:cs typeface="+mn-lt"/>
              </a:rPr>
              <a:t>Business leaders recognize that we live in a VUCA world. The increase in volatility, uncertainty, complexity and ambiguity means leaders have to seek a new approach to modern problems.</a:t>
            </a:r>
            <a:endParaRPr lang="en-US" sz="1800"/>
          </a:p>
        </p:txBody>
      </p:sp>
      <p:pic>
        <p:nvPicPr>
          <p:cNvPr id="4" name="Picture 4" descr="A picture containing weapon&#10;&#10;Description automatically generated">
            <a:extLst>
              <a:ext uri="{FF2B5EF4-FFF2-40B4-BE49-F238E27FC236}">
                <a16:creationId xmlns:a16="http://schemas.microsoft.com/office/drawing/2014/main" id="{116F17DE-45EC-402D-92CB-EBDE08B22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325" y="1726850"/>
            <a:ext cx="2839277" cy="1497718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974C344-B683-47CD-B480-FB9F3F13D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453" y="3631646"/>
            <a:ext cx="2843021" cy="1364649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789637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40C8-8CF7-4210-AAA4-81A2F435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A93DC-718D-4AE9-A9AC-92BC0322C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SzPct val="114999"/>
            </a:pPr>
            <a:r>
              <a:rPr lang="en-US">
                <a:ea typeface="+mn-lt"/>
                <a:cs typeface="+mn-lt"/>
              </a:rPr>
              <a:t>This work was supported by the National Science Foundation Grant #17576507</a:t>
            </a:r>
            <a:endParaRPr lang="en-US"/>
          </a:p>
          <a:p>
            <a:pPr>
              <a:buSzPct val="114999"/>
            </a:pPr>
            <a:r>
              <a:rPr lang="en-US"/>
              <a:t>Brad Lehman, Principal Investigator of REU-Power 2021</a:t>
            </a:r>
          </a:p>
          <a:p>
            <a:pPr>
              <a:buSzPct val="114999"/>
            </a:pPr>
            <a:r>
              <a:rPr lang="en-US"/>
              <a:t>Claire Duggan, Director for </a:t>
            </a:r>
            <a:r>
              <a:rPr lang="en-US">
                <a:ea typeface="+mn-lt"/>
                <a:cs typeface="+mn-lt"/>
              </a:rPr>
              <a:t>Program</a:t>
            </a:r>
          </a:p>
          <a:p>
            <a:pPr>
              <a:buSzPct val="114999"/>
            </a:pPr>
            <a:r>
              <a:rPr lang="en-US">
                <a:ea typeface="+mn-lt"/>
                <a:cs typeface="+mn-lt"/>
              </a:rPr>
              <a:t>Nicolas</a:t>
            </a:r>
            <a:r>
              <a:rPr lang="en-US"/>
              <a:t> Fuchs, Project Implementation Coordinator</a:t>
            </a:r>
          </a:p>
          <a:p>
            <a:pPr>
              <a:buSzPct val="114999"/>
            </a:pPr>
            <a:r>
              <a:rPr lang="en-US"/>
              <a:t>Tyree Thompson,  Program Coordinator</a:t>
            </a:r>
          </a:p>
          <a:p>
            <a:pPr>
              <a:buSzPct val="114999"/>
            </a:pPr>
            <a:r>
              <a:rPr lang="en-US"/>
              <a:t>Mary Howley, Administrative Support </a:t>
            </a:r>
          </a:p>
          <a:p>
            <a:pPr>
              <a:buSzPct val="114999"/>
            </a:pPr>
            <a:r>
              <a:rPr lang="en-US"/>
              <a:t>Dr. Taskin </a:t>
            </a:r>
            <a:r>
              <a:rPr lang="en-US" err="1"/>
              <a:t>Padir</a:t>
            </a:r>
            <a:r>
              <a:rPr lang="en-US"/>
              <a:t>, Associate Professor, Electrical and Computer Engineering</a:t>
            </a:r>
          </a:p>
          <a:p>
            <a:pPr>
              <a:buSzPct val="114999"/>
            </a:pPr>
            <a:r>
              <a:rPr lang="en-US" err="1"/>
              <a:t>Katiso</a:t>
            </a:r>
            <a:r>
              <a:rPr lang="en-US"/>
              <a:t> </a:t>
            </a:r>
            <a:r>
              <a:rPr lang="en-US" err="1"/>
              <a:t>Mabulu</a:t>
            </a:r>
            <a:r>
              <a:rPr lang="en-US"/>
              <a:t>, Scholar Mentor </a:t>
            </a:r>
          </a:p>
        </p:txBody>
      </p:sp>
    </p:spTree>
    <p:extLst>
      <p:ext uri="{BB962C8B-B14F-4D97-AF65-F5344CB8AC3E}">
        <p14:creationId xmlns:p14="http://schemas.microsoft.com/office/powerpoint/2010/main" val="1525624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827E-DF36-4F5C-8D7D-AE716B61B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Works Cited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E8AE-336C-41B8-8031-873B23BE5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>
                <a:hlinkClick r:id="rId2"/>
              </a:rPr>
              <a:t>https://www.kaggle.com/phyxle/toronto-fire-incidents?select=Fire+Incidents+Data.csv</a:t>
            </a:r>
            <a:endParaRPr lang="en-US"/>
          </a:p>
          <a:p>
            <a:pPr marL="457200" indent="-457200">
              <a:buSzPct val="114999"/>
              <a:buFont typeface="+mj-lt"/>
              <a:buAutoNum type="arabicPeriod"/>
            </a:pPr>
            <a:r>
              <a:rPr lang="en-US">
                <a:ea typeface="+mn-lt"/>
                <a:cs typeface="+mn-lt"/>
                <a:hlinkClick r:id="rId3"/>
              </a:rPr>
              <a:t>https://www.usfa.fema.gov/data/statistics/</a:t>
            </a:r>
            <a:endParaRPr lang="en-US"/>
          </a:p>
          <a:p>
            <a:pPr marL="457200" indent="-457200">
              <a:buSzPct val="114999"/>
              <a:buFont typeface="+mj-lt"/>
              <a:buAutoNum type="arabicPeriod"/>
            </a:pPr>
            <a:r>
              <a:rPr lang="en-US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Scikit-learn: Machine Learning in Python</a:t>
            </a:r>
            <a:r>
              <a:rPr lang="en-US">
                <a:ea typeface="+mn-lt"/>
                <a:cs typeface="+mn-lt"/>
              </a:rPr>
              <a:t>, Pedregosa </a:t>
            </a:r>
            <a:r>
              <a:rPr lang="en-US" i="1">
                <a:ea typeface="+mn-lt"/>
                <a:cs typeface="+mn-lt"/>
              </a:rPr>
              <a:t>et al.</a:t>
            </a:r>
            <a:r>
              <a:rPr lang="en-US">
                <a:ea typeface="+mn-lt"/>
                <a:cs typeface="+mn-lt"/>
              </a:rPr>
              <a:t>, JMLR 12, pp. 2825-2830, 2011.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49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9C2DCEB0-B348-4E8A-88D9-991F6612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9" b="69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92608-4E6F-43FF-9013-EAB3CA26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Ranking VUCA: Phase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4A407-B6E4-42AA-BE9B-4B77366F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589435"/>
          </a:xfrm>
        </p:spPr>
        <p:txBody>
          <a:bodyPr>
            <a:noAutofit/>
          </a:bodyPr>
          <a:lstStyle/>
          <a:p>
            <a:r>
              <a:rPr lang="en-US" sz="1800">
                <a:ea typeface="+mn-lt"/>
                <a:cs typeface="+mn-lt"/>
              </a:rPr>
              <a:t>A person is </a:t>
            </a:r>
            <a:r>
              <a:rPr lang="en-US" sz="1800" b="1">
                <a:ea typeface="+mn-lt"/>
                <a:cs typeface="+mn-lt"/>
              </a:rPr>
              <a:t>making tea for three</a:t>
            </a:r>
            <a:r>
              <a:rPr lang="en-US" sz="1800">
                <a:ea typeface="+mn-lt"/>
                <a:cs typeface="+mn-lt"/>
              </a:rPr>
              <a:t>. While </a:t>
            </a:r>
            <a:r>
              <a:rPr lang="en-US" sz="1800" b="1">
                <a:ea typeface="+mn-lt"/>
                <a:cs typeface="+mn-lt"/>
              </a:rPr>
              <a:t>waiting for the water to boil</a:t>
            </a:r>
            <a:r>
              <a:rPr lang="en-US" sz="1800">
                <a:ea typeface="+mn-lt"/>
                <a:cs typeface="+mn-lt"/>
              </a:rPr>
              <a:t>, they begin </a:t>
            </a:r>
            <a:r>
              <a:rPr lang="en-US" sz="1800" b="1">
                <a:ea typeface="+mn-lt"/>
                <a:cs typeface="+mn-lt"/>
              </a:rPr>
              <a:t>measuring the tea leaves</a:t>
            </a:r>
            <a:r>
              <a:rPr lang="en-US" sz="1800">
                <a:ea typeface="+mn-lt"/>
                <a:cs typeface="+mn-lt"/>
              </a:rPr>
              <a:t> and realize there is </a:t>
            </a:r>
            <a:r>
              <a:rPr lang="en-US" sz="1800" b="1">
                <a:ea typeface="+mn-lt"/>
                <a:cs typeface="+mn-lt"/>
              </a:rPr>
              <a:t>only enough tea for two</a:t>
            </a:r>
            <a:r>
              <a:rPr lang="en-US" sz="1800">
                <a:ea typeface="+mn-lt"/>
                <a:cs typeface="+mn-lt"/>
              </a:rPr>
              <a:t>.</a:t>
            </a:r>
            <a:endParaRPr lang="en-US" sz="18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1808EE-E040-477B-9AC8-34AD68BE9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968491"/>
              </p:ext>
            </p:extLst>
          </p:nvPr>
        </p:nvGraphicFramePr>
        <p:xfrm>
          <a:off x="2260022" y="3467948"/>
          <a:ext cx="7671954" cy="2407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35977">
                  <a:extLst>
                    <a:ext uri="{9D8B030D-6E8A-4147-A177-3AD203B41FA5}">
                      <a16:colId xmlns:a16="http://schemas.microsoft.com/office/drawing/2014/main" val="1714641454"/>
                    </a:ext>
                  </a:extLst>
                </a:gridCol>
                <a:gridCol w="3835977">
                  <a:extLst>
                    <a:ext uri="{9D8B030D-6E8A-4147-A177-3AD203B41FA5}">
                      <a16:colId xmlns:a16="http://schemas.microsoft.com/office/drawing/2014/main" val="2055101657"/>
                    </a:ext>
                  </a:extLst>
                </a:gridCol>
              </a:tblGrid>
              <a:tr h="4041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Volatility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3.2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887824"/>
                  </a:ext>
                </a:extLst>
              </a:tr>
              <a:tr h="64361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Water could keep boiling and evaporate or get cold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830321791"/>
                  </a:ext>
                </a:extLst>
              </a:tr>
              <a:tr h="64361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Leaving the kettle unattended could cause an accident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2481821688"/>
                  </a:ext>
                </a:extLst>
              </a:tr>
              <a:tr h="4041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Guests could get upset or impatient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4929347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B252EA-468E-4CE8-9198-CB49F1BBC7B5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8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27DB-9A41-4ABD-BD94-3AF3FE7E3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Ranking VUCA: Phase II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19DFE0A-0ACA-4BAD-81BA-5D35CDEEC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2728971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57FA17-2531-429E-8011-EB4E2B9A4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338071"/>
              </p:ext>
            </p:extLst>
          </p:nvPr>
        </p:nvGraphicFramePr>
        <p:xfrm>
          <a:off x="891886" y="1118062"/>
          <a:ext cx="10460140" cy="47777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2028">
                  <a:extLst>
                    <a:ext uri="{9D8B030D-6E8A-4147-A177-3AD203B41FA5}">
                      <a16:colId xmlns:a16="http://schemas.microsoft.com/office/drawing/2014/main" val="1206585950"/>
                    </a:ext>
                  </a:extLst>
                </a:gridCol>
                <a:gridCol w="2092028">
                  <a:extLst>
                    <a:ext uri="{9D8B030D-6E8A-4147-A177-3AD203B41FA5}">
                      <a16:colId xmlns:a16="http://schemas.microsoft.com/office/drawing/2014/main" val="1960810481"/>
                    </a:ext>
                  </a:extLst>
                </a:gridCol>
                <a:gridCol w="2092028">
                  <a:extLst>
                    <a:ext uri="{9D8B030D-6E8A-4147-A177-3AD203B41FA5}">
                      <a16:colId xmlns:a16="http://schemas.microsoft.com/office/drawing/2014/main" val="3258810445"/>
                    </a:ext>
                  </a:extLst>
                </a:gridCol>
                <a:gridCol w="2092028">
                  <a:extLst>
                    <a:ext uri="{9D8B030D-6E8A-4147-A177-3AD203B41FA5}">
                      <a16:colId xmlns:a16="http://schemas.microsoft.com/office/drawing/2014/main" val="1804141244"/>
                    </a:ext>
                  </a:extLst>
                </a:gridCol>
                <a:gridCol w="2092028">
                  <a:extLst>
                    <a:ext uri="{9D8B030D-6E8A-4147-A177-3AD203B41FA5}">
                      <a16:colId xmlns:a16="http://schemas.microsoft.com/office/drawing/2014/main" val="4020209951"/>
                    </a:ext>
                  </a:extLst>
                </a:gridCol>
              </a:tblGrid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Factor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74421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Fire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935093891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Light Smoke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292912726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Dark Smoke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3506594888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 Firefighters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3899452975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Ladders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703540975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Hoses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2844833033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Door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4200708427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Window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333507331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Oxygen Tanks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738726567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Total</a:t>
                      </a:r>
                      <a:endParaRPr lang="en-US" b="1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-1</a:t>
                      </a:r>
                      <a:endParaRPr lang="en-US" b="1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-2</a:t>
                      </a:r>
                      <a:endParaRPr lang="en-US" b="1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11</a:t>
                      </a:r>
                      <a:endParaRPr lang="en-US" b="1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8</a:t>
                      </a:r>
                      <a:endParaRPr lang="en-US" b="1">
                        <a:effectLst/>
                      </a:endParaRPr>
                    </a:p>
                  </a:txBody>
                  <a:tcPr marL="95250" marR="95250" marT="95250" marB="9525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5248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D55C573-137D-4224-9875-D6999E67C80E}"/>
              </a:ext>
            </a:extLst>
          </p:cNvPr>
          <p:cNvSpPr txBox="1"/>
          <p:nvPr/>
        </p:nvSpPr>
        <p:spPr>
          <a:xfrm>
            <a:off x="5616286" y="32783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06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5D7D-977D-49AD-8D6C-63851643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96C41-5F59-4FCD-A2D2-E30DD5D72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We needed data to help us determine what features to use in our scenarios</a:t>
            </a:r>
            <a:endParaRPr lang="en-US" sz="1800">
              <a:solidFill>
                <a:srgbClr val="262626"/>
              </a:solidFill>
            </a:endParaRPr>
          </a:p>
          <a:p>
            <a:pPr>
              <a:lnSpc>
                <a:spcPct val="90000"/>
              </a:lnSpc>
              <a:buSzPct val="114999"/>
            </a:pP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We found a dataset including all data regarding fire incidents in Toronto from 2011 to 2017</a:t>
            </a:r>
            <a:r>
              <a:rPr lang="en-US" sz="1800" baseline="30000">
                <a:solidFill>
                  <a:srgbClr val="262626"/>
                </a:solidFill>
                <a:ea typeface="+mn-lt"/>
                <a:cs typeface="+mn-lt"/>
              </a:rPr>
              <a:t>[1]</a:t>
            </a:r>
          </a:p>
          <a:p>
            <a:pPr>
              <a:lnSpc>
                <a:spcPct val="90000"/>
              </a:lnSpc>
              <a:buSzPct val="114999"/>
            </a:pP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We also analyzed statistics on the FEMA website</a:t>
            </a:r>
            <a:r>
              <a:rPr lang="en-US" sz="1800" baseline="30000">
                <a:solidFill>
                  <a:srgbClr val="262626"/>
                </a:solidFill>
                <a:ea typeface="+mn-lt"/>
                <a:cs typeface="+mn-lt"/>
              </a:rPr>
              <a:t>[2]</a:t>
            </a:r>
            <a:endParaRPr lang="en-US" sz="1800" baseline="30000">
              <a:solidFill>
                <a:srgbClr val="262626"/>
              </a:solidFill>
            </a:endParaRPr>
          </a:p>
          <a:p>
            <a:pPr>
              <a:lnSpc>
                <a:spcPct val="90000"/>
              </a:lnSpc>
              <a:buSzPct val="114999"/>
            </a:pP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This data was used to visualize the frequency of certain sources of ignition and flammable materials</a:t>
            </a:r>
            <a:br>
              <a:rPr lang="en-US" sz="1800">
                <a:solidFill>
                  <a:srgbClr val="262626"/>
                </a:solidFill>
                <a:ea typeface="+mn-lt"/>
                <a:cs typeface="+mn-lt"/>
              </a:rPr>
            </a:br>
            <a:r>
              <a:rPr lang="en-US" sz="1800">
                <a:solidFill>
                  <a:srgbClr val="262626"/>
                </a:solidFill>
                <a:ea typeface="+mn-lt"/>
                <a:cs typeface="+mn-lt"/>
              </a:rPr>
              <a:t>(e.g. trash, cigarette, candle, electronics)</a:t>
            </a:r>
            <a:endParaRPr lang="en-US" sz="1800">
              <a:solidFill>
                <a:srgbClr val="262626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1BF1BB3-5BC1-4E2B-86C9-4887E5ACB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226" y="1255225"/>
            <a:ext cx="3885715" cy="41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92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C024-A2EB-4A12-8F61-30E98948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pPr algn="l"/>
            <a:r>
              <a:rPr lang="en-US" sz="4000"/>
              <a:t>Creating a Survey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21234-5E9B-42DE-9A68-E3624752B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r>
              <a:rPr lang="en-US" sz="1800">
                <a:ea typeface="+mn-lt"/>
                <a:cs typeface="+mn-lt"/>
              </a:rPr>
              <a:t>To gather more data, we decided to create a survey to ask how specific features impact the VUCA score of a scenario.</a:t>
            </a:r>
          </a:p>
          <a:p>
            <a:pPr>
              <a:buSzPct val="114999"/>
            </a:pPr>
            <a:r>
              <a:rPr lang="en-US" sz="1800">
                <a:ea typeface="+mn-lt"/>
                <a:cs typeface="+mn-lt"/>
              </a:rPr>
              <a:t>We began developing a pipeline to generate scenario images catered to these features</a:t>
            </a:r>
            <a:endParaRPr lang="en-US" sz="1800"/>
          </a:p>
          <a:p>
            <a:pPr>
              <a:buSzPct val="114999"/>
            </a:pPr>
            <a:r>
              <a:rPr lang="en-US" sz="1800">
                <a:ea typeface="+mn-lt"/>
                <a:cs typeface="+mn-lt"/>
              </a:rPr>
              <a:t>The backgrounds of the images were generated from a 3D model of a house in Blender.</a:t>
            </a:r>
            <a:endParaRPr lang="en-US" sz="1800"/>
          </a:p>
          <a:p>
            <a:pPr>
              <a:buSzPct val="114999"/>
            </a:pPr>
            <a:r>
              <a:rPr lang="en-US" sz="1800">
                <a:ea typeface="+mn-lt"/>
                <a:cs typeface="+mn-lt"/>
              </a:rPr>
              <a:t>We found icons to represent the features through various online sources.</a:t>
            </a:r>
            <a:endParaRPr lang="en-US" sz="1800"/>
          </a:p>
          <a:p>
            <a:pPr>
              <a:buSzPct val="114999"/>
            </a:pPr>
            <a:endParaRPr lang="en-US" sz="18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174F400-E01D-4BCC-AB25-31A80320A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200" y="1398904"/>
            <a:ext cx="2156354" cy="1617265"/>
          </a:xfrm>
          <a:prstGeom prst="rect">
            <a:avLst/>
          </a:prstGeom>
        </p:spPr>
      </p:pic>
      <p:pic>
        <p:nvPicPr>
          <p:cNvPr id="7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8C6C873-271F-401C-95E7-7988B70F0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364" y="1261241"/>
            <a:ext cx="1892592" cy="1892592"/>
          </a:xfrm>
          <a:prstGeom prst="rect">
            <a:avLst/>
          </a:prstGeom>
        </p:spPr>
      </p:pic>
      <p:pic>
        <p:nvPicPr>
          <p:cNvPr id="5" name="Picture 5" descr="Logo, icon&#10;&#10;Description automatically generated">
            <a:extLst>
              <a:ext uri="{FF2B5EF4-FFF2-40B4-BE49-F238E27FC236}">
                <a16:creationId xmlns:a16="http://schemas.microsoft.com/office/drawing/2014/main" id="{335368F3-D427-4BB9-8A78-676B249FC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090" y="3649717"/>
            <a:ext cx="1978573" cy="1978573"/>
          </a:xfrm>
          <a:prstGeom prst="rect">
            <a:avLst/>
          </a:prstGeom>
        </p:spPr>
      </p:pic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49D96F2C-43C3-4DB4-896A-BD8D13522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356" y="3649717"/>
            <a:ext cx="1236608" cy="1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28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2" name="Picture 16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EB1B79D6-0CB5-480B-B3BE-5E6E652D7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086" y="982131"/>
            <a:ext cx="5452630" cy="4893735"/>
          </a:xfrm>
          <a:prstGeom prst="rect">
            <a:avLst/>
          </a:prstGeom>
          <a:ln w="57150" cmpd="thickThin">
            <a:noFill/>
            <a:miter lim="800000"/>
          </a:ln>
        </p:spPr>
      </p:pic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1B50A57A-8F99-46DB-B4EE-E7CDA24E0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794351"/>
              </p:ext>
            </p:extLst>
          </p:nvPr>
        </p:nvGraphicFramePr>
        <p:xfrm>
          <a:off x="1293928" y="2325088"/>
          <a:ext cx="2835464" cy="3552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5" name="Title 1">
            <a:extLst>
              <a:ext uri="{FF2B5EF4-FFF2-40B4-BE49-F238E27FC236}">
                <a16:creationId xmlns:a16="http://schemas.microsoft.com/office/drawing/2014/main" id="{EC737FDD-C6B4-4530-94CC-8533217A6215}"/>
              </a:ext>
            </a:extLst>
          </p:cNvPr>
          <p:cNvSpPr txBox="1">
            <a:spLocks/>
          </p:cNvSpPr>
          <p:nvPr/>
        </p:nvSpPr>
        <p:spPr>
          <a:xfrm>
            <a:off x="1170564" y="982132"/>
            <a:ext cx="4561069" cy="141672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/>
              <a:t>Code for the Survey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95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76AC4E34-D6A0-4E21-B145-FF6CC6214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DAF3C9-57D3-4380-91C8-0177A1E82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338E7C-2928-42FC-BA07-1B825D301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1FE40E-CC40-427F-AEFB-BB5EA0E97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2948D6-ACC1-4FAF-9E30-BD96CE34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9" name="Rectangle 16">
            <a:extLst>
              <a:ext uri="{FF2B5EF4-FFF2-40B4-BE49-F238E27FC236}">
                <a16:creationId xmlns:a16="http://schemas.microsoft.com/office/drawing/2014/main" id="{809EA27C-DE62-4CEC-A6D3-4FA9EF40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E89E7F-58FE-4DAD-925B-A365E5E88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34" y="1565275"/>
            <a:ext cx="4969932" cy="3727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9C547F65-315E-4083-97FB-264D0C2424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17733" y="1565275"/>
            <a:ext cx="4969932" cy="3727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7405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Organic</vt:lpstr>
      <vt:lpstr>PowerPoint Presentation</vt:lpstr>
      <vt:lpstr>What is VUCA?</vt:lpstr>
      <vt:lpstr>Ranking VUCA: Phase I</vt:lpstr>
      <vt:lpstr>Ranking VUCA: Phase II</vt:lpstr>
      <vt:lpstr>PowerPoint Presentation</vt:lpstr>
      <vt:lpstr>Research</vt:lpstr>
      <vt:lpstr>Creating a Survey</vt:lpstr>
      <vt:lpstr>PowerPoint Presentation</vt:lpstr>
      <vt:lpstr>PowerPoint Presentation</vt:lpstr>
      <vt:lpstr>PowerPoint Presentation</vt:lpstr>
      <vt:lpstr>PowerPoint Presentation</vt:lpstr>
      <vt:lpstr>Problems with the Survey</vt:lpstr>
      <vt:lpstr>PowerPoint Presentation</vt:lpstr>
      <vt:lpstr>Solution to the Survey Problems</vt:lpstr>
      <vt:lpstr>Final VUCA Ranking System: Volatility</vt:lpstr>
      <vt:lpstr>Final VUCA Ranking System: Uncertainty</vt:lpstr>
      <vt:lpstr>Final VUCA Ranking System: Complexity</vt:lpstr>
      <vt:lpstr>Final VUCA Ranking System: Ambiguity</vt:lpstr>
      <vt:lpstr>Machine Learning</vt:lpstr>
      <vt:lpstr>Acknowledgements </vt:lpstr>
      <vt:lpstr>Works Cited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28</cp:revision>
  <dcterms:created xsi:type="dcterms:W3CDTF">2021-07-26T14:00:19Z</dcterms:created>
  <dcterms:modified xsi:type="dcterms:W3CDTF">2021-07-27T21:49:55Z</dcterms:modified>
</cp:coreProperties>
</file>