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62" r:id="rId7"/>
    <p:sldId id="266" r:id="rId8"/>
    <p:sldId id="265" r:id="rId9"/>
    <p:sldId id="261" r:id="rId10"/>
    <p:sldId id="263" r:id="rId11"/>
    <p:sldId id="267" r:id="rId12"/>
    <p:sldId id="268" r:id="rId13"/>
    <p:sldId id="271" r:id="rId14"/>
    <p:sldId id="270" r:id="rId15"/>
    <p:sldId id="269" r:id="rId16"/>
    <p:sldId id="274" r:id="rId17"/>
    <p:sldId id="272" r:id="rId18"/>
    <p:sldId id="276" r:id="rId19"/>
    <p:sldId id="27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B7DC94-F814-1043-88B4-FAD13676AE46}" v="9" dt="2023-08-01T14:21:01.606"/>
    <p1510:client id="{631DB832-A8DD-4D54-9E97-48A3130E17C7}" v="6361" dt="2023-08-02T13:57:22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5FDB3-ED1E-4D46-83DB-97B6290E777C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E6394-EC93-458F-AAF1-16D977AE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6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E6394-EC93-458F-AAF1-16D977AE6A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5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make sure our results were accurate, we also simulated data from the solar panel on PSIM. We kept temperature and irradiance constant (point to constants on circuit), while varying resistance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E6394-EC93-458F-AAF1-16D977AE6A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Pmax</a:t>
            </a:r>
            <a:r>
              <a:rPr lang="en-US" dirty="0"/>
              <a:t> (lower two graphs highest point), different trials until curves matched simulation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E6394-EC93-458F-AAF1-16D977AE6A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7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Temperature: 30, Irradiance: 1000, kept resistance constant</a:t>
            </a:r>
          </a:p>
          <a:p>
            <a:r>
              <a:rPr lang="en-US" dirty="0"/>
              <a:t>While testing irradiance, kept temperature constant at 25 degrees to find optimal of 1000</a:t>
            </a:r>
          </a:p>
          <a:p>
            <a:r>
              <a:rPr lang="en-US" dirty="0"/>
              <a:t>While testing temperature, kept irradiance constant at 1000 to find optimal of 25 degrees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E6394-EC93-458F-AAF1-16D977AE6A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92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Calculated 22 ohms, but reached 5 V with 38 ohms on variable resistor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E6394-EC93-458F-AAF1-16D977AE6A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26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Vce</a:t>
            </a:r>
            <a:r>
              <a:rPr lang="en-US" dirty="0"/>
              <a:t> – voltage across collector emitter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E6394-EC93-458F-AAF1-16D977AE6A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62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 heat loss; can lower voltage while increasing current, conserving electrical power and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E6394-EC93-458F-AAF1-16D977AE6A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8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175F713-6909-4B1C-B605-49CE6035E69C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/>
              <a:t>Developing DC-DC Converters For Solar Powered Phone Chargers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1DBE-B3B4-4579-9082-FB6790134448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3E89E-E9A9-4DCE-A135-2B4E33513D42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3BBB-EE69-4CB4-BCCF-F9DF55ECBA86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7787-B815-42BA-BE3A-FAADFFAD9099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B203-D02D-49D1-BFCB-B23D8F3D1189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83AB-6A67-45FB-B57C-650B97B8CABF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04DB-05E7-4824-BCE6-2C18A6268672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61E0-3365-4343-AF98-31F4E0E5F612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E7ABA-5997-434F-AE05-D06ED1B94D7D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26545-0811-415E-88F6-E30664C0DF68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F571-BD5C-4553-A693-0AB07DA5834F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C9F3C-3F06-4471-AE48-33821E6922B0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06A7-1ED4-43D4-A30C-D697082AB9EE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88FAB-443B-4E3B-A0A1-93C913140B1D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91AF9-E289-4DE9-B9C1-DF2864B193F7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CCEB-48CE-4977-B14A-C48657D5AFCF}" type="datetime1">
              <a:rPr lang="en-US" smtClean="0"/>
              <a:t>8/2/2023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Developing DC-DC Converters For Solar Powered Phone Chargers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40156-CF6D-4AA4-966F-FC0A0D568FB7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Developing DC-DC Converters For Solar Powered Phone Chargers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lectronicshub.org/solar-panel-angl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6DB4-6585-44C5-8441-60DC31294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5247" y="1406200"/>
            <a:ext cx="9308868" cy="18872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Developing a linear DC-DC converter for solar powered phone chargers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046F9-BEC7-4C0D-B222-D20155A4F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5247" y="3488012"/>
            <a:ext cx="9299576" cy="2071111"/>
          </a:xfrm>
        </p:spPr>
        <p:txBody>
          <a:bodyPr>
            <a:normAutofit fontScale="92500" lnSpcReduction="20000"/>
          </a:bodyPr>
          <a:lstStyle/>
          <a:p>
            <a:r>
              <a:rPr lang="en-US" sz="1900" b="1" cap="none" dirty="0">
                <a:solidFill>
                  <a:srgbClr val="000000"/>
                </a:solidFill>
              </a:rPr>
              <a:t>Abigail Wojtaszek</a:t>
            </a:r>
            <a:r>
              <a:rPr lang="en-US" sz="1900" cap="none" dirty="0">
                <a:solidFill>
                  <a:srgbClr val="000000"/>
                </a:solidFill>
              </a:rPr>
              <a:t>, YSP Student, </a:t>
            </a:r>
            <a:r>
              <a:rPr lang="en-US" sz="1900" i="1" cap="none" dirty="0">
                <a:solidFill>
                  <a:srgbClr val="000000"/>
                </a:solidFill>
              </a:rPr>
              <a:t>Burlington High School</a:t>
            </a:r>
          </a:p>
          <a:p>
            <a:r>
              <a:rPr lang="en-US" sz="1900" b="1" cap="none" dirty="0">
                <a:solidFill>
                  <a:srgbClr val="000000"/>
                </a:solidFill>
              </a:rPr>
              <a:t>Eleanor Palmer</a:t>
            </a:r>
            <a:r>
              <a:rPr lang="en-US" sz="1900" cap="none" dirty="0">
                <a:solidFill>
                  <a:srgbClr val="000000"/>
                </a:solidFill>
              </a:rPr>
              <a:t>, YSP Student, </a:t>
            </a:r>
            <a:r>
              <a:rPr lang="en-US" sz="1900" i="1" cap="none" dirty="0">
                <a:solidFill>
                  <a:srgbClr val="000000"/>
                </a:solidFill>
              </a:rPr>
              <a:t>Cambridge Rindge &amp; Latin School</a:t>
            </a:r>
          </a:p>
          <a:p>
            <a:r>
              <a:rPr lang="en-US" sz="1900" b="1" cap="none" dirty="0">
                <a:solidFill>
                  <a:srgbClr val="000000"/>
                </a:solidFill>
              </a:rPr>
              <a:t>Mojtaba Salehi</a:t>
            </a:r>
            <a:r>
              <a:rPr lang="en-US" sz="1900" cap="none" dirty="0">
                <a:solidFill>
                  <a:srgbClr val="000000"/>
                </a:solidFill>
              </a:rPr>
              <a:t>, Electrical &amp; Computer Engineering, </a:t>
            </a:r>
            <a:r>
              <a:rPr lang="en-US" sz="1900" i="1" cap="none" dirty="0">
                <a:solidFill>
                  <a:srgbClr val="000000"/>
                </a:solidFill>
              </a:rPr>
              <a:t>Northeastern University</a:t>
            </a:r>
          </a:p>
          <a:p>
            <a:r>
              <a:rPr lang="en-US" sz="1900" b="1" cap="none" dirty="0">
                <a:solidFill>
                  <a:srgbClr val="000000"/>
                </a:solidFill>
              </a:rPr>
              <a:t>Prof. Mahshid Amirabadi</a:t>
            </a:r>
            <a:r>
              <a:rPr lang="en-US" sz="1900" cap="none" dirty="0">
                <a:solidFill>
                  <a:srgbClr val="000000"/>
                </a:solidFill>
              </a:rPr>
              <a:t>, Electrical &amp; Computer Engineering, </a:t>
            </a:r>
            <a:r>
              <a:rPr lang="en-US" sz="1900" i="1" cap="none" dirty="0">
                <a:solidFill>
                  <a:srgbClr val="000000"/>
                </a:solidFill>
              </a:rPr>
              <a:t>Northeastern University</a:t>
            </a:r>
          </a:p>
          <a:p>
            <a:r>
              <a:rPr lang="en-US" sz="1900" i="1" cap="none" dirty="0">
                <a:solidFill>
                  <a:srgbClr val="000000"/>
                </a:solidFill>
              </a:rPr>
              <a:t>August 3</a:t>
            </a:r>
            <a:r>
              <a:rPr lang="en-US" sz="1900" i="1" cap="none" baseline="30000" dirty="0">
                <a:solidFill>
                  <a:srgbClr val="000000"/>
                </a:solidFill>
              </a:rPr>
              <a:t>rd </a:t>
            </a:r>
            <a:r>
              <a:rPr lang="en-US" sz="1900" i="1" cap="none" dirty="0">
                <a:solidFill>
                  <a:srgbClr val="000000"/>
                </a:solidFill>
              </a:rPr>
              <a:t>, 2023</a:t>
            </a:r>
            <a:endParaRPr lang="en-US" sz="1900" cap="none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1028" name="Picture 4" descr="https://lh6.googleusercontent.com/kxDsK3iDLNJcxkK2i9mqzAsqWoitYRz7qUJrVyLKRp4AVSVijhuApAQotm1Uw_J9kWOMMzlU0kUqIRwJ_9jCIJRblDM0pEwRBmtOxCy2-1e42AwocMT-Oy0EyBppXxzlieUHLFBSCug2vOE=s2048">
            <a:extLst>
              <a:ext uri="{FF2B5EF4-FFF2-40B4-BE49-F238E27FC236}">
                <a16:creationId xmlns:a16="http://schemas.microsoft.com/office/drawing/2014/main" id="{3028987C-144F-4CC8-ABE7-544E171AD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15306" r="8275" b="7849"/>
          <a:stretch/>
        </p:blipFill>
        <p:spPr bwMode="auto">
          <a:xfrm>
            <a:off x="10260659" y="440310"/>
            <a:ext cx="1761622" cy="653551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ational Science Foundation - Wikipedia">
            <a:extLst>
              <a:ext uri="{FF2B5EF4-FFF2-40B4-BE49-F238E27FC236}">
                <a16:creationId xmlns:a16="http://schemas.microsoft.com/office/drawing/2014/main" id="{2F801A9F-F911-4D1A-912D-12772B99C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321" y="309847"/>
            <a:ext cx="918638" cy="92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CDFwYjRVmc7jlzaYMUwXs_BMh6HERzlFhQly_uYSVQO9IopFKF-Mm4PMqEkXW5STOyKyX-b_ABwImwsXXrJQuFWm2qh5Nq5utt8NrnpugpzKw9AjcNnH4YcpW_trAHNXtHS_KplOvS-Txlo=s2048">
            <a:extLst>
              <a:ext uri="{FF2B5EF4-FFF2-40B4-BE49-F238E27FC236}">
                <a16:creationId xmlns:a16="http://schemas.microsoft.com/office/drawing/2014/main" id="{780913E9-1A19-46E0-82A0-6B2AF4C88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5536" r="17449" b="1119"/>
          <a:stretch/>
        </p:blipFill>
        <p:spPr bwMode="auto">
          <a:xfrm>
            <a:off x="7136756" y="5184852"/>
            <a:ext cx="1145850" cy="1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5.googleusercontent.com/_AmTKBNKBWQ-D64ViQ1UZdg5RTiGLbB5kln3U7Cy-XDE6iISAauIukZcYQY8e0MnHhQnQCrYV4RraFzXRqkCeRGEOc4CkBpI79-T0HXNdrFvvHdAB85vFCjek-UObYWSLblaJtMFB16eA1I=s2048">
            <a:extLst>
              <a:ext uri="{FF2B5EF4-FFF2-40B4-BE49-F238E27FC236}">
                <a16:creationId xmlns:a16="http://schemas.microsoft.com/office/drawing/2014/main" id="{390A54F0-7A12-4A7E-80E0-7F4C6BA49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6" b="19068"/>
          <a:stretch/>
        </p:blipFill>
        <p:spPr bwMode="auto">
          <a:xfrm>
            <a:off x="8396164" y="5193437"/>
            <a:ext cx="1145850" cy="1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lh3.googleusercontent.com/tr2MmAHoSjY8gMoQ_5gO7Mlmit5_vnZvjhmrOCD8Bnkl5CBczN_UToupCi6G-LsjTsnES4mwuci3aOcOxJhUAensrBQvqEifUw2BhyTCM7WXXdqL-Wcc7UsDwGKuL85tgWNyDSiOt2PieIyEPXs41A=s2048">
            <a:extLst>
              <a:ext uri="{FF2B5EF4-FFF2-40B4-BE49-F238E27FC236}">
                <a16:creationId xmlns:a16="http://schemas.microsoft.com/office/drawing/2014/main" id="{B6854E31-6B8E-424A-91CD-05D188FD4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038" y="5193437"/>
            <a:ext cx="1145850" cy="1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47C1D389-A5F7-4447-FE7A-9CD29EB05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012" y="459441"/>
            <a:ext cx="3091934" cy="61529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258F956-2CCA-4F51-E190-0B050B40E5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646" y="396435"/>
            <a:ext cx="2947975" cy="741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2615D-8D17-BD90-6A13-ECD8ED4C44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015" t="17293" r="8492" b="8900"/>
          <a:stretch/>
        </p:blipFill>
        <p:spPr>
          <a:xfrm>
            <a:off x="9655572" y="5193437"/>
            <a:ext cx="1138908" cy="1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20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33670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Experimental methods</a:t>
            </a:r>
            <a:br>
              <a:rPr lang="en-US" dirty="0"/>
            </a:br>
            <a:r>
              <a:rPr lang="en-US" sz="2800" dirty="0">
                <a:solidFill>
                  <a:srgbClr val="000000"/>
                </a:solidFill>
              </a:rPr>
              <a:t>Calculating Optimal Irradiance &amp; Temperature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10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97818D-08B3-4995-BA6C-C02C66C9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716" y="1637691"/>
            <a:ext cx="5453684" cy="450841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Simulated solar panel on PSIM 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Data from PSIM collected in google sheets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Varied irradiance while keeping temperature (25 °C) and resistance (70 ohms) constant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Varied temperature while keeping irradiance (1000) and resistance (70 ohms) constant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Power was the highest at a resistance of 70 ohms, so we used that resistance when testing temperature and irradiance</a:t>
            </a:r>
          </a:p>
          <a:p>
            <a:r>
              <a:rPr lang="en-US" dirty="0">
                <a:solidFill>
                  <a:srgbClr val="000000"/>
                </a:solidFill>
              </a:rPr>
              <a:t>Power vs. Irradiance and Power vs. Temperature graphs made from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60013-0C45-4AF1-A80A-50A4E57C1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767" y="2171898"/>
            <a:ext cx="5326333" cy="251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0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97300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Results </a:t>
            </a:r>
            <a:br>
              <a:rPr lang="en-US" dirty="0"/>
            </a:br>
            <a:r>
              <a:rPr lang="en-US" sz="2800" dirty="0">
                <a:solidFill>
                  <a:srgbClr val="000000"/>
                </a:solidFill>
              </a:rPr>
              <a:t>Graphs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11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131193-DB41-D6E4-CB7E-9B389A59BDC7}"/>
              </a:ext>
            </a:extLst>
          </p:cNvPr>
          <p:cNvSpPr txBox="1"/>
          <p:nvPr/>
        </p:nvSpPr>
        <p:spPr>
          <a:xfrm>
            <a:off x="1754908" y="6106064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PSIM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CBFD3-85DC-34A4-B77A-DF12CC77CA2F}"/>
              </a:ext>
            </a:extLst>
          </p:cNvPr>
          <p:cNvSpPr txBox="1"/>
          <p:nvPr/>
        </p:nvSpPr>
        <p:spPr>
          <a:xfrm>
            <a:off x="4655348" y="4456368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F6769-EC83-754E-D09F-D2D180F404E2}"/>
              </a:ext>
            </a:extLst>
          </p:cNvPr>
          <p:cNvSpPr txBox="1"/>
          <p:nvPr/>
        </p:nvSpPr>
        <p:spPr>
          <a:xfrm>
            <a:off x="4655349" y="2182815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Irradiance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6FE885-F462-428D-A43B-621D66BF8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025" y="1381270"/>
            <a:ext cx="4209386" cy="4528775"/>
          </a:xfrm>
          <a:prstGeom prst="rect">
            <a:avLst/>
          </a:prstGeom>
        </p:spPr>
      </p:pic>
      <p:pic>
        <p:nvPicPr>
          <p:cNvPr id="5122" name="Picture 2" descr="https://lh6.googleusercontent.com/QrQ5HEQLPjRiYIMmd0JZ0GC2K1DRVGSMV0jBO_OFJ6KkUA4jlujn1QlKS92o4M8tzmAwziciq33yIJPshoMCG_Xv_RpLLU3HmhPGC1w6Q-vumnQiJ1tq_tqjjzMsV9YJ18fTjOJ1tP3Oq70=s2048">
            <a:extLst>
              <a:ext uri="{FF2B5EF4-FFF2-40B4-BE49-F238E27FC236}">
                <a16:creationId xmlns:a16="http://schemas.microsoft.com/office/drawing/2014/main" id="{97B2DE97-6BA0-4C2A-9D1B-BDE9BC061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29" y="1152908"/>
            <a:ext cx="3912243" cy="245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6.googleusercontent.com/mdXwXRwrVjFjP6Us3s5hW35g5E2ThyP8zbjg5JJfPCddXNUYGulp-7CdZeu5D40aWFIcrmjutneOcvK-v2m5hnP_6LlGLqUH9g5FwJ7IN2E9Sk6LB9eaVpd7pzCnTgEl5g_esogw9T-1R1A=s2048">
            <a:extLst>
              <a:ext uri="{FF2B5EF4-FFF2-40B4-BE49-F238E27FC236}">
                <a16:creationId xmlns:a16="http://schemas.microsoft.com/office/drawing/2014/main" id="{C22C02F7-A40E-4E6A-AF07-586E7532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13" y="3635338"/>
            <a:ext cx="3933359" cy="244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62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37786"/>
            <a:ext cx="5153370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Experimental methods </a:t>
            </a:r>
            <a:br>
              <a:rPr lang="en-US" dirty="0"/>
            </a:br>
            <a:r>
              <a:rPr lang="en-US" sz="2800" dirty="0">
                <a:solidFill>
                  <a:srgbClr val="000000"/>
                </a:solidFill>
              </a:rPr>
              <a:t>Equations &amp;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12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97818D-08B3-4995-BA6C-C02C66C9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4" y="2057139"/>
            <a:ext cx="4893108" cy="3987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/>
            <a:r>
              <a:rPr lang="en-US" dirty="0">
                <a:solidFill>
                  <a:srgbClr val="000000"/>
                </a:solidFill>
              </a:rPr>
              <a:t>Ohm’s law</a:t>
            </a:r>
          </a:p>
          <a:p>
            <a:pPr marL="742950" lvl="1" indent="-285750" fontAlgn="base"/>
            <a:r>
              <a:rPr lang="en-US" dirty="0">
                <a:solidFill>
                  <a:srgbClr val="000000"/>
                </a:solidFill>
              </a:rPr>
              <a:t>V = IR, voltage = (current)(resistance)</a:t>
            </a:r>
          </a:p>
          <a:p>
            <a:pPr marL="742950" lvl="1" indent="-285750" fontAlgn="base"/>
            <a:r>
              <a:rPr lang="en-US" dirty="0">
                <a:solidFill>
                  <a:srgbClr val="000000"/>
                </a:solidFill>
              </a:rPr>
              <a:t>Used to calculate resistances in converter</a:t>
            </a:r>
          </a:p>
          <a:p>
            <a:pPr marL="742950" lvl="1" indent="-285750" fontAlgn="base"/>
            <a:r>
              <a:rPr lang="en-US" dirty="0">
                <a:solidFill>
                  <a:srgbClr val="000000"/>
                </a:solidFill>
              </a:rPr>
              <a:t>Since V2 was known (5 V), and </a:t>
            </a:r>
            <a:r>
              <a:rPr lang="en-US" dirty="0" err="1">
                <a:solidFill>
                  <a:srgbClr val="000000"/>
                </a:solidFill>
              </a:rPr>
              <a:t>Vmpp</a:t>
            </a:r>
            <a:r>
              <a:rPr lang="en-US" dirty="0">
                <a:solidFill>
                  <a:srgbClr val="000000"/>
                </a:solidFill>
              </a:rPr>
              <a:t> was known (17.5 V), as it was displayed on the solar panel, we could calculate the resistances needed as pictured to the right.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152B94-36BC-4747-A1DC-8F98CCC8A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739" y="3547721"/>
            <a:ext cx="4464050" cy="2478548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6EDBDF3-3A15-67C7-0A00-32F8967E9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10" y="669082"/>
            <a:ext cx="4893108" cy="26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24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3044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Results</a:t>
            </a:r>
            <a:br>
              <a:rPr lang="en-US" dirty="0"/>
            </a:br>
            <a:r>
              <a:rPr lang="en-US" sz="2800" dirty="0">
                <a:solidFill>
                  <a:srgbClr val="000000"/>
                </a:solidFill>
              </a:rPr>
              <a:t>Voltage &amp; Current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13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97818D-08B3-4995-BA6C-C02C66C9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4" y="1435100"/>
            <a:ext cx="10393797" cy="10746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fontAlgn="base"/>
            <a:r>
              <a:rPr lang="en-US" dirty="0">
                <a:solidFill>
                  <a:srgbClr val="000000"/>
                </a:solidFill>
              </a:rPr>
              <a:t>Linear Converter</a:t>
            </a:r>
          </a:p>
          <a:p>
            <a:pPr marL="742950" lvl="1" indent="-285750" fontAlgn="base"/>
            <a:r>
              <a:rPr lang="en-US" dirty="0">
                <a:solidFill>
                  <a:srgbClr val="000000"/>
                </a:solidFill>
              </a:rPr>
              <a:t>Tested outside in direct sunlight for voltage and current, used variable resistor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s://lh4.googleusercontent.com/NNE-vIr21Atmh_ITaOwpysYmOBTalvPISdwysjOKYhnOEDNidxeyeFwHySndMh6YaXMymhON2z9io7jV9FccMyAeLpy14roFNbUaMLPeJcyXDh9jV4hrCk-fh7ZmPrai17DStQACaX4ZtzNBQM2Sq0g">
            <a:extLst>
              <a:ext uri="{FF2B5EF4-FFF2-40B4-BE49-F238E27FC236}">
                <a16:creationId xmlns:a16="http://schemas.microsoft.com/office/drawing/2014/main" id="{EA323F5E-8EEC-4B7E-9350-89633F667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18689" r="58" b="16140"/>
          <a:stretch/>
        </p:blipFill>
        <p:spPr bwMode="auto">
          <a:xfrm>
            <a:off x="6327330" y="2476636"/>
            <a:ext cx="3832670" cy="389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pQ0pFfwkgIIqhsqYQDu3nvHKPXIUUJPkdne5ljHkmfEsBwzvlKxPvWOREbl2OWwkkQ92yiiXYkLNtV23I-pJZ1gdhHc0XWIK3z6gs1lPH9NP42_iKjWNk0uDeexXh9Y2U_8kCb8bX2t22P44w3WHjS4">
            <a:extLst>
              <a:ext uri="{FF2B5EF4-FFF2-40B4-BE49-F238E27FC236}">
                <a16:creationId xmlns:a16="http://schemas.microsoft.com/office/drawing/2014/main" id="{9A6C9D01-945A-4B4B-8005-4A0966DC8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23823" r="2899" b="14394"/>
          <a:stretch/>
        </p:blipFill>
        <p:spPr bwMode="auto">
          <a:xfrm>
            <a:off x="2213542" y="2476636"/>
            <a:ext cx="3832670" cy="389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34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11" y="506749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Experimental methods – </a:t>
            </a:r>
            <a:br>
              <a:rPr lang="en-US" dirty="0"/>
            </a:br>
            <a:r>
              <a:rPr lang="en-US" sz="2800" dirty="0">
                <a:solidFill>
                  <a:srgbClr val="000000"/>
                </a:solidFill>
              </a:rPr>
              <a:t>Other Converters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14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131193-DB41-D6E4-CB7E-9B389A59BDC7}"/>
              </a:ext>
            </a:extLst>
          </p:cNvPr>
          <p:cNvSpPr txBox="1"/>
          <p:nvPr/>
        </p:nvSpPr>
        <p:spPr>
          <a:xfrm>
            <a:off x="7087317" y="4841224"/>
            <a:ext cx="37822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Transistor Based Linear Converter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296B7-F89E-482A-B176-181306DCE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2171699"/>
            <a:ext cx="5362434" cy="26746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D5E066-4CB5-45FB-9536-9180CC0E3D70}"/>
              </a:ext>
            </a:extLst>
          </p:cNvPr>
          <p:cNvSpPr/>
          <p:nvPr/>
        </p:nvSpPr>
        <p:spPr>
          <a:xfrm>
            <a:off x="1800101" y="4841224"/>
            <a:ext cx="3019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Determining V</a:t>
            </a:r>
            <a:r>
              <a:rPr lang="en-US" baseline="-25000" dirty="0">
                <a:solidFill>
                  <a:schemeClr val="bg2"/>
                </a:solidFill>
              </a:rPr>
              <a:t>CE</a:t>
            </a:r>
            <a:r>
              <a:rPr lang="en-US" dirty="0">
                <a:solidFill>
                  <a:schemeClr val="bg2"/>
                </a:solidFill>
              </a:rPr>
              <a:t> and resistance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C7821-9B1F-48B3-B1E6-A0A10DDE7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2" y="1793990"/>
            <a:ext cx="5468937" cy="304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41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15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2830D3C-A9C9-478C-A503-4D9DA307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92735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Results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PSIM</a:t>
            </a:r>
            <a:endParaRPr lang="en-US" sz="28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BFD0E0-2504-43FF-8C93-D575EE158AE7}"/>
                  </a:ext>
                </a:extLst>
              </p:cNvPr>
              <p:cNvSpPr/>
              <p:nvPr/>
            </p:nvSpPr>
            <p:spPr>
              <a:xfrm>
                <a:off x="1143000" y="2071305"/>
                <a:ext cx="9905997" cy="3477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b="1" dirty="0">
                    <a:solidFill>
                      <a:srgbClr val="000000"/>
                    </a:solidFill>
                  </a:rPr>
                  <a:t>Maximum Power Point </a:t>
                </a:r>
                <a:r>
                  <a:rPr lang="en-US" sz="2200" dirty="0">
                    <a:solidFill>
                      <a:srgbClr val="000000"/>
                    </a:solidFill>
                  </a:rPr>
                  <a:t>(PSIM): 5.14 watts</a:t>
                </a:r>
              </a:p>
              <a:p>
                <a:r>
                  <a:rPr lang="en-US" sz="2200" dirty="0">
                    <a:solidFill>
                      <a:srgbClr val="000000"/>
                    </a:solidFill>
                  </a:rPr>
                  <a:t>Maximum power extracted at: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solidFill>
                      <a:srgbClr val="000000"/>
                    </a:solidFill>
                  </a:rPr>
                  <a:t>Irradiance</a:t>
                </a:r>
                <a:r>
                  <a:rPr lang="en-US" sz="2200" dirty="0">
                    <a:solidFill>
                      <a:srgbClr val="000000"/>
                    </a:solidFill>
                  </a:rPr>
                  <a:t>: 1000 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solidFill>
                      <a:srgbClr val="000000"/>
                    </a:solidFill>
                  </a:rPr>
                  <a:t>Temperature</a:t>
                </a:r>
                <a:r>
                  <a:rPr lang="en-US" sz="2200" dirty="0">
                    <a:solidFill>
                      <a:srgbClr val="000000"/>
                    </a:solidFill>
                  </a:rPr>
                  <a:t>: 30 ℃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solidFill>
                      <a:srgbClr val="000000"/>
                    </a:solidFill>
                  </a:rPr>
                  <a:t>Resistance</a:t>
                </a:r>
                <a:r>
                  <a:rPr lang="en-US" sz="2200" dirty="0">
                    <a:solidFill>
                      <a:srgbClr val="000000"/>
                    </a:solidFill>
                  </a:rPr>
                  <a:t>: 70 Ω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200" dirty="0">
                  <a:solidFill>
                    <a:srgbClr val="000000"/>
                  </a:solidFill>
                </a:endParaRPr>
              </a:p>
              <a:p>
                <a:r>
                  <a:rPr lang="en-US" sz="2200" b="1" dirty="0">
                    <a:solidFill>
                      <a:srgbClr val="000000"/>
                    </a:solidFill>
                  </a:rPr>
                  <a:t>Future Steps: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00000"/>
                    </a:solidFill>
                  </a:rPr>
                  <a:t>Voltage divider linear converters are inefficient, but other variations such as the transistor based linear converter and switching converters are more reliable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00000"/>
                    </a:solidFill>
                  </a:rPr>
                  <a:t>The development of universal power converters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BFD0E0-2504-43FF-8C93-D575EE158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071305"/>
                <a:ext cx="9905997" cy="3477875"/>
              </a:xfrm>
              <a:prstGeom prst="rect">
                <a:avLst/>
              </a:prstGeom>
              <a:blipFill>
                <a:blip r:embed="rId3"/>
                <a:stretch>
                  <a:fillRect l="-800" t="-1228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292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78732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Acknowledgements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16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C1B3CD-34EC-4FFD-B1E7-01579A5CD5EF}"/>
              </a:ext>
            </a:extLst>
          </p:cNvPr>
          <p:cNvSpPr/>
          <p:nvPr/>
        </p:nvSpPr>
        <p:spPr>
          <a:xfrm>
            <a:off x="1141412" y="1318262"/>
            <a:ext cx="9102517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chemeClr val="bg2"/>
                </a:solidFill>
              </a:rPr>
              <a:t>Power Electronics and Renewable Energy Systems Laboratory</a:t>
            </a:r>
            <a:endParaRPr lang="en-US" sz="1900" dirty="0">
              <a:solidFill>
                <a:schemeClr val="bg2"/>
              </a:solidFill>
            </a:endParaRPr>
          </a:p>
          <a:p>
            <a:r>
              <a:rPr lang="en-US" sz="1900" dirty="0">
                <a:solidFill>
                  <a:schemeClr val="bg2"/>
                </a:solidFill>
              </a:rPr>
              <a:t>Professor </a:t>
            </a:r>
            <a:r>
              <a:rPr lang="en-US" sz="1900" dirty="0" err="1">
                <a:solidFill>
                  <a:schemeClr val="bg2"/>
                </a:solidFill>
              </a:rPr>
              <a:t>Mahshid</a:t>
            </a:r>
            <a:r>
              <a:rPr lang="en-US" sz="1900" dirty="0">
                <a:solidFill>
                  <a:schemeClr val="bg2"/>
                </a:solidFill>
              </a:rPr>
              <a:t> </a:t>
            </a:r>
            <a:r>
              <a:rPr lang="en-US" sz="1900" dirty="0" err="1">
                <a:solidFill>
                  <a:schemeClr val="bg2"/>
                </a:solidFill>
              </a:rPr>
              <a:t>Amirabadi</a:t>
            </a:r>
            <a:r>
              <a:rPr lang="en-US" sz="1900" dirty="0">
                <a:solidFill>
                  <a:schemeClr val="bg2"/>
                </a:solidFill>
              </a:rPr>
              <a:t>, Ph.D.</a:t>
            </a:r>
          </a:p>
          <a:p>
            <a:r>
              <a:rPr lang="en-US" sz="1900" dirty="0" err="1">
                <a:solidFill>
                  <a:schemeClr val="bg2"/>
                </a:solidFill>
              </a:rPr>
              <a:t>Mojtaba</a:t>
            </a:r>
            <a:r>
              <a:rPr lang="en-US" sz="1900" dirty="0">
                <a:solidFill>
                  <a:schemeClr val="bg2"/>
                </a:solidFill>
              </a:rPr>
              <a:t> Salehi, Ph.D. Student</a:t>
            </a:r>
          </a:p>
          <a:p>
            <a:r>
              <a:rPr lang="en-US" sz="1900" b="1" dirty="0">
                <a:solidFill>
                  <a:schemeClr val="bg2"/>
                </a:solidFill>
              </a:rPr>
              <a:t>Center for STEM Education​</a:t>
            </a:r>
            <a:endParaRPr lang="en-US" sz="1900" dirty="0">
              <a:solidFill>
                <a:schemeClr val="bg2"/>
              </a:solidFill>
            </a:endParaRPr>
          </a:p>
          <a:p>
            <a:r>
              <a:rPr lang="en-US" sz="1900" dirty="0">
                <a:solidFill>
                  <a:schemeClr val="bg2"/>
                </a:solidFill>
              </a:rPr>
              <a:t>Claire Duggan, Executive Director​</a:t>
            </a:r>
          </a:p>
          <a:p>
            <a:r>
              <a:rPr lang="en-US" sz="1900" dirty="0">
                <a:solidFill>
                  <a:schemeClr val="bg2"/>
                </a:solidFill>
              </a:rPr>
              <a:t>Jennifer Love, Associate Director</a:t>
            </a:r>
          </a:p>
          <a:p>
            <a:r>
              <a:rPr lang="en-US" sz="1900" dirty="0">
                <a:solidFill>
                  <a:schemeClr val="bg2"/>
                </a:solidFill>
              </a:rPr>
              <a:t>Claire </a:t>
            </a:r>
            <a:r>
              <a:rPr lang="en-US" sz="1900" dirty="0" err="1">
                <a:solidFill>
                  <a:schemeClr val="bg2"/>
                </a:solidFill>
              </a:rPr>
              <a:t>Stipp</a:t>
            </a:r>
            <a:r>
              <a:rPr lang="en-US" sz="1900" dirty="0">
                <a:solidFill>
                  <a:schemeClr val="bg2"/>
                </a:solidFill>
              </a:rPr>
              <a:t> &amp; Yassine </a:t>
            </a:r>
            <a:r>
              <a:rPr lang="en-US" sz="1900" dirty="0" err="1">
                <a:solidFill>
                  <a:schemeClr val="bg2"/>
                </a:solidFill>
              </a:rPr>
              <a:t>Souabny</a:t>
            </a:r>
            <a:r>
              <a:rPr lang="en-US" sz="1900" dirty="0">
                <a:solidFill>
                  <a:schemeClr val="bg2"/>
                </a:solidFill>
              </a:rPr>
              <a:t>, YSP Coordinators​</a:t>
            </a:r>
          </a:p>
          <a:p>
            <a:r>
              <a:rPr lang="en-US" sz="1900" dirty="0">
                <a:solidFill>
                  <a:schemeClr val="bg2"/>
                </a:solidFill>
              </a:rPr>
              <a:t>Nicolas Fuchs, Project Implementation Coordinator​</a:t>
            </a:r>
          </a:p>
          <a:p>
            <a:r>
              <a:rPr lang="en-US" sz="1900" dirty="0">
                <a:solidFill>
                  <a:schemeClr val="bg2"/>
                </a:solidFill>
              </a:rPr>
              <a:t>Mary Howley, Administrative Officer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F29C3-7934-47FE-8073-53E067D0AC1B}"/>
              </a:ext>
            </a:extLst>
          </p:cNvPr>
          <p:cNvSpPr/>
          <p:nvPr/>
        </p:nvSpPr>
        <p:spPr>
          <a:xfrm>
            <a:off x="1141413" y="4214361"/>
            <a:ext cx="24737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REFERENCES</a:t>
            </a:r>
            <a:endParaRPr lang="en-US" sz="36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078ECF-6A69-4C8D-8104-F59A54A81573}"/>
              </a:ext>
            </a:extLst>
          </p:cNvPr>
          <p:cNvSpPr/>
          <p:nvPr/>
        </p:nvSpPr>
        <p:spPr>
          <a:xfrm>
            <a:off x="1141412" y="4860692"/>
            <a:ext cx="10122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Amirabadi</a:t>
            </a:r>
            <a:r>
              <a:rPr lang="en-US" dirty="0">
                <a:solidFill>
                  <a:srgbClr val="000000"/>
                </a:solidFill>
              </a:rPr>
              <a:t>, M. (2021, February 11). </a:t>
            </a:r>
            <a:r>
              <a:rPr lang="en-US" i="1" dirty="0">
                <a:solidFill>
                  <a:srgbClr val="000000"/>
                </a:solidFill>
              </a:rPr>
              <a:t>CAREER: Universal </a:t>
            </a:r>
            <a:r>
              <a:rPr lang="en-US" i="1" dirty="0" err="1">
                <a:solidFill>
                  <a:srgbClr val="000000"/>
                </a:solidFill>
              </a:rPr>
              <a:t>SiC</a:t>
            </a:r>
            <a:r>
              <a:rPr lang="en-US" i="1" dirty="0">
                <a:solidFill>
                  <a:srgbClr val="000000"/>
                </a:solidFill>
              </a:rPr>
              <a:t>-Based Power Converters for Renewable Energy Systems</a:t>
            </a:r>
            <a:r>
              <a:rPr lang="en-US" dirty="0">
                <a:solidFill>
                  <a:srgbClr val="000000"/>
                </a:solidFill>
              </a:rPr>
              <a:t>. NSF AWARD SEARCH: Award # 2047213 - career: Universal SIC-based power converters for renewable energy systems. https://www.nsf.gov/awardsearch/showAward?AWD_ID=2047213&amp;HistoricalAwards=false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60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dirty="0" smtClean="0">
                <a:solidFill>
                  <a:schemeClr val="bg2"/>
                </a:solidFill>
              </a:rPr>
              <a:pPr algn="ctr"/>
              <a:t>17</a:t>
            </a:fld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77E41-F73F-4B0A-8A8A-773C8F0E4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7" t="313" r="12907" b="678"/>
          <a:stretch/>
        </p:blipFill>
        <p:spPr>
          <a:xfrm>
            <a:off x="2116583" y="382347"/>
            <a:ext cx="7958834" cy="59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4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142043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Abstract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2</a:t>
            </a:fld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5880F-4771-4452-94DE-869CCCDC6E5F}"/>
              </a:ext>
            </a:extLst>
          </p:cNvPr>
          <p:cNvSpPr txBox="1"/>
          <p:nvPr/>
        </p:nvSpPr>
        <p:spPr>
          <a:xfrm>
            <a:off x="1143002" y="963935"/>
            <a:ext cx="376635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Motivation: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Renewable energy sources decrease the use of fossil fuels and sustainably power the grid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Photovoltaic (PV) panels use solar energy to supply different loads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43EE12-47FA-41DA-8416-A1B2ED9588A1}"/>
              </a:ext>
            </a:extLst>
          </p:cNvPr>
          <p:cNvSpPr txBox="1"/>
          <p:nvPr/>
        </p:nvSpPr>
        <p:spPr>
          <a:xfrm>
            <a:off x="4909352" y="961140"/>
            <a:ext cx="662585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Goals: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Develop a linear converter to use the energy generated from a photovoltaic panel to charge a Li-ion battery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Simulate the design using PSIM software, where we also tested factors such 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Irradiation level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Temperature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Variable 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Find the ideal conditions for maximized output power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30D86-6F40-4FA9-BB4E-FDC6268A61DB}"/>
              </a:ext>
            </a:extLst>
          </p:cNvPr>
          <p:cNvSpPr/>
          <p:nvPr/>
        </p:nvSpPr>
        <p:spPr>
          <a:xfrm>
            <a:off x="1143001" y="3976265"/>
            <a:ext cx="10299699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Results: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Converter changes the input DC voltage to a different amplitude DC voltage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To obtain maximum output power, there is an ideal temperature, irradiation level, and 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Various converters that can be used within circuits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Voltage divider linear converters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Transistor based converters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Switching converters.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61332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Background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3</a:t>
            </a:fld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30D86-6F40-4FA9-BB4E-FDC6268A61DB}"/>
              </a:ext>
            </a:extLst>
          </p:cNvPr>
          <p:cNvSpPr/>
          <p:nvPr/>
        </p:nvSpPr>
        <p:spPr>
          <a:xfrm>
            <a:off x="1143001" y="1283077"/>
            <a:ext cx="5105399" cy="461664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The charger is an example of sustainable and clean energy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Renewable energy sources are needed to face climate change and decrease the use of fossil fuels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PV panels only have 20%-30% efficiency, so it is important to maximize their output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PV panel efficiency </a:t>
            </a:r>
            <a:r>
              <a:rPr lang="en-US" sz="2100">
                <a:solidFill>
                  <a:srgbClr val="000000"/>
                </a:solidFill>
              </a:rPr>
              <a:t>changes</a:t>
            </a:r>
            <a:r>
              <a:rPr lang="en-US" sz="2100" dirty="0">
                <a:solidFill>
                  <a:srgbClr val="000000"/>
                </a:solidFill>
              </a:rPr>
              <a:t> with varying temperature and irradiance levels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A 90 degree angle with the sun generates the most power, meaning the solar panel’s angle from the ground is important</a:t>
            </a:r>
          </a:p>
        </p:txBody>
      </p:sp>
      <p:pic>
        <p:nvPicPr>
          <p:cNvPr id="2050" name="Picture 2" descr="Solar Panels Angle - How Do you Find it? - ElectronicsHub">
            <a:extLst>
              <a:ext uri="{FF2B5EF4-FFF2-40B4-BE49-F238E27FC236}">
                <a16:creationId xmlns:a16="http://schemas.microsoft.com/office/drawing/2014/main" id="{06A882B9-6F2B-4650-B14F-F9B34108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6" y="1160456"/>
            <a:ext cx="4381499" cy="41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ACF76C-B9D8-4B08-B3D2-B588007E2853}"/>
              </a:ext>
            </a:extLst>
          </p:cNvPr>
          <p:cNvSpPr txBox="1"/>
          <p:nvPr/>
        </p:nvSpPr>
        <p:spPr>
          <a:xfrm>
            <a:off x="7780336" y="5293276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Electronics Hub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017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Background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4</a:t>
            </a:fld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30D86-6F40-4FA9-BB4E-FDC6268A61DB}"/>
              </a:ext>
            </a:extLst>
          </p:cNvPr>
          <p:cNvSpPr/>
          <p:nvPr/>
        </p:nvSpPr>
        <p:spPr>
          <a:xfrm>
            <a:off x="1143001" y="1021020"/>
            <a:ext cx="4952999" cy="55861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Power electronics is a branch of electrical engineering that involves the processing of voltages and currents for different applications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Voltage (V) - potential energy difference between two points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Current (I) – the rate electrons flow through a point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Resistance (R) - how much the current is impeded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Resistors limit electron flow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Zener diode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Diode that allows current to flow in reverse when a specific “Zener voltage” is reached (used as protection)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</a:endParaRPr>
          </a:p>
        </p:txBody>
      </p:sp>
      <p:pic>
        <p:nvPicPr>
          <p:cNvPr id="3076" name="Picture 4" descr="https://lh6.googleusercontent.com/wWmbt1kxNQli_I409HDsBnWfacNDkU3WXcIF9CsCrFGLXCOHYR76XlRfYpvTru1zFl1ApEHHJXa7NN7NnGP5383sGMVbqy2o0J14pZyy1RN7JC68pbzUiXxQfhuW-EoJRC0Ft5xPEKurwGc=s2048">
            <a:extLst>
              <a:ext uri="{FF2B5EF4-FFF2-40B4-BE49-F238E27FC236}">
                <a16:creationId xmlns:a16="http://schemas.microsoft.com/office/drawing/2014/main" id="{BDBC4372-BA88-4DD1-942A-917293101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91" y="3583779"/>
            <a:ext cx="4668408" cy="2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7AB034C4-7039-3A15-6A7C-5199F8742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683" y="812769"/>
            <a:ext cx="4432224" cy="26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90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Background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5</a:t>
            </a:fld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30D86-6F40-4FA9-BB4E-FDC6268A61DB}"/>
              </a:ext>
            </a:extLst>
          </p:cNvPr>
          <p:cNvSpPr/>
          <p:nvPr/>
        </p:nvSpPr>
        <p:spPr>
          <a:xfrm>
            <a:off x="1143001" y="1059120"/>
            <a:ext cx="9905998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Although the panel creates a DC </a:t>
            </a:r>
            <a:r>
              <a:rPr lang="en-US" sz="2100">
                <a:solidFill>
                  <a:srgbClr val="000000"/>
                </a:solidFill>
              </a:rPr>
              <a:t>voltage </a:t>
            </a:r>
            <a:r>
              <a:rPr lang="en-US" sz="2100" dirty="0">
                <a:solidFill>
                  <a:srgbClr val="000000"/>
                </a:solidFill>
              </a:rPr>
              <a:t>already, the linear converter is needed to </a:t>
            </a:r>
            <a:r>
              <a:rPr lang="en-US" sz="2100">
                <a:solidFill>
                  <a:srgbClr val="000000"/>
                </a:solidFill>
              </a:rPr>
              <a:t>convert</a:t>
            </a:r>
            <a:r>
              <a:rPr lang="en-US" sz="2100" dirty="0">
                <a:solidFill>
                  <a:srgbClr val="000000"/>
                </a:solidFill>
              </a:rPr>
              <a:t> the amplitude of the input voltage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The input voltage from the solar panels will be measured (V1)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The output voltage (V2) will be 5 volts and have the ability to power a lithium-ion phone battery</a:t>
            </a:r>
          </a:p>
          <a:p>
            <a:pPr fontAlgn="base"/>
            <a:endParaRPr lang="en-US" sz="21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F3C2B-28D8-47C7-939B-A32723496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0" y="2976145"/>
            <a:ext cx="6032499" cy="33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81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Experimental methods – </a:t>
            </a:r>
            <a:br>
              <a:rPr lang="en-US"/>
            </a:br>
            <a:r>
              <a:rPr lang="en-US" sz="2800">
                <a:solidFill>
                  <a:srgbClr val="000000"/>
                </a:solidFill>
              </a:rPr>
              <a:t>collecting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6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97818D-08B3-4995-BA6C-C02C66C9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37870"/>
            <a:ext cx="5964329" cy="4118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Solar panel was tested in direct sunlight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First tested to find optimal angle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Tested for voltage and current at varying resistances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Used multimeter and variable resistor for testing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Data collected in google sheets to be used to calculate maximum power point</a:t>
            </a:r>
          </a:p>
          <a:p>
            <a:r>
              <a:rPr lang="en-US" sz="2000" dirty="0">
                <a:solidFill>
                  <a:srgbClr val="000000"/>
                </a:solidFill>
              </a:rPr>
              <a:t>Had to retest or wait for consistent sun conditions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Also changed solar panels from a 12 V to 25 V panel, so new data was collected.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5" descr="A solar panel with wires and a multimeter&#10;&#10;Description automatically generated">
            <a:extLst>
              <a:ext uri="{FF2B5EF4-FFF2-40B4-BE49-F238E27FC236}">
                <a16:creationId xmlns:a16="http://schemas.microsoft.com/office/drawing/2014/main" id="{7859EDD8-6AD7-4776-BB23-CCA063E9A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2" t="18231" r="1389" b="16667"/>
          <a:stretch/>
        </p:blipFill>
        <p:spPr>
          <a:xfrm rot="5400000">
            <a:off x="7924453" y="611375"/>
            <a:ext cx="2578041" cy="3411697"/>
          </a:xfrm>
          <a:prstGeom prst="rect">
            <a:avLst/>
          </a:prstGeom>
        </p:spPr>
      </p:pic>
      <p:pic>
        <p:nvPicPr>
          <p:cNvPr id="7" name="Picture 8" descr="A black rectangular object with white lines on it&#10;&#10;Description automatically generated">
            <a:extLst>
              <a:ext uri="{FF2B5EF4-FFF2-40B4-BE49-F238E27FC236}">
                <a16:creationId xmlns:a16="http://schemas.microsoft.com/office/drawing/2014/main" id="{EF2DE7B3-7D1A-72AD-B008-316068117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6" t="752" r="14102" b="5514"/>
          <a:stretch/>
        </p:blipFill>
        <p:spPr>
          <a:xfrm rot="16200000">
            <a:off x="8244939" y="2758033"/>
            <a:ext cx="1937070" cy="409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83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33670"/>
            <a:ext cx="9905998" cy="147857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Experimental methods – </a:t>
            </a:r>
            <a:br>
              <a:rPr lang="en-US"/>
            </a:br>
            <a:r>
              <a:rPr lang="en-US" sz="2800">
                <a:solidFill>
                  <a:srgbClr val="000000"/>
                </a:solidFill>
              </a:rPr>
              <a:t>Calculating Maximum power point(Pmax)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7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97818D-08B3-4995-BA6C-C02C66C9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715" y="1637692"/>
            <a:ext cx="10579645" cy="17913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Simulated solar panel on PSIM 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Measured voltage and current on PSIM (same as real panel to use as reference)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Data from PSIM collected in google sheets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Varied resistance while keeping temperature and irradiance constant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345FA-5FEA-40B9-B47A-640C49957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14" y="3363353"/>
            <a:ext cx="6324246" cy="30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7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Experimental methods – </a:t>
            </a:r>
            <a:br>
              <a:rPr lang="en-US" dirty="0"/>
            </a:br>
            <a:r>
              <a:rPr lang="en-US" sz="2800" dirty="0">
                <a:solidFill>
                  <a:srgbClr val="000000"/>
                </a:solidFill>
              </a:rPr>
              <a:t>Equations &amp;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8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97818D-08B3-4995-BA6C-C02C66C9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73612"/>
            <a:ext cx="5475287" cy="436587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 fontAlgn="base"/>
            <a:r>
              <a:rPr lang="en-US" dirty="0">
                <a:solidFill>
                  <a:srgbClr val="000000"/>
                </a:solidFill>
              </a:rPr>
              <a:t>Power - the rate at which energy is transformed or transferred</a:t>
            </a:r>
          </a:p>
          <a:p>
            <a:pPr marL="742950" lvl="1" indent="-285750" fontAlgn="base"/>
            <a:r>
              <a:rPr lang="en-US" dirty="0">
                <a:solidFill>
                  <a:srgbClr val="000000"/>
                </a:solidFill>
              </a:rPr>
              <a:t>Power = (current)(voltage)</a:t>
            </a:r>
          </a:p>
          <a:p>
            <a:pPr marL="742950" lvl="1" indent="-285750" fontAlgn="base"/>
            <a:r>
              <a:rPr lang="en-US" dirty="0">
                <a:solidFill>
                  <a:srgbClr val="000000"/>
                </a:solidFill>
              </a:rPr>
              <a:t>Used to calculate power in sheets for graphing</a:t>
            </a:r>
          </a:p>
          <a:p>
            <a:r>
              <a:rPr lang="en-US" dirty="0">
                <a:solidFill>
                  <a:srgbClr val="000000"/>
                </a:solidFill>
              </a:rPr>
              <a:t>Power vs. Voltage (PV) and Current vs. Voltage (IV) graphs made from collected data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Two sets of graphs: one from PSIM data and one from experimental data</a:t>
            </a:r>
          </a:p>
          <a:p>
            <a:r>
              <a:rPr lang="en-US" dirty="0">
                <a:solidFill>
                  <a:srgbClr val="000000"/>
                </a:solidFill>
              </a:rPr>
              <a:t>Graphs used to identify </a:t>
            </a:r>
            <a:r>
              <a:rPr lang="en-US" dirty="0" err="1">
                <a:solidFill>
                  <a:srgbClr val="000000"/>
                </a:solidFill>
              </a:rPr>
              <a:t>Pmax</a:t>
            </a:r>
            <a:r>
              <a:rPr lang="en-US" dirty="0">
                <a:solidFill>
                  <a:srgbClr val="000000"/>
                </a:solidFill>
              </a:rPr>
              <a:t> of solar panel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F0DC1-3714-4BB3-90A0-0156A67D1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729" y="3465717"/>
            <a:ext cx="3786148" cy="2657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92351-5C0D-4CCE-8788-4450B612F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422" y="302644"/>
            <a:ext cx="3438763" cy="2675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E27C19-D3C7-496B-8412-054FCC0CD858}"/>
              </a:ext>
            </a:extLst>
          </p:cNvPr>
          <p:cNvSpPr txBox="1"/>
          <p:nvPr/>
        </p:nvSpPr>
        <p:spPr>
          <a:xfrm>
            <a:off x="7810500" y="2978077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PSIM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0CD52B-6BB3-4F73-9D75-C12BFA7E6E2F}"/>
              </a:ext>
            </a:extLst>
          </p:cNvPr>
          <p:cNvSpPr/>
          <p:nvPr/>
        </p:nvSpPr>
        <p:spPr>
          <a:xfrm>
            <a:off x="8364045" y="6123543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Experimental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4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FF03-D772-4392-B3FF-5E014E56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97300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Results</a:t>
            </a:r>
            <a:br>
              <a:rPr lang="en-US" dirty="0"/>
            </a:br>
            <a:r>
              <a:rPr lang="en-US" sz="2800" dirty="0">
                <a:solidFill>
                  <a:srgbClr val="000000"/>
                </a:solidFill>
              </a:rPr>
              <a:t>Graphs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71D6C-3922-4694-BB2F-B348D2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3611" y="6506174"/>
            <a:ext cx="9005889" cy="365125"/>
          </a:xfrm>
        </p:spPr>
        <p:txBody>
          <a:bodyPr/>
          <a:lstStyle/>
          <a:p>
            <a:r>
              <a:rPr lang="en-US" sz="1000" dirty="0">
                <a:solidFill>
                  <a:schemeClr val="bg2"/>
                </a:solidFill>
              </a:rPr>
              <a:t>Developing A Linear DC-DC Converter For Solar Powered Phone Chargers – NEU Young Scholars Program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DB988-3072-4066-A7D5-3F11436C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5211" y="6492875"/>
            <a:ext cx="440889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1400" smtClean="0">
                <a:solidFill>
                  <a:schemeClr val="bg2"/>
                </a:solidFill>
              </a:rPr>
              <a:pPr algn="ctr"/>
              <a:t>9</a:t>
            </a:fld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131193-DB41-D6E4-CB7E-9B389A59BDC7}"/>
              </a:ext>
            </a:extLst>
          </p:cNvPr>
          <p:cNvSpPr txBox="1"/>
          <p:nvPr/>
        </p:nvSpPr>
        <p:spPr>
          <a:xfrm>
            <a:off x="1754908" y="5949757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PSIM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AAAE80-7A43-AF12-4D11-9177E0D98B33}"/>
              </a:ext>
            </a:extLst>
          </p:cNvPr>
          <p:cNvSpPr txBox="1"/>
          <p:nvPr/>
        </p:nvSpPr>
        <p:spPr>
          <a:xfrm>
            <a:off x="7673878" y="5949756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Experimental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CBFD3-85DC-34A4-B77A-DF12CC77CA2F}"/>
              </a:ext>
            </a:extLst>
          </p:cNvPr>
          <p:cNvSpPr txBox="1"/>
          <p:nvPr/>
        </p:nvSpPr>
        <p:spPr>
          <a:xfrm>
            <a:off x="4725938" y="4487332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PV Graphs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F6769-EC83-754E-D09F-D2D180F404E2}"/>
              </a:ext>
            </a:extLst>
          </p:cNvPr>
          <p:cNvSpPr txBox="1"/>
          <p:nvPr/>
        </p:nvSpPr>
        <p:spPr>
          <a:xfrm>
            <a:off x="4725938" y="2132058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IV Graphs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9E389C-5FCD-4907-8ABB-99ED5428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169" y="1121822"/>
            <a:ext cx="3860242" cy="23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114774-F3D4-45D2-8996-5C0F3382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169" y="3429000"/>
            <a:ext cx="3860242" cy="23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52D7DEB-D953-40B2-82CF-1E5F208D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48" y="1121823"/>
            <a:ext cx="3860242" cy="23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451F4FC-FC9E-437A-9834-BFD76160D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48" y="3508576"/>
            <a:ext cx="3860242" cy="23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530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ustom 9">
      <a:dk1>
        <a:srgbClr val="FFFFFF"/>
      </a:dk1>
      <a:lt1>
        <a:sysClr val="window" lastClr="FFFFFF"/>
      </a:lt1>
      <a:dk2>
        <a:srgbClr val="2F2F2F"/>
      </a:dk2>
      <a:lt2>
        <a:srgbClr val="C8102E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DB94893D14D8438909B8A26F2161F6" ma:contentTypeVersion="0" ma:contentTypeDescription="Create a new document." ma:contentTypeScope="" ma:versionID="26fd7225dac782773b23d0d2d0eece5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81fbafe276dac0c9373ee479b0c237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C41CF6-C846-4818-A2E8-89BF7DC883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9E5CD0-80D5-4D1D-85F5-4E3D62E5622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E9EE67C-5924-4B92-9775-937662743A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1106</TotalTime>
  <Words>1387</Words>
  <Application>Microsoft Office PowerPoint</Application>
  <PresentationFormat>Widescreen</PresentationFormat>
  <Paragraphs>161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Tw Cen MT</vt:lpstr>
      <vt:lpstr>Circuit</vt:lpstr>
      <vt:lpstr>Developing a linear DC-DC converter for solar powered phone chargers</vt:lpstr>
      <vt:lpstr>Abstract</vt:lpstr>
      <vt:lpstr>Background</vt:lpstr>
      <vt:lpstr>Background</vt:lpstr>
      <vt:lpstr>Background</vt:lpstr>
      <vt:lpstr>Experimental methods –  collecting data</vt:lpstr>
      <vt:lpstr>Experimental methods –  Calculating Maximum power point(Pmax)</vt:lpstr>
      <vt:lpstr>Experimental methods –  Equations &amp; Results</vt:lpstr>
      <vt:lpstr>Results Graphs</vt:lpstr>
      <vt:lpstr>Experimental methods Calculating Optimal Irradiance &amp; Temperature</vt:lpstr>
      <vt:lpstr>Results  Graphs</vt:lpstr>
      <vt:lpstr>Experimental methods  Equations &amp; Results</vt:lpstr>
      <vt:lpstr>Results Voltage &amp; Current</vt:lpstr>
      <vt:lpstr>Experimental methods –  Other Converters</vt:lpstr>
      <vt:lpstr>Results PSIM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Powered Phone Charger</dc:title>
  <dc:creator>Wojtaszek, Abigail</dc:creator>
  <cp:lastModifiedBy>Claire Stipp</cp:lastModifiedBy>
  <cp:revision>22</cp:revision>
  <dcterms:created xsi:type="dcterms:W3CDTF">2023-07-18T19:11:38Z</dcterms:created>
  <dcterms:modified xsi:type="dcterms:W3CDTF">2023-08-02T18:40:33Z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0x010100B1DB94893D14D8438909B8A26F2161F6</vt:lpwstr>
  </property>
</Properties>
</file>