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7" r:id="rId5"/>
    <p:sldId id="286" r:id="rId6"/>
    <p:sldId id="268" r:id="rId7"/>
    <p:sldId id="273" r:id="rId8"/>
    <p:sldId id="272" r:id="rId9"/>
    <p:sldId id="291" r:id="rId10"/>
    <p:sldId id="270" r:id="rId11"/>
    <p:sldId id="288" r:id="rId12"/>
    <p:sldId id="289" r:id="rId13"/>
    <p:sldId id="282" r:id="rId14"/>
    <p:sldId id="278" r:id="rId15"/>
    <p:sldId id="265" r:id="rId16"/>
    <p:sldId id="271" r:id="rId1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02E"/>
    <a:srgbClr val="A4804A"/>
    <a:srgbClr val="609F80"/>
    <a:srgbClr val="FFC44B"/>
    <a:srgbClr val="FF854F"/>
    <a:srgbClr val="394404"/>
    <a:srgbClr val="5F6F0F"/>
    <a:srgbClr val="718412"/>
    <a:srgbClr val="65741A"/>
    <a:srgbClr val="708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8BE33F-66D3-4E9A-AF4A-E4C1D5A61CDF}" v="4662" dt="2023-08-02T17:47:18.151"/>
    <p1510:client id="{4F106BC1-D4D6-420F-95B1-005A2847EDE5}" v="100" dt="2023-08-02T02:35:45.230"/>
    <p1510:client id="{4F8CCC73-5404-5A03-8EDA-159058078A71}" v="35" dt="2023-08-02T14:22:33.402"/>
    <p1510:client id="{6EB01842-287F-9EDF-29FE-2DA8B244CE6F}" v="28" dt="2023-08-02T15:21:42.721"/>
    <p1510:client id="{BD24CF4E-1CBE-C905-FC4E-557F79E9FEC0}" v="763" dt="2023-08-01T20:27:19.918"/>
    <p1510:client id="{BE14865E-25C5-4278-AB42-E30A549E7890}" v="110" vWet="111" dt="2023-08-01T20:41:55.504"/>
    <p1510:client id="{CAFA8848-2DA1-37CD-2D9D-CEA1E1929CAF}" v="266" dt="2023-08-02T17:46:15.557"/>
    <p1510:client id="{DF0858CB-8B8E-3C13-9185-71E253875E1E}" v="90" dt="2023-08-02T13:49:36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3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95A5E99-E976-4550-8F80-53CC813F2F5A}">
      <dgm:prSet phldrT="[Text]"/>
      <dgm:spPr>
        <a:solidFill>
          <a:srgbClr val="FF854F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>
              <a:solidFill>
                <a:schemeClr val="bg2"/>
              </a:solidFill>
              <a:latin typeface="Cambria" panose="02040503050406030204"/>
            </a:rPr>
            <a:t>Scan Circuit</a:t>
          </a:r>
          <a:endParaRPr lang="en-US">
            <a:solidFill>
              <a:schemeClr val="bg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/>
        <a:lstStyle/>
        <a:p>
          <a:endParaRPr lang="en-US"/>
        </a:p>
      </dgm:t>
    </dgm:pt>
    <dgm:pt modelId="{8877691F-1B60-4485-9174-DDEC7EE68B70}" type="sibTrans" cxnId="{D1A4D8E6-F04E-4AB1-8D0C-63DC7AB1E81F}">
      <dgm:prSet/>
      <dgm:spPr/>
      <dgm:t>
        <a:bodyPr/>
        <a:lstStyle/>
        <a:p>
          <a:endParaRPr lang="en-US"/>
        </a:p>
      </dgm:t>
    </dgm:pt>
    <dgm:pt modelId="{8EC937D8-BD76-4A12-A3E5-900D5C1E2E05}">
      <dgm:prSet phldrT="[Text]"/>
      <dgm:spPr>
        <a:solidFill>
          <a:srgbClr val="FFC44B"/>
        </a:solidFill>
      </dgm:spPr>
      <dgm:t>
        <a:bodyPr/>
        <a:lstStyle/>
        <a:p>
          <a:pPr rtl="0"/>
          <a:r>
            <a:rPr lang="en-US">
              <a:solidFill>
                <a:schemeClr val="bg2"/>
              </a:solidFill>
              <a:latin typeface="Cambria" panose="02040503050406030204"/>
            </a:rPr>
            <a:t>Identify</a:t>
          </a:r>
          <a:r>
            <a:rPr lang="en-US">
              <a:latin typeface="Cambria" panose="02040503050406030204"/>
            </a:rPr>
            <a:t> </a:t>
          </a:r>
          <a:r>
            <a:rPr lang="en-US">
              <a:solidFill>
                <a:schemeClr val="bg2"/>
              </a:solidFill>
              <a:latin typeface="Cambria" panose="02040503050406030204"/>
            </a:rPr>
            <a:t>Components</a:t>
          </a:r>
          <a:endParaRPr lang="en-US">
            <a:solidFill>
              <a:schemeClr val="bg2"/>
            </a:solidFill>
          </a:endParaRPr>
        </a:p>
      </dgm:t>
    </dgm:pt>
    <dgm:pt modelId="{8265EE85-9851-494E-A6D3-1CDACE947DF3}" type="parTrans" cxnId="{43DC8383-AEE5-490C-A8E5-1F216F2B8FE6}">
      <dgm:prSet/>
      <dgm:spPr/>
      <dgm:t>
        <a:bodyPr/>
        <a:lstStyle/>
        <a:p>
          <a:endParaRPr lang="en-US"/>
        </a:p>
      </dgm:t>
    </dgm:pt>
    <dgm:pt modelId="{B3EFD4A5-9FA1-4ABE-B722-05162509509B}" type="sibTrans" cxnId="{43DC8383-AEE5-490C-A8E5-1F216F2B8FE6}">
      <dgm:prSet/>
      <dgm:spPr/>
      <dgm:t>
        <a:bodyPr/>
        <a:lstStyle/>
        <a:p>
          <a:endParaRPr lang="en-US"/>
        </a:p>
      </dgm:t>
    </dgm:pt>
    <dgm:pt modelId="{7133ECF5-4190-4604-AA2F-03C9A0A9210F}">
      <dgm:prSet phldrT="[Text]"/>
      <dgm:spPr>
        <a:solidFill>
          <a:srgbClr val="609F80"/>
        </a:solidFill>
      </dgm:spPr>
      <dgm:t>
        <a:bodyPr/>
        <a:lstStyle/>
        <a:p>
          <a:r>
            <a:rPr lang="en-US">
              <a:solidFill>
                <a:schemeClr val="bg2"/>
              </a:solidFill>
              <a:latin typeface="Cambria" panose="02040503050406030204"/>
            </a:rPr>
            <a:t>Label</a:t>
          </a:r>
          <a:r>
            <a:rPr lang="en-US">
              <a:latin typeface="Cambria" panose="02040503050406030204"/>
            </a:rPr>
            <a:t> </a:t>
          </a:r>
          <a:r>
            <a:rPr lang="en-US">
              <a:solidFill>
                <a:schemeClr val="bg2"/>
              </a:solidFill>
              <a:latin typeface="Cambria" panose="02040503050406030204"/>
            </a:rPr>
            <a:t>Nodes</a:t>
          </a:r>
          <a:endParaRPr lang="en-US">
            <a:solidFill>
              <a:schemeClr val="bg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7D1B29D7-21DD-436A-8F7C-E87DE53C1431}" type="parTrans" cxnId="{011A9761-E983-4C7D-AB1D-2038261D8FF8}">
      <dgm:prSet/>
      <dgm:spPr/>
      <dgm:t>
        <a:bodyPr/>
        <a:lstStyle/>
        <a:p>
          <a:endParaRPr lang="en-US"/>
        </a:p>
      </dgm:t>
    </dgm:pt>
    <dgm:pt modelId="{46037378-034A-4662-877A-B53E1DA069A3}" type="sibTrans" cxnId="{011A9761-E983-4C7D-AB1D-2038261D8FF8}">
      <dgm:prSet/>
      <dgm:spPr/>
      <dgm:t>
        <a:bodyPr/>
        <a:lstStyle/>
        <a:p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124EF20B-D98C-45B2-BB13-7B93B5373CEB}" type="pres">
      <dgm:prSet presAssocID="{CD7942A0-B7D2-4B14-8FEA-55FC702F5BE7}" presName="ThreeNodes_1" presStyleLbl="node1" presStyleIdx="0" presStyleCnt="3">
        <dgm:presLayoutVars>
          <dgm:bulletEnabled val="1"/>
        </dgm:presLayoutVars>
      </dgm:prSet>
      <dgm:spPr/>
    </dgm:pt>
    <dgm:pt modelId="{CA544AF7-F7B2-4CA5-9251-B4CDB8D06634}" type="pres">
      <dgm:prSet presAssocID="{CD7942A0-B7D2-4B14-8FEA-55FC702F5BE7}" presName="ThreeNodes_2" presStyleLbl="node1" presStyleIdx="1" presStyleCnt="3">
        <dgm:presLayoutVars>
          <dgm:bulletEnabled val="1"/>
        </dgm:presLayoutVars>
      </dgm:prSet>
      <dgm:spPr/>
    </dgm:pt>
    <dgm:pt modelId="{2AE92D3F-F0FA-45DD-BB60-4C6FBC6BC016}" type="pres">
      <dgm:prSet presAssocID="{CD7942A0-B7D2-4B14-8FEA-55FC702F5BE7}" presName="ThreeNodes_3" presStyleLbl="node1" presStyleIdx="2" presStyleCnt="3">
        <dgm:presLayoutVars>
          <dgm:bulletEnabled val="1"/>
        </dgm:presLayoutVars>
      </dgm:prSet>
      <dgm:spPr/>
    </dgm:pt>
    <dgm:pt modelId="{9CA877D8-99F8-40A0-89E9-59A61C9A70F4}" type="pres">
      <dgm:prSet presAssocID="{CD7942A0-B7D2-4B14-8FEA-55FC702F5BE7}" presName="ThreeConn_1-2" presStyleLbl="fgAccFollowNode1" presStyleIdx="0" presStyleCnt="2">
        <dgm:presLayoutVars>
          <dgm:bulletEnabled val="1"/>
        </dgm:presLayoutVars>
      </dgm:prSet>
      <dgm:spPr/>
    </dgm:pt>
    <dgm:pt modelId="{62643EF2-016C-41F1-8CBC-398422A85727}" type="pres">
      <dgm:prSet presAssocID="{CD7942A0-B7D2-4B14-8FEA-55FC702F5BE7}" presName="ThreeConn_2-3" presStyleLbl="fgAccFollowNode1" presStyleIdx="1" presStyleCnt="2">
        <dgm:presLayoutVars>
          <dgm:bulletEnabled val="1"/>
        </dgm:presLayoutVars>
      </dgm:prSet>
      <dgm:spPr/>
    </dgm:pt>
    <dgm:pt modelId="{7A2F6994-DA87-4497-BFC7-DD9D6EC5315F}" type="pres">
      <dgm:prSet presAssocID="{CD7942A0-B7D2-4B14-8FEA-55FC702F5BE7}" presName="ThreeNodes_1_text" presStyleLbl="node1" presStyleIdx="2" presStyleCnt="3">
        <dgm:presLayoutVars>
          <dgm:bulletEnabled val="1"/>
        </dgm:presLayoutVars>
      </dgm:prSet>
      <dgm:spPr/>
    </dgm:pt>
    <dgm:pt modelId="{916C48CB-E452-4B79-A9B9-4C9A90B47960}" type="pres">
      <dgm:prSet presAssocID="{CD7942A0-B7D2-4B14-8FEA-55FC702F5BE7}" presName="ThreeNodes_2_text" presStyleLbl="node1" presStyleIdx="2" presStyleCnt="3">
        <dgm:presLayoutVars>
          <dgm:bulletEnabled val="1"/>
        </dgm:presLayoutVars>
      </dgm:prSet>
      <dgm:spPr/>
    </dgm:pt>
    <dgm:pt modelId="{A31D264E-E285-4E5C-8EB7-762CD501BE72}" type="pres">
      <dgm:prSet presAssocID="{CD7942A0-B7D2-4B14-8FEA-55FC702F5BE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A89A138-BC1A-490F-935E-2EC3F74E8E18}" type="presOf" srcId="{7133ECF5-4190-4604-AA2F-03C9A0A9210F}" destId="{2AE92D3F-F0FA-45DD-BB60-4C6FBC6BC016}" srcOrd="0" destOrd="0" presId="urn:microsoft.com/office/officeart/2005/8/layout/vProcess5"/>
    <dgm:cxn modelId="{011A9761-E983-4C7D-AB1D-2038261D8FF8}" srcId="{CD7942A0-B7D2-4B14-8FEA-55FC702F5BE7}" destId="{7133ECF5-4190-4604-AA2F-03C9A0A9210F}" srcOrd="2" destOrd="0" parTransId="{7D1B29D7-21DD-436A-8F7C-E87DE53C1431}" sibTransId="{46037378-034A-4662-877A-B53E1DA069A3}"/>
    <dgm:cxn modelId="{8A063A46-8F8D-405A-B2D6-6495FA638F46}" type="presOf" srcId="{8EC937D8-BD76-4A12-A3E5-900D5C1E2E05}" destId="{CA544AF7-F7B2-4CA5-9251-B4CDB8D06634}" srcOrd="0" destOrd="0" presId="urn:microsoft.com/office/officeart/2005/8/layout/vProcess5"/>
    <dgm:cxn modelId="{A071614A-8A85-47B2-A113-0652CAB9B428}" type="presOf" srcId="{095A5E99-E976-4550-8F80-53CC813F2F5A}" destId="{124EF20B-D98C-45B2-BB13-7B93B5373CEB}" srcOrd="0" destOrd="0" presId="urn:microsoft.com/office/officeart/2005/8/layout/vProcess5"/>
    <dgm:cxn modelId="{43DC8383-AEE5-490C-A8E5-1F216F2B8FE6}" srcId="{CD7942A0-B7D2-4B14-8FEA-55FC702F5BE7}" destId="{8EC937D8-BD76-4A12-A3E5-900D5C1E2E05}" srcOrd="1" destOrd="0" parTransId="{8265EE85-9851-494E-A6D3-1CDACE947DF3}" sibTransId="{B3EFD4A5-9FA1-4ABE-B722-05162509509B}"/>
    <dgm:cxn modelId="{03E7038C-2CC0-496B-88A0-60396CDC31E4}" type="presOf" srcId="{7133ECF5-4190-4604-AA2F-03C9A0A9210F}" destId="{A31D264E-E285-4E5C-8EB7-762CD501BE72}" srcOrd="1" destOrd="0" presId="urn:microsoft.com/office/officeart/2005/8/layout/vProcess5"/>
    <dgm:cxn modelId="{C2D0E194-BD14-4AD2-9E3A-CE984C34B6CD}" type="presOf" srcId="{CD7942A0-B7D2-4B14-8FEA-55FC702F5BE7}" destId="{1D84D8B6-AB32-4491-B5D2-EFE3D7668B88}" srcOrd="0" destOrd="0" presId="urn:microsoft.com/office/officeart/2005/8/layout/vProcess5"/>
    <dgm:cxn modelId="{BB374C9D-646D-46E6-89B4-117F0E21BA34}" type="presOf" srcId="{8EC937D8-BD76-4A12-A3E5-900D5C1E2E05}" destId="{916C48CB-E452-4B79-A9B9-4C9A90B47960}" srcOrd="1" destOrd="0" presId="urn:microsoft.com/office/officeart/2005/8/layout/vProcess5"/>
    <dgm:cxn modelId="{12FC7FDE-4033-4970-A683-61DE6FA84E89}" type="presOf" srcId="{8877691F-1B60-4485-9174-DDEC7EE68B70}" destId="{9CA877D8-99F8-40A0-89E9-59A61C9A70F4}" srcOrd="0" destOrd="0" presId="urn:microsoft.com/office/officeart/2005/8/layout/vProcess5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7C007CEB-6418-4EA7-9CB6-5B93D0C655E6}" type="presOf" srcId="{095A5E99-E976-4550-8F80-53CC813F2F5A}" destId="{7A2F6994-DA87-4497-BFC7-DD9D6EC5315F}" srcOrd="1" destOrd="0" presId="urn:microsoft.com/office/officeart/2005/8/layout/vProcess5"/>
    <dgm:cxn modelId="{6CF7D6F9-A5F2-48E3-AF5C-A2074559AE21}" type="presOf" srcId="{B3EFD4A5-9FA1-4ABE-B722-05162509509B}" destId="{62643EF2-016C-41F1-8CBC-398422A85727}" srcOrd="0" destOrd="0" presId="urn:microsoft.com/office/officeart/2005/8/layout/vProcess5"/>
    <dgm:cxn modelId="{768DB908-A4BF-48A6-A740-5DD0CBAFBB11}" type="presParOf" srcId="{1D84D8B6-AB32-4491-B5D2-EFE3D7668B88}" destId="{3E0E8213-E460-4EB7-9A92-C2B1CC553F0D}" srcOrd="0" destOrd="0" presId="urn:microsoft.com/office/officeart/2005/8/layout/vProcess5"/>
    <dgm:cxn modelId="{A8B17D3B-E670-4FE0-A845-244C702B8151}" type="presParOf" srcId="{1D84D8B6-AB32-4491-B5D2-EFE3D7668B88}" destId="{124EF20B-D98C-45B2-BB13-7B93B5373CEB}" srcOrd="1" destOrd="0" presId="urn:microsoft.com/office/officeart/2005/8/layout/vProcess5"/>
    <dgm:cxn modelId="{1E8E2D8B-A980-4080-A16E-1F74528DE4D0}" type="presParOf" srcId="{1D84D8B6-AB32-4491-B5D2-EFE3D7668B88}" destId="{CA544AF7-F7B2-4CA5-9251-B4CDB8D06634}" srcOrd="2" destOrd="0" presId="urn:microsoft.com/office/officeart/2005/8/layout/vProcess5"/>
    <dgm:cxn modelId="{7992440C-9F36-432D-90EE-E2A708CEB38B}" type="presParOf" srcId="{1D84D8B6-AB32-4491-B5D2-EFE3D7668B88}" destId="{2AE92D3F-F0FA-45DD-BB60-4C6FBC6BC016}" srcOrd="3" destOrd="0" presId="urn:microsoft.com/office/officeart/2005/8/layout/vProcess5"/>
    <dgm:cxn modelId="{DBE883B8-7D13-43BA-A456-8DBB93D30C93}" type="presParOf" srcId="{1D84D8B6-AB32-4491-B5D2-EFE3D7668B88}" destId="{9CA877D8-99F8-40A0-89E9-59A61C9A70F4}" srcOrd="4" destOrd="0" presId="urn:microsoft.com/office/officeart/2005/8/layout/vProcess5"/>
    <dgm:cxn modelId="{A3B9E6ED-FFD0-430E-B609-EBE8E75E7C44}" type="presParOf" srcId="{1D84D8B6-AB32-4491-B5D2-EFE3D7668B88}" destId="{62643EF2-016C-41F1-8CBC-398422A85727}" srcOrd="5" destOrd="0" presId="urn:microsoft.com/office/officeart/2005/8/layout/vProcess5"/>
    <dgm:cxn modelId="{278FE748-9C54-4E36-9203-E948DB63C99A}" type="presParOf" srcId="{1D84D8B6-AB32-4491-B5D2-EFE3D7668B88}" destId="{7A2F6994-DA87-4497-BFC7-DD9D6EC5315F}" srcOrd="6" destOrd="0" presId="urn:microsoft.com/office/officeart/2005/8/layout/vProcess5"/>
    <dgm:cxn modelId="{E81279B5-23BF-4F73-A353-8831FC04E9BC}" type="presParOf" srcId="{1D84D8B6-AB32-4491-B5D2-EFE3D7668B88}" destId="{916C48CB-E452-4B79-A9B9-4C9A90B47960}" srcOrd="7" destOrd="0" presId="urn:microsoft.com/office/officeart/2005/8/layout/vProcess5"/>
    <dgm:cxn modelId="{16289EC3-0C51-4B32-B6CC-FE8F7F6F6C76}" type="presParOf" srcId="{1D84D8B6-AB32-4491-B5D2-EFE3D7668B88}" destId="{A31D264E-E285-4E5C-8EB7-762CD501BE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EF20B-D98C-45B2-BB13-7B93B5373CEB}">
      <dsp:nvSpPr>
        <dsp:cNvPr id="0" name=""/>
        <dsp:cNvSpPr/>
      </dsp:nvSpPr>
      <dsp:spPr>
        <a:xfrm>
          <a:off x="0" y="0"/>
          <a:ext cx="2894599" cy="898351"/>
        </a:xfrm>
        <a:prstGeom prst="roundRect">
          <a:avLst>
            <a:gd name="adj" fmla="val 10000"/>
          </a:avLst>
        </a:prstGeom>
        <a:solidFill>
          <a:srgbClr val="FF854F"/>
        </a:solidFill>
        <a:ln>
          <a:solidFill>
            <a:schemeClr val="accent1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2"/>
              </a:solidFill>
              <a:latin typeface="Cambria" panose="02040503050406030204"/>
            </a:rPr>
            <a:t>Scan Circuit</a:t>
          </a:r>
          <a:endParaRPr lang="en-US" sz="2400" kern="1200">
            <a:solidFill>
              <a:schemeClr val="bg2"/>
            </a:solidFill>
          </a:endParaRPr>
        </a:p>
      </dsp:txBody>
      <dsp:txXfrm>
        <a:off x="26312" y="26312"/>
        <a:ext cx="1925207" cy="845727"/>
      </dsp:txXfrm>
    </dsp:sp>
    <dsp:sp modelId="{CA544AF7-F7B2-4CA5-9251-B4CDB8D06634}">
      <dsp:nvSpPr>
        <dsp:cNvPr id="0" name=""/>
        <dsp:cNvSpPr/>
      </dsp:nvSpPr>
      <dsp:spPr>
        <a:xfrm>
          <a:off x="255405" y="1048076"/>
          <a:ext cx="2894599" cy="898351"/>
        </a:xfrm>
        <a:prstGeom prst="roundRect">
          <a:avLst>
            <a:gd name="adj" fmla="val 10000"/>
          </a:avLst>
        </a:prstGeom>
        <a:solidFill>
          <a:srgbClr val="FFC44B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2"/>
              </a:solidFill>
              <a:latin typeface="Cambria" panose="02040503050406030204"/>
            </a:rPr>
            <a:t>Identify</a:t>
          </a:r>
          <a:r>
            <a:rPr lang="en-US" sz="2400" kern="1200">
              <a:latin typeface="Cambria" panose="02040503050406030204"/>
            </a:rPr>
            <a:t> </a:t>
          </a:r>
          <a:r>
            <a:rPr lang="en-US" sz="2400" kern="1200">
              <a:solidFill>
                <a:schemeClr val="bg2"/>
              </a:solidFill>
              <a:latin typeface="Cambria" panose="02040503050406030204"/>
            </a:rPr>
            <a:t>Components</a:t>
          </a:r>
          <a:endParaRPr lang="en-US" sz="2400" kern="1200">
            <a:solidFill>
              <a:schemeClr val="bg2"/>
            </a:solidFill>
          </a:endParaRPr>
        </a:p>
      </dsp:txBody>
      <dsp:txXfrm>
        <a:off x="281717" y="1074388"/>
        <a:ext cx="2002641" cy="845727"/>
      </dsp:txXfrm>
    </dsp:sp>
    <dsp:sp modelId="{2AE92D3F-F0FA-45DD-BB60-4C6FBC6BC016}">
      <dsp:nvSpPr>
        <dsp:cNvPr id="0" name=""/>
        <dsp:cNvSpPr/>
      </dsp:nvSpPr>
      <dsp:spPr>
        <a:xfrm>
          <a:off x="510811" y="2096153"/>
          <a:ext cx="2894599" cy="898351"/>
        </a:xfrm>
        <a:prstGeom prst="roundRect">
          <a:avLst>
            <a:gd name="adj" fmla="val 10000"/>
          </a:avLst>
        </a:prstGeom>
        <a:solidFill>
          <a:srgbClr val="609F8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2"/>
              </a:solidFill>
              <a:latin typeface="Cambria" panose="02040503050406030204"/>
            </a:rPr>
            <a:t>Label</a:t>
          </a:r>
          <a:r>
            <a:rPr lang="en-US" sz="2400" kern="1200">
              <a:latin typeface="Cambria" panose="02040503050406030204"/>
            </a:rPr>
            <a:t> </a:t>
          </a:r>
          <a:r>
            <a:rPr lang="en-US" sz="2400" kern="1200">
              <a:solidFill>
                <a:schemeClr val="bg2"/>
              </a:solidFill>
              <a:latin typeface="Cambria" panose="02040503050406030204"/>
            </a:rPr>
            <a:t>Nodes</a:t>
          </a:r>
          <a:endParaRPr lang="en-US" sz="2400" kern="1200">
            <a:solidFill>
              <a:schemeClr val="bg2"/>
            </a:solidFill>
          </a:endParaRPr>
        </a:p>
      </dsp:txBody>
      <dsp:txXfrm>
        <a:off x="537123" y="2122465"/>
        <a:ext cx="2002641" cy="845727"/>
      </dsp:txXfrm>
    </dsp:sp>
    <dsp:sp modelId="{9CA877D8-99F8-40A0-89E9-59A61C9A70F4}">
      <dsp:nvSpPr>
        <dsp:cNvPr id="0" name=""/>
        <dsp:cNvSpPr/>
      </dsp:nvSpPr>
      <dsp:spPr>
        <a:xfrm>
          <a:off x="2310670" y="681249"/>
          <a:ext cx="583928" cy="5839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442054" y="681249"/>
        <a:ext cx="321160" cy="439406"/>
      </dsp:txXfrm>
    </dsp:sp>
    <dsp:sp modelId="{62643EF2-016C-41F1-8CBC-398422A85727}">
      <dsp:nvSpPr>
        <dsp:cNvPr id="0" name=""/>
        <dsp:cNvSpPr/>
      </dsp:nvSpPr>
      <dsp:spPr>
        <a:xfrm>
          <a:off x="2566076" y="1723337"/>
          <a:ext cx="583928" cy="5839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697460" y="1723337"/>
        <a:ext cx="321160" cy="439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HOOOOO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8/2/2023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18:48.81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26321 11980 16383 0 0,'7'4006'0'0'0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1:47.83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22513 10031 16383 0 0,'30'1816'0'0'0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0:49.884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8840 6968 16383 0 0,'3'-2418'0'0'0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0:57.470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8950 4523 16383 0 0,'9315'-37'0'0'0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0:57.471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22540 4490 16383 0 0,'23'2471'0'0'0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1:07.552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22668 4508 16383 0 0,'9359'13'0'0'0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1:16.812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36315 4521 16383 0 0,'-1'4009'0'0'0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7:21.122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20326 4582 16383 0 0,'0'0'0'0'0,"-1"0"0"0"0,-1 0 0 0 0,-1 0 0 0 0,-1 0 0 0 0,-1 0 0 0 0,0 0 0 0 0,0 1 0 0 0,0 1 0 0 0,-1-1 0 0 0,1 1 0 0 0,0 0 0 0 0,1 0 0 0 0,0 0 0 0 0,0 0 0 0 0,1-1 0 0 0,0 0 0 0 0,0 1 0 0 0,1-2 0 0 0,-1 2 0 0 0,0-1 0 0 0,0 0 0 0 0,0 1 0 0 0,0-1 0 0 0,0 0 0 0 0,1 0 0 0 0,-1 0 0 0 0,0 0 0 0 0,1 0 0 0 0,-1 0 0 0 0,1 0 0 0 0,-1 1 0 0 0,0-1 0 0 0,0 1 0 0 0,0-1 0 0 0,0 0 0 0 0,1 1 0 0 0,0-1 0 0 0,0 1 0 0 0,0-1 0 0 0,1 1 0 0 0,-1 1 0 0 0,0 0 0 0 0,0-1 0 0 0,0 1 0 0 0,0-1 0 0 0,0 0 0 0 0,1 0 0 0 0,-1 0 0 0 0,1 0 0 0 0,-1 0 0 0 0,1 1 0 0 0,-1-1 0 0 0,1 0 0 0 0,-1 1 0 0 0,1 0 0 0 0,0 0 0 0 0,0 0 0 0 0,0 0 0 0 0,1 0 0 0 0,0 1 0 0 0,-1-1 0 0 0,0-1 0 0 0,1 1 0 0 0,-1 0 0 0 0,1 0 0 0 0,-1 0 0 0 0,1 0 0 0 0,0 1 0 0 0,0-1 0 0 0,0 1 0 0 0,0-1 0 0 0,0 1 0 0 0,0-1 0 0 0,0 1 0 0 0,0 0 0 0 0,0-1 0 0 0,0 1 0 0 0,0 0 0 0 0,0 0 0 0 0,0-1 0 0 0,0 1 0 0 0,0 0 0 0 0,0-1 0 0 0,0 1 0 0 0,0 0 0 0 0,0-1 0 0 0,0 0 0 0 0,0 1 0 0 0,0-1 0 0 0,0 0 0 0 0,0 0 0 0 0,0 1 0 0 0,0-1 0 0 0,0 0 0 0 0,0 0 0 0 0,0 1 0 0 0,0-1 0 0 0,0 0 0 0 0,0 1 0 0 0,0-1 0 0 0,0 1 0 0 0,1-1 0 0 0,0-1 0 0 0,-1 1 0 0 0,1 0 0 0 0,0 0 0 0 0,0-1 0 0 0,1 0 0 0 0,-1 0 0 0 0,0 0 0 0 0,1 0 0 0 0,-1 0 0 0 0,1 0 0 0 0,-1 0 0 0 0,1 0 0 0 0,0-1 0 0 0,0 1 0 0 0,0 0 0 0 0,1 0 0 0 0,0 0 0 0 0,-1 0 0 0 0,1 0 0 0 0,-1 0 0 0 0,1 0 0 0 0,0 0 0 0 0,-1-1 0 0 0,1 1 0 0 0,-1 1 0 0 0,0-1 0 0 0,1-1 0 0 0,-1 1 0 0 0,1 0 0 0 0,-1-1 0 0 0,0 1 0 0 0,0 0 0 0 0,1-1 0 0 0,-1 1 0 0 0,1 0 0 0 0,-1 0 0 0 0,1 0 0 0 0,-1-1 0 0 0,1 1 0 0 0,-1 0 0 0 0,0-1 0 0 0,0 1 0 0 0,1 0 0 0 0,0-1 0 0 0,0 0 0 0 0,0-1 0 0 0,1 0 0 0 0,-2 1 0 0 0,1 0 0 0 0,0 0 0 0 0,0-1 0 0 0,0 1 0 0 0,0-1 0 0 0,0 0 0 0 0,1 0 0 0 0,-1 0 0 0 0,0 0 0 0 0,1 0 0 0 0,-1 0 0 0 0,1 0 0 0 0,-1 0 0 0 0,0 0 0 0 0,1 0 0 0 0,-1 0 0 0 0,0 0 0 0 0,0 0 0 0 0,0-1 0 0 0,0 0 0 0 0,-1 1 0 0 0,0-2 0 0 0,0 1 0 0 0,0 0 0 0 0,0-1 0 0 0,0 1 0 0 0,0-1 0 0 0,0 1 0 0 0,1 0 0 0 0,0-1 0 0 0,0-1 0 0 0,0 1 0 0 0,-1 0 0 0 0,1-1 0 0 0,0 1 0 0 0,-1-1 0 0 0,0 1 0 0 0,1 0 0 0 0,0 1 0 0 0,-1-1 0 0 0,0 0 0 0 0,0 0 0 0 0,1 1 0 0 0,-2-1 0 0 0,1 0 0 0 0,0 1 0 0 0,-1-2 0 0 0,1 2 0 0 0,-1-2 0 0 0,0 2 0 0 0,1-1 0 0 0,-1-1 0 0 0,0 1 0 0 0,0-1 0 0 0,0 0 0 0 0,0 0 0 0 0,0-1 0 0 0,0 1 0 0 0,0 0 0 0 0,-1 0 0 0 0,1 0 0 0 0,0 0 0 0 0,0 1 0 0 0,-1-1 0 0 0,1 0 0 0 0,0 0 0 0 0,0 1 0 0 0,0-1 0 0 0,-1 1 0 0 0,1-1 0 0 0,-1 0 0 0 0,1 0 0 0 0,0-1 0 0 0,0 1 0 0 0,-1 0 0 0 0,0-1 0 0 0,0 1 0 0 0,0 0 0 0 0,0-1 0 0 0,0 1 0 0 0,0 0 0 0 0,0 0 0 0 0,0-1 0 0 0,0 1 0 0 0,0 0 0 0 0,0-1 0 0 0,0 1 0 0 0,0 0 0 0 0,0 0 0 0 0,0-1 0 0 0,0 1 0 0 0,0 0 0 0 0,0-1 0 0 0,0 1 0 0 0,0 0 0 0 0,0 0 0 0 0,0-1 0 0 0,0 1 0 0 0,0 0 0 0 0,0-1 0 0 0,0 1 0 0 0,0 0 0 0 0,0 0 0 0 0,0-1 0 0 0,0 1 0 0 0,0 0 0 0 0,0 0 0 0 0,0 0 0 0 0,0-1 0 0 0,0 1 0 0 0,0 0 0 0 0,-1 0 0 0 0,1 1 0 0 0,-1-1 0 0 0,0 0 0 0 0,1 0 0 0 0,-1 0 0 0 0,1-1 0 0 0,0 0 0 0 0,-1 1 0 0 0,0 1 0 0 0,-1-1 0 0 0,1 0 0 0 0,0 0 0 0 0,-1-1 0 0 0,0 1 0 0 0,0 0 0 0 0,0 1 0 0 0,1-1 0 0 0,0 0 0 0 0,-1 1 0 0 0,1 0 0 0 0,0 0 0 0 0,0 0 0 0 0,0-1 0 0 0,0 2 0 0 0,0-1 0 0 0,-1 0 0 0 0,1 0 0 0 0,0 1 0 0 0,0 1 0 0 0,1 1 0 0 0,1 0 0 0 0,1 1 0 0 0,0 0 0 0 0,0 0 0 0 0,0 0 0 0 0,0 0 0 0 0,1 1 0 0 0,-1-1 0 0 0,1 0 0 0 0,-1 0 0 0 0,1 1 0 0 0,-1-1 0 0 0,0 1 0 0 0,-1-1 0 0 0,1 0 0 0 0,-1 0 0 0 0,0 0 0 0 0,0 1 0 0 0,0-1 0 0 0,0 0 0 0 0,-1 1 0 0 0,1-1 0 0 0,-1 1 0 0 0,0 0 0 0 0,0 0 0 0 0,1 0 0 0 0,-2 0 0 0 0,2 0 0 0 0,0-1 0 0 0,0 1 0 0 0,-1 0 0 0 0,1-1 0 0 0,-1 1 0 0 0,0 1 0 0 0,0-1 0 0 0,0 0 0 0 0,0 0 0 0 0,0 0 0 0 0,0 1 0 0 0,0-1 0 0 0,0 0 0 0 0,0 0 0 0 0,0 0 0 0 0,0 0 0 0 0,0 1 0 0 0,0-1 0 0 0,0 0 0 0 0,0 0 0 0 0,0 0 0 0 0,0 0 0 0 0,0 1 0 0 0,0-1 0 0 0,0 0 0 0 0,0 0 0 0 0,0 1 0 0 0,0-1 0 0 0,0 0 0 0 0,-1 0 0 0 0,1-1 0 0 0,-1 1 0 0 0,0-1 0 0 0,1 1 0 0 0,-1-1 0 0 0,0 1 0 0 0,1-1 0 0 0,-1 1 0 0 0,0-1 0 0 0,0 0 0 0 0,0 1 0 0 0,0 0 0 0 0,0-1 0 0 0,0 0 0 0 0,0 0 0 0 0,0 0 0 0 0,-1-1 0 0 0,1 1 0 0 0,-1-1 0 0 0,0 1 0 0 0,1 0 0 0 0,1 1 0 0 0,-2-1 0 0 0,1 0 0 0 0,0 1 0 0 0,0 0 0 0 0,0-1 0 0 0,0 1 0 0 0,0 0 0 0 0,0 0 0 0 0,0-1 0 0 0,1 0 0 0 0,1 0 0 0 0,1-1 0 0 0,0-1 0 0 0,1 1 0 0 0,0-1 0 0 0,0-1 0 0 0,-1 0 0 0 0,1 0 0 0 0,0 1 0 0 0,-1-1 0 0 0,1 1 0 0 0,0 0 0 0 0,0 0 0 0 0,0 0 0 0 0,1 0 0 0 0,-1 0 0 0 0,0 0 0 0 0,-1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18:51.77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26907 15949 16383 0 0,'-18848'-20'0'0'0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19:02.15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8041 15955 16383 0 0,'-11'-2396'0'0'0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19:06.49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17183 15921 16383 0 0,'-6'-2421'0'0'0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19:15.54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17172 15795 16383 0 0,'-1'0'0'0'0,"-4"0"0"0"0,-1 0 0 0 0,-2 0 0 0 0,-1 1 0 0 0,1 1 0 0 0,-1 1 0 0 0,1 1 0 0 0,0 2 0 0 0,2 0 0 0 0,1 1 0 0 0,1-1 0 0 0,1 0 0 0 0,0 1 0 0 0,2-1 0 0 0,0 1 0 0 0,1 0 0 0 0,0 0 0 0 0,0 0 0 0 0,1 0 0 0 0,-1 0 0 0 0,0 1 0 0 0,0-1 0 0 0,0 0 0 0 0,0 1 0 0 0,0-1 0 0 0,1-1 0 0 0,2 0 0 0 0,1-2 0 0 0,2-2 0 0 0,0 0 0 0 0,1-2 0 0 0,1 0 0 0 0,-1 0 0 0 0,1 0 0 0 0,0-1 0 0 0,-1 1 0 0 0,1 0 0 0 0,-1 0 0 0 0,1 0 0 0 0,-1 0 0 0 0,1 0 0 0 0,-1 0 0 0 0,1 0 0 0 0,-1 0 0 0 0,1 0 0 0 0,-1 0 0 0 0,0 0 0 0 0,1 0 0 0 0,-1 0 0 0 0,1 0 0 0 0,-1 0 0 0 0,1 0 0 0 0,-1-1 0 0 0,1-2 0 0 0,-1-2 0 0 0,-1 0 0 0 0,0-2 0 0 0,-2 0 0 0 0,-1-2 0 0 0,-1-1 0 0 0,1 0 0 0 0,-1 0 0 0 0,-1 1 0 0 0,0 1 0 0 0,0 0 0 0 0,-1 0 0 0 0,1 1 0 0 0,-2 0 0 0 0,1 0 0 0 0,0 0 0 0 0,0 0 0 0 0,0 0 0 0 0,-1 1 0 0 0,-2 2 0 0 0,0 0 0 0 0,-1 1 0 0 0,-1 0 0 0 0,-1 2 0 0 0,-1 0 0 0 0,0 1 0 0 0,0 0 0 0 0,0 0 0 0 0,-1 0 0 0 0,1 0 0 0 0,0 1 0 0 0,-1-1 0 0 0,1 0 0 0 0,0 0 0 0 0,-1 0 0 0 0,0 0 0 0 0,-1 0 0 0 0,0 0 0 0 0,1 0 0 0 0,0 0 0 0 0,0 0 0 0 0,2 1 0 0 0,1 1 0 0 0,-1-1 0 0 0,2 2 0 0 0,-1-1 0 0 0,0 2 0 0 0,0-1 0 0 0,-1 1 0 0 0,0-1 0 0 0,-1-1 0 0 0,2 1 0 0 0,-1 0 0 0 0,1 0 0 0 0,-1 0 0 0 0,1 1 0 0 0,2 0 0 0 0,0 1 0 0 0,2 1 0 0 0,0 0 0 0 0,1 1 0 0 0,0 0 0 0 0,1 1 0 0 0,-1-1 0 0 0,0 1 0 0 0,0 1 0 0 0,0 1 0 0 0,0 2 0 0 0,0-1 0 0 0,0 2 0 0 0,0 0 0 0 0,0-2 0 0 0,0 1 0 0 0,0 0 0 0 0,0-2 0 0 0,0 0 0 0 0,0-1 0 0 0,2-1 0 0 0,-1-1 0 0 0,2 0 0 0 0,1 0 0 0 0,1-2 0 0 0,1-1 0 0 0,0-1 0 0 0,1-2 0 0 0,0-1 0 0 0,1 0 0 0 0,-1 0 0 0 0,1 0 0 0 0,-1-1 0 0 0,1 1 0 0 0,1 0 0 0 0,1 0 0 0 0,0 0 0 0 0,1 0 0 0 0,0 0 0 0 0,-1 0 0 0 0,0 0 0 0 0,-1 0 0 0 0,-1 0 0 0 0,0 0 0 0 0,0-1 0 0 0,-1-1 0 0 0,0-1 0 0 0,1 0 0 0 0,-1-1 0 0 0,0 0 0 0 0,-1-2 0 0 0,0 1 0 0 0,-2 0 0 0 0,-1-1 0 0 0,-1 0 0 0 0,-1 0 0 0 0,0-1 0 0 0,-1 0 0 0 0,0 0 0 0 0,-1 0 0 0 0,1-1 0 0 0,0 1 0 0 0,0-1 0 0 0,-2 1 0 0 0,-1-1 0 0 0,0 1 0 0 0,-2-2 0 0 0,-2 0 0 0 0,-1 1 0 0 0,0 2 0 0 0,0 1 0 0 0,0 2 0 0 0,0 0 0 0 0,1 2 0 0 0,-1 0 0 0 0,-1 1 0 0 0,-1 0 0 0 0,0 0 0 0 0,1 1 0 0 0,0-1 0 0 0,1 0 0 0 0,0 0 0 0 0,1 0 0 0 0,-1 0 0 0 0,1 0 0 0 0,0 0 0 0 0,0 0 0 0 0,-1 0 0 0 0,1 0 0 0 0,-1 0 0 0 0,1 0 0 0 0,0 0 0 0 0,-1 0 0 0 0,1 0 0 0 0,0 0 0 0 0,-1 0 0 0 0,1 0 0 0 0,0 0 0 0 0,1 1 0 0 0,2 2 0 0 0,2 2 0 0 0,0 0 0 0 0,2 2 0 0 0,0 0 0 0 0,0 1 0 0 0,0 0 0 0 0,0-1 0 0 0,1 1 0 0 0,-1 0 0 0 0,0-1 0 0 0,0 1 0 0 0,1-2 0 0 0,2-2 0 0 0,1-1 0 0 0,2-2 0 0 0,0 0 0 0 0,2-1 0 0 0,-1-1 0 0 0,1 1 0 0 0,2 0 0 0 0,0 0 0 0 0,1-2 0 0 0,1-2 0 0 0,-1-1 0 0 0,1 1 0 0 0,0-2 0 0 0,0 0 0 0 0,0-1 0 0 0,0-1 0 0 0,0-1 0 0 0,-1 0 0 0 0,-2 0 0 0 0,0 0 0 0 0,-1-1 0 0 0,-1 0 0 0 0,-2 0 0 0 0,-1 1 0 0 0,-1 0 0 0 0,-1 1 0 0 0,0 0 0 0 0,-2 0 0 0 0,1 1 0 0 0,-1 0 0 0 0,-1-1 0 0 0,1 1 0 0 0,0 0 0 0 0,0-1 0 0 0,-2 3 0 0 0,-1 0 0 0 0,-1 1 0 0 0,-2 1 0 0 0,-1 1 0 0 0,0 1 0 0 0,-3 0 0 0 0,0 1 0 0 0,-2 0 0 0 0,0 0 0 0 0,0 0 0 0 0,-1 0 0 0 0,0 0 0 0 0,0 0 0 0 0,2 0 0 0 0,0 0 0 0 0,2 0 0 0 0,1 0 0 0 0,0 0 0 0 0,1 0 0 0 0,0 0 0 0 0,0 0 0 0 0,0 0 0 0 0,0 0 0 0 0,2 2 0 0 0,0-1 0 0 0,1 2 0 0 0,-1 0 0 0 0,2 1 0 0 0,0 0 0 0 0,0 0 0 0 0,0 0 0 0 0,2 2 0 0 0,0-1 0 0 0,1 2 0 0 0,0 0 0 0 0,0 0 0 0 0,0 0 0 0 0,0 0 0 0 0,0 0 0 0 0,0 0 0 0 0,0 0 0 0 0,0-1 0 0 0,0 1 0 0 0,0 0 0 0 0,0 0 0 0 0,0 0 0 0 0,0 1 0 0 0,0-1 0 0 0,0 0 0 0 0,0 1 0 0 0,0-1 0 0 0,0 0 0 0 0,0 0 0 0 0,0 0 0 0 0,1-1 0 0 0,2-2 0 0 0,0-1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0:17.14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8835 10534 16383 0 0,'3'1689'0'0'0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0:26.19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8832 10571 16383 0 0,'-7'634'0'0'0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0:35.00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8862 10498 16383 0 0,'-19'1468'0'0'0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1T14:21:47.83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22600 10075 16383 0 0,'8'1798'0'0'0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HOOOOO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8/2/2023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solver this problem we are creating a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6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0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2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1AF0-43A2-48A8-9B51-560612267D05}" type="datetime1">
              <a:rPr lang="en-US" smtClean="0"/>
              <a:t>8/2/2023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A0174-4EBA-4F0F-A775-DF59A6D6D90F}" type="datetime1">
              <a:rPr lang="en-US" smtClean="0"/>
              <a:t>8/2/2023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1198-1644-433A-9503-45C4F878A3F9}" type="datetime1">
              <a:rPr lang="en-US" smtClean="0"/>
              <a:t>8/2/2023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C634-AD55-4050-8F49-396A0DE0761C}" type="datetime1">
              <a:rPr lang="en-US" smtClean="0"/>
              <a:t>8/2/2023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8B2-5828-43DF-978B-A37E380B8904}" type="datetime1">
              <a:rPr lang="en-US" smtClean="0"/>
              <a:t>8/2/2023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DE1D7-22D6-4E0B-BE23-0CAD97C2B961}" type="datetime1">
              <a:rPr lang="en-US" smtClean="0"/>
              <a:t>8/2/2023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31FB-4914-4F24-AC91-F39DBE34FDBE}" type="datetime1">
              <a:rPr lang="en-US" smtClean="0"/>
              <a:t>8/2/2023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B32D-5BF6-4CA9-A39F-DAAA78A18AD6}" type="datetime1">
              <a:rPr lang="en-US" smtClean="0"/>
              <a:t>8/2/2023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15B-CDC6-4663-90A4-DE3A9F457434}" type="datetime1">
              <a:rPr lang="en-US" smtClean="0"/>
              <a:t>8/2/2023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197A0-E2B3-4774-9572-B7E0EA0427A2}" type="datetime1">
              <a:rPr lang="en-US" smtClean="0"/>
              <a:t>8/2/2023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89EE-2CCF-49CD-8B0B-CC5979BB4C80}" type="datetime1">
              <a:rPr lang="en-US" smtClean="0"/>
              <a:t>8/2/2023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D8DD2-7B1A-478F-BCEA-8E2E8414C0FB}" type="datetime1">
              <a:rPr lang="en-US" smtClean="0"/>
              <a:t>8/2/2023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Circuitopia NEU Young Scholars Program Aug 3 2023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hyperlink" Target="https://itif.org/publications/2023/04/24/short-circuited-electrical-engineering-degrees-in-the-united-stat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9" Type="http://schemas.openxmlformats.org/officeDocument/2006/relationships/image" Target="../media/image58.svg"/><Relationship Id="rId21" Type="http://schemas.openxmlformats.org/officeDocument/2006/relationships/customXml" Target="../ink/ink10.xml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7" Type="http://schemas.openxmlformats.org/officeDocument/2006/relationships/customXml" Target="../ink/ink3.xml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customXml" Target="../ink/ink5.xml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37" Type="http://schemas.openxmlformats.org/officeDocument/2006/relationships/image" Target="../media/image56.svg"/><Relationship Id="rId40" Type="http://schemas.openxmlformats.org/officeDocument/2006/relationships/image" Target="../media/image59.png"/><Relationship Id="rId45" Type="http://schemas.openxmlformats.org/officeDocument/2006/relationships/image" Target="../media/image13.jpe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50.png"/><Relationship Id="rId36" Type="http://schemas.openxmlformats.org/officeDocument/2006/relationships/image" Target="../media/image55.png"/><Relationship Id="rId10" Type="http://schemas.openxmlformats.org/officeDocument/2006/relationships/image" Target="../media/image41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10.png"/><Relationship Id="rId4" Type="http://schemas.openxmlformats.org/officeDocument/2006/relationships/image" Target="../media/image38.png"/><Relationship Id="rId9" Type="http://schemas.openxmlformats.org/officeDocument/2006/relationships/customXml" Target="../ink/ink4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customXml" Target="../ink/ink13.xml"/><Relationship Id="rId30" Type="http://schemas.openxmlformats.org/officeDocument/2006/relationships/image" Target="../media/image51.png"/><Relationship Id="rId35" Type="http://schemas.openxmlformats.org/officeDocument/2006/relationships/image" Target="../media/image54.png"/><Relationship Id="rId43" Type="http://schemas.openxmlformats.org/officeDocument/2006/relationships/image" Target="../media/image62.svg"/><Relationship Id="rId8" Type="http://schemas.openxmlformats.org/officeDocument/2006/relationships/image" Target="../media/image40.png"/><Relationship Id="rId3" Type="http://schemas.openxmlformats.org/officeDocument/2006/relationships/customXml" Target="../ink/ink1.xml"/><Relationship Id="rId12" Type="http://schemas.openxmlformats.org/officeDocument/2006/relationships/image" Target="../media/image42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57.png"/><Relationship Id="rId20" Type="http://schemas.openxmlformats.org/officeDocument/2006/relationships/image" Target="../media/image46.png"/><Relationship Id="rId41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747" y="-170531"/>
            <a:ext cx="12536363" cy="19953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Circuit as a Puzzle Game (Circuitopia)</a:t>
            </a:r>
            <a:endParaRPr lang="en-US">
              <a:solidFill>
                <a:schemeClr val="bg2"/>
              </a:solidFill>
              <a:ea typeface="Cambri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23E7B-1F9E-C06C-D218-6C3AD2615A0D}"/>
              </a:ext>
            </a:extLst>
          </p:cNvPr>
          <p:cNvSpPr txBox="1"/>
          <p:nvPr/>
        </p:nvSpPr>
        <p:spPr>
          <a:xfrm>
            <a:off x="4722812" y="2971342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CE0F4-80D1-9454-3DA2-278AFC953560}"/>
              </a:ext>
            </a:extLst>
          </p:cNvPr>
          <p:cNvSpPr txBox="1"/>
          <p:nvPr/>
        </p:nvSpPr>
        <p:spPr>
          <a:xfrm>
            <a:off x="4865687" y="3114216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5C1CA-671C-76A2-2BD9-80317EED4F72}"/>
              </a:ext>
            </a:extLst>
          </p:cNvPr>
          <p:cNvSpPr txBox="1"/>
          <p:nvPr/>
        </p:nvSpPr>
        <p:spPr>
          <a:xfrm>
            <a:off x="5008562" y="3257092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CA9CE-8749-7CEE-8ABF-EEA61F5E4554}"/>
              </a:ext>
            </a:extLst>
          </p:cNvPr>
          <p:cNvSpPr txBox="1"/>
          <p:nvPr/>
        </p:nvSpPr>
        <p:spPr>
          <a:xfrm>
            <a:off x="5151437" y="3399966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E8961-D2D7-1C91-86EB-F0E8F5011B42}"/>
              </a:ext>
            </a:extLst>
          </p:cNvPr>
          <p:cNvSpPr txBox="1"/>
          <p:nvPr/>
        </p:nvSpPr>
        <p:spPr>
          <a:xfrm>
            <a:off x="5294312" y="3606978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70E3B-E238-B049-9544-E80FFA6E42C8}"/>
              </a:ext>
            </a:extLst>
          </p:cNvPr>
          <p:cNvSpPr txBox="1"/>
          <p:nvPr/>
        </p:nvSpPr>
        <p:spPr>
          <a:xfrm>
            <a:off x="10184641" y="39143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D5851-D694-9946-ABAA-A79D081B62D9}"/>
              </a:ext>
            </a:extLst>
          </p:cNvPr>
          <p:cNvSpPr txBox="1"/>
          <p:nvPr/>
        </p:nvSpPr>
        <p:spPr>
          <a:xfrm>
            <a:off x="10184641" y="39143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B0E93-5801-0F43-8011-D98903D6712E}"/>
              </a:ext>
            </a:extLst>
          </p:cNvPr>
          <p:cNvSpPr txBox="1"/>
          <p:nvPr/>
        </p:nvSpPr>
        <p:spPr>
          <a:xfrm>
            <a:off x="10184641" y="39143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B7307D-4290-8044-A88F-BA51DECB3857}"/>
              </a:ext>
            </a:extLst>
          </p:cNvPr>
          <p:cNvSpPr txBox="1"/>
          <p:nvPr/>
        </p:nvSpPr>
        <p:spPr>
          <a:xfrm>
            <a:off x="10184641" y="39143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1F73EA-1B56-C944-BAF7-BAA7EE2E73A8}"/>
              </a:ext>
            </a:extLst>
          </p:cNvPr>
          <p:cNvSpPr txBox="1"/>
          <p:nvPr/>
        </p:nvSpPr>
        <p:spPr>
          <a:xfrm>
            <a:off x="10184641" y="39143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69BD7-F43C-EBB7-7D24-3E61166E90B7}"/>
              </a:ext>
            </a:extLst>
          </p:cNvPr>
          <p:cNvSpPr txBox="1"/>
          <p:nvPr/>
        </p:nvSpPr>
        <p:spPr>
          <a:xfrm>
            <a:off x="1456131" y="3589741"/>
            <a:ext cx="10419559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>
                <a:solidFill>
                  <a:schemeClr val="bg2"/>
                </a:solidFill>
                <a:cs typeface="Calibri"/>
              </a:rPr>
              <a:t>Zaraius Bilimoria, YSP Student, </a:t>
            </a:r>
            <a:r>
              <a:rPr lang="en-US" sz="2000" i="1">
                <a:solidFill>
                  <a:schemeClr val="bg2"/>
                </a:solidFill>
                <a:cs typeface="Calibri"/>
              </a:rPr>
              <a:t>Revere High School</a:t>
            </a:r>
            <a:endParaRPr lang="en-US" sz="2000">
              <a:solidFill>
                <a:schemeClr val="bg2"/>
              </a:solidFill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US" sz="2000">
                <a:solidFill>
                  <a:schemeClr val="bg2"/>
                </a:solidFill>
                <a:cs typeface="Calibri"/>
              </a:rPr>
              <a:t>Ethan Andersson, YSP Student, </a:t>
            </a:r>
            <a:r>
              <a:rPr lang="en-US" sz="2000" i="1">
                <a:solidFill>
                  <a:schemeClr val="bg2"/>
                </a:solidFill>
                <a:cs typeface="Calibri"/>
              </a:rPr>
              <a:t>Boston Latin School</a:t>
            </a:r>
            <a:endParaRPr lang="en-US" sz="2000">
              <a:solidFill>
                <a:schemeClr val="bg2"/>
              </a:solidFill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US" sz="2000" err="1">
                <a:solidFill>
                  <a:schemeClr val="bg2"/>
                </a:solidFill>
                <a:cs typeface="Calibri"/>
              </a:rPr>
              <a:t>Kayland</a:t>
            </a:r>
            <a:r>
              <a:rPr lang="en-US" sz="2000">
                <a:solidFill>
                  <a:schemeClr val="bg2"/>
                </a:solidFill>
                <a:cs typeface="Calibri"/>
              </a:rPr>
              <a:t> Harrison, Electrical Engineering, </a:t>
            </a:r>
            <a:r>
              <a:rPr lang="en-US" sz="2000" i="1">
                <a:solidFill>
                  <a:schemeClr val="bg2"/>
                </a:solidFill>
                <a:cs typeface="Calibri"/>
              </a:rPr>
              <a:t>Northeastern University</a:t>
            </a:r>
          </a:p>
          <a:p>
            <a:pPr>
              <a:spcBef>
                <a:spcPts val="1000"/>
              </a:spcBef>
            </a:pPr>
            <a:r>
              <a:rPr lang="en-US" sz="2000">
                <a:solidFill>
                  <a:schemeClr val="bg2"/>
                </a:solidFill>
                <a:cs typeface="Calibri"/>
              </a:rPr>
              <a:t>Kaden Du, Electrical Engineering, </a:t>
            </a:r>
            <a:r>
              <a:rPr lang="en-US" sz="2000" i="1">
                <a:solidFill>
                  <a:schemeClr val="bg2"/>
                </a:solidFill>
                <a:cs typeface="Calibri"/>
              </a:rPr>
              <a:t>Northeastern University</a:t>
            </a:r>
          </a:p>
          <a:p>
            <a:pPr>
              <a:spcBef>
                <a:spcPts val="1000"/>
              </a:spcBef>
            </a:pPr>
            <a:r>
              <a:rPr lang="en-US" sz="2000">
                <a:solidFill>
                  <a:schemeClr val="bg2"/>
                </a:solidFill>
                <a:cs typeface="Calibri"/>
              </a:rPr>
              <a:t>Professor </a:t>
            </a:r>
            <a:r>
              <a:rPr lang="en-US" sz="2000" err="1">
                <a:solidFill>
                  <a:schemeClr val="bg2"/>
                </a:solidFill>
                <a:cs typeface="Calibri"/>
              </a:rPr>
              <a:t>Aatmesh</a:t>
            </a:r>
            <a:r>
              <a:rPr lang="en-US" sz="2000">
                <a:solidFill>
                  <a:schemeClr val="bg2"/>
                </a:solidFill>
                <a:cs typeface="Calibri"/>
              </a:rPr>
              <a:t> Shrivastava, Electrical Engineering, </a:t>
            </a:r>
            <a:r>
              <a:rPr lang="en-US" sz="2000" i="1">
                <a:solidFill>
                  <a:schemeClr val="bg2"/>
                </a:solidFill>
                <a:cs typeface="Calibri"/>
              </a:rPr>
              <a:t>Northeastern University</a:t>
            </a:r>
          </a:p>
          <a:p>
            <a:pPr>
              <a:spcBef>
                <a:spcPts val="1000"/>
              </a:spcBef>
            </a:pPr>
            <a:endParaRPr lang="en-US" sz="2000" i="1">
              <a:solidFill>
                <a:srgbClr val="000000"/>
              </a:solidFill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endParaRPr lang="en-US" sz="2000">
              <a:cs typeface="Calibri"/>
            </a:endParaRPr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42F9D474-C233-8FD1-5D1A-B242B77A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50" y="1942161"/>
            <a:ext cx="1477761" cy="15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A14327E6-80F3-F4AF-D553-0C910408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1" y="1943451"/>
            <a:ext cx="1620856" cy="1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FFD22E4-4134-E61F-BA53-F088D4E3A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" r="-263" b="31696"/>
          <a:stretch/>
        </p:blipFill>
        <p:spPr bwMode="auto">
          <a:xfrm>
            <a:off x="8685031" y="1929519"/>
            <a:ext cx="1738735" cy="15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5DA8587F-E974-4407-03D1-90EC462779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" b="28310"/>
          <a:stretch/>
        </p:blipFill>
        <p:spPr>
          <a:xfrm>
            <a:off x="4947405" y="1930223"/>
            <a:ext cx="1780836" cy="1586238"/>
          </a:xfrm>
          <a:prstGeom prst="rect">
            <a:avLst/>
          </a:prstGeom>
        </p:spPr>
      </p:pic>
      <p:pic>
        <p:nvPicPr>
          <p:cNvPr id="9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F9E8874-417A-FC69-90BD-E034D977F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112" y="1936430"/>
            <a:ext cx="1569773" cy="1573824"/>
          </a:xfrm>
          <a:prstGeom prst="rect">
            <a:avLst/>
          </a:prstGeom>
        </p:spPr>
      </p:pic>
      <p:pic>
        <p:nvPicPr>
          <p:cNvPr id="11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9DAB6D3-0C87-7DE4-73AD-CDB54B1D2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834" y="216613"/>
            <a:ext cx="2302202" cy="4977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E8BFFF-6FAA-791F-309C-A7B9E730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97" y="-1721"/>
            <a:ext cx="873587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A logo with text and gears&#10;&#10;Description automatically generated">
            <a:extLst>
              <a:ext uri="{FF2B5EF4-FFF2-40B4-BE49-F238E27FC236}">
                <a16:creationId xmlns:a16="http://schemas.microsoft.com/office/drawing/2014/main" id="{17A84737-251C-46C6-37BD-CA6E4F631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775" y="108606"/>
            <a:ext cx="1702799" cy="796412"/>
          </a:xfrm>
          <a:prstGeom prst="rect">
            <a:avLst/>
          </a:prstGeom>
        </p:spPr>
      </p:pic>
      <p:pic>
        <p:nvPicPr>
          <p:cNvPr id="18" name="Picture 1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8B7142A-3CE2-CD7E-2653-01CB9B1CFB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166" y="142695"/>
            <a:ext cx="2663655" cy="547716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C8E42F2A-4F8A-27DD-FAAF-B64C524EC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2" b="9422"/>
          <a:stretch/>
        </p:blipFill>
        <p:spPr bwMode="auto">
          <a:xfrm>
            <a:off x="10033065" y="41316"/>
            <a:ext cx="1128871" cy="11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56C1546-5D30-EBE6-CC4E-F9255D02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4AA3-E70F-0B4F-0AEB-C19B472D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-307089"/>
            <a:ext cx="10360501" cy="1223963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ea typeface="Cambria"/>
              </a:rPr>
              <a:t>Our Website: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24899-0408-24BB-8112-F047F035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>
                <a:solidFill>
                  <a:schemeClr val="bg2"/>
                </a:solidFill>
              </a:rPr>
              <a:t>10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Screen Recording 2023-08-01 at 11.03.25 AM">
            <a:hlinkClick r:id="" action="ppaction://media"/>
            <a:extLst>
              <a:ext uri="{FF2B5EF4-FFF2-40B4-BE49-F238E27FC236}">
                <a16:creationId xmlns:a16="http://schemas.microsoft.com/office/drawing/2014/main" id="{632BF410-8B97-340A-84D2-85B60A940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565" y="917665"/>
            <a:ext cx="8364217" cy="5269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868C9-4B76-765E-18F9-9168E163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D9F990DA-0FEA-9F78-16CE-2179F941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6533EE-53D7-8383-6C9C-7CEFD0D5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E24B-33F8-7DC9-451E-B66A4398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4D9FC-3A38-5642-C5FA-E2374C096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21899" tIns="60949" rIns="121899" bIns="60949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This is a long-term project, and we have laid a solid foundation for others to build upon. Some future goals include:</a:t>
            </a:r>
            <a:endParaRPr lang="en-US">
              <a:solidFill>
                <a:schemeClr val="bg2"/>
              </a:solidFill>
              <a:cs typeface="Calibri"/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cs typeface="Calibri"/>
              </a:rPr>
              <a:t>Further develop the interactive aspect</a:t>
            </a:r>
            <a:endParaRPr lang="en-US">
              <a:solidFill>
                <a:schemeClr val="bg2"/>
              </a:solidFill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cs typeface="Calibri"/>
              </a:rPr>
              <a:t>More complicated circuits </a:t>
            </a:r>
            <a:r>
              <a:rPr lang="en-US"/>
              <a:t>as more levels</a:t>
            </a:r>
            <a:endParaRPr lang="en-US">
              <a:cs typeface="Calibri"/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cs typeface="Calibri"/>
              </a:rPr>
              <a:t>Bug fixes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1E225-34DE-1A5B-F599-2DB2CBEA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11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4098" name="Picture 2" descr="Automating the Search for 'Silent' Software Bugs - The Data Science  Institute at Columbia University">
            <a:extLst>
              <a:ext uri="{FF2B5EF4-FFF2-40B4-BE49-F238E27FC236}">
                <a16:creationId xmlns:a16="http://schemas.microsoft.com/office/drawing/2014/main" id="{025B9A5A-60D3-9BC0-EC46-B91364B5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89" y="3166738"/>
            <a:ext cx="3435659" cy="20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2799F67-BC3D-C701-3089-4F7F2D003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7596F84-DA46-BE68-F8E1-AA3B3FF3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EB1C889-B1A1-FF07-DD6A-FAAEDCF0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19382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8882" y="-1543139"/>
            <a:ext cx="10360502" cy="2603626"/>
          </a:xfrm>
        </p:spPr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99133" y="1370684"/>
            <a:ext cx="6526157" cy="3200400"/>
          </a:xfrm>
        </p:spPr>
        <p:txBody>
          <a:bodyPr vert="horz" lIns="121899" tIns="60949" rIns="121899" bIns="60949" rtlCol="0" anchor="t">
            <a:no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800" b="1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Center for STEM Education:</a:t>
            </a: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Claire Duggan, Executive Director</a:t>
            </a:r>
            <a:endParaRPr lang="en-US" sz="2800" b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Jennifer Love, Associate Director</a:t>
            </a:r>
            <a:endParaRPr lang="en-US" sz="2800" b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Claire </a:t>
            </a:r>
            <a:r>
              <a:rPr lang="en-US" sz="2800" b="0" i="0" u="none" strike="noStrike" err="1">
                <a:solidFill>
                  <a:schemeClr val="bg2"/>
                </a:solidFill>
                <a:effectLst/>
                <a:latin typeface="Calibri"/>
                <a:cs typeface="Arial"/>
              </a:rPr>
              <a:t>Stipp</a:t>
            </a: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 and Yassine </a:t>
            </a:r>
            <a:r>
              <a:rPr lang="en-US" sz="2800" b="0" i="0" u="none" strike="noStrike" err="1">
                <a:solidFill>
                  <a:schemeClr val="bg2"/>
                </a:solidFill>
                <a:effectLst/>
                <a:latin typeface="Calibri"/>
                <a:cs typeface="Arial"/>
              </a:rPr>
              <a:t>Souabny</a:t>
            </a: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, YSP Coordinators</a:t>
            </a:r>
            <a:endParaRPr lang="en-US" sz="2800" b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Nicolas Fuchs, Program Manager</a:t>
            </a:r>
            <a:endParaRPr lang="en-US" sz="2800" b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800" b="0" i="0" u="none" strike="noStrike">
                <a:solidFill>
                  <a:schemeClr val="bg2"/>
                </a:solidFill>
                <a:effectLst/>
                <a:latin typeface="Calibri"/>
                <a:cs typeface="Arial"/>
              </a:rPr>
              <a:t>Mary Howley, Administrative Officer</a:t>
            </a:r>
            <a:br>
              <a:rPr lang="en-US" sz="2800">
                <a:solidFill>
                  <a:schemeClr val="bg2"/>
                </a:solidFill>
              </a:rPr>
            </a:br>
            <a:endParaRPr lang="en-US" sz="2800">
              <a:solidFill>
                <a:schemeClr val="bg2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FF9A1-C6F0-1F38-DEC3-2B431F5D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12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5FB4F1A-5653-EF17-0E6C-7D63FCDFE585}"/>
              </a:ext>
            </a:extLst>
          </p:cNvPr>
          <p:cNvSpPr txBox="1">
            <a:spLocks/>
          </p:cNvSpPr>
          <p:nvPr/>
        </p:nvSpPr>
        <p:spPr>
          <a:xfrm>
            <a:off x="926601" y="1474947"/>
            <a:ext cx="5472246" cy="2996314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>
                <a:solidFill>
                  <a:schemeClr val="bg2"/>
                </a:solidFill>
                <a:latin typeface="Calibri"/>
                <a:cs typeface="Arial"/>
              </a:rPr>
              <a:t>Department of Electrical and Computer Engineering: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bg2"/>
                </a:solidFill>
                <a:latin typeface="Calibri"/>
                <a:cs typeface="Arial"/>
              </a:rPr>
              <a:t>Dr. </a:t>
            </a:r>
            <a:r>
              <a:rPr lang="en-US" sz="2800" err="1">
                <a:solidFill>
                  <a:schemeClr val="bg2"/>
                </a:solidFill>
                <a:latin typeface="Calibri"/>
                <a:cs typeface="Arial"/>
              </a:rPr>
              <a:t>Aatmesh</a:t>
            </a:r>
            <a:r>
              <a:rPr lang="en-US" sz="2800">
                <a:solidFill>
                  <a:schemeClr val="bg2"/>
                </a:solidFill>
                <a:latin typeface="Calibri"/>
                <a:cs typeface="Arial"/>
              </a:rPr>
              <a:t> Shrivastava – Professor, ECE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bg2"/>
                </a:solidFill>
                <a:latin typeface="Calibri"/>
                <a:cs typeface="Arial"/>
              </a:rPr>
              <a:t>Kayland Harrison - Graduate Student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bg2"/>
                </a:solidFill>
                <a:latin typeface="Calibri"/>
                <a:cs typeface="Arial"/>
              </a:rPr>
              <a:t>Kaden Du – Undergraduate Student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>
              <a:solidFill>
                <a:schemeClr val="bg2"/>
              </a:solidFill>
              <a:latin typeface="Calibri"/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bg2"/>
                </a:solidFill>
                <a:latin typeface="Calibri"/>
                <a:cs typeface="Arial"/>
              </a:rPr>
              <a:t>NSF Career Grant #2144703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>
              <a:solidFill>
                <a:schemeClr val="bg2"/>
              </a:solidFill>
              <a:latin typeface="Calibri"/>
              <a:cs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B62B3856-91AC-91D2-A709-D9C41D278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BF0828B-5BAC-EBC2-51FC-950BDEB3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5803ED9-319E-2D86-E30B-B1E44D6F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34803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121899" tIns="60949" rIns="121899" bIns="60949" rtlCol="0" anchor="t">
            <a:normAutofit/>
          </a:bodyPr>
          <a:lstStyle/>
          <a:p>
            <a:r>
              <a:rPr lang="en-US">
                <a:cs typeface="Calibri"/>
              </a:rPr>
              <a:t>OKOK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207FA-9B83-00BC-3C8E-E37CE8D1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Circuitopia NEU Young Scholars Program Aug 3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8F17D-31C2-A684-ABAC-A7988CF2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112BB-7F07-3556-4BC9-552AD857EB0F}"/>
              </a:ext>
            </a:extLst>
          </p:cNvPr>
          <p:cNvSpPr txBox="1"/>
          <p:nvPr/>
        </p:nvSpPr>
        <p:spPr>
          <a:xfrm>
            <a:off x="4722812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1DFA95-C2D6-62A2-35BA-C60B949F20E5}"/>
              </a:ext>
            </a:extLst>
          </p:cNvPr>
          <p:cNvSpPr txBox="1"/>
          <p:nvPr/>
        </p:nvSpPr>
        <p:spPr>
          <a:xfrm>
            <a:off x="4722812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6E62F03-B60B-F8C9-706A-77A9FBC7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380" y="20895"/>
            <a:ext cx="9115803" cy="6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98F4-3ED5-CFEF-CDE2-73CB76C4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-152568"/>
            <a:ext cx="10360501" cy="1223963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ea typeface="Cambria"/>
              </a:rPr>
              <a:t>Declining EE Graduation 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75126-AA7A-6574-C345-6A11E8E9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649" y="6356352"/>
            <a:ext cx="1015735" cy="365125"/>
          </a:xfrm>
        </p:spPr>
        <p:txBody>
          <a:bodyPr/>
          <a:lstStyle/>
          <a:p>
            <a:fld id="{C014DD1E-5D91-48A3-AD6D-45FBA980D106}" type="slidenum">
              <a:rPr lang="en-US" dirty="0">
                <a:solidFill>
                  <a:schemeClr val="bg2"/>
                </a:solidFill>
              </a:rPr>
              <a:t>2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Picture 7" descr="A graph of a line graph&#10;&#10;Description automatically generated">
            <a:extLst>
              <a:ext uri="{FF2B5EF4-FFF2-40B4-BE49-F238E27FC236}">
                <a16:creationId xmlns:a16="http://schemas.microsoft.com/office/drawing/2014/main" id="{5D8FE0D3-AAEE-2888-5BF8-18FF473C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80" y="1316287"/>
            <a:ext cx="5015505" cy="2961677"/>
          </a:xfrm>
          <a:prstGeom prst="rect">
            <a:avLst/>
          </a:prstGeom>
        </p:spPr>
      </p:pic>
      <p:pic>
        <p:nvPicPr>
          <p:cNvPr id="8" name="Picture 8" descr="A graph of 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1E2EA082-E4A5-7B30-08AD-2D30CBA59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905" y="1315493"/>
            <a:ext cx="4942127" cy="2966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FA24A-678D-4CBE-04E6-AE8FB7649893}"/>
              </a:ext>
            </a:extLst>
          </p:cNvPr>
          <p:cNvSpPr txBox="1"/>
          <p:nvPr/>
        </p:nvSpPr>
        <p:spPr>
          <a:xfrm>
            <a:off x="1212195" y="4466732"/>
            <a:ext cx="106101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C5A7C"/>
                </a:solidFill>
                <a:latin typeface="Calibri"/>
                <a:ea typeface="Cambria"/>
                <a:cs typeface="Calibri"/>
              </a:rPr>
              <a:t>"Studies have found that nearly 98 percent of students switching out of engineering cited “poor teaching,” also resulting in </a:t>
            </a:r>
            <a:r>
              <a:rPr lang="en-US" b="1" u="sng">
                <a:solidFill>
                  <a:srgbClr val="1C5A7C"/>
                </a:solidFill>
                <a:latin typeface="Calibri"/>
                <a:ea typeface="Cambria"/>
                <a:cs typeface="Calibri"/>
              </a:rPr>
              <a:t>boring classes</a:t>
            </a:r>
            <a:r>
              <a:rPr lang="en-US" b="1">
                <a:solidFill>
                  <a:srgbClr val="1C5A7C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>
                <a:solidFill>
                  <a:srgbClr val="1C5A7C"/>
                </a:solidFill>
                <a:latin typeface="Calibri"/>
                <a:ea typeface="Cambria"/>
                <a:cs typeface="Calibri"/>
              </a:rPr>
              <a:t>and a challenging first year."</a:t>
            </a:r>
            <a:endParaRPr lang="en-US">
              <a:latin typeface="Calibri"/>
              <a:ea typeface="Cambri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01D1E-E207-6CA8-F464-1367CA21AB50}"/>
              </a:ext>
            </a:extLst>
          </p:cNvPr>
          <p:cNvSpPr txBox="1"/>
          <p:nvPr/>
        </p:nvSpPr>
        <p:spPr>
          <a:xfrm>
            <a:off x="174739" y="5185665"/>
            <a:ext cx="3369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>
                <a:solidFill>
                  <a:srgbClr val="000000"/>
                </a:solidFill>
                <a:effectLst/>
                <a:latin typeface="EB Garamond" panose="020F0502020204030204" pitchFamily="2" charset="0"/>
              </a:rPr>
              <a:t>Source: </a:t>
            </a:r>
            <a:r>
              <a:rPr lang="fr-FR" sz="1200" b="0" i="0" u="none" strike="noStrike">
                <a:solidFill>
                  <a:srgbClr val="000000"/>
                </a:solidFill>
                <a:effectLst/>
                <a:latin typeface="EB Garamond" panose="020F0502020204030204" pitchFamily="2" charset="0"/>
                <a:hlinkClick r:id="rId4"/>
              </a:rPr>
              <a:t>https://itif.org/publications/2023/04/24/short-circuited-electrical-engineering-degrees-in-the-united-states/</a:t>
            </a:r>
            <a:r>
              <a:rPr lang="fr-FR" sz="1200" b="0" i="0" u="none" strike="noStrike">
                <a:solidFill>
                  <a:srgbClr val="000000"/>
                </a:solidFill>
                <a:effectLst/>
                <a:latin typeface="EB Garamond" panose="020F0502020204030204" pitchFamily="2" charset="0"/>
              </a:rPr>
              <a:t> </a:t>
            </a:r>
            <a:endParaRPr lang="en-US" sz="120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F343B5E-33F3-D9D4-CB65-7CC563FD4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F1A78B8-6DA5-9C78-060C-566E921AB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132886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7CDC54-E6D7-BCED-00DD-3831D79B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39287" y="463987"/>
            <a:ext cx="10360501" cy="12239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  <a:cs typeface="Calibri"/>
              </a:rPr>
              <a:t>Our Goal: Revive interest in Electrical Engineering</a:t>
            </a:r>
            <a:br>
              <a:rPr lang="en-US">
                <a:solidFill>
                  <a:schemeClr val="bg2"/>
                </a:solidFill>
                <a:cs typeface="Calibri"/>
              </a:rPr>
            </a:br>
            <a:endParaRPr lang="en-US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B44DF-BB95-C22D-30D4-671C60FC0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37" y="958002"/>
            <a:ext cx="7309273" cy="2501222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bg2"/>
                </a:solidFill>
                <a:cs typeface="Calibri"/>
              </a:rPr>
              <a:t>     </a:t>
            </a:r>
            <a:endParaRPr lang="en-US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  <a:cs typeface="Calibri"/>
              </a:rPr>
              <a:t>     Motivation:</a:t>
            </a:r>
            <a:endParaRPr lang="en-US">
              <a:solidFill>
                <a:schemeClr val="bg2"/>
              </a:solidFill>
            </a:endParaRPr>
          </a:p>
          <a:p>
            <a:pPr marL="720725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bg2"/>
                </a:solidFill>
                <a:cs typeface="Calibri"/>
              </a:rPr>
              <a:t>Lack of a fun and interactive way to solve circuits</a:t>
            </a:r>
          </a:p>
          <a:p>
            <a:pPr marL="720725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bg2"/>
                </a:solidFill>
                <a:cs typeface="Calibri"/>
              </a:rPr>
              <a:t>Get students interested and excited in electrical engineering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F88BF4-CE97-975B-6C6A-7625A08421F0}"/>
              </a:ext>
            </a:extLst>
          </p:cNvPr>
          <p:cNvSpPr txBox="1">
            <a:spLocks/>
          </p:cNvSpPr>
          <p:nvPr/>
        </p:nvSpPr>
        <p:spPr>
          <a:xfrm>
            <a:off x="1139287" y="3801650"/>
            <a:ext cx="4129749" cy="2435324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898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73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48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22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797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2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>
              <a:solidFill>
                <a:schemeClr val="bg2"/>
              </a:solidFill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F5B18-B035-7B3E-9CD2-B0ED8842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3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AutoShape 2" descr="Simplifying resistor networks (article) | Khan Academy">
            <a:extLst>
              <a:ext uri="{FF2B5EF4-FFF2-40B4-BE49-F238E27FC236}">
                <a16:creationId xmlns:a16="http://schemas.microsoft.com/office/drawing/2014/main" id="{DDC0E9F0-48C5-DD1C-6D66-F720CFAA61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251148" cy="325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7D7FAA2-0382-FB2D-ED68-7E745369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715" y="2821408"/>
            <a:ext cx="4489669" cy="14482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2939E1-4CD9-5D9C-652A-08F232D72496}"/>
              </a:ext>
            </a:extLst>
          </p:cNvPr>
          <p:cNvSpPr txBox="1"/>
          <p:nvPr/>
        </p:nvSpPr>
        <p:spPr>
          <a:xfrm>
            <a:off x="693476" y="4111371"/>
            <a:ext cx="5724628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77825" lvl="1" indent="0">
              <a:buNone/>
            </a:pPr>
            <a:r>
              <a:rPr lang="en-US" sz="2800">
                <a:solidFill>
                  <a:schemeClr val="bg2"/>
                </a:solidFill>
                <a:cs typeface="Calibri"/>
              </a:rPr>
              <a:t>Vision:</a:t>
            </a:r>
            <a:endParaRPr lang="en-US">
              <a:solidFill>
                <a:schemeClr val="bg2"/>
              </a:solidFill>
              <a:cs typeface="Calibri"/>
            </a:endParaRPr>
          </a:p>
          <a:p>
            <a:pPr marL="835025" lvl="1" indent="-457200">
              <a:buClr>
                <a:srgbClr val="C8102E"/>
              </a:buClr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bg2"/>
                </a:solidFill>
                <a:cs typeface="Calibri"/>
              </a:rPr>
              <a:t>This game will be used in high school/undergrad classes to revive interest in electrical engineering</a:t>
            </a:r>
          </a:p>
          <a:p>
            <a:pPr marL="835025" lvl="1" indent="-457200">
              <a:buClr>
                <a:srgbClr val="C8102E"/>
              </a:buClr>
              <a:buFont typeface="Wingdings" panose="05000000000000000000" pitchFamily="2" charset="2"/>
              <a:buChar char="Ø"/>
            </a:pPr>
            <a:endParaRPr lang="en-US">
              <a:solidFill>
                <a:schemeClr val="bg2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B6892-E4E8-27B9-0F50-7A32B37B2971}"/>
              </a:ext>
            </a:extLst>
          </p:cNvPr>
          <p:cNvSpPr txBox="1"/>
          <p:nvPr/>
        </p:nvSpPr>
        <p:spPr>
          <a:xfrm>
            <a:off x="682442" y="2847249"/>
            <a:ext cx="59286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2"/>
                </a:solidFill>
                <a:cs typeface="Calibri"/>
              </a:rPr>
              <a:t>     </a:t>
            </a:r>
            <a:r>
              <a:rPr lang="en-US" sz="2800">
                <a:solidFill>
                  <a:schemeClr val="bg2"/>
                </a:solidFill>
                <a:cs typeface="Calibri"/>
              </a:rPr>
              <a:t>How</a:t>
            </a:r>
            <a:r>
              <a:rPr lang="en-US">
                <a:solidFill>
                  <a:schemeClr val="bg2"/>
                </a:solidFill>
                <a:cs typeface="Calibri"/>
              </a:rPr>
              <a:t>:</a:t>
            </a:r>
          </a:p>
          <a:p>
            <a:pPr marL="720725" lvl="1" indent="-342900">
              <a:buClr>
                <a:srgbClr val="C8102E"/>
              </a:buClr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bg2"/>
                </a:solidFill>
                <a:cs typeface="Calibri"/>
              </a:rPr>
              <a:t>Use computer science concepts to create an educational </a:t>
            </a:r>
            <a:r>
              <a:rPr lang="en-US" sz="2000" b="1">
                <a:solidFill>
                  <a:schemeClr val="bg2"/>
                </a:solidFill>
                <a:cs typeface="Calibri"/>
              </a:rPr>
              <a:t>circuit</a:t>
            </a:r>
            <a:r>
              <a:rPr lang="en-US" sz="2000">
                <a:solidFill>
                  <a:schemeClr val="bg2"/>
                </a:solidFill>
                <a:cs typeface="Calibri"/>
              </a:rPr>
              <a:t> </a:t>
            </a:r>
            <a:r>
              <a:rPr lang="en-US" sz="2000" b="1">
                <a:solidFill>
                  <a:schemeClr val="bg2"/>
                </a:solidFill>
                <a:cs typeface="Calibri"/>
              </a:rPr>
              <a:t>game</a:t>
            </a:r>
            <a:endParaRPr lang="en-US" sz="2000">
              <a:solidFill>
                <a:schemeClr val="bg2"/>
              </a:solidFill>
              <a:cs typeface="Calibri"/>
            </a:endParaRPr>
          </a:p>
          <a:p>
            <a:pPr marL="720725" lvl="1" indent="-342900">
              <a:buClr>
                <a:srgbClr val="C8102E"/>
              </a:buClr>
              <a:buFont typeface="Wingdings" panose="05000000000000000000" pitchFamily="2" charset="2"/>
              <a:buChar char="Ø"/>
            </a:pPr>
            <a:endParaRPr lang="en-US" sz="2000">
              <a:solidFill>
                <a:schemeClr val="bg2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EFC81-C657-38CC-AC7D-5AAEF09DFF99}"/>
              </a:ext>
            </a:extLst>
          </p:cNvPr>
          <p:cNvSpPr txBox="1"/>
          <p:nvPr/>
        </p:nvSpPr>
        <p:spPr>
          <a:xfrm>
            <a:off x="7996570" y="4953315"/>
            <a:ext cx="204492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rgbClr val="C8102E"/>
                </a:solidFill>
              </a:rPr>
              <a:t>Would you want to solve this circuit hundreds of times??</a:t>
            </a:r>
            <a:endParaRPr lang="en-US" sz="1100">
              <a:solidFill>
                <a:srgbClr val="C8102E"/>
              </a:solidFill>
              <a:cs typeface="Calibri"/>
            </a:endParaRPr>
          </a:p>
        </p:txBody>
      </p:sp>
      <p:pic>
        <p:nvPicPr>
          <p:cNvPr id="16" name="Graphic 15" descr="Line arrow: Counter-clockwise curve outline">
            <a:extLst>
              <a:ext uri="{FF2B5EF4-FFF2-40B4-BE49-F238E27FC236}">
                <a16:creationId xmlns:a16="http://schemas.microsoft.com/office/drawing/2014/main" id="{7DD2E401-2256-B7F4-82AF-E58514653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60622">
            <a:off x="9755640" y="4385520"/>
            <a:ext cx="914400" cy="9144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C05B140-D208-08C3-BCF8-92AAFEFD9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4BFB2FF-B15D-F259-B334-1E1A20B5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B21889FD-573E-60F4-AE6B-FDB6C1AF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E24B-33F8-7DC9-451E-B66A4398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Cambria" panose="02040503050406030204" pitchFamily="18" charset="0"/>
                <a:cs typeface="Calibri"/>
              </a:rPr>
              <a:t>Background</a:t>
            </a:r>
            <a:r>
              <a:rPr lang="en-US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 </a:t>
            </a:r>
            <a:endParaRPr lang="en-US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4D9FC-3A38-5642-C5FA-E2374C096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21899" tIns="60949" rIns="121899" bIns="60949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Kirchhoff’s voltage law:       </a:t>
            </a:r>
            <a:r>
              <a:rPr lang="en-US">
                <a:solidFill>
                  <a:schemeClr val="bg2"/>
                </a:solidFill>
                <a:ea typeface="+mn-lt"/>
                <a:cs typeface="+mn-lt"/>
              </a:rPr>
              <a:t> Kirchhoff’s current law:             Ohm's law:</a:t>
            </a:r>
            <a:endParaRPr lang="en-US">
              <a:solidFill>
                <a:schemeClr val="bg2"/>
              </a:solidFill>
              <a:cs typeface="Calibri"/>
            </a:endParaRPr>
          </a:p>
          <a:p>
            <a:pPr marL="0" indent="0">
              <a:buNone/>
            </a:pPr>
            <a:r>
              <a:rPr lang="en-US" sz="1400">
                <a:solidFill>
                  <a:schemeClr val="bg2"/>
                </a:solidFill>
              </a:rPr>
              <a:t>Sum of voltage around a circuit is zero	     Sum of current entering and exiting a circuit is equal	V = IR</a:t>
            </a:r>
          </a:p>
          <a:p>
            <a:pPr marL="0" indent="0">
              <a:buNone/>
            </a:pPr>
            <a:endParaRPr lang="en-US">
              <a:solidFill>
                <a:schemeClr val="bg2"/>
              </a:solidFill>
              <a:cs typeface="Calibri"/>
            </a:endParaRPr>
          </a:p>
          <a:p>
            <a:pPr marL="304165" indent="-304165"/>
            <a:endParaRPr lang="en-US">
              <a:solidFill>
                <a:schemeClr val="bg2"/>
              </a:solidFill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1E225-34DE-1A5B-F599-2DB2CBEA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4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6" descr="A black and white diagram&#10;&#10;Description automatically generated">
            <a:extLst>
              <a:ext uri="{FF2B5EF4-FFF2-40B4-BE49-F238E27FC236}">
                <a16:creationId xmlns:a16="http://schemas.microsoft.com/office/drawing/2014/main" id="{633D7C0D-DEB6-8D61-D87A-DA74B406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3" y="2641505"/>
            <a:ext cx="3208848" cy="3162608"/>
          </a:xfrm>
          <a:prstGeom prst="rect">
            <a:avLst/>
          </a:prstGeom>
        </p:spPr>
      </p:pic>
      <p:pic>
        <p:nvPicPr>
          <p:cNvPr id="7" name="Picture 7" descr="A white circle with x and cross on a black background&#10;&#10;Description automatically generated">
            <a:extLst>
              <a:ext uri="{FF2B5EF4-FFF2-40B4-BE49-F238E27FC236}">
                <a16:creationId xmlns:a16="http://schemas.microsoft.com/office/drawing/2014/main" id="{0A5ECF4B-A424-26A0-E736-9823630FD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54" y="2761182"/>
            <a:ext cx="2951329" cy="2923254"/>
          </a:xfrm>
          <a:prstGeom prst="rect">
            <a:avLst/>
          </a:prstGeom>
        </p:spPr>
      </p:pic>
      <p:pic>
        <p:nvPicPr>
          <p:cNvPr id="8" name="Picture 8" descr="A triangle with black letters and numbers&#10;&#10;Description automatically generated">
            <a:extLst>
              <a:ext uri="{FF2B5EF4-FFF2-40B4-BE49-F238E27FC236}">
                <a16:creationId xmlns:a16="http://schemas.microsoft.com/office/drawing/2014/main" id="{4C03FFED-3E6C-CC27-F281-CEB77E5E9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706" y="2967845"/>
            <a:ext cx="2743167" cy="237662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459233B-4EE6-BCAF-90C9-97A76C33C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20B248E-4553-8E18-9E02-B8063F3B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DE4BABE-4CB0-295C-0C7B-E8840CEA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23430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8882" y="231676"/>
            <a:ext cx="10360501" cy="1223963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cs typeface="Calibri"/>
              </a:rPr>
              <a:t>Background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18882" y="1634856"/>
            <a:ext cx="10360501" cy="4462272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cs typeface="Calibri" panose="020F0502020204030204"/>
              </a:rPr>
              <a:t>Inheritance </a:t>
            </a: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cs typeface="Calibri" panose="020F0502020204030204"/>
              </a:rPr>
              <a:t>Recursion</a:t>
            </a: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</a:rPr>
              <a:t>JavaScript, Pixi.js, HTML CSS, and PySpice, along with GitHub</a:t>
            </a:r>
            <a:endParaRPr lang="en-US">
              <a:solidFill>
                <a:schemeClr val="bg2"/>
              </a:solidFill>
              <a:cs typeface="Calibri"/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ea typeface="+mn-lt"/>
                <a:cs typeface="+mn-lt"/>
              </a:rPr>
              <a:t>Resources: StackOverflow.com, Geeksforgeeks.org</a:t>
            </a:r>
            <a:endParaRPr lang="en-US">
              <a:solidFill>
                <a:schemeClr val="bg2"/>
              </a:solidFill>
              <a:cs typeface="Calibri"/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endParaRPr lang="en-US">
              <a:solidFill>
                <a:schemeClr val="bg2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28C37-C93A-7ABB-FB2A-6A8DB0B1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5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5" descr="A yellow sign with black letters&#10;&#10;Description automatically generated">
            <a:extLst>
              <a:ext uri="{FF2B5EF4-FFF2-40B4-BE49-F238E27FC236}">
                <a16:creationId xmlns:a16="http://schemas.microsoft.com/office/drawing/2014/main" id="{FF1D411F-8EA2-B976-80F9-D227FE106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06" y="4367473"/>
            <a:ext cx="1313779" cy="1313591"/>
          </a:xfrm>
          <a:prstGeom prst="rect">
            <a:avLst/>
          </a:prstGeom>
        </p:spPr>
      </p:pic>
      <p:pic>
        <p:nvPicPr>
          <p:cNvPr id="6" name="Picture 6" descr="A blue and orange shield with white letters&#10;&#10;Description automatically generated">
            <a:extLst>
              <a:ext uri="{FF2B5EF4-FFF2-40B4-BE49-F238E27FC236}">
                <a16:creationId xmlns:a16="http://schemas.microsoft.com/office/drawing/2014/main" id="{CE9768F7-42FB-40CF-111B-9E4415A6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966" y="4011888"/>
            <a:ext cx="2614461" cy="2027381"/>
          </a:xfrm>
          <a:prstGeom prst="rect">
            <a:avLst/>
          </a:prstGeom>
        </p:spPr>
      </p:pic>
      <p:pic>
        <p:nvPicPr>
          <p:cNvPr id="8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31C755FC-9BC2-D20B-E653-104BD3DF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10" y="763587"/>
            <a:ext cx="1592531" cy="15924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D13EB6-033A-4424-7715-EE1B51772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5" b="27203"/>
          <a:stretch/>
        </p:blipFill>
        <p:spPr bwMode="auto">
          <a:xfrm>
            <a:off x="8621832" y="4397455"/>
            <a:ext cx="2829993" cy="12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ootstrap (front-end framework) - Wikipedia">
            <a:extLst>
              <a:ext uri="{FF2B5EF4-FFF2-40B4-BE49-F238E27FC236}">
                <a16:creationId xmlns:a16="http://schemas.microsoft.com/office/drawing/2014/main" id="{615C7813-073A-B2C1-80B8-FCCFAD70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79" y="4519544"/>
            <a:ext cx="1266818" cy="100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xiJS | The HTML5 Creation Engine | PixiJS">
            <a:extLst>
              <a:ext uri="{FF2B5EF4-FFF2-40B4-BE49-F238E27FC236}">
                <a16:creationId xmlns:a16="http://schemas.microsoft.com/office/drawing/2014/main" id="{A13E8F9A-9583-4B7B-361E-DBC27C29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5" y="988463"/>
            <a:ext cx="3157058" cy="12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AAB751C-36C5-A7A4-D20E-B27612B9A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0E7817-C963-5DBC-791B-317B324B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C78B0B80-2DF5-BC62-1749-4129511E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32170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C089-F292-39F3-392B-4BD5920B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57" y="133148"/>
            <a:ext cx="10360501" cy="1223963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ea typeface="Cambria"/>
              </a:rPr>
              <a:t>Code Structure</a:t>
            </a:r>
          </a:p>
        </p:txBody>
      </p:sp>
      <p:pic>
        <p:nvPicPr>
          <p:cNvPr id="6" name="Picture 6" descr="A diagram of a computer&#10;&#10;Description automatically generated">
            <a:extLst>
              <a:ext uri="{FF2B5EF4-FFF2-40B4-BE49-F238E27FC236}">
                <a16:creationId xmlns:a16="http://schemas.microsoft.com/office/drawing/2014/main" id="{147EF3E8-786A-3F30-9504-E61F97BD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632" r="7920" b="122"/>
          <a:stretch/>
        </p:blipFill>
        <p:spPr>
          <a:xfrm>
            <a:off x="5437842" y="488168"/>
            <a:ext cx="4801401" cy="52197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0EBAD-6DEB-2E12-08EA-094B658B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1F23A5-92BE-6E2F-B671-25D444A3AB83}"/>
              </a:ext>
            </a:extLst>
          </p:cNvPr>
          <p:cNvSpPr txBox="1"/>
          <p:nvPr/>
        </p:nvSpPr>
        <p:spPr>
          <a:xfrm>
            <a:off x="1242593" y="1874728"/>
            <a:ext cx="4561069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C8102E"/>
              </a:buCl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bg2"/>
                </a:solidFill>
                <a:cs typeface="Calibri"/>
              </a:rPr>
              <a:t>Inheritance – Part, Wire, Basic Component, etc. </a:t>
            </a:r>
          </a:p>
          <a:p>
            <a:pPr marL="457200" indent="-457200">
              <a:buClr>
                <a:srgbClr val="C8102E"/>
              </a:buCl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bg2"/>
                </a:solidFill>
                <a:cs typeface="Calibri"/>
              </a:rPr>
              <a:t>Board is a 2D Matrix – common concept in computer science</a:t>
            </a:r>
          </a:p>
          <a:p>
            <a:pPr marL="457200" indent="-457200">
              <a:buClr>
                <a:srgbClr val="C8102E"/>
              </a:buCl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bg2"/>
                </a:solidFill>
                <a:cs typeface="Calibri"/>
              </a:rPr>
              <a:t>Cells contain Parts</a:t>
            </a:r>
          </a:p>
          <a:p>
            <a:endParaRPr lang="en-US" sz="2800">
              <a:solidFill>
                <a:schemeClr val="bg2"/>
              </a:solidFill>
              <a:cs typeface="Calibri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39D1586-9E82-C4D2-77E4-C0F07B0FE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r="64188" b="886"/>
          <a:stretch/>
        </p:blipFill>
        <p:spPr bwMode="auto">
          <a:xfrm>
            <a:off x="8501552" y="488167"/>
            <a:ext cx="1600035" cy="35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2867C10-AC7B-D561-1301-6D6E673FB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1D4A9-C8C6-F085-DE86-8AE0892E2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C4EB2A-AF2F-3F44-9D82-5468EA4E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3754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953"/>
            <a:ext cx="10360501" cy="1223963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Creating a Netlist</a:t>
            </a:r>
            <a:endParaRPr lang="en-US">
              <a:solidFill>
                <a:schemeClr val="bg2"/>
              </a:solidFill>
              <a:ea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8547" y="1225916"/>
            <a:ext cx="4197010" cy="2683786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ea typeface="+mn-lt"/>
                <a:cs typeface="+mn-lt"/>
              </a:rPr>
              <a:t>Why do we make a netlist?</a:t>
            </a:r>
            <a:endParaRPr lang="en-US">
              <a:solidFill>
                <a:schemeClr val="bg2"/>
              </a:solidFill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</a:rPr>
              <a:t>Depth-first recursive searching method</a:t>
            </a:r>
            <a:endParaRPr lang="en-US">
              <a:solidFill>
                <a:schemeClr val="bg2"/>
              </a:solidFill>
              <a:cs typeface="Calibri"/>
            </a:endParaRPr>
          </a:p>
          <a:p>
            <a:pPr marL="304165" indent="-304165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2"/>
                </a:solidFill>
                <a:cs typeface="Calibri"/>
              </a:rPr>
              <a:t>How is a node defined?</a:t>
            </a:r>
          </a:p>
          <a:p>
            <a:pPr marL="304165" indent="-304165"/>
            <a:endParaRPr lang="en-US">
              <a:solidFill>
                <a:schemeClr val="bg2"/>
              </a:solidFill>
              <a:cs typeface="Calibri"/>
            </a:endParaRPr>
          </a:p>
        </p:txBody>
      </p:sp>
      <p:graphicFrame>
        <p:nvGraphicFramePr>
          <p:cNvPr id="5" name="Content Placeholder 4" descr="Staggered process showing 3 tasks arranged one below the other and two downward pointing arrows are used to indicate progression from first task to second task and second task to third task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2205194"/>
              </p:ext>
            </p:extLst>
          </p:nvPr>
        </p:nvGraphicFramePr>
        <p:xfrm>
          <a:off x="7684748" y="613934"/>
          <a:ext cx="3405411" cy="2994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DED66-D8D2-A6AA-8A46-2F7C602B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7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25" name="Picture 25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40CE1225-02AF-2B31-76CE-C79DCB6324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3" r="75502" b="1361"/>
          <a:stretch/>
        </p:blipFill>
        <p:spPr>
          <a:xfrm>
            <a:off x="6701889" y="4252486"/>
            <a:ext cx="3437920" cy="1684941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B8A1239-065B-78DD-5535-790B0A5C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26" y="3854323"/>
            <a:ext cx="3911362" cy="247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Circle with left arrow with solid fill">
            <a:extLst>
              <a:ext uri="{FF2B5EF4-FFF2-40B4-BE49-F238E27FC236}">
                <a16:creationId xmlns:a16="http://schemas.microsoft.com/office/drawing/2014/main" id="{A5F0643E-D511-1E32-8E2A-A85EC9031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5557717" y="4637758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0DC89-ADCF-2FB5-E281-B230A2652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7CBFB3E-4D23-9485-F22E-3ADAAB10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0925FF63-E537-7EFB-3387-E45007C7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41231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DE9B79F9-FC4C-80AE-2EFF-31973797C2C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21899" tIns="60949" rIns="121899" bIns="60949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alibri"/>
              </a:rPr>
              <a:t>Our</a:t>
            </a:r>
            <a:r>
              <a:rPr kumimoji="0" lang="en-US" sz="2800" b="0" i="0" u="none" strike="noStrike" kern="1200" cap="all" spc="20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all" spc="20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alibri"/>
              </a:rPr>
              <a:t>Searching</a:t>
            </a:r>
            <a:r>
              <a:rPr kumimoji="0" lang="en-US" sz="2800" b="0" i="0" u="none" strike="noStrike" kern="1200" cap="all" spc="20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all" spc="20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Calibri"/>
              </a:rPr>
              <a:t>method:</a:t>
            </a:r>
            <a:endParaRPr kumimoji="0" lang="en-US" sz="2800" b="0" i="0" u="none" strike="noStrike" kern="1200" cap="all" spc="20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BA2605-B568-E32F-F02D-9EF6C2C3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>
                <a:solidFill>
                  <a:schemeClr val="bg2"/>
                </a:solidFill>
              </a:rPr>
              <a:t>8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30AD8CD-5EF2-F4F9-F760-66EBA2662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618" b="12338"/>
          <a:stretch/>
        </p:blipFill>
        <p:spPr bwMode="auto">
          <a:xfrm>
            <a:off x="2425153" y="1727202"/>
            <a:ext cx="7341243" cy="39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 descr="Arrow Right with solid fill">
            <a:extLst>
              <a:ext uri="{FF2B5EF4-FFF2-40B4-BE49-F238E27FC236}">
                <a16:creationId xmlns:a16="http://schemas.microsoft.com/office/drawing/2014/main" id="{6C0754C6-EC21-0A3A-714D-767C2C6B0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681151" y="4107687"/>
            <a:ext cx="914400" cy="914400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D74ECAF8-C2F9-0C00-A249-A0D125E9F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766599" y="4564887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C366FDB1-2CE8-2F7E-B8DB-BACA8D0D3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57058" y="4564887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637D5081-D78B-AF2D-4139-6558AB61C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811583" y="4564887"/>
            <a:ext cx="914400" cy="914400"/>
          </a:xfrm>
          <a:prstGeom prst="rect">
            <a:avLst/>
          </a:prstGeom>
        </p:spPr>
      </p:pic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9CFCA618-7CF6-426D-BF69-54998578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356179" y="4564887"/>
            <a:ext cx="914400" cy="914400"/>
          </a:xfrm>
          <a:prstGeom prst="rect">
            <a:avLst/>
          </a:prstGeom>
        </p:spPr>
      </p:pic>
      <p:pic>
        <p:nvPicPr>
          <p:cNvPr id="21" name="Graphic 20" descr="Arrow Right with solid fill">
            <a:extLst>
              <a:ext uri="{FF2B5EF4-FFF2-40B4-BE49-F238E27FC236}">
                <a16:creationId xmlns:a16="http://schemas.microsoft.com/office/drawing/2014/main" id="{6B1BD021-9272-36EB-B86E-AB4855649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5400000">
            <a:off x="2869435" y="3861881"/>
            <a:ext cx="914400" cy="914400"/>
          </a:xfrm>
          <a:prstGeom prst="rect">
            <a:avLst/>
          </a:prstGeom>
        </p:spPr>
      </p:pic>
      <p:pic>
        <p:nvPicPr>
          <p:cNvPr id="24" name="Graphic 23" descr="Arrow Right with solid fill">
            <a:extLst>
              <a:ext uri="{FF2B5EF4-FFF2-40B4-BE49-F238E27FC236}">
                <a16:creationId xmlns:a16="http://schemas.microsoft.com/office/drawing/2014/main" id="{C3E3B169-E71E-0695-44B2-69E4D7149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5400000">
            <a:off x="2839934" y="2716423"/>
            <a:ext cx="914400" cy="914400"/>
          </a:xfrm>
          <a:prstGeom prst="rect">
            <a:avLst/>
          </a:prstGeom>
        </p:spPr>
      </p:pic>
      <p:pic>
        <p:nvPicPr>
          <p:cNvPr id="27" name="Graphic 26" descr="Arrow Right with solid fill">
            <a:extLst>
              <a:ext uri="{FF2B5EF4-FFF2-40B4-BE49-F238E27FC236}">
                <a16:creationId xmlns:a16="http://schemas.microsoft.com/office/drawing/2014/main" id="{0833F57E-2FE1-9268-B32A-5559D1686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7199" y="1969171"/>
            <a:ext cx="914400" cy="914400"/>
          </a:xfrm>
          <a:prstGeom prst="rect">
            <a:avLst/>
          </a:prstGeom>
        </p:spPr>
      </p:pic>
      <p:pic>
        <p:nvPicPr>
          <p:cNvPr id="29" name="Graphic 28" descr="Arrow Right with solid fill">
            <a:extLst>
              <a:ext uri="{FF2B5EF4-FFF2-40B4-BE49-F238E27FC236}">
                <a16:creationId xmlns:a16="http://schemas.microsoft.com/office/drawing/2014/main" id="{7D57DCA0-87D4-DF6D-88E5-6AFAAD12D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658" y="1969171"/>
            <a:ext cx="914400" cy="914400"/>
          </a:xfrm>
          <a:prstGeom prst="rect">
            <a:avLst/>
          </a:prstGeom>
        </p:spPr>
      </p:pic>
      <p:pic>
        <p:nvPicPr>
          <p:cNvPr id="38" name="Graphic 37" descr="Arrow Right with solid fill">
            <a:extLst>
              <a:ext uri="{FF2B5EF4-FFF2-40B4-BE49-F238E27FC236}">
                <a16:creationId xmlns:a16="http://schemas.microsoft.com/office/drawing/2014/main" id="{6CE9D16A-E979-9B0B-9825-EEB53D304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7036" y="1969171"/>
            <a:ext cx="914400" cy="914400"/>
          </a:xfrm>
          <a:prstGeom prst="rect">
            <a:avLst/>
          </a:prstGeom>
        </p:spPr>
      </p:pic>
      <p:pic>
        <p:nvPicPr>
          <p:cNvPr id="40" name="Graphic 39" descr="Arrow Right with solid fill">
            <a:extLst>
              <a:ext uri="{FF2B5EF4-FFF2-40B4-BE49-F238E27FC236}">
                <a16:creationId xmlns:a16="http://schemas.microsoft.com/office/drawing/2014/main" id="{F8B1762E-BF12-C549-FBF3-0DB8B9EA6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5557" y="1969171"/>
            <a:ext cx="914400" cy="914400"/>
          </a:xfrm>
          <a:prstGeom prst="rect">
            <a:avLst/>
          </a:prstGeom>
        </p:spPr>
      </p:pic>
      <p:pic>
        <p:nvPicPr>
          <p:cNvPr id="42" name="Graphic 41" descr="Arrow Right with solid fill">
            <a:extLst>
              <a:ext uri="{FF2B5EF4-FFF2-40B4-BE49-F238E27FC236}">
                <a16:creationId xmlns:a16="http://schemas.microsoft.com/office/drawing/2014/main" id="{137EEC7F-65D8-2C36-7BBF-E03D69BB7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587644" y="2509945"/>
            <a:ext cx="914400" cy="914400"/>
          </a:xfrm>
          <a:prstGeom prst="rect">
            <a:avLst/>
          </a:prstGeom>
        </p:spPr>
      </p:pic>
      <p:pic>
        <p:nvPicPr>
          <p:cNvPr id="44" name="Graphic 43" descr="Arrow Right with solid fill">
            <a:extLst>
              <a:ext uri="{FF2B5EF4-FFF2-40B4-BE49-F238E27FC236}">
                <a16:creationId xmlns:a16="http://schemas.microsoft.com/office/drawing/2014/main" id="{2F10CF92-6552-B09E-FF1E-75CF54FB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027902" y="2716423"/>
            <a:ext cx="914400" cy="914400"/>
          </a:xfrm>
          <a:prstGeom prst="rect">
            <a:avLst/>
          </a:prstGeom>
        </p:spPr>
      </p:pic>
      <p:pic>
        <p:nvPicPr>
          <p:cNvPr id="46" name="Graphic 45" descr="Arrow Right with solid fill">
            <a:extLst>
              <a:ext uri="{FF2B5EF4-FFF2-40B4-BE49-F238E27FC236}">
                <a16:creationId xmlns:a16="http://schemas.microsoft.com/office/drawing/2014/main" id="{6C6BB41A-3E84-655F-7F14-FA94BC620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027880" y="3861881"/>
            <a:ext cx="914400" cy="9144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C3F41D2-37A5-DE41-2DA4-C71416E29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174B1-381A-2DE3-AF01-A038F7EE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0587C65-9D0F-208D-6302-FCA7F887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28966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13582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DDF2BB6-9DF6-317A-3DEB-FC32B09DF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618" b="12338"/>
          <a:stretch/>
        </p:blipFill>
        <p:spPr bwMode="auto">
          <a:xfrm>
            <a:off x="1056538" y="1942976"/>
            <a:ext cx="7341243" cy="39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74A144C5-9695-5CD3-F9D4-626A6486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bg2"/>
                </a:solidFill>
              </a:rPr>
              <a:t>Identify Components and their connected nodes + netlist (add labels)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62AF3-26C3-CFD9-2083-3A274B07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9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77570E-B73D-2C2F-4028-F6E320FB5302}"/>
              </a:ext>
            </a:extLst>
          </p:cNvPr>
          <p:cNvGrpSpPr/>
          <p:nvPr/>
        </p:nvGrpSpPr>
        <p:grpSpPr>
          <a:xfrm>
            <a:off x="1368070" y="4173555"/>
            <a:ext cx="6802272" cy="1510892"/>
            <a:chOff x="1999252" y="4173555"/>
            <a:chExt cx="6802272" cy="15108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2A611F-AE16-15D4-A4AB-BC4348CD9667}"/>
                </a:ext>
              </a:extLst>
            </p:cNvPr>
            <p:cNvGrpSpPr/>
            <p:nvPr/>
          </p:nvGrpSpPr>
          <p:grpSpPr>
            <a:xfrm>
              <a:off x="1999252" y="4173555"/>
              <a:ext cx="6802272" cy="1467925"/>
              <a:chOff x="1999252" y="4173555"/>
              <a:chExt cx="6802272" cy="146792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E3FBF78-2A90-2CCA-FC6F-EAC70EB30A02}"/>
                      </a:ext>
                    </a:extLst>
                  </p14:cNvPr>
                  <p14:cNvContentPartPr/>
                  <p14:nvPr/>
                </p14:nvContentPartPr>
                <p14:xfrm>
                  <a:off x="8791699" y="4173555"/>
                  <a:ext cx="9825" cy="1442361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E3FBF78-2A90-2CCA-FC6F-EAC70EB30A02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668886" y="4137559"/>
                    <a:ext cx="254222" cy="1513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E7492749-7E7D-B24E-D898-25E6476979CB}"/>
                      </a:ext>
                    </a:extLst>
                  </p14:cNvPr>
                  <p14:cNvContentPartPr/>
                  <p14:nvPr/>
                </p14:nvContentPartPr>
                <p14:xfrm>
                  <a:off x="2010154" y="5631655"/>
                  <a:ext cx="6785423" cy="9825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E7492749-7E7D-B24E-D898-25E6476979CB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74155" y="5584869"/>
                    <a:ext cx="6857061" cy="1029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5E1888D9-087A-3AFF-7F2E-ADD0C234C429}"/>
                      </a:ext>
                    </a:extLst>
                  </p14:cNvPr>
                  <p14:cNvContentPartPr/>
                  <p14:nvPr/>
                </p14:nvContentPartPr>
                <p14:xfrm>
                  <a:off x="1999252" y="4761970"/>
                  <a:ext cx="9825" cy="862282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5E1888D9-087A-3AFF-7F2E-ADD0C234C42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917377" y="4725997"/>
                    <a:ext cx="172756" cy="9338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F31AA47-D278-8968-6AF0-100E4709466C}"/>
                      </a:ext>
                    </a:extLst>
                  </p14:cNvPr>
                  <p14:cNvContentPartPr/>
                  <p14:nvPr/>
                </p14:nvContentPartPr>
                <p14:xfrm>
                  <a:off x="5396039" y="4739850"/>
                  <a:ext cx="9825" cy="871483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F31AA47-D278-8968-6AF0-100E4709466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255682" y="4703868"/>
                    <a:ext cx="289136" cy="94308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C104BD5-FA8C-2C01-6433-B06D2062A814}"/>
                    </a:ext>
                  </a:extLst>
                </p14:cNvPr>
                <p14:cNvContentPartPr/>
                <p14:nvPr/>
              </p14:nvContentPartPr>
              <p14:xfrm>
                <a:off x="5347337" y="5580523"/>
                <a:ext cx="100474" cy="103924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C104BD5-FA8C-2C01-6433-B06D2062A81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11453" y="5544563"/>
                  <a:ext cx="171882" cy="17548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0C4FCC-1318-D08A-5DF3-62789C41155E}"/>
                  </a:ext>
                </a:extLst>
              </p14:cNvPr>
              <p14:cNvContentPartPr/>
              <p14:nvPr/>
            </p14:nvContentPartPr>
            <p14:xfrm>
              <a:off x="1367013" y="3628080"/>
              <a:ext cx="6531" cy="607878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0C4FCC-1318-D08A-5DF3-62789C41155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03738" y="3592111"/>
                <a:ext cx="331448" cy="679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6BF701F-2F7B-1704-44C0-997EFE9961B1}"/>
                  </a:ext>
                </a:extLst>
              </p14:cNvPr>
              <p14:cNvContentPartPr/>
              <p14:nvPr/>
            </p14:nvContentPartPr>
            <p14:xfrm>
              <a:off x="1364457" y="3635459"/>
              <a:ext cx="6531" cy="2281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6BF701F-2F7B-1704-44C0-997EFE9961B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82819" y="3599525"/>
                <a:ext cx="168990" cy="299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650968-B4A3-EA25-AE81-25EC40BCFBB6}"/>
                  </a:ext>
                </a:extLst>
              </p14:cNvPr>
              <p14:cNvContentPartPr/>
              <p14:nvPr/>
            </p14:nvContentPartPr>
            <p14:xfrm>
              <a:off x="1350661" y="3616845"/>
              <a:ext cx="24709" cy="52849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650968-B4A3-EA25-AE81-25EC40BCFBB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7116" y="3580868"/>
                <a:ext cx="270564" cy="600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D317F88-2F09-65F1-4189-D91CE6073C3B}"/>
                  </a:ext>
                </a:extLst>
              </p14:cNvPr>
              <p14:cNvContentPartPr/>
              <p14:nvPr/>
            </p14:nvContentPartPr>
            <p14:xfrm>
              <a:off x="4764921" y="3619623"/>
              <a:ext cx="6531" cy="647246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D317F88-2F09-65F1-4189-D91CE6073C3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92354" y="3583645"/>
                <a:ext cx="150939" cy="718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C6CE1E0-96FD-DD5E-ECF4-2FED3087F195}"/>
                  </a:ext>
                </a:extLst>
              </p14:cNvPr>
              <p14:cNvContentPartPr/>
              <p14:nvPr/>
            </p14:nvContentPartPr>
            <p14:xfrm>
              <a:off x="4743328" y="3610978"/>
              <a:ext cx="10957" cy="653585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C6CE1E0-96FD-DD5E-ECF4-2FED3087F19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07983" y="3575007"/>
                <a:ext cx="81294" cy="725166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89E3AB9F-FE2C-2C51-2551-ACAAA7D01320}"/>
              </a:ext>
            </a:extLst>
          </p:cNvPr>
          <p:cNvGrpSpPr/>
          <p:nvPr/>
        </p:nvGrpSpPr>
        <p:grpSpPr>
          <a:xfrm>
            <a:off x="1361901" y="2196441"/>
            <a:ext cx="6788802" cy="1506538"/>
            <a:chOff x="2337261" y="2196441"/>
            <a:chExt cx="6788802" cy="15065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894F6B8-B0B4-23DF-F730-4C456B293927}"/>
                </a:ext>
              </a:extLst>
            </p:cNvPr>
            <p:cNvGrpSpPr/>
            <p:nvPr/>
          </p:nvGrpSpPr>
          <p:grpSpPr>
            <a:xfrm>
              <a:off x="2337261" y="2251980"/>
              <a:ext cx="6788802" cy="1450999"/>
              <a:chOff x="2343507" y="2241633"/>
              <a:chExt cx="6788802" cy="145099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72950664-2E17-9804-8919-38F5B3D0A194}"/>
                      </a:ext>
                    </a:extLst>
                  </p14:cNvPr>
                  <p14:cNvContentPartPr/>
                  <p14:nvPr/>
                </p14:nvContentPartPr>
                <p14:xfrm>
                  <a:off x="2343507" y="2256289"/>
                  <a:ext cx="6531" cy="870651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72950664-2E17-9804-8919-38F5B3D0A194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180232" y="2220297"/>
                    <a:ext cx="331448" cy="94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DD3AA8D9-4C66-0C62-672D-58DF4E0ACEBF}"/>
                      </a:ext>
                    </a:extLst>
                  </p14:cNvPr>
                  <p14:cNvContentPartPr/>
                  <p14:nvPr/>
                </p14:nvContentPartPr>
                <p14:xfrm>
                  <a:off x="2370780" y="2241946"/>
                  <a:ext cx="3353220" cy="13098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DD3AA8D9-4C66-0C62-672D-58DF4E0ACEB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334786" y="2207478"/>
                    <a:ext cx="3424848" cy="81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420B8E75-4FB1-3ABA-D226-B7F172472758}"/>
                      </a:ext>
                    </a:extLst>
                  </p14:cNvPr>
                  <p14:cNvContentPartPr/>
                  <p14:nvPr/>
                </p14:nvContentPartPr>
                <p14:xfrm>
                  <a:off x="5743528" y="2241633"/>
                  <a:ext cx="8321" cy="889672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420B8E75-4FB1-3ABA-D226-B7F172472758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708857" y="2205643"/>
                    <a:ext cx="77316" cy="9612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C4A6AFE-A6CD-D558-936C-A39CB634A2DC}"/>
                      </a:ext>
                    </a:extLst>
                  </p14:cNvPr>
                  <p14:cNvContentPartPr/>
                  <p14:nvPr/>
                </p14:nvContentPartPr>
                <p14:xfrm>
                  <a:off x="5756990" y="2242707"/>
                  <a:ext cx="3369412" cy="6531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C4A6AFE-A6CD-D558-936C-A39CB634A2D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720992" y="2196057"/>
                    <a:ext cx="3441048" cy="99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3724FE8-6E31-5E87-A605-F0A5970F63BB}"/>
                      </a:ext>
                    </a:extLst>
                  </p14:cNvPr>
                  <p14:cNvContentPartPr/>
                  <p14:nvPr/>
                </p14:nvContentPartPr>
                <p14:xfrm>
                  <a:off x="9125778" y="2249187"/>
                  <a:ext cx="6531" cy="1443445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3724FE8-6E31-5E87-A605-F0A5970F63BB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799228" y="2213191"/>
                    <a:ext cx="656366" cy="151507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F165E5C-8B93-57AA-C76A-CB111FCDAADA}"/>
                    </a:ext>
                  </a:extLst>
                </p14:cNvPr>
                <p14:cNvContentPartPr/>
                <p14:nvPr/>
              </p14:nvContentPartPr>
              <p14:xfrm>
                <a:off x="5686089" y="2196441"/>
                <a:ext cx="101150" cy="119352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F165E5C-8B93-57AA-C76A-CB111FCDAAD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50220" y="2160600"/>
                  <a:ext cx="172529" cy="19067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804EAF7F-6F39-854E-0B4F-E605A60F0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9" b="370"/>
          <a:stretch/>
        </p:blipFill>
        <p:spPr bwMode="auto">
          <a:xfrm>
            <a:off x="9480668" y="3150161"/>
            <a:ext cx="2550957" cy="17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Badge 1 outline">
            <a:extLst>
              <a:ext uri="{FF2B5EF4-FFF2-40B4-BE49-F238E27FC236}">
                <a16:creationId xmlns:a16="http://schemas.microsoft.com/office/drawing/2014/main" id="{C9050856-0401-7633-30ED-2BCC9AE117A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266814" y="5645158"/>
            <a:ext cx="1015735" cy="1015735"/>
          </a:xfrm>
          <a:prstGeom prst="rect">
            <a:avLst/>
          </a:prstGeom>
        </p:spPr>
      </p:pic>
      <p:pic>
        <p:nvPicPr>
          <p:cNvPr id="18" name="Graphic 17" descr="Badge 4 outline">
            <a:extLst>
              <a:ext uri="{FF2B5EF4-FFF2-40B4-BE49-F238E27FC236}">
                <a16:creationId xmlns:a16="http://schemas.microsoft.com/office/drawing/2014/main" id="{698BC00B-3D7B-AC4B-2A4C-01B7BAF72DB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857906" y="3458063"/>
            <a:ext cx="947912" cy="947912"/>
          </a:xfrm>
          <a:prstGeom prst="rect">
            <a:avLst/>
          </a:prstGeom>
        </p:spPr>
      </p:pic>
      <p:pic>
        <p:nvPicPr>
          <p:cNvPr id="20" name="Graphic 19" descr="Badge 3 outline">
            <a:extLst>
              <a:ext uri="{FF2B5EF4-FFF2-40B4-BE49-F238E27FC236}">
                <a16:creationId xmlns:a16="http://schemas.microsoft.com/office/drawing/2014/main" id="{5A09BF1D-00B7-D081-5DAF-D910D3814A4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287679" y="1271179"/>
            <a:ext cx="974006" cy="974006"/>
          </a:xfrm>
          <a:prstGeom prst="rect">
            <a:avLst/>
          </a:prstGeom>
        </p:spPr>
      </p:pic>
      <p:pic>
        <p:nvPicPr>
          <p:cNvPr id="22" name="Graphic 21" descr="Badge outline">
            <a:extLst>
              <a:ext uri="{FF2B5EF4-FFF2-40B4-BE49-F238E27FC236}">
                <a16:creationId xmlns:a16="http://schemas.microsoft.com/office/drawing/2014/main" id="{62EDAD4B-4FC8-A108-EDB0-A2686B433CF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439525" y="3470510"/>
            <a:ext cx="1013969" cy="101396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5CC8FBA-9F4A-EE71-CF0C-0E294DFB2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413" r="18524" b="10826"/>
          <a:stretch/>
        </p:blipFill>
        <p:spPr bwMode="auto">
          <a:xfrm>
            <a:off x="10384618" y="6059587"/>
            <a:ext cx="729637" cy="6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BCAD8-C6D6-3191-797B-359184EC7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" y="6355702"/>
            <a:ext cx="29241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BA09FC84-F7E2-2E56-F1CF-88E41CCD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7947" y="6465615"/>
            <a:ext cx="5281824" cy="365125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Circuitopia NEU Young Scholars Program Aug 3 2023</a:t>
            </a:r>
          </a:p>
        </p:txBody>
      </p:sp>
    </p:spTree>
    <p:extLst>
      <p:ext uri="{BB962C8B-B14F-4D97-AF65-F5344CB8AC3E}">
        <p14:creationId xmlns:p14="http://schemas.microsoft.com/office/powerpoint/2010/main" val="1033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 16x9">
  <a:themeElements>
    <a:clrScheme name="northeastern">
      <a:dk1>
        <a:srgbClr val="F8F8F8"/>
      </a:dk1>
      <a:lt1>
        <a:srgbClr val="F8F8F8"/>
      </a:lt1>
      <a:dk2>
        <a:srgbClr val="000000"/>
      </a:dk2>
      <a:lt2>
        <a:srgbClr val="000000"/>
      </a:lt2>
      <a:accent1>
        <a:srgbClr val="C8102E"/>
      </a:accent1>
      <a:accent2>
        <a:srgbClr val="A4804A"/>
      </a:accent2>
      <a:accent3>
        <a:srgbClr val="C8102E"/>
      </a:accent3>
      <a:accent4>
        <a:srgbClr val="C8102E"/>
      </a:accent4>
      <a:accent5>
        <a:srgbClr val="C8102E"/>
      </a:accent5>
      <a:accent6>
        <a:srgbClr val="C8102E"/>
      </a:accent6>
      <a:hlink>
        <a:srgbClr val="A4804A"/>
      </a:hlink>
      <a:folHlink>
        <a:srgbClr val="7F7F7F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04D2E3CFC33B4A895B5F03F327C310" ma:contentTypeVersion="7" ma:contentTypeDescription="Create a new document." ma:contentTypeScope="" ma:versionID="1ed36d89ae703febc054ff8c6ee5f5f8">
  <xsd:schema xmlns:xsd="http://www.w3.org/2001/XMLSchema" xmlns:xs="http://www.w3.org/2001/XMLSchema" xmlns:p="http://schemas.microsoft.com/office/2006/metadata/properties" xmlns:ns3="a1654d70-7bc4-4712-8a3c-fcc36764a333" xmlns:ns4="d2af2655-95d7-47e3-bd51-ea32a6edcb9c" targetNamespace="http://schemas.microsoft.com/office/2006/metadata/properties" ma:root="true" ma:fieldsID="80ad3b291f1ff38ae44f7b3a8f897074" ns3:_="" ns4:_="">
    <xsd:import namespace="a1654d70-7bc4-4712-8a3c-fcc36764a333"/>
    <xsd:import namespace="d2af2655-95d7-47e3-bd51-ea32a6edcb9c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54d70-7bc4-4712-8a3c-fcc36764a333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f2655-95d7-47e3-bd51-ea32a6edcb9c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654d70-7bc4-4712-8a3c-fcc36764a333" xsi:nil="true"/>
  </documentManagement>
</p:properties>
</file>

<file path=customXml/itemProps1.xml><?xml version="1.0" encoding="utf-8"?>
<ds:datastoreItem xmlns:ds="http://schemas.openxmlformats.org/officeDocument/2006/customXml" ds:itemID="{109C04A8-AFF5-4D56-B1ED-2BA5BA3704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80996B-8E60-41E7-B3D8-CB4E9028760D}">
  <ds:schemaRefs>
    <ds:schemaRef ds:uri="a1654d70-7bc4-4712-8a3c-fcc36764a333"/>
    <ds:schemaRef ds:uri="d2af2655-95d7-47e3-bd51-ea32a6edcb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a1654d70-7bc4-4712-8a3c-fcc36764a333"/>
    <ds:schemaRef ds:uri="d2af2655-95d7-47e3-bd51-ea32a6edcb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Tech 16x9</vt:lpstr>
      <vt:lpstr>Circuit as a Puzzle Game (Circuitopia)</vt:lpstr>
      <vt:lpstr>Declining EE Graduation Rates</vt:lpstr>
      <vt:lpstr>Our Goal: Revive interest in Electrical Engineering </vt:lpstr>
      <vt:lpstr>Background </vt:lpstr>
      <vt:lpstr>Background </vt:lpstr>
      <vt:lpstr>Code Structure</vt:lpstr>
      <vt:lpstr>Creating a Netlist</vt:lpstr>
      <vt:lpstr>Our Searching method:</vt:lpstr>
      <vt:lpstr>Identify Components and their connected nodes + netlist (add labels)</vt:lpstr>
      <vt:lpstr>Our Website:</vt:lpstr>
      <vt:lpstr>Future work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Bilimoria, Zaraius</dc:creator>
  <cp:revision>3</cp:revision>
  <dcterms:created xsi:type="dcterms:W3CDTF">2023-07-19T12:55:09Z</dcterms:created>
  <dcterms:modified xsi:type="dcterms:W3CDTF">2023-08-02T17:50:44Z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0x010100AE04D2E3CFC33B4A895B5F03F327C310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