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3.xml" ContentType="application/vnd.openxmlformats-officedocument.presentationml.comments+xml"/>
  <Override PartName="/ppt/notesSlides/notesSlide7.xml" ContentType="application/vnd.openxmlformats-officedocument.presentationml.notesSlide+xml"/>
  <Override PartName="/ppt/comments/comment4.xml" ContentType="application/vnd.openxmlformats-officedocument.presentationml.comments+xml"/>
  <Override PartName="/ppt/notesSlides/notesSlide8.xml" ContentType="application/vnd.openxmlformats-officedocument.presentationml.notesSlide+xml"/>
  <Override PartName="/ppt/comments/comment5.xml" ContentType="application/vnd.openxmlformats-officedocument.presentationml.comments+xml"/>
  <Override PartName="/ppt/notesSlides/notesSlide9.xml" ContentType="application/vnd.openxmlformats-officedocument.presentationml.notesSlide+xml"/>
  <Override PartName="/ppt/comments/comment6.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7.xml" ContentType="application/vnd.openxmlformats-officedocument.presentationml.comments+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8.xml" ContentType="application/vnd.openxmlformats-officedocument.presentationml.comments+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comments/comment9.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0.xml" ContentType="application/vnd.openxmlformats-officedocument.presentationml.comments+xml"/>
  <Override PartName="/ppt/notesSlides/notesSlide19.xml" ContentType="application/vnd.openxmlformats-officedocument.presentationml.notesSlide+xml"/>
  <Override PartName="/ppt/comments/comment11.xml" ContentType="application/vnd.openxmlformats-officedocument.presentationml.comments+xml"/>
  <Override PartName="/ppt/notesSlides/notesSlide20.xml" ContentType="application/vnd.openxmlformats-officedocument.presentationml.notesSlide+xml"/>
  <Override PartName="/ppt/comments/comment12.xml" ContentType="application/vnd.openxmlformats-officedocument.presentationml.comments+xml"/>
  <Override PartName="/ppt/comments/comment13.xml" ContentType="application/vnd.openxmlformats-officedocument.presentationml.comments+xml"/>
  <Override PartName="/ppt/notesSlides/notesSlide21.xml" ContentType="application/vnd.openxmlformats-officedocument.presentationml.notesSlide+xml"/>
  <Override PartName="/ppt/comments/comment14.xml" ContentType="application/vnd.openxmlformats-officedocument.presentationml.comments+xml"/>
  <Override PartName="/ppt/notesSlides/notesSlide22.xml" ContentType="application/vnd.openxmlformats-officedocument.presentationml.notesSlide+xml"/>
  <Override PartName="/ppt/comments/comment15.xml" ContentType="application/vnd.openxmlformats-officedocument.presentationml.comments+xml"/>
  <Override PartName="/ppt/notesSlides/notesSlide2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16.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34"/>
  </p:notesMasterIdLst>
  <p:handoutMasterIdLst>
    <p:handoutMasterId r:id="rId35"/>
  </p:handoutMasterIdLst>
  <p:sldIdLst>
    <p:sldId id="256" r:id="rId2"/>
    <p:sldId id="257" r:id="rId3"/>
    <p:sldId id="259" r:id="rId4"/>
    <p:sldId id="260" r:id="rId5"/>
    <p:sldId id="275" r:id="rId6"/>
    <p:sldId id="261" r:id="rId7"/>
    <p:sldId id="262" r:id="rId8"/>
    <p:sldId id="265" r:id="rId9"/>
    <p:sldId id="267" r:id="rId10"/>
    <p:sldId id="268" r:id="rId11"/>
    <p:sldId id="263" r:id="rId12"/>
    <p:sldId id="297" r:id="rId13"/>
    <p:sldId id="269" r:id="rId14"/>
    <p:sldId id="283" r:id="rId15"/>
    <p:sldId id="284" r:id="rId16"/>
    <p:sldId id="288" r:id="rId17"/>
    <p:sldId id="298" r:id="rId18"/>
    <p:sldId id="278" r:id="rId19"/>
    <p:sldId id="271" r:id="rId20"/>
    <p:sldId id="279" r:id="rId21"/>
    <p:sldId id="286" r:id="rId22"/>
    <p:sldId id="285" r:id="rId23"/>
    <p:sldId id="291" r:id="rId24"/>
    <p:sldId id="258" r:id="rId25"/>
    <p:sldId id="282" r:id="rId26"/>
    <p:sldId id="296" r:id="rId27"/>
    <p:sldId id="295" r:id="rId28"/>
    <p:sldId id="294" r:id="rId29"/>
    <p:sldId id="293" r:id="rId30"/>
    <p:sldId id="292" r:id="rId31"/>
    <p:sldId id="273" r:id="rId32"/>
    <p:sldId id="274" r:id="rId33"/>
  </p:sldIdLst>
  <p:sldSz cx="9144000" cy="5143500" type="screen16x9"/>
  <p:notesSz cx="6858000" cy="9144000"/>
  <p:embeddedFontLst>
    <p:embeddedFont>
      <p:font typeface="EB Garamond" panose="00000500000000000000" pitchFamily="2" charset="0"/>
      <p:regular r:id="rId36"/>
      <p:bold r:id="rId37"/>
      <p:italic r:id="rId38"/>
      <p:boldItalic r:id="rId39"/>
    </p:embeddedFont>
    <p:embeddedFont>
      <p:font typeface="Lexend Medium" panose="020B0604020202020204" charset="0"/>
      <p:regular r:id="rId40"/>
      <p:bold r:id="rId41"/>
    </p:embeddedFont>
    <p:embeddedFont>
      <p:font typeface="Roboto" panose="02000000000000000000" pitchFamily="2" charset="0"/>
      <p:regular r:id="rId42"/>
      <p:bold r:id="rId43"/>
      <p:italic r:id="rId44"/>
      <p:boldItalic r:id="rId45"/>
    </p:embeddedFont>
    <p:embeddedFont>
      <p:font typeface="Segoe UI" panose="020B0502040204020203"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oper Love" initials="" lastIdx="19" clrIdx="0"/>
  <p:cmAuthor id="7" name="Guest User" initials="GU" lastIdx="3" clrIdx="7">
    <p:extLst>
      <p:ext uri="{19B8F6BF-5375-455C-9EA6-DF929625EA0E}">
        <p15:presenceInfo xmlns:p15="http://schemas.microsoft.com/office/powerpoint/2012/main" userId="Guest User" providerId="Windows Live"/>
      </p:ext>
    </p:extLst>
  </p:cmAuthor>
  <p:cmAuthor id="1" name="schellberg.br@northeastern.edu" initials="" lastIdx="9" clrIdx="1"/>
  <p:cmAuthor id="8" name="Kyle Denny" initials="KD" lastIdx="14" clrIdx="8">
    <p:extLst>
      <p:ext uri="{19B8F6BF-5375-455C-9EA6-DF929625EA0E}">
        <p15:presenceInfo xmlns:p15="http://schemas.microsoft.com/office/powerpoint/2012/main" userId="e14e8a7f6dfe3896" providerId="Windows Live"/>
      </p:ext>
    </p:extLst>
  </p:cmAuthor>
  <p:cmAuthor id="2" name="burson.n@northeastern.edu" initials="" lastIdx="2" clrIdx="2"/>
  <p:cmAuthor id="3" name="nilov.k@northeastern.edu" initials="" lastIdx="1" clrIdx="3"/>
  <p:cmAuthor id="4" name="Bryan Schellberg" initials="BS" lastIdx="13" clrIdx="4">
    <p:extLst>
      <p:ext uri="{19B8F6BF-5375-455C-9EA6-DF929625EA0E}">
        <p15:presenceInfo xmlns:p15="http://schemas.microsoft.com/office/powerpoint/2012/main" userId="b98fbb168a8848ab" providerId="Windows Live"/>
      </p:ext>
    </p:extLst>
  </p:cmAuthor>
  <p:cmAuthor id="5" name="jenniferociflove@gmail.com" initials="j" lastIdx="2" clrIdx="5">
    <p:extLst>
      <p:ext uri="{19B8F6BF-5375-455C-9EA6-DF929625EA0E}">
        <p15:presenceInfo xmlns:p15="http://schemas.microsoft.com/office/powerpoint/2012/main" userId="da41949bb5f94ac7" providerId="Windows Live"/>
      </p:ext>
    </p:extLst>
  </p:cmAuthor>
  <p:cmAuthor id="6" name="Cooper Love" initials="CL" lastIdx="9" clrIdx="6">
    <p:extLst>
      <p:ext uri="{19B8F6BF-5375-455C-9EA6-DF929625EA0E}">
        <p15:presenceInfo xmlns:p15="http://schemas.microsoft.com/office/powerpoint/2012/main" userId="S::cooper_love24@milton.edu::317532c2-1604-484c-9b87-10f3146e59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2F4F"/>
    <a:srgbClr val="969BDE"/>
    <a:srgbClr val="7077D2"/>
    <a:srgbClr val="867FCB"/>
    <a:srgbClr val="8399F5"/>
    <a:srgbClr val="5448EE"/>
    <a:srgbClr val="7B72F2"/>
    <a:srgbClr val="D41B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B4399A-80D2-40A9-BE51-06B9EAE40C83}" v="12" dt="2023-08-01T20:50:38.677"/>
    <p1510:client id="{40AB8DCC-CD17-468F-99EF-823B06B314DC}" v="58" vWet="59" dt="2023-08-02T14:23:59.784"/>
    <p1510:client id="{5DE656CC-BCBC-4C82-8CE8-8FA61E0BDE95}" v="9276" dt="2023-08-02T18:22:41.656"/>
    <p1510:client id="{78526EAC-C6BF-4EF3-8FA5-28C4FA21E5A0}" v="868" dt="2023-08-02T18:02:57.135"/>
    <p1510:client id="{99E78B01-AEE0-4029-905A-9C6716D9EFAD}" v="123" dt="2023-08-02T18:01:53.746"/>
    <p1510:client id="{C2DF57A5-7A25-4464-93A1-895B2572C584}" v="10" dt="2023-08-02T18:12:52.307"/>
    <p1510:client id="{EBF2C9F3-166B-48FC-93D7-63EB907D0081}" v="67" dt="2023-08-02T03:32:10.165"/>
    <p1510:client id="{F231F9DC-EA90-477B-8951-69B31FD2D63F}" v="967" dt="2023-08-02T16:00:39.7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charts/_rels/chart1.xml.rels><?xml version="1.0" encoding="UTF-8" standalone="yes"?>
<Relationships xmlns="http://schemas.openxmlformats.org/package/2006/relationships"><Relationship Id="rId3" Type="http://schemas.openxmlformats.org/officeDocument/2006/relationships/oleObject" Target="https://milton0-my.sharepoint.com/personal/cooper_love24_milton_edu/Documents/YSP%20calibration%20curv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https://milton0-my.sharepoint.com/personal/cooper_love24_milton_edu/Documents/YSP%20calibration%20curve.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milton0-my.sharepoint.com/personal/cooper_love24_milton_edu/Documents/YSP%20calibration%20curve.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https://milton0-my.sharepoint.com/personal/cooper_love24_milton_edu/Documents/YSP%20calibration%20curve.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https://milton0-my.sharepoint.com/personal/cooper_love24_milton_edu/Documents/YSP%20calibration%20curve.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Calibration</a:t>
            </a:r>
            <a:r>
              <a:rPr lang="en-US" baseline="0"/>
              <a:t> Curve (200ul) V2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manualLayout>
                  <c:x val="-0.1382773403324585"/>
                  <c:y val="-1.8935185185185208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'[YSP-calibration-curve.xlsx]Sheet1'!$AF$26:$AF$41</c:f>
              <c:numCache>
                <c:formatCode>General</c:formatCode>
                <c:ptCount val="16"/>
                <c:pt idx="0">
                  <c:v>1</c:v>
                </c:pt>
                <c:pt idx="1">
                  <c:v>0.95</c:v>
                </c:pt>
                <c:pt idx="2">
                  <c:v>0.9</c:v>
                </c:pt>
                <c:pt idx="3">
                  <c:v>0.85</c:v>
                </c:pt>
                <c:pt idx="4">
                  <c:v>0.8</c:v>
                </c:pt>
                <c:pt idx="5">
                  <c:v>0.75</c:v>
                </c:pt>
                <c:pt idx="6">
                  <c:v>0.7</c:v>
                </c:pt>
                <c:pt idx="7">
                  <c:v>0.65</c:v>
                </c:pt>
                <c:pt idx="8">
                  <c:v>0.6</c:v>
                </c:pt>
                <c:pt idx="9">
                  <c:v>0.55000000000000004</c:v>
                </c:pt>
                <c:pt idx="10">
                  <c:v>0.5</c:v>
                </c:pt>
                <c:pt idx="11">
                  <c:v>0.45</c:v>
                </c:pt>
                <c:pt idx="12">
                  <c:v>0.4</c:v>
                </c:pt>
                <c:pt idx="13">
                  <c:v>0.35</c:v>
                </c:pt>
                <c:pt idx="14">
                  <c:v>0.3</c:v>
                </c:pt>
                <c:pt idx="15">
                  <c:v>0.25</c:v>
                </c:pt>
              </c:numCache>
            </c:numRef>
          </c:xVal>
          <c:yVal>
            <c:numRef>
              <c:f>'[YSP-calibration-curve.xlsx]Sheet1'!$AC$26:$AC$41</c:f>
              <c:numCache>
                <c:formatCode>General</c:formatCode>
                <c:ptCount val="16"/>
                <c:pt idx="0">
                  <c:v>3.6722151898734179</c:v>
                </c:pt>
                <c:pt idx="1">
                  <c:v>3.514215189873418</c:v>
                </c:pt>
                <c:pt idx="2">
                  <c:v>3.3492151898734179</c:v>
                </c:pt>
                <c:pt idx="3">
                  <c:v>3.1602151898734179</c:v>
                </c:pt>
                <c:pt idx="4">
                  <c:v>3.0212151898734176</c:v>
                </c:pt>
                <c:pt idx="5">
                  <c:v>2.8562151898734176</c:v>
                </c:pt>
                <c:pt idx="6">
                  <c:v>2.6732151898734178</c:v>
                </c:pt>
                <c:pt idx="7">
                  <c:v>2.4722151898734177</c:v>
                </c:pt>
                <c:pt idx="8">
                  <c:v>2.2892151898734179</c:v>
                </c:pt>
                <c:pt idx="9">
                  <c:v>2.0982151898734176</c:v>
                </c:pt>
                <c:pt idx="10">
                  <c:v>1.9262151898734179</c:v>
                </c:pt>
                <c:pt idx="11">
                  <c:v>1.6702151898734179</c:v>
                </c:pt>
                <c:pt idx="12">
                  <c:v>1.5382151898734178</c:v>
                </c:pt>
                <c:pt idx="13">
                  <c:v>1.3622151898734178</c:v>
                </c:pt>
                <c:pt idx="14">
                  <c:v>1.1612151898734178</c:v>
                </c:pt>
                <c:pt idx="15">
                  <c:v>0.98321518987341772</c:v>
                </c:pt>
              </c:numCache>
            </c:numRef>
          </c:yVal>
          <c:smooth val="0"/>
          <c:extLst>
            <c:ext xmlns:c16="http://schemas.microsoft.com/office/drawing/2014/chart" uri="{C3380CC4-5D6E-409C-BE32-E72D297353CC}">
              <c16:uniqueId val="{00000004-580A-4047-960E-F1C1CF8850C0}"/>
            </c:ext>
          </c:extLst>
        </c:ser>
        <c:dLbls>
          <c:showLegendKey val="0"/>
          <c:showVal val="0"/>
          <c:showCatName val="0"/>
          <c:showSerName val="0"/>
          <c:showPercent val="0"/>
          <c:showBubbleSize val="0"/>
        </c:dLbls>
        <c:axId val="996791583"/>
        <c:axId val="886367935"/>
      </c:scatterChart>
      <c:valAx>
        <c:axId val="99679158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Dye Concentrarion</a:t>
                </a:r>
                <a:r>
                  <a:rPr lang="en-US" baseline="0"/>
                  <a:t> </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6367935"/>
        <c:crosses val="autoZero"/>
        <c:crossBetween val="midCat"/>
      </c:valAx>
      <c:valAx>
        <c:axId val="8863679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Absorbance</a:t>
                </a:r>
                <a:r>
                  <a:rPr lang="en-US" baseline="0"/>
                  <a:t> (570 nm) </a:t>
                </a:r>
                <a:endParaRPr lang="en-US"/>
              </a:p>
            </c:rich>
          </c:tx>
          <c:layout>
            <c:manualLayout>
              <c:xMode val="edge"/>
              <c:yMode val="edge"/>
              <c:x val="1.4671114876320647E-2"/>
              <c:y val="0.2764737390608439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679158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 Diffusion</a:t>
            </a:r>
            <a:r>
              <a:rPr lang="en-US" baseline="0"/>
              <a:t> with Varying Membrane Geometries </a:t>
            </a:r>
            <a:endParaRPr lang="en-US"/>
          </a:p>
        </c:rich>
      </c:tx>
      <c:overlay val="0"/>
      <c:spPr>
        <a:noFill/>
        <a:ln>
          <a:noFill/>
        </a:ln>
        <a:effectLst/>
      </c:spPr>
    </c:title>
    <c:autoTitleDeleted val="0"/>
    <c:plotArea>
      <c:layout>
        <c:manualLayout>
          <c:layoutTarget val="inner"/>
          <c:xMode val="edge"/>
          <c:yMode val="edge"/>
          <c:x val="0.13894004305522079"/>
          <c:y val="0.12536397557260923"/>
          <c:w val="0.81799340354614969"/>
          <c:h val="0.74429569540682683"/>
        </c:manualLayout>
      </c:layout>
      <c:scatterChart>
        <c:scatterStyle val="lineMarker"/>
        <c:varyColors val="0"/>
        <c:ser>
          <c:idx val="2"/>
          <c:order val="0"/>
          <c:tx>
            <c:v>Short Trapezoid (Bottom)</c:v>
          </c:tx>
          <c:spPr>
            <a:ln w="25400">
              <a:noFill/>
            </a:ln>
          </c:spPr>
          <c:errBars>
            <c:errDir val="x"/>
            <c:errBarType val="both"/>
            <c:errValType val="cust"/>
            <c:noEndCap val="0"/>
            <c:plus>
              <c:numLit>
                <c:formatCode>General</c:formatCode>
                <c:ptCount val="1"/>
                <c:pt idx="0">
                  <c:v>0</c:v>
                </c:pt>
              </c:numLit>
            </c:plus>
            <c:minus>
              <c:numLit>
                <c:formatCode>General</c:formatCode>
                <c:ptCount val="1"/>
                <c:pt idx="0">
                  <c:v>0</c:v>
                </c:pt>
              </c:numLit>
            </c:minus>
          </c:errBars>
          <c:errBars>
            <c:errDir val="y"/>
            <c:errBarType val="both"/>
            <c:errValType val="cust"/>
            <c:noEndCap val="0"/>
            <c:plus>
              <c:numRef>
                <c:f>'[YSP-calibration-curve.xlsx]Sheet1'!$BV$75:$CG$75</c:f>
                <c:numCache>
                  <c:formatCode>General</c:formatCode>
                  <c:ptCount val="12"/>
                  <c:pt idx="0">
                    <c:v>1.1125000000000003E-2</c:v>
                  </c:pt>
                  <c:pt idx="1">
                    <c:v>1.2375000000000008E-2</c:v>
                  </c:pt>
                  <c:pt idx="2">
                    <c:v>1.8500000000000003E-2</c:v>
                  </c:pt>
                  <c:pt idx="3">
                    <c:v>3.8250000000000006E-2</c:v>
                  </c:pt>
                  <c:pt idx="4">
                    <c:v>2.5625000000000009E-2</c:v>
                  </c:pt>
                  <c:pt idx="5">
                    <c:v>8.3000000000000046E-2</c:v>
                  </c:pt>
                  <c:pt idx="6">
                    <c:v>4.3750000000000011E-2</c:v>
                  </c:pt>
                  <c:pt idx="7">
                    <c:v>1.6999999999999987E-2</c:v>
                  </c:pt>
                  <c:pt idx="8">
                    <c:v>5.8999999999999997E-2</c:v>
                  </c:pt>
                  <c:pt idx="9">
                    <c:v>7.8375E-2</c:v>
                  </c:pt>
                  <c:pt idx="10">
                    <c:v>2.8999999999999998E-2</c:v>
                  </c:pt>
                  <c:pt idx="11">
                    <c:v>1.3250000000000012E-2</c:v>
                  </c:pt>
                </c:numCache>
              </c:numRef>
            </c:plus>
            <c:minus>
              <c:numRef>
                <c:f>'[YSP-calibration-curve.xlsx]Sheet1'!$BV$75:$CG$75</c:f>
                <c:numCache>
                  <c:formatCode>General</c:formatCode>
                  <c:ptCount val="12"/>
                  <c:pt idx="0">
                    <c:v>1.1125000000000003E-2</c:v>
                  </c:pt>
                  <c:pt idx="1">
                    <c:v>1.2375000000000008E-2</c:v>
                  </c:pt>
                  <c:pt idx="2">
                    <c:v>1.8500000000000003E-2</c:v>
                  </c:pt>
                  <c:pt idx="3">
                    <c:v>3.8250000000000006E-2</c:v>
                  </c:pt>
                  <c:pt idx="4">
                    <c:v>2.5625000000000009E-2</c:v>
                  </c:pt>
                  <c:pt idx="5">
                    <c:v>8.3000000000000046E-2</c:v>
                  </c:pt>
                  <c:pt idx="6">
                    <c:v>4.3750000000000011E-2</c:v>
                  </c:pt>
                  <c:pt idx="7">
                    <c:v>1.6999999999999987E-2</c:v>
                  </c:pt>
                  <c:pt idx="8">
                    <c:v>5.8999999999999997E-2</c:v>
                  </c:pt>
                  <c:pt idx="9">
                    <c:v>7.8375E-2</c:v>
                  </c:pt>
                  <c:pt idx="10">
                    <c:v>2.8999999999999998E-2</c:v>
                  </c:pt>
                  <c:pt idx="11">
                    <c:v>1.3250000000000012E-2</c:v>
                  </c:pt>
                </c:numCache>
              </c:numRef>
            </c:minus>
          </c:errBars>
          <c:xVal>
            <c:numRef>
              <c:f>'[YSP-calibration-curve.xlsx]Sheet1'!$BV$73:$CG$73</c:f>
              <c:numCache>
                <c:formatCode>General</c:formatCode>
                <c:ptCount val="12"/>
                <c:pt idx="0">
                  <c:v>5</c:v>
                </c:pt>
                <c:pt idx="1">
                  <c:v>10</c:v>
                </c:pt>
                <c:pt idx="2">
                  <c:v>15</c:v>
                </c:pt>
                <c:pt idx="3">
                  <c:v>20</c:v>
                </c:pt>
                <c:pt idx="4">
                  <c:v>25</c:v>
                </c:pt>
                <c:pt idx="5">
                  <c:v>30</c:v>
                </c:pt>
                <c:pt idx="6">
                  <c:v>35</c:v>
                </c:pt>
                <c:pt idx="7">
                  <c:v>40</c:v>
                </c:pt>
                <c:pt idx="8">
                  <c:v>45</c:v>
                </c:pt>
                <c:pt idx="9">
                  <c:v>50</c:v>
                </c:pt>
                <c:pt idx="10">
                  <c:v>55</c:v>
                </c:pt>
                <c:pt idx="11">
                  <c:v>60</c:v>
                </c:pt>
              </c:numCache>
            </c:numRef>
          </c:xVal>
          <c:yVal>
            <c:numRef>
              <c:f>'[YSP-calibration-curve.xlsx]Sheet1'!$BV$74:$CG$74</c:f>
              <c:numCache>
                <c:formatCode>General</c:formatCode>
                <c:ptCount val="12"/>
                <c:pt idx="0">
                  <c:v>1.7075000000000007E-2</c:v>
                </c:pt>
                <c:pt idx="1">
                  <c:v>5.9075000000000003E-2</c:v>
                </c:pt>
                <c:pt idx="2">
                  <c:v>0.11944999999999999</c:v>
                </c:pt>
                <c:pt idx="3">
                  <c:v>0.17344999999999999</c:v>
                </c:pt>
                <c:pt idx="4">
                  <c:v>0.24157499999999998</c:v>
                </c:pt>
                <c:pt idx="5">
                  <c:v>0.29895000000000005</c:v>
                </c:pt>
                <c:pt idx="6">
                  <c:v>0.28045000000000003</c:v>
                </c:pt>
                <c:pt idx="7">
                  <c:v>0.29269999999999996</c:v>
                </c:pt>
                <c:pt idx="8">
                  <c:v>0.29544999999999999</c:v>
                </c:pt>
                <c:pt idx="9">
                  <c:v>0.29257500000000003</c:v>
                </c:pt>
                <c:pt idx="10">
                  <c:v>0.32845000000000002</c:v>
                </c:pt>
                <c:pt idx="11">
                  <c:v>0.30995000000000006</c:v>
                </c:pt>
              </c:numCache>
            </c:numRef>
          </c:yVal>
          <c:smooth val="0"/>
          <c:extLst>
            <c:ext xmlns:c16="http://schemas.microsoft.com/office/drawing/2014/chart" uri="{C3380CC4-5D6E-409C-BE32-E72D297353CC}">
              <c16:uniqueId val="{00000000-2AEF-442D-BF3D-DAED0C31119D}"/>
            </c:ext>
          </c:extLst>
        </c:ser>
        <c:ser>
          <c:idx val="3"/>
          <c:order val="1"/>
          <c:tx>
            <c:v>Short Trapezoid (Top)</c:v>
          </c:tx>
          <c:spPr>
            <a:ln w="25400">
              <a:noFill/>
            </a:ln>
          </c:spPr>
          <c:marker>
            <c:symbol val="triangle"/>
            <c:size val="7"/>
            <c:spPr>
              <a:solidFill>
                <a:schemeClr val="tx1"/>
              </a:solidFill>
              <a:ln>
                <a:solidFill>
                  <a:schemeClr val="tx1"/>
                </a:solidFill>
              </a:ln>
            </c:spPr>
          </c:marker>
          <c:errBars>
            <c:errDir val="y"/>
            <c:errBarType val="both"/>
            <c:errValType val="cust"/>
            <c:noEndCap val="0"/>
            <c:plus>
              <c:numRef>
                <c:f>'[YSP-calibration-curve.xlsx]Sheet1'!$BV$75:$CG$75</c:f>
                <c:numCache>
                  <c:formatCode>General</c:formatCode>
                  <c:ptCount val="12"/>
                  <c:pt idx="0">
                    <c:v>1.1125000000000003E-2</c:v>
                  </c:pt>
                  <c:pt idx="1">
                    <c:v>1.2375000000000008E-2</c:v>
                  </c:pt>
                  <c:pt idx="2">
                    <c:v>1.8500000000000003E-2</c:v>
                  </c:pt>
                  <c:pt idx="3">
                    <c:v>3.8250000000000006E-2</c:v>
                  </c:pt>
                  <c:pt idx="4">
                    <c:v>2.5625000000000009E-2</c:v>
                  </c:pt>
                  <c:pt idx="5">
                    <c:v>8.3000000000000046E-2</c:v>
                  </c:pt>
                  <c:pt idx="6">
                    <c:v>4.3750000000000011E-2</c:v>
                  </c:pt>
                  <c:pt idx="7">
                    <c:v>1.6999999999999987E-2</c:v>
                  </c:pt>
                  <c:pt idx="8">
                    <c:v>5.8999999999999997E-2</c:v>
                  </c:pt>
                  <c:pt idx="9">
                    <c:v>7.8375E-2</c:v>
                  </c:pt>
                  <c:pt idx="10">
                    <c:v>2.8999999999999998E-2</c:v>
                  </c:pt>
                  <c:pt idx="11">
                    <c:v>1.3250000000000012E-2</c:v>
                  </c:pt>
                </c:numCache>
              </c:numRef>
            </c:plus>
            <c:minus>
              <c:numRef>
                <c:f>'[YSP-calibration-curve.xlsx]Sheet1'!$BV$75:$CG$75</c:f>
                <c:numCache>
                  <c:formatCode>General</c:formatCode>
                  <c:ptCount val="12"/>
                  <c:pt idx="0">
                    <c:v>1.1125000000000003E-2</c:v>
                  </c:pt>
                  <c:pt idx="1">
                    <c:v>1.2375000000000008E-2</c:v>
                  </c:pt>
                  <c:pt idx="2">
                    <c:v>1.8500000000000003E-2</c:v>
                  </c:pt>
                  <c:pt idx="3">
                    <c:v>3.8250000000000006E-2</c:v>
                  </c:pt>
                  <c:pt idx="4">
                    <c:v>2.5625000000000009E-2</c:v>
                  </c:pt>
                  <c:pt idx="5">
                    <c:v>8.3000000000000046E-2</c:v>
                  </c:pt>
                  <c:pt idx="6">
                    <c:v>4.3750000000000011E-2</c:v>
                  </c:pt>
                  <c:pt idx="7">
                    <c:v>1.6999999999999987E-2</c:v>
                  </c:pt>
                  <c:pt idx="8">
                    <c:v>5.8999999999999997E-2</c:v>
                  </c:pt>
                  <c:pt idx="9">
                    <c:v>7.8375E-2</c:v>
                  </c:pt>
                  <c:pt idx="10">
                    <c:v>2.8999999999999998E-2</c:v>
                  </c:pt>
                  <c:pt idx="11">
                    <c:v>1.3250000000000012E-2</c:v>
                  </c:pt>
                </c:numCache>
              </c:numRef>
            </c:minus>
          </c:errBars>
          <c:errBars>
            <c:errDir val="x"/>
            <c:errBarType val="both"/>
            <c:errValType val="fixedVal"/>
            <c:noEndCap val="0"/>
            <c:val val="0"/>
          </c:errBars>
          <c:xVal>
            <c:numRef>
              <c:f>'[YSP-calibration-curve.xlsx]Sheet1'!$BV$73:$CG$73</c:f>
              <c:numCache>
                <c:formatCode>General</c:formatCode>
                <c:ptCount val="12"/>
                <c:pt idx="0">
                  <c:v>5</c:v>
                </c:pt>
                <c:pt idx="1">
                  <c:v>10</c:v>
                </c:pt>
                <c:pt idx="2">
                  <c:v>15</c:v>
                </c:pt>
                <c:pt idx="3">
                  <c:v>20</c:v>
                </c:pt>
                <c:pt idx="4">
                  <c:v>25</c:v>
                </c:pt>
                <c:pt idx="5">
                  <c:v>30</c:v>
                </c:pt>
                <c:pt idx="6">
                  <c:v>35</c:v>
                </c:pt>
                <c:pt idx="7">
                  <c:v>40</c:v>
                </c:pt>
                <c:pt idx="8">
                  <c:v>45</c:v>
                </c:pt>
                <c:pt idx="9">
                  <c:v>50</c:v>
                </c:pt>
                <c:pt idx="10">
                  <c:v>55</c:v>
                </c:pt>
                <c:pt idx="11">
                  <c:v>60</c:v>
                </c:pt>
              </c:numCache>
            </c:numRef>
          </c:xVal>
          <c:yVal>
            <c:numRef>
              <c:f>'[YSP-calibration-curve.xlsx]Sheet1'!$BV$78:$CG$78</c:f>
              <c:numCache>
                <c:formatCode>General</c:formatCode>
                <c:ptCount val="12"/>
                <c:pt idx="0">
                  <c:v>3.6551449999999996</c:v>
                </c:pt>
                <c:pt idx="1">
                  <c:v>3.6131449999999998</c:v>
                </c:pt>
                <c:pt idx="2">
                  <c:v>3.5527699999999998</c:v>
                </c:pt>
                <c:pt idx="3">
                  <c:v>3.4987699999999999</c:v>
                </c:pt>
                <c:pt idx="4">
                  <c:v>3.4306449999999997</c:v>
                </c:pt>
                <c:pt idx="5">
                  <c:v>3.3732699999999998</c:v>
                </c:pt>
                <c:pt idx="6">
                  <c:v>3.3917699999999997</c:v>
                </c:pt>
                <c:pt idx="7">
                  <c:v>3.3795199999999999</c:v>
                </c:pt>
                <c:pt idx="8">
                  <c:v>3.3767699999999996</c:v>
                </c:pt>
                <c:pt idx="9">
                  <c:v>3.379645</c:v>
                </c:pt>
                <c:pt idx="10">
                  <c:v>3.3437699999999997</c:v>
                </c:pt>
                <c:pt idx="11">
                  <c:v>3.3622699999999996</c:v>
                </c:pt>
              </c:numCache>
            </c:numRef>
          </c:yVal>
          <c:smooth val="0"/>
          <c:extLst>
            <c:ext xmlns:c16="http://schemas.microsoft.com/office/drawing/2014/chart" uri="{C3380CC4-5D6E-409C-BE32-E72D297353CC}">
              <c16:uniqueId val="{00000001-2AEF-442D-BF3D-DAED0C31119D}"/>
            </c:ext>
          </c:extLst>
        </c:ser>
        <c:ser>
          <c:idx val="4"/>
          <c:order val="2"/>
          <c:tx>
            <c:v>Long Trapezoid (Top)</c:v>
          </c:tx>
          <c:spPr>
            <a:ln w="25400" cap="rnd">
              <a:noFill/>
              <a:round/>
            </a:ln>
            <a:effectLst/>
          </c:spPr>
          <c:marker>
            <c:symbol val="square"/>
            <c:size val="7"/>
            <c:spPr>
              <a:ln>
                <a:solidFill>
                  <a:schemeClr val="accent1"/>
                </a:solidFill>
              </a:ln>
            </c:spPr>
          </c:marker>
          <c:errBars>
            <c:errDir val="y"/>
            <c:errBarType val="both"/>
            <c:errValType val="cust"/>
            <c:noEndCap val="0"/>
            <c:plus>
              <c:numRef>
                <c:f>'[YSP-calibration-curve.xlsx]Sheet1'!$BB$73:$BM$73</c:f>
                <c:numCache>
                  <c:formatCode>General</c:formatCode>
                  <c:ptCount val="12"/>
                  <c:pt idx="0">
                    <c:v>1.7350000000000004E-3</c:v>
                  </c:pt>
                  <c:pt idx="1">
                    <c:v>1.9749999999999997E-2</c:v>
                  </c:pt>
                  <c:pt idx="2">
                    <c:v>3.4999999999999996E-2</c:v>
                  </c:pt>
                  <c:pt idx="3">
                    <c:v>6.750000000000006E-3</c:v>
                  </c:pt>
                  <c:pt idx="4">
                    <c:v>2.7750000000000025E-2</c:v>
                  </c:pt>
                  <c:pt idx="5">
                    <c:v>1.5000000000000013E-2</c:v>
                  </c:pt>
                  <c:pt idx="6">
                    <c:v>3.8749999999999896E-3</c:v>
                  </c:pt>
                  <c:pt idx="7">
                    <c:v>1.6874999999999946E-2</c:v>
                  </c:pt>
                  <c:pt idx="8">
                    <c:v>1.5624999999999972E-2</c:v>
                  </c:pt>
                  <c:pt idx="9">
                    <c:v>3.0625000000000013E-2</c:v>
                  </c:pt>
                  <c:pt idx="10">
                    <c:v>4.8874999999999974E-2</c:v>
                  </c:pt>
                  <c:pt idx="11">
                    <c:v>4.4374999999999915E-2</c:v>
                  </c:pt>
                </c:numCache>
              </c:numRef>
            </c:plus>
            <c:minus>
              <c:numRef>
                <c:f>'[YSP-calibration-curve.xlsx]Sheet1'!$BB$73:$BM$73</c:f>
                <c:numCache>
                  <c:formatCode>General</c:formatCode>
                  <c:ptCount val="12"/>
                  <c:pt idx="0">
                    <c:v>1.7350000000000004E-3</c:v>
                  </c:pt>
                  <c:pt idx="1">
                    <c:v>1.9749999999999997E-2</c:v>
                  </c:pt>
                  <c:pt idx="2">
                    <c:v>3.4999999999999996E-2</c:v>
                  </c:pt>
                  <c:pt idx="3">
                    <c:v>6.750000000000006E-3</c:v>
                  </c:pt>
                  <c:pt idx="4">
                    <c:v>2.7750000000000025E-2</c:v>
                  </c:pt>
                  <c:pt idx="5">
                    <c:v>1.5000000000000013E-2</c:v>
                  </c:pt>
                  <c:pt idx="6">
                    <c:v>3.8749999999999896E-3</c:v>
                  </c:pt>
                  <c:pt idx="7">
                    <c:v>1.6874999999999946E-2</c:v>
                  </c:pt>
                  <c:pt idx="8">
                    <c:v>1.5624999999999972E-2</c:v>
                  </c:pt>
                  <c:pt idx="9">
                    <c:v>3.0625000000000013E-2</c:v>
                  </c:pt>
                  <c:pt idx="10">
                    <c:v>4.8874999999999974E-2</c:v>
                  </c:pt>
                  <c:pt idx="11">
                    <c:v>4.4374999999999915E-2</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0"/>
            <c:spPr>
              <a:noFill/>
              <a:ln w="9525" cap="flat" cmpd="sng" algn="ctr">
                <a:solidFill>
                  <a:schemeClr val="tx1">
                    <a:lumMod val="65000"/>
                    <a:lumOff val="35000"/>
                  </a:schemeClr>
                </a:solidFill>
                <a:round/>
              </a:ln>
              <a:effectLst/>
            </c:spPr>
          </c:errBars>
          <c:xVal>
            <c:numRef>
              <c:f>'[YSP-calibration-curve.xlsx]Sheet1'!$BB$71:$BM$71</c:f>
              <c:numCache>
                <c:formatCode>General</c:formatCode>
                <c:ptCount val="12"/>
                <c:pt idx="0">
                  <c:v>5</c:v>
                </c:pt>
                <c:pt idx="1">
                  <c:v>10</c:v>
                </c:pt>
                <c:pt idx="2">
                  <c:v>15</c:v>
                </c:pt>
                <c:pt idx="3">
                  <c:v>20</c:v>
                </c:pt>
                <c:pt idx="4">
                  <c:v>25</c:v>
                </c:pt>
                <c:pt idx="5">
                  <c:v>30</c:v>
                </c:pt>
                <c:pt idx="6">
                  <c:v>35</c:v>
                </c:pt>
                <c:pt idx="7">
                  <c:v>40</c:v>
                </c:pt>
                <c:pt idx="8">
                  <c:v>45</c:v>
                </c:pt>
                <c:pt idx="9">
                  <c:v>50</c:v>
                </c:pt>
                <c:pt idx="10">
                  <c:v>55</c:v>
                </c:pt>
                <c:pt idx="11">
                  <c:v>60</c:v>
                </c:pt>
              </c:numCache>
            </c:numRef>
          </c:xVal>
          <c:yVal>
            <c:numRef>
              <c:f>'[YSP-calibration-curve.xlsx]Sheet1'!$BB$72:$BM$72</c:f>
              <c:numCache>
                <c:formatCode>General</c:formatCode>
                <c:ptCount val="12"/>
                <c:pt idx="0">
                  <c:v>1.7350000000000004E-3</c:v>
                </c:pt>
                <c:pt idx="1">
                  <c:v>2.2219999999999997E-2</c:v>
                </c:pt>
                <c:pt idx="2">
                  <c:v>4.4970000000000003E-2</c:v>
                </c:pt>
                <c:pt idx="3">
                  <c:v>0.10922</c:v>
                </c:pt>
                <c:pt idx="4">
                  <c:v>0.19847000000000001</c:v>
                </c:pt>
                <c:pt idx="5">
                  <c:v>0.29047000000000006</c:v>
                </c:pt>
                <c:pt idx="6">
                  <c:v>0.36784499999999998</c:v>
                </c:pt>
                <c:pt idx="7">
                  <c:v>0.45009500000000002</c:v>
                </c:pt>
                <c:pt idx="8">
                  <c:v>0.50409499999999996</c:v>
                </c:pt>
                <c:pt idx="9">
                  <c:v>0.53434499999999996</c:v>
                </c:pt>
                <c:pt idx="10">
                  <c:v>0.48184499999999997</c:v>
                </c:pt>
                <c:pt idx="11">
                  <c:v>0.55221999999999993</c:v>
                </c:pt>
              </c:numCache>
            </c:numRef>
          </c:yVal>
          <c:smooth val="0"/>
          <c:extLst>
            <c:ext xmlns:c16="http://schemas.microsoft.com/office/drawing/2014/chart" uri="{C3380CC4-5D6E-409C-BE32-E72D297353CC}">
              <c16:uniqueId val="{00000002-2AEF-442D-BF3D-DAED0C31119D}"/>
            </c:ext>
          </c:extLst>
        </c:ser>
        <c:ser>
          <c:idx val="5"/>
          <c:order val="3"/>
          <c:tx>
            <c:v>Long Trapezoid (Bottom)</c:v>
          </c:tx>
          <c:spPr>
            <a:ln w="25400" cap="rnd">
              <a:noFill/>
              <a:round/>
            </a:ln>
            <a:effectLst/>
          </c:spPr>
          <c:marker>
            <c:symbol val="square"/>
            <c:size val="7"/>
            <c:spPr>
              <a:ln>
                <a:solidFill>
                  <a:schemeClr val="accent1"/>
                </a:solidFill>
              </a:ln>
            </c:spPr>
          </c:marker>
          <c:errBars>
            <c:errDir val="y"/>
            <c:errBarType val="both"/>
            <c:errValType val="cust"/>
            <c:noEndCap val="0"/>
            <c:plus>
              <c:numRef>
                <c:f>'[YSP-calibration-curve.xlsx]Sheet1'!$BB$73:$BM$73</c:f>
                <c:numCache>
                  <c:formatCode>General</c:formatCode>
                  <c:ptCount val="12"/>
                  <c:pt idx="0">
                    <c:v>1.7350000000000004E-3</c:v>
                  </c:pt>
                  <c:pt idx="1">
                    <c:v>1.9749999999999997E-2</c:v>
                  </c:pt>
                  <c:pt idx="2">
                    <c:v>3.4999999999999996E-2</c:v>
                  </c:pt>
                  <c:pt idx="3">
                    <c:v>6.750000000000006E-3</c:v>
                  </c:pt>
                  <c:pt idx="4">
                    <c:v>2.7750000000000025E-2</c:v>
                  </c:pt>
                  <c:pt idx="5">
                    <c:v>1.5000000000000013E-2</c:v>
                  </c:pt>
                  <c:pt idx="6">
                    <c:v>3.8749999999999896E-3</c:v>
                  </c:pt>
                  <c:pt idx="7">
                    <c:v>1.6874999999999946E-2</c:v>
                  </c:pt>
                  <c:pt idx="8">
                    <c:v>1.5624999999999972E-2</c:v>
                  </c:pt>
                  <c:pt idx="9">
                    <c:v>3.0625000000000013E-2</c:v>
                  </c:pt>
                  <c:pt idx="10">
                    <c:v>4.8874999999999974E-2</c:v>
                  </c:pt>
                  <c:pt idx="11">
                    <c:v>4.4374999999999915E-2</c:v>
                  </c:pt>
                </c:numCache>
              </c:numRef>
            </c:plus>
            <c:minus>
              <c:numRef>
                <c:f>'[YSP-calibration-curve.xlsx]Sheet1'!$BB$73:$BM$73</c:f>
                <c:numCache>
                  <c:formatCode>General</c:formatCode>
                  <c:ptCount val="12"/>
                  <c:pt idx="0">
                    <c:v>1.7350000000000004E-3</c:v>
                  </c:pt>
                  <c:pt idx="1">
                    <c:v>1.9749999999999997E-2</c:v>
                  </c:pt>
                  <c:pt idx="2">
                    <c:v>3.4999999999999996E-2</c:v>
                  </c:pt>
                  <c:pt idx="3">
                    <c:v>6.750000000000006E-3</c:v>
                  </c:pt>
                  <c:pt idx="4">
                    <c:v>2.7750000000000025E-2</c:v>
                  </c:pt>
                  <c:pt idx="5">
                    <c:v>1.5000000000000013E-2</c:v>
                  </c:pt>
                  <c:pt idx="6">
                    <c:v>3.8749999999999896E-3</c:v>
                  </c:pt>
                  <c:pt idx="7">
                    <c:v>1.6874999999999946E-2</c:v>
                  </c:pt>
                  <c:pt idx="8">
                    <c:v>1.5624999999999972E-2</c:v>
                  </c:pt>
                  <c:pt idx="9">
                    <c:v>3.0625000000000013E-2</c:v>
                  </c:pt>
                  <c:pt idx="10">
                    <c:v>4.8874999999999974E-2</c:v>
                  </c:pt>
                  <c:pt idx="11">
                    <c:v>4.4374999999999915E-2</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0"/>
            <c:spPr>
              <a:noFill/>
              <a:ln w="9525" cap="flat" cmpd="sng" algn="ctr">
                <a:solidFill>
                  <a:schemeClr val="tx1">
                    <a:lumMod val="65000"/>
                    <a:lumOff val="35000"/>
                  </a:schemeClr>
                </a:solidFill>
                <a:round/>
              </a:ln>
              <a:effectLst/>
            </c:spPr>
          </c:errBars>
          <c:xVal>
            <c:numRef>
              <c:f>'[YSP-calibration-curve.xlsx]Sheet1'!$BB$71:$BM$71</c:f>
              <c:numCache>
                <c:formatCode>General</c:formatCode>
                <c:ptCount val="12"/>
                <c:pt idx="0">
                  <c:v>5</c:v>
                </c:pt>
                <c:pt idx="1">
                  <c:v>10</c:v>
                </c:pt>
                <c:pt idx="2">
                  <c:v>15</c:v>
                </c:pt>
                <c:pt idx="3">
                  <c:v>20</c:v>
                </c:pt>
                <c:pt idx="4">
                  <c:v>25</c:v>
                </c:pt>
                <c:pt idx="5">
                  <c:v>30</c:v>
                </c:pt>
                <c:pt idx="6">
                  <c:v>35</c:v>
                </c:pt>
                <c:pt idx="7">
                  <c:v>40</c:v>
                </c:pt>
                <c:pt idx="8">
                  <c:v>45</c:v>
                </c:pt>
                <c:pt idx="9">
                  <c:v>50</c:v>
                </c:pt>
                <c:pt idx="10">
                  <c:v>55</c:v>
                </c:pt>
                <c:pt idx="11">
                  <c:v>60</c:v>
                </c:pt>
              </c:numCache>
            </c:numRef>
          </c:xVal>
          <c:yVal>
            <c:numRef>
              <c:f>'[YSP-calibration-curve.xlsx]Sheet1'!$BB$76:$BM$76</c:f>
              <c:numCache>
                <c:formatCode>General</c:formatCode>
                <c:ptCount val="12"/>
                <c:pt idx="0">
                  <c:v>3.6704849999999998</c:v>
                </c:pt>
                <c:pt idx="1">
                  <c:v>3.65</c:v>
                </c:pt>
                <c:pt idx="2">
                  <c:v>3.6272499999999996</c:v>
                </c:pt>
                <c:pt idx="3">
                  <c:v>3.5629999999999997</c:v>
                </c:pt>
                <c:pt idx="4">
                  <c:v>3.4737499999999999</c:v>
                </c:pt>
                <c:pt idx="5">
                  <c:v>3.3817499999999998</c:v>
                </c:pt>
                <c:pt idx="6">
                  <c:v>3.3043749999999998</c:v>
                </c:pt>
                <c:pt idx="7">
                  <c:v>3.2221249999999997</c:v>
                </c:pt>
                <c:pt idx="8">
                  <c:v>3.1681249999999999</c:v>
                </c:pt>
                <c:pt idx="9">
                  <c:v>3.1378749999999997</c:v>
                </c:pt>
                <c:pt idx="10">
                  <c:v>3.190375</c:v>
                </c:pt>
                <c:pt idx="11">
                  <c:v>3.12</c:v>
                </c:pt>
              </c:numCache>
            </c:numRef>
          </c:yVal>
          <c:smooth val="0"/>
          <c:extLst>
            <c:ext xmlns:c16="http://schemas.microsoft.com/office/drawing/2014/chart" uri="{C3380CC4-5D6E-409C-BE32-E72D297353CC}">
              <c16:uniqueId val="{00000003-2AEF-442D-BF3D-DAED0C31119D}"/>
            </c:ext>
          </c:extLst>
        </c:ser>
        <c:ser>
          <c:idx val="0"/>
          <c:order val="4"/>
          <c:tx>
            <c:v>Rectangle (Bottom) </c:v>
          </c:tx>
          <c:spPr>
            <a:ln w="25400" cap="rnd">
              <a:noFill/>
              <a:round/>
            </a:ln>
            <a:effectLst/>
          </c:spPr>
          <c:marker>
            <c:symbol val="circle"/>
            <c:size val="7"/>
            <c:spPr>
              <a:solidFill>
                <a:srgbClr val="FF0000"/>
              </a:solidFill>
              <a:ln w="9525">
                <a:solidFill>
                  <a:schemeClr val="accent1"/>
                </a:solidFill>
              </a:ln>
              <a:effectLst/>
            </c:spPr>
          </c:marker>
          <c:errBars>
            <c:errDir val="y"/>
            <c:errBarType val="both"/>
            <c:errValType val="cust"/>
            <c:noEndCap val="0"/>
            <c:plus>
              <c:numRef>
                <c:f>'[YSP-calibration-curve.xlsx]Sheet1'!$AD$83:$AO$83</c:f>
                <c:numCache>
                  <c:formatCode>General</c:formatCode>
                  <c:ptCount val="12"/>
                  <c:pt idx="0">
                    <c:v>4.3199999999999966E-3</c:v>
                  </c:pt>
                  <c:pt idx="1">
                    <c:v>7.5555555555555558E-3</c:v>
                  </c:pt>
                  <c:pt idx="2">
                    <c:v>1.5555555555555553E-2</c:v>
                  </c:pt>
                  <c:pt idx="3">
                    <c:v>1.3277777777777777E-2</c:v>
                  </c:pt>
                  <c:pt idx="4">
                    <c:v>3.6222222222222232E-2</c:v>
                  </c:pt>
                  <c:pt idx="5">
                    <c:v>4.5833333333333344E-2</c:v>
                  </c:pt>
                  <c:pt idx="6">
                    <c:v>5.4222222222222227E-2</c:v>
                  </c:pt>
                  <c:pt idx="7">
                    <c:v>5.1611111111111087E-2</c:v>
                  </c:pt>
                  <c:pt idx="8">
                    <c:v>5.1666666666666673E-2</c:v>
                  </c:pt>
                  <c:pt idx="9">
                    <c:v>3.9611111111111132E-2</c:v>
                  </c:pt>
                  <c:pt idx="10">
                    <c:v>1.93888888888889E-2</c:v>
                  </c:pt>
                  <c:pt idx="11">
                    <c:v>5.6874999999999926E-2</c:v>
                  </c:pt>
                </c:numCache>
              </c:numRef>
            </c:plus>
            <c:minus>
              <c:numRef>
                <c:f>'[YSP-calibration-curve.xlsx]Sheet1'!$AD$83:$AO$83</c:f>
                <c:numCache>
                  <c:formatCode>General</c:formatCode>
                  <c:ptCount val="12"/>
                  <c:pt idx="0">
                    <c:v>4.3199999999999966E-3</c:v>
                  </c:pt>
                  <c:pt idx="1">
                    <c:v>7.5555555555555558E-3</c:v>
                  </c:pt>
                  <c:pt idx="2">
                    <c:v>1.5555555555555553E-2</c:v>
                  </c:pt>
                  <c:pt idx="3">
                    <c:v>1.3277777777777777E-2</c:v>
                  </c:pt>
                  <c:pt idx="4">
                    <c:v>3.6222222222222232E-2</c:v>
                  </c:pt>
                  <c:pt idx="5">
                    <c:v>4.5833333333333344E-2</c:v>
                  </c:pt>
                  <c:pt idx="6">
                    <c:v>5.4222222222222227E-2</c:v>
                  </c:pt>
                  <c:pt idx="7">
                    <c:v>5.1611111111111087E-2</c:v>
                  </c:pt>
                  <c:pt idx="8">
                    <c:v>5.1666666666666673E-2</c:v>
                  </c:pt>
                  <c:pt idx="9">
                    <c:v>3.9611111111111132E-2</c:v>
                  </c:pt>
                  <c:pt idx="10">
                    <c:v>1.93888888888889E-2</c:v>
                  </c:pt>
                  <c:pt idx="11">
                    <c:v>5.6874999999999926E-2</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0"/>
            <c:spPr>
              <a:noFill/>
              <a:ln w="9525" cap="flat" cmpd="sng" algn="ctr">
                <a:solidFill>
                  <a:schemeClr val="tx1">
                    <a:lumMod val="65000"/>
                    <a:lumOff val="35000"/>
                  </a:schemeClr>
                </a:solidFill>
                <a:round/>
              </a:ln>
              <a:effectLst/>
            </c:spPr>
          </c:errBars>
          <c:xVal>
            <c:numRef>
              <c:f>'[YSP-calibration-curve.xlsx]Sheet1'!$AD$81:$AO$81</c:f>
              <c:numCache>
                <c:formatCode>General</c:formatCode>
                <c:ptCount val="12"/>
                <c:pt idx="0">
                  <c:v>5</c:v>
                </c:pt>
                <c:pt idx="1">
                  <c:v>10</c:v>
                </c:pt>
                <c:pt idx="2">
                  <c:v>15</c:v>
                </c:pt>
                <c:pt idx="3">
                  <c:v>20</c:v>
                </c:pt>
                <c:pt idx="4">
                  <c:v>25</c:v>
                </c:pt>
                <c:pt idx="5">
                  <c:v>30</c:v>
                </c:pt>
                <c:pt idx="6">
                  <c:v>35</c:v>
                </c:pt>
                <c:pt idx="7">
                  <c:v>40</c:v>
                </c:pt>
                <c:pt idx="8">
                  <c:v>45</c:v>
                </c:pt>
                <c:pt idx="9">
                  <c:v>50</c:v>
                </c:pt>
                <c:pt idx="10">
                  <c:v>55</c:v>
                </c:pt>
                <c:pt idx="11">
                  <c:v>60</c:v>
                </c:pt>
              </c:numCache>
            </c:numRef>
          </c:xVal>
          <c:yVal>
            <c:numRef>
              <c:f>'[YSP-calibration-curve.xlsx]Sheet1'!$AD$82:$AO$82</c:f>
              <c:numCache>
                <c:formatCode>General</c:formatCode>
                <c:ptCount val="12"/>
                <c:pt idx="0">
                  <c:v>3.2399999999999977E-3</c:v>
                </c:pt>
                <c:pt idx="1">
                  <c:v>1.4553333333333335E-2</c:v>
                </c:pt>
                <c:pt idx="2">
                  <c:v>4.1636666666666669E-2</c:v>
                </c:pt>
                <c:pt idx="3">
                  <c:v>7.6886666666666673E-2</c:v>
                </c:pt>
                <c:pt idx="4">
                  <c:v>0.13905333333333336</c:v>
                </c:pt>
                <c:pt idx="5">
                  <c:v>0.16122750000000002</c:v>
                </c:pt>
                <c:pt idx="6">
                  <c:v>0.33638666666666667</c:v>
                </c:pt>
                <c:pt idx="7">
                  <c:v>0.39730333333333334</c:v>
                </c:pt>
                <c:pt idx="8">
                  <c:v>0.50322</c:v>
                </c:pt>
                <c:pt idx="9">
                  <c:v>0.54163666666666666</c:v>
                </c:pt>
                <c:pt idx="10">
                  <c:v>0.53155333333333332</c:v>
                </c:pt>
                <c:pt idx="11">
                  <c:v>0.50971999999999995</c:v>
                </c:pt>
              </c:numCache>
            </c:numRef>
          </c:yVal>
          <c:smooth val="0"/>
          <c:extLst>
            <c:ext xmlns:c16="http://schemas.microsoft.com/office/drawing/2014/chart" uri="{C3380CC4-5D6E-409C-BE32-E72D297353CC}">
              <c16:uniqueId val="{00000004-2AEF-442D-BF3D-DAED0C31119D}"/>
            </c:ext>
          </c:extLst>
        </c:ser>
        <c:ser>
          <c:idx val="1"/>
          <c:order val="5"/>
          <c:tx>
            <c:v>Rectangle (Top)</c:v>
          </c:tx>
          <c:spPr>
            <a:ln w="25400" cap="rnd">
              <a:noFill/>
              <a:round/>
            </a:ln>
            <a:effectLst/>
          </c:spPr>
          <c:marker>
            <c:symbol val="circle"/>
            <c:size val="5"/>
            <c:spPr>
              <a:solidFill>
                <a:schemeClr val="accent2"/>
              </a:solidFill>
              <a:ln w="9525">
                <a:solidFill>
                  <a:schemeClr val="accent2"/>
                </a:solidFill>
              </a:ln>
              <a:effectLst/>
            </c:spPr>
          </c:marker>
          <c:errBars>
            <c:errDir val="y"/>
            <c:errBarType val="both"/>
            <c:errValType val="cust"/>
            <c:noEndCap val="0"/>
            <c:plus>
              <c:numRef>
                <c:f>'[YSP-calibration-curve.xlsx]Sheet1'!$AD$83:$AO$83</c:f>
                <c:numCache>
                  <c:formatCode>General</c:formatCode>
                  <c:ptCount val="12"/>
                  <c:pt idx="0">
                    <c:v>4.3199999999999966E-3</c:v>
                  </c:pt>
                  <c:pt idx="1">
                    <c:v>7.5555555555555558E-3</c:v>
                  </c:pt>
                  <c:pt idx="2">
                    <c:v>1.5555555555555553E-2</c:v>
                  </c:pt>
                  <c:pt idx="3">
                    <c:v>1.3277777777777777E-2</c:v>
                  </c:pt>
                  <c:pt idx="4">
                    <c:v>3.6222222222222232E-2</c:v>
                  </c:pt>
                  <c:pt idx="5">
                    <c:v>4.5833333333333344E-2</c:v>
                  </c:pt>
                  <c:pt idx="6">
                    <c:v>5.4222222222222227E-2</c:v>
                  </c:pt>
                  <c:pt idx="7">
                    <c:v>5.1611111111111087E-2</c:v>
                  </c:pt>
                  <c:pt idx="8">
                    <c:v>5.1666666666666673E-2</c:v>
                  </c:pt>
                  <c:pt idx="9">
                    <c:v>3.9611111111111132E-2</c:v>
                  </c:pt>
                  <c:pt idx="10">
                    <c:v>1.93888888888889E-2</c:v>
                  </c:pt>
                  <c:pt idx="11">
                    <c:v>5.6874999999999926E-2</c:v>
                  </c:pt>
                </c:numCache>
              </c:numRef>
            </c:plus>
            <c:minus>
              <c:numRef>
                <c:f>'[YSP-calibration-curve.xlsx]Sheet1'!$AD$83:$AO$83</c:f>
                <c:numCache>
                  <c:formatCode>General</c:formatCode>
                  <c:ptCount val="12"/>
                  <c:pt idx="0">
                    <c:v>4.3199999999999966E-3</c:v>
                  </c:pt>
                  <c:pt idx="1">
                    <c:v>7.5555555555555558E-3</c:v>
                  </c:pt>
                  <c:pt idx="2">
                    <c:v>1.5555555555555553E-2</c:v>
                  </c:pt>
                  <c:pt idx="3">
                    <c:v>1.3277777777777777E-2</c:v>
                  </c:pt>
                  <c:pt idx="4">
                    <c:v>3.6222222222222232E-2</c:v>
                  </c:pt>
                  <c:pt idx="5">
                    <c:v>4.5833333333333344E-2</c:v>
                  </c:pt>
                  <c:pt idx="6">
                    <c:v>5.4222222222222227E-2</c:v>
                  </c:pt>
                  <c:pt idx="7">
                    <c:v>5.1611111111111087E-2</c:v>
                  </c:pt>
                  <c:pt idx="8">
                    <c:v>5.1666666666666673E-2</c:v>
                  </c:pt>
                  <c:pt idx="9">
                    <c:v>3.9611111111111132E-2</c:v>
                  </c:pt>
                  <c:pt idx="10">
                    <c:v>1.93888888888889E-2</c:v>
                  </c:pt>
                  <c:pt idx="11">
                    <c:v>5.6874999999999926E-2</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0"/>
            <c:spPr>
              <a:noFill/>
              <a:ln w="9525" cap="flat" cmpd="sng" algn="ctr">
                <a:solidFill>
                  <a:schemeClr val="tx1">
                    <a:lumMod val="65000"/>
                    <a:lumOff val="35000"/>
                  </a:schemeClr>
                </a:solidFill>
                <a:round/>
              </a:ln>
              <a:effectLst/>
            </c:spPr>
          </c:errBars>
          <c:xVal>
            <c:numRef>
              <c:f>'[YSP-calibration-curve.xlsx]Sheet1'!$AD$81:$AO$81</c:f>
              <c:numCache>
                <c:formatCode>General</c:formatCode>
                <c:ptCount val="12"/>
                <c:pt idx="0">
                  <c:v>5</c:v>
                </c:pt>
                <c:pt idx="1">
                  <c:v>10</c:v>
                </c:pt>
                <c:pt idx="2">
                  <c:v>15</c:v>
                </c:pt>
                <c:pt idx="3">
                  <c:v>20</c:v>
                </c:pt>
                <c:pt idx="4">
                  <c:v>25</c:v>
                </c:pt>
                <c:pt idx="5">
                  <c:v>30</c:v>
                </c:pt>
                <c:pt idx="6">
                  <c:v>35</c:v>
                </c:pt>
                <c:pt idx="7">
                  <c:v>40</c:v>
                </c:pt>
                <c:pt idx="8">
                  <c:v>45</c:v>
                </c:pt>
                <c:pt idx="9">
                  <c:v>50</c:v>
                </c:pt>
                <c:pt idx="10">
                  <c:v>55</c:v>
                </c:pt>
                <c:pt idx="11">
                  <c:v>60</c:v>
                </c:pt>
              </c:numCache>
            </c:numRef>
          </c:xVal>
          <c:yVal>
            <c:numRef>
              <c:f>'[YSP-calibration-curve.xlsx]Sheet1'!$AD$85:$AO$85</c:f>
              <c:numCache>
                <c:formatCode>General</c:formatCode>
                <c:ptCount val="12"/>
                <c:pt idx="0">
                  <c:v>3.6689799999999999</c:v>
                </c:pt>
                <c:pt idx="1">
                  <c:v>3.6576666666666666</c:v>
                </c:pt>
                <c:pt idx="2">
                  <c:v>3.6305833333333331</c:v>
                </c:pt>
                <c:pt idx="3">
                  <c:v>3.595333333333333</c:v>
                </c:pt>
                <c:pt idx="4">
                  <c:v>3.5331666666666663</c:v>
                </c:pt>
                <c:pt idx="5">
                  <c:v>3.5109925</c:v>
                </c:pt>
                <c:pt idx="6">
                  <c:v>3.335833333333333</c:v>
                </c:pt>
                <c:pt idx="7">
                  <c:v>3.2749166666666665</c:v>
                </c:pt>
                <c:pt idx="8">
                  <c:v>3.1689999999999996</c:v>
                </c:pt>
                <c:pt idx="9">
                  <c:v>3.1305833333333331</c:v>
                </c:pt>
                <c:pt idx="10">
                  <c:v>3.1406666666666663</c:v>
                </c:pt>
                <c:pt idx="11">
                  <c:v>3.1624999999999996</c:v>
                </c:pt>
              </c:numCache>
            </c:numRef>
          </c:yVal>
          <c:smooth val="0"/>
          <c:extLst>
            <c:ext xmlns:c16="http://schemas.microsoft.com/office/drawing/2014/chart" uri="{C3380CC4-5D6E-409C-BE32-E72D297353CC}">
              <c16:uniqueId val="{00000005-2AEF-442D-BF3D-DAED0C31119D}"/>
            </c:ext>
          </c:extLst>
        </c:ser>
        <c:dLbls>
          <c:showLegendKey val="0"/>
          <c:showVal val="0"/>
          <c:showCatName val="0"/>
          <c:showSerName val="0"/>
          <c:showPercent val="0"/>
          <c:showBubbleSize val="0"/>
        </c:dLbls>
        <c:axId val="44418352"/>
        <c:axId val="1739086976"/>
      </c:scatterChart>
      <c:valAx>
        <c:axId val="444183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a:t>
                </a:r>
                <a:r>
                  <a:rPr lang="en-US" baseline="0"/>
                  <a:t> (mins)</a:t>
                </a:r>
                <a:endParaRPr lang="en-US"/>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39086976"/>
        <c:crosses val="autoZero"/>
        <c:crossBetween val="midCat"/>
      </c:valAx>
      <c:valAx>
        <c:axId val="1739086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Absorbance</a:t>
                </a:r>
                <a:r>
                  <a:rPr lang="en-US" baseline="0"/>
                  <a:t> (570nm)</a:t>
                </a:r>
                <a:endParaRPr lang="en-US"/>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418352"/>
        <c:crosses val="autoZero"/>
        <c:crossBetween val="midCat"/>
      </c:valAx>
    </c:plotArea>
    <c:legend>
      <c:legendPos val="b"/>
      <c:overlay val="0"/>
      <c:txPr>
        <a:bodyPr/>
        <a:lstStyle/>
        <a:p>
          <a:pPr>
            <a:defRPr sz="800"/>
          </a:pPr>
          <a:endParaRPr lang="en-US"/>
        </a:p>
      </c:txPr>
    </c:legend>
    <c:plotVisOnly val="1"/>
    <c:dispBlanksAs val="gap"/>
    <c:showDLblsOverMax val="0"/>
    <c:extLst/>
  </c:chart>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Rectangle</a:t>
            </a:r>
            <a:r>
              <a:rPr lang="en-US" baseline="0"/>
              <a:t> Membrane (V2 R1-3)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800766645735832"/>
          <c:y val="0.10964866474189003"/>
          <c:w val="0.81799340354614969"/>
          <c:h val="0.74429569540682683"/>
        </c:manualLayout>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movingAvg"/>
            <c:period val="2"/>
            <c:dispRSqr val="0"/>
            <c:dispEq val="0"/>
          </c:trendline>
          <c:trendline>
            <c:spPr>
              <a:ln w="19050" cap="rnd">
                <a:solidFill>
                  <a:schemeClr val="accent1"/>
                </a:solidFill>
                <a:prstDash val="sysDot"/>
              </a:ln>
              <a:effectLst/>
            </c:spPr>
            <c:trendlineType val="movingAvg"/>
            <c:period val="2"/>
            <c:dispRSqr val="1"/>
            <c:dispEq val="0"/>
            <c:trendline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errBars>
            <c:errDir val="y"/>
            <c:errBarType val="both"/>
            <c:errValType val="cust"/>
            <c:noEndCap val="0"/>
            <c:plus>
              <c:numRef>
                <c:f>'[YSP-calibration-curve.xlsx]Sheet1'!$AD$83:$AO$83</c:f>
                <c:numCache>
                  <c:formatCode>General</c:formatCode>
                  <c:ptCount val="12"/>
                  <c:pt idx="0">
                    <c:v>4.3199999999999966E-3</c:v>
                  </c:pt>
                  <c:pt idx="1">
                    <c:v>7.5555555555555558E-3</c:v>
                  </c:pt>
                  <c:pt idx="2">
                    <c:v>1.5555555555555553E-2</c:v>
                  </c:pt>
                  <c:pt idx="3">
                    <c:v>1.3277777777777777E-2</c:v>
                  </c:pt>
                  <c:pt idx="4">
                    <c:v>3.6222222222222232E-2</c:v>
                  </c:pt>
                  <c:pt idx="5">
                    <c:v>4.5833333333333344E-2</c:v>
                  </c:pt>
                  <c:pt idx="6">
                    <c:v>5.4222222222222227E-2</c:v>
                  </c:pt>
                  <c:pt idx="7">
                    <c:v>5.1611111111111087E-2</c:v>
                  </c:pt>
                  <c:pt idx="8">
                    <c:v>5.1666666666666673E-2</c:v>
                  </c:pt>
                  <c:pt idx="9">
                    <c:v>3.9611111111111132E-2</c:v>
                  </c:pt>
                  <c:pt idx="10">
                    <c:v>1.93888888888889E-2</c:v>
                  </c:pt>
                  <c:pt idx="11">
                    <c:v>5.6874999999999926E-2</c:v>
                  </c:pt>
                </c:numCache>
              </c:numRef>
            </c:plus>
            <c:minus>
              <c:numRef>
                <c:f>'[YSP-calibration-curve.xlsx]Sheet1'!$AD$83:$AO$83</c:f>
                <c:numCache>
                  <c:formatCode>General</c:formatCode>
                  <c:ptCount val="12"/>
                  <c:pt idx="0">
                    <c:v>4.3199999999999966E-3</c:v>
                  </c:pt>
                  <c:pt idx="1">
                    <c:v>7.5555555555555558E-3</c:v>
                  </c:pt>
                  <c:pt idx="2">
                    <c:v>1.5555555555555553E-2</c:v>
                  </c:pt>
                  <c:pt idx="3">
                    <c:v>1.3277777777777777E-2</c:v>
                  </c:pt>
                  <c:pt idx="4">
                    <c:v>3.6222222222222232E-2</c:v>
                  </c:pt>
                  <c:pt idx="5">
                    <c:v>4.5833333333333344E-2</c:v>
                  </c:pt>
                  <c:pt idx="6">
                    <c:v>5.4222222222222227E-2</c:v>
                  </c:pt>
                  <c:pt idx="7">
                    <c:v>5.1611111111111087E-2</c:v>
                  </c:pt>
                  <c:pt idx="8">
                    <c:v>5.1666666666666673E-2</c:v>
                  </c:pt>
                  <c:pt idx="9">
                    <c:v>3.9611111111111132E-2</c:v>
                  </c:pt>
                  <c:pt idx="10">
                    <c:v>1.93888888888889E-2</c:v>
                  </c:pt>
                  <c:pt idx="11">
                    <c:v>5.6874999999999926E-2</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0"/>
            <c:spPr>
              <a:noFill/>
              <a:ln w="9525" cap="flat" cmpd="sng" algn="ctr">
                <a:solidFill>
                  <a:schemeClr val="tx1">
                    <a:lumMod val="65000"/>
                    <a:lumOff val="35000"/>
                  </a:schemeClr>
                </a:solidFill>
                <a:round/>
              </a:ln>
              <a:effectLst/>
            </c:spPr>
          </c:errBars>
          <c:xVal>
            <c:numRef>
              <c:f>'[YSP-calibration-curve.xlsx]Sheet1'!$AD$81:$AO$81</c:f>
              <c:numCache>
                <c:formatCode>General</c:formatCode>
                <c:ptCount val="12"/>
                <c:pt idx="0">
                  <c:v>5</c:v>
                </c:pt>
                <c:pt idx="1">
                  <c:v>10</c:v>
                </c:pt>
                <c:pt idx="2">
                  <c:v>15</c:v>
                </c:pt>
                <c:pt idx="3">
                  <c:v>20</c:v>
                </c:pt>
                <c:pt idx="4">
                  <c:v>25</c:v>
                </c:pt>
                <c:pt idx="5">
                  <c:v>30</c:v>
                </c:pt>
                <c:pt idx="6">
                  <c:v>35</c:v>
                </c:pt>
                <c:pt idx="7">
                  <c:v>40</c:v>
                </c:pt>
                <c:pt idx="8">
                  <c:v>45</c:v>
                </c:pt>
                <c:pt idx="9">
                  <c:v>50</c:v>
                </c:pt>
                <c:pt idx="10">
                  <c:v>55</c:v>
                </c:pt>
                <c:pt idx="11">
                  <c:v>60</c:v>
                </c:pt>
              </c:numCache>
            </c:numRef>
          </c:xVal>
          <c:yVal>
            <c:numRef>
              <c:f>'[YSP-calibration-curve.xlsx]Sheet1'!$AD$82:$AO$82</c:f>
              <c:numCache>
                <c:formatCode>General</c:formatCode>
                <c:ptCount val="12"/>
                <c:pt idx="0">
                  <c:v>3.2399999999999977E-3</c:v>
                </c:pt>
                <c:pt idx="1">
                  <c:v>1.4553333333333335E-2</c:v>
                </c:pt>
                <c:pt idx="2">
                  <c:v>4.1636666666666669E-2</c:v>
                </c:pt>
                <c:pt idx="3">
                  <c:v>7.6886666666666673E-2</c:v>
                </c:pt>
                <c:pt idx="4">
                  <c:v>0.13905333333333336</c:v>
                </c:pt>
                <c:pt idx="5">
                  <c:v>0.16122750000000002</c:v>
                </c:pt>
                <c:pt idx="6">
                  <c:v>0.33638666666666667</c:v>
                </c:pt>
                <c:pt idx="7">
                  <c:v>0.39730333333333334</c:v>
                </c:pt>
                <c:pt idx="8">
                  <c:v>0.50322</c:v>
                </c:pt>
                <c:pt idx="9">
                  <c:v>0.54163666666666666</c:v>
                </c:pt>
                <c:pt idx="10">
                  <c:v>0.53155333333333332</c:v>
                </c:pt>
                <c:pt idx="11">
                  <c:v>0.50971999999999995</c:v>
                </c:pt>
              </c:numCache>
            </c:numRef>
          </c:yVal>
          <c:smooth val="0"/>
          <c:extLst>
            <c:ext xmlns:c16="http://schemas.microsoft.com/office/drawing/2014/chart" uri="{C3380CC4-5D6E-409C-BE32-E72D297353CC}">
              <c16:uniqueId val="{00000002-1439-4EFD-B75C-93DB56963118}"/>
            </c:ext>
          </c:extLst>
        </c:ser>
        <c:ser>
          <c:idx val="1"/>
          <c:order val="1"/>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movingAvg"/>
            <c:period val="2"/>
            <c:dispRSqr val="0"/>
            <c:dispEq val="0"/>
          </c:trendline>
          <c:errBars>
            <c:errDir val="y"/>
            <c:errBarType val="both"/>
            <c:errValType val="cust"/>
            <c:noEndCap val="0"/>
            <c:plus>
              <c:numRef>
                <c:f>'[YSP-calibration-curve.xlsx]Sheet1'!$AD$83:$AO$83</c:f>
                <c:numCache>
                  <c:formatCode>General</c:formatCode>
                  <c:ptCount val="12"/>
                  <c:pt idx="0">
                    <c:v>4.3199999999999966E-3</c:v>
                  </c:pt>
                  <c:pt idx="1">
                    <c:v>7.5555555555555558E-3</c:v>
                  </c:pt>
                  <c:pt idx="2">
                    <c:v>1.5555555555555553E-2</c:v>
                  </c:pt>
                  <c:pt idx="3">
                    <c:v>1.3277777777777777E-2</c:v>
                  </c:pt>
                  <c:pt idx="4">
                    <c:v>3.6222222222222232E-2</c:v>
                  </c:pt>
                  <c:pt idx="5">
                    <c:v>4.5833333333333344E-2</c:v>
                  </c:pt>
                  <c:pt idx="6">
                    <c:v>5.4222222222222227E-2</c:v>
                  </c:pt>
                  <c:pt idx="7">
                    <c:v>5.1611111111111087E-2</c:v>
                  </c:pt>
                  <c:pt idx="8">
                    <c:v>5.1666666666666673E-2</c:v>
                  </c:pt>
                  <c:pt idx="9">
                    <c:v>3.9611111111111132E-2</c:v>
                  </c:pt>
                  <c:pt idx="10">
                    <c:v>1.93888888888889E-2</c:v>
                  </c:pt>
                  <c:pt idx="11">
                    <c:v>5.6874999999999926E-2</c:v>
                  </c:pt>
                </c:numCache>
              </c:numRef>
            </c:plus>
            <c:minus>
              <c:numRef>
                <c:f>'[YSP-calibration-curve.xlsx]Sheet1'!$AD$83:$AO$83</c:f>
                <c:numCache>
                  <c:formatCode>General</c:formatCode>
                  <c:ptCount val="12"/>
                  <c:pt idx="0">
                    <c:v>4.3199999999999966E-3</c:v>
                  </c:pt>
                  <c:pt idx="1">
                    <c:v>7.5555555555555558E-3</c:v>
                  </c:pt>
                  <c:pt idx="2">
                    <c:v>1.5555555555555553E-2</c:v>
                  </c:pt>
                  <c:pt idx="3">
                    <c:v>1.3277777777777777E-2</c:v>
                  </c:pt>
                  <c:pt idx="4">
                    <c:v>3.6222222222222232E-2</c:v>
                  </c:pt>
                  <c:pt idx="5">
                    <c:v>4.5833333333333344E-2</c:v>
                  </c:pt>
                  <c:pt idx="6">
                    <c:v>5.4222222222222227E-2</c:v>
                  </c:pt>
                  <c:pt idx="7">
                    <c:v>5.1611111111111087E-2</c:v>
                  </c:pt>
                  <c:pt idx="8">
                    <c:v>5.1666666666666673E-2</c:v>
                  </c:pt>
                  <c:pt idx="9">
                    <c:v>3.9611111111111132E-2</c:v>
                  </c:pt>
                  <c:pt idx="10">
                    <c:v>1.93888888888889E-2</c:v>
                  </c:pt>
                  <c:pt idx="11">
                    <c:v>5.6874999999999926E-2</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0"/>
            <c:spPr>
              <a:noFill/>
              <a:ln w="9525" cap="flat" cmpd="sng" algn="ctr">
                <a:solidFill>
                  <a:schemeClr val="tx1">
                    <a:lumMod val="65000"/>
                    <a:lumOff val="35000"/>
                  </a:schemeClr>
                </a:solidFill>
                <a:round/>
              </a:ln>
              <a:effectLst/>
            </c:spPr>
          </c:errBars>
          <c:xVal>
            <c:numRef>
              <c:f>'[YSP-calibration-curve.xlsx]Sheet1'!$AD$81:$AO$81</c:f>
              <c:numCache>
                <c:formatCode>General</c:formatCode>
                <c:ptCount val="12"/>
                <c:pt idx="0">
                  <c:v>5</c:v>
                </c:pt>
                <c:pt idx="1">
                  <c:v>10</c:v>
                </c:pt>
                <c:pt idx="2">
                  <c:v>15</c:v>
                </c:pt>
                <c:pt idx="3">
                  <c:v>20</c:v>
                </c:pt>
                <c:pt idx="4">
                  <c:v>25</c:v>
                </c:pt>
                <c:pt idx="5">
                  <c:v>30</c:v>
                </c:pt>
                <c:pt idx="6">
                  <c:v>35</c:v>
                </c:pt>
                <c:pt idx="7">
                  <c:v>40</c:v>
                </c:pt>
                <c:pt idx="8">
                  <c:v>45</c:v>
                </c:pt>
                <c:pt idx="9">
                  <c:v>50</c:v>
                </c:pt>
                <c:pt idx="10">
                  <c:v>55</c:v>
                </c:pt>
                <c:pt idx="11">
                  <c:v>60</c:v>
                </c:pt>
              </c:numCache>
            </c:numRef>
          </c:xVal>
          <c:yVal>
            <c:numRef>
              <c:f>'[YSP-calibration-curve.xlsx]Sheet1'!$AD$85:$AO$85</c:f>
              <c:numCache>
                <c:formatCode>General</c:formatCode>
                <c:ptCount val="12"/>
                <c:pt idx="0">
                  <c:v>3.6689799999999999</c:v>
                </c:pt>
                <c:pt idx="1">
                  <c:v>3.6576666666666666</c:v>
                </c:pt>
                <c:pt idx="2">
                  <c:v>3.6305833333333331</c:v>
                </c:pt>
                <c:pt idx="3">
                  <c:v>3.595333333333333</c:v>
                </c:pt>
                <c:pt idx="4">
                  <c:v>3.5331666666666663</c:v>
                </c:pt>
                <c:pt idx="5">
                  <c:v>3.5109925</c:v>
                </c:pt>
                <c:pt idx="6">
                  <c:v>3.335833333333333</c:v>
                </c:pt>
                <c:pt idx="7">
                  <c:v>3.2749166666666665</c:v>
                </c:pt>
                <c:pt idx="8">
                  <c:v>3.1689999999999996</c:v>
                </c:pt>
                <c:pt idx="9">
                  <c:v>3.1305833333333331</c:v>
                </c:pt>
                <c:pt idx="10">
                  <c:v>3.1406666666666663</c:v>
                </c:pt>
                <c:pt idx="11">
                  <c:v>3.1624999999999996</c:v>
                </c:pt>
              </c:numCache>
            </c:numRef>
          </c:yVal>
          <c:smooth val="0"/>
          <c:extLst>
            <c:ext xmlns:c16="http://schemas.microsoft.com/office/drawing/2014/chart" uri="{C3380CC4-5D6E-409C-BE32-E72D297353CC}">
              <c16:uniqueId val="{00000004-1439-4EFD-B75C-93DB56963118}"/>
            </c:ext>
          </c:extLst>
        </c:ser>
        <c:dLbls>
          <c:showLegendKey val="0"/>
          <c:showVal val="0"/>
          <c:showCatName val="0"/>
          <c:showSerName val="0"/>
          <c:showPercent val="0"/>
          <c:showBubbleSize val="0"/>
        </c:dLbls>
        <c:axId val="44418352"/>
        <c:axId val="1739086976"/>
      </c:scatterChart>
      <c:valAx>
        <c:axId val="444183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a:t>
                </a:r>
                <a:r>
                  <a:rPr lang="en-US" baseline="0"/>
                  <a:t> (mins)</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39086976"/>
        <c:crosses val="autoZero"/>
        <c:crossBetween val="midCat"/>
      </c:valAx>
      <c:valAx>
        <c:axId val="1739086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Absorbance</a:t>
                </a:r>
                <a:r>
                  <a:rPr lang="en-US" baseline="0"/>
                  <a:t> (570nm)</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41835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Long Trapezoid (V2</a:t>
            </a:r>
            <a:r>
              <a:rPr lang="en-US" baseline="0"/>
              <a:t> L1,L3)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movingAvg"/>
            <c:period val="2"/>
            <c:dispRSqr val="0"/>
            <c:dispEq val="0"/>
          </c:trendline>
          <c:errBars>
            <c:errDir val="y"/>
            <c:errBarType val="both"/>
            <c:errValType val="cust"/>
            <c:noEndCap val="0"/>
            <c:plus>
              <c:numRef>
                <c:f>'[YSP-calibration-curve.xlsx]Sheet1'!$BB$73:$BM$73</c:f>
                <c:numCache>
                  <c:formatCode>General</c:formatCode>
                  <c:ptCount val="12"/>
                  <c:pt idx="0">
                    <c:v>1.7350000000000004E-3</c:v>
                  </c:pt>
                  <c:pt idx="1">
                    <c:v>1.9749999999999997E-2</c:v>
                  </c:pt>
                  <c:pt idx="2">
                    <c:v>3.4999999999999996E-2</c:v>
                  </c:pt>
                  <c:pt idx="3">
                    <c:v>6.750000000000006E-3</c:v>
                  </c:pt>
                  <c:pt idx="4">
                    <c:v>2.7750000000000025E-2</c:v>
                  </c:pt>
                  <c:pt idx="5">
                    <c:v>1.5000000000000013E-2</c:v>
                  </c:pt>
                  <c:pt idx="6">
                    <c:v>3.8749999999999896E-3</c:v>
                  </c:pt>
                  <c:pt idx="7">
                    <c:v>1.6874999999999946E-2</c:v>
                  </c:pt>
                  <c:pt idx="8">
                    <c:v>1.5624999999999972E-2</c:v>
                  </c:pt>
                  <c:pt idx="9">
                    <c:v>3.0625000000000013E-2</c:v>
                  </c:pt>
                  <c:pt idx="10">
                    <c:v>4.8874999999999974E-2</c:v>
                  </c:pt>
                  <c:pt idx="11">
                    <c:v>4.4374999999999915E-2</c:v>
                  </c:pt>
                </c:numCache>
              </c:numRef>
            </c:plus>
            <c:minus>
              <c:numRef>
                <c:f>'[YSP-calibration-curve.xlsx]Sheet1'!$BB$73:$BM$73</c:f>
                <c:numCache>
                  <c:formatCode>General</c:formatCode>
                  <c:ptCount val="12"/>
                  <c:pt idx="0">
                    <c:v>1.7350000000000004E-3</c:v>
                  </c:pt>
                  <c:pt idx="1">
                    <c:v>1.9749999999999997E-2</c:v>
                  </c:pt>
                  <c:pt idx="2">
                    <c:v>3.4999999999999996E-2</c:v>
                  </c:pt>
                  <c:pt idx="3">
                    <c:v>6.750000000000006E-3</c:v>
                  </c:pt>
                  <c:pt idx="4">
                    <c:v>2.7750000000000025E-2</c:v>
                  </c:pt>
                  <c:pt idx="5">
                    <c:v>1.5000000000000013E-2</c:v>
                  </c:pt>
                  <c:pt idx="6">
                    <c:v>3.8749999999999896E-3</c:v>
                  </c:pt>
                  <c:pt idx="7">
                    <c:v>1.6874999999999946E-2</c:v>
                  </c:pt>
                  <c:pt idx="8">
                    <c:v>1.5624999999999972E-2</c:v>
                  </c:pt>
                  <c:pt idx="9">
                    <c:v>3.0625000000000013E-2</c:v>
                  </c:pt>
                  <c:pt idx="10">
                    <c:v>4.8874999999999974E-2</c:v>
                  </c:pt>
                  <c:pt idx="11">
                    <c:v>4.4374999999999915E-2</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0"/>
            <c:spPr>
              <a:noFill/>
              <a:ln w="9525" cap="flat" cmpd="sng" algn="ctr">
                <a:solidFill>
                  <a:schemeClr val="tx1">
                    <a:lumMod val="65000"/>
                    <a:lumOff val="35000"/>
                  </a:schemeClr>
                </a:solidFill>
                <a:round/>
              </a:ln>
              <a:effectLst/>
            </c:spPr>
          </c:errBars>
          <c:xVal>
            <c:numRef>
              <c:f>'[YSP-calibration-curve.xlsx]Sheet1'!$BB$71:$BM$71</c:f>
              <c:numCache>
                <c:formatCode>General</c:formatCode>
                <c:ptCount val="12"/>
                <c:pt idx="0">
                  <c:v>5</c:v>
                </c:pt>
                <c:pt idx="1">
                  <c:v>10</c:v>
                </c:pt>
                <c:pt idx="2">
                  <c:v>15</c:v>
                </c:pt>
                <c:pt idx="3">
                  <c:v>20</c:v>
                </c:pt>
                <c:pt idx="4">
                  <c:v>25</c:v>
                </c:pt>
                <c:pt idx="5">
                  <c:v>30</c:v>
                </c:pt>
                <c:pt idx="6">
                  <c:v>35</c:v>
                </c:pt>
                <c:pt idx="7">
                  <c:v>40</c:v>
                </c:pt>
                <c:pt idx="8">
                  <c:v>45</c:v>
                </c:pt>
                <c:pt idx="9">
                  <c:v>50</c:v>
                </c:pt>
                <c:pt idx="10">
                  <c:v>55</c:v>
                </c:pt>
                <c:pt idx="11">
                  <c:v>60</c:v>
                </c:pt>
              </c:numCache>
            </c:numRef>
          </c:xVal>
          <c:yVal>
            <c:numRef>
              <c:f>'[YSP-calibration-curve.xlsx]Sheet1'!$BB$72:$BM$72</c:f>
              <c:numCache>
                <c:formatCode>General</c:formatCode>
                <c:ptCount val="12"/>
                <c:pt idx="0">
                  <c:v>1.7350000000000004E-3</c:v>
                </c:pt>
                <c:pt idx="1">
                  <c:v>2.2219999999999997E-2</c:v>
                </c:pt>
                <c:pt idx="2">
                  <c:v>4.4970000000000003E-2</c:v>
                </c:pt>
                <c:pt idx="3">
                  <c:v>0.10922</c:v>
                </c:pt>
                <c:pt idx="4">
                  <c:v>0.19847000000000001</c:v>
                </c:pt>
                <c:pt idx="5">
                  <c:v>0.29047000000000006</c:v>
                </c:pt>
                <c:pt idx="6">
                  <c:v>0.36784499999999998</c:v>
                </c:pt>
                <c:pt idx="7">
                  <c:v>0.45009500000000002</c:v>
                </c:pt>
                <c:pt idx="8">
                  <c:v>0.50409499999999996</c:v>
                </c:pt>
                <c:pt idx="9">
                  <c:v>0.53434499999999996</c:v>
                </c:pt>
                <c:pt idx="10">
                  <c:v>0.48184499999999997</c:v>
                </c:pt>
                <c:pt idx="11">
                  <c:v>0.55221999999999993</c:v>
                </c:pt>
              </c:numCache>
            </c:numRef>
          </c:yVal>
          <c:smooth val="0"/>
          <c:extLst>
            <c:ext xmlns:c16="http://schemas.microsoft.com/office/drawing/2014/chart" uri="{C3380CC4-5D6E-409C-BE32-E72D297353CC}">
              <c16:uniqueId val="{00000001-F8B0-492C-A0DD-3005D2004225}"/>
            </c:ext>
          </c:extLst>
        </c:ser>
        <c:ser>
          <c:idx val="1"/>
          <c:order val="1"/>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movingAvg"/>
            <c:period val="2"/>
            <c:dispRSqr val="0"/>
            <c:dispEq val="0"/>
          </c:trendline>
          <c:errBars>
            <c:errDir val="y"/>
            <c:errBarType val="both"/>
            <c:errValType val="cust"/>
            <c:noEndCap val="0"/>
            <c:plus>
              <c:numRef>
                <c:f>'[YSP-calibration-curve.xlsx]Sheet1'!$BB$73:$BM$73</c:f>
                <c:numCache>
                  <c:formatCode>General</c:formatCode>
                  <c:ptCount val="12"/>
                  <c:pt idx="0">
                    <c:v>1.7350000000000004E-3</c:v>
                  </c:pt>
                  <c:pt idx="1">
                    <c:v>1.9749999999999997E-2</c:v>
                  </c:pt>
                  <c:pt idx="2">
                    <c:v>3.4999999999999996E-2</c:v>
                  </c:pt>
                  <c:pt idx="3">
                    <c:v>6.750000000000006E-3</c:v>
                  </c:pt>
                  <c:pt idx="4">
                    <c:v>2.7750000000000025E-2</c:v>
                  </c:pt>
                  <c:pt idx="5">
                    <c:v>1.5000000000000013E-2</c:v>
                  </c:pt>
                  <c:pt idx="6">
                    <c:v>3.8749999999999896E-3</c:v>
                  </c:pt>
                  <c:pt idx="7">
                    <c:v>1.6874999999999946E-2</c:v>
                  </c:pt>
                  <c:pt idx="8">
                    <c:v>1.5624999999999972E-2</c:v>
                  </c:pt>
                  <c:pt idx="9">
                    <c:v>3.0625000000000013E-2</c:v>
                  </c:pt>
                  <c:pt idx="10">
                    <c:v>4.8874999999999974E-2</c:v>
                  </c:pt>
                  <c:pt idx="11">
                    <c:v>4.4374999999999915E-2</c:v>
                  </c:pt>
                </c:numCache>
              </c:numRef>
            </c:plus>
            <c:minus>
              <c:numRef>
                <c:f>'[YSP-calibration-curve.xlsx]Sheet1'!$BB$73:$BM$73</c:f>
                <c:numCache>
                  <c:formatCode>General</c:formatCode>
                  <c:ptCount val="12"/>
                  <c:pt idx="0">
                    <c:v>1.7350000000000004E-3</c:v>
                  </c:pt>
                  <c:pt idx="1">
                    <c:v>1.9749999999999997E-2</c:v>
                  </c:pt>
                  <c:pt idx="2">
                    <c:v>3.4999999999999996E-2</c:v>
                  </c:pt>
                  <c:pt idx="3">
                    <c:v>6.750000000000006E-3</c:v>
                  </c:pt>
                  <c:pt idx="4">
                    <c:v>2.7750000000000025E-2</c:v>
                  </c:pt>
                  <c:pt idx="5">
                    <c:v>1.5000000000000013E-2</c:v>
                  </c:pt>
                  <c:pt idx="6">
                    <c:v>3.8749999999999896E-3</c:v>
                  </c:pt>
                  <c:pt idx="7">
                    <c:v>1.6874999999999946E-2</c:v>
                  </c:pt>
                  <c:pt idx="8">
                    <c:v>1.5624999999999972E-2</c:v>
                  </c:pt>
                  <c:pt idx="9">
                    <c:v>3.0625000000000013E-2</c:v>
                  </c:pt>
                  <c:pt idx="10">
                    <c:v>4.8874999999999974E-2</c:v>
                  </c:pt>
                  <c:pt idx="11">
                    <c:v>4.4374999999999915E-2</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0"/>
            <c:spPr>
              <a:noFill/>
              <a:ln w="9525" cap="flat" cmpd="sng" algn="ctr">
                <a:solidFill>
                  <a:schemeClr val="tx1">
                    <a:lumMod val="65000"/>
                    <a:lumOff val="35000"/>
                  </a:schemeClr>
                </a:solidFill>
                <a:round/>
              </a:ln>
              <a:effectLst/>
            </c:spPr>
          </c:errBars>
          <c:xVal>
            <c:numRef>
              <c:f>'[YSP-calibration-curve.xlsx]Sheet1'!$BB$71:$BM$71</c:f>
              <c:numCache>
                <c:formatCode>General</c:formatCode>
                <c:ptCount val="12"/>
                <c:pt idx="0">
                  <c:v>5</c:v>
                </c:pt>
                <c:pt idx="1">
                  <c:v>10</c:v>
                </c:pt>
                <c:pt idx="2">
                  <c:v>15</c:v>
                </c:pt>
                <c:pt idx="3">
                  <c:v>20</c:v>
                </c:pt>
                <c:pt idx="4">
                  <c:v>25</c:v>
                </c:pt>
                <c:pt idx="5">
                  <c:v>30</c:v>
                </c:pt>
                <c:pt idx="6">
                  <c:v>35</c:v>
                </c:pt>
                <c:pt idx="7">
                  <c:v>40</c:v>
                </c:pt>
                <c:pt idx="8">
                  <c:v>45</c:v>
                </c:pt>
                <c:pt idx="9">
                  <c:v>50</c:v>
                </c:pt>
                <c:pt idx="10">
                  <c:v>55</c:v>
                </c:pt>
                <c:pt idx="11">
                  <c:v>60</c:v>
                </c:pt>
              </c:numCache>
            </c:numRef>
          </c:xVal>
          <c:yVal>
            <c:numRef>
              <c:f>'[YSP-calibration-curve.xlsx]Sheet1'!$BB$76:$BM$76</c:f>
              <c:numCache>
                <c:formatCode>General</c:formatCode>
                <c:ptCount val="12"/>
                <c:pt idx="0">
                  <c:v>3.6704849999999998</c:v>
                </c:pt>
                <c:pt idx="1">
                  <c:v>3.65</c:v>
                </c:pt>
                <c:pt idx="2">
                  <c:v>3.6272499999999996</c:v>
                </c:pt>
                <c:pt idx="3">
                  <c:v>3.5629999999999997</c:v>
                </c:pt>
                <c:pt idx="4">
                  <c:v>3.4737499999999999</c:v>
                </c:pt>
                <c:pt idx="5">
                  <c:v>3.3817499999999998</c:v>
                </c:pt>
                <c:pt idx="6">
                  <c:v>3.3043749999999998</c:v>
                </c:pt>
                <c:pt idx="7">
                  <c:v>3.2221249999999997</c:v>
                </c:pt>
                <c:pt idx="8">
                  <c:v>3.1681249999999999</c:v>
                </c:pt>
                <c:pt idx="9">
                  <c:v>3.1378749999999997</c:v>
                </c:pt>
                <c:pt idx="10">
                  <c:v>3.190375</c:v>
                </c:pt>
                <c:pt idx="11">
                  <c:v>3.12</c:v>
                </c:pt>
              </c:numCache>
            </c:numRef>
          </c:yVal>
          <c:smooth val="0"/>
          <c:extLst>
            <c:ext xmlns:c16="http://schemas.microsoft.com/office/drawing/2014/chart" uri="{C3380CC4-5D6E-409C-BE32-E72D297353CC}">
              <c16:uniqueId val="{00000003-F8B0-492C-A0DD-3005D2004225}"/>
            </c:ext>
          </c:extLst>
        </c:ser>
        <c:dLbls>
          <c:showLegendKey val="0"/>
          <c:showVal val="0"/>
          <c:showCatName val="0"/>
          <c:showSerName val="0"/>
          <c:showPercent val="0"/>
          <c:showBubbleSize val="0"/>
        </c:dLbls>
        <c:axId val="247415648"/>
        <c:axId val="42498832"/>
      </c:scatterChart>
      <c:valAx>
        <c:axId val="2474156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a:t>
                </a:r>
                <a:r>
                  <a:rPr lang="en-US" baseline="0"/>
                  <a:t> (mins)</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498832"/>
        <c:crosses val="autoZero"/>
        <c:crossBetween val="midCat"/>
      </c:valAx>
      <c:valAx>
        <c:axId val="42498832"/>
        <c:scaling>
          <c:orientation val="minMax"/>
          <c:max val="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Absorbance</a:t>
                </a:r>
                <a:r>
                  <a:rPr lang="en-US" baseline="0"/>
                  <a:t> (570 nm) </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741564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Short</a:t>
            </a:r>
            <a:r>
              <a:rPr lang="en-US" baseline="0"/>
              <a:t> Trapezoid (V2 S1, S2)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movingAvg"/>
            <c:period val="2"/>
            <c:dispRSqr val="0"/>
            <c:dispEq val="0"/>
          </c:trendline>
          <c:errBars>
            <c:errDir val="x"/>
            <c:errBarType val="both"/>
            <c:errValType val="cust"/>
            <c:noEndCap val="0"/>
            <c:plus>
              <c:numLit>
                <c:formatCode>General</c:formatCode>
                <c:ptCount val="1"/>
                <c:pt idx="0">
                  <c:v>0</c:v>
                </c:pt>
              </c:numLit>
            </c:plus>
            <c:minus>
              <c:numLit>
                <c:formatCode>General</c:formatCode>
                <c:ptCount val="1"/>
                <c:pt idx="0">
                  <c:v>0</c:v>
                </c:pt>
              </c:numLit>
            </c:minus>
            <c:spPr>
              <a:noFill/>
              <a:ln w="9525" cap="flat" cmpd="sng" algn="ctr">
                <a:solidFill>
                  <a:schemeClr val="tx1">
                    <a:lumMod val="65000"/>
                    <a:lumOff val="35000"/>
                  </a:schemeClr>
                </a:solidFill>
                <a:round/>
              </a:ln>
              <a:effectLst/>
            </c:spPr>
          </c:errBars>
          <c:errBars>
            <c:errDir val="y"/>
            <c:errBarType val="both"/>
            <c:errValType val="cust"/>
            <c:noEndCap val="0"/>
            <c:plus>
              <c:numRef>
                <c:f>'[YSP-calibration-curve.xlsx]Sheet1'!$BV$75:$CG$75</c:f>
                <c:numCache>
                  <c:formatCode>General</c:formatCode>
                  <c:ptCount val="12"/>
                  <c:pt idx="0">
                    <c:v>1.1125000000000003E-2</c:v>
                  </c:pt>
                  <c:pt idx="1">
                    <c:v>1.2375000000000008E-2</c:v>
                  </c:pt>
                  <c:pt idx="2">
                    <c:v>1.8500000000000003E-2</c:v>
                  </c:pt>
                  <c:pt idx="3">
                    <c:v>3.8250000000000006E-2</c:v>
                  </c:pt>
                  <c:pt idx="4">
                    <c:v>2.5625000000000009E-2</c:v>
                  </c:pt>
                  <c:pt idx="5">
                    <c:v>8.3000000000000046E-2</c:v>
                  </c:pt>
                  <c:pt idx="6">
                    <c:v>4.3750000000000011E-2</c:v>
                  </c:pt>
                  <c:pt idx="7">
                    <c:v>1.6999999999999987E-2</c:v>
                  </c:pt>
                  <c:pt idx="8">
                    <c:v>5.8999999999999997E-2</c:v>
                  </c:pt>
                  <c:pt idx="9">
                    <c:v>7.8375E-2</c:v>
                  </c:pt>
                  <c:pt idx="10">
                    <c:v>2.8999999999999998E-2</c:v>
                  </c:pt>
                  <c:pt idx="11">
                    <c:v>1.3250000000000012E-2</c:v>
                  </c:pt>
                </c:numCache>
              </c:numRef>
            </c:plus>
            <c:minus>
              <c:numRef>
                <c:f>'[YSP-calibration-curve.xlsx]Sheet1'!$BV$75:$CG$75</c:f>
                <c:numCache>
                  <c:formatCode>General</c:formatCode>
                  <c:ptCount val="12"/>
                  <c:pt idx="0">
                    <c:v>1.1125000000000003E-2</c:v>
                  </c:pt>
                  <c:pt idx="1">
                    <c:v>1.2375000000000008E-2</c:v>
                  </c:pt>
                  <c:pt idx="2">
                    <c:v>1.8500000000000003E-2</c:v>
                  </c:pt>
                  <c:pt idx="3">
                    <c:v>3.8250000000000006E-2</c:v>
                  </c:pt>
                  <c:pt idx="4">
                    <c:v>2.5625000000000009E-2</c:v>
                  </c:pt>
                  <c:pt idx="5">
                    <c:v>8.3000000000000046E-2</c:v>
                  </c:pt>
                  <c:pt idx="6">
                    <c:v>4.3750000000000011E-2</c:v>
                  </c:pt>
                  <c:pt idx="7">
                    <c:v>1.6999999999999987E-2</c:v>
                  </c:pt>
                  <c:pt idx="8">
                    <c:v>5.8999999999999997E-2</c:v>
                  </c:pt>
                  <c:pt idx="9">
                    <c:v>7.8375E-2</c:v>
                  </c:pt>
                  <c:pt idx="10">
                    <c:v>2.8999999999999998E-2</c:v>
                  </c:pt>
                  <c:pt idx="11">
                    <c:v>1.3250000000000012E-2</c:v>
                  </c:pt>
                </c:numCache>
              </c:numRef>
            </c:minus>
            <c:spPr>
              <a:noFill/>
              <a:ln w="9525" cap="flat" cmpd="sng" algn="ctr">
                <a:solidFill>
                  <a:schemeClr val="tx1">
                    <a:lumMod val="65000"/>
                    <a:lumOff val="35000"/>
                  </a:schemeClr>
                </a:solidFill>
                <a:round/>
              </a:ln>
              <a:effectLst/>
            </c:spPr>
          </c:errBars>
          <c:xVal>
            <c:numRef>
              <c:f>'[YSP-calibration-curve.xlsx]Sheet1'!$BV$73:$CG$73</c:f>
              <c:numCache>
                <c:formatCode>General</c:formatCode>
                <c:ptCount val="12"/>
                <c:pt idx="0">
                  <c:v>5</c:v>
                </c:pt>
                <c:pt idx="1">
                  <c:v>10</c:v>
                </c:pt>
                <c:pt idx="2">
                  <c:v>15</c:v>
                </c:pt>
                <c:pt idx="3">
                  <c:v>20</c:v>
                </c:pt>
                <c:pt idx="4">
                  <c:v>25</c:v>
                </c:pt>
                <c:pt idx="5">
                  <c:v>30</c:v>
                </c:pt>
                <c:pt idx="6">
                  <c:v>35</c:v>
                </c:pt>
                <c:pt idx="7">
                  <c:v>40</c:v>
                </c:pt>
                <c:pt idx="8">
                  <c:v>45</c:v>
                </c:pt>
                <c:pt idx="9">
                  <c:v>50</c:v>
                </c:pt>
                <c:pt idx="10">
                  <c:v>55</c:v>
                </c:pt>
                <c:pt idx="11">
                  <c:v>60</c:v>
                </c:pt>
              </c:numCache>
            </c:numRef>
          </c:xVal>
          <c:yVal>
            <c:numRef>
              <c:f>'[YSP-calibration-curve.xlsx]Sheet1'!$BV$74:$CG$74</c:f>
              <c:numCache>
                <c:formatCode>General</c:formatCode>
                <c:ptCount val="12"/>
                <c:pt idx="0">
                  <c:v>1.7075000000000007E-2</c:v>
                </c:pt>
                <c:pt idx="1">
                  <c:v>5.9075000000000003E-2</c:v>
                </c:pt>
                <c:pt idx="2">
                  <c:v>0.11944999999999999</c:v>
                </c:pt>
                <c:pt idx="3">
                  <c:v>0.17344999999999999</c:v>
                </c:pt>
                <c:pt idx="4">
                  <c:v>0.24157499999999998</c:v>
                </c:pt>
                <c:pt idx="5">
                  <c:v>0.29895000000000005</c:v>
                </c:pt>
                <c:pt idx="6">
                  <c:v>0.28045000000000003</c:v>
                </c:pt>
                <c:pt idx="7">
                  <c:v>0.29269999999999996</c:v>
                </c:pt>
                <c:pt idx="8">
                  <c:v>0.29544999999999999</c:v>
                </c:pt>
                <c:pt idx="9">
                  <c:v>0.29257500000000003</c:v>
                </c:pt>
                <c:pt idx="10">
                  <c:v>0.32845000000000002</c:v>
                </c:pt>
                <c:pt idx="11">
                  <c:v>0.30995000000000006</c:v>
                </c:pt>
              </c:numCache>
            </c:numRef>
          </c:yVal>
          <c:smooth val="0"/>
          <c:extLst>
            <c:ext xmlns:c16="http://schemas.microsoft.com/office/drawing/2014/chart" uri="{C3380CC4-5D6E-409C-BE32-E72D297353CC}">
              <c16:uniqueId val="{00000001-D7E6-40BD-AE10-19543967321C}"/>
            </c:ext>
          </c:extLst>
        </c:ser>
        <c:ser>
          <c:idx val="1"/>
          <c:order val="1"/>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movingAvg"/>
            <c:period val="2"/>
            <c:dispRSqr val="0"/>
            <c:dispEq val="0"/>
          </c:trendline>
          <c:errBars>
            <c:errDir val="y"/>
            <c:errBarType val="both"/>
            <c:errValType val="cust"/>
            <c:noEndCap val="0"/>
            <c:plus>
              <c:numRef>
                <c:f>'[YSP-calibration-curve.xlsx]Sheet1'!$BV$75:$CG$75</c:f>
                <c:numCache>
                  <c:formatCode>General</c:formatCode>
                  <c:ptCount val="12"/>
                  <c:pt idx="0">
                    <c:v>1.1125000000000003E-2</c:v>
                  </c:pt>
                  <c:pt idx="1">
                    <c:v>1.2375000000000008E-2</c:v>
                  </c:pt>
                  <c:pt idx="2">
                    <c:v>1.8500000000000003E-2</c:v>
                  </c:pt>
                  <c:pt idx="3">
                    <c:v>3.8250000000000006E-2</c:v>
                  </c:pt>
                  <c:pt idx="4">
                    <c:v>2.5625000000000009E-2</c:v>
                  </c:pt>
                  <c:pt idx="5">
                    <c:v>8.3000000000000046E-2</c:v>
                  </c:pt>
                  <c:pt idx="6">
                    <c:v>4.3750000000000011E-2</c:v>
                  </c:pt>
                  <c:pt idx="7">
                    <c:v>1.6999999999999987E-2</c:v>
                  </c:pt>
                  <c:pt idx="8">
                    <c:v>5.8999999999999997E-2</c:v>
                  </c:pt>
                  <c:pt idx="9">
                    <c:v>7.8375E-2</c:v>
                  </c:pt>
                  <c:pt idx="10">
                    <c:v>2.8999999999999998E-2</c:v>
                  </c:pt>
                  <c:pt idx="11">
                    <c:v>1.3250000000000012E-2</c:v>
                  </c:pt>
                </c:numCache>
              </c:numRef>
            </c:plus>
            <c:minus>
              <c:numRef>
                <c:f>'[YSP-calibration-curve.xlsx]Sheet1'!$BV$75:$CG$75</c:f>
                <c:numCache>
                  <c:formatCode>General</c:formatCode>
                  <c:ptCount val="12"/>
                  <c:pt idx="0">
                    <c:v>1.1125000000000003E-2</c:v>
                  </c:pt>
                  <c:pt idx="1">
                    <c:v>1.2375000000000008E-2</c:v>
                  </c:pt>
                  <c:pt idx="2">
                    <c:v>1.8500000000000003E-2</c:v>
                  </c:pt>
                  <c:pt idx="3">
                    <c:v>3.8250000000000006E-2</c:v>
                  </c:pt>
                  <c:pt idx="4">
                    <c:v>2.5625000000000009E-2</c:v>
                  </c:pt>
                  <c:pt idx="5">
                    <c:v>8.3000000000000046E-2</c:v>
                  </c:pt>
                  <c:pt idx="6">
                    <c:v>4.3750000000000011E-2</c:v>
                  </c:pt>
                  <c:pt idx="7">
                    <c:v>1.6999999999999987E-2</c:v>
                  </c:pt>
                  <c:pt idx="8">
                    <c:v>5.8999999999999997E-2</c:v>
                  </c:pt>
                  <c:pt idx="9">
                    <c:v>7.8375E-2</c:v>
                  </c:pt>
                  <c:pt idx="10">
                    <c:v>2.8999999999999998E-2</c:v>
                  </c:pt>
                  <c:pt idx="11">
                    <c:v>1.3250000000000012E-2</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0"/>
            <c:spPr>
              <a:noFill/>
              <a:ln w="9525" cap="flat" cmpd="sng" algn="ctr">
                <a:solidFill>
                  <a:schemeClr val="tx1">
                    <a:lumMod val="65000"/>
                    <a:lumOff val="35000"/>
                  </a:schemeClr>
                </a:solidFill>
                <a:round/>
              </a:ln>
              <a:effectLst/>
            </c:spPr>
          </c:errBars>
          <c:xVal>
            <c:numRef>
              <c:f>'[YSP-calibration-curve.xlsx]Sheet1'!$BV$73:$CG$73</c:f>
              <c:numCache>
                <c:formatCode>General</c:formatCode>
                <c:ptCount val="12"/>
                <c:pt idx="0">
                  <c:v>5</c:v>
                </c:pt>
                <c:pt idx="1">
                  <c:v>10</c:v>
                </c:pt>
                <c:pt idx="2">
                  <c:v>15</c:v>
                </c:pt>
                <c:pt idx="3">
                  <c:v>20</c:v>
                </c:pt>
                <c:pt idx="4">
                  <c:v>25</c:v>
                </c:pt>
                <c:pt idx="5">
                  <c:v>30</c:v>
                </c:pt>
                <c:pt idx="6">
                  <c:v>35</c:v>
                </c:pt>
                <c:pt idx="7">
                  <c:v>40</c:v>
                </c:pt>
                <c:pt idx="8">
                  <c:v>45</c:v>
                </c:pt>
                <c:pt idx="9">
                  <c:v>50</c:v>
                </c:pt>
                <c:pt idx="10">
                  <c:v>55</c:v>
                </c:pt>
                <c:pt idx="11">
                  <c:v>60</c:v>
                </c:pt>
              </c:numCache>
            </c:numRef>
          </c:xVal>
          <c:yVal>
            <c:numRef>
              <c:f>'[YSP-calibration-curve.xlsx]Sheet1'!$BV$78:$CG$78</c:f>
              <c:numCache>
                <c:formatCode>General</c:formatCode>
                <c:ptCount val="12"/>
                <c:pt idx="0">
                  <c:v>3.6551449999999996</c:v>
                </c:pt>
                <c:pt idx="1">
                  <c:v>3.6131449999999998</c:v>
                </c:pt>
                <c:pt idx="2">
                  <c:v>3.5527699999999998</c:v>
                </c:pt>
                <c:pt idx="3">
                  <c:v>3.4987699999999999</c:v>
                </c:pt>
                <c:pt idx="4">
                  <c:v>3.4306449999999997</c:v>
                </c:pt>
                <c:pt idx="5">
                  <c:v>3.3732699999999998</c:v>
                </c:pt>
                <c:pt idx="6">
                  <c:v>3.3917699999999997</c:v>
                </c:pt>
                <c:pt idx="7">
                  <c:v>3.3795199999999999</c:v>
                </c:pt>
                <c:pt idx="8">
                  <c:v>3.3767699999999996</c:v>
                </c:pt>
                <c:pt idx="9">
                  <c:v>3.379645</c:v>
                </c:pt>
                <c:pt idx="10">
                  <c:v>3.3437699999999997</c:v>
                </c:pt>
                <c:pt idx="11">
                  <c:v>3.3622699999999996</c:v>
                </c:pt>
              </c:numCache>
            </c:numRef>
          </c:yVal>
          <c:smooth val="0"/>
          <c:extLst>
            <c:ext xmlns:c16="http://schemas.microsoft.com/office/drawing/2014/chart" uri="{C3380CC4-5D6E-409C-BE32-E72D297353CC}">
              <c16:uniqueId val="{00000003-D7E6-40BD-AE10-19543967321C}"/>
            </c:ext>
          </c:extLst>
        </c:ser>
        <c:dLbls>
          <c:showLegendKey val="0"/>
          <c:showVal val="0"/>
          <c:showCatName val="0"/>
          <c:showSerName val="0"/>
          <c:showPercent val="0"/>
          <c:showBubbleSize val="0"/>
        </c:dLbls>
        <c:axId val="460451728"/>
        <c:axId val="1734887376"/>
      </c:scatterChart>
      <c:valAx>
        <c:axId val="4604517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a:t>
                </a:r>
                <a:r>
                  <a:rPr lang="en-US" baseline="0"/>
                  <a:t> (mins) </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34887376"/>
        <c:crosses val="autoZero"/>
        <c:crossBetween val="midCat"/>
      </c:valAx>
      <c:valAx>
        <c:axId val="1734887376"/>
        <c:scaling>
          <c:orientation val="minMax"/>
          <c:max val="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Absorbance</a:t>
                </a:r>
                <a:r>
                  <a:rPr lang="en-US" baseline="0"/>
                  <a:t> (570 nm) </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045172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0" dt="2023-07-24T11:31:56.983" idx="1">
    <p:pos x="6000" y="0"/>
    <p:text>format better</p:text>
  </p:cm>
  <p:cm authorId="6" dt="2023-08-01T13:35:23.888" idx="9">
    <p:pos x="6000" y="96"/>
    <p:text>make smaller the points</p:text>
    <p:extLst>
      <p:ext uri="{C676402C-5697-4E1C-873F-D02D1690AC5C}">
        <p15:threadingInfo xmlns:p15="http://schemas.microsoft.com/office/powerpoint/2012/main" timeZoneBias="240">
          <p15:parentCm authorId="0" idx="1"/>
        </p15:threadingInfo>
      </p:ext>
    </p:extLst>
  </p:cm>
  <p:cm authorId="0" dt="2023-07-24T13:56:54.234" idx="2">
    <p:pos x="6000" y="100"/>
    <p:text>our goal as highschool students is to identify if you can investigate some small portion of organ on chip which can improve</p:text>
  </p:cm>
</p:cmLst>
</file>

<file path=ppt/comments/comment10.xml><?xml version="1.0" encoding="utf-8"?>
<p:cmLst xmlns:a="http://schemas.openxmlformats.org/drawingml/2006/main" xmlns:r="http://schemas.openxmlformats.org/officeDocument/2006/relationships" xmlns:p="http://schemas.openxmlformats.org/presentationml/2006/main">
  <p:cm authorId="7" dt="2023-08-01T14:21:22.633" idx="3">
    <p:pos x="6397" y="589"/>
    <p:text>Nolan: remove, essentially the idea is that length is a factor but we were discussing that we can not directly say that it is the reason why</p:text>
    <p:extLst>
      <p:ext uri="{C676402C-5697-4E1C-873F-D02D1690AC5C}">
        <p15:threadingInfo xmlns:p15="http://schemas.microsoft.com/office/powerpoint/2012/main" timeZoneBias="420"/>
      </p:ext>
    </p:extLst>
  </p:cm>
  <p:cm authorId="8" dt="2023-08-01T23:02:42.431" idx="3">
    <p:pos x="10" y="10"/>
    <p:text>Need to fix this slide.</p:text>
    <p:extLst>
      <p:ext uri="{C676402C-5697-4E1C-873F-D02D1690AC5C}">
        <p15:threadingInfo xmlns:p15="http://schemas.microsoft.com/office/powerpoint/2012/main" timeZoneBias="240"/>
      </p:ext>
    </p:extLst>
  </p:cm>
  <p:cm authorId="4" dt="2023-08-02T11:42:18.134" idx="12">
    <p:pos x="3881" y="619"/>
    <p:text>3 decimals to keep consistent here</p:text>
    <p:extLst>
      <p:ext uri="{C676402C-5697-4E1C-873F-D02D1690AC5C}">
        <p15:threadingInfo xmlns:p15="http://schemas.microsoft.com/office/powerpoint/2012/main" timeZoneBias="24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8" dt="2023-08-01T11:29:15.991" idx="2">
    <p:pos x="6116" y="392"/>
    <p:text>Mention cells, user friendly, and diffusion control</p:text>
    <p:extLst>
      <p:ext uri="{C676402C-5697-4E1C-873F-D02D1690AC5C}">
        <p15:threadingInfo xmlns:p15="http://schemas.microsoft.com/office/powerpoint/2012/main" timeZoneBias="240"/>
      </p:ext>
    </p:extLst>
  </p:cm>
  <p:cm authorId="4" dt="2023-08-02T09:44:23.836" idx="2">
    <p:pos x="5346" y="2171"/>
    <p:text>More reasearch is necessary to determine the role of channel length on diffusion.</p:text>
    <p:extLst>
      <p:ext uri="{C676402C-5697-4E1C-873F-D02D1690AC5C}">
        <p15:threadingInfo xmlns:p15="http://schemas.microsoft.com/office/powerpoint/2012/main" timeZoneBias="240"/>
      </p:ext>
    </p:extLst>
  </p:cm>
  <p:cm authorId="4" dt="2023-08-02T09:46:06.167" idx="3">
    <p:pos x="5346" y="2267"/>
    <p:text>Is there a main takeaway you want here that you could bold or box for everyone to remember about your presentation</p:text>
    <p:extLst>
      <p:ext uri="{C676402C-5697-4E1C-873F-D02D1690AC5C}">
        <p15:threadingInfo xmlns:p15="http://schemas.microsoft.com/office/powerpoint/2012/main" timeZoneBias="240">
          <p15:parentCm authorId="4" idx="2"/>
        </p15:threadingInfo>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0" dt="2023-07-24T15:49:45.904" idx="3">
    <p:pos x="6000" y="0"/>
    <p:text>a decent goal is modelling the experiment like justin</p:text>
  </p:cm>
  <p:cm authorId="6" dt="2023-07-26T14:26:17.483" idx="3">
    <p:pos x="6000" y="96"/>
    <p:text>discuss high throughput and say "we used chips with four channels"                                       // this new technology is used for efficiency
                                                  say the two channels are oriented like this and have a semi permeable membrane inside
                                                   // biological treatment is typically used on single chip designs</p:text>
    <p:extLst>
      <p:ext uri="{C676402C-5697-4E1C-873F-D02D1690AC5C}">
        <p15:threadingInfo xmlns:p15="http://schemas.microsoft.com/office/powerpoint/2012/main" timeZoneBias="240">
          <p15:parentCm authorId="0" idx="3"/>
        </p15:threadingInfo>
      </p:ext>
    </p:extLst>
  </p:cm>
  <p:cm authorId="6" dt="2023-07-26T14:34:35.119" idx="4">
    <p:pos x="10" y="10"/>
    <p:text>we are using chips that are built to analyse various capilarys minly the human intestine and engineering one aspect of them</p:text>
    <p:extLst>
      <p:ext uri="{C676402C-5697-4E1C-873F-D02D1690AC5C}">
        <p15:threadingInfo xmlns:p15="http://schemas.microsoft.com/office/powerpoint/2012/main" timeZoneBias="240"/>
      </p:ext>
    </p:extLst>
  </p:cm>
  <p:cm authorId="6" dt="2023-07-26T14:46:12.298" idx="8">
    <p:pos x="10" y="106"/>
    <p:text>* in other words we used the pre existing gut chip, to change cheometry while demonstrating the engineering design process</p:text>
    <p:extLst>
      <p:ext uri="{C676402C-5697-4E1C-873F-D02D1690AC5C}">
        <p15:threadingInfo xmlns:p15="http://schemas.microsoft.com/office/powerpoint/2012/main" timeZoneBias="240">
          <p15:parentCm authorId="6" idx="4"/>
        </p15:threadingInfo>
      </p:ext>
    </p:extLst>
  </p:cm>
  <p:cm authorId="8" dt="2023-08-01T23:12:18.886" idx="10">
    <p:pos x="106" y="106"/>
    <p:text>What slide between  2, 3, 4, or 5 should be the first slide? The YSP coordinators want the abstract to be either the first or second slide.</p:text>
    <p:extLst>
      <p:ext uri="{C676402C-5697-4E1C-873F-D02D1690AC5C}">
        <p15:threadingInfo xmlns:p15="http://schemas.microsoft.com/office/powerpoint/2012/main" timeZoneBias="24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8" dt="2023-08-01T23:31:50.791" idx="13">
    <p:pos x="10" y="10"/>
    <p:text>So the materials should be part of another slide instead of having their own slide?</p:text>
    <p:extLst>
      <p:ext uri="{C676402C-5697-4E1C-873F-D02D1690AC5C}">
        <p15:threadingInfo xmlns:p15="http://schemas.microsoft.com/office/powerpoint/2012/main" timeZoneBias="24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0" dt="2023-07-24T14:47:25.685" idx="19">
    <p:pos x="6000" y="0"/>
    <p:text>phd mentors helped us learn</p:text>
  </p:cm>
  <p:cm authorId="8" dt="2023-08-01T23:20:36.592" idx="14">
    <p:pos x="10" y="10"/>
    <p:text>Hide for now unless we still can use it somewhere.</p:text>
    <p:extLst>
      <p:ext uri="{C676402C-5697-4E1C-873F-D02D1690AC5C}">
        <p15:threadingInfo xmlns:p15="http://schemas.microsoft.com/office/powerpoint/2012/main" timeZoneBias="24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0" dt="2023-07-25T11:54:27.751" idx="18">
    <p:pos x="6000" y="0"/>
    <p:text>demonstrate that they are made up of the same thickness</p:text>
  </p:cm>
</p:cmLst>
</file>

<file path=ppt/comments/comment16.xml><?xml version="1.0" encoding="utf-8"?>
<p:cmLst xmlns:a="http://schemas.openxmlformats.org/drawingml/2006/main" xmlns:r="http://schemas.openxmlformats.org/officeDocument/2006/relationships" xmlns:p="http://schemas.openxmlformats.org/presentationml/2006/main">
  <p:cm authorId="1" dt="2023-07-24T14:45:24.927" idx="9">
    <p:pos x="1139" y="1161"/>
    <p:text>"microscopic" view of the diffusion process occurring in your system. This would be an early location/timepoint on the chip where diffusion is just starting in the chip and moving into the flowing water in the bottom channel</p:text>
  </p:cm>
  <p:cm authorId="1" dt="2023-07-24T14:46:43.328" idx="8">
    <p:pos x="3327" y="1161"/>
    <p:text>This would be a later timepoint/location where there is diffused dye in the bottom channel, you can say that this is the steady state condition here</p:text>
  </p:cm>
</p:cmLst>
</file>

<file path=ppt/comments/comment2.xml><?xml version="1.0" encoding="utf-8"?>
<p:cmLst xmlns:a="http://schemas.openxmlformats.org/drawingml/2006/main" xmlns:r="http://schemas.openxmlformats.org/officeDocument/2006/relationships" xmlns:p="http://schemas.openxmlformats.org/presentationml/2006/main">
  <p:cm authorId="8" dt="2023-08-01T10:20:02.976" idx="1">
    <p:pos x="10" y="10"/>
    <p:text>Mention that we are trying to weed out what medications are truly safe for humans and not just safe for rodents.</p:text>
    <p:extLst>
      <p:ext uri="{C676402C-5697-4E1C-873F-D02D1690AC5C}">
        <p15:threadingInfo xmlns:p15="http://schemas.microsoft.com/office/powerpoint/2012/main" timeZoneBias="240"/>
      </p:ext>
    </p:extLst>
  </p:cm>
  <p:cm authorId="4" dt="2023-08-02T10:51:24.949" idx="6">
    <p:pos x="3682" y="55"/>
    <p:text>Consider changing to: Background: OOC - what is it?</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23-08-02T11:35:30.453" idx="8">
    <p:pos x="2686" y="2690"/>
    <p:text>update</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3-07-24T02:04:14.947" idx="6">
    <p:pos x="6000" y="0"/>
    <p:text>review the read more section https://www.ufluidix.com/microfluidic-technical-knowledgebase/materials-for-microfabrication/#:~:text=Gas%20permeability%3A%20PDMS%20is%20a,in%20long%20term%20cell%20cultures.</p:text>
  </p:cm>
  <p:cm authorId="0" dt="2023-07-24T02:08:40.373" idx="7">
    <p:pos x="6000" y="100"/>
    <p:text>https://pdf.sciencedirectassets.com/277910/1-s2.0-S1876610213X00062/1-s2.0-S1876610213011120/main.pdf?X-Amz-Security-Token=IQoJb3JpZ2luX2VjEHIaCXVzLWVhc3QtMSJGMEQCICprGxq7zsQd27b%2BHAWddrffv0SaQdVc0yMwOTVjK9vkAiAjZp8nra2fr6JpaaIhWtSkycLNcWWLJ9icyr4Kd70teyq8BQj7%2F%2F%2F%2F%2F%2F%2F%2F%2F%2F8BEAUaDDA1OTAwMzU0Njg2NSIMWL3%2BSoBiaJvrO2STKpAFZOTpTkkPY5PxCRHs4JAWQmt8JCDQKokO21QQWStdLcKRpvOrVDIfCpSWkGr%2BaM9daegNQ1zWQR%2BJcdVW%2BNGAM5kIjKu8LVfTfbkHK1uR9Ma6MxqEpkf4P15jFpl6yMqLozO%2FahGZOXOUwiHL3e7ErvLLfdlnfh7TcrDCxIuq1s%2B2gqGyNtgr0IoaiYBZIzZEL9IdwOsLAzSjmX0kK3xVn51GakKBpBLbGP0Bs9ibZ6K%2BL7s8Z2nOYVZxgPEiQxScqV8%2FY3crx%2Bk1XSHDYVbU3guOyJg34SNc7tOPszkgVyTrjXANkSLeRdLLUPgBp9C85C6X7g42uCx2ZqoRpRI%2BW9Ws0WentzhFmcSwqIsaejhRaAy%2BXfcGHKQK1KzG8KcaFYJGNef7FkQwu7dmuHWTOCvGyTZsIFXj%2FPoE%2FaBlSXa5ZYsw467LaerV6FGR%2FLs7ojO4briRcojNFTCOR8NrnuIb8Rkb4GR4hy6z960fvjUnjWnVSO8kKkI5h6m995j1sdJIZ8I7TfdX0xcAY6PllGLrWIBvLUmFtG0Dug1ybtjwIaeqowWlsZeDUxk4JXocIJE6zz2Gv63HCJINmQbgdyI7TcG1%2FHPq63o5zlAglX%2FjsOsenYvXKluzR1Rd%2BHVfbXRKCny%2B7%2B9XclIIzC1HfDkAlMfreAJ6LWF1898TLdwUzKLTYy6SrMvJsLj90KiROsOif64DKXyYfbh1xeFmaqUsJaGxilsLuzQ81GntH8yVVhZBuAAyM%2F2bqju0lwdOl8pPYjM38T764fW5JfqyC98RyVKt0BPniPFgoSOl8GQM2qbT2uoHOIQNcAt8pgymb6nsH9Mk5XBCu2%2F8F3L8vbJROO%2FYohm9Wi%2Fy1ckYodowxaT3pQY6sgFg%2FHBTfVCuP36nypyybcuK1%2Bq3yDq5uj9XfWc6VDiHE0CxGwuJnAxFFhRM12GjSZtyFmYVsB0%2FeUKkzNbwtU3GyRwVsM340jnZ0iKB2EWYNiBCUu4w2jyf8Y8qMn4DeSWANOfq9b3sMAjLNhmtRwgF4R8rARHMEI0Wv%2FLkghoETYVtLdxamNW4OFG3am0gHw9rdqaElHkF%2BCmSRylQa0NUjWL%2FNXk1cxxr6ZHyZSMaG4BI&amp;X-Amz-Algorithm=AWS4-HMAC-SHA256&amp;X-Amz-Date=20230724T020804Z&amp;X-Amz-SignedHeaders=host&amp;X-Amz-Expires=300&amp;X-Amz-Credential=ASIAQ3PHCVTYROE5SYQG%2F20230724%2Fus-east-1%2Fs3%2Faws4_request&amp;X-Amz-Signature=b26db2b01c0fca06851c31a0029c1c6db4e286e28fee1350d0c771e2931537b2&amp;hash=638bdb3ccc23c3950f64f15b99bea747be6e09d24914421ae438e6efc05470ed&amp;host=68042c943591013ac2b2430a89b270f6af2c76d8dfd086a07176afe7c76c2c61&amp;pii=S1876610213011120&amp;tid=spdf-3bfa9bb6-f148-4c63-888e-c0e0f39b6e1a&amp;sid=08d7a91c83a65441305a21a26b5629226bd7gxrqa&amp;type=cli</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23-07-24T15:19:37.118" idx="11">
    <p:pos x="6000" y="0"/>
    <p:text>may want to replace calibration curve with actual data</p:text>
  </p:cm>
  <p:cm authorId="8" dt="2023-08-01T23:09:20.276" idx="9">
    <p:pos x="10" y="10"/>
    <p:text>In order to save space and make the flow chart look neater, the heat press was removed from the flow chart.</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0" dt="2023-07-24T14:49:45.097" idx="13">
    <p:pos x="6000" y="0"/>
    <p:text>say that the laser cutter cuts pre made sheets of PMMA vertically / on a grid system</p:text>
  </p:cm>
  <p:cm authorId="8" dt="2023-08-01T23:06:29.521" idx="7">
    <p:pos x="10" y="10"/>
    <p:text>Originally, the exploaded picture of chip layers had no labels on the right. We may need to switch it back.</p:text>
    <p:extLst>
      <p:ext uri="{C676402C-5697-4E1C-873F-D02D1690AC5C}">
        <p15:threadingInfo xmlns:p15="http://schemas.microsoft.com/office/powerpoint/2012/main" timeZoneBias="240"/>
      </p:ext>
    </p:extLst>
  </p:cm>
  <p:cm authorId="8" dt="2023-08-01T23:08:14.545" idx="8">
    <p:pos x="106" y="106"/>
    <p:text>Heat press is used to make sure the layers are perfectly sandwiched together using heat and pressure.</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0" dt="2023-07-24T15:00:20.315" idx="15">
    <p:pos x="6000" y="0"/>
    <p:text>describe the process of the syringes and taking the sample from open container</p:text>
  </p:cm>
  <p:cm authorId="4" dt="2023-08-02T11:58:32.613" idx="13">
    <p:pos x="10" y="10"/>
    <p:text>collected samples from the bottom channel outlets every 5 minutes</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7" dt="2023-08-01T06:59:26.981" idx="2">
    <p:pos x="3891" y="350"/>
    <p:text>made larger, too small in originals
</p:text>
    <p:extLst>
      <p:ext uri="{C676402C-5697-4E1C-873F-D02D1690AC5C}">
        <p15:threadingInfo xmlns:p15="http://schemas.microsoft.com/office/powerpoint/2012/main" timeZoneBias="4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8" dt="2023-08-01T23:04:24.599" idx="5">
    <p:pos x="10" y="10"/>
    <p:text>Spread may have been due to us only being able to use 2 chips in the set of long trapezoid and short trapezoid chips.</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D0D5CC-DA3B-837A-EBAE-FD58B9FEAAE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16492C-BB77-87E1-A768-368DFA28B69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63EAD5-95DB-414C-BFBE-B807FF881FDE}" type="datetimeFigureOut">
              <a:rPr lang="en-US" smtClean="0"/>
              <a:t>8/2/2023</a:t>
            </a:fld>
            <a:endParaRPr lang="en-US"/>
          </a:p>
        </p:txBody>
      </p:sp>
      <p:sp>
        <p:nvSpPr>
          <p:cNvPr id="4" name="Footer Placeholder 3">
            <a:extLst>
              <a:ext uri="{FF2B5EF4-FFF2-40B4-BE49-F238E27FC236}">
                <a16:creationId xmlns:a16="http://schemas.microsoft.com/office/drawing/2014/main" id="{0EB198BC-91F3-ADC8-5AAC-DEC5F157D6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8E675B3-C36C-40FF-3C80-0EE0320167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137249-3ECE-4707-BACB-CA3C22725AD5}" type="slidenum">
              <a:rPr lang="en-US" smtClean="0"/>
              <a:t>‹#›</a:t>
            </a:fld>
            <a:endParaRPr lang="en-US"/>
          </a:p>
        </p:txBody>
      </p:sp>
    </p:spTree>
    <p:extLst>
      <p:ext uri="{BB962C8B-B14F-4D97-AF65-F5344CB8AC3E}">
        <p14:creationId xmlns:p14="http://schemas.microsoft.com/office/powerpoint/2010/main" val="3727818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5b333c55d1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5b333c55d1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en-US"/>
              <a:t>Only place where diffusion can occur </a:t>
            </a:r>
          </a:p>
          <a:p>
            <a:pPr marL="171450" lvl="0" indent="-171450" algn="l" rtl="0">
              <a:spcBef>
                <a:spcPts val="0"/>
              </a:spcBef>
              <a:spcAft>
                <a:spcPts val="0"/>
              </a:spcAft>
              <a:buFontTx/>
              <a:buChar char="-"/>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5b333c55d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5b333c55d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5b333c55d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5b333c55d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6314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5b333c55d1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5b333c55d1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Don’t say specifics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5b694abcad_6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5b694abcad_6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823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5b694abcad_6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5b694abcad_6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theory has something to do with length, because its wider can you caulk it up to void space ? Nolan no </a:t>
            </a:r>
          </a:p>
          <a:p>
            <a:pPr marL="0" lvl="0" indent="0" algn="l" rtl="0">
              <a:spcBef>
                <a:spcPts val="0"/>
              </a:spcBef>
              <a:spcAft>
                <a:spcPts val="0"/>
              </a:spcAft>
              <a:buNone/>
            </a:pPr>
            <a:r>
              <a:rPr lang="en-US"/>
              <a:t>The two velocity's are completely different </a:t>
            </a:r>
          </a:p>
          <a:p>
            <a:pPr marL="0" lvl="0" indent="0" algn="l" rtl="0">
              <a:spcBef>
                <a:spcPts val="0"/>
              </a:spcBef>
              <a:spcAft>
                <a:spcPts val="0"/>
              </a:spcAft>
              <a:buNone/>
            </a:pPr>
            <a:endParaRPr lang="en-US"/>
          </a:p>
          <a:p>
            <a:pPr marL="0" lvl="0" indent="0" algn="l" rtl="0">
              <a:spcBef>
                <a:spcPts val="0"/>
              </a:spcBef>
              <a:spcAft>
                <a:spcPts val="0"/>
              </a:spcAft>
              <a:buNone/>
            </a:pPr>
            <a:r>
              <a:rPr lang="en-US"/>
              <a:t>The membrane of the channel has dead zones and thus don’t accelerate as fast</a:t>
            </a:r>
          </a:p>
          <a:p>
            <a:pPr marL="0" lvl="0" indent="0" algn="l" rtl="0">
              <a:spcBef>
                <a:spcPts val="0"/>
              </a:spcBef>
              <a:spcAft>
                <a:spcPts val="0"/>
              </a:spcAft>
              <a:buNone/>
            </a:pPr>
            <a:endParaRPr lang="en-US"/>
          </a:p>
          <a:p>
            <a:pPr marL="0" lvl="0" indent="0" algn="l" rtl="0">
              <a:spcBef>
                <a:spcPts val="0"/>
              </a:spcBef>
              <a:spcAft>
                <a:spcPts val="0"/>
              </a:spcAft>
              <a:buNone/>
            </a:pPr>
            <a:r>
              <a:rPr lang="en-US"/>
              <a:t>Since the 3.5 wider start there is more area there is larger concentration difference in flux we are controlling are with varying length rather than other way round</a:t>
            </a:r>
          </a:p>
          <a:p>
            <a:pPr marL="0" lvl="0" indent="0" algn="l" rtl="0">
              <a:spcBef>
                <a:spcPts val="0"/>
              </a:spcBef>
              <a:spcAft>
                <a:spcPts val="0"/>
              </a:spcAft>
              <a:buNone/>
            </a:pPr>
            <a:endParaRPr lang="en-US"/>
          </a:p>
          <a:p>
            <a:pPr marL="0" lvl="0" indent="0" algn="l" rtl="0">
              <a:spcBef>
                <a:spcPts val="0"/>
              </a:spcBef>
              <a:spcAft>
                <a:spcPts val="0"/>
              </a:spcAft>
              <a:buNone/>
            </a:pPr>
            <a:r>
              <a:rPr lang="en-US"/>
              <a:t>This hypothesis didn’t correlate with hypothesis </a:t>
            </a:r>
          </a:p>
          <a:p>
            <a:pPr marL="0" lvl="0" indent="0" algn="l" rtl="0">
              <a:spcBef>
                <a:spcPts val="0"/>
              </a:spcBef>
              <a:spcAft>
                <a:spcPts val="0"/>
              </a:spcAft>
              <a:buNone/>
            </a:pPr>
            <a:endParaRPr lang="en-US"/>
          </a:p>
          <a:p>
            <a:pPr marL="0" lvl="0" indent="0" algn="l" rtl="0">
              <a:spcBef>
                <a:spcPts val="0"/>
              </a:spcBef>
              <a:spcAft>
                <a:spcPts val="0"/>
              </a:spcAft>
              <a:buNone/>
            </a:pPr>
            <a:r>
              <a:rPr lang="en-US"/>
              <a:t>The absorbance values are not different enough to prove a hypothesis </a:t>
            </a:r>
          </a:p>
        </p:txBody>
      </p:sp>
    </p:spTree>
    <p:extLst>
      <p:ext uri="{BB962C8B-B14F-4D97-AF65-F5344CB8AC3E}">
        <p14:creationId xmlns:p14="http://schemas.microsoft.com/office/powerpoint/2010/main" val="2382153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5b694abcad_6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5b694abcad_6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Shorter trapezoid reaches </a:t>
            </a:r>
            <a:r>
              <a:rPr lang="en-US" err="1"/>
              <a:t>equim</a:t>
            </a:r>
            <a:r>
              <a:rPr lang="en-US"/>
              <a:t> faster </a:t>
            </a:r>
          </a:p>
          <a:p>
            <a:pPr marL="0" lvl="0" indent="0" algn="l" rtl="0">
              <a:spcBef>
                <a:spcPts val="0"/>
              </a:spcBef>
              <a:spcAft>
                <a:spcPts val="0"/>
              </a:spcAft>
              <a:buNone/>
            </a:pPr>
            <a:endParaRPr lang="en-US"/>
          </a:p>
          <a:p>
            <a:pPr marL="0" lvl="0" indent="0" algn="l" rtl="0">
              <a:spcBef>
                <a:spcPts val="0"/>
              </a:spcBef>
              <a:spcAft>
                <a:spcPts val="0"/>
              </a:spcAft>
              <a:buNone/>
            </a:pPr>
            <a:r>
              <a:rPr lang="en-US"/>
              <a:t>Diff </a:t>
            </a:r>
            <a:r>
              <a:rPr lang="en-US" err="1"/>
              <a:t>coe</a:t>
            </a:r>
            <a:r>
              <a:rPr lang="en-US"/>
              <a:t> is how fast the particle gets through the membrane </a:t>
            </a:r>
          </a:p>
        </p:txBody>
      </p:sp>
    </p:spTree>
    <p:extLst>
      <p:ext uri="{BB962C8B-B14F-4D97-AF65-F5344CB8AC3E}">
        <p14:creationId xmlns:p14="http://schemas.microsoft.com/office/powerpoint/2010/main" val="1956951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5b333c55d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5b333c55d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0954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Competing factors stubby has a longer time over each pore but the skinny chip has a faster speed to get through the pore </a:t>
            </a:r>
          </a:p>
          <a:p>
            <a:r>
              <a:rPr lang="en-US"/>
              <a:t>The particles don’t move from top to bottom and bounce around  and mass transport is higher level than experiment can measure </a:t>
            </a:r>
          </a:p>
          <a:p>
            <a:endParaRPr lang="en-US"/>
          </a:p>
          <a:p>
            <a:endParaRPr lang="en-US"/>
          </a:p>
          <a:p>
            <a:r>
              <a:rPr lang="en-US"/>
              <a:t>Always lateral diffusion and how can we measure that </a:t>
            </a:r>
          </a:p>
        </p:txBody>
      </p:sp>
    </p:spTree>
    <p:extLst>
      <p:ext uri="{BB962C8B-B14F-4D97-AF65-F5344CB8AC3E}">
        <p14:creationId xmlns:p14="http://schemas.microsoft.com/office/powerpoint/2010/main" val="3564624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5b333c55d1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5b333c55d1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This design factor does not play an important role in organ chip design and therefore others can prioritize known factors such as membrane area and length. For example the original file is meant for gut chip and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5b333c55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5b333c55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5b333c55d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5b333c55d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Two driving forces and we know diffusion happens that’s not new   /// for high through put its new in the lab space </a:t>
            </a: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en-US"/>
              <a:t>1 diffusion high to low </a:t>
            </a:r>
          </a:p>
          <a:p>
            <a:pPr marL="0" lvl="0" indent="0" algn="l" rtl="0">
              <a:spcBef>
                <a:spcPts val="0"/>
              </a:spcBef>
              <a:spcAft>
                <a:spcPts val="0"/>
              </a:spcAft>
              <a:buNone/>
            </a:pPr>
            <a:r>
              <a:rPr lang="en-US"/>
              <a:t>2. Air resistance pressure </a:t>
            </a:r>
          </a:p>
          <a:p>
            <a:pPr marL="0" lvl="0" indent="0" algn="l" rtl="0">
              <a:spcBef>
                <a:spcPts val="0"/>
              </a:spcBef>
              <a:spcAft>
                <a:spcPts val="0"/>
              </a:spcAft>
              <a:buNone/>
            </a:pPr>
            <a:r>
              <a:rPr lang="en-US"/>
              <a:t>3. Hydrostatic pressure </a:t>
            </a:r>
          </a:p>
          <a:p>
            <a:pPr marL="0" lvl="0" indent="0" algn="l" rtl="0">
              <a:spcBef>
                <a:spcPts val="0"/>
              </a:spcBef>
              <a:spcAft>
                <a:spcPts val="0"/>
              </a:spcAft>
              <a:buNone/>
            </a:pPr>
            <a:r>
              <a:rPr lang="en-US"/>
              <a:t>4. </a:t>
            </a:r>
            <a:r>
              <a:rPr lang="en-US" err="1"/>
              <a:t>Latteral</a:t>
            </a:r>
            <a:r>
              <a:rPr lang="en-US"/>
              <a:t> diffusion </a:t>
            </a:r>
          </a:p>
          <a:p>
            <a:pPr marL="0" lvl="0" indent="0" algn="l" rtl="0">
              <a:spcBef>
                <a:spcPts val="0"/>
              </a:spcBef>
              <a:spcAft>
                <a:spcPts val="0"/>
              </a:spcAft>
              <a:buNone/>
            </a:pPr>
            <a:r>
              <a:rPr lang="en-US"/>
              <a:t>5. Set flow rate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5b333c55d1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5b333c55d1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8797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5b333c55d1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5b333c55d1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2028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5b694abcad_6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5b694abcad_6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Rectangular membrane and long trapezoid were statistically the same </a:t>
            </a:r>
          </a:p>
          <a:p>
            <a:pPr marL="0" lvl="0" indent="0" algn="l" rtl="0">
              <a:spcBef>
                <a:spcPts val="0"/>
              </a:spcBef>
              <a:spcAft>
                <a:spcPts val="0"/>
              </a:spcAft>
              <a:buNone/>
            </a:pPr>
            <a:endParaRPr lang="en-US"/>
          </a:p>
        </p:txBody>
      </p:sp>
    </p:spTree>
    <p:extLst>
      <p:ext uri="{BB962C8B-B14F-4D97-AF65-F5344CB8AC3E}">
        <p14:creationId xmlns:p14="http://schemas.microsoft.com/office/powerpoint/2010/main" val="132458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5b694abcad_6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5b694abcad_6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2665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5b694abcad_6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5b694abcad_6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theory has something to do with length, because its wider can you caulk it up to void space ? Nolan no </a:t>
            </a:r>
          </a:p>
          <a:p>
            <a:pPr marL="0" lvl="0" indent="0" algn="l" rtl="0">
              <a:spcBef>
                <a:spcPts val="0"/>
              </a:spcBef>
              <a:spcAft>
                <a:spcPts val="0"/>
              </a:spcAft>
              <a:buNone/>
            </a:pPr>
            <a:r>
              <a:rPr lang="en-US"/>
              <a:t>The two velocity's are completely different </a:t>
            </a:r>
          </a:p>
          <a:p>
            <a:pPr marL="0" lvl="0" indent="0" algn="l" rtl="0">
              <a:spcBef>
                <a:spcPts val="0"/>
              </a:spcBef>
              <a:spcAft>
                <a:spcPts val="0"/>
              </a:spcAft>
              <a:buNone/>
            </a:pPr>
            <a:endParaRPr lang="en-US"/>
          </a:p>
          <a:p>
            <a:pPr marL="0" lvl="0" indent="0" algn="l" rtl="0">
              <a:spcBef>
                <a:spcPts val="0"/>
              </a:spcBef>
              <a:spcAft>
                <a:spcPts val="0"/>
              </a:spcAft>
              <a:buNone/>
            </a:pPr>
            <a:r>
              <a:rPr lang="en-US"/>
              <a:t>The membrane of the channel has dead zones and thus don’t accelerate as fast</a:t>
            </a:r>
          </a:p>
          <a:p>
            <a:pPr marL="0" lvl="0" indent="0" algn="l" rtl="0">
              <a:spcBef>
                <a:spcPts val="0"/>
              </a:spcBef>
              <a:spcAft>
                <a:spcPts val="0"/>
              </a:spcAft>
              <a:buNone/>
            </a:pPr>
            <a:endParaRPr lang="en-US"/>
          </a:p>
          <a:p>
            <a:pPr marL="0" lvl="0" indent="0" algn="l" rtl="0">
              <a:spcBef>
                <a:spcPts val="0"/>
              </a:spcBef>
              <a:spcAft>
                <a:spcPts val="0"/>
              </a:spcAft>
              <a:buNone/>
            </a:pPr>
            <a:r>
              <a:rPr lang="en-US"/>
              <a:t>Since the 3.5 wider start there is more area there is larger concentration difference in flux we are controlling are with varying length rather than other way round</a:t>
            </a:r>
          </a:p>
          <a:p>
            <a:pPr marL="0" lvl="0" indent="0" algn="l" rtl="0">
              <a:spcBef>
                <a:spcPts val="0"/>
              </a:spcBef>
              <a:spcAft>
                <a:spcPts val="0"/>
              </a:spcAft>
              <a:buNone/>
            </a:pPr>
            <a:endParaRPr lang="en-US"/>
          </a:p>
          <a:p>
            <a:pPr marL="0" lvl="0" indent="0" algn="l" rtl="0">
              <a:spcBef>
                <a:spcPts val="0"/>
              </a:spcBef>
              <a:spcAft>
                <a:spcPts val="0"/>
              </a:spcAft>
              <a:buNone/>
            </a:pPr>
            <a:r>
              <a:rPr lang="en-US"/>
              <a:t>This hypothesis didn’t correlate with hypothesis </a:t>
            </a:r>
          </a:p>
        </p:txBody>
      </p:sp>
    </p:spTree>
    <p:extLst>
      <p:ext uri="{BB962C8B-B14F-4D97-AF65-F5344CB8AC3E}">
        <p14:creationId xmlns:p14="http://schemas.microsoft.com/office/powerpoint/2010/main" val="3093058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5b333c55d1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5b333c55d1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5b694abcad_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5b694abcad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5b333c55d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5b333c55d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pharmaceutical application Pair permeability with drug release </a:t>
            </a:r>
          </a:p>
          <a:p>
            <a:pPr marL="0" lvl="0" indent="0" algn="l" rtl="0">
              <a:spcBef>
                <a:spcPts val="0"/>
              </a:spcBef>
              <a:spcAft>
                <a:spcPts val="0"/>
              </a:spcAft>
              <a:buNone/>
            </a:pPr>
            <a:endParaRPr lang="en-US"/>
          </a:p>
          <a:p>
            <a:pPr marL="0" lvl="0" indent="0" algn="l" rtl="0">
              <a:spcBef>
                <a:spcPts val="0"/>
              </a:spcBef>
              <a:spcAft>
                <a:spcPts val="0"/>
              </a:spcAft>
              <a:buNone/>
            </a:pPr>
            <a:r>
              <a:rPr lang="en-US"/>
              <a:t>An application: “paramedical </a:t>
            </a:r>
            <a:r>
              <a:rPr lang="en-US" err="1"/>
              <a:t>crosiing</a:t>
            </a:r>
            <a:r>
              <a:rPr lang="en-US"/>
              <a:t> into the bloodstream through small intestine”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5b333c55d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5b333c55d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Point to green / yellow region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Define driving force </a:t>
            </a:r>
          </a:p>
          <a:p>
            <a:r>
              <a:rPr lang="en-US"/>
              <a:t>Say that small differences in pressure matter think leaky air </a:t>
            </a:r>
          </a:p>
          <a:p>
            <a:r>
              <a:rPr lang="en-US"/>
              <a:t>Be </a:t>
            </a:r>
            <a:r>
              <a:rPr lang="en-US" err="1"/>
              <a:t>geeral</a:t>
            </a:r>
            <a:r>
              <a:rPr lang="en-US"/>
              <a:t> </a:t>
            </a:r>
          </a:p>
        </p:txBody>
      </p:sp>
    </p:spTree>
    <p:extLst>
      <p:ext uri="{BB962C8B-B14F-4D97-AF65-F5344CB8AC3E}">
        <p14:creationId xmlns:p14="http://schemas.microsoft.com/office/powerpoint/2010/main" val="249122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5b694abca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5b694abca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Talk about the biological inputs for each channel (</a:t>
            </a:r>
            <a:r>
              <a:rPr lang="en-US" err="1"/>
              <a:t>whats</a:t>
            </a:r>
            <a:r>
              <a:rPr lang="en-US"/>
              <a:t> going through) we can seed cells on top of membrane </a:t>
            </a:r>
          </a:p>
          <a:p>
            <a:pPr marL="0" lvl="0" indent="0" algn="l" rtl="0">
              <a:spcBef>
                <a:spcPts val="0"/>
              </a:spcBef>
              <a:spcAft>
                <a:spcPts val="0"/>
              </a:spcAft>
              <a:buNone/>
            </a:pPr>
            <a:r>
              <a:rPr lang="en-US"/>
              <a:t>Here is the cross section of </a:t>
            </a:r>
            <a:r>
              <a:rPr lang="en-US" err="1"/>
              <a:t>o.o.p.c</a:t>
            </a:r>
            <a:r>
              <a:rPr lang="en-US"/>
              <a:t> </a:t>
            </a:r>
          </a:p>
          <a:p>
            <a:pPr marL="0" lvl="0" indent="0" algn="l" rtl="0">
              <a:spcBef>
                <a:spcPts val="0"/>
              </a:spcBef>
              <a:spcAft>
                <a:spcPts val="0"/>
              </a:spcAft>
              <a:buNone/>
            </a:pPr>
            <a:endParaRPr lang="en-US"/>
          </a:p>
          <a:p>
            <a:pPr marL="0" lvl="0" indent="0" algn="l" rtl="0">
              <a:spcBef>
                <a:spcPts val="0"/>
              </a:spcBef>
              <a:spcAft>
                <a:spcPts val="0"/>
              </a:spcAft>
              <a:buNone/>
            </a:pPr>
            <a:r>
              <a:rPr lang="en-US"/>
              <a:t>A biological parameter could be to seed cells on to the membrane, but we decided to investigate various physical properties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5b333c55d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5b333c55d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5b333c55d1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5b333c55d1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5b333c55d1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5b333c55d1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 name="Footer Placeholder 1">
            <a:extLst>
              <a:ext uri="{FF2B5EF4-FFF2-40B4-BE49-F238E27FC236}">
                <a16:creationId xmlns:a16="http://schemas.microsoft.com/office/drawing/2014/main" id="{D335B190-9883-70F4-CD2C-4CCA86628ED0}"/>
              </a:ext>
            </a:extLst>
          </p:cNvPr>
          <p:cNvSpPr>
            <a:spLocks noGrp="1"/>
          </p:cNvSpPr>
          <p:nvPr>
            <p:ph type="ftr" sz="quarter" idx="13"/>
          </p:nvPr>
        </p:nvSpPr>
        <p:spPr/>
        <p:txBody>
          <a:bodyPr/>
          <a:lstStyle/>
          <a:p>
            <a:r>
              <a:rPr lang="en-US"/>
              <a:t>Next Generation Organ on Chip Platform NEU Young Scholars’ Program 2023</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0"/>
        <p:cNvGrpSpPr/>
        <p:nvPr/>
      </p:nvGrpSpPr>
      <p:grpSpPr>
        <a:xfrm>
          <a:off x="0" y="0"/>
          <a:ext cx="0" cy="0"/>
          <a:chOff x="0" y="0"/>
          <a:chExt cx="0" cy="0"/>
        </a:xfrm>
      </p:grpSpPr>
      <p:sp>
        <p:nvSpPr>
          <p:cNvPr id="51" name="Google Shape;51;p13"/>
          <p:cNvSpPr/>
          <p:nvPr/>
        </p:nvSpPr>
        <p:spPr>
          <a:xfrm>
            <a:off x="0" y="0"/>
            <a:ext cx="4572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txBox="1">
            <a:spLocks noGrp="1"/>
          </p:cNvSpPr>
          <p:nvPr>
            <p:ph type="title"/>
          </p:nvPr>
        </p:nvSpPr>
        <p:spPr>
          <a:xfrm>
            <a:off x="640703" y="1682872"/>
            <a:ext cx="3290700" cy="85620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rmAutofit/>
          </a:bodyPr>
          <a:lstStyle>
            <a:lvl1pPr lvl="0" algn="ctr" rtl="0">
              <a:lnSpc>
                <a:spcPct val="90000"/>
              </a:lnSpc>
              <a:spcBef>
                <a:spcPts val="0"/>
              </a:spcBef>
              <a:spcAft>
                <a:spcPts val="0"/>
              </a:spcAft>
              <a:buClr>
                <a:srgbClr val="262626"/>
              </a:buClr>
              <a:buSzPts val="2100"/>
              <a:buFont typeface="Gill Sans"/>
              <a:buNone/>
              <a:defRPr sz="2100">
                <a:solidFill>
                  <a:srgbClr val="26262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 name="Google Shape;53;p13"/>
          <p:cNvSpPr txBox="1">
            <a:spLocks noGrp="1"/>
          </p:cNvSpPr>
          <p:nvPr>
            <p:ph type="body" idx="1"/>
          </p:nvPr>
        </p:nvSpPr>
        <p:spPr>
          <a:xfrm>
            <a:off x="5052060" y="603504"/>
            <a:ext cx="3612000" cy="3936600"/>
          </a:xfrm>
          <a:prstGeom prst="rect">
            <a:avLst/>
          </a:prstGeom>
          <a:noFill/>
          <a:ln>
            <a:noFill/>
          </a:ln>
        </p:spPr>
        <p:txBody>
          <a:bodyPr spcFirstLastPara="1" wrap="square" lIns="91425" tIns="45700" rIns="91425" bIns="45700" anchor="t" anchorCtr="0">
            <a:normAutofit/>
          </a:bodyPr>
          <a:lstStyle>
            <a:lvl1pPr marL="457200" lvl="0" indent="-349250" algn="l" rtl="0">
              <a:lnSpc>
                <a:spcPct val="100000"/>
              </a:lnSpc>
              <a:spcBef>
                <a:spcPts val="1000"/>
              </a:spcBef>
              <a:spcAft>
                <a:spcPts val="0"/>
              </a:spcAft>
              <a:buSzPts val="1900"/>
              <a:buChar char="●"/>
              <a:defRPr sz="1900">
                <a:solidFill>
                  <a:schemeClr val="dk1"/>
                </a:solidFill>
              </a:defRPr>
            </a:lvl1pPr>
            <a:lvl2pPr marL="914400" lvl="1" indent="-330200" algn="l" rtl="0">
              <a:lnSpc>
                <a:spcPct val="100000"/>
              </a:lnSpc>
              <a:spcBef>
                <a:spcPts val="1200"/>
              </a:spcBef>
              <a:spcAft>
                <a:spcPts val="0"/>
              </a:spcAft>
              <a:buSzPts val="1600"/>
              <a:buChar char="○"/>
              <a:defRPr sz="1600">
                <a:solidFill>
                  <a:schemeClr val="dk1"/>
                </a:solidFill>
              </a:defRPr>
            </a:lvl2pPr>
            <a:lvl3pPr marL="1371600" lvl="2" indent="-330200" algn="l" rtl="0">
              <a:lnSpc>
                <a:spcPct val="100000"/>
              </a:lnSpc>
              <a:spcBef>
                <a:spcPts val="1200"/>
              </a:spcBef>
              <a:spcAft>
                <a:spcPts val="0"/>
              </a:spcAft>
              <a:buSzPts val="1600"/>
              <a:buChar char="■"/>
              <a:defRPr sz="1600">
                <a:solidFill>
                  <a:schemeClr val="dk1"/>
                </a:solidFill>
              </a:defRPr>
            </a:lvl3pPr>
            <a:lvl4pPr marL="1828800" lvl="3" indent="-330200" algn="l" rtl="0">
              <a:lnSpc>
                <a:spcPct val="100000"/>
              </a:lnSpc>
              <a:spcBef>
                <a:spcPts val="1200"/>
              </a:spcBef>
              <a:spcAft>
                <a:spcPts val="0"/>
              </a:spcAft>
              <a:buSzPts val="1600"/>
              <a:buChar char="●"/>
              <a:defRPr sz="1600">
                <a:solidFill>
                  <a:schemeClr val="dk1"/>
                </a:solidFill>
              </a:defRPr>
            </a:lvl4pPr>
            <a:lvl5pPr marL="2286000" lvl="4" indent="-330200" algn="l" rtl="0">
              <a:lnSpc>
                <a:spcPct val="100000"/>
              </a:lnSpc>
              <a:spcBef>
                <a:spcPts val="1200"/>
              </a:spcBef>
              <a:spcAft>
                <a:spcPts val="0"/>
              </a:spcAft>
              <a:buSzPts val="1600"/>
              <a:buChar char="○"/>
              <a:defRPr sz="1600">
                <a:solidFill>
                  <a:schemeClr val="dk1"/>
                </a:solidFill>
              </a:defRPr>
            </a:lvl5pPr>
            <a:lvl6pPr marL="2743200" lvl="5" indent="-330200" algn="l" rtl="0">
              <a:lnSpc>
                <a:spcPct val="100000"/>
              </a:lnSpc>
              <a:spcBef>
                <a:spcPts val="1200"/>
              </a:spcBef>
              <a:spcAft>
                <a:spcPts val="0"/>
              </a:spcAft>
              <a:buSzPts val="1600"/>
              <a:buChar char="■"/>
              <a:defRPr sz="1600"/>
            </a:lvl6pPr>
            <a:lvl7pPr marL="3200400" lvl="6" indent="-330200" algn="l" rtl="0">
              <a:lnSpc>
                <a:spcPct val="100000"/>
              </a:lnSpc>
              <a:spcBef>
                <a:spcPts val="1200"/>
              </a:spcBef>
              <a:spcAft>
                <a:spcPts val="0"/>
              </a:spcAft>
              <a:buSzPts val="1600"/>
              <a:buChar char="●"/>
              <a:defRPr sz="1600"/>
            </a:lvl7pPr>
            <a:lvl8pPr marL="3657600" lvl="7" indent="-330200" algn="l" rtl="0">
              <a:lnSpc>
                <a:spcPct val="100000"/>
              </a:lnSpc>
              <a:spcBef>
                <a:spcPts val="1200"/>
              </a:spcBef>
              <a:spcAft>
                <a:spcPts val="0"/>
              </a:spcAft>
              <a:buSzPts val="1600"/>
              <a:buChar char="○"/>
              <a:defRPr sz="1600"/>
            </a:lvl8pPr>
            <a:lvl9pPr marL="4114800" lvl="8" indent="-330200" algn="l" rtl="0">
              <a:lnSpc>
                <a:spcPct val="100000"/>
              </a:lnSpc>
              <a:spcBef>
                <a:spcPts val="1200"/>
              </a:spcBef>
              <a:spcAft>
                <a:spcPts val="1200"/>
              </a:spcAft>
              <a:buSzPts val="1600"/>
              <a:buChar char="■"/>
              <a:defRPr sz="1600"/>
            </a:lvl9pPr>
          </a:lstStyle>
          <a:p>
            <a:endParaRPr/>
          </a:p>
        </p:txBody>
      </p:sp>
      <p:sp>
        <p:nvSpPr>
          <p:cNvPr id="54" name="Google Shape;54;p13"/>
          <p:cNvSpPr txBox="1">
            <a:spLocks noGrp="1"/>
          </p:cNvSpPr>
          <p:nvPr>
            <p:ph type="body" idx="2"/>
          </p:nvPr>
        </p:nvSpPr>
        <p:spPr>
          <a:xfrm>
            <a:off x="862965" y="2662438"/>
            <a:ext cx="2846100" cy="1645500"/>
          </a:xfrm>
          <a:prstGeom prst="rect">
            <a:avLst/>
          </a:prstGeom>
          <a:noFill/>
          <a:ln>
            <a:noFill/>
          </a:ln>
        </p:spPr>
        <p:txBody>
          <a:bodyPr spcFirstLastPara="1" wrap="square" lIns="91425" tIns="45700" rIns="91425" bIns="45700" anchor="t" anchorCtr="1">
            <a:normAutofit/>
          </a:bodyPr>
          <a:lstStyle>
            <a:lvl1pPr marL="457200" lvl="0" indent="-228600" algn="ctr" rtl="0">
              <a:lnSpc>
                <a:spcPct val="100000"/>
              </a:lnSpc>
              <a:spcBef>
                <a:spcPts val="1000"/>
              </a:spcBef>
              <a:spcAft>
                <a:spcPts val="0"/>
              </a:spcAft>
              <a:buSzPts val="1500"/>
              <a:buNone/>
              <a:defRPr sz="1500">
                <a:solidFill>
                  <a:srgbClr val="FFFFFF"/>
                </a:solidFill>
              </a:defRPr>
            </a:lvl1pPr>
            <a:lvl2pPr marL="914400" lvl="1" indent="-228600" algn="l" rtl="0">
              <a:lnSpc>
                <a:spcPct val="100000"/>
              </a:lnSpc>
              <a:spcBef>
                <a:spcPts val="1200"/>
              </a:spcBef>
              <a:spcAft>
                <a:spcPts val="0"/>
              </a:spcAft>
              <a:buSzPts val="1400"/>
              <a:buNone/>
              <a:defRPr sz="1400"/>
            </a:lvl2pPr>
            <a:lvl3pPr marL="1371600" lvl="2" indent="-228600" algn="l" rtl="0">
              <a:lnSpc>
                <a:spcPct val="100000"/>
              </a:lnSpc>
              <a:spcBef>
                <a:spcPts val="1200"/>
              </a:spcBef>
              <a:spcAft>
                <a:spcPts val="0"/>
              </a:spcAft>
              <a:buSzPts val="1200"/>
              <a:buNone/>
              <a:defRPr sz="1200"/>
            </a:lvl3pPr>
            <a:lvl4pPr marL="1828800" lvl="3" indent="-228600" algn="l" rtl="0">
              <a:lnSpc>
                <a:spcPct val="100000"/>
              </a:lnSpc>
              <a:spcBef>
                <a:spcPts val="1200"/>
              </a:spcBef>
              <a:spcAft>
                <a:spcPts val="0"/>
              </a:spcAft>
              <a:buSzPts val="1000"/>
              <a:buNone/>
              <a:defRPr sz="1000"/>
            </a:lvl4pPr>
            <a:lvl5pPr marL="2286000" lvl="4" indent="-228600" algn="l" rtl="0">
              <a:lnSpc>
                <a:spcPct val="100000"/>
              </a:lnSpc>
              <a:spcBef>
                <a:spcPts val="1200"/>
              </a:spcBef>
              <a:spcAft>
                <a:spcPts val="0"/>
              </a:spcAft>
              <a:buSzPts val="1000"/>
              <a:buNone/>
              <a:defRPr sz="1000"/>
            </a:lvl5pPr>
            <a:lvl6pPr marL="2743200" lvl="5" indent="-228600" algn="l" rtl="0">
              <a:lnSpc>
                <a:spcPct val="100000"/>
              </a:lnSpc>
              <a:spcBef>
                <a:spcPts val="1200"/>
              </a:spcBef>
              <a:spcAft>
                <a:spcPts val="0"/>
              </a:spcAft>
              <a:buSzPts val="1000"/>
              <a:buNone/>
              <a:defRPr sz="1000"/>
            </a:lvl6pPr>
            <a:lvl7pPr marL="3200400" lvl="6" indent="-228600" algn="l" rtl="0">
              <a:lnSpc>
                <a:spcPct val="100000"/>
              </a:lnSpc>
              <a:spcBef>
                <a:spcPts val="1200"/>
              </a:spcBef>
              <a:spcAft>
                <a:spcPts val="0"/>
              </a:spcAft>
              <a:buSzPts val="1000"/>
              <a:buNone/>
              <a:defRPr sz="1000"/>
            </a:lvl7pPr>
            <a:lvl8pPr marL="3657600" lvl="7" indent="-228600" algn="l" rtl="0">
              <a:lnSpc>
                <a:spcPct val="100000"/>
              </a:lnSpc>
              <a:spcBef>
                <a:spcPts val="1200"/>
              </a:spcBef>
              <a:spcAft>
                <a:spcPts val="0"/>
              </a:spcAft>
              <a:buSzPts val="1000"/>
              <a:buNone/>
              <a:defRPr sz="1000"/>
            </a:lvl8pPr>
            <a:lvl9pPr marL="4114800" lvl="8" indent="-228600" algn="l" rtl="0">
              <a:lnSpc>
                <a:spcPct val="100000"/>
              </a:lnSpc>
              <a:spcBef>
                <a:spcPts val="1200"/>
              </a:spcBef>
              <a:spcAft>
                <a:spcPts val="1200"/>
              </a:spcAft>
              <a:buSzPts val="1000"/>
              <a:buNone/>
              <a:defRPr sz="1000"/>
            </a:lvl9pPr>
          </a:lstStyle>
          <a:p>
            <a:endParaRPr/>
          </a:p>
        </p:txBody>
      </p:sp>
      <p:sp>
        <p:nvSpPr>
          <p:cNvPr id="55" name="Google Shape;55;p13"/>
          <p:cNvSpPr txBox="1">
            <a:spLocks noGrp="1"/>
          </p:cNvSpPr>
          <p:nvPr>
            <p:ph type="dt" idx="10"/>
          </p:nvPr>
        </p:nvSpPr>
        <p:spPr>
          <a:xfrm>
            <a:off x="5978943" y="4679112"/>
            <a:ext cx="2065200" cy="243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 name="Google Shape;56;p13"/>
          <p:cNvSpPr txBox="1">
            <a:spLocks noGrp="1"/>
          </p:cNvSpPr>
          <p:nvPr>
            <p:ph type="ftr" idx="11"/>
          </p:nvPr>
        </p:nvSpPr>
        <p:spPr>
          <a:xfrm>
            <a:off x="640703" y="4677156"/>
            <a:ext cx="3806400" cy="2400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SzPts val="1400"/>
              <a:buNone/>
              <a:defRPr>
                <a:solidFill>
                  <a:srgbClr val="FFFFFF"/>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Next Generation Organ on Chip Platform NEU Young Scholars’ Program 2023</a:t>
            </a:r>
            <a:endParaRPr/>
          </a:p>
        </p:txBody>
      </p:sp>
      <p:sp>
        <p:nvSpPr>
          <p:cNvPr id="57" name="Google Shape;57;p13"/>
          <p:cNvSpPr>
            <a:spLocks noGrp="1"/>
          </p:cNvSpPr>
          <p:nvPr>
            <p:ph type="sldNum" idx="12"/>
          </p:nvPr>
        </p:nvSpPr>
        <p:spPr>
          <a:xfrm>
            <a:off x="8240112" y="4663440"/>
            <a:ext cx="365700" cy="274200"/>
          </a:xfrm>
          <a:prstGeom prst="ellipse">
            <a:avLst/>
          </a:prstGeom>
          <a:solidFill>
            <a:srgbClr val="1D1D1D">
              <a:alpha val="69800"/>
            </a:srgbClr>
          </a:solidFill>
          <a:ln>
            <a:noFill/>
          </a:ln>
        </p:spPr>
        <p:txBody>
          <a:bodyPr spcFirstLastPara="1" wrap="square" lIns="18275" tIns="45700" rIns="18275" bIns="45700" anchor="ctr" anchorCtr="0">
            <a:normAutofit fontScale="77500" lnSpcReduction="20000"/>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 name="Footer Placeholder 2">
            <a:extLst>
              <a:ext uri="{FF2B5EF4-FFF2-40B4-BE49-F238E27FC236}">
                <a16:creationId xmlns:a16="http://schemas.microsoft.com/office/drawing/2014/main" id="{86EFCE8F-E5E5-1D4E-A3D3-DE574487476C}"/>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solidFill>
              </a:defRPr>
            </a:lvl1pPr>
          </a:lstStyle>
          <a:p>
            <a:r>
              <a:rPr lang="en-US"/>
              <a:t>Next Generation Organ on Chip Platform NEU Young Scholars’ Program 2023</a:t>
            </a: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omments" Target="../comments/commen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comments" Target="../comments/comment8.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comments" Target="../comments/commen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comments" Target="../comments/comment10.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comments" Target="../comments/comment12.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comments" Target="../comments/comment13.xml"/><Relationship Id="rId2"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comments" Target="../comments/comment14.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15.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comments" Target="../comments/comment16.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comments" Target="../comments/comment3.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comments" Target="../comments/comment4.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comments" Target="../comments/comment5.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comments" Target="../comments/comment6.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body" idx="1"/>
          </p:nvPr>
        </p:nvSpPr>
        <p:spPr>
          <a:xfrm>
            <a:off x="311700" y="1152475"/>
            <a:ext cx="3672092" cy="234855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3600" b="1">
                <a:solidFill>
                  <a:schemeClr val="tx1"/>
                </a:solidFill>
                <a:latin typeface="Roboto"/>
                <a:ea typeface="Roboto"/>
                <a:cs typeface="Roboto"/>
                <a:sym typeface="Roboto"/>
              </a:rPr>
              <a:t>Next Generation Organ on Chip Platforms</a:t>
            </a:r>
            <a:endParaRPr sz="3600" b="1">
              <a:solidFill>
                <a:schemeClr val="tx1"/>
              </a:solidFill>
              <a:latin typeface="Roboto"/>
              <a:ea typeface="Roboto"/>
              <a:cs typeface="Roboto"/>
              <a:sym typeface="Roboto"/>
            </a:endParaRPr>
          </a:p>
        </p:txBody>
      </p:sp>
      <p:pic>
        <p:nvPicPr>
          <p:cNvPr id="63" name="Google Shape;63;p14"/>
          <p:cNvPicPr preferRelativeResize="0"/>
          <p:nvPr/>
        </p:nvPicPr>
        <p:blipFill>
          <a:blip r:embed="rId3">
            <a:alphaModFix/>
          </a:blip>
          <a:stretch>
            <a:fillRect/>
          </a:stretch>
        </p:blipFill>
        <p:spPr>
          <a:xfrm>
            <a:off x="5683175" y="171700"/>
            <a:ext cx="3230676" cy="657850"/>
          </a:xfrm>
          <a:prstGeom prst="rect">
            <a:avLst/>
          </a:prstGeom>
          <a:noFill/>
          <a:ln>
            <a:noFill/>
          </a:ln>
        </p:spPr>
      </p:pic>
      <p:cxnSp>
        <p:nvCxnSpPr>
          <p:cNvPr id="64" name="Google Shape;64;p14"/>
          <p:cNvCxnSpPr/>
          <p:nvPr/>
        </p:nvCxnSpPr>
        <p:spPr>
          <a:xfrm>
            <a:off x="-3450" y="1034925"/>
            <a:ext cx="9150900" cy="7800"/>
          </a:xfrm>
          <a:prstGeom prst="straightConnector1">
            <a:avLst/>
          </a:prstGeom>
          <a:noFill/>
          <a:ln w="38100" cap="flat" cmpd="sng">
            <a:solidFill>
              <a:srgbClr val="D41B2C"/>
            </a:solidFill>
            <a:prstDash val="solid"/>
            <a:round/>
            <a:headEnd type="none" w="med" len="med"/>
            <a:tailEnd type="none" w="med" len="med"/>
          </a:ln>
        </p:spPr>
      </p:cxnSp>
      <p:pic>
        <p:nvPicPr>
          <p:cNvPr id="65" name="Google Shape;65;p14"/>
          <p:cNvPicPr preferRelativeResize="0"/>
          <p:nvPr/>
        </p:nvPicPr>
        <p:blipFill>
          <a:blip r:embed="rId4">
            <a:alphaModFix/>
          </a:blip>
          <a:stretch>
            <a:fillRect/>
          </a:stretch>
        </p:blipFill>
        <p:spPr>
          <a:xfrm>
            <a:off x="70025" y="203575"/>
            <a:ext cx="2697929" cy="657850"/>
          </a:xfrm>
          <a:prstGeom prst="rect">
            <a:avLst/>
          </a:prstGeom>
          <a:noFill/>
          <a:ln>
            <a:noFill/>
          </a:ln>
        </p:spPr>
      </p:pic>
      <p:pic>
        <p:nvPicPr>
          <p:cNvPr id="66" name="Google Shape;66;p14"/>
          <p:cNvPicPr preferRelativeResize="0"/>
          <p:nvPr/>
        </p:nvPicPr>
        <p:blipFill rotWithShape="1">
          <a:blip r:embed="rId5">
            <a:alphaModFix/>
          </a:blip>
          <a:srcRect t="9036" b="12587"/>
          <a:stretch/>
        </p:blipFill>
        <p:spPr>
          <a:xfrm>
            <a:off x="2874225" y="203575"/>
            <a:ext cx="1786934" cy="657850"/>
          </a:xfrm>
          <a:prstGeom prst="rect">
            <a:avLst/>
          </a:prstGeom>
          <a:noFill/>
          <a:ln>
            <a:noFill/>
          </a:ln>
        </p:spPr>
      </p:pic>
      <p:sp>
        <p:nvSpPr>
          <p:cNvPr id="68" name="Google Shape;68;p14"/>
          <p:cNvSpPr txBox="1"/>
          <p:nvPr/>
        </p:nvSpPr>
        <p:spPr>
          <a:xfrm>
            <a:off x="311700" y="3474550"/>
            <a:ext cx="8670000" cy="159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exend Medium"/>
                <a:ea typeface="Lexend Medium"/>
                <a:cs typeface="Lexend Medium"/>
                <a:sym typeface="Lexend Medium"/>
              </a:rPr>
              <a:t>Cooper Love, YSP Student, Milton Academy</a:t>
            </a:r>
            <a:endParaRPr>
              <a:latin typeface="Lexend Medium"/>
              <a:ea typeface="Lexend Medium"/>
              <a:cs typeface="Lexend Medium"/>
              <a:sym typeface="Lexend Medium"/>
            </a:endParaRPr>
          </a:p>
          <a:p>
            <a:pPr marL="0" lvl="0" indent="0" algn="l" rtl="0">
              <a:spcBef>
                <a:spcPts val="0"/>
              </a:spcBef>
              <a:spcAft>
                <a:spcPts val="0"/>
              </a:spcAft>
              <a:buNone/>
            </a:pPr>
            <a:r>
              <a:rPr lang="en">
                <a:latin typeface="Lexend Medium"/>
                <a:ea typeface="Lexend Medium"/>
                <a:cs typeface="Lexend Medium"/>
                <a:sym typeface="Lexend Medium"/>
              </a:rPr>
              <a:t>Kyle Denny, YSP Student, Milton High School</a:t>
            </a:r>
            <a:endParaRPr>
              <a:latin typeface="Lexend Medium"/>
              <a:ea typeface="Lexend Medium"/>
              <a:cs typeface="Lexend Medium"/>
              <a:sym typeface="Lexend Medium"/>
            </a:endParaRPr>
          </a:p>
          <a:p>
            <a:pPr marL="0" lvl="0" indent="0" algn="l" rtl="0">
              <a:spcBef>
                <a:spcPts val="0"/>
              </a:spcBef>
              <a:spcAft>
                <a:spcPts val="0"/>
              </a:spcAft>
              <a:buNone/>
            </a:pPr>
            <a:r>
              <a:rPr lang="en">
                <a:latin typeface="Lexend Medium"/>
                <a:ea typeface="Lexend Medium"/>
                <a:cs typeface="Lexend Medium"/>
                <a:sym typeface="Lexend Medium"/>
              </a:rPr>
              <a:t>Nolan Burson, Chemical Engineering, Northeastern University</a:t>
            </a:r>
            <a:endParaRPr>
              <a:latin typeface="Lexend Medium"/>
              <a:ea typeface="Lexend Medium"/>
              <a:cs typeface="Lexend Medium"/>
              <a:sym typeface="Lexend Medium"/>
            </a:endParaRPr>
          </a:p>
          <a:p>
            <a:pPr marL="0" lvl="0" indent="0" algn="l" rtl="0">
              <a:spcBef>
                <a:spcPts val="0"/>
              </a:spcBef>
              <a:spcAft>
                <a:spcPts val="0"/>
              </a:spcAft>
              <a:buNone/>
            </a:pPr>
            <a:r>
              <a:rPr lang="en">
                <a:latin typeface="Lexend Medium"/>
                <a:ea typeface="Lexend Medium"/>
                <a:cs typeface="Lexend Medium"/>
                <a:sym typeface="Lexend Medium"/>
              </a:rPr>
              <a:t>Bryan Schellberg, Chemical Engineering, Northeastern University</a:t>
            </a:r>
            <a:endParaRPr>
              <a:latin typeface="Lexend Medium"/>
              <a:ea typeface="Lexend Medium"/>
              <a:cs typeface="Lexend Medium"/>
              <a:sym typeface="Lexend Medium"/>
            </a:endParaRPr>
          </a:p>
          <a:p>
            <a:r>
              <a:rPr lang="en">
                <a:latin typeface="Lexend Medium"/>
                <a:ea typeface="Lexend Medium"/>
                <a:cs typeface="Lexend Medium"/>
                <a:sym typeface="Lexend Medium"/>
              </a:rPr>
              <a:t>Kat Nilov, Chemical Engineering, Northeastern University</a:t>
            </a:r>
          </a:p>
          <a:p>
            <a:r>
              <a:rPr lang="en-US" u="sng">
                <a:solidFill>
                  <a:schemeClr val="dk1"/>
                </a:solidFill>
                <a:latin typeface="Lexend Medium"/>
                <a:ea typeface="Lexend Medium"/>
                <a:cs typeface="Lexend Medium"/>
                <a:sym typeface="Lexend Medium"/>
              </a:rPr>
              <a:t>Professor Ryan </a:t>
            </a:r>
            <a:r>
              <a:rPr lang="en-US" u="sng" err="1">
                <a:solidFill>
                  <a:schemeClr val="dk1"/>
                </a:solidFill>
                <a:latin typeface="Lexend Medium"/>
                <a:ea typeface="Lexend Medium"/>
                <a:cs typeface="Lexend Medium"/>
                <a:sym typeface="Lexend Medium"/>
              </a:rPr>
              <a:t>Koppes</a:t>
            </a:r>
            <a:r>
              <a:rPr lang="en-US">
                <a:solidFill>
                  <a:schemeClr val="dk1"/>
                </a:solidFill>
                <a:latin typeface="Lexend Medium"/>
                <a:ea typeface="Lexend Medium"/>
                <a:cs typeface="Lexend Medium"/>
                <a:sym typeface="Lexend Medium"/>
              </a:rPr>
              <a:t>, Chemical Engineering, Northeastern University</a:t>
            </a:r>
            <a:endParaRPr lang="en-US">
              <a:latin typeface="Lexend Medium"/>
              <a:ea typeface="Lexend Medium"/>
              <a:cs typeface="Lexend Medium"/>
              <a:sym typeface="Lexend Medium"/>
            </a:endParaRPr>
          </a:p>
          <a:p>
            <a:pPr marL="0" lvl="0" indent="0" algn="l" rtl="0">
              <a:spcBef>
                <a:spcPts val="0"/>
              </a:spcBef>
              <a:spcAft>
                <a:spcPts val="0"/>
              </a:spcAft>
              <a:buNone/>
            </a:pPr>
            <a:endParaRPr>
              <a:latin typeface="Lexend Medium"/>
              <a:ea typeface="Lexend Medium"/>
              <a:cs typeface="Lexend Medium"/>
              <a:sym typeface="Lexend Medium"/>
            </a:endParaRPr>
          </a:p>
          <a:p>
            <a:pPr marL="0" lvl="0" indent="0" algn="l" rtl="0">
              <a:spcBef>
                <a:spcPts val="0"/>
              </a:spcBef>
              <a:spcAft>
                <a:spcPts val="0"/>
              </a:spcAft>
              <a:buNone/>
            </a:pPr>
            <a:endParaRPr>
              <a:latin typeface="Lexend Medium"/>
              <a:ea typeface="Lexend Medium"/>
              <a:cs typeface="Lexend Medium"/>
              <a:sym typeface="Lexend Medium"/>
            </a:endParaRPr>
          </a:p>
        </p:txBody>
      </p:sp>
      <p:pic>
        <p:nvPicPr>
          <p:cNvPr id="69" name="Google Shape;69;p14"/>
          <p:cNvPicPr preferRelativeResize="0"/>
          <p:nvPr/>
        </p:nvPicPr>
        <p:blipFill rotWithShape="1">
          <a:blip r:embed="rId6">
            <a:alphaModFix/>
          </a:blip>
          <a:srcRect t="10076" b="5464"/>
          <a:stretch/>
        </p:blipFill>
        <p:spPr>
          <a:xfrm>
            <a:off x="4023250" y="1112750"/>
            <a:ext cx="1531150" cy="2070325"/>
          </a:xfrm>
          <a:prstGeom prst="rect">
            <a:avLst/>
          </a:prstGeom>
          <a:noFill/>
          <a:ln w="9525" cap="flat" cmpd="sng">
            <a:solidFill>
              <a:srgbClr val="4A5356"/>
            </a:solidFill>
            <a:prstDash val="solid"/>
            <a:round/>
            <a:headEnd type="none" w="sm" len="sm"/>
            <a:tailEnd type="none" w="sm" len="sm"/>
          </a:ln>
        </p:spPr>
      </p:pic>
      <p:pic>
        <p:nvPicPr>
          <p:cNvPr id="70" name="Google Shape;70;p14"/>
          <p:cNvPicPr preferRelativeResize="0"/>
          <p:nvPr/>
        </p:nvPicPr>
        <p:blipFill rotWithShape="1">
          <a:blip r:embed="rId7">
            <a:alphaModFix/>
          </a:blip>
          <a:srcRect t="10825"/>
          <a:stretch/>
        </p:blipFill>
        <p:spPr>
          <a:xfrm>
            <a:off x="5662775" y="1116875"/>
            <a:ext cx="1657774" cy="2070336"/>
          </a:xfrm>
          <a:prstGeom prst="rect">
            <a:avLst/>
          </a:prstGeom>
          <a:noFill/>
          <a:ln w="9525" cap="flat" cmpd="sng">
            <a:solidFill>
              <a:srgbClr val="4A5356"/>
            </a:solidFill>
            <a:prstDash val="solid"/>
            <a:round/>
            <a:headEnd type="none" w="sm" len="sm"/>
            <a:tailEnd type="none" w="sm" len="sm"/>
          </a:ln>
        </p:spPr>
      </p:pic>
      <p:pic>
        <p:nvPicPr>
          <p:cNvPr id="71" name="Google Shape;71;p14"/>
          <p:cNvPicPr preferRelativeResize="0"/>
          <p:nvPr/>
        </p:nvPicPr>
        <p:blipFill>
          <a:blip r:embed="rId8">
            <a:alphaModFix/>
          </a:blip>
          <a:stretch>
            <a:fillRect/>
          </a:stretch>
        </p:blipFill>
        <p:spPr>
          <a:xfrm>
            <a:off x="7428925" y="1116875"/>
            <a:ext cx="1552769" cy="2070323"/>
          </a:xfrm>
          <a:prstGeom prst="rect">
            <a:avLst/>
          </a:prstGeom>
          <a:noFill/>
          <a:ln w="9525" cap="flat" cmpd="sng">
            <a:solidFill>
              <a:schemeClr val="dk1"/>
            </a:solidFill>
            <a:prstDash val="solid"/>
            <a:round/>
            <a:headEnd type="none" w="sm" len="sm"/>
            <a:tailEnd type="none" w="sm" len="sm"/>
          </a:ln>
        </p:spPr>
      </p:pic>
      <p:pic>
        <p:nvPicPr>
          <p:cNvPr id="72" name="Google Shape;72;p14"/>
          <p:cNvPicPr preferRelativeResize="0"/>
          <p:nvPr/>
        </p:nvPicPr>
        <p:blipFill>
          <a:blip r:embed="rId9">
            <a:alphaModFix/>
          </a:blip>
          <a:stretch>
            <a:fillRect/>
          </a:stretch>
        </p:blipFill>
        <p:spPr>
          <a:xfrm>
            <a:off x="6764400" y="3474525"/>
            <a:ext cx="2149448" cy="1095699"/>
          </a:xfrm>
          <a:prstGeom prst="rect">
            <a:avLst/>
          </a:prstGeom>
          <a:noFill/>
          <a:ln>
            <a:noFill/>
          </a:ln>
        </p:spPr>
      </p:pic>
      <p:sp>
        <p:nvSpPr>
          <p:cNvPr id="2" name="Slide Number Placeholder 1">
            <a:extLst>
              <a:ext uri="{FF2B5EF4-FFF2-40B4-BE49-F238E27FC236}">
                <a16:creationId xmlns:a16="http://schemas.microsoft.com/office/drawing/2014/main" id="{82E208D4-4B3F-F829-8F8D-5483F63F5B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a:p>
        </p:txBody>
      </p:sp>
      <p:pic>
        <p:nvPicPr>
          <p:cNvPr id="3" name="Picture 3" descr="A person wearing glasses and a blue shirt&#10;&#10;Description automatically generated">
            <a:extLst>
              <a:ext uri="{FF2B5EF4-FFF2-40B4-BE49-F238E27FC236}">
                <a16:creationId xmlns:a16="http://schemas.microsoft.com/office/drawing/2014/main" id="{837610CE-7621-545E-DFFF-1D619A650CAC}"/>
              </a:ext>
            </a:extLst>
          </p:cNvPr>
          <p:cNvPicPr>
            <a:picLocks noChangeAspect="1"/>
          </p:cNvPicPr>
          <p:nvPr/>
        </p:nvPicPr>
        <p:blipFill rotWithShape="1">
          <a:blip r:embed="rId10"/>
          <a:srcRect l="14345" r="30008" b="327"/>
          <a:stretch/>
        </p:blipFill>
        <p:spPr>
          <a:xfrm>
            <a:off x="4023360" y="1114425"/>
            <a:ext cx="1532249" cy="2074278"/>
          </a:xfrm>
          <a:prstGeom prst="rect">
            <a:avLst/>
          </a:prstGeom>
          <a:ln w="6350">
            <a:solidFill>
              <a:schemeClr val="tx1"/>
            </a:solidFill>
          </a:ln>
        </p:spPr>
      </p:pic>
      <p:pic>
        <p:nvPicPr>
          <p:cNvPr id="4" name="Picture 4" descr="A person smiling at camera&#10;&#10;Description automatically generated">
            <a:extLst>
              <a:ext uri="{FF2B5EF4-FFF2-40B4-BE49-F238E27FC236}">
                <a16:creationId xmlns:a16="http://schemas.microsoft.com/office/drawing/2014/main" id="{A4F933CA-2519-06A0-7512-7DA951EE99FC}"/>
              </a:ext>
            </a:extLst>
          </p:cNvPr>
          <p:cNvPicPr>
            <a:picLocks noChangeAspect="1"/>
          </p:cNvPicPr>
          <p:nvPr/>
        </p:nvPicPr>
        <p:blipFill rotWithShape="1">
          <a:blip r:embed="rId11"/>
          <a:srcRect l="18147" t="2056" r="7680" b="-63"/>
          <a:stretch/>
        </p:blipFill>
        <p:spPr>
          <a:xfrm>
            <a:off x="7427212" y="1114410"/>
            <a:ext cx="1555711" cy="2073640"/>
          </a:xfrm>
          <a:prstGeom prst="rect">
            <a:avLst/>
          </a:prstGeom>
          <a:ln>
            <a:solidFill>
              <a:schemeClr val="tx1"/>
            </a:solidFill>
          </a:ln>
        </p:spPr>
      </p:pic>
      <p:pic>
        <p:nvPicPr>
          <p:cNvPr id="6" name="Picture 5">
            <a:extLst>
              <a:ext uri="{FF2B5EF4-FFF2-40B4-BE49-F238E27FC236}">
                <a16:creationId xmlns:a16="http://schemas.microsoft.com/office/drawing/2014/main" id="{6FB245C7-FE61-A8B2-37D6-B55BA4177A0D}"/>
              </a:ext>
            </a:extLst>
          </p:cNvPr>
          <p:cNvPicPr>
            <a:picLocks noChangeAspect="1"/>
          </p:cNvPicPr>
          <p:nvPr/>
        </p:nvPicPr>
        <p:blipFill rotWithShape="1">
          <a:blip r:embed="rId12"/>
          <a:srcRect r="5731"/>
          <a:stretch/>
        </p:blipFill>
        <p:spPr>
          <a:xfrm>
            <a:off x="5662775" y="1117213"/>
            <a:ext cx="1657774" cy="2070323"/>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6"/>
          <p:cNvSpPr txBox="1">
            <a:spLocks noGrp="1"/>
          </p:cNvSpPr>
          <p:nvPr>
            <p:ph type="title"/>
          </p:nvPr>
        </p:nvSpPr>
        <p:spPr>
          <a:xfrm>
            <a:off x="0" y="-1512"/>
            <a:ext cx="9144000" cy="572700"/>
          </a:xfrm>
          <a:prstGeom prst="rect">
            <a:avLst/>
          </a:prstGeom>
        </p:spPr>
        <p:txBody>
          <a:bodyPr spcFirstLastPara="1" wrap="square" lIns="91425" tIns="91425" rIns="91425" bIns="91425" anchor="t" anchorCtr="0">
            <a:normAutofit fontScale="90000"/>
          </a:bodyPr>
          <a:lstStyle/>
          <a:p>
            <a:pPr marL="0" lvl="0" indent="0" rtl="0">
              <a:spcBef>
                <a:spcPts val="0"/>
              </a:spcBef>
              <a:spcAft>
                <a:spcPts val="0"/>
              </a:spcAft>
              <a:buNone/>
            </a:pPr>
            <a:r>
              <a:rPr lang="en"/>
              <a:t>Final Product (control group / replicate #1)</a:t>
            </a:r>
            <a:endParaRPr/>
          </a:p>
        </p:txBody>
      </p:sp>
      <p:pic>
        <p:nvPicPr>
          <p:cNvPr id="224" name="Google Shape;224;p26"/>
          <p:cNvPicPr preferRelativeResize="0"/>
          <p:nvPr/>
        </p:nvPicPr>
        <p:blipFill rotWithShape="1">
          <a:blip r:embed="rId3">
            <a:alphaModFix/>
          </a:blip>
          <a:srcRect l="4683" t="32902" r="62841" b="36688"/>
          <a:stretch/>
        </p:blipFill>
        <p:spPr>
          <a:xfrm rot="-5400000">
            <a:off x="1000580" y="1091779"/>
            <a:ext cx="2897848" cy="3617900"/>
          </a:xfrm>
          <a:prstGeom prst="rect">
            <a:avLst/>
          </a:prstGeom>
          <a:noFill/>
          <a:ln>
            <a:solidFill>
              <a:schemeClr val="tx1"/>
            </a:solidFill>
          </a:ln>
        </p:spPr>
      </p:pic>
      <p:sp>
        <p:nvSpPr>
          <p:cNvPr id="225" name="Google Shape;225;p26"/>
          <p:cNvSpPr txBox="1"/>
          <p:nvPr/>
        </p:nvSpPr>
        <p:spPr>
          <a:xfrm>
            <a:off x="5014550" y="1170075"/>
            <a:ext cx="2606700" cy="45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Sealed “barb” inlet </a:t>
            </a:r>
            <a:endParaRPr/>
          </a:p>
        </p:txBody>
      </p:sp>
      <p:sp>
        <p:nvSpPr>
          <p:cNvPr id="226" name="Google Shape;226;p26"/>
          <p:cNvSpPr txBox="1"/>
          <p:nvPr/>
        </p:nvSpPr>
        <p:spPr>
          <a:xfrm>
            <a:off x="5353750" y="2025625"/>
            <a:ext cx="3042600" cy="45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flow rate equal division</a:t>
            </a:r>
            <a:endParaRPr/>
          </a:p>
        </p:txBody>
      </p:sp>
      <p:sp>
        <p:nvSpPr>
          <p:cNvPr id="227" name="Google Shape;227;p26"/>
          <p:cNvSpPr txBox="1"/>
          <p:nvPr/>
        </p:nvSpPr>
        <p:spPr>
          <a:xfrm>
            <a:off x="5754600" y="2723776"/>
            <a:ext cx="3389400" cy="26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membrane overlap  </a:t>
            </a:r>
          </a:p>
        </p:txBody>
      </p:sp>
      <p:cxnSp>
        <p:nvCxnSpPr>
          <p:cNvPr id="229" name="Google Shape;229;p26"/>
          <p:cNvCxnSpPr>
            <a:cxnSpLocks/>
          </p:cNvCxnSpPr>
          <p:nvPr/>
        </p:nvCxnSpPr>
        <p:spPr>
          <a:xfrm>
            <a:off x="3286125" y="1985963"/>
            <a:ext cx="1932750" cy="241412"/>
          </a:xfrm>
          <a:prstGeom prst="straightConnector1">
            <a:avLst/>
          </a:prstGeom>
          <a:noFill/>
          <a:ln w="38100" cap="flat" cmpd="sng">
            <a:solidFill>
              <a:srgbClr val="D41B2C"/>
            </a:solidFill>
            <a:prstDash val="solid"/>
            <a:round/>
            <a:headEnd type="triangle" w="med" len="med"/>
            <a:tailEnd type="none" w="med" len="med"/>
          </a:ln>
        </p:spPr>
      </p:cxnSp>
      <p:cxnSp>
        <p:nvCxnSpPr>
          <p:cNvPr id="230" name="Google Shape;230;p26"/>
          <p:cNvCxnSpPr>
            <a:cxnSpLocks/>
          </p:cNvCxnSpPr>
          <p:nvPr/>
        </p:nvCxnSpPr>
        <p:spPr>
          <a:xfrm flipV="1">
            <a:off x="2650331" y="1399625"/>
            <a:ext cx="2364219" cy="447034"/>
          </a:xfrm>
          <a:prstGeom prst="straightConnector1">
            <a:avLst/>
          </a:prstGeom>
          <a:noFill/>
          <a:ln w="38100" cap="flat" cmpd="sng">
            <a:solidFill>
              <a:srgbClr val="D41B2C"/>
            </a:solidFill>
            <a:prstDash val="solid"/>
            <a:round/>
            <a:headEnd type="triangle" w="med" len="med"/>
            <a:tailEnd type="none" w="med" len="med"/>
          </a:ln>
        </p:spPr>
      </p:cxnSp>
      <p:cxnSp>
        <p:nvCxnSpPr>
          <p:cNvPr id="231" name="Google Shape;231;p26"/>
          <p:cNvCxnSpPr>
            <a:cxnSpLocks/>
          </p:cNvCxnSpPr>
          <p:nvPr/>
        </p:nvCxnSpPr>
        <p:spPr>
          <a:xfrm flipV="1">
            <a:off x="3929063" y="2956725"/>
            <a:ext cx="1691787" cy="311541"/>
          </a:xfrm>
          <a:prstGeom prst="straightConnector1">
            <a:avLst/>
          </a:prstGeom>
          <a:noFill/>
          <a:ln w="38100" cap="flat" cmpd="sng">
            <a:solidFill>
              <a:srgbClr val="D41B2C"/>
            </a:solidFill>
            <a:prstDash val="solid"/>
            <a:round/>
            <a:headEnd type="triangle" w="med" len="med"/>
            <a:tailEnd type="none" w="med" len="med"/>
          </a:ln>
        </p:spPr>
      </p:cxnSp>
      <p:sp>
        <p:nvSpPr>
          <p:cNvPr id="2" name="Slide Number Placeholder 1">
            <a:extLst>
              <a:ext uri="{FF2B5EF4-FFF2-40B4-BE49-F238E27FC236}">
                <a16:creationId xmlns:a16="http://schemas.microsoft.com/office/drawing/2014/main" id="{7220DCBF-B557-E088-5954-D041D8507B35}"/>
              </a:ext>
            </a:extLst>
          </p:cNvPr>
          <p:cNvSpPr>
            <a:spLocks noGrp="1"/>
          </p:cNvSpPr>
          <p:nvPr>
            <p:ph type="sldNum" idx="12"/>
          </p:nvPr>
        </p:nvSpPr>
        <p:spPr/>
        <p:txBody>
          <a:bodyPr/>
          <a:lstStyle/>
          <a:p>
            <a:pPr marL="0" lvl="0" indent="0" algn="r" rtl="0">
              <a:spcBef>
                <a:spcPts val="0"/>
              </a:spcBef>
              <a:spcAft>
                <a:spcPts val="0"/>
              </a:spcAft>
              <a:buNone/>
            </a:pPr>
            <a:r>
              <a:rPr lang="en"/>
              <a:t>10</a:t>
            </a:r>
          </a:p>
        </p:txBody>
      </p:sp>
      <p:sp>
        <p:nvSpPr>
          <p:cNvPr id="3" name="Footer Placeholder 2">
            <a:extLst>
              <a:ext uri="{FF2B5EF4-FFF2-40B4-BE49-F238E27FC236}">
                <a16:creationId xmlns:a16="http://schemas.microsoft.com/office/drawing/2014/main" id="{83E989BC-E329-9F81-7145-1D833738EEDA}"/>
              </a:ext>
            </a:extLst>
          </p:cNvPr>
          <p:cNvSpPr>
            <a:spLocks noGrp="1"/>
          </p:cNvSpPr>
          <p:nvPr>
            <p:ph type="ftr" sz="quarter" idx="13"/>
          </p:nvPr>
        </p:nvSpPr>
        <p:spPr/>
        <p:txBody>
          <a:bodyPr/>
          <a:lstStyle/>
          <a:p>
            <a:r>
              <a:rPr lang="en-US"/>
              <a:t>Next Generation Organ on Chip Platform NEU Young Scholars’ Program 2023</a:t>
            </a:r>
          </a:p>
        </p:txBody>
      </p:sp>
      <p:cxnSp>
        <p:nvCxnSpPr>
          <p:cNvPr id="4" name="Google Shape;175;p21">
            <a:extLst>
              <a:ext uri="{FF2B5EF4-FFF2-40B4-BE49-F238E27FC236}">
                <a16:creationId xmlns:a16="http://schemas.microsoft.com/office/drawing/2014/main" id="{D4603A32-E1F4-F2D3-7132-BE7B344A0C0E}"/>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sp>
        <p:nvSpPr>
          <p:cNvPr id="5" name="Rectangle 4">
            <a:extLst>
              <a:ext uri="{FF2B5EF4-FFF2-40B4-BE49-F238E27FC236}">
                <a16:creationId xmlns:a16="http://schemas.microsoft.com/office/drawing/2014/main" id="{4C6B02AA-044A-7C8B-666E-F72E56BF77B2}"/>
              </a:ext>
            </a:extLst>
          </p:cNvPr>
          <p:cNvSpPr/>
          <p:nvPr/>
        </p:nvSpPr>
        <p:spPr>
          <a:xfrm>
            <a:off x="3815491" y="3019101"/>
            <a:ext cx="83820" cy="462287"/>
          </a:xfrm>
          <a:prstGeom prst="rect">
            <a:avLst/>
          </a:prstGeom>
          <a:solidFill>
            <a:srgbClr val="C00000"/>
          </a:solidFill>
          <a:ln w="31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A1129032-FA82-9BE5-1EF0-E1F9515CA5B9}"/>
              </a:ext>
            </a:extLst>
          </p:cNvPr>
          <p:cNvSpPr/>
          <p:nvPr/>
        </p:nvSpPr>
        <p:spPr>
          <a:xfrm>
            <a:off x="3813586" y="2956725"/>
            <a:ext cx="83820" cy="62376"/>
          </a:xfrm>
          <a:prstGeom prst="triangle">
            <a:avLst/>
          </a:prstGeom>
          <a:solidFill>
            <a:srgbClr val="C00000"/>
          </a:solidFill>
          <a:ln w="31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6FDA2980-8E41-4160-8974-DA14A79F8F62}"/>
              </a:ext>
            </a:extLst>
          </p:cNvPr>
          <p:cNvSpPr/>
          <p:nvPr/>
        </p:nvSpPr>
        <p:spPr>
          <a:xfrm rot="10800000">
            <a:off x="3813585" y="3481388"/>
            <a:ext cx="83820" cy="62376"/>
          </a:xfrm>
          <a:prstGeom prst="triangle">
            <a:avLst/>
          </a:prstGeom>
          <a:solidFill>
            <a:srgbClr val="C00000"/>
          </a:solidFill>
          <a:ln w="31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1"/>
          <p:cNvSpPr txBox="1">
            <a:spLocks noGrp="1"/>
          </p:cNvSpPr>
          <p:nvPr>
            <p:ph type="title"/>
          </p:nvPr>
        </p:nvSpPr>
        <p:spPr>
          <a:xfrm>
            <a:off x="0" y="-6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Experimental Background </a:t>
            </a:r>
            <a:endParaRPr/>
          </a:p>
        </p:txBody>
      </p:sp>
      <p:sp>
        <p:nvSpPr>
          <p:cNvPr id="165" name="Google Shape;165;p21"/>
          <p:cNvSpPr txBox="1">
            <a:spLocks noGrp="1"/>
          </p:cNvSpPr>
          <p:nvPr>
            <p:ph type="body" idx="1"/>
          </p:nvPr>
        </p:nvSpPr>
        <p:spPr>
          <a:xfrm>
            <a:off x="1168397" y="1118426"/>
            <a:ext cx="8520600" cy="3416400"/>
          </a:xfrm>
          <a:prstGeom prst="rect">
            <a:avLst/>
          </a:prstGeom>
        </p:spPr>
        <p:txBody>
          <a:bodyPr spcFirstLastPara="1" wrap="square" lIns="91425" tIns="91425" rIns="91425" bIns="91425" anchor="t" anchorCtr="0">
            <a:normAutofit/>
          </a:bodyPr>
          <a:lstStyle/>
          <a:p>
            <a:pPr marL="0" indent="0">
              <a:spcBef>
                <a:spcPts val="1200"/>
              </a:spcBef>
              <a:buNone/>
            </a:pPr>
            <a:r>
              <a:rPr lang="en"/>
              <a:t>  </a:t>
            </a:r>
            <a:r>
              <a:rPr lang="en">
                <a:latin typeface="EB Garamond"/>
                <a:ea typeface="EB Garamond"/>
                <a:cs typeface="EB Garamond"/>
                <a:sym typeface="EB Garamond"/>
              </a:rPr>
              <a:t>Positive Control  </a:t>
            </a:r>
            <a:r>
              <a:rPr lang="en"/>
              <a:t>           </a:t>
            </a:r>
            <a:r>
              <a:rPr lang="en">
                <a:latin typeface="EB Garamond"/>
                <a:ea typeface="EB Garamond"/>
                <a:cs typeface="EB Garamond"/>
                <a:sym typeface="EB Garamond"/>
              </a:rPr>
              <a:t>Treatment group#1               Treatment group #2 </a:t>
            </a:r>
            <a:endParaRPr lang="en">
              <a:latin typeface="EB Garamond"/>
              <a:ea typeface="EB Garamond"/>
              <a:cs typeface="EB Garamond"/>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166" name="Google Shape;166;p21"/>
          <p:cNvSpPr/>
          <p:nvPr/>
        </p:nvSpPr>
        <p:spPr>
          <a:xfrm>
            <a:off x="1456370" y="1884120"/>
            <a:ext cx="1190700" cy="1711800"/>
          </a:xfrm>
          <a:prstGeom prst="rect">
            <a:avLst/>
          </a:prstGeom>
          <a:solidFill>
            <a:srgbClr val="D41B2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1"/>
          <p:cNvSpPr txBox="1"/>
          <p:nvPr/>
        </p:nvSpPr>
        <p:spPr>
          <a:xfrm>
            <a:off x="1430531" y="2251595"/>
            <a:ext cx="1284000" cy="78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50.518 mm^3</a:t>
            </a:r>
            <a:endParaRPr/>
          </a:p>
        </p:txBody>
      </p:sp>
      <p:sp>
        <p:nvSpPr>
          <p:cNvPr id="168" name="Google Shape;168;p21"/>
          <p:cNvSpPr/>
          <p:nvPr/>
        </p:nvSpPr>
        <p:spPr>
          <a:xfrm rot="10800000">
            <a:off x="3497250" y="1884120"/>
            <a:ext cx="2163300" cy="1318800"/>
          </a:xfrm>
          <a:prstGeom prst="trapezoid">
            <a:avLst>
              <a:gd name="adj" fmla="val 25000"/>
            </a:avLst>
          </a:prstGeom>
          <a:solidFill>
            <a:srgbClr val="D41B2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1"/>
          <p:cNvSpPr txBox="1"/>
          <p:nvPr/>
        </p:nvSpPr>
        <p:spPr>
          <a:xfrm>
            <a:off x="3922077" y="2313887"/>
            <a:ext cx="14241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50.518 mm^3 </a:t>
            </a:r>
            <a:endParaRPr/>
          </a:p>
        </p:txBody>
      </p:sp>
      <p:sp>
        <p:nvSpPr>
          <p:cNvPr id="170" name="Google Shape;170;p21"/>
          <p:cNvSpPr/>
          <p:nvPr/>
        </p:nvSpPr>
        <p:spPr>
          <a:xfrm rot="10800000">
            <a:off x="6327888" y="1884120"/>
            <a:ext cx="1294390" cy="2966867"/>
          </a:xfrm>
          <a:prstGeom prst="trapezoid">
            <a:avLst>
              <a:gd name="adj" fmla="val 25000"/>
            </a:avLst>
          </a:prstGeom>
          <a:solidFill>
            <a:srgbClr val="D41B2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1"/>
          <p:cNvSpPr txBox="1"/>
          <p:nvPr/>
        </p:nvSpPr>
        <p:spPr>
          <a:xfrm>
            <a:off x="6390052" y="2284757"/>
            <a:ext cx="1735200" cy="2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50.518mm^3</a:t>
            </a:r>
            <a:endParaRPr/>
          </a:p>
        </p:txBody>
      </p:sp>
      <p:sp>
        <p:nvSpPr>
          <p:cNvPr id="172" name="Google Shape;172;p21"/>
          <p:cNvSpPr txBox="1"/>
          <p:nvPr/>
        </p:nvSpPr>
        <p:spPr>
          <a:xfrm>
            <a:off x="7701202" y="1904463"/>
            <a:ext cx="848100" cy="63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21"/>
          <p:cNvSpPr/>
          <p:nvPr/>
        </p:nvSpPr>
        <p:spPr>
          <a:xfrm>
            <a:off x="7622278" y="1819845"/>
            <a:ext cx="591300" cy="225600"/>
          </a:xfrm>
          <a:prstGeom prst="wedgeEllipseCallout">
            <a:avLst>
              <a:gd name="adj1" fmla="val -20833"/>
              <a:gd name="adj2" fmla="val 62500"/>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1"/>
          <p:cNvSpPr txBox="1"/>
          <p:nvPr/>
        </p:nvSpPr>
        <p:spPr>
          <a:xfrm>
            <a:off x="7567828" y="1800395"/>
            <a:ext cx="809400" cy="4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
              <a:t>Not drawn to scale </a:t>
            </a:r>
            <a:endParaRPr sz="500"/>
          </a:p>
        </p:txBody>
      </p:sp>
      <p:sp>
        <p:nvSpPr>
          <p:cNvPr id="2" name="Slide Number Placeholder 1">
            <a:extLst>
              <a:ext uri="{FF2B5EF4-FFF2-40B4-BE49-F238E27FC236}">
                <a16:creationId xmlns:a16="http://schemas.microsoft.com/office/drawing/2014/main" id="{60E34B22-76EE-1F89-2A59-869AFC7C2EEA}"/>
              </a:ext>
            </a:extLst>
          </p:cNvPr>
          <p:cNvSpPr>
            <a:spLocks noGrp="1"/>
          </p:cNvSpPr>
          <p:nvPr>
            <p:ph type="sldNum" idx="12"/>
          </p:nvPr>
        </p:nvSpPr>
        <p:spPr/>
        <p:txBody>
          <a:bodyPr/>
          <a:lstStyle/>
          <a:p>
            <a:pPr marL="0" lvl="0" indent="0" algn="r" rtl="0">
              <a:spcBef>
                <a:spcPts val="0"/>
              </a:spcBef>
              <a:spcAft>
                <a:spcPts val="0"/>
              </a:spcAft>
              <a:buNone/>
            </a:pPr>
            <a:r>
              <a:rPr lang="en"/>
              <a:t>11</a:t>
            </a:r>
          </a:p>
        </p:txBody>
      </p:sp>
      <p:cxnSp>
        <p:nvCxnSpPr>
          <p:cNvPr id="4" name="Straight Connector 3">
            <a:extLst>
              <a:ext uri="{FF2B5EF4-FFF2-40B4-BE49-F238E27FC236}">
                <a16:creationId xmlns:a16="http://schemas.microsoft.com/office/drawing/2014/main" id="{24DCFE9A-CE49-952E-8961-D01FCAFAFB94}"/>
              </a:ext>
            </a:extLst>
          </p:cNvPr>
          <p:cNvCxnSpPr>
            <a:cxnSpLocks/>
          </p:cNvCxnSpPr>
          <p:nvPr/>
        </p:nvCxnSpPr>
        <p:spPr>
          <a:xfrm>
            <a:off x="1456370" y="2025995"/>
            <a:ext cx="1190700" cy="0"/>
          </a:xfrm>
          <a:prstGeom prst="line">
            <a:avLst/>
          </a:prstGeom>
          <a:ln w="38100">
            <a:solidFill>
              <a:srgbClr val="2F2F4F"/>
            </a:solidFill>
            <a:prstDash val="sys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99DD8E8-2ED8-290F-72E2-B925A2B53F99}"/>
              </a:ext>
            </a:extLst>
          </p:cNvPr>
          <p:cNvCxnSpPr>
            <a:cxnSpLocks/>
          </p:cNvCxnSpPr>
          <p:nvPr/>
        </p:nvCxnSpPr>
        <p:spPr>
          <a:xfrm>
            <a:off x="3545891" y="2045445"/>
            <a:ext cx="2066018" cy="0"/>
          </a:xfrm>
          <a:prstGeom prst="line">
            <a:avLst/>
          </a:prstGeom>
          <a:ln w="38100">
            <a:solidFill>
              <a:srgbClr val="2F2F4F"/>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0418BC1-4EF9-80CE-4006-0BBC7E1AFB56}"/>
              </a:ext>
            </a:extLst>
          </p:cNvPr>
          <p:cNvCxnSpPr/>
          <p:nvPr/>
        </p:nvCxnSpPr>
        <p:spPr>
          <a:xfrm>
            <a:off x="6377128" y="2067701"/>
            <a:ext cx="1190700" cy="0"/>
          </a:xfrm>
          <a:prstGeom prst="line">
            <a:avLst/>
          </a:prstGeom>
          <a:ln w="38100">
            <a:solidFill>
              <a:srgbClr val="2F2F4F"/>
            </a:solidFill>
            <a:prstDash val="sysDash"/>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F870A518-E694-80BA-390A-48729FE0F483}"/>
              </a:ext>
            </a:extLst>
          </p:cNvPr>
          <p:cNvSpPr>
            <a:spLocks noGrp="1"/>
          </p:cNvSpPr>
          <p:nvPr>
            <p:ph type="ftr" sz="quarter" idx="13"/>
          </p:nvPr>
        </p:nvSpPr>
        <p:spPr/>
        <p:txBody>
          <a:bodyPr/>
          <a:lstStyle/>
          <a:p>
            <a:r>
              <a:rPr lang="en-US"/>
              <a:t>Next Generation Organ on Chip Platform NEU Young Scholars’ Program 2023</a:t>
            </a:r>
          </a:p>
        </p:txBody>
      </p:sp>
      <p:cxnSp>
        <p:nvCxnSpPr>
          <p:cNvPr id="6" name="Google Shape;175;p21">
            <a:extLst>
              <a:ext uri="{FF2B5EF4-FFF2-40B4-BE49-F238E27FC236}">
                <a16:creationId xmlns:a16="http://schemas.microsoft.com/office/drawing/2014/main" id="{A0A0EE52-2A88-E14E-823A-CB2DD38CE59E}"/>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sp>
        <p:nvSpPr>
          <p:cNvPr id="8" name="TextBox 7">
            <a:extLst>
              <a:ext uri="{FF2B5EF4-FFF2-40B4-BE49-F238E27FC236}">
                <a16:creationId xmlns:a16="http://schemas.microsoft.com/office/drawing/2014/main" id="{039289B7-F20E-D055-1EA6-4726BAB01DD5}"/>
              </a:ext>
            </a:extLst>
          </p:cNvPr>
          <p:cNvSpPr txBox="1"/>
          <p:nvPr/>
        </p:nvSpPr>
        <p:spPr>
          <a:xfrm>
            <a:off x="6900" y="752780"/>
            <a:ext cx="9144000" cy="584775"/>
          </a:xfrm>
          <a:prstGeom prst="rect">
            <a:avLst/>
          </a:prstGeom>
          <a:noFill/>
        </p:spPr>
        <p:txBody>
          <a:bodyPr wrap="square" rtlCol="0">
            <a:spAutoFit/>
          </a:bodyPr>
          <a:lstStyle/>
          <a:p>
            <a:pPr algn="ctr"/>
            <a:r>
              <a:rPr lang="en-US" sz="1800"/>
              <a:t>Goal: vary geometry of membrane to explore fluid mechanics and Fick’s law of diffusion</a:t>
            </a:r>
          </a:p>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1"/>
          <p:cNvSpPr txBox="1">
            <a:spLocks noGrp="1"/>
          </p:cNvSpPr>
          <p:nvPr>
            <p:ph type="title"/>
          </p:nvPr>
        </p:nvSpPr>
        <p:spPr>
          <a:xfrm>
            <a:off x="0" y="-6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t>Which One Incites More Diffusion? </a:t>
            </a:r>
            <a:endParaRPr/>
          </a:p>
        </p:txBody>
      </p:sp>
      <p:sp>
        <p:nvSpPr>
          <p:cNvPr id="165" name="Google Shape;165;p21"/>
          <p:cNvSpPr txBox="1">
            <a:spLocks noGrp="1"/>
          </p:cNvSpPr>
          <p:nvPr>
            <p:ph type="body" idx="1"/>
          </p:nvPr>
        </p:nvSpPr>
        <p:spPr>
          <a:xfrm>
            <a:off x="1168397" y="1118426"/>
            <a:ext cx="8520600" cy="3416400"/>
          </a:xfrm>
          <a:prstGeom prst="rect">
            <a:avLst/>
          </a:prstGeom>
        </p:spPr>
        <p:txBody>
          <a:bodyPr spcFirstLastPara="1" wrap="square" lIns="91425" tIns="91425" rIns="91425" bIns="91425" anchor="t" anchorCtr="0">
            <a:normAutofit/>
          </a:bodyPr>
          <a:lstStyle/>
          <a:p>
            <a:pPr marL="0" indent="0">
              <a:spcBef>
                <a:spcPts val="1200"/>
              </a:spcBef>
              <a:buNone/>
            </a:pPr>
            <a:r>
              <a:rPr lang="en"/>
              <a:t>  </a:t>
            </a:r>
            <a:r>
              <a:rPr lang="en">
                <a:latin typeface="EB Garamond"/>
                <a:ea typeface="EB Garamond"/>
                <a:cs typeface="EB Garamond"/>
                <a:sym typeface="EB Garamond"/>
              </a:rPr>
              <a:t>Positive Control  </a:t>
            </a:r>
            <a:r>
              <a:rPr lang="en"/>
              <a:t>           </a:t>
            </a:r>
            <a:r>
              <a:rPr lang="en">
                <a:latin typeface="EB Garamond"/>
                <a:ea typeface="EB Garamond"/>
                <a:cs typeface="EB Garamond"/>
                <a:sym typeface="EB Garamond"/>
              </a:rPr>
              <a:t>Treatment group#1               Treatment group #2 </a:t>
            </a:r>
            <a:endParaRPr lang="en">
              <a:latin typeface="EB Garamond"/>
              <a:ea typeface="EB Garamond"/>
              <a:cs typeface="EB Garamond"/>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166" name="Google Shape;166;p21"/>
          <p:cNvSpPr/>
          <p:nvPr/>
        </p:nvSpPr>
        <p:spPr>
          <a:xfrm>
            <a:off x="1456370" y="1884120"/>
            <a:ext cx="1190700" cy="1711800"/>
          </a:xfrm>
          <a:prstGeom prst="rect">
            <a:avLst/>
          </a:prstGeom>
          <a:solidFill>
            <a:srgbClr val="D41B2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1"/>
          <p:cNvSpPr txBox="1"/>
          <p:nvPr/>
        </p:nvSpPr>
        <p:spPr>
          <a:xfrm>
            <a:off x="1430531" y="2251595"/>
            <a:ext cx="1284000" cy="78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50.518 mm^3</a:t>
            </a:r>
            <a:endParaRPr/>
          </a:p>
        </p:txBody>
      </p:sp>
      <p:sp>
        <p:nvSpPr>
          <p:cNvPr id="168" name="Google Shape;168;p21"/>
          <p:cNvSpPr/>
          <p:nvPr/>
        </p:nvSpPr>
        <p:spPr>
          <a:xfrm rot="10800000">
            <a:off x="3497250" y="1884120"/>
            <a:ext cx="2163300" cy="1318800"/>
          </a:xfrm>
          <a:prstGeom prst="trapezoid">
            <a:avLst>
              <a:gd name="adj" fmla="val 25000"/>
            </a:avLst>
          </a:prstGeom>
          <a:solidFill>
            <a:srgbClr val="D41B2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1"/>
          <p:cNvSpPr txBox="1"/>
          <p:nvPr/>
        </p:nvSpPr>
        <p:spPr>
          <a:xfrm>
            <a:off x="3922077" y="2313887"/>
            <a:ext cx="14241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50.518 mm^3 </a:t>
            </a:r>
            <a:endParaRPr/>
          </a:p>
        </p:txBody>
      </p:sp>
      <p:sp>
        <p:nvSpPr>
          <p:cNvPr id="170" name="Google Shape;170;p21"/>
          <p:cNvSpPr/>
          <p:nvPr/>
        </p:nvSpPr>
        <p:spPr>
          <a:xfrm rot="10800000">
            <a:off x="6327888" y="1884120"/>
            <a:ext cx="1294390" cy="2966867"/>
          </a:xfrm>
          <a:prstGeom prst="trapezoid">
            <a:avLst>
              <a:gd name="adj" fmla="val 25000"/>
            </a:avLst>
          </a:prstGeom>
          <a:solidFill>
            <a:srgbClr val="D41B2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1"/>
          <p:cNvSpPr txBox="1"/>
          <p:nvPr/>
        </p:nvSpPr>
        <p:spPr>
          <a:xfrm>
            <a:off x="6390052" y="2284757"/>
            <a:ext cx="1735200" cy="2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50.518mm^3</a:t>
            </a:r>
            <a:endParaRPr/>
          </a:p>
        </p:txBody>
      </p:sp>
      <p:sp>
        <p:nvSpPr>
          <p:cNvPr id="172" name="Google Shape;172;p21"/>
          <p:cNvSpPr txBox="1"/>
          <p:nvPr/>
        </p:nvSpPr>
        <p:spPr>
          <a:xfrm>
            <a:off x="7701202" y="1904463"/>
            <a:ext cx="848100" cy="63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21"/>
          <p:cNvSpPr/>
          <p:nvPr/>
        </p:nvSpPr>
        <p:spPr>
          <a:xfrm>
            <a:off x="7622278" y="1819845"/>
            <a:ext cx="591300" cy="225600"/>
          </a:xfrm>
          <a:prstGeom prst="wedgeEllipseCallout">
            <a:avLst>
              <a:gd name="adj1" fmla="val -20833"/>
              <a:gd name="adj2" fmla="val 62500"/>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1"/>
          <p:cNvSpPr txBox="1"/>
          <p:nvPr/>
        </p:nvSpPr>
        <p:spPr>
          <a:xfrm>
            <a:off x="7567828" y="1800395"/>
            <a:ext cx="809400" cy="4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
              <a:t>Not drawn to scale </a:t>
            </a:r>
            <a:endParaRPr sz="500"/>
          </a:p>
        </p:txBody>
      </p:sp>
      <p:sp>
        <p:nvSpPr>
          <p:cNvPr id="2" name="Slide Number Placeholder 1">
            <a:extLst>
              <a:ext uri="{FF2B5EF4-FFF2-40B4-BE49-F238E27FC236}">
                <a16:creationId xmlns:a16="http://schemas.microsoft.com/office/drawing/2014/main" id="{60E34B22-76EE-1F89-2A59-869AFC7C2EEA}"/>
              </a:ext>
            </a:extLst>
          </p:cNvPr>
          <p:cNvSpPr>
            <a:spLocks noGrp="1"/>
          </p:cNvSpPr>
          <p:nvPr>
            <p:ph type="sldNum" idx="12"/>
          </p:nvPr>
        </p:nvSpPr>
        <p:spPr/>
        <p:txBody>
          <a:bodyPr/>
          <a:lstStyle/>
          <a:p>
            <a:pPr marL="0" lvl="0" indent="0" algn="r" rtl="0">
              <a:spcBef>
                <a:spcPts val="0"/>
              </a:spcBef>
              <a:spcAft>
                <a:spcPts val="0"/>
              </a:spcAft>
              <a:buNone/>
            </a:pPr>
            <a:r>
              <a:rPr lang="en"/>
              <a:t>12</a:t>
            </a:r>
          </a:p>
        </p:txBody>
      </p:sp>
      <p:cxnSp>
        <p:nvCxnSpPr>
          <p:cNvPr id="4" name="Straight Connector 3">
            <a:extLst>
              <a:ext uri="{FF2B5EF4-FFF2-40B4-BE49-F238E27FC236}">
                <a16:creationId xmlns:a16="http://schemas.microsoft.com/office/drawing/2014/main" id="{24DCFE9A-CE49-952E-8961-D01FCAFAFB94}"/>
              </a:ext>
            </a:extLst>
          </p:cNvPr>
          <p:cNvCxnSpPr>
            <a:cxnSpLocks/>
          </p:cNvCxnSpPr>
          <p:nvPr/>
        </p:nvCxnSpPr>
        <p:spPr>
          <a:xfrm>
            <a:off x="1456370" y="2025995"/>
            <a:ext cx="1190700" cy="0"/>
          </a:xfrm>
          <a:prstGeom prst="line">
            <a:avLst/>
          </a:prstGeom>
          <a:ln w="38100">
            <a:solidFill>
              <a:srgbClr val="2F2F4F"/>
            </a:solidFill>
            <a:prstDash val="sys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99DD8E8-2ED8-290F-72E2-B925A2B53F99}"/>
              </a:ext>
            </a:extLst>
          </p:cNvPr>
          <p:cNvCxnSpPr>
            <a:cxnSpLocks/>
          </p:cNvCxnSpPr>
          <p:nvPr/>
        </p:nvCxnSpPr>
        <p:spPr>
          <a:xfrm>
            <a:off x="3545891" y="2045445"/>
            <a:ext cx="2066018" cy="0"/>
          </a:xfrm>
          <a:prstGeom prst="line">
            <a:avLst/>
          </a:prstGeom>
          <a:ln w="38100">
            <a:solidFill>
              <a:srgbClr val="2F2F4F"/>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0418BC1-4EF9-80CE-4006-0BBC7E1AFB56}"/>
              </a:ext>
            </a:extLst>
          </p:cNvPr>
          <p:cNvCxnSpPr/>
          <p:nvPr/>
        </p:nvCxnSpPr>
        <p:spPr>
          <a:xfrm>
            <a:off x="6377128" y="2067701"/>
            <a:ext cx="1190700" cy="0"/>
          </a:xfrm>
          <a:prstGeom prst="line">
            <a:avLst/>
          </a:prstGeom>
          <a:ln w="38100">
            <a:solidFill>
              <a:srgbClr val="2F2F4F"/>
            </a:solidFill>
            <a:prstDash val="sysDash"/>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F870A518-E694-80BA-390A-48729FE0F483}"/>
              </a:ext>
            </a:extLst>
          </p:cNvPr>
          <p:cNvSpPr>
            <a:spLocks noGrp="1"/>
          </p:cNvSpPr>
          <p:nvPr>
            <p:ph type="ftr" sz="quarter" idx="13"/>
          </p:nvPr>
        </p:nvSpPr>
        <p:spPr/>
        <p:txBody>
          <a:bodyPr/>
          <a:lstStyle/>
          <a:p>
            <a:r>
              <a:rPr lang="en-US"/>
              <a:t>Next Generation Organ on Chip Platform NEU Young Scholars’ Program 2023</a:t>
            </a:r>
          </a:p>
        </p:txBody>
      </p:sp>
      <p:cxnSp>
        <p:nvCxnSpPr>
          <p:cNvPr id="6" name="Google Shape;175;p21">
            <a:extLst>
              <a:ext uri="{FF2B5EF4-FFF2-40B4-BE49-F238E27FC236}">
                <a16:creationId xmlns:a16="http://schemas.microsoft.com/office/drawing/2014/main" id="{A0A0EE52-2A88-E14E-823A-CB2DD38CE59E}"/>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spTree>
    <p:extLst>
      <p:ext uri="{BB962C8B-B14F-4D97-AF65-F5344CB8AC3E}">
        <p14:creationId xmlns:p14="http://schemas.microsoft.com/office/powerpoint/2010/main" val="3155773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7"/>
          <p:cNvSpPr txBox="1">
            <a:spLocks noGrp="1"/>
          </p:cNvSpPr>
          <p:nvPr>
            <p:ph type="title"/>
          </p:nvPr>
        </p:nvSpPr>
        <p:spPr>
          <a:xfrm>
            <a:off x="-39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Experimental Methods </a:t>
            </a:r>
            <a:endParaRPr/>
          </a:p>
        </p:txBody>
      </p:sp>
      <p:sp>
        <p:nvSpPr>
          <p:cNvPr id="237" name="Google Shape;237;p27"/>
          <p:cNvSpPr txBox="1">
            <a:spLocks noGrp="1"/>
          </p:cNvSpPr>
          <p:nvPr>
            <p:ph type="body" idx="1"/>
          </p:nvPr>
        </p:nvSpPr>
        <p:spPr>
          <a:xfrm>
            <a:off x="311700" y="3786799"/>
            <a:ext cx="3641701" cy="681617"/>
          </a:xfrm>
          <a:prstGeom prst="rect">
            <a:avLst/>
          </a:prstGeom>
        </p:spPr>
        <p:txBody>
          <a:bodyPr spcFirstLastPara="1" wrap="square" lIns="91425" tIns="91425" rIns="91425" bIns="91425" anchor="t" anchorCtr="0">
            <a:noAutofit/>
          </a:bodyPr>
          <a:lstStyle/>
          <a:p>
            <a:pPr marL="0" indent="0" algn="ctr">
              <a:spcAft>
                <a:spcPts val="1200"/>
              </a:spcAft>
              <a:buNone/>
            </a:pPr>
            <a:r>
              <a:rPr lang="en" sz="1000">
                <a:solidFill>
                  <a:schemeClr val="tx1"/>
                </a:solidFill>
              </a:rPr>
              <a:t>Flow system for an initial preliminary control test of flow rate. Aiming for qualitative differences in the color of “light blue” food dye. </a:t>
            </a:r>
          </a:p>
        </p:txBody>
      </p:sp>
      <p:sp>
        <p:nvSpPr>
          <p:cNvPr id="239" name="Google Shape;239;p27"/>
          <p:cNvSpPr txBox="1"/>
          <p:nvPr/>
        </p:nvSpPr>
        <p:spPr>
          <a:xfrm>
            <a:off x="4483225" y="3620038"/>
            <a:ext cx="3641700" cy="3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F4CCCC"/>
                </a:highlight>
              </a:rPr>
              <a:t>Syringe pump keeps constant flow rate and negates the air pressure and hydrostatic pressure P=ρgh</a:t>
            </a:r>
            <a:endParaRPr>
              <a:highlight>
                <a:srgbClr val="F4CCCC"/>
              </a:highlight>
            </a:endParaRPr>
          </a:p>
        </p:txBody>
      </p:sp>
      <p:sp>
        <p:nvSpPr>
          <p:cNvPr id="240" name="Google Shape;240;p27"/>
          <p:cNvSpPr txBox="1"/>
          <p:nvPr/>
        </p:nvSpPr>
        <p:spPr>
          <a:xfrm>
            <a:off x="4483225" y="3905750"/>
            <a:ext cx="2483700" cy="10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p>
        </p:txBody>
      </p:sp>
      <p:sp>
        <p:nvSpPr>
          <p:cNvPr id="241" name="Google Shape;241;p27"/>
          <p:cNvSpPr txBox="1"/>
          <p:nvPr/>
        </p:nvSpPr>
        <p:spPr>
          <a:xfrm>
            <a:off x="4352350" y="1228267"/>
            <a:ext cx="4618200" cy="205339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Procedure </a:t>
            </a:r>
          </a:p>
          <a:p>
            <a:pPr marL="0" lvl="0" indent="0" algn="l" rtl="0">
              <a:spcBef>
                <a:spcPts val="0"/>
              </a:spcBef>
              <a:spcAft>
                <a:spcPts val="0"/>
              </a:spcAft>
              <a:buNone/>
            </a:pPr>
            <a:endParaRPr lang="en"/>
          </a:p>
          <a:p>
            <a:pPr marL="342900" lvl="0" indent="-342900" algn="l" rtl="0">
              <a:spcBef>
                <a:spcPts val="0"/>
              </a:spcBef>
              <a:spcAft>
                <a:spcPts val="0"/>
              </a:spcAft>
              <a:buAutoNum type="arabicPeriod"/>
            </a:pPr>
            <a:r>
              <a:rPr lang="en-US"/>
              <a:t>f</a:t>
            </a:r>
            <a:r>
              <a:rPr lang="en"/>
              <a:t>low rate = 200 uL / min  over 4 channels </a:t>
            </a:r>
          </a:p>
          <a:p>
            <a:pPr marL="342900" lvl="0" indent="-342900" algn="l" rtl="0">
              <a:spcBef>
                <a:spcPts val="0"/>
              </a:spcBef>
              <a:spcAft>
                <a:spcPts val="0"/>
              </a:spcAft>
              <a:buAutoNum type="arabicPeriod" startAt="2"/>
            </a:pPr>
            <a:r>
              <a:rPr lang="en-US"/>
              <a:t>f</a:t>
            </a:r>
            <a:r>
              <a:rPr lang="en"/>
              <a:t>lush through air bubbles at high flow rate </a:t>
            </a:r>
          </a:p>
          <a:p>
            <a:pPr marL="342900" lvl="0" indent="-342900" algn="l" rtl="0">
              <a:spcBef>
                <a:spcPts val="0"/>
              </a:spcBef>
              <a:spcAft>
                <a:spcPts val="0"/>
              </a:spcAft>
              <a:buAutoNum type="arabicPeriod" startAt="3"/>
            </a:pPr>
            <a:r>
              <a:rPr lang="en-US"/>
              <a:t>run replicate for 60mins with 5min time points </a:t>
            </a:r>
          </a:p>
          <a:p>
            <a:pPr marL="342900" lvl="0" indent="-342900" algn="l" rtl="0">
              <a:spcBef>
                <a:spcPts val="0"/>
              </a:spcBef>
              <a:spcAft>
                <a:spcPts val="0"/>
              </a:spcAft>
              <a:buAutoNum type="arabicPeriod" startAt="4"/>
            </a:pPr>
            <a:r>
              <a:rPr lang="en-US"/>
              <a:t>extract 250uL every 5min time point </a:t>
            </a:r>
          </a:p>
          <a:p>
            <a:pPr lvl="0" algn="l" rtl="0">
              <a:spcBef>
                <a:spcPts val="0"/>
              </a:spcBef>
              <a:spcAft>
                <a:spcPts val="0"/>
              </a:spcAft>
            </a:pPr>
            <a:r>
              <a:rPr lang="en-US"/>
              <a:t>5.    change out for each experimental control </a:t>
            </a:r>
          </a:p>
          <a:p>
            <a:pPr lvl="0" algn="l" rtl="0">
              <a:spcBef>
                <a:spcPts val="0"/>
              </a:spcBef>
              <a:spcAft>
                <a:spcPts val="0"/>
              </a:spcAft>
            </a:pPr>
            <a:endParaRPr lang="en"/>
          </a:p>
          <a:p>
            <a:pPr marL="342900" lvl="0" indent="-342900" algn="l" rtl="0">
              <a:spcBef>
                <a:spcPts val="0"/>
              </a:spcBef>
              <a:spcAft>
                <a:spcPts val="0"/>
              </a:spcAft>
              <a:buAutoNum type="arabicPeriod" startAt="2"/>
            </a:pPr>
            <a:endParaRPr lang="en"/>
          </a:p>
          <a:p>
            <a:pPr marL="0" lvl="0" indent="0" algn="l" rtl="0">
              <a:spcBef>
                <a:spcPts val="0"/>
              </a:spcBef>
              <a:spcAft>
                <a:spcPts val="0"/>
              </a:spcAft>
              <a:buNone/>
            </a:pPr>
            <a:endParaRPr lang="en"/>
          </a:p>
        </p:txBody>
      </p:sp>
      <p:pic>
        <p:nvPicPr>
          <p:cNvPr id="243" name="Google Shape;243;p27"/>
          <p:cNvPicPr preferRelativeResize="0"/>
          <p:nvPr/>
        </p:nvPicPr>
        <p:blipFill>
          <a:blip r:embed="rId3">
            <a:alphaModFix/>
          </a:blip>
          <a:stretch>
            <a:fillRect/>
          </a:stretch>
        </p:blipFill>
        <p:spPr>
          <a:xfrm>
            <a:off x="416024" y="1132949"/>
            <a:ext cx="3538473" cy="2653847"/>
          </a:xfrm>
          <a:prstGeom prst="rect">
            <a:avLst/>
          </a:prstGeom>
          <a:noFill/>
          <a:ln>
            <a:solidFill>
              <a:schemeClr val="tx1"/>
            </a:solidFill>
          </a:ln>
        </p:spPr>
      </p:pic>
      <p:sp>
        <p:nvSpPr>
          <p:cNvPr id="2" name="Slide Number Placeholder 1">
            <a:extLst>
              <a:ext uri="{FF2B5EF4-FFF2-40B4-BE49-F238E27FC236}">
                <a16:creationId xmlns:a16="http://schemas.microsoft.com/office/drawing/2014/main" id="{E2348F0C-A08D-3742-234D-BEA9D4CB9B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3" name="Footer Placeholder 2">
            <a:extLst>
              <a:ext uri="{FF2B5EF4-FFF2-40B4-BE49-F238E27FC236}">
                <a16:creationId xmlns:a16="http://schemas.microsoft.com/office/drawing/2014/main" id="{1C27AE2F-D30E-18C4-0522-27B589983355}"/>
              </a:ext>
            </a:extLst>
          </p:cNvPr>
          <p:cNvSpPr>
            <a:spLocks noGrp="1"/>
          </p:cNvSpPr>
          <p:nvPr>
            <p:ph type="ftr" sz="quarter" idx="13"/>
          </p:nvPr>
        </p:nvSpPr>
        <p:spPr/>
        <p:txBody>
          <a:bodyPr/>
          <a:lstStyle/>
          <a:p>
            <a:r>
              <a:rPr lang="en-US"/>
              <a:t>Next Generation Organ on Chip Platform NEU Young Scholars’ Program 2023</a:t>
            </a:r>
          </a:p>
        </p:txBody>
      </p:sp>
      <p:cxnSp>
        <p:nvCxnSpPr>
          <p:cNvPr id="4" name="Google Shape;175;p21">
            <a:extLst>
              <a:ext uri="{FF2B5EF4-FFF2-40B4-BE49-F238E27FC236}">
                <a16:creationId xmlns:a16="http://schemas.microsoft.com/office/drawing/2014/main" id="{44B3A777-1475-3189-9487-D2A090E751FC}"/>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0"/>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t>Results </a:t>
            </a:r>
            <a:endParaRPr/>
          </a:p>
        </p:txBody>
      </p:sp>
      <p:sp>
        <p:nvSpPr>
          <p:cNvPr id="2" name="Slide Number Placeholder 1">
            <a:extLst>
              <a:ext uri="{FF2B5EF4-FFF2-40B4-BE49-F238E27FC236}">
                <a16:creationId xmlns:a16="http://schemas.microsoft.com/office/drawing/2014/main" id="{E6B24151-4C12-F0ED-B063-6DA4B4B7E1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graphicFrame>
        <p:nvGraphicFramePr>
          <p:cNvPr id="5" name="Chart 4">
            <a:extLst>
              <a:ext uri="{FF2B5EF4-FFF2-40B4-BE49-F238E27FC236}">
                <a16:creationId xmlns:a16="http://schemas.microsoft.com/office/drawing/2014/main" id="{6E063587-3E60-ECB3-1098-5F31E419DE37}"/>
              </a:ext>
            </a:extLst>
          </p:cNvPr>
          <p:cNvGraphicFramePr>
            <a:graphicFrameLocks/>
          </p:cNvGraphicFramePr>
          <p:nvPr>
            <p:extLst>
              <p:ext uri="{D42A27DB-BD31-4B8C-83A1-F6EECF244321}">
                <p14:modId xmlns:p14="http://schemas.microsoft.com/office/powerpoint/2010/main" val="2611324108"/>
              </p:ext>
            </p:extLst>
          </p:nvPr>
        </p:nvGraphicFramePr>
        <p:xfrm>
          <a:off x="706582" y="712444"/>
          <a:ext cx="7195704" cy="3948545"/>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a:extLst>
              <a:ext uri="{FF2B5EF4-FFF2-40B4-BE49-F238E27FC236}">
                <a16:creationId xmlns:a16="http://schemas.microsoft.com/office/drawing/2014/main" id="{D04286C0-11DB-A5C4-8251-D0D71B7AB474}"/>
              </a:ext>
            </a:extLst>
          </p:cNvPr>
          <p:cNvSpPr>
            <a:spLocks noGrp="1"/>
          </p:cNvSpPr>
          <p:nvPr>
            <p:ph type="ftr" sz="quarter" idx="13"/>
          </p:nvPr>
        </p:nvSpPr>
        <p:spPr/>
        <p:txBody>
          <a:bodyPr/>
          <a:lstStyle/>
          <a:p>
            <a:r>
              <a:rPr lang="en-US"/>
              <a:t>Next Generation Organ on Chip Platform NEU Young Scholars’ Program 2023</a:t>
            </a:r>
          </a:p>
        </p:txBody>
      </p:sp>
      <p:cxnSp>
        <p:nvCxnSpPr>
          <p:cNvPr id="6" name="Google Shape;175;p21">
            <a:extLst>
              <a:ext uri="{FF2B5EF4-FFF2-40B4-BE49-F238E27FC236}">
                <a16:creationId xmlns:a16="http://schemas.microsoft.com/office/drawing/2014/main" id="{F0BB5859-E49B-24F5-D008-FA5691940C9A}"/>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spTree>
    <p:extLst>
      <p:ext uri="{BB962C8B-B14F-4D97-AF65-F5344CB8AC3E}">
        <p14:creationId xmlns:p14="http://schemas.microsoft.com/office/powerpoint/2010/main" val="880028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B24151-4C12-F0ED-B063-6DA4B4B7E1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5" name="Footer Placeholder 4">
            <a:extLst>
              <a:ext uri="{FF2B5EF4-FFF2-40B4-BE49-F238E27FC236}">
                <a16:creationId xmlns:a16="http://schemas.microsoft.com/office/drawing/2014/main" id="{164A90C1-BA59-66B6-1886-6F03A2506FA8}"/>
              </a:ext>
            </a:extLst>
          </p:cNvPr>
          <p:cNvSpPr>
            <a:spLocks noGrp="1"/>
          </p:cNvSpPr>
          <p:nvPr>
            <p:ph type="ftr" sz="quarter" idx="13"/>
          </p:nvPr>
        </p:nvSpPr>
        <p:spPr/>
        <p:txBody>
          <a:bodyPr/>
          <a:lstStyle/>
          <a:p>
            <a:r>
              <a:rPr lang="en-US"/>
              <a:t>Next Generation Organ on Chip Platform NEU Young Scholars’ Program 2023</a:t>
            </a:r>
          </a:p>
        </p:txBody>
      </p:sp>
      <p:sp>
        <p:nvSpPr>
          <p:cNvPr id="8" name="Google Shape;279;p30">
            <a:extLst>
              <a:ext uri="{FF2B5EF4-FFF2-40B4-BE49-F238E27FC236}">
                <a16:creationId xmlns:a16="http://schemas.microsoft.com/office/drawing/2014/main" id="{D8C91D97-3542-4FFC-C250-3F864C365D57}"/>
              </a:ext>
            </a:extLst>
          </p:cNvPr>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t>Results </a:t>
            </a:r>
            <a:endParaRPr/>
          </a:p>
        </p:txBody>
      </p:sp>
      <p:cxnSp>
        <p:nvCxnSpPr>
          <p:cNvPr id="9" name="Google Shape;175;p21">
            <a:extLst>
              <a:ext uri="{FF2B5EF4-FFF2-40B4-BE49-F238E27FC236}">
                <a16:creationId xmlns:a16="http://schemas.microsoft.com/office/drawing/2014/main" id="{2E5817D3-B03E-C352-45E5-AC2C2B1A6ACA}"/>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graphicFrame>
        <p:nvGraphicFramePr>
          <p:cNvPr id="4" name="Chart 3">
            <a:extLst>
              <a:ext uri="{FF2B5EF4-FFF2-40B4-BE49-F238E27FC236}">
                <a16:creationId xmlns:a16="http://schemas.microsoft.com/office/drawing/2014/main" id="{D44E035E-750C-3CA2-65BC-00F78D832624}"/>
              </a:ext>
              <a:ext uri="{147F2762-F138-4A5C-976F-8EAC2B608ADB}">
                <a16:predDERef xmlns:a16="http://schemas.microsoft.com/office/drawing/2014/main" pred="{D0067194-4084-B393-6BBF-8AF3D31474CF}"/>
              </a:ext>
            </a:extLst>
          </p:cNvPr>
          <p:cNvGraphicFramePr>
            <a:graphicFrameLocks/>
          </p:cNvGraphicFramePr>
          <p:nvPr>
            <p:extLst>
              <p:ext uri="{D42A27DB-BD31-4B8C-83A1-F6EECF244321}">
                <p14:modId xmlns:p14="http://schemas.microsoft.com/office/powerpoint/2010/main" val="3162433530"/>
              </p:ext>
            </p:extLst>
          </p:nvPr>
        </p:nvGraphicFramePr>
        <p:xfrm>
          <a:off x="388435" y="750256"/>
          <a:ext cx="8632723" cy="36429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58104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B24151-4C12-F0ED-B063-6DA4B4B7E1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5" name="Footer Placeholder 4">
            <a:extLst>
              <a:ext uri="{FF2B5EF4-FFF2-40B4-BE49-F238E27FC236}">
                <a16:creationId xmlns:a16="http://schemas.microsoft.com/office/drawing/2014/main" id="{164A90C1-BA59-66B6-1886-6F03A2506FA8}"/>
              </a:ext>
            </a:extLst>
          </p:cNvPr>
          <p:cNvSpPr>
            <a:spLocks noGrp="1"/>
          </p:cNvSpPr>
          <p:nvPr>
            <p:ph type="ftr" sz="quarter" idx="13"/>
          </p:nvPr>
        </p:nvSpPr>
        <p:spPr/>
        <p:txBody>
          <a:bodyPr/>
          <a:lstStyle/>
          <a:p>
            <a:r>
              <a:rPr lang="en-US"/>
              <a:t>Next Generation Organ on Chip Platform NEU Young Scholars’ Program 2023</a:t>
            </a:r>
          </a:p>
        </p:txBody>
      </p:sp>
      <p:sp>
        <p:nvSpPr>
          <p:cNvPr id="8" name="Google Shape;279;p30">
            <a:extLst>
              <a:ext uri="{FF2B5EF4-FFF2-40B4-BE49-F238E27FC236}">
                <a16:creationId xmlns:a16="http://schemas.microsoft.com/office/drawing/2014/main" id="{D8C91D97-3542-4FFC-C250-3F864C365D57}"/>
              </a:ext>
            </a:extLst>
          </p:cNvPr>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t>Results </a:t>
            </a:r>
            <a:endParaRPr/>
          </a:p>
        </p:txBody>
      </p:sp>
      <p:cxnSp>
        <p:nvCxnSpPr>
          <p:cNvPr id="9" name="Google Shape;175;p21">
            <a:extLst>
              <a:ext uri="{FF2B5EF4-FFF2-40B4-BE49-F238E27FC236}">
                <a16:creationId xmlns:a16="http://schemas.microsoft.com/office/drawing/2014/main" id="{2E5817D3-B03E-C352-45E5-AC2C2B1A6ACA}"/>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pic>
        <p:nvPicPr>
          <p:cNvPr id="3" name="Picture 2">
            <a:extLst>
              <a:ext uri="{FF2B5EF4-FFF2-40B4-BE49-F238E27FC236}">
                <a16:creationId xmlns:a16="http://schemas.microsoft.com/office/drawing/2014/main" id="{C9C1BB4F-08D6-7895-8420-2BA746465E41}"/>
              </a:ext>
            </a:extLst>
          </p:cNvPr>
          <p:cNvPicPr>
            <a:picLocks noChangeAspect="1"/>
          </p:cNvPicPr>
          <p:nvPr/>
        </p:nvPicPr>
        <p:blipFill>
          <a:blip r:embed="rId3"/>
          <a:stretch>
            <a:fillRect/>
          </a:stretch>
        </p:blipFill>
        <p:spPr>
          <a:xfrm>
            <a:off x="1879563" y="988207"/>
            <a:ext cx="4761473" cy="3363548"/>
          </a:xfrm>
          <a:prstGeom prst="rect">
            <a:avLst/>
          </a:prstGeom>
        </p:spPr>
      </p:pic>
      <p:sp>
        <p:nvSpPr>
          <p:cNvPr id="6" name="Sun 5">
            <a:extLst>
              <a:ext uri="{FF2B5EF4-FFF2-40B4-BE49-F238E27FC236}">
                <a16:creationId xmlns:a16="http://schemas.microsoft.com/office/drawing/2014/main" id="{839E7F64-F32F-539A-3D13-AA368265C793}"/>
              </a:ext>
            </a:extLst>
          </p:cNvPr>
          <p:cNvSpPr/>
          <p:nvPr/>
        </p:nvSpPr>
        <p:spPr>
          <a:xfrm>
            <a:off x="9281652" y="572700"/>
            <a:ext cx="2271252" cy="1423974"/>
          </a:xfrm>
          <a:prstGeom prst="su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2104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1"/>
          <p:cNvSpPr txBox="1">
            <a:spLocks noGrp="1"/>
          </p:cNvSpPr>
          <p:nvPr>
            <p:ph type="title"/>
          </p:nvPr>
        </p:nvSpPr>
        <p:spPr>
          <a:xfrm>
            <a:off x="0" y="-6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t>Conclusion </a:t>
            </a:r>
            <a:endParaRPr/>
          </a:p>
        </p:txBody>
      </p:sp>
      <p:sp>
        <p:nvSpPr>
          <p:cNvPr id="165" name="Google Shape;165;p21"/>
          <p:cNvSpPr txBox="1">
            <a:spLocks noGrp="1"/>
          </p:cNvSpPr>
          <p:nvPr>
            <p:ph type="body" idx="1"/>
          </p:nvPr>
        </p:nvSpPr>
        <p:spPr>
          <a:xfrm>
            <a:off x="1177023" y="576557"/>
            <a:ext cx="8520600" cy="3416400"/>
          </a:xfrm>
          <a:prstGeom prst="rect">
            <a:avLst/>
          </a:prstGeom>
        </p:spPr>
        <p:txBody>
          <a:bodyPr spcFirstLastPara="1" wrap="square" lIns="91425" tIns="91425" rIns="91425" bIns="91425" anchor="t" anchorCtr="0">
            <a:normAutofit/>
          </a:bodyPr>
          <a:lstStyle/>
          <a:p>
            <a:pPr marL="0" indent="0">
              <a:spcBef>
                <a:spcPts val="1200"/>
              </a:spcBef>
              <a:buNone/>
            </a:pPr>
            <a:r>
              <a:rPr lang="en"/>
              <a:t>  </a:t>
            </a:r>
            <a:r>
              <a:rPr lang="en">
                <a:latin typeface="EB Garamond"/>
                <a:ea typeface="EB Garamond"/>
                <a:cs typeface="EB Garamond"/>
                <a:sym typeface="EB Garamond"/>
              </a:rPr>
              <a:t>Positive Control  </a:t>
            </a:r>
            <a:r>
              <a:rPr lang="en"/>
              <a:t>           </a:t>
            </a:r>
            <a:r>
              <a:rPr lang="en">
                <a:latin typeface="EB Garamond"/>
                <a:ea typeface="EB Garamond"/>
                <a:cs typeface="EB Garamond"/>
                <a:sym typeface="EB Garamond"/>
              </a:rPr>
              <a:t>Treatment group#1               Treatment group #2 </a:t>
            </a:r>
            <a:endParaRPr lang="en">
              <a:latin typeface="EB Garamond"/>
              <a:ea typeface="EB Garamond"/>
              <a:cs typeface="EB Garamond"/>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166" name="Google Shape;166;p21"/>
          <p:cNvSpPr/>
          <p:nvPr/>
        </p:nvSpPr>
        <p:spPr>
          <a:xfrm>
            <a:off x="1548152" y="1230266"/>
            <a:ext cx="1190700" cy="1711800"/>
          </a:xfrm>
          <a:prstGeom prst="rect">
            <a:avLst/>
          </a:prstGeom>
          <a:solidFill>
            <a:srgbClr val="D41B2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1"/>
          <p:cNvSpPr txBox="1"/>
          <p:nvPr/>
        </p:nvSpPr>
        <p:spPr>
          <a:xfrm>
            <a:off x="1543628" y="1920887"/>
            <a:ext cx="1284000" cy="78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50.518 mm^3</a:t>
            </a:r>
            <a:endParaRPr/>
          </a:p>
        </p:txBody>
      </p:sp>
      <p:sp>
        <p:nvSpPr>
          <p:cNvPr id="168" name="Google Shape;168;p21"/>
          <p:cNvSpPr/>
          <p:nvPr/>
        </p:nvSpPr>
        <p:spPr>
          <a:xfrm rot="10800000">
            <a:off x="3486188" y="1233348"/>
            <a:ext cx="2163300" cy="1318800"/>
          </a:xfrm>
          <a:prstGeom prst="trapezoid">
            <a:avLst>
              <a:gd name="adj" fmla="val 25000"/>
            </a:avLst>
          </a:prstGeom>
          <a:solidFill>
            <a:srgbClr val="D41B2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1"/>
          <p:cNvSpPr txBox="1"/>
          <p:nvPr/>
        </p:nvSpPr>
        <p:spPr>
          <a:xfrm>
            <a:off x="3960999" y="1927686"/>
            <a:ext cx="14241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50.518 mm^3 </a:t>
            </a:r>
            <a:endParaRPr/>
          </a:p>
        </p:txBody>
      </p:sp>
      <p:sp>
        <p:nvSpPr>
          <p:cNvPr id="170" name="Google Shape;170;p21"/>
          <p:cNvSpPr/>
          <p:nvPr/>
        </p:nvSpPr>
        <p:spPr>
          <a:xfrm rot="10800000">
            <a:off x="6421256" y="1259092"/>
            <a:ext cx="1294390" cy="2966867"/>
          </a:xfrm>
          <a:prstGeom prst="trapezoid">
            <a:avLst>
              <a:gd name="adj" fmla="val 25000"/>
            </a:avLst>
          </a:prstGeom>
          <a:solidFill>
            <a:srgbClr val="D41B2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1"/>
          <p:cNvSpPr txBox="1"/>
          <p:nvPr/>
        </p:nvSpPr>
        <p:spPr>
          <a:xfrm>
            <a:off x="6478378" y="1959379"/>
            <a:ext cx="1735200" cy="2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50.518mm^3</a:t>
            </a:r>
            <a:endParaRPr/>
          </a:p>
        </p:txBody>
      </p:sp>
      <p:sp>
        <p:nvSpPr>
          <p:cNvPr id="172" name="Google Shape;172;p21"/>
          <p:cNvSpPr txBox="1"/>
          <p:nvPr/>
        </p:nvSpPr>
        <p:spPr>
          <a:xfrm>
            <a:off x="7701202" y="1904463"/>
            <a:ext cx="848100" cy="63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21"/>
          <p:cNvSpPr/>
          <p:nvPr/>
        </p:nvSpPr>
        <p:spPr>
          <a:xfrm>
            <a:off x="7622278" y="1819845"/>
            <a:ext cx="591300" cy="225600"/>
          </a:xfrm>
          <a:prstGeom prst="wedgeEllipseCallout">
            <a:avLst>
              <a:gd name="adj1" fmla="val -20833"/>
              <a:gd name="adj2" fmla="val 62500"/>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1"/>
          <p:cNvSpPr txBox="1"/>
          <p:nvPr/>
        </p:nvSpPr>
        <p:spPr>
          <a:xfrm>
            <a:off x="7567828" y="1800395"/>
            <a:ext cx="809400" cy="4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
              <a:t>Not drawn to scale </a:t>
            </a:r>
            <a:endParaRPr sz="500"/>
          </a:p>
        </p:txBody>
      </p:sp>
      <p:sp>
        <p:nvSpPr>
          <p:cNvPr id="2" name="Slide Number Placeholder 1">
            <a:extLst>
              <a:ext uri="{FF2B5EF4-FFF2-40B4-BE49-F238E27FC236}">
                <a16:creationId xmlns:a16="http://schemas.microsoft.com/office/drawing/2014/main" id="{60E34B22-76EE-1F89-2A59-869AFC7C2E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cxnSp>
        <p:nvCxnSpPr>
          <p:cNvPr id="4" name="Straight Connector 3">
            <a:extLst>
              <a:ext uri="{FF2B5EF4-FFF2-40B4-BE49-F238E27FC236}">
                <a16:creationId xmlns:a16="http://schemas.microsoft.com/office/drawing/2014/main" id="{24DCFE9A-CE49-952E-8961-D01FCAFAFB94}"/>
              </a:ext>
            </a:extLst>
          </p:cNvPr>
          <p:cNvCxnSpPr>
            <a:cxnSpLocks/>
          </p:cNvCxnSpPr>
          <p:nvPr/>
        </p:nvCxnSpPr>
        <p:spPr>
          <a:xfrm>
            <a:off x="1548152" y="1387640"/>
            <a:ext cx="1190700" cy="0"/>
          </a:xfrm>
          <a:prstGeom prst="line">
            <a:avLst/>
          </a:prstGeom>
          <a:ln w="38100">
            <a:solidFill>
              <a:srgbClr val="2F2F4F"/>
            </a:solidFill>
            <a:prstDash val="sys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99DD8E8-2ED8-290F-72E2-B925A2B53F99}"/>
              </a:ext>
            </a:extLst>
          </p:cNvPr>
          <p:cNvCxnSpPr>
            <a:cxnSpLocks/>
          </p:cNvCxnSpPr>
          <p:nvPr/>
        </p:nvCxnSpPr>
        <p:spPr>
          <a:xfrm>
            <a:off x="3542441" y="1359680"/>
            <a:ext cx="2066018" cy="0"/>
          </a:xfrm>
          <a:prstGeom prst="line">
            <a:avLst/>
          </a:prstGeom>
          <a:ln w="38100">
            <a:solidFill>
              <a:srgbClr val="2F2F4F"/>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0418BC1-4EF9-80CE-4006-0BBC7E1AFB56}"/>
              </a:ext>
            </a:extLst>
          </p:cNvPr>
          <p:cNvCxnSpPr/>
          <p:nvPr/>
        </p:nvCxnSpPr>
        <p:spPr>
          <a:xfrm>
            <a:off x="6473100" y="1393628"/>
            <a:ext cx="1190700" cy="0"/>
          </a:xfrm>
          <a:prstGeom prst="line">
            <a:avLst/>
          </a:prstGeom>
          <a:ln w="38100">
            <a:solidFill>
              <a:srgbClr val="2F2F4F"/>
            </a:solidFill>
            <a:prstDash val="sysDash"/>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F870A518-E694-80BA-390A-48729FE0F483}"/>
              </a:ext>
            </a:extLst>
          </p:cNvPr>
          <p:cNvSpPr>
            <a:spLocks noGrp="1"/>
          </p:cNvSpPr>
          <p:nvPr>
            <p:ph type="ftr" sz="quarter" idx="13"/>
          </p:nvPr>
        </p:nvSpPr>
        <p:spPr/>
        <p:txBody>
          <a:bodyPr/>
          <a:lstStyle/>
          <a:p>
            <a:r>
              <a:rPr lang="en-US"/>
              <a:t>Next Generation Organ on Chip Platform NEU Young Scholars’ Program 2023</a:t>
            </a:r>
          </a:p>
        </p:txBody>
      </p:sp>
      <p:cxnSp>
        <p:nvCxnSpPr>
          <p:cNvPr id="6" name="Google Shape;175;p21">
            <a:extLst>
              <a:ext uri="{FF2B5EF4-FFF2-40B4-BE49-F238E27FC236}">
                <a16:creationId xmlns:a16="http://schemas.microsoft.com/office/drawing/2014/main" id="{A0A0EE52-2A88-E14E-823A-CB2DD38CE59E}"/>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sp>
        <p:nvSpPr>
          <p:cNvPr id="8" name="Teardrop 7">
            <a:extLst>
              <a:ext uri="{FF2B5EF4-FFF2-40B4-BE49-F238E27FC236}">
                <a16:creationId xmlns:a16="http://schemas.microsoft.com/office/drawing/2014/main" id="{77C3BD2B-C74C-F95C-4A0C-1F5AEE618C22}"/>
              </a:ext>
            </a:extLst>
          </p:cNvPr>
          <p:cNvSpPr/>
          <p:nvPr/>
        </p:nvSpPr>
        <p:spPr>
          <a:xfrm>
            <a:off x="2835780" y="1195403"/>
            <a:ext cx="842378" cy="327733"/>
          </a:xfrm>
          <a:prstGeom prst="teardrop">
            <a:avLst>
              <a:gd name="adj" fmla="val 61593"/>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3.5mm</a:t>
            </a:r>
          </a:p>
        </p:txBody>
      </p:sp>
      <p:sp>
        <p:nvSpPr>
          <p:cNvPr id="9" name="Teardrop 8">
            <a:extLst>
              <a:ext uri="{FF2B5EF4-FFF2-40B4-BE49-F238E27FC236}">
                <a16:creationId xmlns:a16="http://schemas.microsoft.com/office/drawing/2014/main" id="{38969AA8-24DE-D3E4-6072-75C9FDD88DAC}"/>
              </a:ext>
            </a:extLst>
          </p:cNvPr>
          <p:cNvSpPr/>
          <p:nvPr/>
        </p:nvSpPr>
        <p:spPr>
          <a:xfrm>
            <a:off x="2835780" y="2153346"/>
            <a:ext cx="842378" cy="434651"/>
          </a:xfrm>
          <a:prstGeom prst="teardrop">
            <a:avLst>
              <a:gd name="adj" fmla="val 12792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9mm</a:t>
            </a:r>
          </a:p>
        </p:txBody>
      </p:sp>
      <p:sp>
        <p:nvSpPr>
          <p:cNvPr id="10" name="Teardrop 9">
            <a:extLst>
              <a:ext uri="{FF2B5EF4-FFF2-40B4-BE49-F238E27FC236}">
                <a16:creationId xmlns:a16="http://schemas.microsoft.com/office/drawing/2014/main" id="{3C692E4D-C0ED-C1ED-F221-85D16F316C2E}"/>
              </a:ext>
            </a:extLst>
          </p:cNvPr>
          <p:cNvSpPr/>
          <p:nvPr/>
        </p:nvSpPr>
        <p:spPr>
          <a:xfrm>
            <a:off x="5516844" y="2587997"/>
            <a:ext cx="956256" cy="434651"/>
          </a:xfrm>
          <a:prstGeom prst="teardrop">
            <a:avLst>
              <a:gd name="adj" fmla="val 12792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21mm</a:t>
            </a:r>
          </a:p>
        </p:txBody>
      </p:sp>
      <p:sp>
        <p:nvSpPr>
          <p:cNvPr id="11" name="Teardrop 10">
            <a:extLst>
              <a:ext uri="{FF2B5EF4-FFF2-40B4-BE49-F238E27FC236}">
                <a16:creationId xmlns:a16="http://schemas.microsoft.com/office/drawing/2014/main" id="{B5AD8535-2B2B-772F-B812-1AFC661142D8}"/>
              </a:ext>
            </a:extLst>
          </p:cNvPr>
          <p:cNvSpPr/>
          <p:nvPr/>
        </p:nvSpPr>
        <p:spPr>
          <a:xfrm>
            <a:off x="6251295" y="4151286"/>
            <a:ext cx="842378" cy="327733"/>
          </a:xfrm>
          <a:prstGeom prst="teardrop">
            <a:avLst>
              <a:gd name="adj" fmla="val 86792"/>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0.5mm</a:t>
            </a:r>
          </a:p>
        </p:txBody>
      </p:sp>
      <p:sp>
        <p:nvSpPr>
          <p:cNvPr id="12" name="TextBox 11">
            <a:extLst>
              <a:ext uri="{FF2B5EF4-FFF2-40B4-BE49-F238E27FC236}">
                <a16:creationId xmlns:a16="http://schemas.microsoft.com/office/drawing/2014/main" id="{4237051C-1828-5076-0D56-589BC1A0C12F}"/>
              </a:ext>
            </a:extLst>
          </p:cNvPr>
          <p:cNvSpPr txBox="1"/>
          <p:nvPr/>
        </p:nvSpPr>
        <p:spPr>
          <a:xfrm>
            <a:off x="3306" y="3381067"/>
            <a:ext cx="5790276" cy="1846659"/>
          </a:xfrm>
          <a:prstGeom prst="rect">
            <a:avLst/>
          </a:prstGeom>
          <a:noFill/>
        </p:spPr>
        <p:txBody>
          <a:bodyPr wrap="square" rtlCol="0">
            <a:spAutoFit/>
          </a:bodyPr>
          <a:lstStyle/>
          <a:p>
            <a:pPr marL="285750" indent="-285750">
              <a:buFont typeface="Arial" panose="020B0604020202020204" pitchFamily="34" charset="0"/>
              <a:buChar char="•"/>
            </a:pPr>
            <a:r>
              <a:rPr lang="en-US" sz="1200"/>
              <a:t>7x  velocity change between the wide inlet and narrow outlet  </a:t>
            </a:r>
          </a:p>
          <a:p>
            <a:endParaRPr lang="en-US" sz="1200"/>
          </a:p>
          <a:p>
            <a:pPr marL="285750" indent="-285750">
              <a:buFont typeface="Arial" panose="020B0604020202020204" pitchFamily="34" charset="0"/>
              <a:buChar char="•"/>
            </a:pPr>
            <a:r>
              <a:rPr lang="en-US" sz="1200"/>
              <a:t>2.3x change between the wide inlet and narrow output</a:t>
            </a:r>
          </a:p>
          <a:p>
            <a:endParaRPr lang="en-US" sz="1200"/>
          </a:p>
          <a:p>
            <a:pPr marL="285750" indent="-285750">
              <a:buFont typeface="Arial" panose="020B0604020202020204" pitchFamily="34" charset="0"/>
              <a:buChar char="•"/>
            </a:pPr>
            <a:r>
              <a:rPr lang="en-US" sz="1200"/>
              <a:t>Even though the velocity increase is more substantial than length increase, we cannot prove our hypothesis. </a:t>
            </a:r>
          </a:p>
          <a:p>
            <a:endParaRPr lang="en-US"/>
          </a:p>
          <a:p>
            <a:endParaRPr lang="en-US"/>
          </a:p>
          <a:p>
            <a:endParaRPr lang="en-US"/>
          </a:p>
        </p:txBody>
      </p:sp>
    </p:spTree>
    <p:extLst>
      <p:ext uri="{BB962C8B-B14F-4D97-AF65-F5344CB8AC3E}">
        <p14:creationId xmlns:p14="http://schemas.microsoft.com/office/powerpoint/2010/main" val="1669728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F978-CBDB-6593-7743-EA51D8946537}"/>
              </a:ext>
            </a:extLst>
          </p:cNvPr>
          <p:cNvSpPr>
            <a:spLocks noGrp="1"/>
          </p:cNvSpPr>
          <p:nvPr>
            <p:ph type="title"/>
          </p:nvPr>
        </p:nvSpPr>
        <p:spPr>
          <a:xfrm>
            <a:off x="0" y="0"/>
            <a:ext cx="8520600" cy="572700"/>
          </a:xfrm>
        </p:spPr>
        <p:txBody>
          <a:bodyPr>
            <a:normAutofit fontScale="90000"/>
          </a:bodyPr>
          <a:lstStyle/>
          <a:p>
            <a:r>
              <a:rPr lang="en-US"/>
              <a:t>Conclusions  </a:t>
            </a:r>
          </a:p>
        </p:txBody>
      </p:sp>
      <p:sp>
        <p:nvSpPr>
          <p:cNvPr id="3" name="Slide Number Placeholder 2">
            <a:extLst>
              <a:ext uri="{FF2B5EF4-FFF2-40B4-BE49-F238E27FC236}">
                <a16:creationId xmlns:a16="http://schemas.microsoft.com/office/drawing/2014/main" id="{9D70FD3C-A87C-5DF3-9885-E72B842D6CC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5" name="TextBox 4">
            <a:extLst>
              <a:ext uri="{FF2B5EF4-FFF2-40B4-BE49-F238E27FC236}">
                <a16:creationId xmlns:a16="http://schemas.microsoft.com/office/drawing/2014/main" id="{B1746FFA-E943-76AF-60D5-09F75220173E}"/>
              </a:ext>
            </a:extLst>
          </p:cNvPr>
          <p:cNvSpPr txBox="1"/>
          <p:nvPr/>
        </p:nvSpPr>
        <p:spPr>
          <a:xfrm>
            <a:off x="137652" y="939832"/>
            <a:ext cx="10024892" cy="2154436"/>
          </a:xfrm>
          <a:prstGeom prst="rect">
            <a:avLst/>
          </a:prstGeom>
          <a:noFill/>
        </p:spPr>
        <p:txBody>
          <a:bodyPr wrap="square" rtlCol="0">
            <a:spAutoFit/>
          </a:bodyPr>
          <a:lstStyle/>
          <a:p>
            <a:pPr marL="457200" indent="-457200">
              <a:buFont typeface="Wingdings" panose="05000000000000000000" pitchFamily="2" charset="2"/>
              <a:buChar char="v"/>
            </a:pPr>
            <a:r>
              <a:rPr lang="en-US" sz="3000"/>
              <a:t>Long trapezoid length (21.74mm)      </a:t>
            </a:r>
          </a:p>
          <a:p>
            <a:pPr marL="457200" indent="-457200">
              <a:buFont typeface="Wingdings" panose="05000000000000000000" pitchFamily="2" charset="2"/>
              <a:buChar char="v"/>
            </a:pPr>
            <a:r>
              <a:rPr lang="en-US" sz="3000"/>
              <a:t>Rectangle length (12.975mm)</a:t>
            </a:r>
          </a:p>
          <a:p>
            <a:pPr marL="457200" indent="-457200">
              <a:buFont typeface="Wingdings" panose="05000000000000000000" pitchFamily="2" charset="2"/>
              <a:buChar char="v"/>
            </a:pPr>
            <a:r>
              <a:rPr lang="en-US" sz="3000"/>
              <a:t>Short trapezoid length (9.589mm)</a:t>
            </a:r>
          </a:p>
          <a:p>
            <a:pPr marL="285750" indent="-285750">
              <a:buFontTx/>
              <a:buChar char="-"/>
            </a:pPr>
            <a:endParaRPr lang="en-US" sz="3000"/>
          </a:p>
          <a:p>
            <a:endParaRPr lang="en-US"/>
          </a:p>
        </p:txBody>
      </p:sp>
      <p:cxnSp>
        <p:nvCxnSpPr>
          <p:cNvPr id="8" name="Google Shape;175;p21">
            <a:extLst>
              <a:ext uri="{FF2B5EF4-FFF2-40B4-BE49-F238E27FC236}">
                <a16:creationId xmlns:a16="http://schemas.microsoft.com/office/drawing/2014/main" id="{33456D74-C884-8625-757C-624761668062}"/>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pic>
        <p:nvPicPr>
          <p:cNvPr id="7" name="Picture 6" descr="A screenshot of a computer&#10;&#10;Description automatically generated">
            <a:extLst>
              <a:ext uri="{FF2B5EF4-FFF2-40B4-BE49-F238E27FC236}">
                <a16:creationId xmlns:a16="http://schemas.microsoft.com/office/drawing/2014/main" id="{E04A32E0-E7E2-D4BE-0778-8541E2F3EE12}"/>
              </a:ext>
            </a:extLst>
          </p:cNvPr>
          <p:cNvPicPr>
            <a:picLocks noChangeAspect="1"/>
          </p:cNvPicPr>
          <p:nvPr/>
        </p:nvPicPr>
        <p:blipFill rotWithShape="1">
          <a:blip r:embed="rId3"/>
          <a:srcRect l="6104" t="21231" r="24109" b="26401"/>
          <a:stretch/>
        </p:blipFill>
        <p:spPr>
          <a:xfrm>
            <a:off x="1120877" y="2471253"/>
            <a:ext cx="6125497" cy="2585564"/>
          </a:xfrm>
          <a:prstGeom prst="rect">
            <a:avLst/>
          </a:prstGeom>
        </p:spPr>
      </p:pic>
    </p:spTree>
    <p:extLst>
      <p:ext uri="{BB962C8B-B14F-4D97-AF65-F5344CB8AC3E}">
        <p14:creationId xmlns:p14="http://schemas.microsoft.com/office/powerpoint/2010/main" val="3614114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9"/>
          <p:cNvSpPr txBox="1">
            <a:spLocks noGrp="1"/>
          </p:cNvSpPr>
          <p:nvPr>
            <p:ph type="title"/>
          </p:nvPr>
        </p:nvSpPr>
        <p:spPr>
          <a:xfrm>
            <a:off x="-3450" y="0"/>
            <a:ext cx="8520600" cy="572700"/>
          </a:xfrm>
          <a:prstGeom prst="rect">
            <a:avLst/>
          </a:prstGeom>
        </p:spPr>
        <p:txBody>
          <a:bodyPr spcFirstLastPara="1" wrap="square" lIns="91425" tIns="91425" rIns="91425" bIns="91425" anchor="t" anchorCtr="0">
            <a:normAutofit fontScale="90000"/>
          </a:bodyPr>
          <a:lstStyle/>
          <a:p>
            <a:pPr marL="0" lvl="0" indent="0" rtl="0">
              <a:spcBef>
                <a:spcPts val="0"/>
              </a:spcBef>
              <a:spcAft>
                <a:spcPts val="0"/>
              </a:spcAft>
              <a:buNone/>
            </a:pPr>
            <a:r>
              <a:rPr lang="en"/>
              <a:t>Future Implications and Considerations </a:t>
            </a:r>
            <a:endParaRPr/>
          </a:p>
        </p:txBody>
      </p:sp>
      <p:sp>
        <p:nvSpPr>
          <p:cNvPr id="273" name="Google Shape;273;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10000"/>
          </a:bodyPr>
          <a:lstStyle/>
          <a:p>
            <a:pPr marL="0" indent="0">
              <a:buNone/>
            </a:pPr>
            <a:r>
              <a:rPr lang="en">
                <a:solidFill>
                  <a:schemeClr val="tx1"/>
                </a:solidFill>
              </a:rPr>
              <a:t>- Used to help make better predictive models of human processes in the body</a:t>
            </a:r>
            <a:endParaRPr lang="en-US">
              <a:solidFill>
                <a:schemeClr val="tx1"/>
              </a:solidFill>
            </a:endParaRPr>
          </a:p>
          <a:p>
            <a:pPr marL="0" indent="0">
              <a:lnSpc>
                <a:spcPct val="114999"/>
              </a:lnSpc>
              <a:spcBef>
                <a:spcPts val="1200"/>
              </a:spcBef>
              <a:buNone/>
            </a:pPr>
            <a:r>
              <a:rPr lang="en">
                <a:solidFill>
                  <a:schemeClr val="tx1"/>
                </a:solidFill>
              </a:rPr>
              <a:t>- This can help give others a better understanding of diffusion in Organ on a Chip platforms </a:t>
            </a:r>
            <a:endParaRPr lang="en-US">
              <a:solidFill>
                <a:schemeClr val="tx1"/>
              </a:solidFill>
            </a:endParaRPr>
          </a:p>
          <a:p>
            <a:pPr marL="0" lvl="0" indent="0" algn="l" rtl="0">
              <a:spcBef>
                <a:spcPts val="1200"/>
              </a:spcBef>
              <a:spcAft>
                <a:spcPts val="0"/>
              </a:spcAft>
              <a:buNone/>
            </a:pPr>
            <a:r>
              <a:rPr lang="en">
                <a:solidFill>
                  <a:schemeClr val="tx1"/>
                </a:solidFill>
              </a:rPr>
              <a:t>- Allow for this to be tested on biological systems where cells can be applied</a:t>
            </a:r>
            <a:endParaRPr lang="en-US">
              <a:solidFill>
                <a:schemeClr val="tx1"/>
              </a:solidFill>
            </a:endParaRPr>
          </a:p>
          <a:p>
            <a:pPr marL="0" lvl="0" indent="0" algn="l" rtl="0">
              <a:spcBef>
                <a:spcPts val="1200"/>
              </a:spcBef>
              <a:spcAft>
                <a:spcPts val="0"/>
              </a:spcAft>
              <a:buNone/>
            </a:pPr>
            <a:r>
              <a:rPr lang="en-US">
                <a:solidFill>
                  <a:schemeClr val="tx1"/>
                </a:solidFill>
              </a:rPr>
              <a:t>- User </a:t>
            </a:r>
            <a:r>
              <a:rPr lang="en">
                <a:solidFill>
                  <a:schemeClr val="tx1"/>
                </a:solidFill>
              </a:rPr>
              <a:t>interaction with high through-put organ chips</a:t>
            </a:r>
            <a:r>
              <a:rPr lang="en-US">
                <a:solidFill>
                  <a:schemeClr val="tx1"/>
                </a:solidFill>
              </a:rPr>
              <a:t> to understand where further work is needed </a:t>
            </a:r>
          </a:p>
          <a:p>
            <a:pPr marL="0" lvl="0" indent="0" algn="l" rtl="0">
              <a:spcBef>
                <a:spcPts val="1200"/>
              </a:spcBef>
              <a:spcAft>
                <a:spcPts val="0"/>
              </a:spcAft>
              <a:buNone/>
            </a:pPr>
            <a:r>
              <a:rPr lang="en-US">
                <a:solidFill>
                  <a:schemeClr val="tx1"/>
                </a:solidFill>
              </a:rPr>
              <a:t>- Better understand meaningful changes for future designs for drug release </a:t>
            </a:r>
          </a:p>
          <a:p>
            <a:pPr marL="0" indent="0">
              <a:spcBef>
                <a:spcPts val="1200"/>
              </a:spcBef>
              <a:buNone/>
            </a:pPr>
            <a:r>
              <a:rPr lang="en-US">
                <a:solidFill>
                  <a:schemeClr val="tx1"/>
                </a:solidFill>
              </a:rPr>
              <a:t>- Fluid mechanics simulations </a:t>
            </a:r>
          </a:p>
          <a:p>
            <a:pPr marL="0" lvl="0" indent="0" algn="l" rtl="0">
              <a:spcBef>
                <a:spcPts val="1200"/>
              </a:spcBef>
              <a:spcAft>
                <a:spcPts val="1200"/>
              </a:spcAft>
              <a:buNone/>
            </a:pPr>
            <a:r>
              <a:rPr lang="en-US">
                <a:solidFill>
                  <a:schemeClr val="tx1"/>
                </a:solidFill>
              </a:rPr>
              <a:t>- We cannot prove length is overall factor, but more research is necessary to explore hypothesis </a:t>
            </a:r>
          </a:p>
        </p:txBody>
      </p:sp>
      <p:sp>
        <p:nvSpPr>
          <p:cNvPr id="2" name="Slide Number Placeholder 1">
            <a:extLst>
              <a:ext uri="{FF2B5EF4-FFF2-40B4-BE49-F238E27FC236}">
                <a16:creationId xmlns:a16="http://schemas.microsoft.com/office/drawing/2014/main" id="{C9307E3B-485E-5EF5-156A-8A488384F7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3" name="Footer Placeholder 2">
            <a:extLst>
              <a:ext uri="{FF2B5EF4-FFF2-40B4-BE49-F238E27FC236}">
                <a16:creationId xmlns:a16="http://schemas.microsoft.com/office/drawing/2014/main" id="{8BCC3FC6-61BF-28F9-9318-3E475E2CFB18}"/>
              </a:ext>
            </a:extLst>
          </p:cNvPr>
          <p:cNvSpPr>
            <a:spLocks noGrp="1"/>
          </p:cNvSpPr>
          <p:nvPr>
            <p:ph type="ftr" sz="quarter" idx="13"/>
          </p:nvPr>
        </p:nvSpPr>
        <p:spPr/>
        <p:txBody>
          <a:bodyPr/>
          <a:lstStyle/>
          <a:p>
            <a:r>
              <a:rPr lang="en-US"/>
              <a:t>Next Generation Organ on Chip Platform NEU Young Scholars’ Program 2023</a:t>
            </a:r>
          </a:p>
        </p:txBody>
      </p:sp>
      <p:cxnSp>
        <p:nvCxnSpPr>
          <p:cNvPr id="4" name="Google Shape;175;p21">
            <a:extLst>
              <a:ext uri="{FF2B5EF4-FFF2-40B4-BE49-F238E27FC236}">
                <a16:creationId xmlns:a16="http://schemas.microsoft.com/office/drawing/2014/main" id="{000C26A1-55DF-8907-E4FB-BF6B002F685F}"/>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Abstract</a:t>
            </a:r>
            <a:endParaRPr/>
          </a:p>
        </p:txBody>
      </p:sp>
      <p:grpSp>
        <p:nvGrpSpPr>
          <p:cNvPr id="5" name="Group 4">
            <a:extLst>
              <a:ext uri="{FF2B5EF4-FFF2-40B4-BE49-F238E27FC236}">
                <a16:creationId xmlns:a16="http://schemas.microsoft.com/office/drawing/2014/main" id="{113E47B4-A196-A8FA-8418-4BD8BA6070B2}"/>
              </a:ext>
            </a:extLst>
          </p:cNvPr>
          <p:cNvGrpSpPr/>
          <p:nvPr/>
        </p:nvGrpSpPr>
        <p:grpSpPr>
          <a:xfrm>
            <a:off x="203499" y="919495"/>
            <a:ext cx="8737003" cy="3417454"/>
            <a:chOff x="-304710" y="919495"/>
            <a:chExt cx="8737003" cy="3417454"/>
          </a:xfrm>
        </p:grpSpPr>
        <p:sp>
          <p:nvSpPr>
            <p:cNvPr id="78" name="Google Shape;78;p15"/>
            <p:cNvSpPr txBox="1"/>
            <p:nvPr/>
          </p:nvSpPr>
          <p:spPr>
            <a:xfrm>
              <a:off x="-304710" y="919495"/>
              <a:ext cx="2836785" cy="3416100"/>
            </a:xfrm>
            <a:prstGeom prst="rect">
              <a:avLst/>
            </a:prstGeom>
            <a:noFill/>
            <a:ln>
              <a:solidFill>
                <a:srgbClr val="2F2F4F"/>
              </a:solidFill>
            </a:ln>
          </p:spPr>
          <p:txBody>
            <a:bodyPr spcFirstLastPara="1" wrap="square" lIns="91425" tIns="91425" rIns="91425" bIns="91425" anchor="t" anchorCtr="0">
              <a:noAutofit/>
            </a:bodyPr>
            <a:lstStyle/>
            <a:p>
              <a:pPr marL="0" lvl="0" indent="0" algn="l" rtl="0">
                <a:spcBef>
                  <a:spcPts val="0"/>
                </a:spcBef>
                <a:spcAft>
                  <a:spcPts val="0"/>
                </a:spcAft>
                <a:buNone/>
              </a:pPr>
              <a:r>
                <a:rPr lang="en-US" b="1"/>
                <a:t>Motivation</a:t>
              </a:r>
            </a:p>
            <a:p>
              <a:pPr marL="0" lvl="0" indent="0" algn="l" rtl="0">
                <a:spcBef>
                  <a:spcPts val="0"/>
                </a:spcBef>
                <a:spcAft>
                  <a:spcPts val="0"/>
                </a:spcAft>
                <a:buNone/>
              </a:pPr>
              <a:endParaRPr lang="en-US" sz="1200"/>
            </a:p>
            <a:p>
              <a:pPr marL="0" lvl="0" indent="0" algn="l" rtl="0">
                <a:spcBef>
                  <a:spcPts val="0"/>
                </a:spcBef>
                <a:spcAft>
                  <a:spcPts val="0"/>
                </a:spcAft>
                <a:buNone/>
              </a:pPr>
              <a:r>
                <a:rPr lang="en-US" sz="1200"/>
                <a:t>- The epithelial cell barrier, in the colon, is a common target for ingestible drug delivery.</a:t>
              </a:r>
            </a:p>
            <a:p>
              <a:pPr marL="0" lvl="0" indent="0" algn="l" rtl="0">
                <a:spcBef>
                  <a:spcPts val="0"/>
                </a:spcBef>
                <a:spcAft>
                  <a:spcPts val="0"/>
                </a:spcAft>
                <a:buNone/>
              </a:pPr>
              <a:endParaRPr lang="en-US" sz="1200"/>
            </a:p>
            <a:p>
              <a:r>
                <a:rPr lang="en-US" sz="1200"/>
                <a:t>- Research aims to accurately model biological phenomena </a:t>
              </a:r>
              <a:r>
                <a:rPr lang="en-US" sz="1200" i="1"/>
                <a:t>in vitro. </a:t>
              </a:r>
              <a:endParaRPr lang="en-US" sz="1200"/>
            </a:p>
            <a:p>
              <a:endParaRPr lang="en-US" sz="1200"/>
            </a:p>
            <a:p>
              <a:pPr marL="0" lvl="0" indent="0" algn="l" rtl="0">
                <a:spcBef>
                  <a:spcPts val="0"/>
                </a:spcBef>
                <a:spcAft>
                  <a:spcPts val="0"/>
                </a:spcAft>
                <a:buNone/>
              </a:pPr>
              <a:r>
                <a:rPr lang="en-US" sz="1200"/>
                <a:t>-  Current pharmaceutical testing methods are costly.</a:t>
              </a:r>
            </a:p>
            <a:p>
              <a:pPr marL="0" lvl="0" indent="0" algn="l" rtl="0">
                <a:spcBef>
                  <a:spcPts val="0"/>
                </a:spcBef>
                <a:spcAft>
                  <a:spcPts val="0"/>
                </a:spcAft>
                <a:buNone/>
              </a:pPr>
              <a:endParaRPr lang="en-US" sz="1200"/>
            </a:p>
            <a:p>
              <a:pPr marL="0" lvl="0" indent="0" algn="l" rtl="0">
                <a:spcBef>
                  <a:spcPts val="0"/>
                </a:spcBef>
                <a:spcAft>
                  <a:spcPts val="0"/>
                </a:spcAft>
                <a:buNone/>
              </a:pPr>
              <a:r>
                <a:rPr lang="en-US" sz="1200"/>
                <a:t>- The field struggles to standardize</a:t>
              </a:r>
              <a:r>
                <a:rPr lang="en-US" sz="1200">
                  <a:solidFill>
                    <a:schemeClr val="dk1"/>
                  </a:solidFill>
                </a:rPr>
                <a:t> procedures, materials, and geometry for examining biological responses in a flowing system.</a:t>
              </a:r>
            </a:p>
          </p:txBody>
        </p:sp>
        <p:sp>
          <p:nvSpPr>
            <p:cNvPr id="79" name="Google Shape;79;p15"/>
            <p:cNvSpPr txBox="1"/>
            <p:nvPr/>
          </p:nvSpPr>
          <p:spPr>
            <a:xfrm>
              <a:off x="2645400" y="919703"/>
              <a:ext cx="2836784" cy="3416100"/>
            </a:xfrm>
            <a:prstGeom prst="rect">
              <a:avLst/>
            </a:prstGeom>
            <a:noFill/>
            <a:ln>
              <a:solidFill>
                <a:srgbClr val="2F2F4F"/>
              </a:solidFill>
            </a:ln>
          </p:spPr>
          <p:txBody>
            <a:bodyPr spcFirstLastPara="1" wrap="square" lIns="91425" tIns="91425" rIns="91425" bIns="91425" anchor="t" anchorCtr="0">
              <a:noAutofit/>
            </a:bodyPr>
            <a:lstStyle/>
            <a:p>
              <a:r>
                <a:rPr lang="en" b="1"/>
                <a:t>Goal</a:t>
              </a:r>
              <a:r>
                <a:rPr lang="en" sz="1200" b="1"/>
                <a:t> </a:t>
              </a:r>
              <a:endParaRPr lang="en-US"/>
            </a:p>
            <a:p>
              <a:pPr marL="0" lvl="0" indent="0" algn="l" rtl="0">
                <a:spcBef>
                  <a:spcPts val="0"/>
                </a:spcBef>
                <a:spcAft>
                  <a:spcPts val="0"/>
                </a:spcAft>
                <a:buNone/>
              </a:pPr>
              <a:endParaRPr lang="en" sz="1200"/>
            </a:p>
            <a:p>
              <a:r>
                <a:rPr lang="en" sz="1200"/>
                <a:t>- Model diffusion across a membrane emulating the intestinal cell barrier, by changing the membranes geometry (rectangle, short trapezoid, long trapezoid). </a:t>
              </a:r>
            </a:p>
            <a:p>
              <a:pPr marL="0" lvl="0" indent="0" algn="l" rtl="0">
                <a:spcBef>
                  <a:spcPts val="0"/>
                </a:spcBef>
                <a:spcAft>
                  <a:spcPts val="0"/>
                </a:spcAft>
                <a:buNone/>
              </a:pPr>
              <a:endParaRPr lang="en-US" sz="1200"/>
            </a:p>
            <a:p>
              <a:pPr marL="0" lvl="0" indent="0" algn="l" rtl="0">
                <a:spcBef>
                  <a:spcPts val="0"/>
                </a:spcBef>
                <a:spcAft>
                  <a:spcPts val="0"/>
                </a:spcAft>
                <a:buNone/>
              </a:pPr>
              <a:r>
                <a:rPr lang="en-US" sz="1200"/>
                <a:t>- </a:t>
              </a:r>
              <a:r>
                <a:rPr lang="en" sz="1200"/>
                <a:t>Explore how different designs with consistent area yield diffusion corresponding to drug release across a membrane.</a:t>
              </a:r>
              <a:endParaRPr sz="1200"/>
            </a:p>
            <a:p>
              <a:pPr marL="0" lvl="0" indent="0" algn="l" rtl="0">
                <a:spcBef>
                  <a:spcPts val="0"/>
                </a:spcBef>
                <a:spcAft>
                  <a:spcPts val="0"/>
                </a:spcAft>
                <a:buNone/>
              </a:pPr>
              <a:endParaRPr sz="1200"/>
            </a:p>
          </p:txBody>
        </p:sp>
        <p:sp>
          <p:nvSpPr>
            <p:cNvPr id="80" name="Google Shape;80;p15"/>
            <p:cNvSpPr txBox="1"/>
            <p:nvPr/>
          </p:nvSpPr>
          <p:spPr>
            <a:xfrm>
              <a:off x="5595509" y="920849"/>
              <a:ext cx="2836784" cy="3416100"/>
            </a:xfrm>
            <a:prstGeom prst="rect">
              <a:avLst/>
            </a:prstGeom>
            <a:noFill/>
            <a:ln>
              <a:solidFill>
                <a:srgbClr val="2F2F4F"/>
              </a:solidFill>
            </a:ln>
          </p:spPr>
          <p:txBody>
            <a:bodyPr spcFirstLastPara="1" wrap="square" lIns="91425" tIns="91425" rIns="91425" bIns="91425" anchor="t" anchorCtr="0">
              <a:noAutofit/>
            </a:bodyPr>
            <a:lstStyle/>
            <a:p>
              <a:pPr marL="0" lvl="0" indent="0" algn="l" rtl="0">
                <a:spcBef>
                  <a:spcPts val="0"/>
                </a:spcBef>
                <a:spcAft>
                  <a:spcPts val="0"/>
                </a:spcAft>
                <a:buNone/>
              </a:pPr>
              <a:r>
                <a:rPr lang="en" b="1"/>
                <a:t>Findings</a:t>
              </a:r>
            </a:p>
            <a:p>
              <a:pPr marL="0" lvl="0" indent="0" algn="l" rtl="0">
                <a:spcBef>
                  <a:spcPts val="0"/>
                </a:spcBef>
                <a:spcAft>
                  <a:spcPts val="0"/>
                </a:spcAft>
                <a:buNone/>
              </a:pPr>
              <a:endParaRPr lang="en" sz="1200"/>
            </a:p>
            <a:p>
              <a:r>
                <a:rPr lang="en" sz="1200"/>
                <a:t> - Short trapezoid chip reaches equilibrium faster than the long trapezoid and rectangle </a:t>
              </a:r>
            </a:p>
            <a:p>
              <a:pPr marL="0" lvl="0" indent="0" algn="l" rtl="0">
                <a:spcBef>
                  <a:spcPts val="0"/>
                </a:spcBef>
                <a:spcAft>
                  <a:spcPts val="0"/>
                </a:spcAft>
                <a:buNone/>
              </a:pPr>
              <a:endParaRPr lang="en" sz="1200"/>
            </a:p>
            <a:p>
              <a:pPr lvl="0" algn="l" rtl="0">
                <a:spcBef>
                  <a:spcPts val="0"/>
                </a:spcBef>
                <a:spcAft>
                  <a:spcPts val="0"/>
                </a:spcAft>
              </a:pPr>
              <a:r>
                <a:rPr lang="en" sz="1200"/>
                <a:t>- The competing factor of length is a greater determination in diffusion because the short chip starts with a greater membrane cross sectional area.</a:t>
              </a:r>
            </a:p>
            <a:p>
              <a:pPr marL="0" lvl="0" indent="0" algn="l" rtl="0">
                <a:spcBef>
                  <a:spcPts val="0"/>
                </a:spcBef>
                <a:spcAft>
                  <a:spcPts val="0"/>
                </a:spcAft>
                <a:buNone/>
              </a:pPr>
              <a:endParaRPr lang="en" sz="1200"/>
            </a:p>
            <a:p>
              <a:endParaRPr lang="en"/>
            </a:p>
            <a:p>
              <a:pPr marL="0" lvl="0" indent="0" algn="l" rtl="0">
                <a:spcBef>
                  <a:spcPts val="0"/>
                </a:spcBef>
                <a:spcAft>
                  <a:spcPts val="0"/>
                </a:spcAft>
                <a:buNone/>
              </a:pPr>
              <a:endParaRPr lang="en"/>
            </a:p>
          </p:txBody>
        </p:sp>
      </p:grpSp>
      <p:sp>
        <p:nvSpPr>
          <p:cNvPr id="2" name="Slide Number Placeholder 1">
            <a:extLst>
              <a:ext uri="{FF2B5EF4-FFF2-40B4-BE49-F238E27FC236}">
                <a16:creationId xmlns:a16="http://schemas.microsoft.com/office/drawing/2014/main" id="{47CF1C38-856A-D379-128C-D85708069539}"/>
              </a:ext>
            </a:extLst>
          </p:cNvPr>
          <p:cNvSpPr>
            <a:spLocks noGrp="1"/>
          </p:cNvSpPr>
          <p:nvPr>
            <p:ph type="sldNum" idx="12"/>
          </p:nvPr>
        </p:nvSpPr>
        <p:spPr/>
        <p:txBody>
          <a:bodyPr/>
          <a:lstStyle/>
          <a:p>
            <a:pPr marL="0" lvl="0" indent="0" algn="r" rtl="0">
              <a:spcBef>
                <a:spcPts val="0"/>
              </a:spcBef>
              <a:spcAft>
                <a:spcPts val="0"/>
              </a:spcAft>
              <a:buNone/>
            </a:pPr>
            <a:r>
              <a:rPr lang="en"/>
              <a:t>2</a:t>
            </a:r>
          </a:p>
        </p:txBody>
      </p:sp>
      <p:sp>
        <p:nvSpPr>
          <p:cNvPr id="3" name="Footer Placeholder 2">
            <a:extLst>
              <a:ext uri="{FF2B5EF4-FFF2-40B4-BE49-F238E27FC236}">
                <a16:creationId xmlns:a16="http://schemas.microsoft.com/office/drawing/2014/main" id="{24180BFA-C971-EAA7-5A1F-E17A68BCAD7F}"/>
              </a:ext>
            </a:extLst>
          </p:cNvPr>
          <p:cNvSpPr>
            <a:spLocks noGrp="1"/>
          </p:cNvSpPr>
          <p:nvPr>
            <p:ph type="ftr" sz="quarter" idx="13"/>
          </p:nvPr>
        </p:nvSpPr>
        <p:spPr/>
        <p:txBody>
          <a:bodyPr/>
          <a:lstStyle/>
          <a:p>
            <a:r>
              <a:rPr lang="en-US"/>
              <a:t>Next Generation Organ on Chip Platform NEU Young Scholars’ Program 2023</a:t>
            </a:r>
          </a:p>
        </p:txBody>
      </p:sp>
      <p:cxnSp>
        <p:nvCxnSpPr>
          <p:cNvPr id="4" name="Google Shape;175;p21">
            <a:extLst>
              <a:ext uri="{FF2B5EF4-FFF2-40B4-BE49-F238E27FC236}">
                <a16:creationId xmlns:a16="http://schemas.microsoft.com/office/drawing/2014/main" id="{B13E6CCA-1F45-D7F1-FC9D-24CF3AFE2FCA}"/>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9F5A5-C4CE-BC2A-5CAA-B652B1904C3E}"/>
              </a:ext>
            </a:extLst>
          </p:cNvPr>
          <p:cNvSpPr>
            <a:spLocks noGrp="1"/>
          </p:cNvSpPr>
          <p:nvPr>
            <p:ph type="title"/>
          </p:nvPr>
        </p:nvSpPr>
        <p:spPr>
          <a:xfrm>
            <a:off x="-3450" y="6417"/>
            <a:ext cx="8520600" cy="572700"/>
          </a:xfrm>
        </p:spPr>
        <p:txBody>
          <a:bodyPr>
            <a:normAutofit fontScale="90000"/>
          </a:bodyPr>
          <a:lstStyle/>
          <a:p>
            <a:r>
              <a:rPr lang="en-US"/>
              <a:t>References</a:t>
            </a:r>
          </a:p>
        </p:txBody>
      </p:sp>
      <p:sp>
        <p:nvSpPr>
          <p:cNvPr id="3" name="Text Placeholder 2">
            <a:extLst>
              <a:ext uri="{FF2B5EF4-FFF2-40B4-BE49-F238E27FC236}">
                <a16:creationId xmlns:a16="http://schemas.microsoft.com/office/drawing/2014/main" id="{240EBC28-4B15-938E-FBF6-AA19ED041444}"/>
              </a:ext>
            </a:extLst>
          </p:cNvPr>
          <p:cNvSpPr>
            <a:spLocks noGrp="1"/>
          </p:cNvSpPr>
          <p:nvPr>
            <p:ph type="body" idx="1"/>
          </p:nvPr>
        </p:nvSpPr>
        <p:spPr>
          <a:xfrm>
            <a:off x="51004" y="579116"/>
            <a:ext cx="9092996" cy="3403947"/>
          </a:xfrm>
        </p:spPr>
        <p:txBody>
          <a:bodyPr>
            <a:normAutofit/>
          </a:bodyPr>
          <a:lstStyle/>
          <a:p>
            <a:pPr marL="0" marR="0" indent="0">
              <a:lnSpc>
                <a:spcPct val="120000"/>
              </a:lnSpc>
              <a:spcBef>
                <a:spcPts val="0"/>
              </a:spcBef>
              <a:spcAft>
                <a:spcPts val="0"/>
              </a:spcAft>
              <a:buNone/>
            </a:pPr>
            <a:r>
              <a:rPr lang="en-US" sz="1000" err="1">
                <a:solidFill>
                  <a:schemeClr val="tx1"/>
                </a:solidFill>
                <a:effectLst/>
                <a:latin typeface="+mj-lt"/>
                <a:ea typeface="Times New Roman" panose="02020603050405020304" pitchFamily="18" charset="0"/>
                <a:cs typeface="Calibri"/>
              </a:rPr>
              <a:t>Abariga</a:t>
            </a:r>
            <a:r>
              <a:rPr lang="en-US" sz="1000">
                <a:solidFill>
                  <a:schemeClr val="tx1"/>
                </a:solidFill>
                <a:effectLst/>
                <a:latin typeface="+mj-lt"/>
                <a:ea typeface="Times New Roman" panose="02020603050405020304" pitchFamily="18" charset="0"/>
                <a:cs typeface="Calibri"/>
              </a:rPr>
              <a:t>, T. (n.d.). </a:t>
            </a:r>
            <a:r>
              <a:rPr lang="en-US" sz="1000" i="1">
                <a:solidFill>
                  <a:schemeClr val="tx1"/>
                </a:solidFill>
                <a:effectLst/>
                <a:latin typeface="+mj-lt"/>
                <a:ea typeface="Times New Roman" panose="02020603050405020304" pitchFamily="18" charset="0"/>
                <a:cs typeface="Calibri"/>
              </a:rPr>
              <a:t>The benefits of small length scales in microscale systems</a:t>
            </a:r>
            <a:r>
              <a:rPr lang="en-US" sz="1000">
                <a:solidFill>
                  <a:schemeClr val="tx1"/>
                </a:solidFill>
                <a:effectLst/>
                <a:latin typeface="+mj-lt"/>
                <a:ea typeface="Times New Roman" panose="02020603050405020304" pitchFamily="18" charset="0"/>
                <a:cs typeface="Calibri"/>
              </a:rPr>
              <a:t>. </a:t>
            </a:r>
            <a:r>
              <a:rPr lang="en-US" sz="1000" err="1">
                <a:solidFill>
                  <a:schemeClr val="tx1"/>
                </a:solidFill>
                <a:effectLst/>
                <a:latin typeface="+mj-lt"/>
                <a:ea typeface="Times New Roman" panose="02020603050405020304" pitchFamily="18" charset="0"/>
                <a:cs typeface="Calibri"/>
              </a:rPr>
              <a:t>OpenWetWare</a:t>
            </a:r>
            <a:r>
              <a:rPr lang="en-US" sz="1000">
                <a:solidFill>
                  <a:schemeClr val="tx1"/>
                </a:solidFill>
                <a:effectLst/>
                <a:latin typeface="+mj-lt"/>
                <a:ea typeface="Times New Roman" panose="02020603050405020304" pitchFamily="18" charset="0"/>
                <a:cs typeface="Calibri"/>
              </a:rPr>
              <a:t>. Retrieved July 27, 2023, from https://openwetware.org/wiki/The_Benefits_of_Small_Length_Scales_in_Microscale_Systems_-_Telvin_Abariga</a:t>
            </a:r>
          </a:p>
          <a:p>
            <a:pPr marL="0" marR="0" indent="0">
              <a:lnSpc>
                <a:spcPct val="120000"/>
              </a:lnSpc>
              <a:spcBef>
                <a:spcPts val="0"/>
              </a:spcBef>
              <a:spcAft>
                <a:spcPts val="0"/>
              </a:spcAft>
              <a:buNone/>
            </a:pPr>
            <a:endParaRPr lang="en-US" sz="1000">
              <a:solidFill>
                <a:schemeClr val="tx1"/>
              </a:solidFill>
              <a:effectLst/>
              <a:latin typeface="+mj-lt"/>
              <a:ea typeface="Calibri" panose="020F0502020204030204" pitchFamily="34" charset="0"/>
              <a:cs typeface="Calibri" panose="020F0502020204030204" pitchFamily="34" charset="0"/>
            </a:endParaRPr>
          </a:p>
          <a:p>
            <a:pPr marL="0" marR="0" indent="0">
              <a:lnSpc>
                <a:spcPct val="120000"/>
              </a:lnSpc>
              <a:spcBef>
                <a:spcPts val="0"/>
              </a:spcBef>
              <a:spcAft>
                <a:spcPts val="0"/>
              </a:spcAft>
              <a:buNone/>
            </a:pPr>
            <a:r>
              <a:rPr lang="en-US" sz="1000" err="1">
                <a:solidFill>
                  <a:schemeClr val="tx1"/>
                </a:solidFill>
                <a:effectLst/>
                <a:latin typeface="+mj-lt"/>
                <a:ea typeface="Times New Roman" panose="02020603050405020304" pitchFamily="18" charset="0"/>
                <a:cs typeface="Calibri"/>
              </a:rPr>
              <a:t>Bourbaba</a:t>
            </a:r>
            <a:r>
              <a:rPr lang="en-US" sz="1000">
                <a:solidFill>
                  <a:schemeClr val="tx1"/>
                </a:solidFill>
                <a:effectLst/>
                <a:latin typeface="+mj-lt"/>
                <a:ea typeface="Times New Roman" panose="02020603050405020304" pitchFamily="18" charset="0"/>
                <a:cs typeface="Calibri"/>
              </a:rPr>
              <a:t>, H., </a:t>
            </a:r>
            <a:r>
              <a:rPr lang="en-US" sz="1000" err="1">
                <a:solidFill>
                  <a:schemeClr val="tx1"/>
                </a:solidFill>
                <a:effectLst/>
                <a:latin typeface="+mj-lt"/>
                <a:ea typeface="Times New Roman" panose="02020603050405020304" pitchFamily="18" charset="0"/>
                <a:cs typeface="Calibri"/>
              </a:rPr>
              <a:t>achaiba</a:t>
            </a:r>
            <a:r>
              <a:rPr lang="en-US" sz="1000">
                <a:solidFill>
                  <a:schemeClr val="tx1"/>
                </a:solidFill>
                <a:effectLst/>
                <a:latin typeface="+mj-lt"/>
                <a:ea typeface="Times New Roman" panose="02020603050405020304" pitchFamily="18" charset="0"/>
                <a:cs typeface="Calibri"/>
              </a:rPr>
              <a:t>, C. B., &amp; Mohamed, B. (2013). Mechanical Behavior of Polymeric Membrane: Comparison between PDMS and PMMA for Micro Fluidic Application. </a:t>
            </a:r>
            <a:r>
              <a:rPr lang="en-US" sz="1000" i="1">
                <a:solidFill>
                  <a:schemeClr val="tx1"/>
                </a:solidFill>
                <a:effectLst/>
                <a:latin typeface="+mj-lt"/>
                <a:ea typeface="Times New Roman" panose="02020603050405020304" pitchFamily="18" charset="0"/>
                <a:cs typeface="Calibri"/>
              </a:rPr>
              <a:t>Energy Procedia</a:t>
            </a:r>
            <a:r>
              <a:rPr lang="en-US" sz="1000">
                <a:solidFill>
                  <a:schemeClr val="tx1"/>
                </a:solidFill>
                <a:effectLst/>
                <a:latin typeface="+mj-lt"/>
                <a:ea typeface="Times New Roman" panose="02020603050405020304" pitchFamily="18" charset="0"/>
                <a:cs typeface="Calibri"/>
              </a:rPr>
              <a:t>, </a:t>
            </a:r>
            <a:r>
              <a:rPr lang="en-US" sz="1000" i="1">
                <a:solidFill>
                  <a:schemeClr val="tx1"/>
                </a:solidFill>
                <a:effectLst/>
                <a:latin typeface="+mj-lt"/>
                <a:ea typeface="Times New Roman" panose="02020603050405020304" pitchFamily="18" charset="0"/>
                <a:cs typeface="Calibri"/>
              </a:rPr>
              <a:t>36</a:t>
            </a:r>
            <a:r>
              <a:rPr lang="en-US" sz="1000">
                <a:solidFill>
                  <a:schemeClr val="tx1"/>
                </a:solidFill>
                <a:effectLst/>
                <a:latin typeface="+mj-lt"/>
                <a:ea typeface="Times New Roman" panose="02020603050405020304" pitchFamily="18" charset="0"/>
                <a:cs typeface="Calibri"/>
              </a:rPr>
              <a:t>, 231-237. https://doi.org/10.1016/j.egypro.2013.07.026</a:t>
            </a:r>
          </a:p>
          <a:p>
            <a:pPr marL="0" marR="0" indent="0">
              <a:lnSpc>
                <a:spcPct val="120000"/>
              </a:lnSpc>
              <a:spcBef>
                <a:spcPts val="0"/>
              </a:spcBef>
              <a:spcAft>
                <a:spcPts val="0"/>
              </a:spcAft>
              <a:buNone/>
            </a:pPr>
            <a:endParaRPr lang="en-US" sz="1000">
              <a:solidFill>
                <a:schemeClr val="tx1"/>
              </a:solidFill>
              <a:effectLst/>
              <a:latin typeface="+mj-lt"/>
              <a:ea typeface="Calibri" panose="020F0502020204030204" pitchFamily="34" charset="0"/>
              <a:cs typeface="Calibri" panose="020F0502020204030204" pitchFamily="34" charset="0"/>
            </a:endParaRPr>
          </a:p>
          <a:p>
            <a:pPr marL="0" marR="0" indent="0">
              <a:lnSpc>
                <a:spcPct val="120000"/>
              </a:lnSpc>
              <a:spcBef>
                <a:spcPts val="0"/>
              </a:spcBef>
              <a:spcAft>
                <a:spcPts val="0"/>
              </a:spcAft>
              <a:buNone/>
            </a:pPr>
            <a:r>
              <a:rPr lang="en-US" sz="1000" err="1">
                <a:solidFill>
                  <a:schemeClr val="tx1"/>
                </a:solidFill>
                <a:effectLst/>
                <a:latin typeface="+mj-lt"/>
                <a:ea typeface="Times New Roman" panose="02020603050405020304" pitchFamily="18" charset="0"/>
                <a:cs typeface="Calibri"/>
              </a:rPr>
              <a:t>Bruzewicz</a:t>
            </a:r>
            <a:r>
              <a:rPr lang="en-US" sz="1000">
                <a:solidFill>
                  <a:schemeClr val="tx1"/>
                </a:solidFill>
                <a:effectLst/>
                <a:latin typeface="+mj-lt"/>
                <a:ea typeface="Times New Roman" panose="02020603050405020304" pitchFamily="18" charset="0"/>
                <a:cs typeface="Calibri"/>
              </a:rPr>
              <a:t>, D. A., </a:t>
            </a:r>
            <a:r>
              <a:rPr lang="en-US" sz="1000" err="1">
                <a:solidFill>
                  <a:schemeClr val="tx1"/>
                </a:solidFill>
                <a:effectLst/>
                <a:latin typeface="+mj-lt"/>
                <a:ea typeface="Times New Roman" panose="02020603050405020304" pitchFamily="18" charset="0"/>
                <a:cs typeface="Calibri"/>
              </a:rPr>
              <a:t>Reches</a:t>
            </a:r>
            <a:r>
              <a:rPr lang="en-US" sz="1000">
                <a:solidFill>
                  <a:schemeClr val="tx1"/>
                </a:solidFill>
                <a:effectLst/>
                <a:latin typeface="+mj-lt"/>
                <a:ea typeface="Times New Roman" panose="02020603050405020304" pitchFamily="18" charset="0"/>
                <a:cs typeface="Calibri"/>
              </a:rPr>
              <a:t>, M., &amp; </a:t>
            </a:r>
            <a:r>
              <a:rPr lang="en-US" sz="1000" err="1">
                <a:solidFill>
                  <a:schemeClr val="tx1"/>
                </a:solidFill>
                <a:effectLst/>
                <a:latin typeface="+mj-lt"/>
                <a:ea typeface="Times New Roman" panose="02020603050405020304" pitchFamily="18" charset="0"/>
                <a:cs typeface="Calibri"/>
              </a:rPr>
              <a:t>Whitesides</a:t>
            </a:r>
            <a:r>
              <a:rPr lang="en-US" sz="1000">
                <a:solidFill>
                  <a:schemeClr val="tx1"/>
                </a:solidFill>
                <a:effectLst/>
                <a:latin typeface="+mj-lt"/>
                <a:ea typeface="Times New Roman" panose="02020603050405020304" pitchFamily="18" charset="0"/>
                <a:cs typeface="Calibri"/>
              </a:rPr>
              <a:t>, G. M. (2008). Low-cost printing of poly(</a:t>
            </a:r>
            <a:r>
              <a:rPr lang="en-US" sz="1000" err="1">
                <a:solidFill>
                  <a:schemeClr val="tx1"/>
                </a:solidFill>
                <a:effectLst/>
                <a:latin typeface="+mj-lt"/>
                <a:ea typeface="Times New Roman" panose="02020603050405020304" pitchFamily="18" charset="0"/>
                <a:cs typeface="Calibri"/>
              </a:rPr>
              <a:t>dimethylsiloxane</a:t>
            </a:r>
            <a:r>
              <a:rPr lang="en-US" sz="1000">
                <a:solidFill>
                  <a:schemeClr val="tx1"/>
                </a:solidFill>
                <a:effectLst/>
                <a:latin typeface="+mj-lt"/>
                <a:ea typeface="Times New Roman" panose="02020603050405020304" pitchFamily="18" charset="0"/>
                <a:cs typeface="Calibri"/>
              </a:rPr>
              <a:t>) barriers to define microchannels in paper. </a:t>
            </a:r>
            <a:r>
              <a:rPr lang="en-US" sz="1000" i="1">
                <a:solidFill>
                  <a:schemeClr val="tx1"/>
                </a:solidFill>
                <a:effectLst/>
                <a:latin typeface="+mj-lt"/>
                <a:ea typeface="Times New Roman" panose="02020603050405020304" pitchFamily="18" charset="0"/>
                <a:cs typeface="Calibri"/>
              </a:rPr>
              <a:t>Analytical chemistry</a:t>
            </a:r>
            <a:r>
              <a:rPr lang="en-US" sz="1000">
                <a:solidFill>
                  <a:schemeClr val="tx1"/>
                </a:solidFill>
                <a:effectLst/>
                <a:latin typeface="+mj-lt"/>
                <a:ea typeface="Times New Roman" panose="02020603050405020304" pitchFamily="18" charset="0"/>
                <a:cs typeface="Calibri"/>
              </a:rPr>
              <a:t>, </a:t>
            </a:r>
            <a:r>
              <a:rPr lang="en-US" sz="1000" i="1">
                <a:solidFill>
                  <a:schemeClr val="tx1"/>
                </a:solidFill>
                <a:effectLst/>
                <a:latin typeface="+mj-lt"/>
                <a:ea typeface="Times New Roman" panose="02020603050405020304" pitchFamily="18" charset="0"/>
                <a:cs typeface="Calibri"/>
              </a:rPr>
              <a:t>80</a:t>
            </a:r>
            <a:r>
              <a:rPr lang="en-US" sz="1000">
                <a:solidFill>
                  <a:schemeClr val="tx1"/>
                </a:solidFill>
                <a:effectLst/>
                <a:latin typeface="+mj-lt"/>
                <a:ea typeface="Times New Roman" panose="02020603050405020304" pitchFamily="18" charset="0"/>
                <a:cs typeface="Calibri"/>
              </a:rPr>
              <a:t>(9), 3387–3392. https://doi.org/10.1021/ac702605a</a:t>
            </a:r>
          </a:p>
          <a:p>
            <a:pPr marL="0" marR="0" indent="0">
              <a:lnSpc>
                <a:spcPct val="120000"/>
              </a:lnSpc>
              <a:spcBef>
                <a:spcPts val="0"/>
              </a:spcBef>
              <a:spcAft>
                <a:spcPts val="0"/>
              </a:spcAft>
              <a:buNone/>
            </a:pPr>
            <a:endParaRPr lang="en-US" sz="1000">
              <a:solidFill>
                <a:schemeClr val="tx1"/>
              </a:solidFill>
              <a:effectLst/>
              <a:latin typeface="+mj-lt"/>
              <a:ea typeface="Calibri" panose="020F0502020204030204" pitchFamily="34" charset="0"/>
              <a:cs typeface="Calibri" panose="020F0502020204030204" pitchFamily="34" charset="0"/>
            </a:endParaRPr>
          </a:p>
          <a:p>
            <a:pPr marL="0" marR="0" indent="0">
              <a:lnSpc>
                <a:spcPct val="120000"/>
              </a:lnSpc>
              <a:spcBef>
                <a:spcPts val="0"/>
              </a:spcBef>
              <a:spcAft>
                <a:spcPts val="0"/>
              </a:spcAft>
              <a:buNone/>
            </a:pPr>
            <a:r>
              <a:rPr lang="en-US" sz="1000" i="1">
                <a:solidFill>
                  <a:schemeClr val="tx1"/>
                </a:solidFill>
                <a:effectLst/>
                <a:latin typeface="+mj-lt"/>
                <a:ea typeface="Times New Roman" panose="02020603050405020304" pitchFamily="18" charset="0"/>
                <a:cs typeface="Calibri"/>
              </a:rPr>
              <a:t>Materials for microfabrication</a:t>
            </a:r>
            <a:r>
              <a:rPr lang="en-US" sz="1000">
                <a:solidFill>
                  <a:schemeClr val="tx1"/>
                </a:solidFill>
                <a:effectLst/>
                <a:latin typeface="+mj-lt"/>
                <a:ea typeface="Times New Roman" panose="02020603050405020304" pitchFamily="18" charset="0"/>
                <a:cs typeface="Calibri"/>
              </a:rPr>
              <a:t>. (n.d.). </a:t>
            </a:r>
            <a:r>
              <a:rPr lang="en-US" sz="1000" err="1">
                <a:solidFill>
                  <a:schemeClr val="tx1"/>
                </a:solidFill>
                <a:effectLst/>
                <a:latin typeface="+mj-lt"/>
                <a:ea typeface="Times New Roman" panose="02020603050405020304" pitchFamily="18" charset="0"/>
                <a:cs typeface="Calibri"/>
              </a:rPr>
              <a:t>Ufluidix</a:t>
            </a:r>
            <a:r>
              <a:rPr lang="en-US" sz="1000">
                <a:solidFill>
                  <a:schemeClr val="tx1"/>
                </a:solidFill>
                <a:effectLst/>
                <a:latin typeface="+mj-lt"/>
                <a:ea typeface="Times New Roman" panose="02020603050405020304" pitchFamily="18" charset="0"/>
                <a:cs typeface="Calibri"/>
              </a:rPr>
              <a:t>. Retrieved July 27, 2023, from https://www.ufluidix.com/microfluidic-technical-knowledgebase/materials-for-microfabrication/#:~:text=Gas%20permeability%3A%20PDMS%20is%20a,in%20long%20term%20cell%20cultures</a:t>
            </a:r>
          </a:p>
          <a:p>
            <a:pPr marL="0" marR="0" indent="0">
              <a:lnSpc>
                <a:spcPct val="120000"/>
              </a:lnSpc>
              <a:spcBef>
                <a:spcPts val="0"/>
              </a:spcBef>
              <a:spcAft>
                <a:spcPts val="0"/>
              </a:spcAft>
              <a:buNone/>
            </a:pPr>
            <a:endParaRPr lang="en-US" sz="1000">
              <a:solidFill>
                <a:schemeClr val="tx1"/>
              </a:solidFill>
              <a:effectLst/>
              <a:latin typeface="+mj-lt"/>
              <a:ea typeface="Calibri" panose="020F0502020204030204" pitchFamily="34" charset="0"/>
              <a:cs typeface="Calibri" panose="020F0502020204030204" pitchFamily="34" charset="0"/>
            </a:endParaRPr>
          </a:p>
          <a:p>
            <a:pPr marL="0" marR="0" indent="0">
              <a:lnSpc>
                <a:spcPct val="120000"/>
              </a:lnSpc>
              <a:spcBef>
                <a:spcPts val="0"/>
              </a:spcBef>
              <a:spcAft>
                <a:spcPts val="0"/>
              </a:spcAft>
              <a:buNone/>
            </a:pPr>
            <a:r>
              <a:rPr lang="en-US" sz="1000" i="1">
                <a:solidFill>
                  <a:schemeClr val="tx1"/>
                </a:solidFill>
                <a:effectLst/>
                <a:latin typeface="+mj-lt"/>
                <a:ea typeface="Times New Roman" panose="02020603050405020304" pitchFamily="18" charset="0"/>
                <a:cs typeface="Calibri"/>
              </a:rPr>
              <a:t>PDMS: A review</a:t>
            </a:r>
            <a:r>
              <a:rPr lang="en-US" sz="1000">
                <a:solidFill>
                  <a:schemeClr val="tx1"/>
                </a:solidFill>
                <a:effectLst/>
                <a:latin typeface="+mj-lt"/>
                <a:ea typeface="Times New Roman" panose="02020603050405020304" pitchFamily="18" charset="0"/>
                <a:cs typeface="Calibri"/>
              </a:rPr>
              <a:t>. (n.d.). </a:t>
            </a:r>
            <a:r>
              <a:rPr lang="en-US" sz="1000" err="1">
                <a:solidFill>
                  <a:schemeClr val="tx1"/>
                </a:solidFill>
                <a:effectLst/>
                <a:latin typeface="+mj-lt"/>
                <a:ea typeface="Times New Roman" panose="02020603050405020304" pitchFamily="18" charset="0"/>
                <a:cs typeface="Calibri"/>
              </a:rPr>
              <a:t>Elve</a:t>
            </a:r>
            <a:r>
              <a:rPr lang="en-US" sz="1000">
                <a:solidFill>
                  <a:schemeClr val="tx1"/>
                </a:solidFill>
                <a:effectLst/>
                <a:latin typeface="+mj-lt"/>
                <a:ea typeface="Times New Roman" panose="02020603050405020304" pitchFamily="18" charset="0"/>
                <a:cs typeface="Calibri"/>
              </a:rPr>
              <a:t> Flow. Retrieved July 27, 2023, from https://www.elveflow.com/microfluidic-reviews/general-microfluidics/the-polydimethylsiloxane-pdms-and-microfluidics/#:~:text=PDMS%20is%20one%20of%20the,microfluidic%20chips%20from%20a%20mold</a:t>
            </a:r>
            <a:endParaRPr lang="en-US" sz="1000">
              <a:solidFill>
                <a:schemeClr val="tx1"/>
              </a:solidFill>
              <a:effectLst/>
              <a:latin typeface="+mj-lt"/>
              <a:ea typeface="Calibri" panose="020F0502020204030204" pitchFamily="34" charset="0"/>
              <a:cs typeface="Calibri"/>
            </a:endParaRPr>
          </a:p>
          <a:p>
            <a:pPr marL="114300" indent="0">
              <a:lnSpc>
                <a:spcPct val="120000"/>
              </a:lnSpc>
              <a:buNone/>
            </a:pPr>
            <a:endParaRPr lang="en-US" sz="1000">
              <a:solidFill>
                <a:schemeClr val="tx1"/>
              </a:solidFill>
              <a:latin typeface="+mj-lt"/>
            </a:endParaRPr>
          </a:p>
        </p:txBody>
      </p:sp>
      <p:sp>
        <p:nvSpPr>
          <p:cNvPr id="4" name="Slide Number Placeholder 3">
            <a:extLst>
              <a:ext uri="{FF2B5EF4-FFF2-40B4-BE49-F238E27FC236}">
                <a16:creationId xmlns:a16="http://schemas.microsoft.com/office/drawing/2014/main" id="{0697327B-EDF9-8299-C866-5CD7A53678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
        <p:nvSpPr>
          <p:cNvPr id="7" name="Footer Placeholder 6">
            <a:extLst>
              <a:ext uri="{FF2B5EF4-FFF2-40B4-BE49-F238E27FC236}">
                <a16:creationId xmlns:a16="http://schemas.microsoft.com/office/drawing/2014/main" id="{3CE7A9A0-A18C-C24F-2B15-D703DE3E815B}"/>
              </a:ext>
            </a:extLst>
          </p:cNvPr>
          <p:cNvSpPr>
            <a:spLocks noGrp="1"/>
          </p:cNvSpPr>
          <p:nvPr>
            <p:ph type="ftr" sz="quarter" idx="13"/>
          </p:nvPr>
        </p:nvSpPr>
        <p:spPr/>
        <p:txBody>
          <a:bodyPr/>
          <a:lstStyle/>
          <a:p>
            <a:r>
              <a:rPr lang="en-US"/>
              <a:t>Next Generation Organ on Chip Platform NEU Young Scholars’ Program 2023</a:t>
            </a:r>
          </a:p>
        </p:txBody>
      </p:sp>
      <p:cxnSp>
        <p:nvCxnSpPr>
          <p:cNvPr id="9" name="Google Shape;175;p21">
            <a:extLst>
              <a:ext uri="{FF2B5EF4-FFF2-40B4-BE49-F238E27FC236}">
                <a16:creationId xmlns:a16="http://schemas.microsoft.com/office/drawing/2014/main" id="{7D50637B-78F1-8B25-0DD1-3FC67C7A33B7}"/>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spTree>
    <p:extLst>
      <p:ext uri="{BB962C8B-B14F-4D97-AF65-F5344CB8AC3E}">
        <p14:creationId xmlns:p14="http://schemas.microsoft.com/office/powerpoint/2010/main" val="3299955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E35D9-A215-7F79-0761-6F43CD0DD4D9}"/>
              </a:ext>
            </a:extLst>
          </p:cNvPr>
          <p:cNvSpPr>
            <a:spLocks noGrp="1"/>
          </p:cNvSpPr>
          <p:nvPr>
            <p:ph type="title"/>
          </p:nvPr>
        </p:nvSpPr>
        <p:spPr>
          <a:xfrm>
            <a:off x="51300" y="1925"/>
            <a:ext cx="8520600" cy="572700"/>
          </a:xfrm>
        </p:spPr>
        <p:txBody>
          <a:bodyPr>
            <a:normAutofit fontScale="90000"/>
          </a:bodyPr>
          <a:lstStyle/>
          <a:p>
            <a:r>
              <a:rPr lang="en-US"/>
              <a:t>Acknowledgements</a:t>
            </a:r>
          </a:p>
        </p:txBody>
      </p:sp>
      <p:sp>
        <p:nvSpPr>
          <p:cNvPr id="5" name="Slide Number Placeholder 4">
            <a:extLst>
              <a:ext uri="{FF2B5EF4-FFF2-40B4-BE49-F238E27FC236}">
                <a16:creationId xmlns:a16="http://schemas.microsoft.com/office/drawing/2014/main" id="{42869EF9-A70C-CF6C-D47D-643DAF8BF4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cxnSp>
        <p:nvCxnSpPr>
          <p:cNvPr id="6" name="Google Shape;175;p21">
            <a:extLst>
              <a:ext uri="{FF2B5EF4-FFF2-40B4-BE49-F238E27FC236}">
                <a16:creationId xmlns:a16="http://schemas.microsoft.com/office/drawing/2014/main" id="{AE385CE1-2D04-2346-98E1-AEF8B8BEFFA9}"/>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sp>
        <p:nvSpPr>
          <p:cNvPr id="9" name="TextBox 8">
            <a:extLst>
              <a:ext uri="{FF2B5EF4-FFF2-40B4-BE49-F238E27FC236}">
                <a16:creationId xmlns:a16="http://schemas.microsoft.com/office/drawing/2014/main" id="{9EFA9FD3-7ECE-9919-5319-5F0DC54EB520}"/>
              </a:ext>
            </a:extLst>
          </p:cNvPr>
          <p:cNvSpPr txBox="1"/>
          <p:nvPr/>
        </p:nvSpPr>
        <p:spPr>
          <a:xfrm>
            <a:off x="51299" y="728706"/>
            <a:ext cx="4698931" cy="2893100"/>
          </a:xfrm>
          <a:prstGeom prst="rect">
            <a:avLst/>
          </a:prstGeom>
          <a:noFill/>
        </p:spPr>
        <p:txBody>
          <a:bodyPr wrap="square">
            <a:spAutoFit/>
          </a:bodyPr>
          <a:lstStyle/>
          <a:p>
            <a:r>
              <a:rPr lang="en-US" b="1"/>
              <a:t>Department of Chemical Engineering</a:t>
            </a:r>
          </a:p>
          <a:p>
            <a:r>
              <a:rPr lang="en-US" u="sng"/>
              <a:t>Professor Ryan </a:t>
            </a:r>
            <a:r>
              <a:rPr lang="en-US" u="sng" err="1"/>
              <a:t>Koppes</a:t>
            </a:r>
            <a:r>
              <a:rPr lang="en-US" u="sng"/>
              <a:t>, Ph.D.</a:t>
            </a:r>
          </a:p>
          <a:p>
            <a:r>
              <a:rPr lang="en-US"/>
              <a:t>Professor Abigail </a:t>
            </a:r>
            <a:r>
              <a:rPr lang="en-US" err="1"/>
              <a:t>Koppes</a:t>
            </a:r>
            <a:r>
              <a:rPr lang="en-US"/>
              <a:t>, Ph.D.</a:t>
            </a:r>
          </a:p>
          <a:p>
            <a:r>
              <a:rPr lang="en-US"/>
              <a:t>Dr. Jessica Snyder, Ph.D.</a:t>
            </a:r>
          </a:p>
          <a:p>
            <a:r>
              <a:rPr lang="en-US" u="sng"/>
              <a:t>Nolan </a:t>
            </a:r>
            <a:r>
              <a:rPr lang="en-US" u="sng" err="1"/>
              <a:t>Burson</a:t>
            </a:r>
            <a:r>
              <a:rPr lang="en-US"/>
              <a:t>, Ph.D. Student</a:t>
            </a:r>
          </a:p>
          <a:p>
            <a:r>
              <a:rPr lang="en-US" u="sng"/>
              <a:t>Bryan </a:t>
            </a:r>
            <a:r>
              <a:rPr lang="en-US" u="sng" err="1"/>
              <a:t>Schellberg</a:t>
            </a:r>
            <a:r>
              <a:rPr lang="en-US"/>
              <a:t>, Ph.D. Candidate</a:t>
            </a:r>
          </a:p>
          <a:p>
            <a:r>
              <a:rPr lang="en-US" u="sng"/>
              <a:t>Kat </a:t>
            </a:r>
            <a:r>
              <a:rPr lang="en-US" u="sng" err="1"/>
              <a:t>Nilov</a:t>
            </a:r>
            <a:r>
              <a:rPr lang="en-US"/>
              <a:t>, Ph.D. Student</a:t>
            </a:r>
          </a:p>
          <a:p>
            <a:r>
              <a:rPr lang="en-US"/>
              <a:t>Selina Banerjee, Ph.D. Candidate</a:t>
            </a:r>
          </a:p>
          <a:p>
            <a:r>
              <a:rPr lang="en-US"/>
              <a:t>Kyla Nichols, Ph.D. Candidate</a:t>
            </a:r>
          </a:p>
          <a:p>
            <a:r>
              <a:rPr lang="en-US"/>
              <a:t>Katelyn Neuman, Ph.D. Candidate</a:t>
            </a:r>
          </a:p>
          <a:p>
            <a:r>
              <a:rPr lang="en-US"/>
              <a:t>Justin Hayes, Ph.D. Candidate</a:t>
            </a:r>
          </a:p>
          <a:p>
            <a:r>
              <a:rPr lang="en-US"/>
              <a:t>Bill Doherty, Ph.D. Candidate</a:t>
            </a:r>
          </a:p>
          <a:p>
            <a:r>
              <a:rPr lang="en-US"/>
              <a:t>Brent </a:t>
            </a:r>
            <a:r>
              <a:rPr lang="en-US" err="1"/>
              <a:t>Buchinger</a:t>
            </a:r>
            <a:r>
              <a:rPr lang="en-US"/>
              <a:t>, Ph.D. Student</a:t>
            </a:r>
          </a:p>
        </p:txBody>
      </p:sp>
      <p:sp>
        <p:nvSpPr>
          <p:cNvPr id="11" name="TextBox 10">
            <a:extLst>
              <a:ext uri="{FF2B5EF4-FFF2-40B4-BE49-F238E27FC236}">
                <a16:creationId xmlns:a16="http://schemas.microsoft.com/office/drawing/2014/main" id="{696918FF-5CEF-7316-0C92-ED569E7887D9}"/>
              </a:ext>
            </a:extLst>
          </p:cNvPr>
          <p:cNvSpPr txBox="1"/>
          <p:nvPr/>
        </p:nvSpPr>
        <p:spPr>
          <a:xfrm>
            <a:off x="4311600" y="728706"/>
            <a:ext cx="4614620" cy="1384995"/>
          </a:xfrm>
          <a:prstGeom prst="rect">
            <a:avLst/>
          </a:prstGeom>
          <a:noFill/>
        </p:spPr>
        <p:txBody>
          <a:bodyPr wrap="square">
            <a:spAutoFit/>
          </a:bodyPr>
          <a:lstStyle/>
          <a:p>
            <a:pPr rtl="0">
              <a:spcBef>
                <a:spcPts val="0"/>
              </a:spcBef>
              <a:spcAft>
                <a:spcPts val="0"/>
              </a:spcAft>
            </a:pPr>
            <a:r>
              <a:rPr lang="en-US" b="1" i="0" u="none" strike="noStrike">
                <a:solidFill>
                  <a:srgbClr val="000000"/>
                </a:solidFill>
                <a:effectLst/>
                <a:latin typeface="+mj-lt"/>
              </a:rPr>
              <a:t>Center for STEM Education​</a:t>
            </a:r>
            <a:endParaRPr lang="en-US" b="0">
              <a:effectLst/>
              <a:latin typeface="+mj-lt"/>
            </a:endParaRPr>
          </a:p>
          <a:p>
            <a:pPr rtl="0">
              <a:spcBef>
                <a:spcPts val="0"/>
              </a:spcBef>
              <a:spcAft>
                <a:spcPts val="0"/>
              </a:spcAft>
            </a:pPr>
            <a:r>
              <a:rPr lang="en-US" b="0" i="0" u="none" strike="noStrike">
                <a:solidFill>
                  <a:srgbClr val="000000"/>
                </a:solidFill>
                <a:effectLst/>
                <a:latin typeface="+mj-lt"/>
              </a:rPr>
              <a:t>Claire Duggan, Executive Director ​</a:t>
            </a:r>
          </a:p>
          <a:p>
            <a:pPr rtl="0">
              <a:spcBef>
                <a:spcPts val="0"/>
              </a:spcBef>
              <a:spcAft>
                <a:spcPts val="0"/>
              </a:spcAft>
            </a:pPr>
            <a:r>
              <a:rPr lang="en-US">
                <a:latin typeface="+mj-lt"/>
              </a:rPr>
              <a:t>Jennifer Love, Associate Director</a:t>
            </a:r>
            <a:endParaRPr lang="en-US" b="0">
              <a:effectLst/>
              <a:latin typeface="+mj-lt"/>
            </a:endParaRPr>
          </a:p>
          <a:p>
            <a:pPr rtl="0">
              <a:spcBef>
                <a:spcPts val="0"/>
              </a:spcBef>
              <a:spcAft>
                <a:spcPts val="0"/>
              </a:spcAft>
            </a:pPr>
            <a:r>
              <a:rPr lang="en-US" b="0" i="0" u="none" strike="noStrike">
                <a:solidFill>
                  <a:srgbClr val="000000"/>
                </a:solidFill>
                <a:effectLst/>
                <a:latin typeface="+mj-lt"/>
              </a:rPr>
              <a:t>Claire </a:t>
            </a:r>
            <a:r>
              <a:rPr lang="en-US" b="0" i="0" u="none" strike="noStrike" err="1">
                <a:solidFill>
                  <a:srgbClr val="000000"/>
                </a:solidFill>
                <a:effectLst/>
                <a:latin typeface="+mj-lt"/>
              </a:rPr>
              <a:t>Stipp</a:t>
            </a:r>
            <a:r>
              <a:rPr lang="en-US" b="0" i="0" u="none" strike="noStrike">
                <a:solidFill>
                  <a:srgbClr val="000000"/>
                </a:solidFill>
                <a:effectLst/>
                <a:latin typeface="+mj-lt"/>
              </a:rPr>
              <a:t> &amp; Yassine </a:t>
            </a:r>
            <a:r>
              <a:rPr lang="en-US" b="0" i="0" u="none" strike="noStrike" err="1">
                <a:solidFill>
                  <a:srgbClr val="000000"/>
                </a:solidFill>
                <a:effectLst/>
                <a:latin typeface="+mj-lt"/>
              </a:rPr>
              <a:t>Souabny</a:t>
            </a:r>
            <a:r>
              <a:rPr lang="en-US" b="0" i="0" u="none" strike="noStrike">
                <a:solidFill>
                  <a:srgbClr val="000000"/>
                </a:solidFill>
                <a:effectLst/>
                <a:latin typeface="+mj-lt"/>
              </a:rPr>
              <a:t>, YSP Coordinators​</a:t>
            </a:r>
            <a:endParaRPr lang="en-US" b="0">
              <a:effectLst/>
              <a:latin typeface="+mj-lt"/>
            </a:endParaRPr>
          </a:p>
          <a:p>
            <a:pPr rtl="0">
              <a:spcBef>
                <a:spcPts val="0"/>
              </a:spcBef>
              <a:spcAft>
                <a:spcPts val="0"/>
              </a:spcAft>
            </a:pPr>
            <a:r>
              <a:rPr lang="en-US" b="0" i="0" u="none" strike="noStrike">
                <a:solidFill>
                  <a:srgbClr val="000000"/>
                </a:solidFill>
                <a:effectLst/>
                <a:latin typeface="+mj-lt"/>
              </a:rPr>
              <a:t>Nicolas Fuchs, Project Implementation Coordinator​</a:t>
            </a:r>
            <a:endParaRPr lang="en-US" b="0">
              <a:effectLst/>
              <a:latin typeface="+mj-lt"/>
            </a:endParaRPr>
          </a:p>
          <a:p>
            <a:r>
              <a:rPr lang="en-US" b="0" i="0" u="none" strike="noStrike">
                <a:solidFill>
                  <a:srgbClr val="000000"/>
                </a:solidFill>
                <a:effectLst/>
                <a:latin typeface="+mj-lt"/>
              </a:rPr>
              <a:t>Mary Howley. Administrative Officer</a:t>
            </a:r>
            <a:endParaRPr lang="en-US">
              <a:latin typeface="+mj-lt"/>
            </a:endParaRPr>
          </a:p>
        </p:txBody>
      </p:sp>
      <p:pic>
        <p:nvPicPr>
          <p:cNvPr id="1026" name="Picture 2">
            <a:extLst>
              <a:ext uri="{FF2B5EF4-FFF2-40B4-BE49-F238E27FC236}">
                <a16:creationId xmlns:a16="http://schemas.microsoft.com/office/drawing/2014/main" id="{3A43F389-712E-6719-8528-80D31163B6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584" b="25424"/>
          <a:stretch/>
        </p:blipFill>
        <p:spPr bwMode="auto">
          <a:xfrm>
            <a:off x="3265703" y="2113701"/>
            <a:ext cx="4888988" cy="28677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110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91D6447-0641-D862-0A4B-1E7FBE243B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pic>
        <p:nvPicPr>
          <p:cNvPr id="9" name="Picture 8">
            <a:extLst>
              <a:ext uri="{FF2B5EF4-FFF2-40B4-BE49-F238E27FC236}">
                <a16:creationId xmlns:a16="http://schemas.microsoft.com/office/drawing/2014/main" id="{EA72A8DD-6B32-B24E-7727-45E2F2E20EE4}"/>
              </a:ext>
            </a:extLst>
          </p:cNvPr>
          <p:cNvPicPr>
            <a:picLocks noChangeAspect="1"/>
          </p:cNvPicPr>
          <p:nvPr/>
        </p:nvPicPr>
        <p:blipFill>
          <a:blip r:embed="rId2"/>
          <a:stretch>
            <a:fillRect/>
          </a:stretch>
        </p:blipFill>
        <p:spPr>
          <a:xfrm>
            <a:off x="1173616" y="0"/>
            <a:ext cx="6796768" cy="5143500"/>
          </a:xfrm>
          <a:prstGeom prst="rect">
            <a:avLst/>
          </a:prstGeom>
        </p:spPr>
      </p:pic>
    </p:spTree>
    <p:extLst>
      <p:ext uri="{BB962C8B-B14F-4D97-AF65-F5344CB8AC3E}">
        <p14:creationId xmlns:p14="http://schemas.microsoft.com/office/powerpoint/2010/main" val="2298639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EFA97-BDE3-C88B-7B90-29DE1D716D8C}"/>
              </a:ext>
            </a:extLst>
          </p:cNvPr>
          <p:cNvSpPr>
            <a:spLocks noGrp="1"/>
          </p:cNvSpPr>
          <p:nvPr>
            <p:ph type="title"/>
          </p:nvPr>
        </p:nvSpPr>
        <p:spPr/>
        <p:txBody>
          <a:bodyPr>
            <a:normAutofit fontScale="90000"/>
          </a:bodyPr>
          <a:lstStyle/>
          <a:p>
            <a:r>
              <a:rPr lang="en-US"/>
              <a:t>Extra slides </a:t>
            </a:r>
          </a:p>
        </p:txBody>
      </p:sp>
      <p:sp>
        <p:nvSpPr>
          <p:cNvPr id="5" name="Slide Number Placeholder 4">
            <a:extLst>
              <a:ext uri="{FF2B5EF4-FFF2-40B4-BE49-F238E27FC236}">
                <a16:creationId xmlns:a16="http://schemas.microsoft.com/office/drawing/2014/main" id="{C3E8A9CD-AD18-50CD-BAF7-6A4AD7A65B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23</a:t>
            </a:fld>
            <a:endParaRPr lang="en"/>
          </a:p>
        </p:txBody>
      </p:sp>
    </p:spTree>
    <p:extLst>
      <p:ext uri="{BB962C8B-B14F-4D97-AF65-F5344CB8AC3E}">
        <p14:creationId xmlns:p14="http://schemas.microsoft.com/office/powerpoint/2010/main" val="1255712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1" y="0"/>
            <a:ext cx="9144001" cy="573088"/>
          </a:xfrm>
        </p:spPr>
        <p:txBody>
          <a:bodyPr spcFirstLastPara="1" wrap="square" lIns="91425" tIns="91425" rIns="91425" bIns="91425" anchor="t" anchorCtr="0">
            <a:noAutofit/>
          </a:bodyPr>
          <a:lstStyle/>
          <a:p>
            <a:pPr lvl="0"/>
            <a:r>
              <a:rPr lang="en-US" sz="2100"/>
              <a:t>Investigating membrane geometry on diffusion (D) in a microfluidic system   </a:t>
            </a:r>
          </a:p>
        </p:txBody>
      </p:sp>
      <p:sp>
        <p:nvSpPr>
          <p:cNvPr id="2" name="Slide Number Placeholder 1">
            <a:extLst>
              <a:ext uri="{FF2B5EF4-FFF2-40B4-BE49-F238E27FC236}">
                <a16:creationId xmlns:a16="http://schemas.microsoft.com/office/drawing/2014/main" id="{82D164ED-3FFF-3F86-6FEE-4536FAED10A2}"/>
              </a:ext>
            </a:extLst>
          </p:cNvPr>
          <p:cNvSpPr>
            <a:spLocks noGrp="1"/>
          </p:cNvSpPr>
          <p:nvPr>
            <p:ph type="sldNum" idx="12"/>
          </p:nvPr>
        </p:nvSpPr>
        <p:spPr>
          <a:xfrm>
            <a:off x="8472458" y="4663217"/>
            <a:ext cx="548700" cy="393600"/>
          </a:xfrm>
        </p:spPr>
        <p:txBody>
          <a:bodyPr/>
          <a:lstStyle/>
          <a:p>
            <a:pPr lvl="0"/>
            <a:fld id="{00000000-1234-1234-1234-123412341234}" type="slidenum">
              <a:rPr lang="en" smtClean="0"/>
              <a:pPr lvl="0"/>
              <a:t>24</a:t>
            </a:fld>
            <a:endParaRPr lang="en"/>
          </a:p>
        </p:txBody>
      </p:sp>
      <p:grpSp>
        <p:nvGrpSpPr>
          <p:cNvPr id="21" name="Group 20">
            <a:extLst>
              <a:ext uri="{FF2B5EF4-FFF2-40B4-BE49-F238E27FC236}">
                <a16:creationId xmlns:a16="http://schemas.microsoft.com/office/drawing/2014/main" id="{4D944664-A980-964F-4161-F5DB676E165C}"/>
              </a:ext>
            </a:extLst>
          </p:cNvPr>
          <p:cNvGrpSpPr/>
          <p:nvPr/>
        </p:nvGrpSpPr>
        <p:grpSpPr>
          <a:xfrm>
            <a:off x="458658" y="1813923"/>
            <a:ext cx="3819428" cy="2481221"/>
            <a:chOff x="205565" y="1478822"/>
            <a:chExt cx="5519730" cy="3227383"/>
          </a:xfrm>
        </p:grpSpPr>
        <p:pic>
          <p:nvPicPr>
            <p:cNvPr id="15" name="Graphic 14">
              <a:extLst>
                <a:ext uri="{FF2B5EF4-FFF2-40B4-BE49-F238E27FC236}">
                  <a16:creationId xmlns:a16="http://schemas.microsoft.com/office/drawing/2014/main" id="{E40288A0-CDC6-BCA4-0219-4C96CBEBDD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565" y="1478822"/>
              <a:ext cx="5519730" cy="3227383"/>
            </a:xfrm>
            <a:prstGeom prst="rect">
              <a:avLst/>
            </a:prstGeom>
          </p:spPr>
        </p:pic>
        <p:sp>
          <p:nvSpPr>
            <p:cNvPr id="16" name="Rectangle 15">
              <a:extLst>
                <a:ext uri="{FF2B5EF4-FFF2-40B4-BE49-F238E27FC236}">
                  <a16:creationId xmlns:a16="http://schemas.microsoft.com/office/drawing/2014/main" id="{567B21F5-3420-1081-1C7B-3C0791F81A4A}"/>
                </a:ext>
              </a:extLst>
            </p:cNvPr>
            <p:cNvSpPr/>
            <p:nvPr/>
          </p:nvSpPr>
          <p:spPr>
            <a:xfrm>
              <a:off x="351065" y="1861457"/>
              <a:ext cx="77560" cy="2468357"/>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AD7CDC7-74BD-23FE-F82B-FFF4AF838A20}"/>
                </a:ext>
              </a:extLst>
            </p:cNvPr>
            <p:cNvSpPr/>
            <p:nvPr/>
          </p:nvSpPr>
          <p:spPr>
            <a:xfrm>
              <a:off x="5490481" y="1876034"/>
              <a:ext cx="77560" cy="2468357"/>
            </a:xfrm>
            <a:prstGeom prst="rect">
              <a:avLst/>
            </a:prstGeom>
            <a:solidFill>
              <a:srgbClr val="969BDE"/>
            </a:solidFill>
            <a:ln>
              <a:solidFill>
                <a:srgbClr val="969B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a:extLst>
              <a:ext uri="{FF2B5EF4-FFF2-40B4-BE49-F238E27FC236}">
                <a16:creationId xmlns:a16="http://schemas.microsoft.com/office/drawing/2014/main" id="{A84006E1-3504-145B-F4F9-FED971B249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5360842" y="1519106"/>
            <a:ext cx="2175843" cy="3353820"/>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8">
            <a:extLst>
              <a:ext uri="{FF2B5EF4-FFF2-40B4-BE49-F238E27FC236}">
                <a16:creationId xmlns:a16="http://schemas.microsoft.com/office/drawing/2014/main" id="{4B66925E-BDD3-45F4-6E95-F6F43864C90A}"/>
              </a:ext>
            </a:extLst>
          </p:cNvPr>
          <p:cNvSpPr>
            <a:spLocks noGrp="1"/>
          </p:cNvSpPr>
          <p:nvPr>
            <p:ph type="ftr" sz="quarter" idx="13"/>
          </p:nvPr>
        </p:nvSpPr>
        <p:spPr/>
        <p:txBody>
          <a:bodyPr/>
          <a:lstStyle/>
          <a:p>
            <a:r>
              <a:rPr lang="en-US"/>
              <a:t>Next Generation Organ on Chip Platform NEU Young Scholars’ Program 2023</a:t>
            </a:r>
          </a:p>
        </p:txBody>
      </p:sp>
      <p:sp>
        <p:nvSpPr>
          <p:cNvPr id="13" name="Rectangle 12">
            <a:extLst>
              <a:ext uri="{FF2B5EF4-FFF2-40B4-BE49-F238E27FC236}">
                <a16:creationId xmlns:a16="http://schemas.microsoft.com/office/drawing/2014/main" id="{5C3A5693-3F68-D3B4-EA04-CF0DB8E31C65}"/>
              </a:ext>
            </a:extLst>
          </p:cNvPr>
          <p:cNvSpPr/>
          <p:nvPr/>
        </p:nvSpPr>
        <p:spPr>
          <a:xfrm>
            <a:off x="3611211" y="1636748"/>
            <a:ext cx="830377" cy="4437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7180BF1C-409E-0E73-18BA-27D8B7C9732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91460" t="-314" r="-8597" b="90487"/>
          <a:stretch/>
        </p:blipFill>
        <p:spPr>
          <a:xfrm rot="10800000">
            <a:off x="3699127" y="1841138"/>
            <a:ext cx="654543" cy="243825"/>
          </a:xfrm>
          <a:prstGeom prst="rect">
            <a:avLst/>
          </a:prstGeom>
        </p:spPr>
      </p:pic>
      <p:pic>
        <p:nvPicPr>
          <p:cNvPr id="8" name="Graphic 7">
            <a:extLst>
              <a:ext uri="{FF2B5EF4-FFF2-40B4-BE49-F238E27FC236}">
                <a16:creationId xmlns:a16="http://schemas.microsoft.com/office/drawing/2014/main" id="{8F6AFDED-51B6-B4F0-0FD8-F5996C1258B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2569" t="1493" r="9217" b="91384"/>
          <a:stretch/>
        </p:blipFill>
        <p:spPr>
          <a:xfrm rot="10800000">
            <a:off x="3611209" y="1886238"/>
            <a:ext cx="313725" cy="176756"/>
          </a:xfrm>
          <a:prstGeom prst="rect">
            <a:avLst/>
          </a:prstGeom>
        </p:spPr>
      </p:pic>
      <p:cxnSp>
        <p:nvCxnSpPr>
          <p:cNvPr id="3" name="Google Shape;175;p21">
            <a:extLst>
              <a:ext uri="{FF2B5EF4-FFF2-40B4-BE49-F238E27FC236}">
                <a16:creationId xmlns:a16="http://schemas.microsoft.com/office/drawing/2014/main" id="{DCB2208D-29F2-1B46-E9DC-E6E25BF19E15}"/>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pic>
        <p:nvPicPr>
          <p:cNvPr id="6" name="Picture 5">
            <a:extLst>
              <a:ext uri="{FF2B5EF4-FFF2-40B4-BE49-F238E27FC236}">
                <a16:creationId xmlns:a16="http://schemas.microsoft.com/office/drawing/2014/main" id="{F3078DDE-2A4D-3F5D-3CFA-51033A3FBFB6}"/>
              </a:ext>
            </a:extLst>
          </p:cNvPr>
          <p:cNvPicPr>
            <a:picLocks noChangeAspect="1"/>
          </p:cNvPicPr>
          <p:nvPr/>
        </p:nvPicPr>
        <p:blipFill>
          <a:blip r:embed="rId6"/>
          <a:stretch>
            <a:fillRect/>
          </a:stretch>
        </p:blipFill>
        <p:spPr>
          <a:xfrm>
            <a:off x="5241594" y="4122829"/>
            <a:ext cx="89550" cy="15742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DDB18-992D-2F25-79C1-6A3BC0D5B1A1}"/>
              </a:ext>
            </a:extLst>
          </p:cNvPr>
          <p:cNvSpPr>
            <a:spLocks noGrp="1"/>
          </p:cNvSpPr>
          <p:nvPr>
            <p:ph type="title"/>
          </p:nvPr>
        </p:nvSpPr>
        <p:spPr>
          <a:xfrm>
            <a:off x="0" y="-1709"/>
            <a:ext cx="8520600" cy="572700"/>
          </a:xfrm>
        </p:spPr>
        <p:txBody>
          <a:bodyPr>
            <a:normAutofit fontScale="90000"/>
          </a:bodyPr>
          <a:lstStyle/>
          <a:p>
            <a:r>
              <a:rPr lang="en-US"/>
              <a:t>Materials</a:t>
            </a:r>
          </a:p>
        </p:txBody>
      </p:sp>
      <p:sp>
        <p:nvSpPr>
          <p:cNvPr id="3" name="Text Placeholder 2">
            <a:extLst>
              <a:ext uri="{FF2B5EF4-FFF2-40B4-BE49-F238E27FC236}">
                <a16:creationId xmlns:a16="http://schemas.microsoft.com/office/drawing/2014/main" id="{DD7E8961-667E-F96C-E201-D9A630FA8CCB}"/>
              </a:ext>
            </a:extLst>
          </p:cNvPr>
          <p:cNvSpPr>
            <a:spLocks noGrp="1"/>
          </p:cNvSpPr>
          <p:nvPr>
            <p:ph type="body" idx="1"/>
          </p:nvPr>
        </p:nvSpPr>
        <p:spPr>
          <a:xfrm>
            <a:off x="133108" y="581096"/>
            <a:ext cx="8520600" cy="3416400"/>
          </a:xfrm>
        </p:spPr>
        <p:txBody>
          <a:bodyPr/>
          <a:lstStyle/>
          <a:p>
            <a:pPr rtl="0" fontAlgn="base">
              <a:spcBef>
                <a:spcPts val="0"/>
              </a:spcBef>
              <a:spcAft>
                <a:spcPts val="0"/>
              </a:spcAft>
              <a:buFont typeface="Arial" panose="020B0604020202020204" pitchFamily="34" charset="0"/>
              <a:buChar char="•"/>
            </a:pPr>
            <a:r>
              <a:rPr lang="en-US" sz="1700" b="0" i="0" u="none" strike="noStrike">
                <a:solidFill>
                  <a:srgbClr val="000000"/>
                </a:solidFill>
                <a:effectLst/>
                <a:latin typeface="Arial" panose="020B0604020202020204" pitchFamily="34" charset="0"/>
              </a:rPr>
              <a:t>Water</a:t>
            </a:r>
          </a:p>
          <a:p>
            <a:pPr rtl="0" fontAlgn="base">
              <a:spcBef>
                <a:spcPts val="0"/>
              </a:spcBef>
              <a:spcAft>
                <a:spcPts val="0"/>
              </a:spcAft>
              <a:buFont typeface="Arial" panose="020B0604020202020204" pitchFamily="34" charset="0"/>
              <a:buChar char="•"/>
            </a:pPr>
            <a:r>
              <a:rPr lang="en-US" sz="1700" b="0" i="0" u="none" strike="noStrike">
                <a:solidFill>
                  <a:srgbClr val="000000"/>
                </a:solidFill>
                <a:effectLst/>
                <a:latin typeface="Arial" panose="020B0604020202020204" pitchFamily="34" charset="0"/>
              </a:rPr>
              <a:t>FD&amp;C Blue #1</a:t>
            </a:r>
          </a:p>
          <a:p>
            <a:pPr rtl="0" fontAlgn="base">
              <a:spcBef>
                <a:spcPts val="0"/>
              </a:spcBef>
              <a:spcAft>
                <a:spcPts val="0"/>
              </a:spcAft>
              <a:buFont typeface="Arial" panose="020B0604020202020204" pitchFamily="34" charset="0"/>
              <a:buChar char="•"/>
            </a:pPr>
            <a:r>
              <a:rPr lang="en-US" sz="1700" b="0" i="0" u="none" strike="noStrike">
                <a:solidFill>
                  <a:srgbClr val="000000"/>
                </a:solidFill>
                <a:effectLst/>
                <a:latin typeface="Arial" panose="020B0604020202020204" pitchFamily="34" charset="0"/>
              </a:rPr>
              <a:t>1 µm membrane</a:t>
            </a:r>
          </a:p>
          <a:p>
            <a:pPr rtl="0" fontAlgn="base">
              <a:spcBef>
                <a:spcPts val="0"/>
              </a:spcBef>
              <a:spcAft>
                <a:spcPts val="0"/>
              </a:spcAft>
              <a:buFont typeface="Arial" panose="020B0604020202020204" pitchFamily="34" charset="0"/>
              <a:buChar char="•"/>
            </a:pPr>
            <a:r>
              <a:rPr lang="en-US" sz="1700" b="0" i="0" u="none" strike="noStrike">
                <a:solidFill>
                  <a:srgbClr val="000000"/>
                </a:solidFill>
                <a:effectLst/>
                <a:latin typeface="Arial" panose="020B0604020202020204" pitchFamily="34" charset="0"/>
              </a:rPr>
              <a:t>3/16 PMMA</a:t>
            </a:r>
          </a:p>
          <a:p>
            <a:pPr rtl="0" fontAlgn="base">
              <a:spcBef>
                <a:spcPts val="0"/>
              </a:spcBef>
              <a:spcAft>
                <a:spcPts val="0"/>
              </a:spcAft>
              <a:buFont typeface="Arial" panose="020B0604020202020204" pitchFamily="34" charset="0"/>
              <a:buChar char="•"/>
            </a:pPr>
            <a:r>
              <a:rPr lang="en-US" sz="1700">
                <a:solidFill>
                  <a:srgbClr val="000000"/>
                </a:solidFill>
                <a:latin typeface="Arial" panose="020B0604020202020204" pitchFamily="34" charset="0"/>
              </a:rPr>
              <a:t>1/16 PMMA</a:t>
            </a:r>
            <a:endParaRPr lang="en-US" sz="17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700" b="0" i="0" u="none" strike="noStrike">
                <a:solidFill>
                  <a:srgbClr val="000000"/>
                </a:solidFill>
                <a:effectLst/>
                <a:latin typeface="Arial" panose="020B0604020202020204" pitchFamily="34" charset="0"/>
              </a:rPr>
              <a:t>3M tape</a:t>
            </a:r>
          </a:p>
          <a:p>
            <a:pPr rtl="0" fontAlgn="base">
              <a:spcBef>
                <a:spcPts val="0"/>
              </a:spcBef>
              <a:spcAft>
                <a:spcPts val="0"/>
              </a:spcAft>
              <a:buFont typeface="Arial" panose="020B0604020202020204" pitchFamily="34" charset="0"/>
              <a:buChar char="•"/>
            </a:pPr>
            <a:r>
              <a:rPr lang="en-US" sz="1700" b="0" i="0" u="none" strike="noStrike">
                <a:solidFill>
                  <a:srgbClr val="000000"/>
                </a:solidFill>
                <a:effectLst/>
                <a:latin typeface="Arial" panose="020B0604020202020204" pitchFamily="34" charset="0"/>
              </a:rPr>
              <a:t>1/16 PET</a:t>
            </a:r>
          </a:p>
          <a:p>
            <a:endParaRPr lang="en-US"/>
          </a:p>
        </p:txBody>
      </p:sp>
      <p:sp>
        <p:nvSpPr>
          <p:cNvPr id="4" name="Slide Number Placeholder 3">
            <a:extLst>
              <a:ext uri="{FF2B5EF4-FFF2-40B4-BE49-F238E27FC236}">
                <a16:creationId xmlns:a16="http://schemas.microsoft.com/office/drawing/2014/main" id="{64DF9DEC-B4DB-D612-07ED-CF40AB7FA6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2052" name="Picture 4" descr="Pall 66155 Membrane Disc Filters with Teflo Membrane PTFE, 1 µm Pore Size,  Diameter 47mm and Thickness: 135 µm, Laboratory Filtration Membrane Pack of  100: Amazon.com: Industrial &amp; Scientific">
            <a:extLst>
              <a:ext uri="{FF2B5EF4-FFF2-40B4-BE49-F238E27FC236}">
                <a16:creationId xmlns:a16="http://schemas.microsoft.com/office/drawing/2014/main" id="{DCFAA23F-7792-84D3-EEDF-ADA613D6F2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235"/>
          <a:stretch/>
        </p:blipFill>
        <p:spPr bwMode="auto">
          <a:xfrm>
            <a:off x="4865136" y="643919"/>
            <a:ext cx="2024935" cy="18619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PMMA &amp; Resins - Mitsubishi Chemical Group - Methacrylates">
            <a:extLst>
              <a:ext uri="{FF2B5EF4-FFF2-40B4-BE49-F238E27FC236}">
                <a16:creationId xmlns:a16="http://schemas.microsoft.com/office/drawing/2014/main" id="{22CC9DB1-AADD-B35E-871C-5846B83E50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34"/>
          <a:stretch/>
        </p:blipFill>
        <p:spPr bwMode="auto">
          <a:xfrm>
            <a:off x="2425211" y="696432"/>
            <a:ext cx="2076471" cy="16538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PET Sheets - Polyethylene Terephthalate Sheets manufacturer, supplier and  exporter in Mumbai, India">
            <a:extLst>
              <a:ext uri="{FF2B5EF4-FFF2-40B4-BE49-F238E27FC236}">
                <a16:creationId xmlns:a16="http://schemas.microsoft.com/office/drawing/2014/main" id="{8947F633-6D93-36EB-5850-4EDCEC132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9123" y="2637676"/>
            <a:ext cx="1878627" cy="18786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FD&amp;C Blue #1 Lake 35-42% (5 lbs) - Flavors and Color">
            <a:extLst>
              <a:ext uri="{FF2B5EF4-FFF2-40B4-BE49-F238E27FC236}">
                <a16:creationId xmlns:a16="http://schemas.microsoft.com/office/drawing/2014/main" id="{1C89C088-1AC3-DE58-7511-F88BAB1B4F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44" r="4589" b="16453"/>
          <a:stretch/>
        </p:blipFill>
        <p:spPr bwMode="auto">
          <a:xfrm>
            <a:off x="4703835" y="2637676"/>
            <a:ext cx="2150272" cy="19619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E319A910-5ED3-CDE8-BD61-260B9C3021FD}"/>
              </a:ext>
            </a:extLst>
          </p:cNvPr>
          <p:cNvSpPr>
            <a:spLocks noGrp="1"/>
          </p:cNvSpPr>
          <p:nvPr>
            <p:ph type="ftr" sz="quarter" idx="13"/>
          </p:nvPr>
        </p:nvSpPr>
        <p:spPr/>
        <p:txBody>
          <a:bodyPr/>
          <a:lstStyle/>
          <a:p>
            <a:r>
              <a:rPr lang="en-US"/>
              <a:t>Next Generation Organ on Chip Platform NEU Young Scholars’ Program 2023</a:t>
            </a:r>
          </a:p>
        </p:txBody>
      </p:sp>
      <p:cxnSp>
        <p:nvCxnSpPr>
          <p:cNvPr id="7" name="Google Shape;175;p21">
            <a:extLst>
              <a:ext uri="{FF2B5EF4-FFF2-40B4-BE49-F238E27FC236}">
                <a16:creationId xmlns:a16="http://schemas.microsoft.com/office/drawing/2014/main" id="{D65DB52F-DFB7-4262-4FC2-D769842FC296}"/>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pic>
        <p:nvPicPr>
          <p:cNvPr id="8" name="Picture 2" descr="Load image into Gallery viewer, 3M 467MP Custom Tapes&#10;">
            <a:extLst>
              <a:ext uri="{FF2B5EF4-FFF2-40B4-BE49-F238E27FC236}">
                <a16:creationId xmlns:a16="http://schemas.microsoft.com/office/drawing/2014/main" id="{803452D8-8DD4-B928-4445-F1CEF6F176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959" b="27245"/>
          <a:stretch/>
        </p:blipFill>
        <p:spPr bwMode="auto">
          <a:xfrm rot="5400000">
            <a:off x="6543558" y="1603255"/>
            <a:ext cx="3055274" cy="20102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066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201"/>
        <p:cNvGrpSpPr/>
        <p:nvPr/>
      </p:nvGrpSpPr>
      <p:grpSpPr>
        <a:xfrm>
          <a:off x="0" y="0"/>
          <a:ext cx="0" cy="0"/>
          <a:chOff x="0" y="0"/>
          <a:chExt cx="0" cy="0"/>
        </a:xfrm>
      </p:grpSpPr>
      <p:sp>
        <p:nvSpPr>
          <p:cNvPr id="202" name="Google Shape;202;p24"/>
          <p:cNvSpPr txBox="1">
            <a:spLocks noGrp="1"/>
          </p:cNvSpPr>
          <p:nvPr>
            <p:ph type="title"/>
          </p:nvPr>
        </p:nvSpPr>
        <p:spPr>
          <a:xfrm>
            <a:off x="-3450" y="-794"/>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Experimental Methods </a:t>
            </a:r>
            <a:endParaRPr/>
          </a:p>
        </p:txBody>
      </p:sp>
      <p:sp>
        <p:nvSpPr>
          <p:cNvPr id="203" name="Google Shape;203;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software learned  ---------------------------------&gt; </a:t>
            </a:r>
            <a:endParaRPr/>
          </a:p>
        </p:txBody>
      </p:sp>
      <p:pic>
        <p:nvPicPr>
          <p:cNvPr id="204" name="Google Shape;204;p24"/>
          <p:cNvPicPr preferRelativeResize="0"/>
          <p:nvPr/>
        </p:nvPicPr>
        <p:blipFill>
          <a:blip r:embed="rId3">
            <a:alphaModFix/>
          </a:blip>
          <a:stretch>
            <a:fillRect/>
          </a:stretch>
        </p:blipFill>
        <p:spPr>
          <a:xfrm>
            <a:off x="311700" y="2264250"/>
            <a:ext cx="1809750" cy="1771650"/>
          </a:xfrm>
          <a:prstGeom prst="rect">
            <a:avLst/>
          </a:prstGeom>
          <a:noFill/>
          <a:ln>
            <a:noFill/>
          </a:ln>
        </p:spPr>
      </p:pic>
      <p:pic>
        <p:nvPicPr>
          <p:cNvPr id="205" name="Google Shape;205;p24"/>
          <p:cNvPicPr preferRelativeResize="0"/>
          <p:nvPr/>
        </p:nvPicPr>
        <p:blipFill>
          <a:blip r:embed="rId4">
            <a:alphaModFix/>
          </a:blip>
          <a:stretch>
            <a:fillRect/>
          </a:stretch>
        </p:blipFill>
        <p:spPr>
          <a:xfrm>
            <a:off x="2428863" y="2078513"/>
            <a:ext cx="2143125" cy="2143125"/>
          </a:xfrm>
          <a:prstGeom prst="rect">
            <a:avLst/>
          </a:prstGeom>
          <a:noFill/>
          <a:ln>
            <a:noFill/>
          </a:ln>
        </p:spPr>
      </p:pic>
      <p:pic>
        <p:nvPicPr>
          <p:cNvPr id="206" name="Google Shape;206;p24"/>
          <p:cNvPicPr preferRelativeResize="0"/>
          <p:nvPr/>
        </p:nvPicPr>
        <p:blipFill rotWithShape="1">
          <a:blip r:embed="rId5">
            <a:alphaModFix/>
          </a:blip>
          <a:srcRect l="20594" t="10292" r="45791" b="8919"/>
          <a:stretch/>
        </p:blipFill>
        <p:spPr>
          <a:xfrm>
            <a:off x="5664657" y="673971"/>
            <a:ext cx="2964485" cy="4007626"/>
          </a:xfrm>
          <a:prstGeom prst="rect">
            <a:avLst/>
          </a:prstGeom>
          <a:noFill/>
          <a:ln>
            <a:solidFill>
              <a:schemeClr val="tx1"/>
            </a:solidFill>
          </a:ln>
        </p:spPr>
      </p:pic>
      <p:sp>
        <p:nvSpPr>
          <p:cNvPr id="207" name="Google Shape;207;p24"/>
          <p:cNvSpPr txBox="1"/>
          <p:nvPr/>
        </p:nvSpPr>
        <p:spPr>
          <a:xfrm>
            <a:off x="6115050" y="4733112"/>
            <a:ext cx="3867300" cy="10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t>Fig. Layers for (V2 R) (V2 S) lined up </a:t>
            </a:r>
          </a:p>
        </p:txBody>
      </p:sp>
      <p:sp>
        <p:nvSpPr>
          <p:cNvPr id="2" name="Slide Number Placeholder 1">
            <a:extLst>
              <a:ext uri="{FF2B5EF4-FFF2-40B4-BE49-F238E27FC236}">
                <a16:creationId xmlns:a16="http://schemas.microsoft.com/office/drawing/2014/main" id="{F9D591F5-B261-6CEC-09F3-31FAC8CE1C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
        <p:nvSpPr>
          <p:cNvPr id="3" name="Footer Placeholder 2">
            <a:extLst>
              <a:ext uri="{FF2B5EF4-FFF2-40B4-BE49-F238E27FC236}">
                <a16:creationId xmlns:a16="http://schemas.microsoft.com/office/drawing/2014/main" id="{69B30606-3314-7672-0DC5-B13FC17AB6C0}"/>
              </a:ext>
            </a:extLst>
          </p:cNvPr>
          <p:cNvSpPr>
            <a:spLocks noGrp="1"/>
          </p:cNvSpPr>
          <p:nvPr>
            <p:ph type="ftr" sz="quarter" idx="13"/>
          </p:nvPr>
        </p:nvSpPr>
        <p:spPr/>
        <p:txBody>
          <a:bodyPr/>
          <a:lstStyle/>
          <a:p>
            <a:r>
              <a:rPr lang="en-US"/>
              <a:t>Next Generation Organ on Chip Platform NEU Young Scholars’ Program 2023</a:t>
            </a:r>
          </a:p>
        </p:txBody>
      </p:sp>
      <p:cxnSp>
        <p:nvCxnSpPr>
          <p:cNvPr id="4" name="Google Shape;175;p21">
            <a:extLst>
              <a:ext uri="{FF2B5EF4-FFF2-40B4-BE49-F238E27FC236}">
                <a16:creationId xmlns:a16="http://schemas.microsoft.com/office/drawing/2014/main" id="{DD56B55E-B319-097C-94A4-DC52F5E4F4C5}"/>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spTree>
    <p:extLst>
      <p:ext uri="{BB962C8B-B14F-4D97-AF65-F5344CB8AC3E}">
        <p14:creationId xmlns:p14="http://schemas.microsoft.com/office/powerpoint/2010/main" val="2686341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247"/>
        <p:cNvGrpSpPr/>
        <p:nvPr/>
      </p:nvGrpSpPr>
      <p:grpSpPr>
        <a:xfrm>
          <a:off x="0" y="0"/>
          <a:ext cx="0" cy="0"/>
          <a:chOff x="0" y="0"/>
          <a:chExt cx="0" cy="0"/>
        </a:xfrm>
      </p:grpSpPr>
      <p:sp>
        <p:nvSpPr>
          <p:cNvPr id="248" name="Google Shape;248;p28"/>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Experimental Methods (fluid mechanics) {    = 30 seconds}</a:t>
            </a:r>
            <a:endParaRPr/>
          </a:p>
        </p:txBody>
      </p:sp>
      <p:sp>
        <p:nvSpPr>
          <p:cNvPr id="249" name="Google Shape;249;p28"/>
          <p:cNvSpPr txBox="1">
            <a:spLocks noGrp="1"/>
          </p:cNvSpPr>
          <p:nvPr>
            <p:ph type="body" idx="1"/>
          </p:nvPr>
        </p:nvSpPr>
        <p:spPr>
          <a:xfrm>
            <a:off x="311700" y="1152475"/>
            <a:ext cx="3073200" cy="34164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1200"/>
              </a:spcAft>
              <a:buNone/>
            </a:pPr>
            <a:r>
              <a:rPr lang="en" sz="1100"/>
              <a:t>side view of membrane in a flowing system </a:t>
            </a:r>
            <a:endParaRPr sz="1100"/>
          </a:p>
        </p:txBody>
      </p:sp>
      <p:sp>
        <p:nvSpPr>
          <p:cNvPr id="250" name="Google Shape;250;p28"/>
          <p:cNvSpPr/>
          <p:nvPr/>
        </p:nvSpPr>
        <p:spPr>
          <a:xfrm>
            <a:off x="1146500" y="1937650"/>
            <a:ext cx="1797600" cy="155700"/>
          </a:xfrm>
          <a:prstGeom prst="rect">
            <a:avLst/>
          </a:prstGeom>
          <a:solidFill>
            <a:srgbClr val="D41B2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8"/>
          <p:cNvSpPr/>
          <p:nvPr/>
        </p:nvSpPr>
        <p:spPr>
          <a:xfrm>
            <a:off x="1146500" y="2857575"/>
            <a:ext cx="1256100" cy="155700"/>
          </a:xfrm>
          <a:prstGeom prst="rect">
            <a:avLst/>
          </a:prstGeom>
          <a:solidFill>
            <a:srgbClr val="D41B2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8"/>
          <p:cNvSpPr/>
          <p:nvPr/>
        </p:nvSpPr>
        <p:spPr>
          <a:xfrm>
            <a:off x="1146500" y="3596400"/>
            <a:ext cx="2490000" cy="155700"/>
          </a:xfrm>
          <a:prstGeom prst="rect">
            <a:avLst/>
          </a:prstGeom>
          <a:solidFill>
            <a:srgbClr val="D41B2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p:nvPr/>
        </p:nvSpPr>
        <p:spPr>
          <a:xfrm>
            <a:off x="376125" y="1883175"/>
            <a:ext cx="544700" cy="256775"/>
          </a:xfrm>
          <a:prstGeom prst="flowChartPunchedTape">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8"/>
          <p:cNvSpPr/>
          <p:nvPr/>
        </p:nvSpPr>
        <p:spPr>
          <a:xfrm>
            <a:off x="376125" y="2807038"/>
            <a:ext cx="544700" cy="256775"/>
          </a:xfrm>
          <a:prstGeom prst="flowChartPunchedTape">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322975" y="3545863"/>
            <a:ext cx="544700" cy="256775"/>
          </a:xfrm>
          <a:prstGeom prst="flowChartPunchedTape">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p:nvPr/>
        </p:nvSpPr>
        <p:spPr>
          <a:xfrm>
            <a:off x="3784250" y="1754800"/>
            <a:ext cx="303600" cy="521400"/>
          </a:xfrm>
          <a:prstGeom prst="rect">
            <a:avLst/>
          </a:prstGeom>
          <a:solidFill>
            <a:srgbClr val="D41B2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8"/>
          <p:cNvSpPr txBox="1"/>
          <p:nvPr/>
        </p:nvSpPr>
        <p:spPr>
          <a:xfrm>
            <a:off x="4353630" y="1751125"/>
            <a:ext cx="1035000" cy="25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top view </a:t>
            </a:r>
            <a:endParaRPr/>
          </a:p>
        </p:txBody>
      </p:sp>
      <p:sp>
        <p:nvSpPr>
          <p:cNvPr id="258" name="Google Shape;258;p28"/>
          <p:cNvSpPr/>
          <p:nvPr/>
        </p:nvSpPr>
        <p:spPr>
          <a:xfrm rot="10800000">
            <a:off x="3718100" y="2647575"/>
            <a:ext cx="435900" cy="365700"/>
          </a:xfrm>
          <a:prstGeom prst="trapezoid">
            <a:avLst>
              <a:gd name="adj" fmla="val 25000"/>
            </a:avLst>
          </a:prstGeom>
          <a:solidFill>
            <a:srgbClr val="D41B2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8"/>
          <p:cNvSpPr txBox="1"/>
          <p:nvPr/>
        </p:nvSpPr>
        <p:spPr>
          <a:xfrm>
            <a:off x="4359465" y="2644140"/>
            <a:ext cx="1035000" cy="25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top view </a:t>
            </a:r>
            <a:endParaRPr/>
          </a:p>
        </p:txBody>
      </p:sp>
      <p:sp>
        <p:nvSpPr>
          <p:cNvPr id="260" name="Google Shape;260;p28"/>
          <p:cNvSpPr/>
          <p:nvPr/>
        </p:nvSpPr>
        <p:spPr>
          <a:xfrm rot="10800000">
            <a:off x="3795950" y="3384650"/>
            <a:ext cx="280200" cy="809400"/>
          </a:xfrm>
          <a:prstGeom prst="trapezoid">
            <a:avLst>
              <a:gd name="adj" fmla="val 25000"/>
            </a:avLst>
          </a:prstGeom>
          <a:solidFill>
            <a:srgbClr val="D41B2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txBox="1"/>
          <p:nvPr/>
        </p:nvSpPr>
        <p:spPr>
          <a:xfrm>
            <a:off x="4365300" y="3596400"/>
            <a:ext cx="1035000" cy="25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top view </a:t>
            </a:r>
            <a:endParaRPr/>
          </a:p>
        </p:txBody>
      </p:sp>
      <p:cxnSp>
        <p:nvCxnSpPr>
          <p:cNvPr id="262" name="Google Shape;262;p28"/>
          <p:cNvCxnSpPr/>
          <p:nvPr/>
        </p:nvCxnSpPr>
        <p:spPr>
          <a:xfrm>
            <a:off x="3107400" y="1813125"/>
            <a:ext cx="15600" cy="389100"/>
          </a:xfrm>
          <a:prstGeom prst="straightConnector1">
            <a:avLst/>
          </a:prstGeom>
          <a:noFill/>
          <a:ln w="38100" cap="flat" cmpd="sng">
            <a:solidFill>
              <a:schemeClr val="dk2"/>
            </a:solidFill>
            <a:prstDash val="dot"/>
            <a:round/>
            <a:headEnd type="none" w="med" len="med"/>
            <a:tailEnd type="none" w="med" len="med"/>
          </a:ln>
        </p:spPr>
      </p:cxnSp>
      <p:cxnSp>
        <p:nvCxnSpPr>
          <p:cNvPr id="263" name="Google Shape;263;p28"/>
          <p:cNvCxnSpPr/>
          <p:nvPr/>
        </p:nvCxnSpPr>
        <p:spPr>
          <a:xfrm>
            <a:off x="2632725" y="2731350"/>
            <a:ext cx="0" cy="365700"/>
          </a:xfrm>
          <a:prstGeom prst="straightConnector1">
            <a:avLst/>
          </a:prstGeom>
          <a:noFill/>
          <a:ln w="38100" cap="flat" cmpd="sng">
            <a:solidFill>
              <a:schemeClr val="dk2"/>
            </a:solidFill>
            <a:prstDash val="dot"/>
            <a:round/>
            <a:headEnd type="none" w="med" len="med"/>
            <a:tailEnd type="none" w="med" len="med"/>
          </a:ln>
        </p:spPr>
      </p:cxnSp>
      <p:cxnSp>
        <p:nvCxnSpPr>
          <p:cNvPr id="264" name="Google Shape;264;p28"/>
          <p:cNvCxnSpPr/>
          <p:nvPr/>
        </p:nvCxnSpPr>
        <p:spPr>
          <a:xfrm>
            <a:off x="3675450" y="3509475"/>
            <a:ext cx="15600" cy="342300"/>
          </a:xfrm>
          <a:prstGeom prst="straightConnector1">
            <a:avLst/>
          </a:prstGeom>
          <a:noFill/>
          <a:ln w="38100" cap="flat" cmpd="sng">
            <a:solidFill>
              <a:schemeClr val="dk2"/>
            </a:solidFill>
            <a:prstDash val="dot"/>
            <a:round/>
            <a:headEnd type="none" w="med" len="med"/>
            <a:tailEnd type="none" w="med" len="med"/>
          </a:ln>
        </p:spPr>
      </p:cxnSp>
      <p:cxnSp>
        <p:nvCxnSpPr>
          <p:cNvPr id="265" name="Google Shape;265;p28"/>
          <p:cNvCxnSpPr/>
          <p:nvPr/>
        </p:nvCxnSpPr>
        <p:spPr>
          <a:xfrm>
            <a:off x="6459875" y="536825"/>
            <a:ext cx="15600" cy="389100"/>
          </a:xfrm>
          <a:prstGeom prst="straightConnector1">
            <a:avLst/>
          </a:prstGeom>
          <a:noFill/>
          <a:ln w="38100" cap="flat" cmpd="sng">
            <a:solidFill>
              <a:schemeClr val="dk2"/>
            </a:solidFill>
            <a:prstDash val="dot"/>
            <a:round/>
            <a:headEnd type="none" w="med" len="med"/>
            <a:tailEnd type="none" w="med" len="med"/>
          </a:ln>
        </p:spPr>
      </p:cxnSp>
      <p:sp>
        <p:nvSpPr>
          <p:cNvPr id="266" name="Google Shape;266;p28"/>
          <p:cNvSpPr txBox="1"/>
          <p:nvPr/>
        </p:nvSpPr>
        <p:spPr>
          <a:xfrm>
            <a:off x="5400300" y="1249975"/>
            <a:ext cx="2404500" cy="3221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Velocity is proportional to area since q1xv1 = v2xq2 </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Does leaving dye create entropy for the water to fill in space? </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US"/>
              <a:t>Drift and Navier stokes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ABD5BCE5-91F9-A672-8735-767F156983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3" name="Footer Placeholder 2">
            <a:extLst>
              <a:ext uri="{FF2B5EF4-FFF2-40B4-BE49-F238E27FC236}">
                <a16:creationId xmlns:a16="http://schemas.microsoft.com/office/drawing/2014/main" id="{CAE9C72F-821D-0E89-6F81-A3052DA2BF6D}"/>
              </a:ext>
            </a:extLst>
          </p:cNvPr>
          <p:cNvSpPr>
            <a:spLocks noGrp="1"/>
          </p:cNvSpPr>
          <p:nvPr>
            <p:ph type="ftr" sz="quarter" idx="13"/>
          </p:nvPr>
        </p:nvSpPr>
        <p:spPr/>
        <p:txBody>
          <a:bodyPr/>
          <a:lstStyle/>
          <a:p>
            <a:r>
              <a:rPr lang="en-US"/>
              <a:t>Next Generation Organ on Chip Platform NEU Young Scholars’ Program 2023</a:t>
            </a:r>
          </a:p>
        </p:txBody>
      </p:sp>
      <p:cxnSp>
        <p:nvCxnSpPr>
          <p:cNvPr id="4" name="Google Shape;175;p21">
            <a:extLst>
              <a:ext uri="{FF2B5EF4-FFF2-40B4-BE49-F238E27FC236}">
                <a16:creationId xmlns:a16="http://schemas.microsoft.com/office/drawing/2014/main" id="{D2DBCD0F-C77A-270D-57AB-D0982641D419}"/>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spTree>
    <p:extLst>
      <p:ext uri="{BB962C8B-B14F-4D97-AF65-F5344CB8AC3E}">
        <p14:creationId xmlns:p14="http://schemas.microsoft.com/office/powerpoint/2010/main" val="4109972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278"/>
        <p:cNvGrpSpPr/>
        <p:nvPr/>
      </p:nvGrpSpPr>
      <p:grpSpPr>
        <a:xfrm>
          <a:off x="0" y="0"/>
          <a:ext cx="0" cy="0"/>
          <a:chOff x="0" y="0"/>
          <a:chExt cx="0" cy="0"/>
        </a:xfrm>
      </p:grpSpPr>
      <p:sp>
        <p:nvSpPr>
          <p:cNvPr id="279" name="Google Shape;279;p30"/>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t>Results </a:t>
            </a:r>
            <a:endParaRPr/>
          </a:p>
        </p:txBody>
      </p:sp>
      <p:sp>
        <p:nvSpPr>
          <p:cNvPr id="2" name="Slide Number Placeholder 1">
            <a:extLst>
              <a:ext uri="{FF2B5EF4-FFF2-40B4-BE49-F238E27FC236}">
                <a16:creationId xmlns:a16="http://schemas.microsoft.com/office/drawing/2014/main" id="{E6B24151-4C12-F0ED-B063-6DA4B4B7E1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
        <p:nvSpPr>
          <p:cNvPr id="5" name="Footer Placeholder 4">
            <a:extLst>
              <a:ext uri="{FF2B5EF4-FFF2-40B4-BE49-F238E27FC236}">
                <a16:creationId xmlns:a16="http://schemas.microsoft.com/office/drawing/2014/main" id="{D3172746-58C5-6E4D-CEDE-FECC1E5E4CE5}"/>
              </a:ext>
            </a:extLst>
          </p:cNvPr>
          <p:cNvSpPr>
            <a:spLocks noGrp="1"/>
          </p:cNvSpPr>
          <p:nvPr>
            <p:ph type="ftr" sz="quarter" idx="13"/>
          </p:nvPr>
        </p:nvSpPr>
        <p:spPr/>
        <p:txBody>
          <a:bodyPr/>
          <a:lstStyle/>
          <a:p>
            <a:r>
              <a:rPr lang="en-US"/>
              <a:t>Next Generation Organ on Chip Platform NEU Young Scholars’ Program 2023</a:t>
            </a:r>
          </a:p>
        </p:txBody>
      </p:sp>
      <p:cxnSp>
        <p:nvCxnSpPr>
          <p:cNvPr id="6" name="Google Shape;175;p21">
            <a:extLst>
              <a:ext uri="{FF2B5EF4-FFF2-40B4-BE49-F238E27FC236}">
                <a16:creationId xmlns:a16="http://schemas.microsoft.com/office/drawing/2014/main" id="{208E02E8-9F1C-E1DB-4FAD-8EBD7381B99F}"/>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graphicFrame>
        <p:nvGraphicFramePr>
          <p:cNvPr id="7" name="Chart 6">
            <a:extLst>
              <a:ext uri="{FF2B5EF4-FFF2-40B4-BE49-F238E27FC236}">
                <a16:creationId xmlns:a16="http://schemas.microsoft.com/office/drawing/2014/main" id="{4504B53A-5D87-7988-4475-B0D51242769B}"/>
              </a:ext>
              <a:ext uri="{147F2762-F138-4A5C-976F-8EAC2B608ADB}">
                <a16:predDERef xmlns:a16="http://schemas.microsoft.com/office/drawing/2014/main" pred="{6E063587-3E60-ECB3-1098-5F31E419DE37}"/>
              </a:ext>
            </a:extLst>
          </p:cNvPr>
          <p:cNvGraphicFramePr>
            <a:graphicFrameLocks/>
          </p:cNvGraphicFramePr>
          <p:nvPr/>
        </p:nvGraphicFramePr>
        <p:xfrm>
          <a:off x="-904970" y="938892"/>
          <a:ext cx="10048970" cy="40406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9454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278"/>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B24151-4C12-F0ED-B063-6DA4B4B7E1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
        <p:nvSpPr>
          <p:cNvPr id="4" name="Footer Placeholder 3">
            <a:extLst>
              <a:ext uri="{FF2B5EF4-FFF2-40B4-BE49-F238E27FC236}">
                <a16:creationId xmlns:a16="http://schemas.microsoft.com/office/drawing/2014/main" id="{A82ADFEA-75D6-8564-3CB5-75693AEC7DDC}"/>
              </a:ext>
            </a:extLst>
          </p:cNvPr>
          <p:cNvSpPr>
            <a:spLocks noGrp="1"/>
          </p:cNvSpPr>
          <p:nvPr>
            <p:ph type="ftr" sz="quarter" idx="13"/>
          </p:nvPr>
        </p:nvSpPr>
        <p:spPr/>
        <p:txBody>
          <a:bodyPr/>
          <a:lstStyle/>
          <a:p>
            <a:r>
              <a:rPr lang="en-US"/>
              <a:t>Next Generation Organ on Chip Platform NEU Young Scholars’ Program 2023</a:t>
            </a:r>
          </a:p>
        </p:txBody>
      </p:sp>
      <p:sp>
        <p:nvSpPr>
          <p:cNvPr id="6" name="Google Shape;279;p30">
            <a:extLst>
              <a:ext uri="{FF2B5EF4-FFF2-40B4-BE49-F238E27FC236}">
                <a16:creationId xmlns:a16="http://schemas.microsoft.com/office/drawing/2014/main" id="{4C1BEB58-0E9F-447D-6C4C-783FFAFC9A96}"/>
              </a:ext>
            </a:extLst>
          </p:cNvPr>
          <p:cNvSpPr txBox="1">
            <a:spLocks/>
          </p:cNvSpPr>
          <p:nvPr/>
        </p:nvSpPr>
        <p:spPr>
          <a:xfrm>
            <a:off x="0" y="0"/>
            <a:ext cx="8520600" cy="572700"/>
          </a:xfrm>
          <a:prstGeom prst="rect">
            <a:avLst/>
          </a:prstGeom>
          <a:noFill/>
          <a:ln>
            <a:noFill/>
          </a:ln>
        </p:spPr>
        <p:txBody>
          <a:bodyPr spcFirstLastPara="1" wrap="square" lIns="91425" tIns="91425" rIns="91425" bIns="91425"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600"/>
              <a:t>Results</a:t>
            </a:r>
            <a:r>
              <a:rPr lang="en-US"/>
              <a:t> </a:t>
            </a:r>
          </a:p>
        </p:txBody>
      </p:sp>
      <p:cxnSp>
        <p:nvCxnSpPr>
          <p:cNvPr id="7" name="Google Shape;175;p21">
            <a:extLst>
              <a:ext uri="{FF2B5EF4-FFF2-40B4-BE49-F238E27FC236}">
                <a16:creationId xmlns:a16="http://schemas.microsoft.com/office/drawing/2014/main" id="{D0D44038-0F4F-32F8-5DB6-9DE36576CD6A}"/>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graphicFrame>
        <p:nvGraphicFramePr>
          <p:cNvPr id="8" name="Chart 7">
            <a:extLst>
              <a:ext uri="{FF2B5EF4-FFF2-40B4-BE49-F238E27FC236}">
                <a16:creationId xmlns:a16="http://schemas.microsoft.com/office/drawing/2014/main" id="{D0067194-4084-B393-6BBF-8AF3D31474CF}"/>
              </a:ext>
            </a:extLst>
          </p:cNvPr>
          <p:cNvGraphicFramePr>
            <a:graphicFrameLocks/>
          </p:cNvGraphicFramePr>
          <p:nvPr/>
        </p:nvGraphicFramePr>
        <p:xfrm>
          <a:off x="0" y="987515"/>
          <a:ext cx="9150900" cy="36757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7711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4" name="Google Shape;94;p17"/>
          <p:cNvSpPr txBox="1">
            <a:spLocks noGrp="1"/>
          </p:cNvSpPr>
          <p:nvPr>
            <p:ph type="title"/>
          </p:nvPr>
        </p:nvSpPr>
        <p:spPr>
          <a:xfrm>
            <a:off x="0" y="6537"/>
            <a:ext cx="8520600" cy="572700"/>
          </a:xfrm>
          <a:prstGeom prst="rect">
            <a:avLst/>
          </a:prstGeom>
        </p:spPr>
        <p:txBody>
          <a:bodyPr spcFirstLastPara="1" wrap="square" lIns="91425" tIns="91425" rIns="91425" bIns="91425" anchor="t" anchorCtr="0">
            <a:normAutofit fontScale="90000"/>
          </a:bodyPr>
          <a:lstStyle/>
          <a:p>
            <a:r>
              <a:rPr lang="en"/>
              <a:t>Background on Organ On a Chip Platform</a:t>
            </a:r>
            <a:r>
              <a:rPr lang="en-US"/>
              <a:t> (O.O.C.)</a:t>
            </a:r>
          </a:p>
        </p:txBody>
      </p:sp>
      <p:sp>
        <p:nvSpPr>
          <p:cNvPr id="95" name="Google Shape;95;p17"/>
          <p:cNvSpPr txBox="1">
            <a:spLocks noGrp="1"/>
          </p:cNvSpPr>
          <p:nvPr>
            <p:ph type="body" idx="1"/>
          </p:nvPr>
        </p:nvSpPr>
        <p:spPr>
          <a:xfrm>
            <a:off x="311700" y="1152475"/>
            <a:ext cx="2769600" cy="3416400"/>
          </a:xfrm>
          <a:prstGeom prst="rect">
            <a:avLst/>
          </a:prstGeom>
        </p:spPr>
        <p:txBody>
          <a:bodyPr spcFirstLastPara="1" wrap="square" lIns="91425" tIns="91425" rIns="91425" bIns="91425" anchor="t" anchorCtr="0">
            <a:normAutofit/>
          </a:bodyPr>
          <a:lstStyle/>
          <a:p>
            <a:pPr marL="0" indent="0">
              <a:buNone/>
            </a:pPr>
            <a:r>
              <a:rPr lang="en-US" sz="1300">
                <a:solidFill>
                  <a:schemeClr val="tx1"/>
                </a:solidFill>
              </a:rPr>
              <a:t>- Organ chips are small plastic devices used to model biological phenomena </a:t>
            </a:r>
          </a:p>
          <a:p>
            <a:pPr marL="0" lvl="0" indent="0" algn="l" rtl="0">
              <a:spcBef>
                <a:spcPts val="1200"/>
              </a:spcBef>
              <a:spcAft>
                <a:spcPts val="0"/>
              </a:spcAft>
              <a:buNone/>
            </a:pPr>
            <a:endParaRPr lang="en-US" sz="1300">
              <a:solidFill>
                <a:schemeClr val="tx1"/>
              </a:solidFill>
            </a:endParaRPr>
          </a:p>
          <a:p>
            <a:pPr marL="0" indent="0">
              <a:spcBef>
                <a:spcPts val="1200"/>
              </a:spcBef>
              <a:buNone/>
            </a:pPr>
            <a:r>
              <a:rPr lang="en-US" sz="1300">
                <a:solidFill>
                  <a:schemeClr val="tx1"/>
                </a:solidFill>
              </a:rPr>
              <a:t>- Current chips are made of two flow channel divided by a barrier (cellular and/or material)  </a:t>
            </a:r>
          </a:p>
          <a:p>
            <a:pPr marL="0" indent="0">
              <a:spcBef>
                <a:spcPts val="1200"/>
              </a:spcBef>
              <a:buNone/>
            </a:pPr>
            <a:endParaRPr lang="en-US" sz="1300">
              <a:solidFill>
                <a:schemeClr val="tx1"/>
              </a:solidFill>
            </a:endParaRPr>
          </a:p>
          <a:p>
            <a:pPr marL="0" indent="0">
              <a:spcBef>
                <a:spcPts val="1200"/>
              </a:spcBef>
              <a:buNone/>
            </a:pPr>
            <a:r>
              <a:rPr lang="en-US" sz="1300">
                <a:solidFill>
                  <a:schemeClr val="tx1"/>
                </a:solidFill>
              </a:rPr>
              <a:t>- Our chips are high-throughput </a:t>
            </a:r>
          </a:p>
        </p:txBody>
      </p:sp>
      <p:sp>
        <p:nvSpPr>
          <p:cNvPr id="96" name="Google Shape;96;p17"/>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97" name="Google Shape;97;p17"/>
          <p:cNvSpPr txBox="1"/>
          <p:nvPr/>
        </p:nvSpPr>
        <p:spPr>
          <a:xfrm>
            <a:off x="152400" y="1524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98" name="Google Shape;98;p17"/>
          <p:cNvSpPr txBox="1"/>
          <p:nvPr/>
        </p:nvSpPr>
        <p:spPr>
          <a:xfrm>
            <a:off x="304800" y="3048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0123F4C2-C96D-0C00-16FE-82449EB0F7C0}"/>
              </a:ext>
            </a:extLst>
          </p:cNvPr>
          <p:cNvGrpSpPr/>
          <p:nvPr/>
        </p:nvGrpSpPr>
        <p:grpSpPr>
          <a:xfrm>
            <a:off x="3616558" y="945224"/>
            <a:ext cx="2040495" cy="1085850"/>
            <a:chOff x="3664150" y="915183"/>
            <a:chExt cx="2040495" cy="1085850"/>
          </a:xfrm>
        </p:grpSpPr>
        <p:pic>
          <p:nvPicPr>
            <p:cNvPr id="93" name="Google Shape;93;p17"/>
            <p:cNvPicPr preferRelativeResize="0"/>
            <p:nvPr/>
          </p:nvPicPr>
          <p:blipFill rotWithShape="1">
            <a:blip r:embed="rId3">
              <a:alphaModFix/>
            </a:blip>
            <a:srcRect l="44138" t="46374" r="41862" b="42983"/>
            <a:stretch/>
          </p:blipFill>
          <p:spPr>
            <a:xfrm>
              <a:off x="3664150" y="915183"/>
              <a:ext cx="2040495" cy="1085850"/>
            </a:xfrm>
            <a:prstGeom prst="rect">
              <a:avLst/>
            </a:prstGeom>
            <a:noFill/>
            <a:ln>
              <a:solidFill>
                <a:schemeClr val="tx1"/>
              </a:solidFill>
            </a:ln>
          </p:spPr>
        </p:pic>
        <p:sp>
          <p:nvSpPr>
            <p:cNvPr id="99" name="Google Shape;99;p17"/>
            <p:cNvSpPr/>
            <p:nvPr/>
          </p:nvSpPr>
          <p:spPr>
            <a:xfrm rot="7694030">
              <a:off x="4060814" y="1232714"/>
              <a:ext cx="88225" cy="205078"/>
            </a:xfrm>
            <a:prstGeom prst="rect">
              <a:avLst/>
            </a:prstGeom>
            <a:solidFill>
              <a:srgbClr val="D9D9D9"/>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7"/>
            <p:cNvSpPr/>
            <p:nvPr/>
          </p:nvSpPr>
          <p:spPr>
            <a:xfrm>
              <a:off x="3868701" y="1128941"/>
              <a:ext cx="174900" cy="196200"/>
            </a:xfrm>
            <a:prstGeom prst="ellipse">
              <a:avLst/>
            </a:prstGeom>
            <a:solidFill>
              <a:schemeClr val="lt2"/>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9D9D9"/>
                </a:solidFill>
              </a:endParaRPr>
            </a:p>
          </p:txBody>
        </p:sp>
        <p:sp>
          <p:nvSpPr>
            <p:cNvPr id="101" name="Google Shape;101;p17"/>
            <p:cNvSpPr/>
            <p:nvPr/>
          </p:nvSpPr>
          <p:spPr>
            <a:xfrm rot="7694030">
              <a:off x="5149539" y="1415454"/>
              <a:ext cx="88225" cy="229206"/>
            </a:xfrm>
            <a:prstGeom prst="rect">
              <a:avLst/>
            </a:prstGeom>
            <a:solidFill>
              <a:srgbClr val="D9D9D9"/>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7"/>
            <p:cNvSpPr/>
            <p:nvPr/>
          </p:nvSpPr>
          <p:spPr>
            <a:xfrm>
              <a:off x="5271226" y="1546866"/>
              <a:ext cx="203100" cy="196200"/>
            </a:xfrm>
            <a:prstGeom prst="ellipse">
              <a:avLst/>
            </a:prstGeom>
            <a:solidFill>
              <a:schemeClr val="lt2"/>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9D9D9"/>
                </a:solidFill>
              </a:endParaRPr>
            </a:p>
          </p:txBody>
        </p:sp>
      </p:grpSp>
      <p:pic>
        <p:nvPicPr>
          <p:cNvPr id="103" name="Google Shape;103;p17"/>
          <p:cNvPicPr preferRelativeResize="0"/>
          <p:nvPr/>
        </p:nvPicPr>
        <p:blipFill>
          <a:blip r:embed="rId4">
            <a:alphaModFix/>
          </a:blip>
          <a:stretch>
            <a:fillRect/>
          </a:stretch>
        </p:blipFill>
        <p:spPr>
          <a:xfrm>
            <a:off x="6151930" y="1467616"/>
            <a:ext cx="2772710" cy="2208268"/>
          </a:xfrm>
          <a:prstGeom prst="rect">
            <a:avLst/>
          </a:prstGeom>
          <a:noFill/>
          <a:ln>
            <a:noFill/>
          </a:ln>
        </p:spPr>
      </p:pic>
      <p:sp>
        <p:nvSpPr>
          <p:cNvPr id="2" name="Slide Number Placeholder 1">
            <a:extLst>
              <a:ext uri="{FF2B5EF4-FFF2-40B4-BE49-F238E27FC236}">
                <a16:creationId xmlns:a16="http://schemas.microsoft.com/office/drawing/2014/main" id="{1F79675C-7D16-8833-27EA-A0340F49AE15}"/>
              </a:ext>
            </a:extLst>
          </p:cNvPr>
          <p:cNvSpPr>
            <a:spLocks noGrp="1"/>
          </p:cNvSpPr>
          <p:nvPr>
            <p:ph type="sldNum" idx="12"/>
          </p:nvPr>
        </p:nvSpPr>
        <p:spPr/>
        <p:txBody>
          <a:bodyPr/>
          <a:lstStyle/>
          <a:p>
            <a:pPr marL="0" lvl="0" indent="0" algn="r" rtl="0">
              <a:spcBef>
                <a:spcPts val="0"/>
              </a:spcBef>
              <a:spcAft>
                <a:spcPts val="0"/>
              </a:spcAft>
              <a:buNone/>
            </a:pPr>
            <a:r>
              <a:rPr lang="en"/>
              <a:t>3</a:t>
            </a:r>
          </a:p>
        </p:txBody>
      </p:sp>
      <p:sp>
        <p:nvSpPr>
          <p:cNvPr id="3" name="Footer Placeholder 2">
            <a:extLst>
              <a:ext uri="{FF2B5EF4-FFF2-40B4-BE49-F238E27FC236}">
                <a16:creationId xmlns:a16="http://schemas.microsoft.com/office/drawing/2014/main" id="{E7B2B6B3-09E8-9512-D3A0-C8FE7178A0C0}"/>
              </a:ext>
            </a:extLst>
          </p:cNvPr>
          <p:cNvSpPr>
            <a:spLocks noGrp="1"/>
          </p:cNvSpPr>
          <p:nvPr>
            <p:ph type="ftr" sz="quarter" idx="13"/>
          </p:nvPr>
        </p:nvSpPr>
        <p:spPr/>
        <p:txBody>
          <a:bodyPr/>
          <a:lstStyle/>
          <a:p>
            <a:r>
              <a:rPr lang="en-US"/>
              <a:t>Next Generation Organ on Chip Platform NEU Young Scholars’ Program 2023</a:t>
            </a:r>
          </a:p>
        </p:txBody>
      </p:sp>
      <p:cxnSp>
        <p:nvCxnSpPr>
          <p:cNvPr id="4" name="Google Shape;175;p21">
            <a:extLst>
              <a:ext uri="{FF2B5EF4-FFF2-40B4-BE49-F238E27FC236}">
                <a16:creationId xmlns:a16="http://schemas.microsoft.com/office/drawing/2014/main" id="{779E3474-0843-C6F2-7FD6-679BD7B39EF2}"/>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sp>
        <p:nvSpPr>
          <p:cNvPr id="6" name="TextBox 5">
            <a:extLst>
              <a:ext uri="{FF2B5EF4-FFF2-40B4-BE49-F238E27FC236}">
                <a16:creationId xmlns:a16="http://schemas.microsoft.com/office/drawing/2014/main" id="{FAD9A1AE-4BD3-DE26-E4EA-215669C3297D}"/>
              </a:ext>
            </a:extLst>
          </p:cNvPr>
          <p:cNvSpPr txBox="1"/>
          <p:nvPr/>
        </p:nvSpPr>
        <p:spPr>
          <a:xfrm>
            <a:off x="6908572" y="4918789"/>
            <a:ext cx="1922711" cy="246221"/>
          </a:xfrm>
          <a:prstGeom prst="rect">
            <a:avLst/>
          </a:prstGeom>
          <a:noFill/>
        </p:spPr>
        <p:txBody>
          <a:bodyPr wrap="square" rtlCol="0">
            <a:spAutoFit/>
          </a:bodyPr>
          <a:lstStyle/>
          <a:p>
            <a:r>
              <a:rPr lang="en-US" sz="1000"/>
              <a:t>Figures created in </a:t>
            </a:r>
            <a:r>
              <a:rPr lang="en-US" sz="1000" err="1"/>
              <a:t>Biorender</a:t>
            </a:r>
            <a:endParaRPr lang="en-US" sz="1000"/>
          </a:p>
        </p:txBody>
      </p:sp>
      <p:pic>
        <p:nvPicPr>
          <p:cNvPr id="7" name="Picture 2">
            <a:extLst>
              <a:ext uri="{FF2B5EF4-FFF2-40B4-BE49-F238E27FC236}">
                <a16:creationId xmlns:a16="http://schemas.microsoft.com/office/drawing/2014/main" id="{44F853D8-CE17-A012-76B0-4ADBD7D302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797044" y="2267113"/>
            <a:ext cx="1679525" cy="25888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278"/>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B24151-4C12-F0ED-B063-6DA4B4B7E1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
        <p:nvSpPr>
          <p:cNvPr id="5" name="Footer Placeholder 4">
            <a:extLst>
              <a:ext uri="{FF2B5EF4-FFF2-40B4-BE49-F238E27FC236}">
                <a16:creationId xmlns:a16="http://schemas.microsoft.com/office/drawing/2014/main" id="{164A90C1-BA59-66B6-1886-6F03A2506FA8}"/>
              </a:ext>
            </a:extLst>
          </p:cNvPr>
          <p:cNvSpPr>
            <a:spLocks noGrp="1"/>
          </p:cNvSpPr>
          <p:nvPr>
            <p:ph type="ftr" sz="quarter" idx="13"/>
          </p:nvPr>
        </p:nvSpPr>
        <p:spPr/>
        <p:txBody>
          <a:bodyPr/>
          <a:lstStyle/>
          <a:p>
            <a:r>
              <a:rPr lang="en-US"/>
              <a:t>Next Generation Organ on Chip Platform NEU Young Scholars’ Program 2023</a:t>
            </a:r>
          </a:p>
        </p:txBody>
      </p:sp>
      <p:sp>
        <p:nvSpPr>
          <p:cNvPr id="8" name="Google Shape;279;p30">
            <a:extLst>
              <a:ext uri="{FF2B5EF4-FFF2-40B4-BE49-F238E27FC236}">
                <a16:creationId xmlns:a16="http://schemas.microsoft.com/office/drawing/2014/main" id="{D8C91D97-3542-4FFC-C250-3F864C365D57}"/>
              </a:ext>
            </a:extLst>
          </p:cNvPr>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t>Results </a:t>
            </a:r>
            <a:endParaRPr/>
          </a:p>
        </p:txBody>
      </p:sp>
      <p:cxnSp>
        <p:nvCxnSpPr>
          <p:cNvPr id="9" name="Google Shape;175;p21">
            <a:extLst>
              <a:ext uri="{FF2B5EF4-FFF2-40B4-BE49-F238E27FC236}">
                <a16:creationId xmlns:a16="http://schemas.microsoft.com/office/drawing/2014/main" id="{2E5817D3-B03E-C352-45E5-AC2C2B1A6ACA}"/>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graphicFrame>
        <p:nvGraphicFramePr>
          <p:cNvPr id="6" name="Chart 5">
            <a:extLst>
              <a:ext uri="{FF2B5EF4-FFF2-40B4-BE49-F238E27FC236}">
                <a16:creationId xmlns:a16="http://schemas.microsoft.com/office/drawing/2014/main" id="{D44E035E-750C-3CA2-65BC-00F78D832624}"/>
              </a:ext>
            </a:extLst>
          </p:cNvPr>
          <p:cNvGraphicFramePr>
            <a:graphicFrameLocks/>
          </p:cNvGraphicFramePr>
          <p:nvPr/>
        </p:nvGraphicFramePr>
        <p:xfrm>
          <a:off x="0" y="914036"/>
          <a:ext cx="9144000" cy="36525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4306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284"/>
        <p:cNvGrpSpPr/>
        <p:nvPr/>
      </p:nvGrpSpPr>
      <p:grpSpPr>
        <a:xfrm>
          <a:off x="0" y="0"/>
          <a:ext cx="0" cy="0"/>
          <a:chOff x="0" y="0"/>
          <a:chExt cx="0" cy="0"/>
        </a:xfrm>
      </p:grpSpPr>
      <p:pic>
        <p:nvPicPr>
          <p:cNvPr id="285" name="Google Shape;285;p31"/>
          <p:cNvPicPr preferRelativeResize="0"/>
          <p:nvPr/>
        </p:nvPicPr>
        <p:blipFill>
          <a:blip r:embed="rId3">
            <a:alphaModFix/>
          </a:blip>
          <a:stretch>
            <a:fillRect/>
          </a:stretch>
        </p:blipFill>
        <p:spPr>
          <a:xfrm>
            <a:off x="281028" y="242425"/>
            <a:ext cx="3069274" cy="2419350"/>
          </a:xfrm>
          <a:prstGeom prst="rect">
            <a:avLst/>
          </a:prstGeom>
          <a:noFill/>
          <a:ln>
            <a:noFill/>
          </a:ln>
        </p:spPr>
      </p:pic>
      <p:pic>
        <p:nvPicPr>
          <p:cNvPr id="286" name="Google Shape;286;p31"/>
          <p:cNvPicPr preferRelativeResize="0"/>
          <p:nvPr/>
        </p:nvPicPr>
        <p:blipFill>
          <a:blip r:embed="rId4">
            <a:alphaModFix/>
          </a:blip>
          <a:stretch>
            <a:fillRect/>
          </a:stretch>
        </p:blipFill>
        <p:spPr>
          <a:xfrm>
            <a:off x="3733250" y="157375"/>
            <a:ext cx="2022751" cy="1271850"/>
          </a:xfrm>
          <a:prstGeom prst="rect">
            <a:avLst/>
          </a:prstGeom>
          <a:noFill/>
          <a:ln>
            <a:noFill/>
          </a:ln>
        </p:spPr>
      </p:pic>
      <p:pic>
        <p:nvPicPr>
          <p:cNvPr id="287" name="Google Shape;287;p31"/>
          <p:cNvPicPr preferRelativeResize="0"/>
          <p:nvPr/>
        </p:nvPicPr>
        <p:blipFill>
          <a:blip r:embed="rId5">
            <a:alphaModFix/>
          </a:blip>
          <a:stretch>
            <a:fillRect/>
          </a:stretch>
        </p:blipFill>
        <p:spPr>
          <a:xfrm>
            <a:off x="6138950" y="299325"/>
            <a:ext cx="2851650" cy="1578200"/>
          </a:xfrm>
          <a:prstGeom prst="rect">
            <a:avLst/>
          </a:prstGeom>
          <a:noFill/>
          <a:ln>
            <a:noFill/>
          </a:ln>
        </p:spPr>
      </p:pic>
      <p:pic>
        <p:nvPicPr>
          <p:cNvPr id="288" name="Google Shape;288;p31"/>
          <p:cNvPicPr preferRelativeResize="0"/>
          <p:nvPr/>
        </p:nvPicPr>
        <p:blipFill>
          <a:blip r:embed="rId6">
            <a:alphaModFix/>
          </a:blip>
          <a:stretch>
            <a:fillRect/>
          </a:stretch>
        </p:blipFill>
        <p:spPr>
          <a:xfrm>
            <a:off x="3502701" y="2029925"/>
            <a:ext cx="4295789" cy="2961175"/>
          </a:xfrm>
          <a:prstGeom prst="rect">
            <a:avLst/>
          </a:prstGeom>
          <a:noFill/>
          <a:ln>
            <a:noFill/>
          </a:ln>
        </p:spPr>
      </p:pic>
      <p:sp>
        <p:nvSpPr>
          <p:cNvPr id="2" name="Slide Number Placeholder 1">
            <a:extLst>
              <a:ext uri="{FF2B5EF4-FFF2-40B4-BE49-F238E27FC236}">
                <a16:creationId xmlns:a16="http://schemas.microsoft.com/office/drawing/2014/main" id="{1AA052B7-2C76-2311-59C4-95E62638262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
        <p:nvSpPr>
          <p:cNvPr id="3" name="Footer Placeholder 2">
            <a:extLst>
              <a:ext uri="{FF2B5EF4-FFF2-40B4-BE49-F238E27FC236}">
                <a16:creationId xmlns:a16="http://schemas.microsoft.com/office/drawing/2014/main" id="{EF8E9650-BFAF-F1F3-FB0C-92471949486A}"/>
              </a:ext>
            </a:extLst>
          </p:cNvPr>
          <p:cNvSpPr>
            <a:spLocks noGrp="1"/>
          </p:cNvSpPr>
          <p:nvPr>
            <p:ph type="ftr" sz="quarter" idx="13"/>
          </p:nvPr>
        </p:nvSpPr>
        <p:spPr/>
        <p:txBody>
          <a:bodyPr/>
          <a:lstStyle/>
          <a:p>
            <a:r>
              <a:rPr lang="en-US"/>
              <a:t>Next Generation Organ on Chip Platform NEU Young Scholars’ Program 2023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292"/>
        <p:cNvGrpSpPr/>
        <p:nvPr/>
      </p:nvGrpSpPr>
      <p:grpSpPr>
        <a:xfrm>
          <a:off x="0" y="0"/>
          <a:ext cx="0" cy="0"/>
          <a:chOff x="0" y="0"/>
          <a:chExt cx="0" cy="0"/>
        </a:xfrm>
      </p:grpSpPr>
      <p:pic>
        <p:nvPicPr>
          <p:cNvPr id="294" name="Google Shape;294;p32"/>
          <p:cNvPicPr preferRelativeResize="0"/>
          <p:nvPr/>
        </p:nvPicPr>
        <p:blipFill>
          <a:blip r:embed="rId3">
            <a:alphaModFix/>
          </a:blip>
          <a:stretch>
            <a:fillRect/>
          </a:stretch>
        </p:blipFill>
        <p:spPr>
          <a:xfrm>
            <a:off x="403714" y="1450188"/>
            <a:ext cx="3341863" cy="2873950"/>
          </a:xfrm>
          <a:prstGeom prst="rect">
            <a:avLst/>
          </a:prstGeom>
          <a:noFill/>
          <a:ln>
            <a:noFill/>
          </a:ln>
        </p:spPr>
      </p:pic>
      <p:sp>
        <p:nvSpPr>
          <p:cNvPr id="295" name="Google Shape;295;p32"/>
          <p:cNvSpPr txBox="1"/>
          <p:nvPr/>
        </p:nvSpPr>
        <p:spPr>
          <a:xfrm>
            <a:off x="6490950" y="3895400"/>
            <a:ext cx="267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247F641A-DFA9-C621-4F12-316A906942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pic>
        <p:nvPicPr>
          <p:cNvPr id="12" name="Picture 11" descr="A screenshot of a computer&#10;&#10;Description automatically generated">
            <a:extLst>
              <a:ext uri="{FF2B5EF4-FFF2-40B4-BE49-F238E27FC236}">
                <a16:creationId xmlns:a16="http://schemas.microsoft.com/office/drawing/2014/main" id="{6A7E1A63-E2EA-9773-EDB5-FA09C931D98D}"/>
              </a:ext>
            </a:extLst>
          </p:cNvPr>
          <p:cNvPicPr>
            <a:picLocks noChangeAspect="1"/>
          </p:cNvPicPr>
          <p:nvPr/>
        </p:nvPicPr>
        <p:blipFill rotWithShape="1">
          <a:blip r:embed="rId4"/>
          <a:srcRect l="13376" t="16484" r="44936" b="20809"/>
          <a:stretch/>
        </p:blipFill>
        <p:spPr>
          <a:xfrm>
            <a:off x="4298867" y="1098802"/>
            <a:ext cx="3811980" cy="3225336"/>
          </a:xfrm>
          <a:prstGeom prst="rect">
            <a:avLst/>
          </a:prstGeom>
        </p:spPr>
      </p:pic>
      <p:sp>
        <p:nvSpPr>
          <p:cNvPr id="3" name="Footer Placeholder 2">
            <a:extLst>
              <a:ext uri="{FF2B5EF4-FFF2-40B4-BE49-F238E27FC236}">
                <a16:creationId xmlns:a16="http://schemas.microsoft.com/office/drawing/2014/main" id="{0ABD6605-DF0A-A8A6-C41B-66ADFB8D159A}"/>
              </a:ext>
            </a:extLst>
          </p:cNvPr>
          <p:cNvSpPr>
            <a:spLocks noGrp="1"/>
          </p:cNvSpPr>
          <p:nvPr>
            <p:ph type="ftr" sz="quarter" idx="13"/>
          </p:nvPr>
        </p:nvSpPr>
        <p:spPr/>
        <p:txBody>
          <a:bodyPr/>
          <a:lstStyle/>
          <a:p>
            <a:r>
              <a:rPr lang="en-US"/>
              <a:t>Next Generation Organ on Chip Platform NEU Young Scholars’ Program 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Background: O.O.C - what is it ? </a:t>
            </a:r>
            <a:endParaRPr/>
          </a:p>
        </p:txBody>
      </p:sp>
      <p:pic>
        <p:nvPicPr>
          <p:cNvPr id="110" name="Google Shape;110;p18"/>
          <p:cNvPicPr preferRelativeResize="0"/>
          <p:nvPr/>
        </p:nvPicPr>
        <p:blipFill>
          <a:blip r:embed="rId3">
            <a:alphaModFix/>
          </a:blip>
          <a:stretch>
            <a:fillRect/>
          </a:stretch>
        </p:blipFill>
        <p:spPr>
          <a:xfrm>
            <a:off x="60550" y="1115900"/>
            <a:ext cx="5888699" cy="3100325"/>
          </a:xfrm>
          <a:prstGeom prst="rect">
            <a:avLst/>
          </a:prstGeom>
          <a:noFill/>
          <a:ln>
            <a:noFill/>
          </a:ln>
        </p:spPr>
      </p:pic>
      <p:pic>
        <p:nvPicPr>
          <p:cNvPr id="111" name="Google Shape;111;p18"/>
          <p:cNvPicPr preferRelativeResize="0"/>
          <p:nvPr/>
        </p:nvPicPr>
        <p:blipFill rotWithShape="1">
          <a:blip r:embed="rId4">
            <a:alphaModFix/>
          </a:blip>
          <a:srcRect l="6646"/>
          <a:stretch/>
        </p:blipFill>
        <p:spPr>
          <a:xfrm>
            <a:off x="6038734" y="1346163"/>
            <a:ext cx="1593078" cy="1135600"/>
          </a:xfrm>
          <a:prstGeom prst="rect">
            <a:avLst/>
          </a:prstGeom>
          <a:noFill/>
          <a:ln w="19050" cap="flat" cmpd="sng">
            <a:solidFill>
              <a:schemeClr val="lt1"/>
            </a:solidFill>
            <a:prstDash val="solid"/>
            <a:round/>
            <a:headEnd type="none" w="sm" len="sm"/>
            <a:tailEnd type="none" w="sm" len="sm"/>
          </a:ln>
        </p:spPr>
      </p:pic>
      <p:pic>
        <p:nvPicPr>
          <p:cNvPr id="113" name="Google Shape;113;p18"/>
          <p:cNvPicPr preferRelativeResize="0"/>
          <p:nvPr/>
        </p:nvPicPr>
        <p:blipFill rotWithShape="1">
          <a:blip r:embed="rId5">
            <a:alphaModFix/>
          </a:blip>
          <a:srcRect l="14020" t="21526" r="15946" b="11829"/>
          <a:stretch/>
        </p:blipFill>
        <p:spPr>
          <a:xfrm>
            <a:off x="7593050" y="2810225"/>
            <a:ext cx="1392025" cy="1324675"/>
          </a:xfrm>
          <a:prstGeom prst="rect">
            <a:avLst/>
          </a:prstGeom>
          <a:noFill/>
          <a:ln>
            <a:noFill/>
          </a:ln>
        </p:spPr>
      </p:pic>
      <p:pic>
        <p:nvPicPr>
          <p:cNvPr id="114" name="Google Shape;114;p18"/>
          <p:cNvPicPr preferRelativeResize="0"/>
          <p:nvPr/>
        </p:nvPicPr>
        <p:blipFill>
          <a:blip r:embed="rId6">
            <a:alphaModFix/>
          </a:blip>
          <a:stretch>
            <a:fillRect/>
          </a:stretch>
        </p:blipFill>
        <p:spPr>
          <a:xfrm>
            <a:off x="7721263" y="1411625"/>
            <a:ext cx="1135600" cy="1135600"/>
          </a:xfrm>
          <a:prstGeom prst="rect">
            <a:avLst/>
          </a:prstGeom>
          <a:noFill/>
          <a:ln>
            <a:noFill/>
          </a:ln>
        </p:spPr>
      </p:pic>
      <p:sp>
        <p:nvSpPr>
          <p:cNvPr id="2" name="Slide Number Placeholder 1">
            <a:extLst>
              <a:ext uri="{FF2B5EF4-FFF2-40B4-BE49-F238E27FC236}">
                <a16:creationId xmlns:a16="http://schemas.microsoft.com/office/drawing/2014/main" id="{1F9278AD-5B97-C4EF-64A9-846870A944AB}"/>
              </a:ext>
            </a:extLst>
          </p:cNvPr>
          <p:cNvSpPr>
            <a:spLocks noGrp="1"/>
          </p:cNvSpPr>
          <p:nvPr>
            <p:ph type="sldNum" idx="12"/>
          </p:nvPr>
        </p:nvSpPr>
        <p:spPr/>
        <p:txBody>
          <a:bodyPr/>
          <a:lstStyle/>
          <a:p>
            <a:pPr marL="0" lvl="0" indent="0" algn="r" rtl="0">
              <a:spcBef>
                <a:spcPts val="0"/>
              </a:spcBef>
              <a:spcAft>
                <a:spcPts val="0"/>
              </a:spcAft>
              <a:buNone/>
            </a:pPr>
            <a:r>
              <a:rPr lang="en"/>
              <a:t>4</a:t>
            </a:r>
          </a:p>
        </p:txBody>
      </p:sp>
      <p:pic>
        <p:nvPicPr>
          <p:cNvPr id="3" name="Google Shape;288;p31">
            <a:extLst>
              <a:ext uri="{FF2B5EF4-FFF2-40B4-BE49-F238E27FC236}">
                <a16:creationId xmlns:a16="http://schemas.microsoft.com/office/drawing/2014/main" id="{C5A7E4BA-1DD4-42E9-A584-F9926162BF05}"/>
              </a:ext>
            </a:extLst>
          </p:cNvPr>
          <p:cNvPicPr preferRelativeResize="0"/>
          <p:nvPr/>
        </p:nvPicPr>
        <p:blipFill>
          <a:blip r:embed="rId7">
            <a:alphaModFix/>
          </a:blip>
          <a:stretch>
            <a:fillRect/>
          </a:stretch>
        </p:blipFill>
        <p:spPr>
          <a:xfrm>
            <a:off x="6388405" y="3155857"/>
            <a:ext cx="1069299" cy="1060368"/>
          </a:xfrm>
          <a:prstGeom prst="rect">
            <a:avLst/>
          </a:prstGeom>
          <a:noFill/>
          <a:ln>
            <a:noFill/>
          </a:ln>
        </p:spPr>
      </p:pic>
      <p:sp>
        <p:nvSpPr>
          <p:cNvPr id="4" name="Footer Placeholder 3">
            <a:extLst>
              <a:ext uri="{FF2B5EF4-FFF2-40B4-BE49-F238E27FC236}">
                <a16:creationId xmlns:a16="http://schemas.microsoft.com/office/drawing/2014/main" id="{F60BD8C6-B476-86B4-2AE1-E9C40CF074C4}"/>
              </a:ext>
            </a:extLst>
          </p:cNvPr>
          <p:cNvSpPr>
            <a:spLocks noGrp="1"/>
          </p:cNvSpPr>
          <p:nvPr>
            <p:ph type="ftr" sz="quarter" idx="13"/>
          </p:nvPr>
        </p:nvSpPr>
        <p:spPr/>
        <p:txBody>
          <a:bodyPr/>
          <a:lstStyle/>
          <a:p>
            <a:r>
              <a:rPr lang="en-US"/>
              <a:t>Next Generation Organ on Chip Platform NEU Young Scholars’ Program 2023</a:t>
            </a:r>
          </a:p>
        </p:txBody>
      </p:sp>
      <p:sp>
        <p:nvSpPr>
          <p:cNvPr id="5" name="TextBox 4">
            <a:extLst>
              <a:ext uri="{FF2B5EF4-FFF2-40B4-BE49-F238E27FC236}">
                <a16:creationId xmlns:a16="http://schemas.microsoft.com/office/drawing/2014/main" id="{E9A8F877-354A-2C2A-F75C-17F4B39AD8CB}"/>
              </a:ext>
            </a:extLst>
          </p:cNvPr>
          <p:cNvSpPr txBox="1"/>
          <p:nvPr/>
        </p:nvSpPr>
        <p:spPr>
          <a:xfrm>
            <a:off x="757569" y="4169957"/>
            <a:ext cx="3369191" cy="2392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333333"/>
                </a:solidFill>
                <a:latin typeface="Segoe UI"/>
                <a:cs typeface="Segoe UI"/>
              </a:rPr>
              <a:t>D Sun. Acta Pharmaceutica </a:t>
            </a:r>
            <a:r>
              <a:rPr lang="en-US" sz="900" err="1">
                <a:solidFill>
                  <a:srgbClr val="333333"/>
                </a:solidFill>
                <a:latin typeface="Segoe UI"/>
                <a:cs typeface="Segoe UI"/>
              </a:rPr>
              <a:t>Sinica</a:t>
            </a:r>
            <a:r>
              <a:rPr lang="en-US" sz="900">
                <a:solidFill>
                  <a:srgbClr val="333333"/>
                </a:solidFill>
                <a:latin typeface="Segoe UI"/>
                <a:cs typeface="Segoe UI"/>
              </a:rPr>
              <a:t> B (2022)</a:t>
            </a:r>
            <a:endParaRPr lang="en-US"/>
          </a:p>
        </p:txBody>
      </p:sp>
      <p:cxnSp>
        <p:nvCxnSpPr>
          <p:cNvPr id="6" name="Google Shape;175;p21">
            <a:extLst>
              <a:ext uri="{FF2B5EF4-FFF2-40B4-BE49-F238E27FC236}">
                <a16:creationId xmlns:a16="http://schemas.microsoft.com/office/drawing/2014/main" id="{6DC72FEA-833A-E461-9B66-7858718B4B47}"/>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sp>
        <p:nvSpPr>
          <p:cNvPr id="9" name="TextBox 8">
            <a:extLst>
              <a:ext uri="{FF2B5EF4-FFF2-40B4-BE49-F238E27FC236}">
                <a16:creationId xmlns:a16="http://schemas.microsoft.com/office/drawing/2014/main" id="{AF404BA6-8F01-CBD8-97D1-05B4D8A2DDAD}"/>
              </a:ext>
            </a:extLst>
          </p:cNvPr>
          <p:cNvSpPr txBox="1"/>
          <p:nvPr/>
        </p:nvSpPr>
        <p:spPr>
          <a:xfrm>
            <a:off x="6456077" y="4150831"/>
            <a:ext cx="10693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333333"/>
                </a:solidFill>
                <a:latin typeface="Segoe UI"/>
                <a:cs typeface="Segoe UI"/>
              </a:rPr>
              <a:t>emulatebio.com</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61D3EB-72BE-E60E-81CE-A1E229053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0428" y="1225988"/>
            <a:ext cx="3784793" cy="32253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3A5C881-B8A6-B657-EC16-B4EADAE62586}"/>
              </a:ext>
            </a:extLst>
          </p:cNvPr>
          <p:cNvSpPr>
            <a:spLocks noGrp="1"/>
          </p:cNvSpPr>
          <p:nvPr>
            <p:ph type="title"/>
          </p:nvPr>
        </p:nvSpPr>
        <p:spPr>
          <a:xfrm>
            <a:off x="0" y="0"/>
            <a:ext cx="8520600" cy="572700"/>
          </a:xfrm>
        </p:spPr>
        <p:txBody>
          <a:bodyPr>
            <a:normAutofit fontScale="90000"/>
          </a:bodyPr>
          <a:lstStyle/>
          <a:p>
            <a:r>
              <a:rPr lang="en-US"/>
              <a:t>Diffusion on Our System  </a:t>
            </a:r>
          </a:p>
        </p:txBody>
      </p:sp>
      <p:sp>
        <p:nvSpPr>
          <p:cNvPr id="4" name="Slide Number Placeholder 3">
            <a:extLst>
              <a:ext uri="{FF2B5EF4-FFF2-40B4-BE49-F238E27FC236}">
                <a16:creationId xmlns:a16="http://schemas.microsoft.com/office/drawing/2014/main" id="{2FCB379C-8CDD-4672-B6FB-6E1217E866FA}"/>
              </a:ext>
            </a:extLst>
          </p:cNvPr>
          <p:cNvSpPr>
            <a:spLocks noGrp="1"/>
          </p:cNvSpPr>
          <p:nvPr>
            <p:ph type="sldNum" idx="12"/>
          </p:nvPr>
        </p:nvSpPr>
        <p:spPr/>
        <p:txBody>
          <a:bodyPr/>
          <a:lstStyle/>
          <a:p>
            <a:pPr marL="0" lvl="0" indent="0" algn="r" rtl="0">
              <a:spcBef>
                <a:spcPts val="0"/>
              </a:spcBef>
              <a:spcAft>
                <a:spcPts val="0"/>
              </a:spcAft>
              <a:buNone/>
            </a:pPr>
            <a:r>
              <a:rPr lang="en"/>
              <a:t>5</a:t>
            </a:r>
          </a:p>
        </p:txBody>
      </p:sp>
      <p:pic>
        <p:nvPicPr>
          <p:cNvPr id="5" name="Google Shape;294;p32">
            <a:extLst>
              <a:ext uri="{FF2B5EF4-FFF2-40B4-BE49-F238E27FC236}">
                <a16:creationId xmlns:a16="http://schemas.microsoft.com/office/drawing/2014/main" id="{FCB86B3D-2059-0E7B-5432-4D6447496830}"/>
              </a:ext>
            </a:extLst>
          </p:cNvPr>
          <p:cNvPicPr preferRelativeResize="0"/>
          <p:nvPr/>
        </p:nvPicPr>
        <p:blipFill>
          <a:blip r:embed="rId4">
            <a:alphaModFix/>
          </a:blip>
          <a:stretch>
            <a:fillRect/>
          </a:stretch>
        </p:blipFill>
        <p:spPr>
          <a:xfrm>
            <a:off x="403714" y="1450188"/>
            <a:ext cx="3341863" cy="2873950"/>
          </a:xfrm>
          <a:prstGeom prst="rect">
            <a:avLst/>
          </a:prstGeom>
          <a:noFill/>
          <a:ln>
            <a:noFill/>
          </a:ln>
        </p:spPr>
      </p:pic>
      <p:pic>
        <p:nvPicPr>
          <p:cNvPr id="6" name="Picture 5" descr="A screenshot of a computer&#10;&#10;Description automatically generated">
            <a:extLst>
              <a:ext uri="{FF2B5EF4-FFF2-40B4-BE49-F238E27FC236}">
                <a16:creationId xmlns:a16="http://schemas.microsoft.com/office/drawing/2014/main" id="{35D7DCB1-19FE-CE14-1AA6-59D1F289FACD}"/>
              </a:ext>
            </a:extLst>
          </p:cNvPr>
          <p:cNvPicPr>
            <a:picLocks noChangeAspect="1"/>
          </p:cNvPicPr>
          <p:nvPr/>
        </p:nvPicPr>
        <p:blipFill rotWithShape="1">
          <a:blip r:embed="rId5"/>
          <a:srcRect l="13376" t="16484" r="44936" b="20809"/>
          <a:stretch/>
        </p:blipFill>
        <p:spPr>
          <a:xfrm>
            <a:off x="4263241" y="1098802"/>
            <a:ext cx="3811980" cy="3225336"/>
          </a:xfrm>
          <a:prstGeom prst="rect">
            <a:avLst/>
          </a:prstGeom>
        </p:spPr>
      </p:pic>
      <p:sp>
        <p:nvSpPr>
          <p:cNvPr id="3" name="Footer Placeholder 2">
            <a:extLst>
              <a:ext uri="{FF2B5EF4-FFF2-40B4-BE49-F238E27FC236}">
                <a16:creationId xmlns:a16="http://schemas.microsoft.com/office/drawing/2014/main" id="{55FEB373-1ED3-DDEA-3DAB-6A6422C4E394}"/>
              </a:ext>
            </a:extLst>
          </p:cNvPr>
          <p:cNvSpPr>
            <a:spLocks noGrp="1"/>
          </p:cNvSpPr>
          <p:nvPr>
            <p:ph type="ftr" sz="quarter" idx="13"/>
          </p:nvPr>
        </p:nvSpPr>
        <p:spPr/>
        <p:txBody>
          <a:bodyPr/>
          <a:lstStyle/>
          <a:p>
            <a:r>
              <a:rPr lang="en-US"/>
              <a:t>Next Generation Organ on Chip Platform NEU Young Scholars’ Program 2023</a:t>
            </a:r>
          </a:p>
        </p:txBody>
      </p:sp>
      <p:cxnSp>
        <p:nvCxnSpPr>
          <p:cNvPr id="7" name="Google Shape;175;p21">
            <a:extLst>
              <a:ext uri="{FF2B5EF4-FFF2-40B4-BE49-F238E27FC236}">
                <a16:creationId xmlns:a16="http://schemas.microsoft.com/office/drawing/2014/main" id="{8D552E66-E4B2-755D-F8F7-63D75D4AB971}"/>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pic>
        <p:nvPicPr>
          <p:cNvPr id="8" name="Picture 2" descr="Clock Free Clip Art Images｜Illustoon">
            <a:extLst>
              <a:ext uri="{FF2B5EF4-FFF2-40B4-BE49-F238E27FC236}">
                <a16:creationId xmlns:a16="http://schemas.microsoft.com/office/drawing/2014/main" id="{A437FDAD-9690-0D96-31A1-A02FE07513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5576" y="609036"/>
            <a:ext cx="841151" cy="84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419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a:off x="222188" y="5254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Our Role and How it Works</a:t>
            </a:r>
            <a:endParaRPr/>
          </a:p>
        </p:txBody>
      </p:sp>
      <p:sp>
        <p:nvSpPr>
          <p:cNvPr id="140" name="Google Shape;140;p19"/>
          <p:cNvSpPr txBox="1"/>
          <p:nvPr/>
        </p:nvSpPr>
        <p:spPr>
          <a:xfrm>
            <a:off x="4190038" y="3112267"/>
            <a:ext cx="2650200" cy="921600"/>
          </a:xfrm>
          <a:prstGeom prst="rect">
            <a:avLst/>
          </a:prstGeom>
          <a:noFill/>
          <a:ln>
            <a:noFill/>
          </a:ln>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
              <a:t>Concentration gradient is the main driving factor for diffusion in a volume </a:t>
            </a:r>
          </a:p>
          <a:p>
            <a:pPr marL="285750" lvl="0" indent="-285750" algn="l" rtl="0">
              <a:spcBef>
                <a:spcPts val="0"/>
              </a:spcBef>
              <a:spcAft>
                <a:spcPts val="0"/>
              </a:spcAft>
              <a:buFont typeface="Arial" panose="020B0604020202020204" pitchFamily="34" charset="0"/>
              <a:buChar char="•"/>
            </a:pPr>
            <a:r>
              <a:rPr lang="en"/>
              <a:t>Parallel flow direction </a:t>
            </a:r>
          </a:p>
          <a:p>
            <a:pPr marL="285750" lvl="0" indent="-285750" algn="l" rtl="0">
              <a:spcBef>
                <a:spcPts val="0"/>
              </a:spcBef>
              <a:spcAft>
                <a:spcPts val="0"/>
              </a:spcAft>
              <a:buFont typeface="Arial" panose="020B0604020202020204" pitchFamily="34" charset="0"/>
              <a:buChar char="•"/>
            </a:pPr>
            <a:endParaRPr lang="en"/>
          </a:p>
        </p:txBody>
      </p:sp>
      <p:sp>
        <p:nvSpPr>
          <p:cNvPr id="2" name="Slide Number Placeholder 1">
            <a:extLst>
              <a:ext uri="{FF2B5EF4-FFF2-40B4-BE49-F238E27FC236}">
                <a16:creationId xmlns:a16="http://schemas.microsoft.com/office/drawing/2014/main" id="{CCF4BBEF-650D-E1BB-5BF3-6597D9C4785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9" name="Picture 8" descr="A screenshot of a computer&#10;&#10;Description automatically generated">
            <a:extLst>
              <a:ext uri="{FF2B5EF4-FFF2-40B4-BE49-F238E27FC236}">
                <a16:creationId xmlns:a16="http://schemas.microsoft.com/office/drawing/2014/main" id="{36D1722A-8CD7-CACC-56A5-7145D2B48033}"/>
              </a:ext>
            </a:extLst>
          </p:cNvPr>
          <p:cNvPicPr>
            <a:picLocks noChangeAspect="1"/>
          </p:cNvPicPr>
          <p:nvPr/>
        </p:nvPicPr>
        <p:blipFill rotWithShape="1">
          <a:blip r:embed="rId3"/>
          <a:srcRect l="45305" t="44943" r="42530" b="43730"/>
          <a:stretch/>
        </p:blipFill>
        <p:spPr>
          <a:xfrm>
            <a:off x="286830" y="902401"/>
            <a:ext cx="2742120" cy="1436001"/>
          </a:xfrm>
          <a:prstGeom prst="rect">
            <a:avLst/>
          </a:prstGeom>
          <a:ln>
            <a:solidFill>
              <a:schemeClr val="tx1"/>
            </a:solidFill>
          </a:ln>
        </p:spPr>
      </p:pic>
      <p:sp>
        <p:nvSpPr>
          <p:cNvPr id="3" name="Footer Placeholder 2">
            <a:extLst>
              <a:ext uri="{FF2B5EF4-FFF2-40B4-BE49-F238E27FC236}">
                <a16:creationId xmlns:a16="http://schemas.microsoft.com/office/drawing/2014/main" id="{33BA60FF-B2C8-3CA6-5C5B-79902CD23587}"/>
              </a:ext>
            </a:extLst>
          </p:cNvPr>
          <p:cNvSpPr>
            <a:spLocks noGrp="1"/>
          </p:cNvSpPr>
          <p:nvPr>
            <p:ph type="ftr" sz="quarter" idx="13"/>
          </p:nvPr>
        </p:nvSpPr>
        <p:spPr/>
        <p:txBody>
          <a:bodyPr/>
          <a:lstStyle/>
          <a:p>
            <a:r>
              <a:rPr lang="en-US"/>
              <a:t>Next Generation Organ on Chip Platform NEU Young Scholars’ Program 2023</a:t>
            </a:r>
          </a:p>
        </p:txBody>
      </p:sp>
      <p:cxnSp>
        <p:nvCxnSpPr>
          <p:cNvPr id="20" name="Google Shape;175;p21">
            <a:extLst>
              <a:ext uri="{FF2B5EF4-FFF2-40B4-BE49-F238E27FC236}">
                <a16:creationId xmlns:a16="http://schemas.microsoft.com/office/drawing/2014/main" id="{A3AA3607-3132-153D-8886-EA1A52064AF3}"/>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sp>
        <p:nvSpPr>
          <p:cNvPr id="12" name="TextBox 11">
            <a:extLst>
              <a:ext uri="{FF2B5EF4-FFF2-40B4-BE49-F238E27FC236}">
                <a16:creationId xmlns:a16="http://schemas.microsoft.com/office/drawing/2014/main" id="{A6FAB3BC-8ADD-BBA8-15F0-AB9695C74003}"/>
              </a:ext>
            </a:extLst>
          </p:cNvPr>
          <p:cNvSpPr txBox="1"/>
          <p:nvPr/>
        </p:nvSpPr>
        <p:spPr>
          <a:xfrm>
            <a:off x="4190038" y="1270026"/>
            <a:ext cx="8281856" cy="224676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Concentration gradient  </a:t>
            </a:r>
          </a:p>
          <a:p>
            <a:pPr marL="285750" indent="-285750">
              <a:buFont typeface="Arial" panose="020B0604020202020204" pitchFamily="34" charset="0"/>
              <a:buChar char="•"/>
            </a:pPr>
            <a:r>
              <a:rPr lang="en-US"/>
              <a:t>Time </a:t>
            </a:r>
          </a:p>
          <a:p>
            <a:pPr marL="285750" indent="-285750">
              <a:buFont typeface="Arial" panose="020B0604020202020204" pitchFamily="34" charset="0"/>
              <a:buChar char="•"/>
            </a:pPr>
            <a:r>
              <a:rPr lang="en-US"/>
              <a:t>Area </a:t>
            </a:r>
          </a:p>
          <a:p>
            <a:pPr marL="285750" indent="-285750">
              <a:buFont typeface="Arial" panose="020B0604020202020204" pitchFamily="34" charset="0"/>
              <a:buChar char="•"/>
            </a:pPr>
            <a:r>
              <a:rPr lang="en-US"/>
              <a:t>Thickness of membrane </a:t>
            </a:r>
          </a:p>
          <a:p>
            <a:pPr marL="285750" indent="-285750">
              <a:buFont typeface="Arial" panose="020B0604020202020204" pitchFamily="34" charset="0"/>
              <a:buChar char="•"/>
            </a:pPr>
            <a:r>
              <a:rPr lang="en-US"/>
              <a:t>Size of molecule </a:t>
            </a:r>
          </a:p>
          <a:p>
            <a:pPr marL="285750" indent="-285750">
              <a:buFont typeface="Arial" panose="020B0604020202020204" pitchFamily="34" charset="0"/>
              <a:buChar char="•"/>
            </a:pPr>
            <a:r>
              <a:rPr lang="en-US"/>
              <a:t>Cellular Monolayers (additional medium)</a:t>
            </a:r>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13" name="TextBox 12">
            <a:extLst>
              <a:ext uri="{FF2B5EF4-FFF2-40B4-BE49-F238E27FC236}">
                <a16:creationId xmlns:a16="http://schemas.microsoft.com/office/drawing/2014/main" id="{6E49E3A8-3D2C-B8C4-8F5A-E2CB8B9F8DB8}"/>
              </a:ext>
            </a:extLst>
          </p:cNvPr>
          <p:cNvSpPr txBox="1"/>
          <p:nvPr/>
        </p:nvSpPr>
        <p:spPr>
          <a:xfrm>
            <a:off x="4190038" y="977111"/>
            <a:ext cx="4360950" cy="306755"/>
          </a:xfrm>
          <a:prstGeom prst="rect">
            <a:avLst/>
          </a:prstGeom>
          <a:noFill/>
        </p:spPr>
        <p:txBody>
          <a:bodyPr wrap="square" lIns="91440" tIns="45720" rIns="91440" bIns="45720" rtlCol="0" anchor="t">
            <a:spAutoFit/>
          </a:bodyPr>
          <a:lstStyle/>
          <a:p>
            <a:r>
              <a:rPr lang="en-US" b="1"/>
              <a:t>Properties known to affect diffusion on O.O.C  </a:t>
            </a:r>
          </a:p>
        </p:txBody>
      </p:sp>
      <p:sp>
        <p:nvSpPr>
          <p:cNvPr id="15" name="TextBox 14">
            <a:extLst>
              <a:ext uri="{FF2B5EF4-FFF2-40B4-BE49-F238E27FC236}">
                <a16:creationId xmlns:a16="http://schemas.microsoft.com/office/drawing/2014/main" id="{106C68C2-6854-31E9-EBBA-133789500A8E}"/>
              </a:ext>
            </a:extLst>
          </p:cNvPr>
          <p:cNvSpPr txBox="1"/>
          <p:nvPr/>
        </p:nvSpPr>
        <p:spPr>
          <a:xfrm>
            <a:off x="4201870" y="2813611"/>
            <a:ext cx="3404507" cy="307777"/>
          </a:xfrm>
          <a:prstGeom prst="rect">
            <a:avLst/>
          </a:prstGeom>
          <a:noFill/>
        </p:spPr>
        <p:txBody>
          <a:bodyPr wrap="square" rtlCol="0">
            <a:spAutoFit/>
          </a:bodyPr>
          <a:lstStyle/>
          <a:p>
            <a:r>
              <a:rPr lang="en-US" b="1"/>
              <a:t>Properties affecting our system </a:t>
            </a:r>
          </a:p>
        </p:txBody>
      </p:sp>
      <p:grpSp>
        <p:nvGrpSpPr>
          <p:cNvPr id="4" name="Group 3">
            <a:extLst>
              <a:ext uri="{FF2B5EF4-FFF2-40B4-BE49-F238E27FC236}">
                <a16:creationId xmlns:a16="http://schemas.microsoft.com/office/drawing/2014/main" id="{310A5FE0-2A5F-2536-1394-6F66585EA0B4}"/>
              </a:ext>
            </a:extLst>
          </p:cNvPr>
          <p:cNvGrpSpPr/>
          <p:nvPr/>
        </p:nvGrpSpPr>
        <p:grpSpPr>
          <a:xfrm>
            <a:off x="281285" y="2682072"/>
            <a:ext cx="2918400" cy="1559027"/>
            <a:chOff x="205565" y="1478822"/>
            <a:chExt cx="5519730" cy="3227383"/>
          </a:xfrm>
        </p:grpSpPr>
        <p:pic>
          <p:nvPicPr>
            <p:cNvPr id="5" name="Graphic 4">
              <a:extLst>
                <a:ext uri="{FF2B5EF4-FFF2-40B4-BE49-F238E27FC236}">
                  <a16:creationId xmlns:a16="http://schemas.microsoft.com/office/drawing/2014/main" id="{35D1C39F-1FE2-9052-B653-BD359CC31D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565" y="1478822"/>
              <a:ext cx="5519730" cy="3227383"/>
            </a:xfrm>
            <a:prstGeom prst="rect">
              <a:avLst/>
            </a:prstGeom>
          </p:spPr>
        </p:pic>
        <p:sp>
          <p:nvSpPr>
            <p:cNvPr id="6" name="Rectangle 5">
              <a:extLst>
                <a:ext uri="{FF2B5EF4-FFF2-40B4-BE49-F238E27FC236}">
                  <a16:creationId xmlns:a16="http://schemas.microsoft.com/office/drawing/2014/main" id="{7AD2F214-A698-1B88-3481-2AFE412F026E}"/>
                </a:ext>
              </a:extLst>
            </p:cNvPr>
            <p:cNvSpPr/>
            <p:nvPr/>
          </p:nvSpPr>
          <p:spPr>
            <a:xfrm>
              <a:off x="351065" y="1861457"/>
              <a:ext cx="77560" cy="2468357"/>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F891AB-7F8A-8619-1675-66D516D33443}"/>
                </a:ext>
              </a:extLst>
            </p:cNvPr>
            <p:cNvSpPr/>
            <p:nvPr/>
          </p:nvSpPr>
          <p:spPr>
            <a:xfrm>
              <a:off x="5490481" y="1876034"/>
              <a:ext cx="77560" cy="2468357"/>
            </a:xfrm>
            <a:prstGeom prst="rect">
              <a:avLst/>
            </a:prstGeom>
            <a:solidFill>
              <a:srgbClr val="969BDE"/>
            </a:solidFill>
            <a:ln>
              <a:solidFill>
                <a:srgbClr val="969B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EE969093-AEB4-266B-57A2-9356DF9E3CEA}"/>
              </a:ext>
            </a:extLst>
          </p:cNvPr>
          <p:cNvSpPr/>
          <p:nvPr/>
        </p:nvSpPr>
        <p:spPr>
          <a:xfrm>
            <a:off x="2574699" y="2393411"/>
            <a:ext cx="664180" cy="4251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261E8287-246E-9AE8-AAD2-0FC9776A67B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91460" t="-314" r="-8597" b="90487"/>
          <a:stretch/>
        </p:blipFill>
        <p:spPr>
          <a:xfrm rot="10800000">
            <a:off x="2691064" y="2598944"/>
            <a:ext cx="576266" cy="214666"/>
          </a:xfrm>
          <a:prstGeom prst="rect">
            <a:avLst/>
          </a:prstGeom>
        </p:spPr>
      </p:pic>
      <p:pic>
        <p:nvPicPr>
          <p:cNvPr id="14" name="Graphic 13">
            <a:extLst>
              <a:ext uri="{FF2B5EF4-FFF2-40B4-BE49-F238E27FC236}">
                <a16:creationId xmlns:a16="http://schemas.microsoft.com/office/drawing/2014/main" id="{B98F2E47-D4C0-07A7-737A-F07B737551E8}"/>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2569" t="1493" r="9217" b="91384"/>
          <a:stretch/>
        </p:blipFill>
        <p:spPr>
          <a:xfrm rot="10800000">
            <a:off x="2691065" y="2645506"/>
            <a:ext cx="215724" cy="12154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0"/>
          <p:cNvPicPr preferRelativeResize="0"/>
          <p:nvPr/>
        </p:nvPicPr>
        <p:blipFill>
          <a:blip r:embed="rId3">
            <a:alphaModFix/>
          </a:blip>
          <a:stretch>
            <a:fillRect/>
          </a:stretch>
        </p:blipFill>
        <p:spPr>
          <a:xfrm>
            <a:off x="7447700" y="960373"/>
            <a:ext cx="1446450" cy="2198450"/>
          </a:xfrm>
          <a:prstGeom prst="rect">
            <a:avLst/>
          </a:prstGeom>
          <a:noFill/>
          <a:ln>
            <a:noFill/>
          </a:ln>
        </p:spPr>
      </p:pic>
      <p:sp>
        <p:nvSpPr>
          <p:cNvPr id="148" name="Google Shape;148;p20"/>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Background - polymers (PDMS vs PMMA / PET) </a:t>
            </a:r>
            <a:endParaRPr/>
          </a:p>
        </p:txBody>
      </p:sp>
      <p:sp>
        <p:nvSpPr>
          <p:cNvPr id="149" name="Google Shape;149;p20"/>
          <p:cNvSpPr txBox="1"/>
          <p:nvPr/>
        </p:nvSpPr>
        <p:spPr>
          <a:xfrm>
            <a:off x="7812500" y="1688623"/>
            <a:ext cx="793800" cy="21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PMMA </a:t>
            </a:r>
            <a:endParaRPr/>
          </a:p>
          <a:p>
            <a:pPr marL="0" lvl="0" indent="0" algn="l" rtl="0">
              <a:spcBef>
                <a:spcPts val="0"/>
              </a:spcBef>
              <a:spcAft>
                <a:spcPts val="0"/>
              </a:spcAft>
              <a:buNone/>
            </a:pPr>
            <a:endParaRPr sz="1050">
              <a:solidFill>
                <a:srgbClr val="202124"/>
              </a:solidFill>
              <a:highlight>
                <a:srgbClr val="FFFFFF"/>
              </a:highlight>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0" name="Google Shape;150;p20"/>
          <p:cNvSpPr txBox="1"/>
          <p:nvPr/>
        </p:nvSpPr>
        <p:spPr>
          <a:xfrm>
            <a:off x="7968125" y="12793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51" name="Google Shape;151;p20"/>
          <p:cNvPicPr preferRelativeResize="0"/>
          <p:nvPr/>
        </p:nvPicPr>
        <p:blipFill>
          <a:blip r:embed="rId4">
            <a:alphaModFix/>
          </a:blip>
          <a:stretch>
            <a:fillRect/>
          </a:stretch>
        </p:blipFill>
        <p:spPr>
          <a:xfrm>
            <a:off x="5742053" y="2977722"/>
            <a:ext cx="1446450" cy="1446450"/>
          </a:xfrm>
          <a:prstGeom prst="rect">
            <a:avLst/>
          </a:prstGeom>
          <a:noFill/>
          <a:ln>
            <a:noFill/>
          </a:ln>
        </p:spPr>
      </p:pic>
      <p:sp>
        <p:nvSpPr>
          <p:cNvPr id="152" name="Google Shape;152;p20"/>
          <p:cNvSpPr txBox="1"/>
          <p:nvPr/>
        </p:nvSpPr>
        <p:spPr>
          <a:xfrm>
            <a:off x="6067678" y="3454747"/>
            <a:ext cx="1237800" cy="67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PDMS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3" name="Google Shape;153;p20"/>
          <p:cNvSpPr txBox="1"/>
          <p:nvPr/>
        </p:nvSpPr>
        <p:spPr>
          <a:xfrm>
            <a:off x="384999" y="2849661"/>
            <a:ext cx="2431679" cy="12429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dk2"/>
                </a:solidFill>
              </a:rPr>
              <a:t>Cons:</a:t>
            </a:r>
          </a:p>
          <a:p>
            <a:pPr marL="285750" lvl="0" indent="-285750" algn="l" rtl="0">
              <a:spcBef>
                <a:spcPts val="0"/>
              </a:spcBef>
              <a:spcAft>
                <a:spcPts val="0"/>
              </a:spcAft>
              <a:buFont typeface="Courier New" panose="02070309020205020404" pitchFamily="49" charset="0"/>
              <a:buChar char="o"/>
            </a:pPr>
            <a:r>
              <a:rPr lang="en" sz="1500">
                <a:solidFill>
                  <a:schemeClr val="dk2"/>
                </a:solidFill>
              </a:rPr>
              <a:t>Drug diffusion </a:t>
            </a:r>
          </a:p>
          <a:p>
            <a:pPr marL="285750" lvl="0" indent="-285750" algn="l" rtl="0">
              <a:spcBef>
                <a:spcPts val="0"/>
              </a:spcBef>
              <a:spcAft>
                <a:spcPts val="0"/>
              </a:spcAft>
              <a:buFont typeface="Courier New" panose="02070309020205020404" pitchFamily="49" charset="0"/>
              <a:buChar char="o"/>
            </a:pPr>
            <a:r>
              <a:rPr lang="en-US" sz="1500">
                <a:solidFill>
                  <a:schemeClr val="dk2"/>
                </a:solidFill>
              </a:rPr>
              <a:t>Oxygen infiltration</a:t>
            </a:r>
          </a:p>
          <a:p>
            <a:pPr marL="285750" lvl="0" indent="-285750" algn="l" rtl="0">
              <a:spcBef>
                <a:spcPts val="0"/>
              </a:spcBef>
              <a:spcAft>
                <a:spcPts val="0"/>
              </a:spcAft>
              <a:buFont typeface="Courier New" panose="02070309020205020404" pitchFamily="49" charset="0"/>
              <a:buChar char="o"/>
            </a:pPr>
            <a:r>
              <a:rPr lang="en" sz="1500">
                <a:solidFill>
                  <a:schemeClr val="dk2"/>
                </a:solidFill>
              </a:rPr>
              <a:t>Expensive</a:t>
            </a:r>
            <a:endParaRPr lang="en-US" sz="1500">
              <a:solidFill>
                <a:schemeClr val="dk2"/>
              </a:solidFill>
            </a:endParaRPr>
          </a:p>
          <a:p>
            <a:pPr marL="0" lvl="0" indent="0" algn="l" rtl="0">
              <a:lnSpc>
                <a:spcPct val="115000"/>
              </a:lnSpc>
              <a:spcBef>
                <a:spcPts val="1200"/>
              </a:spcBef>
              <a:spcAft>
                <a:spcPts val="1200"/>
              </a:spcAft>
              <a:buNone/>
            </a:pPr>
            <a:endParaRPr sz="1500">
              <a:solidFill>
                <a:schemeClr val="dk2"/>
              </a:solidFill>
            </a:endParaRPr>
          </a:p>
        </p:txBody>
      </p:sp>
      <p:sp>
        <p:nvSpPr>
          <p:cNvPr id="154" name="Google Shape;154;p20"/>
          <p:cNvSpPr txBox="1"/>
          <p:nvPr/>
        </p:nvSpPr>
        <p:spPr>
          <a:xfrm>
            <a:off x="3421205" y="2852231"/>
            <a:ext cx="2222134" cy="1490400"/>
          </a:xfrm>
          <a:prstGeom prst="rect">
            <a:avLst/>
          </a:prstGeom>
          <a:noFill/>
          <a:ln>
            <a:noFill/>
          </a:ln>
        </p:spPr>
        <p:txBody>
          <a:bodyPr spcFirstLastPara="1" wrap="square" lIns="91425" tIns="91425" rIns="91425" bIns="91425" anchor="t" anchorCtr="0">
            <a:noAutofit/>
          </a:bodyPr>
          <a:lstStyle/>
          <a:p>
            <a:pPr>
              <a:lnSpc>
                <a:spcPct val="115000"/>
              </a:lnSpc>
            </a:pPr>
            <a:r>
              <a:rPr lang="en" sz="1600" b="1">
                <a:solidFill>
                  <a:schemeClr val="dk2"/>
                </a:solidFill>
              </a:rPr>
              <a:t>Cons: </a:t>
            </a:r>
          </a:p>
          <a:p>
            <a:pPr marL="285750" lvl="0" indent="-285750" algn="l" rtl="0">
              <a:lnSpc>
                <a:spcPct val="115000"/>
              </a:lnSpc>
              <a:spcBef>
                <a:spcPts val="0"/>
              </a:spcBef>
              <a:spcAft>
                <a:spcPts val="0"/>
              </a:spcAft>
              <a:buFont typeface="Courier New" panose="02070309020205020404" pitchFamily="49" charset="0"/>
              <a:buChar char="o"/>
            </a:pPr>
            <a:r>
              <a:rPr lang="en" sz="1500">
                <a:solidFill>
                  <a:schemeClr val="dk2"/>
                </a:solidFill>
              </a:rPr>
              <a:t>Human error</a:t>
            </a:r>
          </a:p>
          <a:p>
            <a:pPr marL="285750" lvl="0" indent="-285750" algn="l" rtl="0">
              <a:lnSpc>
                <a:spcPct val="115000"/>
              </a:lnSpc>
              <a:spcBef>
                <a:spcPts val="0"/>
              </a:spcBef>
              <a:spcAft>
                <a:spcPts val="0"/>
              </a:spcAft>
              <a:buFont typeface="Courier New" panose="02070309020205020404" pitchFamily="49" charset="0"/>
              <a:buChar char="o"/>
            </a:pPr>
            <a:r>
              <a:rPr lang="en" sz="1500">
                <a:solidFill>
                  <a:schemeClr val="dk2"/>
                </a:solidFill>
              </a:rPr>
              <a:t>Lengthy assembly</a:t>
            </a:r>
            <a:endParaRPr lang="en-US" sz="1500">
              <a:solidFill>
                <a:schemeClr val="dk2"/>
              </a:solidFill>
            </a:endParaRPr>
          </a:p>
        </p:txBody>
      </p:sp>
      <p:sp>
        <p:nvSpPr>
          <p:cNvPr id="155" name="Google Shape;155;p20"/>
          <p:cNvSpPr txBox="1"/>
          <p:nvPr/>
        </p:nvSpPr>
        <p:spPr>
          <a:xfrm>
            <a:off x="385000" y="1277567"/>
            <a:ext cx="3055500" cy="14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tx1"/>
                </a:solidFill>
              </a:rPr>
              <a:t>PDMS (</a:t>
            </a:r>
            <a:r>
              <a:rPr lang="en" sz="1500">
                <a:solidFill>
                  <a:schemeClr val="tx1"/>
                </a:solidFill>
                <a:latin typeface="Roboto"/>
                <a:ea typeface="Roboto"/>
                <a:cs typeface="Roboto"/>
                <a:sym typeface="Roboto"/>
              </a:rPr>
              <a:t>Polydime</a:t>
            </a:r>
            <a:r>
              <a:rPr lang="en" sz="1500">
                <a:solidFill>
                  <a:srgbClr val="040C28"/>
                </a:solidFill>
                <a:latin typeface="Roboto"/>
                <a:ea typeface="Roboto"/>
                <a:cs typeface="Roboto"/>
                <a:sym typeface="Roboto"/>
              </a:rPr>
              <a:t>thylsiloxane)</a:t>
            </a:r>
            <a:endParaRPr sz="1500">
              <a:solidFill>
                <a:schemeClr val="dk2"/>
              </a:solidFill>
            </a:endParaRPr>
          </a:p>
          <a:p>
            <a:pPr marL="0" lvl="0" indent="0" algn="l" rtl="0">
              <a:spcBef>
                <a:spcPts val="0"/>
              </a:spcBef>
              <a:spcAft>
                <a:spcPts val="0"/>
              </a:spcAft>
              <a:buNone/>
            </a:pPr>
            <a:endParaRPr sz="1500">
              <a:solidFill>
                <a:schemeClr val="dk2"/>
              </a:solidFill>
            </a:endParaRPr>
          </a:p>
          <a:p>
            <a:pPr marL="0" lvl="0" indent="0" algn="l" rtl="0">
              <a:lnSpc>
                <a:spcPct val="115000"/>
              </a:lnSpc>
              <a:spcBef>
                <a:spcPts val="0"/>
              </a:spcBef>
              <a:spcAft>
                <a:spcPts val="0"/>
              </a:spcAft>
              <a:buNone/>
            </a:pPr>
            <a:r>
              <a:rPr lang="en-US" sz="1500" b="1">
                <a:solidFill>
                  <a:schemeClr val="dk2"/>
                </a:solidFill>
              </a:rPr>
              <a:t>Pros:</a:t>
            </a:r>
          </a:p>
          <a:p>
            <a:pPr marL="285750" lvl="0" indent="-285750" algn="l" rtl="0">
              <a:lnSpc>
                <a:spcPct val="115000"/>
              </a:lnSpc>
              <a:spcBef>
                <a:spcPts val="0"/>
              </a:spcBef>
              <a:spcAft>
                <a:spcPts val="0"/>
              </a:spcAft>
              <a:buFont typeface="Courier New" panose="02070309020205020404" pitchFamily="49" charset="0"/>
              <a:buChar char="o"/>
            </a:pPr>
            <a:r>
              <a:rPr lang="en" sz="1500">
                <a:solidFill>
                  <a:schemeClr val="dk2"/>
                </a:solidFill>
              </a:rPr>
              <a:t>Flexible for heat expansion</a:t>
            </a:r>
          </a:p>
          <a:p>
            <a:pPr marL="285750" indent="-285750">
              <a:lnSpc>
                <a:spcPct val="115000"/>
              </a:lnSpc>
              <a:buFont typeface="Courier New" panose="02070309020205020404" pitchFamily="49" charset="0"/>
              <a:buChar char="o"/>
            </a:pPr>
            <a:r>
              <a:rPr lang="en" sz="1500">
                <a:solidFill>
                  <a:schemeClr val="dk2"/>
                </a:solidFill>
              </a:rPr>
              <a:t>Consistent production </a:t>
            </a:r>
          </a:p>
        </p:txBody>
      </p:sp>
      <p:sp>
        <p:nvSpPr>
          <p:cNvPr id="156" name="Google Shape;156;p20"/>
          <p:cNvSpPr txBox="1"/>
          <p:nvPr/>
        </p:nvSpPr>
        <p:spPr>
          <a:xfrm>
            <a:off x="3423575" y="1301472"/>
            <a:ext cx="3551100" cy="17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tx1"/>
                </a:solidFill>
              </a:rPr>
              <a:t>PMMA/PET </a:t>
            </a:r>
            <a:r>
              <a:rPr lang="en" sz="1500">
                <a:solidFill>
                  <a:schemeClr val="tx1"/>
                </a:solidFill>
                <a:ea typeface="Roboto"/>
              </a:rPr>
              <a:t>(</a:t>
            </a:r>
            <a:r>
              <a:rPr lang="en" sz="1500">
                <a:solidFill>
                  <a:schemeClr val="tx1"/>
                </a:solidFill>
                <a:latin typeface="Roboto"/>
                <a:ea typeface="Roboto"/>
                <a:cs typeface="Roboto"/>
              </a:rPr>
              <a:t>P</a:t>
            </a:r>
            <a:r>
              <a:rPr lang="en" sz="1500">
                <a:solidFill>
                  <a:srgbClr val="040C28"/>
                </a:solidFill>
                <a:latin typeface="Roboto"/>
                <a:ea typeface="Roboto"/>
                <a:cs typeface="Roboto"/>
              </a:rPr>
              <a:t>olymethyl</a:t>
            </a:r>
            <a:r>
              <a:rPr lang="en" sz="1500">
                <a:solidFill>
                  <a:srgbClr val="040C28"/>
                </a:solidFill>
                <a:latin typeface="Roboto"/>
                <a:ea typeface="Roboto"/>
                <a:cs typeface="Roboto"/>
                <a:sym typeface="Roboto"/>
              </a:rPr>
              <a:t> methacrylate)</a:t>
            </a:r>
            <a:endParaRPr sz="1500">
              <a:solidFill>
                <a:schemeClr val="dk2"/>
              </a:solidFill>
            </a:endParaRPr>
          </a:p>
          <a:p>
            <a:pPr marL="0" lvl="0" indent="0" algn="l" rtl="0">
              <a:spcBef>
                <a:spcPts val="0"/>
              </a:spcBef>
              <a:spcAft>
                <a:spcPts val="0"/>
              </a:spcAft>
              <a:buNone/>
            </a:pPr>
            <a:endParaRPr sz="1500">
              <a:solidFill>
                <a:schemeClr val="dk2"/>
              </a:solidFill>
            </a:endParaRPr>
          </a:p>
          <a:p>
            <a:pPr marL="0" lvl="0" indent="0" algn="l" rtl="0">
              <a:lnSpc>
                <a:spcPct val="115000"/>
              </a:lnSpc>
              <a:spcBef>
                <a:spcPts val="0"/>
              </a:spcBef>
              <a:spcAft>
                <a:spcPts val="0"/>
              </a:spcAft>
              <a:buNone/>
            </a:pPr>
            <a:r>
              <a:rPr lang="en" sz="1500" b="1">
                <a:solidFill>
                  <a:schemeClr val="dk2"/>
                </a:solidFill>
              </a:rPr>
              <a:t>Pros:</a:t>
            </a:r>
          </a:p>
          <a:p>
            <a:pPr marL="285750" lvl="0" indent="-285750" algn="l" rtl="0">
              <a:lnSpc>
                <a:spcPct val="115000"/>
              </a:lnSpc>
              <a:spcBef>
                <a:spcPts val="0"/>
              </a:spcBef>
              <a:spcAft>
                <a:spcPts val="0"/>
              </a:spcAft>
              <a:buFont typeface="Courier New" panose="02070309020205020404" pitchFamily="49" charset="0"/>
              <a:buChar char="o"/>
            </a:pPr>
            <a:r>
              <a:rPr lang="en" sz="1500">
                <a:solidFill>
                  <a:schemeClr val="dk2"/>
                </a:solidFill>
              </a:rPr>
              <a:t>Partially automated</a:t>
            </a:r>
          </a:p>
          <a:p>
            <a:pPr marL="285750" lvl="0" indent="-285750" algn="l" rtl="0">
              <a:lnSpc>
                <a:spcPct val="115000"/>
              </a:lnSpc>
              <a:spcBef>
                <a:spcPts val="0"/>
              </a:spcBef>
              <a:spcAft>
                <a:spcPts val="0"/>
              </a:spcAft>
              <a:buFont typeface="Courier New" panose="02070309020205020404" pitchFamily="49" charset="0"/>
              <a:buChar char="o"/>
            </a:pPr>
            <a:r>
              <a:rPr lang="en" sz="1500">
                <a:solidFill>
                  <a:schemeClr val="dk2"/>
                </a:solidFill>
              </a:rPr>
              <a:t>Mass producible</a:t>
            </a:r>
          </a:p>
          <a:p>
            <a:pPr marL="285750" lvl="0" indent="-285750" algn="l" rtl="0">
              <a:lnSpc>
                <a:spcPct val="115000"/>
              </a:lnSpc>
              <a:spcBef>
                <a:spcPts val="0"/>
              </a:spcBef>
              <a:spcAft>
                <a:spcPts val="0"/>
              </a:spcAft>
              <a:buFont typeface="Courier New" panose="02070309020205020404" pitchFamily="49" charset="0"/>
              <a:buChar char="o"/>
            </a:pPr>
            <a:r>
              <a:rPr lang="en" sz="1500">
                <a:solidFill>
                  <a:schemeClr val="dk2"/>
                </a:solidFill>
              </a:rPr>
              <a:t>Inexpensive</a:t>
            </a:r>
            <a:endParaRPr lang="en-US" sz="1500">
              <a:solidFill>
                <a:schemeClr val="dk2"/>
              </a:solidFill>
            </a:endParaRPr>
          </a:p>
        </p:txBody>
      </p:sp>
      <p:pic>
        <p:nvPicPr>
          <p:cNvPr id="157" name="Google Shape;157;p20"/>
          <p:cNvPicPr preferRelativeResize="0"/>
          <p:nvPr/>
        </p:nvPicPr>
        <p:blipFill>
          <a:blip r:embed="rId5">
            <a:alphaModFix/>
          </a:blip>
          <a:stretch>
            <a:fillRect/>
          </a:stretch>
        </p:blipFill>
        <p:spPr>
          <a:xfrm>
            <a:off x="5781925" y="1845724"/>
            <a:ext cx="1317249" cy="759351"/>
          </a:xfrm>
          <a:prstGeom prst="rect">
            <a:avLst/>
          </a:prstGeom>
          <a:noFill/>
          <a:ln>
            <a:noFill/>
          </a:ln>
        </p:spPr>
      </p:pic>
      <p:pic>
        <p:nvPicPr>
          <p:cNvPr id="158" name="Google Shape;158;p20"/>
          <p:cNvPicPr preferRelativeResize="0"/>
          <p:nvPr/>
        </p:nvPicPr>
        <p:blipFill>
          <a:blip r:embed="rId6">
            <a:alphaModFix/>
          </a:blip>
          <a:stretch>
            <a:fillRect/>
          </a:stretch>
        </p:blipFill>
        <p:spPr>
          <a:xfrm>
            <a:off x="7347024" y="3532169"/>
            <a:ext cx="1647800" cy="603372"/>
          </a:xfrm>
          <a:prstGeom prst="rect">
            <a:avLst/>
          </a:prstGeom>
          <a:noFill/>
          <a:ln>
            <a:noFill/>
          </a:ln>
        </p:spPr>
      </p:pic>
      <p:sp>
        <p:nvSpPr>
          <p:cNvPr id="2" name="Slide Number Placeholder 1">
            <a:extLst>
              <a:ext uri="{FF2B5EF4-FFF2-40B4-BE49-F238E27FC236}">
                <a16:creationId xmlns:a16="http://schemas.microsoft.com/office/drawing/2014/main" id="{F2A7CFA8-1A4F-93D9-43A8-5540FE7D46F0}"/>
              </a:ext>
            </a:extLst>
          </p:cNvPr>
          <p:cNvSpPr>
            <a:spLocks noGrp="1"/>
          </p:cNvSpPr>
          <p:nvPr>
            <p:ph type="sldNum" idx="12"/>
          </p:nvPr>
        </p:nvSpPr>
        <p:spPr/>
        <p:txBody>
          <a:bodyPr/>
          <a:lstStyle/>
          <a:p>
            <a:pPr marL="0" lvl="0" indent="0" algn="r">
              <a:spcBef>
                <a:spcPts val="0"/>
              </a:spcBef>
              <a:spcAft>
                <a:spcPts val="0"/>
              </a:spcAft>
              <a:buNone/>
            </a:pPr>
            <a:r>
              <a:rPr lang="en"/>
              <a:t>7</a:t>
            </a:r>
            <a:endParaRPr lang="en-US"/>
          </a:p>
        </p:txBody>
      </p:sp>
      <p:sp>
        <p:nvSpPr>
          <p:cNvPr id="3" name="Footer Placeholder 2">
            <a:extLst>
              <a:ext uri="{FF2B5EF4-FFF2-40B4-BE49-F238E27FC236}">
                <a16:creationId xmlns:a16="http://schemas.microsoft.com/office/drawing/2014/main" id="{C4E879C4-2874-9A33-BD43-4142DC5F5917}"/>
              </a:ext>
            </a:extLst>
          </p:cNvPr>
          <p:cNvSpPr>
            <a:spLocks noGrp="1"/>
          </p:cNvSpPr>
          <p:nvPr>
            <p:ph type="ftr" sz="quarter" idx="13"/>
          </p:nvPr>
        </p:nvSpPr>
        <p:spPr/>
        <p:txBody>
          <a:bodyPr/>
          <a:lstStyle/>
          <a:p>
            <a:r>
              <a:rPr lang="en-US"/>
              <a:t>Next Generation Organ on Chip Platform NEU Young Scholars’ Program 2023</a:t>
            </a:r>
          </a:p>
        </p:txBody>
      </p:sp>
      <p:cxnSp>
        <p:nvCxnSpPr>
          <p:cNvPr id="4" name="Google Shape;175;p21">
            <a:extLst>
              <a:ext uri="{FF2B5EF4-FFF2-40B4-BE49-F238E27FC236}">
                <a16:creationId xmlns:a16="http://schemas.microsoft.com/office/drawing/2014/main" id="{D3BBD4B8-5018-8564-908C-05353192D724}"/>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3"/>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rtl="0">
              <a:spcBef>
                <a:spcPts val="0"/>
              </a:spcBef>
              <a:spcAft>
                <a:spcPts val="0"/>
              </a:spcAft>
              <a:buNone/>
            </a:pPr>
            <a:r>
              <a:rPr lang="en"/>
              <a:t>Workflow Chart </a:t>
            </a:r>
            <a:endParaRPr lang="en-US"/>
          </a:p>
        </p:txBody>
      </p:sp>
      <p:sp>
        <p:nvSpPr>
          <p:cNvPr id="2" name="Slide Number Placeholder 1">
            <a:extLst>
              <a:ext uri="{FF2B5EF4-FFF2-40B4-BE49-F238E27FC236}">
                <a16:creationId xmlns:a16="http://schemas.microsoft.com/office/drawing/2014/main" id="{95CEBDA7-4959-D1B4-23C5-A2EDAE98CE8F}"/>
              </a:ext>
            </a:extLst>
          </p:cNvPr>
          <p:cNvSpPr>
            <a:spLocks noGrp="1"/>
          </p:cNvSpPr>
          <p:nvPr>
            <p:ph type="sldNum" idx="12"/>
          </p:nvPr>
        </p:nvSpPr>
        <p:spPr/>
        <p:txBody>
          <a:bodyPr/>
          <a:lstStyle/>
          <a:p>
            <a:pPr marL="0" lvl="0" indent="0" algn="r">
              <a:spcBef>
                <a:spcPts val="0"/>
              </a:spcBef>
              <a:spcAft>
                <a:spcPts val="0"/>
              </a:spcAft>
              <a:buNone/>
            </a:pPr>
            <a:r>
              <a:rPr lang="en"/>
              <a:t>8</a:t>
            </a:r>
            <a:endParaRPr lang="en-US"/>
          </a:p>
        </p:txBody>
      </p:sp>
      <p:cxnSp>
        <p:nvCxnSpPr>
          <p:cNvPr id="5" name="Google Shape;175;p21">
            <a:extLst>
              <a:ext uri="{FF2B5EF4-FFF2-40B4-BE49-F238E27FC236}">
                <a16:creationId xmlns:a16="http://schemas.microsoft.com/office/drawing/2014/main" id="{E3848B33-C2A1-1EEE-093F-009FDD609DD2}"/>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sp>
        <p:nvSpPr>
          <p:cNvPr id="3" name="Footer Placeholder 2">
            <a:extLst>
              <a:ext uri="{FF2B5EF4-FFF2-40B4-BE49-F238E27FC236}">
                <a16:creationId xmlns:a16="http://schemas.microsoft.com/office/drawing/2014/main" id="{DBEDC88D-338A-293F-01E6-8F237694D633}"/>
              </a:ext>
            </a:extLst>
          </p:cNvPr>
          <p:cNvSpPr>
            <a:spLocks noGrp="1"/>
          </p:cNvSpPr>
          <p:nvPr>
            <p:ph type="ftr" sz="quarter" idx="13"/>
          </p:nvPr>
        </p:nvSpPr>
        <p:spPr/>
        <p:txBody>
          <a:bodyPr/>
          <a:lstStyle/>
          <a:p>
            <a:r>
              <a:rPr lang="en-US"/>
              <a:t>Next Generation Organ on Chip Platform NEU Young Scholars’ Program 2023</a:t>
            </a:r>
          </a:p>
        </p:txBody>
      </p:sp>
      <p:pic>
        <p:nvPicPr>
          <p:cNvPr id="8" name="Picture 7">
            <a:extLst>
              <a:ext uri="{FF2B5EF4-FFF2-40B4-BE49-F238E27FC236}">
                <a16:creationId xmlns:a16="http://schemas.microsoft.com/office/drawing/2014/main" id="{AC1313B3-A906-9334-F62B-512E2E7DC90B}"/>
              </a:ext>
            </a:extLst>
          </p:cNvPr>
          <p:cNvPicPr>
            <a:picLocks noChangeAspect="1"/>
          </p:cNvPicPr>
          <p:nvPr/>
        </p:nvPicPr>
        <p:blipFill rotWithShape="1">
          <a:blip r:embed="rId3"/>
          <a:srcRect t="907"/>
          <a:stretch/>
        </p:blipFill>
        <p:spPr>
          <a:xfrm>
            <a:off x="1602035" y="614727"/>
            <a:ext cx="7331301" cy="2094572"/>
          </a:xfrm>
          <a:prstGeom prst="rect">
            <a:avLst/>
          </a:prstGeom>
        </p:spPr>
      </p:pic>
      <p:sp>
        <p:nvSpPr>
          <p:cNvPr id="9" name="TextBox 8">
            <a:extLst>
              <a:ext uri="{FF2B5EF4-FFF2-40B4-BE49-F238E27FC236}">
                <a16:creationId xmlns:a16="http://schemas.microsoft.com/office/drawing/2014/main" id="{9AA7B1DC-9814-30D1-9F94-25C22922D36C}"/>
              </a:ext>
            </a:extLst>
          </p:cNvPr>
          <p:cNvSpPr txBox="1"/>
          <p:nvPr/>
        </p:nvSpPr>
        <p:spPr>
          <a:xfrm>
            <a:off x="120537" y="1263506"/>
            <a:ext cx="1340603" cy="307777"/>
          </a:xfrm>
          <a:prstGeom prst="rect">
            <a:avLst/>
          </a:prstGeom>
          <a:noFill/>
        </p:spPr>
        <p:txBody>
          <a:bodyPr wrap="square" rtlCol="0">
            <a:spAutoFit/>
          </a:bodyPr>
          <a:lstStyle/>
          <a:p>
            <a:r>
              <a:rPr lang="en-US"/>
              <a:t> </a:t>
            </a:r>
            <a:r>
              <a:rPr lang="en-US" b="1"/>
              <a:t>Design</a:t>
            </a:r>
          </a:p>
        </p:txBody>
      </p:sp>
      <p:pic>
        <p:nvPicPr>
          <p:cNvPr id="13" name="Picture 12">
            <a:extLst>
              <a:ext uri="{FF2B5EF4-FFF2-40B4-BE49-F238E27FC236}">
                <a16:creationId xmlns:a16="http://schemas.microsoft.com/office/drawing/2014/main" id="{DAE6BE3C-73C7-B4A3-C8C7-B922BB125AE1}"/>
              </a:ext>
            </a:extLst>
          </p:cNvPr>
          <p:cNvPicPr>
            <a:picLocks noChangeAspect="1"/>
          </p:cNvPicPr>
          <p:nvPr/>
        </p:nvPicPr>
        <p:blipFill>
          <a:blip r:embed="rId4"/>
          <a:stretch>
            <a:fillRect/>
          </a:stretch>
        </p:blipFill>
        <p:spPr>
          <a:xfrm>
            <a:off x="1461140" y="2842297"/>
            <a:ext cx="7472196" cy="1755477"/>
          </a:xfrm>
          <a:prstGeom prst="rect">
            <a:avLst/>
          </a:prstGeom>
        </p:spPr>
      </p:pic>
      <p:sp>
        <p:nvSpPr>
          <p:cNvPr id="14" name="TextBox 13">
            <a:extLst>
              <a:ext uri="{FF2B5EF4-FFF2-40B4-BE49-F238E27FC236}">
                <a16:creationId xmlns:a16="http://schemas.microsoft.com/office/drawing/2014/main" id="{7E6A36AB-8576-C1F6-9F7F-AFD81023C2FD}"/>
              </a:ext>
            </a:extLst>
          </p:cNvPr>
          <p:cNvSpPr txBox="1"/>
          <p:nvPr/>
        </p:nvSpPr>
        <p:spPr>
          <a:xfrm>
            <a:off x="120537" y="3387345"/>
            <a:ext cx="1340603" cy="307777"/>
          </a:xfrm>
          <a:prstGeom prst="rect">
            <a:avLst/>
          </a:prstGeom>
          <a:noFill/>
        </p:spPr>
        <p:txBody>
          <a:bodyPr wrap="square" rtlCol="0">
            <a:spAutoFit/>
          </a:bodyPr>
          <a:lstStyle/>
          <a:p>
            <a:r>
              <a:rPr lang="en-US" b="1"/>
              <a:t>Testing</a:t>
            </a:r>
          </a:p>
        </p:txBody>
      </p:sp>
      <p:sp>
        <p:nvSpPr>
          <p:cNvPr id="16" name="Rectangle: Rounded Corners 15">
            <a:extLst>
              <a:ext uri="{FF2B5EF4-FFF2-40B4-BE49-F238E27FC236}">
                <a16:creationId xmlns:a16="http://schemas.microsoft.com/office/drawing/2014/main" id="{7CEA852B-50D7-62AD-E83F-B6BD247B8486}"/>
              </a:ext>
            </a:extLst>
          </p:cNvPr>
          <p:cNvSpPr/>
          <p:nvPr/>
        </p:nvSpPr>
        <p:spPr>
          <a:xfrm>
            <a:off x="100738" y="595553"/>
            <a:ext cx="8756543" cy="2148520"/>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3AF07CE-8B11-9B4C-2FA3-9F58D2F257CD}"/>
              </a:ext>
            </a:extLst>
          </p:cNvPr>
          <p:cNvSpPr/>
          <p:nvPr/>
        </p:nvSpPr>
        <p:spPr>
          <a:xfrm>
            <a:off x="100738" y="2842297"/>
            <a:ext cx="8832598" cy="1705650"/>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5"/>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Fabrication  </a:t>
            </a:r>
            <a:endParaRPr/>
          </a:p>
        </p:txBody>
      </p:sp>
      <p:sp>
        <p:nvSpPr>
          <p:cNvPr id="214" name="Google Shape;214;p25"/>
          <p:cNvSpPr txBox="1"/>
          <p:nvPr/>
        </p:nvSpPr>
        <p:spPr>
          <a:xfrm>
            <a:off x="264371" y="4217919"/>
            <a:ext cx="2757545" cy="328114"/>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Clr>
                <a:schemeClr val="dk1"/>
              </a:buClr>
              <a:buSzPts val="1100"/>
              <a:buFont typeface="Arial"/>
              <a:buNone/>
            </a:pPr>
            <a:r>
              <a:rPr lang="en" sz="1000">
                <a:solidFill>
                  <a:schemeClr val="tx1"/>
                </a:solidFill>
                <a:latin typeface="+mj-lt"/>
                <a:ea typeface="Gill Sans"/>
                <a:cs typeface="Gill Sans"/>
                <a:sym typeface="Gill Sans"/>
              </a:rPr>
              <a:t>Usage of the Class 4 laser cutter in the lab  </a:t>
            </a:r>
            <a:endParaRPr lang="en-US" sz="1000">
              <a:solidFill>
                <a:schemeClr val="tx1"/>
              </a:solidFill>
              <a:latin typeface="+mj-lt"/>
            </a:endParaRPr>
          </a:p>
        </p:txBody>
      </p:sp>
      <p:pic>
        <p:nvPicPr>
          <p:cNvPr id="215" name="Google Shape;215;p25"/>
          <p:cNvPicPr preferRelativeResize="0"/>
          <p:nvPr/>
        </p:nvPicPr>
        <p:blipFill>
          <a:blip r:embed="rId3">
            <a:alphaModFix/>
          </a:blip>
          <a:stretch>
            <a:fillRect/>
          </a:stretch>
        </p:blipFill>
        <p:spPr>
          <a:xfrm>
            <a:off x="222917" y="730895"/>
            <a:ext cx="2853745" cy="3488231"/>
          </a:xfrm>
          <a:prstGeom prst="rect">
            <a:avLst/>
          </a:prstGeom>
          <a:noFill/>
          <a:ln>
            <a:solidFill>
              <a:schemeClr val="tx1"/>
            </a:solidFill>
          </a:ln>
        </p:spPr>
      </p:pic>
      <p:sp>
        <p:nvSpPr>
          <p:cNvPr id="2" name="Slide Number Placeholder 1">
            <a:extLst>
              <a:ext uri="{FF2B5EF4-FFF2-40B4-BE49-F238E27FC236}">
                <a16:creationId xmlns:a16="http://schemas.microsoft.com/office/drawing/2014/main" id="{C0FC0E8E-35F4-9D82-AC78-7E7DA92819FD}"/>
              </a:ext>
            </a:extLst>
          </p:cNvPr>
          <p:cNvSpPr>
            <a:spLocks noGrp="1"/>
          </p:cNvSpPr>
          <p:nvPr>
            <p:ph type="sldNum" idx="12"/>
          </p:nvPr>
        </p:nvSpPr>
        <p:spPr/>
        <p:txBody>
          <a:bodyPr/>
          <a:lstStyle/>
          <a:p>
            <a:pPr marL="0" lvl="0" indent="0" algn="r">
              <a:spcBef>
                <a:spcPts val="0"/>
              </a:spcBef>
              <a:spcAft>
                <a:spcPts val="0"/>
              </a:spcAft>
              <a:buNone/>
            </a:pPr>
            <a:r>
              <a:rPr lang="en"/>
              <a:t>9</a:t>
            </a:r>
            <a:endParaRPr lang="en-US"/>
          </a:p>
        </p:txBody>
      </p:sp>
      <p:sp>
        <p:nvSpPr>
          <p:cNvPr id="3" name="Footer Placeholder 2">
            <a:extLst>
              <a:ext uri="{FF2B5EF4-FFF2-40B4-BE49-F238E27FC236}">
                <a16:creationId xmlns:a16="http://schemas.microsoft.com/office/drawing/2014/main" id="{186C3177-D701-7163-451B-08198D424F3A}"/>
              </a:ext>
            </a:extLst>
          </p:cNvPr>
          <p:cNvSpPr>
            <a:spLocks noGrp="1"/>
          </p:cNvSpPr>
          <p:nvPr>
            <p:ph type="ftr" sz="quarter" idx="13"/>
          </p:nvPr>
        </p:nvSpPr>
        <p:spPr/>
        <p:txBody>
          <a:bodyPr/>
          <a:lstStyle/>
          <a:p>
            <a:r>
              <a:rPr lang="en-US"/>
              <a:t>Next Generation Organ on Chip Platform NEU Young Scholars’ Program 2023</a:t>
            </a:r>
          </a:p>
        </p:txBody>
      </p:sp>
      <p:cxnSp>
        <p:nvCxnSpPr>
          <p:cNvPr id="4" name="Google Shape;175;p21">
            <a:extLst>
              <a:ext uri="{FF2B5EF4-FFF2-40B4-BE49-F238E27FC236}">
                <a16:creationId xmlns:a16="http://schemas.microsoft.com/office/drawing/2014/main" id="{1D9F4D90-49F4-2FF2-FFA6-E5BAFA022FE9}"/>
              </a:ext>
            </a:extLst>
          </p:cNvPr>
          <p:cNvCxnSpPr/>
          <p:nvPr/>
        </p:nvCxnSpPr>
        <p:spPr>
          <a:xfrm>
            <a:off x="0" y="545726"/>
            <a:ext cx="9150900" cy="7800"/>
          </a:xfrm>
          <a:prstGeom prst="straightConnector1">
            <a:avLst/>
          </a:prstGeom>
          <a:noFill/>
          <a:ln w="38100" cap="flat" cmpd="sng">
            <a:solidFill>
              <a:srgbClr val="D41B2C"/>
            </a:solidFill>
            <a:prstDash val="solid"/>
            <a:round/>
            <a:headEnd type="none" w="med" len="med"/>
            <a:tailEnd type="none" w="med" len="med"/>
          </a:ln>
        </p:spPr>
      </p:cxnSp>
      <p:sp>
        <p:nvSpPr>
          <p:cNvPr id="5" name="TextBox 4">
            <a:extLst>
              <a:ext uri="{FF2B5EF4-FFF2-40B4-BE49-F238E27FC236}">
                <a16:creationId xmlns:a16="http://schemas.microsoft.com/office/drawing/2014/main" id="{EAC68F23-3F55-A075-8413-BF6E9A79CF7C}"/>
              </a:ext>
            </a:extLst>
          </p:cNvPr>
          <p:cNvSpPr txBox="1"/>
          <p:nvPr/>
        </p:nvSpPr>
        <p:spPr>
          <a:xfrm>
            <a:off x="3823072" y="705498"/>
            <a:ext cx="1948186" cy="2400657"/>
          </a:xfrm>
          <a:prstGeom prst="rect">
            <a:avLst/>
          </a:prstGeom>
          <a:noFill/>
        </p:spPr>
        <p:txBody>
          <a:bodyPr wrap="square" rtlCol="0">
            <a:spAutoFit/>
          </a:bodyPr>
          <a:lstStyle/>
          <a:p>
            <a:pPr rtl="0" fontAlgn="base">
              <a:spcBef>
                <a:spcPts val="0"/>
              </a:spcBef>
              <a:spcAft>
                <a:spcPts val="0"/>
              </a:spcAft>
            </a:pPr>
            <a:r>
              <a:rPr lang="en-US" sz="2200" b="1">
                <a:latin typeface="Arial" panose="020B0604020202020204" pitchFamily="34" charset="0"/>
              </a:rPr>
              <a:t>Materials: </a:t>
            </a:r>
            <a:endParaRPr lang="en-US" sz="2200" b="1"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900" b="0" i="0" u="none" strike="noStrike">
                <a:solidFill>
                  <a:srgbClr val="000000"/>
                </a:solidFill>
                <a:effectLst/>
                <a:latin typeface="Arial" panose="020B0604020202020204" pitchFamily="34" charset="0"/>
              </a:rPr>
              <a:t>1 µm pore size membrane</a:t>
            </a:r>
          </a:p>
          <a:p>
            <a:pPr rtl="0" fontAlgn="base">
              <a:spcBef>
                <a:spcPts val="0"/>
              </a:spcBef>
              <a:spcAft>
                <a:spcPts val="0"/>
              </a:spcAft>
              <a:buFont typeface="Arial" panose="020B0604020202020204" pitchFamily="34" charset="0"/>
              <a:buChar char="•"/>
            </a:pPr>
            <a:r>
              <a:rPr lang="en-US" sz="1900" b="0" i="0" u="none" strike="noStrike">
                <a:solidFill>
                  <a:srgbClr val="000000"/>
                </a:solidFill>
                <a:effectLst/>
                <a:latin typeface="Arial" panose="020B0604020202020204" pitchFamily="34" charset="0"/>
              </a:rPr>
              <a:t>3/16 PMMA</a:t>
            </a:r>
          </a:p>
          <a:p>
            <a:pPr rtl="0" fontAlgn="base">
              <a:spcBef>
                <a:spcPts val="0"/>
              </a:spcBef>
              <a:spcAft>
                <a:spcPts val="0"/>
              </a:spcAft>
              <a:buFont typeface="Arial" panose="020B0604020202020204" pitchFamily="34" charset="0"/>
              <a:buChar char="•"/>
            </a:pPr>
            <a:r>
              <a:rPr lang="en-US" sz="1900">
                <a:solidFill>
                  <a:srgbClr val="000000"/>
                </a:solidFill>
                <a:latin typeface="Arial" panose="020B0604020202020204" pitchFamily="34" charset="0"/>
              </a:rPr>
              <a:t>1/16 PMMA</a:t>
            </a:r>
            <a:endParaRPr lang="en-US" sz="19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900" b="0" i="0" u="none" strike="noStrike">
                <a:solidFill>
                  <a:srgbClr val="000000"/>
                </a:solidFill>
                <a:effectLst/>
                <a:latin typeface="Arial" panose="020B0604020202020204" pitchFamily="34" charset="0"/>
              </a:rPr>
              <a:t>3M tape</a:t>
            </a:r>
          </a:p>
          <a:p>
            <a:pPr rtl="0" fontAlgn="base">
              <a:spcBef>
                <a:spcPts val="0"/>
              </a:spcBef>
              <a:spcAft>
                <a:spcPts val="0"/>
              </a:spcAft>
              <a:buFont typeface="Arial" panose="020B0604020202020204" pitchFamily="34" charset="0"/>
              <a:buChar char="•"/>
            </a:pPr>
            <a:r>
              <a:rPr lang="en-US" sz="1900" b="0" i="0" u="none" strike="noStrike">
                <a:solidFill>
                  <a:srgbClr val="000000"/>
                </a:solidFill>
                <a:effectLst/>
                <a:latin typeface="Arial" panose="020B0604020202020204" pitchFamily="34" charset="0"/>
              </a:rPr>
              <a:t>1/16 PET</a:t>
            </a:r>
          </a:p>
          <a:p>
            <a:endParaRPr lang="en-US"/>
          </a:p>
        </p:txBody>
      </p:sp>
      <p:grpSp>
        <p:nvGrpSpPr>
          <p:cNvPr id="7" name="Group 6">
            <a:extLst>
              <a:ext uri="{FF2B5EF4-FFF2-40B4-BE49-F238E27FC236}">
                <a16:creationId xmlns:a16="http://schemas.microsoft.com/office/drawing/2014/main" id="{B1DEF7ED-3AD1-7DFD-CDE6-0F8099AB7DEE}"/>
              </a:ext>
            </a:extLst>
          </p:cNvPr>
          <p:cNvGrpSpPr/>
          <p:nvPr/>
        </p:nvGrpSpPr>
        <p:grpSpPr>
          <a:xfrm>
            <a:off x="6572414" y="597744"/>
            <a:ext cx="1948186" cy="4408436"/>
            <a:chOff x="6572414" y="633464"/>
            <a:chExt cx="1948186" cy="4408436"/>
          </a:xfrm>
        </p:grpSpPr>
        <p:pic>
          <p:nvPicPr>
            <p:cNvPr id="217" name="Google Shape;217;p25"/>
            <p:cNvPicPr preferRelativeResize="0"/>
            <p:nvPr/>
          </p:nvPicPr>
          <p:blipFill rotWithShape="1">
            <a:blip r:embed="rId4">
              <a:alphaModFix/>
            </a:blip>
            <a:srcRect r="41837"/>
            <a:stretch/>
          </p:blipFill>
          <p:spPr>
            <a:xfrm>
              <a:off x="6572414" y="958327"/>
              <a:ext cx="1948186" cy="4083573"/>
            </a:xfrm>
            <a:prstGeom prst="rect">
              <a:avLst/>
            </a:prstGeom>
            <a:noFill/>
            <a:ln>
              <a:noFill/>
            </a:ln>
          </p:spPr>
        </p:pic>
        <p:sp>
          <p:nvSpPr>
            <p:cNvPr id="6" name="TextBox 5">
              <a:extLst>
                <a:ext uri="{FF2B5EF4-FFF2-40B4-BE49-F238E27FC236}">
                  <a16:creationId xmlns:a16="http://schemas.microsoft.com/office/drawing/2014/main" id="{A462F338-7BCF-BB2F-103B-357546B55BF3}"/>
                </a:ext>
              </a:extLst>
            </p:cNvPr>
            <p:cNvSpPr txBox="1"/>
            <p:nvPr/>
          </p:nvSpPr>
          <p:spPr>
            <a:xfrm>
              <a:off x="6724284" y="633464"/>
              <a:ext cx="1644445" cy="369332"/>
            </a:xfrm>
            <a:prstGeom prst="rect">
              <a:avLst/>
            </a:prstGeom>
            <a:noFill/>
          </p:spPr>
          <p:txBody>
            <a:bodyPr wrap="square" rtlCol="0">
              <a:spAutoFit/>
            </a:bodyPr>
            <a:lstStyle/>
            <a:p>
              <a:pPr algn="ctr" rtl="0" fontAlgn="base">
                <a:spcBef>
                  <a:spcPts val="0"/>
                </a:spcBef>
                <a:spcAft>
                  <a:spcPts val="0"/>
                </a:spcAft>
              </a:pPr>
              <a:r>
                <a:rPr lang="en-US" sz="1800" b="1">
                  <a:latin typeface="Arial" panose="020B0604020202020204" pitchFamily="34" charset="0"/>
                </a:rPr>
                <a:t>Our OOC:</a:t>
              </a:r>
              <a:endParaRPr lang="en-US"/>
            </a:p>
          </p:txBody>
        </p:sp>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32</Slides>
  <Notes>27</Notes>
  <HiddenSlides>10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Simple Light</vt:lpstr>
      <vt:lpstr>PowerPoint Presentation</vt:lpstr>
      <vt:lpstr>Abstract</vt:lpstr>
      <vt:lpstr>Background on Organ On a Chip Platform (O.O.C.)</vt:lpstr>
      <vt:lpstr>Background: O.O.C - what is it ? </vt:lpstr>
      <vt:lpstr>Diffusion on Our System  </vt:lpstr>
      <vt:lpstr>Our Role and How it Works</vt:lpstr>
      <vt:lpstr>Background - polymers (PDMS vs PMMA / PET) </vt:lpstr>
      <vt:lpstr>Workflow Chart </vt:lpstr>
      <vt:lpstr>Fabrication  </vt:lpstr>
      <vt:lpstr>Final Product (control group / replicate #1)</vt:lpstr>
      <vt:lpstr>Experimental Background </vt:lpstr>
      <vt:lpstr>Which One Incites More Diffusion? </vt:lpstr>
      <vt:lpstr>Experimental Methods </vt:lpstr>
      <vt:lpstr>Results </vt:lpstr>
      <vt:lpstr>Results </vt:lpstr>
      <vt:lpstr>Results </vt:lpstr>
      <vt:lpstr>Conclusion </vt:lpstr>
      <vt:lpstr>Conclusions  </vt:lpstr>
      <vt:lpstr>Future Implications and Considerations </vt:lpstr>
      <vt:lpstr>References</vt:lpstr>
      <vt:lpstr>Acknowledgements</vt:lpstr>
      <vt:lpstr>PowerPoint Presentation</vt:lpstr>
      <vt:lpstr>Extra slides </vt:lpstr>
      <vt:lpstr>Investigating membrane geometry on diffusion (D) in a microfluidic system   </vt:lpstr>
      <vt:lpstr>Materials</vt:lpstr>
      <vt:lpstr>Experimental Methods </vt:lpstr>
      <vt:lpstr>Experimental Methods (fluid mechanics) {    = 30 seconds}</vt:lpstr>
      <vt:lpstr>Results </vt:lpstr>
      <vt:lpstr>PowerPoint Presentation</vt:lpstr>
      <vt:lpstr>Results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2</cp:revision>
  <dcterms:modified xsi:type="dcterms:W3CDTF">2023-08-02T18:24:06Z</dcterms:modified>
</cp:coreProperties>
</file>