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9" r:id="rId3"/>
    <p:sldId id="269" r:id="rId4"/>
    <p:sldId id="261" r:id="rId5"/>
    <p:sldId id="270" r:id="rId6"/>
    <p:sldId id="266" r:id="rId7"/>
    <p:sldId id="260" r:id="rId8"/>
    <p:sldId id="263" r:id="rId9"/>
    <p:sldId id="265" r:id="rId10"/>
    <p:sldId id="271" r:id="rId11"/>
    <p:sldId id="267" r:id="rId12"/>
    <p:sldId id="257" r:id="rId13"/>
    <p:sldId id="258" r:id="rId14"/>
  </p:sldIdLst>
  <p:sldSz cx="12192000" cy="6858000"/>
  <p:notesSz cx="6705600" cy="8991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C522B3-093E-5AFF-4D5C-BB111F3E8863}" name="Valdes, Lucca" initials="VL" userId="S::l.valdes@northeastern.edu::1f1170fa-782b-4fce-a35f-d22e1e1187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02E"/>
    <a:srgbClr val="0C3354"/>
    <a:srgbClr val="8466FE"/>
    <a:srgbClr val="613BFE"/>
    <a:srgbClr val="552BFC"/>
    <a:srgbClr val="97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A9D41-FCD3-4F7C-A437-001FB746513D}" v="552" dt="2023-08-02T14:28:57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6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northeastern-my.sharepoint.com/personal/matz_ja_northeastern_edu/Documents/Juul_PSR_Images/aSMA%20Images/IF_ImageQuantification_JuulLungs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northeastern-my.sharepoint.com/personal/matz_ja_northeastern_edu/Documents/Juul_PSR_Images/aSMA%20Images/IF_ImageQuantification_JuulLungs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https://northeastern-my.sharepoint.com/personal/matz_ja_northeastern_edu/Documents/Juul_PSR_Images/aSMA%20Images/IF_ImageQuantification_JuulLungs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[IF_ImageQuantification_JuulLungs.xlsx]aSMA!$P$3:$P$20</cx:f>
        <cx:lvl ptCount="18" formatCode="General">
          <cx:pt idx="0">4058.7890000000002</cx:pt>
          <cx:pt idx="1">4665.8440000000001</cx:pt>
          <cx:pt idx="2">6054.0950000000003</cx:pt>
          <cx:pt idx="3">6914.0659999999998</cx:pt>
          <cx:pt idx="4">2181.2170000000001</cx:pt>
          <cx:pt idx="5">3182.7759999999998</cx:pt>
          <cx:pt idx="6">1404.883</cx:pt>
          <cx:pt idx="7">3555.3780000000002</cx:pt>
          <cx:pt idx="8">7130.0789999999997</cx:pt>
          <cx:pt idx="9">5177.5910000000003</cx:pt>
          <cx:pt idx="10">7871.3720000000003</cx:pt>
          <cx:pt idx="11">8192.5699999999997</cx:pt>
          <cx:pt idx="12">7355.607</cx:pt>
          <cx:pt idx="13">7269.192</cx:pt>
          <cx:pt idx="14">8750.7420000000002</cx:pt>
          <cx:pt idx="16">5117.1170000000002</cx:pt>
          <cx:pt idx="17">4312.683</cx:pt>
        </cx:lvl>
      </cx:numDim>
    </cx:data>
    <cx:data id="1">
      <cx:numDim type="val">
        <cx:f>[IF_ImageQuantification_JuulLungs.xlsx]aSMA!$P$21:$P$38</cx:f>
        <cx:lvl ptCount="18" formatCode="General">
          <cx:pt idx="0">6004.7349999999997</cx:pt>
          <cx:pt idx="1">4713.0259999999998</cx:pt>
          <cx:pt idx="2">8042.7330000000002</cx:pt>
          <cx:pt idx="3">8709.6229999999996</cx:pt>
          <cx:pt idx="4">4760.3879999999999</cx:pt>
          <cx:pt idx="5">8594.5789999999997</cx:pt>
          <cx:pt idx="6">6979.1180000000004</cx:pt>
          <cx:pt idx="7">11688.098</cx:pt>
          <cx:pt idx="8">4619.1310000000003</cx:pt>
          <cx:pt idx="9">4237.0299999999997</cx:pt>
          <cx:pt idx="10">9482.3430000000008</cx:pt>
          <cx:pt idx="11">5092.5569999999998</cx:pt>
          <cx:pt idx="12">10493.745000000001</cx:pt>
          <cx:pt idx="13">9417.5930000000008</cx:pt>
          <cx:pt idx="14">8989.8349999999991</cx:pt>
          <cx:pt idx="15">7027.7669999999998</cx:pt>
        </cx:lvl>
      </cx:numDim>
    </cx:data>
  </cx:chartData>
  <cx:chart>
    <cx:title pos="t" align="ctr" overlay="0">
      <cx:tx>
        <cx:txData>
          <cx:v>Smooth Muscle Cells at 8 Weeks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Smooth Muscle Cells at 8 Weeks</a:t>
          </a:r>
        </a:p>
      </cx:txPr>
    </cx:title>
    <cx:plotArea>
      <cx:plotAreaRegion>
        <cx:plotSurface>
          <cx:spPr>
            <a:effectLst>
              <a:outerShdw blurRad="50800" dist="50800" dir="5400000" algn="ctr" rotWithShape="0">
                <a:srgbClr val="4F24FD"/>
              </a:outerShdw>
            </a:effectLst>
          </cx:spPr>
        </cx:plotSurface>
        <cx:series layoutId="boxWhisker" uniqueId="{31722A98-12C2-480C-A404-BC14F7F5D982}">
          <cx:tx>
            <cx:txData>
              <cx:f/>
              <cx:v>Control</cx:v>
            </cx:txData>
          </cx:tx>
          <cx:spPr>
            <a:solidFill>
              <a:srgbClr val="979797">
                <a:alpha val="70000"/>
              </a:srgbClr>
            </a:solidFill>
            <a:ln>
              <a:solidFill>
                <a:srgbClr val="979797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00000001-D066-485F-80C6-47C573A2ACA9}">
          <cx:tx>
            <cx:txData>
              <cx:f/>
              <cx:v>Juul</cx:v>
            </cx:txData>
          </cx:tx>
          <cx:spPr>
            <a:solidFill>
              <a:srgbClr val="4F24FD">
                <a:alpha val="69804"/>
              </a:srgbClr>
            </a:solidFill>
            <a:ln>
              <a:solidFill>
                <a:srgbClr val="4F24FD"/>
              </a:solidFill>
            </a:ln>
          </cx:spPr>
          <cx:dataId val="1"/>
          <cx:layoutPr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/>
                </a:pPr>
                <a:r>
                  <a:rPr lang="en-US" sz="900" b="0" i="0" u="none" strike="noStrike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latin typeface="Calibri" panose="020F05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αSMA Mean Fluorescence Intensity</a:t>
                </a:r>
                <a:endPara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endParaRPr>
              </a:p>
            </cx:rich>
          </cx:tx>
        </cx:title>
        <cx:majorGridlines/>
        <cx:tickLabels/>
      </cx:axis>
    </cx:plotArea>
    <cx:legend pos="b" align="ctr" overlay="0"/>
  </cx:chart>
  <cx:spPr>
    <a:solidFill>
      <a:schemeClr val="bg1"/>
    </a:solidFill>
  </cx:spPr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[IF_ImageQuantification_JuulLungs.xlsx]aSMA!$P$39:$P$56</cx:f>
        <cx:lvl ptCount="18" formatCode="General">
          <cx:pt idx="0">5030.9260000000004</cx:pt>
          <cx:pt idx="1">4280.0240000000003</cx:pt>
          <cx:pt idx="2">5059.9350000000004</cx:pt>
          <cx:pt idx="3">6203.4700000000003</cx:pt>
          <cx:pt idx="4">3751.739</cx:pt>
          <cx:pt idx="5">4071.8739999999998</cx:pt>
          <cx:pt idx="6">4974.1869999999999</cx:pt>
          <cx:pt idx="7">10946.484</cx:pt>
          <cx:pt idx="8">3714.6500000000001</cx:pt>
          <cx:pt idx="9">3693.1689999999999</cx:pt>
          <cx:pt idx="10">4693.098</cx:pt>
          <cx:pt idx="11">5065.5789999999997</cx:pt>
          <cx:pt idx="12">8169.634</cx:pt>
          <cx:pt idx="13">4972.6980000000003</cx:pt>
          <cx:pt idx="14">6189.54</cx:pt>
          <cx:pt idx="15">2571.5520000000001</cx:pt>
          <cx:pt idx="16">4931.7219999999998</cx:pt>
          <cx:pt idx="17">6153.817</cx:pt>
        </cx:lvl>
      </cx:numDim>
    </cx:data>
    <cx:data id="1">
      <cx:numDim type="val">
        <cx:f>[IF_ImageQuantification_JuulLungs.xlsx]aSMA!$P$57:$P$86</cx:f>
        <cx:lvl ptCount="30" formatCode="General">
          <cx:pt idx="0">4085.2260000000001</cx:pt>
          <cx:pt idx="1">2891.3299999999999</cx:pt>
          <cx:pt idx="2">5869.3990000000003</cx:pt>
          <cx:pt idx="3">4653.4449999999997</cx:pt>
          <cx:pt idx="4">3063.7840000000001</cx:pt>
          <cx:pt idx="5">4491.7719999999999</cx:pt>
          <cx:pt idx="6">5599.4120000000003</cx:pt>
          <cx:pt idx="7">5278.8909999999996</cx:pt>
          <cx:pt idx="8">5743.7439999999997</cx:pt>
          <cx:pt idx="9">9084.6499999999996</cx:pt>
          <cx:pt idx="10">8231.3469999999998</cx:pt>
          <cx:pt idx="11">5549.442</cx:pt>
          <cx:pt idx="12">6457.7910000000002</cx:pt>
          <cx:pt idx="13">8038.9700000000003</cx:pt>
          <cx:pt idx="14">7885.9290000000001</cx:pt>
          <cx:pt idx="15">7982.9620000000004</cx:pt>
          <cx:pt idx="16">6405.9499999999998</cx:pt>
          <cx:pt idx="17">6667.7269999999999</cx:pt>
          <cx:pt idx="18">12559.458000000001</cx:pt>
          <cx:pt idx="19">14114.5</cx:pt>
          <cx:pt idx="20">6976.5379999999996</cx:pt>
          <cx:pt idx="21">7318.3810000000003</cx:pt>
          <cx:pt idx="22">5052.482</cx:pt>
          <cx:pt idx="23">8361.7430000000004</cx:pt>
          <cx:pt idx="24">7626.2489999999998</cx:pt>
          <cx:pt idx="25">6215.5169999999998</cx:pt>
          <cx:pt idx="26">7431.9200000000001</cx:pt>
          <cx:pt idx="27">7856.3999999999996</cx:pt>
          <cx:pt idx="28">7419.6999999999998</cx:pt>
          <cx:pt idx="29">7597.2690000000002</cx:pt>
        </cx:lvl>
      </cx:numDim>
    </cx:data>
  </cx:chartData>
  <cx:chart>
    <cx:title pos="t" align="ctr" overlay="0">
      <cx:tx>
        <cx:txData>
          <cx:v>Smooth Muscle Cells at 16 Weeks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Smooth Muscle Cells at 16 Weeks</a:t>
          </a:r>
        </a:p>
      </cx:txPr>
    </cx:title>
    <cx:plotArea>
      <cx:plotAreaRegion>
        <cx:series layoutId="boxWhisker" uniqueId="{31722A98-12C2-480C-A404-BC14F7F5D982}">
          <cx:tx>
            <cx:txData>
              <cx:f/>
              <cx:v>Control</cx:v>
            </cx:txData>
          </cx:tx>
          <cx:spPr>
            <a:solidFill>
              <a:srgbClr val="979797">
                <a:alpha val="70000"/>
              </a:srgbClr>
            </a:solidFill>
            <a:ln>
              <a:solidFill>
                <a:srgbClr val="979797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00000001-D066-485F-80C6-47C573A2ACA9}">
          <cx:tx>
            <cx:txData>
              <cx:f/>
              <cx:v>Juul</cx:v>
            </cx:txData>
          </cx:tx>
          <cx:spPr>
            <a:solidFill>
              <a:srgbClr val="8466FE"/>
            </a:solidFill>
            <a:ln>
              <a:solidFill>
                <a:srgbClr val="613BFE"/>
              </a:solidFill>
            </a:ln>
          </cx:spPr>
          <cx:dataId val="1"/>
          <cx:layoutPr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/>
                </a:pPr>
                <a:r>
                  <a:rPr lang="en-US" sz="900" b="0" i="0" u="none" strike="noStrike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latin typeface="Calibri" panose="020F0502020204030204"/>
                    <a:ea typeface="Calibri" panose="020F0502020204030204" pitchFamily="34" charset="0"/>
                    <a:cs typeface="Calibri" panose="020F0502020204030204" pitchFamily="34" charset="0"/>
                  </a:rPr>
                  <a:t>αSMA Mean Fluorescence Intensity</a:t>
                </a:r>
                <a:endPara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endParaRPr>
              </a:p>
            </cx:rich>
          </cx:tx>
        </cx:title>
        <cx:majorGridlines/>
        <cx:tickLabels/>
      </cx:axis>
    </cx:plotArea>
    <cx:legend pos="b" align="ctr" overlay="0"/>
  </cx:chart>
  <cx:spPr>
    <a:solidFill>
      <a:schemeClr val="bg1"/>
    </a:solidFill>
  </cx:spPr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[IF_ImageQuantification_JuulLungs.xlsx]aSMA!$P$87:$P$98</cx:f>
        <cx:lvl ptCount="12" formatCode="General">
          <cx:pt idx="0">4608.7820000000002</cx:pt>
          <cx:pt idx="1">4069.4090000000001</cx:pt>
          <cx:pt idx="2">2769.538</cx:pt>
          <cx:pt idx="3">5123.9949999999999</cx:pt>
          <cx:pt idx="4">3321.442</cx:pt>
          <cx:pt idx="5">3576.9119999999998</cx:pt>
          <cx:pt idx="6">4116.1599999999999</cx:pt>
          <cx:pt idx="7">4148.8779999999997</cx:pt>
          <cx:pt idx="8">1678.5070000000001</cx:pt>
          <cx:pt idx="9">3867.4670000000001</cx:pt>
          <cx:pt idx="10">4407.4210000000003</cx:pt>
          <cx:pt idx="11">3219.299</cx:pt>
        </cx:lvl>
      </cx:numDim>
    </cx:data>
    <cx:data id="1">
      <cx:numDim type="val">
        <cx:f>[IF_ImageQuantification_JuulLungs.xlsx]aSMA!$P$99:$P$116</cx:f>
        <cx:lvl ptCount="18" formatCode="General">
          <cx:pt idx="0">2572.6770000000001</cx:pt>
          <cx:pt idx="1">2572.6979999999999</cx:pt>
          <cx:pt idx="2">2903.5230000000001</cx:pt>
          <cx:pt idx="3">2982.424</cx:pt>
          <cx:pt idx="4">5556.2179999999998</cx:pt>
          <cx:pt idx="5">2634.5189999999998</cx:pt>
          <cx:pt idx="6">2348.7399999999998</cx:pt>
          <cx:pt idx="7">2290.4479999999999</cx:pt>
          <cx:pt idx="8">2450.8220000000001</cx:pt>
          <cx:pt idx="9">3357.261</cx:pt>
          <cx:pt idx="10">4605.1589999999997</cx:pt>
          <cx:pt idx="11">3429.4920000000002</cx:pt>
          <cx:pt idx="12">5472.2489999999998</cx:pt>
          <cx:pt idx="15">2905.7240000000002</cx:pt>
          <cx:pt idx="17">3441.5300000000002</cx:pt>
        </cx:lvl>
      </cx:numDim>
    </cx:data>
  </cx:chartData>
  <cx:chart>
    <cx:title pos="t" align="ctr" overlay="0">
      <cx:tx>
        <cx:txData>
          <cx:v>Smooth Muscle Cells at 24 Weeks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Smooth Muscle Cells at 24 Weeks</a:t>
          </a:r>
        </a:p>
      </cx:txPr>
    </cx:title>
    <cx:plotArea>
      <cx:plotAreaRegion>
        <cx:plotSurface>
          <cx:spPr>
            <a:solidFill>
              <a:schemeClr val="bg1"/>
            </a:solidFill>
          </cx:spPr>
        </cx:plotSurface>
        <cx:series layoutId="boxWhisker" uniqueId="{104B9D8D-EA8B-4E9A-B273-CD91763AEC16}">
          <cx:tx>
            <cx:txData>
              <cx:f/>
              <cx:v>Control</cx:v>
            </cx:txData>
          </cx:tx>
          <cx:spPr>
            <a:solidFill>
              <a:srgbClr val="979797">
                <a:alpha val="70000"/>
              </a:srgbClr>
            </a:solidFill>
            <a:ln>
              <a:solidFill>
                <a:srgbClr val="979797"/>
              </a:solidFill>
            </a:ln>
          </cx:spPr>
          <cx:dataId val="0"/>
          <cx:layoutPr>
            <cx:statistics quartileMethod="exclusive"/>
          </cx:layoutPr>
        </cx:series>
        <cx:series layoutId="boxWhisker" uniqueId="{00000002-7152-47BE-8EC5-3456773BA4F7}">
          <cx:tx>
            <cx:txData>
              <cx:f/>
              <cx:v>Juul</cx:v>
            </cx:txData>
          </cx:tx>
          <cx:spPr>
            <a:solidFill>
              <a:srgbClr val="8466FE"/>
            </a:solidFill>
            <a:ln>
              <a:solidFill>
                <a:srgbClr val="613BFE"/>
              </a:solidFill>
            </a:ln>
          </cx:spPr>
          <cx:dataId val="1"/>
          <cx:layoutPr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/>
                </a:pPr>
                <a:r>
                  <a:rPr lang="en-US" sz="900" b="0" i="0" u="none" strike="noStrike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  <a:t> </a:t>
                </a:r>
                <a:r>
                  <a:rPr lang="el-GR" sz="900" b="0" i="0" u="none" strike="noStrike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  <a:t>α</a:t>
                </a:r>
                <a:r>
                  <a:rPr lang="en-US" sz="900" b="0" i="0" u="none" strike="noStrike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  <a:t>SMA Mean Fuorescence Intensity (AU)</a:t>
                </a:r>
              </a:p>
            </cx:rich>
          </cx:tx>
        </cx:title>
        <cx:majorGridlines/>
        <cx:tickLabels/>
      </cx:axis>
    </cx:plotArea>
    <cx:legend pos="b" align="ctr" overlay="0"/>
  </cx:chart>
  <cx:spPr>
    <a:solidFill>
      <a:schemeClr val="bg1"/>
    </a:solidFill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630C52-6037-EE29-D1B0-C465C55E7F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5760" cy="451142"/>
          </a:xfrm>
          <a:prstGeom prst="rect">
            <a:avLst/>
          </a:prstGeom>
        </p:spPr>
        <p:txBody>
          <a:bodyPr vert="horz" lIns="89693" tIns="44847" rIns="89693" bIns="448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17F93-9FDD-0E7B-C693-D158413854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98288" y="0"/>
            <a:ext cx="2905760" cy="451142"/>
          </a:xfrm>
          <a:prstGeom prst="rect">
            <a:avLst/>
          </a:prstGeom>
        </p:spPr>
        <p:txBody>
          <a:bodyPr vert="horz" lIns="89693" tIns="44847" rIns="89693" bIns="44847" rtlCol="0"/>
          <a:lstStyle>
            <a:lvl1pPr algn="r">
              <a:defRPr sz="1200"/>
            </a:lvl1pPr>
          </a:lstStyle>
          <a:p>
            <a:fld id="{1CD60CC7-8E5E-4352-970F-212D377EC33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4D425-8452-5F8C-2BAF-7388A94F9D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540460"/>
            <a:ext cx="2905760" cy="451141"/>
          </a:xfrm>
          <a:prstGeom prst="rect">
            <a:avLst/>
          </a:prstGeom>
        </p:spPr>
        <p:txBody>
          <a:bodyPr vert="horz" lIns="89693" tIns="44847" rIns="89693" bIns="448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175DF-6712-CDD0-8563-BA4595591D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98288" y="8540460"/>
            <a:ext cx="2905760" cy="451141"/>
          </a:xfrm>
          <a:prstGeom prst="rect">
            <a:avLst/>
          </a:prstGeom>
        </p:spPr>
        <p:txBody>
          <a:bodyPr vert="horz" lIns="89693" tIns="44847" rIns="89693" bIns="44847" rtlCol="0" anchor="b"/>
          <a:lstStyle>
            <a:lvl1pPr algn="r">
              <a:defRPr sz="1200"/>
            </a:lvl1pPr>
          </a:lstStyle>
          <a:p>
            <a:fld id="{265BE5CE-2F67-4854-9AF9-A8BBCFD3E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092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5760" cy="451142"/>
          </a:xfrm>
          <a:prstGeom prst="rect">
            <a:avLst/>
          </a:prstGeom>
        </p:spPr>
        <p:txBody>
          <a:bodyPr vert="horz" lIns="89693" tIns="44847" rIns="89693" bIns="448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98288" y="0"/>
            <a:ext cx="2905760" cy="451142"/>
          </a:xfrm>
          <a:prstGeom prst="rect">
            <a:avLst/>
          </a:prstGeom>
        </p:spPr>
        <p:txBody>
          <a:bodyPr vert="horz" lIns="89693" tIns="44847" rIns="89693" bIns="44847" rtlCol="0"/>
          <a:lstStyle>
            <a:lvl1pPr algn="r">
              <a:defRPr sz="1200"/>
            </a:lvl1pPr>
          </a:lstStyle>
          <a:p>
            <a:fld id="{27973475-919E-43FA-93DB-7ACC27EC6C99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5638" y="1123950"/>
            <a:ext cx="5394325" cy="3035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693" tIns="44847" rIns="89693" bIns="448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0560" y="4327207"/>
            <a:ext cx="5364480" cy="3540443"/>
          </a:xfrm>
          <a:prstGeom prst="rect">
            <a:avLst/>
          </a:prstGeom>
        </p:spPr>
        <p:txBody>
          <a:bodyPr vert="horz" lIns="89693" tIns="44847" rIns="89693" bIns="4484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40460"/>
            <a:ext cx="2905760" cy="451141"/>
          </a:xfrm>
          <a:prstGeom prst="rect">
            <a:avLst/>
          </a:prstGeom>
        </p:spPr>
        <p:txBody>
          <a:bodyPr vert="horz" lIns="89693" tIns="44847" rIns="89693" bIns="448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98288" y="8540460"/>
            <a:ext cx="2905760" cy="451141"/>
          </a:xfrm>
          <a:prstGeom prst="rect">
            <a:avLst/>
          </a:prstGeom>
        </p:spPr>
        <p:txBody>
          <a:bodyPr vert="horz" lIns="89693" tIns="44847" rIns="89693" bIns="44847" rtlCol="0" anchor="b"/>
          <a:lstStyle>
            <a:lvl1pPr algn="r">
              <a:defRPr sz="1200"/>
            </a:lvl1pPr>
          </a:lstStyle>
          <a:p>
            <a:fld id="{05546C99-CC3A-4783-9325-C025C36CF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91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6C99-CC3A-4783-9325-C025C36CF2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6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Concluding: 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their resistance was same as control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6C99-CC3A-4783-9325-C025C36CF2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1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***explain we did two different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6C99-CC3A-4783-9325-C025C36CF2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94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6C99-CC3A-4783-9325-C025C36CF2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13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175" indent="-168175" defTabSz="896935">
              <a:buFontTx/>
              <a:buChar char="-"/>
              <a:defRPr/>
            </a:pPr>
            <a:r>
              <a:rPr lang="en-US"/>
              <a:t>Cross section images of mice airways taken on microscope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Analyze cross sections images of the bronchi of mice exposed to the aerosol for 8 wks, 16wks, and 24wks and also the control group</a:t>
            </a:r>
            <a:endParaRPr lang="en-US"/>
          </a:p>
          <a:p>
            <a:pPr marL="168175" indent="-168175" defTabSz="896935">
              <a:buFontTx/>
              <a:buChar char="-"/>
              <a:defRPr/>
            </a:pPr>
            <a:endParaRPr lang="en-US"/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Polarized imaging uses different wavelengths to get a clearer image of certain products, </a:t>
            </a:r>
            <a:r>
              <a:rPr lang="en-US" b="1" u="sng"/>
              <a:t>collagen</a:t>
            </a:r>
            <a:r>
              <a:rPr lang="en-US"/>
              <a:t> in our case</a:t>
            </a:r>
          </a:p>
          <a:p>
            <a:pPr marL="168175" indent="-168175" defTabSz="896935">
              <a:buFontTx/>
              <a:buChar char="-"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6C99-CC3A-4783-9325-C025C36CF2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81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175" indent="-168175">
              <a:buFontTx/>
              <a:buChar char="-"/>
            </a:pPr>
            <a:r>
              <a:rPr lang="en-US"/>
              <a:t>Used to quantify protein of interest</a:t>
            </a:r>
          </a:p>
          <a:p>
            <a:pPr marL="168175" indent="-168175">
              <a:buFontTx/>
              <a:buChar char="-"/>
            </a:pPr>
            <a:r>
              <a:rPr lang="en-US"/>
              <a:t>Geometry differentiated by morphology</a:t>
            </a:r>
          </a:p>
          <a:p>
            <a:endParaRPr lang="en-US"/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Explain what I was looking for in the image j pictures (red and blue)</a:t>
            </a:r>
          </a:p>
          <a:p>
            <a:pPr marL="168175" indent="-168175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6C99-CC3A-4783-9325-C025C36CF2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32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175" indent="-168175">
              <a:buFontTx/>
              <a:buChar char="-"/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Methacholine makes airways constrict</a:t>
            </a:r>
          </a:p>
          <a:p>
            <a:pPr marL="616643" lvl="1" indent="-168175">
              <a:buFontTx/>
              <a:buChar char="-"/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Following exposure, mice produce excess collagen in attempts to compensate for the damage the smoke causes, consequently constricting the airways and making it more difficult for them to expand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Image j revealed mice 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exposed for 8wks responded at highest dose, 16wks responded much lower dose, 24 weeks didn’t’ respond at all (their resistance was same as control)</a:t>
            </a:r>
          </a:p>
          <a:p>
            <a:pPr defTabSz="896935">
              <a:defRPr/>
            </a:pPr>
            <a:endParaRPr lang="en-US"/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Look at value and spread of data (box plot)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Narrower box, smaller range (generally good)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At 8 weeks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STATISTICAL DIFFERENCE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24 weeks </a:t>
            </a:r>
            <a:r>
              <a:rPr lang="en-US">
                <a:sym typeface="Wingdings" panose="05000000000000000000" pitchFamily="2" charset="2"/>
              </a:rPr>
              <a:t>no difference (recent result, still studying the short term effects because these are what are so puzzling)</a:t>
            </a:r>
          </a:p>
          <a:p>
            <a:pPr marL="168175" indent="-168175" defTabSz="896935">
              <a:buFontTx/>
              <a:buChar char="-"/>
              <a:defRPr/>
            </a:pPr>
            <a:endParaRPr lang="en-US">
              <a:sym typeface="Wingdings" panose="05000000000000000000" pitchFamily="2" charset="2"/>
            </a:endParaRPr>
          </a:p>
          <a:p>
            <a:pPr defTabSz="896935">
              <a:defRPr/>
            </a:pPr>
            <a:r>
              <a:rPr lang="en-US">
                <a:sym typeface="Wingdings" panose="05000000000000000000" pitchFamily="2" charset="2"/>
              </a:rPr>
              <a:t>Tall graph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>
                <a:sym typeface="Wingdings" panose="05000000000000000000" pitchFamily="2" charset="2"/>
              </a:rPr>
              <a:t>Measures methacholine resistance, and smooth muscle hypertrophy (an increase in area) resulted from an increased resistance to the drug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>
                <a:sym typeface="Wingdings" panose="05000000000000000000" pitchFamily="2" charset="2"/>
              </a:rPr>
              <a:t>In addition to providing results for our project, </a:t>
            </a:r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hese findings also suggest that regulating airway muscle hypertrophy could be a potential therapeutic target treatment in asthma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6C99-CC3A-4783-9325-C025C36CF2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5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175" indent="-168175">
              <a:buFontTx/>
              <a:buChar char="-"/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Methacholine makes airways constrict</a:t>
            </a:r>
          </a:p>
          <a:p>
            <a:pPr marL="616643" lvl="1" indent="-168175">
              <a:buFontTx/>
              <a:buChar char="-"/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Following exposure, mice produce excess collagen in attempts to compensate for the damage the smoke causes, consequently constricting the airways and making it more difficult for them to expand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Image j revealed mice 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exposed for 8wks responded at highest dose, 16wks responded much lower dose, 24 weeks didn’t’ respond at all (their resistance was same as control)</a:t>
            </a:r>
          </a:p>
          <a:p>
            <a:pPr defTabSz="896935">
              <a:defRPr/>
            </a:pPr>
            <a:endParaRPr lang="en-US"/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Look at value and spread of data (box plot)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Narrower box, smaller range (generally good)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At 8 weeks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 STATISTICAL DIFFERENCE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/>
              <a:t>24 weeks </a:t>
            </a:r>
            <a:r>
              <a:rPr lang="en-US">
                <a:sym typeface="Wingdings" panose="05000000000000000000" pitchFamily="2" charset="2"/>
              </a:rPr>
              <a:t>no difference (recent result, still studying the short term effects because these are what are so puzzling)</a:t>
            </a:r>
          </a:p>
          <a:p>
            <a:pPr marL="168175" indent="-168175" defTabSz="896935">
              <a:buFontTx/>
              <a:buChar char="-"/>
              <a:defRPr/>
            </a:pPr>
            <a:endParaRPr lang="en-US">
              <a:sym typeface="Wingdings" panose="05000000000000000000" pitchFamily="2" charset="2"/>
            </a:endParaRPr>
          </a:p>
          <a:p>
            <a:pPr defTabSz="896935">
              <a:defRPr/>
            </a:pPr>
            <a:r>
              <a:rPr lang="en-US">
                <a:sym typeface="Wingdings" panose="05000000000000000000" pitchFamily="2" charset="2"/>
              </a:rPr>
              <a:t>Tall graph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>
                <a:sym typeface="Wingdings" panose="05000000000000000000" pitchFamily="2" charset="2"/>
              </a:rPr>
              <a:t>Measures methacholine resistance, and smooth muscle hypertrophy (an increase in area) resulted from an increased resistance to the drug</a:t>
            </a:r>
          </a:p>
          <a:p>
            <a:pPr marL="168175" indent="-168175" defTabSz="896935">
              <a:buFontTx/>
              <a:buChar char="-"/>
              <a:defRPr/>
            </a:pPr>
            <a:r>
              <a:rPr lang="en-US">
                <a:sym typeface="Wingdings" panose="05000000000000000000" pitchFamily="2" charset="2"/>
              </a:rPr>
              <a:t>In addition to providing results for our project, </a:t>
            </a:r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hese findings also suggest that regulating airway muscle hypertrophy could be a potential therapeutic target treatment in asthma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6C99-CC3A-4783-9325-C025C36CF2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5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6C99-CC3A-4783-9325-C025C36CF2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1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1507-93C6-142F-CD6A-16D5AC401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51E2E-5921-C7E1-5201-5CA5DB13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88D0A-D0A5-C7EF-579A-16ED6D809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1D74-59BF-4459-8D5B-73279C679EBB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76F1F-2340-7AE6-9EFF-56CDC493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161E1-96A1-FE88-47A2-8E671603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99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1C992-B930-5D1C-3CFC-2A623C40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3D153-EC68-2508-3DAA-D75F0C167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0A90C-2A77-A09E-46DB-1B39589A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F69E-88FB-4324-92DF-266596F2BB19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B2276-5FDB-664D-8724-932B87647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31C42-E0CE-266E-B291-C221671C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5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8ABDF-C10B-39F2-8D4D-6A84F4F65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E7D84-67F6-EF64-BCA2-8288006F3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BF5FE-F05F-888E-0403-8DEA771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506C-581B-4E98-BDDD-F086405A414C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C3DCC-B25E-2F04-731D-D99B49899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34680-6862-5A68-8C89-8FEFB5F1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78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E8204-0328-EAD0-B189-D54A6603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BE6FF-65E5-6B68-F09B-8501F5BE8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773C7-0526-D3FA-2506-6681D2B7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D4D61-C1FF-45D6-B91E-7945DAB57278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6813F-B671-71C2-81C5-B2AB4F61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43017-B9C2-4E9A-C8FD-E2539EC3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6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796B4-41B7-B3BC-0B70-D541D288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D91E6-2123-EFCA-068E-674508038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42002-64BE-0788-AE7B-BAA3341C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65125-6A10-4FED-A1D6-E0C0667879E1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F6D87-3412-916F-68E6-5DBDF099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6DEE-8AB9-5074-ADA5-F95812F0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0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F93B-1B22-5CF7-6A51-26617FA4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9FBF7-4B75-3EC1-9934-C819011B8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06A5D-D6F9-CC5A-3516-056A16204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2988D-0CF9-5419-2FB6-334D18CA4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B7F9-0F23-468B-967C-D6D6AC3AF684}" type="datetime1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81A26-0BE8-1DE4-84F8-B45EDA76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8D51-0BF2-08B6-BC21-14C7107BE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2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0CEC-669C-34CD-30AA-FC30FB641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C9091-49B8-F7F9-21D1-710133531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FAFD8-4449-E7B1-D6B8-90B972BD1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6C93C-8CC4-3AE7-D22B-BFFDA027C7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E174BC-E509-D3F6-D4CD-815A272CB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9F06AF-0190-0197-4966-EB5A54CEA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9A65D-35A9-401F-B680-0C0E1B9B9E6B}" type="datetime1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1D074-E120-7A54-8F53-48E92FDBC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CACF74-2E68-9880-1BED-05477AFA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6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8A6C-931D-92FA-09DC-8028926E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430300-0879-E596-1EAF-AAF99DC5A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EDDD-8412-42DB-9F7D-9A745E702A6A}" type="datetime1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99292-BC9F-BD9C-391C-7EB2ACC73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29E85-572D-6EA7-A61E-6D5443BB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6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C4AC9-BD3E-F59B-72C6-147D25797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C167-7055-4E49-A1B6-EC315527B730}" type="datetime1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25E8C7-1F37-D6B0-6080-9293C9B1E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2238D-CF31-57D4-8825-AF0F6F6D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8C3F-1140-BE35-1D07-6A4A9E868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496D0-91D3-318A-FEFC-C5CAFD9CD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8357F-75AD-3BEB-1B4D-7D523D20C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8C8CC-82E7-3BA6-0095-FB0DE46A9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6B6C-10CA-4182-9ABA-BF47D8C88ADB}" type="datetime1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2B3AB-556A-7F69-AAAC-3497842C1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C93CC-07EF-1C5C-DBA0-B2F9289E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F933-6451-AE88-63AC-D40012F7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466F96-1D18-A42F-913D-52A9ABA66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77F1E-DEBF-C3A3-052B-B50FDAF23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237F2-DE03-802D-2DBA-B4FF6A63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0D3C3-4DE7-42B4-91E3-5E533DAAEAEF}" type="datetime1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55BE9-328A-2608-D1CD-D6F00ED8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A9193-E82F-71F4-109A-C9563FF9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9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0FD390-8224-976A-513D-4E2F27D9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B5542-3E41-6ABF-8838-F90A203A9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81465-A867-9903-D9DD-FE3E85EED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3FDD9-7675-443F-ADC5-E241F8AEF407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1BE1A-E6D3-A98F-0F7D-9B9320B6B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Evaluating Lung Function Changes with Environmental Exposures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CB5AD-3FB5-25F6-93A2-5BA5AAE71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2909D-0467-4368-96FA-5675548B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3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openxmlformats.org/officeDocument/2006/relationships/hyperlink" Target="https://doi.org/10.1007/s10237-022-01644-8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hyperlink" Target="https://doi.org/10.1165/rcmb.2011-0293O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8.tiff"/><Relationship Id="rId4" Type="http://schemas.openxmlformats.org/officeDocument/2006/relationships/hyperlink" Target="https://doi.org/10.1016/j.scitotenv.2022.160609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2.wdp"/><Relationship Id="rId3" Type="http://schemas.microsoft.com/office/2014/relationships/chartEx" Target="../charts/chartEx1.xml"/><Relationship Id="rId7" Type="http://schemas.microsoft.com/office/2014/relationships/chartEx" Target="../charts/chartEx3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5" Type="http://schemas.microsoft.com/office/2014/relationships/chartEx" Target="../charts/chartEx2.xm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3F45039-606A-1D7F-B4B8-F9C55D4EE86E}"/>
              </a:ext>
            </a:extLst>
          </p:cNvPr>
          <p:cNvSpPr/>
          <p:nvPr/>
        </p:nvSpPr>
        <p:spPr>
          <a:xfrm>
            <a:off x="0" y="0"/>
            <a:ext cx="12327467" cy="28264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D5870-7AF9-F5DB-BB63-776EAFEC6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0543"/>
            <a:ext cx="9144000" cy="2387600"/>
          </a:xfrm>
        </p:spPr>
        <p:txBody>
          <a:bodyPr>
            <a:norm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Evaluating Lung Function Changes with Environmental Exposures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7D3EA-3C7F-A58A-918F-CCB2D4690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9618" y="309172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700" b="1" i="0" u="none" strike="noStrike">
                <a:effectLst/>
              </a:rPr>
              <a:t>Lucca Valdes</a:t>
            </a:r>
            <a:r>
              <a:rPr lang="en-US" sz="1700" b="0" i="0" u="none" strike="noStrike">
                <a:effectLst/>
              </a:rPr>
              <a:t>, Somerville High School, YSP student</a:t>
            </a: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700" b="1">
                <a:cs typeface="Arial"/>
              </a:rPr>
              <a:t>Yosef Elbehisy</a:t>
            </a:r>
            <a:r>
              <a:rPr lang="en-US" sz="1700">
                <a:cs typeface="Arial"/>
              </a:rPr>
              <a:t>, Al-Noor Academy, YSP Student</a:t>
            </a:r>
            <a:endParaRPr lang="en-US" sz="1700" b="0" i="0" u="none" strike="noStrike">
              <a:effectLst/>
              <a:cs typeface="Arial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700" b="1" i="0" u="none" strike="noStrike">
                <a:effectLst/>
              </a:rPr>
              <a:t>Professor Jessica Oakes</a:t>
            </a:r>
            <a:r>
              <a:rPr lang="en-US" sz="1700" b="0" i="0" u="none" strike="noStrike">
                <a:effectLst/>
              </a:rPr>
              <a:t>, Bioengineering, Northeastern University</a:t>
            </a: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700" b="1" i="0" u="none" strike="noStrike">
                <a:effectLst/>
              </a:rPr>
              <a:t>Jackie Matz</a:t>
            </a:r>
            <a:r>
              <a:rPr lang="en-US" sz="1700" b="0" i="0" u="none" strike="noStrike">
                <a:effectLst/>
              </a:rPr>
              <a:t>, Bioengineering, PhD candidate</a:t>
            </a: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700" b="1" i="0" u="none" strike="noStrike">
                <a:effectLst/>
              </a:rPr>
              <a:t>Matthew Eden</a:t>
            </a:r>
            <a:r>
              <a:rPr lang="en-US" sz="1700" b="0" i="0" u="none" strike="noStrike">
                <a:effectLst/>
              </a:rPr>
              <a:t>, Bioengineering, PhD candidate</a:t>
            </a: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700" b="1"/>
              <a:t>Hannah Kim</a:t>
            </a:r>
            <a:r>
              <a:rPr lang="en-US" sz="1700"/>
              <a:t>, Undergraduate</a:t>
            </a:r>
            <a:endParaRPr lang="en-US" sz="1700" b="0" i="0" u="none" strike="noStrike">
              <a:effectLst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DB9E4B-23D5-D550-65A4-7D05242B87AD}"/>
              </a:ext>
            </a:extLst>
          </p:cNvPr>
          <p:cNvGrpSpPr/>
          <p:nvPr/>
        </p:nvGrpSpPr>
        <p:grpSpPr>
          <a:xfrm>
            <a:off x="7949007" y="5830383"/>
            <a:ext cx="2316785" cy="940268"/>
            <a:chOff x="7704217" y="5830383"/>
            <a:chExt cx="2316785" cy="9402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0F2B6A-81FD-D18E-EE10-2D3635FCE055}"/>
                </a:ext>
              </a:extLst>
            </p:cNvPr>
            <p:cNvSpPr txBox="1"/>
            <p:nvPr/>
          </p:nvSpPr>
          <p:spPr>
            <a:xfrm>
              <a:off x="8696402" y="5965572"/>
              <a:ext cx="132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rgbClr val="914646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I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ntegrated</a:t>
              </a:r>
              <a:r>
                <a:rPr lang="en-US" sz="1000" b="1">
                  <a:solidFill>
                    <a:srgbClr val="1F2C7D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 </a:t>
              </a:r>
              <a:r>
                <a:rPr lang="en-US" sz="1000" b="1">
                  <a:solidFill>
                    <a:srgbClr val="914646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C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ardiovascular</a:t>
              </a:r>
              <a:r>
                <a:rPr lang="en-US" sz="1000" b="1">
                  <a:solidFill>
                    <a:srgbClr val="1F2C7D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 </a:t>
              </a:r>
              <a:r>
                <a:rPr lang="en-US" sz="1000" b="1">
                  <a:solidFill>
                    <a:srgbClr val="914646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a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nd</a:t>
              </a:r>
              <a:r>
                <a:rPr lang="en-US" sz="1000" b="1">
                  <a:solidFill>
                    <a:srgbClr val="1F2C7D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 </a:t>
              </a:r>
              <a:r>
                <a:rPr lang="en-US" sz="1000" b="1">
                  <a:solidFill>
                    <a:srgbClr val="914646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P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ulmonary</a:t>
              </a:r>
              <a:r>
                <a:rPr lang="en-US" sz="1000" b="1">
                  <a:solidFill>
                    <a:srgbClr val="1F2C7D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 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Team</a:t>
              </a:r>
              <a:r>
                <a:rPr lang="en-US" sz="1000" b="1">
                  <a:solidFill>
                    <a:srgbClr val="1F2C7D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 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(</a:t>
              </a:r>
              <a:r>
                <a:rPr lang="en-US" sz="1000" b="1">
                  <a:solidFill>
                    <a:srgbClr val="914646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ICAP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)</a:t>
              </a:r>
            </a:p>
          </p:txBody>
        </p:sp>
        <p:pic>
          <p:nvPicPr>
            <p:cNvPr id="10" name="Picture 9" descr="A close up of a sign&#10;&#10;Description automatically generated">
              <a:extLst>
                <a:ext uri="{FF2B5EF4-FFF2-40B4-BE49-F238E27FC236}">
                  <a16:creationId xmlns:a16="http://schemas.microsoft.com/office/drawing/2014/main" id="{86CA132A-1305-D2B9-BEDB-8F393E903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4217" y="5830383"/>
              <a:ext cx="1066734" cy="940268"/>
            </a:xfrm>
            <a:prstGeom prst="rect">
              <a:avLst/>
            </a:prstGeom>
          </p:spPr>
        </p:pic>
      </p:grpSp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F9F10D9-C317-A424-2879-5FF9022294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977" y="5880323"/>
            <a:ext cx="1815173" cy="83945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14F21A-C9FA-5F49-24F6-F8C581CDF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19515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AE8ACD57-EC2F-102F-1241-904A849F1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4" y="3162105"/>
            <a:ext cx="1792451" cy="238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A9FBD1-7705-ECCA-8196-6B9DB5467464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2252133" cy="8022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D2BED4-2F13-87E8-E267-50F7BC05626B}"/>
              </a:ext>
            </a:extLst>
          </p:cNvPr>
          <p:cNvCxnSpPr>
            <a:cxnSpLocks/>
          </p:cNvCxnSpPr>
          <p:nvPr/>
        </p:nvCxnSpPr>
        <p:spPr>
          <a:xfrm>
            <a:off x="9913559" y="1299954"/>
            <a:ext cx="2273444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1A5B164C-4A8C-AB98-204F-B8C38A9D7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083" y="3234086"/>
            <a:ext cx="2249633" cy="22103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8B52443-0210-E1B3-265A-903BA27A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11" y="5999537"/>
            <a:ext cx="2681486" cy="5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F5D8AB5-51E3-347C-C7FE-FCAB4BBC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383" y="5777010"/>
            <a:ext cx="996470" cy="9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689BB56-1717-F4AE-4B16-E7BC75D87B45}"/>
              </a:ext>
            </a:extLst>
          </p:cNvPr>
          <p:cNvGrpSpPr/>
          <p:nvPr/>
        </p:nvGrpSpPr>
        <p:grpSpPr>
          <a:xfrm>
            <a:off x="4105789" y="4596362"/>
            <a:ext cx="3842836" cy="1219597"/>
            <a:chOff x="4105789" y="4528630"/>
            <a:chExt cx="3842836" cy="1219597"/>
          </a:xfrm>
        </p:grpSpPr>
        <p:pic>
          <p:nvPicPr>
            <p:cNvPr id="14" name="Picture 13" descr="A person wearing glasses and a scarf&#10;&#10;Description automatically generated">
              <a:extLst>
                <a:ext uri="{FF2B5EF4-FFF2-40B4-BE49-F238E27FC236}">
                  <a16:creationId xmlns:a16="http://schemas.microsoft.com/office/drawing/2014/main" id="{97CD605E-7402-43EA-A8AB-A88DF691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789" y="4538042"/>
              <a:ext cx="803648" cy="1197846"/>
            </a:xfrm>
            <a:prstGeom prst="rect">
              <a:avLst/>
            </a:prstGeom>
          </p:spPr>
        </p:pic>
        <p:pic>
          <p:nvPicPr>
            <p:cNvPr id="16" name="Picture 15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8B421DBD-7C5B-CA6C-3E1C-6BB7212B6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014" y="4544196"/>
              <a:ext cx="903023" cy="1204031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13514797-F757-D6C5-FDAD-0B86D2B01F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36" t="18316"/>
            <a:stretch/>
          </p:blipFill>
          <p:spPr bwMode="auto">
            <a:xfrm>
              <a:off x="5997614" y="4528630"/>
              <a:ext cx="905443" cy="120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A person smiling at the camera&#10;&#10;Description automatically generated">
              <a:extLst>
                <a:ext uri="{FF2B5EF4-FFF2-40B4-BE49-F238E27FC236}">
                  <a16:creationId xmlns:a16="http://schemas.microsoft.com/office/drawing/2014/main" id="{C20B3796-381A-4AAC-9536-07F4FEB83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823" r="11455" b="1495"/>
            <a:stretch/>
          </p:blipFill>
          <p:spPr>
            <a:xfrm>
              <a:off x="7016855" y="4538042"/>
              <a:ext cx="931770" cy="1192080"/>
            </a:xfrm>
            <a:prstGeom prst="rect">
              <a:avLst/>
            </a:prstGeom>
          </p:spPr>
        </p:pic>
      </p:grpSp>
      <p:pic>
        <p:nvPicPr>
          <p:cNvPr id="24" name="Picture 23" descr="A black background with text&#10;&#10;Description automatically generated">
            <a:extLst>
              <a:ext uri="{FF2B5EF4-FFF2-40B4-BE49-F238E27FC236}">
                <a16:creationId xmlns:a16="http://schemas.microsoft.com/office/drawing/2014/main" id="{D0AD37FD-63C7-7B3F-C205-C99DF59F86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63" y="5867519"/>
            <a:ext cx="2876774" cy="7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69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377C7-1110-9D49-C736-0FA42D97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275384"/>
            <a:ext cx="10515600" cy="1325563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47A72-732B-156E-B594-1EADF1F28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75" y="5330777"/>
            <a:ext cx="11935425" cy="1251840"/>
          </a:xfrm>
        </p:spPr>
        <p:txBody>
          <a:bodyPr>
            <a:normAutofit/>
          </a:bodyPr>
          <a:lstStyle/>
          <a:p>
            <a:pPr rtl="0" fontAlgn="base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0000"/>
                </a:solidFill>
              </a:rPr>
              <a:t>Methacholine causes airways to constrict</a:t>
            </a:r>
          </a:p>
          <a:p>
            <a:pPr rtl="0" fontAlgn="base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0000"/>
                </a:solidFill>
              </a:rPr>
              <a:t>Measured body’s ability to resist</a:t>
            </a:r>
          </a:p>
          <a:p>
            <a:pPr rtl="0" fontAlgn="base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0000"/>
                </a:solidFill>
              </a:rPr>
              <a:t>No resistance at 24 weeks; comparable to resistance of control group</a:t>
            </a:r>
            <a:endParaRPr lang="en-US" sz="2200"/>
          </a:p>
          <a:p>
            <a:pPr marL="0" indent="0">
              <a:buNone/>
            </a:pPr>
            <a:endParaRPr lang="en-US" sz="22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655F59-1F83-21C9-A12B-B465EE20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2932" y="6654657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10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CB05CD-07DC-9515-B465-A4ECA7D913C0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12192000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9DF8BEF-9528-BF75-8630-C359DFC13DEB}"/>
              </a:ext>
            </a:extLst>
          </p:cNvPr>
          <p:cNvSpPr txBox="1"/>
          <p:nvPr/>
        </p:nvSpPr>
        <p:spPr>
          <a:xfrm>
            <a:off x="3012409" y="1428563"/>
            <a:ext cx="742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rtl="0" fontAlgn="base">
              <a:buNone/>
            </a:pPr>
            <a:r>
              <a:rPr lang="en-US" b="1" i="0" u="none" strike="noStrike">
                <a:solidFill>
                  <a:srgbClr val="000000"/>
                </a:solidFill>
                <a:effectLst/>
              </a:rPr>
              <a:t>Constriction of </a:t>
            </a:r>
            <a:r>
              <a:rPr lang="en-US" b="1" i="0" u="none" strike="noStrike" err="1">
                <a:solidFill>
                  <a:srgbClr val="000000"/>
                </a:solidFill>
                <a:effectLst/>
              </a:rPr>
              <a:t>aSMA</a:t>
            </a:r>
            <a:r>
              <a:rPr lang="en-US" b="1" i="0" u="none" strike="noStrike">
                <a:solidFill>
                  <a:srgbClr val="000000"/>
                </a:solidFill>
                <a:effectLst/>
              </a:rPr>
              <a:t> measured using methacholine exposure</a:t>
            </a:r>
            <a:endParaRPr lang="en-US" b="1"/>
          </a:p>
        </p:txBody>
      </p:sp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39DDD87A-514E-74C2-AECD-9EE806CCB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1" t="65164" r="11175" b="17718"/>
          <a:stretch/>
        </p:blipFill>
        <p:spPr>
          <a:xfrm>
            <a:off x="469844" y="1765486"/>
            <a:ext cx="9966726" cy="35360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8A1CDC8-460E-3496-BC18-BE234B77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66" y="708049"/>
            <a:ext cx="2150533" cy="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1F9F2D-1D26-AA5F-0AE6-5D5DBA1B9F52}"/>
              </a:ext>
            </a:extLst>
          </p:cNvPr>
          <p:cNvSpPr/>
          <p:nvPr/>
        </p:nvSpPr>
        <p:spPr>
          <a:xfrm>
            <a:off x="0" y="6651067"/>
            <a:ext cx="12192000" cy="201168"/>
          </a:xfrm>
          <a:prstGeom prst="rect">
            <a:avLst/>
          </a:prstGeom>
          <a:solidFill>
            <a:srgbClr val="C8102E"/>
          </a:solidFill>
          <a:ln>
            <a:solidFill>
              <a:srgbClr val="0C33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Lung Function Changes with Environmental Exposures						           NEU Young Scholars Program 2023 – August 3, 2023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A654104-BFC3-ECB7-7132-EEF191054E6A}"/>
              </a:ext>
            </a:extLst>
          </p:cNvPr>
          <p:cNvSpPr txBox="1">
            <a:spLocks/>
          </p:cNvSpPr>
          <p:nvPr/>
        </p:nvSpPr>
        <p:spPr>
          <a:xfrm>
            <a:off x="9296399" y="63245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42909D-0467-4368-96FA-5675548B28A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87319-4F7B-1EA9-80E7-924B6C2D2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98" t="7572" r="8589" b="6829"/>
          <a:stretch/>
        </p:blipFill>
        <p:spPr>
          <a:xfrm>
            <a:off x="10529144" y="2594750"/>
            <a:ext cx="1365031" cy="13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32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377C7-1110-9D49-C736-0FA42D97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58" y="282375"/>
            <a:ext cx="10515600" cy="1325563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47A72-732B-156E-B594-1EADF1F28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301" y="3878900"/>
            <a:ext cx="11333297" cy="2462251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Clr>
                <a:srgbClr val="C8102E"/>
              </a:buClr>
              <a:buNone/>
            </a:pPr>
            <a:r>
              <a:rPr lang="en-US" sz="2000" b="1">
                <a:solidFill>
                  <a:srgbClr val="C8102E"/>
                </a:solidFill>
              </a:rPr>
              <a:t>3D Modeling </a:t>
            </a:r>
          </a:p>
          <a:p>
            <a:pPr>
              <a:buClr>
                <a:srgbClr val="C8102E"/>
              </a:buClr>
            </a:pPr>
            <a:r>
              <a:rPr lang="en-US" sz="1800" b="0" i="0" u="none" strike="noStrike">
                <a:effectLst/>
              </a:rPr>
              <a:t>Studies to be conducted on the mice nasal cavities post-aerosol exposure, making this a long-term project utilizing different researchers to build upon each other</a:t>
            </a:r>
          </a:p>
          <a:p>
            <a:pPr>
              <a:buClr>
                <a:srgbClr val="C8102E"/>
              </a:buClr>
            </a:pPr>
            <a:r>
              <a:rPr lang="en-US" sz="1800" b="0" i="0" u="none" strike="noStrike">
                <a:effectLst/>
              </a:rPr>
              <a:t>Our final project helps researchers understand how smoke inhalation affects the mice nasal cavities</a:t>
            </a:r>
            <a:endParaRPr lang="en-US" sz="1800"/>
          </a:p>
          <a:p>
            <a:pPr lvl="1">
              <a:buClr>
                <a:srgbClr val="C8102E"/>
              </a:buClr>
            </a:pPr>
            <a:r>
              <a:rPr lang="en-US" sz="1800" b="0" i="0" u="none" strike="noStrike">
                <a:effectLst/>
              </a:rPr>
              <a:t>Sketches of nasal cavities drawn before and after exposure, giving researchers a visual means of comparing the discontinuities to better understand the effects of smoke exposure on the respiratory system</a:t>
            </a:r>
          </a:p>
          <a:p>
            <a:pPr lvl="1">
              <a:buClr>
                <a:srgbClr val="C8102E"/>
              </a:buClr>
            </a:pPr>
            <a:r>
              <a:rPr lang="en-US" sz="1800"/>
              <a:t>Essential </a:t>
            </a:r>
            <a:r>
              <a:rPr lang="en-US" sz="1800" b="0" i="0" u="none" strike="noStrike">
                <a:effectLst/>
              </a:rPr>
              <a:t>for understanding how smoke might impact the respiratory health of both mice and humans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9692F-929A-6D66-23D8-75ADE63C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399" y="6238851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11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02C936-577C-5125-5C67-E6A2C3B1731E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12192000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1144FA52-913E-F595-8F96-A01FE65D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66" y="708049"/>
            <a:ext cx="2150533" cy="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3DF7F7-09B2-43AF-55C7-9C8D0AFA5C4B}"/>
              </a:ext>
            </a:extLst>
          </p:cNvPr>
          <p:cNvSpPr txBox="1">
            <a:spLocks/>
          </p:cNvSpPr>
          <p:nvPr/>
        </p:nvSpPr>
        <p:spPr>
          <a:xfrm>
            <a:off x="706301" y="1596812"/>
            <a:ext cx="11333297" cy="23088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8102E"/>
              </a:buClr>
              <a:buNone/>
            </a:pPr>
            <a:r>
              <a:rPr lang="en-US" b="1">
                <a:solidFill>
                  <a:srgbClr val="C8102E"/>
                </a:solidFill>
              </a:rPr>
              <a:t>Data Analysis</a:t>
            </a:r>
            <a:endParaRPr lang="en-US" b="1"/>
          </a:p>
          <a:p>
            <a:pPr>
              <a:buClr>
                <a:srgbClr val="C8102E"/>
              </a:buClr>
            </a:pPr>
            <a:r>
              <a:rPr lang="en-US" sz="2600"/>
              <a:t>Continuing investigation on the 24-week exposure group to deepen understandings of the long-terms effects of aerosol exposure</a:t>
            </a:r>
          </a:p>
          <a:p>
            <a:pPr marL="0" indent="0">
              <a:buClr>
                <a:srgbClr val="C8102E"/>
              </a:buClr>
              <a:buNone/>
            </a:pPr>
            <a:endParaRPr lang="en-US" sz="1600"/>
          </a:p>
          <a:p>
            <a:pPr>
              <a:buClr>
                <a:srgbClr val="C8102E"/>
              </a:buClr>
            </a:pPr>
            <a:r>
              <a:rPr lang="en-US" sz="2600"/>
              <a:t>Study emphasizes the importance of understanding the mechanisms underlying ASM remodeling in asthma</a:t>
            </a:r>
          </a:p>
          <a:p>
            <a:pPr>
              <a:buClr>
                <a:srgbClr val="C8102E"/>
              </a:buClr>
            </a:pPr>
            <a:endParaRPr lang="en-US" sz="1600"/>
          </a:p>
          <a:p>
            <a:pPr>
              <a:buClr>
                <a:srgbClr val="C8102E"/>
              </a:buClr>
            </a:pPr>
            <a:r>
              <a:rPr lang="en-US" sz="2600"/>
              <a:t>Findings suggest that regulating airway muscle hypertrophy could be a potential therapeutic target in asthma</a:t>
            </a:r>
          </a:p>
          <a:p>
            <a:pPr marL="0" indent="0">
              <a:buClr>
                <a:srgbClr val="C8102E"/>
              </a:buClr>
              <a:buNone/>
            </a:pPr>
            <a:endParaRPr lang="en-US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7367F0-E07E-E505-8749-8D00EA61098B}"/>
              </a:ext>
            </a:extLst>
          </p:cNvPr>
          <p:cNvSpPr/>
          <p:nvPr/>
        </p:nvSpPr>
        <p:spPr>
          <a:xfrm>
            <a:off x="0" y="6651067"/>
            <a:ext cx="12192000" cy="201168"/>
          </a:xfrm>
          <a:prstGeom prst="rect">
            <a:avLst/>
          </a:prstGeom>
          <a:solidFill>
            <a:srgbClr val="C8102E"/>
          </a:solidFill>
          <a:ln>
            <a:solidFill>
              <a:srgbClr val="0C33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Lung Function Changes with Environmental Exposures						           NEU Young Scholars Program 2023 – August 3, 2023</a:t>
            </a:r>
          </a:p>
        </p:txBody>
      </p:sp>
    </p:spTree>
    <p:extLst>
      <p:ext uri="{BB962C8B-B14F-4D97-AF65-F5344CB8AC3E}">
        <p14:creationId xmlns:p14="http://schemas.microsoft.com/office/powerpoint/2010/main" val="147704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28E83-BE88-19E2-A4F5-47FDB34E9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76" y="217509"/>
            <a:ext cx="10515600" cy="1325563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58C27-0525-AB77-7EA2-B046760AE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41" y="1507442"/>
            <a:ext cx="220461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/>
              <a:t>Principle Investigator</a:t>
            </a:r>
          </a:p>
          <a:p>
            <a:pPr marL="0" indent="0">
              <a:buNone/>
            </a:pPr>
            <a:r>
              <a:rPr lang="en-US" sz="1800"/>
              <a:t>Jessica Oakes</a:t>
            </a:r>
          </a:p>
          <a:p>
            <a:pPr marL="0" indent="0">
              <a:buNone/>
            </a:pPr>
            <a:endParaRPr lang="en-US" sz="800"/>
          </a:p>
          <a:p>
            <a:pPr marL="0" indent="0">
              <a:buNone/>
            </a:pPr>
            <a:r>
              <a:rPr lang="en-US" sz="1800" b="1"/>
              <a:t>Lab members</a:t>
            </a:r>
          </a:p>
          <a:p>
            <a:r>
              <a:rPr lang="en-US" sz="1600"/>
              <a:t>Jacqueline Matz, PhD Candidate</a:t>
            </a:r>
          </a:p>
          <a:p>
            <a:r>
              <a:rPr lang="en-US" sz="1600"/>
              <a:t>Matthew Eden, PhD Candidate</a:t>
            </a:r>
          </a:p>
          <a:p>
            <a:r>
              <a:rPr lang="en-US" sz="1600"/>
              <a:t>Hannah Kim, Undergraduate</a:t>
            </a:r>
          </a:p>
          <a:p>
            <a:r>
              <a:rPr lang="en-US" sz="1600"/>
              <a:t>Lucca Valdes, YSP Student</a:t>
            </a:r>
          </a:p>
          <a:p>
            <a:r>
              <a:rPr lang="en-US" sz="1600"/>
              <a:t>Yosef Elbehisy, YSP Student</a:t>
            </a:r>
          </a:p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4AAD3-51D5-9DFC-158A-02524DCB75BD}"/>
              </a:ext>
            </a:extLst>
          </p:cNvPr>
          <p:cNvSpPr txBox="1"/>
          <p:nvPr/>
        </p:nvSpPr>
        <p:spPr>
          <a:xfrm>
            <a:off x="2622177" y="1507442"/>
            <a:ext cx="3758044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/>
              <a:t>Center of STEM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Claire Duggan, Executive Director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Jennifer Love, Associate Director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Claire Stipp and Yassine Souabny, YSP Coordinators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Nicholas Fuchs, Program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Mary Howley, Administrative Officer</a:t>
            </a:r>
          </a:p>
          <a:p>
            <a:endParaRPr lang="en-US"/>
          </a:p>
          <a:p>
            <a:r>
              <a:rPr lang="en-US" sz="1800" b="1"/>
              <a:t>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NIH/NHLBI grant 1R01HL168719</a:t>
            </a:r>
            <a:endParaRPr lang="en-US" sz="1800"/>
          </a:p>
          <a:p>
            <a:endParaRPr lang="en-US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2A82D-EFF9-F2CD-BC6C-7A9EA83DD411}"/>
              </a:ext>
            </a:extLst>
          </p:cNvPr>
          <p:cNvSpPr txBox="1"/>
          <p:nvPr/>
        </p:nvSpPr>
        <p:spPr>
          <a:xfrm>
            <a:off x="6380220" y="3246186"/>
            <a:ext cx="5596123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Plant, P. J., North, M. L., Ward, A., Ward, M., Khanna, N., Correa, J., Scott, J. A., &amp; Batt, J. (2012). Hypertrophic airway smooth muscle mass correlates with increased airway responsiveness in a murine model of asthma. American Journal of Respiratory Cell and Molecular Biology, 46(4), 532–540. </a:t>
            </a:r>
            <a:r>
              <a:rPr lang="en-US" sz="1100">
                <a:hlinkClick r:id="rId2"/>
              </a:rPr>
              <a:t>https://doi.org/10.1165/rcmb.2011-0293OC</a:t>
            </a:r>
            <a:endParaRPr lang="en-US" sz="11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Matz, J., </a:t>
            </a:r>
            <a:r>
              <a:rPr lang="en-US" sz="1100" err="1"/>
              <a:t>Farra</a:t>
            </a:r>
            <a:r>
              <a:rPr lang="en-US" sz="1100"/>
              <a:t>, Y. M., Cotto, H. M., Bellini, C., &amp; Oakes, J. M. (2023). Respiratory mechanics following chronic cigarette smoke exposure in the </a:t>
            </a:r>
            <a:r>
              <a:rPr lang="en-US" sz="1100" err="1"/>
              <a:t>Apoe</a:t>
            </a:r>
            <a:r>
              <a:rPr lang="en-US" sz="1100"/>
              <a:t> - / - mouse model. Biomechanics and Modeling in Mechanobiology, 22(1), 233–252. </a:t>
            </a:r>
            <a:r>
              <a:rPr lang="en-US" sz="1100">
                <a:hlinkClick r:id="rId3"/>
              </a:rPr>
              <a:t>https://doi.org/10.1007/s10237-022-01644-8</a:t>
            </a:r>
            <a:endParaRPr lang="en-US" sz="11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Eden, M. J., Matz, J., Garg, P., Gonzalez, M. P., McElderry, K., Wang, S., </a:t>
            </a:r>
            <a:r>
              <a:rPr lang="en-US" sz="1100" err="1"/>
              <a:t>Gollner</a:t>
            </a:r>
            <a:r>
              <a:rPr lang="en-US" sz="1100"/>
              <a:t>, M. J., Oakes, J. M., &amp; Bellini, C. (2023). Prolonged smoldering Douglas fir smoke inhalation augments respiratory resistances, stiffens the aorta, and curbs ejection fraction in hypercholesterolemic mice. The Science of the total environment, 861, 160609. </a:t>
            </a:r>
            <a:r>
              <a:rPr lang="en-US" sz="1100">
                <a:hlinkClick r:id="rId4"/>
              </a:rPr>
              <a:t>https://doi.org/10.1016/j.scitotenv.2022.160609</a:t>
            </a:r>
            <a:endParaRPr lang="en-US" sz="11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191BB6-FDA1-9DDB-6896-3A8327F5FFE0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12192000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704FB3-BAB6-8EA0-1ECE-96EA2E805791}"/>
              </a:ext>
            </a:extLst>
          </p:cNvPr>
          <p:cNvGrpSpPr/>
          <p:nvPr/>
        </p:nvGrpSpPr>
        <p:grpSpPr>
          <a:xfrm>
            <a:off x="8148634" y="5780352"/>
            <a:ext cx="2208225" cy="896209"/>
            <a:chOff x="7704217" y="5830383"/>
            <a:chExt cx="2316785" cy="94026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1357D1-5266-D8FD-6746-AA5896652418}"/>
                </a:ext>
              </a:extLst>
            </p:cNvPr>
            <p:cNvSpPr txBox="1"/>
            <p:nvPr/>
          </p:nvSpPr>
          <p:spPr>
            <a:xfrm>
              <a:off x="8696402" y="5965572"/>
              <a:ext cx="132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rgbClr val="914646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I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ntegrated</a:t>
              </a:r>
              <a:r>
                <a:rPr lang="en-US" sz="1000" b="1">
                  <a:solidFill>
                    <a:srgbClr val="1F2C7D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 </a:t>
              </a:r>
              <a:r>
                <a:rPr lang="en-US" sz="1000" b="1">
                  <a:solidFill>
                    <a:srgbClr val="914646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C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ardiovascular</a:t>
              </a:r>
              <a:r>
                <a:rPr lang="en-US" sz="1000" b="1">
                  <a:solidFill>
                    <a:srgbClr val="1F2C7D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 </a:t>
              </a:r>
              <a:r>
                <a:rPr lang="en-US" sz="1000" b="1">
                  <a:solidFill>
                    <a:srgbClr val="914646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a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nd</a:t>
              </a:r>
              <a:r>
                <a:rPr lang="en-US" sz="1000" b="1">
                  <a:solidFill>
                    <a:srgbClr val="1F2C7D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 </a:t>
              </a:r>
              <a:r>
                <a:rPr lang="en-US" sz="1000" b="1">
                  <a:solidFill>
                    <a:srgbClr val="914646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P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ulmonary</a:t>
              </a:r>
              <a:r>
                <a:rPr lang="en-US" sz="1000" b="1">
                  <a:solidFill>
                    <a:srgbClr val="1F2C7D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 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Team</a:t>
              </a:r>
              <a:r>
                <a:rPr lang="en-US" sz="1000" b="1">
                  <a:solidFill>
                    <a:srgbClr val="1F2C7D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 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(</a:t>
              </a:r>
              <a:r>
                <a:rPr lang="en-US" sz="1000" b="1">
                  <a:solidFill>
                    <a:srgbClr val="914646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ICAP</a:t>
              </a:r>
              <a:r>
                <a:rPr lang="en-US" sz="1000" b="1">
                  <a:solidFill>
                    <a:srgbClr val="405A80"/>
                  </a:solidFill>
                  <a:latin typeface="Palatino Linotype" panose="02040502050505030304" pitchFamily="18" charset="0"/>
                  <a:ea typeface="Cambria Math" charset="0"/>
                  <a:cs typeface="Cambria Math" charset="0"/>
                </a:rPr>
                <a:t>)</a:t>
              </a:r>
            </a:p>
          </p:txBody>
        </p:sp>
        <p:pic>
          <p:nvPicPr>
            <p:cNvPr id="18" name="Picture 17" descr="A close up of a sign&#10;&#10;Description automatically generated">
              <a:extLst>
                <a:ext uri="{FF2B5EF4-FFF2-40B4-BE49-F238E27FC236}">
                  <a16:creationId xmlns:a16="http://schemas.microsoft.com/office/drawing/2014/main" id="{EA80DC11-B6F1-8A5B-C1E1-D2082AF7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4217" y="5830383"/>
              <a:ext cx="1066734" cy="940268"/>
            </a:xfrm>
            <a:prstGeom prst="rect">
              <a:avLst/>
            </a:prstGeom>
          </p:spPr>
        </p:pic>
      </p:grpSp>
      <p:sp>
        <p:nvSpPr>
          <p:cNvPr id="21" name="AutoShape 4">
            <a:extLst>
              <a:ext uri="{FF2B5EF4-FFF2-40B4-BE49-F238E27FC236}">
                <a16:creationId xmlns:a16="http://schemas.microsoft.com/office/drawing/2014/main" id="{6D537AAA-3E30-AA0A-05C7-1C2FB1D563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CC26A0B-DB59-8CA6-B9AD-DA3E23C41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11" y="5999537"/>
            <a:ext cx="2681486" cy="5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8FFB96-EC5D-4C83-AFB6-07B8F02D5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464" y="5813622"/>
            <a:ext cx="858188" cy="85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0A8430C-E37B-DCFB-E4D8-EE080DB6C0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249" y="5846237"/>
            <a:ext cx="1815173" cy="83945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6E1A3C4-121A-4D8F-E01C-0A34B452810F}"/>
              </a:ext>
            </a:extLst>
          </p:cNvPr>
          <p:cNvGrpSpPr/>
          <p:nvPr/>
        </p:nvGrpSpPr>
        <p:grpSpPr>
          <a:xfrm>
            <a:off x="6696562" y="1399459"/>
            <a:ext cx="5343187" cy="1747394"/>
            <a:chOff x="6696562" y="1399459"/>
            <a:chExt cx="5343187" cy="1747394"/>
          </a:xfrm>
        </p:grpSpPr>
        <p:pic>
          <p:nvPicPr>
            <p:cNvPr id="10" name="Picture 9" descr="A person wearing glasses and a scarf&#10;&#10;Description automatically generated">
              <a:extLst>
                <a:ext uri="{FF2B5EF4-FFF2-40B4-BE49-F238E27FC236}">
                  <a16:creationId xmlns:a16="http://schemas.microsoft.com/office/drawing/2014/main" id="{AA73DC5F-538F-C338-DA46-7FF1B4562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562" y="1399459"/>
              <a:ext cx="1138721" cy="1697275"/>
            </a:xfrm>
            <a:prstGeom prst="rect">
              <a:avLst/>
            </a:prstGeom>
          </p:spPr>
        </p:pic>
        <p:pic>
          <p:nvPicPr>
            <p:cNvPr id="11" name="Picture 10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7ABB2D74-C431-E914-5491-8CBB3CEC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420" y="1417229"/>
              <a:ext cx="1279530" cy="170604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A8BF64-458D-F67A-B44E-502A666FBD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36" t="18316"/>
            <a:stretch/>
          </p:blipFill>
          <p:spPr bwMode="auto">
            <a:xfrm>
              <a:off x="9336861" y="1424699"/>
              <a:ext cx="1282958" cy="1710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A person smiling at the camera&#10;&#10;Description automatically generated">
              <a:extLst>
                <a:ext uri="{FF2B5EF4-FFF2-40B4-BE49-F238E27FC236}">
                  <a16:creationId xmlns:a16="http://schemas.microsoft.com/office/drawing/2014/main" id="{D984980C-2580-1235-06D8-49EB6767A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823" r="11455" b="1495"/>
            <a:stretch/>
          </p:blipFill>
          <p:spPr>
            <a:xfrm>
              <a:off x="10719487" y="1457748"/>
              <a:ext cx="1320262" cy="1689105"/>
            </a:xfrm>
            <a:prstGeom prst="rect">
              <a:avLst/>
            </a:prstGeom>
          </p:spPr>
        </p:pic>
      </p:grpSp>
      <p:pic>
        <p:nvPicPr>
          <p:cNvPr id="12" name="Picture 11" descr="A black background with text&#10;&#10;Description automatically generated">
            <a:extLst>
              <a:ext uri="{FF2B5EF4-FFF2-40B4-BE49-F238E27FC236}">
                <a16:creationId xmlns:a16="http://schemas.microsoft.com/office/drawing/2014/main" id="{689255D6-CC50-4635-8E98-27B1B9EFE3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693" y="5846237"/>
            <a:ext cx="2876774" cy="728407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E81C7BC-AF23-3CD0-FBFC-1E61BCDE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549" y="6257618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12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1B9018-132F-D1EC-428E-673CDC8486FF}"/>
              </a:ext>
            </a:extLst>
          </p:cNvPr>
          <p:cNvSpPr/>
          <p:nvPr/>
        </p:nvSpPr>
        <p:spPr>
          <a:xfrm>
            <a:off x="0" y="6640793"/>
            <a:ext cx="12192000" cy="201168"/>
          </a:xfrm>
          <a:prstGeom prst="rect">
            <a:avLst/>
          </a:prstGeom>
          <a:solidFill>
            <a:srgbClr val="C8102E"/>
          </a:solidFill>
          <a:ln>
            <a:solidFill>
              <a:srgbClr val="0C33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Lung Function Changes with Environmental Exposures						           NEU Young Scholars Program 2023 – August 3, 2023</a:t>
            </a:r>
          </a:p>
        </p:txBody>
      </p:sp>
      <p:pic>
        <p:nvPicPr>
          <p:cNvPr id="15" name="Picture 14" descr="A white rat with red eyes&#10;&#10;Description automatically generated">
            <a:extLst>
              <a:ext uri="{FF2B5EF4-FFF2-40B4-BE49-F238E27FC236}">
                <a16:creationId xmlns:a16="http://schemas.microsoft.com/office/drawing/2014/main" id="{C84711BA-A0F1-AFF8-D4E3-EABBB88A38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75" y="4219879"/>
            <a:ext cx="2204611" cy="13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76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4FD041-1529-00DE-D154-1C220922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70637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A close-up of a poster&#10;&#10;Description automatically generated">
            <a:extLst>
              <a:ext uri="{FF2B5EF4-FFF2-40B4-BE49-F238E27FC236}">
                <a16:creationId xmlns:a16="http://schemas.microsoft.com/office/drawing/2014/main" id="{130791E9-7A7E-82B2-15D1-6D73D39CF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87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4332-8A9A-595C-A21C-3568252A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5" y="272067"/>
            <a:ext cx="10515600" cy="1325563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Abstract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47A17-53FA-752B-BFE1-5500F1D31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364" y="4817089"/>
            <a:ext cx="11038915" cy="2644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/>
              <a:t>Hypothesis</a:t>
            </a:r>
          </a:p>
          <a:p>
            <a:pPr rtl="0">
              <a:spcAft>
                <a:spcPts val="0"/>
              </a:spcAft>
              <a:buClr>
                <a:srgbClr val="A4804A"/>
              </a:buClr>
            </a:pPr>
            <a:r>
              <a:rPr lang="en-US" sz="2000">
                <a:sym typeface="Wingdings" panose="05000000000000000000" pitchFamily="2" charset="2"/>
              </a:rPr>
              <a:t>E</a:t>
            </a:r>
            <a:r>
              <a:rPr lang="en-US" sz="2000" b="0" i="0" u="none" strike="noStrike">
                <a:effectLst/>
              </a:rPr>
              <a:t>xposed mice would acclimate to the e-cigarette exposure, leading to a decline in smooth muscle activity in comparison to the initial increase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6253A-E1B5-AFCE-5630-0DD6B1B0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399" y="6220808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2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D6A454-4920-AE02-9767-62907C3E7437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12192000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4595334B-B382-F4EE-B104-BB2D6B0E5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66" y="708049"/>
            <a:ext cx="2150533" cy="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60302F-6345-F823-C55B-163EE8B24F7F}"/>
              </a:ext>
            </a:extLst>
          </p:cNvPr>
          <p:cNvSpPr txBox="1"/>
          <p:nvPr/>
        </p:nvSpPr>
        <p:spPr>
          <a:xfrm>
            <a:off x="676364" y="1496943"/>
            <a:ext cx="5247357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Motives and Objectives </a:t>
            </a:r>
            <a:r>
              <a:rPr lang="en-US" sz="2200"/>
              <a:t>– </a:t>
            </a:r>
            <a:r>
              <a:rPr lang="en-US" sz="2200">
                <a:solidFill>
                  <a:srgbClr val="C8102E"/>
                </a:solidFill>
              </a:rPr>
              <a:t>3D Modeling</a:t>
            </a:r>
          </a:p>
          <a:p>
            <a:endParaRPr lang="en-US" sz="1100" b="1" i="0" u="none" strike="noStrike">
              <a:effectLst/>
            </a:endParaRP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000"/>
              <a:t>Understand how e-cigarette exposure remodels lungs over time</a:t>
            </a:r>
          </a:p>
          <a:p>
            <a:pPr marL="285750" indent="-285750" rtl="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Create a 3D model of the nasal passages of the female mouse to be </a:t>
            </a:r>
            <a:r>
              <a:rPr lang="en-US" sz="2000" b="0" i="0" u="none" strike="noStrike">
                <a:effectLst/>
              </a:rPr>
              <a:t>utilized in the</a:t>
            </a:r>
            <a:r>
              <a:rPr lang="en-US" sz="2000"/>
              <a:t> </a:t>
            </a:r>
            <a:r>
              <a:rPr lang="en-US" sz="2000" b="0" i="0" u="none" strike="noStrike">
                <a:effectLst/>
              </a:rPr>
              <a:t>future to predict aerosol dosimetry, needed for experimental planning purposes</a:t>
            </a:r>
          </a:p>
          <a:p>
            <a:pPr>
              <a:buClr>
                <a:srgbClr val="0C3354"/>
              </a:buClr>
              <a:buFont typeface="Wingdings" panose="05000000000000000000" pitchFamily="2" charset="2"/>
              <a:buChar char="à"/>
            </a:pPr>
            <a:endParaRPr lang="en-US" sz="1800" b="0" i="0" u="none" strike="noStrike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D9578-FA03-BFD2-51F8-23778785A830}"/>
              </a:ext>
            </a:extLst>
          </p:cNvPr>
          <p:cNvSpPr txBox="1"/>
          <p:nvPr/>
        </p:nvSpPr>
        <p:spPr>
          <a:xfrm>
            <a:off x="6446952" y="1498625"/>
            <a:ext cx="5247356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Motives and Objectives </a:t>
            </a:r>
            <a:r>
              <a:rPr lang="en-US" sz="2200"/>
              <a:t>–</a:t>
            </a:r>
            <a:r>
              <a:rPr lang="en-US" sz="2200" b="1"/>
              <a:t> </a:t>
            </a:r>
            <a:r>
              <a:rPr lang="en-US" sz="2200">
                <a:solidFill>
                  <a:srgbClr val="C8102E"/>
                </a:solidFill>
              </a:rPr>
              <a:t>Data Analysis</a:t>
            </a:r>
            <a:endParaRPr lang="en-US" sz="2200" b="1">
              <a:solidFill>
                <a:srgbClr val="C8102E"/>
              </a:solidFill>
            </a:endParaRPr>
          </a:p>
          <a:p>
            <a:endParaRPr lang="en-US" sz="1100" b="1" i="0" u="none" strike="noStrike">
              <a:effectLst/>
            </a:endParaRP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Investigate</a:t>
            </a:r>
            <a:r>
              <a:rPr lang="en-US" sz="2000" b="0" i="0" u="none" strike="noStrike">
                <a:effectLst/>
              </a:rPr>
              <a:t> the biological underpaintings of the respiratory system following aerosol exposure</a:t>
            </a:r>
            <a:endParaRPr lang="en-US" sz="2000"/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Quantify and evaluate immunofluorescent markers of </a:t>
            </a:r>
            <a:r>
              <a:rPr lang="en-US" sz="2000" err="1">
                <a:sym typeface="Wingdings" panose="05000000000000000000" pitchFamily="2" charset="2"/>
              </a:rPr>
              <a:t>aSMA</a:t>
            </a:r>
            <a:r>
              <a:rPr lang="en-US" sz="2000">
                <a:sym typeface="Wingdings" panose="05000000000000000000" pitchFamily="2" charset="2"/>
              </a:rPr>
              <a:t>, using images of mice exposed to e-cigarettes</a:t>
            </a: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Rising rates of e-cigarette usage among high school students in the US; studying long-term impact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EA09EC-B59E-0864-FBC6-8DE4BF0C54B3}"/>
              </a:ext>
            </a:extLst>
          </p:cNvPr>
          <p:cNvSpPr/>
          <p:nvPr/>
        </p:nvSpPr>
        <p:spPr>
          <a:xfrm>
            <a:off x="0" y="6651067"/>
            <a:ext cx="12192000" cy="201168"/>
          </a:xfrm>
          <a:prstGeom prst="rect">
            <a:avLst/>
          </a:prstGeom>
          <a:solidFill>
            <a:srgbClr val="C8102E"/>
          </a:solidFill>
          <a:ln>
            <a:solidFill>
              <a:srgbClr val="0C33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Lung Function Changes with Environmental Exposures						           NEU Young Scholars Program 2023 – August 3, 2023</a:t>
            </a:r>
          </a:p>
        </p:txBody>
      </p:sp>
    </p:spTree>
    <p:extLst>
      <p:ext uri="{BB962C8B-B14F-4D97-AF65-F5344CB8AC3E}">
        <p14:creationId xmlns:p14="http://schemas.microsoft.com/office/powerpoint/2010/main" val="3350275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4332-8A9A-595C-A21C-3568252A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1" y="274178"/>
            <a:ext cx="10515600" cy="1325563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47A17-53FA-752B-BFE1-5500F1D31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11" y="1544562"/>
            <a:ext cx="5087112" cy="21617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C8102E"/>
              </a:buClr>
              <a:buNone/>
            </a:pPr>
            <a:r>
              <a:rPr lang="en-US" sz="1800" b="1">
                <a:solidFill>
                  <a:srgbClr val="C8102E"/>
                </a:solidFill>
                <a:ea typeface="+mn-lt"/>
                <a:cs typeface="+mn-lt"/>
              </a:rPr>
              <a:t>3D Modeling</a:t>
            </a:r>
          </a:p>
          <a:p>
            <a:pPr>
              <a:buClr>
                <a:srgbClr val="C8102E"/>
              </a:buClr>
            </a:pPr>
            <a:r>
              <a:rPr lang="en-US" sz="1600">
                <a:ea typeface="+mn-lt"/>
                <a:cs typeface="+mn-lt"/>
              </a:rPr>
              <a:t>3D modeling technology utilized to create detailed maps of the nasal cavity in mice</a:t>
            </a:r>
          </a:p>
          <a:p>
            <a:pPr>
              <a:buClr>
                <a:srgbClr val="C8102E"/>
              </a:buClr>
            </a:pPr>
            <a:r>
              <a:rPr lang="en-US" sz="1600">
                <a:ea typeface="+mn-lt"/>
                <a:cs typeface="+mn-lt"/>
              </a:rPr>
              <a:t>Enhanced understanding of airflow through nasal passages and particle filtration</a:t>
            </a:r>
            <a:endParaRPr lang="en-US" sz="1600">
              <a:cs typeface="Calibri" panose="020F0502020204030204"/>
            </a:endParaRPr>
          </a:p>
          <a:p>
            <a:pPr>
              <a:buClr>
                <a:srgbClr val="C8102E"/>
              </a:buClr>
            </a:pPr>
            <a:r>
              <a:rPr lang="en-US" sz="1600">
                <a:ea typeface="+mn-lt"/>
                <a:cs typeface="+mn-lt"/>
              </a:rPr>
              <a:t>Research aims to develop new respiratory treatments, including for asthma and allergies</a:t>
            </a:r>
          </a:p>
          <a:p>
            <a:pPr marL="0" indent="0">
              <a:buClr>
                <a:srgbClr val="C8102E"/>
              </a:buClr>
              <a:buFont typeface="Arial" panose="020B0604020202020204" pitchFamily="34" charset="0"/>
              <a:buNone/>
            </a:pPr>
            <a:endParaRPr lang="en-US" sz="17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E973A-30D4-98CB-C6ED-A78A6876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7292" y="6293690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3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A2E576-B623-8001-5CAC-BD64601468B5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12192000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52B5F3-F3FA-D902-49F3-973412285FB9}"/>
              </a:ext>
            </a:extLst>
          </p:cNvPr>
          <p:cNvSpPr txBox="1">
            <a:spLocks/>
          </p:cNvSpPr>
          <p:nvPr/>
        </p:nvSpPr>
        <p:spPr>
          <a:xfrm>
            <a:off x="6197582" y="1544561"/>
            <a:ext cx="5994418" cy="2802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rgbClr val="C8102E"/>
              </a:buClr>
              <a:buNone/>
            </a:pPr>
            <a:r>
              <a:rPr lang="en-US" sz="2900" b="1">
                <a:solidFill>
                  <a:srgbClr val="C8102E"/>
                </a:solidFill>
              </a:rPr>
              <a:t>Data Analysis</a:t>
            </a:r>
          </a:p>
          <a:p>
            <a:pPr>
              <a:lnSpc>
                <a:spcPct val="110000"/>
              </a:lnSpc>
              <a:buClr>
                <a:srgbClr val="C8102E"/>
              </a:buClr>
            </a:pPr>
            <a:r>
              <a:rPr lang="en-US" sz="2600">
                <a:solidFill>
                  <a:srgbClr val="000000"/>
                </a:solidFill>
              </a:rPr>
              <a:t>Mice subjected to e-cigarette smoke for prolonged periods of time, utilizing </a:t>
            </a:r>
            <a:r>
              <a:rPr lang="en-US" sz="2600" err="1">
                <a:solidFill>
                  <a:srgbClr val="000000"/>
                </a:solidFill>
              </a:rPr>
              <a:t>InExpose</a:t>
            </a:r>
            <a:r>
              <a:rPr lang="en-US" sz="2600">
                <a:solidFill>
                  <a:srgbClr val="000000"/>
                </a:solidFill>
              </a:rPr>
              <a:t> for exposure (three test ranges)</a:t>
            </a:r>
          </a:p>
          <a:p>
            <a:pPr>
              <a:lnSpc>
                <a:spcPct val="110000"/>
              </a:lnSpc>
              <a:buClr>
                <a:srgbClr val="C8102E"/>
              </a:buClr>
            </a:pPr>
            <a:r>
              <a:rPr lang="en-US" sz="2600">
                <a:solidFill>
                  <a:srgbClr val="000000"/>
                </a:solidFill>
              </a:rPr>
              <a:t>L</a:t>
            </a:r>
            <a:r>
              <a:rPr lang="en-US" sz="2600" b="0" i="0" u="none" strike="noStrike">
                <a:solidFill>
                  <a:srgbClr val="000000"/>
                </a:solidFill>
                <a:effectLst/>
              </a:rPr>
              <a:t>ung sections stained for smooth muscle actin to measure muscle content in airways, s</a:t>
            </a:r>
            <a:r>
              <a:rPr lang="en-US" sz="2600"/>
              <a:t>pecifically epithelial cell nucelli and smooth muscle tissue</a:t>
            </a:r>
          </a:p>
          <a:p>
            <a:pPr>
              <a:lnSpc>
                <a:spcPct val="110000"/>
              </a:lnSpc>
              <a:buClr>
                <a:srgbClr val="C8102E"/>
              </a:buClr>
            </a:pPr>
            <a:r>
              <a:rPr lang="en-US" sz="2600"/>
              <a:t>Methacholine used to quantify constrictions of airways</a:t>
            </a:r>
          </a:p>
          <a:p>
            <a:pPr>
              <a:lnSpc>
                <a:spcPct val="110000"/>
              </a:lnSpc>
              <a:buClr>
                <a:srgbClr val="C8102E"/>
              </a:buClr>
            </a:pPr>
            <a:r>
              <a:rPr lang="en-US" sz="2600"/>
              <a:t>Hypothesized transient abnormalities in smooth muscle cells</a:t>
            </a:r>
          </a:p>
        </p:txBody>
      </p:sp>
      <p:pic>
        <p:nvPicPr>
          <p:cNvPr id="8194" name="Picture 2" descr="Finding common cells and tissue throughout the human body – NEHC Academy">
            <a:extLst>
              <a:ext uri="{FF2B5EF4-FFF2-40B4-BE49-F238E27FC236}">
                <a16:creationId xmlns:a16="http://schemas.microsoft.com/office/drawing/2014/main" id="{1C598B9B-4BAF-22FD-4FAD-8771CADF3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951" y="3962986"/>
            <a:ext cx="2936901" cy="23463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A collage of images of a human body&#10;&#10;Description automatically generated">
            <a:extLst>
              <a:ext uri="{FF2B5EF4-FFF2-40B4-BE49-F238E27FC236}">
                <a16:creationId xmlns:a16="http://schemas.microsoft.com/office/drawing/2014/main" id="{76E3D479-5B56-7F2B-9173-DE4CA5F45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178" y="4037756"/>
            <a:ext cx="2751611" cy="2424472"/>
          </a:xfrm>
          <a:prstGeom prst="rect">
            <a:avLst/>
          </a:prstGeom>
          <a:effectLst/>
        </p:spPr>
      </p:pic>
      <p:pic>
        <p:nvPicPr>
          <p:cNvPr id="11" name="Picture 10" descr="A close-up of a mouse&#10;&#10;Description automatically generated">
            <a:extLst>
              <a:ext uri="{FF2B5EF4-FFF2-40B4-BE49-F238E27FC236}">
                <a16:creationId xmlns:a16="http://schemas.microsoft.com/office/drawing/2014/main" id="{D873017B-83A3-4B30-32B3-AF8D05AAE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93" y="4332113"/>
            <a:ext cx="2751610" cy="1932678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637A641-5B38-A8C3-B99F-628FBFDCB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66" y="708049"/>
            <a:ext cx="2150533" cy="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A63F32-862E-C3EB-360B-EF0EB456425C}"/>
              </a:ext>
            </a:extLst>
          </p:cNvPr>
          <p:cNvSpPr/>
          <p:nvPr/>
        </p:nvSpPr>
        <p:spPr>
          <a:xfrm>
            <a:off x="0" y="6651067"/>
            <a:ext cx="12192000" cy="201168"/>
          </a:xfrm>
          <a:prstGeom prst="rect">
            <a:avLst/>
          </a:prstGeom>
          <a:solidFill>
            <a:srgbClr val="C8102E"/>
          </a:solidFill>
          <a:ln>
            <a:solidFill>
              <a:srgbClr val="0C33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Lung Function Changes with Environmental Exposures						           NEU Young Scholars Program 2023 – August 3, 2023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DC33DB-1BD5-1145-AE2C-9CEEA127327E}"/>
              </a:ext>
            </a:extLst>
          </p:cNvPr>
          <p:cNvCxnSpPr>
            <a:cxnSpLocks/>
          </p:cNvCxnSpPr>
          <p:nvPr/>
        </p:nvCxnSpPr>
        <p:spPr>
          <a:xfrm>
            <a:off x="4379276" y="4076806"/>
            <a:ext cx="0" cy="2118732"/>
          </a:xfrm>
          <a:prstGeom prst="line">
            <a:avLst/>
          </a:prstGeom>
          <a:ln>
            <a:solidFill>
              <a:srgbClr val="C810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E332709-AF25-45E6-13D2-C94E421578A4}"/>
              </a:ext>
            </a:extLst>
          </p:cNvPr>
          <p:cNvSpPr/>
          <p:nvPr/>
        </p:nvSpPr>
        <p:spPr>
          <a:xfrm>
            <a:off x="7504386" y="5044966"/>
            <a:ext cx="662152" cy="268473"/>
          </a:xfrm>
          <a:prstGeom prst="rightArrow">
            <a:avLst/>
          </a:prstGeom>
          <a:solidFill>
            <a:srgbClr val="C810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34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7EB90-5493-4CCC-F31B-6B4576731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25667" y="2803636"/>
            <a:ext cx="5005416" cy="454414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500">
              <a:solidFill>
                <a:srgbClr val="374151"/>
              </a:solidFill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5124" name="Picture 4" descr="SimVascular">
            <a:extLst>
              <a:ext uri="{FF2B5EF4-FFF2-40B4-BE49-F238E27FC236}">
                <a16:creationId xmlns:a16="http://schemas.microsoft.com/office/drawing/2014/main" id="{289F6E7B-F5F9-C62D-E6C0-EFE9C498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11" y="5269688"/>
            <a:ext cx="4748755" cy="115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410F186-6C65-0EBD-DEDD-6DF9D1662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-8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 Methods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AC640A-0EF6-739A-7F1D-55949EA2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10" y="6264663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4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7C4E5F-192E-AD99-1A86-C1DE2FACAC14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12192000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CD19041-3D81-F96B-DF14-16AEFA450A49}"/>
              </a:ext>
            </a:extLst>
          </p:cNvPr>
          <p:cNvSpPr txBox="1"/>
          <p:nvPr/>
        </p:nvSpPr>
        <p:spPr>
          <a:xfrm>
            <a:off x="215154" y="1517832"/>
            <a:ext cx="6174886" cy="40164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1700">
                <a:ea typeface="+mn-lt"/>
                <a:cs typeface="+mn-lt"/>
              </a:rPr>
              <a:t>Powerful software for cardiovascular modeling and simulation.</a:t>
            </a:r>
            <a:endParaRPr lang="en-US" sz="1700">
              <a:cs typeface="Calibri"/>
            </a:endParaRP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endParaRPr lang="en-US" sz="1700">
              <a:ea typeface="+mn-lt"/>
              <a:cs typeface="+mn-lt"/>
            </a:endParaRP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1700">
                <a:ea typeface="+mn-lt"/>
                <a:cs typeface="+mn-lt"/>
              </a:rPr>
              <a:t>Can be used to visualize complex anatomical structures, including the mice nasal cavity.</a:t>
            </a:r>
            <a:endParaRPr lang="en-US" sz="1700">
              <a:cs typeface="Calibri"/>
            </a:endParaRP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endParaRPr lang="en-US" sz="1700">
              <a:ea typeface="+mn-lt"/>
              <a:cs typeface="+mn-lt"/>
            </a:endParaRP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1700">
                <a:ea typeface="+mn-lt"/>
                <a:cs typeface="+mn-lt"/>
              </a:rPr>
              <a:t>Utilized to create detailed 3D models of the nasal cavity in a female mouse.</a:t>
            </a:r>
            <a:endParaRPr lang="en-US" sz="1700">
              <a:cs typeface="Calibri"/>
            </a:endParaRP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endParaRPr lang="en-US" sz="1700">
              <a:ea typeface="+mn-lt"/>
              <a:cs typeface="+mn-lt"/>
            </a:endParaRP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1700">
                <a:ea typeface="+mn-lt"/>
                <a:cs typeface="+mn-lt"/>
              </a:rPr>
              <a:t>High-resolution CT imaging data were employed for accuracy and thorough analysis.</a:t>
            </a: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endParaRPr lang="en-US" sz="1700">
              <a:cs typeface="Calibri"/>
            </a:endParaRP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1700">
                <a:ea typeface="+mn-lt"/>
                <a:cs typeface="+mn-lt"/>
              </a:rPr>
              <a:t>The 3D model will be used in future research for predicting aerosol dosimetry and aiding in experimental planning.</a:t>
            </a:r>
            <a:endParaRPr lang="en-US" sz="1700">
              <a:cs typeface="Calibri"/>
            </a:endParaRP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endParaRPr lang="en-US" sz="1700">
              <a:cs typeface="Calibri"/>
            </a:endParaRPr>
          </a:p>
          <a:p>
            <a:pPr marL="285750" indent="-285750" algn="l">
              <a:buClr>
                <a:srgbClr val="C8102E"/>
              </a:buClr>
              <a:buFont typeface="Arial" panose="020B0604020202020204" pitchFamily="34" charset="0"/>
              <a:buChar char="•"/>
            </a:pPr>
            <a:endParaRPr lang="en-US" sz="1700">
              <a:cs typeface="Calibri"/>
            </a:endParaRPr>
          </a:p>
        </p:txBody>
      </p:sp>
      <p:pic>
        <p:nvPicPr>
          <p:cNvPr id="8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6EF4789-F311-70B8-DEA5-59A6E2A04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673" y="3876999"/>
            <a:ext cx="4489129" cy="2570227"/>
          </a:xfrm>
          <a:prstGeom prst="rect">
            <a:avLst/>
          </a:prstGeom>
        </p:spPr>
      </p:pic>
      <p:pic>
        <p:nvPicPr>
          <p:cNvPr id="3" name="Picture 5" descr="A white stick with red lines around it&#10;&#10;Description automatically generated">
            <a:extLst>
              <a:ext uri="{FF2B5EF4-FFF2-40B4-BE49-F238E27FC236}">
                <a16:creationId xmlns:a16="http://schemas.microsoft.com/office/drawing/2014/main" id="{8E133006-E1F8-B3BA-7ACD-B1D3588BA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921" y="1351858"/>
            <a:ext cx="2148979" cy="2324435"/>
          </a:xfrm>
          <a:prstGeom prst="rect">
            <a:avLst/>
          </a:prstGeom>
        </p:spPr>
      </p:pic>
      <p:pic>
        <p:nvPicPr>
          <p:cNvPr id="6" name="Picture 8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CB5C015F-B2A5-C199-7D6E-BBACFB76FC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89" b="7091"/>
          <a:stretch/>
        </p:blipFill>
        <p:spPr>
          <a:xfrm>
            <a:off x="6517960" y="1538495"/>
            <a:ext cx="2978041" cy="213779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764CA2D-0639-A2DC-6B1E-7C216C0E5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66" y="708049"/>
            <a:ext cx="2150533" cy="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49A2F0-E928-2E9A-8F82-310D25B96A9C}"/>
              </a:ext>
            </a:extLst>
          </p:cNvPr>
          <p:cNvSpPr/>
          <p:nvPr/>
        </p:nvSpPr>
        <p:spPr>
          <a:xfrm>
            <a:off x="0" y="6651067"/>
            <a:ext cx="12192000" cy="201168"/>
          </a:xfrm>
          <a:prstGeom prst="rect">
            <a:avLst/>
          </a:prstGeom>
          <a:solidFill>
            <a:srgbClr val="C8102E"/>
          </a:solidFill>
          <a:ln>
            <a:solidFill>
              <a:srgbClr val="0C33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Lung Function Changes with Environmental Exposures						           NEU Young Scholars Program 2023 – August 3, 2023</a:t>
            </a:r>
          </a:p>
        </p:txBody>
      </p:sp>
    </p:spTree>
    <p:extLst>
      <p:ext uri="{BB962C8B-B14F-4D97-AF65-F5344CB8AC3E}">
        <p14:creationId xmlns:p14="http://schemas.microsoft.com/office/powerpoint/2010/main" val="450047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4332-8A9A-595C-A21C-3568252A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194132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Model Construction</a:t>
            </a:r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47A17-53FA-752B-BFE1-5500F1D31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301" y="2809473"/>
            <a:ext cx="3647704" cy="22944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1500">
                <a:solidFill>
                  <a:srgbClr val="374151"/>
                </a:solidFill>
                <a:ea typeface="+mn-lt"/>
                <a:cs typeface="+mn-lt"/>
              </a:rPr>
              <a:t>3D model constructed using </a:t>
            </a:r>
            <a:r>
              <a:rPr lang="en-US" sz="1500" err="1">
                <a:solidFill>
                  <a:srgbClr val="374151"/>
                </a:solidFill>
                <a:ea typeface="+mn-lt"/>
                <a:cs typeface="+mn-lt"/>
              </a:rPr>
              <a:t>SimVascular</a:t>
            </a:r>
            <a:r>
              <a:rPr lang="en-US" sz="1500">
                <a:solidFill>
                  <a:srgbClr val="374151"/>
                </a:solidFill>
                <a:ea typeface="+mn-lt"/>
                <a:cs typeface="+mn-lt"/>
              </a:rPr>
              <a:t> through a step-by-step process.</a:t>
            </a:r>
          </a:p>
          <a:p>
            <a:pPr>
              <a:buFont typeface="Arial"/>
              <a:buChar char="•"/>
            </a:pPr>
            <a:endParaRPr lang="en-US" sz="1500">
              <a:solidFill>
                <a:srgbClr val="374151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500">
                <a:solidFill>
                  <a:srgbClr val="374151"/>
                </a:solidFill>
                <a:ea typeface="+mn-lt"/>
                <a:cs typeface="+mn-lt"/>
              </a:rPr>
              <a:t>Key features of the mice nasal cavity incorporated into the model.</a:t>
            </a:r>
            <a:endParaRPr lang="en-US"/>
          </a:p>
          <a:p>
            <a:pPr>
              <a:buFont typeface="Arial"/>
              <a:buChar char="•"/>
            </a:pPr>
            <a:endParaRPr lang="en-US" sz="1500">
              <a:solidFill>
                <a:srgbClr val="374151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500">
                <a:solidFill>
                  <a:srgbClr val="374151"/>
                </a:solidFill>
                <a:ea typeface="+mn-lt"/>
                <a:cs typeface="+mn-lt"/>
              </a:rPr>
              <a:t>Addressed challenges during modeling process using various techniques.</a:t>
            </a:r>
            <a:endParaRPr lang="en-US"/>
          </a:p>
          <a:p>
            <a:pPr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effectLst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E973A-30D4-98CB-C6ED-A78A6876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9590" y="6229037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5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A2E576-B623-8001-5CAC-BD64601468B5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12192000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white liquid flowing in the air&#10;&#10;Description automatically generated">
            <a:extLst>
              <a:ext uri="{FF2B5EF4-FFF2-40B4-BE49-F238E27FC236}">
                <a16:creationId xmlns:a16="http://schemas.microsoft.com/office/drawing/2014/main" id="{9D43D268-AAE5-A294-DB9D-C512D0CE8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679" y="3539017"/>
            <a:ext cx="4450465" cy="1216815"/>
          </a:xfrm>
          <a:prstGeom prst="rect">
            <a:avLst/>
          </a:prstGeom>
        </p:spPr>
      </p:pic>
      <p:pic>
        <p:nvPicPr>
          <p:cNvPr id="7" name="Picture 7" descr="A colorful twisted object with a white background&#10;&#10;Description automatically generated">
            <a:extLst>
              <a:ext uri="{FF2B5EF4-FFF2-40B4-BE49-F238E27FC236}">
                <a16:creationId xmlns:a16="http://schemas.microsoft.com/office/drawing/2014/main" id="{2B235482-3A5D-A796-DFE2-AA373B792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679" y="4844811"/>
            <a:ext cx="4614440" cy="1305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A2AB7-52CB-D4AF-44DC-1AAFC55C3C95}"/>
              </a:ext>
            </a:extLst>
          </p:cNvPr>
          <p:cNvSpPr txBox="1"/>
          <p:nvPr/>
        </p:nvSpPr>
        <p:spPr>
          <a:xfrm>
            <a:off x="6409479" y="1587378"/>
            <a:ext cx="563011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3D model created using </a:t>
            </a:r>
            <a:r>
              <a:rPr lang="en-US" err="1">
                <a:ea typeface="+mn-lt"/>
                <a:cs typeface="+mn-lt"/>
              </a:rPr>
              <a:t>SimVascular</a:t>
            </a:r>
            <a:endParaRPr lang="en-US">
              <a:ea typeface="+mn-lt"/>
              <a:cs typeface="+mn-lt"/>
            </a:endParaRP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allowed for a detailed visualization of mice nasal cavity</a:t>
            </a: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Key anatomical structures observed and analyzed </a:t>
            </a:r>
            <a:r>
              <a:rPr lang="en-US" err="1">
                <a:ea typeface="+mn-lt"/>
                <a:cs typeface="+mn-lt"/>
              </a:rPr>
              <a:t>Turbinates</a:t>
            </a:r>
            <a:r>
              <a:rPr lang="en-US">
                <a:ea typeface="+mn-lt"/>
                <a:cs typeface="+mn-lt"/>
              </a:rPr>
              <a:t>, olfactory epithelium</a:t>
            </a:r>
          </a:p>
          <a:p>
            <a:pPr marL="285750" indent="-28575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Cross-sectional views + virtual tours used to enhance understanding</a:t>
            </a:r>
            <a:endParaRPr lang="en-US">
              <a:cs typeface="Calibri"/>
            </a:endParaRPr>
          </a:p>
          <a:p>
            <a:pPr algn="l">
              <a:buClr>
                <a:srgbClr val="C8102E"/>
              </a:buClr>
            </a:pPr>
            <a:endParaRPr lang="en-US" sz="2000">
              <a:cs typeface="Calibri"/>
            </a:endParaRPr>
          </a:p>
        </p:txBody>
      </p:sp>
      <p:pic>
        <p:nvPicPr>
          <p:cNvPr id="9" name="Picture 9" descr="A diagram of the body&#10;&#10;Description automatically generated">
            <a:extLst>
              <a:ext uri="{FF2B5EF4-FFF2-40B4-BE49-F238E27FC236}">
                <a16:creationId xmlns:a16="http://schemas.microsoft.com/office/drawing/2014/main" id="{8E2FB69F-6ED3-CF44-EFC6-3444F7B57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11" y="2578437"/>
            <a:ext cx="5540415" cy="334087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DA370C4-298C-4F71-8808-A4CD8926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66" y="708049"/>
            <a:ext cx="2150533" cy="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7DC942-4A38-5741-D913-CA3B3D07BDC9}"/>
              </a:ext>
            </a:extLst>
          </p:cNvPr>
          <p:cNvSpPr/>
          <p:nvPr/>
        </p:nvSpPr>
        <p:spPr>
          <a:xfrm>
            <a:off x="0" y="6651067"/>
            <a:ext cx="12192000" cy="201168"/>
          </a:xfrm>
          <a:prstGeom prst="rect">
            <a:avLst/>
          </a:prstGeom>
          <a:solidFill>
            <a:srgbClr val="C8102E"/>
          </a:solidFill>
          <a:ln>
            <a:solidFill>
              <a:srgbClr val="0C33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Lung Function Changes with Environmental Exposures						           NEU Young Scholars Program 2023 – August 3, 2023</a:t>
            </a:r>
          </a:p>
        </p:txBody>
      </p:sp>
    </p:spTree>
    <p:extLst>
      <p:ext uri="{BB962C8B-B14F-4D97-AF65-F5344CB8AC3E}">
        <p14:creationId xmlns:p14="http://schemas.microsoft.com/office/powerpoint/2010/main" val="3208713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377C7-1110-9D49-C736-0FA42D97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232218"/>
            <a:ext cx="10515600" cy="1325563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  <a:cs typeface="+mj-lt"/>
              </a:rPr>
              <a:t>Results - </a:t>
            </a:r>
            <a:r>
              <a:rPr lang="en-US" sz="3400" b="1">
                <a:latin typeface="Cambria" panose="02040503050406030204" pitchFamily="18" charset="0"/>
                <a:ea typeface="Cambria" panose="02040503050406030204" pitchFamily="18" charset="0"/>
                <a:cs typeface="+mj-lt"/>
              </a:rPr>
              <a:t>3D Modeling of Mice Nasal Cavity</a:t>
            </a:r>
            <a:endParaRPr lang="en-US" sz="3400" b="1">
              <a:latin typeface="Cambria" panose="02040503050406030204" pitchFamily="18" charset="0"/>
              <a:ea typeface="Cambria" panose="02040503050406030204" pitchFamily="18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47A72-732B-156E-B594-1EADF1F28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547" y="1513148"/>
            <a:ext cx="5268411" cy="295592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C8102E"/>
              </a:buClr>
              <a:buFont typeface="Arial"/>
              <a:buChar char="•"/>
            </a:pPr>
            <a:r>
              <a:rPr lang="en-US" sz="1800">
                <a:ea typeface="+mn-lt"/>
                <a:cs typeface="+mn-lt"/>
              </a:rPr>
              <a:t>3D models of mice nasal cavity showed expected positions of all components.</a:t>
            </a:r>
            <a:endParaRPr lang="en-US" sz="1800">
              <a:cs typeface="Calibri"/>
            </a:endParaRPr>
          </a:p>
          <a:p>
            <a:pPr>
              <a:buClr>
                <a:srgbClr val="C8102E"/>
              </a:buClr>
              <a:buFont typeface="Arial"/>
              <a:buChar char="•"/>
            </a:pPr>
            <a:endParaRPr lang="en-US" sz="1800">
              <a:ea typeface="+mn-lt"/>
              <a:cs typeface="+mn-lt"/>
            </a:endParaRPr>
          </a:p>
          <a:p>
            <a:pPr>
              <a:buClr>
                <a:srgbClr val="C8102E"/>
              </a:buClr>
              <a:buFont typeface="Arial"/>
              <a:buChar char="•"/>
            </a:pPr>
            <a:r>
              <a:rPr lang="en-US" sz="1800">
                <a:ea typeface="+mn-lt"/>
                <a:cs typeface="+mn-lt"/>
              </a:rPr>
              <a:t>Airflow pathways within the nasal cavity were clear and unobstructed.</a:t>
            </a:r>
            <a:endParaRPr lang="en-US" sz="1800">
              <a:cs typeface="Calibri"/>
            </a:endParaRPr>
          </a:p>
          <a:p>
            <a:pPr>
              <a:buClr>
                <a:srgbClr val="C8102E"/>
              </a:buClr>
              <a:buFont typeface="Arial"/>
              <a:buChar char="•"/>
            </a:pPr>
            <a:endParaRPr lang="en-US" sz="1800">
              <a:ea typeface="+mn-lt"/>
              <a:cs typeface="+mn-lt"/>
            </a:endParaRPr>
          </a:p>
          <a:p>
            <a:pPr>
              <a:buClr>
                <a:srgbClr val="C8102E"/>
              </a:buClr>
              <a:buFont typeface="Arial"/>
              <a:buChar char="•"/>
            </a:pPr>
            <a:r>
              <a:rPr lang="en-US" sz="1800">
                <a:ea typeface="+mn-lt"/>
                <a:cs typeface="+mn-lt"/>
              </a:rPr>
              <a:t>Indication of a normal and undamaged nasal cavity conducive to proper breathing.</a:t>
            </a:r>
            <a:endParaRPr lang="en-US" sz="1800"/>
          </a:p>
          <a:p>
            <a:pPr marL="0" indent="0">
              <a:buNone/>
            </a:pPr>
            <a:br>
              <a:rPr lang="en-US" sz="1800"/>
            </a:br>
            <a:endParaRPr lang="en-US" sz="1800"/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F4C44-C450-D7B3-75B4-17508BD9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867" y="6260657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6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B7FE35-D02E-1268-47C4-98BE7D29115A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12192000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diagram of a mouse&amp;#39;s head&#10;&#10;Description automatically generated">
            <a:extLst>
              <a:ext uri="{FF2B5EF4-FFF2-40B4-BE49-F238E27FC236}">
                <a16:creationId xmlns:a16="http://schemas.microsoft.com/office/drawing/2014/main" id="{5C1A6509-79D1-2FA8-2CEB-5EE327004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268" y="1472835"/>
            <a:ext cx="5000262" cy="2575534"/>
          </a:xfrm>
          <a:prstGeom prst="rect">
            <a:avLst/>
          </a:prstGeom>
        </p:spPr>
      </p:pic>
      <p:pic>
        <p:nvPicPr>
          <p:cNvPr id="7" name="Picture 7" descr="A close up of a picture&#10;&#10;Description automatically generated">
            <a:extLst>
              <a:ext uri="{FF2B5EF4-FFF2-40B4-BE49-F238E27FC236}">
                <a16:creationId xmlns:a16="http://schemas.microsoft.com/office/drawing/2014/main" id="{3D12680B-CAF4-FA2C-7EE5-819E86219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47" y="4247875"/>
            <a:ext cx="1731364" cy="2283501"/>
          </a:xfrm>
          <a:prstGeom prst="rect">
            <a:avLst/>
          </a:prstGeom>
        </p:spPr>
      </p:pic>
      <p:pic>
        <p:nvPicPr>
          <p:cNvPr id="8" name="Picture 8" descr="A close up of a brain&#10;&#10;Description automatically generated">
            <a:extLst>
              <a:ext uri="{FF2B5EF4-FFF2-40B4-BE49-F238E27FC236}">
                <a16:creationId xmlns:a16="http://schemas.microsoft.com/office/drawing/2014/main" id="{EC9D6D76-042E-E178-0857-562D7EB2F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777" y="4247874"/>
            <a:ext cx="1656413" cy="2283501"/>
          </a:xfrm>
          <a:prstGeom prst="rect">
            <a:avLst/>
          </a:prstGeom>
        </p:spPr>
      </p:pic>
      <p:pic>
        <p:nvPicPr>
          <p:cNvPr id="9" name="Picture 9" descr="A close up of an x-ray&#10;&#10;Description automatically generated">
            <a:extLst>
              <a:ext uri="{FF2B5EF4-FFF2-40B4-BE49-F238E27FC236}">
                <a16:creationId xmlns:a16="http://schemas.microsoft.com/office/drawing/2014/main" id="{B3FC2614-CAEA-9A3C-12ED-B18A9E724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498" y="4247873"/>
            <a:ext cx="1706381" cy="228350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32C58BC-83DF-66A2-DAEA-03E3FAB77A88}"/>
              </a:ext>
            </a:extLst>
          </p:cNvPr>
          <p:cNvSpPr/>
          <p:nvPr/>
        </p:nvSpPr>
        <p:spPr>
          <a:xfrm>
            <a:off x="2589835" y="5240277"/>
            <a:ext cx="637081" cy="34977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81B416C-DF82-3FD1-86EC-1BA257C77E4F}"/>
              </a:ext>
            </a:extLst>
          </p:cNvPr>
          <p:cNvSpPr/>
          <p:nvPr/>
        </p:nvSpPr>
        <p:spPr>
          <a:xfrm>
            <a:off x="5175637" y="5240276"/>
            <a:ext cx="637081" cy="34977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FA8AF62-138C-A342-FB33-872E7D4D3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673" y="4247874"/>
            <a:ext cx="1706381" cy="2283502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49C961BD-0DDB-A115-DBBA-5B9AB9F795BB}"/>
              </a:ext>
            </a:extLst>
          </p:cNvPr>
          <p:cNvSpPr/>
          <p:nvPr/>
        </p:nvSpPr>
        <p:spPr>
          <a:xfrm>
            <a:off x="7973800" y="5215291"/>
            <a:ext cx="637081" cy="34977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3003FC9-5EB7-3435-D63F-CD02803E0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66" y="708049"/>
            <a:ext cx="2150533" cy="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268AFA-DC41-E3D9-72AE-7E7F1315CDFC}"/>
              </a:ext>
            </a:extLst>
          </p:cNvPr>
          <p:cNvSpPr/>
          <p:nvPr/>
        </p:nvSpPr>
        <p:spPr>
          <a:xfrm>
            <a:off x="0" y="6651067"/>
            <a:ext cx="12192000" cy="201168"/>
          </a:xfrm>
          <a:prstGeom prst="rect">
            <a:avLst/>
          </a:prstGeom>
          <a:solidFill>
            <a:srgbClr val="C8102E"/>
          </a:solidFill>
          <a:ln>
            <a:solidFill>
              <a:srgbClr val="0C33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Lung Function Changes with Environmental Exposures						           NEU Young Scholars Program 2023 – August 3, 2023</a:t>
            </a:r>
          </a:p>
        </p:txBody>
      </p:sp>
    </p:spTree>
    <p:extLst>
      <p:ext uri="{BB962C8B-B14F-4D97-AF65-F5344CB8AC3E}">
        <p14:creationId xmlns:p14="http://schemas.microsoft.com/office/powerpoint/2010/main" val="257182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387C6C-90D2-0D8E-37B0-998E0E88AF76}"/>
              </a:ext>
            </a:extLst>
          </p:cNvPr>
          <p:cNvSpPr/>
          <p:nvPr/>
        </p:nvSpPr>
        <p:spPr>
          <a:xfrm>
            <a:off x="5728447" y="1308296"/>
            <a:ext cx="6463553" cy="53407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70E4085-E544-FF31-3440-2233A9194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0746" y="2009307"/>
            <a:ext cx="4774482" cy="318793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spcBef>
                <a:spcPts val="1200"/>
              </a:spcBef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000"/>
              <a:t>Lung cross sections analyzed (bronchi)</a:t>
            </a:r>
          </a:p>
          <a:p>
            <a:pPr marL="285750" indent="-285750">
              <a:spcBef>
                <a:spcPts val="1200"/>
              </a:spcBef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000"/>
              <a:t>Bright-field Fluorescent microscope</a:t>
            </a:r>
          </a:p>
          <a:p>
            <a:pPr marL="285750" indent="-285750">
              <a:spcBef>
                <a:spcPts val="1200"/>
              </a:spcBef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000"/>
              <a:t>Image-J FIJI Analysis Software</a:t>
            </a:r>
          </a:p>
          <a:p>
            <a:pPr marL="285750" indent="-285750">
              <a:spcBef>
                <a:spcPts val="1200"/>
              </a:spcBef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000"/>
              <a:t>Quantify mean intensities of smooth muscle tissue to be later compiled in an excel sheet</a:t>
            </a:r>
          </a:p>
          <a:p>
            <a:pPr marL="285750" indent="-285750">
              <a:spcBef>
                <a:spcPts val="1200"/>
              </a:spcBef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</a:rPr>
              <a:t>Brightfield and Polarized images taken to analyze Picrosirius red collagen stains</a:t>
            </a:r>
            <a:endParaRPr lang="en-US" sz="2000"/>
          </a:p>
          <a:p>
            <a:pPr marL="285750" indent="-285750">
              <a:spcBef>
                <a:spcPts val="1200"/>
              </a:spcBef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Find differences that are meaningful with exposure to pollutants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C3731A-221D-EE85-4C4F-3676FC93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46" y="423380"/>
            <a:ext cx="10515600" cy="81490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Experimental Methods </a:t>
            </a:r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Data Analysis</a:t>
            </a:r>
            <a:endParaRPr lang="en-US" sz="2800" b="1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8" name="Picture 4" descr="Fiji: ImageJ, with &quot;Batteries Included&quot;">
            <a:extLst>
              <a:ext uri="{FF2B5EF4-FFF2-40B4-BE49-F238E27FC236}">
                <a16:creationId xmlns:a16="http://schemas.microsoft.com/office/drawing/2014/main" id="{94F58F74-3E0B-B34B-0C0D-9EF114E90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14" y="1468307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35E5B5-B163-83A0-BE15-7440367A3B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9060680" y="1380655"/>
            <a:ext cx="2488101" cy="30703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8D48A-BE35-E45F-B82D-F3FACE2D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8391" y="6346097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7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62D09A-AD13-6888-9A1D-41AD736DFB85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12192000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BD1FD55-09BD-8134-A93B-F1DCD7AEE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03" y="4726912"/>
            <a:ext cx="3363396" cy="1815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BAAE31E-9A14-CC5B-38B7-F9D61BB17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66" y="708049"/>
            <a:ext cx="2150533" cy="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F0F93EB-982C-03D8-DE21-004D526147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b="21304"/>
          <a:stretch/>
        </p:blipFill>
        <p:spPr>
          <a:xfrm>
            <a:off x="6758781" y="2766219"/>
            <a:ext cx="2627145" cy="25253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B5068F-EC65-90C9-EC1B-A93547DBD8D2}"/>
              </a:ext>
            </a:extLst>
          </p:cNvPr>
          <p:cNvSpPr/>
          <p:nvPr/>
        </p:nvSpPr>
        <p:spPr>
          <a:xfrm>
            <a:off x="0" y="6651067"/>
            <a:ext cx="12192000" cy="201168"/>
          </a:xfrm>
          <a:prstGeom prst="rect">
            <a:avLst/>
          </a:prstGeom>
          <a:solidFill>
            <a:srgbClr val="C8102E"/>
          </a:solidFill>
          <a:ln>
            <a:solidFill>
              <a:srgbClr val="0C33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Lung Function Changes with Environmental Exposures						           NEU Young Scholars Program 2023 – August 3, 2023</a:t>
            </a:r>
          </a:p>
        </p:txBody>
      </p:sp>
    </p:spTree>
    <p:extLst>
      <p:ext uri="{BB962C8B-B14F-4D97-AF65-F5344CB8AC3E}">
        <p14:creationId xmlns:p14="http://schemas.microsoft.com/office/powerpoint/2010/main" val="2717771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FEF5E-C130-03F5-0A69-6210C48C3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704" y="1380596"/>
            <a:ext cx="4189615" cy="82391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8102E"/>
                </a:solidFill>
              </a:rPr>
              <a:t>Multiple Antibody Imaging</a:t>
            </a:r>
          </a:p>
        </p:txBody>
      </p:sp>
      <p:pic>
        <p:nvPicPr>
          <p:cNvPr id="4100" name="Picture 4" descr="Snapshot: What is Immunofluorescence? - National Ataxia Foundation">
            <a:extLst>
              <a:ext uri="{FF2B5EF4-FFF2-40B4-BE49-F238E27FC236}">
                <a16:creationId xmlns:a16="http://schemas.microsoft.com/office/drawing/2014/main" id="{B1627F31-306C-6455-846F-673D9C57F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6"/>
          <a:stretch/>
        </p:blipFill>
        <p:spPr bwMode="auto">
          <a:xfrm>
            <a:off x="537320" y="2224978"/>
            <a:ext cx="4189615" cy="2756809"/>
          </a:xfrm>
          <a:prstGeom prst="rect">
            <a:avLst/>
          </a:prstGeom>
          <a:noFill/>
          <a:ln>
            <a:solidFill>
              <a:srgbClr val="C8102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87E52D-21E6-72FE-9726-2156FDD80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0007" y="5034386"/>
            <a:ext cx="5078537" cy="1358981"/>
          </a:xfrm>
        </p:spPr>
        <p:txBody>
          <a:bodyPr>
            <a:normAutofit/>
          </a:bodyPr>
          <a:lstStyle/>
          <a:p>
            <a:pPr marL="342900" indent="-22860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1800" b="0"/>
              <a:t>Permits visualization of tissues / proteins of interest to quantify and highlight characteristics</a:t>
            </a:r>
          </a:p>
          <a:p>
            <a:pPr marL="342900" indent="-228600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1800" b="0"/>
              <a:t>Determines the presence of antibodies by their specific ability to react with antigens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9F190E-522D-25A8-A35D-1C760A019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75" y="23463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Immunofluorescent</a:t>
            </a:r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 Staining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D801FB-F9FF-30C4-7EA8-A54F22CB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2507" y="6293690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8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027A32-80ED-37D7-9E50-D39FED173565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12192000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 ">
            <a:extLst>
              <a:ext uri="{FF2B5EF4-FFF2-40B4-BE49-F238E27FC236}">
                <a16:creationId xmlns:a16="http://schemas.microsoft.com/office/drawing/2014/main" id="{31902D89-FC59-9F84-8576-355D78645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27" y="2096147"/>
            <a:ext cx="3218233" cy="3209852"/>
          </a:xfrm>
          <a:prstGeom prst="rect">
            <a:avLst/>
          </a:prstGeom>
        </p:spPr>
      </p:pic>
      <p:pic>
        <p:nvPicPr>
          <p:cNvPr id="18" name="Picture 17" descr="A red and blue lines on a black background&#10;&#10;Description automatically generated">
            <a:extLst>
              <a:ext uri="{FF2B5EF4-FFF2-40B4-BE49-F238E27FC236}">
                <a16:creationId xmlns:a16="http://schemas.microsoft.com/office/drawing/2014/main" id="{7FC2CA8B-565B-A031-0764-796DCEC7B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527" y="2079395"/>
            <a:ext cx="3218233" cy="32266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0551B5-A294-D778-8F6C-A0E313B35C08}"/>
              </a:ext>
            </a:extLst>
          </p:cNvPr>
          <p:cNvSpPr txBox="1"/>
          <p:nvPr/>
        </p:nvSpPr>
        <p:spPr>
          <a:xfrm>
            <a:off x="7444641" y="5406608"/>
            <a:ext cx="285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Juul 8-week exposure group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F98F5D8-6E85-E09F-36A8-C39BB4FEC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66" y="708049"/>
            <a:ext cx="2150533" cy="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8D82E5-5BD1-5300-731A-2DB5898B8416}"/>
              </a:ext>
            </a:extLst>
          </p:cNvPr>
          <p:cNvCxnSpPr/>
          <p:nvPr/>
        </p:nvCxnSpPr>
        <p:spPr>
          <a:xfrm>
            <a:off x="5404035" y="1775351"/>
            <a:ext cx="0" cy="4650289"/>
          </a:xfrm>
          <a:prstGeom prst="line">
            <a:avLst/>
          </a:prstGeom>
          <a:ln>
            <a:solidFill>
              <a:srgbClr val="C810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1A357F8-F907-35BD-D9EA-6E55D2B46F85}"/>
              </a:ext>
            </a:extLst>
          </p:cNvPr>
          <p:cNvSpPr/>
          <p:nvPr/>
        </p:nvSpPr>
        <p:spPr>
          <a:xfrm>
            <a:off x="0" y="6651067"/>
            <a:ext cx="12192000" cy="201168"/>
          </a:xfrm>
          <a:prstGeom prst="rect">
            <a:avLst/>
          </a:prstGeom>
          <a:solidFill>
            <a:srgbClr val="C8102E"/>
          </a:solidFill>
          <a:ln>
            <a:solidFill>
              <a:srgbClr val="0C33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Lung Function Changes with Environmental Exposures						           NEU Young Scholars Program 2023 – August 3, 2023</a:t>
            </a:r>
          </a:p>
        </p:txBody>
      </p:sp>
    </p:spTree>
    <p:extLst>
      <p:ext uri="{BB962C8B-B14F-4D97-AF65-F5344CB8AC3E}">
        <p14:creationId xmlns:p14="http://schemas.microsoft.com/office/powerpoint/2010/main" val="799541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377C7-1110-9D49-C736-0FA42D97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275384"/>
            <a:ext cx="10515600" cy="1325563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47A72-732B-156E-B594-1EADF1F28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38" y="1440189"/>
            <a:ext cx="6643863" cy="2544527"/>
          </a:xfrm>
        </p:spPr>
        <p:txBody>
          <a:bodyPr>
            <a:normAutofit/>
          </a:bodyPr>
          <a:lstStyle/>
          <a:p>
            <a:pPr rtl="0" fontAlgn="base">
              <a:buClr>
                <a:srgbClr val="C8102E"/>
              </a:buClr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</a:rPr>
              <a:t>Discontinuities in </a:t>
            </a:r>
            <a:r>
              <a:rPr lang="en-US" sz="2100" b="0" i="0" u="none" strike="noStrike" err="1">
                <a:solidFill>
                  <a:srgbClr val="000000"/>
                </a:solidFill>
                <a:effectLst/>
              </a:rPr>
              <a:t>aSMA</a:t>
            </a:r>
            <a:r>
              <a:rPr lang="en-US" sz="2100" b="0" i="0" u="none" strike="noStrike">
                <a:solidFill>
                  <a:srgbClr val="000000"/>
                </a:solidFill>
                <a:effectLst/>
              </a:rPr>
              <a:t> at 24 weeks, and transient abnormalities in smooth muscle cells (changes with exposure)</a:t>
            </a:r>
          </a:p>
          <a:p>
            <a:pPr>
              <a:buClr>
                <a:srgbClr val="C8102E"/>
              </a:buClr>
            </a:pPr>
            <a:r>
              <a:rPr lang="en-US" sz="2100"/>
              <a:t>T-tests employed to analyze statistical differences</a:t>
            </a:r>
          </a:p>
          <a:p>
            <a:pPr>
              <a:buClr>
                <a:srgbClr val="C8102E"/>
              </a:buClr>
            </a:pPr>
            <a:r>
              <a:rPr lang="en-US" sz="2100" b="1"/>
              <a:t>Hypertrophy is associated with airway responsiveness</a:t>
            </a:r>
          </a:p>
          <a:p>
            <a:pPr marL="0" indent="0">
              <a:buNone/>
            </a:pPr>
            <a:endParaRPr lang="en-US" sz="16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655F59-1F83-21C9-A12B-B465EE20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2932" y="6654657"/>
            <a:ext cx="2743200" cy="365125"/>
          </a:xfrm>
        </p:spPr>
        <p:txBody>
          <a:bodyPr/>
          <a:lstStyle/>
          <a:p>
            <a:fld id="{AC42909D-0467-4368-96FA-5675548B28A4}" type="slidenum">
              <a:rPr lang="en-US" smtClean="0"/>
              <a:t>9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CB05CD-07DC-9515-B465-A4ECA7D913C0}"/>
              </a:ext>
            </a:extLst>
          </p:cNvPr>
          <p:cNvCxnSpPr>
            <a:cxnSpLocks/>
          </p:cNvCxnSpPr>
          <p:nvPr/>
        </p:nvCxnSpPr>
        <p:spPr>
          <a:xfrm>
            <a:off x="0" y="1308295"/>
            <a:ext cx="12192000" cy="0"/>
          </a:xfrm>
          <a:prstGeom prst="line">
            <a:avLst/>
          </a:prstGeom>
          <a:ln w="25400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0D0015-E745-35C2-AA1E-718AD3E8DBED}"/>
              </a:ext>
            </a:extLst>
          </p:cNvPr>
          <p:cNvGrpSpPr/>
          <p:nvPr/>
        </p:nvGrpSpPr>
        <p:grpSpPr>
          <a:xfrm>
            <a:off x="152401" y="4064077"/>
            <a:ext cx="4351208" cy="2315834"/>
            <a:chOff x="272409" y="4074927"/>
            <a:chExt cx="4080387" cy="2171695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16" name="Chart 15">
                  <a:extLst>
                    <a:ext uri="{FF2B5EF4-FFF2-40B4-BE49-F238E27FC236}">
                      <a16:creationId xmlns:a16="http://schemas.microsoft.com/office/drawing/2014/main" id="{44B4EEAC-FECF-463E-B8EB-6434428BFB8B}"/>
                    </a:ext>
                    <a:ext uri="{147F2762-F138-4A5C-976F-8EAC2B608ADB}">
                      <a16:predDERef xmlns:a16="http://schemas.microsoft.com/office/drawing/2014/main" pred="{3799A26F-F253-9EF5-F6FA-E7B3D801A66D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4280512843"/>
                    </p:ext>
                  </p:extLst>
                </p:nvPr>
              </p:nvGraphicFramePr>
              <p:xfrm>
                <a:off x="272409" y="4074927"/>
                <a:ext cx="3588391" cy="2171695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 xmlns="">
            <p:pic>
              <p:nvPicPr>
                <p:cNvPr id="16" name="Chart 15">
                  <a:extLst>
                    <a:ext uri="{FF2B5EF4-FFF2-40B4-BE49-F238E27FC236}">
                      <a16:creationId xmlns:a16="http://schemas.microsoft.com/office/drawing/2014/main" id="{44B4EEAC-FECF-463E-B8EB-6434428BFB8B}"/>
                    </a:ext>
                    <a:ext uri="{147F2762-F138-4A5C-976F-8EAC2B608ADB}">
                      <a16:predDERef xmlns:a16="http://schemas.microsoft.com/office/drawing/2014/main" pred="{3799A26F-F253-9EF5-F6FA-E7B3D801A6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2401" y="4064077"/>
                  <a:ext cx="3826558" cy="2315834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F62528-20E5-4E85-991F-358EE00B6AA9}"/>
                </a:ext>
              </a:extLst>
            </p:cNvPr>
            <p:cNvSpPr txBox="1"/>
            <p:nvPr/>
          </p:nvSpPr>
          <p:spPr>
            <a:xfrm>
              <a:off x="2947329" y="5734852"/>
              <a:ext cx="140546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/>
                <a:t>T-test: 0.0194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FB79EB-7913-B3A5-AE5A-5BC1A2F0732B}"/>
              </a:ext>
            </a:extLst>
          </p:cNvPr>
          <p:cNvGrpSpPr/>
          <p:nvPr/>
        </p:nvGrpSpPr>
        <p:grpSpPr>
          <a:xfrm>
            <a:off x="4088978" y="4064077"/>
            <a:ext cx="4318216" cy="2315834"/>
            <a:chOff x="4151291" y="4074927"/>
            <a:chExt cx="3924435" cy="2104652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18" name="Chart 17">
                  <a:extLst>
                    <a:ext uri="{FF2B5EF4-FFF2-40B4-BE49-F238E27FC236}">
                      <a16:creationId xmlns:a16="http://schemas.microsoft.com/office/drawing/2014/main" id="{B611DF91-5B8F-42D1-B157-8A97B5E85D88}"/>
                    </a:ext>
                    <a:ext uri="{147F2762-F138-4A5C-976F-8EAC2B608ADB}">
                      <a16:predDERef xmlns:a16="http://schemas.microsoft.com/office/drawing/2014/main" pred="{3799A26F-F253-9EF5-F6FA-E7B3D801A66D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660508445"/>
                    </p:ext>
                  </p:extLst>
                </p:nvPr>
              </p:nvGraphicFramePr>
              <p:xfrm>
                <a:off x="4151291" y="4074927"/>
                <a:ext cx="3488143" cy="2104652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5"/>
                </a:graphicData>
              </a:graphic>
            </p:graphicFrame>
          </mc:Choice>
          <mc:Fallback xmlns="">
            <p:pic>
              <p:nvPicPr>
                <p:cNvPr id="18" name="Chart 17">
                  <a:extLst>
                    <a:ext uri="{FF2B5EF4-FFF2-40B4-BE49-F238E27FC236}">
                      <a16:creationId xmlns:a16="http://schemas.microsoft.com/office/drawing/2014/main" id="{B611DF91-5B8F-42D1-B157-8A97B5E85D88}"/>
                    </a:ext>
                    <a:ext uri="{147F2762-F138-4A5C-976F-8EAC2B608ADB}">
                      <a16:predDERef xmlns:a16="http://schemas.microsoft.com/office/drawing/2014/main" pred="{3799A26F-F253-9EF5-F6FA-E7B3D801A66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88978" y="4064077"/>
                  <a:ext cx="3838146" cy="2315834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B11404-2671-252A-4824-BF03AFA2568C}"/>
                </a:ext>
              </a:extLst>
            </p:cNvPr>
            <p:cNvSpPr txBox="1"/>
            <p:nvPr/>
          </p:nvSpPr>
          <p:spPr>
            <a:xfrm>
              <a:off x="6670259" y="5722547"/>
              <a:ext cx="14054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/>
                <a:t>T-test: 0.0116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102625-5185-6E1A-E150-E73157DF3626}"/>
              </a:ext>
            </a:extLst>
          </p:cNvPr>
          <p:cNvGrpSpPr/>
          <p:nvPr/>
        </p:nvGrpSpPr>
        <p:grpSpPr>
          <a:xfrm>
            <a:off x="8213043" y="4052002"/>
            <a:ext cx="4505560" cy="2315834"/>
            <a:chOff x="8028162" y="4108448"/>
            <a:chExt cx="4094696" cy="2104652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20" name="Chart 19">
                  <a:extLst>
                    <a:ext uri="{FF2B5EF4-FFF2-40B4-BE49-F238E27FC236}">
                      <a16:creationId xmlns:a16="http://schemas.microsoft.com/office/drawing/2014/main" id="{12717722-81F0-ABDE-423E-1ECD6C1B490E}"/>
                    </a:ext>
                    <a:ext uri="{147F2762-F138-4A5C-976F-8EAC2B608ADB}">
                      <a16:predDERef xmlns:a16="http://schemas.microsoft.com/office/drawing/2014/main" pred="{E37B7E58-8C9C-368A-BED3-5342C3794CDB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690265553"/>
                    </p:ext>
                  </p:extLst>
                </p:nvPr>
              </p:nvGraphicFramePr>
              <p:xfrm>
                <a:off x="8028162" y="4108448"/>
                <a:ext cx="3588391" cy="2104652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7"/>
                </a:graphicData>
              </a:graphic>
            </p:graphicFrame>
          </mc:Choice>
          <mc:Fallback xmlns="">
            <p:pic>
              <p:nvPicPr>
                <p:cNvPr id="20" name="Chart 19">
                  <a:extLst>
                    <a:ext uri="{FF2B5EF4-FFF2-40B4-BE49-F238E27FC236}">
                      <a16:creationId xmlns:a16="http://schemas.microsoft.com/office/drawing/2014/main" id="{12717722-81F0-ABDE-423E-1ECD6C1B490E}"/>
                    </a:ext>
                    <a:ext uri="{147F2762-F138-4A5C-976F-8EAC2B608ADB}">
                      <a16:predDERef xmlns:a16="http://schemas.microsoft.com/office/drawing/2014/main" pred="{E37B7E58-8C9C-368A-BED3-5342C3794CD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13043" y="4052002"/>
                  <a:ext cx="3948452" cy="2315834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865C5B-3A34-F484-EAB3-CEF85D0C7A21}"/>
                </a:ext>
              </a:extLst>
            </p:cNvPr>
            <p:cNvSpPr txBox="1"/>
            <p:nvPr/>
          </p:nvSpPr>
          <p:spPr>
            <a:xfrm>
              <a:off x="10717391" y="5851716"/>
              <a:ext cx="14054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/>
                <a:t>T-test: 0.2605</a:t>
              </a: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18A1CDC8-460E-3496-BC18-BE234B77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66" y="708049"/>
            <a:ext cx="2150533" cy="4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A654104-BFC3-ECB7-7132-EEF191054E6A}"/>
              </a:ext>
            </a:extLst>
          </p:cNvPr>
          <p:cNvSpPr txBox="1">
            <a:spLocks/>
          </p:cNvSpPr>
          <p:nvPr/>
        </p:nvSpPr>
        <p:spPr>
          <a:xfrm>
            <a:off x="9296399" y="63245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42909D-0467-4368-96FA-5675548B28A4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1F4037-FB14-0392-5FA2-D348B75F88C6}"/>
              </a:ext>
            </a:extLst>
          </p:cNvPr>
          <p:cNvCxnSpPr>
            <a:cxnSpLocks/>
          </p:cNvCxnSpPr>
          <p:nvPr/>
        </p:nvCxnSpPr>
        <p:spPr>
          <a:xfrm flipH="1">
            <a:off x="11641995" y="5569510"/>
            <a:ext cx="392785" cy="379776"/>
          </a:xfrm>
          <a:prstGeom prst="straightConnector1">
            <a:avLst/>
          </a:prstGeom>
          <a:ln w="28575">
            <a:solidFill>
              <a:srgbClr val="C810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9D8AA7D-B489-F301-7FD9-EDD2F3DBE062}"/>
              </a:ext>
            </a:extLst>
          </p:cNvPr>
          <p:cNvSpPr/>
          <p:nvPr/>
        </p:nvSpPr>
        <p:spPr>
          <a:xfrm>
            <a:off x="0" y="6651067"/>
            <a:ext cx="12192000" cy="201168"/>
          </a:xfrm>
          <a:prstGeom prst="rect">
            <a:avLst/>
          </a:prstGeom>
          <a:solidFill>
            <a:srgbClr val="C8102E"/>
          </a:solidFill>
          <a:ln>
            <a:solidFill>
              <a:srgbClr val="0C33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Lung Function Changes with Environmental Exposures						           NEU Young Scholars Program 2023 – August 3,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9E2FDD-800A-495B-816D-236CDA21C723}"/>
              </a:ext>
            </a:extLst>
          </p:cNvPr>
          <p:cNvSpPr txBox="1"/>
          <p:nvPr/>
        </p:nvSpPr>
        <p:spPr>
          <a:xfrm>
            <a:off x="10228925" y="3394241"/>
            <a:ext cx="1133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50000"/>
            </a:pPr>
            <a:r>
              <a:rPr lang="en-US" sz="1400">
                <a:latin typeface="Cambria" panose="02040503050406030204" pitchFamily="18" charset="0"/>
              </a:rPr>
              <a:t>8-week Juul</a:t>
            </a:r>
          </a:p>
        </p:txBody>
      </p:sp>
      <p:pic>
        <p:nvPicPr>
          <p:cNvPr id="15" name="Picture 14" descr="A red and blue light&#10;&#10;Description automatically generated">
            <a:extLst>
              <a:ext uri="{FF2B5EF4-FFF2-40B4-BE49-F238E27FC236}">
                <a16:creationId xmlns:a16="http://schemas.microsoft.com/office/drawing/2014/main" id="{10D79173-A90A-92C8-35D9-53F3A4B515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6388" y="1520497"/>
            <a:ext cx="1898613" cy="1893675"/>
          </a:xfrm>
          <a:prstGeom prst="rect">
            <a:avLst/>
          </a:prstGeom>
        </p:spPr>
      </p:pic>
      <p:pic>
        <p:nvPicPr>
          <p:cNvPr id="21" name="Picture 20" descr="A red and blue light streaks&#10;&#10;Description automatically generated">
            <a:extLst>
              <a:ext uri="{FF2B5EF4-FFF2-40B4-BE49-F238E27FC236}">
                <a16:creationId xmlns:a16="http://schemas.microsoft.com/office/drawing/2014/main" id="{E1EC6665-5EFB-B411-141F-3D59A4A629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489" y="1501264"/>
            <a:ext cx="1915814" cy="19158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EA47DDE-6D27-67D0-0970-F4DAE9CA78C3}"/>
              </a:ext>
            </a:extLst>
          </p:cNvPr>
          <p:cNvSpPr txBox="1"/>
          <p:nvPr/>
        </p:nvSpPr>
        <p:spPr>
          <a:xfrm>
            <a:off x="7544908" y="3411817"/>
            <a:ext cx="1546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50000"/>
            </a:pPr>
            <a:r>
              <a:rPr lang="en-US" sz="1400">
                <a:latin typeface="Cambria" panose="02040503050406030204" pitchFamily="18" charset="0"/>
              </a:rPr>
              <a:t>8-week control</a:t>
            </a:r>
          </a:p>
        </p:txBody>
      </p:sp>
    </p:spTree>
    <p:extLst>
      <p:ext uri="{BB962C8B-B14F-4D97-AF65-F5344CB8AC3E}">
        <p14:creationId xmlns:p14="http://schemas.microsoft.com/office/powerpoint/2010/main" val="3952267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1815</Words>
  <Application>Microsoft Office PowerPoint</Application>
  <PresentationFormat>Widescreen</PresentationFormat>
  <Paragraphs>194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Palatino Linotype</vt:lpstr>
      <vt:lpstr>Times New Roman</vt:lpstr>
      <vt:lpstr>Wingdings</vt:lpstr>
      <vt:lpstr>Office Theme</vt:lpstr>
      <vt:lpstr>Evaluating Lung Function Changes with Environmental Exposures</vt:lpstr>
      <vt:lpstr>Abstract</vt:lpstr>
      <vt:lpstr>Background</vt:lpstr>
      <vt:lpstr>Experimental Methods</vt:lpstr>
      <vt:lpstr>Model Construction</vt:lpstr>
      <vt:lpstr>Results - 3D Modeling of Mice Nasal Cavity</vt:lpstr>
      <vt:lpstr>Experimental Methods - Data Analysis</vt:lpstr>
      <vt:lpstr>Immunofluorescent Staining</vt:lpstr>
      <vt:lpstr>Results</vt:lpstr>
      <vt:lpstr>Results</vt:lpstr>
      <vt:lpstr>Conclusion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Lung Function Changes with Environmental Exposures</dc:title>
  <dc:creator>Valdes, Lucca</dc:creator>
  <cp:lastModifiedBy>Claire Stipp</cp:lastModifiedBy>
  <cp:revision>1</cp:revision>
  <cp:lastPrinted>2023-07-31T13:55:52Z</cp:lastPrinted>
  <dcterms:created xsi:type="dcterms:W3CDTF">2023-07-17T14:44:57Z</dcterms:created>
  <dcterms:modified xsi:type="dcterms:W3CDTF">2023-08-02T18:41:48Z</dcterms:modified>
</cp:coreProperties>
</file>