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B2A"/>
    <a:srgbClr val="ADDE78"/>
    <a:srgbClr val="7FB084"/>
    <a:srgbClr val="50733D"/>
    <a:srgbClr val="156E1E"/>
    <a:srgbClr val="476338"/>
    <a:srgbClr val="3B572B"/>
    <a:srgbClr val="283328"/>
    <a:srgbClr val="2B452C"/>
    <a:srgbClr val="005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18A2-7D15-2D9D-A495-DFFAF8DDF9E4}" v="98" dt="2022-08-02T15:02:46.755"/>
    <p1510:client id="{0BDF49A3-51CB-DC5E-0875-1C70A8703F03}" v="3" dt="2022-08-02T19:43:39.421"/>
    <p1510:client id="{107FDF28-F96B-E72C-3DA9-9A321FCE64A3}" v="120" dt="2022-08-02T15:42:49.682"/>
    <p1510:client id="{320CEC3D-2426-490E-E8A4-555C510FC122}" v="1" dt="2022-07-28T12:30:52.578"/>
    <p1510:client id="{46F564E7-E36C-DC09-EA88-52CE9804FA91}" v="960" dt="2022-08-02T19:12:19.053"/>
    <p1510:client id="{47C5798F-8CF2-4CE8-D4D4-FF0EBCB3F87C}" v="130" dt="2022-08-04T02:06:20.965"/>
    <p1510:client id="{5ACFCA82-84F0-0028-803F-9FAD144FA824}" v="839" dt="2022-08-02T18:28:52.769"/>
    <p1510:client id="{611305C3-21DB-4B48-B5D2-7A581DBB98BF}" v="434" dt="2022-07-27T17:46:15.458"/>
    <p1510:client id="{72369A2A-52DF-71A7-581C-98A9AC2480AA}" v="293" dt="2022-07-27T14:44:19.360"/>
    <p1510:client id="{73C764E0-9306-42C6-6D0B-B63E9D46B490}" v="17" dt="2022-08-01T14:00:28.386"/>
    <p1510:client id="{760B0F37-55DF-E14C-7D67-0DD1277F5F41}" v="11" dt="2022-08-02T19:41:37.745"/>
    <p1510:client id="{85B63D3B-3F4F-9CDB-53EA-6E4C2D70AAB4}" v="3914" dt="2022-08-01T21:57:41.374"/>
    <p1510:client id="{A620D167-EE14-3BF3-4194-C7FC7FAC343D}" v="2" dt="2022-08-04T02:16:11.590"/>
    <p1510:client id="{B2812C6C-292D-4517-AA8E-7BEB496C5F81}" v="2" dt="2022-07-27T14:47:36.924"/>
    <p1510:client id="{B577A2A6-4D4F-24FC-CD11-78CFCF441BF3}" v="2218" dt="2022-08-02T15:33:41.183"/>
    <p1510:client id="{BC9C41E2-D12D-17A9-8829-A5BA75777D44}" v="198" dt="2022-08-01T20:47:24.647"/>
    <p1510:client id="{C4465141-39EB-A3CA-9492-D575732A941F}" v="13" dt="2022-08-02T13:50:41.855"/>
    <p1510:client id="{CAAA3603-E300-4E3C-81C5-9DA789BD6F86}" v="128" dt="2022-07-26T13:31:20.707"/>
    <p1510:client id="{CD91F648-A0FF-814B-7EBA-902A57E5B46E}" v="15" dt="2022-08-02T00:45:12.558"/>
    <p1510:client id="{D3E0F32D-DAC8-3A33-7B59-EBF2E1690FC8}" v="943" dt="2022-08-02T14:49:29.663"/>
    <p1510:client id="{FF92950A-5782-400B-32C2-6B8EE9EC9D4A}" v="7" dt="2022-08-02T13:54:07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6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8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8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Change to relevant logos</a:t>
            </a:r>
            <a:r>
              <a:rPr lang="en-US" baseline="0"/>
              <a:t> of sponsor, also include grant # if there is one.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lIns="487600" tIns="487600" rIns="487600" bIns="487600" anchor="b" anchorCtr="0"/>
          <a:lstStyle>
            <a:lvl1pPr lvl="0" algn="ctr">
              <a:spcBef>
                <a:spcPts val="0"/>
              </a:spcBef>
              <a:buSzPct val="100000"/>
              <a:defRPr sz="27700"/>
            </a:lvl1pPr>
            <a:lvl2pPr lvl="1" algn="ctr">
              <a:spcBef>
                <a:spcPts val="0"/>
              </a:spcBef>
              <a:buSzPct val="100000"/>
              <a:defRPr sz="27700"/>
            </a:lvl2pPr>
            <a:lvl3pPr lvl="2" algn="ctr">
              <a:spcBef>
                <a:spcPts val="0"/>
              </a:spcBef>
              <a:buSzPct val="100000"/>
              <a:defRPr sz="27700"/>
            </a:lvl3pPr>
            <a:lvl4pPr lvl="3" algn="ctr">
              <a:spcBef>
                <a:spcPts val="0"/>
              </a:spcBef>
              <a:buSzPct val="100000"/>
              <a:defRPr sz="27700"/>
            </a:lvl4pPr>
            <a:lvl5pPr lvl="4" algn="ctr">
              <a:spcBef>
                <a:spcPts val="0"/>
              </a:spcBef>
              <a:buSzPct val="100000"/>
              <a:defRPr sz="27700"/>
            </a:lvl5pPr>
            <a:lvl6pPr lvl="5" algn="ctr">
              <a:spcBef>
                <a:spcPts val="0"/>
              </a:spcBef>
              <a:buSzPct val="100000"/>
              <a:defRPr sz="27700"/>
            </a:lvl6pPr>
            <a:lvl7pPr lvl="6" algn="ctr">
              <a:spcBef>
                <a:spcPts val="0"/>
              </a:spcBef>
              <a:buSzPct val="100000"/>
              <a:defRPr sz="27700"/>
            </a:lvl7pPr>
            <a:lvl8pPr lvl="7" algn="ctr">
              <a:spcBef>
                <a:spcPts val="0"/>
              </a:spcBef>
              <a:buSzPct val="100000"/>
              <a:defRPr sz="27700"/>
            </a:lvl8pPr>
            <a:lvl9pPr lvl="8" algn="ctr">
              <a:spcBef>
                <a:spcPts val="0"/>
              </a:spcBef>
              <a:buSzPct val="100000"/>
              <a:defRPr sz="277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9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lIns="487600" tIns="487600" rIns="487600" bIns="487600" anchor="b" anchorCtr="0"/>
          <a:lstStyle>
            <a:lvl1pPr lvl="0" algn="ctr">
              <a:spcBef>
                <a:spcPts val="0"/>
              </a:spcBef>
              <a:buSzPct val="100000"/>
              <a:defRPr sz="64000"/>
            </a:lvl1pPr>
            <a:lvl2pPr lvl="1" algn="ctr">
              <a:spcBef>
                <a:spcPts val="0"/>
              </a:spcBef>
              <a:buSzPct val="100000"/>
              <a:defRPr sz="64000"/>
            </a:lvl2pPr>
            <a:lvl3pPr lvl="2" algn="ctr">
              <a:spcBef>
                <a:spcPts val="0"/>
              </a:spcBef>
              <a:buSzPct val="100000"/>
              <a:defRPr sz="64000"/>
            </a:lvl3pPr>
            <a:lvl4pPr lvl="3" algn="ctr">
              <a:spcBef>
                <a:spcPts val="0"/>
              </a:spcBef>
              <a:buSzPct val="100000"/>
              <a:defRPr sz="64000"/>
            </a:lvl4pPr>
            <a:lvl5pPr lvl="4" algn="ctr">
              <a:spcBef>
                <a:spcPts val="0"/>
              </a:spcBef>
              <a:buSzPct val="100000"/>
              <a:defRPr sz="64000"/>
            </a:lvl5pPr>
            <a:lvl6pPr lvl="5" algn="ctr">
              <a:spcBef>
                <a:spcPts val="0"/>
              </a:spcBef>
              <a:buSzPct val="100000"/>
              <a:defRPr sz="64000"/>
            </a:lvl6pPr>
            <a:lvl7pPr lvl="6" algn="ctr">
              <a:spcBef>
                <a:spcPts val="0"/>
              </a:spcBef>
              <a:buSzPct val="100000"/>
              <a:defRPr sz="64000"/>
            </a:lvl7pPr>
            <a:lvl8pPr lvl="7" algn="ctr">
              <a:spcBef>
                <a:spcPts val="0"/>
              </a:spcBef>
              <a:buSzPct val="100000"/>
              <a:defRPr sz="64000"/>
            </a:lvl8pPr>
            <a:lvl9pPr lvl="8" algn="ctr">
              <a:spcBef>
                <a:spcPts val="0"/>
              </a:spcBef>
              <a:buSzPct val="100000"/>
              <a:defRPr sz="64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496160" y="20174239"/>
            <a:ext cx="40899000" cy="83250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lIns="487600" tIns="487600" rIns="487600" bIns="487600" anchor="ctr" anchorCtr="0"/>
          <a:lstStyle>
            <a:lvl1pPr lvl="0" algn="ctr">
              <a:spcBef>
                <a:spcPts val="0"/>
              </a:spcBef>
              <a:buSzPct val="100000"/>
              <a:defRPr sz="19200"/>
            </a:lvl1pPr>
            <a:lvl2pPr lvl="1" algn="ctr">
              <a:spcBef>
                <a:spcPts val="0"/>
              </a:spcBef>
              <a:buSzPct val="100000"/>
              <a:defRPr sz="19200"/>
            </a:lvl2pPr>
            <a:lvl3pPr lvl="2" algn="ctr">
              <a:spcBef>
                <a:spcPts val="0"/>
              </a:spcBef>
              <a:buSzPct val="100000"/>
              <a:defRPr sz="19200"/>
            </a:lvl3pPr>
            <a:lvl4pPr lvl="3" algn="ctr">
              <a:spcBef>
                <a:spcPts val="0"/>
              </a:spcBef>
              <a:buSzPct val="100000"/>
              <a:defRPr sz="19200"/>
            </a:lvl4pPr>
            <a:lvl5pPr lvl="4" algn="ctr">
              <a:spcBef>
                <a:spcPts val="0"/>
              </a:spcBef>
              <a:buSzPct val="100000"/>
              <a:defRPr sz="19200"/>
            </a:lvl5pPr>
            <a:lvl6pPr lvl="5" algn="ctr">
              <a:spcBef>
                <a:spcPts val="0"/>
              </a:spcBef>
              <a:buSzPct val="100000"/>
              <a:defRPr sz="19200"/>
            </a:lvl6pPr>
            <a:lvl7pPr lvl="6" algn="ctr">
              <a:spcBef>
                <a:spcPts val="0"/>
              </a:spcBef>
              <a:buSzPct val="100000"/>
              <a:defRPr sz="19200"/>
            </a:lvl7pPr>
            <a:lvl8pPr lvl="7" algn="ctr">
              <a:spcBef>
                <a:spcPts val="0"/>
              </a:spcBef>
              <a:buSzPct val="100000"/>
              <a:defRPr sz="19200"/>
            </a:lvl8pPr>
            <a:lvl9pPr lvl="8" algn="ctr">
              <a:spcBef>
                <a:spcPts val="0"/>
              </a:spcBef>
              <a:buSzPct val="100000"/>
              <a:defRPr sz="192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496160" y="7375839"/>
            <a:ext cx="40899000" cy="218649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96160" y="7375839"/>
            <a:ext cx="19199400" cy="218649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buSzPct val="100000"/>
              <a:buChar char="●"/>
              <a:defRPr sz="7500"/>
            </a:lvl1pPr>
            <a:lvl2pPr lvl="1">
              <a:spcBef>
                <a:spcPts val="0"/>
              </a:spcBef>
              <a:buSzPct val="100000"/>
              <a:buChar char="○"/>
              <a:defRPr sz="6400"/>
            </a:lvl2pPr>
            <a:lvl3pPr lvl="2">
              <a:spcBef>
                <a:spcPts val="0"/>
              </a:spcBef>
              <a:buSzPct val="100000"/>
              <a:buChar char="■"/>
              <a:defRPr sz="6400"/>
            </a:lvl3pPr>
            <a:lvl4pPr lvl="3">
              <a:spcBef>
                <a:spcPts val="0"/>
              </a:spcBef>
              <a:buSzPct val="100000"/>
              <a:buChar char="●"/>
              <a:defRPr sz="6400"/>
            </a:lvl4pPr>
            <a:lvl5pPr lvl="4">
              <a:spcBef>
                <a:spcPts val="0"/>
              </a:spcBef>
              <a:buSzPct val="100000"/>
              <a:buChar char="○"/>
              <a:defRPr sz="6400"/>
            </a:lvl5pPr>
            <a:lvl6pPr lvl="5">
              <a:spcBef>
                <a:spcPts val="0"/>
              </a:spcBef>
              <a:buSzPct val="100000"/>
              <a:buChar char="■"/>
              <a:defRPr sz="6400"/>
            </a:lvl6pPr>
            <a:lvl7pPr lvl="6">
              <a:spcBef>
                <a:spcPts val="0"/>
              </a:spcBef>
              <a:buSzPct val="100000"/>
              <a:buChar char="●"/>
              <a:defRPr sz="6400"/>
            </a:lvl7pPr>
            <a:lvl8pPr lvl="7">
              <a:spcBef>
                <a:spcPts val="0"/>
              </a:spcBef>
              <a:buSzPct val="100000"/>
              <a:buChar char="○"/>
              <a:defRPr sz="6400"/>
            </a:lvl8pPr>
            <a:lvl9pPr lvl="8">
              <a:spcBef>
                <a:spcPts val="0"/>
              </a:spcBef>
              <a:buSzPct val="100000"/>
              <a:buChar char="■"/>
              <a:defRPr sz="6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3195520" y="7375839"/>
            <a:ext cx="19199400" cy="218649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buSzPct val="100000"/>
              <a:buChar char="●"/>
              <a:defRPr sz="7500"/>
            </a:lvl1pPr>
            <a:lvl2pPr lvl="1">
              <a:spcBef>
                <a:spcPts val="0"/>
              </a:spcBef>
              <a:buSzPct val="100000"/>
              <a:buChar char="○"/>
              <a:defRPr sz="6400"/>
            </a:lvl2pPr>
            <a:lvl3pPr lvl="2">
              <a:spcBef>
                <a:spcPts val="0"/>
              </a:spcBef>
              <a:buSzPct val="100000"/>
              <a:buChar char="■"/>
              <a:defRPr sz="6400"/>
            </a:lvl3pPr>
            <a:lvl4pPr lvl="3">
              <a:spcBef>
                <a:spcPts val="0"/>
              </a:spcBef>
              <a:buSzPct val="100000"/>
              <a:buChar char="●"/>
              <a:defRPr sz="6400"/>
            </a:lvl4pPr>
            <a:lvl5pPr lvl="4">
              <a:spcBef>
                <a:spcPts val="0"/>
              </a:spcBef>
              <a:buSzPct val="100000"/>
              <a:buChar char="○"/>
              <a:defRPr sz="6400"/>
            </a:lvl5pPr>
            <a:lvl6pPr lvl="5">
              <a:spcBef>
                <a:spcPts val="0"/>
              </a:spcBef>
              <a:buSzPct val="100000"/>
              <a:buChar char="■"/>
              <a:defRPr sz="6400"/>
            </a:lvl6pPr>
            <a:lvl7pPr lvl="6">
              <a:spcBef>
                <a:spcPts val="0"/>
              </a:spcBef>
              <a:buSzPct val="100000"/>
              <a:buChar char="●"/>
              <a:defRPr sz="6400"/>
            </a:lvl7pPr>
            <a:lvl8pPr lvl="7">
              <a:spcBef>
                <a:spcPts val="0"/>
              </a:spcBef>
              <a:buSzPct val="100000"/>
              <a:buChar char="○"/>
              <a:defRPr sz="6400"/>
            </a:lvl8pPr>
            <a:lvl9pPr lvl="8">
              <a:spcBef>
                <a:spcPts val="0"/>
              </a:spcBef>
              <a:buSzPct val="100000"/>
              <a:buChar char="■"/>
              <a:defRPr sz="6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599"/>
          </a:xfrm>
          <a:prstGeom prst="rect">
            <a:avLst/>
          </a:prstGeom>
        </p:spPr>
        <p:txBody>
          <a:bodyPr lIns="487600" tIns="487600" rIns="487600" bIns="487600" anchor="b" anchorCtr="0"/>
          <a:lstStyle>
            <a:lvl1pPr lvl="0">
              <a:spcBef>
                <a:spcPts val="0"/>
              </a:spcBef>
              <a:buSzPct val="100000"/>
              <a:defRPr sz="12800"/>
            </a:lvl1pPr>
            <a:lvl2pPr lvl="1">
              <a:spcBef>
                <a:spcPts val="0"/>
              </a:spcBef>
              <a:buSzPct val="100000"/>
              <a:defRPr sz="12800"/>
            </a:lvl2pPr>
            <a:lvl3pPr lvl="2">
              <a:spcBef>
                <a:spcPts val="0"/>
              </a:spcBef>
              <a:buSzPct val="100000"/>
              <a:defRPr sz="12800"/>
            </a:lvl3pPr>
            <a:lvl4pPr lvl="3">
              <a:spcBef>
                <a:spcPts val="0"/>
              </a:spcBef>
              <a:buSzPct val="100000"/>
              <a:defRPr sz="12800"/>
            </a:lvl4pPr>
            <a:lvl5pPr lvl="4">
              <a:spcBef>
                <a:spcPts val="0"/>
              </a:spcBef>
              <a:buSzPct val="100000"/>
              <a:defRPr sz="12800"/>
            </a:lvl5pPr>
            <a:lvl6pPr lvl="5">
              <a:spcBef>
                <a:spcPts val="0"/>
              </a:spcBef>
              <a:buSzPct val="100000"/>
              <a:defRPr sz="12800"/>
            </a:lvl6pPr>
            <a:lvl7pPr lvl="6">
              <a:spcBef>
                <a:spcPts val="0"/>
              </a:spcBef>
              <a:buSzPct val="100000"/>
              <a:defRPr sz="12800"/>
            </a:lvl7pPr>
            <a:lvl8pPr lvl="7">
              <a:spcBef>
                <a:spcPts val="0"/>
              </a:spcBef>
              <a:buSzPct val="100000"/>
              <a:defRPr sz="12800"/>
            </a:lvl8pPr>
            <a:lvl9pPr lvl="8">
              <a:spcBef>
                <a:spcPts val="0"/>
              </a:spcBef>
              <a:buSzPct val="100000"/>
              <a:defRPr sz="12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496160" y="8893439"/>
            <a:ext cx="13478400" cy="203481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buSzPct val="100000"/>
              <a:buChar char="●"/>
              <a:defRPr sz="6400"/>
            </a:lvl1pPr>
            <a:lvl2pPr lvl="1">
              <a:spcBef>
                <a:spcPts val="0"/>
              </a:spcBef>
              <a:buSzPct val="100000"/>
              <a:buChar char="○"/>
              <a:defRPr sz="6400"/>
            </a:lvl2pPr>
            <a:lvl3pPr lvl="2">
              <a:spcBef>
                <a:spcPts val="0"/>
              </a:spcBef>
              <a:buSzPct val="100000"/>
              <a:buChar char="■"/>
              <a:defRPr sz="6400"/>
            </a:lvl3pPr>
            <a:lvl4pPr lvl="3">
              <a:spcBef>
                <a:spcPts val="0"/>
              </a:spcBef>
              <a:buSzPct val="100000"/>
              <a:buChar char="●"/>
              <a:defRPr sz="6400"/>
            </a:lvl4pPr>
            <a:lvl5pPr lvl="4">
              <a:spcBef>
                <a:spcPts val="0"/>
              </a:spcBef>
              <a:buSzPct val="100000"/>
              <a:buChar char="○"/>
              <a:defRPr sz="6400"/>
            </a:lvl5pPr>
            <a:lvl6pPr lvl="5">
              <a:spcBef>
                <a:spcPts val="0"/>
              </a:spcBef>
              <a:buSzPct val="100000"/>
              <a:buChar char="■"/>
              <a:defRPr sz="6400"/>
            </a:lvl6pPr>
            <a:lvl7pPr lvl="6">
              <a:spcBef>
                <a:spcPts val="0"/>
              </a:spcBef>
              <a:buSzPct val="100000"/>
              <a:buChar char="●"/>
              <a:defRPr sz="6400"/>
            </a:lvl7pPr>
            <a:lvl8pPr lvl="7">
              <a:spcBef>
                <a:spcPts val="0"/>
              </a:spcBef>
              <a:buSzPct val="100000"/>
              <a:buChar char="○"/>
              <a:defRPr sz="6400"/>
            </a:lvl8pPr>
            <a:lvl9pPr lvl="8">
              <a:spcBef>
                <a:spcPts val="0"/>
              </a:spcBef>
              <a:buSzPct val="100000"/>
              <a:buChar char="■"/>
              <a:defRPr sz="6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0999"/>
          </a:xfrm>
          <a:prstGeom prst="rect">
            <a:avLst/>
          </a:prstGeom>
        </p:spPr>
        <p:txBody>
          <a:bodyPr lIns="487600" tIns="487600" rIns="487600" bIns="487600" anchor="ctr" anchorCtr="0"/>
          <a:lstStyle>
            <a:lvl1pPr lvl="0">
              <a:spcBef>
                <a:spcPts val="0"/>
              </a:spcBef>
              <a:buSzPct val="100000"/>
              <a:defRPr sz="25600"/>
            </a:lvl1pPr>
            <a:lvl2pPr lvl="1">
              <a:spcBef>
                <a:spcPts val="0"/>
              </a:spcBef>
              <a:buSzPct val="100000"/>
              <a:defRPr sz="25600"/>
            </a:lvl2pPr>
            <a:lvl3pPr lvl="2">
              <a:spcBef>
                <a:spcPts val="0"/>
              </a:spcBef>
              <a:buSzPct val="100000"/>
              <a:defRPr sz="25600"/>
            </a:lvl3pPr>
            <a:lvl4pPr lvl="3">
              <a:spcBef>
                <a:spcPts val="0"/>
              </a:spcBef>
              <a:buSzPct val="100000"/>
              <a:defRPr sz="25600"/>
            </a:lvl4pPr>
            <a:lvl5pPr lvl="4">
              <a:spcBef>
                <a:spcPts val="0"/>
              </a:spcBef>
              <a:buSzPct val="100000"/>
              <a:defRPr sz="25600"/>
            </a:lvl5pPr>
            <a:lvl6pPr lvl="5">
              <a:spcBef>
                <a:spcPts val="0"/>
              </a:spcBef>
              <a:buSzPct val="100000"/>
              <a:defRPr sz="25600"/>
            </a:lvl6pPr>
            <a:lvl7pPr lvl="6">
              <a:spcBef>
                <a:spcPts val="0"/>
              </a:spcBef>
              <a:buSzPct val="100000"/>
              <a:defRPr sz="25600"/>
            </a:lvl7pPr>
            <a:lvl8pPr lvl="7">
              <a:spcBef>
                <a:spcPts val="0"/>
              </a:spcBef>
              <a:buSzPct val="100000"/>
              <a:defRPr sz="25600"/>
            </a:lvl8pPr>
            <a:lvl9pPr lvl="8">
              <a:spcBef>
                <a:spcPts val="0"/>
              </a:spcBef>
              <a:buSzPct val="100000"/>
              <a:defRPr sz="2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74400" y="7892319"/>
            <a:ext cx="19416900" cy="9486600"/>
          </a:xfrm>
          <a:prstGeom prst="rect">
            <a:avLst/>
          </a:prstGeom>
        </p:spPr>
        <p:txBody>
          <a:bodyPr lIns="487600" tIns="487600" rIns="487600" bIns="487600" anchor="b" anchorCtr="0"/>
          <a:lstStyle>
            <a:lvl1pPr lvl="0" algn="ctr">
              <a:spcBef>
                <a:spcPts val="0"/>
              </a:spcBef>
              <a:buSzPct val="100000"/>
              <a:defRPr sz="22400"/>
            </a:lvl1pPr>
            <a:lvl2pPr lvl="1" algn="ctr">
              <a:spcBef>
                <a:spcPts val="0"/>
              </a:spcBef>
              <a:buSzPct val="100000"/>
              <a:defRPr sz="22400"/>
            </a:lvl2pPr>
            <a:lvl3pPr lvl="2" algn="ctr">
              <a:spcBef>
                <a:spcPts val="0"/>
              </a:spcBef>
              <a:buSzPct val="100000"/>
              <a:defRPr sz="22400"/>
            </a:lvl3pPr>
            <a:lvl4pPr lvl="3" algn="ctr">
              <a:spcBef>
                <a:spcPts val="0"/>
              </a:spcBef>
              <a:buSzPct val="100000"/>
              <a:defRPr sz="22400"/>
            </a:lvl4pPr>
            <a:lvl5pPr lvl="4" algn="ctr">
              <a:spcBef>
                <a:spcPts val="0"/>
              </a:spcBef>
              <a:buSzPct val="100000"/>
              <a:defRPr sz="22400"/>
            </a:lvl5pPr>
            <a:lvl6pPr lvl="5" algn="ctr">
              <a:spcBef>
                <a:spcPts val="0"/>
              </a:spcBef>
              <a:buSzPct val="100000"/>
              <a:defRPr sz="22400"/>
            </a:lvl6pPr>
            <a:lvl7pPr lvl="6" algn="ctr">
              <a:spcBef>
                <a:spcPts val="0"/>
              </a:spcBef>
              <a:buSzPct val="100000"/>
              <a:defRPr sz="22400"/>
            </a:lvl7pPr>
            <a:lvl8pPr lvl="7" algn="ctr">
              <a:spcBef>
                <a:spcPts val="0"/>
              </a:spcBef>
              <a:buSzPct val="100000"/>
              <a:defRPr sz="22400"/>
            </a:lvl8pPr>
            <a:lvl9pPr lvl="8" algn="ctr">
              <a:spcBef>
                <a:spcPts val="0"/>
              </a:spcBef>
              <a:buSzPct val="100000"/>
              <a:defRPr sz="2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lIns="487600" tIns="487600" rIns="487600" bIns="4876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3709600" y="4634079"/>
            <a:ext cx="18417600" cy="23648700"/>
          </a:xfrm>
          <a:prstGeom prst="rect">
            <a:avLst/>
          </a:prstGeom>
        </p:spPr>
        <p:txBody>
          <a:bodyPr lIns="487600" tIns="487600" rIns="487600" bIns="487600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lIns="487600" tIns="487600" rIns="487600" bIns="4876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</p:spPr>
        <p:txBody>
          <a:bodyPr lIns="487600" tIns="487600" rIns="487600" bIns="4876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lIns="487600" tIns="487600" rIns="487600" bIns="4876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96160" y="7375839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lIns="487600" tIns="487600" rIns="487600" bIns="4876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●"/>
              <a:defRPr sz="9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○"/>
              <a:defRPr sz="75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■"/>
              <a:defRPr sz="75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●"/>
              <a:defRPr sz="75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○"/>
              <a:defRPr sz="75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■"/>
              <a:defRPr sz="75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●"/>
              <a:defRPr sz="75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○"/>
              <a:defRPr sz="75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8500"/>
              </a:spcAft>
              <a:buClr>
                <a:schemeClr val="dk2"/>
              </a:buClr>
              <a:buSzPct val="1000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40667797" y="29844587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lIns="487600" tIns="487600" rIns="487600" bIns="4876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53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5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9DD1950-C71C-C486-60A1-E19A2504B9AE}"/>
              </a:ext>
            </a:extLst>
          </p:cNvPr>
          <p:cNvSpPr txBox="1"/>
          <p:nvPr/>
        </p:nvSpPr>
        <p:spPr>
          <a:xfrm>
            <a:off x="-53139" y="-26569"/>
            <a:ext cx="43917768" cy="4213350"/>
          </a:xfrm>
          <a:prstGeom prst="rect">
            <a:avLst/>
          </a:prstGeom>
          <a:solidFill>
            <a:srgbClr val="7FB084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59" name="Shape 59" descr="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1235650"/>
            <a:ext cx="43434000" cy="2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57200" y="31623000"/>
            <a:ext cx="11353800" cy="115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ea typeface="Arial"/>
                <a:cs typeface="Arial"/>
                <a:sym typeface="Arial"/>
              </a:rPr>
              <a:t>Young Scholar’s Program at Northeastern University</a:t>
            </a:r>
            <a:br>
              <a:rPr lang="en-US" sz="2000" b="1" i="0" u="none">
                <a:ea typeface="Arial"/>
                <a:cs typeface="Arial"/>
              </a:rPr>
            </a:br>
            <a:r>
              <a:rPr lang="en-US" sz="2000" b="0" i="0" u="none">
                <a:solidFill>
                  <a:schemeClr val="dk1"/>
                </a:solidFill>
                <a:ea typeface="Arial"/>
                <a:cs typeface="Arial"/>
                <a:sym typeface="Arial"/>
              </a:rPr>
              <a:t>Claire Duggan, Program Director</a:t>
            </a:r>
            <a:endParaRPr lang="en-US" sz="2000" b="0" i="0" u="none">
              <a:solidFill>
                <a:schemeClr val="dk1"/>
              </a:solidFill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3235225" y="258775"/>
            <a:ext cx="19771200" cy="38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US" sz="4800" b="1">
                <a:solidFill>
                  <a:schemeClr val="bg1"/>
                </a:solidFill>
              </a:rPr>
              <a:t>Designing Linear &amp; Switching DC-DC Converters for Solar-Powered Phone Chargers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3600" i="1">
                <a:solidFill>
                  <a:schemeClr val="bg1"/>
                </a:solidFill>
              </a:rPr>
              <a:t>May Ng, YSP Student, Braintree High School</a:t>
            </a:r>
            <a:endParaRPr lang="en-US">
              <a:solidFill>
                <a:schemeClr val="bg1"/>
              </a:solidFill>
            </a:endParaRPr>
          </a:p>
          <a:p>
            <a:pPr algn="ctr">
              <a:buClr>
                <a:schemeClr val="dk2"/>
              </a:buClr>
              <a:buSzPct val="25000"/>
            </a:pPr>
            <a:r>
              <a:rPr lang="en-US" sz="3600" i="1">
                <a:solidFill>
                  <a:schemeClr val="bg1"/>
                </a:solidFill>
              </a:rPr>
              <a:t>Miles Luther, YSP Student, Brookline High School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3600">
                <a:solidFill>
                  <a:schemeClr val="bg1"/>
                </a:solidFill>
              </a:rPr>
              <a:t>Mojtaba Salehi, PhD Student</a:t>
            </a:r>
            <a:r>
              <a:rPr lang="en-US" sz="3600" i="1">
                <a:solidFill>
                  <a:schemeClr val="bg1"/>
                </a:solidFill>
              </a:rPr>
              <a:t>, Northeastern University</a:t>
            </a:r>
          </a:p>
          <a:p>
            <a:pPr algn="ctr">
              <a:buClr>
                <a:schemeClr val="dk2"/>
              </a:buClr>
              <a:buSzPct val="25000"/>
            </a:pPr>
            <a:r>
              <a:rPr lang="en-US" sz="3600">
                <a:solidFill>
                  <a:schemeClr val="bg1"/>
                </a:solidFill>
              </a:rPr>
              <a:t>Professor Mahshid </a:t>
            </a:r>
            <a:r>
              <a:rPr lang="en-US" sz="3600" err="1">
                <a:solidFill>
                  <a:schemeClr val="bg1"/>
                </a:solidFill>
              </a:rPr>
              <a:t>Amirabadi</a:t>
            </a:r>
            <a:r>
              <a:rPr lang="en-US" sz="3600">
                <a:solidFill>
                  <a:schemeClr val="bg1"/>
                </a:solidFill>
              </a:rPr>
              <a:t>, Electrical and Computer Engineering</a:t>
            </a:r>
            <a:r>
              <a:rPr lang="en-US" sz="3600" i="1">
                <a:solidFill>
                  <a:schemeClr val="bg1"/>
                </a:solidFill>
              </a:rPr>
              <a:t>,</a:t>
            </a:r>
            <a:r>
              <a:rPr lang="en-US" sz="3600" b="0" i="1" u="none">
                <a:solidFill>
                  <a:schemeClr val="bg1"/>
                </a:solidFill>
                <a:ea typeface="Arial"/>
                <a:cs typeface="Arial"/>
                <a:sym typeface="Arial"/>
              </a:rPr>
              <a:t> Northeastern University</a:t>
            </a:r>
            <a:endParaRPr lang="en-US" sz="3600" b="0" i="1" u="none">
              <a:solidFill>
                <a:schemeClr val="bg1"/>
              </a:solidFill>
              <a:ea typeface="Arial"/>
              <a:cs typeface="Arial"/>
            </a:endParaRPr>
          </a:p>
        </p:txBody>
      </p:sp>
      <p:sp>
        <p:nvSpPr>
          <p:cNvPr id="63" name="Shape 63"/>
          <p:cNvSpPr/>
          <p:nvPr/>
        </p:nvSpPr>
        <p:spPr>
          <a:xfrm flipV="1">
            <a:off x="26568" y="4187406"/>
            <a:ext cx="43664252" cy="250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20000"/>
                </a:lnTo>
              </a:path>
            </a:pathLst>
          </a:custGeom>
          <a:noFill/>
          <a:ln w="28575" cap="flat" cmpd="sng">
            <a:solidFill>
              <a:srgbClr val="2A3B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pic>
        <p:nvPicPr>
          <p:cNvPr id="65" name="Shape 65" descr="Center for STEM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283" y="505895"/>
            <a:ext cx="7981346" cy="12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 descr="Image result for Northeastern ALERT program"/>
          <p:cNvSpPr txBox="1"/>
          <p:nvPr/>
        </p:nvSpPr>
        <p:spPr>
          <a:xfrm>
            <a:off x="395287" y="-655637"/>
            <a:ext cx="304799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67" name="Shape 67" descr="Image result for Northeastern ALERT program"/>
          <p:cNvSpPr txBox="1"/>
          <p:nvPr/>
        </p:nvSpPr>
        <p:spPr>
          <a:xfrm>
            <a:off x="547687" y="-5032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68" name="Shape 68" descr="Image result for Northeastern ALERT program"/>
          <p:cNvSpPr txBox="1"/>
          <p:nvPr/>
        </p:nvSpPr>
        <p:spPr>
          <a:xfrm>
            <a:off x="700087" y="-3508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71" name="Shape 71" descr="data:image/jpeg;base64,/9j/4AAQSkZJRgABAQAAAQABAAD/2wCEAAkGBwgHBhUUExMVFRQXGSIbGRgYGRofHxwhIB8gIh8cJyUkJzAhIh4xJx0mJDEhKikyLjo6GR80OD8tOSgtLjcBCgoKDg0OGxAQGjQlICU4Li4uNzAzLDU3NCwsNCwsLCwsLSwtLCw3NCw0LywsNS80LDQwLDQsLCwsLCw0NCwsLP/AABEIACwAgQMBEQACEQEDEQH/xAAbAAEAAwADAQAAAAAAAAAAAAAABAUGAgMHAf/EADoQAAEDAwMBBQYDBQkAAAAAAAECAxEABAUGITESE0FRcYEHFCJhodEykbEVM8HS4RYkNlJUcoOSk//EABoBAQADAQEBAAAAAAAAAAAAAAACAwQBBQb/xAAwEQACAgIBAgMFCAMBAAAAAAABAgADBBESITEyUWEFExRBgSMzNFKhweHxkbHRIv/aAAwDAQACEQMRAD8A9SzuVuGgUtbRyrnfwrRVUD1aUW2EeGY291JlH7kguqSe4J2Hlt/Gu5WNuvdfQj9Zm985PUyz09qm+Q+EvHtEHaT+IfevIryGB00vS0/Ob1JChNbppn2kRSIpEUiKRFIikRSIpEUiKRFIikTB3F9/cyk8yZ8++vQCddzAW6amNyB7W7THI5rQZSJp7G3Q0yDHxEb18nlEC1gnbc1oOgmt/a1ticChx4kJ2EgTzxXpYdbWIFHfUtaxa120g/2+0/8A51f9DW34G7ylXxlXnLbD53HZlJ7FwKI5HBHpVNlL1+IS6u5LPCZxttQY+5y6rdKj2qZkQY2id/WutQ4Tme04LkL8B3lpVMtikRSIpEUiKRFIikRSIpEz+V0vbXiVFBKVqM87fMRWhMll9ZQ9Ct2lZa6fZx65KCpXiR+ndXlZWbk2f+dcR6f9k66EXr3k1nErvXdwUp7zxNZ6cdnPUdJNlEi+01CW9KgDYBaQPrX0Ps8at16TJnfdT7pnHaed06wXGrUrLaeoqQ31ExvMiZrt9lwtYKTrfrOUV0mpSwG9DymcwrDCPaSBafukk9XSfhA6TI/2zEfOPCtVrH4X7TvM1aj4n7PtL3EX1i5r51tNslLgCpe61En8M/DED+lZ7EcY4Yt08pordTkEBevn/id+b1p7tkixbMl90bGDAB7xsDNRqxNrzc6Elbl6bgg2Ywms/esl2FyyWHTxJ2PgNwPtS3E4rzQ7EVZXJuDjRnfqTVoxWQTbtNF59UfDMATwPPvqNGLzXmx0JK7J4NwUbMqMzrLUGJbAdtENlX4VFZKfnx9xV9WJTZ4W3KLMq6vxLr6y1f1M5hMA0u6AU+5MIbj4t9j8hBH51QMcW2EV9h5y45BrrBs7nykB3WeYsEpcuLFSGVH8QVJE8d36xVoxK36I+zKzlWL1dNCW+oNUN4zAouWkh1K1AAdXTyCZ4PhxVFOMXsKMdal92RwrDqNypyWurhtoKYti6lKQXFyelJIBKZA3idzV1eECdO2vKU2ZZHgXfnL/AExn2dQY/tEgpIMKSTMH7VnvoNTaM0UXC1diXFUS6KRFIikTIe1H/DH/ACJ/jW3A+9+kx533UqMFoHHZLDNOqddBWgKIBTAkeVX25zo5UAdJTVho6BiT1kfHu3GjdXJtkr62XCkEECfi2B8wfQ71JwMikuRoiRQnHuCA7BndhSoe064jnpXH5JqNv4Rfp+87X+Kb6/tPnslSly4fWrdyBJPO8k/Wu+0egUDtHs7rsnvHtYHZX1utH7yDEc7EEfWns7qrA9o9odCpHecs/bunXaV2kOXCUhTiDwISAN/mmNvLxrlLD4fVnRflFqn4jdfU/OSc1jdR6sW226yi3aQZJ6+okxE8eE7R31GqynH2VOzJW13X6DDQlVq5i4RrK3abiUIQlvr45PPrVuMR7hmb13K8gH3yqvpqXWSx2sshYrbcXblChCto+vdVCWYyMGUHcuevIdSrEalRqHF3eH0Chp0pJD4I6TOxCjV1Ni2ZBZfKVXVtXj8W85s9NMNI0g2kAQWtx4yN5rDexNxPrNtIApA9JmfZAT7o95p/StftLxCZPZvhM9DrzJ6UUiKRFImf1xibrM4Ts2gCrrB3MbCa04tq12cmmfKraxOKzNWmK13Z2qW0OICEiEiUbAelamtxWOyP9zKteUoAB6STgNGZA5pNzeOBSknqCQZJI4k8QOYHgKjdlpw93WJKrFfnzsMl4rT2QttcO3KgnslBUGd9+mNvSoWXo2OKx3k0ocXmw9v6kS/0vmcTmlXFgpMLklCo2ncjfYidx3iammTXYgS75SDY9iOXqPec8fpbLZPMpuL9afgjpbTHcZHGwE7+Jrj5NaIUpHedTHsdw9p7SoubO4z+srhVo52K0bElRBUR8JIgbDb6T3xVyuKqFFg2D/cpKG25jWdanbkMVrLGWanTdlQQOogLPA8xB8q4luM7BeHeSevIReXLtJH7Outa4Bm5Cg3ctkp6uAuDt5Gd/Mmo+8XGsNfdTJcGyKw/ZhOy4x+uMrbdi6ptDZ2UsESR6b/lFcV8VDyUEmdKZLjixGpP1DpZ93SjdswepSFhRKzE7Kk/meKqpyQLjY8suxyagiy/xFm9aYJtpUdSUdJ84rPY4awsJorUqgUzP6CwGS0/ZuhxKSpUdICtjA8e6tOZelrDjM2JQ9SkGXnvmY/0qf8A2H8tZ+Ff5v0/maOVn5f1/iWtUy2KRFIikRSIpEUiKRFInn+tdP2lnce8tKcbcWZV0qgT3niZ9Yr0sW9mHBuonnZNCqeanRlVgrN3UF32b9w+pHeOvmPSrrXFQ5Io3KqlNp4sx1PTrK0YsLVLbaQlCRAAryWYsdnvPUVQo0J31GSikRSIpEUif//Z"/>
          <p:cNvSpPr txBox="1"/>
          <p:nvPr/>
        </p:nvSpPr>
        <p:spPr>
          <a:xfrm>
            <a:off x="852487" y="-1984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72" name="Shape 72" descr="data:image/jpeg;base64,/9j/4AAQSkZJRgABAQAAAQABAAD/2wCEAAkGBwgHBhUUExMVFRQXGSIbGRgYGRofHxwhIB8gIh8cJyUkJzAhIh4xJx0mJDEhKikyLjo6GR80OD8tOSgtLjcBCgoKDg0OGxAQGjQlICU4Li4uNzAzLDU3NCwsNCwsLCwsLSwtLCw3NCw0LywsNS80LDQwLDQsLCwsLCw0NCwsLP/AABEIACwAgQMBEQACEQEDEQH/xAAbAAEAAwADAQAAAAAAAAAAAAAABAUGAgMHAf/EADoQAAEDAwMBBQYDBQkAAAAAAAECAxEABAUGITESE0FRcYEHFCJhodEykbEVM8HS4RYkNlJUcoOSk//EABoBAQADAQEBAAAAAAAAAAAAAAACAwQBBQb/xAAwEQACAgIBAgMFCAMBAAAAAAABAgADBBESITEyUWEFExRBgSMzNFKhweHxkbHRIv/aAAwDAQACEQMRAD8A9SzuVuGgUtbRyrnfwrRVUD1aUW2EeGY291JlH7kguqSe4J2Hlt/Gu5WNuvdfQj9Zm985PUyz09qm+Q+EvHtEHaT+IfevIryGB00vS0/Ob1JChNbppn2kRSIpEUiKRFIikRSIpEUiKRFIikTB3F9/cyk8yZ8++vQCddzAW6amNyB7W7THI5rQZSJp7G3Q0yDHxEb18nlEC1gnbc1oOgmt/a1ticChx4kJ2EgTzxXpYdbWIFHfUtaxa120g/2+0/8A51f9DW34G7ylXxlXnLbD53HZlJ7FwKI5HBHpVNlL1+IS6u5LPCZxttQY+5y6rdKj2qZkQY2id/WutQ4Tme04LkL8B3lpVMtikRSIpEUiKRFIikRSIpEz+V0vbXiVFBKVqM87fMRWhMll9ZQ9Ct2lZa6fZx65KCpXiR+ndXlZWbk2f+dcR6f9k66EXr3k1nErvXdwUp7zxNZ6cdnPUdJNlEi+01CW9KgDYBaQPrX0Ps8at16TJnfdT7pnHaed06wXGrUrLaeoqQ31ExvMiZrt9lwtYKTrfrOUV0mpSwG9DymcwrDCPaSBafukk9XSfhA6TI/2zEfOPCtVrH4X7TvM1aj4n7PtL3EX1i5r51tNslLgCpe61En8M/DED+lZ7EcY4Yt08pordTkEBevn/id+b1p7tkixbMl90bGDAB7xsDNRqxNrzc6Elbl6bgg2Ywms/esl2FyyWHTxJ2PgNwPtS3E4rzQ7EVZXJuDjRnfqTVoxWQTbtNF59UfDMATwPPvqNGLzXmx0JK7J4NwUbMqMzrLUGJbAdtENlX4VFZKfnx9xV9WJTZ4W3KLMq6vxLr6y1f1M5hMA0u6AU+5MIbj4t9j8hBH51QMcW2EV9h5y45BrrBs7nykB3WeYsEpcuLFSGVH8QVJE8d36xVoxK36I+zKzlWL1dNCW+oNUN4zAouWkh1K1AAdXTyCZ4PhxVFOMXsKMdal92RwrDqNypyWurhtoKYti6lKQXFyelJIBKZA3idzV1eECdO2vKU2ZZHgXfnL/AExn2dQY/tEgpIMKSTMH7VnvoNTaM0UXC1diXFUS6KRFIikTIe1H/DH/ACJ/jW3A+9+kx533UqMFoHHZLDNOqddBWgKIBTAkeVX25zo5UAdJTVho6BiT1kfHu3GjdXJtkr62XCkEECfi2B8wfQ71JwMikuRoiRQnHuCA7BndhSoe064jnpXH5JqNv4Rfp+87X+Kb6/tPnslSly4fWrdyBJPO8k/Wu+0egUDtHs7rsnvHtYHZX1utH7yDEc7EEfWns7qrA9o9odCpHecs/bunXaV2kOXCUhTiDwISAN/mmNvLxrlLD4fVnRflFqn4jdfU/OSc1jdR6sW226yi3aQZJ6+okxE8eE7R31GqynH2VOzJW13X6DDQlVq5i4RrK3abiUIQlvr45PPrVuMR7hmb13K8gH3yqvpqXWSx2sshYrbcXblChCto+vdVCWYyMGUHcuevIdSrEalRqHF3eH0Chp0pJD4I6TOxCjV1Ni2ZBZfKVXVtXj8W85s9NMNI0g2kAQWtx4yN5rDexNxPrNtIApA9JmfZAT7o95p/StftLxCZPZvhM9DrzJ6UUiKRFImf1xibrM4Ts2gCrrB3MbCa04tq12cmmfKraxOKzNWmK13Z2qW0OICEiEiUbAelamtxWOyP9zKteUoAB6STgNGZA5pNzeOBSknqCQZJI4k8QOYHgKjdlpw93WJKrFfnzsMl4rT2QttcO3KgnslBUGd9+mNvSoWXo2OKx3k0ocXmw9v6kS/0vmcTmlXFgpMLklCo2ncjfYidx3iammTXYgS75SDY9iOXqPec8fpbLZPMpuL9afgjpbTHcZHGwE7+Jrj5NaIUpHedTHsdw9p7SoubO4z+srhVo52K0bElRBUR8JIgbDb6T3xVyuKqFFg2D/cpKG25jWdanbkMVrLGWanTdlQQOogLPA8xB8q4luM7BeHeSevIReXLtJH7Outa4Bm5Cg3ctkp6uAuDt5Gd/Mmo+8XGsNfdTJcGyKw/ZhOy4x+uMrbdi6ptDZ2UsESR6b/lFcV8VDyUEmdKZLjixGpP1DpZ93SjdswepSFhRKzE7Kk/meKqpyQLjY8suxyagiy/xFm9aYJtpUdSUdJ84rPY4awsJorUqgUzP6CwGS0/ZuhxKSpUdICtjA8e6tOZelrDjM2JQ9SkGXnvmY/0qf8A2H8tZ+Ff5v0/maOVn5f1/iWtUy2KRFIikRSIpEUiKRFInn+tdP2lnce8tKcbcWZV0qgT3niZ9Yr0sW9mHBuonnZNCqeanRlVgrN3UF32b9w+pHeOvmPSrrXFQ5Io3KqlNp4sx1PTrK0YsLVLbaQlCRAAryWYsdnvPUVQo0J31GSikRSIpEUif//Z"/>
          <p:cNvSpPr txBox="1"/>
          <p:nvPr/>
        </p:nvSpPr>
        <p:spPr>
          <a:xfrm>
            <a:off x="1004887" y="-460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600" b="0" i="0" u="none">
              <a:solidFill>
                <a:schemeClr val="dk1"/>
              </a:solidFill>
              <a:ea typeface="Arial"/>
              <a:cs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30719325" y="4559900"/>
            <a:ext cx="12709800" cy="1283400"/>
          </a:xfr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Experimental Results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88825" y="4548375"/>
            <a:ext cx="12709800" cy="133350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Abstract</a:t>
            </a:r>
            <a:br>
              <a:rPr lang="en-US" sz="4800" b="1"/>
            </a:br>
            <a:endParaRPr lang="en-US" sz="4800" b="1"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607192" y="17757687"/>
            <a:ext cx="12823500" cy="115890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b="1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4071100" y="4548375"/>
            <a:ext cx="15681900" cy="128340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 err="1">
                <a:solidFill>
                  <a:srgbClr val="FFFFFF"/>
                </a:solidFill>
              </a:rPr>
              <a:t>Powersim</a:t>
            </a:r>
            <a:r>
              <a:rPr lang="en-US" sz="4800" b="1">
                <a:solidFill>
                  <a:srgbClr val="FFFFFF"/>
                </a:solidFill>
              </a:rPr>
              <a:t> Simulation (cont.)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0874016" y="26354999"/>
            <a:ext cx="12709800" cy="103830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b="1">
                <a:solidFill>
                  <a:srgbClr val="FFFFFF"/>
                </a:solidFill>
              </a:rPr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41154-6DAE-2A97-EE04-364039C42BAE}"/>
              </a:ext>
            </a:extLst>
          </p:cNvPr>
          <p:cNvSpPr txBox="1"/>
          <p:nvPr/>
        </p:nvSpPr>
        <p:spPr>
          <a:xfrm>
            <a:off x="6057622" y="10467998"/>
            <a:ext cx="1809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754A7-F573-E6AC-E8CA-ADEFB6E0478B}"/>
              </a:ext>
            </a:extLst>
          </p:cNvPr>
          <p:cNvSpPr txBox="1"/>
          <p:nvPr/>
        </p:nvSpPr>
        <p:spPr>
          <a:xfrm>
            <a:off x="394977" y="6179811"/>
            <a:ext cx="12723120" cy="1084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b="1">
                <a:latin typeface="Arial"/>
                <a:ea typeface="+mn-lt"/>
                <a:cs typeface="+mn-lt"/>
              </a:rPr>
              <a:t>Motivation: 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3400">
                <a:latin typeface="Arial"/>
                <a:ea typeface="+mn-lt"/>
                <a:cs typeface="+mn-lt"/>
              </a:rPr>
              <a:t>To redefine the scope of inexhaustible and renewable energy through solar power</a:t>
            </a:r>
            <a:endParaRPr lang="en-US">
              <a:latin typeface="Arial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400">
                <a:latin typeface="Arial"/>
                <a:ea typeface="+mn-lt"/>
                <a:cs typeface="+mn-lt"/>
              </a:rPr>
              <a:t>To reduce dependent use on fossil fuels and providing a clean way to power the planet</a:t>
            </a:r>
            <a:endParaRPr lang="en-US">
              <a:cs typeface="Arial"/>
            </a:endParaRPr>
          </a:p>
          <a:p>
            <a:r>
              <a:rPr lang="en-US" sz="3400" b="1">
                <a:latin typeface="Arial"/>
                <a:ea typeface="+mn-lt"/>
                <a:cs typeface="+mn-lt"/>
              </a:rPr>
              <a:t>Challenge</a:t>
            </a:r>
            <a:r>
              <a:rPr lang="en-US" sz="3400">
                <a:latin typeface="Arial"/>
                <a:ea typeface="+mn-lt"/>
                <a:cs typeface="+mn-lt"/>
              </a:rPr>
              <a:t>: </a:t>
            </a:r>
          </a:p>
          <a:p>
            <a:r>
              <a:rPr lang="en-US" sz="3400">
                <a:latin typeface="Arial"/>
                <a:ea typeface="+mn-lt"/>
                <a:cs typeface="+mn-lt"/>
              </a:rPr>
              <a:t>Low efficiency in photovoltaic modules in converting sunlight to usable electric power.</a:t>
            </a:r>
            <a:endParaRPr lang="en-US">
              <a:cs typeface="Arial"/>
            </a:endParaRPr>
          </a:p>
          <a:p>
            <a:r>
              <a:rPr lang="en-US" sz="3400" b="1">
                <a:latin typeface="Arial"/>
                <a:ea typeface="+mn-lt"/>
                <a:cs typeface="+mn-lt"/>
              </a:rPr>
              <a:t>Goals:</a:t>
            </a:r>
            <a:r>
              <a:rPr lang="en-US" sz="3400">
                <a:latin typeface="Arial"/>
                <a:ea typeface="+mn-lt"/>
                <a:cs typeface="+mn-lt"/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400">
                <a:latin typeface="Arial"/>
                <a:ea typeface="+mn-lt"/>
                <a:cs typeface="+mn-lt"/>
              </a:rPr>
              <a:t>To use a PSIM simulation to determine the most effective conditions that maximize extracted solar power output</a:t>
            </a:r>
            <a:endParaRPr lang="en-US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400">
                <a:latin typeface="Arial"/>
                <a:ea typeface="+mn-lt"/>
                <a:cs typeface="+mn-lt"/>
              </a:rPr>
              <a:t>To design DC-DC converters for solar-powered phone chargers and determine the best way to harness solar energy and power the planet in a safe, sustainable, and clean way </a:t>
            </a:r>
            <a:endParaRPr lang="en-US">
              <a:latin typeface="Arial"/>
              <a:ea typeface="+mn-lt"/>
              <a:cs typeface="+mn-lt"/>
            </a:endParaRPr>
          </a:p>
          <a:p>
            <a:pPr marL="1241425" lvl="3" indent="-305435">
              <a:spcBef>
                <a:spcPct val="20000"/>
              </a:spcBef>
              <a:spcAft>
                <a:spcPts val="600"/>
              </a:spcAft>
              <a:buFont typeface="'Wingdings 2',Sans-Serif"/>
              <a:buChar char=""/>
            </a:pPr>
            <a:r>
              <a:rPr lang="en-US" sz="3400">
                <a:ea typeface="+mn-lt"/>
                <a:cs typeface="+mn-lt"/>
              </a:rPr>
              <a:t>Circuit design: simulate photovoltaic (PV) modules connected to linear DC-DC converters on PSIM &amp; experiment in realistic weather conditions</a:t>
            </a:r>
            <a:endParaRPr lang="en-US">
              <a:ea typeface="+mn-lt"/>
              <a:cs typeface="+mn-lt"/>
            </a:endParaRPr>
          </a:p>
          <a:p>
            <a:pPr marL="1241425" lvl="3" indent="-305435">
              <a:spcBef>
                <a:spcPct val="20000"/>
              </a:spcBef>
              <a:spcAft>
                <a:spcPts val="600"/>
              </a:spcAft>
              <a:buFont typeface="'Wingdings 2',Sans-Serif"/>
              <a:buChar char=""/>
            </a:pPr>
            <a:r>
              <a:rPr lang="en-US" sz="3400">
                <a:ea typeface="+mn-lt"/>
                <a:cs typeface="+mn-lt"/>
              </a:rPr>
              <a:t>Circuit analysis: 1) solve the circuits 2) chart &amp; graph the experimental data/ model waveforms </a:t>
            </a:r>
            <a:endParaRPr lang="en-US" sz="340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EAF74-83CF-A7C0-CF26-EA0931E3F61C}"/>
              </a:ext>
            </a:extLst>
          </p:cNvPr>
          <p:cNvSpPr txBox="1"/>
          <p:nvPr/>
        </p:nvSpPr>
        <p:spPr>
          <a:xfrm>
            <a:off x="14193077" y="6368993"/>
            <a:ext cx="154096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42068-AD65-DE30-A97F-DC6E212662EA}"/>
              </a:ext>
            </a:extLst>
          </p:cNvPr>
          <p:cNvSpPr txBox="1"/>
          <p:nvPr/>
        </p:nvSpPr>
        <p:spPr>
          <a:xfrm>
            <a:off x="841183" y="19428008"/>
            <a:ext cx="1275061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b="1"/>
              <a:t>Power electronics</a:t>
            </a:r>
            <a:r>
              <a:rPr lang="en-US" sz="3400"/>
              <a:t>: deliver power from the source to the load and control the conversion of electric power to another 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DC Source: PV module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DC Load: Phone battery</a:t>
            </a:r>
          </a:p>
          <a:p>
            <a:pPr lvl="1"/>
            <a:r>
              <a:rPr lang="en-US" sz="3400"/>
              <a:t>Challenge: unstable solar voltage is unsuitable for battery charging</a:t>
            </a:r>
          </a:p>
          <a:p>
            <a:pPr lvl="1"/>
            <a:r>
              <a:rPr lang="en-US" sz="3400"/>
              <a:t>Research focus: regulating the output voltage with different DC-DC converters</a:t>
            </a:r>
          </a:p>
          <a:p>
            <a:pPr marL="457200" lvl="8" indent="-457200">
              <a:buFont typeface="Arial"/>
              <a:buChar char="•"/>
            </a:pPr>
            <a:endParaRPr lang="en-US" sz="3400"/>
          </a:p>
          <a:p>
            <a:endParaRPr lang="en-US" sz="3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B4423-285A-CBB1-6BAF-A0BE810BB0FA}"/>
              </a:ext>
            </a:extLst>
          </p:cNvPr>
          <p:cNvSpPr txBox="1"/>
          <p:nvPr/>
        </p:nvSpPr>
        <p:spPr>
          <a:xfrm>
            <a:off x="30872515" y="27464830"/>
            <a:ext cx="1252330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/>
              <a:t>Department of Electrical and Computer Engineering</a:t>
            </a:r>
          </a:p>
          <a:p>
            <a:r>
              <a:rPr lang="en-US" sz="3000"/>
              <a:t>Mahshid </a:t>
            </a:r>
            <a:r>
              <a:rPr lang="en-US" sz="3000" err="1"/>
              <a:t>Amirabadi</a:t>
            </a:r>
            <a:r>
              <a:rPr lang="en-US" sz="3000"/>
              <a:t>, </a:t>
            </a:r>
            <a:r>
              <a:rPr lang="en-US" sz="3000" i="1"/>
              <a:t>Associate Professor</a:t>
            </a:r>
          </a:p>
          <a:p>
            <a:r>
              <a:rPr lang="en-US" sz="3000"/>
              <a:t>Mojtaba Salehi, </a:t>
            </a:r>
            <a:r>
              <a:rPr lang="en-US" sz="3000" i="1"/>
              <a:t>Ph.D. Student for Electrical Engineering</a:t>
            </a:r>
            <a:endParaRPr lang="en-US"/>
          </a:p>
          <a:p>
            <a:r>
              <a:rPr lang="en-US" sz="3000" b="1"/>
              <a:t>Center for STEM Education</a:t>
            </a:r>
          </a:p>
          <a:p>
            <a:r>
              <a:rPr lang="en-US" sz="3000"/>
              <a:t>Claire Duggan, </a:t>
            </a:r>
            <a:r>
              <a:rPr lang="en-US" sz="3000" i="1"/>
              <a:t>Director of Programs and Operations, Center for STEM Education</a:t>
            </a:r>
          </a:p>
          <a:p>
            <a:r>
              <a:rPr lang="en-US" sz="3000"/>
              <a:t>Nicolas Fuchs, </a:t>
            </a:r>
            <a:r>
              <a:rPr lang="en-US" sz="3000" i="1"/>
              <a:t>Project Implementation Coordinator</a:t>
            </a:r>
            <a:endParaRPr lang="en-US"/>
          </a:p>
          <a:p>
            <a:r>
              <a:rPr lang="en-US" sz="3000"/>
              <a:t>Franklin Ollivierre III and Katherine Aristizabal Norena, </a:t>
            </a:r>
            <a:r>
              <a:rPr lang="en-US" sz="3000" i="1"/>
              <a:t>YSP Coordinators</a:t>
            </a: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36EE44F-89D9-10A9-2696-D8592C94A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07" y="2025738"/>
            <a:ext cx="6082747" cy="140142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86F91F8-AFDA-37B4-97DF-2619A7ED9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2666" y="513529"/>
            <a:ext cx="6636451" cy="1580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58FED7-373D-7F76-C6BE-0A3CBEECB00C}"/>
              </a:ext>
            </a:extLst>
          </p:cNvPr>
          <p:cNvSpPr txBox="1"/>
          <p:nvPr/>
        </p:nvSpPr>
        <p:spPr>
          <a:xfrm>
            <a:off x="30846701" y="23141546"/>
            <a:ext cx="12099278" cy="161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4485" lvl="1">
              <a:spcBef>
                <a:spcPct val="20000"/>
              </a:spcBef>
              <a:spcAft>
                <a:spcPts val="600"/>
              </a:spcAft>
            </a:pPr>
            <a:endParaRPr lang="en-US" sz="3400"/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3400"/>
          </a:p>
          <a:p>
            <a:pPr algn="l"/>
            <a:endParaRPr lang="en-US"/>
          </a:p>
        </p:txBody>
      </p:sp>
      <p:sp>
        <p:nvSpPr>
          <p:cNvPr id="11" name="Shape 86">
            <a:extLst>
              <a:ext uri="{FF2B5EF4-FFF2-40B4-BE49-F238E27FC236}">
                <a16:creationId xmlns:a16="http://schemas.microsoft.com/office/drawing/2014/main" id="{C6FBC71F-05E8-23B0-5056-631FC4EF57BC}"/>
              </a:ext>
            </a:extLst>
          </p:cNvPr>
          <p:cNvSpPr txBox="1"/>
          <p:nvPr/>
        </p:nvSpPr>
        <p:spPr>
          <a:xfrm>
            <a:off x="30853615" y="13969691"/>
            <a:ext cx="12709800" cy="115890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Conclusions and Future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EFB1E-CAC9-FA30-7B91-9734AA98F570}"/>
              </a:ext>
            </a:extLst>
          </p:cNvPr>
          <p:cNvSpPr txBox="1"/>
          <p:nvPr/>
        </p:nvSpPr>
        <p:spPr>
          <a:xfrm>
            <a:off x="30672875" y="15614126"/>
            <a:ext cx="12624328" cy="10439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10235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In PSIM: maximum power point = 60.53 watts, highest extracted power efficiency at irradiance of 1000 W/m^2 and temperature of 25°C </a:t>
            </a:r>
          </a:p>
          <a:p>
            <a:pPr marL="629920" lvl="1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Voltage divider linear regulators are inefficient, but simple and low-cost</a:t>
            </a:r>
          </a:p>
          <a:p>
            <a:pPr marL="610235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Buck switching converters can be more efficient compared to linear regulators – better and more precise depending on the application</a:t>
            </a:r>
          </a:p>
          <a:p>
            <a:pPr marL="1241425" lvl="3" indent="-305435">
              <a:spcBef>
                <a:spcPct val="20000"/>
              </a:spcBef>
              <a:spcAft>
                <a:spcPts val="600"/>
              </a:spcAft>
              <a:buFont typeface="'Wingdings 2',Sans-Serif"/>
              <a:buChar char=""/>
            </a:pPr>
            <a:r>
              <a:rPr lang="en-US" sz="3400"/>
              <a:t>Buck converter can provide variable output, whereas linear voltage regulator has only one output level</a:t>
            </a:r>
          </a:p>
          <a:p>
            <a:pPr marL="1241425" lvl="3" indent="-305435">
              <a:spcBef>
                <a:spcPct val="20000"/>
              </a:spcBef>
              <a:spcAft>
                <a:spcPts val="600"/>
              </a:spcAft>
              <a:buFont typeface="'Wingdings 2',Sans-Serif"/>
              <a:buChar char=""/>
            </a:pPr>
            <a:r>
              <a:rPr lang="en-US" sz="3400"/>
              <a:t>Dissipates less power by increasing the current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3400" b="1"/>
              <a:t>Future Studies:</a:t>
            </a:r>
          </a:p>
          <a:p>
            <a:pPr marL="629920" lvl="1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Cleanse P-V I-V curve field data</a:t>
            </a:r>
          </a:p>
          <a:p>
            <a:pPr marL="629920" lvl="1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Construct a buck converter; experiment, collect, and analyze data </a:t>
            </a:r>
            <a:endParaRPr lang="en-US"/>
          </a:p>
          <a:p>
            <a:pPr marL="629920" lvl="1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3400"/>
              <a:t>Determine functional differences between DC-DC switching and linear regulators; explore advantages for different usages</a:t>
            </a:r>
            <a:endParaRPr lang="en-US"/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AF0A2B6C-1160-49B1-2912-17CC790126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8" t="5966" r="5264" b="19278"/>
          <a:stretch/>
        </p:blipFill>
        <p:spPr>
          <a:xfrm>
            <a:off x="302159" y="25091548"/>
            <a:ext cx="6684795" cy="356494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33D2805D-60F9-4091-6A4C-CE758E4597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571" t="7272" r="-4" b="5373"/>
          <a:stretch/>
        </p:blipFill>
        <p:spPr>
          <a:xfrm>
            <a:off x="7274487" y="25070032"/>
            <a:ext cx="6933410" cy="351123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5" descr="Diagram&#10;&#10;Description automatically generated">
            <a:extLst>
              <a:ext uri="{FF2B5EF4-FFF2-40B4-BE49-F238E27FC236}">
                <a16:creationId xmlns:a16="http://schemas.microsoft.com/office/drawing/2014/main" id="{97C14195-85DF-0DF2-426E-B29C64E1A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9012" y="5949789"/>
            <a:ext cx="7410616" cy="385940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2ED1ABB8-4DDB-85B8-B14B-A90DEA1538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000"/>
          <a:stretch/>
        </p:blipFill>
        <p:spPr>
          <a:xfrm>
            <a:off x="25302049" y="27049823"/>
            <a:ext cx="4853798" cy="396927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9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2DD68A90-DCD3-A417-DEE3-098556F385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63717" y="6039144"/>
            <a:ext cx="9997532" cy="606755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0" name="Picture 2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A83B799-FE6F-DFB8-BA1E-3833B7218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89521" y="26017127"/>
            <a:ext cx="5711686" cy="418166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2" name="Shape 78">
            <a:extLst>
              <a:ext uri="{FF2B5EF4-FFF2-40B4-BE49-F238E27FC236}">
                <a16:creationId xmlns:a16="http://schemas.microsoft.com/office/drawing/2014/main" id="{0B070890-A908-0AE0-6367-F40784A95AA1}"/>
              </a:ext>
            </a:extLst>
          </p:cNvPr>
          <p:cNvSpPr txBox="1"/>
          <p:nvPr/>
        </p:nvSpPr>
        <p:spPr>
          <a:xfrm>
            <a:off x="14493160" y="19440519"/>
            <a:ext cx="16030526" cy="1291421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Experimental Methods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E983D0-C1FC-5A0D-11DE-2B4DDF6F9499}"/>
              </a:ext>
            </a:extLst>
          </p:cNvPr>
          <p:cNvSpPr txBox="1"/>
          <p:nvPr/>
        </p:nvSpPr>
        <p:spPr>
          <a:xfrm>
            <a:off x="21641690" y="28593352"/>
            <a:ext cx="374296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9. </a:t>
            </a:r>
            <a:r>
              <a:rPr lang="en-US" sz="2800" i="1"/>
              <a:t>Voltage</a:t>
            </a:r>
            <a:r>
              <a:rPr lang="en-US" sz="2800" b="1" i="1"/>
              <a:t> m</a:t>
            </a:r>
            <a:r>
              <a:rPr lang="en-US" sz="2800" i="1"/>
              <a:t>easurements of PV module connected to load resistor</a:t>
            </a:r>
            <a:endParaRPr 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49469-6750-0D02-7730-D40CB1908E57}"/>
              </a:ext>
            </a:extLst>
          </p:cNvPr>
          <p:cNvSpPr txBox="1"/>
          <p:nvPr/>
        </p:nvSpPr>
        <p:spPr>
          <a:xfrm>
            <a:off x="418768" y="29072615"/>
            <a:ext cx="62762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1. </a:t>
            </a:r>
            <a:r>
              <a:rPr lang="en-US" sz="2800" i="1"/>
              <a:t>Simulation of PV Module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7A0F7-899F-DC1E-1BD2-8273F1157102}"/>
              </a:ext>
            </a:extLst>
          </p:cNvPr>
          <p:cNvSpPr txBox="1"/>
          <p:nvPr/>
        </p:nvSpPr>
        <p:spPr>
          <a:xfrm>
            <a:off x="7789627" y="28863234"/>
            <a:ext cx="504642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2. </a:t>
            </a:r>
            <a:r>
              <a:rPr lang="en-US" sz="2800" i="1"/>
              <a:t>Voltage Divider Linear Regulator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18BC1-C48D-A8D5-74DD-5B86B7172223}"/>
              </a:ext>
            </a:extLst>
          </p:cNvPr>
          <p:cNvSpPr txBox="1"/>
          <p:nvPr/>
        </p:nvSpPr>
        <p:spPr>
          <a:xfrm>
            <a:off x="13879994" y="9925083"/>
            <a:ext cx="75802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3. </a:t>
            </a:r>
            <a:r>
              <a:rPr lang="en-US" sz="2800" i="1"/>
              <a:t>Transistor Series Voltage Regulator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7D3BAE-FFD5-7249-0108-CA0B9C5FB55F}"/>
              </a:ext>
            </a:extLst>
          </p:cNvPr>
          <p:cNvSpPr txBox="1"/>
          <p:nvPr/>
        </p:nvSpPr>
        <p:spPr>
          <a:xfrm>
            <a:off x="22515490" y="9925926"/>
            <a:ext cx="4537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4. </a:t>
            </a:r>
            <a:r>
              <a:rPr lang="en-US" sz="2800" i="1"/>
              <a:t>Buck Converter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002B50-F432-8EB6-25D5-E7A70BE32007}"/>
              </a:ext>
            </a:extLst>
          </p:cNvPr>
          <p:cNvSpPr txBox="1"/>
          <p:nvPr/>
        </p:nvSpPr>
        <p:spPr>
          <a:xfrm>
            <a:off x="14565953" y="25056440"/>
            <a:ext cx="57053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7. </a:t>
            </a:r>
            <a:r>
              <a:rPr lang="en-US" sz="2800" i="1"/>
              <a:t>Soldering a voltage divider linear regulator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C9C1D-5872-E964-8B4E-072956704CDA}"/>
              </a:ext>
            </a:extLst>
          </p:cNvPr>
          <p:cNvSpPr txBox="1"/>
          <p:nvPr/>
        </p:nvSpPr>
        <p:spPr>
          <a:xfrm>
            <a:off x="14562715" y="30187315"/>
            <a:ext cx="70817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8. </a:t>
            </a:r>
            <a:r>
              <a:rPr lang="en-US" sz="2800" i="1"/>
              <a:t>Measure voltage with a DC power supply on breadboard circuit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A83FFA-9BEA-B6A2-9D47-D14C0675D3EC}"/>
              </a:ext>
            </a:extLst>
          </p:cNvPr>
          <p:cNvSpPr txBox="1"/>
          <p:nvPr/>
        </p:nvSpPr>
        <p:spPr>
          <a:xfrm>
            <a:off x="30514099" y="6680968"/>
            <a:ext cx="274197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10. </a:t>
            </a:r>
            <a:r>
              <a:rPr lang="en-US" sz="2800" i="1"/>
              <a:t>Graph of data collected from PV module experiments</a:t>
            </a:r>
          </a:p>
        </p:txBody>
      </p:sp>
      <p:pic>
        <p:nvPicPr>
          <p:cNvPr id="32" name="Picture 32" descr="Chart, line chart&#10;&#10;Description automatically generated">
            <a:extLst>
              <a:ext uri="{FF2B5EF4-FFF2-40B4-BE49-F238E27FC236}">
                <a16:creationId xmlns:a16="http://schemas.microsoft.com/office/drawing/2014/main" id="{AFF5C1B3-F80B-1613-0D2D-7DE5958B7F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5" r="48629"/>
          <a:stretch/>
        </p:blipFill>
        <p:spPr>
          <a:xfrm>
            <a:off x="14249826" y="10607764"/>
            <a:ext cx="7277752" cy="495065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3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6C5022F5-1745-E560-919F-266473B928A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67" t="1272" r="47715" b="180"/>
          <a:stretch/>
        </p:blipFill>
        <p:spPr>
          <a:xfrm>
            <a:off x="22623808" y="10614768"/>
            <a:ext cx="7441169" cy="494532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92DC773-6598-45C4-E353-FD5DE5103255}"/>
              </a:ext>
            </a:extLst>
          </p:cNvPr>
          <p:cNvSpPr txBox="1"/>
          <p:nvPr/>
        </p:nvSpPr>
        <p:spPr>
          <a:xfrm>
            <a:off x="14073649" y="15534516"/>
            <a:ext cx="78823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5. </a:t>
            </a:r>
            <a:r>
              <a:rPr lang="en-US" sz="2800" i="1"/>
              <a:t>Waveform of Temperature Variation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627BDB-3D87-EAC3-3122-80531062F782}"/>
              </a:ext>
            </a:extLst>
          </p:cNvPr>
          <p:cNvSpPr txBox="1"/>
          <p:nvPr/>
        </p:nvSpPr>
        <p:spPr>
          <a:xfrm>
            <a:off x="22337911" y="15572103"/>
            <a:ext cx="78823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Figure 6. </a:t>
            </a:r>
            <a:r>
              <a:rPr lang="en-US" sz="2800" i="1"/>
              <a:t>Waveform of Irradiance Variation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4D5736-6B68-BC89-12CB-CBD0D628A8E9}"/>
              </a:ext>
            </a:extLst>
          </p:cNvPr>
          <p:cNvSpPr txBox="1"/>
          <p:nvPr/>
        </p:nvSpPr>
        <p:spPr>
          <a:xfrm>
            <a:off x="14172774" y="16463734"/>
            <a:ext cx="16541269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/>
              <a:t>Model and solve the above circuits using PSIM software for a fixed output of 5V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Run PSIM simulations with variance to temperature and irradiance and to plot Figures 6 and 7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Data highlights that the maximum extracted efficiency is at irradiance of 1000 W/m^2 and temperature of 25C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E9747157-5230-13DA-79D6-0A88474E5572}"/>
              </a:ext>
            </a:extLst>
          </p:cNvPr>
          <p:cNvSpPr txBox="1"/>
          <p:nvPr/>
        </p:nvSpPr>
        <p:spPr>
          <a:xfrm>
            <a:off x="20383169" y="1549112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endParaRPr lang="en-US"/>
          </a:p>
        </p:txBody>
      </p:sp>
      <p:pic>
        <p:nvPicPr>
          <p:cNvPr id="38" name="Picture 38">
            <a:extLst>
              <a:ext uri="{FF2B5EF4-FFF2-40B4-BE49-F238E27FC236}">
                <a16:creationId xmlns:a16="http://schemas.microsoft.com/office/drawing/2014/main" id="{4776D6AB-CF04-6262-B30A-A663326989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36962" y="31664390"/>
            <a:ext cx="2743200" cy="10956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075DAFF-A25A-4D2B-0F75-C0357101BD61}"/>
              </a:ext>
            </a:extLst>
          </p:cNvPr>
          <p:cNvSpPr txBox="1"/>
          <p:nvPr/>
        </p:nvSpPr>
        <p:spPr>
          <a:xfrm>
            <a:off x="20633396" y="21573855"/>
            <a:ext cx="9729297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400" i="1"/>
          </a:p>
          <a:p>
            <a:endParaRPr lang="en-US" sz="3400" i="1"/>
          </a:p>
          <a:p>
            <a:endParaRPr lang="en-US" sz="3400" i="1"/>
          </a:p>
          <a:p>
            <a:pPr marL="457200" indent="-457200">
              <a:buFont typeface="Arial"/>
              <a:buChar char="•"/>
            </a:pPr>
            <a:endParaRPr lang="en-US" sz="3400" i="1"/>
          </a:p>
          <a:p>
            <a:endParaRPr lang="en-US" sz="3400" i="1"/>
          </a:p>
          <a:p>
            <a:endParaRPr lang="en-US" sz="3400" i="1"/>
          </a:p>
          <a:p>
            <a:endParaRPr lang="en-US" sz="3400" i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93D77D-5F3B-F7D3-0606-942400775F4F}"/>
              </a:ext>
            </a:extLst>
          </p:cNvPr>
          <p:cNvSpPr txBox="1"/>
          <p:nvPr/>
        </p:nvSpPr>
        <p:spPr>
          <a:xfrm>
            <a:off x="20625669" y="20975062"/>
            <a:ext cx="10048118" cy="6894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/>
              <a:t>Determine resistance values for the voltage divider from PSIM simulations</a:t>
            </a:r>
            <a:endParaRPr lang="en-US" sz="3400" i="1"/>
          </a:p>
          <a:p>
            <a:pPr marL="457200" indent="-457200">
              <a:buFont typeface="Arial"/>
              <a:buChar char="•"/>
            </a:pPr>
            <a:r>
              <a:rPr lang="en-US" sz="3400"/>
              <a:t>Practice using circuits on breadboards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Solder a voltage divider linear regulator on a PCB board</a:t>
            </a:r>
          </a:p>
          <a:p>
            <a:pPr marL="457200" indent="-457200">
              <a:buFont typeface="Arial"/>
              <a:buChar char="•"/>
            </a:pPr>
            <a:r>
              <a:rPr lang="en-US" sz="3400"/>
              <a:t>Experiment and gather data of irradiance and load resistance variance on current (I), voltage (V), and extracted power using a multimeter connected to a PV module, and ensure that the data is collected under direct sunlight which guarantees consistency</a:t>
            </a:r>
          </a:p>
          <a:p>
            <a:pPr marL="457200" indent="-457200">
              <a:buFont typeface="Arial"/>
              <a:buChar char="•"/>
            </a:pPr>
            <a:endParaRPr lang="en-US" sz="3400"/>
          </a:p>
          <a:p>
            <a:endParaRPr lang="en-US" sz="3400" i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24B9CC-A817-61AE-85C0-60C17A507E71}"/>
              </a:ext>
            </a:extLst>
          </p:cNvPr>
          <p:cNvSpPr txBox="1"/>
          <p:nvPr/>
        </p:nvSpPr>
        <p:spPr>
          <a:xfrm>
            <a:off x="27161" y="31370257"/>
            <a:ext cx="438097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46" name="Picture 4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5C5F22FB-117B-80AA-ABBD-CF948B2E77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4540" y="494312"/>
            <a:ext cx="2264967" cy="2252735"/>
          </a:xfrm>
          <a:prstGeom prst="rect">
            <a:avLst/>
          </a:prstGeom>
        </p:spPr>
      </p:pic>
      <p:pic>
        <p:nvPicPr>
          <p:cNvPr id="31" name="Picture 36">
            <a:extLst>
              <a:ext uri="{FF2B5EF4-FFF2-40B4-BE49-F238E27FC236}">
                <a16:creationId xmlns:a16="http://schemas.microsoft.com/office/drawing/2014/main" id="{A18FE0A7-D529-142F-DCFD-72E34CED6C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83339" y="21205657"/>
            <a:ext cx="5515277" cy="38477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15D7DB-A331-7BB4-30C4-EF77DE2D1760}"/>
              </a:ext>
            </a:extLst>
          </p:cNvPr>
          <p:cNvSpPr txBox="1"/>
          <p:nvPr/>
        </p:nvSpPr>
        <p:spPr>
          <a:xfrm>
            <a:off x="30875174" y="12253436"/>
            <a:ext cx="129636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/>
              <a:t>Graph I-V P-V curves based on field data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/>
              <a:t>Multimeter highlights the output load voltage is consistent at 5V in the connected circuit </a:t>
            </a:r>
          </a:p>
        </p:txBody>
      </p:sp>
      <p:sp>
        <p:nvSpPr>
          <p:cNvPr id="21" name="Shape 79">
            <a:extLst>
              <a:ext uri="{FF2B5EF4-FFF2-40B4-BE49-F238E27FC236}">
                <a16:creationId xmlns:a16="http://schemas.microsoft.com/office/drawing/2014/main" id="{EBA8C91D-BFA8-4621-7D88-A83264DFF4E4}"/>
              </a:ext>
            </a:extLst>
          </p:cNvPr>
          <p:cNvSpPr txBox="1"/>
          <p:nvPr/>
        </p:nvSpPr>
        <p:spPr>
          <a:xfrm>
            <a:off x="551032" y="23721219"/>
            <a:ext cx="12914847" cy="1211840"/>
          </a:xfrm>
          <a:prstGeom prst="rect">
            <a:avLst/>
          </a:prstGeom>
          <a:solidFill>
            <a:srgbClr val="ADDE78"/>
          </a:solidFill>
          <a:ln w="762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4800" b="1" err="1">
                <a:solidFill>
                  <a:srgbClr val="FFFFFF"/>
                </a:solidFill>
              </a:rPr>
              <a:t>Powersim</a:t>
            </a:r>
            <a:r>
              <a:rPr lang="en-US" sz="4800" b="1">
                <a:solidFill>
                  <a:srgbClr val="FFFFFF"/>
                </a:solidFill>
              </a:rPr>
              <a:t> Simulation</a:t>
            </a:r>
          </a:p>
        </p:txBody>
      </p:sp>
      <p:pic>
        <p:nvPicPr>
          <p:cNvPr id="43" name="Picture 46" descr="Chart&#10;&#10;Description automatically generated">
            <a:extLst>
              <a:ext uri="{FF2B5EF4-FFF2-40B4-BE49-F238E27FC236}">
                <a16:creationId xmlns:a16="http://schemas.microsoft.com/office/drawing/2014/main" id="{BC60FE14-980E-9A5D-A028-F1DECE491EA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897" t="4877" r="2168" b="1657"/>
          <a:stretch/>
        </p:blipFill>
        <p:spPr>
          <a:xfrm>
            <a:off x="22627087" y="5957687"/>
            <a:ext cx="6107505" cy="388421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'Wingdings 2',Sans-Serif</vt:lpstr>
      <vt:lpstr>simple-light-2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Carroll Chernich</dc:creator>
  <cp:lastModifiedBy>Fuchs, Nicolas</cp:lastModifiedBy>
  <cp:revision>2</cp:revision>
  <dcterms:modified xsi:type="dcterms:W3CDTF">2022-08-04T12:11:42Z</dcterms:modified>
</cp:coreProperties>
</file>