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notesSlides/notesSlide14.xml" ContentType="application/vnd.openxmlformats-officedocument.presentationml.notesSlide+xml"/>
  <Override PartName="/ppt/ink/ink2.xml" ContentType="application/inkml+xml"/>
  <Override PartName="/ppt/notesSlides/notesSlide15.xml" ContentType="application/vnd.openxmlformats-officedocument.presentationml.notesSlide+xml"/>
  <Override PartName="/ppt/ink/ink3.xml" ContentType="application/inkml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4"/>
  </p:sldMasterIdLst>
  <p:notesMasterIdLst>
    <p:notesMasterId r:id="rId24"/>
  </p:notesMasterIdLst>
  <p:sldIdLst>
    <p:sldId id="256" r:id="rId5"/>
    <p:sldId id="257" r:id="rId6"/>
    <p:sldId id="260" r:id="rId7"/>
    <p:sldId id="262" r:id="rId8"/>
    <p:sldId id="282" r:id="rId9"/>
    <p:sldId id="264" r:id="rId10"/>
    <p:sldId id="265" r:id="rId11"/>
    <p:sldId id="266" r:id="rId12"/>
    <p:sldId id="267" r:id="rId13"/>
    <p:sldId id="268" r:id="rId14"/>
    <p:sldId id="270" r:id="rId15"/>
    <p:sldId id="283" r:id="rId16"/>
    <p:sldId id="278" r:id="rId17"/>
    <p:sldId id="284" r:id="rId18"/>
    <p:sldId id="285" r:id="rId19"/>
    <p:sldId id="279" r:id="rId20"/>
    <p:sldId id="280" r:id="rId21"/>
    <p:sldId id="277" r:id="rId22"/>
    <p:sldId id="287" r:id="rId23"/>
  </p:sldIdLst>
  <p:sldSz cx="9144000" cy="5143500" type="screen16x9"/>
  <p:notesSz cx="6858000" cy="9144000"/>
  <p:embeddedFontLst>
    <p:embeddedFont>
      <p:font typeface="Average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6F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0EDE1B-16D8-467D-8AA2-0CDB0F2C46AB}" v="192" dt="2022-08-02T15:14:29.948"/>
    <p1510:client id="{24B71694-742E-96AB-DFCB-53A380CAC276}" v="186" dt="2022-08-01T19:37:06.116"/>
    <p1510:client id="{33F7B64D-783A-44ED-BF73-445479956B86}" v="20" dt="2022-08-02T18:07:25.104"/>
    <p1510:client id="{65CC0318-B263-2D18-1BBF-7030D23B98C5}" v="3" dt="2022-08-02T15:48:33.198"/>
    <p1510:client id="{74A0084E-87B7-460F-8D70-02FF74313444}" v="9" dt="2022-08-02T13:56:01.225"/>
    <p1510:client id="{A2BB665D-F94C-450D-9D23-0E5985F99DFE}" v="126" dt="2022-08-01T18:45:46.189"/>
    <p1510:client id="{AF2304C1-4080-485F-A96E-15E15BD384BB}" v="19" dt="2022-08-02T18:25:25.838"/>
    <p1510:client id="{BDE68BFC-90FC-4DAB-AC87-D361DE750357}" v="45" dt="2022-08-02T16:03:42.959"/>
    <p1510:client id="{C2C9632D-BFFA-CC4F-89F2-602C559B9030}" v="12" dt="2022-08-02T17:57:11.942"/>
    <p1510:client id="{C39717AD-8D82-4150-8E18-FCFA74E4106C}" v="17" dt="2022-08-01T19:36:16.115"/>
    <p1510:client id="{C798E00C-E385-1982-62F1-E5C524380FBA}" v="116" dt="2022-08-02T18:27:48.853"/>
    <p1510:client id="{CD6359E8-E463-439C-B015-3CEE13DC6345}" v="187" dt="2022-08-02T18:31:43.463"/>
    <p1510:client id="{DEC0A182-103E-41AC-B5CC-F7C7D6E61B45}" v="13" dt="2022-08-02T18:11:45.648"/>
    <p1510:client id="{E009FE36-61F6-4B5C-9F45-1AA1545B72CA}" v="1" dt="2022-08-02T17:27:51.377"/>
    <p1510:client id="{E0A41669-7459-4F1A-90FA-B1C5684BE534}" v="97" dt="2022-08-01T18:04:31.606"/>
    <p1510:client id="{E60B080D-F32E-284B-BA23-101C78777FE3}" v="56" dt="2022-08-01T18:37:17.698"/>
    <p1510:client id="{EB3A2F44-8389-4DEC-9F47-76F47F4631AF}" v="861" dt="2022-08-02T15:01:58.0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2T14:39:56.5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9574 1395 16383 0 0,'-2'0'0'0'0,"0"0"0"0"0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2T14:46:52.7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9574 1395 16383 0 0,'-2'0'0'0'0,"0"0"0"0"0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2T14:46:52.7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9574 1395 16383 0 0,'-2'0'0'0'0,"0"0"0"0"0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Change </a:t>
            </a:r>
            <a:r>
              <a:rPr lang="en-US" err="1"/>
              <a:t>ThZ</a:t>
            </a:r>
            <a:r>
              <a:rPr lang="en-US"/>
              <a:t> to THz</a:t>
            </a:r>
          </a:p>
          <a:p>
            <a:pPr marL="0" indent="0"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f486681481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f486681481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f487826227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f487826227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7a831ad13c7c93a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7a831ad13c7c93a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1686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latin typeface="Calibri"/>
                <a:cs typeface="Calibri"/>
              </a:rPr>
              <a:t>Pilot allows you to correct the channel and the process is called equalization</a:t>
            </a:r>
          </a:p>
          <a:p>
            <a:pPr>
              <a:buNone/>
            </a:pPr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1437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latin typeface="Calibri"/>
                <a:cs typeface="Calibri"/>
              </a:rPr>
              <a:t>Pilot allows you to correct the channel and the process is called equalization</a:t>
            </a:r>
          </a:p>
          <a:p>
            <a:pPr>
              <a:buNone/>
            </a:pPr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2004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latin typeface="Calibri"/>
                <a:cs typeface="Calibri"/>
              </a:rPr>
              <a:t>Pilot allows you to correct the channel and the process is called equalization</a:t>
            </a:r>
          </a:p>
          <a:p>
            <a:pPr>
              <a:buNone/>
            </a:pPr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090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f48782622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f48782622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f48668148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f48668148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1400">
              <a:solidFill>
                <a:srgbClr val="222222"/>
              </a:solidFill>
              <a:latin typeface="Times New Roman"/>
              <a:ea typeface="Times New Roman"/>
              <a:cs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7a831ad13c7c93a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7a831ad13c7c93a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7a831ad13c7c93a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7a831ad13c7c93a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7a831ad13c7c93a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7a831ad13c7c93a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5881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f487826227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f487826227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c01cc5836eb8a7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c01cc5836eb8a7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3e8e83a2b6_2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3e8e83a2b6_2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3e8e83a2b6_2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3e8e83a2b6_2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10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4267"/>
            </a:lvl1pPr>
            <a:lvl2pPr marL="812810" indent="0" algn="ctr">
              <a:buNone/>
              <a:defRPr sz="3556"/>
            </a:lvl2pPr>
            <a:lvl3pPr marL="1625620" indent="0" algn="ctr">
              <a:buNone/>
              <a:defRPr sz="3200"/>
            </a:lvl3pPr>
            <a:lvl4pPr marL="2438430" indent="0" algn="ctr">
              <a:buNone/>
              <a:defRPr sz="2844"/>
            </a:lvl4pPr>
            <a:lvl5pPr marL="3251241" indent="0" algn="ctr">
              <a:buNone/>
              <a:defRPr sz="2844"/>
            </a:lvl5pPr>
            <a:lvl6pPr marL="4064051" indent="0" algn="ctr">
              <a:buNone/>
              <a:defRPr sz="2844"/>
            </a:lvl6pPr>
            <a:lvl7pPr marL="4876861" indent="0" algn="ctr">
              <a:buNone/>
              <a:defRPr sz="2844"/>
            </a:lvl7pPr>
            <a:lvl8pPr marL="5689671" indent="0" algn="ctr">
              <a:buNone/>
              <a:defRPr sz="2844"/>
            </a:lvl8pPr>
            <a:lvl9pPr marL="6502481" indent="0" algn="ctr">
              <a:buNone/>
              <a:defRPr sz="2844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89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46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73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425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4230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55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10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1pPr>
            <a:lvl2pPr marL="81281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93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01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62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05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8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36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43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3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customXml" Target="../ink/ink1.xml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customXml" Target="../ink/ink2.xml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customXml" Target="../ink/ink3.xml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ciencedirect.com/topics/computer-science/wireless-syste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-37025" y="0"/>
            <a:ext cx="9216000" cy="6531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solidFill>
                  <a:schemeClr val="lt1"/>
                </a:solidFill>
              </a:rPr>
              <a:t>.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117000" y="3969000"/>
            <a:ext cx="5722200" cy="1011214"/>
          </a:xfrm>
          <a:prstGeom prst="rect">
            <a:avLst/>
          </a:prstGeom>
          <a:solidFill>
            <a:srgbClr val="1F6FC4">
              <a:alpha val="50196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err="1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Ollaya</a:t>
            </a:r>
            <a:r>
              <a:rPr lang="en" sz="15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r>
              <a:rPr lang="en" sz="1500" err="1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Krikib</a:t>
            </a:r>
            <a:r>
              <a:rPr lang="en" sz="15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, YSP Student, </a:t>
            </a:r>
            <a:r>
              <a:rPr lang="en" sz="1500" i="1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Boston Latin Academy</a:t>
            </a:r>
            <a:endParaRPr sz="1500" i="1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Logan Roberts, YSP Student, </a:t>
            </a:r>
            <a:r>
              <a:rPr lang="en" sz="1500" i="1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Catholic Memorial </a:t>
            </a:r>
            <a:endParaRPr sz="1500" i="1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err="1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Duschia</a:t>
            </a:r>
            <a:r>
              <a:rPr lang="en-US" sz="15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r>
              <a:rPr lang="en-US" sz="1500" err="1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Bode</a:t>
            </a:r>
            <a:r>
              <a:rPr lang="en-US" sz="1400" err="1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t</a:t>
            </a:r>
            <a:r>
              <a:rPr lang="en-US" sz="14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, Graduate Research Assistant</a:t>
            </a:r>
          </a:p>
          <a:p>
            <a:pPr algn="l">
              <a:spcBef>
                <a:spcPts val="0"/>
              </a:spcBef>
            </a:pPr>
            <a:r>
              <a:rPr lang="en-US" sz="14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Josep Jornet, Lab Director and Associate Professor</a:t>
            </a:r>
            <a:endParaRPr lang="en-US"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0878" y="94926"/>
            <a:ext cx="1103772" cy="51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3075" y="94925"/>
            <a:ext cx="2040950" cy="51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625" y="66850"/>
            <a:ext cx="2127847" cy="51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04532" y="38726"/>
            <a:ext cx="1614971" cy="57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62876" y="73970"/>
            <a:ext cx="572800" cy="561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297610" y="63350"/>
            <a:ext cx="572790" cy="5756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080C59-7C86-9224-F3A5-C975D715472C}"/>
              </a:ext>
            </a:extLst>
          </p:cNvPr>
          <p:cNvSpPr txBox="1"/>
          <p:nvPr/>
        </p:nvSpPr>
        <p:spPr>
          <a:xfrm>
            <a:off x="688303" y="1973135"/>
            <a:ext cx="776739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Average"/>
                <a:cs typeface="Calibri"/>
              </a:rPr>
              <a:t>Communications and Signal Processing for 6G THz Networks 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>
            <a:spLocks noGrp="1"/>
          </p:cNvSpPr>
          <p:nvPr>
            <p:ph type="title"/>
          </p:nvPr>
        </p:nvSpPr>
        <p:spPr>
          <a:xfrm>
            <a:off x="193453" y="20594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Ollaya’s Signal &amp; Constellation 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46" name="Google Shape;146;p25"/>
          <p:cNvPicPr preferRelativeResize="0"/>
          <p:nvPr/>
        </p:nvPicPr>
        <p:blipFill rotWithShape="1">
          <a:blip r:embed="rId3">
            <a:alphaModFix/>
          </a:blip>
          <a:srcRect t="3502"/>
          <a:stretch/>
        </p:blipFill>
        <p:spPr>
          <a:xfrm>
            <a:off x="94960" y="1111906"/>
            <a:ext cx="4014594" cy="3498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B2EFBFF4-6469-0C12-26FD-4450797D0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917" y="792156"/>
            <a:ext cx="5078467" cy="381256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>
            <a:spLocks noGrp="1"/>
          </p:cNvSpPr>
          <p:nvPr>
            <p:ph type="title"/>
          </p:nvPr>
        </p:nvSpPr>
        <p:spPr>
          <a:xfrm>
            <a:off x="311700" y="25967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Logans Signal &amp; Constellation </a:t>
            </a:r>
            <a:endParaRPr/>
          </a:p>
        </p:txBody>
      </p:sp>
      <p:pic>
        <p:nvPicPr>
          <p:cNvPr id="160" name="Google Shape;1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7650" y="977526"/>
            <a:ext cx="3515075" cy="1594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7"/>
          <p:cNvPicPr preferRelativeResize="0"/>
          <p:nvPr/>
        </p:nvPicPr>
        <p:blipFill rotWithShape="1">
          <a:blip r:embed="rId4">
            <a:alphaModFix/>
          </a:blip>
          <a:srcRect t="-897"/>
          <a:stretch/>
        </p:blipFill>
        <p:spPr>
          <a:xfrm>
            <a:off x="213200" y="1329325"/>
            <a:ext cx="4121500" cy="323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5351" y="2625075"/>
            <a:ext cx="2839674" cy="2341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311700" y="257756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Average"/>
                <a:ea typeface="Average"/>
                <a:cs typeface="Average"/>
                <a:sym typeface="Average"/>
              </a:rPr>
              <a:t>Creating and Receiving THz Signals 101</a:t>
            </a:r>
            <a:endParaRPr b="1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02" name="Google Shape;102;p20"/>
          <p:cNvSpPr txBox="1"/>
          <p:nvPr/>
        </p:nvSpPr>
        <p:spPr>
          <a:xfrm>
            <a:off x="613050" y="1024462"/>
            <a:ext cx="7917900" cy="480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330200">
              <a:lnSpc>
                <a:spcPct val="150000"/>
              </a:lnSpc>
              <a:buSzPts val="1600"/>
              <a:buFont typeface="Average"/>
              <a:buAutoNum type="romanUcPeriod"/>
            </a:pPr>
            <a:r>
              <a:rPr lang="en" sz="1600">
                <a:latin typeface="Average"/>
                <a:ea typeface="Average"/>
                <a:cs typeface="Average"/>
                <a:sym typeface="Average"/>
              </a:rPr>
              <a:t>Code Your Signal on Matlab </a:t>
            </a:r>
            <a:endParaRPr sz="1600"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30200">
              <a:lnSpc>
                <a:spcPct val="150000"/>
              </a:lnSpc>
              <a:buSzPts val="1600"/>
              <a:buFont typeface="Average"/>
              <a:buAutoNum type="alphaUcPeriod"/>
            </a:pPr>
            <a:r>
              <a:rPr lang="en" sz="1600">
                <a:latin typeface="Average"/>
                <a:ea typeface="Average"/>
                <a:cs typeface="Average"/>
                <a:sym typeface="Average"/>
              </a:rPr>
              <a:t>Modulate the information you want to be sent onto your sinusoid </a:t>
            </a:r>
            <a:endParaRPr sz="1600">
              <a:latin typeface="Average"/>
              <a:ea typeface="Average"/>
              <a:cs typeface="Average"/>
              <a:sym typeface="Average"/>
            </a:endParaRPr>
          </a:p>
          <a:p>
            <a:pPr marL="1371600" lvl="2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rage"/>
              <a:buAutoNum type="arabicPeriod"/>
            </a:pPr>
            <a:r>
              <a:rPr lang="en" sz="1600">
                <a:latin typeface="Average"/>
                <a:ea typeface="Average"/>
                <a:cs typeface="Average"/>
                <a:sym typeface="Average"/>
              </a:rPr>
              <a:t>ASK, FSK, PSK, QAM, etc.</a:t>
            </a:r>
            <a:endParaRPr sz="1600">
              <a:latin typeface="Average"/>
              <a:ea typeface="Average"/>
              <a:cs typeface="Average"/>
              <a:sym typeface="Average"/>
            </a:endParaRPr>
          </a:p>
          <a:p>
            <a:pPr marL="1371600" lvl="2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rage"/>
              <a:buAutoNum type="arabicPeriod"/>
            </a:pPr>
            <a:r>
              <a:rPr lang="en" sz="1600">
                <a:latin typeface="Average"/>
                <a:ea typeface="Average"/>
                <a:cs typeface="Average"/>
                <a:sym typeface="Average"/>
              </a:rPr>
              <a:t>Create a Constellation Plot to Represent Your Data</a:t>
            </a:r>
            <a:endParaRPr sz="1600"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30200">
              <a:lnSpc>
                <a:spcPct val="150000"/>
              </a:lnSpc>
              <a:buSzPts val="1600"/>
              <a:buFont typeface="Average"/>
              <a:buAutoNum type="alphaUcPeriod"/>
            </a:pPr>
            <a:r>
              <a:rPr lang="en-US" sz="2400" b="1" u="sng">
                <a:solidFill>
                  <a:srgbClr val="C00000"/>
                </a:solidFill>
                <a:latin typeface="Average"/>
                <a:ea typeface="Average"/>
                <a:cs typeface="Average"/>
                <a:sym typeface="Average"/>
              </a:rPr>
              <a:t>Create a Pilot </a:t>
            </a:r>
            <a:endParaRPr lang="en-US" sz="2400" b="1" u="sng">
              <a:solidFill>
                <a:srgbClr val="C00000"/>
              </a:solidFill>
              <a:latin typeface="Average"/>
              <a:ea typeface="Average"/>
              <a:cs typeface="Average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rage"/>
              <a:buAutoNum type="alphaUcPeriod"/>
            </a:pPr>
            <a:r>
              <a:rPr lang="en" sz="1600">
                <a:latin typeface="Average"/>
                <a:ea typeface="Average"/>
                <a:cs typeface="Average"/>
                <a:sym typeface="Average"/>
              </a:rPr>
              <a:t>Create a Header</a:t>
            </a:r>
            <a:endParaRPr sz="1600">
              <a:latin typeface="Average"/>
              <a:ea typeface="Average"/>
              <a:cs typeface="Average"/>
              <a:sym typeface="Average"/>
            </a:endParaRPr>
          </a:p>
          <a:p>
            <a:pPr marL="457200" indent="-330200">
              <a:lnSpc>
                <a:spcPct val="150000"/>
              </a:lnSpc>
              <a:buSzPts val="1600"/>
              <a:buFont typeface="Average"/>
              <a:buAutoNum type="romanUcPeriod"/>
            </a:pPr>
            <a:r>
              <a:rPr lang="en" sz="1600">
                <a:latin typeface="Average"/>
                <a:ea typeface="Average"/>
                <a:cs typeface="Average"/>
                <a:sym typeface="Average"/>
              </a:rPr>
              <a:t>Send Your Signal Through the Transmitter </a:t>
            </a:r>
            <a:endParaRPr sz="1600"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rage"/>
              <a:buAutoNum type="romanUcPeriod"/>
            </a:pPr>
            <a:r>
              <a:rPr lang="en" sz="1600">
                <a:latin typeface="Average"/>
                <a:ea typeface="Average"/>
                <a:cs typeface="Average"/>
                <a:sym typeface="Average"/>
              </a:rPr>
              <a:t>Receive the Signal Through Your Receiver</a:t>
            </a:r>
            <a:endParaRPr sz="1600"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rage"/>
              <a:buAutoNum type="alphaUcPeriod"/>
            </a:pPr>
            <a:r>
              <a:rPr lang="en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With A Lot of Noise that needs to be filtered out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indent="-330200">
              <a:lnSpc>
                <a:spcPct val="150000"/>
              </a:lnSpc>
              <a:buSzPts val="1600"/>
              <a:buFont typeface="Average"/>
              <a:buAutoNum type="romanUcPeriod"/>
            </a:pPr>
            <a:r>
              <a:rPr lang="en" sz="1600">
                <a:latin typeface="Average"/>
                <a:ea typeface="Average"/>
                <a:cs typeface="Average"/>
                <a:sym typeface="Average"/>
              </a:rPr>
              <a:t>Demodulate Your Signal and Receive The Information </a:t>
            </a:r>
            <a:endParaRPr sz="1600">
              <a:latin typeface="Average"/>
              <a:ea typeface="Average"/>
              <a:cs typeface="Average"/>
              <a:sym typeface="Average"/>
            </a:endParaRPr>
          </a:p>
          <a:p>
            <a:pPr marL="13716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Average"/>
              <a:ea typeface="Average"/>
              <a:cs typeface="Average"/>
              <a:sym typeface="Average"/>
            </a:endParaRPr>
          </a:p>
          <a:p>
            <a:pPr marL="13716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Average"/>
              <a:ea typeface="Average"/>
              <a:cs typeface="Average"/>
              <a:sym typeface="Average"/>
            </a:endParaRPr>
          </a:p>
        </p:txBody>
      </p:sp>
    </p:spTree>
    <p:extLst>
      <p:ext uri="{BB962C8B-B14F-4D97-AF65-F5344CB8AC3E}">
        <p14:creationId xmlns:p14="http://schemas.microsoft.com/office/powerpoint/2010/main" val="455495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EFF66-E178-5634-6B14-D5AD940E4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64" y="160574"/>
            <a:ext cx="7886700" cy="994172"/>
          </a:xfrm>
        </p:spPr>
        <p:txBody>
          <a:bodyPr>
            <a:normAutofit/>
          </a:bodyPr>
          <a:lstStyle/>
          <a:p>
            <a:pPr marL="457200" algn="ctr">
              <a:spcBef>
                <a:spcPts val="0"/>
              </a:spcBef>
            </a:pPr>
            <a:endParaRPr lang="en-US" sz="2400">
              <a:latin typeface="Average"/>
              <a:ea typeface="+mj-lt"/>
              <a:cs typeface="+mj-lt"/>
            </a:endParaRPr>
          </a:p>
          <a:p>
            <a:pPr algn="ctr"/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  <a:latin typeface="Average"/>
                <a:ea typeface="+mj-lt"/>
                <a:cs typeface="+mj-lt"/>
              </a:rPr>
              <a:t>Optimizing the length of the UN Lab’s pilot sequence </a:t>
            </a:r>
            <a:endParaRPr lang="en-US" sz="2400">
              <a:solidFill>
                <a:schemeClr val="dk1"/>
              </a:solidFill>
              <a:latin typeface="Average"/>
              <a:ea typeface="+mj-lt"/>
              <a:cs typeface="+mj-lt"/>
            </a:endParaRPr>
          </a:p>
          <a:p>
            <a:endParaRPr lang="en-US" sz="3600">
              <a:latin typeface="Average"/>
              <a:cs typeface="Helvetic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C1F6A-C2B6-807B-6F7D-981BBFA1D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80" y="988218"/>
            <a:ext cx="7886700" cy="32635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>
                <a:latin typeface="Average"/>
                <a:cs typeface="Calibri"/>
              </a:rPr>
              <a:t>A signals pilot allows the receiver to equalize the signal received and reverse as much noise/ interference as possible</a:t>
            </a:r>
          </a:p>
          <a:p>
            <a:pPr lvl="1"/>
            <a:endParaRPr lang="en-US" sz="1200">
              <a:latin typeface="Average"/>
              <a:cs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38D004F-159F-7928-B01B-6C738CE84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338" y="2687040"/>
            <a:ext cx="2109917" cy="224961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FFA8057-DDE4-6DFB-DB30-681826DBE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24" y="2849086"/>
            <a:ext cx="2048133" cy="217238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1955CDB-4A2F-24B2-2997-BAACC7525B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401" t="4487" r="-161" b="15224"/>
          <a:stretch/>
        </p:blipFill>
        <p:spPr>
          <a:xfrm flipH="1">
            <a:off x="2433815" y="2625122"/>
            <a:ext cx="850935" cy="10842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C01136-72C6-432E-9A0F-9ADDCA0B5A7E}"/>
              </a:ext>
            </a:extLst>
          </p:cNvPr>
          <p:cNvSpPr txBox="1"/>
          <p:nvPr/>
        </p:nvSpPr>
        <p:spPr>
          <a:xfrm>
            <a:off x="5267226" y="2892849"/>
            <a:ext cx="12844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71FF40A-2450-4703-9626-140EEF7EFBCC}"/>
                  </a:ext>
                </a:extLst>
              </p14:cNvPr>
              <p14:cNvContentPartPr/>
              <p14:nvPr/>
            </p14:nvContentPartPr>
            <p14:xfrm>
              <a:off x="4167997" y="-886892"/>
              <a:ext cx="9525" cy="9525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71FF40A-2450-4703-9626-140EEF7EFBC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72747" y="-1363142"/>
                <a:ext cx="198120" cy="9525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9" descr="Icon&#10;&#10;Description automatically generated">
            <a:extLst>
              <a:ext uri="{FF2B5EF4-FFF2-40B4-BE49-F238E27FC236}">
                <a16:creationId xmlns:a16="http://schemas.microsoft.com/office/drawing/2014/main" id="{D38CE317-131A-61A8-3C39-F5B822DBB3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41314" y="1489795"/>
            <a:ext cx="1686968" cy="16608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CEB4851-54BC-00B5-F062-04C7AFA652CB}"/>
              </a:ext>
            </a:extLst>
          </p:cNvPr>
          <p:cNvSpPr txBox="1"/>
          <p:nvPr/>
        </p:nvSpPr>
        <p:spPr>
          <a:xfrm>
            <a:off x="252435" y="1820478"/>
            <a:ext cx="1034540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Average"/>
                <a:cs typeface="Calibri"/>
              </a:rPr>
              <a:t>I know the pilot is SUPPOST to equal 6 but I'm hearing 3...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B894E3-0B61-0CAC-A4C7-B3009E3C68B6}"/>
              </a:ext>
            </a:extLst>
          </p:cNvPr>
          <p:cNvSpPr txBox="1"/>
          <p:nvPr/>
        </p:nvSpPr>
        <p:spPr>
          <a:xfrm>
            <a:off x="2161531" y="2982477"/>
            <a:ext cx="69247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Average"/>
                <a:cs typeface="Calibri"/>
              </a:rPr>
              <a:t>3</a:t>
            </a:r>
          </a:p>
        </p:txBody>
      </p:sp>
      <p:pic>
        <p:nvPicPr>
          <p:cNvPr id="22" name="Picture 22">
            <a:extLst>
              <a:ext uri="{FF2B5EF4-FFF2-40B4-BE49-F238E27FC236}">
                <a16:creationId xmlns:a16="http://schemas.microsoft.com/office/drawing/2014/main" id="{FFB39003-3E6F-54D9-461F-C8150A3B0D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6369" y="3035760"/>
            <a:ext cx="130059" cy="231667"/>
          </a:xfrm>
          <a:prstGeom prst="rect">
            <a:avLst/>
          </a:prstGeom>
        </p:spPr>
      </p:pic>
      <p:pic>
        <p:nvPicPr>
          <p:cNvPr id="23" name="Picture 23" descr="Shape&#10;&#10;Description automatically generated">
            <a:extLst>
              <a:ext uri="{FF2B5EF4-FFF2-40B4-BE49-F238E27FC236}">
                <a16:creationId xmlns:a16="http://schemas.microsoft.com/office/drawing/2014/main" id="{C495A4E2-62A4-7545-EDE2-DD87F18657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708176" y="1915484"/>
            <a:ext cx="1180069" cy="11580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93CF4DD-9C38-A06D-63B5-DAB534631523}"/>
              </a:ext>
            </a:extLst>
          </p:cNvPr>
          <p:cNvSpPr txBox="1"/>
          <p:nvPr/>
        </p:nvSpPr>
        <p:spPr>
          <a:xfrm>
            <a:off x="7081966" y="2154709"/>
            <a:ext cx="88041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>
                <a:latin typeface="Average"/>
                <a:cs typeface="Calibri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38858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EFF66-E178-5634-6B14-D5AD940E4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64" y="160574"/>
            <a:ext cx="7886700" cy="994172"/>
          </a:xfrm>
        </p:spPr>
        <p:txBody>
          <a:bodyPr>
            <a:normAutofit/>
          </a:bodyPr>
          <a:lstStyle/>
          <a:p>
            <a:pPr marL="457200" algn="ctr">
              <a:spcBef>
                <a:spcPts val="0"/>
              </a:spcBef>
            </a:pPr>
            <a:endParaRPr lang="en-US" sz="2400">
              <a:latin typeface="Average"/>
              <a:ea typeface="+mj-lt"/>
              <a:cs typeface="+mj-lt"/>
            </a:endParaRPr>
          </a:p>
          <a:p>
            <a:pPr algn="ctr"/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  <a:latin typeface="Average"/>
                <a:ea typeface="+mj-lt"/>
                <a:cs typeface="+mj-lt"/>
              </a:rPr>
              <a:t>How does a pilot help optimization?</a:t>
            </a:r>
            <a:endParaRPr lang="en-US">
              <a:solidFill>
                <a:schemeClr val="dk1"/>
              </a:solidFill>
            </a:endParaRPr>
          </a:p>
          <a:p>
            <a:endParaRPr lang="en-US" sz="3600">
              <a:latin typeface="Average"/>
              <a:cs typeface="Helvetic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C1F6A-C2B6-807B-6F7D-981BBFA1D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80" y="941880"/>
            <a:ext cx="7886700" cy="32635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 sz="1200">
                <a:latin typeface="Average"/>
                <a:cs typeface="Calibri"/>
              </a:rPr>
              <a:t>The receiver now knows that somewhere between when the transmitter transmitted the signal and the </a:t>
            </a:r>
            <a:r>
              <a:rPr lang="en-US" sz="1200" err="1">
                <a:latin typeface="Average"/>
                <a:cs typeface="Calibri"/>
              </a:rPr>
              <a:t>reciver</a:t>
            </a:r>
            <a:r>
              <a:rPr lang="en-US" sz="1200">
                <a:latin typeface="Average"/>
                <a:cs typeface="Calibri"/>
              </a:rPr>
              <a:t> received the signal some type of interference divided the entire signal by 2 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38D004F-159F-7928-B01B-6C738CE84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338" y="2687040"/>
            <a:ext cx="2109917" cy="224961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FFA8057-DDE4-6DFB-DB30-681826DBE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24" y="2849086"/>
            <a:ext cx="2048133" cy="217238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1955CDB-4A2F-24B2-2997-BAACC7525B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401" t="4487" r="-161" b="15224"/>
          <a:stretch/>
        </p:blipFill>
        <p:spPr>
          <a:xfrm flipH="1">
            <a:off x="2433815" y="2625122"/>
            <a:ext cx="850935" cy="10842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C01136-72C6-432E-9A0F-9ADDCA0B5A7E}"/>
              </a:ext>
            </a:extLst>
          </p:cNvPr>
          <p:cNvSpPr txBox="1"/>
          <p:nvPr/>
        </p:nvSpPr>
        <p:spPr>
          <a:xfrm>
            <a:off x="5267226" y="2892849"/>
            <a:ext cx="12844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71FF40A-2450-4703-9626-140EEF7EFBCC}"/>
                  </a:ext>
                </a:extLst>
              </p14:cNvPr>
              <p14:cNvContentPartPr/>
              <p14:nvPr/>
            </p14:nvContentPartPr>
            <p14:xfrm>
              <a:off x="4167997" y="-886892"/>
              <a:ext cx="9525" cy="9525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71FF40A-2450-4703-9626-140EEF7EFBC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72747" y="-1363142"/>
                <a:ext cx="198120" cy="9525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9" descr="Icon&#10;&#10;Description automatically generated">
            <a:extLst>
              <a:ext uri="{FF2B5EF4-FFF2-40B4-BE49-F238E27FC236}">
                <a16:creationId xmlns:a16="http://schemas.microsoft.com/office/drawing/2014/main" id="{D38CE317-131A-61A8-3C39-F5B822DBB3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41314" y="1489795"/>
            <a:ext cx="1686968" cy="16608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CEB4851-54BC-00B5-F062-04C7AFA652CB}"/>
              </a:ext>
            </a:extLst>
          </p:cNvPr>
          <p:cNvSpPr txBox="1"/>
          <p:nvPr/>
        </p:nvSpPr>
        <p:spPr>
          <a:xfrm>
            <a:off x="252435" y="1820478"/>
            <a:ext cx="1034540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Average"/>
                <a:cs typeface="Calibri"/>
              </a:rPr>
              <a:t>I know the pilot is SUPPOST to equal 6 but I'm hearing 3...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B894E3-0B61-0CAC-A4C7-B3009E3C68B6}"/>
              </a:ext>
            </a:extLst>
          </p:cNvPr>
          <p:cNvSpPr txBox="1"/>
          <p:nvPr/>
        </p:nvSpPr>
        <p:spPr>
          <a:xfrm>
            <a:off x="2161531" y="2982477"/>
            <a:ext cx="69247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Average"/>
                <a:cs typeface="Calibri"/>
              </a:rPr>
              <a:t>3</a:t>
            </a:r>
          </a:p>
        </p:txBody>
      </p:sp>
      <p:pic>
        <p:nvPicPr>
          <p:cNvPr id="22" name="Picture 22">
            <a:extLst>
              <a:ext uri="{FF2B5EF4-FFF2-40B4-BE49-F238E27FC236}">
                <a16:creationId xmlns:a16="http://schemas.microsoft.com/office/drawing/2014/main" id="{FFB39003-3E6F-54D9-461F-C8150A3B0D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6369" y="3035760"/>
            <a:ext cx="130059" cy="231667"/>
          </a:xfrm>
          <a:prstGeom prst="rect">
            <a:avLst/>
          </a:prstGeom>
        </p:spPr>
      </p:pic>
      <p:pic>
        <p:nvPicPr>
          <p:cNvPr id="23" name="Picture 23" descr="Shape&#10;&#10;Description automatically generated">
            <a:extLst>
              <a:ext uri="{FF2B5EF4-FFF2-40B4-BE49-F238E27FC236}">
                <a16:creationId xmlns:a16="http://schemas.microsoft.com/office/drawing/2014/main" id="{C495A4E2-62A4-7545-EDE2-DD87F18657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708176" y="1915484"/>
            <a:ext cx="1180069" cy="11580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93CF4DD-9C38-A06D-63B5-DAB534631523}"/>
              </a:ext>
            </a:extLst>
          </p:cNvPr>
          <p:cNvSpPr txBox="1"/>
          <p:nvPr/>
        </p:nvSpPr>
        <p:spPr>
          <a:xfrm>
            <a:off x="7081966" y="2154709"/>
            <a:ext cx="88041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>
                <a:latin typeface="Average"/>
                <a:cs typeface="Calibri"/>
              </a:rPr>
              <a:t>6</a:t>
            </a: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4C0D792-123C-15CB-6AE8-B0116FB8421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-282" b="10029"/>
          <a:stretch/>
        </p:blipFill>
        <p:spPr>
          <a:xfrm flipH="1">
            <a:off x="3742556" y="2146617"/>
            <a:ext cx="2431187" cy="2418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75873F-C584-9EB1-FA9B-C84CC8AFA33D}"/>
              </a:ext>
            </a:extLst>
          </p:cNvPr>
          <p:cNvSpPr txBox="1"/>
          <p:nvPr/>
        </p:nvSpPr>
        <p:spPr>
          <a:xfrm>
            <a:off x="4989040" y="1899851"/>
            <a:ext cx="957648" cy="7105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Division Sign 8">
            <a:extLst>
              <a:ext uri="{FF2B5EF4-FFF2-40B4-BE49-F238E27FC236}">
                <a16:creationId xmlns:a16="http://schemas.microsoft.com/office/drawing/2014/main" id="{66EDB500-A277-C561-2C5F-CFCD0375EB0F}"/>
              </a:ext>
            </a:extLst>
          </p:cNvPr>
          <p:cNvSpPr/>
          <p:nvPr/>
        </p:nvSpPr>
        <p:spPr>
          <a:xfrm>
            <a:off x="4991357" y="2157646"/>
            <a:ext cx="347533" cy="264894"/>
          </a:xfrm>
          <a:prstGeom prst="mathDivid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CEBED9-C10E-A72A-BA81-F81057313BA4}"/>
              </a:ext>
            </a:extLst>
          </p:cNvPr>
          <p:cNvSpPr txBox="1"/>
          <p:nvPr/>
        </p:nvSpPr>
        <p:spPr>
          <a:xfrm>
            <a:off x="5267067" y="2023419"/>
            <a:ext cx="61783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>
                <a:latin typeface="Average"/>
                <a:cs typeface="Calibri"/>
              </a:rPr>
              <a:t>2</a:t>
            </a:r>
            <a:endParaRPr lang="en-US" sz="2800" b="1">
              <a:latin typeface="Average"/>
            </a:endParaRPr>
          </a:p>
        </p:txBody>
      </p:sp>
    </p:spTree>
    <p:extLst>
      <p:ext uri="{BB962C8B-B14F-4D97-AF65-F5344CB8AC3E}">
        <p14:creationId xmlns:p14="http://schemas.microsoft.com/office/powerpoint/2010/main" val="208688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EFF66-E178-5634-6B14-D5AD940E4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64" y="160574"/>
            <a:ext cx="7886700" cy="994172"/>
          </a:xfrm>
        </p:spPr>
        <p:txBody>
          <a:bodyPr>
            <a:normAutofit/>
          </a:bodyPr>
          <a:lstStyle/>
          <a:p>
            <a:pPr marL="457200" algn="ctr">
              <a:spcBef>
                <a:spcPts val="0"/>
              </a:spcBef>
            </a:pPr>
            <a:endParaRPr lang="en-US" sz="2400">
              <a:latin typeface="Average"/>
              <a:ea typeface="+mj-lt"/>
              <a:cs typeface="+mj-lt"/>
            </a:endParaRPr>
          </a:p>
          <a:p>
            <a:pPr algn="ctr"/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  <a:latin typeface="Average"/>
                <a:ea typeface="+mj-lt"/>
                <a:cs typeface="+mj-lt"/>
              </a:rPr>
              <a:t>How does a pilot help optimization?</a:t>
            </a:r>
            <a:endParaRPr lang="en-US">
              <a:solidFill>
                <a:schemeClr val="dk1"/>
              </a:solidFill>
            </a:endParaRPr>
          </a:p>
          <a:p>
            <a:endParaRPr lang="en-US" sz="3600">
              <a:latin typeface="Average"/>
              <a:cs typeface="Helvetic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C1F6A-C2B6-807B-6F7D-981BBFA1D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80" y="941880"/>
            <a:ext cx="7886700" cy="32635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 sz="1200">
                <a:latin typeface="Average"/>
                <a:cs typeface="Calibri"/>
              </a:rPr>
              <a:t>The receiver now knows that somewhere between when the transmitter transmitted the signal and the </a:t>
            </a:r>
            <a:r>
              <a:rPr lang="en-US" sz="1200" err="1">
                <a:latin typeface="Average"/>
                <a:cs typeface="Calibri"/>
              </a:rPr>
              <a:t>reciver</a:t>
            </a:r>
            <a:r>
              <a:rPr lang="en-US" sz="1200">
                <a:latin typeface="Average"/>
                <a:cs typeface="Calibri"/>
              </a:rPr>
              <a:t> received the signal some type of interference divided the entire signal by 2 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38D004F-159F-7928-B01B-6C738CE84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338" y="2687040"/>
            <a:ext cx="2109917" cy="224961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FFA8057-DDE4-6DFB-DB30-681826DBE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24" y="2849086"/>
            <a:ext cx="2048133" cy="217238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1955CDB-4A2F-24B2-2997-BAACC7525B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401" t="4487" r="-161" b="15224"/>
          <a:stretch/>
        </p:blipFill>
        <p:spPr>
          <a:xfrm flipH="1">
            <a:off x="2433815" y="2625122"/>
            <a:ext cx="850935" cy="10842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C01136-72C6-432E-9A0F-9ADDCA0B5A7E}"/>
              </a:ext>
            </a:extLst>
          </p:cNvPr>
          <p:cNvSpPr txBox="1"/>
          <p:nvPr/>
        </p:nvSpPr>
        <p:spPr>
          <a:xfrm>
            <a:off x="5267226" y="2892849"/>
            <a:ext cx="12844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71FF40A-2450-4703-9626-140EEF7EFBCC}"/>
                  </a:ext>
                </a:extLst>
              </p14:cNvPr>
              <p14:cNvContentPartPr/>
              <p14:nvPr/>
            </p14:nvContentPartPr>
            <p14:xfrm>
              <a:off x="4167997" y="-886892"/>
              <a:ext cx="9525" cy="9525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71FF40A-2450-4703-9626-140EEF7EFBC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72747" y="-1363142"/>
                <a:ext cx="198120" cy="9525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9" descr="Icon&#10;&#10;Description automatically generated">
            <a:extLst>
              <a:ext uri="{FF2B5EF4-FFF2-40B4-BE49-F238E27FC236}">
                <a16:creationId xmlns:a16="http://schemas.microsoft.com/office/drawing/2014/main" id="{D38CE317-131A-61A8-3C39-F5B822DBB3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41314" y="1489795"/>
            <a:ext cx="1686968" cy="16608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CEB4851-54BC-00B5-F062-04C7AFA652CB}"/>
              </a:ext>
            </a:extLst>
          </p:cNvPr>
          <p:cNvSpPr txBox="1"/>
          <p:nvPr/>
        </p:nvSpPr>
        <p:spPr>
          <a:xfrm>
            <a:off x="252435" y="1820478"/>
            <a:ext cx="1034540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Average"/>
                <a:cs typeface="Calibri"/>
              </a:rPr>
              <a:t>I know the pilot is SUPPOST to equal 6 but I'm hearing 3...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B894E3-0B61-0CAC-A4C7-B3009E3C68B6}"/>
              </a:ext>
            </a:extLst>
          </p:cNvPr>
          <p:cNvSpPr txBox="1"/>
          <p:nvPr/>
        </p:nvSpPr>
        <p:spPr>
          <a:xfrm>
            <a:off x="2161531" y="2982477"/>
            <a:ext cx="69247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Average"/>
                <a:cs typeface="Calibri"/>
              </a:rPr>
              <a:t>3</a:t>
            </a:r>
          </a:p>
        </p:txBody>
      </p:sp>
      <p:pic>
        <p:nvPicPr>
          <p:cNvPr id="22" name="Picture 22">
            <a:extLst>
              <a:ext uri="{FF2B5EF4-FFF2-40B4-BE49-F238E27FC236}">
                <a16:creationId xmlns:a16="http://schemas.microsoft.com/office/drawing/2014/main" id="{FFB39003-3E6F-54D9-461F-C8150A3B0D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6369" y="3035760"/>
            <a:ext cx="130059" cy="231667"/>
          </a:xfrm>
          <a:prstGeom prst="rect">
            <a:avLst/>
          </a:prstGeom>
        </p:spPr>
      </p:pic>
      <p:pic>
        <p:nvPicPr>
          <p:cNvPr id="23" name="Picture 23" descr="Shape&#10;&#10;Description automatically generated">
            <a:extLst>
              <a:ext uri="{FF2B5EF4-FFF2-40B4-BE49-F238E27FC236}">
                <a16:creationId xmlns:a16="http://schemas.microsoft.com/office/drawing/2014/main" id="{C495A4E2-62A4-7545-EDE2-DD87F18657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708176" y="1915484"/>
            <a:ext cx="1180069" cy="11580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93CF4DD-9C38-A06D-63B5-DAB534631523}"/>
              </a:ext>
            </a:extLst>
          </p:cNvPr>
          <p:cNvSpPr txBox="1"/>
          <p:nvPr/>
        </p:nvSpPr>
        <p:spPr>
          <a:xfrm>
            <a:off x="7081966" y="2154709"/>
            <a:ext cx="88041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>
                <a:latin typeface="Average"/>
                <a:cs typeface="Calibri"/>
              </a:rPr>
              <a:t>6</a:t>
            </a: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4C0D792-123C-15CB-6AE8-B0116FB8421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-282" b="10029"/>
          <a:stretch/>
        </p:blipFill>
        <p:spPr>
          <a:xfrm flipH="1">
            <a:off x="3742556" y="2146617"/>
            <a:ext cx="2431187" cy="2418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75873F-C584-9EB1-FA9B-C84CC8AFA33D}"/>
              </a:ext>
            </a:extLst>
          </p:cNvPr>
          <p:cNvSpPr txBox="1"/>
          <p:nvPr/>
        </p:nvSpPr>
        <p:spPr>
          <a:xfrm>
            <a:off x="4989040" y="1899851"/>
            <a:ext cx="957648" cy="7105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Division Sign 8">
            <a:extLst>
              <a:ext uri="{FF2B5EF4-FFF2-40B4-BE49-F238E27FC236}">
                <a16:creationId xmlns:a16="http://schemas.microsoft.com/office/drawing/2014/main" id="{66EDB500-A277-C561-2C5F-CFCD0375EB0F}"/>
              </a:ext>
            </a:extLst>
          </p:cNvPr>
          <p:cNvSpPr/>
          <p:nvPr/>
        </p:nvSpPr>
        <p:spPr>
          <a:xfrm>
            <a:off x="4991357" y="2157646"/>
            <a:ext cx="347533" cy="264894"/>
          </a:xfrm>
          <a:prstGeom prst="mathDivid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CEBED9-C10E-A72A-BA81-F81057313BA4}"/>
              </a:ext>
            </a:extLst>
          </p:cNvPr>
          <p:cNvSpPr txBox="1"/>
          <p:nvPr/>
        </p:nvSpPr>
        <p:spPr>
          <a:xfrm>
            <a:off x="5267067" y="2023419"/>
            <a:ext cx="61783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>
                <a:latin typeface="Average"/>
                <a:cs typeface="Calibri"/>
              </a:rPr>
              <a:t>2</a:t>
            </a:r>
            <a:endParaRPr lang="en-US" sz="2800" b="1">
              <a:latin typeface="Averag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00373-3C52-D347-8154-0100DDB29719}"/>
              </a:ext>
            </a:extLst>
          </p:cNvPr>
          <p:cNvSpPr txBox="1"/>
          <p:nvPr/>
        </p:nvSpPr>
        <p:spPr>
          <a:xfrm>
            <a:off x="1938972" y="4495841"/>
            <a:ext cx="58192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verage"/>
                <a:cs typeface="Calibri"/>
              </a:rPr>
              <a:t>Now the receiver knows it must multiply the entire signal by 2 in order to reverse the affects of the channel </a:t>
            </a:r>
            <a:endParaRPr lang="en-US">
              <a:latin typeface="Average"/>
            </a:endParaRPr>
          </a:p>
        </p:txBody>
      </p:sp>
    </p:spTree>
    <p:extLst>
      <p:ext uri="{BB962C8B-B14F-4D97-AF65-F5344CB8AC3E}">
        <p14:creationId xmlns:p14="http://schemas.microsoft.com/office/powerpoint/2010/main" val="353023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95F1F-CA45-C01E-6A0E-EBC38A774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23" y="657419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" sz="3600">
                <a:solidFill>
                  <a:schemeClr val="dk1"/>
                </a:solidFill>
                <a:highlight>
                  <a:srgbClr val="FFFFFF"/>
                </a:highlight>
                <a:latin typeface="Average"/>
                <a:ea typeface="+mj-lt"/>
                <a:cs typeface="+mj-lt"/>
              </a:rPr>
              <a:t>Optimizing the length of the UN Lab’s pilot sequence </a:t>
            </a:r>
            <a:endParaRPr lang="en-US" sz="3600">
              <a:solidFill>
                <a:schemeClr val="dk1"/>
              </a:solidFill>
              <a:latin typeface="Average"/>
              <a:ea typeface="+mj-lt"/>
              <a:cs typeface="+mj-lt"/>
            </a:endParaRPr>
          </a:p>
          <a:p>
            <a:endParaRPr lang="en-US" sz="3600">
              <a:latin typeface="Average"/>
              <a:cs typeface="Helvetic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82007-43DB-DC6F-FA92-2C565D946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8124"/>
            <a:ext cx="8236808" cy="32635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>
              <a:latin typeface="Average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b="1">
                <a:latin typeface="Average"/>
              </a:rPr>
              <a:t>What can the length (how many bits can we send) of a signal be before a 240 bit pilot can no longer equalize the signal (reverse the affect of the channel)?</a:t>
            </a:r>
            <a:endParaRPr lang="en-US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790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659DE-A4D4-C7AC-6AAF-10A064FBF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299" y="155417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sz="3600">
                <a:latin typeface="Average"/>
                <a:cs typeface="Helvetica"/>
              </a:rPr>
              <a:t>QAM Modulations and PSK Modulations</a:t>
            </a:r>
            <a:endParaRPr lang="en-US" sz="3600">
              <a:latin typeface="Average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52A23B-0C16-7ECE-F892-B1BEEFE471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24631"/>
              </p:ext>
            </p:extLst>
          </p:nvPr>
        </p:nvGraphicFramePr>
        <p:xfrm>
          <a:off x="192443" y="1218811"/>
          <a:ext cx="4262344" cy="272920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65586">
                  <a:extLst>
                    <a:ext uri="{9D8B030D-6E8A-4147-A177-3AD203B41FA5}">
                      <a16:colId xmlns:a16="http://schemas.microsoft.com/office/drawing/2014/main" val="2782678652"/>
                    </a:ext>
                  </a:extLst>
                </a:gridCol>
                <a:gridCol w="1065586">
                  <a:extLst>
                    <a:ext uri="{9D8B030D-6E8A-4147-A177-3AD203B41FA5}">
                      <a16:colId xmlns:a16="http://schemas.microsoft.com/office/drawing/2014/main" val="2109616644"/>
                    </a:ext>
                  </a:extLst>
                </a:gridCol>
                <a:gridCol w="1065586">
                  <a:extLst>
                    <a:ext uri="{9D8B030D-6E8A-4147-A177-3AD203B41FA5}">
                      <a16:colId xmlns:a16="http://schemas.microsoft.com/office/drawing/2014/main" val="2211495921"/>
                    </a:ext>
                  </a:extLst>
                </a:gridCol>
                <a:gridCol w="1065586">
                  <a:extLst>
                    <a:ext uri="{9D8B030D-6E8A-4147-A177-3AD203B41FA5}">
                      <a16:colId xmlns:a16="http://schemas.microsoft.com/office/drawing/2014/main" val="490150799"/>
                    </a:ext>
                  </a:extLst>
                </a:gridCol>
              </a:tblGrid>
              <a:tr h="531349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QAM​​</a:t>
                      </a:r>
                      <a:endParaRPr lang="en-US" sz="12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Symbol Rate​​</a:t>
                      </a:r>
                      <a:endParaRPr lang="en-US" sz="12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Number of Symbols​​</a:t>
                      </a:r>
                      <a:endParaRPr lang="en-US" sz="12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BER​​</a:t>
                      </a:r>
                      <a:endParaRPr lang="en-US" sz="12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0188286"/>
                  </a:ext>
                </a:extLst>
              </a:tr>
              <a:tr h="313979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64​​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1e9​​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4000​​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0.4964​​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5292300"/>
                  </a:ext>
                </a:extLst>
              </a:tr>
              <a:tr h="313979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64​​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2.5e9​​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8000​​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0.5011​​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621655"/>
                  </a:ext>
                </a:extLst>
              </a:tr>
              <a:tr h="313979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64​​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5e9​​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2000​​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0.2254​​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135267"/>
                  </a:ext>
                </a:extLst>
              </a:tr>
              <a:tr h="313979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64​​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5e9​​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4000​​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0.1901​​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937759"/>
                  </a:ext>
                </a:extLst>
              </a:tr>
              <a:tr h="313979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64​​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5e9​​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15000​​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0.3187​​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880331"/>
                  </a:ext>
                </a:extLst>
              </a:tr>
              <a:tr h="313979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64​​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1e10​​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6000​​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0.2109​​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780250"/>
                  </a:ext>
                </a:extLst>
              </a:tr>
              <a:tr h="313979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64​​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1e10​​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8000​​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0.2881​​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24585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6A368E5-3841-3D7F-D835-E67EF6B049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163460"/>
              </p:ext>
            </p:extLst>
          </p:nvPr>
        </p:nvGraphicFramePr>
        <p:xfrm>
          <a:off x="4665306" y="1212979"/>
          <a:ext cx="4251904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4938">
                  <a:extLst>
                    <a:ext uri="{9D8B030D-6E8A-4147-A177-3AD203B41FA5}">
                      <a16:colId xmlns:a16="http://schemas.microsoft.com/office/drawing/2014/main" val="4079567151"/>
                    </a:ext>
                  </a:extLst>
                </a:gridCol>
                <a:gridCol w="1151014">
                  <a:extLst>
                    <a:ext uri="{9D8B030D-6E8A-4147-A177-3AD203B41FA5}">
                      <a16:colId xmlns:a16="http://schemas.microsoft.com/office/drawing/2014/main" val="3531910128"/>
                    </a:ext>
                  </a:extLst>
                </a:gridCol>
                <a:gridCol w="1062976">
                  <a:extLst>
                    <a:ext uri="{9D8B030D-6E8A-4147-A177-3AD203B41FA5}">
                      <a16:colId xmlns:a16="http://schemas.microsoft.com/office/drawing/2014/main" val="439225021"/>
                    </a:ext>
                  </a:extLst>
                </a:gridCol>
                <a:gridCol w="1062976">
                  <a:extLst>
                    <a:ext uri="{9D8B030D-6E8A-4147-A177-3AD203B41FA5}">
                      <a16:colId xmlns:a16="http://schemas.microsoft.com/office/drawing/2014/main" val="290200243"/>
                    </a:ext>
                  </a:extLst>
                </a:gridCol>
              </a:tblGrid>
              <a:tr h="434162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PSK​</a:t>
                      </a:r>
                      <a:endParaRPr lang="en-US" sz="12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Symbol Rate​</a:t>
                      </a:r>
                      <a:endParaRPr lang="en-US" sz="12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Number of Symbols​</a:t>
                      </a:r>
                      <a:endParaRPr lang="en-US" sz="12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BER​</a:t>
                      </a:r>
                      <a:endParaRPr lang="en-US" sz="12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243209"/>
                  </a:ext>
                </a:extLst>
              </a:tr>
              <a:tr h="239232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4​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1e9​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2000​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0​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414721"/>
                  </a:ext>
                </a:extLst>
              </a:tr>
              <a:tr h="230371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4​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1e9​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4000​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0​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159566"/>
                  </a:ext>
                </a:extLst>
              </a:tr>
              <a:tr h="230371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8​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2.5e9​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8000​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0.4975​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578596"/>
                  </a:ext>
                </a:extLst>
              </a:tr>
              <a:tr h="230371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8​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2.5e9​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10000​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0​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170598"/>
                  </a:ext>
                </a:extLst>
              </a:tr>
              <a:tr h="230371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16​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5e9​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20000​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0.1044​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785691"/>
                  </a:ext>
                </a:extLst>
              </a:tr>
              <a:tr h="230371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16​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5e9​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10000​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0.0262​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2070019"/>
                  </a:ext>
                </a:extLst>
              </a:tr>
              <a:tr h="230371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32​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10e9​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40000​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0.1744​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582498"/>
                  </a:ext>
                </a:extLst>
              </a:tr>
              <a:tr h="230371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32​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10e9​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30000​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0.1745​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442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8763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4"/>
          <p:cNvSpPr txBox="1">
            <a:spLocks noGrp="1"/>
          </p:cNvSpPr>
          <p:nvPr>
            <p:ph type="title"/>
          </p:nvPr>
        </p:nvSpPr>
        <p:spPr>
          <a:xfrm>
            <a:off x="311700" y="204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20" b="1">
                <a:latin typeface="Average"/>
                <a:ea typeface="Average"/>
                <a:cs typeface="Average"/>
                <a:sym typeface="Average"/>
              </a:rPr>
              <a:t>Acknowledgements</a:t>
            </a:r>
            <a:r>
              <a:rPr lang="en" sz="2620">
                <a:latin typeface="Average"/>
                <a:ea typeface="Average"/>
                <a:cs typeface="Average"/>
                <a:sym typeface="Average"/>
              </a:rPr>
              <a:t> </a:t>
            </a:r>
            <a:endParaRPr sz="262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10" name="Google Shape;210;p34"/>
          <p:cNvSpPr txBox="1">
            <a:spLocks noGrp="1"/>
          </p:cNvSpPr>
          <p:nvPr>
            <p:ph type="body" idx="1"/>
          </p:nvPr>
        </p:nvSpPr>
        <p:spPr>
          <a:xfrm>
            <a:off x="4761188" y="603544"/>
            <a:ext cx="3954900" cy="424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222222"/>
                </a:solidFill>
                <a:latin typeface="Average"/>
                <a:ea typeface="Average"/>
                <a:cs typeface="Average"/>
                <a:sym typeface="Average"/>
              </a:rPr>
              <a:t>Ultrabroadband </a:t>
            </a:r>
            <a:r>
              <a:rPr lang="en-US" sz="2000" b="1" err="1">
                <a:solidFill>
                  <a:srgbClr val="222222"/>
                </a:solidFill>
                <a:latin typeface="Average"/>
                <a:ea typeface="Average"/>
                <a:cs typeface="Average"/>
                <a:sym typeface="Average"/>
              </a:rPr>
              <a:t>Nanonetworking</a:t>
            </a:r>
            <a:r>
              <a:rPr lang="en-US" sz="2000" b="1">
                <a:solidFill>
                  <a:srgbClr val="222222"/>
                </a:solidFill>
                <a:latin typeface="Average"/>
                <a:ea typeface="Average"/>
                <a:cs typeface="Average"/>
                <a:sym typeface="Average"/>
              </a:rPr>
              <a:t> Laboratory​</a:t>
            </a:r>
            <a:endParaRPr lang="en-US" sz="2000" b="1">
              <a:solidFill>
                <a:srgbClr val="222222"/>
              </a:solidFill>
              <a:latin typeface="Average"/>
              <a:ea typeface="Average"/>
              <a:cs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834"/>
              <a:buFont typeface="Arial"/>
              <a:buNone/>
            </a:pPr>
            <a:endParaRPr lang="en-US" sz="2000">
              <a:solidFill>
                <a:srgbClr val="222222"/>
              </a:solidFill>
              <a:latin typeface="Average"/>
              <a:ea typeface="Average"/>
              <a:cs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22222"/>
                </a:solidFill>
                <a:latin typeface="Average"/>
                <a:ea typeface="Average"/>
                <a:cs typeface="Average"/>
                <a:sym typeface="Average"/>
              </a:rPr>
              <a:t>Institute for the Wireless Internet of Things &amp; SMART Center​</a:t>
            </a:r>
            <a:endParaRPr lang="en-US" sz="2000">
              <a:solidFill>
                <a:srgbClr val="222222"/>
              </a:solidFill>
              <a:latin typeface="Average"/>
              <a:ea typeface="Average"/>
              <a:cs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834"/>
              <a:buFont typeface="Arial"/>
              <a:buNone/>
            </a:pPr>
            <a:endParaRPr lang="en-US" sz="2000">
              <a:solidFill>
                <a:srgbClr val="222222"/>
              </a:solidFill>
              <a:latin typeface="Average"/>
              <a:ea typeface="Average"/>
              <a:cs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22222"/>
                </a:solidFill>
                <a:latin typeface="Average"/>
                <a:ea typeface="Average"/>
                <a:cs typeface="Average"/>
                <a:sym typeface="Average"/>
              </a:rPr>
              <a:t>Northeastern University​</a:t>
            </a:r>
            <a:endParaRPr lang="en-US" sz="2000">
              <a:solidFill>
                <a:srgbClr val="222222"/>
              </a:solidFill>
              <a:latin typeface="Average"/>
              <a:ea typeface="Average"/>
              <a:cs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834"/>
              <a:buFont typeface="Arial"/>
              <a:buNone/>
            </a:pPr>
            <a:endParaRPr lang="en-US" sz="2000">
              <a:solidFill>
                <a:srgbClr val="222222"/>
              </a:solidFill>
              <a:latin typeface="Average"/>
              <a:ea typeface="Average"/>
              <a:cs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err="1">
                <a:solidFill>
                  <a:srgbClr val="222222"/>
                </a:solidFill>
                <a:latin typeface="Average"/>
                <a:ea typeface="Average"/>
                <a:cs typeface="Average"/>
                <a:sym typeface="Average"/>
              </a:rPr>
              <a:t>Josep</a:t>
            </a:r>
            <a:r>
              <a:rPr lang="en-US" sz="2000" u="sng">
                <a:solidFill>
                  <a:srgbClr val="222222"/>
                </a:solidFill>
                <a:latin typeface="Average"/>
                <a:ea typeface="Average"/>
                <a:cs typeface="Average"/>
                <a:sym typeface="Average"/>
              </a:rPr>
              <a:t> Jornet:</a:t>
            </a:r>
            <a:endParaRPr lang="en-US" sz="2000" u="sng">
              <a:solidFill>
                <a:srgbClr val="222222"/>
              </a:solidFill>
              <a:latin typeface="Average"/>
              <a:ea typeface="Average"/>
              <a:cs typeface="Average"/>
            </a:endParaRPr>
          </a:p>
          <a:p>
            <a:pPr marL="0" indent="0" algn="ctr">
              <a:buNone/>
            </a:pPr>
            <a:r>
              <a:rPr lang="en-US" sz="2000">
                <a:solidFill>
                  <a:srgbClr val="222222"/>
                </a:solidFill>
                <a:latin typeface="Average"/>
                <a:ea typeface="Average"/>
                <a:cs typeface="Average"/>
                <a:sym typeface="Average"/>
              </a:rPr>
              <a:t> jmjornet@northeastern.edu </a:t>
            </a:r>
            <a:endParaRPr lang="en-US" sz="2000">
              <a:solidFill>
                <a:srgbClr val="222222"/>
              </a:solidFill>
              <a:latin typeface="Average"/>
              <a:ea typeface="Average"/>
              <a:cs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>
              <a:solidFill>
                <a:srgbClr val="222222"/>
              </a:solidFill>
              <a:latin typeface="Average"/>
              <a:ea typeface="Average"/>
              <a:cs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err="1">
                <a:solidFill>
                  <a:srgbClr val="222222"/>
                </a:solidFill>
                <a:latin typeface="Average"/>
                <a:ea typeface="Average"/>
                <a:cs typeface="Average"/>
                <a:sym typeface="Average"/>
              </a:rPr>
              <a:t>Duschia</a:t>
            </a:r>
            <a:r>
              <a:rPr lang="en-US" sz="2000" u="sng">
                <a:solidFill>
                  <a:srgbClr val="222222"/>
                </a:solidFill>
                <a:latin typeface="Average"/>
                <a:ea typeface="Average"/>
                <a:cs typeface="Average"/>
                <a:sym typeface="Average"/>
              </a:rPr>
              <a:t> Bodet: </a:t>
            </a:r>
            <a:r>
              <a:rPr lang="en-US" sz="2000">
                <a:solidFill>
                  <a:srgbClr val="222222"/>
                </a:solidFill>
                <a:latin typeface="Average"/>
                <a:ea typeface="Average"/>
                <a:cs typeface="Average"/>
                <a:sym typeface="Average"/>
              </a:rPr>
              <a:t>bodet.d@northeastern.edu ​</a:t>
            </a:r>
            <a:endParaRPr lang="en-US" sz="2000">
              <a:solidFill>
                <a:srgbClr val="222222"/>
              </a:solidFill>
              <a:latin typeface="Average"/>
              <a:ea typeface="Average"/>
              <a:cs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834"/>
              <a:buFont typeface="Arial"/>
              <a:buNone/>
            </a:pPr>
            <a:endParaRPr lang="en-US" sz="2000">
              <a:solidFill>
                <a:srgbClr val="222222"/>
              </a:solidFill>
              <a:latin typeface="Average"/>
              <a:ea typeface="Average"/>
              <a:cs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834"/>
              <a:buFont typeface="Arial"/>
              <a:buNone/>
            </a:pPr>
            <a:r>
              <a:rPr lang="en-US" sz="2000">
                <a:solidFill>
                  <a:srgbClr val="222222"/>
                </a:solidFill>
                <a:latin typeface="Average"/>
                <a:ea typeface="Average"/>
                <a:cs typeface="Average"/>
                <a:sym typeface="Average"/>
              </a:rPr>
              <a:t>www.unlab.tech</a:t>
            </a:r>
            <a:endParaRPr lang="en-US" sz="2000">
              <a:solidFill>
                <a:srgbClr val="222222"/>
              </a:solidFill>
              <a:latin typeface="Average"/>
              <a:ea typeface="Average"/>
              <a:cs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sz="1500">
              <a:latin typeface="Average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BF9F9F9-A77C-9C98-802E-BB93A31B9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643" y="824928"/>
            <a:ext cx="1405894" cy="190493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F6CB830-F0E0-9F12-217A-6BEC7ADC5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236" y="952567"/>
            <a:ext cx="1609901" cy="17578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AB47C-E2D8-07D5-ACC7-6D6E69ABE040}"/>
              </a:ext>
            </a:extLst>
          </p:cNvPr>
          <p:cNvSpPr txBox="1"/>
          <p:nvPr/>
        </p:nvSpPr>
        <p:spPr>
          <a:xfrm>
            <a:off x="239227" y="2714560"/>
            <a:ext cx="1896340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err="1">
                <a:latin typeface="Average"/>
              </a:rPr>
              <a:t>Josep</a:t>
            </a:r>
            <a:r>
              <a:rPr lang="en-US" sz="1500">
                <a:latin typeface="Average"/>
              </a:rPr>
              <a:t> Jornet</a:t>
            </a:r>
            <a:endParaRPr lang="en-US"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BB5F36-F561-1461-ADC3-EEB4894B8442}"/>
              </a:ext>
            </a:extLst>
          </p:cNvPr>
          <p:cNvSpPr txBox="1"/>
          <p:nvPr/>
        </p:nvSpPr>
        <p:spPr>
          <a:xfrm>
            <a:off x="2793190" y="2722609"/>
            <a:ext cx="1428749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err="1">
                <a:latin typeface="Average"/>
              </a:rPr>
              <a:t>Duschia</a:t>
            </a:r>
            <a:r>
              <a:rPr lang="en-US" sz="1500">
                <a:latin typeface="Average"/>
              </a:rPr>
              <a:t> Bodet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D8537782-5055-EDB1-F420-02A5CEBBDEFB}"/>
              </a:ext>
            </a:extLst>
          </p:cNvPr>
          <p:cNvSpPr txBox="1"/>
          <p:nvPr/>
        </p:nvSpPr>
        <p:spPr>
          <a:xfrm>
            <a:off x="2208068" y="4745181"/>
            <a:ext cx="17058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217556-1251-37FD-B56F-6BE23F550633}"/>
              </a:ext>
            </a:extLst>
          </p:cNvPr>
          <p:cNvSpPr txBox="1"/>
          <p:nvPr/>
        </p:nvSpPr>
        <p:spPr>
          <a:xfrm>
            <a:off x="556054" y="3127804"/>
            <a:ext cx="4324864" cy="16158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b="1">
                <a:latin typeface="Average"/>
                <a:ea typeface="+mn-lt"/>
                <a:cs typeface="+mn-lt"/>
              </a:rPr>
              <a:t>Center of STEM Education</a:t>
            </a:r>
            <a:endParaRPr lang="en-US">
              <a:latin typeface="Average"/>
            </a:endParaRPr>
          </a:p>
          <a:p>
            <a:r>
              <a:rPr lang="en-US">
                <a:latin typeface="Average"/>
                <a:ea typeface="+mn-lt"/>
                <a:cs typeface="+mn-lt"/>
              </a:rPr>
              <a:t>Claire Duggan</a:t>
            </a:r>
            <a:endParaRPr lang="en-US">
              <a:latin typeface="Average"/>
            </a:endParaRPr>
          </a:p>
          <a:p>
            <a:r>
              <a:rPr lang="en-US">
                <a:latin typeface="Average"/>
                <a:ea typeface="+mn-lt"/>
                <a:cs typeface="+mn-lt"/>
              </a:rPr>
              <a:t>Nicolas Fuchs</a:t>
            </a:r>
            <a:endParaRPr lang="en-US">
              <a:latin typeface="Average"/>
            </a:endParaRPr>
          </a:p>
          <a:p>
            <a:r>
              <a:rPr lang="en-US">
                <a:latin typeface="Average"/>
                <a:ea typeface="+mn-lt"/>
                <a:cs typeface="+mn-lt"/>
              </a:rPr>
              <a:t>Franklin Ollivierre III</a:t>
            </a:r>
            <a:endParaRPr lang="en-US">
              <a:latin typeface="Average"/>
            </a:endParaRPr>
          </a:p>
          <a:p>
            <a:r>
              <a:rPr lang="en-US">
                <a:latin typeface="Average"/>
                <a:ea typeface="+mn-lt"/>
                <a:cs typeface="+mn-lt"/>
              </a:rPr>
              <a:t>Katherine Aristizabal Norena</a:t>
            </a:r>
            <a:endParaRPr lang="en-US">
              <a:latin typeface="Averag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A34CDD-36EB-B772-70C9-7192E1761EA7}"/>
              </a:ext>
            </a:extLst>
          </p:cNvPr>
          <p:cNvSpPr txBox="1"/>
          <p:nvPr/>
        </p:nvSpPr>
        <p:spPr>
          <a:xfrm>
            <a:off x="3200400" y="23431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0172058-4C66-912C-132D-C0D801B32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" b="4782"/>
          <a:stretch/>
        </p:blipFill>
        <p:spPr>
          <a:xfrm>
            <a:off x="1093772" y="-18317"/>
            <a:ext cx="7242207" cy="516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12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468B2E-E532-6831-0F98-371359BCF143}"/>
              </a:ext>
            </a:extLst>
          </p:cNvPr>
          <p:cNvSpPr txBox="1"/>
          <p:nvPr/>
        </p:nvSpPr>
        <p:spPr>
          <a:xfrm>
            <a:off x="2834071" y="262992"/>
            <a:ext cx="296047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" sz="3600" b="1" u="sng">
                <a:latin typeface="Average"/>
                <a:sym typeface="Average"/>
              </a:rPr>
              <a:t>Outline</a:t>
            </a:r>
            <a:endParaRPr lang="en-US" sz="3600" b="1" u="sng">
              <a:cs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E01673-1BA2-257F-500B-97D3B3FD99E2}"/>
              </a:ext>
            </a:extLst>
          </p:cNvPr>
          <p:cNvSpPr txBox="1"/>
          <p:nvPr/>
        </p:nvSpPr>
        <p:spPr>
          <a:xfrm>
            <a:off x="395605" y="663790"/>
            <a:ext cx="7841165" cy="45082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 algn="ctr">
              <a:lnSpc>
                <a:spcPct val="200000"/>
              </a:lnSpc>
              <a:buAutoNum type="romanUcPeriod"/>
            </a:pPr>
            <a:r>
              <a:rPr lang="en-US" sz="3200">
                <a:latin typeface="Average"/>
              </a:rPr>
              <a:t>Why THz?</a:t>
            </a:r>
            <a:endParaRPr lang="en-US" sz="3200">
              <a:cs typeface="Calibri"/>
            </a:endParaRPr>
          </a:p>
          <a:p>
            <a:pPr marL="457200" indent="-457200" algn="ctr">
              <a:lnSpc>
                <a:spcPct val="200000"/>
              </a:lnSpc>
              <a:buAutoNum type="romanUcPeriod"/>
            </a:pPr>
            <a:r>
              <a:rPr lang="en-US" sz="3200">
                <a:latin typeface="Average"/>
                <a:ea typeface="+mn-lt"/>
                <a:cs typeface="+mn-lt"/>
              </a:rPr>
              <a:t>Creating Signals</a:t>
            </a:r>
          </a:p>
          <a:p>
            <a:pPr marL="457200" indent="-457200" algn="ctr">
              <a:lnSpc>
                <a:spcPct val="200000"/>
              </a:lnSpc>
              <a:buAutoNum type="romanUcPeriod"/>
            </a:pPr>
            <a:r>
              <a:rPr lang="en-US" sz="3200">
                <a:latin typeface="Average"/>
                <a:cs typeface="Calibri"/>
              </a:rPr>
              <a:t> THz Channel</a:t>
            </a:r>
          </a:p>
          <a:p>
            <a:pPr marL="457200" indent="-457200" algn="ctr">
              <a:lnSpc>
                <a:spcPct val="200000"/>
              </a:lnSpc>
              <a:buAutoNum type="romanUcPeriod"/>
            </a:pPr>
            <a:r>
              <a:rPr lang="en-US" sz="3200">
                <a:latin typeface="Average"/>
                <a:cs typeface="Calibri"/>
              </a:rPr>
              <a:t> Signal Optimization 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/>
          </a:blip>
          <a:srcRect r="2600"/>
          <a:stretch/>
        </p:blipFill>
        <p:spPr>
          <a:xfrm>
            <a:off x="1089790" y="3235546"/>
            <a:ext cx="6964422" cy="171762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/>
        </p:nvSpPr>
        <p:spPr>
          <a:xfrm>
            <a:off x="839115" y="194772"/>
            <a:ext cx="7315200" cy="3170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" sz="2400">
                <a:solidFill>
                  <a:schemeClr val="dk1"/>
                </a:solidFill>
                <a:latin typeface="Average"/>
                <a:ea typeface="+mn-lt"/>
                <a:cs typeface="+mn-lt"/>
              </a:rPr>
              <a:t>Why THz?</a:t>
            </a:r>
          </a:p>
          <a:p>
            <a:pPr algn="ctr"/>
            <a:endParaRPr lang="en" sz="1700">
              <a:solidFill>
                <a:schemeClr val="dk1"/>
              </a:solidFill>
              <a:latin typeface="Average"/>
              <a:ea typeface="+mn-lt"/>
              <a:cs typeface="+mn-lt"/>
            </a:endParaRPr>
          </a:p>
          <a:p>
            <a:pPr algn="ctr"/>
            <a:r>
              <a:rPr lang="en" sz="1700">
                <a:solidFill>
                  <a:schemeClr val="dk1"/>
                </a:solidFill>
                <a:latin typeface="Average"/>
                <a:ea typeface="+mn-lt"/>
                <a:cs typeface="+mn-lt"/>
              </a:rPr>
              <a:t>Wireless communication in the THz band will alleviate the spectrum scarcity and capacity limitations of current </a:t>
            </a:r>
            <a:r>
              <a:rPr lang="en" sz="1700">
                <a:solidFill>
                  <a:schemeClr val="dk1"/>
                </a:solidFill>
                <a:latin typeface="Average"/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wireless systems</a:t>
            </a:r>
            <a:r>
              <a:rPr lang="en" sz="1700">
                <a:solidFill>
                  <a:schemeClr val="dk1"/>
                </a:solidFill>
                <a:latin typeface="Average"/>
                <a:ea typeface="+mn-lt"/>
                <a:cs typeface="+mn-lt"/>
              </a:rPr>
              <a:t>, and enable new applications both in classical networking domains as well as in novel nanoscale communication models. The bandwidth in current wireless communications is </a:t>
            </a:r>
            <a:r>
              <a:rPr lang="en" sz="1700">
                <a:solidFill>
                  <a:srgbClr val="222222"/>
                </a:solidFill>
                <a:latin typeface="Average"/>
                <a:ea typeface="+mn-lt"/>
                <a:cs typeface="+mn-lt"/>
              </a:rPr>
              <a:t>rather scarce and limits advanced data rates. </a:t>
            </a:r>
            <a:r>
              <a:rPr lang="en" sz="1700">
                <a:solidFill>
                  <a:schemeClr val="dk1"/>
                </a:solidFill>
                <a:latin typeface="Average"/>
                <a:ea typeface="+mn-lt"/>
                <a:cs typeface="+mn-lt"/>
              </a:rPr>
              <a:t>With advancements in the THz bands using 6g Terabit-per-second (</a:t>
            </a:r>
            <a:r>
              <a:rPr lang="en" sz="1700" err="1">
                <a:solidFill>
                  <a:schemeClr val="dk1"/>
                </a:solidFill>
                <a:latin typeface="Average"/>
                <a:ea typeface="+mn-lt"/>
                <a:cs typeface="+mn-lt"/>
              </a:rPr>
              <a:t>Tbps</a:t>
            </a:r>
            <a:r>
              <a:rPr lang="en" sz="1700">
                <a:solidFill>
                  <a:schemeClr val="dk1"/>
                </a:solidFill>
                <a:latin typeface="Average"/>
                <a:ea typeface="+mn-lt"/>
                <a:cs typeface="+mn-lt"/>
              </a:rPr>
              <a:t>) links we can create systems with far greater bandwidth </a:t>
            </a:r>
            <a:r>
              <a:rPr lang="en" sz="1700">
                <a:solidFill>
                  <a:srgbClr val="2E2E2E"/>
                </a:solidFill>
                <a:latin typeface="Average"/>
                <a:ea typeface="+mn-lt"/>
                <a:cs typeface="+mn-lt"/>
              </a:rPr>
              <a:t>which opens the door to a variety of applications which demand ultra-high data rates.</a:t>
            </a:r>
            <a:r>
              <a:rPr lang="en" sz="1700">
                <a:solidFill>
                  <a:srgbClr val="2E2E2E"/>
                </a:solidFill>
                <a:ea typeface="+mn-lt"/>
                <a:cs typeface="+mn-lt"/>
              </a:rPr>
              <a:t> </a:t>
            </a:r>
            <a:endParaRPr lang="en" sz="1700">
              <a:ea typeface="+mn-lt"/>
              <a:cs typeface="+mn-lt"/>
            </a:endParaRPr>
          </a:p>
          <a:p>
            <a:pPr algn="ctr"/>
            <a:endParaRPr lang="en" sz="1700">
              <a:latin typeface="Average"/>
              <a:ea typeface="Average"/>
              <a:cs typeface="Averag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3975" y="454325"/>
            <a:ext cx="9366001" cy="423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311700" y="257756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Average"/>
                <a:ea typeface="Average"/>
                <a:cs typeface="Average"/>
                <a:sym typeface="Average"/>
              </a:rPr>
              <a:t>Creating and Receiving THz Signals 101</a:t>
            </a:r>
            <a:endParaRPr b="1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02" name="Google Shape;102;p20"/>
          <p:cNvSpPr txBox="1"/>
          <p:nvPr/>
        </p:nvSpPr>
        <p:spPr>
          <a:xfrm>
            <a:off x="613050" y="1099550"/>
            <a:ext cx="7917900" cy="4616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330200">
              <a:lnSpc>
                <a:spcPct val="150000"/>
              </a:lnSpc>
              <a:buSzPts val="1600"/>
              <a:buFont typeface="Average"/>
              <a:buAutoNum type="romanUcPeriod"/>
            </a:pPr>
            <a:r>
              <a:rPr lang="en" sz="1600">
                <a:latin typeface="Average"/>
                <a:ea typeface="Average"/>
                <a:cs typeface="Average"/>
                <a:sym typeface="Average"/>
              </a:rPr>
              <a:t>Code Your Signal on Matlab </a:t>
            </a:r>
            <a:endParaRPr sz="1600"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30200">
              <a:lnSpc>
                <a:spcPct val="150000"/>
              </a:lnSpc>
              <a:buSzPts val="1600"/>
              <a:buFont typeface="Average"/>
              <a:buAutoNum type="alphaUcPeriod"/>
            </a:pPr>
            <a:r>
              <a:rPr lang="en" sz="1600">
                <a:latin typeface="Average"/>
                <a:ea typeface="Average"/>
                <a:cs typeface="Average"/>
                <a:sym typeface="Average"/>
              </a:rPr>
              <a:t>Modulate the information you want to be sent onto your sinusoid </a:t>
            </a:r>
            <a:endParaRPr sz="1600">
              <a:latin typeface="Average"/>
              <a:ea typeface="Average"/>
              <a:cs typeface="Average"/>
              <a:sym typeface="Average"/>
            </a:endParaRPr>
          </a:p>
          <a:p>
            <a:pPr marL="1371600" lvl="2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rage"/>
              <a:buAutoNum type="arabicPeriod"/>
            </a:pPr>
            <a:r>
              <a:rPr lang="en" sz="1600">
                <a:latin typeface="Average"/>
                <a:ea typeface="Average"/>
                <a:cs typeface="Average"/>
                <a:sym typeface="Average"/>
              </a:rPr>
              <a:t>ASK, FSK, PSK, QAM, etc.</a:t>
            </a:r>
            <a:endParaRPr sz="1600">
              <a:latin typeface="Average"/>
              <a:ea typeface="Average"/>
              <a:cs typeface="Average"/>
              <a:sym typeface="Average"/>
            </a:endParaRPr>
          </a:p>
          <a:p>
            <a:pPr marL="1371600" lvl="2" indent="-330200">
              <a:lnSpc>
                <a:spcPct val="150000"/>
              </a:lnSpc>
              <a:buSzPts val="1600"/>
              <a:buFont typeface="Average"/>
              <a:buAutoNum type="arabicPeriod"/>
            </a:pPr>
            <a:r>
              <a:rPr lang="en" sz="1600">
                <a:latin typeface="Average"/>
                <a:ea typeface="Average"/>
                <a:cs typeface="Average"/>
                <a:sym typeface="Average"/>
              </a:rPr>
              <a:t>Create a Constellation Plot to Represent Your Data Points</a:t>
            </a:r>
            <a:endParaRPr sz="1600"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30200">
              <a:lnSpc>
                <a:spcPct val="150000"/>
              </a:lnSpc>
              <a:buSzPts val="1600"/>
              <a:buFont typeface="Average"/>
              <a:buAutoNum type="alphaUcPeriod"/>
            </a:pPr>
            <a:r>
              <a:rPr lang="en" sz="1600">
                <a:latin typeface="Average"/>
                <a:ea typeface="Average"/>
                <a:cs typeface="Average"/>
                <a:sym typeface="Average"/>
              </a:rPr>
              <a:t>Create a Pilot </a:t>
            </a:r>
            <a:endParaRPr sz="1600">
              <a:latin typeface="Average"/>
              <a:ea typeface="Average"/>
              <a:cs typeface="Average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rage"/>
              <a:buAutoNum type="alphaUcPeriod"/>
            </a:pPr>
            <a:r>
              <a:rPr lang="en" sz="1600">
                <a:latin typeface="Average"/>
                <a:ea typeface="Average"/>
                <a:cs typeface="Average"/>
                <a:sym typeface="Average"/>
              </a:rPr>
              <a:t>Create a Header</a:t>
            </a:r>
            <a:endParaRPr sz="1600">
              <a:latin typeface="Average"/>
              <a:ea typeface="Average"/>
              <a:cs typeface="Average"/>
              <a:sym typeface="Average"/>
            </a:endParaRPr>
          </a:p>
          <a:p>
            <a:pPr marL="457200" indent="-330200">
              <a:lnSpc>
                <a:spcPct val="150000"/>
              </a:lnSpc>
              <a:buSzPts val="1600"/>
              <a:buFont typeface="Average"/>
              <a:buAutoNum type="romanUcPeriod"/>
            </a:pPr>
            <a:r>
              <a:rPr lang="en" sz="1600">
                <a:latin typeface="Average"/>
                <a:ea typeface="Average"/>
                <a:cs typeface="Average"/>
                <a:sym typeface="Average"/>
              </a:rPr>
              <a:t>Send Your Signal Through the Transmitter </a:t>
            </a:r>
            <a:endParaRPr sz="1600"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rage"/>
              <a:buAutoNum type="romanUcPeriod"/>
            </a:pPr>
            <a:r>
              <a:rPr lang="en" sz="1600">
                <a:latin typeface="Average"/>
                <a:ea typeface="Average"/>
                <a:cs typeface="Average"/>
                <a:sym typeface="Average"/>
              </a:rPr>
              <a:t>Receive the Signal Through Your Receiver</a:t>
            </a:r>
            <a:endParaRPr sz="1600"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rage"/>
              <a:buAutoNum type="alphaUcPeriod"/>
            </a:pPr>
            <a:r>
              <a:rPr lang="en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With A Lot of Noise that needs to be filtered out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indent="-330200">
              <a:lnSpc>
                <a:spcPct val="150000"/>
              </a:lnSpc>
              <a:buSzPts val="1600"/>
              <a:buFont typeface="Average"/>
              <a:buAutoNum type="romanUcPeriod"/>
            </a:pPr>
            <a:r>
              <a:rPr lang="en" sz="1600">
                <a:latin typeface="Average"/>
                <a:ea typeface="Average"/>
                <a:cs typeface="Average"/>
                <a:sym typeface="Average"/>
              </a:rPr>
              <a:t>Demodulate Your Signal and Receive The Information </a:t>
            </a:r>
            <a:endParaRPr sz="1600">
              <a:latin typeface="Average"/>
              <a:ea typeface="Average"/>
              <a:cs typeface="Average"/>
              <a:sym typeface="Average"/>
            </a:endParaRPr>
          </a:p>
          <a:p>
            <a:pPr marL="13716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Average"/>
              <a:ea typeface="Average"/>
              <a:cs typeface="Average"/>
              <a:sym typeface="Average"/>
            </a:endParaRPr>
          </a:p>
          <a:p>
            <a:pPr marL="13716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Average"/>
              <a:ea typeface="Average"/>
              <a:cs typeface="Average"/>
              <a:sym typeface="Average"/>
            </a:endParaRPr>
          </a:p>
        </p:txBody>
      </p:sp>
    </p:spTree>
    <p:extLst>
      <p:ext uri="{BB962C8B-B14F-4D97-AF65-F5344CB8AC3E}">
        <p14:creationId xmlns:p14="http://schemas.microsoft.com/office/powerpoint/2010/main" val="2804192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1"/>
          <p:cNvPicPr preferRelativeResize="0"/>
          <p:nvPr/>
        </p:nvPicPr>
        <p:blipFill rotWithShape="1">
          <a:blip r:embed="rId3">
            <a:alphaModFix/>
          </a:blip>
          <a:srcRect l="4111" t="2872" r="-617" b="7377"/>
          <a:stretch/>
        </p:blipFill>
        <p:spPr>
          <a:xfrm>
            <a:off x="710925" y="-11025"/>
            <a:ext cx="4029001" cy="5165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3725" y="0"/>
            <a:ext cx="4029001" cy="545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1"/>
          <p:cNvSpPr/>
          <p:nvPr/>
        </p:nvSpPr>
        <p:spPr>
          <a:xfrm>
            <a:off x="6825425" y="1988425"/>
            <a:ext cx="275400" cy="3318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110" name="Google Shape;110;p21"/>
          <p:cNvSpPr/>
          <p:nvPr/>
        </p:nvSpPr>
        <p:spPr>
          <a:xfrm>
            <a:off x="3275883" y="1963950"/>
            <a:ext cx="3646742" cy="450525"/>
          </a:xfrm>
          <a:custGeom>
            <a:avLst/>
            <a:gdLst/>
            <a:ahLst/>
            <a:cxnLst/>
            <a:rect l="l" t="t" r="r" b="b"/>
            <a:pathLst>
              <a:path w="87050" h="18021" extrusionOk="0">
                <a:moveTo>
                  <a:pt x="0" y="11172"/>
                </a:moveTo>
                <a:cubicBezTo>
                  <a:pt x="2701" y="6673"/>
                  <a:pt x="10009" y="2364"/>
                  <a:pt x="14509" y="5063"/>
                </a:cubicBezTo>
                <a:cubicBezTo>
                  <a:pt x="19376" y="7982"/>
                  <a:pt x="20886" y="20203"/>
                  <a:pt x="25962" y="17663"/>
                </a:cubicBezTo>
                <a:cubicBezTo>
                  <a:pt x="31038" y="15123"/>
                  <a:pt x="31910" y="6440"/>
                  <a:pt x="37416" y="5063"/>
                </a:cubicBezTo>
                <a:cubicBezTo>
                  <a:pt x="43950" y="3428"/>
                  <a:pt x="49871" y="15202"/>
                  <a:pt x="56124" y="12699"/>
                </a:cubicBezTo>
                <a:cubicBezTo>
                  <a:pt x="61315" y="10622"/>
                  <a:pt x="61681" y="1020"/>
                  <a:pt x="67196" y="100"/>
                </a:cubicBezTo>
                <a:cubicBezTo>
                  <a:pt x="71993" y="-700"/>
                  <a:pt x="73996" y="7110"/>
                  <a:pt x="77887" y="10027"/>
                </a:cubicBezTo>
                <a:cubicBezTo>
                  <a:pt x="80350" y="11874"/>
                  <a:pt x="83972" y="8881"/>
                  <a:pt x="87050" y="8881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1" name="Google Shape;111;p21"/>
          <p:cNvSpPr/>
          <p:nvPr/>
        </p:nvSpPr>
        <p:spPr>
          <a:xfrm>
            <a:off x="3122825" y="2054971"/>
            <a:ext cx="275400" cy="3318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2"/>
          <p:cNvPicPr preferRelativeResize="0"/>
          <p:nvPr/>
        </p:nvPicPr>
        <p:blipFill rotWithShape="1">
          <a:blip r:embed="rId3">
            <a:alphaModFix/>
          </a:blip>
          <a:srcRect l="6944" t="26621" r="2163" b="37563"/>
          <a:stretch/>
        </p:blipFill>
        <p:spPr>
          <a:xfrm>
            <a:off x="6109175" y="1562575"/>
            <a:ext cx="2977226" cy="141887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2"/>
          <p:cNvSpPr/>
          <p:nvPr/>
        </p:nvSpPr>
        <p:spPr>
          <a:xfrm rot="-5400000">
            <a:off x="5690575" y="1858575"/>
            <a:ext cx="1190100" cy="1362600"/>
          </a:xfrm>
          <a:prstGeom prst="blockArc">
            <a:avLst>
              <a:gd name="adj1" fmla="val 11193258"/>
              <a:gd name="adj2" fmla="val 19916179"/>
              <a:gd name="adj3" fmla="val 476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2"/>
          <p:cNvSpPr/>
          <p:nvPr/>
        </p:nvSpPr>
        <p:spPr>
          <a:xfrm rot="16200000">
            <a:off x="2502761" y="1751961"/>
            <a:ext cx="3305829" cy="1362600"/>
          </a:xfrm>
          <a:prstGeom prst="blockArc">
            <a:avLst>
              <a:gd name="adj1" fmla="val 10380666"/>
              <a:gd name="adj2" fmla="val 775676"/>
              <a:gd name="adj3" fmla="val 784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2"/>
          <p:cNvSpPr/>
          <p:nvPr/>
        </p:nvSpPr>
        <p:spPr>
          <a:xfrm rot="-5400000">
            <a:off x="3384838" y="1816425"/>
            <a:ext cx="2705100" cy="1362600"/>
          </a:xfrm>
          <a:prstGeom prst="blockArc">
            <a:avLst>
              <a:gd name="adj1" fmla="val 10248862"/>
              <a:gd name="adj2" fmla="val 889335"/>
              <a:gd name="adj3" fmla="val 841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2"/>
          <p:cNvSpPr/>
          <p:nvPr/>
        </p:nvSpPr>
        <p:spPr>
          <a:xfrm rot="-5400000">
            <a:off x="4169000" y="2047800"/>
            <a:ext cx="2142300" cy="1089600"/>
          </a:xfrm>
          <a:prstGeom prst="blockArc">
            <a:avLst>
              <a:gd name="adj1" fmla="val 10248862"/>
              <a:gd name="adj2" fmla="val 23207"/>
              <a:gd name="adj3" fmla="val 74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2"/>
          <p:cNvSpPr/>
          <p:nvPr/>
        </p:nvSpPr>
        <p:spPr>
          <a:xfrm rot="-5400000">
            <a:off x="5017500" y="1875075"/>
            <a:ext cx="1716000" cy="1362600"/>
          </a:xfrm>
          <a:prstGeom prst="blockArc">
            <a:avLst>
              <a:gd name="adj1" fmla="val 10248862"/>
              <a:gd name="adj2" fmla="val 20723294"/>
              <a:gd name="adj3" fmla="val 722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2" name="Google Shape;122;p22"/>
          <p:cNvPicPr preferRelativeResize="0"/>
          <p:nvPr/>
        </p:nvPicPr>
        <p:blipFill rotWithShape="1">
          <a:blip r:embed="rId3">
            <a:alphaModFix/>
          </a:blip>
          <a:srcRect l="6923" t="27692" r="1860" b="39398"/>
          <a:stretch/>
        </p:blipFill>
        <p:spPr>
          <a:xfrm flipH="1">
            <a:off x="173602" y="1575575"/>
            <a:ext cx="3191998" cy="139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/>
          <p:nvPr/>
        </p:nvSpPr>
        <p:spPr>
          <a:xfrm>
            <a:off x="2947600" y="2433450"/>
            <a:ext cx="1036800" cy="2766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2"/>
          <p:cNvSpPr txBox="1"/>
          <p:nvPr/>
        </p:nvSpPr>
        <p:spPr>
          <a:xfrm>
            <a:off x="5162000" y="4165900"/>
            <a:ext cx="7939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25" name="Google Shape;125;p2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26" name="Google Shape;126;p22"/>
          <p:cNvSpPr/>
          <p:nvPr/>
        </p:nvSpPr>
        <p:spPr>
          <a:xfrm rot="-4860000">
            <a:off x="5901192" y="2171236"/>
            <a:ext cx="520386" cy="702329"/>
          </a:xfrm>
          <a:prstGeom prst="blockArc">
            <a:avLst>
              <a:gd name="adj1" fmla="val 11193258"/>
              <a:gd name="adj2" fmla="val 20131141"/>
              <a:gd name="adj3" fmla="val 613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2"/>
          <p:cNvSpPr txBox="1"/>
          <p:nvPr/>
        </p:nvSpPr>
        <p:spPr>
          <a:xfrm>
            <a:off x="366500" y="193550"/>
            <a:ext cx="3121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Average"/>
                <a:ea typeface="Average"/>
                <a:cs typeface="Average"/>
                <a:sym typeface="Average"/>
              </a:rPr>
              <a:t>Spread Loss</a:t>
            </a:r>
            <a:endParaRPr sz="170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/>
        </p:nvSpPr>
        <p:spPr>
          <a:xfrm>
            <a:off x="279575" y="1315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Absorption Loss (H2O) 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33" name="Google Shape;13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813" y="937738"/>
            <a:ext cx="8410575" cy="351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2850" y="960225"/>
            <a:ext cx="7296150" cy="36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4"/>
          <p:cNvSpPr txBox="1"/>
          <p:nvPr/>
        </p:nvSpPr>
        <p:spPr>
          <a:xfrm>
            <a:off x="2101575" y="271375"/>
            <a:ext cx="5313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Average"/>
                <a:ea typeface="Average"/>
                <a:cs typeface="Average"/>
                <a:sym typeface="Average"/>
              </a:rPr>
              <a:t>We have to choose frequencies that will not be eaten by water molecules AND won't suffer from mass spread loss</a:t>
            </a:r>
            <a:endParaRPr sz="150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6811AD33FB8E41BCB62903FB98BF5D" ma:contentTypeVersion="12" ma:contentTypeDescription="Create a new document." ma:contentTypeScope="" ma:versionID="6d2a475e633b702976778248c916b88c">
  <xsd:schema xmlns:xsd="http://www.w3.org/2001/XMLSchema" xmlns:xs="http://www.w3.org/2001/XMLSchema" xmlns:p="http://schemas.microsoft.com/office/2006/metadata/properties" xmlns:ns2="f1702168-8199-438e-bc91-fdaa0a17b463" xmlns:ns3="e9952153-5aa5-42e8-8300-ccc6398e6c31" xmlns:ns4="c2928458-3cd3-45c1-baf8-e2e24ce8fc99" targetNamespace="http://schemas.microsoft.com/office/2006/metadata/properties" ma:root="true" ma:fieldsID="e8ddd26c5bdd394102dd5fff8e03d693" ns2:_="" ns3:_="" ns4:_="">
    <xsd:import namespace="f1702168-8199-438e-bc91-fdaa0a17b463"/>
    <xsd:import namespace="e9952153-5aa5-42e8-8300-ccc6398e6c31"/>
    <xsd:import namespace="c2928458-3cd3-45c1-baf8-e2e24ce8fc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702168-8199-438e-bc91-fdaa0a17b4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9a8f194-becd-4f93-a34b-b9b3045b78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952153-5aa5-42e8-8300-ccc6398e6c3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5c6259a-5da5-4d7c-bfcb-d104e8a4dc90}" ma:internalName="TaxCatchAll" ma:showField="CatchAllData" ma:web="c2928458-3cd3-45c1-baf8-e2e24ce8fc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928458-3cd3-45c1-baf8-e2e24ce8fc9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952153-5aa5-42e8-8300-ccc6398e6c31" xsi:nil="true"/>
    <lcf76f155ced4ddcb4097134ff3c332f xmlns="f1702168-8199-438e-bc91-fdaa0a17b46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DD3E3D-D60B-4F12-9B4D-6A341B83D640}">
  <ds:schemaRefs>
    <ds:schemaRef ds:uri="c2928458-3cd3-45c1-baf8-e2e24ce8fc99"/>
    <ds:schemaRef ds:uri="e9952153-5aa5-42e8-8300-ccc6398e6c31"/>
    <ds:schemaRef ds:uri="f1702168-8199-438e-bc91-fdaa0a17b46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E3E4C08-4625-4585-BC3F-197B78088DBD}">
  <ds:schemaRefs>
    <ds:schemaRef ds:uri="c2928458-3cd3-45c1-baf8-e2e24ce8fc99"/>
    <ds:schemaRef ds:uri="e9952153-5aa5-42e8-8300-ccc6398e6c31"/>
    <ds:schemaRef ds:uri="f1702168-8199-438e-bc91-fdaa0a17b46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8C254E0-DF99-480E-AE89-DEBF558A8C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Hierarchical Bandwidth Modulation Optimization</Template>
  <TotalTime>0</TotalTime>
  <Words>800</Words>
  <Application>Microsoft Office PowerPoint</Application>
  <PresentationFormat>On-screen Show (16:9)</PresentationFormat>
  <Paragraphs>159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Times New Roman</vt:lpstr>
      <vt:lpstr>Average</vt:lpstr>
      <vt:lpstr>Calibri Light</vt:lpstr>
      <vt:lpstr>Calibri</vt:lpstr>
      <vt:lpstr>Office Theme</vt:lpstr>
      <vt:lpstr>.</vt:lpstr>
      <vt:lpstr>PowerPoint Presentation</vt:lpstr>
      <vt:lpstr>PowerPoint Presentation</vt:lpstr>
      <vt:lpstr>PowerPoint Presentation</vt:lpstr>
      <vt:lpstr>Creating and Receiving THz Signals 101</vt:lpstr>
      <vt:lpstr>PowerPoint Presentation</vt:lpstr>
      <vt:lpstr>PowerPoint Presentation</vt:lpstr>
      <vt:lpstr>PowerPoint Presentation</vt:lpstr>
      <vt:lpstr>PowerPoint Presentation</vt:lpstr>
      <vt:lpstr>Ollaya’s Signal &amp; Constellation </vt:lpstr>
      <vt:lpstr>Logans Signal &amp; Constellation </vt:lpstr>
      <vt:lpstr>Creating and Receiving THz Signals 101</vt:lpstr>
      <vt:lpstr> Optimizing the length of the UN Lab’s pilot sequence  </vt:lpstr>
      <vt:lpstr> How does a pilot help optimization? </vt:lpstr>
      <vt:lpstr> How does a pilot help optimization? </vt:lpstr>
      <vt:lpstr>Optimizing the length of the UN Lab’s pilot sequence  </vt:lpstr>
      <vt:lpstr>QAM Modulations and PSK Modulations</vt:lpstr>
      <vt:lpstr>Acknowledgements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</dc:title>
  <dc:creator>Fuchs, Nicolas</dc:creator>
  <cp:lastModifiedBy>Fuchs, Nicolas</cp:lastModifiedBy>
  <cp:revision>2</cp:revision>
  <dcterms:modified xsi:type="dcterms:W3CDTF">2022-08-02T18:37:44Z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0x010100F56811AD33FB8E41BCB62903FB98BF5D</vt:lpwstr>
  </property>
  <property fmtid="{D5CDD505-2E9C-101B-9397-08002B2CF9AE}" pid="3" name="MediaServiceImageTags">
    <vt:lpwstr/>
  </property>
</Properties>
</file>