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60" r:id="rId3"/>
    <p:sldId id="295" r:id="rId4"/>
    <p:sldId id="259" r:id="rId5"/>
    <p:sldId id="257" r:id="rId6"/>
    <p:sldId id="261" r:id="rId7"/>
    <p:sldId id="296" r:id="rId8"/>
    <p:sldId id="297" r:id="rId9"/>
    <p:sldId id="298" r:id="rId10"/>
    <p:sldId id="299" r:id="rId11"/>
    <p:sldId id="300" r:id="rId12"/>
    <p:sldId id="303" r:id="rId13"/>
    <p:sldId id="304" r:id="rId14"/>
    <p:sldId id="305" r:id="rId15"/>
    <p:sldId id="306" r:id="rId16"/>
    <p:sldId id="307" r:id="rId17"/>
    <p:sldId id="308" r:id="rId18"/>
    <p:sldId id="270" r:id="rId19"/>
    <p:sldId id="302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pace Grotesk Light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1E8972-68E6-47C6-8168-9DFCAA21A1EE}">
  <a:tblStyle styleId="{B71E8972-68E6-47C6-8168-9DFCAA21A1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38F8498-D9A7-4CEC-A156-9DC165E34A9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74" autoAdjust="0"/>
  </p:normalViewPr>
  <p:slideViewPr>
    <p:cSldViewPr snapToGrid="0">
      <p:cViewPr varScale="1">
        <p:scale>
          <a:sx n="124" d="100"/>
          <a:sy n="124" d="100"/>
        </p:scale>
        <p:origin x="12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Rockets?</a:t>
            </a:r>
            <a:br>
              <a:rPr lang="en-US"/>
            </a:br>
            <a:r>
              <a:rPr lang="en-US"/>
              <a:t>What Parts do a Rocket Have?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358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7009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037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185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59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7788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0996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9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55775" y="50550"/>
            <a:ext cx="10626641" cy="5092950"/>
            <a:chOff x="-255775" y="50550"/>
            <a:chExt cx="10626641" cy="509295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8" y="2296764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576399" y="4023846"/>
              <a:ext cx="2849303" cy="97045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934697" y="3181522"/>
              <a:ext cx="2412605" cy="1105172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21250" y="2581589"/>
              <a:ext cx="2282313" cy="777338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436987" y="3060039"/>
              <a:ext cx="3817064" cy="1638977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5777" y="3669781"/>
              <a:ext cx="2700819" cy="1029253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-1" y="3060048"/>
              <a:ext cx="1483687" cy="67965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498024" y="34877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-255775" y="4169299"/>
              <a:ext cx="1995230" cy="679560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5924561" y="4366325"/>
              <a:ext cx="1696564" cy="777166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6348583" y="24691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" name="Google Shape;56;p2"/>
            <p:cNvGrpSpPr/>
            <p:nvPr/>
          </p:nvGrpSpPr>
          <p:grpSpPr>
            <a:xfrm>
              <a:off x="352648" y="1509651"/>
              <a:ext cx="408036" cy="3633849"/>
              <a:chOff x="967895" y="415018"/>
              <a:chExt cx="628714" cy="5600014"/>
            </a:xfrm>
          </p:grpSpPr>
          <p:sp>
            <p:nvSpPr>
              <p:cNvPr id="57" name="Google Shape;57;p2"/>
              <p:cNvSpPr/>
              <p:nvPr/>
            </p:nvSpPr>
            <p:spPr>
              <a:xfrm>
                <a:off x="1207111" y="963632"/>
                <a:ext cx="150300" cy="50514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" name="Google Shape;58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59" name="Google Shape;59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7" name="Google Shape;67;p2"/>
            <p:cNvGrpSpPr/>
            <p:nvPr/>
          </p:nvGrpSpPr>
          <p:grpSpPr>
            <a:xfrm>
              <a:off x="1127772" y="2465013"/>
              <a:ext cx="300714" cy="2678487"/>
              <a:chOff x="967895" y="415018"/>
              <a:chExt cx="628714" cy="5600014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1207111" y="963632"/>
                <a:ext cx="150300" cy="50514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" name="Google Shape;69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70" name="Google Shape;70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8" name="Google Shape;78;p2"/>
            <p:cNvGrpSpPr/>
            <p:nvPr/>
          </p:nvGrpSpPr>
          <p:grpSpPr>
            <a:xfrm>
              <a:off x="7817748" y="622548"/>
              <a:ext cx="408036" cy="4520952"/>
              <a:chOff x="967895" y="415018"/>
              <a:chExt cx="628714" cy="6967101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1207111" y="963619"/>
                <a:ext cx="150300" cy="64185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0" name="Google Shape;80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81" name="Google Shape;81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9" name="Google Shape;89;p2"/>
            <p:cNvGrpSpPr/>
            <p:nvPr/>
          </p:nvGrpSpPr>
          <p:grpSpPr>
            <a:xfrm>
              <a:off x="7200036" y="3261372"/>
              <a:ext cx="284493" cy="1882128"/>
              <a:chOff x="967895" y="415018"/>
              <a:chExt cx="628714" cy="4159398"/>
            </a:xfrm>
          </p:grpSpPr>
          <p:sp>
            <p:nvSpPr>
              <p:cNvPr id="90" name="Google Shape;90;p2"/>
              <p:cNvSpPr/>
              <p:nvPr/>
            </p:nvSpPr>
            <p:spPr>
              <a:xfrm>
                <a:off x="1207123" y="963617"/>
                <a:ext cx="150300" cy="3610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1" name="Google Shape;91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92" name="Google Shape;92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0" name="Google Shape;100;p2"/>
            <p:cNvGrpSpPr/>
            <p:nvPr/>
          </p:nvGrpSpPr>
          <p:grpSpPr>
            <a:xfrm>
              <a:off x="8299552" y="2676669"/>
              <a:ext cx="333219" cy="2466831"/>
              <a:chOff x="967895" y="415018"/>
              <a:chExt cx="628714" cy="4654398"/>
            </a:xfrm>
          </p:grpSpPr>
          <p:sp>
            <p:nvSpPr>
              <p:cNvPr id="101" name="Google Shape;101;p2"/>
              <p:cNvSpPr/>
              <p:nvPr/>
            </p:nvSpPr>
            <p:spPr>
              <a:xfrm>
                <a:off x="1207136" y="963616"/>
                <a:ext cx="150300" cy="4105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2" name="Google Shape;102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03" name="Google Shape;103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11" name="Google Shape;111;p2"/>
          <p:cNvSpPr txBox="1">
            <a:spLocks noGrp="1"/>
          </p:cNvSpPr>
          <p:nvPr>
            <p:ph type="ctrTitle"/>
          </p:nvPr>
        </p:nvSpPr>
        <p:spPr>
          <a:xfrm>
            <a:off x="1735675" y="1991825"/>
            <a:ext cx="56727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A778C5"/>
            </a:gs>
            <a:gs pos="72000">
              <a:srgbClr val="F8C2C2"/>
            </a:gs>
            <a:gs pos="100000">
              <a:srgbClr val="FFE599"/>
            </a:gs>
          </a:gsLst>
          <a:lin ang="5400012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3"/>
          <p:cNvGrpSpPr/>
          <p:nvPr/>
        </p:nvGrpSpPr>
        <p:grpSpPr>
          <a:xfrm>
            <a:off x="-1" y="50550"/>
            <a:ext cx="10370867" cy="5287714"/>
            <a:chOff x="-1" y="50550"/>
            <a:chExt cx="10370867" cy="5287714"/>
          </a:xfrm>
        </p:grpSpPr>
        <p:sp>
          <p:nvSpPr>
            <p:cNvPr id="114" name="Google Shape;114;p3"/>
            <p:cNvSpPr/>
            <p:nvPr/>
          </p:nvSpPr>
          <p:spPr>
            <a:xfrm>
              <a:off x="8" y="2753964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934697" y="3638722"/>
              <a:ext cx="2412605" cy="1105172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121250" y="3038789"/>
              <a:ext cx="2282313" cy="777338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436987" y="3517239"/>
              <a:ext cx="3817064" cy="1638977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45777" y="4126981"/>
              <a:ext cx="2700819" cy="1029253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flipH="1">
              <a:off x="-1" y="3517248"/>
              <a:ext cx="1483687" cy="67965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" name="Google Shape;122;p3"/>
            <p:cNvGrpSpPr/>
            <p:nvPr/>
          </p:nvGrpSpPr>
          <p:grpSpPr>
            <a:xfrm>
              <a:off x="352648" y="1966851"/>
              <a:ext cx="408036" cy="3176572"/>
              <a:chOff x="967895" y="415018"/>
              <a:chExt cx="628714" cy="4895318"/>
            </a:xfrm>
          </p:grpSpPr>
          <p:sp>
            <p:nvSpPr>
              <p:cNvPr id="123" name="Google Shape;123;p3"/>
              <p:cNvSpPr/>
              <p:nvPr/>
            </p:nvSpPr>
            <p:spPr>
              <a:xfrm>
                <a:off x="1207111" y="963637"/>
                <a:ext cx="150300" cy="43467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4" name="Google Shape;124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25" name="Google Shape;125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" name="Google Shape;126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128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29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131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32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3" name="Google Shape;133;p3"/>
            <p:cNvGrpSpPr/>
            <p:nvPr/>
          </p:nvGrpSpPr>
          <p:grpSpPr>
            <a:xfrm>
              <a:off x="1127772" y="2922213"/>
              <a:ext cx="300714" cy="2221192"/>
              <a:chOff x="967895" y="415018"/>
              <a:chExt cx="628714" cy="4643930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207134" y="963649"/>
                <a:ext cx="150300" cy="40953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5" name="Google Shape;135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36" name="Google Shape;136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137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" name="Google Shape;138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40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4" name="Google Shape;144;p3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6" name="Google Shape;146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47" name="Google Shape;147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150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152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153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5" name="Google Shape;155;p3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156" name="Google Shape;156;p3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7" name="Google Shape;157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58" name="Google Shape;158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159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160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161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" name="Google Shape;162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163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" name="Google Shape;164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165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6" name="Google Shape;166;p3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167" name="Google Shape;167;p3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8" name="Google Shape;168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69" name="Google Shape;169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170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" name="Google Shape;171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172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77" name="Google Shape;177;p3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178" name="Google Shape;178;p3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  <p:sp>
        <p:nvSpPr>
          <p:cNvPr id="211" name="Google Shape;211;p3"/>
          <p:cNvSpPr txBox="1">
            <a:spLocks noGrp="1"/>
          </p:cNvSpPr>
          <p:nvPr>
            <p:ph type="ctrTitle"/>
          </p:nvPr>
        </p:nvSpPr>
        <p:spPr>
          <a:xfrm>
            <a:off x="1632600" y="1673063"/>
            <a:ext cx="5878800" cy="130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subTitle" idx="1"/>
          </p:nvPr>
        </p:nvSpPr>
        <p:spPr>
          <a:xfrm>
            <a:off x="1632600" y="3073838"/>
            <a:ext cx="5878800" cy="39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800"/>
              </a:spcBef>
              <a:spcAft>
                <a:spcPts val="80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dk1"/>
            </a:gs>
            <a:gs pos="67000">
              <a:schemeClr val="accent1"/>
            </a:gs>
            <a:gs pos="100000">
              <a:srgbClr val="B4A7D6"/>
            </a:gs>
          </a:gsLst>
          <a:lin ang="5400012" scaled="0"/>
        </a:gra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4"/>
          <p:cNvGrpSpPr/>
          <p:nvPr/>
        </p:nvGrpSpPr>
        <p:grpSpPr>
          <a:xfrm>
            <a:off x="-1" y="50550"/>
            <a:ext cx="10370867" cy="5287714"/>
            <a:chOff x="-1" y="50550"/>
            <a:chExt cx="10370867" cy="5287714"/>
          </a:xfrm>
        </p:grpSpPr>
        <p:sp>
          <p:nvSpPr>
            <p:cNvPr id="215" name="Google Shape;215;p4"/>
            <p:cNvSpPr/>
            <p:nvPr/>
          </p:nvSpPr>
          <p:spPr>
            <a:xfrm>
              <a:off x="8" y="2753964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2934697" y="3638722"/>
              <a:ext cx="2412605" cy="1105172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4121250" y="3038789"/>
              <a:ext cx="2282313" cy="777338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4436987" y="3517239"/>
              <a:ext cx="3817064" cy="1638977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45777" y="4126981"/>
              <a:ext cx="2700819" cy="1029253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 flipH="1">
              <a:off x="-1" y="3517248"/>
              <a:ext cx="1483687" cy="67965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4"/>
            <p:cNvGrpSpPr/>
            <p:nvPr/>
          </p:nvGrpSpPr>
          <p:grpSpPr>
            <a:xfrm>
              <a:off x="352648" y="1966851"/>
              <a:ext cx="408036" cy="3176572"/>
              <a:chOff x="967895" y="415018"/>
              <a:chExt cx="628714" cy="4895318"/>
            </a:xfrm>
          </p:grpSpPr>
          <p:sp>
            <p:nvSpPr>
              <p:cNvPr id="224" name="Google Shape;224;p4"/>
              <p:cNvSpPr/>
              <p:nvPr/>
            </p:nvSpPr>
            <p:spPr>
              <a:xfrm>
                <a:off x="1207111" y="963637"/>
                <a:ext cx="150300" cy="43467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C5E0FE">
                      <a:alpha val="34509"/>
                      <a:alpha val="16200"/>
                    </a:srgbClr>
                  </a:gs>
                  <a:gs pos="100000">
                    <a:srgbClr val="6D9EEB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5" name="Google Shape;225;p4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226" name="Google Shape;226;p4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" name="Google Shape;227;p4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" name="Google Shape;228;p4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" name="Google Shape;229;p4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" name="Google Shape;230;p4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" name="Google Shape;231;p4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" name="Google Shape;232;p4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" name="Google Shape;233;p4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34" name="Google Shape;234;p4"/>
            <p:cNvGrpSpPr/>
            <p:nvPr/>
          </p:nvGrpSpPr>
          <p:grpSpPr>
            <a:xfrm>
              <a:off x="1127772" y="2922213"/>
              <a:ext cx="300714" cy="2221192"/>
              <a:chOff x="967895" y="415018"/>
              <a:chExt cx="628714" cy="4643930"/>
            </a:xfrm>
          </p:grpSpPr>
          <p:sp>
            <p:nvSpPr>
              <p:cNvPr id="235" name="Google Shape;235;p4"/>
              <p:cNvSpPr/>
              <p:nvPr/>
            </p:nvSpPr>
            <p:spPr>
              <a:xfrm>
                <a:off x="1207134" y="963649"/>
                <a:ext cx="150300" cy="40953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C5E0FE">
                      <a:alpha val="34509"/>
                      <a:alpha val="16200"/>
                    </a:srgbClr>
                  </a:gs>
                  <a:gs pos="100000">
                    <a:srgbClr val="6D9EEB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6" name="Google Shape;236;p4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237" name="Google Shape;237;p4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38;p4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4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40;p4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41;p4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242;p4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Google Shape;243;p4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" name="Google Shape;244;p4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45" name="Google Shape;245;p4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246" name="Google Shape;246;p4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C5E0FE">
                      <a:alpha val="34509"/>
                      <a:alpha val="16200"/>
                    </a:srgbClr>
                  </a:gs>
                  <a:gs pos="100000">
                    <a:srgbClr val="6D9EEB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7" name="Google Shape;247;p4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248" name="Google Shape;248;p4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" name="Google Shape;249;p4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250;p4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4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4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4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4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255;p4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56" name="Google Shape;256;p4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257" name="Google Shape;257;p4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C5E0FE">
                      <a:alpha val="34509"/>
                      <a:alpha val="16200"/>
                    </a:srgbClr>
                  </a:gs>
                  <a:gs pos="100000">
                    <a:srgbClr val="6D9EEB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8" name="Google Shape;258;p4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259" name="Google Shape;259;p4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Google Shape;260;p4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p4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" name="Google Shape;262;p4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" name="Google Shape;263;p4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" name="Google Shape;264;p4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" name="Google Shape;265;p4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" name="Google Shape;266;p4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67" name="Google Shape;267;p4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268" name="Google Shape;268;p4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C5E0FE">
                      <a:alpha val="34509"/>
                      <a:alpha val="16200"/>
                    </a:srgbClr>
                  </a:gs>
                  <a:gs pos="100000">
                    <a:srgbClr val="6D9EEB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9" name="Google Shape;269;p4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270" name="Google Shape;270;p4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" name="Google Shape;271;p4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" name="Google Shape;272;p4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" name="Google Shape;273;p4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4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Google Shape;275;p4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" name="Google Shape;276;p4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Google Shape;277;p4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78" name="Google Shape;278;p4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279" name="Google Shape;279;p4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0" name="Google Shape;280;p4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2" name="Google Shape;282;p4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4" name="Google Shape;284;p4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5" name="Google Shape;285;p4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6" name="Google Shape;286;p4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7" name="Google Shape;287;p4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8" name="Google Shape;288;p4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9" name="Google Shape;289;p4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90" name="Google Shape;290;p4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91" name="Google Shape;291;p4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92" name="Google Shape;292;p4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4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  <p:sp>
        <p:nvSpPr>
          <p:cNvPr id="312" name="Google Shape;312;p4"/>
          <p:cNvSpPr txBox="1">
            <a:spLocks noGrp="1"/>
          </p:cNvSpPr>
          <p:nvPr>
            <p:ph type="body" idx="1"/>
          </p:nvPr>
        </p:nvSpPr>
        <p:spPr>
          <a:xfrm>
            <a:off x="1675575" y="2161800"/>
            <a:ext cx="5778600" cy="819900"/>
          </a:xfrm>
          <a:prstGeom prst="rect">
            <a:avLst/>
          </a:prstGeom>
          <a:effectLst>
            <a:outerShdw blurRad="28575" dist="9525" dir="5400000" algn="bl" rotWithShape="0">
              <a:schemeClr val="dk1">
                <a:alpha val="38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➢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marL="914400" lvl="1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▻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marL="1371600" lvl="2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■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marL="1828800" lvl="3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●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marL="2286000" lvl="4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○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marL="2743200" lvl="5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■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marL="3200400" lvl="6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●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marL="3657600" lvl="7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○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marL="4114800" lvl="8" indent="-406400" algn="ctr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800"/>
              <a:buFont typeface="Space Grotesk Light"/>
              <a:buChar char="■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>
            <a:endParaRPr/>
          </a:p>
        </p:txBody>
      </p:sp>
      <p:sp>
        <p:nvSpPr>
          <p:cNvPr id="313" name="Google Shape;313;p4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5"/>
          <p:cNvGrpSpPr/>
          <p:nvPr/>
        </p:nvGrpSpPr>
        <p:grpSpPr>
          <a:xfrm>
            <a:off x="104275" y="50550"/>
            <a:ext cx="10266591" cy="5287714"/>
            <a:chOff x="104275" y="50550"/>
            <a:chExt cx="10266591" cy="5287714"/>
          </a:xfrm>
        </p:grpSpPr>
        <p:sp>
          <p:nvSpPr>
            <p:cNvPr id="316" name="Google Shape;316;p5"/>
            <p:cNvSpPr/>
            <p:nvPr/>
          </p:nvSpPr>
          <p:spPr>
            <a:xfrm>
              <a:off x="2444298" y="3856703"/>
              <a:ext cx="2558390" cy="1098526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5295333" y="4495140"/>
              <a:ext cx="1449771" cy="49378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159304" y="3962484"/>
              <a:ext cx="1535294" cy="70329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832518" y="3687079"/>
              <a:ext cx="3420308" cy="1468618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2867782" y="4501768"/>
              <a:ext cx="1717868" cy="654661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5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4" name="Google Shape;324;p5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325" name="Google Shape;325;p5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6" name="Google Shape;326;p5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327" name="Google Shape;327;p5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Google Shape;328;p5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p5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p5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5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5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5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5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35" name="Google Shape;335;p5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336" name="Google Shape;336;p5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7" name="Google Shape;337;p5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338" name="Google Shape;338;p5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Google Shape;339;p5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Google Shape;340;p5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5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Google Shape;342;p5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343;p5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5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345;p5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46" name="Google Shape;346;p5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347" name="Google Shape;347;p5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8" name="Google Shape;348;p5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349" name="Google Shape;349;p5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5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351;p5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p5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5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Google Shape;354;p5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" name="Google Shape;355;p5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Google Shape;356;p5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57" name="Google Shape;357;p5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358" name="Google Shape;358;p5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59" name="Google Shape;359;p5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0" name="Google Shape;360;p5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1" name="Google Shape;361;p5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2" name="Google Shape;362;p5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3" name="Google Shape;363;p5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4" name="Google Shape;364;p5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5" name="Google Shape;365;p5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6" name="Google Shape;366;p5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7" name="Google Shape;367;p5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8" name="Google Shape;368;p5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9" name="Google Shape;369;p5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70" name="Google Shape;370;p5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71" name="Google Shape;371;p5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5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5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5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5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5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77" name="Google Shape;377;p5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78" name="Google Shape;378;p5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79" name="Google Shape;379;p5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0" name="Google Shape;380;p5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1" name="Google Shape;381;p5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2" name="Google Shape;382;p5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3" name="Google Shape;383;p5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4" name="Google Shape;384;p5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5" name="Google Shape;385;p5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5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7" name="Google Shape;387;p5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8" name="Google Shape;388;p5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9" name="Google Shape;389;p5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90" name="Google Shape;390;p5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  <p:sp>
        <p:nvSpPr>
          <p:cNvPr id="391" name="Google Shape;391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5"/>
          <p:cNvSpPr txBox="1">
            <a:spLocks noGrp="1"/>
          </p:cNvSpPr>
          <p:nvPr>
            <p:ph type="body" idx="1"/>
          </p:nvPr>
        </p:nvSpPr>
        <p:spPr>
          <a:xfrm>
            <a:off x="855300" y="1553825"/>
            <a:ext cx="6240900" cy="28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➢"/>
              <a:defRPr/>
            </a:lvl1pPr>
            <a:lvl2pPr marL="914400" lvl="1" indent="-368300" rtl="0">
              <a:spcBef>
                <a:spcPts val="800"/>
              </a:spcBef>
              <a:spcAft>
                <a:spcPts val="0"/>
              </a:spcAft>
              <a:buSzPts val="2200"/>
              <a:buChar char="▻"/>
              <a:defRPr/>
            </a:lvl2pPr>
            <a:lvl3pPr marL="1371600" lvl="2" indent="-3683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800"/>
              </a:spcBef>
              <a:spcAft>
                <a:spcPts val="8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93" name="Google Shape;393;p5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6"/>
          <p:cNvGrpSpPr/>
          <p:nvPr/>
        </p:nvGrpSpPr>
        <p:grpSpPr>
          <a:xfrm>
            <a:off x="104275" y="50550"/>
            <a:ext cx="10266591" cy="5287714"/>
            <a:chOff x="104275" y="50550"/>
            <a:chExt cx="10266591" cy="5287714"/>
          </a:xfrm>
        </p:grpSpPr>
        <p:sp>
          <p:nvSpPr>
            <p:cNvPr id="396" name="Google Shape;396;p6"/>
            <p:cNvSpPr/>
            <p:nvPr/>
          </p:nvSpPr>
          <p:spPr>
            <a:xfrm>
              <a:off x="2444298" y="3856703"/>
              <a:ext cx="2558390" cy="1098526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5295333" y="4495140"/>
              <a:ext cx="1449771" cy="49378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4159304" y="3962484"/>
              <a:ext cx="1535294" cy="70329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4832518" y="3687079"/>
              <a:ext cx="3420308" cy="1468618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2867782" y="4501768"/>
              <a:ext cx="1717868" cy="654661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6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6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4" name="Google Shape;404;p6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405" name="Google Shape;405;p6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6" name="Google Shape;406;p6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407" name="Google Shape;407;p6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6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Google Shape;409;p6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6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6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6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6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6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15" name="Google Shape;415;p6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416" name="Google Shape;416;p6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7" name="Google Shape;417;p6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418" name="Google Shape;418;p6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6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6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6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6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6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6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6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26" name="Google Shape;426;p6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427" name="Google Shape;427;p6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8" name="Google Shape;428;p6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429" name="Google Shape;429;p6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6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Google Shape;431;p6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6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6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6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6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436;p6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37" name="Google Shape;437;p6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438" name="Google Shape;438;p6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39" name="Google Shape;439;p6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0" name="Google Shape;440;p6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1" name="Google Shape;441;p6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2" name="Google Shape;442;p6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3" name="Google Shape;443;p6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4" name="Google Shape;444;p6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5" name="Google Shape;445;p6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6" name="Google Shape;446;p6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7" name="Google Shape;447;p6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8" name="Google Shape;448;p6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9" name="Google Shape;449;p6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50" name="Google Shape;450;p6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51" name="Google Shape;451;p6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6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6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6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6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6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57" name="Google Shape;457;p6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58" name="Google Shape;458;p6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59" name="Google Shape;459;p6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0" name="Google Shape;460;p6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1" name="Google Shape;461;p6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2" name="Google Shape;462;p6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3" name="Google Shape;463;p6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4" name="Google Shape;464;p6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5" name="Google Shape;465;p6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6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7" name="Google Shape;467;p6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8" name="Google Shape;468;p6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9" name="Google Shape;469;p6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70" name="Google Shape;470;p6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  <p:sp>
        <p:nvSpPr>
          <p:cNvPr id="471" name="Google Shape;471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6"/>
          <p:cNvSpPr txBox="1">
            <a:spLocks noGrp="1"/>
          </p:cNvSpPr>
          <p:nvPr>
            <p:ph type="body" idx="1"/>
          </p:nvPr>
        </p:nvSpPr>
        <p:spPr>
          <a:xfrm>
            <a:off x="855300" y="1553825"/>
            <a:ext cx="2932500" cy="293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3" name="Google Shape;473;p6"/>
          <p:cNvSpPr txBox="1">
            <a:spLocks noGrp="1"/>
          </p:cNvSpPr>
          <p:nvPr>
            <p:ph type="body" idx="2"/>
          </p:nvPr>
        </p:nvSpPr>
        <p:spPr>
          <a:xfrm>
            <a:off x="4199271" y="1553825"/>
            <a:ext cx="2932500" cy="293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4" name="Google Shape;474;p6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1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52" name="Google Shape;752;p11"/>
          <p:cNvGrpSpPr/>
          <p:nvPr/>
        </p:nvGrpSpPr>
        <p:grpSpPr>
          <a:xfrm>
            <a:off x="104275" y="50550"/>
            <a:ext cx="10266591" cy="5287714"/>
            <a:chOff x="104275" y="50550"/>
            <a:chExt cx="10266591" cy="5287714"/>
          </a:xfrm>
        </p:grpSpPr>
        <p:sp>
          <p:nvSpPr>
            <p:cNvPr id="753" name="Google Shape;753;p11"/>
            <p:cNvSpPr/>
            <p:nvPr/>
          </p:nvSpPr>
          <p:spPr>
            <a:xfrm>
              <a:off x="2444298" y="3856703"/>
              <a:ext cx="2558390" cy="1098526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5295333" y="4495140"/>
              <a:ext cx="1449771" cy="49378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4159304" y="3962484"/>
              <a:ext cx="1535294" cy="70329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1"/>
            <p:cNvSpPr/>
            <p:nvPr/>
          </p:nvSpPr>
          <p:spPr>
            <a:xfrm>
              <a:off x="4832518" y="3687079"/>
              <a:ext cx="3420308" cy="1468618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1"/>
            <p:cNvSpPr/>
            <p:nvPr/>
          </p:nvSpPr>
          <p:spPr>
            <a:xfrm>
              <a:off x="2867782" y="4501768"/>
              <a:ext cx="1717868" cy="654661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1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1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1" name="Google Shape;761;p11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762" name="Google Shape;762;p11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63" name="Google Shape;763;p11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764" name="Google Shape;764;p11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5" name="Google Shape;765;p11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6" name="Google Shape;766;p11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7" name="Google Shape;767;p11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8" name="Google Shape;768;p11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Google Shape;769;p11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0" name="Google Shape;770;p11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1" name="Google Shape;771;p11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72" name="Google Shape;772;p11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773" name="Google Shape;773;p11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74" name="Google Shape;774;p11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775" name="Google Shape;775;p11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Google Shape;776;p11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7" name="Google Shape;777;p11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8" name="Google Shape;778;p11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Google Shape;779;p11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0" name="Google Shape;780;p11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1" name="Google Shape;781;p11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11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83" name="Google Shape;783;p11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784" name="Google Shape;784;p11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85" name="Google Shape;785;p11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786" name="Google Shape;786;p11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7" name="Google Shape;787;p11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Google Shape;788;p11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Google Shape;789;p11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Google Shape;790;p11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p11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Google Shape;792;p11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Google Shape;793;p11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94" name="Google Shape;794;p11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795" name="Google Shape;795;p11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96" name="Google Shape;796;p11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97" name="Google Shape;797;p11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98" name="Google Shape;798;p11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99" name="Google Shape;799;p11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00" name="Google Shape;800;p11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01" name="Google Shape;801;p11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02" name="Google Shape;802;p11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03" name="Google Shape;803;p11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04" name="Google Shape;804;p11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05" name="Google Shape;805;p11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07" name="Google Shape;807;p11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08" name="Google Shape;808;p11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1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1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1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14" name="Google Shape;814;p11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15" name="Google Shape;815;p11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17" name="Google Shape;817;p11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18" name="Google Shape;818;p11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20" name="Google Shape;820;p11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21" name="Google Shape;821;p11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11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24" name="Google Shape;824;p11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25" name="Google Shape;825;p11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26" name="Google Shape;826;p11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27" name="Google Shape;827;p11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33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553825"/>
            <a:ext cx="6240900" cy="28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Space Grotesk Light"/>
              <a:buChar char="➢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marL="914400" lvl="1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Space Grotesk Light"/>
              <a:buChar char="▻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marL="1371600" lvl="2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■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marL="1828800" lvl="3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●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marL="2286000" lvl="4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○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marL="2743200" lvl="5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■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marL="3200400" lvl="6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●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marL="3657600" lvl="7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○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marL="4114800" lvl="8" indent="-3683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Font typeface="Space Grotesk Light"/>
              <a:buChar char="■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aZSqd06wzQ4?feature=oembed" TargetMode="Externa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4jEz03Z8azc?feature=oembed" TargetMode="Externa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028C4E-E3D4-45B5-8A74-9EDAF9739995}"/>
              </a:ext>
            </a:extLst>
          </p:cNvPr>
          <p:cNvSpPr/>
          <p:nvPr/>
        </p:nvSpPr>
        <p:spPr>
          <a:xfrm>
            <a:off x="1735650" y="1615744"/>
            <a:ext cx="5672700" cy="145732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877" name="Google Shape;877;p13"/>
          <p:cNvSpPr txBox="1">
            <a:spLocks noGrp="1"/>
          </p:cNvSpPr>
          <p:nvPr>
            <p:ph type="ctrTitle"/>
          </p:nvPr>
        </p:nvSpPr>
        <p:spPr>
          <a:xfrm>
            <a:off x="1735650" y="1814512"/>
            <a:ext cx="5672700" cy="1159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HIGH POWERED PAPER ROCKETS</a:t>
            </a:r>
            <a:endParaRPr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853B03E-3616-49B6-A86E-4CE3BE3AD6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52" y="4291585"/>
            <a:ext cx="3706097" cy="7532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4"/>
          <p:cNvSpPr txBox="1">
            <a:spLocks noGrp="1"/>
          </p:cNvSpPr>
          <p:nvPr>
            <p:ph type="title"/>
          </p:nvPr>
        </p:nvSpPr>
        <p:spPr>
          <a:xfrm>
            <a:off x="769956" y="431322"/>
            <a:ext cx="7910748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AerospaceNU</a:t>
            </a:r>
            <a:r>
              <a:rPr lang="en-US" dirty="0"/>
              <a:t> Rockets</a:t>
            </a:r>
            <a:endParaRPr dirty="0"/>
          </a:p>
        </p:txBody>
      </p:sp>
      <p:sp>
        <p:nvSpPr>
          <p:cNvPr id="886" name="Google Shape;886;p14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407D41-1937-4A85-923F-0CC0B62B6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363" y="955140"/>
            <a:ext cx="6611273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9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" name="rocket video">
            <a:hlinkClick r:id="" action="ppaction://media"/>
            <a:extLst>
              <a:ext uri="{FF2B5EF4-FFF2-40B4-BE49-F238E27FC236}">
                <a16:creationId xmlns:a16="http://schemas.microsoft.com/office/drawing/2014/main" id="{E66F8527-2511-4BD3-BBE4-64068A95D14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4993" y="0"/>
            <a:ext cx="28940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6"/>
          <p:cNvSpPr txBox="1">
            <a:spLocks noGrp="1"/>
          </p:cNvSpPr>
          <p:nvPr>
            <p:ph type="ctrTitle"/>
          </p:nvPr>
        </p:nvSpPr>
        <p:spPr>
          <a:xfrm>
            <a:off x="1054044" y="1368263"/>
            <a:ext cx="7035912" cy="130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CE5C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Paper Rockets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7833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1571F-413E-4195-96E4-4106652B74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28456BF-0B19-4AF8-8A30-B8E9F82AE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" r="8614"/>
          <a:stretch/>
        </p:blipFill>
        <p:spPr bwMode="auto">
          <a:xfrm>
            <a:off x="1036320" y="161925"/>
            <a:ext cx="7083552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099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1590-03E9-4509-BBBD-053175BE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BEE2A-8E42-4FF3-8AF6-4CF484110E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115C02E-7063-435A-8AAC-9FEB55B61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4" r="20554"/>
          <a:stretch/>
        </p:blipFill>
        <p:spPr bwMode="auto">
          <a:xfrm>
            <a:off x="855301" y="1232300"/>
            <a:ext cx="3570396" cy="340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5C437295-ABD1-4B32-904A-D52FE9809A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2" r="18996"/>
          <a:stretch/>
        </p:blipFill>
        <p:spPr bwMode="auto">
          <a:xfrm>
            <a:off x="4825940" y="1232300"/>
            <a:ext cx="3733581" cy="340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163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6CF1DBA7-4E0F-4A19-A8D4-751EB49E5B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1" r="19565"/>
          <a:stretch/>
        </p:blipFill>
        <p:spPr bwMode="auto">
          <a:xfrm>
            <a:off x="4846350" y="1232300"/>
            <a:ext cx="3708859" cy="340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EF8021CD-8A6A-4B2D-B649-58CCB8FE3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1" r="19137"/>
          <a:stretch/>
        </p:blipFill>
        <p:spPr bwMode="auto">
          <a:xfrm>
            <a:off x="855299" y="1232300"/>
            <a:ext cx="3555882" cy="340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801590-03E9-4509-BBBD-053175BE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BEE2A-8E42-4FF3-8AF6-4CF484110E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3981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1590-03E9-4509-BBBD-053175BE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BEE2A-8E42-4FF3-8AF6-4CF484110E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1FFA5F5-CC76-4B60-8D4F-9AC311516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" b="5210"/>
          <a:stretch/>
        </p:blipFill>
        <p:spPr bwMode="auto">
          <a:xfrm>
            <a:off x="1571843" y="1232300"/>
            <a:ext cx="6549013" cy="333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087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1590-03E9-4509-BBBD-053175BE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BEE2A-8E42-4FF3-8AF6-4CF484110E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1F53BCD-A724-4E18-97B9-F73B503A5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2" r="15866"/>
          <a:stretch/>
        </p:blipFill>
        <p:spPr bwMode="auto">
          <a:xfrm>
            <a:off x="3687058" y="538978"/>
            <a:ext cx="4957070" cy="406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324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778C5"/>
            </a:gs>
            <a:gs pos="72000">
              <a:srgbClr val="F8C2C2"/>
            </a:gs>
            <a:gs pos="100000">
              <a:srgbClr val="FFE599"/>
            </a:gs>
          </a:gsLst>
          <a:lin ang="5400700" scaled="0"/>
        </a:gra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27"/>
          <p:cNvSpPr txBox="1">
            <a:spLocks noGrp="1"/>
          </p:cNvSpPr>
          <p:nvPr>
            <p:ph type="subTitle" idx="4294967295"/>
          </p:nvPr>
        </p:nvSpPr>
        <p:spPr>
          <a:xfrm>
            <a:off x="158496" y="341247"/>
            <a:ext cx="262727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/>
              <a:t>Rocket Failure 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 dirty="0"/>
              <a:t>Russia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 dirty="0"/>
              <a:t>July 2013  </a:t>
            </a:r>
            <a:endParaRPr sz="1800" dirty="0"/>
          </a:p>
        </p:txBody>
      </p:sp>
      <p:sp>
        <p:nvSpPr>
          <p:cNvPr id="1080" name="Google Shape;1080;p27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18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" name="Online Media 1" title="Rocket Proton M/DM 03 fall during lauch with 3 new Glonass satellites">
            <a:hlinkClick r:id="" action="ppaction://media"/>
            <a:extLst>
              <a:ext uri="{FF2B5EF4-FFF2-40B4-BE49-F238E27FC236}">
                <a16:creationId xmlns:a16="http://schemas.microsoft.com/office/drawing/2014/main" id="{3D6D4F0D-75FD-4235-AF3F-1FAC152814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85766" y="341247"/>
            <a:ext cx="6199738" cy="4649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778C5"/>
            </a:gs>
            <a:gs pos="72000">
              <a:srgbClr val="F8C2C2"/>
            </a:gs>
            <a:gs pos="100000">
              <a:srgbClr val="FFE599"/>
            </a:gs>
          </a:gsLst>
          <a:lin ang="5400700" scaled="0"/>
        </a:gra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27"/>
          <p:cNvSpPr txBox="1">
            <a:spLocks noGrp="1"/>
          </p:cNvSpPr>
          <p:nvPr>
            <p:ph type="subTitle" idx="4294967295"/>
          </p:nvPr>
        </p:nvSpPr>
        <p:spPr>
          <a:xfrm>
            <a:off x="158496" y="523998"/>
            <a:ext cx="2487168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/>
              <a:t>Falcon 9 Landing </a:t>
            </a:r>
            <a:r>
              <a:rPr lang="en" sz="1800" dirty="0"/>
              <a:t> </a:t>
            </a:r>
            <a:br>
              <a:rPr lang="en" sz="1800" dirty="0"/>
            </a:br>
            <a:r>
              <a:rPr lang="en" sz="1800" dirty="0"/>
              <a:t>August 2016</a:t>
            </a:r>
            <a:endParaRPr sz="1800" dirty="0"/>
          </a:p>
        </p:txBody>
      </p:sp>
      <p:sp>
        <p:nvSpPr>
          <p:cNvPr id="1080" name="Google Shape;1080;p27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19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3" name="Online Media 2" title="First-stage landing | Onboard camera">
            <a:hlinkClick r:id="" action="ppaction://media"/>
            <a:extLst>
              <a:ext uri="{FF2B5EF4-FFF2-40B4-BE49-F238E27FC236}">
                <a16:creationId xmlns:a16="http://schemas.microsoft.com/office/drawing/2014/main" id="{3E303A6C-49C1-4E6C-90A0-597C9937D0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75853" y="917598"/>
            <a:ext cx="7209651" cy="407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6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7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pic>
        <p:nvPicPr>
          <p:cNvPr id="2050" name="Picture 2" descr="Atlas V Rocket Launches with Juno Spacecraft (201108050006… | Flickr">
            <a:extLst>
              <a:ext uri="{FF2B5EF4-FFF2-40B4-BE49-F238E27FC236}">
                <a16:creationId xmlns:a16="http://schemas.microsoft.com/office/drawing/2014/main" id="{2ABB77A8-D7C4-4C0F-8EC3-84BE92E50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6"/>
          <a:stretch/>
        </p:blipFill>
        <p:spPr bwMode="auto">
          <a:xfrm>
            <a:off x="6042597" y="0"/>
            <a:ext cx="31014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882;p14">
            <a:extLst>
              <a:ext uri="{FF2B5EF4-FFF2-40B4-BE49-F238E27FC236}">
                <a16:creationId xmlns:a16="http://schemas.microsoft.com/office/drawing/2014/main" id="{5B84E697-C316-48C2-A7F0-649B53203B91}"/>
              </a:ext>
            </a:extLst>
          </p:cNvPr>
          <p:cNvSpPr txBox="1">
            <a:spLocks/>
          </p:cNvSpPr>
          <p:nvPr/>
        </p:nvSpPr>
        <p:spPr>
          <a:xfrm>
            <a:off x="477062" y="899480"/>
            <a:ext cx="6240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chemeClr val="accent3"/>
                </a:solidFill>
                <a:latin typeface="Space Grotesk Light" panose="020B0604020202020204" charset="0"/>
                <a:cs typeface="Space Grotesk Light" panose="020B0604020202020204" charset="0"/>
              </a:rPr>
              <a:t>Parts of a Rocket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DEC3515-36E4-433C-B6CF-67C6E704E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1" b="11786"/>
          <a:stretch/>
        </p:blipFill>
        <p:spPr bwMode="auto">
          <a:xfrm>
            <a:off x="477062" y="1701455"/>
            <a:ext cx="5423884" cy="232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7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pic>
        <p:nvPicPr>
          <p:cNvPr id="2050" name="Picture 2" descr="Atlas V Rocket Launches with Juno Spacecraft (201108050006… | Flickr">
            <a:extLst>
              <a:ext uri="{FF2B5EF4-FFF2-40B4-BE49-F238E27FC236}">
                <a16:creationId xmlns:a16="http://schemas.microsoft.com/office/drawing/2014/main" id="{2ABB77A8-D7C4-4C0F-8EC3-84BE92E50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0"/>
            <a:ext cx="34305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882;p14">
            <a:extLst>
              <a:ext uri="{FF2B5EF4-FFF2-40B4-BE49-F238E27FC236}">
                <a16:creationId xmlns:a16="http://schemas.microsoft.com/office/drawing/2014/main" id="{5B84E697-C316-48C2-A7F0-649B53203B91}"/>
              </a:ext>
            </a:extLst>
          </p:cNvPr>
          <p:cNvSpPr txBox="1">
            <a:spLocks/>
          </p:cNvSpPr>
          <p:nvPr/>
        </p:nvSpPr>
        <p:spPr>
          <a:xfrm>
            <a:off x="477062" y="899480"/>
            <a:ext cx="6240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chemeClr val="accent3"/>
                </a:solidFill>
                <a:latin typeface="Space Grotesk Light" panose="020B0604020202020204" charset="0"/>
                <a:cs typeface="Space Grotesk Light" panose="020B0604020202020204" charset="0"/>
              </a:rPr>
              <a:t>Parts of a Rocket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A8492398-7FFA-43C7-A2B2-B8BBC1AA7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5" r="12595"/>
          <a:stretch/>
        </p:blipFill>
        <p:spPr bwMode="auto">
          <a:xfrm>
            <a:off x="870198" y="1295780"/>
            <a:ext cx="4450080" cy="334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905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6"/>
          <p:cNvSpPr txBox="1">
            <a:spLocks noGrp="1"/>
          </p:cNvSpPr>
          <p:nvPr>
            <p:ph type="ctrTitle"/>
          </p:nvPr>
        </p:nvSpPr>
        <p:spPr>
          <a:xfrm>
            <a:off x="1632600" y="1673063"/>
            <a:ext cx="5878800" cy="130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CE5C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Fundamentals of Rockets </a:t>
            </a:r>
            <a:endParaRPr dirty="0"/>
          </a:p>
        </p:txBody>
      </p:sp>
      <p:sp>
        <p:nvSpPr>
          <p:cNvPr id="900" name="Google Shape;900;p16"/>
          <p:cNvSpPr txBox="1">
            <a:spLocks noGrp="1"/>
          </p:cNvSpPr>
          <p:nvPr>
            <p:ph type="subTitle" idx="1"/>
          </p:nvPr>
        </p:nvSpPr>
        <p:spPr>
          <a:xfrm>
            <a:off x="1632600" y="2976863"/>
            <a:ext cx="5878800" cy="39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dirty="0"/>
          </a:p>
        </p:txBody>
      </p:sp>
      <p:pic>
        <p:nvPicPr>
          <p:cNvPr id="3078" name="Picture 6" descr="AIAA: Aerospace NU - Northeastern University College of Engineering">
            <a:extLst>
              <a:ext uri="{FF2B5EF4-FFF2-40B4-BE49-F238E27FC236}">
                <a16:creationId xmlns:a16="http://schemas.microsoft.com/office/drawing/2014/main" id="{0D7DDD7E-EEBD-4E18-B24F-CA72D7C8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72"/>
          <a:stretch/>
        </p:blipFill>
        <p:spPr bwMode="auto">
          <a:xfrm>
            <a:off x="5559552" y="2324963"/>
            <a:ext cx="1557020" cy="9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4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Newton’s 3</a:t>
            </a:r>
            <a:r>
              <a:rPr lang="en-US" baseline="30000" dirty="0"/>
              <a:t>rd</a:t>
            </a:r>
            <a:r>
              <a:rPr lang="en-US" dirty="0"/>
              <a:t> Law</a:t>
            </a:r>
            <a:endParaRPr dirty="0"/>
          </a:p>
        </p:txBody>
      </p:sp>
      <p:sp>
        <p:nvSpPr>
          <p:cNvPr id="886" name="Google Shape;886;p14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2EC150-21B1-4A54-97F3-8B840220EE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95"/>
          <a:stretch/>
        </p:blipFill>
        <p:spPr>
          <a:xfrm>
            <a:off x="855300" y="1374216"/>
            <a:ext cx="5291451" cy="30813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BA9516-C0E9-48FB-ABF0-D9ECE4307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143" y="-3654"/>
            <a:ext cx="2566857" cy="51471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AFETY CODE SAFETY CODE">
            <a:extLst>
              <a:ext uri="{FF2B5EF4-FFF2-40B4-BE49-F238E27FC236}">
                <a16:creationId xmlns:a16="http://schemas.microsoft.com/office/drawing/2014/main" id="{5BE1613C-9A7D-450D-BA48-CE6273F78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982" y="964176"/>
            <a:ext cx="4025600" cy="363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" name="Google Shape;911;p18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Center of Gravity</a:t>
            </a:r>
            <a:endParaRPr dirty="0"/>
          </a:p>
        </p:txBody>
      </p:sp>
      <p:sp>
        <p:nvSpPr>
          <p:cNvPr id="912" name="Google Shape;912;p18"/>
          <p:cNvSpPr txBox="1">
            <a:spLocks noGrp="1"/>
          </p:cNvSpPr>
          <p:nvPr>
            <p:ph type="body" idx="1"/>
          </p:nvPr>
        </p:nvSpPr>
        <p:spPr>
          <a:xfrm>
            <a:off x="855300" y="1497825"/>
            <a:ext cx="3716700" cy="28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dirty="0"/>
              <a:t>The point on an object where weight is evenely dispersed and both sides are balanced. </a:t>
            </a:r>
            <a:endParaRPr dirty="0"/>
          </a:p>
        </p:txBody>
      </p:sp>
      <p:sp>
        <p:nvSpPr>
          <p:cNvPr id="913" name="Google Shape;913;p18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4102" name="Picture 6" descr="Center of Gravity - A Unique Hands On Science Night">
            <a:extLst>
              <a:ext uri="{FF2B5EF4-FFF2-40B4-BE49-F238E27FC236}">
                <a16:creationId xmlns:a16="http://schemas.microsoft.com/office/drawing/2014/main" id="{10ECCAE2-DEE9-4E74-8C5B-50A1D9E80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32" y="642123"/>
            <a:ext cx="1986073" cy="171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4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Center of Pressure</a:t>
            </a:r>
            <a:endParaRPr dirty="0"/>
          </a:p>
        </p:txBody>
      </p:sp>
      <p:sp>
        <p:nvSpPr>
          <p:cNvPr id="886" name="Google Shape;886;p14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Google Shape;912;p18">
            <a:extLst>
              <a:ext uri="{FF2B5EF4-FFF2-40B4-BE49-F238E27FC236}">
                <a16:creationId xmlns:a16="http://schemas.microsoft.com/office/drawing/2014/main" id="{1CB1E8D2-249C-4496-8083-9FA86D9C89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5300" y="1763351"/>
            <a:ext cx="4131228" cy="28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Like the center of gravity but for pressure caused by airflow!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6D3EF3-BDAB-4F62-81E3-86E9B38909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33"/>
          <a:stretch/>
        </p:blipFill>
        <p:spPr>
          <a:xfrm>
            <a:off x="5386792" y="0"/>
            <a:ext cx="32451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1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4"/>
          <p:cNvSpPr txBox="1">
            <a:spLocks noGrp="1"/>
          </p:cNvSpPr>
          <p:nvPr>
            <p:ph type="title"/>
          </p:nvPr>
        </p:nvSpPr>
        <p:spPr>
          <a:xfrm>
            <a:off x="855300" y="1171601"/>
            <a:ext cx="7910748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Center of Gravity &amp; Center of Pressure</a:t>
            </a:r>
            <a:br>
              <a:rPr lang="en-US" dirty="0"/>
            </a:br>
            <a:r>
              <a:rPr lang="en-US" dirty="0"/>
              <a:t>How do they relate? </a:t>
            </a:r>
            <a:endParaRPr dirty="0"/>
          </a:p>
        </p:txBody>
      </p:sp>
      <p:sp>
        <p:nvSpPr>
          <p:cNvPr id="886" name="Google Shape;886;p14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Google Shape;912;p18">
            <a:extLst>
              <a:ext uri="{FF2B5EF4-FFF2-40B4-BE49-F238E27FC236}">
                <a16:creationId xmlns:a16="http://schemas.microsoft.com/office/drawing/2014/main" id="{1CB1E8D2-249C-4496-8083-9FA86D9C89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9956" y="1763351"/>
            <a:ext cx="6862236" cy="28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The farther the center of gravity is from the center of pressure the more stable the rocket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D52E1F-78EE-47EF-AF2B-C80B909BB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234" y="2482606"/>
            <a:ext cx="3991532" cy="21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28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4"/>
          <p:cNvSpPr txBox="1">
            <a:spLocks noGrp="1"/>
          </p:cNvSpPr>
          <p:nvPr>
            <p:ph type="title"/>
          </p:nvPr>
        </p:nvSpPr>
        <p:spPr>
          <a:xfrm>
            <a:off x="769956" y="431322"/>
            <a:ext cx="7910748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AerospaceNU</a:t>
            </a:r>
            <a:r>
              <a:rPr lang="en-US" dirty="0"/>
              <a:t> Rockets</a:t>
            </a:r>
            <a:endParaRPr dirty="0"/>
          </a:p>
        </p:txBody>
      </p:sp>
      <p:sp>
        <p:nvSpPr>
          <p:cNvPr id="886" name="Google Shape;886;p14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02B96-97B2-483F-88AB-4982329BF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56" y="864198"/>
            <a:ext cx="1505160" cy="1790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A1F7F4-F0AB-4B7C-89FF-5098189FA0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5" t="529" r="3366"/>
          <a:stretch/>
        </p:blipFill>
        <p:spPr>
          <a:xfrm>
            <a:off x="2408497" y="864198"/>
            <a:ext cx="1560576" cy="1790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CEF093-3FA9-441A-9802-78D05B25B5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83" r="2378"/>
          <a:stretch/>
        </p:blipFill>
        <p:spPr>
          <a:xfrm>
            <a:off x="769956" y="2801452"/>
            <a:ext cx="3199117" cy="2118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023C5D-D30D-4EA4-8DAB-EC0B3F7C14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516"/>
          <a:stretch/>
        </p:blipFill>
        <p:spPr>
          <a:xfrm>
            <a:off x="6428640" y="158496"/>
            <a:ext cx="2580641" cy="47618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AC0331-3CDC-4B59-BA25-CBFD5A9BDA4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68" r="3046"/>
          <a:stretch/>
        </p:blipFill>
        <p:spPr>
          <a:xfrm>
            <a:off x="4102453" y="864198"/>
            <a:ext cx="2188619" cy="40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13168"/>
      </p:ext>
    </p:extLst>
  </p:cSld>
  <p:clrMapOvr>
    <a:masterClrMapping/>
  </p:clrMapOvr>
</p:sld>
</file>

<file path=ppt/theme/theme1.xml><?xml version="1.0" encoding="utf-8"?>
<a:theme xmlns:a="http://schemas.openxmlformats.org/drawingml/2006/main" name="Bianca template">
  <a:themeElements>
    <a:clrScheme name="Custom 347">
      <a:dk1>
        <a:srgbClr val="192D49"/>
      </a:dk1>
      <a:lt1>
        <a:srgbClr val="FFFFFF"/>
      </a:lt1>
      <a:dk2>
        <a:srgbClr val="9199A0"/>
      </a:dk2>
      <a:lt2>
        <a:srgbClr val="E0E8F0"/>
      </a:lt2>
      <a:accent1>
        <a:srgbClr val="5B87C8"/>
      </a:accent1>
      <a:accent2>
        <a:srgbClr val="9DC0EA"/>
      </a:accent2>
      <a:accent3>
        <a:srgbClr val="C5E0FE"/>
      </a:accent3>
      <a:accent4>
        <a:srgbClr val="F8DB51"/>
      </a:accent4>
      <a:accent5>
        <a:srgbClr val="F7A479"/>
      </a:accent5>
      <a:accent6>
        <a:srgbClr val="F37474"/>
      </a:accent6>
      <a:hlink>
        <a:srgbClr val="224C8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132</Words>
  <Application>Microsoft Office PowerPoint</Application>
  <PresentationFormat>On-screen Show (16:9)</PresentationFormat>
  <Paragraphs>41</Paragraphs>
  <Slides>19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Space Grotesk Light</vt:lpstr>
      <vt:lpstr>Bianca template</vt:lpstr>
      <vt:lpstr>HIGH POWERED PAPER ROCKETS</vt:lpstr>
      <vt:lpstr>PowerPoint Presentation</vt:lpstr>
      <vt:lpstr>PowerPoint Presentation</vt:lpstr>
      <vt:lpstr> The Fundamentals of Rockets </vt:lpstr>
      <vt:lpstr>Newton’s 3rd Law</vt:lpstr>
      <vt:lpstr>Center of Gravity</vt:lpstr>
      <vt:lpstr>Center of Pressure</vt:lpstr>
      <vt:lpstr>Center of Gravity &amp; Center of Pressure How do they relate? </vt:lpstr>
      <vt:lpstr>AerospaceNU Rockets</vt:lpstr>
      <vt:lpstr>AerospaceNU Rockets</vt:lpstr>
      <vt:lpstr>PowerPoint Presentation</vt:lpstr>
      <vt:lpstr> Building Paper Rockets</vt:lpstr>
      <vt:lpstr>PowerPoint Presentation</vt:lpstr>
      <vt:lpstr>Instructions</vt:lpstr>
      <vt:lpstr>Instructions</vt:lpstr>
      <vt:lpstr>Instructions</vt:lpstr>
      <vt:lpstr>Instructions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Karen Zhu</dc:creator>
  <cp:lastModifiedBy>Fuchs, Nicolas</cp:lastModifiedBy>
  <cp:revision>3</cp:revision>
  <dcterms:modified xsi:type="dcterms:W3CDTF">2022-05-06T18:32:43Z</dcterms:modified>
</cp:coreProperties>
</file>