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79" r:id="rId3"/>
    <p:sldId id="280" r:id="rId4"/>
    <p:sldId id="298" r:id="rId5"/>
    <p:sldId id="282" r:id="rId6"/>
    <p:sldId id="283" r:id="rId7"/>
    <p:sldId id="286" r:id="rId8"/>
    <p:sldId id="302" r:id="rId9"/>
    <p:sldId id="287" r:id="rId10"/>
    <p:sldId id="289" r:id="rId11"/>
    <p:sldId id="290" r:id="rId12"/>
    <p:sldId id="301" r:id="rId13"/>
    <p:sldId id="291" r:id="rId14"/>
    <p:sldId id="292" r:id="rId15"/>
    <p:sldId id="296" r:id="rId16"/>
    <p:sldId id="293" r:id="rId17"/>
    <p:sldId id="297" r:id="rId18"/>
    <p:sldId id="294" r:id="rId19"/>
    <p:sldId id="304" r:id="rId20"/>
    <p:sldId id="306" r:id="rId21"/>
    <p:sldId id="305" r:id="rId22"/>
    <p:sldId id="295" r:id="rId23"/>
    <p:sldId id="30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15E"/>
    <a:srgbClr val="E04F0D"/>
    <a:srgbClr val="EA5F10"/>
    <a:srgbClr val="D12504"/>
    <a:srgbClr val="E97915"/>
    <a:srgbClr val="A5B15E"/>
    <a:srgbClr val="DBA723"/>
    <a:srgbClr val="DA9E22"/>
    <a:srgbClr val="E3911E"/>
    <a:srgbClr val="E89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44" autoAdjust="0"/>
    <p:restoredTop sz="94660"/>
  </p:normalViewPr>
  <p:slideViewPr>
    <p:cSldViewPr snapToGrid="0">
      <p:cViewPr varScale="1">
        <p:scale>
          <a:sx n="114" d="100"/>
          <a:sy n="114" d="100"/>
        </p:scale>
        <p:origin x="8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fuchs\Documents\New%20folder\quickdem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Demographics</a:t>
            </a:r>
            <a:r>
              <a:rPr lang="en-US" b="1" baseline="0"/>
              <a:t> of Field Trips and Summer Program Participants </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348866113394199"/>
          <c:y val="0.13875065616797899"/>
          <c:w val="0.34920475866059097"/>
          <c:h val="0.6850357960574080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E9-4AC0-B7E4-B48917EC87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E9-4AC0-B7E4-B48917EC87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E9-4AC0-B7E4-B48917EC87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E9-4AC0-B7E4-B48917EC87C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E9-4AC0-B7E4-B48917EC87C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2E9-4AC0-B7E4-B48917EC87C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2E9-4AC0-B7E4-B48917EC87C5}"/>
              </c:ext>
            </c:extLst>
          </c:dPt>
          <c:dLbls>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D-32E9-4AC0-B7E4-B48917EC87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Sheet1!$J$14:$P$14</c:f>
              <c:strCache>
                <c:ptCount val="7"/>
                <c:pt idx="0">
                  <c:v>African-American (30.6%)</c:v>
                </c:pt>
                <c:pt idx="1">
                  <c:v>Asian (10.9%)</c:v>
                </c:pt>
                <c:pt idx="2">
                  <c:v>Hispanic (39.3%)</c:v>
                </c:pt>
                <c:pt idx="3">
                  <c:v>White (15.8%)</c:v>
                </c:pt>
                <c:pt idx="4">
                  <c:v>Native American (0.3%)</c:v>
                </c:pt>
                <c:pt idx="5">
                  <c:v>Native Hawaiian/Pacific Islander (0.2%)</c:v>
                </c:pt>
                <c:pt idx="6">
                  <c:v>Multi-Race, Non-Hispanic (3.1%)</c:v>
                </c:pt>
              </c:strCache>
            </c:strRef>
          </c:cat>
          <c:val>
            <c:numRef>
              <c:f>Sheet1!$J$15:$P$15</c:f>
              <c:numCache>
                <c:formatCode>0.0%</c:formatCode>
                <c:ptCount val="7"/>
                <c:pt idx="0">
                  <c:v>0.30581297388374101</c:v>
                </c:pt>
                <c:pt idx="1">
                  <c:v>0.108677337826453</c:v>
                </c:pt>
                <c:pt idx="2">
                  <c:v>0.39258635214827298</c:v>
                </c:pt>
                <c:pt idx="3">
                  <c:v>0.15754001684919999</c:v>
                </c:pt>
                <c:pt idx="4">
                  <c:v>2.5273799494524001E-3</c:v>
                </c:pt>
                <c:pt idx="5">
                  <c:v>1.6849199663015999E-3</c:v>
                </c:pt>
                <c:pt idx="6">
                  <c:v>3.1171019376579599E-2</c:v>
                </c:pt>
              </c:numCache>
            </c:numRef>
          </c:val>
          <c:extLst>
            <c:ext xmlns:c16="http://schemas.microsoft.com/office/drawing/2014/chart" uri="{C3380CC4-5D6E-409C-BE32-E72D297353CC}">
              <c16:uniqueId val="{0000000E-32E9-4AC0-B7E4-B48917EC87C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2601353501310701E-3"/>
          <c:y val="0.14934867875837701"/>
          <c:w val="0.38037954875734298"/>
          <c:h val="0.72225291580496498"/>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576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454387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41165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6448951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658488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155732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204933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5915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546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B2D3E9E-A95C-48F2-B4BF-A71542E0BE9A}"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7704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694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298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2073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3D7E00A-486F-4252-8B1D-E32645521F49}"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901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DF5F92-E675-4B36-9A60-69A962A68675}"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8914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F6E2C9B-5FA2-460D-9BE7-B0812FC2A6FF}"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445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082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6B75A-687E-405C-8A0B-8D00578BA2C3}" type="datetime1">
              <a:rPr lang="en-US" smtClean="0">
                <a:solidFill>
                  <a:prstClr val="white">
                    <a:tint val="75000"/>
                    <a:alpha val="60000"/>
                  </a:prstClr>
                </a:solidFill>
              </a:rPr>
              <a:pPr/>
              <a:t>10/13/2020</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085578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8.xml"/><Relationship Id="rId18"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15.xml"/><Relationship Id="rId17" Type="http://schemas.openxmlformats.org/officeDocument/2006/relationships/slide" Target="slide20.xml"/><Relationship Id="rId2" Type="http://schemas.openxmlformats.org/officeDocument/2006/relationships/slide" Target="slide3.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6.xml"/><Relationship Id="rId15" Type="http://schemas.openxmlformats.org/officeDocument/2006/relationships/slide" Target="slide2.xml"/><Relationship Id="rId10" Type="http://schemas.openxmlformats.org/officeDocument/2006/relationships/slide" Target="slide10.xml"/><Relationship Id="rId4" Type="http://schemas.openxmlformats.org/officeDocument/2006/relationships/slide" Target="slide5.xml"/><Relationship Id="rId9" Type="http://schemas.openxmlformats.org/officeDocument/2006/relationships/slide" Target="slide9.xml"/><Relationship Id="rId14" Type="http://schemas.openxmlformats.org/officeDocument/2006/relationships/slide" Target="slide2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em.northeastern.edu/wp-content/uploads/2019/09/YSP-Impact-05SEPT19.pdf" TargetMode="Externa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em.northeastern.edu/wp-content/uploads/2019/10/REU-Impact-2019-1.pdf" TargetMode="Externa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nsf.gov/awardsearch/showAward?AWD_ID=1559894&amp;HistoricalAwards=false" TargetMode="External"/><Relationship Id="rId2" Type="http://schemas.openxmlformats.org/officeDocument/2006/relationships/hyperlink" Target="http://www.ece.neu.edu/groups/nucar/REU-D3/"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hyperlink" Target="https://www.nsf.gov/awardsearch/showAward?AWD_ID=1757650&amp;HistoricalAwards=false"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uplift.sites.northeastern.edu/people/mentors/" TargetMode="External"/><Relationship Id="rId3" Type="http://schemas.openxmlformats.org/officeDocument/2006/relationships/hyperlink" Target="https://uplift.sites.northeastern.edu/index.php?page_id=1801" TargetMode="External"/><Relationship Id="rId7" Type="http://schemas.openxmlformats.org/officeDocument/2006/relationships/hyperlink" Target="https://uplift.sites.northeastern.edu/people/students/" TargetMode="External"/><Relationship Id="rId2" Type="http://schemas.openxmlformats.org/officeDocument/2006/relationships/hyperlink" Target="https://uplift.sites.northeastern.edu/departments/" TargetMode="External"/><Relationship Id="rId1" Type="http://schemas.openxmlformats.org/officeDocument/2006/relationships/slideLayout" Target="../slideLayouts/slideLayout2.xml"/><Relationship Id="rId6" Type="http://schemas.openxmlformats.org/officeDocument/2006/relationships/hyperlink" Target="https://stem.northeastern.edu/programs/ayp/uplift/" TargetMode="External"/><Relationship Id="rId5" Type="http://schemas.openxmlformats.org/officeDocument/2006/relationships/hyperlink" Target="https://stem.northeastern.edu/summer/reu/" TargetMode="External"/><Relationship Id="rId10" Type="http://schemas.openxmlformats.org/officeDocument/2006/relationships/image" Target="../media/image26.jpg"/><Relationship Id="rId4" Type="http://schemas.openxmlformats.org/officeDocument/2006/relationships/hyperlink" Target="https://uplift.sites.northeastern.edu/index.php?page_id=1805" TargetMode="External"/><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eb.northeastern.edu/stemout/" TargetMode="External"/><Relationship Id="rId2" Type="http://schemas.openxmlformats.org/officeDocument/2006/relationships/hyperlink" Target="https://stem.northeastern.edu/programs/ayp/aa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tem.northeastern.edu/programs/ayp/pathway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tem.neu.edu/resources/faculty/broader-impact-support/sample-grants/"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em.northeastern.edu/wp-content/uploads/2019/09/Field-Trip-Program-Impact-2019.pdf"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tem.northeastern.edu/wp-content/uploads/2019/09/NUSSP-Impact-05SEPT19.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08" y="299873"/>
            <a:ext cx="9628189" cy="534519"/>
          </a:xfrm>
        </p:spPr>
        <p:txBody>
          <a:bodyPr/>
          <a:lstStyle/>
          <a:p>
            <a:r>
              <a:rPr lang="en-US" sz="3600" b="1" dirty="0"/>
              <a:t>Programs, Partnerships &amp; Collaborations</a:t>
            </a:r>
          </a:p>
        </p:txBody>
      </p:sp>
      <p:cxnSp>
        <p:nvCxnSpPr>
          <p:cNvPr id="5" name="Straight Connector 4"/>
          <p:cNvCxnSpPr/>
          <p:nvPr/>
        </p:nvCxnSpPr>
        <p:spPr>
          <a:xfrm>
            <a:off x="304800" y="5856678"/>
            <a:ext cx="11707639" cy="48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522845" y="5974019"/>
            <a:ext cx="406400" cy="393700"/>
          </a:xfrm>
          <a:prstGeom prst="ellipse">
            <a:avLst/>
          </a:prstGeom>
          <a:solidFill>
            <a:srgbClr val="C0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p:cNvSpPr/>
          <p:nvPr/>
        </p:nvSpPr>
        <p:spPr>
          <a:xfrm>
            <a:off x="3033309" y="5974019"/>
            <a:ext cx="406400" cy="393700"/>
          </a:xfrm>
          <a:prstGeom prst="ellipse">
            <a:avLst/>
          </a:prstGeom>
          <a:solidFill>
            <a:srgbClr val="CB1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3543773" y="5974019"/>
            <a:ext cx="406400" cy="393700"/>
          </a:xfrm>
          <a:prstGeom prst="ellipse">
            <a:avLst/>
          </a:prstGeom>
          <a:solidFill>
            <a:srgbClr val="D12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4054237" y="5974019"/>
            <a:ext cx="406400" cy="393700"/>
          </a:xfrm>
          <a:prstGeom prst="ellipse">
            <a:avLst/>
          </a:prstGeom>
          <a:solidFill>
            <a:srgbClr val="D635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p:cNvSpPr/>
          <p:nvPr/>
        </p:nvSpPr>
        <p:spPr>
          <a:xfrm>
            <a:off x="4564701" y="5974019"/>
            <a:ext cx="406400" cy="393700"/>
          </a:xfrm>
          <a:prstGeom prst="ellipse">
            <a:avLst/>
          </a:prstGeom>
          <a:solidFill>
            <a:srgbClr val="DC4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1" name="Oval 10"/>
          <p:cNvSpPr/>
          <p:nvPr/>
        </p:nvSpPr>
        <p:spPr>
          <a:xfrm>
            <a:off x="5075165" y="5974019"/>
            <a:ext cx="406400" cy="393700"/>
          </a:xfrm>
          <a:prstGeom prst="ellipse">
            <a:avLst/>
          </a:prstGeom>
          <a:solidFill>
            <a:srgbClr val="E04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Oval 11"/>
          <p:cNvSpPr/>
          <p:nvPr/>
        </p:nvSpPr>
        <p:spPr>
          <a:xfrm>
            <a:off x="5585629" y="5974019"/>
            <a:ext cx="406400" cy="393700"/>
          </a:xfrm>
          <a:prstGeom prst="ellipse">
            <a:avLst/>
          </a:prstGeom>
          <a:solidFill>
            <a:srgbClr val="E96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Oval 12"/>
          <p:cNvSpPr/>
          <p:nvPr/>
        </p:nvSpPr>
        <p:spPr>
          <a:xfrm>
            <a:off x="6096096" y="5974019"/>
            <a:ext cx="406400" cy="393700"/>
          </a:xfrm>
          <a:prstGeom prst="ellipse">
            <a:avLst/>
          </a:prstGeom>
          <a:solidFill>
            <a:srgbClr val="E97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4" name="Oval 13"/>
          <p:cNvSpPr/>
          <p:nvPr/>
        </p:nvSpPr>
        <p:spPr>
          <a:xfrm>
            <a:off x="6622273" y="5974019"/>
            <a:ext cx="406400" cy="393700"/>
          </a:xfrm>
          <a:prstGeom prst="ellipse">
            <a:avLst/>
          </a:prstGeom>
          <a:solidFill>
            <a:srgbClr val="E89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8" name="Rectangle: Rounded Corners 1" title="Year Bar">
            <a:extLst>
              <a:ext uri="{FF2B5EF4-FFF2-40B4-BE49-F238E27FC236}">
                <a16:creationId xmlns:a16="http://schemas.microsoft.com/office/drawing/2014/main" id="{64E02AE9-6B6C-4B9C-ABBB-1E374B6CA82E}"/>
              </a:ext>
            </a:extLst>
          </p:cNvPr>
          <p:cNvSpPr/>
          <p:nvPr/>
        </p:nvSpPr>
        <p:spPr>
          <a:xfrm>
            <a:off x="2522846" y="6452559"/>
            <a:ext cx="2460102" cy="28571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Elementary School</a:t>
            </a:r>
          </a:p>
        </p:txBody>
      </p:sp>
      <p:sp>
        <p:nvSpPr>
          <p:cNvPr id="19" name="Rectangle: Rounded Corners 188" title="Year Bar">
            <a:extLst>
              <a:ext uri="{FF2B5EF4-FFF2-40B4-BE49-F238E27FC236}">
                <a16:creationId xmlns:a16="http://schemas.microsoft.com/office/drawing/2014/main" id="{4216F653-445A-48AE-9E7F-2BCB19F1649E}"/>
              </a:ext>
            </a:extLst>
          </p:cNvPr>
          <p:cNvSpPr/>
          <p:nvPr/>
        </p:nvSpPr>
        <p:spPr>
          <a:xfrm>
            <a:off x="5061797" y="6452559"/>
            <a:ext cx="1511409" cy="32288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Middle School</a:t>
            </a:r>
          </a:p>
        </p:txBody>
      </p:sp>
      <p:sp>
        <p:nvSpPr>
          <p:cNvPr id="20" name="Rectangle: Rounded Corners 189" title="Year Bar">
            <a:extLst>
              <a:ext uri="{FF2B5EF4-FFF2-40B4-BE49-F238E27FC236}">
                <a16:creationId xmlns:a16="http://schemas.microsoft.com/office/drawing/2014/main" id="{A39C3188-7311-466A-8363-02881CE1722D}"/>
              </a:ext>
            </a:extLst>
          </p:cNvPr>
          <p:cNvSpPr/>
          <p:nvPr/>
        </p:nvSpPr>
        <p:spPr>
          <a:xfrm>
            <a:off x="6607985" y="6452559"/>
            <a:ext cx="2031338" cy="28571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High</a:t>
            </a:r>
            <a:r>
              <a:rPr lang="en-US" dirty="0"/>
              <a:t> School</a:t>
            </a:r>
          </a:p>
        </p:txBody>
      </p:sp>
      <p:sp>
        <p:nvSpPr>
          <p:cNvPr id="21" name="Rectangle: Rounded Corners 190" title="Year Bar">
            <a:extLst>
              <a:ext uri="{FF2B5EF4-FFF2-40B4-BE49-F238E27FC236}">
                <a16:creationId xmlns:a16="http://schemas.microsoft.com/office/drawing/2014/main" id="{45AC82F1-31F7-4BDE-BF7C-2E9A090107E7}"/>
              </a:ext>
            </a:extLst>
          </p:cNvPr>
          <p:cNvSpPr/>
          <p:nvPr/>
        </p:nvSpPr>
        <p:spPr>
          <a:xfrm>
            <a:off x="8683812" y="6452559"/>
            <a:ext cx="1096508" cy="30175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Undergrad</a:t>
            </a:r>
          </a:p>
        </p:txBody>
      </p:sp>
      <p:sp>
        <p:nvSpPr>
          <p:cNvPr id="22" name="Rectangle: Rounded Corners 190" title="Year Bar">
            <a:extLst>
              <a:ext uri="{FF2B5EF4-FFF2-40B4-BE49-F238E27FC236}">
                <a16:creationId xmlns:a16="http://schemas.microsoft.com/office/drawing/2014/main" id="{45AC82F1-31F7-4BDE-BF7C-2E9A090107E7}"/>
              </a:ext>
            </a:extLst>
          </p:cNvPr>
          <p:cNvSpPr/>
          <p:nvPr/>
        </p:nvSpPr>
        <p:spPr>
          <a:xfrm>
            <a:off x="9824809" y="6452559"/>
            <a:ext cx="1096508" cy="30175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Grad</a:t>
            </a:r>
          </a:p>
        </p:txBody>
      </p:sp>
      <p:sp>
        <p:nvSpPr>
          <p:cNvPr id="23" name="Rectangle: Rounded Corners 190" title="Year Bar">
            <a:extLst>
              <a:ext uri="{FF2B5EF4-FFF2-40B4-BE49-F238E27FC236}">
                <a16:creationId xmlns:a16="http://schemas.microsoft.com/office/drawing/2014/main" id="{45AC82F1-31F7-4BDE-BF7C-2E9A090107E7}"/>
              </a:ext>
            </a:extLst>
          </p:cNvPr>
          <p:cNvSpPr/>
          <p:nvPr/>
        </p:nvSpPr>
        <p:spPr>
          <a:xfrm>
            <a:off x="10965806" y="6452559"/>
            <a:ext cx="1096508" cy="30175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Post-Grad /Faculty</a:t>
            </a:r>
          </a:p>
        </p:txBody>
      </p:sp>
      <p:sp>
        <p:nvSpPr>
          <p:cNvPr id="42" name="Oval 41"/>
          <p:cNvSpPr/>
          <p:nvPr/>
        </p:nvSpPr>
        <p:spPr>
          <a:xfrm>
            <a:off x="8982698" y="5974019"/>
            <a:ext cx="406400" cy="393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a:t>
            </a:r>
          </a:p>
        </p:txBody>
      </p:sp>
      <p:sp>
        <p:nvSpPr>
          <p:cNvPr id="43" name="Oval 42"/>
          <p:cNvSpPr/>
          <p:nvPr/>
        </p:nvSpPr>
        <p:spPr>
          <a:xfrm>
            <a:off x="10116541" y="5974019"/>
            <a:ext cx="406400" cy="393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4" name="Oval 43"/>
          <p:cNvSpPr/>
          <p:nvPr/>
        </p:nvSpPr>
        <p:spPr>
          <a:xfrm>
            <a:off x="11260985" y="5974019"/>
            <a:ext cx="406400" cy="3937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grpSp>
        <p:nvGrpSpPr>
          <p:cNvPr id="47" name="Group 46"/>
          <p:cNvGrpSpPr/>
          <p:nvPr/>
        </p:nvGrpSpPr>
        <p:grpSpPr>
          <a:xfrm>
            <a:off x="7131936" y="5972318"/>
            <a:ext cx="523196" cy="397103"/>
            <a:chOff x="6227282" y="5895172"/>
            <a:chExt cx="523196" cy="397103"/>
          </a:xfrm>
        </p:grpSpPr>
        <p:sp>
          <p:nvSpPr>
            <p:cNvPr id="15" name="Oval 14"/>
            <p:cNvSpPr/>
            <p:nvPr/>
          </p:nvSpPr>
          <p:spPr>
            <a:xfrm>
              <a:off x="6248033" y="5898575"/>
              <a:ext cx="406400" cy="393700"/>
            </a:xfrm>
            <a:prstGeom prst="ellipse">
              <a:avLst/>
            </a:prstGeom>
            <a:solidFill>
              <a:srgbClr val="E8A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6" name="TextBox 45"/>
            <p:cNvSpPr txBox="1"/>
            <p:nvPr/>
          </p:nvSpPr>
          <p:spPr>
            <a:xfrm>
              <a:off x="6227282" y="5895172"/>
              <a:ext cx="523196" cy="369332"/>
            </a:xfrm>
            <a:prstGeom prst="rect">
              <a:avLst/>
            </a:prstGeom>
            <a:noFill/>
            <a:ln>
              <a:noFill/>
            </a:ln>
          </p:spPr>
          <p:txBody>
            <a:bodyPr wrap="square" rtlCol="0">
              <a:spAutoFit/>
            </a:bodyPr>
            <a:lstStyle/>
            <a:p>
              <a:r>
                <a:rPr lang="en-US" dirty="0"/>
                <a:t>10</a:t>
              </a:r>
            </a:p>
          </p:txBody>
        </p:sp>
      </p:grpSp>
      <p:grpSp>
        <p:nvGrpSpPr>
          <p:cNvPr id="49" name="Group 48"/>
          <p:cNvGrpSpPr/>
          <p:nvPr/>
        </p:nvGrpSpPr>
        <p:grpSpPr>
          <a:xfrm>
            <a:off x="7654518" y="5974019"/>
            <a:ext cx="523196" cy="393700"/>
            <a:chOff x="6891402" y="5898575"/>
            <a:chExt cx="523196" cy="393700"/>
          </a:xfrm>
        </p:grpSpPr>
        <p:sp>
          <p:nvSpPr>
            <p:cNvPr id="16" name="Oval 15"/>
            <p:cNvSpPr/>
            <p:nvPr/>
          </p:nvSpPr>
          <p:spPr>
            <a:xfrm>
              <a:off x="6905570" y="5898575"/>
              <a:ext cx="406400" cy="393700"/>
            </a:xfrm>
            <a:prstGeom prst="ellipse">
              <a:avLst/>
            </a:prstGeom>
            <a:solidFill>
              <a:srgbClr val="CCB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891402" y="5910759"/>
              <a:ext cx="523196" cy="369332"/>
            </a:xfrm>
            <a:prstGeom prst="rect">
              <a:avLst/>
            </a:prstGeom>
            <a:noFill/>
            <a:ln>
              <a:noFill/>
            </a:ln>
          </p:spPr>
          <p:txBody>
            <a:bodyPr wrap="square" rtlCol="0">
              <a:spAutoFit/>
            </a:bodyPr>
            <a:lstStyle/>
            <a:p>
              <a:r>
                <a:rPr lang="en-US" dirty="0"/>
                <a:t>11</a:t>
              </a:r>
            </a:p>
          </p:txBody>
        </p:sp>
      </p:grpSp>
      <p:grpSp>
        <p:nvGrpSpPr>
          <p:cNvPr id="51" name="Group 50"/>
          <p:cNvGrpSpPr/>
          <p:nvPr/>
        </p:nvGrpSpPr>
        <p:grpSpPr>
          <a:xfrm>
            <a:off x="8198518" y="5974019"/>
            <a:ext cx="523196" cy="393700"/>
            <a:chOff x="7542356" y="5898575"/>
            <a:chExt cx="523196" cy="393700"/>
          </a:xfrm>
        </p:grpSpPr>
        <p:sp>
          <p:nvSpPr>
            <p:cNvPr id="17" name="Oval 16"/>
            <p:cNvSpPr/>
            <p:nvPr/>
          </p:nvSpPr>
          <p:spPr>
            <a:xfrm>
              <a:off x="7563107" y="5898575"/>
              <a:ext cx="406400" cy="393700"/>
            </a:xfrm>
            <a:prstGeom prst="ellipse">
              <a:avLst/>
            </a:prstGeom>
            <a:solidFill>
              <a:srgbClr val="A6B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42356" y="5911528"/>
              <a:ext cx="523196" cy="369332"/>
            </a:xfrm>
            <a:prstGeom prst="rect">
              <a:avLst/>
            </a:prstGeom>
            <a:noFill/>
            <a:ln>
              <a:noFill/>
            </a:ln>
          </p:spPr>
          <p:txBody>
            <a:bodyPr wrap="square" rtlCol="0">
              <a:spAutoFit/>
            </a:bodyPr>
            <a:lstStyle/>
            <a:p>
              <a:r>
                <a:rPr lang="en-US" dirty="0"/>
                <a:t>12</a:t>
              </a:r>
            </a:p>
          </p:txBody>
        </p:sp>
      </p:grpSp>
      <p:sp>
        <p:nvSpPr>
          <p:cNvPr id="53" name="Rectangle: Rounded Corners 1" title="Year Bar">
            <a:extLst>
              <a:ext uri="{FF2B5EF4-FFF2-40B4-BE49-F238E27FC236}">
                <a16:creationId xmlns:a16="http://schemas.microsoft.com/office/drawing/2014/main" id="{64E02AE9-6B6C-4B9C-ABBB-1E374B6CA82E}"/>
              </a:ext>
            </a:extLst>
          </p:cNvPr>
          <p:cNvSpPr/>
          <p:nvPr/>
        </p:nvSpPr>
        <p:spPr>
          <a:xfrm>
            <a:off x="2499184" y="5058920"/>
            <a:ext cx="9489594" cy="329184"/>
          </a:xfrm>
          <a:prstGeom prst="roundRect">
            <a:avLst>
              <a:gd name="adj" fmla="val 50000"/>
            </a:avLst>
          </a:prstGeom>
          <a:gradFill flip="none" rotWithShape="1">
            <a:gsLst>
              <a:gs pos="0">
                <a:srgbClr val="C00000"/>
              </a:gs>
              <a:gs pos="35000">
                <a:schemeClr val="accent2"/>
              </a:gs>
              <a:gs pos="70000">
                <a:schemeClr val="accent4"/>
              </a:gs>
              <a:gs pos="53000">
                <a:schemeClr val="accent3"/>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2" action="ppaction://hlinksldjump"/>
              </a:rPr>
              <a:t>Engineering for Everyone Expo</a:t>
            </a:r>
            <a:endParaRPr lang="en-US" sz="1400" dirty="0">
              <a:solidFill>
                <a:schemeClr val="tx1"/>
              </a:solidFill>
            </a:endParaRPr>
          </a:p>
        </p:txBody>
      </p:sp>
      <p:sp>
        <p:nvSpPr>
          <p:cNvPr id="63" name="Rectangle: Rounded Corners 1" title="Year Bar">
            <a:extLst>
              <a:ext uri="{FF2B5EF4-FFF2-40B4-BE49-F238E27FC236}">
                <a16:creationId xmlns:a16="http://schemas.microsoft.com/office/drawing/2014/main" id="{64E02AE9-6B6C-4B9C-ABBB-1E374B6CA82E}"/>
              </a:ext>
            </a:extLst>
          </p:cNvPr>
          <p:cNvSpPr/>
          <p:nvPr/>
        </p:nvSpPr>
        <p:spPr>
          <a:xfrm>
            <a:off x="6584324" y="4714136"/>
            <a:ext cx="2031338" cy="329184"/>
          </a:xfrm>
          <a:prstGeom prst="roundRect">
            <a:avLst>
              <a:gd name="adj" fmla="val 50000"/>
            </a:avLst>
          </a:prstGeom>
          <a:gradFill>
            <a:gsLst>
              <a:gs pos="0">
                <a:srgbClr val="E8901E"/>
              </a:gs>
              <a:gs pos="100000">
                <a:srgbClr val="99B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3" action="ppaction://hlinksldjump"/>
              </a:rPr>
              <a:t>Building Bridges</a:t>
            </a:r>
            <a:endParaRPr lang="en-US" sz="1400" dirty="0">
              <a:solidFill>
                <a:schemeClr val="tx1"/>
              </a:solidFill>
            </a:endParaRPr>
          </a:p>
        </p:txBody>
      </p:sp>
      <p:sp>
        <p:nvSpPr>
          <p:cNvPr id="66" name="TextBox 65"/>
          <p:cNvSpPr txBox="1"/>
          <p:nvPr/>
        </p:nvSpPr>
        <p:spPr>
          <a:xfrm>
            <a:off x="294831" y="4729870"/>
            <a:ext cx="1998011" cy="338554"/>
          </a:xfrm>
          <a:prstGeom prst="rect">
            <a:avLst/>
          </a:prstGeom>
          <a:noFill/>
        </p:spPr>
        <p:txBody>
          <a:bodyPr wrap="square" rtlCol="0">
            <a:spAutoFit/>
          </a:bodyPr>
          <a:lstStyle/>
          <a:p>
            <a:r>
              <a:rPr lang="en-US" sz="1600" b="1" dirty="0"/>
              <a:t>Public Events</a:t>
            </a:r>
          </a:p>
        </p:txBody>
      </p:sp>
      <p:grpSp>
        <p:nvGrpSpPr>
          <p:cNvPr id="29" name="Group 28"/>
          <p:cNvGrpSpPr/>
          <p:nvPr/>
        </p:nvGrpSpPr>
        <p:grpSpPr>
          <a:xfrm>
            <a:off x="294831" y="3042977"/>
            <a:ext cx="6229789" cy="692776"/>
            <a:chOff x="272707" y="4540861"/>
            <a:chExt cx="6229789" cy="692776"/>
          </a:xfrm>
        </p:grpSpPr>
        <p:sp>
          <p:nvSpPr>
            <p:cNvPr id="52" name="Rectangle: Rounded Corners 1" title="Year Bar">
              <a:extLst>
                <a:ext uri="{FF2B5EF4-FFF2-40B4-BE49-F238E27FC236}">
                  <a16:creationId xmlns:a16="http://schemas.microsoft.com/office/drawing/2014/main" id="{64E02AE9-6B6C-4B9C-ABBB-1E374B6CA82E}"/>
                </a:ext>
              </a:extLst>
            </p:cNvPr>
            <p:cNvSpPr/>
            <p:nvPr/>
          </p:nvSpPr>
          <p:spPr>
            <a:xfrm>
              <a:off x="2464703" y="4902809"/>
              <a:ext cx="2496121" cy="330828"/>
            </a:xfrm>
            <a:prstGeom prst="roundRect">
              <a:avLst>
                <a:gd name="adj" fmla="val 50000"/>
              </a:avLst>
            </a:prstGeom>
            <a:gradFill flip="none" rotWithShape="1">
              <a:gsLst>
                <a:gs pos="0">
                  <a:srgbClr val="C01900"/>
                </a:gs>
                <a:gs pos="100000">
                  <a:srgbClr val="DE450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hlinkClick r:id="rId4" action="ppaction://hlinksldjump"/>
                </a:rPr>
                <a:t>Library After-School Programs</a:t>
              </a:r>
              <a:endParaRPr lang="en-US" sz="1200" dirty="0"/>
            </a:p>
          </p:txBody>
        </p:sp>
        <p:sp>
          <p:nvSpPr>
            <p:cNvPr id="56" name="Rectangle: Rounded Corners 1" title="Year Bar">
              <a:extLst>
                <a:ext uri="{FF2B5EF4-FFF2-40B4-BE49-F238E27FC236}">
                  <a16:creationId xmlns:a16="http://schemas.microsoft.com/office/drawing/2014/main" id="{64E02AE9-6B6C-4B9C-ABBB-1E374B6CA82E}"/>
                </a:ext>
              </a:extLst>
            </p:cNvPr>
            <p:cNvSpPr/>
            <p:nvPr/>
          </p:nvSpPr>
          <p:spPr>
            <a:xfrm>
              <a:off x="4048195" y="4540861"/>
              <a:ext cx="2454301" cy="329184"/>
            </a:xfrm>
            <a:prstGeom prst="roundRect">
              <a:avLst>
                <a:gd name="adj" fmla="val 50000"/>
              </a:avLst>
            </a:prstGeom>
            <a:gradFill flip="none" rotWithShape="1">
              <a:gsLst>
                <a:gs pos="0">
                  <a:srgbClr val="D63505"/>
                </a:gs>
                <a:gs pos="100000">
                  <a:srgbClr val="E9791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5" action="ppaction://hlinksldjump"/>
                </a:rPr>
                <a:t>Curley After-School Program</a:t>
              </a:r>
              <a:endParaRPr lang="en-US" sz="1200" dirty="0">
                <a:solidFill>
                  <a:schemeClr val="tx1"/>
                </a:solidFill>
              </a:endParaRPr>
            </a:p>
          </p:txBody>
        </p:sp>
        <p:sp>
          <p:nvSpPr>
            <p:cNvPr id="67" name="TextBox 66"/>
            <p:cNvSpPr txBox="1"/>
            <p:nvPr/>
          </p:nvSpPr>
          <p:spPr>
            <a:xfrm>
              <a:off x="272707" y="4577785"/>
              <a:ext cx="1998011" cy="584775"/>
            </a:xfrm>
            <a:prstGeom prst="rect">
              <a:avLst/>
            </a:prstGeom>
            <a:noFill/>
          </p:spPr>
          <p:txBody>
            <a:bodyPr wrap="square" rtlCol="0">
              <a:spAutoFit/>
            </a:bodyPr>
            <a:lstStyle/>
            <a:p>
              <a:r>
                <a:rPr lang="en-US" sz="1600" b="1" dirty="0"/>
                <a:t>Community and School Programs</a:t>
              </a:r>
            </a:p>
          </p:txBody>
        </p:sp>
      </p:grpSp>
      <p:grpSp>
        <p:nvGrpSpPr>
          <p:cNvPr id="27" name="Group 26"/>
          <p:cNvGrpSpPr/>
          <p:nvPr/>
        </p:nvGrpSpPr>
        <p:grpSpPr>
          <a:xfrm>
            <a:off x="283729" y="4011342"/>
            <a:ext cx="7899522" cy="341916"/>
            <a:chOff x="319747" y="3745534"/>
            <a:chExt cx="6708927" cy="341916"/>
          </a:xfrm>
        </p:grpSpPr>
        <p:sp>
          <p:nvSpPr>
            <p:cNvPr id="57" name="Rectangle: Rounded Corners 1" title="Year Bar">
              <a:extLst>
                <a:ext uri="{FF2B5EF4-FFF2-40B4-BE49-F238E27FC236}">
                  <a16:creationId xmlns:a16="http://schemas.microsoft.com/office/drawing/2014/main" id="{64E02AE9-6B6C-4B9C-ABBB-1E374B6CA82E}"/>
                </a:ext>
              </a:extLst>
            </p:cNvPr>
            <p:cNvSpPr/>
            <p:nvPr/>
          </p:nvSpPr>
          <p:spPr>
            <a:xfrm>
              <a:off x="4048196" y="3758266"/>
              <a:ext cx="2980478" cy="329184"/>
            </a:xfrm>
            <a:prstGeom prst="roundRect">
              <a:avLst>
                <a:gd name="adj" fmla="val 50000"/>
              </a:avLst>
            </a:prstGeom>
            <a:gradFill>
              <a:gsLst>
                <a:gs pos="0">
                  <a:srgbClr val="E89320"/>
                </a:gs>
                <a:gs pos="100000">
                  <a:srgbClr val="DC3E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6" action="ppaction://hlinksldjump"/>
                </a:rPr>
                <a:t>STEM Field Trips/Reverse Field Trips</a:t>
              </a:r>
              <a:endParaRPr lang="en-US" sz="1400" dirty="0">
                <a:solidFill>
                  <a:schemeClr val="tx1"/>
                </a:solidFill>
              </a:endParaRPr>
            </a:p>
          </p:txBody>
        </p:sp>
        <p:sp>
          <p:nvSpPr>
            <p:cNvPr id="69" name="TextBox 68"/>
            <p:cNvSpPr txBox="1"/>
            <p:nvPr/>
          </p:nvSpPr>
          <p:spPr>
            <a:xfrm>
              <a:off x="319747" y="3745534"/>
              <a:ext cx="1998011" cy="338554"/>
            </a:xfrm>
            <a:prstGeom prst="rect">
              <a:avLst/>
            </a:prstGeom>
            <a:noFill/>
          </p:spPr>
          <p:txBody>
            <a:bodyPr wrap="square" rtlCol="0">
              <a:spAutoFit/>
            </a:bodyPr>
            <a:lstStyle/>
            <a:p>
              <a:r>
                <a:rPr lang="en-US" sz="1600" b="1" dirty="0"/>
                <a:t>Field Trips</a:t>
              </a:r>
            </a:p>
          </p:txBody>
        </p:sp>
      </p:grpSp>
      <p:grpSp>
        <p:nvGrpSpPr>
          <p:cNvPr id="24" name="Group 23"/>
          <p:cNvGrpSpPr/>
          <p:nvPr/>
        </p:nvGrpSpPr>
        <p:grpSpPr>
          <a:xfrm>
            <a:off x="283729" y="1011333"/>
            <a:ext cx="8364065" cy="708334"/>
            <a:chOff x="261605" y="2346840"/>
            <a:chExt cx="8364065" cy="708334"/>
          </a:xfrm>
        </p:grpSpPr>
        <p:sp>
          <p:nvSpPr>
            <p:cNvPr id="54" name="Rectangle: Rounded Corners 1" title="Year Bar">
              <a:extLst>
                <a:ext uri="{FF2B5EF4-FFF2-40B4-BE49-F238E27FC236}">
                  <a16:creationId xmlns:a16="http://schemas.microsoft.com/office/drawing/2014/main" id="{64E02AE9-6B6C-4B9C-ABBB-1E374B6CA82E}"/>
                </a:ext>
              </a:extLst>
            </p:cNvPr>
            <p:cNvSpPr/>
            <p:nvPr/>
          </p:nvSpPr>
          <p:spPr>
            <a:xfrm>
              <a:off x="3586932" y="2725990"/>
              <a:ext cx="2451022" cy="329184"/>
            </a:xfrm>
            <a:prstGeom prst="roundRect">
              <a:avLst>
                <a:gd name="adj" fmla="val 50000"/>
              </a:avLst>
            </a:prstGeom>
            <a:gradFill>
              <a:gsLst>
                <a:gs pos="0">
                  <a:srgbClr val="EA5F10"/>
                </a:gs>
                <a:gs pos="100000">
                  <a:srgbClr val="D1250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7" action="ppaction://hlinksldjump"/>
                </a:rPr>
                <a:t>Engineering Explorations</a:t>
              </a:r>
              <a:endParaRPr lang="en-US" sz="1400" dirty="0">
                <a:solidFill>
                  <a:schemeClr val="tx1"/>
                </a:solidFill>
              </a:endParaRPr>
            </a:p>
          </p:txBody>
        </p:sp>
        <p:sp>
          <p:nvSpPr>
            <p:cNvPr id="64" name="Rectangle: Rounded Corners 1" title="Year Bar">
              <a:extLst>
                <a:ext uri="{FF2B5EF4-FFF2-40B4-BE49-F238E27FC236}">
                  <a16:creationId xmlns:a16="http://schemas.microsoft.com/office/drawing/2014/main" id="{64E02AE9-6B6C-4B9C-ABBB-1E374B6CA82E}"/>
                </a:ext>
              </a:extLst>
            </p:cNvPr>
            <p:cNvSpPr/>
            <p:nvPr/>
          </p:nvSpPr>
          <p:spPr>
            <a:xfrm>
              <a:off x="5061798" y="2346840"/>
              <a:ext cx="3563872" cy="329184"/>
            </a:xfrm>
            <a:prstGeom prst="roundRect">
              <a:avLst>
                <a:gd name="adj" fmla="val 50000"/>
              </a:avLst>
            </a:prstGeom>
            <a:gradFill>
              <a:gsLst>
                <a:gs pos="0">
                  <a:srgbClr val="A6B15E"/>
                </a:gs>
                <a:gs pos="100000">
                  <a:srgbClr val="E04F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8" action="ppaction://hlinksldjump"/>
                </a:rPr>
                <a:t>Boston Science and Engineering Fair</a:t>
              </a:r>
              <a:endParaRPr lang="en-US" sz="1400" dirty="0">
                <a:solidFill>
                  <a:schemeClr val="tx1"/>
                </a:solidFill>
              </a:endParaRPr>
            </a:p>
          </p:txBody>
        </p:sp>
        <p:sp>
          <p:nvSpPr>
            <p:cNvPr id="71" name="TextBox 70"/>
            <p:cNvSpPr txBox="1"/>
            <p:nvPr/>
          </p:nvSpPr>
          <p:spPr>
            <a:xfrm>
              <a:off x="261605" y="2503324"/>
              <a:ext cx="2294445" cy="338554"/>
            </a:xfrm>
            <a:prstGeom prst="rect">
              <a:avLst/>
            </a:prstGeom>
            <a:noFill/>
          </p:spPr>
          <p:txBody>
            <a:bodyPr wrap="square" rtlCol="0">
              <a:spAutoFit/>
            </a:bodyPr>
            <a:lstStyle/>
            <a:p>
              <a:r>
                <a:rPr lang="en-US" sz="1600" b="1" dirty="0"/>
                <a:t>Collaborative Events</a:t>
              </a:r>
            </a:p>
          </p:txBody>
        </p:sp>
      </p:grpSp>
      <p:grpSp>
        <p:nvGrpSpPr>
          <p:cNvPr id="26" name="Group 25">
            <a:extLst>
              <a:ext uri="{FF2B5EF4-FFF2-40B4-BE49-F238E27FC236}">
                <a16:creationId xmlns:a16="http://schemas.microsoft.com/office/drawing/2014/main" id="{7428FCC6-FE6D-4030-8B3C-7D579CD1DFB5}"/>
              </a:ext>
            </a:extLst>
          </p:cNvPr>
          <p:cNvGrpSpPr/>
          <p:nvPr/>
        </p:nvGrpSpPr>
        <p:grpSpPr>
          <a:xfrm>
            <a:off x="283729" y="5397613"/>
            <a:ext cx="11707640" cy="414372"/>
            <a:chOff x="283729" y="5397613"/>
            <a:chExt cx="11707640" cy="414372"/>
          </a:xfrm>
        </p:grpSpPr>
        <p:sp>
          <p:nvSpPr>
            <p:cNvPr id="58" name="Rectangle: Rounded Corners 1" title="Year Bar">
              <a:extLst>
                <a:ext uri="{FF2B5EF4-FFF2-40B4-BE49-F238E27FC236}">
                  <a16:creationId xmlns:a16="http://schemas.microsoft.com/office/drawing/2014/main" id="{64E02AE9-6B6C-4B9C-ABBB-1E374B6CA82E}"/>
                </a:ext>
              </a:extLst>
            </p:cNvPr>
            <p:cNvSpPr/>
            <p:nvPr/>
          </p:nvSpPr>
          <p:spPr>
            <a:xfrm>
              <a:off x="5033520" y="5482801"/>
              <a:ext cx="1440699" cy="329184"/>
            </a:xfrm>
            <a:prstGeom prst="roundRect">
              <a:avLst>
                <a:gd name="adj" fmla="val 50000"/>
              </a:avLst>
            </a:prstGeom>
            <a:gradFill>
              <a:gsLst>
                <a:gs pos="0">
                  <a:srgbClr val="E97915"/>
                </a:gs>
                <a:gs pos="100000">
                  <a:srgbClr val="E04F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9" action="ppaction://hlinksldjump"/>
                </a:rPr>
                <a:t>NUSSP</a:t>
              </a:r>
              <a:endParaRPr lang="en-US" sz="1400" dirty="0">
                <a:solidFill>
                  <a:schemeClr val="tx1"/>
                </a:solidFill>
              </a:endParaRPr>
            </a:p>
          </p:txBody>
        </p:sp>
        <p:sp>
          <p:nvSpPr>
            <p:cNvPr id="60" name="Rectangle: Rounded Corners 1" title="Year Bar">
              <a:extLst>
                <a:ext uri="{FF2B5EF4-FFF2-40B4-BE49-F238E27FC236}">
                  <a16:creationId xmlns:a16="http://schemas.microsoft.com/office/drawing/2014/main" id="{64E02AE9-6B6C-4B9C-ABBB-1E374B6CA82E}"/>
                </a:ext>
              </a:extLst>
            </p:cNvPr>
            <p:cNvSpPr/>
            <p:nvPr/>
          </p:nvSpPr>
          <p:spPr>
            <a:xfrm>
              <a:off x="6595679" y="5472151"/>
              <a:ext cx="935131" cy="329184"/>
            </a:xfrm>
            <a:prstGeom prst="roundRect">
              <a:avLst>
                <a:gd name="adj" fmla="val 50000"/>
              </a:avLst>
            </a:prstGeom>
            <a:gradFill>
              <a:gsLst>
                <a:gs pos="0">
                  <a:srgbClr val="DA9E22"/>
                </a:gs>
                <a:gs pos="100000">
                  <a:srgbClr val="E3911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10" action="ppaction://hlinksldjump"/>
                </a:rPr>
                <a:t>IFTP</a:t>
              </a:r>
              <a:endParaRPr lang="en-US" sz="1400" dirty="0">
                <a:solidFill>
                  <a:schemeClr val="tx1"/>
                </a:solidFill>
              </a:endParaRPr>
            </a:p>
          </p:txBody>
        </p:sp>
        <p:sp>
          <p:nvSpPr>
            <p:cNvPr id="61" name="Rectangle: Rounded Corners 1" title="Year Bar">
              <a:extLst>
                <a:ext uri="{FF2B5EF4-FFF2-40B4-BE49-F238E27FC236}">
                  <a16:creationId xmlns:a16="http://schemas.microsoft.com/office/drawing/2014/main" id="{64E02AE9-6B6C-4B9C-ABBB-1E374B6CA82E}"/>
                </a:ext>
              </a:extLst>
            </p:cNvPr>
            <p:cNvSpPr/>
            <p:nvPr/>
          </p:nvSpPr>
          <p:spPr>
            <a:xfrm>
              <a:off x="7638273" y="5470065"/>
              <a:ext cx="959120" cy="329184"/>
            </a:xfrm>
            <a:prstGeom prst="roundRect">
              <a:avLst>
                <a:gd name="adj" fmla="val 50000"/>
              </a:avLst>
            </a:prstGeom>
            <a:gradFill>
              <a:gsLst>
                <a:gs pos="0">
                  <a:srgbClr val="A5B15E"/>
                </a:gs>
                <a:gs pos="100000">
                  <a:srgbClr val="DBA72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11" action="ppaction://hlinksldjump"/>
                </a:rPr>
                <a:t>YSP</a:t>
              </a:r>
              <a:endParaRPr lang="en-US" sz="1400" dirty="0">
                <a:solidFill>
                  <a:schemeClr val="tx1"/>
                </a:solidFill>
              </a:endParaRPr>
            </a:p>
          </p:txBody>
        </p:sp>
        <p:sp>
          <p:nvSpPr>
            <p:cNvPr id="70" name="TextBox 69"/>
            <p:cNvSpPr txBox="1"/>
            <p:nvPr/>
          </p:nvSpPr>
          <p:spPr>
            <a:xfrm>
              <a:off x="304800" y="5474081"/>
              <a:ext cx="1998011" cy="302916"/>
            </a:xfrm>
            <a:prstGeom prst="rect">
              <a:avLst/>
            </a:prstGeom>
            <a:noFill/>
          </p:spPr>
          <p:txBody>
            <a:bodyPr wrap="square" rtlCol="0">
              <a:spAutoFit/>
            </a:bodyPr>
            <a:lstStyle/>
            <a:p>
              <a:r>
                <a:rPr lang="en-US" sz="1600" b="1" dirty="0"/>
                <a:t>Summer Programs</a:t>
              </a:r>
            </a:p>
          </p:txBody>
        </p:sp>
        <p:cxnSp>
          <p:nvCxnSpPr>
            <p:cNvPr id="75" name="Straight Connector 74"/>
            <p:cNvCxnSpPr/>
            <p:nvPr/>
          </p:nvCxnSpPr>
          <p:spPr>
            <a:xfrm>
              <a:off x="283729" y="5397613"/>
              <a:ext cx="11707640" cy="0"/>
            </a:xfrm>
            <a:prstGeom prst="line">
              <a:avLst/>
            </a:prstGeom>
            <a:ln>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18656" y="4383903"/>
            <a:ext cx="11707640" cy="0"/>
          </a:xfrm>
          <a:prstGeom prst="line">
            <a:avLst/>
          </a:prstGeom>
          <a:ln>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18656" y="3991615"/>
            <a:ext cx="11707640" cy="0"/>
          </a:xfrm>
          <a:prstGeom prst="line">
            <a:avLst/>
          </a:prstGeom>
          <a:ln>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9458" y="1769087"/>
            <a:ext cx="11707640" cy="0"/>
          </a:xfrm>
          <a:prstGeom prst="line">
            <a:avLst/>
          </a:prstGeom>
          <a:ln>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1190" y="3024371"/>
            <a:ext cx="11707640" cy="0"/>
          </a:xfrm>
          <a:prstGeom prst="line">
            <a:avLst/>
          </a:prstGeom>
          <a:ln>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18656" y="1722286"/>
            <a:ext cx="11700098" cy="927740"/>
            <a:chOff x="319746" y="923024"/>
            <a:chExt cx="11713955" cy="1089557"/>
          </a:xfrm>
        </p:grpSpPr>
        <p:sp>
          <p:nvSpPr>
            <p:cNvPr id="72" name="TextBox 71"/>
            <p:cNvSpPr txBox="1"/>
            <p:nvPr/>
          </p:nvSpPr>
          <p:spPr>
            <a:xfrm>
              <a:off x="319746" y="1384998"/>
              <a:ext cx="2196785" cy="584775"/>
            </a:xfrm>
            <a:prstGeom prst="rect">
              <a:avLst/>
            </a:prstGeom>
            <a:noFill/>
          </p:spPr>
          <p:txBody>
            <a:bodyPr wrap="square" rtlCol="0">
              <a:spAutoFit/>
            </a:bodyPr>
            <a:lstStyle/>
            <a:p>
              <a:r>
                <a:rPr lang="en-US" sz="1600" b="1" dirty="0"/>
                <a:t>College and Post-Graduate Programs</a:t>
              </a:r>
            </a:p>
          </p:txBody>
        </p:sp>
        <p:sp>
          <p:nvSpPr>
            <p:cNvPr id="80" name="Rectangle: Rounded Corners 1" title="Year Bar">
              <a:extLst>
                <a:ext uri="{FF2B5EF4-FFF2-40B4-BE49-F238E27FC236}">
                  <a16:creationId xmlns:a16="http://schemas.microsoft.com/office/drawing/2014/main" id="{64E02AE9-6B6C-4B9C-ABBB-1E374B6CA82E}"/>
                </a:ext>
              </a:extLst>
            </p:cNvPr>
            <p:cNvSpPr/>
            <p:nvPr/>
          </p:nvSpPr>
          <p:spPr>
            <a:xfrm>
              <a:off x="8683813" y="1683397"/>
              <a:ext cx="1096508" cy="329184"/>
            </a:xfrm>
            <a:prstGeom prst="roundRect">
              <a:avLst>
                <a:gd name="adj" fmla="val 50000"/>
              </a:avLst>
            </a:prstGeom>
            <a:gradFill>
              <a:gsLst>
                <a:gs pos="0">
                  <a:schemeClr val="accent5"/>
                </a:gs>
                <a:gs pos="45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12" action="ppaction://hlinksldjump"/>
                </a:rPr>
                <a:t>REU</a:t>
              </a:r>
              <a:endParaRPr lang="en-US" sz="1400" dirty="0">
                <a:solidFill>
                  <a:schemeClr val="tx1"/>
                </a:solidFill>
              </a:endParaRPr>
            </a:p>
          </p:txBody>
        </p:sp>
        <p:sp>
          <p:nvSpPr>
            <p:cNvPr id="81" name="Rectangle: Rounded Corners 1" title="Year Bar">
              <a:extLst>
                <a:ext uri="{FF2B5EF4-FFF2-40B4-BE49-F238E27FC236}">
                  <a16:creationId xmlns:a16="http://schemas.microsoft.com/office/drawing/2014/main" id="{64E02AE9-6B6C-4B9C-ABBB-1E374B6CA82E}"/>
                </a:ext>
              </a:extLst>
            </p:cNvPr>
            <p:cNvSpPr/>
            <p:nvPr/>
          </p:nvSpPr>
          <p:spPr>
            <a:xfrm>
              <a:off x="8683811" y="1298129"/>
              <a:ext cx="2237505" cy="329184"/>
            </a:xfrm>
            <a:prstGeom prst="roundRect">
              <a:avLst>
                <a:gd name="adj" fmla="val 50000"/>
              </a:avLst>
            </a:prstGeom>
            <a:gradFill>
              <a:gsLst>
                <a:gs pos="0">
                  <a:schemeClr val="accent5"/>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13" action="ppaction://hlinksldjump"/>
                </a:rPr>
                <a:t>S-POWER</a:t>
              </a:r>
              <a:endParaRPr lang="en-US" sz="1400" dirty="0">
                <a:solidFill>
                  <a:schemeClr val="tx1"/>
                </a:solidFill>
              </a:endParaRPr>
            </a:p>
          </p:txBody>
        </p:sp>
        <p:sp>
          <p:nvSpPr>
            <p:cNvPr id="82" name="Rectangle: Rounded Corners 1" title="Year Bar">
              <a:extLst>
                <a:ext uri="{FF2B5EF4-FFF2-40B4-BE49-F238E27FC236}">
                  <a16:creationId xmlns:a16="http://schemas.microsoft.com/office/drawing/2014/main" id="{64E02AE9-6B6C-4B9C-ABBB-1E374B6CA82E}"/>
                </a:ext>
              </a:extLst>
            </p:cNvPr>
            <p:cNvSpPr/>
            <p:nvPr/>
          </p:nvSpPr>
          <p:spPr>
            <a:xfrm>
              <a:off x="9803738" y="923024"/>
              <a:ext cx="2229963" cy="329184"/>
            </a:xfrm>
            <a:prstGeom prst="roundRect">
              <a:avLst>
                <a:gd name="adj" fmla="val 50000"/>
              </a:avLst>
            </a:prstGeom>
            <a:gradFill>
              <a:gsLst>
                <a:gs pos="65000">
                  <a:schemeClr val="accent6"/>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14" action="ppaction://hlinksldjump"/>
                </a:rPr>
                <a:t>Broader Impact</a:t>
              </a:r>
              <a:endParaRPr lang="en-US" sz="1400" dirty="0">
                <a:solidFill>
                  <a:schemeClr val="tx1"/>
                </a:solidFill>
              </a:endParaRPr>
            </a:p>
          </p:txBody>
        </p:sp>
      </p:grpSp>
      <p:cxnSp>
        <p:nvCxnSpPr>
          <p:cNvPr id="84" name="Straight Connector 83"/>
          <p:cNvCxnSpPr/>
          <p:nvPr/>
        </p:nvCxnSpPr>
        <p:spPr>
          <a:xfrm>
            <a:off x="2473629" y="1194044"/>
            <a:ext cx="0" cy="4634058"/>
          </a:xfrm>
          <a:prstGeom prst="line">
            <a:avLst/>
          </a:prstGeom>
          <a:ln>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6" name="Title 1"/>
          <p:cNvSpPr txBox="1">
            <a:spLocks/>
          </p:cNvSpPr>
          <p:nvPr/>
        </p:nvSpPr>
        <p:spPr>
          <a:xfrm>
            <a:off x="427208" y="-1325"/>
            <a:ext cx="9628189" cy="53451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i="1" dirty="0"/>
              <a:t>Center for STEM Education</a:t>
            </a:r>
          </a:p>
        </p:txBody>
      </p:sp>
      <p:sp>
        <p:nvSpPr>
          <p:cNvPr id="3" name="TextBox 2"/>
          <p:cNvSpPr txBox="1"/>
          <p:nvPr/>
        </p:nvSpPr>
        <p:spPr>
          <a:xfrm>
            <a:off x="172101" y="6170869"/>
            <a:ext cx="2120741" cy="461665"/>
          </a:xfrm>
          <a:prstGeom prst="rect">
            <a:avLst/>
          </a:prstGeom>
          <a:noFill/>
        </p:spPr>
        <p:txBody>
          <a:bodyPr wrap="square" rtlCol="0">
            <a:spAutoFit/>
          </a:bodyPr>
          <a:lstStyle/>
          <a:p>
            <a:endParaRPr lang="en-US" sz="1200" b="1" dirty="0">
              <a:hlinkClick r:id="rId15" action="ppaction://hlinksldjump"/>
            </a:endParaRPr>
          </a:p>
          <a:p>
            <a:r>
              <a:rPr lang="en-US" sz="1200" dirty="0">
                <a:hlinkClick r:id="rId15" action="ppaction://hlinksldjump"/>
              </a:rPr>
              <a:t>Demographic Information</a:t>
            </a:r>
            <a:endParaRPr lang="en-US" sz="1200" dirty="0"/>
          </a:p>
        </p:txBody>
      </p:sp>
      <p:sp>
        <p:nvSpPr>
          <p:cNvPr id="65" name="Rectangle: Rounded Corners 1" title="Year Bar">
            <a:extLst>
              <a:ext uri="{FF2B5EF4-FFF2-40B4-BE49-F238E27FC236}">
                <a16:creationId xmlns:a16="http://schemas.microsoft.com/office/drawing/2014/main" id="{42D26A76-1918-424B-B1CF-E90EFBC6BBA0}"/>
              </a:ext>
            </a:extLst>
          </p:cNvPr>
          <p:cNvSpPr/>
          <p:nvPr/>
        </p:nvSpPr>
        <p:spPr>
          <a:xfrm>
            <a:off x="8670162" y="2700072"/>
            <a:ext cx="1095211" cy="274369"/>
          </a:xfrm>
          <a:prstGeom prst="roundRect">
            <a:avLst>
              <a:gd name="adj" fmla="val 50000"/>
            </a:avLst>
          </a:prstGeom>
          <a:gradFill>
            <a:gsLst>
              <a:gs pos="0">
                <a:schemeClr val="accent5"/>
              </a:gs>
              <a:gs pos="45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16" action="ppaction://hlinksldjump"/>
              </a:rPr>
              <a:t>UPLIFT</a:t>
            </a:r>
            <a:endParaRPr lang="en-US" sz="1400" dirty="0">
              <a:solidFill>
                <a:schemeClr val="tx1"/>
              </a:solidFill>
            </a:endParaRPr>
          </a:p>
        </p:txBody>
      </p:sp>
      <p:sp>
        <p:nvSpPr>
          <p:cNvPr id="68" name="Rectangle: Rounded Corners 1" title="Year Bar">
            <a:extLst>
              <a:ext uri="{FF2B5EF4-FFF2-40B4-BE49-F238E27FC236}">
                <a16:creationId xmlns:a16="http://schemas.microsoft.com/office/drawing/2014/main" id="{DDA2D75D-9653-48A7-A833-7AEAA6159277}"/>
              </a:ext>
            </a:extLst>
          </p:cNvPr>
          <p:cNvSpPr/>
          <p:nvPr/>
        </p:nvSpPr>
        <p:spPr>
          <a:xfrm>
            <a:off x="5061797" y="3636751"/>
            <a:ext cx="1440699" cy="329184"/>
          </a:xfrm>
          <a:prstGeom prst="roundRect">
            <a:avLst>
              <a:gd name="adj" fmla="val 50000"/>
            </a:avLst>
          </a:prstGeom>
          <a:gradFill>
            <a:gsLst>
              <a:gs pos="0">
                <a:srgbClr val="E97915"/>
              </a:gs>
              <a:gs pos="100000">
                <a:srgbClr val="E04F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hlinkClick r:id="rId17" action="ppaction://hlinksldjump"/>
              </a:rPr>
              <a:t>Alumni Afterschool Program</a:t>
            </a:r>
            <a:endParaRPr lang="en-US" sz="1400" dirty="0">
              <a:solidFill>
                <a:schemeClr val="tx1"/>
              </a:solidFill>
            </a:endParaRPr>
          </a:p>
        </p:txBody>
      </p:sp>
      <p:sp>
        <p:nvSpPr>
          <p:cNvPr id="73" name="Rectangle: Rounded Corners 1" title="Year Bar">
            <a:extLst>
              <a:ext uri="{FF2B5EF4-FFF2-40B4-BE49-F238E27FC236}">
                <a16:creationId xmlns:a16="http://schemas.microsoft.com/office/drawing/2014/main" id="{B9C7D19E-9F2B-4858-B5A2-3D3F43ADD03B}"/>
              </a:ext>
            </a:extLst>
          </p:cNvPr>
          <p:cNvSpPr/>
          <p:nvPr/>
        </p:nvSpPr>
        <p:spPr>
          <a:xfrm>
            <a:off x="6600543" y="4371067"/>
            <a:ext cx="2031338" cy="329184"/>
          </a:xfrm>
          <a:prstGeom prst="roundRect">
            <a:avLst>
              <a:gd name="adj" fmla="val 50000"/>
            </a:avLst>
          </a:prstGeom>
          <a:gradFill>
            <a:gsLst>
              <a:gs pos="0">
                <a:srgbClr val="E8901E"/>
              </a:gs>
              <a:gs pos="100000">
                <a:srgbClr val="99B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hlinkClick r:id="rId18" action="ppaction://hlinksldjump"/>
              </a:rPr>
              <a:t>Pathways to Science/Engineering</a:t>
            </a:r>
            <a:endParaRPr lang="en-US" sz="1100" dirty="0">
              <a:solidFill>
                <a:schemeClr val="tx1"/>
              </a:solidFill>
            </a:endParaRPr>
          </a:p>
        </p:txBody>
      </p:sp>
    </p:spTree>
    <p:extLst>
      <p:ext uri="{BB962C8B-B14F-4D97-AF65-F5344CB8AC3E}">
        <p14:creationId xmlns:p14="http://schemas.microsoft.com/office/powerpoint/2010/main" val="161634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sz="3200" b="1" dirty="0"/>
              <a:t>Imagining the Future of Transportation Program</a:t>
            </a:r>
          </a:p>
        </p:txBody>
      </p:sp>
      <p:sp>
        <p:nvSpPr>
          <p:cNvPr id="3" name="Content Placeholder 2"/>
          <p:cNvSpPr>
            <a:spLocks noGrp="1"/>
          </p:cNvSpPr>
          <p:nvPr>
            <p:ph idx="1"/>
          </p:nvPr>
        </p:nvSpPr>
        <p:spPr>
          <a:xfrm>
            <a:off x="646112" y="1052946"/>
            <a:ext cx="9052070" cy="5502600"/>
          </a:xfrm>
        </p:spPr>
        <p:txBody>
          <a:bodyPr>
            <a:normAutofit fontScale="85000" lnSpcReduction="10000"/>
          </a:bodyPr>
          <a:lstStyle/>
          <a:p>
            <a:r>
              <a:rPr lang="en-US" b="1" dirty="0"/>
              <a:t>Program Overview</a:t>
            </a:r>
          </a:p>
          <a:p>
            <a:pPr marL="0" indent="0">
              <a:buNone/>
            </a:pPr>
            <a:r>
              <a:rPr lang="en-US" b="1" dirty="0"/>
              <a:t>The Imagining the Future of Transportation Program (IFTP) is a free, two-week, project based engineering experience focused on transportation. </a:t>
            </a:r>
          </a:p>
          <a:p>
            <a:pPr lvl="1"/>
            <a:r>
              <a:rPr lang="en-US" b="1" dirty="0"/>
              <a:t>Provide Valuable Experiences that Stimulate Students’ Interest in Engineering, with Specific Regard to Transportation Engineering, as a Potential Career Path</a:t>
            </a:r>
          </a:p>
          <a:p>
            <a:pPr lvl="1"/>
            <a:r>
              <a:rPr lang="en-US" b="1" dirty="0"/>
              <a:t>Inspire Intrigue in STEM Fields by Engaging Students in Practical Experiences and Content Knowledge of Science, Technology, Engineering, and Mathematics</a:t>
            </a:r>
          </a:p>
          <a:p>
            <a:pPr lvl="1"/>
            <a:r>
              <a:rPr lang="en-US" b="1" dirty="0"/>
              <a:t>Train 9th and 10th Grade Students in the Procedures of Professional Presentations</a:t>
            </a:r>
          </a:p>
          <a:p>
            <a:pPr lvl="1"/>
            <a:r>
              <a:rPr lang="en-US" b="1" dirty="0"/>
              <a:t>Introduce 9th and 10th Grade Students to College Life and Facilitate Interaction with University Students, Staff, and Faculty</a:t>
            </a:r>
          </a:p>
          <a:p>
            <a:pPr lvl="1"/>
            <a:r>
              <a:rPr lang="en-US" b="1" dirty="0"/>
              <a:t>Provide Mentoring and Support for Participants and their Families Beyond the Summer Experience and Establish Long-Lasting Relationships with STEM-Focused Students</a:t>
            </a:r>
          </a:p>
          <a:p>
            <a:r>
              <a:rPr lang="en-US" b="1" dirty="0"/>
              <a:t>Target Student Population </a:t>
            </a:r>
          </a:p>
          <a:p>
            <a:pPr lvl="1"/>
            <a:r>
              <a:rPr lang="en-US" b="1" dirty="0"/>
              <a:t>30 rising 9</a:t>
            </a:r>
            <a:r>
              <a:rPr lang="en-US" b="1" baseline="30000" dirty="0"/>
              <a:t>th</a:t>
            </a:r>
            <a:r>
              <a:rPr lang="en-US" b="1" dirty="0"/>
              <a:t> and 10th students</a:t>
            </a:r>
          </a:p>
          <a:p>
            <a:r>
              <a:rPr lang="en-US" b="1" dirty="0"/>
              <a:t>Program Results/Highlights</a:t>
            </a:r>
          </a:p>
          <a:p>
            <a:pPr lvl="1"/>
            <a:r>
              <a:rPr lang="en-US" b="1" dirty="0"/>
              <a:t>The overall rating for this program in 2017 was 4.63/5.</a:t>
            </a:r>
          </a:p>
          <a:p>
            <a:pPr lvl="1"/>
            <a:r>
              <a:rPr lang="en-US" b="1" dirty="0"/>
              <a:t>100% of the students said they would recommend this program to their friends.</a:t>
            </a:r>
          </a:p>
          <a:p>
            <a:pPr lvl="1"/>
            <a:endParaRPr lang="en-US" b="1" dirty="0"/>
          </a:p>
        </p:txBody>
      </p:sp>
      <p:sp>
        <p:nvSpPr>
          <p:cNvPr id="9" name="TextBox 8"/>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0" name="Left Arrow 9">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089128" y="4453507"/>
            <a:ext cx="2395318" cy="1797811"/>
          </a:xfrm>
          <a:prstGeom prst="rect">
            <a:avLst/>
          </a:prstGeom>
        </p:spPr>
      </p:pic>
      <p:pic>
        <p:nvPicPr>
          <p:cNvPr id="5" name="Picture 4"/>
          <p:cNvPicPr>
            <a:picLocks noChangeAspect="1"/>
          </p:cNvPicPr>
          <p:nvPr/>
        </p:nvPicPr>
        <p:blipFill>
          <a:blip r:embed="rId3"/>
          <a:stretch>
            <a:fillRect/>
          </a:stretch>
        </p:blipFill>
        <p:spPr>
          <a:xfrm>
            <a:off x="9698182" y="1471201"/>
            <a:ext cx="2030144" cy="2706859"/>
          </a:xfrm>
          <a:prstGeom prst="rect">
            <a:avLst/>
          </a:prstGeom>
        </p:spPr>
      </p:pic>
    </p:spTree>
    <p:extLst>
      <p:ext uri="{BB962C8B-B14F-4D97-AF65-F5344CB8AC3E}">
        <p14:creationId xmlns:p14="http://schemas.microsoft.com/office/powerpoint/2010/main" val="155353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3262"/>
            <a:ext cx="9404723" cy="743036"/>
          </a:xfrm>
        </p:spPr>
        <p:txBody>
          <a:bodyPr/>
          <a:lstStyle/>
          <a:p>
            <a:pPr algn="ctr"/>
            <a:r>
              <a:rPr lang="en-US" b="1" dirty="0"/>
              <a:t>Young Scholar’s Program</a:t>
            </a:r>
          </a:p>
        </p:txBody>
      </p:sp>
      <p:sp>
        <p:nvSpPr>
          <p:cNvPr id="3" name="Content Placeholder 2"/>
          <p:cNvSpPr>
            <a:spLocks noGrp="1"/>
          </p:cNvSpPr>
          <p:nvPr>
            <p:ph idx="1"/>
          </p:nvPr>
        </p:nvSpPr>
        <p:spPr>
          <a:xfrm>
            <a:off x="365760" y="976298"/>
            <a:ext cx="8840760" cy="5671661"/>
          </a:xfrm>
        </p:spPr>
        <p:txBody>
          <a:bodyPr>
            <a:normAutofit fontScale="92500" lnSpcReduction="20000"/>
          </a:bodyPr>
          <a:lstStyle/>
          <a:p>
            <a:r>
              <a:rPr lang="en-US" b="1" dirty="0"/>
              <a:t>Program Overview</a:t>
            </a:r>
          </a:p>
          <a:p>
            <a:pPr marL="457200" lvl="1" indent="0">
              <a:buNone/>
            </a:pPr>
            <a:r>
              <a:rPr lang="en-US" b="1" dirty="0"/>
              <a:t>Established in 1989, this six week research and college exploration experience allows students to engage in college-level research as well as explore potential career options and be introduced to college life through weekly seminars, workshops and supporting field trips. </a:t>
            </a:r>
          </a:p>
          <a:p>
            <a:r>
              <a:rPr lang="en-US" b="1" dirty="0"/>
              <a:t>Target Student Population</a:t>
            </a:r>
          </a:p>
          <a:p>
            <a:pPr lvl="1"/>
            <a:r>
              <a:rPr lang="en-US" b="1" dirty="0"/>
              <a:t>High school sophomores/juniors</a:t>
            </a:r>
          </a:p>
          <a:p>
            <a:r>
              <a:rPr lang="en-US" b="1" dirty="0"/>
              <a:t>Learning Environment</a:t>
            </a:r>
          </a:p>
          <a:p>
            <a:pPr lvl="1"/>
            <a:r>
              <a:rPr lang="en-US" b="1" dirty="0"/>
              <a:t>Hands-on research in Northeastern labs and classroom seminars</a:t>
            </a:r>
          </a:p>
          <a:p>
            <a:r>
              <a:rPr lang="en-US" b="1" dirty="0"/>
              <a:t>Program Results/Highlights</a:t>
            </a:r>
          </a:p>
          <a:p>
            <a:pPr lvl="1"/>
            <a:r>
              <a:rPr lang="en-US" b="1" dirty="0"/>
              <a:t>29.5% increase in participants’ understanding of research techniques (2018)</a:t>
            </a:r>
          </a:p>
          <a:p>
            <a:pPr lvl="1"/>
            <a:r>
              <a:rPr lang="en-US" b="1" dirty="0"/>
              <a:t>92.3% of participating students indicated their intent to apply to Northeastern (2018)</a:t>
            </a:r>
          </a:p>
          <a:p>
            <a:pPr lvl="1"/>
            <a:r>
              <a:rPr lang="en-US" b="1" dirty="0"/>
              <a:t>53 Faculty from across the University have supported the YSP to date</a:t>
            </a:r>
          </a:p>
          <a:p>
            <a:pPr lvl="1"/>
            <a:r>
              <a:rPr lang="en-US" b="1" dirty="0"/>
              <a:t>Over 500 participants to date</a:t>
            </a:r>
          </a:p>
          <a:p>
            <a:pPr lvl="1"/>
            <a:r>
              <a:rPr lang="en-US" b="1" dirty="0"/>
              <a:t>More feedback can be found </a:t>
            </a:r>
            <a:r>
              <a:rPr lang="en-US" b="1" dirty="0">
                <a:hlinkClick r:id="rId2" action="ppaction://hlinksldjump"/>
              </a:rPr>
              <a:t>here</a:t>
            </a:r>
            <a:r>
              <a:rPr lang="en-US" b="1" dirty="0"/>
              <a:t>.</a:t>
            </a:r>
          </a:p>
          <a:p>
            <a:r>
              <a:rPr lang="en-US" b="1" dirty="0"/>
              <a:t>Impact</a:t>
            </a:r>
          </a:p>
          <a:p>
            <a:pPr lvl="1"/>
            <a:r>
              <a:rPr lang="en-US" b="1" dirty="0">
                <a:hlinkClick r:id="rId3"/>
              </a:rPr>
              <a:t>Program Impact Summary</a:t>
            </a:r>
            <a:endParaRPr lang="en-US" b="1" dirty="0"/>
          </a:p>
          <a:p>
            <a:pPr marL="457200" lvl="1" indent="0">
              <a:buNone/>
            </a:pPr>
            <a:endParaRPr lang="en-US" b="1" dirty="0"/>
          </a:p>
        </p:txBody>
      </p:sp>
      <p:sp>
        <p:nvSpPr>
          <p:cNvPr id="9" name="TextBox 8"/>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0" name="Left Arrow 9">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rId4" action="ppaction://hlinksldjump"/>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1858" y="1239045"/>
            <a:ext cx="2500656" cy="187549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18956" y="3238542"/>
            <a:ext cx="2286459" cy="3046288"/>
          </a:xfrm>
          <a:prstGeom prst="rect">
            <a:avLst/>
          </a:prstGeom>
        </p:spPr>
      </p:pic>
    </p:spTree>
    <p:extLst>
      <p:ext uri="{BB962C8B-B14F-4D97-AF65-F5344CB8AC3E}">
        <p14:creationId xmlns:p14="http://schemas.microsoft.com/office/powerpoint/2010/main" val="121325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6" y="452718"/>
            <a:ext cx="9466727" cy="712694"/>
          </a:xfrm>
        </p:spPr>
        <p:txBody>
          <a:bodyPr/>
          <a:lstStyle/>
          <a:p>
            <a:pPr algn="ctr"/>
            <a:r>
              <a:rPr lang="en-US" sz="3600" b="1" dirty="0"/>
              <a:t>2018 YSP Participant Feedback</a:t>
            </a:r>
          </a:p>
        </p:txBody>
      </p:sp>
      <p:sp>
        <p:nvSpPr>
          <p:cNvPr id="3" name="Content Placeholder 2"/>
          <p:cNvSpPr>
            <a:spLocks noGrp="1"/>
          </p:cNvSpPr>
          <p:nvPr>
            <p:ph idx="1"/>
          </p:nvPr>
        </p:nvSpPr>
        <p:spPr>
          <a:xfrm>
            <a:off x="770966" y="1269707"/>
            <a:ext cx="10703858" cy="5074024"/>
          </a:xfrm>
        </p:spPr>
        <p:txBody>
          <a:bodyPr/>
          <a:lstStyle/>
          <a:p>
            <a:r>
              <a:rPr lang="en-US" dirty="0"/>
              <a:t>“</a:t>
            </a:r>
            <a:r>
              <a:rPr lang="en-US" b="1" i="1" dirty="0"/>
              <a:t>There is a famous analogy which states: if two people have an apple each and they exchange apples, they each now have one apple; but if two people have an idea each and they exchange ideas, they now have two ideas. I realized the truth behind this analogy from my duration at the Young Scholars Program, which will live with me indefinitely.”</a:t>
            </a:r>
          </a:p>
          <a:p>
            <a:r>
              <a:rPr lang="en-US" b="1" i="1" dirty="0"/>
              <a:t>“I learned how to become a better listener, a better leader, and a better team player. These priceless qualities and lessons that I learned from the Young Scholars Program are more than I could have ever expected when I was applying last year. I will take them with me as I continue to grow in the future as a student and as an individual.”</a:t>
            </a:r>
          </a:p>
          <a:p>
            <a:r>
              <a:rPr lang="en-US" b="1" i="1" dirty="0"/>
              <a:t>“I gained connections with Northeastern faculty members, graduate students, and the other YSP members. There were definitely some frustrating times in the lab when something didn't produce the results we wanted, but I realized that it's all part of the process of research and that when we did finally get results, it felt amazing.”</a:t>
            </a:r>
            <a:endParaRPr lang="en-US" dirty="0"/>
          </a:p>
        </p:txBody>
      </p:sp>
      <p:sp>
        <p:nvSpPr>
          <p:cNvPr id="4" name="TextBox 3"/>
          <p:cNvSpPr txBox="1"/>
          <p:nvPr/>
        </p:nvSpPr>
        <p:spPr>
          <a:xfrm>
            <a:off x="99709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6" name="TextBox 5"/>
          <p:cNvSpPr txBox="1"/>
          <p:nvPr/>
        </p:nvSpPr>
        <p:spPr>
          <a:xfrm>
            <a:off x="9970990" y="5953190"/>
            <a:ext cx="1986303" cy="369332"/>
          </a:xfrm>
          <a:prstGeom prst="rect">
            <a:avLst/>
          </a:prstGeom>
          <a:noFill/>
        </p:spPr>
        <p:txBody>
          <a:bodyPr wrap="square" rtlCol="0">
            <a:spAutoFit/>
          </a:bodyPr>
          <a:lstStyle/>
          <a:p>
            <a:pPr algn="ctr"/>
            <a:r>
              <a:rPr lang="en-US" dirty="0">
                <a:hlinkClick r:id="rId2" action="ppaction://hlinksldjump"/>
              </a:rPr>
              <a:t>Back to YSP</a:t>
            </a:r>
            <a:endParaRPr lang="en-US" dirty="0"/>
          </a:p>
        </p:txBody>
      </p:sp>
    </p:spTree>
    <p:extLst>
      <p:ext uri="{BB962C8B-B14F-4D97-AF65-F5344CB8AC3E}">
        <p14:creationId xmlns:p14="http://schemas.microsoft.com/office/powerpoint/2010/main" val="77081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Explorations Week (E-Week)</a:t>
            </a:r>
          </a:p>
        </p:txBody>
      </p:sp>
      <p:sp>
        <p:nvSpPr>
          <p:cNvPr id="3" name="Content Placeholder 2"/>
          <p:cNvSpPr>
            <a:spLocks noGrp="1"/>
          </p:cNvSpPr>
          <p:nvPr>
            <p:ph idx="1"/>
          </p:nvPr>
        </p:nvSpPr>
        <p:spPr>
          <a:xfrm>
            <a:off x="646111" y="1723312"/>
            <a:ext cx="6383021" cy="4685523"/>
          </a:xfrm>
        </p:spPr>
        <p:txBody>
          <a:bodyPr/>
          <a:lstStyle/>
          <a:p>
            <a:r>
              <a:rPr lang="en-US" b="1" dirty="0"/>
              <a:t>Program Overview</a:t>
            </a:r>
          </a:p>
          <a:p>
            <a:pPr lvl="1"/>
            <a:r>
              <a:rPr lang="en-US" b="1" dirty="0"/>
              <a:t>Explorations Week is a 1-week hands-on engineering program during BPS’s February vacation (which coincided with National Engineers Week). Students explore possible career paths within engineering.</a:t>
            </a:r>
          </a:p>
          <a:p>
            <a:r>
              <a:rPr lang="en-US" b="1" dirty="0"/>
              <a:t>Target Student Population</a:t>
            </a:r>
          </a:p>
          <a:p>
            <a:pPr lvl="1"/>
            <a:r>
              <a:rPr lang="en-US" b="1" dirty="0"/>
              <a:t>4th-6th grade students from the Boston area</a:t>
            </a:r>
          </a:p>
          <a:p>
            <a:r>
              <a:rPr lang="en-US" b="1" dirty="0"/>
              <a:t>Program Results/Highlights</a:t>
            </a:r>
          </a:p>
          <a:p>
            <a:pPr lvl="1"/>
            <a:r>
              <a:rPr lang="en-US" b="1" dirty="0"/>
              <a:t>In 2018, 25 students participated in the event.</a:t>
            </a:r>
          </a:p>
        </p:txBody>
      </p:sp>
      <p:sp>
        <p:nvSpPr>
          <p:cNvPr id="9" name="TextBox 8"/>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0" name="Left Arrow 9">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stem.neu.edu/wp-content/uploads/2018/04/E-Week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4470" y="1989353"/>
            <a:ext cx="46609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57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sz="4000" b="1" dirty="0"/>
              <a:t>Boston Science and Engineering Fair</a:t>
            </a:r>
          </a:p>
        </p:txBody>
      </p:sp>
      <p:sp>
        <p:nvSpPr>
          <p:cNvPr id="3" name="Content Placeholder 2"/>
          <p:cNvSpPr>
            <a:spLocks noGrp="1"/>
          </p:cNvSpPr>
          <p:nvPr>
            <p:ph idx="1"/>
          </p:nvPr>
        </p:nvSpPr>
        <p:spPr>
          <a:xfrm>
            <a:off x="409256" y="1258278"/>
            <a:ext cx="11255156" cy="4836160"/>
          </a:xfrm>
        </p:spPr>
        <p:txBody>
          <a:bodyPr/>
          <a:lstStyle/>
          <a:p>
            <a:r>
              <a:rPr lang="en-US" b="1" dirty="0"/>
              <a:t>Program Overview</a:t>
            </a:r>
          </a:p>
          <a:p>
            <a:pPr marL="457200" lvl="1" indent="0">
              <a:buNone/>
            </a:pPr>
            <a:r>
              <a:rPr lang="en-US" b="1" dirty="0"/>
              <a:t>The Boston Science and Engineering Fair is a collaboration between the Center for STEM and Boston Public Schools. Approximately 350 students participate annually. The Center for STEM’s coordinates logistics, identifies and recruits judges, offers breakout sessions for program participants, and organizes a STEM EXPO, which allows partner student groups to participate. </a:t>
            </a:r>
          </a:p>
          <a:p>
            <a:r>
              <a:rPr lang="en-US" b="1" dirty="0"/>
              <a:t>Target Student Population</a:t>
            </a:r>
          </a:p>
          <a:p>
            <a:pPr lvl="1"/>
            <a:r>
              <a:rPr lang="en-US" b="1" dirty="0"/>
              <a:t>Middle and high school students attending BPS</a:t>
            </a:r>
          </a:p>
          <a:p>
            <a:r>
              <a:rPr lang="en-US" b="1" dirty="0"/>
              <a:t>Program Results/Highlights</a:t>
            </a:r>
          </a:p>
          <a:p>
            <a:pPr lvl="1"/>
            <a:r>
              <a:rPr lang="en-US" b="1" dirty="0"/>
              <a:t>Over 350 students participate </a:t>
            </a:r>
            <a:r>
              <a:rPr lang="en-US" b="1" dirty="0" err="1"/>
              <a:t>annaully</a:t>
            </a:r>
            <a:r>
              <a:rPr lang="en-US" b="1" dirty="0"/>
              <a:t>.</a:t>
            </a:r>
          </a:p>
          <a:p>
            <a:pPr lvl="1"/>
            <a:r>
              <a:rPr lang="en-US" b="1" dirty="0"/>
              <a:t>Over 100 judges recruited</a:t>
            </a:r>
          </a:p>
          <a:p>
            <a:pPr lvl="2"/>
            <a:r>
              <a:rPr lang="en-US" b="1" dirty="0"/>
              <a:t>~50% drawn from the Northeastern Community</a:t>
            </a:r>
          </a:p>
        </p:txBody>
      </p:sp>
      <p:sp>
        <p:nvSpPr>
          <p:cNvPr id="9" name="TextBox 8"/>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0" name="Left Arrow 9">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s://stem.neu.edu/wp-content/uploads/2016/08/IMG_4960-1024x6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8232" y="3098800"/>
            <a:ext cx="4109288" cy="273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Research Experience for Undergraduates</a:t>
            </a:r>
            <a:endParaRPr lang="en-US" sz="3600" dirty="0"/>
          </a:p>
        </p:txBody>
      </p:sp>
      <p:sp>
        <p:nvSpPr>
          <p:cNvPr id="3" name="Content Placeholder 2"/>
          <p:cNvSpPr>
            <a:spLocks noGrp="1"/>
          </p:cNvSpPr>
          <p:nvPr>
            <p:ph idx="1"/>
          </p:nvPr>
        </p:nvSpPr>
        <p:spPr>
          <a:xfrm>
            <a:off x="1504373" y="1496292"/>
            <a:ext cx="9403742" cy="4221268"/>
          </a:xfrm>
        </p:spPr>
        <p:txBody>
          <a:bodyPr>
            <a:normAutofit fontScale="77500" lnSpcReduction="20000"/>
          </a:bodyPr>
          <a:lstStyle/>
          <a:p>
            <a:pPr marL="0" indent="0" algn="ctr">
              <a:buNone/>
            </a:pPr>
            <a:endParaRPr lang="en-US" sz="4000" dirty="0"/>
          </a:p>
          <a:p>
            <a:pPr marL="0" indent="0" algn="ctr">
              <a:buNone/>
            </a:pPr>
            <a:r>
              <a:rPr lang="en-US" sz="4000" dirty="0">
                <a:hlinkClick r:id="" action="ppaction://hlinkshowjump?jump=nextslide"/>
              </a:rPr>
              <a:t>REU-D3</a:t>
            </a:r>
            <a:r>
              <a:rPr lang="en-US" sz="4000" dirty="0"/>
              <a:t> </a:t>
            </a:r>
            <a:r>
              <a:rPr lang="en-US" sz="4000" i="1" dirty="0"/>
              <a:t>REU Site: REU Research Experiences and Mentoring in Data-Driven Discovery</a:t>
            </a:r>
            <a:endParaRPr lang="en-US" sz="4000" dirty="0"/>
          </a:p>
          <a:p>
            <a:pPr marL="0" indent="0" algn="ctr">
              <a:buNone/>
            </a:pPr>
            <a:endParaRPr lang="en-US" sz="4000" dirty="0"/>
          </a:p>
          <a:p>
            <a:pPr marL="0" indent="0" algn="ctr">
              <a:buNone/>
            </a:pPr>
            <a:r>
              <a:rPr lang="en-US" sz="4000" dirty="0">
                <a:hlinkClick r:id="rId2" action="ppaction://hlinksldjump"/>
              </a:rPr>
              <a:t>REU-POWER</a:t>
            </a:r>
            <a:r>
              <a:rPr lang="en-US" sz="4000" dirty="0"/>
              <a:t> </a:t>
            </a:r>
            <a:r>
              <a:rPr lang="en-US" sz="4000" i="1" dirty="0"/>
              <a:t>Research Experience for Undergraduates site to create "Pathways Opening World Energy Resources</a:t>
            </a:r>
          </a:p>
          <a:p>
            <a:pPr marL="0" indent="0" algn="ctr">
              <a:buNone/>
            </a:pPr>
            <a:endParaRPr lang="en-US" sz="4000" i="1" dirty="0"/>
          </a:p>
          <a:p>
            <a:pPr marL="0" indent="0" algn="ctr">
              <a:buNone/>
            </a:pPr>
            <a:r>
              <a:rPr lang="en-US" sz="4000" i="1" dirty="0">
                <a:hlinkClick r:id="rId3"/>
              </a:rPr>
              <a:t>Program Impacts</a:t>
            </a:r>
            <a:endParaRPr lang="en-US" sz="4000" i="1" dirty="0"/>
          </a:p>
        </p:txBody>
      </p:sp>
      <p:sp>
        <p:nvSpPr>
          <p:cNvPr id="8" name="TextBox 7"/>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9" name="Left Arrow 8">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45926" y="5717559"/>
            <a:ext cx="810838" cy="810838"/>
          </a:xfrm>
          <a:prstGeom prst="rect">
            <a:avLst/>
          </a:prstGeom>
        </p:spPr>
      </p:pic>
    </p:spTree>
    <p:extLst>
      <p:ext uri="{BB962C8B-B14F-4D97-AF65-F5344CB8AC3E}">
        <p14:creationId xmlns:p14="http://schemas.microsoft.com/office/powerpoint/2010/main" val="125685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sz="3600" b="1" dirty="0"/>
              <a:t>NSF Research Experiences for Undergraduates: Data Driven Discovery (D3)</a:t>
            </a:r>
          </a:p>
        </p:txBody>
      </p:sp>
      <p:sp>
        <p:nvSpPr>
          <p:cNvPr id="3" name="Content Placeholder 2"/>
          <p:cNvSpPr>
            <a:spLocks noGrp="1"/>
          </p:cNvSpPr>
          <p:nvPr>
            <p:ph idx="1"/>
          </p:nvPr>
        </p:nvSpPr>
        <p:spPr>
          <a:xfrm>
            <a:off x="646111" y="2419926"/>
            <a:ext cx="5653089" cy="4135619"/>
          </a:xfrm>
        </p:spPr>
        <p:txBody>
          <a:bodyPr>
            <a:normAutofit fontScale="92500" lnSpcReduction="10000"/>
          </a:bodyPr>
          <a:lstStyle/>
          <a:p>
            <a:r>
              <a:rPr lang="en-US" b="1" dirty="0"/>
              <a:t>Program Overview</a:t>
            </a:r>
          </a:p>
          <a:p>
            <a:pPr lvl="1"/>
            <a:r>
              <a:rPr lang="en-US" b="1" dirty="0"/>
              <a:t>The REU-D3 is a 10-week summer based research experience in engineering and computer science laboratories. Students focus on topics including computing, data analytics and machine learning. </a:t>
            </a:r>
          </a:p>
          <a:p>
            <a:r>
              <a:rPr lang="en-US" b="1" dirty="0"/>
              <a:t>Target Student Population</a:t>
            </a:r>
          </a:p>
          <a:p>
            <a:pPr lvl="1"/>
            <a:r>
              <a:rPr lang="en-US" b="1" dirty="0"/>
              <a:t>10 Rising undergraduate sophomores annually from Northeastern and partner HBCU’s and Community Colleges</a:t>
            </a:r>
          </a:p>
          <a:p>
            <a:r>
              <a:rPr lang="en-US" b="1" dirty="0"/>
              <a:t>Learning Environment</a:t>
            </a:r>
          </a:p>
          <a:p>
            <a:pPr lvl="1"/>
            <a:r>
              <a:rPr lang="en-US" b="1" dirty="0"/>
              <a:t>Northeastern COE and CCIS laboratories</a:t>
            </a:r>
          </a:p>
          <a:p>
            <a:pPr marL="457200" lvl="1" indent="0">
              <a:buNone/>
            </a:pPr>
            <a:r>
              <a:rPr lang="en-US" sz="1100" b="1" dirty="0">
                <a:hlinkClick r:id="rId2"/>
              </a:rPr>
              <a:t>http://www.ece.neu.edu/groups/nucar/REU-D3/</a:t>
            </a:r>
            <a:r>
              <a:rPr lang="en-US" sz="1100" b="1" dirty="0"/>
              <a:t> NSF#</a:t>
            </a:r>
            <a:r>
              <a:rPr lang="en-US" sz="1100" i="1" u="sng" dirty="0">
                <a:hlinkClick r:id="rId3"/>
              </a:rPr>
              <a:t>1559894</a:t>
            </a:r>
            <a:endParaRPr lang="en-US" sz="1100" b="1" dirty="0"/>
          </a:p>
        </p:txBody>
      </p:sp>
      <p:sp>
        <p:nvSpPr>
          <p:cNvPr id="5" name="TextBox 4"/>
          <p:cNvSpPr txBox="1"/>
          <p:nvPr/>
        </p:nvSpPr>
        <p:spPr>
          <a:xfrm>
            <a:off x="9476813" y="5773272"/>
            <a:ext cx="1986303" cy="369332"/>
          </a:xfrm>
          <a:prstGeom prst="rect">
            <a:avLst/>
          </a:prstGeom>
          <a:noFill/>
        </p:spPr>
        <p:txBody>
          <a:bodyPr wrap="square" rtlCol="0">
            <a:spAutoFit/>
          </a:bodyPr>
          <a:lstStyle/>
          <a:p>
            <a:r>
              <a:rPr lang="en-US" dirty="0">
                <a:hlinkClick r:id="rId4" action="ppaction://hlinksldjump"/>
              </a:rPr>
              <a:t>Back to REU</a:t>
            </a:r>
            <a:endParaRPr lang="en-US" dirty="0"/>
          </a:p>
        </p:txBody>
      </p:sp>
      <p:sp>
        <p:nvSpPr>
          <p:cNvPr id="6" name="TextBox 5"/>
          <p:cNvSpPr txBox="1"/>
          <p:nvPr/>
        </p:nvSpPr>
        <p:spPr>
          <a:xfrm>
            <a:off x="9248214" y="6186213"/>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pic>
        <p:nvPicPr>
          <p:cNvPr id="8194" name="Picture 2" descr="http://www.ece.neu.edu/groups/nucar/REU-D3/assets/images/reu-group-fixed-1400x8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9123" y="2342614"/>
            <a:ext cx="4618181" cy="28467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8155286" y="5773272"/>
            <a:ext cx="813222" cy="813222"/>
          </a:xfrm>
          <a:prstGeom prst="rect">
            <a:avLst/>
          </a:prstGeom>
        </p:spPr>
      </p:pic>
    </p:spTree>
    <p:extLst>
      <p:ext uri="{BB962C8B-B14F-4D97-AF65-F5344CB8AC3E}">
        <p14:creationId xmlns:p14="http://schemas.microsoft.com/office/powerpoint/2010/main" val="92821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sz="3600" b="1" dirty="0"/>
              <a:t>REU-POWER</a:t>
            </a:r>
          </a:p>
        </p:txBody>
      </p:sp>
      <p:sp>
        <p:nvSpPr>
          <p:cNvPr id="3" name="Content Placeholder 2"/>
          <p:cNvSpPr>
            <a:spLocks noGrp="1"/>
          </p:cNvSpPr>
          <p:nvPr>
            <p:ph idx="1"/>
          </p:nvPr>
        </p:nvSpPr>
        <p:spPr>
          <a:xfrm>
            <a:off x="646111" y="1265382"/>
            <a:ext cx="7638907" cy="4920831"/>
          </a:xfrm>
        </p:spPr>
        <p:txBody>
          <a:bodyPr>
            <a:normAutofit lnSpcReduction="10000"/>
          </a:bodyPr>
          <a:lstStyle/>
          <a:p>
            <a:r>
              <a:rPr lang="en-US" b="1" dirty="0"/>
              <a:t>Program Overview</a:t>
            </a:r>
          </a:p>
          <a:p>
            <a:pPr lvl="1"/>
            <a:r>
              <a:rPr lang="en-US" b="1" dirty="0"/>
              <a:t>REU-POWER is a 10-week summer-based engineering research experience for undergraduate students. Students focus on topics pertaining to the National Academy of Engineering (NAE) Grand Energy Challenge, focusing on transcending barriers and overcoming challenges to provide clean energy.</a:t>
            </a:r>
          </a:p>
          <a:p>
            <a:r>
              <a:rPr lang="en-US" b="1" dirty="0"/>
              <a:t>Target Student Population</a:t>
            </a:r>
          </a:p>
          <a:p>
            <a:pPr lvl="1"/>
            <a:r>
              <a:rPr lang="en-US" b="1" dirty="0"/>
              <a:t>Rising undergrad sophomores, juniors, and seniors</a:t>
            </a:r>
          </a:p>
          <a:p>
            <a:r>
              <a:rPr lang="en-US" b="1" dirty="0"/>
              <a:t>Learning Environment</a:t>
            </a:r>
          </a:p>
          <a:p>
            <a:pPr lvl="1"/>
            <a:r>
              <a:rPr lang="en-US" b="1" dirty="0"/>
              <a:t>Northeastern College of Engineering laboratories</a:t>
            </a:r>
          </a:p>
          <a:p>
            <a:r>
              <a:rPr lang="en-US" b="1" dirty="0"/>
              <a:t>Program Results/Highlights</a:t>
            </a:r>
          </a:p>
          <a:p>
            <a:pPr lvl="1"/>
            <a:r>
              <a:rPr lang="en-US" b="1" dirty="0"/>
              <a:t>In 2018, eight rising college sophomores, juniors and seniors participated.</a:t>
            </a:r>
          </a:p>
          <a:p>
            <a:pPr marL="457200" lvl="1" indent="0">
              <a:buNone/>
            </a:pPr>
            <a:r>
              <a:rPr lang="en-US" dirty="0"/>
              <a:t>(NSF# </a:t>
            </a:r>
            <a:r>
              <a:rPr lang="en-US" i="1" u="sng" dirty="0">
                <a:hlinkClick r:id="rId2"/>
              </a:rPr>
              <a:t>1757650</a:t>
            </a:r>
            <a:r>
              <a:rPr lang="en-US" i="1" u="sng" dirty="0"/>
              <a:t>)</a:t>
            </a:r>
            <a:endParaRPr lang="en-US" dirty="0"/>
          </a:p>
        </p:txBody>
      </p:sp>
      <p:sp>
        <p:nvSpPr>
          <p:cNvPr id="5" name="TextBox 4"/>
          <p:cNvSpPr txBox="1"/>
          <p:nvPr/>
        </p:nvSpPr>
        <p:spPr>
          <a:xfrm>
            <a:off x="9448802" y="5816881"/>
            <a:ext cx="1986303" cy="369332"/>
          </a:xfrm>
          <a:prstGeom prst="rect">
            <a:avLst/>
          </a:prstGeom>
          <a:noFill/>
        </p:spPr>
        <p:txBody>
          <a:bodyPr wrap="square" rtlCol="0">
            <a:spAutoFit/>
          </a:bodyPr>
          <a:lstStyle/>
          <a:p>
            <a:r>
              <a:rPr lang="en-US" dirty="0">
                <a:hlinkClick r:id="rId3" action="ppaction://hlinksldjump"/>
              </a:rPr>
              <a:t>Back to REU</a:t>
            </a:r>
            <a:endParaRPr lang="en-US" dirty="0"/>
          </a:p>
        </p:txBody>
      </p:sp>
      <p:sp>
        <p:nvSpPr>
          <p:cNvPr id="6" name="TextBox 5"/>
          <p:cNvSpPr txBox="1"/>
          <p:nvPr/>
        </p:nvSpPr>
        <p:spPr>
          <a:xfrm>
            <a:off x="9248214" y="6186213"/>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560" y="1619076"/>
            <a:ext cx="2873545" cy="3828473"/>
          </a:xfrm>
          <a:prstGeom prst="rect">
            <a:avLst/>
          </a:prstGeom>
        </p:spPr>
      </p:pic>
      <p:pic>
        <p:nvPicPr>
          <p:cNvPr id="9" name="Picture 8"/>
          <p:cNvPicPr>
            <a:picLocks noChangeAspect="1"/>
          </p:cNvPicPr>
          <p:nvPr/>
        </p:nvPicPr>
        <p:blipFill>
          <a:blip r:embed="rId5"/>
          <a:stretch>
            <a:fillRect/>
          </a:stretch>
        </p:blipFill>
        <p:spPr>
          <a:xfrm>
            <a:off x="8080187" y="5816881"/>
            <a:ext cx="810838" cy="810838"/>
          </a:xfrm>
          <a:prstGeom prst="rect">
            <a:avLst/>
          </a:prstGeom>
        </p:spPr>
      </p:pic>
    </p:spTree>
    <p:extLst>
      <p:ext uri="{BB962C8B-B14F-4D97-AF65-F5344CB8AC3E}">
        <p14:creationId xmlns:p14="http://schemas.microsoft.com/office/powerpoint/2010/main" val="18271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S-POWER</a:t>
            </a:r>
          </a:p>
        </p:txBody>
      </p:sp>
      <p:sp>
        <p:nvSpPr>
          <p:cNvPr id="3" name="Content Placeholder 2"/>
          <p:cNvSpPr>
            <a:spLocks noGrp="1"/>
          </p:cNvSpPr>
          <p:nvPr>
            <p:ph idx="1"/>
          </p:nvPr>
        </p:nvSpPr>
        <p:spPr>
          <a:xfrm>
            <a:off x="515815" y="1346200"/>
            <a:ext cx="6297770" cy="5209345"/>
          </a:xfrm>
        </p:spPr>
        <p:txBody>
          <a:bodyPr>
            <a:normAutofit fontScale="92500" lnSpcReduction="20000"/>
          </a:bodyPr>
          <a:lstStyle/>
          <a:p>
            <a:r>
              <a:rPr lang="en-US" b="1" dirty="0"/>
              <a:t>Program Overview</a:t>
            </a:r>
          </a:p>
          <a:p>
            <a:pPr lvl="1"/>
            <a:r>
              <a:rPr lang="en-US" b="1" dirty="0"/>
              <a:t>An innovative scholarship and mentorship program developed to help sup­port col­lege transfer stu­dents from under­rep­re­sented back­grounds who are studying and doing research in energy</a:t>
            </a:r>
          </a:p>
          <a:p>
            <a:r>
              <a:rPr lang="en-US" b="1" dirty="0"/>
              <a:t>Target Student Population</a:t>
            </a:r>
          </a:p>
          <a:p>
            <a:pPr lvl="1"/>
            <a:r>
              <a:rPr lang="en-US" b="1" dirty="0"/>
              <a:t>Undergraduate/graduate college students</a:t>
            </a:r>
          </a:p>
          <a:p>
            <a:r>
              <a:rPr lang="en-US" b="1" dirty="0"/>
              <a:t>Program Results/Highlights</a:t>
            </a:r>
          </a:p>
          <a:p>
            <a:pPr lvl="1"/>
            <a:r>
              <a:rPr lang="en-US" b="1" dirty="0"/>
              <a:t>The program provides scholarships for incoming transfer and/or graduate students from partner institutions including; Clark Atlanta University, Hampton University, </a:t>
            </a:r>
            <a:r>
              <a:rPr lang="en-US" b="1" dirty="0" err="1"/>
              <a:t>MassBay</a:t>
            </a:r>
            <a:r>
              <a:rPr lang="en-US" b="1" dirty="0"/>
              <a:t> Community College, Middlesex Community College and Northern Essex Community College.</a:t>
            </a:r>
          </a:p>
          <a:p>
            <a:pPr lvl="1"/>
            <a:r>
              <a:rPr lang="en-US" b="1" dirty="0"/>
              <a:t>Additional scholarships are awarded to potential transfer students at their host institutions</a:t>
            </a:r>
          </a:p>
          <a:p>
            <a:pPr lvl="1"/>
            <a:r>
              <a:rPr lang="en-US" b="1" dirty="0"/>
              <a:t> S-POWER anticipates supporting approximately 160 undergraduate and graduate students over the life of the grant.  (NSF </a:t>
            </a:r>
            <a:r>
              <a:rPr lang="en-US" b="1" i="1" u="sng" dirty="0"/>
              <a:t>1564653) https://web.northeastern.edu/spower/</a:t>
            </a:r>
            <a:endParaRPr lang="en-US" b="1" dirty="0"/>
          </a:p>
          <a:p>
            <a:pPr lvl="1"/>
            <a:endParaRPr lang="en-US" b="1" dirty="0"/>
          </a:p>
        </p:txBody>
      </p:sp>
      <p:sp>
        <p:nvSpPr>
          <p:cNvPr id="8" name="TextBox 7"/>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9" name="Left Arrow 8">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006" y="1831887"/>
            <a:ext cx="4371415" cy="3276687"/>
          </a:xfrm>
          <a:prstGeom prst="rect">
            <a:avLst/>
          </a:prstGeom>
        </p:spPr>
      </p:pic>
      <p:pic>
        <p:nvPicPr>
          <p:cNvPr id="11" name="Picture 10"/>
          <p:cNvPicPr>
            <a:picLocks noChangeAspect="1"/>
          </p:cNvPicPr>
          <p:nvPr/>
        </p:nvPicPr>
        <p:blipFill>
          <a:blip r:embed="rId3"/>
          <a:stretch>
            <a:fillRect/>
          </a:stretch>
        </p:blipFill>
        <p:spPr>
          <a:xfrm>
            <a:off x="8036617" y="5744707"/>
            <a:ext cx="810838" cy="810838"/>
          </a:xfrm>
          <a:prstGeom prst="rect">
            <a:avLst/>
          </a:prstGeom>
        </p:spPr>
      </p:pic>
    </p:spTree>
    <p:extLst>
      <p:ext uri="{BB962C8B-B14F-4D97-AF65-F5344CB8AC3E}">
        <p14:creationId xmlns:p14="http://schemas.microsoft.com/office/powerpoint/2010/main" val="63388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UPLIFT</a:t>
            </a:r>
          </a:p>
        </p:txBody>
      </p:sp>
      <p:sp>
        <p:nvSpPr>
          <p:cNvPr id="3" name="Content Placeholder 2"/>
          <p:cNvSpPr>
            <a:spLocks noGrp="1"/>
          </p:cNvSpPr>
          <p:nvPr>
            <p:ph idx="1"/>
          </p:nvPr>
        </p:nvSpPr>
        <p:spPr>
          <a:xfrm>
            <a:off x="282095" y="1319052"/>
            <a:ext cx="6933048" cy="5209345"/>
          </a:xfrm>
        </p:spPr>
        <p:txBody>
          <a:bodyPr>
            <a:normAutofit fontScale="85000" lnSpcReduction="10000"/>
          </a:bodyPr>
          <a:lstStyle/>
          <a:p>
            <a:r>
              <a:rPr lang="en-US" b="1" dirty="0"/>
              <a:t>Program Overview</a:t>
            </a:r>
          </a:p>
          <a:p>
            <a:pPr lvl="1"/>
            <a:r>
              <a:rPr lang="en-US" dirty="0"/>
              <a:t>The UPLIFT program is an academic year research program for incoming freshman that have been selected to participate in research projects across the </a:t>
            </a:r>
            <a:r>
              <a:rPr lang="en-US" dirty="0">
                <a:hlinkClick r:id="rId2"/>
              </a:rPr>
              <a:t>College of Engineering</a:t>
            </a:r>
            <a:r>
              <a:rPr lang="en-US" dirty="0"/>
              <a:t>. Students will engage directly with faculty and graduate student mentors over the course of the semester and produce and present final research presentations.</a:t>
            </a:r>
          </a:p>
          <a:p>
            <a:pPr lvl="1"/>
            <a:r>
              <a:rPr lang="en-US" dirty="0">
                <a:hlinkClick r:id="rId3"/>
              </a:rPr>
              <a:t>UPLIFT Students</a:t>
            </a:r>
            <a:r>
              <a:rPr lang="en-US" dirty="0"/>
              <a:t> are paired with a </a:t>
            </a:r>
            <a:r>
              <a:rPr lang="en-US" dirty="0" err="1">
                <a:hlinkClick r:id="rId4"/>
              </a:rPr>
              <a:t>CoE</a:t>
            </a:r>
            <a:r>
              <a:rPr lang="en-US" dirty="0">
                <a:hlinkClick r:id="rId4"/>
              </a:rPr>
              <a:t> Faculty member</a:t>
            </a:r>
            <a:r>
              <a:rPr lang="en-US" dirty="0"/>
              <a:t>, participating in research and developing a research project in the fall, then potentially developing a plan for a 4 SH Directed Study course in the Spring, and concluding by applying for a Summer </a:t>
            </a:r>
            <a:r>
              <a:rPr lang="en-US" dirty="0">
                <a:hlinkClick r:id="rId5"/>
              </a:rPr>
              <a:t>REU</a:t>
            </a:r>
            <a:r>
              <a:rPr lang="en-US" dirty="0"/>
              <a:t>.</a:t>
            </a:r>
          </a:p>
          <a:p>
            <a:pPr lvl="1"/>
            <a:r>
              <a:rPr lang="en-US" dirty="0">
                <a:hlinkClick r:id="rId6"/>
              </a:rPr>
              <a:t>https://stem.northeastern.edu/programs/ayp/uplift/</a:t>
            </a:r>
            <a:endParaRPr lang="en-US" dirty="0"/>
          </a:p>
          <a:p>
            <a:r>
              <a:rPr lang="en-US" b="1" dirty="0"/>
              <a:t>Target Student Population</a:t>
            </a:r>
          </a:p>
          <a:p>
            <a:pPr lvl="1"/>
            <a:r>
              <a:rPr lang="en-US" dirty="0"/>
              <a:t>First Year, Undergraduate, Engineering Students at Northeastern</a:t>
            </a:r>
          </a:p>
          <a:p>
            <a:r>
              <a:rPr lang="en-US" b="1" dirty="0"/>
              <a:t>Program Results/Highlights</a:t>
            </a:r>
          </a:p>
          <a:p>
            <a:pPr lvl="1"/>
            <a:r>
              <a:rPr lang="en-US" dirty="0"/>
              <a:t>Program is currently running for the first year, results TBD</a:t>
            </a:r>
          </a:p>
          <a:p>
            <a:pPr lvl="1"/>
            <a:r>
              <a:rPr lang="en-US" dirty="0">
                <a:hlinkClick r:id="rId7"/>
              </a:rPr>
              <a:t>35 students</a:t>
            </a:r>
            <a:r>
              <a:rPr lang="en-US" dirty="0"/>
              <a:t> and </a:t>
            </a:r>
            <a:r>
              <a:rPr lang="en-US" dirty="0">
                <a:hlinkClick r:id="rId8"/>
              </a:rPr>
              <a:t>33 professors</a:t>
            </a:r>
            <a:r>
              <a:rPr lang="en-US" dirty="0"/>
              <a:t> participating in the program so far</a:t>
            </a:r>
          </a:p>
        </p:txBody>
      </p:sp>
      <p:sp>
        <p:nvSpPr>
          <p:cNvPr id="8" name="TextBox 7"/>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9" name="Left Arrow 8">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person, indoor, table, person&#10;&#10;Description automatically generated">
            <a:extLst>
              <a:ext uri="{FF2B5EF4-FFF2-40B4-BE49-F238E27FC236}">
                <a16:creationId xmlns:a16="http://schemas.microsoft.com/office/drawing/2014/main" id="{F0C85BE5-CFA0-4FFE-996D-4E9E1446BA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4213" y="2801063"/>
            <a:ext cx="2601972" cy="3329934"/>
          </a:xfrm>
          <a:prstGeom prst="rect">
            <a:avLst/>
          </a:prstGeom>
        </p:spPr>
      </p:pic>
      <p:pic>
        <p:nvPicPr>
          <p:cNvPr id="5" name="Picture 4" descr="A picture containing person, person, looking, holding&#10;&#10;Description automatically generated">
            <a:extLst>
              <a:ext uri="{FF2B5EF4-FFF2-40B4-BE49-F238E27FC236}">
                <a16:creationId xmlns:a16="http://schemas.microsoft.com/office/drawing/2014/main" id="{0C1F79F6-C098-47A3-AE84-E1E8477C30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93334" y="1426348"/>
            <a:ext cx="2857500" cy="2305050"/>
          </a:xfrm>
          <a:prstGeom prst="rect">
            <a:avLst/>
          </a:prstGeom>
        </p:spPr>
      </p:pic>
    </p:spTree>
    <p:extLst>
      <p:ext uri="{BB962C8B-B14F-4D97-AF65-F5344CB8AC3E}">
        <p14:creationId xmlns:p14="http://schemas.microsoft.com/office/powerpoint/2010/main" val="357197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Demographics of STEM Programs</a:t>
            </a:r>
          </a:p>
        </p:txBody>
      </p:sp>
      <p:sp>
        <p:nvSpPr>
          <p:cNvPr id="10" name="TextBox 9"/>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2" name="Left Arrow 11">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6111" y="5341395"/>
            <a:ext cx="5029199" cy="923330"/>
          </a:xfrm>
          <a:prstGeom prst="rect">
            <a:avLst/>
          </a:prstGeom>
          <a:noFill/>
        </p:spPr>
        <p:txBody>
          <a:bodyPr wrap="square" rtlCol="0">
            <a:spAutoFit/>
          </a:bodyPr>
          <a:lstStyle/>
          <a:p>
            <a:endParaRPr lang="en-US" dirty="0"/>
          </a:p>
          <a:p>
            <a:r>
              <a:rPr lang="en-US" dirty="0"/>
              <a:t>Average # of Students Impacted Annually Through All Outreach Efforts: ~2000</a:t>
            </a:r>
          </a:p>
        </p:txBody>
      </p:sp>
      <p:graphicFrame>
        <p:nvGraphicFramePr>
          <p:cNvPr id="11" name="Chart 10"/>
          <p:cNvGraphicFramePr>
            <a:graphicFrameLocks/>
          </p:cNvGraphicFramePr>
          <p:nvPr>
            <p:extLst>
              <p:ext uri="{D42A27DB-BD31-4B8C-83A1-F6EECF244321}">
                <p14:modId xmlns:p14="http://schemas.microsoft.com/office/powerpoint/2010/main" val="1405160680"/>
              </p:ext>
            </p:extLst>
          </p:nvPr>
        </p:nvGraphicFramePr>
        <p:xfrm>
          <a:off x="1485900" y="1367692"/>
          <a:ext cx="9277415" cy="4553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80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Alumni Afterschool Program</a:t>
            </a:r>
          </a:p>
        </p:txBody>
      </p:sp>
      <p:sp>
        <p:nvSpPr>
          <p:cNvPr id="3" name="Content Placeholder 2"/>
          <p:cNvSpPr>
            <a:spLocks noGrp="1"/>
          </p:cNvSpPr>
          <p:nvPr>
            <p:ph idx="1"/>
          </p:nvPr>
        </p:nvSpPr>
        <p:spPr>
          <a:xfrm>
            <a:off x="515815" y="1346200"/>
            <a:ext cx="6297770" cy="5209345"/>
          </a:xfrm>
        </p:spPr>
        <p:txBody>
          <a:bodyPr>
            <a:normAutofit/>
          </a:bodyPr>
          <a:lstStyle/>
          <a:p>
            <a:r>
              <a:rPr lang="en-US" b="1" dirty="0"/>
              <a:t>Program Overview</a:t>
            </a:r>
          </a:p>
          <a:p>
            <a:pPr lvl="1"/>
            <a:r>
              <a:rPr lang="en-US" sz="1600" dirty="0"/>
              <a:t>9 weeks of (1/week) virtual meetings with program alumni to continue STEM engagement with the Center after program completion. </a:t>
            </a:r>
          </a:p>
          <a:p>
            <a:pPr lvl="1"/>
            <a:r>
              <a:rPr lang="en-US" sz="1600" dirty="0"/>
              <a:t>Students participate in activities during the meeting and complete challenges during the week.</a:t>
            </a:r>
          </a:p>
          <a:p>
            <a:pPr lvl="1"/>
            <a:r>
              <a:rPr lang="en-US" sz="1600" dirty="0"/>
              <a:t>Overarching Theme: Putting the A (Arts) in STE(A)M</a:t>
            </a:r>
          </a:p>
          <a:p>
            <a:pPr lvl="1"/>
            <a:r>
              <a:rPr lang="en-US" sz="1600" b="1" dirty="0">
                <a:hlinkClick r:id="rId2"/>
              </a:rPr>
              <a:t>https://stem.northeastern.edu/programs/ayp/aap/</a:t>
            </a:r>
            <a:endParaRPr lang="en-US" sz="1600" b="1" dirty="0"/>
          </a:p>
          <a:p>
            <a:r>
              <a:rPr lang="en-US" b="1" dirty="0"/>
              <a:t>Target Student Population</a:t>
            </a:r>
          </a:p>
          <a:p>
            <a:pPr lvl="1"/>
            <a:r>
              <a:rPr lang="en-US" sz="1600" dirty="0"/>
              <a:t>Alumni of our various programs currently in grades 6-8</a:t>
            </a:r>
          </a:p>
          <a:p>
            <a:r>
              <a:rPr lang="en-US" b="1" dirty="0"/>
              <a:t>Program Results/Highlights</a:t>
            </a:r>
          </a:p>
          <a:p>
            <a:pPr lvl="1"/>
            <a:r>
              <a:rPr lang="en-US" sz="1500" dirty="0"/>
              <a:t>First time running the program, results TBD</a:t>
            </a:r>
          </a:p>
          <a:p>
            <a:pPr lvl="1"/>
            <a:r>
              <a:rPr lang="en-US" sz="1500" dirty="0"/>
              <a:t>Working with affiliated student organization </a:t>
            </a:r>
            <a:r>
              <a:rPr lang="en-US" sz="1500" dirty="0" err="1">
                <a:hlinkClick r:id="rId3"/>
              </a:rPr>
              <a:t>STEMout</a:t>
            </a:r>
            <a:r>
              <a:rPr lang="en-US" sz="1500" dirty="0"/>
              <a:t> for program planning and presentation</a:t>
            </a:r>
          </a:p>
          <a:p>
            <a:pPr lvl="1"/>
            <a:r>
              <a:rPr lang="en-US" sz="1500" dirty="0"/>
              <a:t>Currently 14 students participating in the program</a:t>
            </a:r>
          </a:p>
          <a:p>
            <a:pPr lvl="1"/>
            <a:endParaRPr lang="en-US" b="1" dirty="0"/>
          </a:p>
        </p:txBody>
      </p:sp>
      <p:sp>
        <p:nvSpPr>
          <p:cNvPr id="8" name="TextBox 7"/>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9" name="Left Arrow 8">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79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72" y="452718"/>
            <a:ext cx="10142289" cy="743036"/>
          </a:xfrm>
        </p:spPr>
        <p:txBody>
          <a:bodyPr/>
          <a:lstStyle/>
          <a:p>
            <a:pPr algn="ctr"/>
            <a:r>
              <a:rPr lang="en-US" b="1" dirty="0"/>
              <a:t>Pathways to Science and Engineering</a:t>
            </a:r>
          </a:p>
        </p:txBody>
      </p:sp>
      <p:sp>
        <p:nvSpPr>
          <p:cNvPr id="3" name="Content Placeholder 2"/>
          <p:cNvSpPr>
            <a:spLocks noGrp="1"/>
          </p:cNvSpPr>
          <p:nvPr>
            <p:ph idx="1"/>
          </p:nvPr>
        </p:nvSpPr>
        <p:spPr>
          <a:xfrm>
            <a:off x="515814" y="1346200"/>
            <a:ext cx="6901935" cy="5209345"/>
          </a:xfrm>
        </p:spPr>
        <p:txBody>
          <a:bodyPr>
            <a:normAutofit fontScale="92500" lnSpcReduction="10000"/>
          </a:bodyPr>
          <a:lstStyle/>
          <a:p>
            <a:r>
              <a:rPr lang="en-US" b="1" dirty="0"/>
              <a:t>Program Overview</a:t>
            </a:r>
          </a:p>
          <a:p>
            <a:pPr lvl="1"/>
            <a:r>
              <a:rPr lang="en-US" dirty="0"/>
              <a:t>Virtual after-school program geared towards high school students interested in STEM. Students will be exploring diverse career pathways through research presentations. Graduate students and faculty members from Northeastern University will be presenting their ongoing research to participants, and participants will have time to ask questions about the presenter’s research and their field of study.</a:t>
            </a:r>
          </a:p>
          <a:p>
            <a:pPr lvl="1"/>
            <a:r>
              <a:rPr lang="en-US" b="1" dirty="0">
                <a:hlinkClick r:id="rId2"/>
              </a:rPr>
              <a:t>https://stem.northeastern.edu/programs/ayp/pathways/</a:t>
            </a:r>
            <a:endParaRPr lang="en-US" b="1" dirty="0"/>
          </a:p>
          <a:p>
            <a:r>
              <a:rPr lang="en-US" b="1" dirty="0"/>
              <a:t>Target Student Population</a:t>
            </a:r>
          </a:p>
          <a:p>
            <a:pPr lvl="1"/>
            <a:r>
              <a:rPr lang="en-US" dirty="0"/>
              <a:t>Open to Public: any high school students (ideally Juniors)</a:t>
            </a:r>
          </a:p>
          <a:p>
            <a:r>
              <a:rPr lang="en-US" b="1" dirty="0"/>
              <a:t>Program Results/Highlights</a:t>
            </a:r>
          </a:p>
          <a:p>
            <a:pPr lvl="1"/>
            <a:r>
              <a:rPr lang="en-US" dirty="0"/>
              <a:t>First time running the program, results TBD</a:t>
            </a:r>
          </a:p>
          <a:p>
            <a:pPr lvl="1"/>
            <a:r>
              <a:rPr lang="en-US" dirty="0"/>
              <a:t>Attendance has been 80+ students / week</a:t>
            </a:r>
          </a:p>
          <a:p>
            <a:pPr lvl="1"/>
            <a:r>
              <a:rPr lang="en-US" dirty="0"/>
              <a:t>Many graduate students and faculty members have expressed interest in participating in the program</a:t>
            </a:r>
          </a:p>
        </p:txBody>
      </p:sp>
      <p:sp>
        <p:nvSpPr>
          <p:cNvPr id="8" name="TextBox 7"/>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9" name="Left Arrow 8">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152701-45FD-444A-9DE9-8E4F2B64FACC}"/>
              </a:ext>
            </a:extLst>
          </p:cNvPr>
          <p:cNvPicPr>
            <a:picLocks noChangeAspect="1"/>
          </p:cNvPicPr>
          <p:nvPr/>
        </p:nvPicPr>
        <p:blipFill>
          <a:blip r:embed="rId3"/>
          <a:stretch>
            <a:fillRect/>
          </a:stretch>
        </p:blipFill>
        <p:spPr>
          <a:xfrm>
            <a:off x="8011148" y="1890523"/>
            <a:ext cx="3303484" cy="3693336"/>
          </a:xfrm>
          <a:prstGeom prst="rect">
            <a:avLst/>
          </a:prstGeom>
        </p:spPr>
      </p:pic>
    </p:spTree>
    <p:extLst>
      <p:ext uri="{BB962C8B-B14F-4D97-AF65-F5344CB8AC3E}">
        <p14:creationId xmlns:p14="http://schemas.microsoft.com/office/powerpoint/2010/main" val="246670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Broader Impacts Support</a:t>
            </a:r>
          </a:p>
        </p:txBody>
      </p:sp>
      <p:sp>
        <p:nvSpPr>
          <p:cNvPr id="3" name="Content Placeholder 2"/>
          <p:cNvSpPr>
            <a:spLocks noGrp="1"/>
          </p:cNvSpPr>
          <p:nvPr>
            <p:ph idx="1"/>
          </p:nvPr>
        </p:nvSpPr>
        <p:spPr>
          <a:xfrm>
            <a:off x="266940" y="1496246"/>
            <a:ext cx="8655387" cy="4953391"/>
          </a:xfrm>
        </p:spPr>
        <p:txBody>
          <a:bodyPr>
            <a:normAutofit fontScale="92500" lnSpcReduction="20000"/>
          </a:bodyPr>
          <a:lstStyle/>
          <a:p>
            <a:r>
              <a:rPr lang="en-US" b="1" dirty="0"/>
              <a:t>Program Overview</a:t>
            </a:r>
          </a:p>
          <a:p>
            <a:pPr marL="457200" lvl="1" indent="0">
              <a:buNone/>
            </a:pPr>
            <a:r>
              <a:rPr lang="en-US" b="1" dirty="0"/>
              <a:t>The Center for STEM Education provides support for faculty to support the development and implementation of their Broader Impact efforts. . This includes help with brainstorming, planning, drafting and facilitating connections with potential partner organizations. Through this program, faculty gain useful support for grant applications and program implementation while the Center staff will strengthen relationships with the faculty of the college.</a:t>
            </a:r>
          </a:p>
          <a:p>
            <a:r>
              <a:rPr lang="en-US" b="1" dirty="0"/>
              <a:t>Target Population</a:t>
            </a:r>
          </a:p>
          <a:p>
            <a:pPr lvl="1"/>
            <a:r>
              <a:rPr lang="en-US" b="1" dirty="0"/>
              <a:t>Northeastern faculty</a:t>
            </a:r>
          </a:p>
          <a:p>
            <a:r>
              <a:rPr lang="en-US" b="1" dirty="0"/>
              <a:t>Program Results/Highlights</a:t>
            </a:r>
          </a:p>
          <a:p>
            <a:pPr lvl="1"/>
            <a:r>
              <a:rPr lang="en-US" b="1" dirty="0"/>
              <a:t>The Center directly supported 55 faculty members in the development of their Broader Impact efforts (2016-2018).</a:t>
            </a:r>
          </a:p>
          <a:p>
            <a:pPr lvl="1"/>
            <a:r>
              <a:rPr lang="en-US" b="1" dirty="0"/>
              <a:t>Of these, 15 have been awarded to date. (Abstracts of BI collaborations </a:t>
            </a:r>
            <a:r>
              <a:rPr lang="en-US" b="1" dirty="0">
                <a:hlinkClick r:id="rId2"/>
              </a:rPr>
              <a:t>https://stem.neu.edu/resources/faculty/broader-impact-support/sample-grants/</a:t>
            </a:r>
            <a:r>
              <a:rPr lang="en-US" b="1" dirty="0"/>
              <a:t> </a:t>
            </a:r>
          </a:p>
          <a:p>
            <a:pPr lvl="1"/>
            <a:r>
              <a:rPr lang="en-US" b="1" dirty="0"/>
              <a:t>Feedback from some of these faculty can be found </a:t>
            </a:r>
            <a:r>
              <a:rPr lang="en-US" b="1" dirty="0">
                <a:hlinkClick r:id="" action="ppaction://hlinkshowjump?jump=nextslide"/>
              </a:rPr>
              <a:t>here</a:t>
            </a:r>
            <a:r>
              <a:rPr lang="en-US" b="1" dirty="0"/>
              <a:t>.</a:t>
            </a:r>
          </a:p>
        </p:txBody>
      </p:sp>
      <p:sp>
        <p:nvSpPr>
          <p:cNvPr id="8" name="TextBox 7"/>
          <p:cNvSpPr txBox="1"/>
          <p:nvPr/>
        </p:nvSpPr>
        <p:spPr>
          <a:xfrm>
            <a:off x="99709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9" name="Left Arrow 8">
            <a:hlinkClick r:id="" action="ppaction://hlinkshowjump?jump=previousslide"/>
          </p:cNvPr>
          <p:cNvSpPr/>
          <p:nvPr/>
        </p:nvSpPr>
        <p:spPr>
          <a:xfrm>
            <a:off x="95619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311700" y="3907999"/>
            <a:ext cx="2381250" cy="1838325"/>
          </a:xfrm>
          <a:prstGeom prst="rect">
            <a:avLst/>
          </a:prstGeom>
        </p:spPr>
      </p:pic>
      <p:pic>
        <p:nvPicPr>
          <p:cNvPr id="5" name="Picture 4"/>
          <p:cNvPicPr>
            <a:picLocks noChangeAspect="1"/>
          </p:cNvPicPr>
          <p:nvPr/>
        </p:nvPicPr>
        <p:blipFill>
          <a:blip r:embed="rId4"/>
          <a:stretch>
            <a:fillRect/>
          </a:stretch>
        </p:blipFill>
        <p:spPr>
          <a:xfrm>
            <a:off x="9311700" y="1793161"/>
            <a:ext cx="2419350" cy="1885950"/>
          </a:xfrm>
          <a:prstGeom prst="rect">
            <a:avLst/>
          </a:prstGeom>
        </p:spPr>
      </p:pic>
      <p:pic>
        <p:nvPicPr>
          <p:cNvPr id="6" name="Picture 5"/>
          <p:cNvPicPr>
            <a:picLocks noChangeAspect="1"/>
          </p:cNvPicPr>
          <p:nvPr/>
        </p:nvPicPr>
        <p:blipFill>
          <a:blip r:embed="rId5"/>
          <a:stretch>
            <a:fillRect/>
          </a:stretch>
        </p:blipFill>
        <p:spPr>
          <a:xfrm>
            <a:off x="8780018" y="6216073"/>
            <a:ext cx="531682" cy="534056"/>
          </a:xfrm>
          <a:prstGeom prst="rect">
            <a:avLst/>
          </a:prstGeom>
        </p:spPr>
      </p:pic>
    </p:spTree>
    <p:extLst>
      <p:ext uri="{BB962C8B-B14F-4D97-AF65-F5344CB8AC3E}">
        <p14:creationId xmlns:p14="http://schemas.microsoft.com/office/powerpoint/2010/main" val="1395474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0623"/>
          </a:xfrm>
        </p:spPr>
        <p:txBody>
          <a:bodyPr/>
          <a:lstStyle/>
          <a:p>
            <a:pPr algn="ctr"/>
            <a:r>
              <a:rPr lang="en-US" b="1" dirty="0"/>
              <a:t>Faculty Feedback</a:t>
            </a:r>
          </a:p>
        </p:txBody>
      </p:sp>
      <p:sp>
        <p:nvSpPr>
          <p:cNvPr id="3" name="Content Placeholder 2"/>
          <p:cNvSpPr>
            <a:spLocks noGrp="1"/>
          </p:cNvSpPr>
          <p:nvPr>
            <p:ph idx="1"/>
          </p:nvPr>
        </p:nvSpPr>
        <p:spPr>
          <a:xfrm>
            <a:off x="646110" y="1613648"/>
            <a:ext cx="10792855" cy="4733364"/>
          </a:xfrm>
        </p:spPr>
        <p:txBody>
          <a:bodyPr>
            <a:normAutofit/>
          </a:bodyPr>
          <a:lstStyle/>
          <a:p>
            <a:r>
              <a:rPr lang="en-US" sz="2800" b="1" i="1" dirty="0"/>
              <a:t>“Very responsive and provided all the support I need. Also engaged me in possible outreach opportunities and activities where I can participate.”</a:t>
            </a:r>
          </a:p>
          <a:p>
            <a:r>
              <a:rPr lang="en-US" sz="2800" b="1" i="1" dirty="0"/>
              <a:t>”We have been talking since I arrived at Northeastern. I was able to become quickly engaged in STEM Center programs, namely the YSP program.”</a:t>
            </a:r>
          </a:p>
          <a:p>
            <a:r>
              <a:rPr lang="en-US" sz="2800" b="1" i="1" dirty="0"/>
              <a:t>Great support for the grant itself, but also on developing ideas and collaborations in the greater Boston area.”</a:t>
            </a:r>
          </a:p>
        </p:txBody>
      </p:sp>
      <p:sp>
        <p:nvSpPr>
          <p:cNvPr id="4" name="TextBox 3"/>
          <p:cNvSpPr txBox="1"/>
          <p:nvPr/>
        </p:nvSpPr>
        <p:spPr>
          <a:xfrm>
            <a:off x="9452662" y="6322522"/>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5" name="TextBox 4"/>
          <p:cNvSpPr txBox="1"/>
          <p:nvPr/>
        </p:nvSpPr>
        <p:spPr>
          <a:xfrm>
            <a:off x="8826500" y="5953190"/>
            <a:ext cx="3130793" cy="369332"/>
          </a:xfrm>
          <a:prstGeom prst="rect">
            <a:avLst/>
          </a:prstGeom>
          <a:noFill/>
        </p:spPr>
        <p:txBody>
          <a:bodyPr wrap="square" rtlCol="0">
            <a:spAutoFit/>
          </a:bodyPr>
          <a:lstStyle/>
          <a:p>
            <a:pPr algn="ctr"/>
            <a:r>
              <a:rPr lang="en-US" dirty="0">
                <a:hlinkClick r:id="rId2" action="ppaction://hlinksldjump"/>
              </a:rPr>
              <a:t>Back to Broader Impacts</a:t>
            </a:r>
            <a:endParaRPr lang="en-US" dirty="0"/>
          </a:p>
        </p:txBody>
      </p:sp>
    </p:spTree>
    <p:extLst>
      <p:ext uri="{BB962C8B-B14F-4D97-AF65-F5344CB8AC3E}">
        <p14:creationId xmlns:p14="http://schemas.microsoft.com/office/powerpoint/2010/main" val="119947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Engineering</a:t>
            </a:r>
            <a:r>
              <a:rPr lang="en-US" dirty="0"/>
              <a:t> </a:t>
            </a:r>
            <a:r>
              <a:rPr lang="en-US" b="1" dirty="0"/>
              <a:t>for</a:t>
            </a:r>
            <a:r>
              <a:rPr lang="en-US" dirty="0"/>
              <a:t> </a:t>
            </a:r>
            <a:r>
              <a:rPr lang="en-US" b="1" dirty="0"/>
              <a:t>Everyone</a:t>
            </a:r>
            <a:r>
              <a:rPr lang="en-US" dirty="0"/>
              <a:t> </a:t>
            </a:r>
            <a:r>
              <a:rPr lang="en-US" b="1" dirty="0"/>
              <a:t>Expo</a:t>
            </a:r>
          </a:p>
        </p:txBody>
      </p:sp>
      <p:sp>
        <p:nvSpPr>
          <p:cNvPr id="3" name="Content Placeholder 2"/>
          <p:cNvSpPr>
            <a:spLocks noGrp="1"/>
          </p:cNvSpPr>
          <p:nvPr>
            <p:ph idx="1"/>
          </p:nvPr>
        </p:nvSpPr>
        <p:spPr>
          <a:xfrm>
            <a:off x="646112" y="1422400"/>
            <a:ext cx="6796088" cy="5133145"/>
          </a:xfrm>
        </p:spPr>
        <p:txBody>
          <a:bodyPr>
            <a:normAutofit lnSpcReduction="10000"/>
          </a:bodyPr>
          <a:lstStyle/>
          <a:p>
            <a:r>
              <a:rPr lang="en-US" b="1" dirty="0"/>
              <a:t>Program Overview</a:t>
            </a:r>
          </a:p>
          <a:p>
            <a:pPr marL="0" indent="0">
              <a:buNone/>
            </a:pPr>
            <a:r>
              <a:rPr lang="en-US" b="1" dirty="0"/>
              <a:t>Students of all ages get the opportunity to learn more about engineering through a variety of activities, experiments, and demonstrations led by student volunteers, clubs and affiliated organizations.</a:t>
            </a:r>
          </a:p>
          <a:p>
            <a:r>
              <a:rPr lang="en-US" b="1" dirty="0"/>
              <a:t>Target Student Population</a:t>
            </a:r>
          </a:p>
          <a:p>
            <a:pPr lvl="1"/>
            <a:r>
              <a:rPr lang="en-US" b="1" dirty="0"/>
              <a:t>All ages</a:t>
            </a:r>
          </a:p>
          <a:p>
            <a:r>
              <a:rPr lang="en-US" b="1" dirty="0"/>
              <a:t>Learning Environment</a:t>
            </a:r>
          </a:p>
          <a:p>
            <a:pPr lvl="1"/>
            <a:r>
              <a:rPr lang="en-US" b="1" dirty="0"/>
              <a:t>Interactive presentations and activities about engineering principles</a:t>
            </a:r>
          </a:p>
          <a:p>
            <a:r>
              <a:rPr lang="en-US" b="1" dirty="0"/>
              <a:t>Program Results/Highlights</a:t>
            </a:r>
          </a:p>
          <a:p>
            <a:pPr lvl="1"/>
            <a:r>
              <a:rPr lang="en-US" b="1" dirty="0"/>
              <a:t>75 Northeastern University student volunteers and 15  student groups participate in the now annual event</a:t>
            </a:r>
          </a:p>
          <a:p>
            <a:pPr lvl="1"/>
            <a:r>
              <a:rPr lang="en-US" b="1" dirty="0"/>
              <a:t>Approximately 200 participants </a:t>
            </a:r>
          </a:p>
        </p:txBody>
      </p:sp>
      <p:sp>
        <p:nvSpPr>
          <p:cNvPr id="7" name="TextBox 6"/>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8" name="Left Arrow 7">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618" y="1790115"/>
            <a:ext cx="3431930" cy="22879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555" y="3523792"/>
            <a:ext cx="1865630" cy="2413754"/>
          </a:xfrm>
          <a:prstGeom prst="rect">
            <a:avLst/>
          </a:prstGeom>
        </p:spPr>
      </p:pic>
    </p:spTree>
    <p:extLst>
      <p:ext uri="{BB962C8B-B14F-4D97-AF65-F5344CB8AC3E}">
        <p14:creationId xmlns:p14="http://schemas.microsoft.com/office/powerpoint/2010/main" val="174728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Building Bridges</a:t>
            </a:r>
          </a:p>
        </p:txBody>
      </p:sp>
      <p:sp>
        <p:nvSpPr>
          <p:cNvPr id="3" name="Content Placeholder 2"/>
          <p:cNvSpPr>
            <a:spLocks noGrp="1"/>
          </p:cNvSpPr>
          <p:nvPr>
            <p:ph idx="1"/>
          </p:nvPr>
        </p:nvSpPr>
        <p:spPr>
          <a:xfrm>
            <a:off x="646111" y="1391138"/>
            <a:ext cx="9060597" cy="4860179"/>
          </a:xfrm>
        </p:spPr>
        <p:txBody>
          <a:bodyPr>
            <a:normAutofit fontScale="92500" lnSpcReduction="20000"/>
          </a:bodyPr>
          <a:lstStyle/>
          <a:p>
            <a:r>
              <a:rPr lang="en-US" b="1" dirty="0"/>
              <a:t>Program Overview</a:t>
            </a:r>
          </a:p>
          <a:p>
            <a:pPr marL="0" indent="0">
              <a:buNone/>
            </a:pPr>
            <a:r>
              <a:rPr lang="en-US" b="1" dirty="0"/>
              <a:t>Building Bridges is a bi-annual event at which high school students explore the College of Engineering and meet with university faculty members and students through interactive engineering activities led by the different departments. A “College 101” panel is also provided to allow students to learn more about college life.</a:t>
            </a:r>
          </a:p>
          <a:p>
            <a:r>
              <a:rPr lang="en-US" b="1" dirty="0"/>
              <a:t>Target Student Population</a:t>
            </a:r>
          </a:p>
          <a:p>
            <a:pPr lvl="1"/>
            <a:r>
              <a:rPr lang="en-US" b="1" dirty="0"/>
              <a:t>High school students with a strong interest in majoring in engineering.</a:t>
            </a:r>
          </a:p>
          <a:p>
            <a:r>
              <a:rPr lang="en-US" b="1" dirty="0"/>
              <a:t>Learning Environment</a:t>
            </a:r>
          </a:p>
          <a:p>
            <a:pPr lvl="1"/>
            <a:r>
              <a:rPr lang="en-US" b="1" dirty="0"/>
              <a:t>Interactive, lecture-based classroom activities</a:t>
            </a:r>
          </a:p>
          <a:p>
            <a:r>
              <a:rPr lang="en-US" b="1" dirty="0"/>
              <a:t>Program Results/Highlights</a:t>
            </a:r>
          </a:p>
          <a:p>
            <a:pPr lvl="1"/>
            <a:r>
              <a:rPr lang="en-US" b="1" dirty="0"/>
              <a:t>Approximately 300 students annually from 12+ states and 100+ schools </a:t>
            </a:r>
          </a:p>
          <a:p>
            <a:pPr lvl="1"/>
            <a:r>
              <a:rPr lang="en-US" b="1" dirty="0"/>
              <a:t>Knowledge of engineering increased by 29% and interest in engineering increased by 18%</a:t>
            </a:r>
          </a:p>
          <a:p>
            <a:pPr lvl="1"/>
            <a:r>
              <a:rPr lang="en-US" b="1" dirty="0"/>
              <a:t>91% of participants indicated interest in applying to Northeastern</a:t>
            </a:r>
          </a:p>
        </p:txBody>
      </p:sp>
      <p:sp>
        <p:nvSpPr>
          <p:cNvPr id="9" name="TextBox 8"/>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0" name="Left Arrow 9">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9F5E8E-1113-6D48-AE93-0F64FD8DD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6553" y="2743200"/>
            <a:ext cx="2427865" cy="3145536"/>
          </a:xfrm>
          <a:prstGeom prst="rect">
            <a:avLst/>
          </a:prstGeom>
        </p:spPr>
      </p:pic>
    </p:spTree>
    <p:extLst>
      <p:ext uri="{BB962C8B-B14F-4D97-AF65-F5344CB8AC3E}">
        <p14:creationId xmlns:p14="http://schemas.microsoft.com/office/powerpoint/2010/main" val="140756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Library After-School Program</a:t>
            </a:r>
          </a:p>
        </p:txBody>
      </p:sp>
      <p:sp>
        <p:nvSpPr>
          <p:cNvPr id="3" name="Content Placeholder 2"/>
          <p:cNvSpPr>
            <a:spLocks noGrp="1"/>
          </p:cNvSpPr>
          <p:nvPr>
            <p:ph idx="1"/>
          </p:nvPr>
        </p:nvSpPr>
        <p:spPr>
          <a:xfrm>
            <a:off x="646111" y="1750460"/>
            <a:ext cx="7608889" cy="4620419"/>
          </a:xfrm>
        </p:spPr>
        <p:txBody>
          <a:bodyPr>
            <a:normAutofit lnSpcReduction="10000"/>
          </a:bodyPr>
          <a:lstStyle/>
          <a:p>
            <a:r>
              <a:rPr lang="en-US" b="1" dirty="0"/>
              <a:t>Program Overview</a:t>
            </a:r>
          </a:p>
          <a:p>
            <a:pPr marL="457200" lvl="1" indent="0">
              <a:buNone/>
            </a:pPr>
            <a:r>
              <a:rPr lang="en-US" b="1" dirty="0"/>
              <a:t>An eight-week after-school program at various Boston Public Libraries designed to introduce elementary students to engineering and the design process. Weekly, hands-on design/construction activities are led by </a:t>
            </a:r>
            <a:r>
              <a:rPr lang="en-US" b="1" dirty="0" err="1"/>
              <a:t>STEMOut</a:t>
            </a:r>
            <a:r>
              <a:rPr lang="en-US" b="1" dirty="0"/>
              <a:t>, University Scholars and/or Center for STEM staff members.</a:t>
            </a:r>
          </a:p>
          <a:p>
            <a:pPr marL="457200" lvl="1" indent="0">
              <a:buNone/>
            </a:pPr>
            <a:r>
              <a:rPr lang="en-US" b="1" dirty="0"/>
              <a:t>Target Student Population</a:t>
            </a:r>
          </a:p>
          <a:p>
            <a:pPr lvl="1"/>
            <a:r>
              <a:rPr lang="en-US" b="1" dirty="0"/>
              <a:t>1</a:t>
            </a:r>
            <a:r>
              <a:rPr lang="en-US" b="1" baseline="30000" dirty="0"/>
              <a:t>st</a:t>
            </a:r>
            <a:r>
              <a:rPr lang="en-US" b="1" dirty="0"/>
              <a:t> grade through 5</a:t>
            </a:r>
            <a:r>
              <a:rPr lang="en-US" b="1" baseline="30000" dirty="0"/>
              <a:t>th</a:t>
            </a:r>
            <a:r>
              <a:rPr lang="en-US" b="1" dirty="0"/>
              <a:t> </a:t>
            </a:r>
          </a:p>
          <a:p>
            <a:r>
              <a:rPr lang="en-US" b="1" dirty="0"/>
              <a:t>Learning Environment</a:t>
            </a:r>
          </a:p>
          <a:p>
            <a:pPr lvl="1"/>
            <a:r>
              <a:rPr lang="en-US" b="1" dirty="0"/>
              <a:t>Hands-on activities in a library</a:t>
            </a:r>
          </a:p>
          <a:p>
            <a:r>
              <a:rPr lang="en-US" b="1" dirty="0"/>
              <a:t>Program Results/Highlights</a:t>
            </a:r>
          </a:p>
          <a:p>
            <a:pPr lvl="1"/>
            <a:r>
              <a:rPr lang="en-US" b="1" dirty="0"/>
              <a:t>Approximately 35 elementary students attend this program annually.  Currently offered in Jamaica Plan, prior programs offered at the Parker Hill Library branch on Mission Hill.</a:t>
            </a:r>
          </a:p>
        </p:txBody>
      </p:sp>
      <p:pic>
        <p:nvPicPr>
          <p:cNvPr id="1026" name="Picture 2" descr="https://stem.neu.edu/wp-content/uploads/2015/12/IMG_1231-1024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3042" y="2108211"/>
            <a:ext cx="3535583" cy="35355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3" name="Left Arrow 12">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54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Curley After-School Program by </a:t>
            </a:r>
            <a:r>
              <a:rPr lang="en-US" b="1" dirty="0" err="1"/>
              <a:t>STEMventures</a:t>
            </a:r>
            <a:endParaRPr lang="en-US" b="1" dirty="0"/>
          </a:p>
        </p:txBody>
      </p:sp>
      <p:sp>
        <p:nvSpPr>
          <p:cNvPr id="3" name="Content Placeholder 2"/>
          <p:cNvSpPr>
            <a:spLocks noGrp="1"/>
          </p:cNvSpPr>
          <p:nvPr>
            <p:ph idx="1"/>
          </p:nvPr>
        </p:nvSpPr>
        <p:spPr>
          <a:xfrm>
            <a:off x="646112" y="1935126"/>
            <a:ext cx="7081464" cy="4620419"/>
          </a:xfrm>
        </p:spPr>
        <p:txBody>
          <a:bodyPr/>
          <a:lstStyle/>
          <a:p>
            <a:r>
              <a:rPr lang="en-US" b="1" dirty="0"/>
              <a:t>Program Overview</a:t>
            </a:r>
          </a:p>
          <a:p>
            <a:pPr lvl="1"/>
            <a:r>
              <a:rPr lang="en-US" b="1" dirty="0"/>
              <a:t>Established and offered by The Center for STEM Education now led by students from the University Scholars Program </a:t>
            </a:r>
          </a:p>
          <a:p>
            <a:r>
              <a:rPr lang="en-US" b="1" dirty="0"/>
              <a:t>Target Student Population</a:t>
            </a:r>
          </a:p>
          <a:p>
            <a:pPr lvl="1"/>
            <a:r>
              <a:rPr lang="en-US" b="1" dirty="0"/>
              <a:t>Elementary and middle school students</a:t>
            </a:r>
          </a:p>
          <a:p>
            <a:r>
              <a:rPr lang="en-US" b="1" dirty="0"/>
              <a:t>Learning Environment</a:t>
            </a:r>
          </a:p>
          <a:p>
            <a:pPr lvl="1"/>
            <a:r>
              <a:rPr lang="en-US" b="1" dirty="0"/>
              <a:t>Curley K-8 School classrooms</a:t>
            </a:r>
          </a:p>
          <a:p>
            <a:r>
              <a:rPr lang="en-US" b="1" dirty="0"/>
              <a:t>Program Results/Highlights</a:t>
            </a:r>
          </a:p>
          <a:p>
            <a:pPr lvl="1"/>
            <a:r>
              <a:rPr lang="en-US" b="1" dirty="0"/>
              <a:t>Approximately 15 students each semester participate in this program.</a:t>
            </a:r>
          </a:p>
        </p:txBody>
      </p:sp>
      <p:pic>
        <p:nvPicPr>
          <p:cNvPr id="2050" name="Picture 2" descr="https://stemventures.files.wordpress.com/2016/01/img_3537.jpg?w=708&am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740" y="2811098"/>
            <a:ext cx="3824630" cy="28684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0" name="Left Arrow 9">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2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b="1" dirty="0"/>
              <a:t>STEM Field Trips/Reverse Field Trips</a:t>
            </a:r>
          </a:p>
        </p:txBody>
      </p:sp>
      <p:sp>
        <p:nvSpPr>
          <p:cNvPr id="3" name="Content Placeholder 2"/>
          <p:cNvSpPr>
            <a:spLocks noGrp="1"/>
          </p:cNvSpPr>
          <p:nvPr>
            <p:ph idx="1"/>
          </p:nvPr>
        </p:nvSpPr>
        <p:spPr>
          <a:xfrm>
            <a:off x="646111" y="1274618"/>
            <a:ext cx="11301098" cy="5134217"/>
          </a:xfrm>
        </p:spPr>
        <p:txBody>
          <a:bodyPr>
            <a:normAutofit fontScale="85000" lnSpcReduction="20000"/>
          </a:bodyPr>
          <a:lstStyle/>
          <a:p>
            <a:r>
              <a:rPr lang="en-US" b="1" dirty="0"/>
              <a:t>Program Overview</a:t>
            </a:r>
          </a:p>
          <a:p>
            <a:pPr marL="457200" lvl="1" indent="0">
              <a:buNone/>
            </a:pPr>
            <a:r>
              <a:rPr lang="en-US" b="1" dirty="0"/>
              <a:t>This program gives students an introduction to STEM through hands-on activities taught by Northeastern students and faculty. Students can attend either a traditional field trip and spend the day at Northeastern or participate in a reverse field trip where Northeastern students visit the classroom.</a:t>
            </a:r>
          </a:p>
          <a:p>
            <a:r>
              <a:rPr lang="en-US" b="1" dirty="0"/>
              <a:t>Target Student Population</a:t>
            </a:r>
          </a:p>
          <a:p>
            <a:pPr lvl="1"/>
            <a:r>
              <a:rPr lang="en-US" b="1" dirty="0"/>
              <a:t>4</a:t>
            </a:r>
            <a:r>
              <a:rPr lang="en-US" b="1" baseline="30000" dirty="0"/>
              <a:t>th</a:t>
            </a:r>
            <a:r>
              <a:rPr lang="en-US" b="1" dirty="0"/>
              <a:t> grade through 8</a:t>
            </a:r>
            <a:r>
              <a:rPr lang="en-US" b="1" baseline="30000" dirty="0"/>
              <a:t>th</a:t>
            </a:r>
            <a:r>
              <a:rPr lang="en-US" b="1" dirty="0"/>
              <a:t> </a:t>
            </a:r>
          </a:p>
          <a:p>
            <a:r>
              <a:rPr lang="en-US" b="1" dirty="0"/>
              <a:t>Learning Environment</a:t>
            </a:r>
          </a:p>
          <a:p>
            <a:pPr lvl="1"/>
            <a:r>
              <a:rPr lang="en-US" b="1" dirty="0"/>
              <a:t>Hands-on classroom environment and/or laboratory</a:t>
            </a:r>
          </a:p>
          <a:p>
            <a:r>
              <a:rPr lang="en-US" b="1" dirty="0"/>
              <a:t>Program Results/Highlights</a:t>
            </a:r>
          </a:p>
          <a:p>
            <a:pPr lvl="1"/>
            <a:r>
              <a:rPr lang="en-US" b="1" dirty="0"/>
              <a:t>Approximately 1,500 students reached through 18 -20 STEM field trips annually</a:t>
            </a:r>
          </a:p>
          <a:p>
            <a:pPr lvl="1"/>
            <a:r>
              <a:rPr lang="en-US" b="1" dirty="0"/>
              <a:t>Field trips are supported by 75+ NU student volunteers (99% STEM majors)</a:t>
            </a:r>
          </a:p>
          <a:p>
            <a:pPr lvl="1"/>
            <a:r>
              <a:rPr lang="en-US" b="1" dirty="0"/>
              <a:t>Average rating of the field trips by teachers in 2019 was 9.43/10 and 100% indicated that they would participate again or recommend it to a colleague.</a:t>
            </a:r>
          </a:p>
          <a:p>
            <a:pPr lvl="1"/>
            <a:r>
              <a:rPr lang="en-US" b="1" dirty="0"/>
              <a:t>The average rating by student participants was 9.56/10.</a:t>
            </a:r>
          </a:p>
          <a:p>
            <a:pPr lvl="1"/>
            <a:r>
              <a:rPr lang="en-US" b="1" dirty="0"/>
              <a:t>More feedback from students and teachers can be found </a:t>
            </a:r>
            <a:r>
              <a:rPr lang="en-US" b="1" dirty="0">
                <a:hlinkClick r:id="rId2" action="ppaction://hlinksldjump"/>
              </a:rPr>
              <a:t>here</a:t>
            </a:r>
            <a:r>
              <a:rPr lang="en-US" b="1" dirty="0"/>
              <a:t>. </a:t>
            </a:r>
          </a:p>
          <a:p>
            <a:r>
              <a:rPr lang="en-US" b="1" dirty="0"/>
              <a:t>Impact</a:t>
            </a:r>
          </a:p>
          <a:p>
            <a:pPr lvl="1"/>
            <a:r>
              <a:rPr lang="en-US" b="1" dirty="0">
                <a:hlinkClick r:id="rId3"/>
              </a:rPr>
              <a:t>Program Impact Summary</a:t>
            </a:r>
            <a:endParaRPr lang="en-US" b="1" dirty="0"/>
          </a:p>
          <a:p>
            <a:pPr marL="457200" lvl="1" indent="0">
              <a:buNone/>
            </a:pPr>
            <a:endParaRPr lang="en-US" b="1" dirty="0"/>
          </a:p>
        </p:txBody>
      </p:sp>
      <p:sp>
        <p:nvSpPr>
          <p:cNvPr id="9" name="TextBox 8"/>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0" name="Left Arrow 9">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rId4" action="ppaction://hlinksldjump"/>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7925600" y="2273295"/>
            <a:ext cx="4008876" cy="1503328"/>
          </a:xfrm>
          <a:prstGeom prst="rect">
            <a:avLst/>
          </a:prstGeom>
        </p:spPr>
      </p:pic>
      <p:pic>
        <p:nvPicPr>
          <p:cNvPr id="5" name="Picture 4"/>
          <p:cNvPicPr>
            <a:picLocks noChangeAspect="1"/>
          </p:cNvPicPr>
          <p:nvPr/>
        </p:nvPicPr>
        <p:blipFill>
          <a:blip r:embed="rId6"/>
          <a:stretch>
            <a:fillRect/>
          </a:stretch>
        </p:blipFill>
        <p:spPr>
          <a:xfrm>
            <a:off x="8336700" y="4819007"/>
            <a:ext cx="3428267" cy="1285600"/>
          </a:xfrm>
          <a:prstGeom prst="rect">
            <a:avLst/>
          </a:prstGeom>
        </p:spPr>
      </p:pic>
    </p:spTree>
    <p:extLst>
      <p:ext uri="{BB962C8B-B14F-4D97-AF65-F5344CB8AC3E}">
        <p14:creationId xmlns:p14="http://schemas.microsoft.com/office/powerpoint/2010/main" val="37520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37795" cy="784411"/>
          </a:xfrm>
        </p:spPr>
        <p:txBody>
          <a:bodyPr/>
          <a:lstStyle/>
          <a:p>
            <a:r>
              <a:rPr lang="en-US" b="1" dirty="0"/>
              <a:t>K12 Student and Teacher Feedback</a:t>
            </a:r>
          </a:p>
        </p:txBody>
      </p:sp>
      <p:sp>
        <p:nvSpPr>
          <p:cNvPr id="3" name="Content Placeholder 2"/>
          <p:cNvSpPr>
            <a:spLocks noGrp="1"/>
          </p:cNvSpPr>
          <p:nvPr>
            <p:ph idx="1"/>
          </p:nvPr>
        </p:nvSpPr>
        <p:spPr>
          <a:xfrm>
            <a:off x="646111" y="1524000"/>
            <a:ext cx="11311182" cy="4894729"/>
          </a:xfrm>
        </p:spPr>
        <p:txBody>
          <a:bodyPr>
            <a:noAutofit/>
          </a:bodyPr>
          <a:lstStyle/>
          <a:p>
            <a:r>
              <a:rPr lang="en-US" sz="2600" b="1" dirty="0"/>
              <a:t>Teacher Feedback</a:t>
            </a:r>
          </a:p>
          <a:p>
            <a:pPr lvl="1"/>
            <a:r>
              <a:rPr lang="en-US" sz="2000" b="1" i="1" dirty="0"/>
              <a:t>“Most had never visited a college before and told me after they expected it to be boring – but instead they were excited and loved it! Two students who struggle in normal classroom activities told me this is how they like to learn.”</a:t>
            </a:r>
          </a:p>
          <a:p>
            <a:pPr lvl="1"/>
            <a:r>
              <a:rPr lang="en-US" sz="2000" b="1" i="1" dirty="0"/>
              <a:t>“My kids loved getting to learn on a college campus and are excited about their futures.”</a:t>
            </a:r>
          </a:p>
          <a:p>
            <a:r>
              <a:rPr lang="en-US" sz="2600" b="1" dirty="0"/>
              <a:t>Student Feedback</a:t>
            </a:r>
          </a:p>
          <a:p>
            <a:pPr lvl="1"/>
            <a:r>
              <a:rPr lang="en-US" sz="2000" b="1" i="1" dirty="0"/>
              <a:t>“My favorite part was learning more about science and technology. I also loved learning about different ways you can solve new problems…”</a:t>
            </a:r>
          </a:p>
          <a:p>
            <a:pPr lvl="1"/>
            <a:r>
              <a:rPr lang="en-US" sz="2000" b="1" i="1" dirty="0"/>
              <a:t>“I think the challenges and contests mixed friendly challenge and the topic that we learned during the day in a fun way to deepen our knowledge about that topic.”</a:t>
            </a:r>
          </a:p>
        </p:txBody>
      </p:sp>
      <p:sp>
        <p:nvSpPr>
          <p:cNvPr id="4" name="TextBox 3"/>
          <p:cNvSpPr txBox="1"/>
          <p:nvPr/>
        </p:nvSpPr>
        <p:spPr>
          <a:xfrm>
            <a:off x="99709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5" name="TextBox 4"/>
          <p:cNvSpPr txBox="1"/>
          <p:nvPr/>
        </p:nvSpPr>
        <p:spPr>
          <a:xfrm>
            <a:off x="9879103" y="5953190"/>
            <a:ext cx="2203693" cy="369332"/>
          </a:xfrm>
          <a:prstGeom prst="rect">
            <a:avLst/>
          </a:prstGeom>
          <a:noFill/>
        </p:spPr>
        <p:txBody>
          <a:bodyPr wrap="square" rtlCol="0">
            <a:spAutoFit/>
          </a:bodyPr>
          <a:lstStyle/>
          <a:p>
            <a:pPr algn="ctr"/>
            <a:r>
              <a:rPr lang="en-US" dirty="0">
                <a:hlinkClick r:id="rId2" action="ppaction://hlinksldjump"/>
              </a:rPr>
              <a:t>Back to Field Trips</a:t>
            </a:r>
            <a:endParaRPr lang="en-US" dirty="0"/>
          </a:p>
        </p:txBody>
      </p:sp>
    </p:spTree>
    <p:extLst>
      <p:ext uri="{BB962C8B-B14F-4D97-AF65-F5344CB8AC3E}">
        <p14:creationId xmlns:p14="http://schemas.microsoft.com/office/powerpoint/2010/main" val="154458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pPr algn="ctr"/>
            <a:r>
              <a:rPr lang="en-US" sz="3200" b="1" dirty="0"/>
              <a:t>Northeastern University Summer STEM Program</a:t>
            </a:r>
          </a:p>
        </p:txBody>
      </p:sp>
      <p:sp>
        <p:nvSpPr>
          <p:cNvPr id="3" name="Content Placeholder 2"/>
          <p:cNvSpPr>
            <a:spLocks noGrp="1"/>
          </p:cNvSpPr>
          <p:nvPr>
            <p:ph idx="1"/>
          </p:nvPr>
        </p:nvSpPr>
        <p:spPr>
          <a:xfrm>
            <a:off x="646111" y="1195755"/>
            <a:ext cx="7528071" cy="4971986"/>
          </a:xfrm>
        </p:spPr>
        <p:txBody>
          <a:bodyPr>
            <a:normAutofit fontScale="85000" lnSpcReduction="10000"/>
          </a:bodyPr>
          <a:lstStyle/>
          <a:p>
            <a:r>
              <a:rPr lang="en-US" b="1" dirty="0"/>
              <a:t>Program Overview</a:t>
            </a:r>
          </a:p>
          <a:p>
            <a:pPr lvl="1"/>
            <a:r>
              <a:rPr lang="en-US" b="1" dirty="0"/>
              <a:t>This two week academic day program emphasizes increasing students’ mathematics/science skills, introducing them to college life, and stimulating their interest in science and engineering as a potential career path.</a:t>
            </a:r>
          </a:p>
          <a:p>
            <a:r>
              <a:rPr lang="en-US" b="1" dirty="0"/>
              <a:t>Target Student Population</a:t>
            </a:r>
          </a:p>
          <a:p>
            <a:pPr lvl="1"/>
            <a:r>
              <a:rPr lang="en-US" b="1" dirty="0"/>
              <a:t>6</a:t>
            </a:r>
            <a:r>
              <a:rPr lang="en-US" b="1" baseline="30000" dirty="0"/>
              <a:t>th</a:t>
            </a:r>
            <a:r>
              <a:rPr lang="en-US" b="1" dirty="0"/>
              <a:t> grade through 8</a:t>
            </a:r>
            <a:r>
              <a:rPr lang="en-US" b="1" baseline="30000" dirty="0"/>
              <a:t>th</a:t>
            </a:r>
            <a:r>
              <a:rPr lang="en-US" b="1" dirty="0"/>
              <a:t> </a:t>
            </a:r>
          </a:p>
          <a:p>
            <a:r>
              <a:rPr lang="en-US" b="1" dirty="0"/>
              <a:t>Learning Environment</a:t>
            </a:r>
          </a:p>
          <a:p>
            <a:pPr lvl="1"/>
            <a:r>
              <a:rPr lang="en-US" b="1" dirty="0"/>
              <a:t>Classroom lessons and activities</a:t>
            </a:r>
          </a:p>
          <a:p>
            <a:r>
              <a:rPr lang="en-US" b="1" dirty="0"/>
              <a:t>Program Results/Highlights</a:t>
            </a:r>
          </a:p>
          <a:p>
            <a:pPr lvl="1"/>
            <a:r>
              <a:rPr lang="en-US" b="1" dirty="0"/>
              <a:t>Over 500 participants to date </a:t>
            </a:r>
          </a:p>
          <a:p>
            <a:pPr lvl="1"/>
            <a:r>
              <a:rPr lang="en-US" b="1" dirty="0"/>
              <a:t>95.8% of participants would recommend the program to a friend </a:t>
            </a:r>
          </a:p>
          <a:p>
            <a:pPr lvl="1"/>
            <a:r>
              <a:rPr lang="en-US" b="1" dirty="0"/>
              <a:t>91% of parents said the program was a valuable experience and would recommend to other families</a:t>
            </a:r>
          </a:p>
          <a:p>
            <a:r>
              <a:rPr lang="en-US" b="1" dirty="0"/>
              <a:t>Impact</a:t>
            </a:r>
          </a:p>
          <a:p>
            <a:pPr lvl="1"/>
            <a:r>
              <a:rPr lang="en-US" b="1" dirty="0">
                <a:hlinkClick r:id="rId2"/>
              </a:rPr>
              <a:t>Program Impact Summary</a:t>
            </a:r>
            <a:endParaRPr lang="en-US" b="1" dirty="0"/>
          </a:p>
        </p:txBody>
      </p:sp>
      <p:sp>
        <p:nvSpPr>
          <p:cNvPr id="9" name="TextBox 8"/>
          <p:cNvSpPr txBox="1"/>
          <p:nvPr/>
        </p:nvSpPr>
        <p:spPr>
          <a:xfrm>
            <a:off x="9551891" y="6343731"/>
            <a:ext cx="1986303" cy="369332"/>
          </a:xfrm>
          <a:prstGeom prst="rect">
            <a:avLst/>
          </a:prstGeom>
          <a:noFill/>
        </p:spPr>
        <p:txBody>
          <a:bodyPr wrap="square" rtlCol="0">
            <a:spAutoFit/>
          </a:bodyPr>
          <a:lstStyle/>
          <a:p>
            <a:pPr algn="ctr"/>
            <a:r>
              <a:rPr lang="en-US" dirty="0">
                <a:hlinkClick r:id="" action="ppaction://hlinkshowjump?jump=firstslide"/>
              </a:rPr>
              <a:t>Back to Timeline</a:t>
            </a:r>
            <a:endParaRPr lang="en-US" dirty="0"/>
          </a:p>
        </p:txBody>
      </p:sp>
      <p:sp>
        <p:nvSpPr>
          <p:cNvPr id="10" name="Left Arrow 9">
            <a:hlinkClick r:id="" action="ppaction://hlinkshowjump?jump=previousslide"/>
          </p:cNvPr>
          <p:cNvSpPr/>
          <p:nvPr/>
        </p:nvSpPr>
        <p:spPr>
          <a:xfrm>
            <a:off x="9142876"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 action="ppaction://hlinkshowjump?jump=nextslide"/>
          </p:cNvPr>
          <p:cNvSpPr/>
          <p:nvPr/>
        </p:nvSpPr>
        <p:spPr>
          <a:xfrm flipH="1">
            <a:off x="11643532" y="6408835"/>
            <a:ext cx="303677" cy="23912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543" y="2456329"/>
            <a:ext cx="4289666" cy="2859079"/>
          </a:xfrm>
          <a:prstGeom prst="rect">
            <a:avLst/>
          </a:prstGeom>
        </p:spPr>
      </p:pic>
    </p:spTree>
    <p:extLst>
      <p:ext uri="{BB962C8B-B14F-4D97-AF65-F5344CB8AC3E}">
        <p14:creationId xmlns:p14="http://schemas.microsoft.com/office/powerpoint/2010/main" val="928950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1">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FEFFFF"/>
      </a:hlink>
      <a:folHlink>
        <a:srgbClr val="FEFFF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View</Template>
  <TotalTime>1414</TotalTime>
  <Words>2526</Words>
  <Application>Microsoft Office PowerPoint</Application>
  <PresentationFormat>Widescreen</PresentationFormat>
  <Paragraphs>280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Programs, Partnerships &amp; Collaborations</vt:lpstr>
      <vt:lpstr>Demographics of STEM Programs</vt:lpstr>
      <vt:lpstr>Engineering for Everyone Expo</vt:lpstr>
      <vt:lpstr>Building Bridges</vt:lpstr>
      <vt:lpstr>Library After-School Program</vt:lpstr>
      <vt:lpstr>Curley After-School Program by STEMventures</vt:lpstr>
      <vt:lpstr>STEM Field Trips/Reverse Field Trips</vt:lpstr>
      <vt:lpstr>K12 Student and Teacher Feedback</vt:lpstr>
      <vt:lpstr>Northeastern University Summer STEM Program</vt:lpstr>
      <vt:lpstr>Imagining the Future of Transportation Program</vt:lpstr>
      <vt:lpstr>Young Scholar’s Program</vt:lpstr>
      <vt:lpstr>2018 YSP Participant Feedback</vt:lpstr>
      <vt:lpstr>Explorations Week (E-Week)</vt:lpstr>
      <vt:lpstr>Boston Science and Engineering Fair</vt:lpstr>
      <vt:lpstr>Research Experience for Undergraduates</vt:lpstr>
      <vt:lpstr>NSF Research Experiences for Undergraduates: Data Driven Discovery (D3)</vt:lpstr>
      <vt:lpstr>REU-POWER</vt:lpstr>
      <vt:lpstr>S-POWER</vt:lpstr>
      <vt:lpstr>UPLIFT</vt:lpstr>
      <vt:lpstr>Alumni Afterschool Program</vt:lpstr>
      <vt:lpstr>Pathways to Science and Engineering</vt:lpstr>
      <vt:lpstr>Broader Impacts Support</vt:lpstr>
      <vt:lpstr>Faculty Feedback</vt:lpstr>
    </vt:vector>
  </TitlesOfParts>
  <Company>Northeastern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Broader Impact Efforts The Center for STEM Education</dc:title>
  <dc:creator>Duggan, Claire</dc:creator>
  <cp:lastModifiedBy>Fuchs, Nicolas</cp:lastModifiedBy>
  <cp:revision>112</cp:revision>
  <cp:lastPrinted>2018-09-20T11:39:55Z</cp:lastPrinted>
  <dcterms:created xsi:type="dcterms:W3CDTF">2018-08-29T12:51:24Z</dcterms:created>
  <dcterms:modified xsi:type="dcterms:W3CDTF">2020-10-13T14:37:42Z</dcterms:modified>
</cp:coreProperties>
</file>