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A33AA9-B3E0-4353-B593-B678E34BF19F}">
  <a:tblStyle styleId="{37A33AA9-B3E0-4353-B593-B678E34BF19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Roboto-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mag.org/news/2015/08/more-evidence-support-quantum-theory-s-spooky-action-distance"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nk.springer.com/chapter/10.1007/978-3-030-61601-4_7"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conspng.com/image/13431/encrypted-document-orange"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cingcurves.wordpress.com/2018/01/03/neutrons-bohr-vs-electron-cloud-basic-interactions/" TargetMode="External"/><Relationship Id="rId3" Type="http://schemas.openxmlformats.org/officeDocument/2006/relationships/hyperlink" Target="https://docs.google.com/document/d/11c2oLTkpqdR0K9rRWts_w2qILTK7g6a0CjyD9fVz-Ko/edit?usp=sharing"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red.co.uk/article/quantum-computing-explained"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emanticscholar.org/paper/From-Physicality-to-Mathematicality%2C-to-to-and-Or%2C-Koko%C5%A1ar/8ec19e6cf128e01508746afc0f0506a08283376b/figure/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Double-slit_experiment#/media/File:Double-slit.sv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e596a3210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e596a3210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80daac44d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b80daac44d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en" sz="900">
                <a:solidFill>
                  <a:schemeClr val="dk1"/>
                </a:solidFill>
              </a:rPr>
              <a:t>Picture credit: </a:t>
            </a:r>
            <a:r>
              <a:rPr lang="en" sz="900" u="sng">
                <a:solidFill>
                  <a:schemeClr val="hlink"/>
                </a:solidFill>
                <a:hlinkClick r:id="rId2"/>
              </a:rPr>
              <a:t>https://www.sciencemag.org/news/2015/08/more-evidence-support-quantum-theory-s-spooky-action-distance</a:t>
            </a:r>
            <a:r>
              <a:rPr lang="en" sz="900">
                <a:solidFill>
                  <a:schemeClr val="dk1"/>
                </a:solidFill>
              </a:rPr>
              <a:t> </a:t>
            </a:r>
            <a:endParaRPr sz="900">
              <a:solidFill>
                <a:schemeClr val="dk1"/>
              </a:solidFill>
            </a:endParaRPr>
          </a:p>
          <a:p>
            <a:pPr indent="457200" lvl="0" marL="0" rtl="0" algn="just">
              <a:lnSpc>
                <a:spcPct val="115000"/>
              </a:lnSpc>
              <a:spcBef>
                <a:spcPts val="0"/>
              </a:spcBef>
              <a:spcAft>
                <a:spcPts val="0"/>
              </a:spcAft>
              <a:buClr>
                <a:schemeClr val="dk1"/>
              </a:buClr>
              <a:buSzPts val="1100"/>
              <a:buFont typeface="Arial"/>
              <a:buNone/>
            </a:pPr>
            <a:r>
              <a:rPr lang="en" sz="900">
                <a:solidFill>
                  <a:schemeClr val="dk1"/>
                </a:solidFill>
              </a:rPr>
              <a:t>Entanglement is a phenomenon in quantum physics that allows the manipulation of one particle to result the behavior of another particle to be accordingly altered. If you know the state of one quantum particle, then the state of it’s entangled particle, regardless of distance, is also known. One common example of this is entangled photons, which are created by firing a single photon through a crystal to produce a correlated pair. Regardless of spatial proximity, the “spins” of these photons will be linked when measured- in fig. 1, entangled photons exhibit an opposing spin relationship spin relationship. </a:t>
            </a:r>
            <a:endParaRPr sz="9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e53e176a50_7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e53e176a50_7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gn="just">
              <a:lnSpc>
                <a:spcPct val="115000"/>
              </a:lnSpc>
              <a:spcBef>
                <a:spcPts val="0"/>
              </a:spcBef>
              <a:spcAft>
                <a:spcPts val="0"/>
              </a:spcAft>
              <a:buNone/>
            </a:pPr>
            <a:r>
              <a:rPr lang="en" sz="900">
                <a:solidFill>
                  <a:schemeClr val="dk1"/>
                </a:solidFill>
              </a:rPr>
              <a:t>Picture credit: </a:t>
            </a:r>
            <a:r>
              <a:rPr lang="en" sz="900" u="sng">
                <a:solidFill>
                  <a:schemeClr val="hlink"/>
                </a:solidFill>
                <a:hlinkClick r:id="rId2"/>
              </a:rPr>
              <a:t>https://link.springer.com/chapter/10.1007/978-3-030-61601-4_7</a:t>
            </a:r>
            <a:r>
              <a:rPr lang="en" sz="900">
                <a:solidFill>
                  <a:schemeClr val="dk1"/>
                </a:solidFill>
              </a:rPr>
              <a:t> </a:t>
            </a:r>
            <a:endParaRPr sz="900">
              <a:solidFill>
                <a:schemeClr val="dk1"/>
              </a:solidFill>
            </a:endParaRPr>
          </a:p>
          <a:p>
            <a:pPr indent="457200" lvl="0" marL="0" rtl="0" algn="just">
              <a:lnSpc>
                <a:spcPct val="115000"/>
              </a:lnSpc>
              <a:spcBef>
                <a:spcPts val="0"/>
              </a:spcBef>
              <a:spcAft>
                <a:spcPts val="0"/>
              </a:spcAft>
              <a:buNone/>
            </a:pPr>
            <a:r>
              <a:rPr lang="en" sz="900">
                <a:solidFill>
                  <a:schemeClr val="dk1"/>
                </a:solidFill>
              </a:rPr>
              <a:t>The transfer of states between entangled photons is orders of magnitude faster than the speed of light, demonstrating that There is no classical communication between two or more entangled particles at the time of measurement. Rather, there is an intrinsic connection between  these qubits that causes their states, when measured, to have a definitive and reliable relationship. </a:t>
            </a:r>
            <a:endParaRPr sz="900">
              <a:solidFill>
                <a:schemeClr val="dk1"/>
              </a:solidFill>
            </a:endParaRPr>
          </a:p>
          <a:p>
            <a:pPr indent="457200" lvl="0" marL="0" rtl="0" algn="just">
              <a:lnSpc>
                <a:spcPct val="115000"/>
              </a:lnSpc>
              <a:spcBef>
                <a:spcPts val="0"/>
              </a:spcBef>
              <a:spcAft>
                <a:spcPts val="0"/>
              </a:spcAft>
              <a:buNone/>
            </a:pPr>
            <a:r>
              <a:rPr lang="en" sz="900">
                <a:solidFill>
                  <a:schemeClr val="dk1"/>
                </a:solidFill>
              </a:rPr>
              <a:t>In quantum computing, this means that if the state of 1 qubit is taken out of superposition, one can accurately infer the state of another qubit that is entangled with the original. This property of quantum computers allows them to make certain calculations orders of magnitude faster than classical computers, as it allows more efficient information spread and transfer. </a:t>
            </a:r>
            <a:endParaRPr sz="9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80daac44d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80daac44d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80daac44d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b80daac44d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b80daac44d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b80daac44d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t/>
            </a:r>
            <a:endParaRPr sz="1500">
              <a:solidFill>
                <a:srgbClr val="ADADAD"/>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b80daac44d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b80daac44d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b80daac44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b80daac44d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e596a31d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e596a31d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 credit: </a:t>
            </a:r>
            <a:r>
              <a:rPr lang="en" u="sng">
                <a:solidFill>
                  <a:schemeClr val="hlink"/>
                </a:solidFill>
                <a:hlinkClick r:id="rId2"/>
              </a:rPr>
              <a:t>https://www.iconspng.com/image/13431/encrypted-document-orange</a:t>
            </a:r>
            <a:r>
              <a:rPr lang="en"/>
              <a: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596a31d7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596a31d7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en" sz="1000">
                <a:solidFill>
                  <a:schemeClr val="dk1"/>
                </a:solidFill>
              </a:rPr>
              <a:t>Picture credit: </a:t>
            </a:r>
            <a:r>
              <a:rPr lang="en" sz="1000" u="sng">
                <a:solidFill>
                  <a:schemeClr val="hlink"/>
                </a:solidFill>
                <a:hlinkClick r:id="rId2"/>
              </a:rPr>
              <a:t>https://tracingcurves.wordpress.com/2018/01/03/neutrons-bohr-vs-electron-cloud-basic-interactions/</a:t>
            </a:r>
            <a:r>
              <a:rPr lang="en" sz="1000">
                <a:solidFill>
                  <a:schemeClr val="dk1"/>
                </a:solidFill>
              </a:rPr>
              <a:t> </a:t>
            </a:r>
            <a:endParaRPr sz="1000">
              <a:solidFill>
                <a:schemeClr val="dk1"/>
              </a:solidFill>
            </a:endParaRPr>
          </a:p>
          <a:p>
            <a:pPr indent="-292100" lvl="0" marL="457200" rtl="0" algn="l">
              <a:spcBef>
                <a:spcPts val="1200"/>
              </a:spcBef>
              <a:spcAft>
                <a:spcPts val="0"/>
              </a:spcAft>
              <a:buClr>
                <a:schemeClr val="dk1"/>
              </a:buClr>
              <a:buSzPts val="1000"/>
              <a:buChar char="●"/>
            </a:pPr>
            <a:r>
              <a:rPr lang="en" sz="1000">
                <a:solidFill>
                  <a:schemeClr val="dk1"/>
                </a:solidFill>
              </a:rPr>
              <a:t>Shows promise that QCs dealing with </a:t>
            </a:r>
            <a:r>
              <a:rPr lang="en" sz="1000" u="sng">
                <a:solidFill>
                  <a:srgbClr val="0000FF"/>
                </a:solidFill>
                <a:hlinkClick r:id="rId3">
                  <a:extLst>
                    <a:ext uri="{A12FA001-AC4F-418D-AE19-62706E023703}">
                      <ahyp:hlinkClr val="tx"/>
                    </a:ext>
                  </a:extLst>
                </a:hlinkClick>
              </a:rPr>
              <a:t>other problems</a:t>
            </a:r>
            <a:r>
              <a:rPr lang="en" sz="1000">
                <a:solidFill>
                  <a:schemeClr val="dk1"/>
                </a:solidFill>
              </a:rPr>
              <a:t> with uncertain, entangled, or volatile results.</a:t>
            </a:r>
            <a:endParaRPr sz="100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600">
              <a:solidFill>
                <a:srgbClr val="ADADAD"/>
              </a:solidFill>
              <a:highlight>
                <a:srgbClr val="EEFF41"/>
              </a:highlight>
            </a:endParaRPr>
          </a:p>
          <a:p>
            <a:pPr indent="0" lvl="0" marL="0" rtl="0" algn="l">
              <a:spcBef>
                <a:spcPts val="120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e53e176a50_7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e53e176a50_7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526d80ed9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e526d80ed9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just">
              <a:lnSpc>
                <a:spcPct val="150000"/>
              </a:lnSpc>
              <a:spcBef>
                <a:spcPts val="0"/>
              </a:spcBef>
              <a:spcAft>
                <a:spcPts val="0"/>
              </a:spcAft>
              <a:buNone/>
            </a:pPr>
            <a:r>
              <a:rPr lang="en" sz="1000">
                <a:solidFill>
                  <a:schemeClr val="dk1"/>
                </a:solidFill>
              </a:rPr>
              <a:t>Quantum computing is an emerging field with the potential to greatly expand and diversify the computational power accessible to the scientific community. Despite the promise of quantum computing, more widespread and accurate comprehension of its principles and capabilities are necessary in order to gather more consumer interest and outside investment as well as further improve the technology. The goal of this project is to simply and effectively demonstrate basic quantum computing concepts to both increase its relevance among circles that do not directly interact with this technology as well as discuss its potential future challenges and relevant possibilities.</a:t>
            </a:r>
            <a:endParaRPr sz="1000">
              <a:solidFill>
                <a:schemeClr val="dk1"/>
              </a:solidFill>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Week 1: Worked on doing some preliminary reading to to attain basic comprehension of quantum principles, cloud computing, and emerging computer science and computational technologies. Narrowed focus of research to Quantum Computing and current state of the field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Week 2: Deepened our understanding of Quantum Computing by reading scientific articles and videos published on the topic. In particular, developed a solid understanding of two basic concepts in the Quantum realm.</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Week 3: Developed procedures for demonstrations of these two basic concepts using at-home objects, with the goal of explaining these concepts in simple, easy-to-understand ways. Started research on how feasible quantum computing would be used in the future for different problems that classical computers currently aren’t able to solve.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Week 4: Carried out the demonstrations and recorded data. Created and worked on presentation slides to convey the concepts that we have learned and educate others on them.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b80daac44d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b80daac44d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b80daac44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b80daac44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a:solidFill>
                  <a:schemeClr val="dk1"/>
                </a:solidFill>
              </a:rPr>
              <a:t>Picture credit</a:t>
            </a:r>
            <a:r>
              <a:rPr lang="en"/>
              <a:t>: </a:t>
            </a:r>
            <a:r>
              <a:rPr lang="en" u="sng">
                <a:solidFill>
                  <a:schemeClr val="hlink"/>
                </a:solidFill>
                <a:hlinkClick r:id="rId2"/>
              </a:rPr>
              <a:t>https://www.wired.co.uk/article/quantum-computing-explained</a:t>
            </a:r>
            <a:r>
              <a:rPr lang="en"/>
              <a:t> </a:t>
            </a:r>
            <a:endParaRPr sz="10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b80daac44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b80daac44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80daac44d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b80daac44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Picture credit</a:t>
            </a:r>
            <a:r>
              <a:rPr lang="en">
                <a:solidFill>
                  <a:srgbClr val="595959"/>
                </a:solidFill>
              </a:rPr>
              <a:t>:  </a:t>
            </a:r>
            <a:r>
              <a:rPr lang="en" u="sng">
                <a:solidFill>
                  <a:schemeClr val="hlink"/>
                </a:solidFill>
                <a:hlinkClick r:id="rId2"/>
              </a:rPr>
              <a:t>https://www.semanticscholar.org/paper/From-Physicality-to-Mathematicality%2C-to-to-and-Or%2C-Koko%C5%A1ar/8ec19e6cf128e01508746afc0f0506a08283376b/figure/5</a:t>
            </a:r>
            <a:r>
              <a:rPr lang="en">
                <a:solidFill>
                  <a:srgbClr val="595959"/>
                </a:solidFill>
              </a:rPr>
              <a:t> </a:t>
            </a:r>
            <a:endParaRPr>
              <a:solidFill>
                <a:srgbClr val="595959"/>
              </a:solidFill>
            </a:endParaRPr>
          </a:p>
          <a:p>
            <a:pPr indent="0" lvl="0" marL="0" rtl="0" algn="l">
              <a:spcBef>
                <a:spcPts val="1200"/>
              </a:spcBef>
              <a:spcAft>
                <a:spcPts val="0"/>
              </a:spcAft>
              <a:buNone/>
            </a:pPr>
            <a:r>
              <a:rPr lang="en"/>
              <a:t>Just make sure you mention fact that when a particle is measured, it falls out of superposition and collapses into a definitive state- 1 or 0, spin up or down, heads or tails, etc.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e43e2c986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e43e2c986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Picture credit</a:t>
            </a:r>
            <a:r>
              <a:rPr lang="en"/>
              <a:t>: </a:t>
            </a:r>
            <a:r>
              <a:rPr lang="en" u="sng">
                <a:solidFill>
                  <a:schemeClr val="hlink"/>
                </a:solidFill>
                <a:hlinkClick r:id="rId2"/>
              </a:rPr>
              <a:t>https://en.wikipedia.org/wiki/Double-slit_experiment#/media/File:Double-slit.svg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slide itself, give brief description of history of the double slit experiment- and then link drive doc with materials/procedure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e526d80ed9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e526d80ed9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e596a32104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e596a32104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Light/White background - without double slit (control)</a:t>
            </a:r>
            <a:endParaRPr/>
          </a:p>
          <a:p>
            <a:pPr indent="0" lvl="0" marL="0" rtl="0" algn="l">
              <a:spcBef>
                <a:spcPts val="0"/>
              </a:spcBef>
              <a:spcAft>
                <a:spcPts val="0"/>
              </a:spcAft>
              <a:buNone/>
            </a:pPr>
            <a:r>
              <a:rPr lang="en"/>
              <a:t>Dark/red background- with double slit, observe the light pattern that extends out due to interference from the wave-light nature of the photon behavior (due to superposition)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b80daac44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b80daac44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350">
                <a:solidFill>
                  <a:schemeClr val="dk1"/>
                </a:solidFill>
              </a:rPr>
              <a:t>If the photons would act like classical particles, which we would expect, we would observe some photons not be able to go through the gates, but some other photons would be able to go past the two barriers and through the double slits. In this case, one photon would randomly bounce around until it chose whether to go through the left slit, or the right slit, and then end up in two distinct piles on the wall, parallel to slits. But, from this experiment, we see that we actually get multiple bands of photons with varying amplitudes all over the wall, even in the middle of the slit paths, which is not what we would expect classically. We see there are gaps where no photons have landed, but also places where a lot of photons have landed. This behavior can be explained if we postulate that the photons acted as a wave when shot out from the laser pointer. But how can 1 particle suddenly turn into a wave? Think about it like this: When a photon is shot out from a laser pointer, it forms a large flat wave, with the wave’s length illustrating the different probabilities of where that particle could be. When the flat wave hits the slits, the photon wave splits into two identical waves. These waves then interfere with each other, before hitting the wall, creating a new wave. The various peaks and troughs on this wave that this interference creates can be seen on the wall, with the larger concentrations of photons that we observe corresponding to the peaks of the  new waves, and the gaps corresponding to dips in the new photon wave. These results are very significant, as it shows that the singular  photon can then both go through the left slit and the right slit at once, which is contrary to classical thinking, and is the basis of quantum computing and mechanics.</a:t>
            </a:r>
            <a:endParaRPr sz="1350">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19.png"/><Relationship Id="rId6" Type="http://schemas.openxmlformats.org/officeDocument/2006/relationships/hyperlink" Target="https://docs.google.com/document/d/1VQAXNpL2utkPjO7dMwRuMvB_f44eVostUcukMBcX8xI/edi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docs.google.com/spreadsheets/u/4/d/1Qd9NagxXkZAVEPpawm0M8BkSbSPHqV67fp-jx25_slo/edi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www.mckinsey.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docs.google.com/document/d/1VQAXNpL2utkPjO7dMwRuMvB_f44eVostUcukMBcX8xI/edit"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646000" y="301975"/>
            <a:ext cx="7852200" cy="861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300"/>
              <a:t>Quantum Computing: What and Why?</a:t>
            </a:r>
            <a:endParaRPr/>
          </a:p>
        </p:txBody>
      </p:sp>
      <p:pic>
        <p:nvPicPr>
          <p:cNvPr id="55" name="Google Shape;55;p13"/>
          <p:cNvPicPr preferRelativeResize="0"/>
          <p:nvPr/>
        </p:nvPicPr>
        <p:blipFill>
          <a:blip r:embed="rId3">
            <a:alphaModFix/>
          </a:blip>
          <a:stretch>
            <a:fillRect/>
          </a:stretch>
        </p:blipFill>
        <p:spPr>
          <a:xfrm>
            <a:off x="400204" y="1313796"/>
            <a:ext cx="1884475" cy="2515900"/>
          </a:xfrm>
          <a:prstGeom prst="rect">
            <a:avLst/>
          </a:prstGeom>
          <a:noFill/>
          <a:ln>
            <a:noFill/>
          </a:ln>
        </p:spPr>
      </p:pic>
      <p:pic>
        <p:nvPicPr>
          <p:cNvPr id="56" name="Google Shape;56;p13"/>
          <p:cNvPicPr preferRelativeResize="0"/>
          <p:nvPr/>
        </p:nvPicPr>
        <p:blipFill rotWithShape="1">
          <a:blip r:embed="rId4">
            <a:alphaModFix/>
          </a:blip>
          <a:srcRect b="0" l="18570" r="6606" t="0"/>
          <a:stretch/>
        </p:blipFill>
        <p:spPr>
          <a:xfrm>
            <a:off x="6890200" y="1313804"/>
            <a:ext cx="1884475" cy="2489836"/>
          </a:xfrm>
          <a:prstGeom prst="rect">
            <a:avLst/>
          </a:prstGeom>
          <a:noFill/>
          <a:ln>
            <a:noFill/>
          </a:ln>
        </p:spPr>
      </p:pic>
      <p:pic>
        <p:nvPicPr>
          <p:cNvPr id="57" name="Google Shape;57;p13"/>
          <p:cNvPicPr preferRelativeResize="0"/>
          <p:nvPr/>
        </p:nvPicPr>
        <p:blipFill rotWithShape="1">
          <a:blip r:embed="rId5">
            <a:alphaModFix/>
          </a:blip>
          <a:srcRect b="0" l="15963" r="16308" t="11793"/>
          <a:stretch/>
        </p:blipFill>
        <p:spPr>
          <a:xfrm>
            <a:off x="4735488" y="1331525"/>
            <a:ext cx="1884474" cy="2454362"/>
          </a:xfrm>
          <a:prstGeom prst="rect">
            <a:avLst/>
          </a:prstGeom>
          <a:noFill/>
          <a:ln>
            <a:noFill/>
          </a:ln>
        </p:spPr>
      </p:pic>
      <p:pic>
        <p:nvPicPr>
          <p:cNvPr id="58" name="Google Shape;58;p13"/>
          <p:cNvPicPr preferRelativeResize="0"/>
          <p:nvPr/>
        </p:nvPicPr>
        <p:blipFill rotWithShape="1">
          <a:blip r:embed="rId6">
            <a:alphaModFix/>
          </a:blip>
          <a:srcRect b="0" l="9755" r="0" t="0"/>
          <a:stretch/>
        </p:blipFill>
        <p:spPr>
          <a:xfrm>
            <a:off x="2580775" y="1313804"/>
            <a:ext cx="1884475" cy="2489803"/>
          </a:xfrm>
          <a:prstGeom prst="rect">
            <a:avLst/>
          </a:prstGeom>
          <a:noFill/>
          <a:ln>
            <a:noFill/>
          </a:ln>
        </p:spPr>
      </p:pic>
      <p:sp>
        <p:nvSpPr>
          <p:cNvPr id="59" name="Google Shape;59;p13"/>
          <p:cNvSpPr txBox="1"/>
          <p:nvPr/>
        </p:nvSpPr>
        <p:spPr>
          <a:xfrm>
            <a:off x="322900" y="3828800"/>
            <a:ext cx="2098800" cy="118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Dr. Devesh Tiwari, Assistant Professor of Electrical and Computer Engineering at Northeastern University</a:t>
            </a:r>
            <a:endParaRPr sz="1300">
              <a:solidFill>
                <a:schemeClr val="dk1"/>
              </a:solidFill>
            </a:endParaRPr>
          </a:p>
        </p:txBody>
      </p:sp>
      <p:sp>
        <p:nvSpPr>
          <p:cNvPr id="60" name="Google Shape;60;p13"/>
          <p:cNvSpPr txBox="1"/>
          <p:nvPr/>
        </p:nvSpPr>
        <p:spPr>
          <a:xfrm>
            <a:off x="2421700" y="3828800"/>
            <a:ext cx="20988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Rohan Basu Roy, Ph.D student at Northeastern University</a:t>
            </a:r>
            <a:endParaRPr sz="1300">
              <a:solidFill>
                <a:schemeClr val="dk1"/>
              </a:solidFill>
            </a:endParaRPr>
          </a:p>
        </p:txBody>
      </p:sp>
      <p:sp>
        <p:nvSpPr>
          <p:cNvPr id="61" name="Google Shape;61;p13"/>
          <p:cNvSpPr txBox="1"/>
          <p:nvPr/>
        </p:nvSpPr>
        <p:spPr>
          <a:xfrm>
            <a:off x="4628325" y="3785875"/>
            <a:ext cx="20988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Kirya Caine, rising senior at Belmont High School</a:t>
            </a:r>
            <a:endParaRPr sz="1300">
              <a:solidFill>
                <a:schemeClr val="dk1"/>
              </a:solidFill>
            </a:endParaRPr>
          </a:p>
        </p:txBody>
      </p:sp>
      <p:sp>
        <p:nvSpPr>
          <p:cNvPr id="62" name="Google Shape;62;p13"/>
          <p:cNvSpPr txBox="1"/>
          <p:nvPr/>
        </p:nvSpPr>
        <p:spPr>
          <a:xfrm>
            <a:off x="6783050" y="3752900"/>
            <a:ext cx="20988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Shoumik Kundu</a:t>
            </a:r>
            <a:r>
              <a:rPr lang="en" sz="1300">
                <a:solidFill>
                  <a:schemeClr val="dk1"/>
                </a:solidFill>
              </a:rPr>
              <a:t>, rising senior at Chelmsford High School</a:t>
            </a:r>
            <a:endParaRPr sz="1300">
              <a:solidFill>
                <a:schemeClr val="dk1"/>
              </a:solidFill>
            </a:endParaRPr>
          </a:p>
        </p:txBody>
      </p:sp>
      <p:sp>
        <p:nvSpPr>
          <p:cNvPr id="63" name="Google Shape;63;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2"/>
          <p:cNvSpPr txBox="1"/>
          <p:nvPr>
            <p:ph type="title"/>
          </p:nvPr>
        </p:nvSpPr>
        <p:spPr>
          <a:xfrm>
            <a:off x="305850" y="1892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Entanglement</a:t>
            </a:r>
            <a:endParaRPr/>
          </a:p>
        </p:txBody>
      </p:sp>
      <p:pic>
        <p:nvPicPr>
          <p:cNvPr id="166" name="Google Shape;166;p22"/>
          <p:cNvPicPr preferRelativeResize="0"/>
          <p:nvPr/>
        </p:nvPicPr>
        <p:blipFill rotWithShape="1">
          <a:blip r:embed="rId3">
            <a:alphaModFix/>
          </a:blip>
          <a:srcRect b="0" l="0" r="11166" t="0"/>
          <a:stretch/>
        </p:blipFill>
        <p:spPr>
          <a:xfrm>
            <a:off x="5070150" y="581350"/>
            <a:ext cx="3720525" cy="2266549"/>
          </a:xfrm>
          <a:prstGeom prst="rect">
            <a:avLst/>
          </a:prstGeom>
          <a:noFill/>
          <a:ln>
            <a:noFill/>
          </a:ln>
        </p:spPr>
      </p:pic>
      <p:sp>
        <p:nvSpPr>
          <p:cNvPr id="167" name="Google Shape;167;p22"/>
          <p:cNvSpPr txBox="1"/>
          <p:nvPr/>
        </p:nvSpPr>
        <p:spPr>
          <a:xfrm>
            <a:off x="0" y="749650"/>
            <a:ext cx="4956000" cy="4302900"/>
          </a:xfrm>
          <a:prstGeom prst="rect">
            <a:avLst/>
          </a:prstGeom>
          <a:noFill/>
          <a:ln>
            <a:noFill/>
          </a:ln>
        </p:spPr>
        <p:txBody>
          <a:bodyPr anchorCtr="0" anchor="t" bIns="91425" lIns="91425" spcFirstLastPara="1" rIns="91425" wrap="square" tIns="91425">
            <a:noAutofit/>
          </a:bodyPr>
          <a:lstStyle/>
          <a:p>
            <a:pPr indent="-336550" lvl="0" marL="457200" rtl="0" algn="l">
              <a:spcBef>
                <a:spcPts val="1000"/>
              </a:spcBef>
              <a:spcAft>
                <a:spcPts val="0"/>
              </a:spcAft>
              <a:buClr>
                <a:schemeClr val="dk1"/>
              </a:buClr>
              <a:buSzPts val="1700"/>
              <a:buChar char="●"/>
            </a:pPr>
            <a:r>
              <a:rPr lang="en" sz="1700">
                <a:solidFill>
                  <a:schemeClr val="dk1"/>
                </a:solidFill>
              </a:rPr>
              <a:t>If one </a:t>
            </a:r>
            <a:r>
              <a:rPr lang="en" sz="1700">
                <a:solidFill>
                  <a:schemeClr val="dk1"/>
                </a:solidFill>
              </a:rPr>
              <a:t>particle’s state is measured, causing it to collapse from superposition into a definitive state, then any particles that it is entangled with will collapse into a corresponding state.</a:t>
            </a:r>
            <a:endParaRPr sz="1700">
              <a:solidFill>
                <a:schemeClr val="dk1"/>
              </a:solidFill>
            </a:endParaRPr>
          </a:p>
          <a:p>
            <a:pPr indent="-336550" lvl="0" marL="457200" rtl="0" algn="l">
              <a:spcBef>
                <a:spcPts val="1000"/>
              </a:spcBef>
              <a:spcAft>
                <a:spcPts val="0"/>
              </a:spcAft>
              <a:buClr>
                <a:schemeClr val="dk1"/>
              </a:buClr>
              <a:buSzPts val="1700"/>
              <a:buChar char="●"/>
            </a:pPr>
            <a:r>
              <a:rPr lang="en" sz="1700">
                <a:solidFill>
                  <a:schemeClr val="dk1"/>
                </a:solidFill>
              </a:rPr>
              <a:t>Ex. a qubit is measured to have a state of “1”, causing an entangled qubit to also collapse, either into a state of “1” if the two have a direct relationship, or into “0” if the relationship is inverse.</a:t>
            </a:r>
            <a:endParaRPr sz="1700">
              <a:solidFill>
                <a:schemeClr val="dk1"/>
              </a:solidFill>
            </a:endParaRPr>
          </a:p>
        </p:txBody>
      </p:sp>
      <p:sp>
        <p:nvSpPr>
          <p:cNvPr id="168" name="Google Shape;168;p22"/>
          <p:cNvSpPr txBox="1"/>
          <p:nvPr/>
        </p:nvSpPr>
        <p:spPr>
          <a:xfrm>
            <a:off x="5070075" y="2847900"/>
            <a:ext cx="3720600" cy="138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Fig. 1- When photon “A” is measured, it collapses into an “up” spin state, causing photon B to collapse into a “down” spin state.</a:t>
            </a:r>
            <a:endParaRPr sz="1300">
              <a:solidFill>
                <a:schemeClr val="dk1"/>
              </a:solidFill>
            </a:endParaRPr>
          </a:p>
          <a:p>
            <a:pPr indent="0" lvl="0" marL="0" rtl="0" algn="l">
              <a:spcBef>
                <a:spcPts val="0"/>
              </a:spcBef>
              <a:spcAft>
                <a:spcPts val="0"/>
              </a:spcAft>
              <a:buNone/>
            </a:pPr>
            <a:r>
              <a:t/>
            </a:r>
            <a:endParaRPr>
              <a:solidFill>
                <a:schemeClr val="dk1"/>
              </a:solidFill>
            </a:endParaRPr>
          </a:p>
        </p:txBody>
      </p:sp>
      <p:sp>
        <p:nvSpPr>
          <p:cNvPr id="169" name="Google Shape;16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3"/>
          <p:cNvSpPr txBox="1"/>
          <p:nvPr>
            <p:ph type="title"/>
          </p:nvPr>
        </p:nvSpPr>
        <p:spPr>
          <a:xfrm>
            <a:off x="305850" y="189250"/>
            <a:ext cx="7038900" cy="914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Entanglement</a:t>
            </a:r>
            <a:endParaRPr/>
          </a:p>
        </p:txBody>
      </p:sp>
      <p:sp>
        <p:nvSpPr>
          <p:cNvPr id="175" name="Google Shape;175;p23"/>
          <p:cNvSpPr txBox="1"/>
          <p:nvPr/>
        </p:nvSpPr>
        <p:spPr>
          <a:xfrm>
            <a:off x="4791100" y="2663675"/>
            <a:ext cx="3661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Fig. 2- two entangled coins will always land on the same side, leading to two possible outcomes</a:t>
            </a:r>
            <a:endParaRPr>
              <a:solidFill>
                <a:schemeClr val="dk1"/>
              </a:solidFill>
            </a:endParaRPr>
          </a:p>
        </p:txBody>
      </p:sp>
      <p:sp>
        <p:nvSpPr>
          <p:cNvPr id="176" name="Google Shape;176;p23"/>
          <p:cNvSpPr txBox="1"/>
          <p:nvPr/>
        </p:nvSpPr>
        <p:spPr>
          <a:xfrm>
            <a:off x="0" y="818800"/>
            <a:ext cx="4467300" cy="42339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Char char="●"/>
            </a:pPr>
            <a:r>
              <a:rPr lang="en" sz="1700">
                <a:solidFill>
                  <a:schemeClr val="dk1"/>
                </a:solidFill>
              </a:rPr>
              <a:t>Entangled </a:t>
            </a:r>
            <a:r>
              <a:rPr lang="en" sz="1700">
                <a:solidFill>
                  <a:schemeClr val="dk1"/>
                </a:solidFill>
              </a:rPr>
              <a:t>particles</a:t>
            </a:r>
            <a:r>
              <a:rPr lang="en" sz="1700">
                <a:solidFill>
                  <a:schemeClr val="dk1"/>
                </a:solidFill>
              </a:rPr>
              <a:t> have</a:t>
            </a:r>
            <a:r>
              <a:rPr lang="en" sz="1700">
                <a:solidFill>
                  <a:schemeClr val="dk1"/>
                </a:solidFill>
              </a:rPr>
              <a:t> an intrinsic relationship that causes them to fall into corresponding states faster than light or information can travel. </a:t>
            </a:r>
            <a:endParaRPr sz="1700">
              <a:solidFill>
                <a:schemeClr val="dk1"/>
              </a:solidFill>
            </a:endParaRPr>
          </a:p>
          <a:p>
            <a:pPr indent="-336550" lvl="0" marL="457200" rtl="0" algn="l">
              <a:spcBef>
                <a:spcPts val="1000"/>
              </a:spcBef>
              <a:spcAft>
                <a:spcPts val="1000"/>
              </a:spcAft>
              <a:buClr>
                <a:schemeClr val="dk1"/>
              </a:buClr>
              <a:buSzPts val="1700"/>
              <a:buChar char="●"/>
            </a:pPr>
            <a:r>
              <a:rPr lang="en" sz="1700">
                <a:solidFill>
                  <a:schemeClr val="dk1"/>
                </a:solidFill>
              </a:rPr>
              <a:t>Entanglement</a:t>
            </a:r>
            <a:r>
              <a:rPr lang="en" sz="1700">
                <a:solidFill>
                  <a:schemeClr val="dk1"/>
                </a:solidFill>
              </a:rPr>
              <a:t> allows </a:t>
            </a:r>
            <a:r>
              <a:rPr lang="en" sz="1700">
                <a:solidFill>
                  <a:schemeClr val="dk1"/>
                </a:solidFill>
              </a:rPr>
              <a:t>more efficient information spread/transfer through simultaneous state changes of qubits and reduced redundant outcomes.</a:t>
            </a:r>
            <a:endParaRPr sz="1700">
              <a:solidFill>
                <a:schemeClr val="dk1"/>
              </a:solidFill>
            </a:endParaRPr>
          </a:p>
        </p:txBody>
      </p:sp>
      <p:pic>
        <p:nvPicPr>
          <p:cNvPr id="177" name="Google Shape;177;p23"/>
          <p:cNvPicPr preferRelativeResize="0"/>
          <p:nvPr/>
        </p:nvPicPr>
        <p:blipFill>
          <a:blip r:embed="rId3">
            <a:alphaModFix/>
          </a:blip>
          <a:stretch>
            <a:fillRect/>
          </a:stretch>
        </p:blipFill>
        <p:spPr>
          <a:xfrm>
            <a:off x="4467300" y="645800"/>
            <a:ext cx="4308799" cy="1934374"/>
          </a:xfrm>
          <a:prstGeom prst="rect">
            <a:avLst/>
          </a:prstGeom>
          <a:noFill/>
          <a:ln>
            <a:noFill/>
          </a:ln>
        </p:spPr>
      </p:pic>
      <p:sp>
        <p:nvSpPr>
          <p:cNvPr id="178" name="Google Shape;17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type="title"/>
          </p:nvPr>
        </p:nvSpPr>
        <p:spPr>
          <a:xfrm>
            <a:off x="311700" y="213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Double Pan Balance Demonstration:</a:t>
            </a:r>
            <a:endParaRPr/>
          </a:p>
        </p:txBody>
      </p:sp>
      <p:pic>
        <p:nvPicPr>
          <p:cNvPr id="184" name="Google Shape;184;p24"/>
          <p:cNvPicPr preferRelativeResize="0"/>
          <p:nvPr/>
        </p:nvPicPr>
        <p:blipFill>
          <a:blip r:embed="rId3">
            <a:alphaModFix/>
          </a:blip>
          <a:stretch>
            <a:fillRect/>
          </a:stretch>
        </p:blipFill>
        <p:spPr>
          <a:xfrm>
            <a:off x="3901925" y="900074"/>
            <a:ext cx="4420091" cy="3315076"/>
          </a:xfrm>
          <a:prstGeom prst="rect">
            <a:avLst/>
          </a:prstGeom>
          <a:noFill/>
          <a:ln>
            <a:noFill/>
          </a:ln>
        </p:spPr>
      </p:pic>
      <p:pic>
        <p:nvPicPr>
          <p:cNvPr id="185" name="Google Shape;185;p24"/>
          <p:cNvPicPr preferRelativeResize="0"/>
          <p:nvPr/>
        </p:nvPicPr>
        <p:blipFill>
          <a:blip r:embed="rId4">
            <a:alphaModFix/>
          </a:blip>
          <a:stretch>
            <a:fillRect/>
          </a:stretch>
        </p:blipFill>
        <p:spPr>
          <a:xfrm>
            <a:off x="445750" y="929250"/>
            <a:ext cx="3058693" cy="2294012"/>
          </a:xfrm>
          <a:prstGeom prst="rect">
            <a:avLst/>
          </a:prstGeom>
          <a:noFill/>
          <a:ln>
            <a:noFill/>
          </a:ln>
        </p:spPr>
      </p:pic>
      <p:pic>
        <p:nvPicPr>
          <p:cNvPr id="186" name="Google Shape;186;p24"/>
          <p:cNvPicPr preferRelativeResize="0"/>
          <p:nvPr/>
        </p:nvPicPr>
        <p:blipFill rotWithShape="1">
          <a:blip r:embed="rId5">
            <a:alphaModFix/>
          </a:blip>
          <a:srcRect b="31754" l="20911" r="40435" t="26844"/>
          <a:stretch/>
        </p:blipFill>
        <p:spPr>
          <a:xfrm>
            <a:off x="445750" y="3345725"/>
            <a:ext cx="1969398" cy="1581976"/>
          </a:xfrm>
          <a:prstGeom prst="rect">
            <a:avLst/>
          </a:prstGeom>
          <a:noFill/>
          <a:ln>
            <a:noFill/>
          </a:ln>
        </p:spPr>
      </p:pic>
      <p:sp>
        <p:nvSpPr>
          <p:cNvPr id="187" name="Google Shape;187;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8" name="Google Shape;188;p24"/>
          <p:cNvSpPr txBox="1"/>
          <p:nvPr/>
        </p:nvSpPr>
        <p:spPr>
          <a:xfrm>
            <a:off x="3208175" y="4215150"/>
            <a:ext cx="318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Materials and Procedure for Experiment Recreation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graphicFrame>
        <p:nvGraphicFramePr>
          <p:cNvPr id="193" name="Google Shape;193;p25"/>
          <p:cNvGraphicFramePr/>
          <p:nvPr/>
        </p:nvGraphicFramePr>
        <p:xfrm>
          <a:off x="214525" y="380808"/>
          <a:ext cx="3000000" cy="3000000"/>
        </p:xfrm>
        <a:graphic>
          <a:graphicData uri="http://schemas.openxmlformats.org/drawingml/2006/table">
            <a:tbl>
              <a:tblPr>
                <a:noFill/>
                <a:tableStyleId>{37A33AA9-B3E0-4353-B593-B678E34BF19F}</a:tableStyleId>
              </a:tblPr>
              <a:tblGrid>
                <a:gridCol w="523425"/>
                <a:gridCol w="1362375"/>
                <a:gridCol w="1269125"/>
                <a:gridCol w="1122675"/>
                <a:gridCol w="1109325"/>
                <a:gridCol w="1109325"/>
                <a:gridCol w="1124525"/>
                <a:gridCol w="1094150"/>
              </a:tblGrid>
              <a:tr h="984925">
                <a:tc>
                  <a:txBody>
                    <a:bodyPr/>
                    <a:lstStyle/>
                    <a:p>
                      <a:pPr indent="0" lvl="0" marL="0" rtl="0" algn="l">
                        <a:lnSpc>
                          <a:spcPct val="115000"/>
                        </a:lnSpc>
                        <a:spcBef>
                          <a:spcPts val="0"/>
                        </a:spcBef>
                        <a:spcAft>
                          <a:spcPts val="0"/>
                        </a:spcAft>
                        <a:buNone/>
                      </a:pPr>
                      <a:r>
                        <a:rPr lang="en" sz="1600">
                          <a:solidFill>
                            <a:schemeClr val="dk1"/>
                          </a:solidFill>
                        </a:rPr>
                        <a:t>Trial #</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600">
                          <a:solidFill>
                            <a:schemeClr val="dk1"/>
                          </a:solidFill>
                        </a:rPr>
                        <a:t>Initial Height L Side of Scale(in)</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600">
                          <a:solidFill>
                            <a:schemeClr val="dk1"/>
                          </a:solidFill>
                        </a:rPr>
                        <a:t>Initial Height R Side of Scale(in)</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lang="en" sz="1600">
                          <a:solidFill>
                            <a:schemeClr val="dk1"/>
                          </a:solidFill>
                        </a:rPr>
                        <a:t>Initial Weight R and L (g)</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600">
                          <a:solidFill>
                            <a:schemeClr val="dk1"/>
                          </a:solidFill>
                        </a:rPr>
                        <a:t>Final Weight L (g)</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600">
                          <a:solidFill>
                            <a:schemeClr val="dk1"/>
                          </a:solidFill>
                        </a:rPr>
                        <a:t>Final Weight R (g)</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600">
                          <a:solidFill>
                            <a:schemeClr val="dk1"/>
                          </a:solidFill>
                        </a:rPr>
                        <a:t>Final Height L (in)</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sz="1600">
                          <a:solidFill>
                            <a:schemeClr val="dk1"/>
                          </a:solidFill>
                        </a:rPr>
                        <a:t>Final Height R (in)</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02075">
                <a:tc>
                  <a:txBody>
                    <a:bodyPr/>
                    <a:lstStyle/>
                    <a:p>
                      <a:pPr indent="0" lvl="0" marL="0" rtl="0" algn="r">
                        <a:lnSpc>
                          <a:spcPct val="115000"/>
                        </a:lnSpc>
                        <a:spcBef>
                          <a:spcPts val="0"/>
                        </a:spcBef>
                        <a:spcAft>
                          <a:spcPts val="0"/>
                        </a:spcAft>
                        <a:buNone/>
                      </a:pPr>
                      <a:r>
                        <a:rPr lang="en" sz="1600">
                          <a:solidFill>
                            <a:schemeClr val="dk1"/>
                          </a:solidFill>
                        </a:rPr>
                        <a:t>1</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6</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5</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1.5625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latin typeface="Roboto"/>
                          <a:ea typeface="Roboto"/>
                          <a:cs typeface="Roboto"/>
                          <a:sym typeface="Roboto"/>
                        </a:rPr>
                        <a:t>1.9375</a:t>
                      </a:r>
                      <a:endParaRPr b="1" sz="1600">
                        <a:solidFill>
                          <a:schemeClr val="dk1"/>
                        </a:solidFill>
                        <a:latin typeface="Roboto"/>
                        <a:ea typeface="Roboto"/>
                        <a:cs typeface="Roboto"/>
                        <a:sym typeface="Roboto"/>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02075">
                <a:tc>
                  <a:txBody>
                    <a:bodyPr/>
                    <a:lstStyle/>
                    <a:p>
                      <a:pPr indent="0" lvl="0" marL="0" rtl="0" algn="r">
                        <a:lnSpc>
                          <a:spcPct val="115000"/>
                        </a:lnSpc>
                        <a:spcBef>
                          <a:spcPts val="0"/>
                        </a:spcBef>
                        <a:spcAft>
                          <a:spcPts val="0"/>
                        </a:spcAft>
                        <a:buNone/>
                      </a:pPr>
                      <a:r>
                        <a:rPr lang="en" sz="1600">
                          <a:solidFill>
                            <a:schemeClr val="dk1"/>
                          </a:solidFill>
                        </a:rPr>
                        <a:t>2</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1.6875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1.8125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6</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5</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1.625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1.875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02075">
                <a:tc>
                  <a:txBody>
                    <a:bodyPr/>
                    <a:lstStyle/>
                    <a:p>
                      <a:pPr indent="0" lvl="0" marL="0" rtl="0" algn="r">
                        <a:lnSpc>
                          <a:spcPct val="115000"/>
                        </a:lnSpc>
                        <a:spcBef>
                          <a:spcPts val="0"/>
                        </a:spcBef>
                        <a:spcAft>
                          <a:spcPts val="0"/>
                        </a:spcAft>
                        <a:buNone/>
                      </a:pPr>
                      <a:r>
                        <a:rPr lang="en" sz="1600">
                          <a:solidFill>
                            <a:schemeClr val="dk1"/>
                          </a:solidFill>
                        </a:rPr>
                        <a:t>3</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1.8125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1.6875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6</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5</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1.625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1.875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02075">
                <a:tc>
                  <a:txBody>
                    <a:bodyPr/>
                    <a:lstStyle/>
                    <a:p>
                      <a:pPr indent="0" lvl="0" marL="0" rtl="0" algn="r">
                        <a:lnSpc>
                          <a:spcPct val="115000"/>
                        </a:lnSpc>
                        <a:spcBef>
                          <a:spcPts val="0"/>
                        </a:spcBef>
                        <a:spcAft>
                          <a:spcPts val="0"/>
                        </a:spcAft>
                        <a:buNone/>
                      </a:pPr>
                      <a:r>
                        <a:rPr lang="en" sz="1600">
                          <a:solidFill>
                            <a:schemeClr val="dk1"/>
                          </a:solidFill>
                        </a:rPr>
                        <a:t>4</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6</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5</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1.5625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1.9375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02075">
                <a:tc>
                  <a:txBody>
                    <a:bodyPr/>
                    <a:lstStyle/>
                    <a:p>
                      <a:pPr indent="0" lvl="0" marL="0" rtl="0" algn="r">
                        <a:lnSpc>
                          <a:spcPct val="115000"/>
                        </a:lnSpc>
                        <a:spcBef>
                          <a:spcPts val="0"/>
                        </a:spcBef>
                        <a:spcAft>
                          <a:spcPts val="0"/>
                        </a:spcAft>
                        <a:buNone/>
                      </a:pPr>
                      <a:r>
                        <a:rPr lang="en" sz="1600">
                          <a:solidFill>
                            <a:schemeClr val="dk1"/>
                          </a:solidFill>
                        </a:rPr>
                        <a:t>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1.75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 sz="1600">
                          <a:solidFill>
                            <a:schemeClr val="dk1"/>
                          </a:solidFill>
                        </a:rPr>
                        <a:t>5</a:t>
                      </a:r>
                      <a:endParaRPr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6</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2000">
                          <a:solidFill>
                            <a:schemeClr val="dk1"/>
                          </a:solidFill>
                        </a:rPr>
                        <a:t>5</a:t>
                      </a:r>
                      <a:endParaRPr b="1" sz="20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1.625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 sz="1600">
                          <a:solidFill>
                            <a:schemeClr val="dk1"/>
                          </a:solidFill>
                        </a:rPr>
                        <a:t>1.875</a:t>
                      </a:r>
                      <a:endParaRPr b="1" sz="1600">
                        <a:solidFill>
                          <a:schemeClr val="dk1"/>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bl>
          </a:graphicData>
        </a:graphic>
      </p:graphicFrame>
      <p:sp>
        <p:nvSpPr>
          <p:cNvPr id="194" name="Google Shape;194;p25"/>
          <p:cNvSpPr txBox="1"/>
          <p:nvPr/>
        </p:nvSpPr>
        <p:spPr>
          <a:xfrm>
            <a:off x="265250" y="4440025"/>
            <a:ext cx="866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Data demonstrates that: </a:t>
            </a:r>
            <a:r>
              <a:rPr i="1" lang="en" sz="1500">
                <a:solidFill>
                  <a:schemeClr val="dk1"/>
                </a:solidFill>
              </a:rPr>
              <a:t>3.5 in. = (height of right pan)+(height of left pan). </a:t>
            </a:r>
            <a:endParaRPr i="1" sz="1500">
              <a:solidFill>
                <a:schemeClr val="dk1"/>
              </a:solidFill>
            </a:endParaRPr>
          </a:p>
          <a:p>
            <a:pPr indent="0" lvl="0" marL="0" rtl="0" algn="l">
              <a:spcBef>
                <a:spcPts val="0"/>
              </a:spcBef>
              <a:spcAft>
                <a:spcPts val="0"/>
              </a:spcAft>
              <a:buNone/>
            </a:pPr>
            <a:r>
              <a:rPr lang="en" sz="1300" u="sng">
                <a:solidFill>
                  <a:schemeClr val="dk1"/>
                </a:solidFill>
                <a:hlinkClick r:id="rId3">
                  <a:extLst>
                    <a:ext uri="{A12FA001-AC4F-418D-AE19-62706E023703}">
                      <ahyp:hlinkClr val="tx"/>
                    </a:ext>
                  </a:extLst>
                </a:hlinkClick>
              </a:rPr>
              <a:t>Link to full data spreadsheet</a:t>
            </a:r>
            <a:r>
              <a:rPr lang="en" sz="1300">
                <a:solidFill>
                  <a:schemeClr val="dk1"/>
                </a:solidFill>
              </a:rPr>
              <a:t> </a:t>
            </a:r>
            <a:endParaRPr sz="1300">
              <a:solidFill>
                <a:schemeClr val="dk1"/>
              </a:solidFill>
            </a:endParaRPr>
          </a:p>
        </p:txBody>
      </p:sp>
      <p:sp>
        <p:nvSpPr>
          <p:cNvPr id="195" name="Google Shape;195;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6"/>
          <p:cNvPicPr preferRelativeResize="0"/>
          <p:nvPr/>
        </p:nvPicPr>
        <p:blipFill rotWithShape="1">
          <a:blip r:embed="rId3">
            <a:alphaModFix/>
          </a:blip>
          <a:srcRect b="4228" l="0" r="0" t="68346"/>
          <a:stretch/>
        </p:blipFill>
        <p:spPr>
          <a:xfrm>
            <a:off x="121875" y="2657023"/>
            <a:ext cx="4010009" cy="2174001"/>
          </a:xfrm>
          <a:prstGeom prst="rect">
            <a:avLst/>
          </a:prstGeom>
          <a:noFill/>
          <a:ln>
            <a:noFill/>
          </a:ln>
        </p:spPr>
      </p:pic>
      <p:pic>
        <p:nvPicPr>
          <p:cNvPr id="201" name="Google Shape;201;p26"/>
          <p:cNvPicPr preferRelativeResize="0"/>
          <p:nvPr/>
        </p:nvPicPr>
        <p:blipFill rotWithShape="1">
          <a:blip r:embed="rId3">
            <a:alphaModFix/>
          </a:blip>
          <a:srcRect b="69048" l="0" r="0" t="3526"/>
          <a:stretch/>
        </p:blipFill>
        <p:spPr>
          <a:xfrm>
            <a:off x="121875" y="296400"/>
            <a:ext cx="4010001" cy="2174001"/>
          </a:xfrm>
          <a:prstGeom prst="rect">
            <a:avLst/>
          </a:prstGeom>
          <a:noFill/>
          <a:ln>
            <a:noFill/>
          </a:ln>
        </p:spPr>
      </p:pic>
      <p:pic>
        <p:nvPicPr>
          <p:cNvPr id="202" name="Google Shape;202;p26"/>
          <p:cNvPicPr preferRelativeResize="0"/>
          <p:nvPr/>
        </p:nvPicPr>
        <p:blipFill rotWithShape="1">
          <a:blip r:embed="rId3">
            <a:alphaModFix/>
          </a:blip>
          <a:srcRect b="35816" l="0" r="0" t="36759"/>
          <a:stretch/>
        </p:blipFill>
        <p:spPr>
          <a:xfrm>
            <a:off x="4572000" y="296400"/>
            <a:ext cx="4010001" cy="2173994"/>
          </a:xfrm>
          <a:prstGeom prst="rect">
            <a:avLst/>
          </a:prstGeom>
          <a:noFill/>
          <a:ln>
            <a:noFill/>
          </a:ln>
        </p:spPr>
      </p:pic>
      <p:sp>
        <p:nvSpPr>
          <p:cNvPr id="203" name="Google Shape;203;p26"/>
          <p:cNvSpPr txBox="1"/>
          <p:nvPr/>
        </p:nvSpPr>
        <p:spPr>
          <a:xfrm>
            <a:off x="4131875" y="2657025"/>
            <a:ext cx="4887600" cy="244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000"/>
              </a:spcAft>
              <a:buNone/>
            </a:pPr>
            <a:r>
              <a:rPr lang="en" sz="1500">
                <a:solidFill>
                  <a:schemeClr val="dk1"/>
                </a:solidFill>
              </a:rPr>
              <a:t>Pans begin balanced- in a state of superposition. When the state of one pan is altered (adding weight) and observed (measuring height), this can be thought of as the pan falling out of superposition into a definitive state (lower or higher than at equilibrium)</a:t>
            </a:r>
            <a:endParaRPr sz="1100">
              <a:solidFill>
                <a:schemeClr val="dk1"/>
              </a:solidFill>
            </a:endParaRPr>
          </a:p>
        </p:txBody>
      </p:sp>
      <p:sp>
        <p:nvSpPr>
          <p:cNvPr id="204" name="Google Shape;204;p26"/>
          <p:cNvSpPr txBox="1"/>
          <p:nvPr/>
        </p:nvSpPr>
        <p:spPr>
          <a:xfrm>
            <a:off x="121875" y="296400"/>
            <a:ext cx="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a:t>
            </a:r>
            <a:endParaRPr/>
          </a:p>
        </p:txBody>
      </p:sp>
      <p:sp>
        <p:nvSpPr>
          <p:cNvPr id="205" name="Google Shape;205;p26"/>
          <p:cNvSpPr txBox="1"/>
          <p:nvPr/>
        </p:nvSpPr>
        <p:spPr>
          <a:xfrm>
            <a:off x="4572000" y="296400"/>
            <a:ext cx="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a:t>
            </a:r>
            <a:endParaRPr/>
          </a:p>
        </p:txBody>
      </p:sp>
      <p:sp>
        <p:nvSpPr>
          <p:cNvPr id="206" name="Google Shape;206;p26"/>
          <p:cNvSpPr txBox="1"/>
          <p:nvPr/>
        </p:nvSpPr>
        <p:spPr>
          <a:xfrm>
            <a:off x="121875" y="2657025"/>
            <a:ext cx="23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a:t>
            </a:r>
            <a:endParaRPr/>
          </a:p>
        </p:txBody>
      </p:sp>
      <p:sp>
        <p:nvSpPr>
          <p:cNvPr id="207" name="Google Shape;20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Quantum Computing in Society</a:t>
            </a:r>
            <a:endParaRPr/>
          </a:p>
        </p:txBody>
      </p:sp>
      <p:sp>
        <p:nvSpPr>
          <p:cNvPr id="213" name="Google Shape;213;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Current Status of Quantum Computing:</a:t>
            </a:r>
            <a:endParaRPr/>
          </a:p>
        </p:txBody>
      </p:sp>
      <p:sp>
        <p:nvSpPr>
          <p:cNvPr id="219" name="Google Shape;219;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36550" lvl="0" marL="457200" rtl="0" algn="l">
              <a:lnSpc>
                <a:spcPct val="100000"/>
              </a:lnSpc>
              <a:spcBef>
                <a:spcPts val="1000"/>
              </a:spcBef>
              <a:spcAft>
                <a:spcPts val="0"/>
              </a:spcAft>
              <a:buClr>
                <a:schemeClr val="dk1"/>
              </a:buClr>
              <a:buSzPts val="1700"/>
              <a:buChar char="●"/>
            </a:pPr>
            <a:r>
              <a:rPr lang="en" sz="1700">
                <a:solidFill>
                  <a:schemeClr val="dk1"/>
                </a:solidFill>
              </a:rPr>
              <a:t>Currently, there are only a few quantum computers in the world. </a:t>
            </a:r>
            <a:endParaRPr sz="1700">
              <a:solidFill>
                <a:schemeClr val="dk1"/>
              </a:solidFill>
            </a:endParaRPr>
          </a:p>
          <a:p>
            <a:pPr indent="-336550" lvl="0" marL="457200" rtl="0" algn="l">
              <a:lnSpc>
                <a:spcPct val="100000"/>
              </a:lnSpc>
              <a:spcBef>
                <a:spcPts val="1200"/>
              </a:spcBef>
              <a:spcAft>
                <a:spcPts val="0"/>
              </a:spcAft>
              <a:buClr>
                <a:schemeClr val="dk1"/>
              </a:buClr>
              <a:buSzPts val="1700"/>
              <a:buChar char="●"/>
            </a:pPr>
            <a:r>
              <a:rPr lang="en" sz="1700">
                <a:solidFill>
                  <a:schemeClr val="dk1"/>
                </a:solidFill>
              </a:rPr>
              <a:t>Using cloud computing, a user can request and use certain resources from quantum computers through a virtual terminal.</a:t>
            </a:r>
            <a:endParaRPr sz="1700">
              <a:solidFill>
                <a:schemeClr val="dk1"/>
              </a:solidFill>
            </a:endParaRPr>
          </a:p>
          <a:p>
            <a:pPr indent="-336550" lvl="0" marL="457200" rtl="0" algn="l">
              <a:lnSpc>
                <a:spcPct val="100000"/>
              </a:lnSpc>
              <a:spcBef>
                <a:spcPts val="1200"/>
              </a:spcBef>
              <a:spcAft>
                <a:spcPts val="0"/>
              </a:spcAft>
              <a:buClr>
                <a:schemeClr val="dk1"/>
              </a:buClr>
              <a:buSzPts val="1700"/>
              <a:buChar char="●"/>
            </a:pPr>
            <a:r>
              <a:rPr lang="en" sz="1700">
                <a:solidFill>
                  <a:schemeClr val="dk1"/>
                </a:solidFill>
              </a:rPr>
              <a:t>Quantum computers currently will quickly </a:t>
            </a:r>
            <a:r>
              <a:rPr lang="en" sz="1700">
                <a:solidFill>
                  <a:schemeClr val="dk1"/>
                </a:solidFill>
              </a:rPr>
              <a:t>produce an</a:t>
            </a:r>
            <a:r>
              <a:rPr lang="en" sz="1700">
                <a:solidFill>
                  <a:schemeClr val="dk1"/>
                </a:solidFill>
              </a:rPr>
              <a:t> answer to problems classical computers struggle with</a:t>
            </a:r>
            <a:r>
              <a:rPr lang="en" sz="1700">
                <a:solidFill>
                  <a:schemeClr val="dk1"/>
                </a:solidFill>
              </a:rPr>
              <a:t>, but the solutions they provide aren’t always accurate. </a:t>
            </a:r>
            <a:endParaRPr sz="1700">
              <a:solidFill>
                <a:schemeClr val="dk1"/>
              </a:solidFill>
            </a:endParaRPr>
          </a:p>
          <a:p>
            <a:pPr indent="-336550" lvl="1" marL="914400" rtl="0" algn="l">
              <a:lnSpc>
                <a:spcPct val="100000"/>
              </a:lnSpc>
              <a:spcBef>
                <a:spcPts val="1200"/>
              </a:spcBef>
              <a:spcAft>
                <a:spcPts val="1200"/>
              </a:spcAft>
              <a:buClr>
                <a:schemeClr val="dk1"/>
              </a:buClr>
              <a:buSzPts val="1700"/>
              <a:buChar char="○"/>
            </a:pPr>
            <a:r>
              <a:rPr lang="en" sz="1700">
                <a:solidFill>
                  <a:schemeClr val="dk1"/>
                </a:solidFill>
              </a:rPr>
              <a:t>Currently being remedied through ongoing research in the field</a:t>
            </a:r>
            <a:endParaRPr sz="1700">
              <a:solidFill>
                <a:schemeClr val="dk1"/>
              </a:solidFill>
            </a:endParaRPr>
          </a:p>
        </p:txBody>
      </p:sp>
      <p:sp>
        <p:nvSpPr>
          <p:cNvPr id="220" name="Google Shape;22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9"/>
          <p:cNvSpPr txBox="1"/>
          <p:nvPr>
            <p:ph type="title"/>
          </p:nvPr>
        </p:nvSpPr>
        <p:spPr>
          <a:xfrm>
            <a:off x="311700" y="2871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Encryption</a:t>
            </a:r>
            <a:endParaRPr/>
          </a:p>
        </p:txBody>
      </p:sp>
      <p:sp>
        <p:nvSpPr>
          <p:cNvPr id="226" name="Google Shape;226;p29"/>
          <p:cNvSpPr txBox="1"/>
          <p:nvPr>
            <p:ph idx="1" type="body"/>
          </p:nvPr>
        </p:nvSpPr>
        <p:spPr>
          <a:xfrm>
            <a:off x="311700" y="859850"/>
            <a:ext cx="6146400" cy="4020600"/>
          </a:xfrm>
          <a:prstGeom prst="rect">
            <a:avLst/>
          </a:prstGeom>
        </p:spPr>
        <p:txBody>
          <a:bodyPr anchorCtr="0" anchor="t" bIns="91425" lIns="91425" spcFirstLastPara="1" rIns="91425" wrap="square" tIns="91425">
            <a:normAutofit/>
          </a:bodyPr>
          <a:lstStyle/>
          <a:p>
            <a:pPr indent="-323850" lvl="0" marL="457200" rtl="0" algn="l">
              <a:lnSpc>
                <a:spcPct val="100000"/>
              </a:lnSpc>
              <a:spcBef>
                <a:spcPts val="1000"/>
              </a:spcBef>
              <a:spcAft>
                <a:spcPts val="0"/>
              </a:spcAft>
              <a:buClr>
                <a:schemeClr val="dk1"/>
              </a:buClr>
              <a:buSzPts val="1500"/>
              <a:buChar char="●"/>
            </a:pPr>
            <a:r>
              <a:rPr lang="en" sz="1500">
                <a:solidFill>
                  <a:schemeClr val="dk1"/>
                </a:solidFill>
              </a:rPr>
              <a:t>RSA encryption </a:t>
            </a:r>
            <a:r>
              <a:rPr lang="en" sz="1500">
                <a:solidFill>
                  <a:schemeClr val="dk1"/>
                </a:solidFill>
              </a:rPr>
              <a:t>bases its </a:t>
            </a:r>
            <a:r>
              <a:rPr lang="en" sz="1500">
                <a:solidFill>
                  <a:schemeClr val="dk1"/>
                </a:solidFill>
              </a:rPr>
              <a:t>security</a:t>
            </a:r>
            <a:r>
              <a:rPr lang="en" sz="1500">
                <a:solidFill>
                  <a:schemeClr val="dk1"/>
                </a:solidFill>
              </a:rPr>
              <a:t> on the fact that it is nearly impossible to find the prime factors of a large number.</a:t>
            </a:r>
            <a:endParaRPr sz="1500">
              <a:solidFill>
                <a:schemeClr val="dk1"/>
              </a:solidFill>
            </a:endParaRPr>
          </a:p>
          <a:p>
            <a:pPr indent="-323850" lvl="1" marL="914400" rtl="0" algn="l">
              <a:lnSpc>
                <a:spcPct val="100000"/>
              </a:lnSpc>
              <a:spcBef>
                <a:spcPts val="1200"/>
              </a:spcBef>
              <a:spcAft>
                <a:spcPts val="0"/>
              </a:spcAft>
              <a:buClr>
                <a:schemeClr val="dk1"/>
              </a:buClr>
              <a:buSzPts val="1500"/>
              <a:buChar char="○"/>
            </a:pPr>
            <a:r>
              <a:rPr lang="en" sz="1500">
                <a:solidFill>
                  <a:schemeClr val="dk1"/>
                </a:solidFill>
              </a:rPr>
              <a:t>An encrypted message is “garbled”- locked behind a number with 20+ digits. To decrypt, a “key”-the prime factors of the number- is needed. </a:t>
            </a:r>
            <a:r>
              <a:rPr lang="en" sz="1500">
                <a:solidFill>
                  <a:schemeClr val="dk1"/>
                </a:solidFill>
              </a:rPr>
              <a:t>Finding the key with a classical computer could take years.</a:t>
            </a:r>
            <a:endParaRPr sz="1500">
              <a:solidFill>
                <a:schemeClr val="dk1"/>
              </a:solidFill>
            </a:endParaRPr>
          </a:p>
          <a:p>
            <a:pPr indent="-323850" lvl="0" marL="457200" rtl="0" algn="l">
              <a:lnSpc>
                <a:spcPct val="100000"/>
              </a:lnSpc>
              <a:spcBef>
                <a:spcPts val="1000"/>
              </a:spcBef>
              <a:spcAft>
                <a:spcPts val="0"/>
              </a:spcAft>
              <a:buClr>
                <a:schemeClr val="dk1"/>
              </a:buClr>
              <a:buSzPts val="1500"/>
              <a:buChar char="●"/>
            </a:pPr>
            <a:r>
              <a:rPr lang="en" sz="1500">
                <a:solidFill>
                  <a:schemeClr val="dk1"/>
                </a:solidFill>
              </a:rPr>
              <a:t>Due to </a:t>
            </a:r>
            <a:r>
              <a:rPr lang="en" sz="1500">
                <a:solidFill>
                  <a:schemeClr val="dk1"/>
                </a:solidFill>
              </a:rPr>
              <a:t>superposition and entanglement, quantum computers can run through these calculations and at a much quicker pace.</a:t>
            </a:r>
            <a:endParaRPr sz="1500">
              <a:solidFill>
                <a:schemeClr val="dk1"/>
              </a:solidFill>
            </a:endParaRPr>
          </a:p>
          <a:p>
            <a:pPr indent="-323850" lvl="0" marL="457200" rtl="0" algn="l">
              <a:lnSpc>
                <a:spcPct val="100000"/>
              </a:lnSpc>
              <a:spcBef>
                <a:spcPts val="1000"/>
              </a:spcBef>
              <a:spcAft>
                <a:spcPts val="1200"/>
              </a:spcAft>
              <a:buClr>
                <a:schemeClr val="dk1"/>
              </a:buClr>
              <a:buSzPts val="1500"/>
              <a:buChar char="●"/>
            </a:pPr>
            <a:r>
              <a:rPr lang="en" sz="1500">
                <a:solidFill>
                  <a:schemeClr val="dk1"/>
                </a:solidFill>
              </a:rPr>
              <a:t>Has potential pros and cons</a:t>
            </a:r>
            <a:endParaRPr sz="1500">
              <a:solidFill>
                <a:schemeClr val="dk1"/>
              </a:solidFill>
            </a:endParaRPr>
          </a:p>
        </p:txBody>
      </p:sp>
      <p:pic>
        <p:nvPicPr>
          <p:cNvPr id="227" name="Google Shape;227;p29"/>
          <p:cNvPicPr preferRelativeResize="0"/>
          <p:nvPr/>
        </p:nvPicPr>
        <p:blipFill>
          <a:blip r:embed="rId3">
            <a:alphaModFix/>
          </a:blip>
          <a:stretch>
            <a:fillRect/>
          </a:stretch>
        </p:blipFill>
        <p:spPr>
          <a:xfrm>
            <a:off x="6377375" y="1184937"/>
            <a:ext cx="2643775" cy="2773625"/>
          </a:xfrm>
          <a:prstGeom prst="rect">
            <a:avLst/>
          </a:prstGeom>
          <a:noFill/>
          <a:ln>
            <a:noFill/>
          </a:ln>
        </p:spPr>
      </p:pic>
      <p:sp>
        <p:nvSpPr>
          <p:cNvPr id="228" name="Google Shape;228;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Capacity for Simulation</a:t>
            </a:r>
            <a:endParaRPr/>
          </a:p>
        </p:txBody>
      </p:sp>
      <p:sp>
        <p:nvSpPr>
          <p:cNvPr id="234" name="Google Shape;234;p30"/>
          <p:cNvSpPr txBox="1"/>
          <p:nvPr>
            <p:ph idx="1" type="body"/>
          </p:nvPr>
        </p:nvSpPr>
        <p:spPr>
          <a:xfrm>
            <a:off x="0" y="1017725"/>
            <a:ext cx="5604900" cy="39909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1000"/>
              </a:spcBef>
              <a:spcAft>
                <a:spcPts val="0"/>
              </a:spcAft>
              <a:buClr>
                <a:schemeClr val="dk1"/>
              </a:buClr>
              <a:buSzPts val="1500"/>
              <a:buChar char="●"/>
            </a:pPr>
            <a:r>
              <a:rPr lang="en" sz="1500">
                <a:solidFill>
                  <a:schemeClr val="dk1"/>
                </a:solidFill>
              </a:rPr>
              <a:t>As the number of electrons in an atom increases, the computing power and time it takes for a classical computer to simulate it </a:t>
            </a:r>
            <a:r>
              <a:rPr lang="en" sz="1500">
                <a:solidFill>
                  <a:schemeClr val="dk1"/>
                </a:solidFill>
              </a:rPr>
              <a:t>increases exponentially.</a:t>
            </a:r>
            <a:endParaRPr sz="1500">
              <a:solidFill>
                <a:schemeClr val="dk1"/>
              </a:solidFill>
            </a:endParaRPr>
          </a:p>
          <a:p>
            <a:pPr indent="-323850" lvl="1" marL="914400" rtl="0" algn="l">
              <a:lnSpc>
                <a:spcPct val="100000"/>
              </a:lnSpc>
              <a:spcBef>
                <a:spcPts val="1200"/>
              </a:spcBef>
              <a:spcAft>
                <a:spcPts val="0"/>
              </a:spcAft>
              <a:buClr>
                <a:schemeClr val="dk1"/>
              </a:buClr>
              <a:buSzPts val="1500"/>
              <a:buChar char="○"/>
            </a:pPr>
            <a:r>
              <a:rPr lang="en" sz="1500">
                <a:solidFill>
                  <a:schemeClr val="dk1"/>
                </a:solidFill>
              </a:rPr>
              <a:t>Poses problems for drug discovery and biomedical industries.</a:t>
            </a:r>
            <a:endParaRPr sz="1500">
              <a:solidFill>
                <a:schemeClr val="dk1"/>
              </a:solidFill>
            </a:endParaRPr>
          </a:p>
          <a:p>
            <a:pPr indent="-323850" lvl="1" marL="914400" rtl="0" algn="l">
              <a:lnSpc>
                <a:spcPct val="100000"/>
              </a:lnSpc>
              <a:spcBef>
                <a:spcPts val="1000"/>
              </a:spcBef>
              <a:spcAft>
                <a:spcPts val="0"/>
              </a:spcAft>
              <a:buClr>
                <a:schemeClr val="dk1"/>
              </a:buClr>
              <a:buSzPts val="1500"/>
              <a:buChar char="○"/>
            </a:pPr>
            <a:r>
              <a:rPr lang="en" sz="1500">
                <a:solidFill>
                  <a:schemeClr val="dk1"/>
                </a:solidFill>
              </a:rPr>
              <a:t>Bohr model of atoms is often used due to this- not as accurate as the electron cloud model.</a:t>
            </a:r>
            <a:endParaRPr sz="1500">
              <a:solidFill>
                <a:schemeClr val="dk1"/>
              </a:solidFill>
            </a:endParaRPr>
          </a:p>
          <a:p>
            <a:pPr indent="-323850" lvl="0" marL="457200" rtl="0" algn="l">
              <a:lnSpc>
                <a:spcPct val="100000"/>
              </a:lnSpc>
              <a:spcBef>
                <a:spcPts val="1000"/>
              </a:spcBef>
              <a:spcAft>
                <a:spcPts val="0"/>
              </a:spcAft>
              <a:buClr>
                <a:schemeClr val="dk1"/>
              </a:buClr>
              <a:buSzPts val="1500"/>
              <a:buChar char="●"/>
            </a:pPr>
            <a:r>
              <a:rPr lang="en" sz="1500">
                <a:solidFill>
                  <a:schemeClr val="dk1"/>
                </a:solidFill>
              </a:rPr>
              <a:t>QCs utilize the very properties that make electrons hard to simulate- they are well-suited to predicting electron position.</a:t>
            </a:r>
            <a:endParaRPr sz="1500">
              <a:solidFill>
                <a:schemeClr val="dk1"/>
              </a:solidFill>
            </a:endParaRPr>
          </a:p>
          <a:p>
            <a:pPr indent="-323850" lvl="0" marL="457200" rtl="0" algn="l">
              <a:lnSpc>
                <a:spcPct val="100000"/>
              </a:lnSpc>
              <a:spcBef>
                <a:spcPts val="1000"/>
              </a:spcBef>
              <a:spcAft>
                <a:spcPts val="1200"/>
              </a:spcAft>
              <a:buClr>
                <a:schemeClr val="dk1"/>
              </a:buClr>
              <a:buSzPts val="1500"/>
              <a:buChar char="●"/>
            </a:pPr>
            <a:r>
              <a:rPr lang="en" sz="1500">
                <a:solidFill>
                  <a:schemeClr val="dk1"/>
                </a:solidFill>
              </a:rPr>
              <a:t>Opens possibilities of faster and cheaper research budgets. </a:t>
            </a:r>
            <a:endParaRPr sz="1500">
              <a:solidFill>
                <a:schemeClr val="dk1"/>
              </a:solidFill>
            </a:endParaRPr>
          </a:p>
        </p:txBody>
      </p:sp>
      <p:pic>
        <p:nvPicPr>
          <p:cNvPr id="235" name="Google Shape;235;p30"/>
          <p:cNvPicPr preferRelativeResize="0"/>
          <p:nvPr/>
        </p:nvPicPr>
        <p:blipFill rotWithShape="1">
          <a:blip r:embed="rId3">
            <a:alphaModFix/>
          </a:blip>
          <a:srcRect b="0" l="0" r="0" t="0"/>
          <a:stretch/>
        </p:blipFill>
        <p:spPr>
          <a:xfrm>
            <a:off x="5743175" y="1017725"/>
            <a:ext cx="3089124" cy="2316830"/>
          </a:xfrm>
          <a:prstGeom prst="rect">
            <a:avLst/>
          </a:prstGeom>
          <a:noFill/>
          <a:ln>
            <a:noFill/>
          </a:ln>
        </p:spPr>
      </p:pic>
      <p:sp>
        <p:nvSpPr>
          <p:cNvPr id="236" name="Google Shape;236;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Acknowledgements</a:t>
            </a:r>
            <a:endParaRPr/>
          </a:p>
        </p:txBody>
      </p:sp>
      <p:sp>
        <p:nvSpPr>
          <p:cNvPr id="242" name="Google Shape;24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solidFill>
                  <a:schemeClr val="dk1"/>
                </a:solidFill>
              </a:rPr>
              <a:t>Thank you to:</a:t>
            </a:r>
            <a:endParaRPr>
              <a:solidFill>
                <a:schemeClr val="dk1"/>
              </a:solidFill>
            </a:endParaRPr>
          </a:p>
          <a:p>
            <a:pPr indent="-342900" lvl="0" marL="457200" rtl="0" algn="l">
              <a:spcBef>
                <a:spcPts val="1200"/>
              </a:spcBef>
              <a:spcAft>
                <a:spcPts val="0"/>
              </a:spcAft>
              <a:buClr>
                <a:schemeClr val="dk1"/>
              </a:buClr>
              <a:buSzPts val="1800"/>
              <a:buChar char="●"/>
            </a:pPr>
            <a:r>
              <a:rPr lang="en">
                <a:solidFill>
                  <a:schemeClr val="dk1"/>
                </a:solidFill>
              </a:rPr>
              <a:t>Assistant professor Devesh Tiwari, Ph.D</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Ph.D Student Rohan Basu Roy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Director for Programs and Operations at the Northeastern Center for STEM Education, Claire Duggan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Program Implementation coordinator at the Northeastern Center for STEM Education, Nicholas Fuchs</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YSP coordinator, Gabriella Gonzalez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YSP coordinator, Franklin Olivierre</a:t>
            </a:r>
            <a:endParaRPr>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243" name="Google Shape;24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44" name="Google Shape;244;p31"/>
          <p:cNvPicPr preferRelativeResize="0"/>
          <p:nvPr/>
        </p:nvPicPr>
        <p:blipFill>
          <a:blip r:embed="rId3">
            <a:alphaModFix/>
          </a:blip>
          <a:stretch>
            <a:fillRect/>
          </a:stretch>
        </p:blipFill>
        <p:spPr>
          <a:xfrm>
            <a:off x="7424521" y="123646"/>
            <a:ext cx="1407775" cy="1407775"/>
          </a:xfrm>
          <a:prstGeom prst="rect">
            <a:avLst/>
          </a:prstGeom>
          <a:noFill/>
          <a:ln>
            <a:noFill/>
          </a:ln>
        </p:spPr>
      </p:pic>
      <p:pic>
        <p:nvPicPr>
          <p:cNvPr id="245" name="Google Shape;245;p31"/>
          <p:cNvPicPr preferRelativeResize="0"/>
          <p:nvPr/>
        </p:nvPicPr>
        <p:blipFill>
          <a:blip r:embed="rId4">
            <a:alphaModFix/>
          </a:blip>
          <a:stretch>
            <a:fillRect/>
          </a:stretch>
        </p:blipFill>
        <p:spPr>
          <a:xfrm>
            <a:off x="3619175" y="346461"/>
            <a:ext cx="3587151" cy="962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Abstract</a:t>
            </a:r>
            <a:endParaRPr/>
          </a:p>
        </p:txBody>
      </p:sp>
      <p:sp>
        <p:nvSpPr>
          <p:cNvPr id="69" name="Google Shape;69;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chemeClr val="dk1"/>
              </a:buClr>
              <a:buSzPts val="1700"/>
              <a:buChar char="●"/>
            </a:pPr>
            <a:r>
              <a:rPr lang="en" sz="1700">
                <a:solidFill>
                  <a:schemeClr val="dk1"/>
                </a:solidFill>
              </a:rPr>
              <a:t>Quantum computing has the potential to change the way difficult computational problems are dealt with. </a:t>
            </a:r>
            <a:endParaRPr sz="1700">
              <a:solidFill>
                <a:schemeClr val="dk1"/>
              </a:solidFill>
            </a:endParaRPr>
          </a:p>
          <a:p>
            <a:pPr indent="-336550" lvl="0" marL="457200" rtl="0" algn="l">
              <a:lnSpc>
                <a:spcPct val="150000"/>
              </a:lnSpc>
              <a:spcBef>
                <a:spcPts val="1000"/>
              </a:spcBef>
              <a:spcAft>
                <a:spcPts val="0"/>
              </a:spcAft>
              <a:buClr>
                <a:schemeClr val="dk1"/>
              </a:buClr>
              <a:buSzPts val="1700"/>
              <a:buChar char="●"/>
            </a:pPr>
            <a:r>
              <a:rPr lang="en" sz="1700">
                <a:solidFill>
                  <a:schemeClr val="dk1"/>
                </a:solidFill>
              </a:rPr>
              <a:t>However, more widespread knowledge of how it works/</a:t>
            </a:r>
            <a:r>
              <a:rPr lang="en" sz="1700">
                <a:solidFill>
                  <a:schemeClr val="dk1"/>
                </a:solidFill>
              </a:rPr>
              <a:t>its</a:t>
            </a:r>
            <a:r>
              <a:rPr lang="en" sz="1700">
                <a:solidFill>
                  <a:schemeClr val="dk1"/>
                </a:solidFill>
              </a:rPr>
              <a:t> potential is needed.</a:t>
            </a:r>
            <a:endParaRPr sz="1700">
              <a:solidFill>
                <a:schemeClr val="dk1"/>
              </a:solidFill>
            </a:endParaRPr>
          </a:p>
          <a:p>
            <a:pPr indent="-336550" lvl="0" marL="457200" rtl="0" algn="l">
              <a:lnSpc>
                <a:spcPct val="150000"/>
              </a:lnSpc>
              <a:spcBef>
                <a:spcPts val="1000"/>
              </a:spcBef>
              <a:spcAft>
                <a:spcPts val="0"/>
              </a:spcAft>
              <a:buClr>
                <a:schemeClr val="dk1"/>
              </a:buClr>
              <a:buSzPts val="1700"/>
              <a:buChar char="●"/>
            </a:pPr>
            <a:r>
              <a:rPr lang="en" sz="1700">
                <a:solidFill>
                  <a:schemeClr val="dk1"/>
                </a:solidFill>
              </a:rPr>
              <a:t>Project goal: Effectively demonstrate basic quantum computing concepts, discuss potential future challenges and possibilities.</a:t>
            </a:r>
            <a:endParaRPr sz="1700">
              <a:solidFill>
                <a:schemeClr val="dk1"/>
              </a:solidFill>
            </a:endParaRPr>
          </a:p>
          <a:p>
            <a:pPr indent="0" lvl="0" marL="0" rtl="0" algn="l">
              <a:spcBef>
                <a:spcPts val="1000"/>
              </a:spcBef>
              <a:spcAft>
                <a:spcPts val="0"/>
              </a:spcAft>
              <a:buNone/>
            </a:pPr>
            <a:r>
              <a:t/>
            </a:r>
            <a:endParaRPr>
              <a:solidFill>
                <a:schemeClr val="dk1"/>
              </a:solidFill>
            </a:endParaRPr>
          </a:p>
          <a:p>
            <a:pPr indent="0" lvl="0" marL="0" rtl="0" algn="l">
              <a:spcBef>
                <a:spcPts val="1200"/>
              </a:spcBef>
              <a:spcAft>
                <a:spcPts val="1200"/>
              </a:spcAft>
              <a:buNone/>
            </a:pPr>
            <a:r>
              <a:rPr lang="en">
                <a:solidFill>
                  <a:schemeClr val="dk1"/>
                </a:solidFill>
              </a:rPr>
              <a:t> </a:t>
            </a:r>
            <a:endParaRPr>
              <a:solidFill>
                <a:schemeClr val="dk1"/>
              </a:solidFill>
            </a:endParaRPr>
          </a:p>
        </p:txBody>
      </p:sp>
      <p:sp>
        <p:nvSpPr>
          <p:cNvPr id="70" name="Google Shape;70;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Bibliography:</a:t>
            </a:r>
            <a:endParaRPr/>
          </a:p>
        </p:txBody>
      </p:sp>
      <p:sp>
        <p:nvSpPr>
          <p:cNvPr id="251" name="Google Shape;251;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Roboto"/>
                <a:ea typeface="Roboto"/>
                <a:cs typeface="Roboto"/>
                <a:sym typeface="Roboto"/>
              </a:rPr>
              <a:t>Pautasso, Lorenzo, et al. "The Current State of Quantum Computing: Between Hype</a:t>
            </a:r>
            <a:endParaRPr sz="1200">
              <a:solidFill>
                <a:schemeClr val="dk1"/>
              </a:solidFill>
              <a:latin typeface="Roboto"/>
              <a:ea typeface="Roboto"/>
              <a:cs typeface="Roboto"/>
              <a:sym typeface="Roboto"/>
            </a:endParaRPr>
          </a:p>
          <a:p>
            <a:pPr indent="0" lvl="0" marL="457200" rtl="0" algn="l">
              <a:spcBef>
                <a:spcPts val="0"/>
              </a:spcBef>
              <a:spcAft>
                <a:spcPts val="0"/>
              </a:spcAft>
              <a:buNone/>
            </a:pPr>
            <a:r>
              <a:rPr lang="en" sz="1200">
                <a:solidFill>
                  <a:schemeClr val="dk1"/>
                </a:solidFill>
                <a:latin typeface="Roboto"/>
                <a:ea typeface="Roboto"/>
                <a:cs typeface="Roboto"/>
                <a:sym typeface="Roboto"/>
              </a:rPr>
              <a:t>and Revolution." </a:t>
            </a:r>
            <a:r>
              <a:rPr i="1" lang="en" sz="1200">
                <a:solidFill>
                  <a:schemeClr val="dk1"/>
                </a:solidFill>
                <a:latin typeface="Roboto"/>
                <a:ea typeface="Roboto"/>
                <a:cs typeface="Roboto"/>
                <a:sym typeface="Roboto"/>
              </a:rPr>
              <a:t>McKinsey Digital</a:t>
            </a:r>
            <a:r>
              <a:rPr lang="en" sz="1200">
                <a:solidFill>
                  <a:schemeClr val="dk1"/>
                </a:solidFill>
                <a:latin typeface="Roboto"/>
                <a:ea typeface="Roboto"/>
                <a:cs typeface="Roboto"/>
                <a:sym typeface="Roboto"/>
              </a:rPr>
              <a:t>, 19 Feb. 2021, </a:t>
            </a:r>
            <a:r>
              <a:rPr lang="en" sz="1200" u="sng">
                <a:solidFill>
                  <a:schemeClr val="hlink"/>
                </a:solidFill>
                <a:latin typeface="Roboto"/>
                <a:ea typeface="Roboto"/>
                <a:cs typeface="Roboto"/>
                <a:sym typeface="Roboto"/>
                <a:hlinkClick r:id="rId3"/>
              </a:rPr>
              <a:t>www.mckinsey.com/</a:t>
            </a:r>
            <a:endParaRPr sz="1200">
              <a:solidFill>
                <a:schemeClr val="dk1"/>
              </a:solidFill>
              <a:latin typeface="Roboto"/>
              <a:ea typeface="Roboto"/>
              <a:cs typeface="Roboto"/>
              <a:sym typeface="Roboto"/>
            </a:endParaRPr>
          </a:p>
          <a:p>
            <a:pPr indent="457200" lvl="0" marL="0" rtl="0" algn="l">
              <a:spcBef>
                <a:spcPts val="0"/>
              </a:spcBef>
              <a:spcAft>
                <a:spcPts val="0"/>
              </a:spcAft>
              <a:buNone/>
            </a:pPr>
            <a:r>
              <a:rPr lang="en" sz="1200">
                <a:solidFill>
                  <a:schemeClr val="dk1"/>
                </a:solidFill>
                <a:latin typeface="Roboto"/>
                <a:ea typeface="Roboto"/>
                <a:cs typeface="Roboto"/>
                <a:sym typeface="Roboto"/>
              </a:rPr>
              <a:t>business-functions/mckinsey-digital/our-insights/tech-forward/</a:t>
            </a:r>
            <a:endParaRPr sz="1200">
              <a:solidFill>
                <a:schemeClr val="dk1"/>
              </a:solidFill>
              <a:latin typeface="Roboto"/>
              <a:ea typeface="Roboto"/>
              <a:cs typeface="Roboto"/>
              <a:sym typeface="Roboto"/>
            </a:endParaRPr>
          </a:p>
          <a:p>
            <a:pPr indent="0" lvl="0" marL="457200" rtl="0" algn="l">
              <a:spcBef>
                <a:spcPts val="0"/>
              </a:spcBef>
              <a:spcAft>
                <a:spcPts val="0"/>
              </a:spcAft>
              <a:buNone/>
            </a:pPr>
            <a:r>
              <a:rPr lang="en" sz="1200">
                <a:solidFill>
                  <a:schemeClr val="dk1"/>
                </a:solidFill>
                <a:latin typeface="Roboto"/>
                <a:ea typeface="Roboto"/>
                <a:cs typeface="Roboto"/>
                <a:sym typeface="Roboto"/>
              </a:rPr>
              <a:t> the-current-state-of-quantum-computing-between-hype-and-revolution.</a:t>
            </a:r>
            <a:endParaRPr sz="1200">
              <a:solidFill>
                <a:schemeClr val="dk1"/>
              </a:solidFill>
              <a:latin typeface="Roboto"/>
              <a:ea typeface="Roboto"/>
              <a:cs typeface="Roboto"/>
              <a:sym typeface="Roboto"/>
            </a:endParaRPr>
          </a:p>
          <a:p>
            <a:pPr indent="0" lvl="0" marL="457200" rtl="0" algn="l">
              <a:spcBef>
                <a:spcPts val="0"/>
              </a:spcBef>
              <a:spcAft>
                <a:spcPts val="0"/>
              </a:spcAft>
              <a:buNone/>
            </a:pPr>
            <a:r>
              <a:rPr lang="en" sz="1200">
                <a:solidFill>
                  <a:schemeClr val="dk1"/>
                </a:solidFill>
                <a:latin typeface="Roboto"/>
                <a:ea typeface="Roboto"/>
                <a:cs typeface="Roboto"/>
                <a:sym typeface="Roboto"/>
              </a:rPr>
              <a:t> Accessed 28 July 2021.</a:t>
            </a:r>
            <a:endParaRPr sz="2000">
              <a:solidFill>
                <a:schemeClr val="dk1"/>
              </a:solidFill>
            </a:endParaRPr>
          </a:p>
          <a:p>
            <a:pPr indent="0" lvl="0" marL="0" rtl="0" algn="l">
              <a:spcBef>
                <a:spcPts val="0"/>
              </a:spcBef>
              <a:spcAft>
                <a:spcPts val="0"/>
              </a:spcAft>
              <a:buNone/>
            </a:pPr>
            <a:r>
              <a:rPr i="1" lang="en" sz="1200">
                <a:solidFill>
                  <a:schemeClr val="dk1"/>
                </a:solidFill>
                <a:latin typeface="Roboto"/>
                <a:ea typeface="Roboto"/>
                <a:cs typeface="Roboto"/>
                <a:sym typeface="Roboto"/>
              </a:rPr>
              <a:t>Quantum Computing as a High School Model</a:t>
            </a:r>
            <a:r>
              <a:rPr lang="en" sz="1200">
                <a:solidFill>
                  <a:schemeClr val="dk1"/>
                </a:solidFill>
                <a:latin typeface="Roboto"/>
                <a:ea typeface="Roboto"/>
                <a:cs typeface="Roboto"/>
                <a:sym typeface="Roboto"/>
              </a:rPr>
              <a:t>. 1 Apr. 2020, arxiv.org/pdf/</a:t>
            </a:r>
            <a:endParaRPr sz="1200">
              <a:solidFill>
                <a:schemeClr val="dk1"/>
              </a:solidFill>
              <a:latin typeface="Roboto"/>
              <a:ea typeface="Roboto"/>
              <a:cs typeface="Roboto"/>
              <a:sym typeface="Roboto"/>
            </a:endParaRPr>
          </a:p>
          <a:p>
            <a:pPr indent="457200" lvl="0" marL="0" rtl="0" algn="l">
              <a:spcBef>
                <a:spcPts val="0"/>
              </a:spcBef>
              <a:spcAft>
                <a:spcPts val="0"/>
              </a:spcAft>
              <a:buNone/>
            </a:pPr>
            <a:r>
              <a:rPr lang="en" sz="1200">
                <a:solidFill>
                  <a:schemeClr val="dk1"/>
                </a:solidFill>
                <a:latin typeface="Roboto"/>
                <a:ea typeface="Roboto"/>
                <a:cs typeface="Roboto"/>
                <a:sym typeface="Roboto"/>
              </a:rPr>
              <a:t>  1905.00282.pdf. Accessed 28 July 2021.</a:t>
            </a:r>
            <a:endParaRPr sz="2000"/>
          </a:p>
          <a:p>
            <a:pPr indent="0" lvl="0" marL="0" rtl="0" algn="l">
              <a:spcBef>
                <a:spcPts val="0"/>
              </a:spcBef>
              <a:spcAft>
                <a:spcPts val="0"/>
              </a:spcAft>
              <a:buNone/>
            </a:pPr>
            <a:r>
              <a:rPr lang="en" sz="1200">
                <a:solidFill>
                  <a:schemeClr val="dk1"/>
                </a:solidFill>
                <a:latin typeface="Roboto"/>
                <a:ea typeface="Roboto"/>
                <a:cs typeface="Roboto"/>
                <a:sym typeface="Roboto"/>
              </a:rPr>
              <a:t>Tech Adams, performer. </a:t>
            </a:r>
            <a:r>
              <a:rPr i="1" lang="en" sz="1200">
                <a:solidFill>
                  <a:schemeClr val="dk1"/>
                </a:solidFill>
                <a:latin typeface="Roboto"/>
                <a:ea typeface="Roboto"/>
                <a:cs typeface="Roboto"/>
                <a:sym typeface="Roboto"/>
              </a:rPr>
              <a:t>How to Make Your Own Double Slit Experiment (Young's) -</a:t>
            </a:r>
            <a:endParaRPr i="1" sz="1200">
              <a:solidFill>
                <a:schemeClr val="dk1"/>
              </a:solidFill>
              <a:latin typeface="Roboto"/>
              <a:ea typeface="Roboto"/>
              <a:cs typeface="Roboto"/>
              <a:sym typeface="Roboto"/>
            </a:endParaRPr>
          </a:p>
          <a:p>
            <a:pPr indent="0" lvl="0" marL="457200" rtl="0" algn="l">
              <a:spcBef>
                <a:spcPts val="0"/>
              </a:spcBef>
              <a:spcAft>
                <a:spcPts val="0"/>
              </a:spcAft>
              <a:buNone/>
            </a:pPr>
            <a:r>
              <a:rPr i="1" lang="en" sz="1200">
                <a:solidFill>
                  <a:schemeClr val="dk1"/>
                </a:solidFill>
                <a:latin typeface="Roboto"/>
                <a:ea typeface="Roboto"/>
                <a:cs typeface="Roboto"/>
                <a:sym typeface="Roboto"/>
              </a:rPr>
              <a:t>E</a:t>
            </a:r>
            <a:r>
              <a:rPr i="1" lang="en" sz="1200">
                <a:solidFill>
                  <a:schemeClr val="dk1"/>
                </a:solidFill>
                <a:latin typeface="Roboto"/>
                <a:ea typeface="Roboto"/>
                <a:cs typeface="Roboto"/>
                <a:sym typeface="Roboto"/>
              </a:rPr>
              <a:t>asy At-Home Science</a:t>
            </a:r>
            <a:r>
              <a:rPr lang="en" sz="1200">
                <a:solidFill>
                  <a:schemeClr val="dk1"/>
                </a:solidFill>
                <a:latin typeface="Roboto"/>
                <a:ea typeface="Roboto"/>
                <a:cs typeface="Roboto"/>
                <a:sym typeface="Roboto"/>
              </a:rPr>
              <a:t>. TechLaboratories, 2013. </a:t>
            </a:r>
            <a:r>
              <a:rPr i="1" lang="en" sz="1200">
                <a:solidFill>
                  <a:schemeClr val="dk1"/>
                </a:solidFill>
                <a:latin typeface="Roboto"/>
                <a:ea typeface="Roboto"/>
                <a:cs typeface="Roboto"/>
                <a:sym typeface="Roboto"/>
              </a:rPr>
              <a:t>Youtube</a:t>
            </a:r>
            <a:r>
              <a:rPr lang="en" sz="1200">
                <a:solidFill>
                  <a:schemeClr val="dk1"/>
                </a:solidFill>
                <a:latin typeface="Roboto"/>
                <a:ea typeface="Roboto"/>
                <a:cs typeface="Roboto"/>
                <a:sym typeface="Roboto"/>
              </a:rPr>
              <a:t>, Youtube.com.</a:t>
            </a:r>
            <a:endParaRPr sz="1200">
              <a:solidFill>
                <a:schemeClr val="dk1"/>
              </a:solidFill>
              <a:latin typeface="Roboto"/>
              <a:ea typeface="Roboto"/>
              <a:cs typeface="Roboto"/>
              <a:sym typeface="Roboto"/>
            </a:endParaRPr>
          </a:p>
          <a:p>
            <a:pPr indent="457200" lvl="0" marL="0" rtl="0" algn="l">
              <a:spcBef>
                <a:spcPts val="0"/>
              </a:spcBef>
              <a:spcAft>
                <a:spcPts val="0"/>
              </a:spcAft>
              <a:buNone/>
            </a:pPr>
            <a:r>
              <a:rPr lang="en" sz="1200">
                <a:solidFill>
                  <a:schemeClr val="dk1"/>
                </a:solidFill>
                <a:latin typeface="Roboto"/>
                <a:ea typeface="Roboto"/>
                <a:cs typeface="Roboto"/>
                <a:sym typeface="Roboto"/>
              </a:rPr>
              <a:t> Accessed 28 July 2021.</a:t>
            </a:r>
            <a:endParaRPr sz="2000"/>
          </a:p>
          <a:p>
            <a:pPr indent="0" lvl="0" marL="0" rtl="0" algn="l">
              <a:lnSpc>
                <a:spcPct val="115000"/>
              </a:lnSpc>
              <a:spcBef>
                <a:spcPts val="0"/>
              </a:spcBef>
              <a:spcAft>
                <a:spcPts val="0"/>
              </a:spcAft>
              <a:buNone/>
            </a:pPr>
            <a:r>
              <a:rPr lang="en" sz="1200">
                <a:solidFill>
                  <a:schemeClr val="dk1"/>
                </a:solidFill>
                <a:latin typeface="Roboto"/>
                <a:ea typeface="Roboto"/>
                <a:cs typeface="Roboto"/>
                <a:sym typeface="Roboto"/>
              </a:rPr>
              <a:t>Minutephysics, performer. </a:t>
            </a:r>
            <a:r>
              <a:rPr i="1" lang="en" sz="1200">
                <a:solidFill>
                  <a:schemeClr val="dk1"/>
                </a:solidFill>
                <a:latin typeface="Roboto"/>
                <a:ea typeface="Roboto"/>
                <a:cs typeface="Roboto"/>
                <a:sym typeface="Roboto"/>
              </a:rPr>
              <a:t>How Quantum Computers Break Encryption | Shor's</a:t>
            </a:r>
            <a:endParaRPr i="1" sz="12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rPr i="1" lang="en" sz="1200">
                <a:solidFill>
                  <a:schemeClr val="dk1"/>
                </a:solidFill>
                <a:latin typeface="Roboto"/>
                <a:ea typeface="Roboto"/>
                <a:cs typeface="Roboto"/>
                <a:sym typeface="Roboto"/>
              </a:rPr>
              <a:t>Algorithm Explained</a:t>
            </a:r>
            <a:r>
              <a:rPr lang="en" sz="1200">
                <a:solidFill>
                  <a:schemeClr val="dk1"/>
                </a:solidFill>
                <a:latin typeface="Roboto"/>
                <a:ea typeface="Roboto"/>
                <a:cs typeface="Roboto"/>
                <a:sym typeface="Roboto"/>
              </a:rPr>
              <a:t>. Minutephysics, 2019. </a:t>
            </a:r>
            <a:r>
              <a:rPr i="1" lang="en" sz="1200">
                <a:solidFill>
                  <a:schemeClr val="dk1"/>
                </a:solidFill>
                <a:latin typeface="Roboto"/>
                <a:ea typeface="Roboto"/>
                <a:cs typeface="Roboto"/>
                <a:sym typeface="Roboto"/>
              </a:rPr>
              <a:t>Youtube</a:t>
            </a:r>
            <a:r>
              <a:rPr lang="en" sz="1200">
                <a:solidFill>
                  <a:schemeClr val="dk1"/>
                </a:solidFill>
                <a:latin typeface="Roboto"/>
                <a:ea typeface="Roboto"/>
                <a:cs typeface="Roboto"/>
                <a:sym typeface="Roboto"/>
              </a:rPr>
              <a:t>, Youtube.com. </a:t>
            </a:r>
            <a:endParaRPr sz="12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rPr lang="en" sz="1200">
                <a:solidFill>
                  <a:schemeClr val="dk1"/>
                </a:solidFill>
                <a:latin typeface="Roboto"/>
                <a:ea typeface="Roboto"/>
                <a:cs typeface="Roboto"/>
                <a:sym typeface="Roboto"/>
              </a:rPr>
              <a:t>Accessed 28 July 2021.</a:t>
            </a:r>
            <a:r>
              <a:rPr lang="en" sz="1200">
                <a:solidFill>
                  <a:srgbClr val="555555"/>
                </a:solidFill>
                <a:latin typeface="Roboto"/>
                <a:ea typeface="Roboto"/>
                <a:cs typeface="Roboto"/>
                <a:sym typeface="Roboto"/>
              </a:rPr>
              <a:t> </a:t>
            </a:r>
            <a:endParaRPr sz="1200">
              <a:solidFill>
                <a:srgbClr val="555555"/>
              </a:solidFill>
              <a:latin typeface="Roboto"/>
              <a:ea typeface="Roboto"/>
              <a:cs typeface="Roboto"/>
              <a:sym typeface="Roboto"/>
            </a:endParaRPr>
          </a:p>
          <a:p>
            <a:pPr indent="0" lvl="0" marL="0" rtl="0" algn="l">
              <a:lnSpc>
                <a:spcPct val="115000"/>
              </a:lnSpc>
              <a:spcBef>
                <a:spcPts val="0"/>
              </a:spcBef>
              <a:spcAft>
                <a:spcPts val="0"/>
              </a:spcAft>
              <a:buNone/>
            </a:pPr>
            <a:r>
              <a:rPr i="1" lang="en" sz="1200">
                <a:solidFill>
                  <a:schemeClr val="dk1"/>
                </a:solidFill>
                <a:latin typeface="Roboto"/>
                <a:ea typeface="Roboto"/>
                <a:cs typeface="Roboto"/>
                <a:sym typeface="Roboto"/>
              </a:rPr>
              <a:t>Young Two-Slit Experiment</a:t>
            </a:r>
            <a:r>
              <a:rPr lang="en" sz="1200">
                <a:solidFill>
                  <a:schemeClr val="dk1"/>
                </a:solidFill>
                <a:latin typeface="Roboto"/>
                <a:ea typeface="Roboto"/>
                <a:cs typeface="Roboto"/>
                <a:sym typeface="Roboto"/>
              </a:rPr>
              <a:t>. UOregon, abyss.uoregon.edu/~js/21st_century_science/</a:t>
            </a:r>
            <a:endParaRPr sz="12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rPr lang="en" sz="1200">
                <a:solidFill>
                  <a:schemeClr val="dk1"/>
                </a:solidFill>
                <a:latin typeface="Roboto"/>
                <a:ea typeface="Roboto"/>
                <a:cs typeface="Roboto"/>
                <a:sym typeface="Roboto"/>
              </a:rPr>
              <a:t> lectures/lec13.html. </a:t>
            </a:r>
            <a:endParaRPr sz="12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rPr lang="en" sz="1200">
                <a:solidFill>
                  <a:schemeClr val="dk1"/>
                </a:solidFill>
                <a:latin typeface="Roboto"/>
                <a:ea typeface="Roboto"/>
                <a:cs typeface="Roboto"/>
                <a:sym typeface="Roboto"/>
              </a:rPr>
              <a:t>Accessed 28 July 2021.</a:t>
            </a:r>
            <a:endParaRPr sz="1200">
              <a:solidFill>
                <a:schemeClr val="dk1"/>
              </a:solidFill>
              <a:latin typeface="Roboto"/>
              <a:ea typeface="Roboto"/>
              <a:cs typeface="Roboto"/>
              <a:sym typeface="Roboto"/>
            </a:endParaRPr>
          </a:p>
        </p:txBody>
      </p:sp>
      <p:sp>
        <p:nvSpPr>
          <p:cNvPr id="252" name="Google Shape;252;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Quantum Computing?</a:t>
            </a:r>
            <a:endParaRPr/>
          </a:p>
        </p:txBody>
      </p:sp>
      <p:sp>
        <p:nvSpPr>
          <p:cNvPr id="76" name="Google Shape;76;p15"/>
          <p:cNvSpPr txBox="1"/>
          <p:nvPr>
            <p:ph idx="1" type="body"/>
          </p:nvPr>
        </p:nvSpPr>
        <p:spPr>
          <a:xfrm>
            <a:off x="0" y="1017725"/>
            <a:ext cx="5557500" cy="41259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chemeClr val="dk1"/>
              </a:buClr>
              <a:buSzPts val="1500"/>
              <a:buChar char="●"/>
            </a:pPr>
            <a:r>
              <a:rPr lang="en" sz="1500">
                <a:solidFill>
                  <a:schemeClr val="dk1"/>
                </a:solidFill>
              </a:rPr>
              <a:t>A</a:t>
            </a:r>
            <a:r>
              <a:rPr lang="en" sz="1500">
                <a:solidFill>
                  <a:schemeClr val="dk1"/>
                </a:solidFill>
              </a:rPr>
              <a:t> bit in a classical computer acts as a simple 0/1 binary gate. If a classical computer were a mouse in a maze, it would try each path individually.</a:t>
            </a:r>
            <a:endParaRPr sz="1500">
              <a:solidFill>
                <a:schemeClr val="dk1"/>
              </a:solidFill>
            </a:endParaRPr>
          </a:p>
          <a:p>
            <a:pPr indent="-323850" lvl="0" marL="457200" rtl="0" algn="l">
              <a:lnSpc>
                <a:spcPct val="100000"/>
              </a:lnSpc>
              <a:spcBef>
                <a:spcPts val="1000"/>
              </a:spcBef>
              <a:spcAft>
                <a:spcPts val="0"/>
              </a:spcAft>
              <a:buClr>
                <a:schemeClr val="dk1"/>
              </a:buClr>
              <a:buSzPts val="1500"/>
              <a:buChar char="●"/>
            </a:pPr>
            <a:r>
              <a:rPr lang="en" sz="1500">
                <a:solidFill>
                  <a:schemeClr val="dk1"/>
                </a:solidFill>
              </a:rPr>
              <a:t>Quantum bits (qubits) in quantum computers operate differently- they can be in a state between 1 and 0. This allows a “quantum mouse” to run through all paths of a maze at the same time. </a:t>
            </a:r>
            <a:endParaRPr sz="1500">
              <a:solidFill>
                <a:schemeClr val="dk1"/>
              </a:solidFill>
            </a:endParaRPr>
          </a:p>
          <a:p>
            <a:pPr indent="-323850" lvl="1" marL="914400" rtl="0" algn="l">
              <a:lnSpc>
                <a:spcPct val="100000"/>
              </a:lnSpc>
              <a:spcBef>
                <a:spcPts val="1000"/>
              </a:spcBef>
              <a:spcAft>
                <a:spcPts val="0"/>
              </a:spcAft>
              <a:buClr>
                <a:schemeClr val="dk1"/>
              </a:buClr>
              <a:buSzPts val="1500"/>
              <a:buChar char="○"/>
            </a:pPr>
            <a:r>
              <a:rPr lang="en" sz="1500">
                <a:solidFill>
                  <a:schemeClr val="dk1"/>
                </a:solidFill>
              </a:rPr>
              <a:t>A qubit allows the mouse to run two paths at once. </a:t>
            </a:r>
            <a:endParaRPr sz="1500">
              <a:solidFill>
                <a:schemeClr val="dk1"/>
              </a:solidFill>
            </a:endParaRPr>
          </a:p>
          <a:p>
            <a:pPr indent="-323850" lvl="1" marL="914400" rtl="0" algn="l">
              <a:lnSpc>
                <a:spcPct val="100000"/>
              </a:lnSpc>
              <a:spcBef>
                <a:spcPts val="1000"/>
              </a:spcBef>
              <a:spcAft>
                <a:spcPts val="0"/>
              </a:spcAft>
              <a:buClr>
                <a:schemeClr val="dk1"/>
              </a:buClr>
              <a:buSzPts val="1500"/>
              <a:buChar char="○"/>
            </a:pPr>
            <a:r>
              <a:rPr lang="en" sz="1500">
                <a:solidFill>
                  <a:schemeClr val="dk1"/>
                </a:solidFill>
              </a:rPr>
              <a:t>Each additional qubit doubles the amount of paths that the mouse is able to run simultaneously.</a:t>
            </a:r>
            <a:endParaRPr sz="1500">
              <a:solidFill>
                <a:schemeClr val="dk1"/>
              </a:solidFill>
              <a:highlight>
                <a:schemeClr val="lt2"/>
              </a:highlight>
            </a:endParaRPr>
          </a:p>
          <a:p>
            <a:pPr indent="457200" lvl="0" marL="0" rtl="0" algn="l">
              <a:spcBef>
                <a:spcPts val="1000"/>
              </a:spcBef>
              <a:spcAft>
                <a:spcPts val="1200"/>
              </a:spcAft>
              <a:buNone/>
            </a:pPr>
            <a:r>
              <a:t/>
            </a:r>
            <a:endParaRPr>
              <a:solidFill>
                <a:schemeClr val="dk1"/>
              </a:solidFill>
            </a:endParaRPr>
          </a:p>
        </p:txBody>
      </p:sp>
      <p:pic>
        <p:nvPicPr>
          <p:cNvPr id="77" name="Google Shape;77;p15"/>
          <p:cNvPicPr preferRelativeResize="0"/>
          <p:nvPr/>
        </p:nvPicPr>
        <p:blipFill rotWithShape="1">
          <a:blip r:embed="rId3">
            <a:alphaModFix/>
          </a:blip>
          <a:srcRect b="0" l="15497" r="14976" t="0"/>
          <a:stretch/>
        </p:blipFill>
        <p:spPr>
          <a:xfrm>
            <a:off x="5557400" y="0"/>
            <a:ext cx="3586600" cy="5143501"/>
          </a:xfrm>
          <a:prstGeom prst="rect">
            <a:avLst/>
          </a:prstGeom>
          <a:noFill/>
          <a:ln>
            <a:noFill/>
          </a:ln>
        </p:spPr>
      </p:pic>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Principles of Quantum Computing</a:t>
            </a:r>
            <a:endParaRPr/>
          </a:p>
        </p:txBody>
      </p:sp>
      <p:sp>
        <p:nvSpPr>
          <p:cNvPr id="84" name="Google Shape;8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Superposition</a:t>
            </a:r>
            <a:endParaRPr/>
          </a:p>
        </p:txBody>
      </p:sp>
      <p:sp>
        <p:nvSpPr>
          <p:cNvPr id="90" name="Google Shape;90;p17"/>
          <p:cNvSpPr txBox="1"/>
          <p:nvPr>
            <p:ph idx="1" type="body"/>
          </p:nvPr>
        </p:nvSpPr>
        <p:spPr>
          <a:xfrm>
            <a:off x="0" y="1017725"/>
            <a:ext cx="6158400" cy="39675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chemeClr val="dk1"/>
              </a:buClr>
              <a:buSzPts val="1500"/>
              <a:buChar char="●"/>
            </a:pPr>
            <a:r>
              <a:rPr lang="en" sz="1500">
                <a:solidFill>
                  <a:schemeClr val="dk1"/>
                </a:solidFill>
              </a:rPr>
              <a:t>S</a:t>
            </a:r>
            <a:r>
              <a:rPr lang="en" sz="1500">
                <a:solidFill>
                  <a:schemeClr val="dk1"/>
                </a:solidFill>
              </a:rPr>
              <a:t>uperposition describes a state made up of probabilities of two different outcomes. </a:t>
            </a:r>
            <a:endParaRPr sz="1500">
              <a:solidFill>
                <a:schemeClr val="dk1"/>
              </a:solidFill>
              <a:highlight>
                <a:schemeClr val="accent1"/>
              </a:highlight>
            </a:endParaRPr>
          </a:p>
          <a:p>
            <a:pPr indent="-323850" lvl="0" marL="457200" rtl="0" algn="l">
              <a:lnSpc>
                <a:spcPct val="100000"/>
              </a:lnSpc>
              <a:spcBef>
                <a:spcPts val="1000"/>
              </a:spcBef>
              <a:spcAft>
                <a:spcPts val="0"/>
              </a:spcAft>
              <a:buClr>
                <a:schemeClr val="dk1"/>
              </a:buClr>
              <a:buSzPts val="1500"/>
              <a:buChar char="●"/>
            </a:pPr>
            <a:r>
              <a:rPr lang="en" sz="1500">
                <a:solidFill>
                  <a:schemeClr val="dk1"/>
                </a:solidFill>
              </a:rPr>
              <a:t>Ex. </a:t>
            </a:r>
            <a:r>
              <a:rPr lang="en" sz="1500">
                <a:solidFill>
                  <a:schemeClr val="dk1"/>
                </a:solidFill>
              </a:rPr>
              <a:t>In the presence of a magnetic field, an electron behaves in two possible ways relative to it- “spinning up” or “spinning down”. Until the electron is </a:t>
            </a:r>
            <a:r>
              <a:rPr lang="en" sz="1500">
                <a:solidFill>
                  <a:schemeClr val="dk1"/>
                </a:solidFill>
              </a:rPr>
              <a:t>observed</a:t>
            </a:r>
            <a:r>
              <a:rPr lang="en" sz="1500">
                <a:solidFill>
                  <a:schemeClr val="dk1"/>
                </a:solidFill>
              </a:rPr>
              <a:t>, the electron has a finite probability of being in either state. The electron is not in a single defined state, but rather in a combined state of the two possible outcomes. </a:t>
            </a:r>
            <a:endParaRPr sz="1500">
              <a:solidFill>
                <a:schemeClr val="dk1"/>
              </a:solidFill>
            </a:endParaRPr>
          </a:p>
          <a:p>
            <a:pPr indent="-323850" lvl="0" marL="457200" rtl="0" algn="l">
              <a:lnSpc>
                <a:spcPct val="100000"/>
              </a:lnSpc>
              <a:spcBef>
                <a:spcPts val="1000"/>
              </a:spcBef>
              <a:spcAft>
                <a:spcPts val="1000"/>
              </a:spcAft>
              <a:buClr>
                <a:schemeClr val="dk1"/>
              </a:buClr>
              <a:buSzPts val="1500"/>
              <a:buChar char="●"/>
            </a:pPr>
            <a:r>
              <a:rPr lang="en" sz="1500">
                <a:solidFill>
                  <a:schemeClr val="dk1"/>
                </a:solidFill>
              </a:rPr>
              <a:t>Superposition sets qubits/quantum computers apart from bits/classical computers</a:t>
            </a:r>
            <a:endParaRPr sz="1500">
              <a:solidFill>
                <a:schemeClr val="dk1"/>
              </a:solidFill>
            </a:endParaRPr>
          </a:p>
        </p:txBody>
      </p:sp>
      <p:pic>
        <p:nvPicPr>
          <p:cNvPr id="91" name="Google Shape;91;p17"/>
          <p:cNvPicPr preferRelativeResize="0"/>
          <p:nvPr/>
        </p:nvPicPr>
        <p:blipFill rotWithShape="1">
          <a:blip r:embed="rId3">
            <a:alphaModFix/>
          </a:blip>
          <a:srcRect b="0" l="1937" r="2167" t="0"/>
          <a:stretch/>
        </p:blipFill>
        <p:spPr>
          <a:xfrm>
            <a:off x="6127625" y="-34600"/>
            <a:ext cx="3016375" cy="5212700"/>
          </a:xfrm>
          <a:prstGeom prst="rect">
            <a:avLst/>
          </a:prstGeom>
          <a:noFill/>
          <a:ln>
            <a:noFill/>
          </a:ln>
        </p:spPr>
      </p:pic>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8"/>
          <p:cNvSpPr txBox="1"/>
          <p:nvPr>
            <p:ph type="title"/>
          </p:nvPr>
        </p:nvSpPr>
        <p:spPr>
          <a:xfrm>
            <a:off x="311700" y="2865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020"/>
              <a:t>The Double Slit Experiment:</a:t>
            </a:r>
            <a:endParaRPr sz="2020"/>
          </a:p>
        </p:txBody>
      </p:sp>
      <p:sp>
        <p:nvSpPr>
          <p:cNvPr id="98" name="Google Shape;98;p18"/>
          <p:cNvSpPr txBox="1"/>
          <p:nvPr/>
        </p:nvSpPr>
        <p:spPr>
          <a:xfrm>
            <a:off x="485900" y="3266200"/>
            <a:ext cx="318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Materials and Procedure for Experiment Recreation</a:t>
            </a:r>
            <a:endParaRPr/>
          </a:p>
        </p:txBody>
      </p:sp>
      <p:sp>
        <p:nvSpPr>
          <p:cNvPr id="99" name="Google Shape;99;p18"/>
          <p:cNvSpPr txBox="1"/>
          <p:nvPr/>
        </p:nvSpPr>
        <p:spPr>
          <a:xfrm>
            <a:off x="-57675" y="859275"/>
            <a:ext cx="3980400" cy="2267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Char char="●"/>
            </a:pPr>
            <a:r>
              <a:rPr lang="en" sz="1500">
                <a:solidFill>
                  <a:schemeClr val="dk1"/>
                </a:solidFill>
              </a:rPr>
              <a:t>Cornerstone of modern physics and quantum theory</a:t>
            </a:r>
            <a:endParaRPr sz="1500">
              <a:solidFill>
                <a:schemeClr val="dk1"/>
              </a:solidFill>
            </a:endParaRPr>
          </a:p>
          <a:p>
            <a:pPr indent="-323850" lvl="0" marL="457200" rtl="0" algn="l">
              <a:spcBef>
                <a:spcPts val="1000"/>
              </a:spcBef>
              <a:spcAft>
                <a:spcPts val="0"/>
              </a:spcAft>
              <a:buClr>
                <a:schemeClr val="dk1"/>
              </a:buClr>
              <a:buSzPts val="1500"/>
              <a:buChar char="●"/>
            </a:pPr>
            <a:r>
              <a:rPr lang="en" sz="1500">
                <a:solidFill>
                  <a:schemeClr val="dk1"/>
                </a:solidFill>
              </a:rPr>
              <a:t>Originally conducted by Thomas Young in 1803 to examine whether light acts as a particle or a wave.</a:t>
            </a:r>
            <a:endParaRPr sz="1500">
              <a:solidFill>
                <a:schemeClr val="dk1"/>
              </a:solidFill>
            </a:endParaRPr>
          </a:p>
          <a:p>
            <a:pPr indent="-323850" lvl="0" marL="457200" rtl="0" algn="l">
              <a:spcBef>
                <a:spcPts val="1000"/>
              </a:spcBef>
              <a:spcAft>
                <a:spcPts val="1000"/>
              </a:spcAft>
              <a:buClr>
                <a:schemeClr val="dk1"/>
              </a:buClr>
              <a:buSzPts val="1500"/>
              <a:buChar char="●"/>
            </a:pPr>
            <a:r>
              <a:rPr lang="en" sz="1500">
                <a:solidFill>
                  <a:schemeClr val="dk1"/>
                </a:solidFill>
              </a:rPr>
              <a:t>Recreated this experiment at home using a laser pointer and thin wire.</a:t>
            </a:r>
            <a:endParaRPr sz="1500">
              <a:solidFill>
                <a:schemeClr val="dk1"/>
              </a:solidFill>
            </a:endParaRPr>
          </a:p>
        </p:txBody>
      </p:sp>
      <p:grpSp>
        <p:nvGrpSpPr>
          <p:cNvPr id="100" name="Google Shape;100;p18"/>
          <p:cNvGrpSpPr/>
          <p:nvPr/>
        </p:nvGrpSpPr>
        <p:grpSpPr>
          <a:xfrm>
            <a:off x="3922719" y="789472"/>
            <a:ext cx="5062647" cy="3035629"/>
            <a:chOff x="6103150" y="1785163"/>
            <a:chExt cx="2882400" cy="1381213"/>
          </a:xfrm>
        </p:grpSpPr>
        <p:sp>
          <p:nvSpPr>
            <p:cNvPr id="101" name="Google Shape;101;p18"/>
            <p:cNvSpPr txBox="1"/>
            <p:nvPr/>
          </p:nvSpPr>
          <p:spPr>
            <a:xfrm>
              <a:off x="6103150" y="1785175"/>
              <a:ext cx="2882400" cy="1381200"/>
            </a:xfrm>
            <a:prstGeom prst="rect">
              <a:avLst/>
            </a:prstGeom>
            <a:solidFill>
              <a:schemeClr val="dk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8"/>
            <p:cNvPicPr preferRelativeResize="0"/>
            <p:nvPr/>
          </p:nvPicPr>
          <p:blipFill>
            <a:blip r:embed="rId4">
              <a:alphaModFix/>
            </a:blip>
            <a:stretch>
              <a:fillRect/>
            </a:stretch>
          </p:blipFill>
          <p:spPr>
            <a:xfrm>
              <a:off x="6103150" y="1785163"/>
              <a:ext cx="2882349" cy="1381126"/>
            </a:xfrm>
            <a:prstGeom prst="rect">
              <a:avLst/>
            </a:prstGeom>
            <a:noFill/>
            <a:ln>
              <a:noFill/>
            </a:ln>
          </p:spPr>
        </p:pic>
      </p:grpSp>
      <p:sp>
        <p:nvSpPr>
          <p:cNvPr id="103" name="Google Shape;103;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9"/>
          <p:cNvPicPr preferRelativeResize="0"/>
          <p:nvPr/>
        </p:nvPicPr>
        <p:blipFill>
          <a:blip r:embed="rId3">
            <a:alphaModFix/>
          </a:blip>
          <a:stretch>
            <a:fillRect/>
          </a:stretch>
        </p:blipFill>
        <p:spPr>
          <a:xfrm>
            <a:off x="287750" y="122025"/>
            <a:ext cx="3804981" cy="2174900"/>
          </a:xfrm>
          <a:prstGeom prst="rect">
            <a:avLst/>
          </a:prstGeom>
          <a:noFill/>
          <a:ln>
            <a:noFill/>
          </a:ln>
        </p:spPr>
      </p:pic>
      <p:pic>
        <p:nvPicPr>
          <p:cNvPr id="109" name="Google Shape;109;p19"/>
          <p:cNvPicPr preferRelativeResize="0"/>
          <p:nvPr/>
        </p:nvPicPr>
        <p:blipFill>
          <a:blip r:embed="rId4">
            <a:alphaModFix/>
          </a:blip>
          <a:stretch>
            <a:fillRect/>
          </a:stretch>
        </p:blipFill>
        <p:spPr>
          <a:xfrm>
            <a:off x="4993049" y="122025"/>
            <a:ext cx="3835471" cy="2174900"/>
          </a:xfrm>
          <a:prstGeom prst="rect">
            <a:avLst/>
          </a:prstGeom>
          <a:noFill/>
          <a:ln>
            <a:noFill/>
          </a:ln>
        </p:spPr>
      </p:pic>
      <p:pic>
        <p:nvPicPr>
          <p:cNvPr id="110" name="Google Shape;110;p19"/>
          <p:cNvPicPr preferRelativeResize="0"/>
          <p:nvPr/>
        </p:nvPicPr>
        <p:blipFill>
          <a:blip r:embed="rId5">
            <a:alphaModFix/>
          </a:blip>
          <a:stretch>
            <a:fillRect/>
          </a:stretch>
        </p:blipFill>
        <p:spPr>
          <a:xfrm>
            <a:off x="266500" y="2571750"/>
            <a:ext cx="3847467" cy="2174900"/>
          </a:xfrm>
          <a:prstGeom prst="rect">
            <a:avLst/>
          </a:prstGeom>
          <a:noFill/>
          <a:ln>
            <a:noFill/>
          </a:ln>
        </p:spPr>
      </p:pic>
      <p:sp>
        <p:nvSpPr>
          <p:cNvPr id="111" name="Google Shape;111;p19"/>
          <p:cNvSpPr txBox="1"/>
          <p:nvPr/>
        </p:nvSpPr>
        <p:spPr>
          <a:xfrm>
            <a:off x="287750" y="1896725"/>
            <a:ext cx="20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a:t>
            </a:r>
            <a:endParaRPr/>
          </a:p>
        </p:txBody>
      </p:sp>
      <p:sp>
        <p:nvSpPr>
          <p:cNvPr id="112" name="Google Shape;112;p19"/>
          <p:cNvSpPr txBox="1"/>
          <p:nvPr/>
        </p:nvSpPr>
        <p:spPr>
          <a:xfrm>
            <a:off x="287750" y="4346450"/>
            <a:ext cx="20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3</a:t>
            </a:r>
            <a:endParaRPr/>
          </a:p>
        </p:txBody>
      </p:sp>
      <p:grpSp>
        <p:nvGrpSpPr>
          <p:cNvPr id="113" name="Google Shape;113;p19"/>
          <p:cNvGrpSpPr/>
          <p:nvPr/>
        </p:nvGrpSpPr>
        <p:grpSpPr>
          <a:xfrm>
            <a:off x="5008217" y="2538881"/>
            <a:ext cx="3805145" cy="2240633"/>
            <a:chOff x="2372300" y="1058050"/>
            <a:chExt cx="3847467" cy="2174950"/>
          </a:xfrm>
        </p:grpSpPr>
        <p:pic>
          <p:nvPicPr>
            <p:cNvPr id="114" name="Google Shape;114;p19"/>
            <p:cNvPicPr preferRelativeResize="0"/>
            <p:nvPr/>
          </p:nvPicPr>
          <p:blipFill>
            <a:blip r:embed="rId6">
              <a:alphaModFix/>
            </a:blip>
            <a:stretch>
              <a:fillRect/>
            </a:stretch>
          </p:blipFill>
          <p:spPr>
            <a:xfrm>
              <a:off x="2372300" y="1058050"/>
              <a:ext cx="3847467" cy="2174900"/>
            </a:xfrm>
            <a:prstGeom prst="rect">
              <a:avLst/>
            </a:prstGeom>
            <a:noFill/>
            <a:ln>
              <a:noFill/>
            </a:ln>
          </p:spPr>
        </p:pic>
        <p:grpSp>
          <p:nvGrpSpPr>
            <p:cNvPr id="115" name="Google Shape;115;p19"/>
            <p:cNvGrpSpPr/>
            <p:nvPr/>
          </p:nvGrpSpPr>
          <p:grpSpPr>
            <a:xfrm rot="-5400000">
              <a:off x="4638141" y="2073771"/>
              <a:ext cx="2174792" cy="143667"/>
              <a:chOff x="12800" y="3499375"/>
              <a:chExt cx="3532800" cy="198325"/>
            </a:xfrm>
          </p:grpSpPr>
          <p:sp>
            <p:nvSpPr>
              <p:cNvPr id="116" name="Google Shape;116;p19"/>
              <p:cNvSpPr/>
              <p:nvPr/>
            </p:nvSpPr>
            <p:spPr>
              <a:xfrm>
                <a:off x="303875" y="35249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 name="Google Shape;117;p19"/>
              <p:cNvCxnSpPr/>
              <p:nvPr/>
            </p:nvCxnSpPr>
            <p:spPr>
              <a:xfrm>
                <a:off x="12800" y="3599388"/>
                <a:ext cx="3532800" cy="11100"/>
              </a:xfrm>
              <a:prstGeom prst="straightConnector1">
                <a:avLst/>
              </a:prstGeom>
              <a:noFill/>
              <a:ln cap="flat" cmpd="sng" w="19050">
                <a:solidFill>
                  <a:srgbClr val="E06666"/>
                </a:solidFill>
                <a:prstDash val="solid"/>
                <a:round/>
                <a:headEnd len="med" w="med" type="none"/>
                <a:tailEnd len="med" w="med" type="none"/>
              </a:ln>
            </p:spPr>
          </p:cxnSp>
          <p:sp>
            <p:nvSpPr>
              <p:cNvPr id="118" name="Google Shape;118;p19"/>
              <p:cNvSpPr/>
              <p:nvPr/>
            </p:nvSpPr>
            <p:spPr>
              <a:xfrm>
                <a:off x="427875" y="35185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a:off x="551875" y="3518575"/>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a:off x="679475" y="35185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p:nvPr/>
            </p:nvSpPr>
            <p:spPr>
              <a:xfrm>
                <a:off x="814275" y="35185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p:nvPr/>
            </p:nvSpPr>
            <p:spPr>
              <a:xfrm>
                <a:off x="940800" y="3524975"/>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1067325" y="35185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9"/>
              <p:cNvSpPr/>
              <p:nvPr/>
            </p:nvSpPr>
            <p:spPr>
              <a:xfrm>
                <a:off x="1185550" y="3512175"/>
                <a:ext cx="61075" cy="1855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9"/>
              <p:cNvSpPr/>
              <p:nvPr/>
            </p:nvSpPr>
            <p:spPr>
              <a:xfrm>
                <a:off x="1307350" y="3512175"/>
                <a:ext cx="61075" cy="1855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9"/>
              <p:cNvSpPr/>
              <p:nvPr/>
            </p:nvSpPr>
            <p:spPr>
              <a:xfrm>
                <a:off x="1430050" y="3512175"/>
                <a:ext cx="61075" cy="1855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9"/>
              <p:cNvSpPr/>
              <p:nvPr/>
            </p:nvSpPr>
            <p:spPr>
              <a:xfrm>
                <a:off x="1540875" y="3499375"/>
                <a:ext cx="61075" cy="1983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9"/>
              <p:cNvSpPr/>
              <p:nvPr/>
            </p:nvSpPr>
            <p:spPr>
              <a:xfrm>
                <a:off x="1647575" y="3512175"/>
                <a:ext cx="61075" cy="1855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9"/>
              <p:cNvSpPr/>
              <p:nvPr/>
            </p:nvSpPr>
            <p:spPr>
              <a:xfrm>
                <a:off x="1774375" y="3499375"/>
                <a:ext cx="61075" cy="1983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p:nvPr/>
            </p:nvSpPr>
            <p:spPr>
              <a:xfrm>
                <a:off x="1901625" y="3499375"/>
                <a:ext cx="61075" cy="1983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9"/>
              <p:cNvSpPr/>
              <p:nvPr/>
            </p:nvSpPr>
            <p:spPr>
              <a:xfrm>
                <a:off x="1996225" y="3512175"/>
                <a:ext cx="61075" cy="185525"/>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9"/>
              <p:cNvSpPr/>
              <p:nvPr/>
            </p:nvSpPr>
            <p:spPr>
              <a:xfrm>
                <a:off x="2096188" y="3524975"/>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9"/>
              <p:cNvSpPr/>
              <p:nvPr/>
            </p:nvSpPr>
            <p:spPr>
              <a:xfrm>
                <a:off x="2196138" y="3524975"/>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9"/>
              <p:cNvSpPr/>
              <p:nvPr/>
            </p:nvSpPr>
            <p:spPr>
              <a:xfrm>
                <a:off x="2336188" y="35185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9"/>
              <p:cNvSpPr/>
              <p:nvPr/>
            </p:nvSpPr>
            <p:spPr>
              <a:xfrm>
                <a:off x="2474781" y="3525352"/>
                <a:ext cx="61038" cy="140694"/>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2609750" y="3524975"/>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2742913" y="35185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2876100" y="3524975"/>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9"/>
              <p:cNvSpPr/>
              <p:nvPr/>
            </p:nvSpPr>
            <p:spPr>
              <a:xfrm>
                <a:off x="2962250" y="3524963"/>
                <a:ext cx="61075" cy="159950"/>
              </a:xfrm>
              <a:prstGeom prst="flowChartDecision">
                <a:avLst/>
              </a:prstGeom>
              <a:solidFill>
                <a:srgbClr val="E06666"/>
              </a:solidFill>
              <a:ln cap="flat" cmpd="sng" w="9525">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0" name="Google Shape;140;p19"/>
          <p:cNvSpPr txBox="1"/>
          <p:nvPr/>
        </p:nvSpPr>
        <p:spPr>
          <a:xfrm>
            <a:off x="4993050" y="1896725"/>
            <a:ext cx="20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2</a:t>
            </a:r>
            <a:endParaRPr/>
          </a:p>
        </p:txBody>
      </p:sp>
      <p:sp>
        <p:nvSpPr>
          <p:cNvPr id="141" name="Google Shape;141;p19"/>
          <p:cNvSpPr txBox="1"/>
          <p:nvPr/>
        </p:nvSpPr>
        <p:spPr>
          <a:xfrm>
            <a:off x="4993050" y="4346450"/>
            <a:ext cx="20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4</a:t>
            </a:r>
            <a:endParaRPr/>
          </a:p>
        </p:txBody>
      </p:sp>
      <p:sp>
        <p:nvSpPr>
          <p:cNvPr id="142" name="Google Shape;14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0"/>
          <p:cNvPicPr preferRelativeResize="0"/>
          <p:nvPr/>
        </p:nvPicPr>
        <p:blipFill rotWithShape="1">
          <a:blip r:embed="rId3">
            <a:alphaModFix/>
          </a:blip>
          <a:srcRect b="18016" l="0" r="20923" t="23736"/>
          <a:stretch/>
        </p:blipFill>
        <p:spPr>
          <a:xfrm>
            <a:off x="391400" y="2812250"/>
            <a:ext cx="4546424" cy="1880757"/>
          </a:xfrm>
          <a:prstGeom prst="rect">
            <a:avLst/>
          </a:prstGeom>
          <a:noFill/>
          <a:ln>
            <a:noFill/>
          </a:ln>
        </p:spPr>
      </p:pic>
      <p:pic>
        <p:nvPicPr>
          <p:cNvPr id="148" name="Google Shape;148;p20"/>
          <p:cNvPicPr preferRelativeResize="0"/>
          <p:nvPr/>
        </p:nvPicPr>
        <p:blipFill rotWithShape="1">
          <a:blip r:embed="rId4">
            <a:alphaModFix/>
          </a:blip>
          <a:srcRect b="0" l="0" r="0" t="12732"/>
          <a:stretch/>
        </p:blipFill>
        <p:spPr>
          <a:xfrm>
            <a:off x="5302766" y="505750"/>
            <a:ext cx="3598483" cy="4187249"/>
          </a:xfrm>
          <a:prstGeom prst="rect">
            <a:avLst/>
          </a:prstGeom>
          <a:noFill/>
          <a:ln>
            <a:noFill/>
          </a:ln>
        </p:spPr>
      </p:pic>
      <p:pic>
        <p:nvPicPr>
          <p:cNvPr id="149" name="Google Shape;149;p20"/>
          <p:cNvPicPr preferRelativeResize="0"/>
          <p:nvPr/>
        </p:nvPicPr>
        <p:blipFill rotWithShape="1">
          <a:blip r:embed="rId5">
            <a:alphaModFix/>
          </a:blip>
          <a:srcRect b="30571" l="1642" r="0" t="36361"/>
          <a:stretch/>
        </p:blipFill>
        <p:spPr>
          <a:xfrm>
            <a:off x="391400" y="505750"/>
            <a:ext cx="4546426" cy="2037949"/>
          </a:xfrm>
          <a:prstGeom prst="rect">
            <a:avLst/>
          </a:prstGeom>
          <a:noFill/>
          <a:ln>
            <a:noFill/>
          </a:ln>
        </p:spPr>
      </p:pic>
      <p:sp>
        <p:nvSpPr>
          <p:cNvPr id="150" name="Google Shape;150;p20"/>
          <p:cNvSpPr txBox="1"/>
          <p:nvPr/>
        </p:nvSpPr>
        <p:spPr>
          <a:xfrm>
            <a:off x="391400" y="505750"/>
            <a:ext cx="2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1</a:t>
            </a:r>
            <a:endParaRPr/>
          </a:p>
        </p:txBody>
      </p:sp>
      <p:sp>
        <p:nvSpPr>
          <p:cNvPr id="151" name="Google Shape;151;p20"/>
          <p:cNvSpPr txBox="1"/>
          <p:nvPr/>
        </p:nvSpPr>
        <p:spPr>
          <a:xfrm>
            <a:off x="391400" y="2812250"/>
            <a:ext cx="2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2</a:t>
            </a:r>
            <a:endParaRPr>
              <a:solidFill>
                <a:schemeClr val="dk1"/>
              </a:solidFill>
            </a:endParaRPr>
          </a:p>
        </p:txBody>
      </p:sp>
      <p:sp>
        <p:nvSpPr>
          <p:cNvPr id="152" name="Google Shape;152;p20"/>
          <p:cNvSpPr txBox="1"/>
          <p:nvPr/>
        </p:nvSpPr>
        <p:spPr>
          <a:xfrm>
            <a:off x="5302775" y="505750"/>
            <a:ext cx="2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3</a:t>
            </a:r>
            <a:endParaRPr>
              <a:solidFill>
                <a:schemeClr val="dk1"/>
              </a:solidFill>
            </a:endParaRPr>
          </a:p>
        </p:txBody>
      </p:sp>
      <p:sp>
        <p:nvSpPr>
          <p:cNvPr id="153" name="Google Shape;15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1"/>
          <p:cNvSpPr txBox="1"/>
          <p:nvPr>
            <p:ph type="title"/>
          </p:nvPr>
        </p:nvSpPr>
        <p:spPr>
          <a:xfrm>
            <a:off x="311700" y="274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59" name="Google Shape;159;p21"/>
          <p:cNvSpPr txBox="1"/>
          <p:nvPr>
            <p:ph idx="1" type="body"/>
          </p:nvPr>
        </p:nvSpPr>
        <p:spPr>
          <a:xfrm>
            <a:off x="311700" y="846700"/>
            <a:ext cx="8520600" cy="39153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1000"/>
              </a:spcBef>
              <a:spcAft>
                <a:spcPts val="0"/>
              </a:spcAft>
              <a:buClr>
                <a:schemeClr val="dk1"/>
              </a:buClr>
              <a:buSzPts val="1400"/>
              <a:buChar char="●"/>
            </a:pPr>
            <a:r>
              <a:rPr lang="en" sz="1650">
                <a:solidFill>
                  <a:schemeClr val="dk1"/>
                </a:solidFill>
              </a:rPr>
              <a:t>Due to the interference bands on the wall, we can conclude that the photons acted as waves when going through the double slits.</a:t>
            </a:r>
            <a:endParaRPr sz="1650">
              <a:solidFill>
                <a:schemeClr val="dk1"/>
              </a:solidFill>
            </a:endParaRPr>
          </a:p>
          <a:p>
            <a:pPr indent="-333375" lvl="1" marL="914400" rtl="0" algn="l">
              <a:lnSpc>
                <a:spcPct val="100000"/>
              </a:lnSpc>
              <a:spcBef>
                <a:spcPts val="1200"/>
              </a:spcBef>
              <a:spcAft>
                <a:spcPts val="0"/>
              </a:spcAft>
              <a:buClr>
                <a:schemeClr val="dk1"/>
              </a:buClr>
              <a:buSzPts val="1650"/>
              <a:buChar char="○"/>
            </a:pPr>
            <a:r>
              <a:rPr lang="en" sz="1650">
                <a:solidFill>
                  <a:schemeClr val="dk1"/>
                </a:solidFill>
              </a:rPr>
              <a:t>Not in line with classical particle behavior.</a:t>
            </a:r>
            <a:endParaRPr sz="1650">
              <a:solidFill>
                <a:schemeClr val="dk1"/>
              </a:solidFill>
            </a:endParaRPr>
          </a:p>
          <a:p>
            <a:pPr indent="-333375" lvl="0" marL="457200" rtl="0" algn="l">
              <a:lnSpc>
                <a:spcPct val="100000"/>
              </a:lnSpc>
              <a:spcBef>
                <a:spcPts val="1000"/>
              </a:spcBef>
              <a:spcAft>
                <a:spcPts val="0"/>
              </a:spcAft>
              <a:buClr>
                <a:schemeClr val="dk1"/>
              </a:buClr>
              <a:buSzPts val="1650"/>
              <a:buChar char="●"/>
            </a:pPr>
            <a:r>
              <a:rPr lang="en" sz="1650">
                <a:solidFill>
                  <a:schemeClr val="dk1"/>
                </a:solidFill>
              </a:rPr>
              <a:t>This wave behavior means that the singular photon went through both slits at once.</a:t>
            </a:r>
            <a:endParaRPr sz="1650">
              <a:solidFill>
                <a:schemeClr val="dk1"/>
              </a:solidFill>
            </a:endParaRPr>
          </a:p>
          <a:p>
            <a:pPr indent="-333375" lvl="1" marL="914400" rtl="0" algn="l">
              <a:lnSpc>
                <a:spcPct val="100000"/>
              </a:lnSpc>
              <a:spcBef>
                <a:spcPts val="1000"/>
              </a:spcBef>
              <a:spcAft>
                <a:spcPts val="0"/>
              </a:spcAft>
              <a:buClr>
                <a:schemeClr val="dk1"/>
              </a:buClr>
              <a:buSzPts val="1650"/>
              <a:buChar char="○"/>
            </a:pPr>
            <a:r>
              <a:rPr lang="en" sz="1650">
                <a:solidFill>
                  <a:schemeClr val="dk1"/>
                </a:solidFill>
              </a:rPr>
              <a:t>We can say that the photon was in a superposition state while going through the double slits before collapsing into a single state once it reached the wall.</a:t>
            </a:r>
            <a:endParaRPr sz="1650">
              <a:solidFill>
                <a:schemeClr val="dk1"/>
              </a:solidFill>
            </a:endParaRPr>
          </a:p>
          <a:p>
            <a:pPr indent="-333375" lvl="0" marL="457200" rtl="0" algn="l">
              <a:lnSpc>
                <a:spcPct val="100000"/>
              </a:lnSpc>
              <a:spcBef>
                <a:spcPts val="1000"/>
              </a:spcBef>
              <a:spcAft>
                <a:spcPts val="0"/>
              </a:spcAft>
              <a:buClr>
                <a:schemeClr val="dk1"/>
              </a:buClr>
              <a:buSzPts val="1650"/>
              <a:buChar char="●"/>
            </a:pPr>
            <a:r>
              <a:rPr lang="en" sz="1650">
                <a:solidFill>
                  <a:schemeClr val="dk1"/>
                </a:solidFill>
              </a:rPr>
              <a:t>Qubits and other quantum particles behave in this same way-  in </a:t>
            </a:r>
            <a:r>
              <a:rPr lang="en" sz="1650">
                <a:solidFill>
                  <a:schemeClr val="dk1"/>
                </a:solidFill>
              </a:rPr>
              <a:t>superposition</a:t>
            </a:r>
            <a:r>
              <a:rPr lang="en" sz="1650">
                <a:solidFill>
                  <a:schemeClr val="dk1"/>
                </a:solidFill>
              </a:rPr>
              <a:t> until they are observed, or “hit the wall”.</a:t>
            </a:r>
            <a:endParaRPr sz="1650">
              <a:solidFill>
                <a:schemeClr val="dk1"/>
              </a:solidFill>
            </a:endParaRPr>
          </a:p>
          <a:p>
            <a:pPr indent="0" lvl="0" marL="0" rtl="0" algn="l">
              <a:spcBef>
                <a:spcPts val="1200"/>
              </a:spcBef>
              <a:spcAft>
                <a:spcPts val="1200"/>
              </a:spcAft>
              <a:buNone/>
            </a:pPr>
            <a:r>
              <a:t/>
            </a:r>
            <a:endParaRPr sz="1650">
              <a:solidFill>
                <a:schemeClr val="dk1"/>
              </a:solidFill>
            </a:endParaRPr>
          </a:p>
        </p:txBody>
      </p:sp>
      <p:sp>
        <p:nvSpPr>
          <p:cNvPr id="160" name="Google Shape;16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