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6"/>
  </p:notesMasterIdLst>
  <p:handoutMasterIdLst>
    <p:handoutMasterId r:id="rId17"/>
  </p:handoutMasterIdLst>
  <p:sldIdLst>
    <p:sldId id="256" r:id="rId5"/>
    <p:sldId id="258" r:id="rId6"/>
    <p:sldId id="281" r:id="rId7"/>
    <p:sldId id="282" r:id="rId8"/>
    <p:sldId id="280" r:id="rId9"/>
    <p:sldId id="268" r:id="rId10"/>
    <p:sldId id="257" r:id="rId11"/>
    <p:sldId id="259" r:id="rId12"/>
    <p:sldId id="261" r:id="rId13"/>
    <p:sldId id="262" r:id="rId14"/>
    <p:sldId id="26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E75E278A-FF0E-49A4-B170-79828D63BBAD}">
          <p14:sldIdLst>
            <p14:sldId id="256"/>
            <p14:sldId id="258"/>
            <p14:sldId id="281"/>
            <p14:sldId id="282"/>
            <p14:sldId id="280"/>
            <p14:sldId id="268"/>
            <p14:sldId id="257"/>
            <p14:sldId id="259"/>
            <p14:sldId id="261"/>
            <p14:sldId id="262"/>
            <p14:sldId id="263"/>
          </p14:sldIdLst>
        </p14:section>
        <p14:section name="Design, Morph, Annotate, Work Together, Tell Me" id="{B9B51309-D148-4332-87C2-07BE32FBCA3B}">
          <p14:sldIdLst/>
        </p14:section>
        <p14:section name="Learn More" id="{2CC34DB2-6590-42C0-AD4B-A04C6060184E}">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4726"/>
    <a:srgbClr val="404040"/>
    <a:srgbClr val="FF9B45"/>
    <a:srgbClr val="DD462F"/>
    <a:srgbClr val="F8CFB6"/>
    <a:srgbClr val="F8CAB6"/>
    <a:srgbClr val="923922"/>
    <a:srgbClr val="F5F5F5"/>
    <a:srgbClr val="F2F2F2"/>
    <a:srgbClr val="D2B4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241" autoAdjust="0"/>
  </p:normalViewPr>
  <p:slideViewPr>
    <p:cSldViewPr snapToGrid="0">
      <p:cViewPr varScale="1">
        <p:scale>
          <a:sx n="113" d="100"/>
          <a:sy n="113" d="100"/>
        </p:scale>
        <p:origin x="300" y="1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1" Type="http://schemas.openxmlformats.org/officeDocument/2006/relationships/hyperlink" Target="https://sites.google.com/post.massbay.edu/writingapersonalstatement/home"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sites.google.com/post.massbay.edu/writingapersonalstatement/home"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25B7E9-FB63-46D9-8ACB-52DB2861AF9F}" type="doc">
      <dgm:prSet loTypeId="urn:microsoft.com/office/officeart/2005/8/layout/list1" loCatId="list" qsTypeId="urn:microsoft.com/office/officeart/2005/8/quickstyle/simple4" qsCatId="simple" csTypeId="urn:microsoft.com/office/officeart/2005/8/colors/accent1_2" csCatId="accent1"/>
      <dgm:spPr/>
      <dgm:t>
        <a:bodyPr/>
        <a:lstStyle/>
        <a:p>
          <a:endParaRPr lang="en-US"/>
        </a:p>
      </dgm:t>
    </dgm:pt>
    <dgm:pt modelId="{8A6AE661-CC0E-499A-B217-89530A53394B}">
      <dgm:prSet custT="1"/>
      <dgm:spPr/>
      <dgm:t>
        <a:bodyPr/>
        <a:lstStyle/>
        <a:p>
          <a:r>
            <a:rPr lang="en-US" sz="1400"/>
            <a:t>Letters of Recommendation </a:t>
          </a:r>
        </a:p>
      </dgm:t>
    </dgm:pt>
    <dgm:pt modelId="{492D7C61-5CE4-4907-9482-6BECB0E87727}" type="parTrans" cxnId="{F9BC97D8-FA11-416F-8CBA-7F3924CE2874}">
      <dgm:prSet/>
      <dgm:spPr/>
      <dgm:t>
        <a:bodyPr/>
        <a:lstStyle/>
        <a:p>
          <a:endParaRPr lang="en-US"/>
        </a:p>
      </dgm:t>
    </dgm:pt>
    <dgm:pt modelId="{33F518DD-DD99-47E0-949C-F58D0F504243}" type="sibTrans" cxnId="{F9BC97D8-FA11-416F-8CBA-7F3924CE2874}">
      <dgm:prSet/>
      <dgm:spPr/>
      <dgm:t>
        <a:bodyPr/>
        <a:lstStyle/>
        <a:p>
          <a:endParaRPr lang="en-US"/>
        </a:p>
      </dgm:t>
    </dgm:pt>
    <dgm:pt modelId="{67A4410E-6781-4FE6-A00A-C4A5F99BB45F}">
      <dgm:prSet custT="1"/>
      <dgm:spPr/>
      <dgm:t>
        <a:bodyPr/>
        <a:lstStyle/>
        <a:p>
          <a:r>
            <a:rPr lang="en-US" sz="1400" dirty="0"/>
            <a:t>Knows you well</a:t>
          </a:r>
        </a:p>
      </dgm:t>
    </dgm:pt>
    <dgm:pt modelId="{7EDED2D1-C4EB-4494-95C3-B1B19EEB1525}" type="parTrans" cxnId="{B9C93961-749F-4EB6-A41A-94C1768427D3}">
      <dgm:prSet/>
      <dgm:spPr/>
      <dgm:t>
        <a:bodyPr/>
        <a:lstStyle/>
        <a:p>
          <a:endParaRPr lang="en-US"/>
        </a:p>
      </dgm:t>
    </dgm:pt>
    <dgm:pt modelId="{96DBAB21-B863-4C6B-BF1E-3F23D96A5E0B}" type="sibTrans" cxnId="{B9C93961-749F-4EB6-A41A-94C1768427D3}">
      <dgm:prSet/>
      <dgm:spPr/>
      <dgm:t>
        <a:bodyPr/>
        <a:lstStyle/>
        <a:p>
          <a:endParaRPr lang="en-US"/>
        </a:p>
      </dgm:t>
    </dgm:pt>
    <dgm:pt modelId="{FEEFC657-DEE9-41ED-800A-C8A48D8D9446}">
      <dgm:prSet custT="1"/>
      <dgm:spPr/>
      <dgm:t>
        <a:bodyPr/>
        <a:lstStyle/>
        <a:p>
          <a:r>
            <a:rPr lang="en-US" sz="1400" dirty="0"/>
            <a:t>Can speak to your skills/ability to work with the program </a:t>
          </a:r>
        </a:p>
      </dgm:t>
    </dgm:pt>
    <dgm:pt modelId="{F9DF67D3-1E1F-4101-BB77-DE5B0540E4C2}" type="parTrans" cxnId="{3893DFCB-5BFB-4045-AF70-AC948A781D9F}">
      <dgm:prSet/>
      <dgm:spPr/>
      <dgm:t>
        <a:bodyPr/>
        <a:lstStyle/>
        <a:p>
          <a:endParaRPr lang="en-US"/>
        </a:p>
      </dgm:t>
    </dgm:pt>
    <dgm:pt modelId="{CE120007-BF5F-4CA4-8088-08C77123BB83}" type="sibTrans" cxnId="{3893DFCB-5BFB-4045-AF70-AC948A781D9F}">
      <dgm:prSet/>
      <dgm:spPr/>
      <dgm:t>
        <a:bodyPr/>
        <a:lstStyle/>
        <a:p>
          <a:endParaRPr lang="en-US"/>
        </a:p>
      </dgm:t>
    </dgm:pt>
    <dgm:pt modelId="{64A30823-7E6C-4D4F-9E87-4946BBF2FDA3}">
      <dgm:prSet custT="1"/>
      <dgm:spPr/>
      <dgm:t>
        <a:bodyPr/>
        <a:lstStyle/>
        <a:p>
          <a:r>
            <a:rPr lang="en-US" sz="1400"/>
            <a:t>Transcripts </a:t>
          </a:r>
        </a:p>
      </dgm:t>
    </dgm:pt>
    <dgm:pt modelId="{E3E32E63-C5FE-4E7F-A51C-7484C090A67F}" type="parTrans" cxnId="{53D0FDAD-32FC-4091-BB52-7920B64C265A}">
      <dgm:prSet/>
      <dgm:spPr/>
      <dgm:t>
        <a:bodyPr/>
        <a:lstStyle/>
        <a:p>
          <a:endParaRPr lang="en-US"/>
        </a:p>
      </dgm:t>
    </dgm:pt>
    <dgm:pt modelId="{7B7F1B7C-DFE4-4FD3-96C2-8EFE9ED2EE4F}" type="sibTrans" cxnId="{53D0FDAD-32FC-4091-BB52-7920B64C265A}">
      <dgm:prSet/>
      <dgm:spPr/>
      <dgm:t>
        <a:bodyPr/>
        <a:lstStyle/>
        <a:p>
          <a:endParaRPr lang="en-US"/>
        </a:p>
      </dgm:t>
    </dgm:pt>
    <dgm:pt modelId="{F92F581D-BDFC-432D-A1ED-F4139E29CA8D}">
      <dgm:prSet custT="1"/>
      <dgm:spPr/>
      <dgm:t>
        <a:bodyPr/>
        <a:lstStyle/>
        <a:p>
          <a:r>
            <a:rPr lang="en-US" sz="1400" dirty="0"/>
            <a:t>Check if official/unofficial</a:t>
          </a:r>
        </a:p>
      </dgm:t>
    </dgm:pt>
    <dgm:pt modelId="{88EA9ECA-DA4B-48D1-9929-F169F7DD32D3}" type="parTrans" cxnId="{490FE9FD-8ED0-4EA6-8944-20661CD540C5}">
      <dgm:prSet/>
      <dgm:spPr/>
      <dgm:t>
        <a:bodyPr/>
        <a:lstStyle/>
        <a:p>
          <a:endParaRPr lang="en-US"/>
        </a:p>
      </dgm:t>
    </dgm:pt>
    <dgm:pt modelId="{8C08234C-1D0D-4358-9FEF-EF03496363B0}" type="sibTrans" cxnId="{490FE9FD-8ED0-4EA6-8944-20661CD540C5}">
      <dgm:prSet/>
      <dgm:spPr/>
      <dgm:t>
        <a:bodyPr/>
        <a:lstStyle/>
        <a:p>
          <a:endParaRPr lang="en-US"/>
        </a:p>
      </dgm:t>
    </dgm:pt>
    <dgm:pt modelId="{5A75CCC7-72D0-41EB-AA76-2193048E352C}">
      <dgm:prSet custT="1"/>
      <dgm:spPr/>
      <dgm:t>
        <a:bodyPr/>
        <a:lstStyle/>
        <a:p>
          <a:r>
            <a:rPr lang="en-US" sz="1400" dirty="0"/>
            <a:t>– pdf is okay – as long as it’s generated by institution </a:t>
          </a:r>
        </a:p>
      </dgm:t>
    </dgm:pt>
    <dgm:pt modelId="{BD519A97-B7D4-4351-A3A7-95E9AF68CF94}" type="parTrans" cxnId="{108B4B3C-C0A8-4BDC-BC51-9A70345ED812}">
      <dgm:prSet/>
      <dgm:spPr/>
      <dgm:t>
        <a:bodyPr/>
        <a:lstStyle/>
        <a:p>
          <a:endParaRPr lang="en-US"/>
        </a:p>
      </dgm:t>
    </dgm:pt>
    <dgm:pt modelId="{15CAA3E6-F16F-4A68-94E1-F99217F05DB8}" type="sibTrans" cxnId="{108B4B3C-C0A8-4BDC-BC51-9A70345ED812}">
      <dgm:prSet/>
      <dgm:spPr/>
      <dgm:t>
        <a:bodyPr/>
        <a:lstStyle/>
        <a:p>
          <a:endParaRPr lang="en-US"/>
        </a:p>
      </dgm:t>
    </dgm:pt>
    <dgm:pt modelId="{D7A16B58-12D7-4ADB-82A1-3FA0E124217E}">
      <dgm:prSet custT="1"/>
      <dgm:spPr/>
      <dgm:t>
        <a:bodyPr/>
        <a:lstStyle/>
        <a:p>
          <a:r>
            <a:rPr lang="en-US" sz="1400" dirty="0"/>
            <a:t>All transcripts after high school </a:t>
          </a:r>
        </a:p>
      </dgm:t>
    </dgm:pt>
    <dgm:pt modelId="{F30EF4C2-976A-440A-8B5B-5B565AABCF32}" type="parTrans" cxnId="{1C06796F-0554-468F-8441-E7CF51E11784}">
      <dgm:prSet/>
      <dgm:spPr/>
      <dgm:t>
        <a:bodyPr/>
        <a:lstStyle/>
        <a:p>
          <a:endParaRPr lang="en-US"/>
        </a:p>
      </dgm:t>
    </dgm:pt>
    <dgm:pt modelId="{F3D283EC-4473-4A67-B1EA-E4FFF75DCF84}" type="sibTrans" cxnId="{1C06796F-0554-468F-8441-E7CF51E11784}">
      <dgm:prSet/>
      <dgm:spPr/>
      <dgm:t>
        <a:bodyPr/>
        <a:lstStyle/>
        <a:p>
          <a:endParaRPr lang="en-US"/>
        </a:p>
      </dgm:t>
    </dgm:pt>
    <dgm:pt modelId="{6AA75452-BC70-4D75-B6B5-3E2F610CC7FA}">
      <dgm:prSet custT="1"/>
      <dgm:spPr/>
      <dgm:t>
        <a:bodyPr/>
        <a:lstStyle/>
        <a:p>
          <a:r>
            <a:rPr lang="en-US" sz="1400" dirty="0"/>
            <a:t>Application Forms </a:t>
          </a:r>
        </a:p>
      </dgm:t>
    </dgm:pt>
    <dgm:pt modelId="{36A1CB9B-95C0-42AB-A756-203CC86D98FB}" type="parTrans" cxnId="{782CFD65-9029-44A0-876D-393602646993}">
      <dgm:prSet/>
      <dgm:spPr/>
      <dgm:t>
        <a:bodyPr/>
        <a:lstStyle/>
        <a:p>
          <a:endParaRPr lang="en-US"/>
        </a:p>
      </dgm:t>
    </dgm:pt>
    <dgm:pt modelId="{093F5481-706E-474D-9E73-9F7E4D44615A}" type="sibTrans" cxnId="{782CFD65-9029-44A0-876D-393602646993}">
      <dgm:prSet/>
      <dgm:spPr/>
      <dgm:t>
        <a:bodyPr/>
        <a:lstStyle/>
        <a:p>
          <a:endParaRPr lang="en-US"/>
        </a:p>
      </dgm:t>
    </dgm:pt>
    <dgm:pt modelId="{30694D02-AF82-4D9B-A06B-CBA7A4163DF8}">
      <dgm:prSet custT="1"/>
      <dgm:spPr/>
      <dgm:t>
        <a:bodyPr/>
        <a:lstStyle/>
        <a:p>
          <a:r>
            <a:rPr lang="en-US" sz="1400" dirty="0"/>
            <a:t>Select that your form can be used by other universities </a:t>
          </a:r>
        </a:p>
      </dgm:t>
    </dgm:pt>
    <dgm:pt modelId="{778C1B0F-B7FA-403A-8838-7F1052EEF70C}" type="parTrans" cxnId="{DFE43179-73D1-416E-93CE-5FD08DD598B3}">
      <dgm:prSet/>
      <dgm:spPr/>
      <dgm:t>
        <a:bodyPr/>
        <a:lstStyle/>
        <a:p>
          <a:endParaRPr lang="en-US"/>
        </a:p>
      </dgm:t>
    </dgm:pt>
    <dgm:pt modelId="{B6EA1B8D-C09A-475C-9FDC-DC26688DD816}" type="sibTrans" cxnId="{DFE43179-73D1-416E-93CE-5FD08DD598B3}">
      <dgm:prSet/>
      <dgm:spPr/>
      <dgm:t>
        <a:bodyPr/>
        <a:lstStyle/>
        <a:p>
          <a:endParaRPr lang="en-US"/>
        </a:p>
      </dgm:t>
    </dgm:pt>
    <dgm:pt modelId="{E0D445E9-1C9A-4B68-A520-ED2A2B470BEC}">
      <dgm:prSet custT="1"/>
      <dgm:spPr/>
      <dgm:t>
        <a:bodyPr/>
        <a:lstStyle/>
        <a:p>
          <a:r>
            <a:rPr lang="en-US" sz="1400"/>
            <a:t>Resumes </a:t>
          </a:r>
        </a:p>
      </dgm:t>
    </dgm:pt>
    <dgm:pt modelId="{AF9557EA-DD4D-4AE9-B6A6-53A0A763C0AF}" type="parTrans" cxnId="{DC0578AA-D443-414B-B103-40004D9CF809}">
      <dgm:prSet/>
      <dgm:spPr/>
      <dgm:t>
        <a:bodyPr/>
        <a:lstStyle/>
        <a:p>
          <a:endParaRPr lang="en-US"/>
        </a:p>
      </dgm:t>
    </dgm:pt>
    <dgm:pt modelId="{E57DBE7F-F825-45AC-81EB-50FB95C3CB36}" type="sibTrans" cxnId="{DC0578AA-D443-414B-B103-40004D9CF809}">
      <dgm:prSet/>
      <dgm:spPr/>
      <dgm:t>
        <a:bodyPr/>
        <a:lstStyle/>
        <a:p>
          <a:endParaRPr lang="en-US"/>
        </a:p>
      </dgm:t>
    </dgm:pt>
    <dgm:pt modelId="{D385D3E3-2D0B-4420-AD49-627EE79AB9C3}">
      <dgm:prSet custT="1"/>
      <dgm:spPr/>
      <dgm:t>
        <a:bodyPr/>
        <a:lstStyle/>
        <a:p>
          <a:r>
            <a:rPr lang="en-US" sz="1400" dirty="0"/>
            <a:t>Everything up-to-date</a:t>
          </a:r>
        </a:p>
      </dgm:t>
    </dgm:pt>
    <dgm:pt modelId="{BB3EAC41-0483-45F2-B94D-D02A8E96D634}" type="parTrans" cxnId="{E6225FD2-E534-4648-9964-250714C2FEE7}">
      <dgm:prSet/>
      <dgm:spPr/>
      <dgm:t>
        <a:bodyPr/>
        <a:lstStyle/>
        <a:p>
          <a:endParaRPr lang="en-US"/>
        </a:p>
      </dgm:t>
    </dgm:pt>
    <dgm:pt modelId="{16E4B277-5111-4B43-8895-C30CC607A82A}" type="sibTrans" cxnId="{E6225FD2-E534-4648-9964-250714C2FEE7}">
      <dgm:prSet/>
      <dgm:spPr/>
      <dgm:t>
        <a:bodyPr/>
        <a:lstStyle/>
        <a:p>
          <a:endParaRPr lang="en-US"/>
        </a:p>
      </dgm:t>
    </dgm:pt>
    <dgm:pt modelId="{9A112DC7-F9CA-411A-9627-D6818C456A01}">
      <dgm:prSet custT="1"/>
      <dgm:spPr/>
      <dgm:t>
        <a:bodyPr/>
        <a:lstStyle/>
        <a:p>
          <a:r>
            <a:rPr lang="en-US" sz="1400" dirty="0"/>
            <a:t>Only 1-page – leave off unrelated/old items</a:t>
          </a:r>
        </a:p>
      </dgm:t>
    </dgm:pt>
    <dgm:pt modelId="{59D45E24-E4AD-455D-BEDD-E83E2974183B}" type="parTrans" cxnId="{357D9620-2947-4768-9D1B-2948C974430B}">
      <dgm:prSet/>
      <dgm:spPr/>
      <dgm:t>
        <a:bodyPr/>
        <a:lstStyle/>
        <a:p>
          <a:endParaRPr lang="en-US"/>
        </a:p>
      </dgm:t>
    </dgm:pt>
    <dgm:pt modelId="{ACF07467-8FA7-4856-83A4-1BCAA427F8B4}" type="sibTrans" cxnId="{357D9620-2947-4768-9D1B-2948C974430B}">
      <dgm:prSet/>
      <dgm:spPr/>
      <dgm:t>
        <a:bodyPr/>
        <a:lstStyle/>
        <a:p>
          <a:endParaRPr lang="en-US"/>
        </a:p>
      </dgm:t>
    </dgm:pt>
    <dgm:pt modelId="{78CDF504-647A-40FD-82B6-09FD816084CF}">
      <dgm:prSet custT="1"/>
      <dgm:spPr/>
      <dgm:t>
        <a:bodyPr/>
        <a:lstStyle/>
        <a:p>
          <a:r>
            <a:rPr lang="en-US" sz="1400"/>
            <a:t>Other </a:t>
          </a:r>
        </a:p>
      </dgm:t>
    </dgm:pt>
    <dgm:pt modelId="{7987CC05-547F-46C8-8DF0-3208CC199D30}" type="parTrans" cxnId="{D9B92D32-FA25-4DF0-BAA6-7B707D4B66E5}">
      <dgm:prSet/>
      <dgm:spPr/>
      <dgm:t>
        <a:bodyPr/>
        <a:lstStyle/>
        <a:p>
          <a:endParaRPr lang="en-US"/>
        </a:p>
      </dgm:t>
    </dgm:pt>
    <dgm:pt modelId="{81915E58-F38F-4B97-ABB4-FEA934738FB5}" type="sibTrans" cxnId="{D9B92D32-FA25-4DF0-BAA6-7B707D4B66E5}">
      <dgm:prSet/>
      <dgm:spPr/>
      <dgm:t>
        <a:bodyPr/>
        <a:lstStyle/>
        <a:p>
          <a:endParaRPr lang="en-US"/>
        </a:p>
      </dgm:t>
    </dgm:pt>
    <dgm:pt modelId="{ABF7934A-9EDA-414F-B1AE-D2BFA5121479}">
      <dgm:prSet custT="1"/>
      <dgm:spPr/>
      <dgm:t>
        <a:bodyPr/>
        <a:lstStyle/>
        <a:p>
          <a:r>
            <a:rPr lang="en-US" sz="1400" dirty="0"/>
            <a:t>Don’t send google docs, other ‘downloads’ – attach all as pdf unless otherwise specified. </a:t>
          </a:r>
        </a:p>
      </dgm:t>
    </dgm:pt>
    <dgm:pt modelId="{65DEB81B-B6FF-441F-B81D-F3952F132EC4}" type="parTrans" cxnId="{B2C21AFF-9141-4BAF-9AA7-3AD56FD76A6B}">
      <dgm:prSet/>
      <dgm:spPr/>
      <dgm:t>
        <a:bodyPr/>
        <a:lstStyle/>
        <a:p>
          <a:endParaRPr lang="en-US"/>
        </a:p>
      </dgm:t>
    </dgm:pt>
    <dgm:pt modelId="{4339B88B-4F07-4C59-8790-45F4A425DFF0}" type="sibTrans" cxnId="{B2C21AFF-9141-4BAF-9AA7-3AD56FD76A6B}">
      <dgm:prSet/>
      <dgm:spPr/>
      <dgm:t>
        <a:bodyPr/>
        <a:lstStyle/>
        <a:p>
          <a:endParaRPr lang="en-US"/>
        </a:p>
      </dgm:t>
    </dgm:pt>
    <dgm:pt modelId="{EA5C6633-1031-4E1D-800B-5CF9559AC1FA}" type="pres">
      <dgm:prSet presAssocID="{7625B7E9-FB63-46D9-8ACB-52DB2861AF9F}" presName="linear" presStyleCnt="0">
        <dgm:presLayoutVars>
          <dgm:dir/>
          <dgm:animLvl val="lvl"/>
          <dgm:resizeHandles val="exact"/>
        </dgm:presLayoutVars>
      </dgm:prSet>
      <dgm:spPr/>
    </dgm:pt>
    <dgm:pt modelId="{75302E3D-E81F-4116-8090-14C0E0785875}" type="pres">
      <dgm:prSet presAssocID="{8A6AE661-CC0E-499A-B217-89530A53394B}" presName="parentLin" presStyleCnt="0"/>
      <dgm:spPr/>
    </dgm:pt>
    <dgm:pt modelId="{9B5581CA-18D8-44ED-A2D6-6284845F7D20}" type="pres">
      <dgm:prSet presAssocID="{8A6AE661-CC0E-499A-B217-89530A53394B}" presName="parentLeftMargin" presStyleLbl="node1" presStyleIdx="0" presStyleCnt="5"/>
      <dgm:spPr/>
    </dgm:pt>
    <dgm:pt modelId="{592B7C7E-9E67-4940-8DDD-CCDCE73D405D}" type="pres">
      <dgm:prSet presAssocID="{8A6AE661-CC0E-499A-B217-89530A53394B}" presName="parentText" presStyleLbl="node1" presStyleIdx="0" presStyleCnt="5">
        <dgm:presLayoutVars>
          <dgm:chMax val="0"/>
          <dgm:bulletEnabled val="1"/>
        </dgm:presLayoutVars>
      </dgm:prSet>
      <dgm:spPr/>
    </dgm:pt>
    <dgm:pt modelId="{04253A03-89D5-4DB7-9777-A4E0329838C5}" type="pres">
      <dgm:prSet presAssocID="{8A6AE661-CC0E-499A-B217-89530A53394B}" presName="negativeSpace" presStyleCnt="0"/>
      <dgm:spPr/>
    </dgm:pt>
    <dgm:pt modelId="{553326E8-28FD-4063-A621-BC06503697C8}" type="pres">
      <dgm:prSet presAssocID="{8A6AE661-CC0E-499A-B217-89530A53394B}" presName="childText" presStyleLbl="conFgAcc1" presStyleIdx="0" presStyleCnt="5">
        <dgm:presLayoutVars>
          <dgm:bulletEnabled val="1"/>
        </dgm:presLayoutVars>
      </dgm:prSet>
      <dgm:spPr/>
    </dgm:pt>
    <dgm:pt modelId="{6C4788AA-FA27-43FE-B947-9A7B232B2E39}" type="pres">
      <dgm:prSet presAssocID="{33F518DD-DD99-47E0-949C-F58D0F504243}" presName="spaceBetweenRectangles" presStyleCnt="0"/>
      <dgm:spPr/>
    </dgm:pt>
    <dgm:pt modelId="{425BA5D2-5EE8-40EC-AAD7-6C8CAB12CE41}" type="pres">
      <dgm:prSet presAssocID="{64A30823-7E6C-4D4F-9E87-4946BBF2FDA3}" presName="parentLin" presStyleCnt="0"/>
      <dgm:spPr/>
    </dgm:pt>
    <dgm:pt modelId="{9F069A0A-9713-4CBA-9322-46B78D296F36}" type="pres">
      <dgm:prSet presAssocID="{64A30823-7E6C-4D4F-9E87-4946BBF2FDA3}" presName="parentLeftMargin" presStyleLbl="node1" presStyleIdx="0" presStyleCnt="5"/>
      <dgm:spPr/>
    </dgm:pt>
    <dgm:pt modelId="{270088B6-A1C8-4731-B9A9-E762D252BBF1}" type="pres">
      <dgm:prSet presAssocID="{64A30823-7E6C-4D4F-9E87-4946BBF2FDA3}" presName="parentText" presStyleLbl="node1" presStyleIdx="1" presStyleCnt="5">
        <dgm:presLayoutVars>
          <dgm:chMax val="0"/>
          <dgm:bulletEnabled val="1"/>
        </dgm:presLayoutVars>
      </dgm:prSet>
      <dgm:spPr/>
    </dgm:pt>
    <dgm:pt modelId="{FF7A172C-C9E3-4EC3-8506-821851568862}" type="pres">
      <dgm:prSet presAssocID="{64A30823-7E6C-4D4F-9E87-4946BBF2FDA3}" presName="negativeSpace" presStyleCnt="0"/>
      <dgm:spPr/>
    </dgm:pt>
    <dgm:pt modelId="{9CD3EEA9-4CE7-4839-AA62-EDE80F7812DA}" type="pres">
      <dgm:prSet presAssocID="{64A30823-7E6C-4D4F-9E87-4946BBF2FDA3}" presName="childText" presStyleLbl="conFgAcc1" presStyleIdx="1" presStyleCnt="5">
        <dgm:presLayoutVars>
          <dgm:bulletEnabled val="1"/>
        </dgm:presLayoutVars>
      </dgm:prSet>
      <dgm:spPr/>
    </dgm:pt>
    <dgm:pt modelId="{95313173-37DF-4E8A-AE90-7585D886E2C6}" type="pres">
      <dgm:prSet presAssocID="{7B7F1B7C-DFE4-4FD3-96C2-8EFE9ED2EE4F}" presName="spaceBetweenRectangles" presStyleCnt="0"/>
      <dgm:spPr/>
    </dgm:pt>
    <dgm:pt modelId="{9B2970ED-42CF-4FA0-9FAA-014C95885C59}" type="pres">
      <dgm:prSet presAssocID="{6AA75452-BC70-4D75-B6B5-3E2F610CC7FA}" presName="parentLin" presStyleCnt="0"/>
      <dgm:spPr/>
    </dgm:pt>
    <dgm:pt modelId="{AB9963A2-87A2-41B7-93EC-9C95761872C1}" type="pres">
      <dgm:prSet presAssocID="{6AA75452-BC70-4D75-B6B5-3E2F610CC7FA}" presName="parentLeftMargin" presStyleLbl="node1" presStyleIdx="1" presStyleCnt="5"/>
      <dgm:spPr/>
    </dgm:pt>
    <dgm:pt modelId="{7B3D0DE2-1116-4C66-A09D-BEE63B8929D5}" type="pres">
      <dgm:prSet presAssocID="{6AA75452-BC70-4D75-B6B5-3E2F610CC7FA}" presName="parentText" presStyleLbl="node1" presStyleIdx="2" presStyleCnt="5">
        <dgm:presLayoutVars>
          <dgm:chMax val="0"/>
          <dgm:bulletEnabled val="1"/>
        </dgm:presLayoutVars>
      </dgm:prSet>
      <dgm:spPr/>
    </dgm:pt>
    <dgm:pt modelId="{52F6111B-F3F0-4425-8C62-E3598DB13DDA}" type="pres">
      <dgm:prSet presAssocID="{6AA75452-BC70-4D75-B6B5-3E2F610CC7FA}" presName="negativeSpace" presStyleCnt="0"/>
      <dgm:spPr/>
    </dgm:pt>
    <dgm:pt modelId="{F4F71236-A0CD-4352-9458-F4E26DE8167E}" type="pres">
      <dgm:prSet presAssocID="{6AA75452-BC70-4D75-B6B5-3E2F610CC7FA}" presName="childText" presStyleLbl="conFgAcc1" presStyleIdx="2" presStyleCnt="5">
        <dgm:presLayoutVars>
          <dgm:bulletEnabled val="1"/>
        </dgm:presLayoutVars>
      </dgm:prSet>
      <dgm:spPr/>
    </dgm:pt>
    <dgm:pt modelId="{82B03A11-9B92-4AC2-BB1A-9197373AB23B}" type="pres">
      <dgm:prSet presAssocID="{093F5481-706E-474D-9E73-9F7E4D44615A}" presName="spaceBetweenRectangles" presStyleCnt="0"/>
      <dgm:spPr/>
    </dgm:pt>
    <dgm:pt modelId="{DD3F0916-71B1-4DEC-B192-305B934F929B}" type="pres">
      <dgm:prSet presAssocID="{E0D445E9-1C9A-4B68-A520-ED2A2B470BEC}" presName="parentLin" presStyleCnt="0"/>
      <dgm:spPr/>
    </dgm:pt>
    <dgm:pt modelId="{3D766CCA-DEB3-41C0-B308-747A82424111}" type="pres">
      <dgm:prSet presAssocID="{E0D445E9-1C9A-4B68-A520-ED2A2B470BEC}" presName="parentLeftMargin" presStyleLbl="node1" presStyleIdx="2" presStyleCnt="5"/>
      <dgm:spPr/>
    </dgm:pt>
    <dgm:pt modelId="{F9CAEAEA-5AE9-405D-9AC2-EA39FB4A7853}" type="pres">
      <dgm:prSet presAssocID="{E0D445E9-1C9A-4B68-A520-ED2A2B470BEC}" presName="parentText" presStyleLbl="node1" presStyleIdx="3" presStyleCnt="5">
        <dgm:presLayoutVars>
          <dgm:chMax val="0"/>
          <dgm:bulletEnabled val="1"/>
        </dgm:presLayoutVars>
      </dgm:prSet>
      <dgm:spPr/>
    </dgm:pt>
    <dgm:pt modelId="{8FF2210B-27D7-49CA-B7E7-E5D38874C6EF}" type="pres">
      <dgm:prSet presAssocID="{E0D445E9-1C9A-4B68-A520-ED2A2B470BEC}" presName="negativeSpace" presStyleCnt="0"/>
      <dgm:spPr/>
    </dgm:pt>
    <dgm:pt modelId="{3773FFE0-7FE3-4118-801B-61CF9F4565F6}" type="pres">
      <dgm:prSet presAssocID="{E0D445E9-1C9A-4B68-A520-ED2A2B470BEC}" presName="childText" presStyleLbl="conFgAcc1" presStyleIdx="3" presStyleCnt="5">
        <dgm:presLayoutVars>
          <dgm:bulletEnabled val="1"/>
        </dgm:presLayoutVars>
      </dgm:prSet>
      <dgm:spPr/>
    </dgm:pt>
    <dgm:pt modelId="{64068069-6EE8-4AA0-8D7E-568DE0F5BCB3}" type="pres">
      <dgm:prSet presAssocID="{E57DBE7F-F825-45AC-81EB-50FB95C3CB36}" presName="spaceBetweenRectangles" presStyleCnt="0"/>
      <dgm:spPr/>
    </dgm:pt>
    <dgm:pt modelId="{90A1DC02-9E86-4B5B-A0DF-451E2F29164D}" type="pres">
      <dgm:prSet presAssocID="{78CDF504-647A-40FD-82B6-09FD816084CF}" presName="parentLin" presStyleCnt="0"/>
      <dgm:spPr/>
    </dgm:pt>
    <dgm:pt modelId="{80013148-7C0C-4805-847A-F58D60E5A9CF}" type="pres">
      <dgm:prSet presAssocID="{78CDF504-647A-40FD-82B6-09FD816084CF}" presName="parentLeftMargin" presStyleLbl="node1" presStyleIdx="3" presStyleCnt="5"/>
      <dgm:spPr/>
    </dgm:pt>
    <dgm:pt modelId="{4114B61E-6EAB-497A-BBFE-489530C89DC1}" type="pres">
      <dgm:prSet presAssocID="{78CDF504-647A-40FD-82B6-09FD816084CF}" presName="parentText" presStyleLbl="node1" presStyleIdx="4" presStyleCnt="5">
        <dgm:presLayoutVars>
          <dgm:chMax val="0"/>
          <dgm:bulletEnabled val="1"/>
        </dgm:presLayoutVars>
      </dgm:prSet>
      <dgm:spPr/>
    </dgm:pt>
    <dgm:pt modelId="{588BC2D4-F476-4B06-BD2B-B9BAE4526EC9}" type="pres">
      <dgm:prSet presAssocID="{78CDF504-647A-40FD-82B6-09FD816084CF}" presName="negativeSpace" presStyleCnt="0"/>
      <dgm:spPr/>
    </dgm:pt>
    <dgm:pt modelId="{A9A91EB2-627D-4B91-85FB-64FCE28E608D}" type="pres">
      <dgm:prSet presAssocID="{78CDF504-647A-40FD-82B6-09FD816084CF}" presName="childText" presStyleLbl="conFgAcc1" presStyleIdx="4" presStyleCnt="5">
        <dgm:presLayoutVars>
          <dgm:bulletEnabled val="1"/>
        </dgm:presLayoutVars>
      </dgm:prSet>
      <dgm:spPr/>
    </dgm:pt>
  </dgm:ptLst>
  <dgm:cxnLst>
    <dgm:cxn modelId="{F6C94A06-349A-4CE5-B9D0-9CEA8BF28A0C}" type="presOf" srcId="{F92F581D-BDFC-432D-A1ED-F4139E29CA8D}" destId="{9CD3EEA9-4CE7-4839-AA62-EDE80F7812DA}" srcOrd="0" destOrd="0" presId="urn:microsoft.com/office/officeart/2005/8/layout/list1"/>
    <dgm:cxn modelId="{5FE22516-7F84-4A99-B373-AD8F360D206C}" type="presOf" srcId="{D385D3E3-2D0B-4420-AD49-627EE79AB9C3}" destId="{3773FFE0-7FE3-4118-801B-61CF9F4565F6}" srcOrd="0" destOrd="0" presId="urn:microsoft.com/office/officeart/2005/8/layout/list1"/>
    <dgm:cxn modelId="{E498451C-4DF8-47D1-AD2A-EEE838ABB408}" type="presOf" srcId="{FEEFC657-DEE9-41ED-800A-C8A48D8D9446}" destId="{553326E8-28FD-4063-A621-BC06503697C8}" srcOrd="0" destOrd="1" presId="urn:microsoft.com/office/officeart/2005/8/layout/list1"/>
    <dgm:cxn modelId="{357D9620-2947-4768-9D1B-2948C974430B}" srcId="{E0D445E9-1C9A-4B68-A520-ED2A2B470BEC}" destId="{9A112DC7-F9CA-411A-9627-D6818C456A01}" srcOrd="1" destOrd="0" parTransId="{59D45E24-E4AD-455D-BEDD-E83E2974183B}" sibTransId="{ACF07467-8FA7-4856-83A4-1BCAA427F8B4}"/>
    <dgm:cxn modelId="{850AE526-080F-47B3-80BC-67C5DF8F78CE}" type="presOf" srcId="{5A75CCC7-72D0-41EB-AA76-2193048E352C}" destId="{9CD3EEA9-4CE7-4839-AA62-EDE80F7812DA}" srcOrd="0" destOrd="1" presId="urn:microsoft.com/office/officeart/2005/8/layout/list1"/>
    <dgm:cxn modelId="{D9B92D32-FA25-4DF0-BAA6-7B707D4B66E5}" srcId="{7625B7E9-FB63-46D9-8ACB-52DB2861AF9F}" destId="{78CDF504-647A-40FD-82B6-09FD816084CF}" srcOrd="4" destOrd="0" parTransId="{7987CC05-547F-46C8-8DF0-3208CC199D30}" sibTransId="{81915E58-F38F-4B97-ABB4-FEA934738FB5}"/>
    <dgm:cxn modelId="{108B4B3C-C0A8-4BDC-BC51-9A70345ED812}" srcId="{64A30823-7E6C-4D4F-9E87-4946BBF2FDA3}" destId="{5A75CCC7-72D0-41EB-AA76-2193048E352C}" srcOrd="1" destOrd="0" parTransId="{BD519A97-B7D4-4351-A3A7-95E9AF68CF94}" sibTransId="{15CAA3E6-F16F-4A68-94E1-F99217F05DB8}"/>
    <dgm:cxn modelId="{EAA01F5B-6FA6-4950-98CD-48929F5EBA68}" type="presOf" srcId="{30694D02-AF82-4D9B-A06B-CBA7A4163DF8}" destId="{F4F71236-A0CD-4352-9458-F4E26DE8167E}" srcOrd="0" destOrd="0" presId="urn:microsoft.com/office/officeart/2005/8/layout/list1"/>
    <dgm:cxn modelId="{B9C93961-749F-4EB6-A41A-94C1768427D3}" srcId="{8A6AE661-CC0E-499A-B217-89530A53394B}" destId="{67A4410E-6781-4FE6-A00A-C4A5F99BB45F}" srcOrd="0" destOrd="0" parTransId="{7EDED2D1-C4EB-4494-95C3-B1B19EEB1525}" sibTransId="{96DBAB21-B863-4C6B-BF1E-3F23D96A5E0B}"/>
    <dgm:cxn modelId="{AC5EC844-2A40-47A9-9043-8AA19B791D3D}" type="presOf" srcId="{78CDF504-647A-40FD-82B6-09FD816084CF}" destId="{80013148-7C0C-4805-847A-F58D60E5A9CF}" srcOrd="0" destOrd="0" presId="urn:microsoft.com/office/officeart/2005/8/layout/list1"/>
    <dgm:cxn modelId="{782CFD65-9029-44A0-876D-393602646993}" srcId="{7625B7E9-FB63-46D9-8ACB-52DB2861AF9F}" destId="{6AA75452-BC70-4D75-B6B5-3E2F610CC7FA}" srcOrd="2" destOrd="0" parTransId="{36A1CB9B-95C0-42AB-A756-203CC86D98FB}" sibTransId="{093F5481-706E-474D-9E73-9F7E4D44615A}"/>
    <dgm:cxn modelId="{9417734D-A2D3-4AD2-A601-2CE02C5DF5A9}" type="presOf" srcId="{8A6AE661-CC0E-499A-B217-89530A53394B}" destId="{592B7C7E-9E67-4940-8DDD-CCDCE73D405D}" srcOrd="1" destOrd="0" presId="urn:microsoft.com/office/officeart/2005/8/layout/list1"/>
    <dgm:cxn modelId="{3910EF6D-CA24-41DD-9562-EC88A0FC228B}" type="presOf" srcId="{7625B7E9-FB63-46D9-8ACB-52DB2861AF9F}" destId="{EA5C6633-1031-4E1D-800B-5CF9559AC1FA}" srcOrd="0" destOrd="0" presId="urn:microsoft.com/office/officeart/2005/8/layout/list1"/>
    <dgm:cxn modelId="{1C06796F-0554-468F-8441-E7CF51E11784}" srcId="{64A30823-7E6C-4D4F-9E87-4946BBF2FDA3}" destId="{D7A16B58-12D7-4ADB-82A1-3FA0E124217E}" srcOrd="2" destOrd="0" parTransId="{F30EF4C2-976A-440A-8B5B-5B565AABCF32}" sibTransId="{F3D283EC-4473-4A67-B1EA-E4FFF75DCF84}"/>
    <dgm:cxn modelId="{64B88875-9026-499F-BF86-961D8510EB64}" type="presOf" srcId="{E0D445E9-1C9A-4B68-A520-ED2A2B470BEC}" destId="{F9CAEAEA-5AE9-405D-9AC2-EA39FB4A7853}" srcOrd="1" destOrd="0" presId="urn:microsoft.com/office/officeart/2005/8/layout/list1"/>
    <dgm:cxn modelId="{DFE43179-73D1-416E-93CE-5FD08DD598B3}" srcId="{6AA75452-BC70-4D75-B6B5-3E2F610CC7FA}" destId="{30694D02-AF82-4D9B-A06B-CBA7A4163DF8}" srcOrd="0" destOrd="0" parTransId="{778C1B0F-B7FA-403A-8838-7F1052EEF70C}" sibTransId="{B6EA1B8D-C09A-475C-9FDC-DC26688DD816}"/>
    <dgm:cxn modelId="{9FE61D80-3852-4EAA-B01C-CE6C70FD8D37}" type="presOf" srcId="{67A4410E-6781-4FE6-A00A-C4A5F99BB45F}" destId="{553326E8-28FD-4063-A621-BC06503697C8}" srcOrd="0" destOrd="0" presId="urn:microsoft.com/office/officeart/2005/8/layout/list1"/>
    <dgm:cxn modelId="{82E11B8B-AA16-43DA-9B6D-38513033B912}" type="presOf" srcId="{78CDF504-647A-40FD-82B6-09FD816084CF}" destId="{4114B61E-6EAB-497A-BBFE-489530C89DC1}" srcOrd="1" destOrd="0" presId="urn:microsoft.com/office/officeart/2005/8/layout/list1"/>
    <dgm:cxn modelId="{DC0578AA-D443-414B-B103-40004D9CF809}" srcId="{7625B7E9-FB63-46D9-8ACB-52DB2861AF9F}" destId="{E0D445E9-1C9A-4B68-A520-ED2A2B470BEC}" srcOrd="3" destOrd="0" parTransId="{AF9557EA-DD4D-4AE9-B6A6-53A0A763C0AF}" sibTransId="{E57DBE7F-F825-45AC-81EB-50FB95C3CB36}"/>
    <dgm:cxn modelId="{C88474AB-AF16-4BD8-BC19-571809F9083A}" type="presOf" srcId="{64A30823-7E6C-4D4F-9E87-4946BBF2FDA3}" destId="{9F069A0A-9713-4CBA-9322-46B78D296F36}" srcOrd="0" destOrd="0" presId="urn:microsoft.com/office/officeart/2005/8/layout/list1"/>
    <dgm:cxn modelId="{53D0FDAD-32FC-4091-BB52-7920B64C265A}" srcId="{7625B7E9-FB63-46D9-8ACB-52DB2861AF9F}" destId="{64A30823-7E6C-4D4F-9E87-4946BBF2FDA3}" srcOrd="1" destOrd="0" parTransId="{E3E32E63-C5FE-4E7F-A51C-7484C090A67F}" sibTransId="{7B7F1B7C-DFE4-4FD3-96C2-8EFE9ED2EE4F}"/>
    <dgm:cxn modelId="{C99C94BA-2439-478F-825E-DDF8F8848630}" type="presOf" srcId="{D7A16B58-12D7-4ADB-82A1-3FA0E124217E}" destId="{9CD3EEA9-4CE7-4839-AA62-EDE80F7812DA}" srcOrd="0" destOrd="2" presId="urn:microsoft.com/office/officeart/2005/8/layout/list1"/>
    <dgm:cxn modelId="{BEDD7CBD-CAD5-4CB5-94FE-26E1CAAB703B}" type="presOf" srcId="{E0D445E9-1C9A-4B68-A520-ED2A2B470BEC}" destId="{3D766CCA-DEB3-41C0-B308-747A82424111}" srcOrd="0" destOrd="0" presId="urn:microsoft.com/office/officeart/2005/8/layout/list1"/>
    <dgm:cxn modelId="{3893DFCB-5BFB-4045-AF70-AC948A781D9F}" srcId="{8A6AE661-CC0E-499A-B217-89530A53394B}" destId="{FEEFC657-DEE9-41ED-800A-C8A48D8D9446}" srcOrd="1" destOrd="0" parTransId="{F9DF67D3-1E1F-4101-BB77-DE5B0540E4C2}" sibTransId="{CE120007-BF5F-4CA4-8088-08C77123BB83}"/>
    <dgm:cxn modelId="{4FFD53D1-DD06-475D-A80B-9104D279AEC7}" type="presOf" srcId="{6AA75452-BC70-4D75-B6B5-3E2F610CC7FA}" destId="{7B3D0DE2-1116-4C66-A09D-BEE63B8929D5}" srcOrd="1" destOrd="0" presId="urn:microsoft.com/office/officeart/2005/8/layout/list1"/>
    <dgm:cxn modelId="{E6225FD2-E534-4648-9964-250714C2FEE7}" srcId="{E0D445E9-1C9A-4B68-A520-ED2A2B470BEC}" destId="{D385D3E3-2D0B-4420-AD49-627EE79AB9C3}" srcOrd="0" destOrd="0" parTransId="{BB3EAC41-0483-45F2-B94D-D02A8E96D634}" sibTransId="{16E4B277-5111-4B43-8895-C30CC607A82A}"/>
    <dgm:cxn modelId="{F5457ED8-28D8-48BF-A91E-E662031B6CBB}" type="presOf" srcId="{ABF7934A-9EDA-414F-B1AE-D2BFA5121479}" destId="{A9A91EB2-627D-4B91-85FB-64FCE28E608D}" srcOrd="0" destOrd="0" presId="urn:microsoft.com/office/officeart/2005/8/layout/list1"/>
    <dgm:cxn modelId="{F9BC97D8-FA11-416F-8CBA-7F3924CE2874}" srcId="{7625B7E9-FB63-46D9-8ACB-52DB2861AF9F}" destId="{8A6AE661-CC0E-499A-B217-89530A53394B}" srcOrd="0" destOrd="0" parTransId="{492D7C61-5CE4-4907-9482-6BECB0E87727}" sibTransId="{33F518DD-DD99-47E0-949C-F58D0F504243}"/>
    <dgm:cxn modelId="{65B390DD-FCE8-4376-9FD5-F0D97FD82614}" type="presOf" srcId="{8A6AE661-CC0E-499A-B217-89530A53394B}" destId="{9B5581CA-18D8-44ED-A2D6-6284845F7D20}" srcOrd="0" destOrd="0" presId="urn:microsoft.com/office/officeart/2005/8/layout/list1"/>
    <dgm:cxn modelId="{FE1190E9-460A-44E9-9E47-2D43EF9ABFD5}" type="presOf" srcId="{6AA75452-BC70-4D75-B6B5-3E2F610CC7FA}" destId="{AB9963A2-87A2-41B7-93EC-9C95761872C1}" srcOrd="0" destOrd="0" presId="urn:microsoft.com/office/officeart/2005/8/layout/list1"/>
    <dgm:cxn modelId="{1B1151F1-3ACD-4A8B-8969-453499ED1B90}" type="presOf" srcId="{9A112DC7-F9CA-411A-9627-D6818C456A01}" destId="{3773FFE0-7FE3-4118-801B-61CF9F4565F6}" srcOrd="0" destOrd="1" presId="urn:microsoft.com/office/officeart/2005/8/layout/list1"/>
    <dgm:cxn modelId="{490FE9FD-8ED0-4EA6-8944-20661CD540C5}" srcId="{64A30823-7E6C-4D4F-9E87-4946BBF2FDA3}" destId="{F92F581D-BDFC-432D-A1ED-F4139E29CA8D}" srcOrd="0" destOrd="0" parTransId="{88EA9ECA-DA4B-48D1-9929-F169F7DD32D3}" sibTransId="{8C08234C-1D0D-4358-9FEF-EF03496363B0}"/>
    <dgm:cxn modelId="{B2C21AFF-9141-4BAF-9AA7-3AD56FD76A6B}" srcId="{78CDF504-647A-40FD-82B6-09FD816084CF}" destId="{ABF7934A-9EDA-414F-B1AE-D2BFA5121479}" srcOrd="0" destOrd="0" parTransId="{65DEB81B-B6FF-441F-B81D-F3952F132EC4}" sibTransId="{4339B88B-4F07-4C59-8790-45F4A425DFF0}"/>
    <dgm:cxn modelId="{841CFDFF-DE4C-44D9-AA64-44B8297FBD63}" type="presOf" srcId="{64A30823-7E6C-4D4F-9E87-4946BBF2FDA3}" destId="{270088B6-A1C8-4731-B9A9-E762D252BBF1}" srcOrd="1" destOrd="0" presId="urn:microsoft.com/office/officeart/2005/8/layout/list1"/>
    <dgm:cxn modelId="{982EAC6C-DE1D-4A9C-B401-15E761B789B0}" type="presParOf" srcId="{EA5C6633-1031-4E1D-800B-5CF9559AC1FA}" destId="{75302E3D-E81F-4116-8090-14C0E0785875}" srcOrd="0" destOrd="0" presId="urn:microsoft.com/office/officeart/2005/8/layout/list1"/>
    <dgm:cxn modelId="{BFAAA2E5-B460-4204-9988-96F3ED11BE73}" type="presParOf" srcId="{75302E3D-E81F-4116-8090-14C0E0785875}" destId="{9B5581CA-18D8-44ED-A2D6-6284845F7D20}" srcOrd="0" destOrd="0" presId="urn:microsoft.com/office/officeart/2005/8/layout/list1"/>
    <dgm:cxn modelId="{415653EF-4518-4D64-9D25-D38DB8AF7AFC}" type="presParOf" srcId="{75302E3D-E81F-4116-8090-14C0E0785875}" destId="{592B7C7E-9E67-4940-8DDD-CCDCE73D405D}" srcOrd="1" destOrd="0" presId="urn:microsoft.com/office/officeart/2005/8/layout/list1"/>
    <dgm:cxn modelId="{898006C3-5665-446D-917B-1A8D5851EB51}" type="presParOf" srcId="{EA5C6633-1031-4E1D-800B-5CF9559AC1FA}" destId="{04253A03-89D5-4DB7-9777-A4E0329838C5}" srcOrd="1" destOrd="0" presId="urn:microsoft.com/office/officeart/2005/8/layout/list1"/>
    <dgm:cxn modelId="{AD89D207-5B67-4F0E-B214-766780E9823E}" type="presParOf" srcId="{EA5C6633-1031-4E1D-800B-5CF9559AC1FA}" destId="{553326E8-28FD-4063-A621-BC06503697C8}" srcOrd="2" destOrd="0" presId="urn:microsoft.com/office/officeart/2005/8/layout/list1"/>
    <dgm:cxn modelId="{E5F0C4E9-2C0B-41A2-A16C-9653BC049BD5}" type="presParOf" srcId="{EA5C6633-1031-4E1D-800B-5CF9559AC1FA}" destId="{6C4788AA-FA27-43FE-B947-9A7B232B2E39}" srcOrd="3" destOrd="0" presId="urn:microsoft.com/office/officeart/2005/8/layout/list1"/>
    <dgm:cxn modelId="{055F965F-F9E9-4200-BF22-9DF99ADDFF87}" type="presParOf" srcId="{EA5C6633-1031-4E1D-800B-5CF9559AC1FA}" destId="{425BA5D2-5EE8-40EC-AAD7-6C8CAB12CE41}" srcOrd="4" destOrd="0" presId="urn:microsoft.com/office/officeart/2005/8/layout/list1"/>
    <dgm:cxn modelId="{9DE0F71C-9B9A-4200-9142-7409157C7DCD}" type="presParOf" srcId="{425BA5D2-5EE8-40EC-AAD7-6C8CAB12CE41}" destId="{9F069A0A-9713-4CBA-9322-46B78D296F36}" srcOrd="0" destOrd="0" presId="urn:microsoft.com/office/officeart/2005/8/layout/list1"/>
    <dgm:cxn modelId="{26BAFC5C-4D8D-4663-ACD6-B648A1A6E543}" type="presParOf" srcId="{425BA5D2-5EE8-40EC-AAD7-6C8CAB12CE41}" destId="{270088B6-A1C8-4731-B9A9-E762D252BBF1}" srcOrd="1" destOrd="0" presId="urn:microsoft.com/office/officeart/2005/8/layout/list1"/>
    <dgm:cxn modelId="{40A753CD-810A-4D71-9291-9119FB58B1F5}" type="presParOf" srcId="{EA5C6633-1031-4E1D-800B-5CF9559AC1FA}" destId="{FF7A172C-C9E3-4EC3-8506-821851568862}" srcOrd="5" destOrd="0" presId="urn:microsoft.com/office/officeart/2005/8/layout/list1"/>
    <dgm:cxn modelId="{1C334637-5BEE-4978-AF78-45A8742720A9}" type="presParOf" srcId="{EA5C6633-1031-4E1D-800B-5CF9559AC1FA}" destId="{9CD3EEA9-4CE7-4839-AA62-EDE80F7812DA}" srcOrd="6" destOrd="0" presId="urn:microsoft.com/office/officeart/2005/8/layout/list1"/>
    <dgm:cxn modelId="{64481CC8-E503-486C-A0A0-0514AC4C31B0}" type="presParOf" srcId="{EA5C6633-1031-4E1D-800B-5CF9559AC1FA}" destId="{95313173-37DF-4E8A-AE90-7585D886E2C6}" srcOrd="7" destOrd="0" presId="urn:microsoft.com/office/officeart/2005/8/layout/list1"/>
    <dgm:cxn modelId="{6DEE060A-3B5B-4739-9728-40A70A50466F}" type="presParOf" srcId="{EA5C6633-1031-4E1D-800B-5CF9559AC1FA}" destId="{9B2970ED-42CF-4FA0-9FAA-014C95885C59}" srcOrd="8" destOrd="0" presId="urn:microsoft.com/office/officeart/2005/8/layout/list1"/>
    <dgm:cxn modelId="{2D0B6C36-6109-4659-82B7-9110037D49E0}" type="presParOf" srcId="{9B2970ED-42CF-4FA0-9FAA-014C95885C59}" destId="{AB9963A2-87A2-41B7-93EC-9C95761872C1}" srcOrd="0" destOrd="0" presId="urn:microsoft.com/office/officeart/2005/8/layout/list1"/>
    <dgm:cxn modelId="{C91E5641-E3D0-4CB5-9B7A-58C5196A35BC}" type="presParOf" srcId="{9B2970ED-42CF-4FA0-9FAA-014C95885C59}" destId="{7B3D0DE2-1116-4C66-A09D-BEE63B8929D5}" srcOrd="1" destOrd="0" presId="urn:microsoft.com/office/officeart/2005/8/layout/list1"/>
    <dgm:cxn modelId="{0ED352E9-801E-4271-9FE6-B1F00B24A3B1}" type="presParOf" srcId="{EA5C6633-1031-4E1D-800B-5CF9559AC1FA}" destId="{52F6111B-F3F0-4425-8C62-E3598DB13DDA}" srcOrd="9" destOrd="0" presId="urn:microsoft.com/office/officeart/2005/8/layout/list1"/>
    <dgm:cxn modelId="{547E21E2-CA01-46D0-91A1-FE0EFDA01EDA}" type="presParOf" srcId="{EA5C6633-1031-4E1D-800B-5CF9559AC1FA}" destId="{F4F71236-A0CD-4352-9458-F4E26DE8167E}" srcOrd="10" destOrd="0" presId="urn:microsoft.com/office/officeart/2005/8/layout/list1"/>
    <dgm:cxn modelId="{E9EA6072-A37A-400A-813B-FAF391B78740}" type="presParOf" srcId="{EA5C6633-1031-4E1D-800B-5CF9559AC1FA}" destId="{82B03A11-9B92-4AC2-BB1A-9197373AB23B}" srcOrd="11" destOrd="0" presId="urn:microsoft.com/office/officeart/2005/8/layout/list1"/>
    <dgm:cxn modelId="{E9E9EA0D-D3B5-4C08-ADEF-A557FD375162}" type="presParOf" srcId="{EA5C6633-1031-4E1D-800B-5CF9559AC1FA}" destId="{DD3F0916-71B1-4DEC-B192-305B934F929B}" srcOrd="12" destOrd="0" presId="urn:microsoft.com/office/officeart/2005/8/layout/list1"/>
    <dgm:cxn modelId="{259AE9F2-B57F-45EE-9A1A-DF1FFE44DAA1}" type="presParOf" srcId="{DD3F0916-71B1-4DEC-B192-305B934F929B}" destId="{3D766CCA-DEB3-41C0-B308-747A82424111}" srcOrd="0" destOrd="0" presId="urn:microsoft.com/office/officeart/2005/8/layout/list1"/>
    <dgm:cxn modelId="{F38A5191-861D-4EA8-9EA0-B9C27D69AFE8}" type="presParOf" srcId="{DD3F0916-71B1-4DEC-B192-305B934F929B}" destId="{F9CAEAEA-5AE9-405D-9AC2-EA39FB4A7853}" srcOrd="1" destOrd="0" presId="urn:microsoft.com/office/officeart/2005/8/layout/list1"/>
    <dgm:cxn modelId="{28BA30EC-89EE-4C23-9C6C-D74D5C1D8D2C}" type="presParOf" srcId="{EA5C6633-1031-4E1D-800B-5CF9559AC1FA}" destId="{8FF2210B-27D7-49CA-B7E7-E5D38874C6EF}" srcOrd="13" destOrd="0" presId="urn:microsoft.com/office/officeart/2005/8/layout/list1"/>
    <dgm:cxn modelId="{3A9F413B-F237-4EFD-859A-2A4D9C6469BF}" type="presParOf" srcId="{EA5C6633-1031-4E1D-800B-5CF9559AC1FA}" destId="{3773FFE0-7FE3-4118-801B-61CF9F4565F6}" srcOrd="14" destOrd="0" presId="urn:microsoft.com/office/officeart/2005/8/layout/list1"/>
    <dgm:cxn modelId="{7C442382-9C43-4408-9676-0B4ECDAF1FF3}" type="presParOf" srcId="{EA5C6633-1031-4E1D-800B-5CF9559AC1FA}" destId="{64068069-6EE8-4AA0-8D7E-568DE0F5BCB3}" srcOrd="15" destOrd="0" presId="urn:microsoft.com/office/officeart/2005/8/layout/list1"/>
    <dgm:cxn modelId="{C55AC154-249B-4488-85ED-378601A11D87}" type="presParOf" srcId="{EA5C6633-1031-4E1D-800B-5CF9559AC1FA}" destId="{90A1DC02-9E86-4B5B-A0DF-451E2F29164D}" srcOrd="16" destOrd="0" presId="urn:microsoft.com/office/officeart/2005/8/layout/list1"/>
    <dgm:cxn modelId="{A1265BEE-6BAE-4398-A73E-ACA1BD9AF884}" type="presParOf" srcId="{90A1DC02-9E86-4B5B-A0DF-451E2F29164D}" destId="{80013148-7C0C-4805-847A-F58D60E5A9CF}" srcOrd="0" destOrd="0" presId="urn:microsoft.com/office/officeart/2005/8/layout/list1"/>
    <dgm:cxn modelId="{37A77C5A-D397-4172-86A4-77D49FC68AE5}" type="presParOf" srcId="{90A1DC02-9E86-4B5B-A0DF-451E2F29164D}" destId="{4114B61E-6EAB-497A-BBFE-489530C89DC1}" srcOrd="1" destOrd="0" presId="urn:microsoft.com/office/officeart/2005/8/layout/list1"/>
    <dgm:cxn modelId="{5EA890B3-C9BA-445B-B649-2DF165BA3428}" type="presParOf" srcId="{EA5C6633-1031-4E1D-800B-5CF9559AC1FA}" destId="{588BC2D4-F476-4B06-BD2B-B9BAE4526EC9}" srcOrd="17" destOrd="0" presId="urn:microsoft.com/office/officeart/2005/8/layout/list1"/>
    <dgm:cxn modelId="{6FED8A9A-CC9B-4FF9-AAAA-5C4F60F15FB7}" type="presParOf" srcId="{EA5C6633-1031-4E1D-800B-5CF9559AC1FA}" destId="{A9A91EB2-627D-4B91-85FB-64FCE28E608D}"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60753D-9312-48B5-8010-691ED763C1BB}" type="doc">
      <dgm:prSet loTypeId="urn:microsoft.com/office/officeart/2016/7/layout/ChevronBlockProcess" loCatId="process" qsTypeId="urn:microsoft.com/office/officeart/2005/8/quickstyle/simple1" qsCatId="simple" csTypeId="urn:microsoft.com/office/officeart/2005/8/colors/accent1_2" csCatId="accent1" phldr="1"/>
      <dgm:spPr/>
      <dgm:t>
        <a:bodyPr/>
        <a:lstStyle/>
        <a:p>
          <a:endParaRPr lang="en-US"/>
        </a:p>
      </dgm:t>
    </dgm:pt>
    <dgm:pt modelId="{D0156ED0-100F-450F-AABA-DD17C7030693}">
      <dgm:prSet/>
      <dgm:spPr/>
      <dgm:t>
        <a:bodyPr/>
        <a:lstStyle/>
        <a:p>
          <a:r>
            <a:rPr lang="en-US"/>
            <a:t>Front</a:t>
          </a:r>
        </a:p>
      </dgm:t>
    </dgm:pt>
    <dgm:pt modelId="{25B30D6A-6B5A-4ED7-A565-F8EAB978EA22}" type="parTrans" cxnId="{8236EF3A-3C6E-4309-9B6D-851CA7A00E9F}">
      <dgm:prSet/>
      <dgm:spPr/>
      <dgm:t>
        <a:bodyPr/>
        <a:lstStyle/>
        <a:p>
          <a:endParaRPr lang="en-US"/>
        </a:p>
      </dgm:t>
    </dgm:pt>
    <dgm:pt modelId="{E15CEA5F-752F-4DFE-8DAF-AC7F8F6272B4}" type="sibTrans" cxnId="{8236EF3A-3C6E-4309-9B6D-851CA7A00E9F}">
      <dgm:prSet/>
      <dgm:spPr/>
      <dgm:t>
        <a:bodyPr/>
        <a:lstStyle/>
        <a:p>
          <a:endParaRPr lang="en-US"/>
        </a:p>
      </dgm:t>
    </dgm:pt>
    <dgm:pt modelId="{4AB76494-2F3E-4F2B-A29B-365E0EF71E0E}">
      <dgm:prSet/>
      <dgm:spPr/>
      <dgm:t>
        <a:bodyPr/>
        <a:lstStyle/>
        <a:p>
          <a:r>
            <a:rPr lang="en-US"/>
            <a:t>Up Front Rules </a:t>
          </a:r>
        </a:p>
      </dgm:t>
    </dgm:pt>
    <dgm:pt modelId="{401362D7-9D55-4527-B1BB-727CABE7DC49}" type="parTrans" cxnId="{49D47A2D-44E9-4448-BD49-028C7DF1B4A5}">
      <dgm:prSet/>
      <dgm:spPr/>
      <dgm:t>
        <a:bodyPr/>
        <a:lstStyle/>
        <a:p>
          <a:endParaRPr lang="en-US"/>
        </a:p>
      </dgm:t>
    </dgm:pt>
    <dgm:pt modelId="{A2692AEC-AEE8-4A06-9C5B-D2F536139B75}" type="sibTrans" cxnId="{49D47A2D-44E9-4448-BD49-028C7DF1B4A5}">
      <dgm:prSet/>
      <dgm:spPr/>
      <dgm:t>
        <a:bodyPr/>
        <a:lstStyle/>
        <a:p>
          <a:endParaRPr lang="en-US"/>
        </a:p>
      </dgm:t>
    </dgm:pt>
    <dgm:pt modelId="{1AA0E246-28F6-43FD-920A-C6C2BA0094B5}">
      <dgm:prSet/>
      <dgm:spPr/>
      <dgm:t>
        <a:bodyPr/>
        <a:lstStyle/>
        <a:p>
          <a:r>
            <a:rPr lang="en-US"/>
            <a:t>Look for formatting requirements and length </a:t>
          </a:r>
        </a:p>
      </dgm:t>
    </dgm:pt>
    <dgm:pt modelId="{293BF7CB-D5BA-44EB-B76F-DBA449B17F16}" type="parTrans" cxnId="{5E76E3F9-43D7-46DB-8956-FB9DB9528A3F}">
      <dgm:prSet/>
      <dgm:spPr/>
      <dgm:t>
        <a:bodyPr/>
        <a:lstStyle/>
        <a:p>
          <a:endParaRPr lang="en-US"/>
        </a:p>
      </dgm:t>
    </dgm:pt>
    <dgm:pt modelId="{6714C621-0CC3-4921-A757-FEEEB51A3DAF}" type="sibTrans" cxnId="{5E76E3F9-43D7-46DB-8956-FB9DB9528A3F}">
      <dgm:prSet/>
      <dgm:spPr/>
      <dgm:t>
        <a:bodyPr/>
        <a:lstStyle/>
        <a:p>
          <a:endParaRPr lang="en-US"/>
        </a:p>
      </dgm:t>
    </dgm:pt>
    <dgm:pt modelId="{9C285CF9-7608-44B6-8BE6-0393C4C48EDF}">
      <dgm:prSet/>
      <dgm:spPr/>
      <dgm:t>
        <a:bodyPr/>
        <a:lstStyle/>
        <a:p>
          <a:r>
            <a:rPr lang="en-US"/>
            <a:t>If none: 12pts, Times/Ariel fonts, 1” margins, pdf or word doc., 1-2 pages</a:t>
          </a:r>
        </a:p>
      </dgm:t>
    </dgm:pt>
    <dgm:pt modelId="{E6D2E70A-F13A-4694-A7B8-C71B6E9CD099}" type="parTrans" cxnId="{AD13DE24-BF54-4F11-A80A-C20A74C1E9EF}">
      <dgm:prSet/>
      <dgm:spPr/>
      <dgm:t>
        <a:bodyPr/>
        <a:lstStyle/>
        <a:p>
          <a:endParaRPr lang="en-US"/>
        </a:p>
      </dgm:t>
    </dgm:pt>
    <dgm:pt modelId="{66D7D885-69D1-4F92-8641-6D222590B2F2}" type="sibTrans" cxnId="{AD13DE24-BF54-4F11-A80A-C20A74C1E9EF}">
      <dgm:prSet/>
      <dgm:spPr/>
      <dgm:t>
        <a:bodyPr/>
        <a:lstStyle/>
        <a:p>
          <a:endParaRPr lang="en-US"/>
        </a:p>
      </dgm:t>
    </dgm:pt>
    <dgm:pt modelId="{FF724270-CCDC-4960-8C2B-2315176BB64B}">
      <dgm:prSet/>
      <dgm:spPr/>
      <dgm:t>
        <a:bodyPr/>
        <a:lstStyle/>
        <a:p>
          <a:r>
            <a:rPr lang="en-US"/>
            <a:t>Content</a:t>
          </a:r>
        </a:p>
      </dgm:t>
    </dgm:pt>
    <dgm:pt modelId="{7DA70F37-D00A-49D8-8DCB-E3068A45A7B6}" type="parTrans" cxnId="{F228710B-F445-402E-971B-F749F9BD9333}">
      <dgm:prSet/>
      <dgm:spPr/>
      <dgm:t>
        <a:bodyPr/>
        <a:lstStyle/>
        <a:p>
          <a:endParaRPr lang="en-US"/>
        </a:p>
      </dgm:t>
    </dgm:pt>
    <dgm:pt modelId="{CF34DB0C-0E10-444D-9F4C-45154C57491E}" type="sibTrans" cxnId="{F228710B-F445-402E-971B-F749F9BD9333}">
      <dgm:prSet/>
      <dgm:spPr/>
      <dgm:t>
        <a:bodyPr/>
        <a:lstStyle/>
        <a:p>
          <a:endParaRPr lang="en-US"/>
        </a:p>
      </dgm:t>
    </dgm:pt>
    <dgm:pt modelId="{E9627449-B28D-4F10-AD0E-544B3FF6A718}">
      <dgm:prSet/>
      <dgm:spPr/>
      <dgm:t>
        <a:bodyPr/>
        <a:lstStyle/>
        <a:p>
          <a:r>
            <a:rPr lang="en-US"/>
            <a:t>Content: Things To Do</a:t>
          </a:r>
        </a:p>
      </dgm:t>
    </dgm:pt>
    <dgm:pt modelId="{0F018E96-7BBF-4EBD-BBE3-E54214FEF30B}" type="parTrans" cxnId="{2D0F568D-F639-43DC-8ED2-D3D74733496B}">
      <dgm:prSet/>
      <dgm:spPr/>
      <dgm:t>
        <a:bodyPr/>
        <a:lstStyle/>
        <a:p>
          <a:endParaRPr lang="en-US"/>
        </a:p>
      </dgm:t>
    </dgm:pt>
    <dgm:pt modelId="{51A13F98-B2D4-46B1-A4E9-AC470BE04E58}" type="sibTrans" cxnId="{2D0F568D-F639-43DC-8ED2-D3D74733496B}">
      <dgm:prSet/>
      <dgm:spPr/>
      <dgm:t>
        <a:bodyPr/>
        <a:lstStyle/>
        <a:p>
          <a:endParaRPr lang="en-US"/>
        </a:p>
      </dgm:t>
    </dgm:pt>
    <dgm:pt modelId="{CA740048-8F66-4C90-8997-D96C6909B2A4}">
      <dgm:prSet/>
      <dgm:spPr/>
      <dgm:t>
        <a:bodyPr/>
        <a:lstStyle/>
        <a:p>
          <a:r>
            <a:rPr lang="en-US"/>
            <a:t>Answer the questions that are asked. </a:t>
          </a:r>
        </a:p>
      </dgm:t>
    </dgm:pt>
    <dgm:pt modelId="{66D7504A-2639-4887-9048-880E0B56BA5D}" type="parTrans" cxnId="{57B25493-148D-4E14-B0CE-A4F82D3CBBEB}">
      <dgm:prSet/>
      <dgm:spPr/>
      <dgm:t>
        <a:bodyPr/>
        <a:lstStyle/>
        <a:p>
          <a:endParaRPr lang="en-US"/>
        </a:p>
      </dgm:t>
    </dgm:pt>
    <dgm:pt modelId="{4B3907AE-8475-491D-9E69-61B8F0ADDD38}" type="sibTrans" cxnId="{57B25493-148D-4E14-B0CE-A4F82D3CBBEB}">
      <dgm:prSet/>
      <dgm:spPr/>
      <dgm:t>
        <a:bodyPr/>
        <a:lstStyle/>
        <a:p>
          <a:endParaRPr lang="en-US"/>
        </a:p>
      </dgm:t>
    </dgm:pt>
    <dgm:pt modelId="{D8CF1D7F-F48A-4144-A220-F46AB9DD20BA}">
      <dgm:prSet/>
      <dgm:spPr/>
      <dgm:t>
        <a:bodyPr/>
        <a:lstStyle/>
        <a:p>
          <a:r>
            <a:rPr lang="en-US"/>
            <a:t>Be specific. </a:t>
          </a:r>
        </a:p>
      </dgm:t>
    </dgm:pt>
    <dgm:pt modelId="{1557034F-FC21-462B-A6DA-80A995960E7A}" type="parTrans" cxnId="{467BCA36-396C-46D5-A26B-2462A95787F4}">
      <dgm:prSet/>
      <dgm:spPr/>
      <dgm:t>
        <a:bodyPr/>
        <a:lstStyle/>
        <a:p>
          <a:endParaRPr lang="en-US"/>
        </a:p>
      </dgm:t>
    </dgm:pt>
    <dgm:pt modelId="{F457D4AC-E0CC-4550-A5F7-26D24DD2CE63}" type="sibTrans" cxnId="{467BCA36-396C-46D5-A26B-2462A95787F4}">
      <dgm:prSet/>
      <dgm:spPr/>
      <dgm:t>
        <a:bodyPr/>
        <a:lstStyle/>
        <a:p>
          <a:endParaRPr lang="en-US"/>
        </a:p>
      </dgm:t>
    </dgm:pt>
    <dgm:pt modelId="{C1E664A6-188D-42B0-9DFD-6497C0FAA228}">
      <dgm:prSet/>
      <dgm:spPr/>
      <dgm:t>
        <a:bodyPr/>
        <a:lstStyle/>
        <a:p>
          <a:r>
            <a:rPr lang="en-US"/>
            <a:t>Tell what you know. </a:t>
          </a:r>
        </a:p>
      </dgm:t>
    </dgm:pt>
    <dgm:pt modelId="{930C8A04-93AC-4C5B-9CBB-CFC4497C54C1}" type="parTrans" cxnId="{2253C76A-601D-4BBA-8ACA-ADA4FCA66379}">
      <dgm:prSet/>
      <dgm:spPr/>
      <dgm:t>
        <a:bodyPr/>
        <a:lstStyle/>
        <a:p>
          <a:endParaRPr lang="en-US"/>
        </a:p>
      </dgm:t>
    </dgm:pt>
    <dgm:pt modelId="{30ED1129-2D38-4B31-8880-1CF5D2F523A6}" type="sibTrans" cxnId="{2253C76A-601D-4BBA-8ACA-ADA4FCA66379}">
      <dgm:prSet/>
      <dgm:spPr/>
      <dgm:t>
        <a:bodyPr/>
        <a:lstStyle/>
        <a:p>
          <a:endParaRPr lang="en-US"/>
        </a:p>
      </dgm:t>
    </dgm:pt>
    <dgm:pt modelId="{8081853D-534F-4AD2-88E5-D72296F1AD6F}">
      <dgm:prSet/>
      <dgm:spPr/>
      <dgm:t>
        <a:bodyPr/>
        <a:lstStyle/>
        <a:p>
          <a:r>
            <a:rPr lang="en-US"/>
            <a:t>Write well and correctly.</a:t>
          </a:r>
        </a:p>
      </dgm:t>
    </dgm:pt>
    <dgm:pt modelId="{F4648906-F287-46E5-A76E-D521D0854736}" type="parTrans" cxnId="{461C643B-16EE-44EC-8479-3F120428D502}">
      <dgm:prSet/>
      <dgm:spPr/>
      <dgm:t>
        <a:bodyPr/>
        <a:lstStyle/>
        <a:p>
          <a:endParaRPr lang="en-US"/>
        </a:p>
      </dgm:t>
    </dgm:pt>
    <dgm:pt modelId="{C2160C69-E7B7-4C65-8EC9-8288CAD968D5}" type="sibTrans" cxnId="{461C643B-16EE-44EC-8479-3F120428D502}">
      <dgm:prSet/>
      <dgm:spPr/>
      <dgm:t>
        <a:bodyPr/>
        <a:lstStyle/>
        <a:p>
          <a:endParaRPr lang="en-US"/>
        </a:p>
      </dgm:t>
    </dgm:pt>
    <dgm:pt modelId="{0631EC4E-8CA4-4EE5-B38E-71F97434DE38}">
      <dgm:prSet/>
      <dgm:spPr/>
      <dgm:t>
        <a:bodyPr/>
        <a:lstStyle/>
        <a:p>
          <a:r>
            <a:rPr lang="en-US"/>
            <a:t>Tell a story! How does the REU (or ANYTHING) fit into your story (past/goals, etc.)?</a:t>
          </a:r>
        </a:p>
      </dgm:t>
    </dgm:pt>
    <dgm:pt modelId="{ECC3B4B9-6CF0-478B-A0EF-37D209F585E2}" type="parTrans" cxnId="{726098AF-5B1B-4CA6-B671-77A04922F352}">
      <dgm:prSet/>
      <dgm:spPr/>
      <dgm:t>
        <a:bodyPr/>
        <a:lstStyle/>
        <a:p>
          <a:endParaRPr lang="en-US"/>
        </a:p>
      </dgm:t>
    </dgm:pt>
    <dgm:pt modelId="{C5A5F5AF-06F2-4CA9-97D7-CC1BE33CCF8F}" type="sibTrans" cxnId="{726098AF-5B1B-4CA6-B671-77A04922F352}">
      <dgm:prSet/>
      <dgm:spPr/>
      <dgm:t>
        <a:bodyPr/>
        <a:lstStyle/>
        <a:p>
          <a:endParaRPr lang="en-US"/>
        </a:p>
      </dgm:t>
    </dgm:pt>
    <dgm:pt modelId="{F54D8C10-1203-4F12-9042-1A5D96104982}">
      <dgm:prSet/>
      <dgm:spPr/>
      <dgm:t>
        <a:bodyPr/>
        <a:lstStyle/>
        <a:p>
          <a:r>
            <a:rPr lang="en-US"/>
            <a:t>Content</a:t>
          </a:r>
        </a:p>
      </dgm:t>
    </dgm:pt>
    <dgm:pt modelId="{89923D4A-235B-42AD-A2AD-0B6D6EAAD7B7}" type="parTrans" cxnId="{CA054C30-EFFF-4245-9C86-D6FDDA9462BA}">
      <dgm:prSet/>
      <dgm:spPr/>
      <dgm:t>
        <a:bodyPr/>
        <a:lstStyle/>
        <a:p>
          <a:endParaRPr lang="en-US"/>
        </a:p>
      </dgm:t>
    </dgm:pt>
    <dgm:pt modelId="{EF5A9F3C-990A-4B8F-951C-1B973AE8427C}" type="sibTrans" cxnId="{CA054C30-EFFF-4245-9C86-D6FDDA9462BA}">
      <dgm:prSet/>
      <dgm:spPr/>
      <dgm:t>
        <a:bodyPr/>
        <a:lstStyle/>
        <a:p>
          <a:endParaRPr lang="en-US"/>
        </a:p>
      </dgm:t>
    </dgm:pt>
    <dgm:pt modelId="{E1A9F374-52E5-4D60-8633-942F76351839}">
      <dgm:prSet/>
      <dgm:spPr/>
      <dgm:t>
        <a:bodyPr/>
        <a:lstStyle/>
        <a:p>
          <a:r>
            <a:rPr lang="en-US"/>
            <a:t>Content: Things Not to Do</a:t>
          </a:r>
        </a:p>
      </dgm:t>
    </dgm:pt>
    <dgm:pt modelId="{E23F74B0-6371-470F-A6B8-1F7098EEDBD6}" type="parTrans" cxnId="{E8AFF9B8-E9D1-4EF9-B30E-1247607F256D}">
      <dgm:prSet/>
      <dgm:spPr/>
      <dgm:t>
        <a:bodyPr/>
        <a:lstStyle/>
        <a:p>
          <a:endParaRPr lang="en-US"/>
        </a:p>
      </dgm:t>
    </dgm:pt>
    <dgm:pt modelId="{F061B9DA-3CDA-4D86-BE93-75C264168C96}" type="sibTrans" cxnId="{E8AFF9B8-E9D1-4EF9-B30E-1247607F256D}">
      <dgm:prSet/>
      <dgm:spPr/>
      <dgm:t>
        <a:bodyPr/>
        <a:lstStyle/>
        <a:p>
          <a:endParaRPr lang="en-US"/>
        </a:p>
      </dgm:t>
    </dgm:pt>
    <dgm:pt modelId="{22D1ACF0-FBA2-42AA-80D4-F4CDE795E833}">
      <dgm:prSet/>
      <dgm:spPr/>
      <dgm:t>
        <a:bodyPr/>
        <a:lstStyle/>
        <a:p>
          <a:r>
            <a:rPr lang="en-US"/>
            <a:t>Don’t be impersonal or fake.</a:t>
          </a:r>
        </a:p>
      </dgm:t>
    </dgm:pt>
    <dgm:pt modelId="{7ABF7A40-3FFC-4363-8A7D-F4372364363A}" type="parTrans" cxnId="{C121221A-91D6-4F31-A699-D338C7A2A26C}">
      <dgm:prSet/>
      <dgm:spPr/>
      <dgm:t>
        <a:bodyPr/>
        <a:lstStyle/>
        <a:p>
          <a:endParaRPr lang="en-US"/>
        </a:p>
      </dgm:t>
    </dgm:pt>
    <dgm:pt modelId="{873896E3-0066-4430-A137-FF1D0ECB0EF2}" type="sibTrans" cxnId="{C121221A-91D6-4F31-A699-D338C7A2A26C}">
      <dgm:prSet/>
      <dgm:spPr/>
      <dgm:t>
        <a:bodyPr/>
        <a:lstStyle/>
        <a:p>
          <a:endParaRPr lang="en-US"/>
        </a:p>
      </dgm:t>
    </dgm:pt>
    <dgm:pt modelId="{C11C8C01-F7C1-4DAD-B9FB-202B6E8F708F}">
      <dgm:prSet/>
      <dgm:spPr/>
      <dgm:t>
        <a:bodyPr/>
        <a:lstStyle/>
        <a:p>
          <a:r>
            <a:rPr lang="en-US"/>
            <a:t>Don’t repeat info from form/website, or project descriptions.</a:t>
          </a:r>
        </a:p>
      </dgm:t>
    </dgm:pt>
    <dgm:pt modelId="{1BE13570-E5E6-46AE-BF7D-566EA0175804}" type="parTrans" cxnId="{3480027F-A255-447B-AB5F-5A3A5FD2B5A8}">
      <dgm:prSet/>
      <dgm:spPr/>
      <dgm:t>
        <a:bodyPr/>
        <a:lstStyle/>
        <a:p>
          <a:endParaRPr lang="en-US"/>
        </a:p>
      </dgm:t>
    </dgm:pt>
    <dgm:pt modelId="{5CCE6CBA-F79B-48B1-B43C-547732F1F88B}" type="sibTrans" cxnId="{3480027F-A255-447B-AB5F-5A3A5FD2B5A8}">
      <dgm:prSet/>
      <dgm:spPr/>
      <dgm:t>
        <a:bodyPr/>
        <a:lstStyle/>
        <a:p>
          <a:endParaRPr lang="en-US"/>
        </a:p>
      </dgm:t>
    </dgm:pt>
    <dgm:pt modelId="{84C36713-55AA-4ABA-B2DA-82249727C9FF}">
      <dgm:prSet/>
      <dgm:spPr/>
      <dgm:t>
        <a:bodyPr/>
        <a:lstStyle/>
        <a:p>
          <a:r>
            <a:rPr lang="en-US" dirty="0"/>
            <a:t>Don’t emphasize negatives – that’s not the point of this statement. </a:t>
          </a:r>
        </a:p>
      </dgm:t>
    </dgm:pt>
    <dgm:pt modelId="{5CB6AF76-1C26-4E7D-ABA8-E8E99EFBEACF}" type="parTrans" cxnId="{7999EE43-3022-46DA-A9BD-C05C07A00AE8}">
      <dgm:prSet/>
      <dgm:spPr/>
      <dgm:t>
        <a:bodyPr/>
        <a:lstStyle/>
        <a:p>
          <a:endParaRPr lang="en-US"/>
        </a:p>
      </dgm:t>
    </dgm:pt>
    <dgm:pt modelId="{36387ED4-5657-47EE-A388-261FFB1720E2}" type="sibTrans" cxnId="{7999EE43-3022-46DA-A9BD-C05C07A00AE8}">
      <dgm:prSet/>
      <dgm:spPr/>
      <dgm:t>
        <a:bodyPr/>
        <a:lstStyle/>
        <a:p>
          <a:endParaRPr lang="en-US"/>
        </a:p>
      </dgm:t>
    </dgm:pt>
    <dgm:pt modelId="{134D75C7-51DB-4D93-BCEF-51BCE1D43612}">
      <dgm:prSet/>
      <dgm:spPr/>
      <dgm:t>
        <a:bodyPr/>
        <a:lstStyle/>
        <a:p>
          <a:r>
            <a:rPr lang="en-US"/>
            <a:t>Don’t try to be funny. </a:t>
          </a:r>
        </a:p>
      </dgm:t>
    </dgm:pt>
    <dgm:pt modelId="{545DAA95-57C5-48B8-BC47-63C560CC132A}" type="parTrans" cxnId="{A45C7EB0-AB69-4AC9-B237-A9F370E5D7AA}">
      <dgm:prSet/>
      <dgm:spPr/>
      <dgm:t>
        <a:bodyPr/>
        <a:lstStyle/>
        <a:p>
          <a:endParaRPr lang="en-US"/>
        </a:p>
      </dgm:t>
    </dgm:pt>
    <dgm:pt modelId="{9AAAE69D-648D-4BC7-A9C9-37D6798EF570}" type="sibTrans" cxnId="{A45C7EB0-AB69-4AC9-B237-A9F370E5D7AA}">
      <dgm:prSet/>
      <dgm:spPr/>
      <dgm:t>
        <a:bodyPr/>
        <a:lstStyle/>
        <a:p>
          <a:endParaRPr lang="en-US"/>
        </a:p>
      </dgm:t>
    </dgm:pt>
    <dgm:pt modelId="{F5AFD8DF-5C1B-4020-8578-7784EE886054}">
      <dgm:prSet/>
      <dgm:spPr/>
      <dgm:t>
        <a:bodyPr/>
        <a:lstStyle/>
        <a:p>
          <a:r>
            <a:rPr lang="en-US"/>
            <a:t>Link</a:t>
          </a:r>
        </a:p>
      </dgm:t>
    </dgm:pt>
    <dgm:pt modelId="{078EFC7B-ACD5-4D90-BF35-68D17E514149}" type="parTrans" cxnId="{04307BAC-FA5C-489F-A335-F421F192D915}">
      <dgm:prSet/>
      <dgm:spPr/>
      <dgm:t>
        <a:bodyPr/>
        <a:lstStyle/>
        <a:p>
          <a:endParaRPr lang="en-US"/>
        </a:p>
      </dgm:t>
    </dgm:pt>
    <dgm:pt modelId="{D1BF10F1-DEC4-4021-9444-6162EB2528CD}" type="sibTrans" cxnId="{04307BAC-FA5C-489F-A335-F421F192D915}">
      <dgm:prSet/>
      <dgm:spPr/>
      <dgm:t>
        <a:bodyPr/>
        <a:lstStyle/>
        <a:p>
          <a:endParaRPr lang="en-US"/>
        </a:p>
      </dgm:t>
    </dgm:pt>
    <dgm:pt modelId="{1B05D1BB-83C1-4841-A376-3EBD74B0AEB5}">
      <dgm:prSet/>
      <dgm:spPr/>
      <dgm:t>
        <a:bodyPr/>
        <a:lstStyle/>
        <a:p>
          <a:r>
            <a:rPr lang="en-US" dirty="0"/>
            <a:t>Link to</a:t>
          </a:r>
          <a:r>
            <a:rPr lang="en-US" dirty="0">
              <a:highlight>
                <a:srgbClr val="FFFF00"/>
              </a:highlight>
            </a:rPr>
            <a:t> </a:t>
          </a:r>
          <a:r>
            <a:rPr lang="en-US" dirty="0">
              <a:highlight>
                <a:srgbClr val="FFFF00"/>
              </a:highlight>
              <a:hlinkClick xmlns:r="http://schemas.openxmlformats.org/officeDocument/2006/relationships" r:id="rId1"/>
            </a:rPr>
            <a:t>Writing a Statement of Interest </a:t>
          </a:r>
          <a:r>
            <a:rPr lang="en-US" dirty="0"/>
            <a:t>Video Tutorials </a:t>
          </a:r>
          <a:r>
            <a:rPr lang="en-US" dirty="0" err="1"/>
            <a:t>MassBay</a:t>
          </a:r>
          <a:endParaRPr lang="en-US" dirty="0"/>
        </a:p>
      </dgm:t>
    </dgm:pt>
    <dgm:pt modelId="{5D841276-E470-4228-949F-D75D47A1237D}" type="sibTrans" cxnId="{8EAB52F7-C624-4454-903F-2EECA026FEAB}">
      <dgm:prSet/>
      <dgm:spPr/>
      <dgm:t>
        <a:bodyPr/>
        <a:lstStyle/>
        <a:p>
          <a:endParaRPr lang="en-US"/>
        </a:p>
      </dgm:t>
    </dgm:pt>
    <dgm:pt modelId="{CF33BF6C-AA36-4F1F-AB39-340F1C3155C7}" type="parTrans" cxnId="{8EAB52F7-C624-4454-903F-2EECA026FEAB}">
      <dgm:prSet/>
      <dgm:spPr/>
      <dgm:t>
        <a:bodyPr/>
        <a:lstStyle/>
        <a:p>
          <a:endParaRPr lang="en-US"/>
        </a:p>
      </dgm:t>
    </dgm:pt>
    <dgm:pt modelId="{4D5A66CA-4741-43BE-98F3-272D7F7F61BC}" type="pres">
      <dgm:prSet presAssocID="{8C60753D-9312-48B5-8010-691ED763C1BB}" presName="Name0" presStyleCnt="0">
        <dgm:presLayoutVars>
          <dgm:dir/>
          <dgm:animLvl val="lvl"/>
          <dgm:resizeHandles val="exact"/>
        </dgm:presLayoutVars>
      </dgm:prSet>
      <dgm:spPr/>
    </dgm:pt>
    <dgm:pt modelId="{5F20F61D-C184-4FAB-8A7F-E19AD1D9486A}" type="pres">
      <dgm:prSet presAssocID="{D0156ED0-100F-450F-AABA-DD17C7030693}" presName="composite" presStyleCnt="0"/>
      <dgm:spPr/>
    </dgm:pt>
    <dgm:pt modelId="{00844AFE-3B58-4972-9B92-65EBBB55CE9C}" type="pres">
      <dgm:prSet presAssocID="{D0156ED0-100F-450F-AABA-DD17C7030693}" presName="parTx" presStyleLbl="alignNode1" presStyleIdx="0" presStyleCnt="4">
        <dgm:presLayoutVars>
          <dgm:chMax val="0"/>
          <dgm:chPref val="0"/>
        </dgm:presLayoutVars>
      </dgm:prSet>
      <dgm:spPr/>
    </dgm:pt>
    <dgm:pt modelId="{6F1C786A-F5DF-4984-9EF4-BE105A08F3CC}" type="pres">
      <dgm:prSet presAssocID="{D0156ED0-100F-450F-AABA-DD17C7030693}" presName="desTx" presStyleLbl="alignAccFollowNode1" presStyleIdx="0" presStyleCnt="4">
        <dgm:presLayoutVars/>
      </dgm:prSet>
      <dgm:spPr/>
    </dgm:pt>
    <dgm:pt modelId="{1617E158-5814-408D-AC30-8BC65EFB5FBC}" type="pres">
      <dgm:prSet presAssocID="{E15CEA5F-752F-4DFE-8DAF-AC7F8F6272B4}" presName="space" presStyleCnt="0"/>
      <dgm:spPr/>
    </dgm:pt>
    <dgm:pt modelId="{347E7919-9549-45C8-AF4A-29681B9AA942}" type="pres">
      <dgm:prSet presAssocID="{FF724270-CCDC-4960-8C2B-2315176BB64B}" presName="composite" presStyleCnt="0"/>
      <dgm:spPr/>
    </dgm:pt>
    <dgm:pt modelId="{BD6D4909-B34D-48FE-A945-12DAFCB4E5F3}" type="pres">
      <dgm:prSet presAssocID="{FF724270-CCDC-4960-8C2B-2315176BB64B}" presName="parTx" presStyleLbl="alignNode1" presStyleIdx="1" presStyleCnt="4">
        <dgm:presLayoutVars>
          <dgm:chMax val="0"/>
          <dgm:chPref val="0"/>
        </dgm:presLayoutVars>
      </dgm:prSet>
      <dgm:spPr/>
    </dgm:pt>
    <dgm:pt modelId="{9EDB09FC-AFCC-44CE-B623-97C808327DAA}" type="pres">
      <dgm:prSet presAssocID="{FF724270-CCDC-4960-8C2B-2315176BB64B}" presName="desTx" presStyleLbl="alignAccFollowNode1" presStyleIdx="1" presStyleCnt="4">
        <dgm:presLayoutVars/>
      </dgm:prSet>
      <dgm:spPr/>
    </dgm:pt>
    <dgm:pt modelId="{14755F5D-A853-4AC7-A844-022C678622DD}" type="pres">
      <dgm:prSet presAssocID="{CF34DB0C-0E10-444D-9F4C-45154C57491E}" presName="space" presStyleCnt="0"/>
      <dgm:spPr/>
    </dgm:pt>
    <dgm:pt modelId="{323F9D97-05E4-42F8-8129-8B1A565CCF37}" type="pres">
      <dgm:prSet presAssocID="{F54D8C10-1203-4F12-9042-1A5D96104982}" presName="composite" presStyleCnt="0"/>
      <dgm:spPr/>
    </dgm:pt>
    <dgm:pt modelId="{C33375B4-ABA0-47AD-9DE8-C32D6FE85935}" type="pres">
      <dgm:prSet presAssocID="{F54D8C10-1203-4F12-9042-1A5D96104982}" presName="parTx" presStyleLbl="alignNode1" presStyleIdx="2" presStyleCnt="4">
        <dgm:presLayoutVars>
          <dgm:chMax val="0"/>
          <dgm:chPref val="0"/>
        </dgm:presLayoutVars>
      </dgm:prSet>
      <dgm:spPr/>
    </dgm:pt>
    <dgm:pt modelId="{0BC0CB67-0EA9-4DA3-9A7B-09E9F2F4522B}" type="pres">
      <dgm:prSet presAssocID="{F54D8C10-1203-4F12-9042-1A5D96104982}" presName="desTx" presStyleLbl="alignAccFollowNode1" presStyleIdx="2" presStyleCnt="4">
        <dgm:presLayoutVars/>
      </dgm:prSet>
      <dgm:spPr/>
    </dgm:pt>
    <dgm:pt modelId="{2D2B20C2-11F3-48CD-94F6-B37D3587F0F8}" type="pres">
      <dgm:prSet presAssocID="{EF5A9F3C-990A-4B8F-951C-1B973AE8427C}" presName="space" presStyleCnt="0"/>
      <dgm:spPr/>
    </dgm:pt>
    <dgm:pt modelId="{F31BAC33-5C7A-4ECA-B0E6-D9DF7E9C98D8}" type="pres">
      <dgm:prSet presAssocID="{F5AFD8DF-5C1B-4020-8578-7784EE886054}" presName="composite" presStyleCnt="0"/>
      <dgm:spPr/>
    </dgm:pt>
    <dgm:pt modelId="{DA33B896-13C5-4C13-B2C2-2788497D6B6C}" type="pres">
      <dgm:prSet presAssocID="{F5AFD8DF-5C1B-4020-8578-7784EE886054}" presName="parTx" presStyleLbl="alignNode1" presStyleIdx="3" presStyleCnt="4">
        <dgm:presLayoutVars>
          <dgm:chMax val="0"/>
          <dgm:chPref val="0"/>
        </dgm:presLayoutVars>
      </dgm:prSet>
      <dgm:spPr/>
    </dgm:pt>
    <dgm:pt modelId="{F294BB71-9C1F-489C-8469-E4EFCE26E79F}" type="pres">
      <dgm:prSet presAssocID="{F5AFD8DF-5C1B-4020-8578-7784EE886054}" presName="desTx" presStyleLbl="alignAccFollowNode1" presStyleIdx="3" presStyleCnt="4">
        <dgm:presLayoutVars/>
      </dgm:prSet>
      <dgm:spPr/>
    </dgm:pt>
  </dgm:ptLst>
  <dgm:cxnLst>
    <dgm:cxn modelId="{F228710B-F445-402E-971B-F749F9BD9333}" srcId="{8C60753D-9312-48B5-8010-691ED763C1BB}" destId="{FF724270-CCDC-4960-8C2B-2315176BB64B}" srcOrd="1" destOrd="0" parTransId="{7DA70F37-D00A-49D8-8DCB-E3068A45A7B6}" sibTransId="{CF34DB0C-0E10-444D-9F4C-45154C57491E}"/>
    <dgm:cxn modelId="{96F07C16-A479-4AC1-8B2E-04F43883D741}" type="presOf" srcId="{E9627449-B28D-4F10-AD0E-544B3FF6A718}" destId="{9EDB09FC-AFCC-44CE-B623-97C808327DAA}" srcOrd="0" destOrd="0" presId="urn:microsoft.com/office/officeart/2016/7/layout/ChevronBlockProcess"/>
    <dgm:cxn modelId="{A29EE219-561D-412A-B576-80717B69A642}" type="presOf" srcId="{8081853D-534F-4AD2-88E5-D72296F1AD6F}" destId="{9EDB09FC-AFCC-44CE-B623-97C808327DAA}" srcOrd="0" destOrd="4" presId="urn:microsoft.com/office/officeart/2016/7/layout/ChevronBlockProcess"/>
    <dgm:cxn modelId="{C121221A-91D6-4F31-A699-D338C7A2A26C}" srcId="{E1A9F374-52E5-4D60-8633-942F76351839}" destId="{22D1ACF0-FBA2-42AA-80D4-F4CDE795E833}" srcOrd="0" destOrd="0" parTransId="{7ABF7A40-3FFC-4363-8A7D-F4372364363A}" sibTransId="{873896E3-0066-4430-A137-FF1D0ECB0EF2}"/>
    <dgm:cxn modelId="{AD13DE24-BF54-4F11-A80A-C20A74C1E9EF}" srcId="{4AB76494-2F3E-4F2B-A29B-365E0EF71E0E}" destId="{9C285CF9-7608-44B6-8BE6-0393C4C48EDF}" srcOrd="1" destOrd="0" parTransId="{E6D2E70A-F13A-4694-A7B8-C71B6E9CD099}" sibTransId="{66D7D885-69D1-4F92-8641-6D222590B2F2}"/>
    <dgm:cxn modelId="{C3BE6529-2614-4323-8294-6F34F6D72571}" type="presOf" srcId="{C1E664A6-188D-42B0-9DFD-6497C0FAA228}" destId="{9EDB09FC-AFCC-44CE-B623-97C808327DAA}" srcOrd="0" destOrd="3" presId="urn:microsoft.com/office/officeart/2016/7/layout/ChevronBlockProcess"/>
    <dgm:cxn modelId="{49D47A2D-44E9-4448-BD49-028C7DF1B4A5}" srcId="{D0156ED0-100F-450F-AABA-DD17C7030693}" destId="{4AB76494-2F3E-4F2B-A29B-365E0EF71E0E}" srcOrd="0" destOrd="0" parTransId="{401362D7-9D55-4527-B1BB-727CABE7DC49}" sibTransId="{A2692AEC-AEE8-4A06-9C5B-D2F536139B75}"/>
    <dgm:cxn modelId="{C4DE362F-233F-403F-A1D4-F31790BC0ED5}" type="presOf" srcId="{8C60753D-9312-48B5-8010-691ED763C1BB}" destId="{4D5A66CA-4741-43BE-98F3-272D7F7F61BC}" srcOrd="0" destOrd="0" presId="urn:microsoft.com/office/officeart/2016/7/layout/ChevronBlockProcess"/>
    <dgm:cxn modelId="{CA054C30-EFFF-4245-9C86-D6FDDA9462BA}" srcId="{8C60753D-9312-48B5-8010-691ED763C1BB}" destId="{F54D8C10-1203-4F12-9042-1A5D96104982}" srcOrd="2" destOrd="0" parTransId="{89923D4A-235B-42AD-A2AD-0B6D6EAAD7B7}" sibTransId="{EF5A9F3C-990A-4B8F-951C-1B973AE8427C}"/>
    <dgm:cxn modelId="{467BCA36-396C-46D5-A26B-2462A95787F4}" srcId="{E9627449-B28D-4F10-AD0E-544B3FF6A718}" destId="{D8CF1D7F-F48A-4144-A220-F46AB9DD20BA}" srcOrd="1" destOrd="0" parTransId="{1557034F-FC21-462B-A6DA-80A995960E7A}" sibTransId="{F457D4AC-E0CC-4550-A5F7-26D24DD2CE63}"/>
    <dgm:cxn modelId="{8236EF3A-3C6E-4309-9B6D-851CA7A00E9F}" srcId="{8C60753D-9312-48B5-8010-691ED763C1BB}" destId="{D0156ED0-100F-450F-AABA-DD17C7030693}" srcOrd="0" destOrd="0" parTransId="{25B30D6A-6B5A-4ED7-A565-F8EAB978EA22}" sibTransId="{E15CEA5F-752F-4DFE-8DAF-AC7F8F6272B4}"/>
    <dgm:cxn modelId="{461C643B-16EE-44EC-8479-3F120428D502}" srcId="{E9627449-B28D-4F10-AD0E-544B3FF6A718}" destId="{8081853D-534F-4AD2-88E5-D72296F1AD6F}" srcOrd="3" destOrd="0" parTransId="{F4648906-F287-46E5-A76E-D521D0854736}" sibTransId="{C2160C69-E7B7-4C65-8EC9-8288CAD968D5}"/>
    <dgm:cxn modelId="{389E7A3C-0041-4250-BC2C-4B7B6B8D1222}" type="presOf" srcId="{1B05D1BB-83C1-4841-A376-3EBD74B0AEB5}" destId="{F294BB71-9C1F-489C-8469-E4EFCE26E79F}" srcOrd="0" destOrd="0" presId="urn:microsoft.com/office/officeart/2016/7/layout/ChevronBlockProcess"/>
    <dgm:cxn modelId="{7999EE43-3022-46DA-A9BD-C05C07A00AE8}" srcId="{E1A9F374-52E5-4D60-8633-942F76351839}" destId="{84C36713-55AA-4ABA-B2DA-82249727C9FF}" srcOrd="2" destOrd="0" parTransId="{5CB6AF76-1C26-4E7D-ABA8-E8E99EFBEACF}" sibTransId="{36387ED4-5657-47EE-A388-261FFB1720E2}"/>
    <dgm:cxn modelId="{207E0B66-A4BA-44B3-B671-C62F1E05E057}" type="presOf" srcId="{FF724270-CCDC-4960-8C2B-2315176BB64B}" destId="{BD6D4909-B34D-48FE-A945-12DAFCB4E5F3}" srcOrd="0" destOrd="0" presId="urn:microsoft.com/office/officeart/2016/7/layout/ChevronBlockProcess"/>
    <dgm:cxn modelId="{2253C76A-601D-4BBA-8ACA-ADA4FCA66379}" srcId="{E9627449-B28D-4F10-AD0E-544B3FF6A718}" destId="{C1E664A6-188D-42B0-9DFD-6497C0FAA228}" srcOrd="2" destOrd="0" parTransId="{930C8A04-93AC-4C5B-9CBB-CFC4497C54C1}" sibTransId="{30ED1129-2D38-4B31-8880-1CF5D2F523A6}"/>
    <dgm:cxn modelId="{7F08FD54-44E8-428A-AA36-1DE3664F7E09}" type="presOf" srcId="{134D75C7-51DB-4D93-BCEF-51BCE1D43612}" destId="{0BC0CB67-0EA9-4DA3-9A7B-09E9F2F4522B}" srcOrd="0" destOrd="4" presId="urn:microsoft.com/office/officeart/2016/7/layout/ChevronBlockProcess"/>
    <dgm:cxn modelId="{04DF2856-7439-4DB6-923E-D3106597565F}" type="presOf" srcId="{4AB76494-2F3E-4F2B-A29B-365E0EF71E0E}" destId="{6F1C786A-F5DF-4984-9EF4-BE105A08F3CC}" srcOrd="0" destOrd="0" presId="urn:microsoft.com/office/officeart/2016/7/layout/ChevronBlockProcess"/>
    <dgm:cxn modelId="{B8EA3657-2DBF-4B38-B5DD-43FADC7D91A9}" type="presOf" srcId="{D8CF1D7F-F48A-4144-A220-F46AB9DD20BA}" destId="{9EDB09FC-AFCC-44CE-B623-97C808327DAA}" srcOrd="0" destOrd="2" presId="urn:microsoft.com/office/officeart/2016/7/layout/ChevronBlockProcess"/>
    <dgm:cxn modelId="{3480027F-A255-447B-AB5F-5A3A5FD2B5A8}" srcId="{E1A9F374-52E5-4D60-8633-942F76351839}" destId="{C11C8C01-F7C1-4DAD-B9FB-202B6E8F708F}" srcOrd="1" destOrd="0" parTransId="{1BE13570-E5E6-46AE-BF7D-566EA0175804}" sibTransId="{5CCE6CBA-F79B-48B1-B43C-547732F1F88B}"/>
    <dgm:cxn modelId="{5A963188-7BFA-48F8-811F-49666F9F44CE}" type="presOf" srcId="{0631EC4E-8CA4-4EE5-B38E-71F97434DE38}" destId="{9EDB09FC-AFCC-44CE-B623-97C808327DAA}" srcOrd="0" destOrd="5" presId="urn:microsoft.com/office/officeart/2016/7/layout/ChevronBlockProcess"/>
    <dgm:cxn modelId="{2D0F568D-F639-43DC-8ED2-D3D74733496B}" srcId="{FF724270-CCDC-4960-8C2B-2315176BB64B}" destId="{E9627449-B28D-4F10-AD0E-544B3FF6A718}" srcOrd="0" destOrd="0" parTransId="{0F018E96-7BBF-4EBD-BBE3-E54214FEF30B}" sibTransId="{51A13F98-B2D4-46B1-A4E9-AC470BE04E58}"/>
    <dgm:cxn modelId="{A80D148F-9510-4463-ACD0-4A8AC4FC0A53}" type="presOf" srcId="{E1A9F374-52E5-4D60-8633-942F76351839}" destId="{0BC0CB67-0EA9-4DA3-9A7B-09E9F2F4522B}" srcOrd="0" destOrd="0" presId="urn:microsoft.com/office/officeart/2016/7/layout/ChevronBlockProcess"/>
    <dgm:cxn modelId="{8D880E91-912A-440A-ABD0-079706DE08BB}" type="presOf" srcId="{CA740048-8F66-4C90-8997-D96C6909B2A4}" destId="{9EDB09FC-AFCC-44CE-B623-97C808327DAA}" srcOrd="0" destOrd="1" presId="urn:microsoft.com/office/officeart/2016/7/layout/ChevronBlockProcess"/>
    <dgm:cxn modelId="{57B25493-148D-4E14-B0CE-A4F82D3CBBEB}" srcId="{E9627449-B28D-4F10-AD0E-544B3FF6A718}" destId="{CA740048-8F66-4C90-8997-D96C6909B2A4}" srcOrd="0" destOrd="0" parTransId="{66D7504A-2639-4887-9048-880E0B56BA5D}" sibTransId="{4B3907AE-8475-491D-9E69-61B8F0ADDD38}"/>
    <dgm:cxn modelId="{78CF5D95-0559-4159-9F11-C35C5A21DD3E}" type="presOf" srcId="{F5AFD8DF-5C1B-4020-8578-7784EE886054}" destId="{DA33B896-13C5-4C13-B2C2-2788497D6B6C}" srcOrd="0" destOrd="0" presId="urn:microsoft.com/office/officeart/2016/7/layout/ChevronBlockProcess"/>
    <dgm:cxn modelId="{9A18FEA9-BB8B-4917-A944-5008A4232B7B}" type="presOf" srcId="{1AA0E246-28F6-43FD-920A-C6C2BA0094B5}" destId="{6F1C786A-F5DF-4984-9EF4-BE105A08F3CC}" srcOrd="0" destOrd="1" presId="urn:microsoft.com/office/officeart/2016/7/layout/ChevronBlockProcess"/>
    <dgm:cxn modelId="{04307BAC-FA5C-489F-A335-F421F192D915}" srcId="{8C60753D-9312-48B5-8010-691ED763C1BB}" destId="{F5AFD8DF-5C1B-4020-8578-7784EE886054}" srcOrd="3" destOrd="0" parTransId="{078EFC7B-ACD5-4D90-BF35-68D17E514149}" sibTransId="{D1BF10F1-DEC4-4021-9444-6162EB2528CD}"/>
    <dgm:cxn modelId="{726098AF-5B1B-4CA6-B671-77A04922F352}" srcId="{E9627449-B28D-4F10-AD0E-544B3FF6A718}" destId="{0631EC4E-8CA4-4EE5-B38E-71F97434DE38}" srcOrd="4" destOrd="0" parTransId="{ECC3B4B9-6CF0-478B-A0EF-37D209F585E2}" sibTransId="{C5A5F5AF-06F2-4CA9-97D7-CC1BE33CCF8F}"/>
    <dgm:cxn modelId="{A45C7EB0-AB69-4AC9-B237-A9F370E5D7AA}" srcId="{E1A9F374-52E5-4D60-8633-942F76351839}" destId="{134D75C7-51DB-4D93-BCEF-51BCE1D43612}" srcOrd="3" destOrd="0" parTransId="{545DAA95-57C5-48B8-BC47-63C560CC132A}" sibTransId="{9AAAE69D-648D-4BC7-A9C9-37D6798EF570}"/>
    <dgm:cxn modelId="{E8AFF9B8-E9D1-4EF9-B30E-1247607F256D}" srcId="{F54D8C10-1203-4F12-9042-1A5D96104982}" destId="{E1A9F374-52E5-4D60-8633-942F76351839}" srcOrd="0" destOrd="0" parTransId="{E23F74B0-6371-470F-A6B8-1F7098EEDBD6}" sibTransId="{F061B9DA-3CDA-4D86-BE93-75C264168C96}"/>
    <dgm:cxn modelId="{26FD58C5-0DCE-44FD-A655-7F98E0C4F908}" type="presOf" srcId="{F54D8C10-1203-4F12-9042-1A5D96104982}" destId="{C33375B4-ABA0-47AD-9DE8-C32D6FE85935}" srcOrd="0" destOrd="0" presId="urn:microsoft.com/office/officeart/2016/7/layout/ChevronBlockProcess"/>
    <dgm:cxn modelId="{F4E197CA-2788-4484-B3F0-2DBF92D67627}" type="presOf" srcId="{C11C8C01-F7C1-4DAD-B9FB-202B6E8F708F}" destId="{0BC0CB67-0EA9-4DA3-9A7B-09E9F2F4522B}" srcOrd="0" destOrd="2" presId="urn:microsoft.com/office/officeart/2016/7/layout/ChevronBlockProcess"/>
    <dgm:cxn modelId="{D4D14DCE-3540-4C34-8670-D242C7F4D8CC}" type="presOf" srcId="{22D1ACF0-FBA2-42AA-80D4-F4CDE795E833}" destId="{0BC0CB67-0EA9-4DA3-9A7B-09E9F2F4522B}" srcOrd="0" destOrd="1" presId="urn:microsoft.com/office/officeart/2016/7/layout/ChevronBlockProcess"/>
    <dgm:cxn modelId="{8B5E2FD5-C489-46D3-9387-44F8F6B16A82}" type="presOf" srcId="{84C36713-55AA-4ABA-B2DA-82249727C9FF}" destId="{0BC0CB67-0EA9-4DA3-9A7B-09E9F2F4522B}" srcOrd="0" destOrd="3" presId="urn:microsoft.com/office/officeart/2016/7/layout/ChevronBlockProcess"/>
    <dgm:cxn modelId="{7567E9EA-81F3-4991-B1DB-A8739087F69A}" type="presOf" srcId="{D0156ED0-100F-450F-AABA-DD17C7030693}" destId="{00844AFE-3B58-4972-9B92-65EBBB55CE9C}" srcOrd="0" destOrd="0" presId="urn:microsoft.com/office/officeart/2016/7/layout/ChevronBlockProcess"/>
    <dgm:cxn modelId="{8EAB52F7-C624-4454-903F-2EECA026FEAB}" srcId="{F5AFD8DF-5C1B-4020-8578-7784EE886054}" destId="{1B05D1BB-83C1-4841-A376-3EBD74B0AEB5}" srcOrd="0" destOrd="0" parTransId="{CF33BF6C-AA36-4F1F-AB39-340F1C3155C7}" sibTransId="{5D841276-E470-4228-949F-D75D47A1237D}"/>
    <dgm:cxn modelId="{5E76E3F9-43D7-46DB-8956-FB9DB9528A3F}" srcId="{4AB76494-2F3E-4F2B-A29B-365E0EF71E0E}" destId="{1AA0E246-28F6-43FD-920A-C6C2BA0094B5}" srcOrd="0" destOrd="0" parTransId="{293BF7CB-D5BA-44EB-B76F-DBA449B17F16}" sibTransId="{6714C621-0CC3-4921-A757-FEEEB51A3DAF}"/>
    <dgm:cxn modelId="{BFBFB8FA-5B16-490F-9805-F807D65F89CD}" type="presOf" srcId="{9C285CF9-7608-44B6-8BE6-0393C4C48EDF}" destId="{6F1C786A-F5DF-4984-9EF4-BE105A08F3CC}" srcOrd="0" destOrd="2" presId="urn:microsoft.com/office/officeart/2016/7/layout/ChevronBlockProcess"/>
    <dgm:cxn modelId="{E662B6DF-6870-4443-9C28-DD228F8EC1E5}" type="presParOf" srcId="{4D5A66CA-4741-43BE-98F3-272D7F7F61BC}" destId="{5F20F61D-C184-4FAB-8A7F-E19AD1D9486A}" srcOrd="0" destOrd="0" presId="urn:microsoft.com/office/officeart/2016/7/layout/ChevronBlockProcess"/>
    <dgm:cxn modelId="{C7EFCBD7-1C86-46FF-8C04-3FFE9B91598E}" type="presParOf" srcId="{5F20F61D-C184-4FAB-8A7F-E19AD1D9486A}" destId="{00844AFE-3B58-4972-9B92-65EBBB55CE9C}" srcOrd="0" destOrd="0" presId="urn:microsoft.com/office/officeart/2016/7/layout/ChevronBlockProcess"/>
    <dgm:cxn modelId="{11119FA2-A668-4D10-B94C-3A252875DBDE}" type="presParOf" srcId="{5F20F61D-C184-4FAB-8A7F-E19AD1D9486A}" destId="{6F1C786A-F5DF-4984-9EF4-BE105A08F3CC}" srcOrd="1" destOrd="0" presId="urn:microsoft.com/office/officeart/2016/7/layout/ChevronBlockProcess"/>
    <dgm:cxn modelId="{08DFB8BB-F613-4DC8-A4B5-2138FAC94793}" type="presParOf" srcId="{4D5A66CA-4741-43BE-98F3-272D7F7F61BC}" destId="{1617E158-5814-408D-AC30-8BC65EFB5FBC}" srcOrd="1" destOrd="0" presId="urn:microsoft.com/office/officeart/2016/7/layout/ChevronBlockProcess"/>
    <dgm:cxn modelId="{66CCFD73-84EF-4C8D-A414-14B7EECA7200}" type="presParOf" srcId="{4D5A66CA-4741-43BE-98F3-272D7F7F61BC}" destId="{347E7919-9549-45C8-AF4A-29681B9AA942}" srcOrd="2" destOrd="0" presId="urn:microsoft.com/office/officeart/2016/7/layout/ChevronBlockProcess"/>
    <dgm:cxn modelId="{EFE3B3DB-F459-4D20-A994-635A48CF5CE0}" type="presParOf" srcId="{347E7919-9549-45C8-AF4A-29681B9AA942}" destId="{BD6D4909-B34D-48FE-A945-12DAFCB4E5F3}" srcOrd="0" destOrd="0" presId="urn:microsoft.com/office/officeart/2016/7/layout/ChevronBlockProcess"/>
    <dgm:cxn modelId="{9BF4803A-9AA2-48DA-8A53-455B5FE14FAB}" type="presParOf" srcId="{347E7919-9549-45C8-AF4A-29681B9AA942}" destId="{9EDB09FC-AFCC-44CE-B623-97C808327DAA}" srcOrd="1" destOrd="0" presId="urn:microsoft.com/office/officeart/2016/7/layout/ChevronBlockProcess"/>
    <dgm:cxn modelId="{43AEBCF0-CEBF-4B75-9468-D107B29E53ED}" type="presParOf" srcId="{4D5A66CA-4741-43BE-98F3-272D7F7F61BC}" destId="{14755F5D-A853-4AC7-A844-022C678622DD}" srcOrd="3" destOrd="0" presId="urn:microsoft.com/office/officeart/2016/7/layout/ChevronBlockProcess"/>
    <dgm:cxn modelId="{CF97B988-2ADA-404C-96ED-7D285B6554D5}" type="presParOf" srcId="{4D5A66CA-4741-43BE-98F3-272D7F7F61BC}" destId="{323F9D97-05E4-42F8-8129-8B1A565CCF37}" srcOrd="4" destOrd="0" presId="urn:microsoft.com/office/officeart/2016/7/layout/ChevronBlockProcess"/>
    <dgm:cxn modelId="{B9D4F175-2A35-4FFF-AB20-F529D09C661D}" type="presParOf" srcId="{323F9D97-05E4-42F8-8129-8B1A565CCF37}" destId="{C33375B4-ABA0-47AD-9DE8-C32D6FE85935}" srcOrd="0" destOrd="0" presId="urn:microsoft.com/office/officeart/2016/7/layout/ChevronBlockProcess"/>
    <dgm:cxn modelId="{64F733AD-93B7-4249-BE3F-0BC8D1D876C6}" type="presParOf" srcId="{323F9D97-05E4-42F8-8129-8B1A565CCF37}" destId="{0BC0CB67-0EA9-4DA3-9A7B-09E9F2F4522B}" srcOrd="1" destOrd="0" presId="urn:microsoft.com/office/officeart/2016/7/layout/ChevronBlockProcess"/>
    <dgm:cxn modelId="{F93002D7-3D03-4A66-B456-F57DC7F35AC7}" type="presParOf" srcId="{4D5A66CA-4741-43BE-98F3-272D7F7F61BC}" destId="{2D2B20C2-11F3-48CD-94F6-B37D3587F0F8}" srcOrd="5" destOrd="0" presId="urn:microsoft.com/office/officeart/2016/7/layout/ChevronBlockProcess"/>
    <dgm:cxn modelId="{57BA147F-9215-428D-AB23-8A273D95C7CE}" type="presParOf" srcId="{4D5A66CA-4741-43BE-98F3-272D7F7F61BC}" destId="{F31BAC33-5C7A-4ECA-B0E6-D9DF7E9C98D8}" srcOrd="6" destOrd="0" presId="urn:microsoft.com/office/officeart/2016/7/layout/ChevronBlockProcess"/>
    <dgm:cxn modelId="{2835C98F-5245-4553-B772-ABA8F0010718}" type="presParOf" srcId="{F31BAC33-5C7A-4ECA-B0E6-D9DF7E9C98D8}" destId="{DA33B896-13C5-4C13-B2C2-2788497D6B6C}" srcOrd="0" destOrd="0" presId="urn:microsoft.com/office/officeart/2016/7/layout/ChevronBlockProcess"/>
    <dgm:cxn modelId="{7E9D3DF2-E07F-4DA4-97AE-B5BCC41BF006}" type="presParOf" srcId="{F31BAC33-5C7A-4ECA-B0E6-D9DF7E9C98D8}" destId="{F294BB71-9C1F-489C-8469-E4EFCE26E79F}" srcOrd="1" destOrd="0" presId="urn:microsoft.com/office/officeart/2016/7/layout/Chevron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3326E8-28FD-4063-A621-BC06503697C8}">
      <dsp:nvSpPr>
        <dsp:cNvPr id="0" name=""/>
        <dsp:cNvSpPr/>
      </dsp:nvSpPr>
      <dsp:spPr>
        <a:xfrm>
          <a:off x="0" y="175229"/>
          <a:ext cx="11031181" cy="6993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6142" tIns="124968" rIns="856142"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Knows you well</a:t>
          </a:r>
        </a:p>
        <a:p>
          <a:pPr marL="114300" lvl="1" indent="-114300" algn="l" defTabSz="622300">
            <a:lnSpc>
              <a:spcPct val="90000"/>
            </a:lnSpc>
            <a:spcBef>
              <a:spcPct val="0"/>
            </a:spcBef>
            <a:spcAft>
              <a:spcPct val="15000"/>
            </a:spcAft>
            <a:buChar char="•"/>
          </a:pPr>
          <a:r>
            <a:rPr lang="en-US" sz="1400" kern="1200" dirty="0"/>
            <a:t>Can speak to your skills/ability to work with the program </a:t>
          </a:r>
        </a:p>
      </dsp:txBody>
      <dsp:txXfrm>
        <a:off x="0" y="175229"/>
        <a:ext cx="11031181" cy="699300"/>
      </dsp:txXfrm>
    </dsp:sp>
    <dsp:sp modelId="{592B7C7E-9E67-4940-8DDD-CCDCE73D405D}">
      <dsp:nvSpPr>
        <dsp:cNvPr id="0" name=""/>
        <dsp:cNvSpPr/>
      </dsp:nvSpPr>
      <dsp:spPr>
        <a:xfrm>
          <a:off x="551559" y="86669"/>
          <a:ext cx="7721826" cy="17712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91867" tIns="0" rIns="291867" bIns="0" numCol="1" spcCol="1270" anchor="ctr" anchorCtr="0">
          <a:noAutofit/>
        </a:bodyPr>
        <a:lstStyle/>
        <a:p>
          <a:pPr marL="0" lvl="0" indent="0" algn="l" defTabSz="622300">
            <a:lnSpc>
              <a:spcPct val="90000"/>
            </a:lnSpc>
            <a:spcBef>
              <a:spcPct val="0"/>
            </a:spcBef>
            <a:spcAft>
              <a:spcPct val="35000"/>
            </a:spcAft>
            <a:buNone/>
          </a:pPr>
          <a:r>
            <a:rPr lang="en-US" sz="1400" kern="1200"/>
            <a:t>Letters of Recommendation </a:t>
          </a:r>
        </a:p>
      </dsp:txBody>
      <dsp:txXfrm>
        <a:off x="560205" y="95315"/>
        <a:ext cx="7704534" cy="159828"/>
      </dsp:txXfrm>
    </dsp:sp>
    <dsp:sp modelId="{9CD3EEA9-4CE7-4839-AA62-EDE80F7812DA}">
      <dsp:nvSpPr>
        <dsp:cNvPr id="0" name=""/>
        <dsp:cNvSpPr/>
      </dsp:nvSpPr>
      <dsp:spPr>
        <a:xfrm>
          <a:off x="0" y="995489"/>
          <a:ext cx="11031181" cy="945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6142" tIns="124968" rIns="856142"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Check if official/unofficial</a:t>
          </a:r>
        </a:p>
        <a:p>
          <a:pPr marL="114300" lvl="1" indent="-114300" algn="l" defTabSz="622300">
            <a:lnSpc>
              <a:spcPct val="90000"/>
            </a:lnSpc>
            <a:spcBef>
              <a:spcPct val="0"/>
            </a:spcBef>
            <a:spcAft>
              <a:spcPct val="15000"/>
            </a:spcAft>
            <a:buChar char="•"/>
          </a:pPr>
          <a:r>
            <a:rPr lang="en-US" sz="1400" kern="1200" dirty="0"/>
            <a:t>– pdf is okay – as long as it’s generated by institution </a:t>
          </a:r>
        </a:p>
        <a:p>
          <a:pPr marL="114300" lvl="1" indent="-114300" algn="l" defTabSz="622300">
            <a:lnSpc>
              <a:spcPct val="90000"/>
            </a:lnSpc>
            <a:spcBef>
              <a:spcPct val="0"/>
            </a:spcBef>
            <a:spcAft>
              <a:spcPct val="15000"/>
            </a:spcAft>
            <a:buChar char="•"/>
          </a:pPr>
          <a:r>
            <a:rPr lang="en-US" sz="1400" kern="1200" dirty="0"/>
            <a:t>All transcripts after high school </a:t>
          </a:r>
        </a:p>
      </dsp:txBody>
      <dsp:txXfrm>
        <a:off x="0" y="995489"/>
        <a:ext cx="11031181" cy="945000"/>
      </dsp:txXfrm>
    </dsp:sp>
    <dsp:sp modelId="{270088B6-A1C8-4731-B9A9-E762D252BBF1}">
      <dsp:nvSpPr>
        <dsp:cNvPr id="0" name=""/>
        <dsp:cNvSpPr/>
      </dsp:nvSpPr>
      <dsp:spPr>
        <a:xfrm>
          <a:off x="551559" y="906929"/>
          <a:ext cx="7721826" cy="17712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91867" tIns="0" rIns="291867" bIns="0" numCol="1" spcCol="1270" anchor="ctr" anchorCtr="0">
          <a:noAutofit/>
        </a:bodyPr>
        <a:lstStyle/>
        <a:p>
          <a:pPr marL="0" lvl="0" indent="0" algn="l" defTabSz="622300">
            <a:lnSpc>
              <a:spcPct val="90000"/>
            </a:lnSpc>
            <a:spcBef>
              <a:spcPct val="0"/>
            </a:spcBef>
            <a:spcAft>
              <a:spcPct val="35000"/>
            </a:spcAft>
            <a:buNone/>
          </a:pPr>
          <a:r>
            <a:rPr lang="en-US" sz="1400" kern="1200"/>
            <a:t>Transcripts </a:t>
          </a:r>
        </a:p>
      </dsp:txBody>
      <dsp:txXfrm>
        <a:off x="560205" y="915575"/>
        <a:ext cx="7704534" cy="159828"/>
      </dsp:txXfrm>
    </dsp:sp>
    <dsp:sp modelId="{F4F71236-A0CD-4352-9458-F4E26DE8167E}">
      <dsp:nvSpPr>
        <dsp:cNvPr id="0" name=""/>
        <dsp:cNvSpPr/>
      </dsp:nvSpPr>
      <dsp:spPr>
        <a:xfrm>
          <a:off x="0" y="2061449"/>
          <a:ext cx="11031181" cy="44415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6142" tIns="124968" rIns="856142"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Select that your form can be used by other universities </a:t>
          </a:r>
        </a:p>
      </dsp:txBody>
      <dsp:txXfrm>
        <a:off x="0" y="2061449"/>
        <a:ext cx="11031181" cy="444150"/>
      </dsp:txXfrm>
    </dsp:sp>
    <dsp:sp modelId="{7B3D0DE2-1116-4C66-A09D-BEE63B8929D5}">
      <dsp:nvSpPr>
        <dsp:cNvPr id="0" name=""/>
        <dsp:cNvSpPr/>
      </dsp:nvSpPr>
      <dsp:spPr>
        <a:xfrm>
          <a:off x="551559" y="1972889"/>
          <a:ext cx="7721826" cy="17712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91867" tIns="0" rIns="291867" bIns="0" numCol="1" spcCol="1270" anchor="ctr" anchorCtr="0">
          <a:noAutofit/>
        </a:bodyPr>
        <a:lstStyle/>
        <a:p>
          <a:pPr marL="0" lvl="0" indent="0" algn="l" defTabSz="622300">
            <a:lnSpc>
              <a:spcPct val="90000"/>
            </a:lnSpc>
            <a:spcBef>
              <a:spcPct val="0"/>
            </a:spcBef>
            <a:spcAft>
              <a:spcPct val="35000"/>
            </a:spcAft>
            <a:buNone/>
          </a:pPr>
          <a:r>
            <a:rPr lang="en-US" sz="1400" kern="1200" dirty="0"/>
            <a:t>Application Forms </a:t>
          </a:r>
        </a:p>
      </dsp:txBody>
      <dsp:txXfrm>
        <a:off x="560205" y="1981535"/>
        <a:ext cx="7704534" cy="159828"/>
      </dsp:txXfrm>
    </dsp:sp>
    <dsp:sp modelId="{3773FFE0-7FE3-4118-801B-61CF9F4565F6}">
      <dsp:nvSpPr>
        <dsp:cNvPr id="0" name=""/>
        <dsp:cNvSpPr/>
      </dsp:nvSpPr>
      <dsp:spPr>
        <a:xfrm>
          <a:off x="0" y="2626560"/>
          <a:ext cx="11031181" cy="6993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6142" tIns="124968" rIns="856142"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Everything up-to-date</a:t>
          </a:r>
        </a:p>
        <a:p>
          <a:pPr marL="114300" lvl="1" indent="-114300" algn="l" defTabSz="622300">
            <a:lnSpc>
              <a:spcPct val="90000"/>
            </a:lnSpc>
            <a:spcBef>
              <a:spcPct val="0"/>
            </a:spcBef>
            <a:spcAft>
              <a:spcPct val="15000"/>
            </a:spcAft>
            <a:buChar char="•"/>
          </a:pPr>
          <a:r>
            <a:rPr lang="en-US" sz="1400" kern="1200" dirty="0"/>
            <a:t>Only 1-page – leave off unrelated/old items</a:t>
          </a:r>
        </a:p>
      </dsp:txBody>
      <dsp:txXfrm>
        <a:off x="0" y="2626560"/>
        <a:ext cx="11031181" cy="699300"/>
      </dsp:txXfrm>
    </dsp:sp>
    <dsp:sp modelId="{F9CAEAEA-5AE9-405D-9AC2-EA39FB4A7853}">
      <dsp:nvSpPr>
        <dsp:cNvPr id="0" name=""/>
        <dsp:cNvSpPr/>
      </dsp:nvSpPr>
      <dsp:spPr>
        <a:xfrm>
          <a:off x="551559" y="2538000"/>
          <a:ext cx="7721826" cy="17712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91867" tIns="0" rIns="291867" bIns="0" numCol="1" spcCol="1270" anchor="ctr" anchorCtr="0">
          <a:noAutofit/>
        </a:bodyPr>
        <a:lstStyle/>
        <a:p>
          <a:pPr marL="0" lvl="0" indent="0" algn="l" defTabSz="622300">
            <a:lnSpc>
              <a:spcPct val="90000"/>
            </a:lnSpc>
            <a:spcBef>
              <a:spcPct val="0"/>
            </a:spcBef>
            <a:spcAft>
              <a:spcPct val="35000"/>
            </a:spcAft>
            <a:buNone/>
          </a:pPr>
          <a:r>
            <a:rPr lang="en-US" sz="1400" kern="1200"/>
            <a:t>Resumes </a:t>
          </a:r>
        </a:p>
      </dsp:txBody>
      <dsp:txXfrm>
        <a:off x="560205" y="2546646"/>
        <a:ext cx="7704534" cy="159828"/>
      </dsp:txXfrm>
    </dsp:sp>
    <dsp:sp modelId="{A9A91EB2-627D-4B91-85FB-64FCE28E608D}">
      <dsp:nvSpPr>
        <dsp:cNvPr id="0" name=""/>
        <dsp:cNvSpPr/>
      </dsp:nvSpPr>
      <dsp:spPr>
        <a:xfrm>
          <a:off x="0" y="3446820"/>
          <a:ext cx="11031181" cy="44415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6142" tIns="124968" rIns="856142"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Don’t send google docs, other ‘downloads’ – attach all as pdf unless otherwise specified. </a:t>
          </a:r>
        </a:p>
      </dsp:txBody>
      <dsp:txXfrm>
        <a:off x="0" y="3446820"/>
        <a:ext cx="11031181" cy="444150"/>
      </dsp:txXfrm>
    </dsp:sp>
    <dsp:sp modelId="{4114B61E-6EAB-497A-BBFE-489530C89DC1}">
      <dsp:nvSpPr>
        <dsp:cNvPr id="0" name=""/>
        <dsp:cNvSpPr/>
      </dsp:nvSpPr>
      <dsp:spPr>
        <a:xfrm>
          <a:off x="551559" y="3358260"/>
          <a:ext cx="7721826" cy="17712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91867" tIns="0" rIns="291867" bIns="0" numCol="1" spcCol="1270" anchor="ctr" anchorCtr="0">
          <a:noAutofit/>
        </a:bodyPr>
        <a:lstStyle/>
        <a:p>
          <a:pPr marL="0" lvl="0" indent="0" algn="l" defTabSz="622300">
            <a:lnSpc>
              <a:spcPct val="90000"/>
            </a:lnSpc>
            <a:spcBef>
              <a:spcPct val="0"/>
            </a:spcBef>
            <a:spcAft>
              <a:spcPct val="35000"/>
            </a:spcAft>
            <a:buNone/>
          </a:pPr>
          <a:r>
            <a:rPr lang="en-US" sz="1400" kern="1200"/>
            <a:t>Other </a:t>
          </a:r>
        </a:p>
      </dsp:txBody>
      <dsp:txXfrm>
        <a:off x="560205" y="3366906"/>
        <a:ext cx="7704534" cy="1598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844AFE-3B58-4972-9B92-65EBBB55CE9C}">
      <dsp:nvSpPr>
        <dsp:cNvPr id="0" name=""/>
        <dsp:cNvSpPr/>
      </dsp:nvSpPr>
      <dsp:spPr>
        <a:xfrm>
          <a:off x="13089" y="520196"/>
          <a:ext cx="2877355" cy="863206"/>
        </a:xfrm>
        <a:prstGeom prst="chevron">
          <a:avLst>
            <a:gd name="adj" fmla="val 3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582" tIns="106582" rIns="106582" bIns="106582" numCol="1" spcCol="1270" anchor="ctr" anchorCtr="0">
          <a:noAutofit/>
        </a:bodyPr>
        <a:lstStyle/>
        <a:p>
          <a:pPr marL="0" lvl="0" indent="0" algn="ctr" defTabSz="1244600">
            <a:lnSpc>
              <a:spcPct val="90000"/>
            </a:lnSpc>
            <a:spcBef>
              <a:spcPct val="0"/>
            </a:spcBef>
            <a:spcAft>
              <a:spcPct val="35000"/>
            </a:spcAft>
            <a:buNone/>
          </a:pPr>
          <a:r>
            <a:rPr lang="en-US" sz="2800" kern="1200"/>
            <a:t>Front</a:t>
          </a:r>
        </a:p>
      </dsp:txBody>
      <dsp:txXfrm>
        <a:off x="272051" y="520196"/>
        <a:ext cx="2359431" cy="863206"/>
      </dsp:txXfrm>
    </dsp:sp>
    <dsp:sp modelId="{6F1C786A-F5DF-4984-9EF4-BE105A08F3CC}">
      <dsp:nvSpPr>
        <dsp:cNvPr id="0" name=""/>
        <dsp:cNvSpPr/>
      </dsp:nvSpPr>
      <dsp:spPr>
        <a:xfrm>
          <a:off x="13089" y="1383403"/>
          <a:ext cx="2618393" cy="207403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6911" tIns="206911" rIns="206911" bIns="413823" numCol="1" spcCol="1270" anchor="t" anchorCtr="0">
          <a:noAutofit/>
        </a:bodyPr>
        <a:lstStyle/>
        <a:p>
          <a:pPr marL="0" lvl="0" indent="0" algn="l" defTabSz="577850">
            <a:lnSpc>
              <a:spcPct val="90000"/>
            </a:lnSpc>
            <a:spcBef>
              <a:spcPct val="0"/>
            </a:spcBef>
            <a:spcAft>
              <a:spcPct val="35000"/>
            </a:spcAft>
            <a:buNone/>
          </a:pPr>
          <a:r>
            <a:rPr lang="en-US" sz="1300" kern="1200"/>
            <a:t>Up Front Rules </a:t>
          </a:r>
        </a:p>
        <a:p>
          <a:pPr marL="57150" lvl="1" indent="-57150" algn="l" defTabSz="444500">
            <a:lnSpc>
              <a:spcPct val="90000"/>
            </a:lnSpc>
            <a:spcBef>
              <a:spcPct val="0"/>
            </a:spcBef>
            <a:spcAft>
              <a:spcPct val="15000"/>
            </a:spcAft>
            <a:buChar char="•"/>
          </a:pPr>
          <a:r>
            <a:rPr lang="en-US" sz="1000" kern="1200"/>
            <a:t>Look for formatting requirements and length </a:t>
          </a:r>
        </a:p>
        <a:p>
          <a:pPr marL="57150" lvl="1" indent="-57150" algn="l" defTabSz="444500">
            <a:lnSpc>
              <a:spcPct val="90000"/>
            </a:lnSpc>
            <a:spcBef>
              <a:spcPct val="0"/>
            </a:spcBef>
            <a:spcAft>
              <a:spcPct val="15000"/>
            </a:spcAft>
            <a:buChar char="•"/>
          </a:pPr>
          <a:r>
            <a:rPr lang="en-US" sz="1000" kern="1200"/>
            <a:t>If none: 12pts, Times/Ariel fonts, 1” margins, pdf or word doc., 1-2 pages</a:t>
          </a:r>
        </a:p>
      </dsp:txBody>
      <dsp:txXfrm>
        <a:off x="13089" y="1383403"/>
        <a:ext cx="2618393" cy="2074039"/>
      </dsp:txXfrm>
    </dsp:sp>
    <dsp:sp modelId="{BD6D4909-B34D-48FE-A945-12DAFCB4E5F3}">
      <dsp:nvSpPr>
        <dsp:cNvPr id="0" name=""/>
        <dsp:cNvSpPr/>
      </dsp:nvSpPr>
      <dsp:spPr>
        <a:xfrm>
          <a:off x="2833674" y="520196"/>
          <a:ext cx="2877355" cy="863206"/>
        </a:xfrm>
        <a:prstGeom prst="chevron">
          <a:avLst>
            <a:gd name="adj" fmla="val 3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582" tIns="106582" rIns="106582" bIns="106582" numCol="1" spcCol="1270" anchor="ctr" anchorCtr="0">
          <a:noAutofit/>
        </a:bodyPr>
        <a:lstStyle/>
        <a:p>
          <a:pPr marL="0" lvl="0" indent="0" algn="ctr" defTabSz="1244600">
            <a:lnSpc>
              <a:spcPct val="90000"/>
            </a:lnSpc>
            <a:spcBef>
              <a:spcPct val="0"/>
            </a:spcBef>
            <a:spcAft>
              <a:spcPct val="35000"/>
            </a:spcAft>
            <a:buNone/>
          </a:pPr>
          <a:r>
            <a:rPr lang="en-US" sz="2800" kern="1200"/>
            <a:t>Content</a:t>
          </a:r>
        </a:p>
      </dsp:txBody>
      <dsp:txXfrm>
        <a:off x="3092636" y="520196"/>
        <a:ext cx="2359431" cy="863206"/>
      </dsp:txXfrm>
    </dsp:sp>
    <dsp:sp modelId="{9EDB09FC-AFCC-44CE-B623-97C808327DAA}">
      <dsp:nvSpPr>
        <dsp:cNvPr id="0" name=""/>
        <dsp:cNvSpPr/>
      </dsp:nvSpPr>
      <dsp:spPr>
        <a:xfrm>
          <a:off x="2833674" y="1383403"/>
          <a:ext cx="2618393" cy="207403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6911" tIns="206911" rIns="206911" bIns="413823" numCol="1" spcCol="1270" anchor="t" anchorCtr="0">
          <a:noAutofit/>
        </a:bodyPr>
        <a:lstStyle/>
        <a:p>
          <a:pPr marL="0" lvl="0" indent="0" algn="l" defTabSz="577850">
            <a:lnSpc>
              <a:spcPct val="90000"/>
            </a:lnSpc>
            <a:spcBef>
              <a:spcPct val="0"/>
            </a:spcBef>
            <a:spcAft>
              <a:spcPct val="35000"/>
            </a:spcAft>
            <a:buNone/>
          </a:pPr>
          <a:r>
            <a:rPr lang="en-US" sz="1300" kern="1200"/>
            <a:t>Content: Things To Do</a:t>
          </a:r>
        </a:p>
        <a:p>
          <a:pPr marL="57150" lvl="1" indent="-57150" algn="l" defTabSz="444500">
            <a:lnSpc>
              <a:spcPct val="90000"/>
            </a:lnSpc>
            <a:spcBef>
              <a:spcPct val="0"/>
            </a:spcBef>
            <a:spcAft>
              <a:spcPct val="15000"/>
            </a:spcAft>
            <a:buChar char="•"/>
          </a:pPr>
          <a:r>
            <a:rPr lang="en-US" sz="1000" kern="1200"/>
            <a:t>Answer the questions that are asked. </a:t>
          </a:r>
        </a:p>
        <a:p>
          <a:pPr marL="57150" lvl="1" indent="-57150" algn="l" defTabSz="444500">
            <a:lnSpc>
              <a:spcPct val="90000"/>
            </a:lnSpc>
            <a:spcBef>
              <a:spcPct val="0"/>
            </a:spcBef>
            <a:spcAft>
              <a:spcPct val="15000"/>
            </a:spcAft>
            <a:buChar char="•"/>
          </a:pPr>
          <a:r>
            <a:rPr lang="en-US" sz="1000" kern="1200"/>
            <a:t>Be specific. </a:t>
          </a:r>
        </a:p>
        <a:p>
          <a:pPr marL="57150" lvl="1" indent="-57150" algn="l" defTabSz="444500">
            <a:lnSpc>
              <a:spcPct val="90000"/>
            </a:lnSpc>
            <a:spcBef>
              <a:spcPct val="0"/>
            </a:spcBef>
            <a:spcAft>
              <a:spcPct val="15000"/>
            </a:spcAft>
            <a:buChar char="•"/>
          </a:pPr>
          <a:r>
            <a:rPr lang="en-US" sz="1000" kern="1200"/>
            <a:t>Tell what you know. </a:t>
          </a:r>
        </a:p>
        <a:p>
          <a:pPr marL="57150" lvl="1" indent="-57150" algn="l" defTabSz="444500">
            <a:lnSpc>
              <a:spcPct val="90000"/>
            </a:lnSpc>
            <a:spcBef>
              <a:spcPct val="0"/>
            </a:spcBef>
            <a:spcAft>
              <a:spcPct val="15000"/>
            </a:spcAft>
            <a:buChar char="•"/>
          </a:pPr>
          <a:r>
            <a:rPr lang="en-US" sz="1000" kern="1200"/>
            <a:t>Write well and correctly.</a:t>
          </a:r>
        </a:p>
        <a:p>
          <a:pPr marL="57150" lvl="1" indent="-57150" algn="l" defTabSz="444500">
            <a:lnSpc>
              <a:spcPct val="90000"/>
            </a:lnSpc>
            <a:spcBef>
              <a:spcPct val="0"/>
            </a:spcBef>
            <a:spcAft>
              <a:spcPct val="15000"/>
            </a:spcAft>
            <a:buChar char="•"/>
          </a:pPr>
          <a:r>
            <a:rPr lang="en-US" sz="1000" kern="1200"/>
            <a:t>Tell a story! How does the REU (or ANYTHING) fit into your story (past/goals, etc.)?</a:t>
          </a:r>
        </a:p>
      </dsp:txBody>
      <dsp:txXfrm>
        <a:off x="2833674" y="1383403"/>
        <a:ext cx="2618393" cy="2074039"/>
      </dsp:txXfrm>
    </dsp:sp>
    <dsp:sp modelId="{C33375B4-ABA0-47AD-9DE8-C32D6FE85935}">
      <dsp:nvSpPr>
        <dsp:cNvPr id="0" name=""/>
        <dsp:cNvSpPr/>
      </dsp:nvSpPr>
      <dsp:spPr>
        <a:xfrm>
          <a:off x="5654259" y="520196"/>
          <a:ext cx="2877355" cy="863206"/>
        </a:xfrm>
        <a:prstGeom prst="chevron">
          <a:avLst>
            <a:gd name="adj" fmla="val 3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582" tIns="106582" rIns="106582" bIns="106582" numCol="1" spcCol="1270" anchor="ctr" anchorCtr="0">
          <a:noAutofit/>
        </a:bodyPr>
        <a:lstStyle/>
        <a:p>
          <a:pPr marL="0" lvl="0" indent="0" algn="ctr" defTabSz="1244600">
            <a:lnSpc>
              <a:spcPct val="90000"/>
            </a:lnSpc>
            <a:spcBef>
              <a:spcPct val="0"/>
            </a:spcBef>
            <a:spcAft>
              <a:spcPct val="35000"/>
            </a:spcAft>
            <a:buNone/>
          </a:pPr>
          <a:r>
            <a:rPr lang="en-US" sz="2800" kern="1200"/>
            <a:t>Content</a:t>
          </a:r>
        </a:p>
      </dsp:txBody>
      <dsp:txXfrm>
        <a:off x="5913221" y="520196"/>
        <a:ext cx="2359431" cy="863206"/>
      </dsp:txXfrm>
    </dsp:sp>
    <dsp:sp modelId="{0BC0CB67-0EA9-4DA3-9A7B-09E9F2F4522B}">
      <dsp:nvSpPr>
        <dsp:cNvPr id="0" name=""/>
        <dsp:cNvSpPr/>
      </dsp:nvSpPr>
      <dsp:spPr>
        <a:xfrm>
          <a:off x="5654259" y="1383403"/>
          <a:ext cx="2618393" cy="207403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6911" tIns="206911" rIns="206911" bIns="413823" numCol="1" spcCol="1270" anchor="t" anchorCtr="0">
          <a:noAutofit/>
        </a:bodyPr>
        <a:lstStyle/>
        <a:p>
          <a:pPr marL="0" lvl="0" indent="0" algn="l" defTabSz="577850">
            <a:lnSpc>
              <a:spcPct val="90000"/>
            </a:lnSpc>
            <a:spcBef>
              <a:spcPct val="0"/>
            </a:spcBef>
            <a:spcAft>
              <a:spcPct val="35000"/>
            </a:spcAft>
            <a:buNone/>
          </a:pPr>
          <a:r>
            <a:rPr lang="en-US" sz="1300" kern="1200"/>
            <a:t>Content: Things Not to Do</a:t>
          </a:r>
        </a:p>
        <a:p>
          <a:pPr marL="57150" lvl="1" indent="-57150" algn="l" defTabSz="444500">
            <a:lnSpc>
              <a:spcPct val="90000"/>
            </a:lnSpc>
            <a:spcBef>
              <a:spcPct val="0"/>
            </a:spcBef>
            <a:spcAft>
              <a:spcPct val="15000"/>
            </a:spcAft>
            <a:buChar char="•"/>
          </a:pPr>
          <a:r>
            <a:rPr lang="en-US" sz="1000" kern="1200"/>
            <a:t>Don’t be impersonal or fake.</a:t>
          </a:r>
        </a:p>
        <a:p>
          <a:pPr marL="57150" lvl="1" indent="-57150" algn="l" defTabSz="444500">
            <a:lnSpc>
              <a:spcPct val="90000"/>
            </a:lnSpc>
            <a:spcBef>
              <a:spcPct val="0"/>
            </a:spcBef>
            <a:spcAft>
              <a:spcPct val="15000"/>
            </a:spcAft>
            <a:buChar char="•"/>
          </a:pPr>
          <a:r>
            <a:rPr lang="en-US" sz="1000" kern="1200"/>
            <a:t>Don’t repeat info from form/website, or project descriptions.</a:t>
          </a:r>
        </a:p>
        <a:p>
          <a:pPr marL="57150" lvl="1" indent="-57150" algn="l" defTabSz="444500">
            <a:lnSpc>
              <a:spcPct val="90000"/>
            </a:lnSpc>
            <a:spcBef>
              <a:spcPct val="0"/>
            </a:spcBef>
            <a:spcAft>
              <a:spcPct val="15000"/>
            </a:spcAft>
            <a:buChar char="•"/>
          </a:pPr>
          <a:r>
            <a:rPr lang="en-US" sz="1000" kern="1200" dirty="0"/>
            <a:t>Don’t emphasize negatives – that’s not the point of this statement. </a:t>
          </a:r>
        </a:p>
        <a:p>
          <a:pPr marL="57150" lvl="1" indent="-57150" algn="l" defTabSz="444500">
            <a:lnSpc>
              <a:spcPct val="90000"/>
            </a:lnSpc>
            <a:spcBef>
              <a:spcPct val="0"/>
            </a:spcBef>
            <a:spcAft>
              <a:spcPct val="15000"/>
            </a:spcAft>
            <a:buChar char="•"/>
          </a:pPr>
          <a:r>
            <a:rPr lang="en-US" sz="1000" kern="1200"/>
            <a:t>Don’t try to be funny. </a:t>
          </a:r>
        </a:p>
      </dsp:txBody>
      <dsp:txXfrm>
        <a:off x="5654259" y="1383403"/>
        <a:ext cx="2618393" cy="2074039"/>
      </dsp:txXfrm>
    </dsp:sp>
    <dsp:sp modelId="{DA33B896-13C5-4C13-B2C2-2788497D6B6C}">
      <dsp:nvSpPr>
        <dsp:cNvPr id="0" name=""/>
        <dsp:cNvSpPr/>
      </dsp:nvSpPr>
      <dsp:spPr>
        <a:xfrm>
          <a:off x="8474843" y="520196"/>
          <a:ext cx="2877355" cy="863206"/>
        </a:xfrm>
        <a:prstGeom prst="chevron">
          <a:avLst>
            <a:gd name="adj" fmla="val 3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582" tIns="106582" rIns="106582" bIns="106582" numCol="1" spcCol="1270" anchor="ctr" anchorCtr="0">
          <a:noAutofit/>
        </a:bodyPr>
        <a:lstStyle/>
        <a:p>
          <a:pPr marL="0" lvl="0" indent="0" algn="ctr" defTabSz="1244600">
            <a:lnSpc>
              <a:spcPct val="90000"/>
            </a:lnSpc>
            <a:spcBef>
              <a:spcPct val="0"/>
            </a:spcBef>
            <a:spcAft>
              <a:spcPct val="35000"/>
            </a:spcAft>
            <a:buNone/>
          </a:pPr>
          <a:r>
            <a:rPr lang="en-US" sz="2800" kern="1200"/>
            <a:t>Link</a:t>
          </a:r>
        </a:p>
      </dsp:txBody>
      <dsp:txXfrm>
        <a:off x="8733805" y="520196"/>
        <a:ext cx="2359431" cy="863206"/>
      </dsp:txXfrm>
    </dsp:sp>
    <dsp:sp modelId="{F294BB71-9C1F-489C-8469-E4EFCE26E79F}">
      <dsp:nvSpPr>
        <dsp:cNvPr id="0" name=""/>
        <dsp:cNvSpPr/>
      </dsp:nvSpPr>
      <dsp:spPr>
        <a:xfrm>
          <a:off x="8474843" y="1383403"/>
          <a:ext cx="2618393" cy="207403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6911" tIns="206911" rIns="206911" bIns="413823" numCol="1" spcCol="1270" anchor="t" anchorCtr="0">
          <a:noAutofit/>
        </a:bodyPr>
        <a:lstStyle/>
        <a:p>
          <a:pPr marL="0" lvl="0" indent="0" algn="l" defTabSz="577850">
            <a:lnSpc>
              <a:spcPct val="90000"/>
            </a:lnSpc>
            <a:spcBef>
              <a:spcPct val="0"/>
            </a:spcBef>
            <a:spcAft>
              <a:spcPct val="35000"/>
            </a:spcAft>
            <a:buNone/>
          </a:pPr>
          <a:r>
            <a:rPr lang="en-US" sz="1300" kern="1200" dirty="0"/>
            <a:t>Link to</a:t>
          </a:r>
          <a:r>
            <a:rPr lang="en-US" sz="1300" kern="1200" dirty="0">
              <a:highlight>
                <a:srgbClr val="FFFF00"/>
              </a:highlight>
            </a:rPr>
            <a:t> </a:t>
          </a:r>
          <a:r>
            <a:rPr lang="en-US" sz="1300" kern="1200" dirty="0">
              <a:highlight>
                <a:srgbClr val="FFFF00"/>
              </a:highlight>
              <a:hlinkClick xmlns:r="http://schemas.openxmlformats.org/officeDocument/2006/relationships" r:id="rId1"/>
            </a:rPr>
            <a:t>Writing a Statement of Interest </a:t>
          </a:r>
          <a:r>
            <a:rPr lang="en-US" sz="1300" kern="1200" dirty="0"/>
            <a:t>Video Tutorials </a:t>
          </a:r>
          <a:r>
            <a:rPr lang="en-US" sz="1300" kern="1200" dirty="0" err="1"/>
            <a:t>MassBay</a:t>
          </a:r>
          <a:endParaRPr lang="en-US" sz="1300" kern="1200" dirty="0"/>
        </a:p>
      </dsp:txBody>
      <dsp:txXfrm>
        <a:off x="8474843" y="1383403"/>
        <a:ext cx="2618393" cy="207403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680FBE-A8DF-4758-9AC4-3A9E1039168F}" type="datetimeFigureOut">
              <a:rPr lang="en-US" smtClean="0"/>
              <a:t>11/19/2025</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679768-A2FC-4D08-91F6-8DCE6C566B36}" type="slidenum">
              <a:rPr lang="en-US" smtClean="0"/>
              <a:t>‹#›</a:t>
            </a:fld>
            <a:endParaRPr lang="en-US" dirty="0"/>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577B-6902-467D-A26C-08A0DD5E4E03}" type="datetimeFigureOut">
              <a:rPr lang="en-US" smtClean="0"/>
              <a:t>11/19/2025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1EA0F-A667-4B49-8422-0062BC55E249}" type="slidenum">
              <a:rPr lang="en-US" smtClean="0"/>
              <a:t>‹#›</a:t>
            </a:fld>
            <a:endParaRPr lang="en-US" dirty="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a:t>
            </a:fld>
            <a:endParaRPr lang="en-US" dirty="0"/>
          </a:p>
        </p:txBody>
      </p:sp>
    </p:spTree>
    <p:extLst>
      <p:ext uri="{BB962C8B-B14F-4D97-AF65-F5344CB8AC3E}">
        <p14:creationId xmlns:p14="http://schemas.microsoft.com/office/powerpoint/2010/main" val="1011769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bwMode="blackWhite">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718549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12" name="Straight Connector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521207" y="448056"/>
            <a:ext cx="6877119" cy="640080"/>
          </a:xfrm>
        </p:spPr>
        <p:txBody>
          <a:bodyPr anchor="b" anchorCtr="0">
            <a:normAutofit/>
          </a:bodyPr>
          <a:lstStyle>
            <a:lvl1pPr>
              <a:defRPr sz="2800">
                <a:solidFill>
                  <a:schemeClr val="bg2">
                    <a:lumMod val="25000"/>
                  </a:schemeClr>
                </a:solidFill>
              </a:defRPr>
            </a:lvl1pPr>
          </a:lstStyle>
          <a:p>
            <a:r>
              <a:rPr lang="en-US"/>
              <a:t>Click to edit Master title style</a:t>
            </a:r>
            <a:endParaRPr lang="en-US" dirty="0"/>
          </a:p>
        </p:txBody>
      </p:sp>
      <p:sp>
        <p:nvSpPr>
          <p:cNvPr id="3" name="Content Placeholder 2"/>
          <p:cNvSpPr>
            <a:spLocks noGrp="1"/>
          </p:cNvSpPr>
          <p:nvPr>
            <p:ph sz="quarter" idx="10"/>
          </p:nvPr>
        </p:nvSpPr>
        <p:spPr>
          <a:xfrm>
            <a:off x="539496" y="1435608"/>
            <a:ext cx="4416552" cy="3977640"/>
          </a:xfrm>
        </p:spPr>
        <p:txBody>
          <a:bodyPr vert="horz" lIns="91440" tIns="45720" rIns="91440" bIns="45720" rtlCol="0">
            <a:normAutofit/>
          </a:bodyPr>
          <a:lstStyle>
            <a:lvl1pPr>
              <a:defRPr lang="en-US" sz="1200" smtClean="0">
                <a:solidFill>
                  <a:schemeClr val="tx1">
                    <a:lumMod val="75000"/>
                    <a:lumOff val="25000"/>
                  </a:schemeClr>
                </a:solidFill>
              </a:defRPr>
            </a:lvl1pPr>
            <a:lvl2pPr>
              <a:defRPr lang="en-US" sz="1200" smtClean="0">
                <a:solidFill>
                  <a:schemeClr val="tx1">
                    <a:lumMod val="75000"/>
                    <a:lumOff val="25000"/>
                  </a:schemeClr>
                </a:solidFill>
              </a:defRPr>
            </a:lvl2pPr>
            <a:lvl3pPr>
              <a:defRPr lang="en-US" sz="1200" smtClean="0">
                <a:solidFill>
                  <a:schemeClr val="tx1">
                    <a:lumMod val="75000"/>
                    <a:lumOff val="25000"/>
                  </a:schemeClr>
                </a:solidFill>
              </a:defRPr>
            </a:lvl3pPr>
            <a:lvl4pPr>
              <a:defRPr lang="en-US" sz="1200" smtClean="0">
                <a:solidFill>
                  <a:schemeClr val="tx1">
                    <a:lumMod val="75000"/>
                    <a:lumOff val="25000"/>
                  </a:schemeClr>
                </a:solidFill>
              </a:defRPr>
            </a:lvl4pPr>
            <a:lvl5pPr>
              <a:defRPr lang="en-US" sz="1200">
                <a:solidFill>
                  <a:schemeClr val="tx1">
                    <a:lumMod val="75000"/>
                    <a:lumOff val="25000"/>
                  </a:schemeClr>
                </a:solidFill>
              </a:defRPr>
            </a:lvl5pPr>
          </a:lstStyle>
          <a:p>
            <a:pPr marL="0" lvl="0" indent="0">
              <a:lnSpc>
                <a:spcPct val="150000"/>
              </a:lnSpc>
              <a:spcBef>
                <a:spcPts val="1000"/>
              </a:spcBef>
              <a:spcAft>
                <a:spcPts val="1200"/>
              </a:spcAft>
              <a:buNone/>
            </a:pPr>
            <a:r>
              <a:rPr lang="en-US"/>
              <a:t>Click to 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endParaRPr lang="en-US" dirty="0"/>
          </a:p>
        </p:txBody>
      </p:sp>
      <p:sp>
        <p:nvSpPr>
          <p:cNvPr id="6"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BEEBAAA-29B5-4AF5-BC5F-7E580C29002D}" type="datetimeFigureOut">
              <a:rPr lang="en-US" smtClean="0"/>
              <a:pPr/>
              <a:t>11/19/2025</a:t>
            </a:fld>
            <a:endParaRPr lang="en-US" dirty="0"/>
          </a:p>
        </p:txBody>
      </p:sp>
      <p:sp>
        <p:nvSpPr>
          <p:cNvPr id="7"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dirty="0"/>
          </a:p>
        </p:txBody>
      </p:sp>
      <p:sp>
        <p:nvSpPr>
          <p:cNvPr id="8" name="Slide Number Placeholder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p:cNvSpPr/>
          <p:nvPr userDrawn="1"/>
        </p:nvSpPr>
        <p:spPr bwMode="blackWhite">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521208" y="1536192"/>
            <a:ext cx="6876288" cy="640080"/>
          </a:xfrm>
        </p:spPr>
        <p:txBody>
          <a:bodyPr>
            <a:normAutofit/>
          </a:bodyPr>
          <a:lstStyle>
            <a:lvl1pPr>
              <a:defRPr sz="3600">
                <a:solidFill>
                  <a:schemeClr val="bg1"/>
                </a:solidFill>
              </a:defRPr>
            </a:lvl1pPr>
          </a:lstStyle>
          <a:p>
            <a:r>
              <a:rPr lang="en-US"/>
              <a:t>Click to edit Master title style</a:t>
            </a:r>
            <a:endParaRPr lang="en-US" dirty="0"/>
          </a:p>
        </p:txBody>
      </p:sp>
      <p:sp>
        <p:nvSpPr>
          <p:cNvPr id="7" name="Content Placeholder 6"/>
          <p:cNvSpPr>
            <a:spLocks noGrp="1"/>
          </p:cNvSpPr>
          <p:nvPr>
            <p:ph sz="quarter" idx="13"/>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mj-lt"/>
              </a:defRPr>
            </a:lvl1pPr>
            <a:lvl2pPr>
              <a:defRPr lang="en-US" sz="1200" dirty="0" smtClean="0">
                <a:solidFill>
                  <a:schemeClr val="tx1">
                    <a:lumMod val="75000"/>
                    <a:lumOff val="25000"/>
                  </a:schemeClr>
                </a:solidFill>
              </a:defRPr>
            </a:lvl2pPr>
            <a:lvl3pPr>
              <a:defRPr lang="en-US" sz="1200" dirty="0" smtClean="0">
                <a:solidFill>
                  <a:schemeClr val="tx1">
                    <a:lumMod val="75000"/>
                    <a:lumOff val="25000"/>
                  </a:schemeClr>
                </a:solidFill>
              </a:defRPr>
            </a:lvl3pPr>
            <a:lvl4pPr>
              <a:defRPr lang="en-US" sz="1200" dirty="0" smtClean="0">
                <a:solidFill>
                  <a:schemeClr val="tx1">
                    <a:lumMod val="75000"/>
                    <a:lumOff val="25000"/>
                  </a:schemeClr>
                </a:solidFill>
              </a:defRPr>
            </a:lvl4pPr>
            <a:lvl5pPr>
              <a:defRPr lang="en-US" sz="1200" dirty="0">
                <a:solidFill>
                  <a:schemeClr val="tx1">
                    <a:lumMod val="75000"/>
                    <a:lumOff val="25000"/>
                  </a:schemeClr>
                </a:solidFill>
              </a:defRPr>
            </a:lvl5pPr>
          </a:lstStyle>
          <a:p>
            <a:pPr marL="0" lvl="0" indent="0">
              <a:lnSpc>
                <a:spcPct val="150000"/>
              </a:lnSpc>
              <a:spcBef>
                <a:spcPts val="1000"/>
              </a:spcBef>
              <a:spcAft>
                <a:spcPts val="1200"/>
              </a:spcAft>
              <a:buNone/>
            </a:pPr>
            <a:r>
              <a:rPr lang="en-US"/>
              <a:t>Click to 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endParaRPr lang="en-US" dirty="0"/>
          </a:p>
        </p:txBody>
      </p:sp>
    </p:spTree>
    <p:extLst>
      <p:ext uri="{BB962C8B-B14F-4D97-AF65-F5344CB8AC3E}">
        <p14:creationId xmlns:p14="http://schemas.microsoft.com/office/powerpoint/2010/main" val="13356555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2" name="Title Placeholder 1"/>
          <p:cNvSpPr>
            <a:spLocks noGrp="1"/>
          </p:cNvSpPr>
          <p:nvPr>
            <p:ph type="title"/>
          </p:nvPr>
        </p:nvSpPr>
        <p:spPr>
          <a:xfrm>
            <a:off x="521208" y="448056"/>
            <a:ext cx="6876288" cy="64008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539496" y="1435608"/>
            <a:ext cx="4416552" cy="39776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BEEBAAA-29B5-4AF5-BC5F-7E580C29002D}" type="datetimeFigureOut">
              <a:rPr lang="en-US" smtClean="0"/>
              <a:pPr/>
              <a:t>11/19/2025</a:t>
            </a:fld>
            <a:endParaRPr lang="en-US" dirty="0"/>
          </a:p>
        </p:txBody>
      </p:sp>
      <p:sp>
        <p:nvSpPr>
          <p:cNvPr id="5"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375904"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cxnSp>
        <p:nvCxnSpPr>
          <p:cNvPr id="8" name="Straight Connector 7"/>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c.duggan@northeastern.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www.pathwaystoscience.org/pdf/Applying_WritingEssaysAndPersonalStatements.pdf" TargetMode="External"/><Relationship Id="rId3" Type="http://schemas.openxmlformats.org/officeDocument/2006/relationships/hyperlink" Target="https://www.pathwaystoscience.org/pdf/Applying_CreateAWinningApplication.pdf" TargetMode="External"/><Relationship Id="rId7" Type="http://schemas.openxmlformats.org/officeDocument/2006/relationships/hyperlink" Target="https://www.pathwaystoscience.org/pdf/SummerResearch_BenefitsOf.pdf" TargetMode="External"/><Relationship Id="rId2" Type="http://schemas.openxmlformats.org/officeDocument/2006/relationships/hyperlink" Target="https://www.pathwaystoscience.org/pdf/SummerResearch_WhatWhyApplicationTimeline.pdf" TargetMode="External"/><Relationship Id="rId1" Type="http://schemas.openxmlformats.org/officeDocument/2006/relationships/slideLayout" Target="../slideLayouts/slideLayout2.xml"/><Relationship Id="rId6" Type="http://schemas.openxmlformats.org/officeDocument/2006/relationships/hyperlink" Target="https://www.pathwaystoscience.org/pdf/Applying_SearchForAProgram.pdf" TargetMode="External"/><Relationship Id="rId5" Type="http://schemas.openxmlformats.org/officeDocument/2006/relationships/hyperlink" Target="https://www.pathwaystoscience.org/pdf/Applying_LettersOfRecommendation.pdf" TargetMode="External"/><Relationship Id="rId10" Type="http://schemas.openxmlformats.org/officeDocument/2006/relationships/image" Target="../media/image4.png"/><Relationship Id="rId4" Type="http://schemas.openxmlformats.org/officeDocument/2006/relationships/hyperlink" Target="https://www.pathwaystoscience.org/pdf/SummerResearch_DiscussingWithYourFamily.pdf" TargetMode="External"/><Relationship Id="rId9" Type="http://schemas.openxmlformats.org/officeDocument/2006/relationships/hyperlink" Target="https://www.pathwaystoscience.org/webinars.aspx#SummerResearch3"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s://www.nsf.gov/funding/initiatives/reu/student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tap.nsf.gov/" TargetMode="External"/><Relationship Id="rId2" Type="http://schemas.openxmlformats.org/officeDocument/2006/relationships/hyperlink" Target="https://www.nsf.gov/funding/initiatives/reu/search"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hyperlink" Target="https://pme.uchicago.edu/educational-outreach/research-experiences-undergraduates" TargetMode="External"/><Relationship Id="rId3" Type="http://schemas.openxmlformats.org/officeDocument/2006/relationships/hyperlink" Target="https://sites.google.com/sdsmt.edu/bace/home?authuser=0" TargetMode="External"/><Relationship Id="rId7" Type="http://schemas.openxmlformats.org/officeDocument/2006/relationships/hyperlink" Target="https://etap.nsf.gov/award/8321/opportunity/11439" TargetMode="External"/><Relationship Id="rId12" Type="http://schemas.openxmlformats.org/officeDocument/2006/relationships/hyperlink" Target="https://www.umflint.edu/cit/nsf-reu-in-digital-accessibility/" TargetMode="External"/><Relationship Id="rId2" Type="http://schemas.openxmlformats.org/officeDocument/2006/relationships/hyperlink" Target="https://etap.nsf.gov/award/7328/opportunity/11456" TargetMode="External"/><Relationship Id="rId1" Type="http://schemas.openxmlformats.org/officeDocument/2006/relationships/slideLayout" Target="../slideLayouts/slideLayout2.xml"/><Relationship Id="rId6" Type="http://schemas.openxmlformats.org/officeDocument/2006/relationships/hyperlink" Target="https://etap.nsf.gov/award/7273/opportunity/11379" TargetMode="External"/><Relationship Id="rId11" Type="http://schemas.openxmlformats.org/officeDocument/2006/relationships/hyperlink" Target="https://www.buffalo.edu/reu/apply.html" TargetMode="External"/><Relationship Id="rId5" Type="http://schemas.openxmlformats.org/officeDocument/2006/relationships/hyperlink" Target="https://pccm.princeton.edu/reu" TargetMode="External"/><Relationship Id="rId10" Type="http://schemas.openxmlformats.org/officeDocument/2006/relationships/hyperlink" Target="https://arts-sciences.buffalo.edu/geological-and-climate-hazards/projects/Interdisciplinary-REU-in-&#8230;" TargetMode="External"/><Relationship Id="rId4" Type="http://schemas.openxmlformats.org/officeDocument/2006/relationships/hyperlink" Target="https://etap.nsf.gov/award/8274/opportunity/11355" TargetMode="External"/><Relationship Id="rId9" Type="http://schemas.openxmlformats.org/officeDocument/2006/relationships/hyperlink" Target="https://www.pathwaystoscience.org/programhub.aspx?sort=SUM-AcoustSocAmerica-SURIEA"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64324"/>
            <a:ext cx="10515600" cy="4439522"/>
          </a:xfrm>
        </p:spPr>
        <p:txBody>
          <a:bodyPr anchor="ctr" anchorCtr="0">
            <a:normAutofit/>
          </a:bodyPr>
          <a:lstStyle/>
          <a:p>
            <a:r>
              <a:rPr lang="en-US" sz="4800" b="1" dirty="0">
                <a:solidFill>
                  <a:schemeClr val="bg1"/>
                </a:solidFill>
              </a:rPr>
              <a:t>Research Experience for Undergraduates</a:t>
            </a:r>
          </a:p>
        </p:txBody>
      </p:sp>
      <p:pic>
        <p:nvPicPr>
          <p:cNvPr id="5" name="Picture 4">
            <a:extLst>
              <a:ext uri="{FF2B5EF4-FFF2-40B4-BE49-F238E27FC236}">
                <a16:creationId xmlns:a16="http://schemas.microsoft.com/office/drawing/2014/main" id="{1AA0CB21-2291-4968-B646-5DF7BCAF7DAB}"/>
              </a:ext>
            </a:extLst>
          </p:cNvPr>
          <p:cNvPicPr>
            <a:picLocks noChangeAspect="1"/>
          </p:cNvPicPr>
          <p:nvPr/>
        </p:nvPicPr>
        <p:blipFill>
          <a:blip r:embed="rId3"/>
          <a:stretch>
            <a:fillRect/>
          </a:stretch>
        </p:blipFill>
        <p:spPr>
          <a:xfrm>
            <a:off x="9387280" y="736385"/>
            <a:ext cx="1614531" cy="1621739"/>
          </a:xfrm>
          <a:prstGeom prst="rect">
            <a:avLst/>
          </a:prstGeom>
        </p:spPr>
      </p:pic>
      <p:sp>
        <p:nvSpPr>
          <p:cNvPr id="3" name="TextBox 2">
            <a:extLst>
              <a:ext uri="{FF2B5EF4-FFF2-40B4-BE49-F238E27FC236}">
                <a16:creationId xmlns:a16="http://schemas.microsoft.com/office/drawing/2014/main" id="{AFB9684B-7F82-151E-A5FA-0AFAE6D8911B}"/>
              </a:ext>
            </a:extLst>
          </p:cNvPr>
          <p:cNvSpPr txBox="1"/>
          <p:nvPr/>
        </p:nvSpPr>
        <p:spPr>
          <a:xfrm>
            <a:off x="8185212" y="5140171"/>
            <a:ext cx="3542190" cy="1200329"/>
          </a:xfrm>
          <a:prstGeom prst="rect">
            <a:avLst/>
          </a:prstGeom>
          <a:noFill/>
        </p:spPr>
        <p:txBody>
          <a:bodyPr wrap="square" rtlCol="0">
            <a:spAutoFit/>
          </a:bodyPr>
          <a:lstStyle/>
          <a:p>
            <a:r>
              <a:rPr lang="en-US" dirty="0"/>
              <a:t>Claire Duggan</a:t>
            </a:r>
          </a:p>
          <a:p>
            <a:r>
              <a:rPr lang="en-US" dirty="0"/>
              <a:t>Executive Director</a:t>
            </a:r>
          </a:p>
          <a:p>
            <a:r>
              <a:rPr lang="en-US" dirty="0"/>
              <a:t>The Center for STEM Education</a:t>
            </a:r>
          </a:p>
          <a:p>
            <a:r>
              <a:rPr lang="en-US" dirty="0">
                <a:hlinkClick r:id="rId4"/>
              </a:rPr>
              <a:t>c.duggan@northeastern.edu</a:t>
            </a:r>
            <a:r>
              <a:rPr lang="en-US" dirty="0"/>
              <a:t> </a:t>
            </a:r>
          </a:p>
        </p:txBody>
      </p:sp>
    </p:spTree>
    <p:extLst>
      <p:ext uri="{BB962C8B-B14F-4D97-AF65-F5344CB8AC3E}">
        <p14:creationId xmlns:p14="http://schemas.microsoft.com/office/powerpoint/2010/main" val="2471807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8E2CF-096F-4CBD-9EA0-205F66203286}"/>
              </a:ext>
            </a:extLst>
          </p:cNvPr>
          <p:cNvSpPr>
            <a:spLocks noGrp="1"/>
          </p:cNvSpPr>
          <p:nvPr>
            <p:ph type="title"/>
          </p:nvPr>
        </p:nvSpPr>
        <p:spPr>
          <a:xfrm>
            <a:off x="521207" y="448056"/>
            <a:ext cx="11055600" cy="1196186"/>
          </a:xfrm>
        </p:spPr>
        <p:txBody>
          <a:bodyPr>
            <a:normAutofit fontScale="90000"/>
          </a:bodyPr>
          <a:lstStyle/>
          <a:p>
            <a:pPr marL="0" marR="0">
              <a:lnSpc>
                <a:spcPct val="107000"/>
              </a:lnSpc>
              <a:spcBef>
                <a:spcPts val="0"/>
              </a:spcBef>
              <a:spcAft>
                <a:spcPts val="800"/>
              </a:spcAft>
            </a:pPr>
            <a:r>
              <a:rPr lang="en-US" sz="2800" b="1" kern="1800" dirty="0">
                <a:effectLst/>
                <a:latin typeface="Calibri" panose="020F0502020204030204" pitchFamily="34" charset="0"/>
                <a:ea typeface="Times New Roman" panose="02020603050405020304" pitchFamily="18" charset="0"/>
                <a:cs typeface="Calibri" panose="020F0502020204030204" pitchFamily="34" charset="0"/>
              </a:rPr>
              <a:t>Best Practices for Writing Your</a:t>
            </a:r>
            <a:br>
              <a:rPr lang="en-US" sz="1400" dirty="0">
                <a:effectLst/>
                <a:latin typeface="Calibri" panose="020F0502020204030204" pitchFamily="34" charset="0"/>
                <a:ea typeface="Calibri" panose="020F0502020204030204" pitchFamily="34" charset="0"/>
                <a:cs typeface="Calibri" panose="020F0502020204030204" pitchFamily="34" charset="0"/>
              </a:rPr>
            </a:br>
            <a:r>
              <a:rPr lang="en-US" sz="2800" b="1" kern="1800" dirty="0">
                <a:effectLst/>
                <a:latin typeface="Calibri" panose="020F0502020204030204" pitchFamily="34" charset="0"/>
                <a:ea typeface="Times New Roman" panose="02020603050405020304" pitchFamily="18" charset="0"/>
                <a:cs typeface="Calibri" panose="020F0502020204030204" pitchFamily="34" charset="0"/>
              </a:rPr>
              <a:t>Statement of Interest/Personal Statement – Things NOT To Do</a:t>
            </a:r>
            <a:br>
              <a:rPr lang="en-US" sz="1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D8A47832-E2E7-452A-9B1E-ADB3AC834FC4}"/>
              </a:ext>
            </a:extLst>
          </p:cNvPr>
          <p:cNvSpPr>
            <a:spLocks noGrp="1"/>
          </p:cNvSpPr>
          <p:nvPr>
            <p:ph sz="quarter" idx="10"/>
          </p:nvPr>
        </p:nvSpPr>
        <p:spPr>
          <a:xfrm>
            <a:off x="452761" y="1180730"/>
            <a:ext cx="10603929" cy="5113538"/>
          </a:xfrm>
        </p:spPr>
        <p:txBody>
          <a:bodyPr>
            <a:normAutofit fontScale="47500" lnSpcReduction="20000"/>
          </a:bodyPr>
          <a:lstStyle/>
          <a:p>
            <a:pPr marL="0" marR="0"/>
            <a:endParaRPr lang="en-US" sz="3600" dirty="0">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buFont typeface="+mj-lt"/>
              <a:buAutoNum type="arabicParenR"/>
            </a:pPr>
            <a:r>
              <a:rPr lang="en-US" sz="3600" dirty="0">
                <a:effectLst/>
                <a:latin typeface="Calibri" panose="020F0502020204030204" pitchFamily="34" charset="0"/>
                <a:ea typeface="Times New Roman" panose="02020603050405020304" pitchFamily="18" charset="0"/>
                <a:cs typeface="Calibri" panose="020F0502020204030204" pitchFamily="34" charset="0"/>
              </a:rPr>
              <a:t>Don’t just write what you think the admissions committee wants to hear, especially if it isn’t necessarily true. Statements like these are usually numerous, so they don’t stand out, and many times they seem disingenuous. </a:t>
            </a:r>
          </a:p>
          <a:p>
            <a:pPr marL="342900" marR="0" lvl="0" indent="-342900">
              <a:buFont typeface="+mj-lt"/>
              <a:buAutoNum type="arabicParenR"/>
            </a:pPr>
            <a:r>
              <a:rPr lang="en-US" sz="3600" dirty="0">
                <a:effectLst/>
                <a:latin typeface="Calibri" panose="020F0502020204030204" pitchFamily="34" charset="0"/>
                <a:ea typeface="Times New Roman" panose="02020603050405020304" pitchFamily="18" charset="0"/>
                <a:cs typeface="Calibri" panose="020F0502020204030204" pitchFamily="34" charset="0"/>
              </a:rPr>
              <a:t>Don’t repeat information directly from the application form or project list itself unless you use it to illustrate a point or want to develop it further.</a:t>
            </a:r>
          </a:p>
          <a:p>
            <a:pPr marL="342900" marR="0" lvl="0" indent="-342900">
              <a:buFont typeface="+mj-lt"/>
              <a:buAutoNum type="arabicParenR"/>
            </a:pPr>
            <a:r>
              <a:rPr lang="en-US" sz="3600" dirty="0">
                <a:effectLst/>
                <a:latin typeface="Calibri" panose="020F0502020204030204" pitchFamily="34" charset="0"/>
                <a:ea typeface="Times New Roman" panose="02020603050405020304" pitchFamily="18" charset="0"/>
                <a:cs typeface="Calibri" panose="020F0502020204030204" pitchFamily="34" charset="0"/>
              </a:rPr>
              <a:t>Don’t use a lot of space describing the research project(s) itself and/or why it is important. The admissions committee knows what the project is and why it is important already – use your space to talk about yourself (someone they </a:t>
            </a:r>
            <a:r>
              <a:rPr lang="en-US" sz="3600" i="1" dirty="0">
                <a:effectLst/>
                <a:latin typeface="Calibri" panose="020F0502020204030204" pitchFamily="34" charset="0"/>
                <a:ea typeface="Times New Roman" panose="02020603050405020304" pitchFamily="18" charset="0"/>
                <a:cs typeface="Calibri" panose="020F0502020204030204" pitchFamily="34" charset="0"/>
              </a:rPr>
              <a:t>don’t </a:t>
            </a:r>
            <a:r>
              <a:rPr lang="en-US" sz="3600" dirty="0">
                <a:effectLst/>
                <a:latin typeface="Calibri" panose="020F0502020204030204" pitchFamily="34" charset="0"/>
                <a:ea typeface="Times New Roman" panose="02020603050405020304" pitchFamily="18" charset="0"/>
                <a:cs typeface="Calibri" panose="020F0502020204030204" pitchFamily="34" charset="0"/>
              </a:rPr>
              <a:t>yet know). </a:t>
            </a:r>
          </a:p>
          <a:p>
            <a:pPr marL="342900" marR="0" lvl="0" indent="-342900">
              <a:buFont typeface="+mj-lt"/>
              <a:buAutoNum type="arabicParenR"/>
            </a:pPr>
            <a:r>
              <a:rPr lang="en-US" sz="3600" dirty="0">
                <a:effectLst/>
                <a:latin typeface="Calibri" panose="020F0502020204030204" pitchFamily="34" charset="0"/>
                <a:ea typeface="Times New Roman" panose="02020603050405020304" pitchFamily="18" charset="0"/>
                <a:cs typeface="Calibri" panose="020F0502020204030204" pitchFamily="34" charset="0"/>
              </a:rPr>
              <a:t>Don’t emphasize the negative or make excuses. Explain what you feel you need </a:t>
            </a:r>
            <a:r>
              <a:rPr lang="en-US" sz="3600" dirty="0" err="1">
                <a:effectLst/>
                <a:latin typeface="Calibri" panose="020F0502020204030204" pitchFamily="34" charset="0"/>
                <a:ea typeface="Times New Roman" panose="02020603050405020304" pitchFamily="18" charset="0"/>
                <a:cs typeface="Calibri" panose="020F0502020204030204" pitchFamily="34" charset="0"/>
              </a:rPr>
              <a:t>to,and</a:t>
            </a:r>
            <a:r>
              <a:rPr lang="en-US" sz="3600" dirty="0">
                <a:effectLst/>
                <a:latin typeface="Calibri" panose="020F0502020204030204" pitchFamily="34" charset="0"/>
                <a:ea typeface="Times New Roman" panose="02020603050405020304" pitchFamily="18" charset="0"/>
                <a:cs typeface="Calibri" panose="020F0502020204030204" pitchFamily="34" charset="0"/>
              </a:rPr>
              <a:t> emphasize the positive. </a:t>
            </a:r>
          </a:p>
          <a:p>
            <a:pPr marL="342900" marR="0" lvl="0" indent="-342900">
              <a:buFont typeface="+mj-lt"/>
              <a:buAutoNum type="arabicParenR"/>
            </a:pPr>
            <a:r>
              <a:rPr lang="en-US" sz="3600" dirty="0">
                <a:effectLst/>
                <a:latin typeface="Calibri" panose="020F0502020204030204" pitchFamily="34" charset="0"/>
                <a:ea typeface="Times New Roman" panose="02020603050405020304" pitchFamily="18" charset="0"/>
                <a:cs typeface="Calibri" panose="020F0502020204030204" pitchFamily="34" charset="0"/>
              </a:rPr>
              <a:t>Don’t try to be funny. You don’t want to take the risk that your readers won’t get the joke.. </a:t>
            </a:r>
          </a:p>
          <a:p>
            <a:endParaRPr lang="en-US" dirty="0"/>
          </a:p>
        </p:txBody>
      </p:sp>
    </p:spTree>
    <p:extLst>
      <p:ext uri="{BB962C8B-B14F-4D97-AF65-F5344CB8AC3E}">
        <p14:creationId xmlns:p14="http://schemas.microsoft.com/office/powerpoint/2010/main" val="2881914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FB44B-65BA-4E54-9449-B8F5136E1850}"/>
              </a:ext>
            </a:extLst>
          </p:cNvPr>
          <p:cNvSpPr>
            <a:spLocks noGrp="1"/>
          </p:cNvSpPr>
          <p:nvPr>
            <p:ph type="title"/>
          </p:nvPr>
        </p:nvSpPr>
        <p:spPr>
          <a:xfrm>
            <a:off x="521207" y="448056"/>
            <a:ext cx="11392626" cy="961294"/>
          </a:xfrm>
        </p:spPr>
        <p:txBody>
          <a:bodyPr>
            <a:normAutofit/>
          </a:bodyPr>
          <a:lstStyle/>
          <a:p>
            <a:r>
              <a:rPr lang="en-US" sz="1800" b="1" i="0" dirty="0">
                <a:solidFill>
                  <a:srgbClr val="333333"/>
                </a:solidFill>
                <a:effectLst/>
                <a:latin typeface="Helvetica Neue"/>
              </a:rPr>
              <a:t>Additional resources – Summer research programs </a:t>
            </a:r>
            <a:br>
              <a:rPr lang="en-US" sz="1800" b="1" i="0" dirty="0">
                <a:solidFill>
                  <a:srgbClr val="333333"/>
                </a:solidFill>
                <a:effectLst/>
                <a:latin typeface="Helvetica Neue"/>
              </a:rPr>
            </a:br>
            <a:endParaRPr lang="en-US" dirty="0"/>
          </a:p>
        </p:txBody>
      </p:sp>
      <p:sp>
        <p:nvSpPr>
          <p:cNvPr id="3" name="Content Placeholder 2">
            <a:extLst>
              <a:ext uri="{FF2B5EF4-FFF2-40B4-BE49-F238E27FC236}">
                <a16:creationId xmlns:a16="http://schemas.microsoft.com/office/drawing/2014/main" id="{15953998-F258-4831-9553-069218CB4887}"/>
              </a:ext>
            </a:extLst>
          </p:cNvPr>
          <p:cNvSpPr>
            <a:spLocks noGrp="1"/>
          </p:cNvSpPr>
          <p:nvPr>
            <p:ph sz="quarter" idx="10"/>
          </p:nvPr>
        </p:nvSpPr>
        <p:spPr>
          <a:xfrm>
            <a:off x="379041" y="2029093"/>
            <a:ext cx="9889724" cy="3384154"/>
          </a:xfrm>
        </p:spPr>
        <p:txBody>
          <a:bodyPr>
            <a:normAutofit fontScale="25000" lnSpcReduction="20000"/>
          </a:bodyPr>
          <a:lstStyle/>
          <a:p>
            <a:pPr algn="ctr">
              <a:buFont typeface="Arial" panose="020B0604020202020204" pitchFamily="34" charset="0"/>
              <a:buChar char="•"/>
            </a:pPr>
            <a:r>
              <a:rPr lang="en-US" sz="8000" b="0" i="1" u="none" strike="noStrike" dirty="0">
                <a:solidFill>
                  <a:srgbClr val="337AB7"/>
                </a:solidFill>
                <a:effectLst/>
                <a:latin typeface="Helvetica Neue"/>
                <a:hlinkClick r:id="rId2"/>
              </a:rPr>
              <a:t>Applying to Summer Research Experiences</a:t>
            </a:r>
            <a:endParaRPr lang="en-US" sz="8000" i="1" dirty="0">
              <a:solidFill>
                <a:srgbClr val="333333"/>
              </a:solidFill>
              <a:latin typeface="Helvetica Neue"/>
            </a:endParaRPr>
          </a:p>
          <a:p>
            <a:pPr algn="ctr">
              <a:buFont typeface="Arial" panose="020B0604020202020204" pitchFamily="34" charset="0"/>
              <a:buChar char="•"/>
            </a:pPr>
            <a:r>
              <a:rPr lang="en-US" sz="8000" b="0" i="1" u="none" strike="noStrike" dirty="0">
                <a:solidFill>
                  <a:srgbClr val="337AB7"/>
                </a:solidFill>
                <a:effectLst/>
                <a:latin typeface="Helvetica Neue"/>
                <a:hlinkClick r:id="rId3"/>
              </a:rPr>
              <a:t>Creating a Winning Application</a:t>
            </a:r>
            <a:endParaRPr lang="en-US" sz="8000" b="0" i="1" dirty="0">
              <a:solidFill>
                <a:srgbClr val="333333"/>
              </a:solidFill>
              <a:effectLst/>
              <a:latin typeface="Helvetica Neue"/>
            </a:endParaRPr>
          </a:p>
          <a:p>
            <a:pPr algn="ctr">
              <a:buFont typeface="Arial" panose="020B0604020202020204" pitchFamily="34" charset="0"/>
              <a:buChar char="•"/>
            </a:pPr>
            <a:r>
              <a:rPr lang="en-US" sz="8000" b="0" i="1" u="none" strike="noStrike" dirty="0">
                <a:solidFill>
                  <a:srgbClr val="337AB7"/>
                </a:solidFill>
                <a:effectLst/>
                <a:latin typeface="Helvetica Neue"/>
                <a:hlinkClick r:id="rId4"/>
              </a:rPr>
              <a:t>Discussing Summer Research with your Family</a:t>
            </a:r>
            <a:endParaRPr lang="en-US" sz="8000" b="0" i="1" dirty="0">
              <a:solidFill>
                <a:srgbClr val="333333"/>
              </a:solidFill>
              <a:effectLst/>
              <a:latin typeface="Helvetica Neue"/>
            </a:endParaRPr>
          </a:p>
          <a:p>
            <a:pPr algn="ctr">
              <a:buFont typeface="Arial" panose="020B0604020202020204" pitchFamily="34" charset="0"/>
              <a:buChar char="•"/>
            </a:pPr>
            <a:r>
              <a:rPr lang="en-US" sz="8000" b="0" i="1" u="sng" dirty="0">
                <a:solidFill>
                  <a:srgbClr val="23527C"/>
                </a:solidFill>
                <a:effectLst/>
                <a:latin typeface="Helvetica Neue"/>
                <a:hlinkClick r:id="rId5"/>
              </a:rPr>
              <a:t>Getting Strong Letters of Recommendation</a:t>
            </a:r>
            <a:endParaRPr lang="en-US" sz="8000" b="0" i="1" dirty="0">
              <a:solidFill>
                <a:srgbClr val="333333"/>
              </a:solidFill>
              <a:effectLst/>
              <a:latin typeface="Helvetica Neue"/>
            </a:endParaRPr>
          </a:p>
          <a:p>
            <a:pPr algn="ctr">
              <a:buFont typeface="Arial" panose="020B0604020202020204" pitchFamily="34" charset="0"/>
              <a:buChar char="•"/>
            </a:pPr>
            <a:r>
              <a:rPr lang="en-US" sz="8000" b="0" i="1" u="none" strike="noStrike" dirty="0">
                <a:solidFill>
                  <a:srgbClr val="337AB7"/>
                </a:solidFill>
                <a:effectLst/>
                <a:latin typeface="Helvetica Neue"/>
                <a:hlinkClick r:id="rId6"/>
              </a:rPr>
              <a:t>Searching for a Program</a:t>
            </a:r>
            <a:endParaRPr lang="en-US" sz="8000" b="0" i="1" dirty="0">
              <a:solidFill>
                <a:srgbClr val="333333"/>
              </a:solidFill>
              <a:effectLst/>
              <a:latin typeface="Helvetica Neue"/>
            </a:endParaRPr>
          </a:p>
          <a:p>
            <a:pPr algn="ctr">
              <a:buFont typeface="Arial" panose="020B0604020202020204" pitchFamily="34" charset="0"/>
              <a:buChar char="•"/>
            </a:pPr>
            <a:r>
              <a:rPr lang="en-US" sz="8000" b="0" i="1" u="none" strike="noStrike" dirty="0">
                <a:solidFill>
                  <a:srgbClr val="337AB7"/>
                </a:solidFill>
                <a:effectLst/>
                <a:latin typeface="Helvetica Neue"/>
                <a:hlinkClick r:id="rId7"/>
              </a:rPr>
              <a:t>The Benefits of an Undergrad Summer Research</a:t>
            </a:r>
            <a:endParaRPr lang="en-US" sz="8000" b="0" i="1" dirty="0">
              <a:solidFill>
                <a:srgbClr val="333333"/>
              </a:solidFill>
              <a:effectLst/>
              <a:latin typeface="Helvetica Neue"/>
            </a:endParaRPr>
          </a:p>
          <a:p>
            <a:pPr algn="ctr">
              <a:buFont typeface="Arial" panose="020B0604020202020204" pitchFamily="34" charset="0"/>
              <a:buChar char="•"/>
            </a:pPr>
            <a:r>
              <a:rPr lang="en-US" sz="8000" b="0" i="1" u="none" strike="noStrike" dirty="0">
                <a:solidFill>
                  <a:srgbClr val="337AB7"/>
                </a:solidFill>
                <a:effectLst/>
                <a:latin typeface="Helvetica Neue"/>
                <a:hlinkClick r:id="rId8"/>
              </a:rPr>
              <a:t>Writing Strong Essays and Personal Statements</a:t>
            </a:r>
            <a:endParaRPr lang="en-US" sz="8000" b="0" i="1" dirty="0">
              <a:solidFill>
                <a:srgbClr val="333333"/>
              </a:solidFill>
              <a:effectLst/>
              <a:latin typeface="Helvetica Neue"/>
            </a:endParaRPr>
          </a:p>
          <a:p>
            <a:endParaRPr lang="en-US" dirty="0"/>
          </a:p>
        </p:txBody>
      </p:sp>
      <p:sp>
        <p:nvSpPr>
          <p:cNvPr id="5" name="TextBox 4">
            <a:extLst>
              <a:ext uri="{FF2B5EF4-FFF2-40B4-BE49-F238E27FC236}">
                <a16:creationId xmlns:a16="http://schemas.microsoft.com/office/drawing/2014/main" id="{0DED389B-2BC1-4370-8C27-C925FC7343E3}"/>
              </a:ext>
            </a:extLst>
          </p:cNvPr>
          <p:cNvSpPr txBox="1"/>
          <p:nvPr/>
        </p:nvSpPr>
        <p:spPr>
          <a:xfrm>
            <a:off x="1107831" y="1409350"/>
            <a:ext cx="10806003" cy="369332"/>
          </a:xfrm>
          <a:prstGeom prst="rect">
            <a:avLst/>
          </a:prstGeom>
          <a:noFill/>
        </p:spPr>
        <p:txBody>
          <a:bodyPr wrap="square">
            <a:spAutoFit/>
          </a:bodyPr>
          <a:lstStyle/>
          <a:p>
            <a:r>
              <a:rPr lang="en-US" b="1" dirty="0">
                <a:highlight>
                  <a:srgbClr val="FFFF00"/>
                </a:highlight>
                <a:hlinkClick r:id="rId9"/>
              </a:rPr>
              <a:t>https://www.pathwaystoscience.org/webinars.aspx#SummerResearch3</a:t>
            </a:r>
            <a:r>
              <a:rPr lang="en-US" b="1" dirty="0">
                <a:highlight>
                  <a:srgbClr val="FFFF00"/>
                </a:highlight>
              </a:rPr>
              <a:t> </a:t>
            </a:r>
          </a:p>
        </p:txBody>
      </p:sp>
      <p:pic>
        <p:nvPicPr>
          <p:cNvPr id="6" name="Picture 5">
            <a:extLst>
              <a:ext uri="{FF2B5EF4-FFF2-40B4-BE49-F238E27FC236}">
                <a16:creationId xmlns:a16="http://schemas.microsoft.com/office/drawing/2014/main" id="{FD2C7D79-D6C7-4B00-8547-CA502F59207F}"/>
              </a:ext>
            </a:extLst>
          </p:cNvPr>
          <p:cNvPicPr>
            <a:picLocks noChangeAspect="1"/>
          </p:cNvPicPr>
          <p:nvPr/>
        </p:nvPicPr>
        <p:blipFill>
          <a:blip r:embed="rId10"/>
          <a:stretch>
            <a:fillRect/>
          </a:stretch>
        </p:blipFill>
        <p:spPr>
          <a:xfrm>
            <a:off x="6947997" y="448056"/>
            <a:ext cx="4215162" cy="619743"/>
          </a:xfrm>
          <a:prstGeom prst="rect">
            <a:avLst/>
          </a:prstGeom>
        </p:spPr>
      </p:pic>
    </p:spTree>
    <p:extLst>
      <p:ext uri="{BB962C8B-B14F-4D97-AF65-F5344CB8AC3E}">
        <p14:creationId xmlns:p14="http://schemas.microsoft.com/office/powerpoint/2010/main" val="3218435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B4EC4-257C-4B91-88EB-E52AE05FFE42}"/>
              </a:ext>
            </a:extLst>
          </p:cNvPr>
          <p:cNvSpPr>
            <a:spLocks noGrp="1"/>
          </p:cNvSpPr>
          <p:nvPr>
            <p:ph type="title"/>
          </p:nvPr>
        </p:nvSpPr>
        <p:spPr>
          <a:xfrm>
            <a:off x="521207" y="448056"/>
            <a:ext cx="10152655" cy="640080"/>
          </a:xfrm>
        </p:spPr>
        <p:txBody>
          <a:bodyPr>
            <a:noAutofit/>
          </a:bodyPr>
          <a:lstStyle/>
          <a:p>
            <a:r>
              <a:rPr lang="en-US" sz="4000" b="1" dirty="0"/>
              <a:t>REU Programs – What do they offer?</a:t>
            </a:r>
          </a:p>
        </p:txBody>
      </p:sp>
      <p:sp>
        <p:nvSpPr>
          <p:cNvPr id="3" name="Content Placeholder 2">
            <a:extLst>
              <a:ext uri="{FF2B5EF4-FFF2-40B4-BE49-F238E27FC236}">
                <a16:creationId xmlns:a16="http://schemas.microsoft.com/office/drawing/2014/main" id="{C3021E35-2E4F-4B8B-8C0E-B35B23809299}"/>
              </a:ext>
            </a:extLst>
          </p:cNvPr>
          <p:cNvSpPr>
            <a:spLocks noGrp="1"/>
          </p:cNvSpPr>
          <p:nvPr>
            <p:ph sz="quarter" idx="10"/>
          </p:nvPr>
        </p:nvSpPr>
        <p:spPr>
          <a:xfrm>
            <a:off x="521207" y="1477108"/>
            <a:ext cx="11295655" cy="5187461"/>
          </a:xfrm>
        </p:spPr>
        <p:txBody>
          <a:bodyPr>
            <a:normAutofit fontScale="25000" lnSpcReduction="20000"/>
          </a:bodyPr>
          <a:lstStyle/>
          <a:p>
            <a:r>
              <a:rPr lang="en-US" sz="8000" i="1" dirty="0"/>
              <a:t>An REU Site typically involves a group of around 10 students who work on related research projects at a host institution based in the United States or sometimes at an international location. At each REU Site, students work closely with faculty and other senior researchers to:</a:t>
            </a:r>
          </a:p>
          <a:p>
            <a:pPr marL="857250" indent="-857250">
              <a:lnSpc>
                <a:spcPct val="120000"/>
              </a:lnSpc>
              <a:buFont typeface="Arial" panose="020B0604020202020204" pitchFamily="34" charset="0"/>
              <a:buChar char="•"/>
            </a:pPr>
            <a:r>
              <a:rPr lang="en-US" sz="8000" b="1" i="1" dirty="0"/>
              <a:t>Conduct authentic research.</a:t>
            </a:r>
          </a:p>
          <a:p>
            <a:pPr marL="857250" indent="-857250">
              <a:lnSpc>
                <a:spcPct val="120000"/>
              </a:lnSpc>
              <a:buFont typeface="Arial" panose="020B0604020202020204" pitchFamily="34" charset="0"/>
              <a:buChar char="•"/>
            </a:pPr>
            <a:r>
              <a:rPr lang="en-US" sz="8000" b="1" i="1" dirty="0"/>
              <a:t>Receive mentoring.</a:t>
            </a:r>
          </a:p>
          <a:p>
            <a:pPr marL="857250" indent="-857250">
              <a:lnSpc>
                <a:spcPct val="120000"/>
              </a:lnSpc>
              <a:buFont typeface="Arial" panose="020B0604020202020204" pitchFamily="34" charset="0"/>
              <a:buChar char="•"/>
            </a:pPr>
            <a:r>
              <a:rPr lang="en-US" sz="8000" b="1" i="1" dirty="0"/>
              <a:t>Build their knowledge and research skills.</a:t>
            </a:r>
          </a:p>
          <a:p>
            <a:pPr marL="857250" indent="-857250">
              <a:lnSpc>
                <a:spcPct val="120000"/>
              </a:lnSpc>
              <a:buFont typeface="Arial" panose="020B0604020202020204" pitchFamily="34" charset="0"/>
              <a:buChar char="•"/>
            </a:pPr>
            <a:r>
              <a:rPr lang="en-US" sz="8000" b="1" i="1" dirty="0"/>
              <a:t>Learn about educational and career pathways in STEM</a:t>
            </a:r>
          </a:p>
          <a:p>
            <a:pPr>
              <a:lnSpc>
                <a:spcPct val="120000"/>
              </a:lnSpc>
            </a:pPr>
            <a:endParaRPr lang="en-US" sz="7200" b="1" i="1" dirty="0"/>
          </a:p>
          <a:p>
            <a:pPr>
              <a:lnSpc>
                <a:spcPct val="120000"/>
              </a:lnSpc>
            </a:pPr>
            <a:r>
              <a:rPr lang="en-US" sz="7200" b="1" i="1" dirty="0">
                <a:hlinkClick r:id="rId2"/>
              </a:rPr>
              <a:t>https://www.nsf.gov/funding/initiatives/reu/students</a:t>
            </a:r>
            <a:r>
              <a:rPr lang="en-US" sz="7200" b="1" i="1" dirty="0"/>
              <a:t> </a:t>
            </a:r>
          </a:p>
          <a:p>
            <a:pPr marL="457200" indent="-457200">
              <a:lnSpc>
                <a:spcPct val="90000"/>
              </a:lnSpc>
              <a:spcBef>
                <a:spcPts val="600"/>
              </a:spcBef>
              <a:buFont typeface="Arial" panose="020B0604020202020204" pitchFamily="34" charset="0"/>
              <a:buChar char="•"/>
            </a:pPr>
            <a:endParaRPr lang="en-US" sz="2800" dirty="0">
              <a:latin typeface="Helvetica"/>
              <a:cs typeface="Helvetica"/>
            </a:endParaRPr>
          </a:p>
          <a:p>
            <a:endParaRPr lang="en-US" dirty="0"/>
          </a:p>
        </p:txBody>
      </p:sp>
    </p:spTree>
    <p:extLst>
      <p:ext uri="{BB962C8B-B14F-4D97-AF65-F5344CB8AC3E}">
        <p14:creationId xmlns:p14="http://schemas.microsoft.com/office/powerpoint/2010/main" val="1153310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6DC14-5453-9FD7-476C-2D31A1D0032E}"/>
              </a:ext>
            </a:extLst>
          </p:cNvPr>
          <p:cNvSpPr>
            <a:spLocks noGrp="1"/>
          </p:cNvSpPr>
          <p:nvPr>
            <p:ph type="title"/>
          </p:nvPr>
        </p:nvSpPr>
        <p:spPr>
          <a:xfrm>
            <a:off x="521207" y="448056"/>
            <a:ext cx="9853716" cy="640080"/>
          </a:xfrm>
        </p:spPr>
        <p:txBody>
          <a:bodyPr>
            <a:normAutofit fontScale="90000"/>
          </a:bodyPr>
          <a:lstStyle/>
          <a:p>
            <a:r>
              <a:rPr kumimoji="0" lang="en-US" sz="4000" b="1" i="0" u="none" strike="noStrike" kern="1200" cap="none" spc="0" normalizeH="0" baseline="0" noProof="0" dirty="0">
                <a:ln>
                  <a:noFill/>
                </a:ln>
                <a:solidFill>
                  <a:srgbClr val="E7E6E6">
                    <a:lumMod val="25000"/>
                  </a:srgbClr>
                </a:solidFill>
                <a:effectLst/>
                <a:uLnTx/>
                <a:uFillTx/>
                <a:latin typeface="Segoe UI Light"/>
                <a:ea typeface="+mj-ea"/>
                <a:cs typeface="+mj-cs"/>
              </a:rPr>
              <a:t>REU Programs – What do they offer?</a:t>
            </a:r>
            <a:endParaRPr lang="en-US" dirty="0"/>
          </a:p>
        </p:txBody>
      </p:sp>
      <p:sp>
        <p:nvSpPr>
          <p:cNvPr id="3" name="Content Placeholder 2">
            <a:extLst>
              <a:ext uri="{FF2B5EF4-FFF2-40B4-BE49-F238E27FC236}">
                <a16:creationId xmlns:a16="http://schemas.microsoft.com/office/drawing/2014/main" id="{83232D8D-5AF1-0ABA-377D-8989D4D695F7}"/>
              </a:ext>
            </a:extLst>
          </p:cNvPr>
          <p:cNvSpPr>
            <a:spLocks noGrp="1"/>
          </p:cNvSpPr>
          <p:nvPr>
            <p:ph sz="quarter" idx="10"/>
          </p:nvPr>
        </p:nvSpPr>
        <p:spPr>
          <a:xfrm>
            <a:off x="539496" y="1435608"/>
            <a:ext cx="10714658" cy="4974336"/>
          </a:xfrm>
        </p:spPr>
        <p:txBody>
          <a:bodyPr>
            <a:normAutofit/>
          </a:bodyPr>
          <a:lstStyle/>
          <a:p>
            <a:r>
              <a:rPr lang="en-US" sz="2000" b="1" dirty="0"/>
              <a:t>What kind of support is offered?</a:t>
            </a:r>
          </a:p>
          <a:p>
            <a:r>
              <a:rPr lang="en-US" sz="2000" dirty="0"/>
              <a:t>REU participants receive </a:t>
            </a:r>
            <a:r>
              <a:rPr lang="en-US" sz="2000" b="1" dirty="0"/>
              <a:t>competitive stipends and in many cases assistance with housing</a:t>
            </a:r>
            <a:r>
              <a:rPr lang="en-US" sz="2000" dirty="0"/>
              <a:t>, </a:t>
            </a:r>
            <a:r>
              <a:rPr lang="en-US" sz="2000" b="1" dirty="0"/>
              <a:t>meals and travel.</a:t>
            </a:r>
          </a:p>
          <a:p>
            <a:r>
              <a:rPr lang="en-US" sz="2000" b="1" dirty="0"/>
              <a:t>Who is eligible to apply?</a:t>
            </a:r>
          </a:p>
          <a:p>
            <a:r>
              <a:rPr lang="en-US" sz="2000" dirty="0"/>
              <a:t>Undergraduates (college and university students) pursuing an associate or bachelor's degree and who are </a:t>
            </a:r>
            <a:r>
              <a:rPr lang="en-US" sz="2000" b="1" dirty="0"/>
              <a:t>U.S. citizens, permanent residents or U.S. nationals </a:t>
            </a:r>
            <a:r>
              <a:rPr lang="en-US" sz="2000" dirty="0"/>
              <a:t>are eligible to apply. Individual REU opportunities may establish additional criteria that further restrict eligibility.</a:t>
            </a:r>
          </a:p>
          <a:p>
            <a:endParaRPr lang="en-US" dirty="0"/>
          </a:p>
        </p:txBody>
      </p:sp>
    </p:spTree>
    <p:extLst>
      <p:ext uri="{BB962C8B-B14F-4D97-AF65-F5344CB8AC3E}">
        <p14:creationId xmlns:p14="http://schemas.microsoft.com/office/powerpoint/2010/main" val="2967883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92646-0214-A834-F77F-316CB5EECB66}"/>
              </a:ext>
            </a:extLst>
          </p:cNvPr>
          <p:cNvSpPr>
            <a:spLocks noGrp="1"/>
          </p:cNvSpPr>
          <p:nvPr>
            <p:ph type="title"/>
          </p:nvPr>
        </p:nvSpPr>
        <p:spPr>
          <a:xfrm>
            <a:off x="539495" y="502024"/>
            <a:ext cx="10275747" cy="942728"/>
          </a:xfrm>
        </p:spPr>
        <p:txBody>
          <a:bodyPr>
            <a:normAutofit fontScale="90000"/>
          </a:bodyPr>
          <a:lstStyle/>
          <a:p>
            <a:br>
              <a:rPr lang="en-US" dirty="0"/>
            </a:br>
            <a:br>
              <a:rPr lang="en-US" dirty="0"/>
            </a:br>
            <a:br>
              <a:rPr lang="en-US" dirty="0"/>
            </a:br>
            <a:br>
              <a:rPr lang="en-US" dirty="0"/>
            </a:br>
            <a:br>
              <a:rPr lang="en-US" sz="3000" dirty="0"/>
            </a:br>
            <a:r>
              <a:rPr lang="en-US" sz="3000" b="1" dirty="0"/>
              <a:t>How do I find an opportunity?</a:t>
            </a:r>
            <a:br>
              <a:rPr lang="en-US" dirty="0"/>
            </a:br>
            <a:endParaRPr lang="en-US" dirty="0"/>
          </a:p>
        </p:txBody>
      </p:sp>
      <p:sp>
        <p:nvSpPr>
          <p:cNvPr id="3" name="Content Placeholder 2">
            <a:extLst>
              <a:ext uri="{FF2B5EF4-FFF2-40B4-BE49-F238E27FC236}">
                <a16:creationId xmlns:a16="http://schemas.microsoft.com/office/drawing/2014/main" id="{2E7DC6A3-F652-63F1-4394-76FB7EA28409}"/>
              </a:ext>
            </a:extLst>
          </p:cNvPr>
          <p:cNvSpPr>
            <a:spLocks noGrp="1"/>
          </p:cNvSpPr>
          <p:nvPr>
            <p:ph sz="quarter" idx="10"/>
          </p:nvPr>
        </p:nvSpPr>
        <p:spPr>
          <a:xfrm>
            <a:off x="539495" y="1435608"/>
            <a:ext cx="11101520" cy="3977640"/>
          </a:xfrm>
        </p:spPr>
        <p:txBody>
          <a:bodyPr>
            <a:noAutofit/>
          </a:bodyPr>
          <a:lstStyle/>
          <a:p>
            <a:r>
              <a:rPr lang="en-US" sz="2400" dirty="0"/>
              <a:t>To find existing REU Sites, visit the </a:t>
            </a:r>
            <a:r>
              <a:rPr lang="en-US" sz="2400" dirty="0">
                <a:hlinkClick r:id="rId2"/>
              </a:rPr>
              <a:t>Directory of REU Sites</a:t>
            </a:r>
            <a:r>
              <a:rPr lang="en-US" sz="2400" dirty="0"/>
              <a:t>. You can search by research area, location and keyword. Consult STEM faculty at your home college or university about the availability of REU Supplement opportunities.</a:t>
            </a:r>
          </a:p>
          <a:p>
            <a:r>
              <a:rPr lang="en-US" sz="2400" dirty="0"/>
              <a:t>You can also find many REU opportunities on the </a:t>
            </a:r>
            <a:r>
              <a:rPr lang="en-US" sz="2400" dirty="0">
                <a:hlinkClick r:id="rId3"/>
              </a:rPr>
              <a:t>NSF Education and Training Application (ETAP) website</a:t>
            </a:r>
            <a:r>
              <a:rPr lang="en-US" sz="2400" dirty="0"/>
              <a:t>. However, not all REU opportunities are advertised there, so you should also consult the Directory of REU Sites. For opportunities that are available on the ETAP website, you can prepare and submit your application there.</a:t>
            </a:r>
          </a:p>
        </p:txBody>
      </p:sp>
      <p:pic>
        <p:nvPicPr>
          <p:cNvPr id="4" name="Picture 3">
            <a:extLst>
              <a:ext uri="{FF2B5EF4-FFF2-40B4-BE49-F238E27FC236}">
                <a16:creationId xmlns:a16="http://schemas.microsoft.com/office/drawing/2014/main" id="{E83594F9-7C41-CC55-3973-9CB6D779FCF7}"/>
              </a:ext>
            </a:extLst>
          </p:cNvPr>
          <p:cNvPicPr>
            <a:picLocks noChangeAspect="1"/>
          </p:cNvPicPr>
          <p:nvPr/>
        </p:nvPicPr>
        <p:blipFill>
          <a:blip r:embed="rId4"/>
          <a:stretch>
            <a:fillRect/>
          </a:stretch>
        </p:blipFill>
        <p:spPr>
          <a:xfrm>
            <a:off x="8050306" y="5597169"/>
            <a:ext cx="3227294" cy="1084985"/>
          </a:xfrm>
          <a:prstGeom prst="rect">
            <a:avLst/>
          </a:prstGeom>
        </p:spPr>
      </p:pic>
    </p:spTree>
    <p:extLst>
      <p:ext uri="{BB962C8B-B14F-4D97-AF65-F5344CB8AC3E}">
        <p14:creationId xmlns:p14="http://schemas.microsoft.com/office/powerpoint/2010/main" val="1214132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735E8-335D-DE96-8380-3C325C7791C0}"/>
              </a:ext>
            </a:extLst>
          </p:cNvPr>
          <p:cNvSpPr>
            <a:spLocks noGrp="1"/>
          </p:cNvSpPr>
          <p:nvPr>
            <p:ph type="title"/>
          </p:nvPr>
        </p:nvSpPr>
        <p:spPr>
          <a:xfrm>
            <a:off x="521207" y="448056"/>
            <a:ext cx="10346085" cy="640080"/>
          </a:xfrm>
        </p:spPr>
        <p:txBody>
          <a:bodyPr>
            <a:normAutofit/>
          </a:bodyPr>
          <a:lstStyle/>
          <a:p>
            <a:r>
              <a:rPr lang="en-US" sz="3200" b="1" dirty="0"/>
              <a:t>2026 Summer REU Programs (several current programs)</a:t>
            </a:r>
          </a:p>
        </p:txBody>
      </p:sp>
      <p:sp>
        <p:nvSpPr>
          <p:cNvPr id="3" name="Content Placeholder 2">
            <a:extLst>
              <a:ext uri="{FF2B5EF4-FFF2-40B4-BE49-F238E27FC236}">
                <a16:creationId xmlns:a16="http://schemas.microsoft.com/office/drawing/2014/main" id="{AEB1E8AE-064E-6A76-90F9-56F3F723B1D4}"/>
              </a:ext>
            </a:extLst>
          </p:cNvPr>
          <p:cNvSpPr>
            <a:spLocks noGrp="1"/>
          </p:cNvSpPr>
          <p:nvPr>
            <p:ph sz="quarter" idx="10"/>
          </p:nvPr>
        </p:nvSpPr>
        <p:spPr>
          <a:xfrm>
            <a:off x="327991" y="1192697"/>
            <a:ext cx="11499573" cy="4220552"/>
          </a:xfrm>
        </p:spPr>
        <p:txBody>
          <a:bodyPr>
            <a:normAutofit fontScale="25000" lnSpcReduction="20000"/>
          </a:bodyPr>
          <a:lstStyle/>
          <a:p>
            <a:pPr>
              <a:buNone/>
            </a:pPr>
            <a:r>
              <a:rPr lang="en-US" sz="5600" dirty="0"/>
              <a:t>2026 Summer BACE REU Experience, </a:t>
            </a:r>
            <a:r>
              <a:rPr lang="en-US" sz="5600" dirty="0">
                <a:hlinkClick r:id="rId2" tooltip="https://etap.nsf.gov/award/7328/opportunity/11456"/>
              </a:rPr>
              <a:t>https://etap.nsf.gov/award/7328/opportunity/11456</a:t>
            </a:r>
            <a:r>
              <a:rPr lang="en-US" sz="5600" dirty="0"/>
              <a:t> </a:t>
            </a:r>
            <a:r>
              <a:rPr lang="en-US" sz="5600" dirty="0">
                <a:hlinkClick r:id="rId3" tooltip="https://sites.google.com/sdsmt.edu/bace/home?authuser=0"/>
              </a:rPr>
              <a:t>https://sites.google.com/sdsmt.edu/bace/home?authuser=0</a:t>
            </a:r>
            <a:r>
              <a:rPr lang="en-US" sz="5600" dirty="0"/>
              <a:t>, apply by </a:t>
            </a:r>
            <a:r>
              <a:rPr lang="en-US" sz="5600" dirty="0">
                <a:highlight>
                  <a:srgbClr val="FFFF00"/>
                </a:highlight>
              </a:rPr>
              <a:t>2/21/26,</a:t>
            </a:r>
            <a:r>
              <a:rPr lang="en-US" sz="5600" dirty="0"/>
              <a:t> program is May-July 2026</a:t>
            </a:r>
          </a:p>
          <a:p>
            <a:pPr>
              <a:buNone/>
            </a:pPr>
            <a:r>
              <a:rPr lang="en-US" sz="5600" b="1" dirty="0"/>
              <a:t>Princeton Center for Complex Materials</a:t>
            </a:r>
            <a:r>
              <a:rPr lang="en-US" sz="5600" dirty="0"/>
              <a:t>, </a:t>
            </a:r>
            <a:r>
              <a:rPr lang="en-US" sz="5600" dirty="0">
                <a:hlinkClick r:id="rId4" tooltip="https://etap.nsf.gov/award/8274/opportunity/11355"/>
              </a:rPr>
              <a:t>https://etap.nsf.gov/award/8274/opportunity/11355</a:t>
            </a:r>
            <a:r>
              <a:rPr lang="en-US" sz="5600" dirty="0"/>
              <a:t> </a:t>
            </a:r>
            <a:r>
              <a:rPr lang="en-US" sz="5600" dirty="0">
                <a:hlinkClick r:id="rId5" tooltip="https://pccm.princeton.edu/reu"/>
              </a:rPr>
              <a:t>https://pccm.princeton.edu/reu</a:t>
            </a:r>
            <a:r>
              <a:rPr lang="en-US" sz="5600" dirty="0"/>
              <a:t>, apply by </a:t>
            </a:r>
            <a:r>
              <a:rPr lang="en-US" sz="5600" dirty="0">
                <a:highlight>
                  <a:srgbClr val="FFFF00"/>
                </a:highlight>
              </a:rPr>
              <a:t>1/16/2026,</a:t>
            </a:r>
            <a:r>
              <a:rPr lang="en-US" sz="5600" dirty="0"/>
              <a:t> program is June-July 2026</a:t>
            </a:r>
          </a:p>
          <a:p>
            <a:pPr>
              <a:buNone/>
            </a:pPr>
            <a:r>
              <a:rPr lang="en-US" sz="5600" b="1" dirty="0"/>
              <a:t>Brandeis Bioinspired MRSEC</a:t>
            </a:r>
            <a:r>
              <a:rPr lang="en-US" sz="5600" dirty="0"/>
              <a:t>, </a:t>
            </a:r>
            <a:r>
              <a:rPr lang="en-US" sz="5600" dirty="0">
                <a:hlinkClick r:id="rId6" tooltip="https://etap.nsf.gov/award/7273/opportunity/11379"/>
              </a:rPr>
              <a:t>https://etap.nsf.gov/award/7273/opportunity/11379</a:t>
            </a:r>
            <a:r>
              <a:rPr lang="en-US" sz="5600" dirty="0"/>
              <a:t>, apply by </a:t>
            </a:r>
            <a:r>
              <a:rPr lang="en-US" sz="5600" dirty="0">
                <a:highlight>
                  <a:srgbClr val="FFFF00"/>
                </a:highlight>
              </a:rPr>
              <a:t>02/02/26</a:t>
            </a:r>
            <a:r>
              <a:rPr lang="en-US" sz="5600" dirty="0"/>
              <a:t>, program is June-August 2026</a:t>
            </a:r>
          </a:p>
          <a:p>
            <a:pPr>
              <a:buNone/>
            </a:pPr>
            <a:r>
              <a:rPr lang="en-US" sz="5600" b="1" dirty="0"/>
              <a:t>Univ of Chicago Research Experience for Undergraduates in Molecular Engineering</a:t>
            </a:r>
            <a:r>
              <a:rPr lang="en-US" sz="5600" dirty="0"/>
              <a:t>, </a:t>
            </a:r>
            <a:r>
              <a:rPr lang="en-US" sz="5600" dirty="0">
                <a:hlinkClick r:id="rId7" tooltip="https://etap.nsf.gov/award/8321/opportunity/11439"/>
              </a:rPr>
              <a:t>https://etap.nsf.gov/award/8321/opportunity/11439</a:t>
            </a:r>
            <a:r>
              <a:rPr lang="en-US" sz="5600" dirty="0"/>
              <a:t> </a:t>
            </a:r>
            <a:r>
              <a:rPr lang="en-US" sz="5600" dirty="0">
                <a:hlinkClick r:id="rId8" tooltip="https://pme.uchicago.edu/educational-outreach/research-experiences-undergraduates"/>
              </a:rPr>
              <a:t>https://pme.uchicago.edu/educational-outreach/research-experiences-undergraduates</a:t>
            </a:r>
            <a:r>
              <a:rPr lang="en-US" sz="5600" dirty="0"/>
              <a:t>, </a:t>
            </a:r>
            <a:r>
              <a:rPr lang="en-US" sz="5600" dirty="0">
                <a:highlight>
                  <a:srgbClr val="FFFF00"/>
                </a:highlight>
              </a:rPr>
              <a:t>apply by 2/12/2026</a:t>
            </a:r>
            <a:r>
              <a:rPr lang="en-US" sz="5600" dirty="0"/>
              <a:t>, program is </a:t>
            </a:r>
            <a:r>
              <a:rPr lang="en-US" sz="5600" dirty="0" err="1"/>
              <a:t>june</a:t>
            </a:r>
            <a:r>
              <a:rPr lang="en-US" sz="5600" dirty="0"/>
              <a:t>-august 2026</a:t>
            </a:r>
          </a:p>
          <a:p>
            <a:pPr>
              <a:buNone/>
            </a:pPr>
            <a:r>
              <a:rPr lang="en-US" sz="5600" b="1" dirty="0"/>
              <a:t>Summer Undergraduate Research or Internship Experience in Acoustics </a:t>
            </a:r>
            <a:r>
              <a:rPr lang="en-US" sz="5600" dirty="0">
                <a:hlinkClick r:id="rId9" tooltip="https://www.pathwaystoscience.org/programhub.aspx?sort=sum-acoustsocamerica-suriea"/>
              </a:rPr>
              <a:t>https://www.pathwaystoscience.org/programhub.aspx?sort=SUM-AcoustSocAmerica-SURIEA</a:t>
            </a:r>
            <a:r>
              <a:rPr lang="en-US" sz="5600" dirty="0"/>
              <a:t>, apply by </a:t>
            </a:r>
            <a:r>
              <a:rPr lang="en-US" sz="5600" dirty="0">
                <a:highlight>
                  <a:srgbClr val="FFFF00"/>
                </a:highlight>
              </a:rPr>
              <a:t>1/30/2026</a:t>
            </a:r>
            <a:r>
              <a:rPr lang="en-US" sz="5600" dirty="0"/>
              <a:t>, program is 5/15-8/7/26</a:t>
            </a:r>
          </a:p>
          <a:p>
            <a:pPr>
              <a:buNone/>
            </a:pPr>
            <a:r>
              <a:rPr lang="en-US" sz="5600" b="1" dirty="0"/>
              <a:t>Univ of Buffalo </a:t>
            </a:r>
            <a:r>
              <a:rPr lang="en-US" sz="5600" dirty="0"/>
              <a:t>: Interdisciplinary Research Experience for Undergraduates in Atmospheric and Geological Hazards, </a:t>
            </a:r>
            <a:r>
              <a:rPr lang="en-US" sz="5600" dirty="0">
                <a:hlinkClick r:id="rId10" tooltip="https://arts-sciences.buffalo.edu/geological-and-climate-hazards/projects/interdisciplinary-reu-in-atmospheric-and-geological-hazards.html"/>
              </a:rPr>
              <a:t>https://arts-sciences.buffalo.edu/geological-and-climate-hazards/projects/Interdisciplinary-REU-in-…</a:t>
            </a:r>
            <a:r>
              <a:rPr lang="en-US" sz="5600" dirty="0"/>
              <a:t>, apply by </a:t>
            </a:r>
            <a:r>
              <a:rPr lang="en-US" sz="5600" dirty="0">
                <a:highlight>
                  <a:srgbClr val="FFFF00"/>
                </a:highlight>
              </a:rPr>
              <a:t>1/31/26 </a:t>
            </a:r>
            <a:r>
              <a:rPr lang="en-US" sz="5600" dirty="0"/>
              <a:t>by 5pm, program is 5/28-7/30/26</a:t>
            </a:r>
            <a:r>
              <a:rPr lang="en-US" sz="5600" dirty="0">
                <a:hlinkClick r:id="rId11" tooltip="https://www.buffalo.edu/reu/apply.html"/>
              </a:rPr>
              <a:t>https://www.buffalo.edu/reu/apply.html</a:t>
            </a:r>
            <a:endParaRPr lang="en-US" sz="5600" dirty="0"/>
          </a:p>
          <a:p>
            <a:pPr>
              <a:buNone/>
            </a:pPr>
            <a:r>
              <a:rPr lang="en-US" sz="5600" b="1" dirty="0" err="1"/>
              <a:t>UMich</a:t>
            </a:r>
            <a:r>
              <a:rPr lang="en-US" sz="5600" b="1" dirty="0"/>
              <a:t> Research Experience for Undergraduates </a:t>
            </a:r>
            <a:r>
              <a:rPr lang="en-US" sz="5600" dirty="0"/>
              <a:t>in Digital Accessibility, </a:t>
            </a:r>
            <a:r>
              <a:rPr lang="en-US" sz="5600" dirty="0">
                <a:hlinkClick r:id="rId12" tooltip="https://www.umflint.edu/cit/nsf-reu-in-digital-accessibility/"/>
              </a:rPr>
              <a:t>https://www.umflint.edu/cit/nsf-reu-in-digital-accessibility/</a:t>
            </a:r>
            <a:r>
              <a:rPr lang="en-US" sz="5600" dirty="0"/>
              <a:t>, apply by </a:t>
            </a:r>
            <a:r>
              <a:rPr lang="en-US" sz="5600" dirty="0">
                <a:highlight>
                  <a:srgbClr val="FFFF00"/>
                </a:highlight>
              </a:rPr>
              <a:t>March 9,</a:t>
            </a:r>
            <a:r>
              <a:rPr lang="en-US" sz="5600" dirty="0"/>
              <a:t> program is May-July 2026</a:t>
            </a:r>
          </a:p>
          <a:p>
            <a:endParaRPr lang="en-US" dirty="0"/>
          </a:p>
        </p:txBody>
      </p:sp>
    </p:spTree>
    <p:extLst>
      <p:ext uri="{BB962C8B-B14F-4D97-AF65-F5344CB8AC3E}">
        <p14:creationId xmlns:p14="http://schemas.microsoft.com/office/powerpoint/2010/main" val="2556927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3AA3C-2FA8-4E29-B7D2-92683138DBF5}"/>
              </a:ext>
            </a:extLst>
          </p:cNvPr>
          <p:cNvSpPr>
            <a:spLocks noGrp="1"/>
          </p:cNvSpPr>
          <p:nvPr>
            <p:ph type="title"/>
          </p:nvPr>
        </p:nvSpPr>
        <p:spPr>
          <a:xfrm>
            <a:off x="521207" y="448056"/>
            <a:ext cx="10854265" cy="640080"/>
          </a:xfrm>
        </p:spPr>
        <p:txBody>
          <a:bodyPr>
            <a:normAutofit/>
          </a:bodyPr>
          <a:lstStyle/>
          <a:p>
            <a:r>
              <a:rPr lang="en-US" b="1" dirty="0"/>
              <a:t>What might be asked in your application to an REU Program</a:t>
            </a:r>
          </a:p>
        </p:txBody>
      </p:sp>
      <p:sp>
        <p:nvSpPr>
          <p:cNvPr id="3" name="Content Placeholder 2">
            <a:extLst>
              <a:ext uri="{FF2B5EF4-FFF2-40B4-BE49-F238E27FC236}">
                <a16:creationId xmlns:a16="http://schemas.microsoft.com/office/drawing/2014/main" id="{F923EB15-CEA3-4536-AB34-133A8FF077FD}"/>
              </a:ext>
            </a:extLst>
          </p:cNvPr>
          <p:cNvSpPr>
            <a:spLocks noGrp="1"/>
          </p:cNvSpPr>
          <p:nvPr>
            <p:ph sz="quarter" idx="10"/>
          </p:nvPr>
        </p:nvSpPr>
        <p:spPr>
          <a:xfrm>
            <a:off x="521207" y="1275127"/>
            <a:ext cx="10627439" cy="4138121"/>
          </a:xfrm>
        </p:spPr>
        <p:txBody>
          <a:bodyPr>
            <a:normAutofit fontScale="25000" lnSpcReduction="20000"/>
          </a:bodyPr>
          <a:lstStyle/>
          <a:p>
            <a:pPr>
              <a:lnSpc>
                <a:spcPct val="120000"/>
              </a:lnSpc>
              <a:buFont typeface="Arial" panose="020B0604020202020204" pitchFamily="34" charset="0"/>
              <a:buChar char="•"/>
            </a:pPr>
            <a:r>
              <a:rPr lang="en-US" sz="8000" b="0" i="0" dirty="0">
                <a:solidFill>
                  <a:srgbClr val="000000"/>
                </a:solidFill>
                <a:effectLst/>
                <a:latin typeface="Calibri" panose="020F0502020204030204" pitchFamily="34" charset="0"/>
                <a:cs typeface="Calibri" panose="020F0502020204030204" pitchFamily="34" charset="0"/>
              </a:rPr>
              <a:t>Background/identifying information</a:t>
            </a:r>
          </a:p>
          <a:p>
            <a:pPr>
              <a:lnSpc>
                <a:spcPct val="120000"/>
              </a:lnSpc>
              <a:buFont typeface="Arial" panose="020B0604020202020204" pitchFamily="34" charset="0"/>
              <a:buChar char="•"/>
            </a:pPr>
            <a:r>
              <a:rPr lang="en-US" sz="8000" b="0" i="0" dirty="0">
                <a:solidFill>
                  <a:srgbClr val="000000"/>
                </a:solidFill>
                <a:effectLst/>
                <a:latin typeface="Calibri" panose="020F0502020204030204" pitchFamily="34" charset="0"/>
                <a:cs typeface="Calibri" panose="020F0502020204030204" pitchFamily="34" charset="0"/>
              </a:rPr>
              <a:t>Academic information</a:t>
            </a:r>
          </a:p>
          <a:p>
            <a:pPr>
              <a:lnSpc>
                <a:spcPct val="120000"/>
              </a:lnSpc>
              <a:buFont typeface="Arial" panose="020B0604020202020204" pitchFamily="34" charset="0"/>
              <a:buChar char="•"/>
            </a:pPr>
            <a:r>
              <a:rPr lang="en-US" sz="8000" b="0" i="0" dirty="0">
                <a:solidFill>
                  <a:srgbClr val="000000"/>
                </a:solidFill>
                <a:effectLst/>
                <a:latin typeface="Calibri" panose="020F0502020204030204" pitchFamily="34" charset="0"/>
                <a:cs typeface="Calibri" panose="020F0502020204030204" pitchFamily="34" charset="0"/>
              </a:rPr>
              <a:t>Resume</a:t>
            </a:r>
          </a:p>
          <a:p>
            <a:pPr>
              <a:lnSpc>
                <a:spcPct val="120000"/>
              </a:lnSpc>
              <a:buFont typeface="Arial" panose="020B0604020202020204" pitchFamily="34" charset="0"/>
              <a:buChar char="•"/>
            </a:pPr>
            <a:r>
              <a:rPr lang="en-US" sz="8000" b="0" i="0" dirty="0">
                <a:solidFill>
                  <a:srgbClr val="000000"/>
                </a:solidFill>
                <a:effectLst/>
                <a:latin typeface="Calibri" panose="020F0502020204030204" pitchFamily="34" charset="0"/>
                <a:cs typeface="Calibri" panose="020F0502020204030204" pitchFamily="34" charset="0"/>
              </a:rPr>
              <a:t>Transcript (we will accept unofficial transcripts)</a:t>
            </a:r>
          </a:p>
          <a:p>
            <a:pPr>
              <a:lnSpc>
                <a:spcPct val="120000"/>
              </a:lnSpc>
              <a:buFont typeface="Arial" panose="020B0604020202020204" pitchFamily="34" charset="0"/>
              <a:buChar char="•"/>
            </a:pPr>
            <a:r>
              <a:rPr lang="en-US" sz="8000" b="0" i="0" dirty="0">
                <a:solidFill>
                  <a:srgbClr val="000000"/>
                </a:solidFill>
                <a:effectLst/>
                <a:latin typeface="Calibri" panose="020F0502020204030204" pitchFamily="34" charset="0"/>
                <a:cs typeface="Calibri" panose="020F0502020204030204" pitchFamily="34" charset="0"/>
              </a:rPr>
              <a:t>Responses to the two essay prompts below. Please note that your responses need to be copied into the online application submission form and that each essay should be ~2-4 paragraphs in length.</a:t>
            </a:r>
          </a:p>
          <a:p>
            <a:pPr>
              <a:lnSpc>
                <a:spcPct val="120000"/>
              </a:lnSpc>
              <a:buFont typeface="Arial" panose="020B0604020202020204" pitchFamily="34" charset="0"/>
              <a:buChar char="•"/>
            </a:pPr>
            <a:r>
              <a:rPr lang="en-US" sz="8000" b="0" i="0" dirty="0">
                <a:solidFill>
                  <a:srgbClr val="000000"/>
                </a:solidFill>
                <a:effectLst/>
                <a:latin typeface="Calibri" panose="020F0502020204030204" pitchFamily="34" charset="0"/>
                <a:cs typeface="Calibri" panose="020F0502020204030204" pitchFamily="34" charset="0"/>
              </a:rPr>
              <a:t>Please describe your previous research experience and correlate this previous research work to the theme of this REU site. Be sure to include the institution name(s), lab/PI name(s) and dates for each former experience. State how participation in the this REU program will benefit your future academic and professional careers.</a:t>
            </a:r>
          </a:p>
          <a:p>
            <a:pPr marL="742950" lvl="1" indent="-285750" algn="l">
              <a:lnSpc>
                <a:spcPct val="120000"/>
              </a:lnSpc>
              <a:buFont typeface="Arial" panose="020B0604020202020204" pitchFamily="34" charset="0"/>
              <a:buChar char="•"/>
            </a:pPr>
            <a:r>
              <a:rPr lang="en-US" sz="8000" b="0" i="0" dirty="0">
                <a:solidFill>
                  <a:srgbClr val="000000"/>
                </a:solidFill>
                <a:effectLst/>
                <a:latin typeface="Calibri" panose="020F0502020204030204" pitchFamily="34" charset="0"/>
                <a:cs typeface="Calibri" panose="020F0502020204030204" pitchFamily="34" charset="0"/>
              </a:rPr>
              <a:t>Recommendation letters from two faculty members that are in a PDF format</a:t>
            </a:r>
          </a:p>
          <a:p>
            <a:endParaRPr lang="en-US" dirty="0"/>
          </a:p>
        </p:txBody>
      </p:sp>
    </p:spTree>
    <p:extLst>
      <p:ext uri="{BB962C8B-B14F-4D97-AF65-F5344CB8AC3E}">
        <p14:creationId xmlns:p14="http://schemas.microsoft.com/office/powerpoint/2010/main" val="1694343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80790-3F8E-4FFA-9505-FB570A2342A4}"/>
              </a:ext>
            </a:extLst>
          </p:cNvPr>
          <p:cNvSpPr>
            <a:spLocks noGrp="1"/>
          </p:cNvSpPr>
          <p:nvPr>
            <p:ph type="title"/>
          </p:nvPr>
        </p:nvSpPr>
        <p:spPr>
          <a:xfrm>
            <a:off x="521208" y="1536192"/>
            <a:ext cx="6876288" cy="640080"/>
          </a:xfrm>
        </p:spPr>
        <p:txBody>
          <a:bodyPr anchor="b">
            <a:normAutofit/>
          </a:bodyPr>
          <a:lstStyle/>
          <a:p>
            <a:r>
              <a:rPr lang="en-US" b="1" dirty="0"/>
              <a:t>REU Applications: Best Practices</a:t>
            </a:r>
          </a:p>
        </p:txBody>
      </p:sp>
      <p:graphicFrame>
        <p:nvGraphicFramePr>
          <p:cNvPr id="5" name="Content Placeholder 2">
            <a:extLst>
              <a:ext uri="{FF2B5EF4-FFF2-40B4-BE49-F238E27FC236}">
                <a16:creationId xmlns:a16="http://schemas.microsoft.com/office/drawing/2014/main" id="{93B23E89-3D24-93D6-1500-C1E6A7ED65B9}"/>
              </a:ext>
            </a:extLst>
          </p:cNvPr>
          <p:cNvGraphicFramePr>
            <a:graphicFrameLocks noGrp="1"/>
          </p:cNvGraphicFramePr>
          <p:nvPr>
            <p:ph sz="quarter" idx="13"/>
            <p:extLst>
              <p:ext uri="{D42A27DB-BD31-4B8C-83A1-F6EECF244321}">
                <p14:modId xmlns:p14="http://schemas.microsoft.com/office/powerpoint/2010/main" val="1719184726"/>
              </p:ext>
            </p:extLst>
          </p:nvPr>
        </p:nvGraphicFramePr>
        <p:xfrm>
          <a:off x="539495" y="2560320"/>
          <a:ext cx="11031181" cy="3977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7391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EDC66-E079-41BD-B87C-041CD1D4CA7B}"/>
              </a:ext>
            </a:extLst>
          </p:cNvPr>
          <p:cNvSpPr>
            <a:spLocks noGrp="1"/>
          </p:cNvSpPr>
          <p:nvPr>
            <p:ph type="title"/>
          </p:nvPr>
        </p:nvSpPr>
        <p:spPr>
          <a:xfrm>
            <a:off x="521208" y="1536192"/>
            <a:ext cx="11670792" cy="640080"/>
          </a:xfrm>
        </p:spPr>
        <p:txBody>
          <a:bodyPr anchor="b">
            <a:normAutofit/>
          </a:bodyPr>
          <a:lstStyle/>
          <a:p>
            <a:pPr>
              <a:lnSpc>
                <a:spcPct val="90000"/>
              </a:lnSpc>
            </a:pPr>
            <a:r>
              <a:rPr lang="en-US" sz="3100" b="1" dirty="0"/>
              <a:t>REU Applications: Statement of Interest</a:t>
            </a:r>
          </a:p>
        </p:txBody>
      </p:sp>
      <p:graphicFrame>
        <p:nvGraphicFramePr>
          <p:cNvPr id="7" name="Content Placeholder 2">
            <a:extLst>
              <a:ext uri="{FF2B5EF4-FFF2-40B4-BE49-F238E27FC236}">
                <a16:creationId xmlns:a16="http://schemas.microsoft.com/office/drawing/2014/main" id="{83C741A7-F973-9C2B-0F82-9EF14DCF0ACD}"/>
              </a:ext>
            </a:extLst>
          </p:cNvPr>
          <p:cNvGraphicFramePr>
            <a:graphicFrameLocks noGrp="1"/>
          </p:cNvGraphicFramePr>
          <p:nvPr>
            <p:ph sz="quarter" idx="13"/>
            <p:extLst>
              <p:ext uri="{D42A27DB-BD31-4B8C-83A1-F6EECF244321}">
                <p14:modId xmlns:p14="http://schemas.microsoft.com/office/powerpoint/2010/main" val="3569423063"/>
              </p:ext>
            </p:extLst>
          </p:nvPr>
        </p:nvGraphicFramePr>
        <p:xfrm>
          <a:off x="539496" y="2560320"/>
          <a:ext cx="11365289" cy="3977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48995A4A-AEA4-F030-4A64-5DEFF9196A81}"/>
              </a:ext>
            </a:extLst>
          </p:cNvPr>
          <p:cNvPicPr>
            <a:picLocks noChangeAspect="1"/>
          </p:cNvPicPr>
          <p:nvPr/>
        </p:nvPicPr>
        <p:blipFill>
          <a:blip r:embed="rId7"/>
          <a:stretch>
            <a:fillRect/>
          </a:stretch>
        </p:blipFill>
        <p:spPr>
          <a:xfrm>
            <a:off x="10622737" y="4765431"/>
            <a:ext cx="701755" cy="979391"/>
          </a:xfrm>
          <a:prstGeom prst="rect">
            <a:avLst/>
          </a:prstGeom>
        </p:spPr>
      </p:pic>
    </p:spTree>
    <p:extLst>
      <p:ext uri="{BB962C8B-B14F-4D97-AF65-F5344CB8AC3E}">
        <p14:creationId xmlns:p14="http://schemas.microsoft.com/office/powerpoint/2010/main" val="1751190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8E2CF-096F-4CBD-9EA0-205F66203286}"/>
              </a:ext>
            </a:extLst>
          </p:cNvPr>
          <p:cNvSpPr>
            <a:spLocks noGrp="1"/>
          </p:cNvSpPr>
          <p:nvPr>
            <p:ph type="title"/>
          </p:nvPr>
        </p:nvSpPr>
        <p:spPr>
          <a:xfrm>
            <a:off x="521207" y="448056"/>
            <a:ext cx="11055600" cy="1196186"/>
          </a:xfrm>
        </p:spPr>
        <p:txBody>
          <a:bodyPr>
            <a:normAutofit fontScale="90000"/>
          </a:bodyPr>
          <a:lstStyle/>
          <a:p>
            <a:pPr marL="0" marR="0">
              <a:lnSpc>
                <a:spcPct val="107000"/>
              </a:lnSpc>
              <a:spcBef>
                <a:spcPts val="0"/>
              </a:spcBef>
              <a:spcAft>
                <a:spcPts val="800"/>
              </a:spcAft>
            </a:pPr>
            <a:r>
              <a:rPr lang="en-US" sz="2800" b="1" kern="1800" dirty="0">
                <a:effectLst/>
                <a:latin typeface="Calibri" panose="020F0502020204030204" pitchFamily="34" charset="0"/>
                <a:ea typeface="Times New Roman" panose="02020603050405020304" pitchFamily="18" charset="0"/>
                <a:cs typeface="Calibri" panose="020F0502020204030204" pitchFamily="34" charset="0"/>
              </a:rPr>
              <a:t>Best Practices for Writing Your</a:t>
            </a:r>
            <a:br>
              <a:rPr lang="en-US" sz="1400" dirty="0">
                <a:effectLst/>
                <a:latin typeface="Calibri" panose="020F0502020204030204" pitchFamily="34" charset="0"/>
                <a:ea typeface="Calibri" panose="020F0502020204030204" pitchFamily="34" charset="0"/>
                <a:cs typeface="Calibri" panose="020F0502020204030204" pitchFamily="34" charset="0"/>
              </a:rPr>
            </a:br>
            <a:r>
              <a:rPr lang="en-US" sz="2800" b="1" kern="1800" dirty="0">
                <a:effectLst/>
                <a:latin typeface="Calibri" panose="020F0502020204030204" pitchFamily="34" charset="0"/>
                <a:ea typeface="Times New Roman" panose="02020603050405020304" pitchFamily="18" charset="0"/>
                <a:cs typeface="Calibri" panose="020F0502020204030204" pitchFamily="34" charset="0"/>
              </a:rPr>
              <a:t>Statement of Interest/Personal Statement – Things To Do</a:t>
            </a:r>
            <a:br>
              <a:rPr lang="en-US" sz="1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D8A47832-E2E7-452A-9B1E-ADB3AC834FC4}"/>
              </a:ext>
            </a:extLst>
          </p:cNvPr>
          <p:cNvSpPr>
            <a:spLocks noGrp="1"/>
          </p:cNvSpPr>
          <p:nvPr>
            <p:ph sz="quarter" idx="10"/>
          </p:nvPr>
        </p:nvSpPr>
        <p:spPr>
          <a:xfrm>
            <a:off x="372862" y="1233996"/>
            <a:ext cx="10759525" cy="4183824"/>
          </a:xfrm>
        </p:spPr>
        <p:txBody>
          <a:bodyPr>
            <a:normAutofit fontScale="25000" lnSpcReduction="20000"/>
          </a:bodyPr>
          <a:lstStyle/>
          <a:p>
            <a:pPr marL="342900" marR="0" lvl="0" indent="-342900">
              <a:buFont typeface="+mj-lt"/>
              <a:buAutoNum type="arabicParenR"/>
            </a:pPr>
            <a:r>
              <a:rPr lang="en-US" sz="5600" i="1" dirty="0">
                <a:effectLst/>
                <a:latin typeface="Calibri" panose="020F0502020204030204" pitchFamily="34" charset="0"/>
                <a:ea typeface="Times New Roman" panose="02020603050405020304" pitchFamily="18" charset="0"/>
                <a:cs typeface="Calibri" panose="020F0502020204030204" pitchFamily="34" charset="0"/>
              </a:rPr>
              <a:t>Answer the questions that are asked</a:t>
            </a:r>
            <a:r>
              <a:rPr lang="en-US" sz="5600" dirty="0">
                <a:effectLst/>
                <a:latin typeface="Calibri" panose="020F0502020204030204" pitchFamily="34" charset="0"/>
                <a:ea typeface="Times New Roman" panose="02020603050405020304" pitchFamily="18" charset="0"/>
                <a:cs typeface="Calibri" panose="020F0502020204030204" pitchFamily="34" charset="0"/>
              </a:rPr>
              <a:t>. If you are applying to several programs, you may find questions in each application that are somewhat similar. </a:t>
            </a:r>
            <a:r>
              <a:rPr lang="en-US" sz="5600" b="1" dirty="0">
                <a:effectLst/>
                <a:latin typeface="Calibri" panose="020F0502020204030204" pitchFamily="34" charset="0"/>
                <a:ea typeface="Times New Roman" panose="02020603050405020304" pitchFamily="18" charset="0"/>
                <a:cs typeface="Calibri" panose="020F0502020204030204" pitchFamily="34" charset="0"/>
              </a:rPr>
              <a:t>Don’t be tempted to use the same statement for all applications</a:t>
            </a:r>
            <a:r>
              <a:rPr lang="en-US" sz="5600" dirty="0">
                <a:effectLst/>
                <a:latin typeface="Calibri" panose="020F0502020204030204" pitchFamily="34" charset="0"/>
                <a:ea typeface="Times New Roman" panose="02020603050405020304" pitchFamily="18" charset="0"/>
                <a:cs typeface="Calibri" panose="020F0502020204030204" pitchFamily="34" charset="0"/>
              </a:rPr>
              <a:t>. It is important to speak to what is being asked, and if slightly different answers are needed, you should write separate statements. </a:t>
            </a:r>
          </a:p>
          <a:p>
            <a:pPr marL="342900" marR="0" lvl="0" indent="-342900">
              <a:buFont typeface="+mj-lt"/>
              <a:buAutoNum type="arabicParenR"/>
            </a:pPr>
            <a:r>
              <a:rPr lang="en-US" sz="5600" i="1" dirty="0">
                <a:effectLst/>
                <a:latin typeface="Calibri" panose="020F0502020204030204" pitchFamily="34" charset="0"/>
                <a:ea typeface="Times New Roman" panose="02020603050405020304" pitchFamily="18" charset="0"/>
                <a:cs typeface="Calibri" panose="020F0502020204030204" pitchFamily="34" charset="0"/>
              </a:rPr>
              <a:t>Be specific</a:t>
            </a:r>
            <a:r>
              <a:rPr lang="en-US" sz="5600" dirty="0">
                <a:effectLst/>
                <a:latin typeface="Calibri" panose="020F0502020204030204" pitchFamily="34" charset="0"/>
                <a:ea typeface="Times New Roman" panose="02020603050405020304" pitchFamily="18" charset="0"/>
                <a:cs typeface="Calibri" panose="020F0502020204030204" pitchFamily="34" charset="0"/>
              </a:rPr>
              <a:t>. </a:t>
            </a:r>
            <a:r>
              <a:rPr lang="en-US" sz="5600" b="1" dirty="0">
                <a:effectLst/>
                <a:latin typeface="Calibri" panose="020F0502020204030204" pitchFamily="34" charset="0"/>
                <a:ea typeface="Times New Roman" panose="02020603050405020304" pitchFamily="18" charset="0"/>
                <a:cs typeface="Calibri" panose="020F0502020204030204" pitchFamily="34" charset="0"/>
              </a:rPr>
              <a:t>Your application should emerge as the logical conclusion to your ‘story’ or your experience(s)</a:t>
            </a:r>
            <a:r>
              <a:rPr lang="en-US" sz="5600" dirty="0">
                <a:effectLst/>
                <a:latin typeface="Calibri" panose="020F0502020204030204" pitchFamily="34" charset="0"/>
                <a:ea typeface="Times New Roman" panose="02020603050405020304" pitchFamily="18" charset="0"/>
                <a:cs typeface="Calibri" panose="020F0502020204030204" pitchFamily="34" charset="0"/>
              </a:rPr>
              <a:t>. Your desire to participate in a program and eventually become an engineer, computer scientist, etc., should be the logical result of a specific experience that is described in your statement. </a:t>
            </a:r>
          </a:p>
          <a:p>
            <a:pPr marL="342900" marR="0" lvl="0" indent="-342900">
              <a:buFont typeface="+mj-lt"/>
              <a:buAutoNum type="arabicParenR"/>
            </a:pPr>
            <a:r>
              <a:rPr lang="en-US" sz="5600" i="1" dirty="0">
                <a:effectLst/>
                <a:latin typeface="Calibri" panose="020F0502020204030204" pitchFamily="34" charset="0"/>
                <a:ea typeface="Times New Roman" panose="02020603050405020304" pitchFamily="18" charset="0"/>
                <a:cs typeface="Calibri" panose="020F0502020204030204" pitchFamily="34" charset="0"/>
              </a:rPr>
              <a:t>Tell what you know</a:t>
            </a:r>
            <a:r>
              <a:rPr lang="en-US" sz="5600" dirty="0">
                <a:effectLst/>
                <a:latin typeface="Calibri" panose="020F0502020204030204" pitchFamily="34" charset="0"/>
                <a:ea typeface="Times New Roman" panose="02020603050405020304" pitchFamily="18" charset="0"/>
                <a:cs typeface="Calibri" panose="020F0502020204030204" pitchFamily="34" charset="0"/>
              </a:rPr>
              <a:t>. </a:t>
            </a:r>
            <a:r>
              <a:rPr lang="en-US" sz="5600" b="1" dirty="0">
                <a:effectLst/>
                <a:latin typeface="Calibri" panose="020F0502020204030204" pitchFamily="34" charset="0"/>
                <a:ea typeface="Times New Roman" panose="02020603050405020304" pitchFamily="18" charset="0"/>
                <a:cs typeface="Calibri" panose="020F0502020204030204" pitchFamily="34" charset="0"/>
              </a:rPr>
              <a:t>D</a:t>
            </a:r>
            <a:r>
              <a:rPr lang="en-US" sz="5600" b="0" dirty="0">
                <a:effectLst/>
                <a:latin typeface="Calibri" panose="020F0502020204030204" pitchFamily="34" charset="0"/>
                <a:ea typeface="Times New Roman" panose="02020603050405020304" pitchFamily="18" charset="0"/>
                <a:cs typeface="Calibri" panose="020F0502020204030204" pitchFamily="34" charset="0"/>
              </a:rPr>
              <a:t>e</a:t>
            </a:r>
            <a:r>
              <a:rPr lang="en-US" sz="5600" b="1" dirty="0">
                <a:effectLst/>
                <a:latin typeface="Calibri" panose="020F0502020204030204" pitchFamily="34" charset="0"/>
                <a:ea typeface="Times New Roman" panose="02020603050405020304" pitchFamily="18" charset="0"/>
                <a:cs typeface="Calibri" panose="020F0502020204030204" pitchFamily="34" charset="0"/>
              </a:rPr>
              <a:t>tail your interest and experience, as well as some of your knowledge of the field.</a:t>
            </a:r>
            <a:r>
              <a:rPr lang="en-US" sz="5600" dirty="0">
                <a:effectLst/>
                <a:latin typeface="Calibri" panose="020F0502020204030204" pitchFamily="34" charset="0"/>
                <a:ea typeface="Times New Roman" panose="02020603050405020304" pitchFamily="18" charset="0"/>
                <a:cs typeface="Calibri" panose="020F0502020204030204" pitchFamily="34" charset="0"/>
              </a:rPr>
              <a:t> Be as specific as possible in relating what you know about the topic/field. Refer to experiences (work, research, volunteering), classes, conversations with people in the field, books you’ve read, seminars you’ve attended, or any other source of specific information about the opportunity you want and why you’re suited to it. </a:t>
            </a:r>
          </a:p>
          <a:p>
            <a:pPr marL="342900" marR="0" lvl="0" indent="-342900">
              <a:buFont typeface="+mj-lt"/>
              <a:buAutoNum type="arabicParenR"/>
            </a:pPr>
            <a:r>
              <a:rPr lang="en-US" sz="5600" i="1" dirty="0">
                <a:effectLst/>
                <a:latin typeface="Calibri" panose="020F0502020204030204" pitchFamily="34" charset="0"/>
                <a:ea typeface="Times New Roman" panose="02020603050405020304" pitchFamily="18" charset="0"/>
                <a:cs typeface="Calibri" panose="020F0502020204030204" pitchFamily="34" charset="0"/>
              </a:rPr>
              <a:t>Write well and correctly</a:t>
            </a:r>
            <a:r>
              <a:rPr lang="en-US" sz="5600" dirty="0">
                <a:effectLst/>
                <a:latin typeface="Calibri" panose="020F0502020204030204" pitchFamily="34" charset="0"/>
                <a:ea typeface="Times New Roman" panose="02020603050405020304" pitchFamily="18" charset="0"/>
                <a:cs typeface="Calibri" panose="020F0502020204030204" pitchFamily="34" charset="0"/>
              </a:rPr>
              <a:t>. </a:t>
            </a:r>
            <a:r>
              <a:rPr lang="en-US" sz="5600" b="1" dirty="0">
                <a:effectLst/>
                <a:latin typeface="Calibri" panose="020F0502020204030204" pitchFamily="34" charset="0"/>
                <a:ea typeface="Times New Roman" panose="02020603050405020304" pitchFamily="18" charset="0"/>
                <a:cs typeface="Calibri" panose="020F0502020204030204" pitchFamily="34" charset="0"/>
              </a:rPr>
              <a:t>Type and proofread your essay carefully.</a:t>
            </a:r>
            <a:r>
              <a:rPr lang="en-US" sz="5600" dirty="0">
                <a:effectLst/>
                <a:latin typeface="Calibri" panose="020F0502020204030204" pitchFamily="34" charset="0"/>
                <a:ea typeface="Times New Roman" panose="02020603050405020304" pitchFamily="18" charset="0"/>
                <a:cs typeface="Calibri" panose="020F0502020204030204" pitchFamily="34" charset="0"/>
              </a:rPr>
              <a:t> Have friends and/or teachers proofread it too. Many admissions officers say that command of the correct use of language is important to them as they read these statements. Express yourself clearly and concisely. Adhere to stated word limits. </a:t>
            </a:r>
            <a:endParaRPr lang="en-US" sz="1800" dirty="0">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buFont typeface="+mj-lt"/>
              <a:buAutoNum type="arabicParenR"/>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endParaRPr lang="en-US" dirty="0"/>
          </a:p>
        </p:txBody>
      </p:sp>
    </p:spTree>
    <p:extLst>
      <p:ext uri="{BB962C8B-B14F-4D97-AF65-F5344CB8AC3E}">
        <p14:creationId xmlns:p14="http://schemas.microsoft.com/office/powerpoint/2010/main" val="2880701806"/>
      </p:ext>
    </p:extLst>
  </p:cSld>
  <p:clrMapOvr>
    <a:masterClrMapping/>
  </p:clrMapOvr>
</p:sld>
</file>

<file path=ppt/theme/theme1.xml><?xml version="1.0" encoding="utf-8"?>
<a:theme xmlns:a="http://schemas.openxmlformats.org/drawingml/2006/main" name="WelcomeDo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10001108_win32_v2" id="{BACE0C7A-21E3-4076-A8EC-387C4B513415}" vid="{366C1592-6B2F-409D-ADAA-749D8A1278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26811000-b416-4487-9b44-a6e38a6dbbf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EDDCB4731B59644BEE48DEFFD5F31CB" ma:contentTypeVersion="13" ma:contentTypeDescription="Create a new document." ma:contentTypeScope="" ma:versionID="60dd4092fced33fc9f0511f2ddb9a92e">
  <xsd:schema xmlns:xsd="http://www.w3.org/2001/XMLSchema" xmlns:xs="http://www.w3.org/2001/XMLSchema" xmlns:p="http://schemas.microsoft.com/office/2006/metadata/properties" xmlns:ns3="26811000-b416-4487-9b44-a6e38a6dbbfb" xmlns:ns4="e02e2ec5-bb1f-4c23-bdfb-563ac250eeac" targetNamespace="http://schemas.microsoft.com/office/2006/metadata/properties" ma:root="true" ma:fieldsID="82d369247fc9f6916e197fc242837e07" ns3:_="" ns4:_="">
    <xsd:import namespace="26811000-b416-4487-9b44-a6e38a6dbbfb"/>
    <xsd:import namespace="e02e2ec5-bb1f-4c23-bdfb-563ac250eea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811000-b416-4487-9b44-a6e38a6dbb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02e2ec5-bb1f-4c23-bdfb-563ac250eea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045902D-8BCA-4596-9829-0D7D1289C020}">
  <ds:schemaRefs>
    <ds:schemaRef ds:uri="http://purl.org/dc/terms/"/>
    <ds:schemaRef ds:uri="26811000-b416-4487-9b44-a6e38a6dbbfb"/>
    <ds:schemaRef ds:uri="http://schemas.openxmlformats.org/package/2006/metadata/core-properties"/>
    <ds:schemaRef ds:uri="http://www.w3.org/XML/1998/namespace"/>
    <ds:schemaRef ds:uri="http://purl.org/dc/dcmitype/"/>
    <ds:schemaRef ds:uri="http://purl.org/dc/elements/1.1/"/>
    <ds:schemaRef ds:uri="http://schemas.microsoft.com/office/2006/documentManagement/types"/>
    <ds:schemaRef ds:uri="e02e2ec5-bb1f-4c23-bdfb-563ac250eeac"/>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03D9922-06DF-4AFA-9708-63499E3B71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811000-b416-4487-9b44-a6e38a6dbbfb"/>
    <ds:schemaRef ds:uri="e02e2ec5-bb1f-4c23-bdfb-563ac250ee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B64C1E2-42EA-4660-BCB7-94E6DA7562F1}">
  <ds:schemaRefs>
    <ds:schemaRef ds:uri="http://schemas.microsoft.com/sharepoint/v3/contenttype/forms"/>
  </ds:schemaRefs>
</ds:datastoreItem>
</file>

<file path=docMetadata/LabelInfo.xml><?xml version="1.0" encoding="utf-8"?>
<clbl:labelList xmlns:clbl="http://schemas.microsoft.com/office/2020/mipLabelMetadata">
  <clbl:label id="{7893ce20-a697-4fd6-a4da-14011f6a471d}" enabled="1" method="Standard" siteId="{a8eec281-aaa3-4dae-ac9b-9a398b9215e7}" removed="0"/>
</clbl:labelList>
</file>

<file path=docProps/app.xml><?xml version="1.0" encoding="utf-8"?>
<Properties xmlns="http://schemas.openxmlformats.org/officeDocument/2006/extended-properties" xmlns:vt="http://schemas.openxmlformats.org/officeDocument/2006/docPropsVTypes">
  <Template>{038CE479-BE14-4B62-93FF-1BA9AB7336A3}tf10001108_win32</Template>
  <TotalTime>262</TotalTime>
  <Words>1470</Words>
  <Application>Microsoft Office PowerPoint</Application>
  <PresentationFormat>Widescreen</PresentationFormat>
  <Paragraphs>94</Paragraphs>
  <Slides>11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Helvetica</vt:lpstr>
      <vt:lpstr>Helvetica Neue</vt:lpstr>
      <vt:lpstr>Segoe UI</vt:lpstr>
      <vt:lpstr>Segoe UI Light</vt:lpstr>
      <vt:lpstr>WelcomeDoc</vt:lpstr>
      <vt:lpstr>Research Experience for Undergraduates</vt:lpstr>
      <vt:lpstr>REU Programs – What do they offer?</vt:lpstr>
      <vt:lpstr>REU Programs – What do they offer?</vt:lpstr>
      <vt:lpstr>     How do I find an opportunity? </vt:lpstr>
      <vt:lpstr>2026 Summer REU Programs (several current programs)</vt:lpstr>
      <vt:lpstr>What might be asked in your application to an REU Program</vt:lpstr>
      <vt:lpstr>REU Applications: Best Practices</vt:lpstr>
      <vt:lpstr>REU Applications: Statement of Interest</vt:lpstr>
      <vt:lpstr>Best Practices for Writing Your Statement of Interest/Personal Statement – Things To Do </vt:lpstr>
      <vt:lpstr>Best Practices for Writing Your Statement of Interest/Personal Statement – Things NOT To Do </vt:lpstr>
      <vt:lpstr>Additional resources – Summer research programs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Experience for Undergraduates</dc:title>
  <dc:creator>Duggan, Claire</dc:creator>
  <cp:keywords/>
  <cp:lastModifiedBy>Fuchs, Nicolas</cp:lastModifiedBy>
  <cp:revision>10</cp:revision>
  <dcterms:created xsi:type="dcterms:W3CDTF">2021-11-03T17:28:32Z</dcterms:created>
  <dcterms:modified xsi:type="dcterms:W3CDTF">2025-11-19T15:15:41Z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0x0101004EDDCB4731B59644BEE48DEFFD5F31CB</vt:lpwstr>
  </property>
</Properties>
</file>