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407900" cy="9271000"/>
  <p:notesSz cx="12407900" cy="9271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20" autoAdjust="0"/>
  </p:normalViewPr>
  <p:slideViewPr>
    <p:cSldViewPr>
      <p:cViewPr varScale="1">
        <p:scale>
          <a:sx n="85" d="100"/>
          <a:sy n="85" d="100"/>
        </p:scale>
        <p:origin x="150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3768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7027863" y="0"/>
            <a:ext cx="5376862" cy="465138"/>
          </a:xfrm>
          <a:prstGeom prst="rect">
            <a:avLst/>
          </a:prstGeom>
        </p:spPr>
        <p:txBody>
          <a:bodyPr vert="horz" lIns="91440" tIns="45720" rIns="91440" bIns="45720" rtlCol="0"/>
          <a:lstStyle>
            <a:lvl1pPr algn="r">
              <a:defRPr sz="1200"/>
            </a:lvl1pPr>
          </a:lstStyle>
          <a:p>
            <a:fld id="{00927673-72BE-492D-9479-38141A475A2B}" type="datetimeFigureOut">
              <a:rPr lang="en-US" smtClean="0"/>
              <a:t>8/3/2022</a:t>
            </a:fld>
            <a:endParaRPr lang="en-US"/>
          </a:p>
        </p:txBody>
      </p:sp>
      <p:sp>
        <p:nvSpPr>
          <p:cNvPr id="4" name="Slide Image Placeholder 3"/>
          <p:cNvSpPr>
            <a:spLocks noGrp="1" noRot="1" noChangeAspect="1"/>
          </p:cNvSpPr>
          <p:nvPr>
            <p:ph type="sldImg" idx="2"/>
          </p:nvPr>
        </p:nvSpPr>
        <p:spPr>
          <a:xfrm>
            <a:off x="4110038" y="1158875"/>
            <a:ext cx="4187825" cy="31289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41425" y="4462463"/>
            <a:ext cx="9925050" cy="3649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63"/>
            <a:ext cx="53768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7027863" y="8805863"/>
            <a:ext cx="5376862" cy="465137"/>
          </a:xfrm>
          <a:prstGeom prst="rect">
            <a:avLst/>
          </a:prstGeom>
        </p:spPr>
        <p:txBody>
          <a:bodyPr vert="horz" lIns="91440" tIns="45720" rIns="91440" bIns="45720" rtlCol="0" anchor="b"/>
          <a:lstStyle>
            <a:lvl1pPr algn="r">
              <a:defRPr sz="1200"/>
            </a:lvl1pPr>
          </a:lstStyle>
          <a:p>
            <a:fld id="{82A596DA-2C9B-41EA-A970-B43A73B61049}" type="slidenum">
              <a:rPr lang="en-US" smtClean="0"/>
              <a:t>‹#›</a:t>
            </a:fld>
            <a:endParaRPr lang="en-US"/>
          </a:p>
        </p:txBody>
      </p:sp>
    </p:spTree>
    <p:extLst>
      <p:ext uri="{BB962C8B-B14F-4D97-AF65-F5344CB8AC3E}">
        <p14:creationId xmlns:p14="http://schemas.microsoft.com/office/powerpoint/2010/main" val="2130399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A596DA-2C9B-41EA-A970-B43A73B61049}" type="slidenum">
              <a:rPr lang="en-US" smtClean="0"/>
              <a:t>1</a:t>
            </a:fld>
            <a:endParaRPr lang="en-US"/>
          </a:p>
        </p:txBody>
      </p:sp>
    </p:spTree>
    <p:extLst>
      <p:ext uri="{BB962C8B-B14F-4D97-AF65-F5344CB8AC3E}">
        <p14:creationId xmlns:p14="http://schemas.microsoft.com/office/powerpoint/2010/main" val="367311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30592" y="2874010"/>
            <a:ext cx="10546715" cy="194691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61185" y="5191760"/>
            <a:ext cx="8685530" cy="2317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20395" y="2132330"/>
            <a:ext cx="5397436" cy="61188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390068" y="2132330"/>
            <a:ext cx="5397436" cy="61188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073399"/>
            <a:ext cx="12407900" cy="8197850"/>
          </a:xfrm>
          <a:custGeom>
            <a:avLst/>
            <a:gdLst/>
            <a:ahLst/>
            <a:cxnLst/>
            <a:rect l="l" t="t" r="r" b="b"/>
            <a:pathLst>
              <a:path w="12407900" h="8197850">
                <a:moveTo>
                  <a:pt x="0" y="8197600"/>
                </a:moveTo>
                <a:lnTo>
                  <a:pt x="12407899" y="8197600"/>
                </a:lnTo>
                <a:lnTo>
                  <a:pt x="12407899" y="0"/>
                </a:lnTo>
                <a:lnTo>
                  <a:pt x="0" y="0"/>
                </a:lnTo>
                <a:lnTo>
                  <a:pt x="0" y="8197600"/>
                </a:lnTo>
                <a:close/>
              </a:path>
            </a:pathLst>
          </a:custGeom>
          <a:solidFill>
            <a:srgbClr val="D9D9D9"/>
          </a:solidFill>
        </p:spPr>
        <p:txBody>
          <a:bodyPr wrap="square" lIns="0" tIns="0" rIns="0" bIns="0" rtlCol="0"/>
          <a:lstStyle/>
          <a:p>
            <a:endParaRPr/>
          </a:p>
        </p:txBody>
      </p:sp>
      <p:sp>
        <p:nvSpPr>
          <p:cNvPr id="17" name="bg object 17"/>
          <p:cNvSpPr/>
          <p:nvPr/>
        </p:nvSpPr>
        <p:spPr>
          <a:xfrm>
            <a:off x="0" y="0"/>
            <a:ext cx="12407900" cy="1073785"/>
          </a:xfrm>
          <a:custGeom>
            <a:avLst/>
            <a:gdLst/>
            <a:ahLst/>
            <a:cxnLst/>
            <a:rect l="l" t="t" r="r" b="b"/>
            <a:pathLst>
              <a:path w="12407900" h="1073785">
                <a:moveTo>
                  <a:pt x="12407899" y="1073399"/>
                </a:moveTo>
                <a:lnTo>
                  <a:pt x="0" y="1073399"/>
                </a:lnTo>
                <a:lnTo>
                  <a:pt x="0" y="0"/>
                </a:lnTo>
                <a:lnTo>
                  <a:pt x="12407899" y="0"/>
                </a:lnTo>
                <a:lnTo>
                  <a:pt x="12407899" y="1073399"/>
                </a:lnTo>
                <a:close/>
              </a:path>
            </a:pathLst>
          </a:custGeom>
          <a:solidFill>
            <a:srgbClr val="134F5C"/>
          </a:solidFill>
        </p:spPr>
        <p:txBody>
          <a:bodyPr wrap="square" lIns="0" tIns="0" rIns="0" bIns="0" rtlCol="0"/>
          <a:lstStyle/>
          <a:p>
            <a:endParaRPr/>
          </a:p>
        </p:txBody>
      </p:sp>
      <p:sp>
        <p:nvSpPr>
          <p:cNvPr id="18" name="bg object 18"/>
          <p:cNvSpPr/>
          <p:nvPr/>
        </p:nvSpPr>
        <p:spPr>
          <a:xfrm>
            <a:off x="0" y="1073399"/>
            <a:ext cx="12407900" cy="45720"/>
          </a:xfrm>
          <a:custGeom>
            <a:avLst/>
            <a:gdLst/>
            <a:ahLst/>
            <a:cxnLst/>
            <a:rect l="l" t="t" r="r" b="b"/>
            <a:pathLst>
              <a:path w="12407900" h="45719">
                <a:moveTo>
                  <a:pt x="12407899" y="0"/>
                </a:moveTo>
                <a:lnTo>
                  <a:pt x="0" y="0"/>
                </a:lnTo>
              </a:path>
              <a:path w="12407900" h="45719">
                <a:moveTo>
                  <a:pt x="33649" y="74"/>
                </a:moveTo>
                <a:lnTo>
                  <a:pt x="12377449" y="45674"/>
                </a:lnTo>
              </a:path>
            </a:pathLst>
          </a:custGeom>
          <a:ln w="9524">
            <a:solidFill>
              <a:srgbClr val="000000"/>
            </a:solidFill>
          </a:ln>
        </p:spPr>
        <p:txBody>
          <a:bodyPr wrap="square" lIns="0" tIns="0" rIns="0" bIns="0" rtlCol="0"/>
          <a:lstStyle/>
          <a:p>
            <a:endParaRPr/>
          </a:p>
        </p:txBody>
      </p:sp>
      <p:sp>
        <p:nvSpPr>
          <p:cNvPr id="19" name="bg object 19"/>
          <p:cNvSpPr/>
          <p:nvPr/>
        </p:nvSpPr>
        <p:spPr>
          <a:xfrm>
            <a:off x="0" y="9125636"/>
            <a:ext cx="12407900" cy="25400"/>
          </a:xfrm>
          <a:custGeom>
            <a:avLst/>
            <a:gdLst/>
            <a:ahLst/>
            <a:cxnLst/>
            <a:rect l="l" t="t" r="r" b="b"/>
            <a:pathLst>
              <a:path w="12407900" h="25400">
                <a:moveTo>
                  <a:pt x="0" y="25399"/>
                </a:moveTo>
                <a:lnTo>
                  <a:pt x="12407899" y="0"/>
                </a:lnTo>
              </a:path>
            </a:pathLst>
          </a:custGeom>
          <a:ln w="9524">
            <a:solidFill>
              <a:srgbClr val="000000"/>
            </a:solidFill>
          </a:ln>
        </p:spPr>
        <p:txBody>
          <a:bodyPr wrap="square" lIns="0" tIns="0" rIns="0" bIns="0" rtlCol="0"/>
          <a:lstStyle/>
          <a:p>
            <a:endParaRPr/>
          </a:p>
        </p:txBody>
      </p:sp>
      <p:sp>
        <p:nvSpPr>
          <p:cNvPr id="2" name="Holder 2"/>
          <p:cNvSpPr>
            <a:spLocks noGrp="1"/>
          </p:cNvSpPr>
          <p:nvPr>
            <p:ph type="title"/>
          </p:nvPr>
        </p:nvSpPr>
        <p:spPr>
          <a:xfrm>
            <a:off x="620395" y="370840"/>
            <a:ext cx="11167110" cy="14833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20395" y="2132330"/>
            <a:ext cx="11167110" cy="611886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218686" y="8622030"/>
            <a:ext cx="3970528" cy="4635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20395" y="8622030"/>
            <a:ext cx="2853817" cy="4635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8/3/2022</a:t>
            </a:fld>
            <a:endParaRPr lang="en-US"/>
          </a:p>
        </p:txBody>
      </p:sp>
      <p:sp>
        <p:nvSpPr>
          <p:cNvPr id="6" name="Holder 6"/>
          <p:cNvSpPr>
            <a:spLocks noGrp="1"/>
          </p:cNvSpPr>
          <p:nvPr>
            <p:ph type="sldNum" sz="quarter" idx="7"/>
          </p:nvPr>
        </p:nvSpPr>
        <p:spPr>
          <a:xfrm>
            <a:off x="8933688" y="8622030"/>
            <a:ext cx="2853817" cy="4635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jp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027825" y="141095"/>
            <a:ext cx="918844" cy="7874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FFFFFF"/>
                </a:solidFill>
                <a:latin typeface="Times New Roman"/>
                <a:cs typeface="Times New Roman"/>
              </a:rPr>
              <a:t>Bouvé</a:t>
            </a:r>
            <a:r>
              <a:rPr sz="1000" spc="-30" dirty="0">
                <a:solidFill>
                  <a:srgbClr val="FFFFFF"/>
                </a:solidFill>
                <a:latin typeface="Times New Roman"/>
                <a:cs typeface="Times New Roman"/>
              </a:rPr>
              <a:t> </a:t>
            </a:r>
            <a:r>
              <a:rPr sz="1000" dirty="0">
                <a:solidFill>
                  <a:srgbClr val="FFFFFF"/>
                </a:solidFill>
                <a:latin typeface="Times New Roman"/>
                <a:cs typeface="Times New Roman"/>
              </a:rPr>
              <a:t>College</a:t>
            </a:r>
            <a:r>
              <a:rPr sz="1000" spc="-30" dirty="0">
                <a:solidFill>
                  <a:srgbClr val="FFFFFF"/>
                </a:solidFill>
                <a:latin typeface="Times New Roman"/>
                <a:cs typeface="Times New Roman"/>
              </a:rPr>
              <a:t> </a:t>
            </a:r>
            <a:r>
              <a:rPr sz="1000" spc="-25" dirty="0">
                <a:solidFill>
                  <a:srgbClr val="FFFFFF"/>
                </a:solidFill>
                <a:latin typeface="Times New Roman"/>
                <a:cs typeface="Times New Roman"/>
              </a:rPr>
              <a:t>of </a:t>
            </a:r>
            <a:r>
              <a:rPr sz="1000" dirty="0">
                <a:solidFill>
                  <a:srgbClr val="FFFFFF"/>
                </a:solidFill>
                <a:latin typeface="Times New Roman"/>
                <a:cs typeface="Times New Roman"/>
              </a:rPr>
              <a:t>Health</a:t>
            </a:r>
            <a:r>
              <a:rPr sz="1000" spc="-30" dirty="0">
                <a:solidFill>
                  <a:srgbClr val="FFFFFF"/>
                </a:solidFill>
                <a:latin typeface="Times New Roman"/>
                <a:cs typeface="Times New Roman"/>
              </a:rPr>
              <a:t> </a:t>
            </a:r>
            <a:r>
              <a:rPr sz="1000" spc="-10" dirty="0">
                <a:solidFill>
                  <a:srgbClr val="FFFFFF"/>
                </a:solidFill>
                <a:latin typeface="Times New Roman"/>
                <a:cs typeface="Times New Roman"/>
              </a:rPr>
              <a:t>Science </a:t>
            </a:r>
            <a:r>
              <a:rPr sz="1000" dirty="0">
                <a:solidFill>
                  <a:srgbClr val="FFFFFF"/>
                </a:solidFill>
                <a:latin typeface="Times New Roman"/>
                <a:cs typeface="Times New Roman"/>
              </a:rPr>
              <a:t>Department</a:t>
            </a:r>
            <a:r>
              <a:rPr sz="1000" spc="-50" dirty="0">
                <a:solidFill>
                  <a:srgbClr val="FFFFFF"/>
                </a:solidFill>
                <a:latin typeface="Times New Roman"/>
                <a:cs typeface="Times New Roman"/>
              </a:rPr>
              <a:t> </a:t>
            </a:r>
            <a:r>
              <a:rPr sz="1000" spc="-25" dirty="0">
                <a:solidFill>
                  <a:srgbClr val="FFFFFF"/>
                </a:solidFill>
                <a:latin typeface="Times New Roman"/>
                <a:cs typeface="Times New Roman"/>
              </a:rPr>
              <a:t>of </a:t>
            </a:r>
            <a:r>
              <a:rPr sz="1000" spc="-10" dirty="0">
                <a:solidFill>
                  <a:srgbClr val="FFFFFF"/>
                </a:solidFill>
                <a:latin typeface="Times New Roman"/>
                <a:cs typeface="Times New Roman"/>
              </a:rPr>
              <a:t>Pharmaceutical Sciences</a:t>
            </a:r>
            <a:endParaRPr sz="1000">
              <a:latin typeface="Times New Roman"/>
              <a:cs typeface="Times New Roman"/>
            </a:endParaRPr>
          </a:p>
        </p:txBody>
      </p:sp>
      <p:pic>
        <p:nvPicPr>
          <p:cNvPr id="3" name="object 3"/>
          <p:cNvPicPr/>
          <p:nvPr/>
        </p:nvPicPr>
        <p:blipFill>
          <a:blip r:embed="rId3" cstate="print"/>
          <a:stretch>
            <a:fillRect/>
          </a:stretch>
        </p:blipFill>
        <p:spPr>
          <a:xfrm>
            <a:off x="10110230" y="147750"/>
            <a:ext cx="844568" cy="805100"/>
          </a:xfrm>
          <a:prstGeom prst="rect">
            <a:avLst/>
          </a:prstGeom>
        </p:spPr>
      </p:pic>
      <p:sp>
        <p:nvSpPr>
          <p:cNvPr id="4" name="object 4"/>
          <p:cNvSpPr txBox="1"/>
          <p:nvPr/>
        </p:nvSpPr>
        <p:spPr>
          <a:xfrm>
            <a:off x="45349" y="1171774"/>
            <a:ext cx="2819400" cy="410845"/>
          </a:xfrm>
          <a:prstGeom prst="rect">
            <a:avLst/>
          </a:prstGeom>
          <a:solidFill>
            <a:srgbClr val="134F5C"/>
          </a:solidFill>
        </p:spPr>
        <p:txBody>
          <a:bodyPr vert="horz" wrap="square" lIns="0" tIns="78105" rIns="0" bIns="0" rtlCol="0">
            <a:spAutoFit/>
          </a:bodyPr>
          <a:lstStyle/>
          <a:p>
            <a:pPr algn="ctr">
              <a:lnSpc>
                <a:spcPct val="100000"/>
              </a:lnSpc>
              <a:spcBef>
                <a:spcPts val="615"/>
              </a:spcBef>
            </a:pPr>
            <a:r>
              <a:rPr sz="1500" spc="-10" dirty="0">
                <a:solidFill>
                  <a:srgbClr val="FFFFFF"/>
                </a:solidFill>
                <a:latin typeface="Times New Roman"/>
                <a:cs typeface="Times New Roman"/>
              </a:rPr>
              <a:t>Abstract</a:t>
            </a:r>
            <a:endParaRPr sz="1500">
              <a:latin typeface="Times New Roman"/>
              <a:cs typeface="Times New Roman"/>
            </a:endParaRPr>
          </a:p>
        </p:txBody>
      </p:sp>
      <p:sp>
        <p:nvSpPr>
          <p:cNvPr id="5" name="object 5"/>
          <p:cNvSpPr txBox="1"/>
          <p:nvPr/>
        </p:nvSpPr>
        <p:spPr>
          <a:xfrm>
            <a:off x="3093724" y="1171762"/>
            <a:ext cx="6361430" cy="410845"/>
          </a:xfrm>
          <a:prstGeom prst="rect">
            <a:avLst/>
          </a:prstGeom>
          <a:solidFill>
            <a:srgbClr val="134F5C"/>
          </a:solidFill>
        </p:spPr>
        <p:txBody>
          <a:bodyPr vert="horz" wrap="square" lIns="0" tIns="78105" rIns="0" bIns="0" rtlCol="0">
            <a:spAutoFit/>
          </a:bodyPr>
          <a:lstStyle/>
          <a:p>
            <a:pPr algn="ctr">
              <a:lnSpc>
                <a:spcPct val="100000"/>
              </a:lnSpc>
              <a:spcBef>
                <a:spcPts val="615"/>
              </a:spcBef>
            </a:pPr>
            <a:r>
              <a:rPr sz="1500" dirty="0">
                <a:solidFill>
                  <a:srgbClr val="FFFFFF"/>
                </a:solidFill>
                <a:latin typeface="Times New Roman"/>
                <a:cs typeface="Times New Roman"/>
              </a:rPr>
              <a:t>Experimental</a:t>
            </a:r>
            <a:r>
              <a:rPr sz="1500" spc="-40" dirty="0">
                <a:solidFill>
                  <a:srgbClr val="FFFFFF"/>
                </a:solidFill>
                <a:latin typeface="Times New Roman"/>
                <a:cs typeface="Times New Roman"/>
              </a:rPr>
              <a:t> </a:t>
            </a:r>
            <a:r>
              <a:rPr sz="1500" spc="-10" dirty="0">
                <a:solidFill>
                  <a:srgbClr val="FFFFFF"/>
                </a:solidFill>
                <a:latin typeface="Times New Roman"/>
                <a:cs typeface="Times New Roman"/>
              </a:rPr>
              <a:t>Methods</a:t>
            </a:r>
            <a:endParaRPr sz="1500">
              <a:latin typeface="Times New Roman"/>
              <a:cs typeface="Times New Roman"/>
            </a:endParaRPr>
          </a:p>
        </p:txBody>
      </p:sp>
      <p:sp>
        <p:nvSpPr>
          <p:cNvPr id="6" name="object 6"/>
          <p:cNvSpPr txBox="1"/>
          <p:nvPr/>
        </p:nvSpPr>
        <p:spPr>
          <a:xfrm>
            <a:off x="4305032" y="5223764"/>
            <a:ext cx="5198110" cy="400685"/>
          </a:xfrm>
          <a:prstGeom prst="rect">
            <a:avLst/>
          </a:prstGeom>
          <a:solidFill>
            <a:srgbClr val="134F5C"/>
          </a:solidFill>
        </p:spPr>
        <p:txBody>
          <a:bodyPr vert="horz" wrap="square" lIns="0" tIns="78740" rIns="0" bIns="0" rtlCol="0">
            <a:spAutoFit/>
          </a:bodyPr>
          <a:lstStyle/>
          <a:p>
            <a:pPr algn="ctr">
              <a:lnSpc>
                <a:spcPct val="100000"/>
              </a:lnSpc>
              <a:spcBef>
                <a:spcPts val="620"/>
              </a:spcBef>
            </a:pPr>
            <a:r>
              <a:rPr sz="1400" spc="-10" dirty="0">
                <a:solidFill>
                  <a:srgbClr val="FFFFFF"/>
                </a:solidFill>
                <a:latin typeface="Times New Roman"/>
                <a:cs typeface="Times New Roman"/>
              </a:rPr>
              <a:t>Results</a:t>
            </a:r>
            <a:endParaRPr sz="1400">
              <a:latin typeface="Times New Roman"/>
              <a:cs typeface="Times New Roman"/>
            </a:endParaRPr>
          </a:p>
        </p:txBody>
      </p:sp>
      <p:sp>
        <p:nvSpPr>
          <p:cNvPr id="7" name="object 7"/>
          <p:cNvSpPr txBox="1"/>
          <p:nvPr/>
        </p:nvSpPr>
        <p:spPr>
          <a:xfrm>
            <a:off x="99587" y="5223764"/>
            <a:ext cx="4023360" cy="402336"/>
          </a:xfrm>
          <a:prstGeom prst="rect">
            <a:avLst/>
          </a:prstGeom>
          <a:solidFill>
            <a:srgbClr val="134F5C"/>
          </a:solidFill>
        </p:spPr>
        <p:txBody>
          <a:bodyPr vert="horz" wrap="square" lIns="0" tIns="78740" rIns="0" bIns="0" rtlCol="0">
            <a:spAutoFit/>
          </a:bodyPr>
          <a:lstStyle/>
          <a:p>
            <a:pPr algn="ctr">
              <a:lnSpc>
                <a:spcPct val="100000"/>
              </a:lnSpc>
              <a:spcBef>
                <a:spcPts val="620"/>
              </a:spcBef>
            </a:pPr>
            <a:r>
              <a:rPr sz="1400" spc="-10" dirty="0">
                <a:solidFill>
                  <a:srgbClr val="FFFFFF"/>
                </a:solidFill>
                <a:latin typeface="Times New Roman"/>
                <a:cs typeface="Times New Roman"/>
              </a:rPr>
              <a:t>Background</a:t>
            </a:r>
            <a:endParaRPr lang="en-US" sz="1400" spc="-10" dirty="0">
              <a:solidFill>
                <a:srgbClr val="FFFFFF"/>
              </a:solidFill>
              <a:latin typeface="Times New Roman"/>
              <a:cs typeface="Times New Roman"/>
            </a:endParaRPr>
          </a:p>
        </p:txBody>
      </p:sp>
      <p:sp>
        <p:nvSpPr>
          <p:cNvPr id="8" name="object 8"/>
          <p:cNvSpPr/>
          <p:nvPr/>
        </p:nvSpPr>
        <p:spPr>
          <a:xfrm>
            <a:off x="9617662" y="1179425"/>
            <a:ext cx="2729493" cy="400685"/>
          </a:xfrm>
          <a:custGeom>
            <a:avLst/>
            <a:gdLst/>
            <a:ahLst/>
            <a:cxnLst/>
            <a:rect l="l" t="t" r="r" b="b"/>
            <a:pathLst>
              <a:path w="2675254" h="400684">
                <a:moveTo>
                  <a:pt x="2675099" y="400199"/>
                </a:moveTo>
                <a:lnTo>
                  <a:pt x="0" y="400199"/>
                </a:lnTo>
                <a:lnTo>
                  <a:pt x="0" y="0"/>
                </a:lnTo>
                <a:lnTo>
                  <a:pt x="2675099" y="0"/>
                </a:lnTo>
                <a:lnTo>
                  <a:pt x="2675099" y="400199"/>
                </a:lnTo>
                <a:close/>
              </a:path>
            </a:pathLst>
          </a:custGeom>
          <a:solidFill>
            <a:srgbClr val="134F5C"/>
          </a:solidFill>
        </p:spPr>
        <p:txBody>
          <a:bodyPr wrap="square" lIns="0" tIns="0" rIns="0" bIns="0" rtlCol="0"/>
          <a:lstStyle/>
          <a:p>
            <a:endParaRPr/>
          </a:p>
        </p:txBody>
      </p:sp>
      <p:sp>
        <p:nvSpPr>
          <p:cNvPr id="9" name="object 9"/>
          <p:cNvSpPr txBox="1"/>
          <p:nvPr/>
        </p:nvSpPr>
        <p:spPr>
          <a:xfrm>
            <a:off x="9972541" y="1245337"/>
            <a:ext cx="2073910" cy="238760"/>
          </a:xfrm>
          <a:prstGeom prst="rect">
            <a:avLst/>
          </a:prstGeom>
        </p:spPr>
        <p:txBody>
          <a:bodyPr vert="horz" wrap="square" lIns="0" tIns="12700" rIns="0" bIns="0" rtlCol="0">
            <a:spAutoFit/>
          </a:bodyPr>
          <a:lstStyle/>
          <a:p>
            <a:pPr marL="12700">
              <a:lnSpc>
                <a:spcPct val="100000"/>
              </a:lnSpc>
              <a:spcBef>
                <a:spcPts val="100"/>
              </a:spcBef>
            </a:pPr>
            <a:r>
              <a:rPr sz="1400" dirty="0">
                <a:solidFill>
                  <a:srgbClr val="FFFFFF"/>
                </a:solidFill>
                <a:latin typeface="Times New Roman"/>
                <a:cs typeface="Times New Roman"/>
              </a:rPr>
              <a:t>Conclusion</a:t>
            </a:r>
            <a:r>
              <a:rPr sz="1400" spc="-20" dirty="0">
                <a:solidFill>
                  <a:srgbClr val="FFFFFF"/>
                </a:solidFill>
                <a:latin typeface="Times New Roman"/>
                <a:cs typeface="Times New Roman"/>
              </a:rPr>
              <a:t> </a:t>
            </a:r>
            <a:r>
              <a:rPr sz="1400" dirty="0">
                <a:solidFill>
                  <a:srgbClr val="FFFFFF"/>
                </a:solidFill>
                <a:latin typeface="Times New Roman"/>
                <a:cs typeface="Times New Roman"/>
              </a:rPr>
              <a:t>and</a:t>
            </a:r>
            <a:r>
              <a:rPr sz="1400" spc="-15" dirty="0">
                <a:solidFill>
                  <a:srgbClr val="FFFFFF"/>
                </a:solidFill>
                <a:latin typeface="Times New Roman"/>
                <a:cs typeface="Times New Roman"/>
              </a:rPr>
              <a:t> </a:t>
            </a:r>
            <a:r>
              <a:rPr sz="1400" dirty="0">
                <a:solidFill>
                  <a:srgbClr val="FFFFFF"/>
                </a:solidFill>
                <a:latin typeface="Times New Roman"/>
                <a:cs typeface="Times New Roman"/>
              </a:rPr>
              <a:t>Future</a:t>
            </a:r>
            <a:r>
              <a:rPr sz="1400" spc="-20" dirty="0">
                <a:solidFill>
                  <a:srgbClr val="FFFFFF"/>
                </a:solidFill>
                <a:latin typeface="Times New Roman"/>
                <a:cs typeface="Times New Roman"/>
              </a:rPr>
              <a:t> </a:t>
            </a:r>
            <a:r>
              <a:rPr sz="1400" spc="-10" dirty="0">
                <a:solidFill>
                  <a:srgbClr val="FFFFFF"/>
                </a:solidFill>
                <a:latin typeface="Times New Roman"/>
                <a:cs typeface="Times New Roman"/>
              </a:rPr>
              <a:t>Steps</a:t>
            </a:r>
            <a:endParaRPr sz="1400" dirty="0">
              <a:latin typeface="Times New Roman"/>
              <a:cs typeface="Times New Roman"/>
            </a:endParaRPr>
          </a:p>
        </p:txBody>
      </p:sp>
      <p:sp>
        <p:nvSpPr>
          <p:cNvPr id="10" name="object 10"/>
          <p:cNvSpPr txBox="1"/>
          <p:nvPr/>
        </p:nvSpPr>
        <p:spPr>
          <a:xfrm>
            <a:off x="9699087" y="7760335"/>
            <a:ext cx="2657475" cy="380365"/>
          </a:xfrm>
          <a:prstGeom prst="rect">
            <a:avLst/>
          </a:prstGeom>
          <a:solidFill>
            <a:srgbClr val="134F5C"/>
          </a:solidFill>
        </p:spPr>
        <p:txBody>
          <a:bodyPr vert="horz" wrap="square" lIns="0" tIns="78740" rIns="0" bIns="0" rtlCol="0">
            <a:spAutoFit/>
          </a:bodyPr>
          <a:lstStyle/>
          <a:p>
            <a:pPr marL="681990">
              <a:lnSpc>
                <a:spcPct val="100000"/>
              </a:lnSpc>
              <a:spcBef>
                <a:spcPts val="620"/>
              </a:spcBef>
            </a:pPr>
            <a:r>
              <a:rPr sz="1300" spc="-10" dirty="0">
                <a:solidFill>
                  <a:srgbClr val="FFFFFF"/>
                </a:solidFill>
                <a:latin typeface="Times New Roman"/>
                <a:cs typeface="Times New Roman"/>
              </a:rPr>
              <a:t>Acknowledgements</a:t>
            </a:r>
            <a:endParaRPr sz="1300" dirty="0">
              <a:latin typeface="Times New Roman"/>
              <a:cs typeface="Times New Roman"/>
            </a:endParaRPr>
          </a:p>
        </p:txBody>
      </p:sp>
      <p:sp>
        <p:nvSpPr>
          <p:cNvPr id="11" name="object 11"/>
          <p:cNvSpPr txBox="1"/>
          <p:nvPr/>
        </p:nvSpPr>
        <p:spPr>
          <a:xfrm>
            <a:off x="3256535" y="-31145"/>
            <a:ext cx="6187299" cy="357790"/>
          </a:xfrm>
          <a:prstGeom prst="rect">
            <a:avLst/>
          </a:prstGeom>
        </p:spPr>
        <p:txBody>
          <a:bodyPr vert="horz" wrap="square" lIns="0" tIns="80010" rIns="0" bIns="0" rtlCol="0" anchor="ctr">
            <a:spAutoFit/>
          </a:bodyPr>
          <a:lstStyle/>
          <a:p>
            <a:pPr marL="22225" algn="ctr">
              <a:lnSpc>
                <a:spcPct val="100000"/>
              </a:lnSpc>
              <a:spcBef>
                <a:spcPts val="630"/>
              </a:spcBef>
            </a:pPr>
            <a:r>
              <a:rPr b="1" dirty="0">
                <a:solidFill>
                  <a:srgbClr val="FFFFFF"/>
                </a:solidFill>
                <a:latin typeface="Times New Roman"/>
                <a:cs typeface="Times New Roman"/>
              </a:rPr>
              <a:t>Using</a:t>
            </a:r>
            <a:r>
              <a:rPr b="1" spc="-20" dirty="0">
                <a:solidFill>
                  <a:srgbClr val="FFFFFF"/>
                </a:solidFill>
                <a:latin typeface="Times New Roman"/>
                <a:cs typeface="Times New Roman"/>
              </a:rPr>
              <a:t> </a:t>
            </a:r>
            <a:r>
              <a:rPr b="1" dirty="0">
                <a:solidFill>
                  <a:srgbClr val="FFFFFF"/>
                </a:solidFill>
                <a:latin typeface="Times New Roman"/>
                <a:cs typeface="Times New Roman"/>
              </a:rPr>
              <a:t>Hypoxia</a:t>
            </a:r>
            <a:r>
              <a:rPr b="1" spc="-10" dirty="0">
                <a:solidFill>
                  <a:srgbClr val="FFFFFF"/>
                </a:solidFill>
                <a:latin typeface="Times New Roman"/>
                <a:cs typeface="Times New Roman"/>
              </a:rPr>
              <a:t> </a:t>
            </a:r>
            <a:r>
              <a:rPr b="1" dirty="0">
                <a:solidFill>
                  <a:srgbClr val="FFFFFF"/>
                </a:solidFill>
                <a:latin typeface="Times New Roman"/>
                <a:cs typeface="Times New Roman"/>
              </a:rPr>
              <a:t>as</a:t>
            </a:r>
            <a:r>
              <a:rPr b="1" spc="-10" dirty="0">
                <a:solidFill>
                  <a:srgbClr val="FFFFFF"/>
                </a:solidFill>
                <a:latin typeface="Times New Roman"/>
                <a:cs typeface="Times New Roman"/>
              </a:rPr>
              <a:t> </a:t>
            </a:r>
            <a:r>
              <a:rPr b="1" dirty="0">
                <a:solidFill>
                  <a:srgbClr val="FFFFFF"/>
                </a:solidFill>
                <a:latin typeface="Times New Roman"/>
                <a:cs typeface="Times New Roman"/>
              </a:rPr>
              <a:t>a</a:t>
            </a:r>
            <a:r>
              <a:rPr b="1" spc="-10" dirty="0">
                <a:solidFill>
                  <a:srgbClr val="FFFFFF"/>
                </a:solidFill>
                <a:latin typeface="Times New Roman"/>
                <a:cs typeface="Times New Roman"/>
              </a:rPr>
              <a:t> </a:t>
            </a:r>
            <a:r>
              <a:rPr b="1" dirty="0">
                <a:solidFill>
                  <a:srgbClr val="FFFFFF"/>
                </a:solidFill>
                <a:latin typeface="Times New Roman"/>
                <a:cs typeface="Times New Roman"/>
              </a:rPr>
              <a:t>Model</a:t>
            </a:r>
            <a:r>
              <a:rPr b="1" spc="-15" dirty="0">
                <a:solidFill>
                  <a:srgbClr val="FFFFFF"/>
                </a:solidFill>
                <a:latin typeface="Times New Roman"/>
                <a:cs typeface="Times New Roman"/>
              </a:rPr>
              <a:t> </a:t>
            </a:r>
            <a:r>
              <a:rPr b="1" dirty="0">
                <a:solidFill>
                  <a:srgbClr val="FFFFFF"/>
                </a:solidFill>
                <a:latin typeface="Times New Roman"/>
                <a:cs typeface="Times New Roman"/>
              </a:rPr>
              <a:t>for</a:t>
            </a:r>
            <a:r>
              <a:rPr b="1" spc="-35" dirty="0">
                <a:solidFill>
                  <a:srgbClr val="FFFFFF"/>
                </a:solidFill>
                <a:latin typeface="Times New Roman"/>
                <a:cs typeface="Times New Roman"/>
              </a:rPr>
              <a:t> </a:t>
            </a:r>
            <a:r>
              <a:rPr b="1" dirty="0">
                <a:solidFill>
                  <a:srgbClr val="FFFFFF"/>
                </a:solidFill>
                <a:latin typeface="Times New Roman"/>
                <a:cs typeface="Times New Roman"/>
              </a:rPr>
              <a:t>Multidrug</a:t>
            </a:r>
            <a:r>
              <a:rPr b="1" spc="-10" dirty="0">
                <a:solidFill>
                  <a:srgbClr val="FFFFFF"/>
                </a:solidFill>
                <a:latin typeface="Times New Roman"/>
                <a:cs typeface="Times New Roman"/>
              </a:rPr>
              <a:t> Resistance</a:t>
            </a:r>
            <a:endParaRPr lang="en-US" b="1" spc="-10" dirty="0">
              <a:solidFill>
                <a:srgbClr val="FFFFFF"/>
              </a:solidFill>
              <a:latin typeface="Times New Roman"/>
              <a:cs typeface="Times New Roman"/>
            </a:endParaRPr>
          </a:p>
        </p:txBody>
      </p:sp>
      <p:pic>
        <p:nvPicPr>
          <p:cNvPr id="12" name="object 12"/>
          <p:cNvPicPr/>
          <p:nvPr/>
        </p:nvPicPr>
        <p:blipFill>
          <a:blip r:embed="rId4" cstate="print"/>
          <a:stretch>
            <a:fillRect/>
          </a:stretch>
        </p:blipFill>
        <p:spPr>
          <a:xfrm>
            <a:off x="33650" y="73150"/>
            <a:ext cx="1678936" cy="384900"/>
          </a:xfrm>
          <a:prstGeom prst="rect">
            <a:avLst/>
          </a:prstGeom>
        </p:spPr>
      </p:pic>
      <p:pic>
        <p:nvPicPr>
          <p:cNvPr id="13" name="object 13"/>
          <p:cNvPicPr/>
          <p:nvPr/>
        </p:nvPicPr>
        <p:blipFill>
          <a:blip r:embed="rId5" cstate="print"/>
          <a:stretch>
            <a:fillRect/>
          </a:stretch>
        </p:blipFill>
        <p:spPr>
          <a:xfrm>
            <a:off x="33649" y="531600"/>
            <a:ext cx="1111875" cy="441899"/>
          </a:xfrm>
          <a:prstGeom prst="rect">
            <a:avLst/>
          </a:prstGeom>
        </p:spPr>
      </p:pic>
      <p:pic>
        <p:nvPicPr>
          <p:cNvPr id="14" name="object 14"/>
          <p:cNvPicPr/>
          <p:nvPr/>
        </p:nvPicPr>
        <p:blipFill>
          <a:blip r:embed="rId6" cstate="print"/>
          <a:stretch>
            <a:fillRect/>
          </a:stretch>
        </p:blipFill>
        <p:spPr>
          <a:xfrm>
            <a:off x="1273639" y="531588"/>
            <a:ext cx="432260" cy="441912"/>
          </a:xfrm>
          <a:prstGeom prst="rect">
            <a:avLst/>
          </a:prstGeom>
        </p:spPr>
      </p:pic>
      <p:sp>
        <p:nvSpPr>
          <p:cNvPr id="15" name="object 15"/>
          <p:cNvSpPr txBox="1"/>
          <p:nvPr/>
        </p:nvSpPr>
        <p:spPr>
          <a:xfrm>
            <a:off x="45349" y="1587275"/>
            <a:ext cx="2819400" cy="3542636"/>
          </a:xfrm>
          <a:prstGeom prst="rect">
            <a:avLst/>
          </a:prstGeom>
          <a:solidFill>
            <a:srgbClr val="D9D9D9"/>
          </a:solidFill>
          <a:ln w="9524">
            <a:solidFill>
              <a:srgbClr val="000000"/>
            </a:solidFill>
          </a:ln>
        </p:spPr>
        <p:txBody>
          <a:bodyPr vert="horz" wrap="square" lIns="0" tIns="79375" rIns="0" bIns="0" rtlCol="0">
            <a:spAutoFit/>
          </a:bodyPr>
          <a:lstStyle/>
          <a:p>
            <a:pPr marL="85725" marR="125095" algn="just">
              <a:lnSpc>
                <a:spcPct val="100000"/>
              </a:lnSpc>
              <a:spcBef>
                <a:spcPts val="625"/>
              </a:spcBef>
            </a:pPr>
            <a:r>
              <a:rPr sz="1250" dirty="0">
                <a:latin typeface="Georgia"/>
                <a:cs typeface="Georgia"/>
              </a:rPr>
              <a:t>The</a:t>
            </a:r>
            <a:r>
              <a:rPr sz="1250" spc="-20" dirty="0">
                <a:latin typeface="Georgia"/>
                <a:cs typeface="Georgia"/>
              </a:rPr>
              <a:t> </a:t>
            </a:r>
            <a:r>
              <a:rPr sz="1250" dirty="0">
                <a:latin typeface="Georgia"/>
                <a:cs typeface="Georgia"/>
              </a:rPr>
              <a:t>purpose</a:t>
            </a:r>
            <a:r>
              <a:rPr sz="1250" spc="-20" dirty="0">
                <a:latin typeface="Georgia"/>
                <a:cs typeface="Georgia"/>
              </a:rPr>
              <a:t> </a:t>
            </a:r>
            <a:r>
              <a:rPr sz="1250" dirty="0">
                <a:latin typeface="Georgia"/>
                <a:cs typeface="Georgia"/>
              </a:rPr>
              <a:t>of</a:t>
            </a:r>
            <a:r>
              <a:rPr sz="1250" spc="-20" dirty="0">
                <a:latin typeface="Georgia"/>
                <a:cs typeface="Georgia"/>
              </a:rPr>
              <a:t> </a:t>
            </a:r>
            <a:r>
              <a:rPr sz="1250" dirty="0">
                <a:latin typeface="Georgia"/>
                <a:cs typeface="Georgia"/>
              </a:rPr>
              <a:t>this</a:t>
            </a:r>
            <a:r>
              <a:rPr sz="1250" spc="-20" dirty="0">
                <a:latin typeface="Georgia"/>
                <a:cs typeface="Georgia"/>
              </a:rPr>
              <a:t> </a:t>
            </a:r>
            <a:r>
              <a:rPr sz="1250" dirty="0">
                <a:latin typeface="Georgia"/>
                <a:cs typeface="Georgia"/>
              </a:rPr>
              <a:t>lab</a:t>
            </a:r>
            <a:r>
              <a:rPr sz="1250" spc="-15" dirty="0">
                <a:latin typeface="Georgia"/>
                <a:cs typeface="Georgia"/>
              </a:rPr>
              <a:t> </a:t>
            </a:r>
            <a:r>
              <a:rPr sz="1250" spc="-10" dirty="0">
                <a:latin typeface="Georgia"/>
                <a:cs typeface="Georgia"/>
              </a:rPr>
              <a:t>investigation </a:t>
            </a:r>
            <a:r>
              <a:rPr sz="1250" dirty="0">
                <a:latin typeface="Georgia"/>
                <a:cs typeface="Georgia"/>
              </a:rPr>
              <a:t>was</a:t>
            </a:r>
            <a:r>
              <a:rPr sz="1250" spc="-35" dirty="0">
                <a:latin typeface="Georgia"/>
                <a:cs typeface="Georgia"/>
              </a:rPr>
              <a:t> </a:t>
            </a:r>
            <a:r>
              <a:rPr sz="1250" dirty="0">
                <a:latin typeface="Georgia"/>
                <a:cs typeface="Georgia"/>
              </a:rPr>
              <a:t>to</a:t>
            </a:r>
            <a:r>
              <a:rPr sz="1250" spc="-30" dirty="0">
                <a:latin typeface="Georgia"/>
                <a:cs typeface="Georgia"/>
              </a:rPr>
              <a:t> </a:t>
            </a:r>
            <a:r>
              <a:rPr sz="1250" dirty="0">
                <a:latin typeface="Georgia"/>
                <a:cs typeface="Georgia"/>
              </a:rPr>
              <a:t>characterize</a:t>
            </a:r>
            <a:r>
              <a:rPr sz="1250" spc="-35" dirty="0">
                <a:latin typeface="Georgia"/>
                <a:cs typeface="Georgia"/>
              </a:rPr>
              <a:t> </a:t>
            </a:r>
            <a:r>
              <a:rPr sz="1250" dirty="0">
                <a:latin typeface="Georgia"/>
                <a:cs typeface="Georgia"/>
              </a:rPr>
              <a:t>the</a:t>
            </a:r>
            <a:r>
              <a:rPr sz="1250" spc="-30" dirty="0">
                <a:latin typeface="Georgia"/>
                <a:cs typeface="Georgia"/>
              </a:rPr>
              <a:t> </a:t>
            </a:r>
            <a:r>
              <a:rPr sz="1250" dirty="0">
                <a:latin typeface="Georgia"/>
                <a:cs typeface="Georgia"/>
              </a:rPr>
              <a:t>implications</a:t>
            </a:r>
            <a:r>
              <a:rPr sz="1250" spc="-30" dirty="0">
                <a:latin typeface="Georgia"/>
                <a:cs typeface="Georgia"/>
              </a:rPr>
              <a:t> </a:t>
            </a:r>
            <a:r>
              <a:rPr sz="1250" spc="-25" dirty="0">
                <a:latin typeface="Georgia"/>
                <a:cs typeface="Georgia"/>
              </a:rPr>
              <a:t>of </a:t>
            </a:r>
            <a:r>
              <a:rPr sz="1250" dirty="0">
                <a:latin typeface="Georgia"/>
                <a:cs typeface="Georgia"/>
              </a:rPr>
              <a:t>the</a:t>
            </a:r>
            <a:r>
              <a:rPr sz="1250" spc="-30" dirty="0">
                <a:latin typeface="Georgia"/>
                <a:cs typeface="Georgia"/>
              </a:rPr>
              <a:t> </a:t>
            </a:r>
            <a:r>
              <a:rPr sz="1250" dirty="0">
                <a:latin typeface="Georgia"/>
                <a:cs typeface="Georgia"/>
              </a:rPr>
              <a:t>application</a:t>
            </a:r>
            <a:r>
              <a:rPr sz="1250" spc="-25" dirty="0">
                <a:latin typeface="Georgia"/>
                <a:cs typeface="Georgia"/>
              </a:rPr>
              <a:t> </a:t>
            </a:r>
            <a:r>
              <a:rPr sz="1250" dirty="0">
                <a:latin typeface="Georgia"/>
                <a:cs typeface="Georgia"/>
              </a:rPr>
              <a:t>of</a:t>
            </a:r>
            <a:r>
              <a:rPr sz="1250" spc="-25" dirty="0">
                <a:latin typeface="Georgia"/>
                <a:cs typeface="Georgia"/>
              </a:rPr>
              <a:t> </a:t>
            </a:r>
            <a:r>
              <a:rPr sz="1250" spc="-10" dirty="0">
                <a:latin typeface="Georgia"/>
                <a:cs typeface="Georgia"/>
              </a:rPr>
              <a:t>hypoxic preconditioning</a:t>
            </a:r>
            <a:r>
              <a:rPr sz="1250" spc="10" dirty="0">
                <a:latin typeface="Georgia"/>
                <a:cs typeface="Georgia"/>
              </a:rPr>
              <a:t> </a:t>
            </a:r>
            <a:r>
              <a:rPr sz="1250" dirty="0">
                <a:latin typeface="Georgia"/>
                <a:cs typeface="Georgia"/>
              </a:rPr>
              <a:t>to</a:t>
            </a:r>
            <a:r>
              <a:rPr sz="1250" spc="10" dirty="0">
                <a:latin typeface="Georgia"/>
                <a:cs typeface="Georgia"/>
              </a:rPr>
              <a:t> </a:t>
            </a:r>
            <a:r>
              <a:rPr sz="1250" dirty="0">
                <a:latin typeface="Georgia"/>
                <a:cs typeface="Georgia"/>
              </a:rPr>
              <a:t>create</a:t>
            </a:r>
            <a:r>
              <a:rPr sz="1250" spc="15" dirty="0">
                <a:latin typeface="Georgia"/>
                <a:cs typeface="Georgia"/>
              </a:rPr>
              <a:t> </a:t>
            </a:r>
            <a:r>
              <a:rPr sz="1250" spc="-10" dirty="0">
                <a:latin typeface="Georgia"/>
                <a:cs typeface="Georgia"/>
              </a:rPr>
              <a:t>cellular </a:t>
            </a:r>
            <a:r>
              <a:rPr sz="1250" dirty="0">
                <a:latin typeface="Georgia"/>
                <a:cs typeface="Georgia"/>
              </a:rPr>
              <a:t>models</a:t>
            </a:r>
            <a:r>
              <a:rPr sz="1250" spc="-35" dirty="0">
                <a:latin typeface="Georgia"/>
                <a:cs typeface="Georgia"/>
              </a:rPr>
              <a:t> </a:t>
            </a:r>
            <a:r>
              <a:rPr sz="1250" dirty="0">
                <a:latin typeface="Georgia"/>
                <a:cs typeface="Georgia"/>
              </a:rPr>
              <a:t>of</a:t>
            </a:r>
            <a:r>
              <a:rPr sz="1250" spc="-35" dirty="0">
                <a:latin typeface="Georgia"/>
                <a:cs typeface="Georgia"/>
              </a:rPr>
              <a:t> </a:t>
            </a:r>
            <a:r>
              <a:rPr sz="1250" dirty="0">
                <a:latin typeface="Georgia"/>
                <a:cs typeface="Georgia"/>
              </a:rPr>
              <a:t>multidrug</a:t>
            </a:r>
            <a:r>
              <a:rPr sz="1250" spc="-35" dirty="0">
                <a:latin typeface="Georgia"/>
                <a:cs typeface="Georgia"/>
              </a:rPr>
              <a:t> </a:t>
            </a:r>
            <a:r>
              <a:rPr sz="1250" dirty="0">
                <a:latin typeface="Georgia"/>
                <a:cs typeface="Georgia"/>
              </a:rPr>
              <a:t>resistance</a:t>
            </a:r>
            <a:r>
              <a:rPr sz="1250" spc="-30" dirty="0">
                <a:latin typeface="Georgia"/>
                <a:cs typeface="Georgia"/>
              </a:rPr>
              <a:t> </a:t>
            </a:r>
            <a:r>
              <a:rPr sz="1250" spc="-25" dirty="0">
                <a:latin typeface="Georgia"/>
                <a:cs typeface="Georgia"/>
              </a:rPr>
              <a:t>in </a:t>
            </a:r>
            <a:r>
              <a:rPr sz="1250" dirty="0">
                <a:latin typeface="Georgia"/>
                <a:cs typeface="Georgia"/>
              </a:rPr>
              <a:t>cancer</a:t>
            </a:r>
            <a:r>
              <a:rPr sz="1250" spc="-30" dirty="0">
                <a:latin typeface="Georgia"/>
                <a:cs typeface="Georgia"/>
              </a:rPr>
              <a:t> </a:t>
            </a:r>
            <a:r>
              <a:rPr sz="1250" dirty="0">
                <a:latin typeface="Georgia"/>
                <a:cs typeface="Georgia"/>
              </a:rPr>
              <a:t>cells.</a:t>
            </a:r>
            <a:r>
              <a:rPr sz="1250" spc="-30" dirty="0">
                <a:latin typeface="Georgia"/>
                <a:cs typeface="Georgia"/>
              </a:rPr>
              <a:t> </a:t>
            </a:r>
            <a:r>
              <a:rPr sz="1250" dirty="0">
                <a:latin typeface="Georgia"/>
                <a:cs typeface="Georgia"/>
              </a:rPr>
              <a:t>A</a:t>
            </a:r>
            <a:r>
              <a:rPr sz="1250" spc="-30" dirty="0">
                <a:latin typeface="Georgia"/>
                <a:cs typeface="Georgia"/>
              </a:rPr>
              <a:t> </a:t>
            </a:r>
            <a:r>
              <a:rPr sz="1250" dirty="0">
                <a:latin typeface="Georgia"/>
                <a:cs typeface="Georgia"/>
              </a:rPr>
              <a:t>secondary</a:t>
            </a:r>
            <a:r>
              <a:rPr sz="1250" spc="-30" dirty="0">
                <a:latin typeface="Georgia"/>
                <a:cs typeface="Georgia"/>
              </a:rPr>
              <a:t> </a:t>
            </a:r>
            <a:r>
              <a:rPr sz="1250" dirty="0">
                <a:latin typeface="Georgia"/>
                <a:cs typeface="Georgia"/>
              </a:rPr>
              <a:t>purpose</a:t>
            </a:r>
            <a:r>
              <a:rPr sz="1250" spc="-25" dirty="0">
                <a:latin typeface="Georgia"/>
                <a:cs typeface="Georgia"/>
              </a:rPr>
              <a:t> of </a:t>
            </a:r>
            <a:r>
              <a:rPr sz="1250" dirty="0">
                <a:latin typeface="Georgia"/>
                <a:cs typeface="Georgia"/>
              </a:rPr>
              <a:t>this</a:t>
            </a:r>
            <a:r>
              <a:rPr sz="1250" spc="-35" dirty="0">
                <a:latin typeface="Georgia"/>
                <a:cs typeface="Georgia"/>
              </a:rPr>
              <a:t> </a:t>
            </a:r>
            <a:r>
              <a:rPr sz="1250" dirty="0">
                <a:latin typeface="Georgia"/>
                <a:cs typeface="Georgia"/>
              </a:rPr>
              <a:t>investigation</a:t>
            </a:r>
            <a:r>
              <a:rPr sz="1250" spc="-30" dirty="0">
                <a:latin typeface="Georgia"/>
                <a:cs typeface="Georgia"/>
              </a:rPr>
              <a:t> </a:t>
            </a:r>
            <a:r>
              <a:rPr sz="1250" dirty="0">
                <a:latin typeface="Georgia"/>
                <a:cs typeface="Georgia"/>
              </a:rPr>
              <a:t>was</a:t>
            </a:r>
            <a:r>
              <a:rPr sz="1250" spc="-30" dirty="0">
                <a:latin typeface="Georgia"/>
                <a:cs typeface="Georgia"/>
              </a:rPr>
              <a:t> </a:t>
            </a:r>
            <a:r>
              <a:rPr sz="1250" dirty="0">
                <a:latin typeface="Georgia"/>
                <a:cs typeface="Georgia"/>
              </a:rPr>
              <a:t>to</a:t>
            </a:r>
            <a:r>
              <a:rPr sz="1250" spc="-30" dirty="0">
                <a:latin typeface="Georgia"/>
                <a:cs typeface="Georgia"/>
              </a:rPr>
              <a:t> </a:t>
            </a:r>
            <a:r>
              <a:rPr sz="1250" dirty="0">
                <a:latin typeface="Georgia"/>
                <a:cs typeface="Georgia"/>
              </a:rPr>
              <a:t>determine</a:t>
            </a:r>
            <a:r>
              <a:rPr sz="1250" spc="-30" dirty="0">
                <a:latin typeface="Georgia"/>
                <a:cs typeface="Georgia"/>
              </a:rPr>
              <a:t> </a:t>
            </a:r>
            <a:r>
              <a:rPr sz="1250" spc="-25" dirty="0">
                <a:latin typeface="Georgia"/>
                <a:cs typeface="Georgia"/>
              </a:rPr>
              <a:t>the </a:t>
            </a:r>
            <a:r>
              <a:rPr sz="1250" dirty="0">
                <a:latin typeface="Georgia"/>
                <a:cs typeface="Georgia"/>
              </a:rPr>
              <a:t>stability</a:t>
            </a:r>
            <a:r>
              <a:rPr sz="1250" spc="-25" dirty="0">
                <a:latin typeface="Georgia"/>
                <a:cs typeface="Georgia"/>
              </a:rPr>
              <a:t> </a:t>
            </a:r>
            <a:r>
              <a:rPr sz="1250" dirty="0">
                <a:latin typeface="Georgia"/>
                <a:cs typeface="Georgia"/>
              </a:rPr>
              <a:t>of</a:t>
            </a:r>
            <a:r>
              <a:rPr sz="1250" spc="-20" dirty="0">
                <a:latin typeface="Georgia"/>
                <a:cs typeface="Georgia"/>
              </a:rPr>
              <a:t> </a:t>
            </a:r>
            <a:r>
              <a:rPr sz="1250" dirty="0">
                <a:latin typeface="Georgia"/>
                <a:cs typeface="Georgia"/>
              </a:rPr>
              <a:t>the</a:t>
            </a:r>
            <a:r>
              <a:rPr sz="1250" spc="-25" dirty="0">
                <a:latin typeface="Georgia"/>
                <a:cs typeface="Georgia"/>
              </a:rPr>
              <a:t> </a:t>
            </a:r>
            <a:r>
              <a:rPr sz="1250" dirty="0">
                <a:latin typeface="Georgia"/>
                <a:cs typeface="Georgia"/>
              </a:rPr>
              <a:t>model</a:t>
            </a:r>
            <a:r>
              <a:rPr sz="1250" spc="-20" dirty="0">
                <a:latin typeface="Georgia"/>
                <a:cs typeface="Georgia"/>
              </a:rPr>
              <a:t> </a:t>
            </a:r>
            <a:r>
              <a:rPr sz="1250" dirty="0">
                <a:latin typeface="Georgia"/>
                <a:cs typeface="Georgia"/>
              </a:rPr>
              <a:t>as</a:t>
            </a:r>
            <a:r>
              <a:rPr sz="1250" spc="-25" dirty="0">
                <a:latin typeface="Georgia"/>
                <a:cs typeface="Georgia"/>
              </a:rPr>
              <a:t> </a:t>
            </a:r>
            <a:r>
              <a:rPr sz="1250" dirty="0">
                <a:latin typeface="Georgia"/>
                <a:cs typeface="Georgia"/>
              </a:rPr>
              <a:t>cancer</a:t>
            </a:r>
            <a:r>
              <a:rPr sz="1250" spc="-20" dirty="0">
                <a:latin typeface="Georgia"/>
                <a:cs typeface="Georgia"/>
              </a:rPr>
              <a:t> </a:t>
            </a:r>
            <a:r>
              <a:rPr sz="1250" spc="-10" dirty="0">
                <a:latin typeface="Georgia"/>
                <a:cs typeface="Georgia"/>
              </a:rPr>
              <a:t>cells </a:t>
            </a:r>
            <a:r>
              <a:rPr sz="1250" dirty="0">
                <a:latin typeface="Georgia"/>
                <a:cs typeface="Georgia"/>
              </a:rPr>
              <a:t>return</a:t>
            </a:r>
            <a:r>
              <a:rPr sz="1250" spc="-35" dirty="0">
                <a:latin typeface="Georgia"/>
                <a:cs typeface="Georgia"/>
              </a:rPr>
              <a:t> </a:t>
            </a:r>
            <a:r>
              <a:rPr sz="1250" dirty="0">
                <a:latin typeface="Georgia"/>
                <a:cs typeface="Georgia"/>
              </a:rPr>
              <a:t>to</a:t>
            </a:r>
            <a:r>
              <a:rPr sz="1250" spc="-35" dirty="0">
                <a:latin typeface="Georgia"/>
                <a:cs typeface="Georgia"/>
              </a:rPr>
              <a:t> </a:t>
            </a:r>
            <a:r>
              <a:rPr sz="1250" dirty="0">
                <a:latin typeface="Georgia"/>
                <a:cs typeface="Georgia"/>
              </a:rPr>
              <a:t>normoxic</a:t>
            </a:r>
            <a:r>
              <a:rPr sz="1250" spc="-35" dirty="0">
                <a:latin typeface="Georgia"/>
                <a:cs typeface="Georgia"/>
              </a:rPr>
              <a:t> </a:t>
            </a:r>
            <a:r>
              <a:rPr sz="1250" dirty="0">
                <a:latin typeface="Georgia"/>
                <a:cs typeface="Georgia"/>
              </a:rPr>
              <a:t>conditions.</a:t>
            </a:r>
            <a:r>
              <a:rPr sz="1250" spc="-30" dirty="0">
                <a:latin typeface="Georgia"/>
                <a:cs typeface="Georgia"/>
              </a:rPr>
              <a:t> </a:t>
            </a:r>
            <a:r>
              <a:rPr sz="1250" spc="-20" dirty="0">
                <a:latin typeface="Georgia"/>
                <a:cs typeface="Georgia"/>
              </a:rPr>
              <a:t>Mito </a:t>
            </a:r>
            <a:r>
              <a:rPr sz="1250" dirty="0">
                <a:latin typeface="Georgia"/>
                <a:cs typeface="Georgia"/>
              </a:rPr>
              <a:t>Tox</a:t>
            </a:r>
            <a:r>
              <a:rPr sz="1250" spc="-20" dirty="0">
                <a:latin typeface="Georgia"/>
                <a:cs typeface="Georgia"/>
              </a:rPr>
              <a:t> </a:t>
            </a:r>
            <a:r>
              <a:rPr sz="1250" dirty="0">
                <a:latin typeface="Georgia"/>
                <a:cs typeface="Georgia"/>
              </a:rPr>
              <a:t>Glo</a:t>
            </a:r>
            <a:r>
              <a:rPr sz="1250" spc="-15" dirty="0">
                <a:latin typeface="Georgia"/>
                <a:cs typeface="Georgia"/>
              </a:rPr>
              <a:t> </a:t>
            </a:r>
            <a:r>
              <a:rPr sz="1250" dirty="0">
                <a:latin typeface="Georgia"/>
                <a:cs typeface="Georgia"/>
              </a:rPr>
              <a:t>assay</a:t>
            </a:r>
            <a:r>
              <a:rPr sz="1250" spc="-20" dirty="0">
                <a:latin typeface="Georgia"/>
                <a:cs typeface="Georgia"/>
              </a:rPr>
              <a:t> </a:t>
            </a:r>
            <a:r>
              <a:rPr sz="1250" dirty="0">
                <a:latin typeface="Georgia"/>
                <a:cs typeface="Georgia"/>
              </a:rPr>
              <a:t>and</a:t>
            </a:r>
            <a:r>
              <a:rPr sz="1250" spc="-15" dirty="0">
                <a:latin typeface="Georgia"/>
                <a:cs typeface="Georgia"/>
              </a:rPr>
              <a:t> </a:t>
            </a:r>
            <a:r>
              <a:rPr sz="1250" spc="-10" dirty="0">
                <a:latin typeface="Georgia"/>
                <a:cs typeface="Georgia"/>
              </a:rPr>
              <a:t>Vybrant/Calcein </a:t>
            </a:r>
            <a:r>
              <a:rPr sz="1250" dirty="0">
                <a:latin typeface="Georgia"/>
                <a:cs typeface="Georgia"/>
              </a:rPr>
              <a:t>Assay</a:t>
            </a:r>
            <a:r>
              <a:rPr sz="1250" spc="-20" dirty="0">
                <a:latin typeface="Georgia"/>
                <a:cs typeface="Georgia"/>
              </a:rPr>
              <a:t> </a:t>
            </a:r>
            <a:r>
              <a:rPr sz="1250" dirty="0">
                <a:latin typeface="Georgia"/>
                <a:cs typeface="Georgia"/>
              </a:rPr>
              <a:t>were</a:t>
            </a:r>
            <a:r>
              <a:rPr sz="1250" spc="-20" dirty="0">
                <a:latin typeface="Georgia"/>
                <a:cs typeface="Georgia"/>
              </a:rPr>
              <a:t> </a:t>
            </a:r>
            <a:r>
              <a:rPr sz="1250" dirty="0">
                <a:latin typeface="Georgia"/>
                <a:cs typeface="Georgia"/>
              </a:rPr>
              <a:t>used</a:t>
            </a:r>
            <a:r>
              <a:rPr sz="1250" spc="-20" dirty="0">
                <a:latin typeface="Georgia"/>
                <a:cs typeface="Georgia"/>
              </a:rPr>
              <a:t> </a:t>
            </a:r>
            <a:r>
              <a:rPr sz="1250" dirty="0">
                <a:latin typeface="Georgia"/>
                <a:cs typeface="Georgia"/>
              </a:rPr>
              <a:t>to</a:t>
            </a:r>
            <a:r>
              <a:rPr sz="1250" spc="-15" dirty="0">
                <a:latin typeface="Georgia"/>
                <a:cs typeface="Georgia"/>
              </a:rPr>
              <a:t> </a:t>
            </a:r>
            <a:r>
              <a:rPr sz="1250" spc="-10" dirty="0">
                <a:latin typeface="Georgia"/>
                <a:cs typeface="Georgia"/>
              </a:rPr>
              <a:t>determine </a:t>
            </a:r>
            <a:r>
              <a:rPr sz="1250" dirty="0">
                <a:latin typeface="Georgia"/>
                <a:cs typeface="Georgia"/>
              </a:rPr>
              <a:t>implications</a:t>
            </a:r>
            <a:r>
              <a:rPr sz="1250" spc="-35" dirty="0">
                <a:latin typeface="Georgia"/>
                <a:cs typeface="Georgia"/>
              </a:rPr>
              <a:t> </a:t>
            </a:r>
            <a:r>
              <a:rPr sz="1250" dirty="0">
                <a:latin typeface="Georgia"/>
                <a:cs typeface="Georgia"/>
              </a:rPr>
              <a:t>of</a:t>
            </a:r>
            <a:r>
              <a:rPr sz="1250" spc="-35" dirty="0">
                <a:latin typeface="Georgia"/>
                <a:cs typeface="Georgia"/>
              </a:rPr>
              <a:t> </a:t>
            </a:r>
            <a:r>
              <a:rPr sz="1250" spc="-10" dirty="0">
                <a:latin typeface="Georgia"/>
                <a:cs typeface="Georgia"/>
              </a:rPr>
              <a:t>hypoxic preconditioning</a:t>
            </a:r>
            <a:r>
              <a:rPr sz="1250" spc="10" dirty="0">
                <a:latin typeface="Georgia"/>
                <a:cs typeface="Georgia"/>
              </a:rPr>
              <a:t> </a:t>
            </a:r>
            <a:r>
              <a:rPr sz="1250" dirty="0">
                <a:latin typeface="Georgia"/>
                <a:cs typeface="Georgia"/>
              </a:rPr>
              <a:t>and</a:t>
            </a:r>
            <a:r>
              <a:rPr sz="1250" spc="10" dirty="0">
                <a:latin typeface="Georgia"/>
                <a:cs typeface="Georgia"/>
              </a:rPr>
              <a:t> </a:t>
            </a:r>
            <a:r>
              <a:rPr sz="1250" dirty="0">
                <a:latin typeface="Georgia"/>
                <a:cs typeface="Georgia"/>
              </a:rPr>
              <a:t>return</a:t>
            </a:r>
            <a:r>
              <a:rPr sz="1250" spc="10" dirty="0">
                <a:latin typeface="Georgia"/>
                <a:cs typeface="Georgia"/>
              </a:rPr>
              <a:t> </a:t>
            </a:r>
            <a:r>
              <a:rPr sz="1250" spc="-25" dirty="0">
                <a:latin typeface="Georgia"/>
                <a:cs typeface="Georgia"/>
              </a:rPr>
              <a:t>to </a:t>
            </a:r>
            <a:r>
              <a:rPr sz="1250" dirty="0">
                <a:latin typeface="Georgia"/>
                <a:cs typeface="Georgia"/>
              </a:rPr>
              <a:t>normoxia.Key</a:t>
            </a:r>
            <a:r>
              <a:rPr sz="1250" spc="-40" dirty="0">
                <a:latin typeface="Georgia"/>
                <a:cs typeface="Georgia"/>
              </a:rPr>
              <a:t> </a:t>
            </a:r>
            <a:r>
              <a:rPr sz="1250" dirty="0">
                <a:latin typeface="Georgia"/>
                <a:cs typeface="Georgia"/>
              </a:rPr>
              <a:t>points</a:t>
            </a:r>
            <a:r>
              <a:rPr sz="1250" spc="-35" dirty="0">
                <a:latin typeface="Georgia"/>
                <a:cs typeface="Georgia"/>
              </a:rPr>
              <a:t> </a:t>
            </a:r>
            <a:r>
              <a:rPr sz="1250" dirty="0">
                <a:latin typeface="Georgia"/>
                <a:cs typeface="Georgia"/>
              </a:rPr>
              <a:t>of</a:t>
            </a:r>
            <a:r>
              <a:rPr sz="1250" spc="-40" dirty="0">
                <a:latin typeface="Georgia"/>
                <a:cs typeface="Georgia"/>
              </a:rPr>
              <a:t> </a:t>
            </a:r>
            <a:r>
              <a:rPr sz="1250" dirty="0">
                <a:latin typeface="Georgia"/>
                <a:cs typeface="Georgia"/>
              </a:rPr>
              <a:t>discussion</a:t>
            </a:r>
            <a:r>
              <a:rPr sz="1250" spc="-35" dirty="0">
                <a:latin typeface="Georgia"/>
                <a:cs typeface="Georgia"/>
              </a:rPr>
              <a:t> </a:t>
            </a:r>
            <a:r>
              <a:rPr sz="1250" spc="-25" dirty="0">
                <a:latin typeface="Georgia"/>
                <a:cs typeface="Georgia"/>
              </a:rPr>
              <a:t>in </a:t>
            </a:r>
            <a:r>
              <a:rPr sz="1250" dirty="0">
                <a:latin typeface="Georgia"/>
                <a:cs typeface="Georgia"/>
              </a:rPr>
              <a:t>this</a:t>
            </a:r>
            <a:r>
              <a:rPr sz="1250" spc="-35" dirty="0">
                <a:latin typeface="Georgia"/>
                <a:cs typeface="Georgia"/>
              </a:rPr>
              <a:t> </a:t>
            </a:r>
            <a:r>
              <a:rPr sz="1250" dirty="0">
                <a:latin typeface="Georgia"/>
                <a:cs typeface="Georgia"/>
              </a:rPr>
              <a:t>paper</a:t>
            </a:r>
            <a:r>
              <a:rPr sz="1250" spc="-20" dirty="0">
                <a:latin typeface="Georgia"/>
                <a:cs typeface="Georgia"/>
              </a:rPr>
              <a:t> </a:t>
            </a:r>
            <a:r>
              <a:rPr sz="1250" dirty="0">
                <a:latin typeface="Georgia"/>
                <a:cs typeface="Georgia"/>
              </a:rPr>
              <a:t>include</a:t>
            </a:r>
            <a:r>
              <a:rPr sz="1250" spc="-25" dirty="0">
                <a:latin typeface="Georgia"/>
                <a:cs typeface="Georgia"/>
              </a:rPr>
              <a:t> </a:t>
            </a:r>
            <a:r>
              <a:rPr sz="1250" dirty="0">
                <a:latin typeface="Georgia"/>
                <a:cs typeface="Georgia"/>
              </a:rPr>
              <a:t>the</a:t>
            </a:r>
            <a:r>
              <a:rPr sz="1250" spc="-20" dirty="0">
                <a:latin typeface="Georgia"/>
                <a:cs typeface="Georgia"/>
              </a:rPr>
              <a:t> </a:t>
            </a:r>
            <a:r>
              <a:rPr sz="1250" dirty="0">
                <a:latin typeface="Georgia"/>
                <a:cs typeface="Georgia"/>
              </a:rPr>
              <a:t>impact</a:t>
            </a:r>
            <a:r>
              <a:rPr sz="1250" spc="-25" dirty="0">
                <a:latin typeface="Georgia"/>
                <a:cs typeface="Georgia"/>
              </a:rPr>
              <a:t> </a:t>
            </a:r>
            <a:r>
              <a:rPr sz="1250" dirty="0">
                <a:latin typeface="Georgia"/>
                <a:cs typeface="Georgia"/>
              </a:rPr>
              <a:t>of</a:t>
            </a:r>
            <a:r>
              <a:rPr sz="1250" spc="-20" dirty="0">
                <a:latin typeface="Georgia"/>
                <a:cs typeface="Georgia"/>
              </a:rPr>
              <a:t> both </a:t>
            </a:r>
            <a:r>
              <a:rPr sz="1250" dirty="0">
                <a:latin typeface="Georgia"/>
                <a:cs typeface="Georgia"/>
              </a:rPr>
              <a:t>hypoxic</a:t>
            </a:r>
            <a:r>
              <a:rPr sz="1250" spc="-30" dirty="0">
                <a:latin typeface="Georgia"/>
                <a:cs typeface="Georgia"/>
              </a:rPr>
              <a:t> </a:t>
            </a:r>
            <a:r>
              <a:rPr sz="1250" dirty="0">
                <a:latin typeface="Georgia"/>
                <a:cs typeface="Georgia"/>
              </a:rPr>
              <a:t>and</a:t>
            </a:r>
            <a:r>
              <a:rPr sz="1250" spc="-30" dirty="0">
                <a:latin typeface="Georgia"/>
                <a:cs typeface="Georgia"/>
              </a:rPr>
              <a:t> </a:t>
            </a:r>
            <a:r>
              <a:rPr sz="1250" dirty="0">
                <a:latin typeface="Georgia"/>
                <a:cs typeface="Georgia"/>
              </a:rPr>
              <a:t>normoxic</a:t>
            </a:r>
            <a:r>
              <a:rPr sz="1250" spc="-30" dirty="0">
                <a:latin typeface="Georgia"/>
                <a:cs typeface="Georgia"/>
              </a:rPr>
              <a:t> </a:t>
            </a:r>
            <a:r>
              <a:rPr sz="1250" dirty="0">
                <a:latin typeface="Georgia"/>
                <a:cs typeface="Georgia"/>
              </a:rPr>
              <a:t>conditions</a:t>
            </a:r>
            <a:r>
              <a:rPr sz="1250" spc="-30" dirty="0">
                <a:latin typeface="Georgia"/>
                <a:cs typeface="Georgia"/>
              </a:rPr>
              <a:t> </a:t>
            </a:r>
            <a:r>
              <a:rPr sz="1250" spc="-25" dirty="0">
                <a:latin typeface="Georgia"/>
                <a:cs typeface="Georgia"/>
              </a:rPr>
              <a:t>on </a:t>
            </a:r>
            <a:r>
              <a:rPr sz="1250" dirty="0">
                <a:latin typeface="Georgia"/>
                <a:cs typeface="Georgia"/>
              </a:rPr>
              <a:t>the</a:t>
            </a:r>
            <a:r>
              <a:rPr sz="1250" spc="-35" dirty="0">
                <a:latin typeface="Georgia"/>
                <a:cs typeface="Georgia"/>
              </a:rPr>
              <a:t> </a:t>
            </a:r>
            <a:r>
              <a:rPr sz="1250" dirty="0">
                <a:latin typeface="Georgia"/>
                <a:cs typeface="Georgia"/>
              </a:rPr>
              <a:t>creation</a:t>
            </a:r>
            <a:r>
              <a:rPr sz="1250" spc="-30" dirty="0">
                <a:latin typeface="Georgia"/>
                <a:cs typeface="Georgia"/>
              </a:rPr>
              <a:t> </a:t>
            </a:r>
            <a:r>
              <a:rPr sz="1250" dirty="0">
                <a:latin typeface="Georgia"/>
                <a:cs typeface="Georgia"/>
              </a:rPr>
              <a:t>of</a:t>
            </a:r>
            <a:r>
              <a:rPr sz="1250" spc="-35" dirty="0">
                <a:latin typeface="Georgia"/>
                <a:cs typeface="Georgia"/>
              </a:rPr>
              <a:t> </a:t>
            </a:r>
            <a:r>
              <a:rPr sz="1250" dirty="0">
                <a:latin typeface="Georgia"/>
                <a:cs typeface="Georgia"/>
              </a:rPr>
              <a:t>multidrug</a:t>
            </a:r>
            <a:r>
              <a:rPr sz="1250" spc="-30" dirty="0">
                <a:latin typeface="Georgia"/>
                <a:cs typeface="Georgia"/>
              </a:rPr>
              <a:t> </a:t>
            </a:r>
            <a:r>
              <a:rPr sz="1250" dirty="0">
                <a:latin typeface="Georgia"/>
                <a:cs typeface="Georgia"/>
              </a:rPr>
              <a:t>resistance</a:t>
            </a:r>
            <a:r>
              <a:rPr sz="1250" spc="-30" dirty="0">
                <a:latin typeface="Georgia"/>
                <a:cs typeface="Georgia"/>
              </a:rPr>
              <a:t> </a:t>
            </a:r>
            <a:r>
              <a:rPr sz="1250" spc="-25" dirty="0">
                <a:latin typeface="Georgia"/>
                <a:cs typeface="Georgia"/>
              </a:rPr>
              <a:t>in </a:t>
            </a:r>
            <a:r>
              <a:rPr sz="1250" dirty="0">
                <a:latin typeface="Georgia"/>
                <a:cs typeface="Georgia"/>
              </a:rPr>
              <a:t>cancer</a:t>
            </a:r>
            <a:r>
              <a:rPr sz="1250" spc="-30" dirty="0">
                <a:latin typeface="Georgia"/>
                <a:cs typeface="Georgia"/>
              </a:rPr>
              <a:t> </a:t>
            </a:r>
            <a:r>
              <a:rPr sz="1250" spc="-10" dirty="0">
                <a:latin typeface="Georgia"/>
                <a:cs typeface="Georgia"/>
              </a:rPr>
              <a:t>cells.</a:t>
            </a:r>
            <a:endParaRPr sz="1250" dirty="0">
              <a:latin typeface="Georgia"/>
              <a:cs typeface="Georgia"/>
            </a:endParaRPr>
          </a:p>
        </p:txBody>
      </p:sp>
      <p:sp>
        <p:nvSpPr>
          <p:cNvPr id="16" name="object 16"/>
          <p:cNvSpPr txBox="1"/>
          <p:nvPr/>
        </p:nvSpPr>
        <p:spPr>
          <a:xfrm>
            <a:off x="3093724" y="1587275"/>
            <a:ext cx="6361430" cy="2965555"/>
          </a:xfrm>
          <a:prstGeom prst="rect">
            <a:avLst/>
          </a:prstGeom>
          <a:solidFill>
            <a:srgbClr val="D9D9D9"/>
          </a:solidFill>
          <a:ln w="9524">
            <a:solidFill>
              <a:srgbClr val="000000"/>
            </a:solidFill>
          </a:ln>
        </p:spPr>
        <p:txBody>
          <a:bodyPr vert="horz" wrap="square" lIns="0" tIns="79375" rIns="0" bIns="0" rtlCol="0">
            <a:spAutoFit/>
          </a:bodyPr>
          <a:lstStyle/>
          <a:p>
            <a:pPr marL="85725" marR="88265" algn="just">
              <a:lnSpc>
                <a:spcPct val="100000"/>
              </a:lnSpc>
              <a:spcBef>
                <a:spcPts val="625"/>
              </a:spcBef>
              <a:tabLst>
                <a:tab pos="6204585" algn="l"/>
              </a:tabLst>
            </a:pPr>
            <a:r>
              <a:rPr sz="1250" dirty="0">
                <a:latin typeface="Georgia"/>
                <a:cs typeface="Georgia"/>
              </a:rPr>
              <a:t>Firstly,</a:t>
            </a:r>
            <a:r>
              <a:rPr sz="1250" spc="-20" dirty="0">
                <a:latin typeface="Georgia"/>
                <a:cs typeface="Georgia"/>
              </a:rPr>
              <a:t> </a:t>
            </a:r>
            <a:r>
              <a:rPr sz="1250" dirty="0">
                <a:latin typeface="Georgia"/>
                <a:cs typeface="Georgia"/>
              </a:rPr>
              <a:t>prior</a:t>
            </a:r>
            <a:r>
              <a:rPr sz="1250" spc="-10" dirty="0">
                <a:latin typeface="Georgia"/>
                <a:cs typeface="Georgia"/>
              </a:rPr>
              <a:t> </a:t>
            </a:r>
            <a:r>
              <a:rPr sz="1250" dirty="0">
                <a:latin typeface="Georgia"/>
                <a:cs typeface="Georgia"/>
              </a:rPr>
              <a:t>to</a:t>
            </a:r>
            <a:r>
              <a:rPr sz="1250" spc="-10" dirty="0">
                <a:latin typeface="Georgia"/>
                <a:cs typeface="Georgia"/>
              </a:rPr>
              <a:t> experimentation, </a:t>
            </a:r>
            <a:r>
              <a:rPr sz="1250" dirty="0">
                <a:latin typeface="Georgia"/>
                <a:cs typeface="Georgia"/>
              </a:rPr>
              <a:t>cell</a:t>
            </a:r>
            <a:r>
              <a:rPr sz="1250" spc="-5" dirty="0">
                <a:latin typeface="Georgia"/>
                <a:cs typeface="Georgia"/>
              </a:rPr>
              <a:t> </a:t>
            </a:r>
            <a:r>
              <a:rPr sz="1250" dirty="0">
                <a:latin typeface="Georgia"/>
                <a:cs typeface="Georgia"/>
              </a:rPr>
              <a:t>line</a:t>
            </a:r>
            <a:r>
              <a:rPr sz="1250" spc="-10" dirty="0">
                <a:latin typeface="Georgia"/>
                <a:cs typeface="Georgia"/>
              </a:rPr>
              <a:t> MDA-MB-</a:t>
            </a:r>
            <a:r>
              <a:rPr sz="1250" dirty="0">
                <a:latin typeface="Georgia"/>
                <a:cs typeface="Georgia"/>
              </a:rPr>
              <a:t>231</a:t>
            </a:r>
            <a:r>
              <a:rPr sz="1250" spc="-10" dirty="0">
                <a:latin typeface="Georgia"/>
                <a:cs typeface="Georgia"/>
              </a:rPr>
              <a:t> </a:t>
            </a:r>
            <a:r>
              <a:rPr sz="1250" dirty="0">
                <a:latin typeface="Georgia"/>
                <a:cs typeface="Georgia"/>
              </a:rPr>
              <a:t>was</a:t>
            </a:r>
            <a:r>
              <a:rPr sz="1250" spc="-10" dirty="0">
                <a:latin typeface="Georgia"/>
                <a:cs typeface="Georgia"/>
              </a:rPr>
              <a:t> </a:t>
            </a:r>
            <a:r>
              <a:rPr sz="1250" dirty="0">
                <a:latin typeface="Georgia"/>
                <a:cs typeface="Georgia"/>
              </a:rPr>
              <a:t>cultivated</a:t>
            </a:r>
            <a:r>
              <a:rPr sz="1250" spc="-10" dirty="0">
                <a:latin typeface="Georgia"/>
                <a:cs typeface="Georgia"/>
              </a:rPr>
              <a:t> </a:t>
            </a:r>
            <a:r>
              <a:rPr sz="1250" dirty="0">
                <a:latin typeface="Georgia"/>
                <a:cs typeface="Georgia"/>
              </a:rPr>
              <a:t>in</a:t>
            </a:r>
            <a:r>
              <a:rPr sz="1250" spc="-5" dirty="0">
                <a:latin typeface="Georgia"/>
                <a:cs typeface="Georgia"/>
              </a:rPr>
              <a:t> </a:t>
            </a:r>
            <a:r>
              <a:rPr sz="1250" spc="-10" dirty="0">
                <a:latin typeface="Georgia"/>
                <a:cs typeface="Georgia"/>
              </a:rPr>
              <a:t>hypoxic </a:t>
            </a:r>
            <a:r>
              <a:rPr sz="1250" dirty="0">
                <a:latin typeface="Georgia"/>
                <a:cs typeface="Georgia"/>
              </a:rPr>
              <a:t>preconditioning</a:t>
            </a:r>
            <a:r>
              <a:rPr sz="1250" spc="-40" dirty="0">
                <a:latin typeface="Georgia"/>
                <a:cs typeface="Georgia"/>
              </a:rPr>
              <a:t> </a:t>
            </a:r>
            <a:r>
              <a:rPr sz="1250" dirty="0">
                <a:latin typeface="Georgia"/>
                <a:cs typeface="Georgia"/>
              </a:rPr>
              <a:t>according</a:t>
            </a:r>
            <a:r>
              <a:rPr sz="1250" spc="-35" dirty="0">
                <a:latin typeface="Georgia"/>
                <a:cs typeface="Georgia"/>
              </a:rPr>
              <a:t> </a:t>
            </a:r>
            <a:r>
              <a:rPr sz="1250" dirty="0">
                <a:latin typeface="Georgia"/>
                <a:cs typeface="Georgia"/>
              </a:rPr>
              <a:t>to</a:t>
            </a:r>
            <a:r>
              <a:rPr sz="1250" spc="-35" dirty="0">
                <a:latin typeface="Georgia"/>
                <a:cs typeface="Georgia"/>
              </a:rPr>
              <a:t> </a:t>
            </a:r>
            <a:r>
              <a:rPr sz="1250" dirty="0">
                <a:latin typeface="Georgia"/>
                <a:cs typeface="Georgia"/>
              </a:rPr>
              <a:t>intervals</a:t>
            </a:r>
            <a:r>
              <a:rPr sz="1250" spc="-35" dirty="0">
                <a:latin typeface="Georgia"/>
                <a:cs typeface="Georgia"/>
              </a:rPr>
              <a:t> </a:t>
            </a:r>
            <a:r>
              <a:rPr sz="1250" dirty="0">
                <a:latin typeface="Georgia"/>
                <a:cs typeface="Georgia"/>
              </a:rPr>
              <a:t>known</a:t>
            </a:r>
            <a:r>
              <a:rPr sz="1250" spc="-35" dirty="0">
                <a:latin typeface="Georgia"/>
                <a:cs typeface="Georgia"/>
              </a:rPr>
              <a:t> </a:t>
            </a:r>
            <a:r>
              <a:rPr sz="1250" dirty="0">
                <a:latin typeface="Georgia"/>
                <a:cs typeface="Georgia"/>
              </a:rPr>
              <a:t>to</a:t>
            </a:r>
            <a:r>
              <a:rPr sz="1250" spc="-35" dirty="0">
                <a:latin typeface="Georgia"/>
                <a:cs typeface="Georgia"/>
              </a:rPr>
              <a:t> </a:t>
            </a:r>
            <a:r>
              <a:rPr sz="1250" dirty="0">
                <a:latin typeface="Georgia"/>
                <a:cs typeface="Georgia"/>
              </a:rPr>
              <a:t>induce</a:t>
            </a:r>
            <a:r>
              <a:rPr sz="1250" spc="-35" dirty="0">
                <a:latin typeface="Georgia"/>
                <a:cs typeface="Georgia"/>
              </a:rPr>
              <a:t> </a:t>
            </a:r>
            <a:r>
              <a:rPr sz="1250" dirty="0">
                <a:latin typeface="Georgia"/>
                <a:cs typeface="Georgia"/>
              </a:rPr>
              <a:t>multidrug</a:t>
            </a:r>
            <a:r>
              <a:rPr sz="1250" spc="-35" dirty="0">
                <a:latin typeface="Georgia"/>
                <a:cs typeface="Georgia"/>
              </a:rPr>
              <a:t> </a:t>
            </a:r>
            <a:r>
              <a:rPr sz="1250" dirty="0">
                <a:latin typeface="Georgia"/>
                <a:cs typeface="Georgia"/>
              </a:rPr>
              <a:t>resistance</a:t>
            </a:r>
            <a:r>
              <a:rPr sz="1250" spc="-35" dirty="0">
                <a:latin typeface="Georgia"/>
                <a:cs typeface="Georgia"/>
              </a:rPr>
              <a:t> </a:t>
            </a:r>
            <a:r>
              <a:rPr sz="1250" dirty="0">
                <a:latin typeface="Georgia"/>
                <a:cs typeface="Georgia"/>
              </a:rPr>
              <a:t>from</a:t>
            </a:r>
            <a:r>
              <a:rPr sz="1250" spc="-35" dirty="0">
                <a:latin typeface="Georgia"/>
                <a:cs typeface="Georgia"/>
              </a:rPr>
              <a:t> </a:t>
            </a:r>
            <a:r>
              <a:rPr sz="1250" spc="-10" dirty="0">
                <a:latin typeface="Georgia"/>
                <a:cs typeface="Georgia"/>
              </a:rPr>
              <a:t>prior </a:t>
            </a:r>
            <a:r>
              <a:rPr sz="1250" dirty="0">
                <a:latin typeface="Georgia"/>
                <a:cs typeface="Georgia"/>
              </a:rPr>
              <a:t>research.</a:t>
            </a:r>
            <a:r>
              <a:rPr sz="1250" spc="-40" dirty="0">
                <a:latin typeface="Georgia"/>
                <a:cs typeface="Georgia"/>
              </a:rPr>
              <a:t> </a:t>
            </a:r>
            <a:r>
              <a:rPr sz="1250" dirty="0">
                <a:latin typeface="Georgia"/>
                <a:cs typeface="Georgia"/>
              </a:rPr>
              <a:t>Cells</a:t>
            </a:r>
            <a:r>
              <a:rPr sz="1250" spc="-30" dirty="0">
                <a:latin typeface="Georgia"/>
                <a:cs typeface="Georgia"/>
              </a:rPr>
              <a:t> </a:t>
            </a:r>
            <a:r>
              <a:rPr sz="1250" dirty="0">
                <a:latin typeface="Georgia"/>
                <a:cs typeface="Georgia"/>
              </a:rPr>
              <a:t>were</a:t>
            </a:r>
            <a:r>
              <a:rPr sz="1250" spc="-25" dirty="0">
                <a:latin typeface="Georgia"/>
                <a:cs typeface="Georgia"/>
              </a:rPr>
              <a:t> </a:t>
            </a:r>
            <a:r>
              <a:rPr sz="1250" dirty="0">
                <a:latin typeface="Georgia"/>
                <a:cs typeface="Georgia"/>
              </a:rPr>
              <a:t>passaged</a:t>
            </a:r>
            <a:r>
              <a:rPr sz="1250" spc="-30" dirty="0">
                <a:latin typeface="Georgia"/>
                <a:cs typeface="Georgia"/>
              </a:rPr>
              <a:t> </a:t>
            </a:r>
            <a:r>
              <a:rPr sz="1250" dirty="0">
                <a:latin typeface="Georgia"/>
                <a:cs typeface="Georgia"/>
              </a:rPr>
              <a:t>and</a:t>
            </a:r>
            <a:r>
              <a:rPr sz="1250" spc="-25" dirty="0">
                <a:latin typeface="Georgia"/>
                <a:cs typeface="Georgia"/>
              </a:rPr>
              <a:t> </a:t>
            </a:r>
            <a:r>
              <a:rPr sz="1250" dirty="0">
                <a:latin typeface="Georgia"/>
                <a:cs typeface="Georgia"/>
              </a:rPr>
              <a:t>split</a:t>
            </a:r>
            <a:r>
              <a:rPr sz="1250" spc="-30" dirty="0">
                <a:latin typeface="Georgia"/>
                <a:cs typeface="Georgia"/>
              </a:rPr>
              <a:t> </a:t>
            </a:r>
            <a:r>
              <a:rPr sz="1250" dirty="0">
                <a:latin typeface="Georgia"/>
                <a:cs typeface="Georgia"/>
              </a:rPr>
              <a:t>into</a:t>
            </a:r>
            <a:r>
              <a:rPr sz="1250" spc="-30" dirty="0">
                <a:latin typeface="Georgia"/>
                <a:cs typeface="Georgia"/>
              </a:rPr>
              <a:t> </a:t>
            </a:r>
            <a:r>
              <a:rPr sz="1250" dirty="0">
                <a:latin typeface="Georgia"/>
                <a:cs typeface="Georgia"/>
              </a:rPr>
              <a:t>flasks</a:t>
            </a:r>
            <a:r>
              <a:rPr sz="1250" spc="-25" dirty="0">
                <a:latin typeface="Georgia"/>
                <a:cs typeface="Georgia"/>
              </a:rPr>
              <a:t> </a:t>
            </a:r>
            <a:r>
              <a:rPr sz="1250" dirty="0">
                <a:latin typeface="Georgia"/>
                <a:cs typeface="Georgia"/>
              </a:rPr>
              <a:t>according</a:t>
            </a:r>
            <a:r>
              <a:rPr sz="1250" spc="-30" dirty="0">
                <a:latin typeface="Georgia"/>
                <a:cs typeface="Georgia"/>
              </a:rPr>
              <a:t> </a:t>
            </a:r>
            <a:r>
              <a:rPr sz="1250" dirty="0">
                <a:latin typeface="Georgia"/>
                <a:cs typeface="Georgia"/>
              </a:rPr>
              <a:t>to</a:t>
            </a:r>
            <a:r>
              <a:rPr sz="1250" spc="-25" dirty="0">
                <a:latin typeface="Georgia"/>
                <a:cs typeface="Georgia"/>
              </a:rPr>
              <a:t> </a:t>
            </a:r>
            <a:r>
              <a:rPr sz="1250" dirty="0">
                <a:latin typeface="Georgia"/>
                <a:cs typeface="Georgia"/>
              </a:rPr>
              <a:t>hypoxic</a:t>
            </a:r>
            <a:r>
              <a:rPr sz="1250" spc="-30" dirty="0">
                <a:latin typeface="Georgia"/>
                <a:cs typeface="Georgia"/>
              </a:rPr>
              <a:t> </a:t>
            </a:r>
            <a:r>
              <a:rPr sz="1250" dirty="0">
                <a:latin typeface="Georgia"/>
                <a:cs typeface="Georgia"/>
              </a:rPr>
              <a:t>treatment</a:t>
            </a:r>
            <a:r>
              <a:rPr sz="1250" spc="-25" dirty="0">
                <a:latin typeface="Georgia"/>
                <a:cs typeface="Georgia"/>
              </a:rPr>
              <a:t> and </a:t>
            </a:r>
            <a:r>
              <a:rPr sz="1250" dirty="0">
                <a:latin typeface="Georgia"/>
                <a:cs typeface="Georgia"/>
              </a:rPr>
              <a:t>return</a:t>
            </a:r>
            <a:r>
              <a:rPr sz="1250" spc="-35" dirty="0">
                <a:latin typeface="Georgia"/>
                <a:cs typeface="Georgia"/>
              </a:rPr>
              <a:t> </a:t>
            </a:r>
            <a:r>
              <a:rPr sz="1250" dirty="0">
                <a:latin typeface="Georgia"/>
                <a:cs typeface="Georgia"/>
              </a:rPr>
              <a:t>intervals</a:t>
            </a:r>
            <a:r>
              <a:rPr sz="1250" spc="-30" dirty="0">
                <a:latin typeface="Georgia"/>
                <a:cs typeface="Georgia"/>
              </a:rPr>
              <a:t> </a:t>
            </a:r>
            <a:r>
              <a:rPr sz="1250" dirty="0">
                <a:latin typeface="Georgia"/>
                <a:cs typeface="Georgia"/>
              </a:rPr>
              <a:t>to</a:t>
            </a:r>
            <a:r>
              <a:rPr sz="1250" spc="-35" dirty="0">
                <a:latin typeface="Georgia"/>
                <a:cs typeface="Georgia"/>
              </a:rPr>
              <a:t> </a:t>
            </a:r>
            <a:r>
              <a:rPr sz="1250" dirty="0">
                <a:latin typeface="Georgia"/>
                <a:cs typeface="Georgia"/>
              </a:rPr>
              <a:t>normoxic</a:t>
            </a:r>
            <a:r>
              <a:rPr sz="1250" spc="-30" dirty="0">
                <a:latin typeface="Georgia"/>
                <a:cs typeface="Georgia"/>
              </a:rPr>
              <a:t> </a:t>
            </a:r>
            <a:r>
              <a:rPr sz="1250" dirty="0">
                <a:latin typeface="Georgia"/>
                <a:cs typeface="Georgia"/>
              </a:rPr>
              <a:t>conditioning.</a:t>
            </a:r>
            <a:r>
              <a:rPr sz="1250" spc="240" dirty="0">
                <a:latin typeface="Georgia"/>
                <a:cs typeface="Georgia"/>
              </a:rPr>
              <a:t> </a:t>
            </a:r>
            <a:r>
              <a:rPr sz="1250" dirty="0">
                <a:latin typeface="Georgia"/>
                <a:cs typeface="Georgia"/>
              </a:rPr>
              <a:t>Cell</a:t>
            </a:r>
            <a:r>
              <a:rPr sz="1250" spc="-30" dirty="0">
                <a:latin typeface="Georgia"/>
                <a:cs typeface="Georgia"/>
              </a:rPr>
              <a:t> </a:t>
            </a:r>
            <a:r>
              <a:rPr sz="1250" dirty="0">
                <a:latin typeface="Georgia"/>
                <a:cs typeface="Georgia"/>
              </a:rPr>
              <a:t>were</a:t>
            </a:r>
            <a:r>
              <a:rPr sz="1250" spc="-30" dirty="0">
                <a:latin typeface="Georgia"/>
                <a:cs typeface="Georgia"/>
              </a:rPr>
              <a:t> </a:t>
            </a:r>
            <a:r>
              <a:rPr sz="1250" dirty="0">
                <a:latin typeface="Georgia"/>
                <a:cs typeface="Georgia"/>
              </a:rPr>
              <a:t>assigned</a:t>
            </a:r>
            <a:r>
              <a:rPr sz="1250" spc="-35" dirty="0">
                <a:latin typeface="Georgia"/>
                <a:cs typeface="Georgia"/>
              </a:rPr>
              <a:t> </a:t>
            </a:r>
            <a:r>
              <a:rPr sz="1250" dirty="0">
                <a:latin typeface="Georgia"/>
                <a:cs typeface="Georgia"/>
              </a:rPr>
              <a:t>three</a:t>
            </a:r>
            <a:r>
              <a:rPr sz="1250" spc="-30" dirty="0">
                <a:latin typeface="Georgia"/>
                <a:cs typeface="Georgia"/>
              </a:rPr>
              <a:t> </a:t>
            </a:r>
            <a:r>
              <a:rPr sz="1250" dirty="0">
                <a:latin typeface="Georgia"/>
                <a:cs typeface="Georgia"/>
              </a:rPr>
              <a:t>categories</a:t>
            </a:r>
            <a:r>
              <a:rPr sz="1250" spc="-30" dirty="0">
                <a:latin typeface="Georgia"/>
                <a:cs typeface="Georgia"/>
              </a:rPr>
              <a:t> </a:t>
            </a:r>
            <a:r>
              <a:rPr sz="1250" spc="-25" dirty="0">
                <a:latin typeface="Georgia"/>
                <a:cs typeface="Georgia"/>
              </a:rPr>
              <a:t>of</a:t>
            </a:r>
            <a:r>
              <a:rPr sz="1250" spc="500" dirty="0">
                <a:latin typeface="Georgia"/>
                <a:cs typeface="Georgia"/>
              </a:rPr>
              <a:t> </a:t>
            </a:r>
            <a:r>
              <a:rPr sz="1250" dirty="0">
                <a:latin typeface="Georgia"/>
                <a:cs typeface="Georgia"/>
              </a:rPr>
              <a:t>hypoxic</a:t>
            </a:r>
            <a:r>
              <a:rPr sz="1250" spc="-35" dirty="0">
                <a:latin typeface="Georgia"/>
                <a:cs typeface="Georgia"/>
              </a:rPr>
              <a:t> </a:t>
            </a:r>
            <a:r>
              <a:rPr sz="1250" dirty="0">
                <a:latin typeface="Georgia"/>
                <a:cs typeface="Georgia"/>
              </a:rPr>
              <a:t>treatment:</a:t>
            </a:r>
            <a:r>
              <a:rPr sz="1250" spc="-20" dirty="0">
                <a:latin typeface="Georgia"/>
                <a:cs typeface="Georgia"/>
              </a:rPr>
              <a:t> </a:t>
            </a:r>
            <a:r>
              <a:rPr sz="1250" dirty="0">
                <a:latin typeface="Georgia"/>
                <a:cs typeface="Georgia"/>
              </a:rPr>
              <a:t>3,</a:t>
            </a:r>
            <a:r>
              <a:rPr sz="1250" spc="-20" dirty="0">
                <a:latin typeface="Georgia"/>
                <a:cs typeface="Georgia"/>
              </a:rPr>
              <a:t> </a:t>
            </a:r>
            <a:r>
              <a:rPr sz="1250" dirty="0">
                <a:latin typeface="Georgia"/>
                <a:cs typeface="Georgia"/>
              </a:rPr>
              <a:t>5,</a:t>
            </a:r>
            <a:r>
              <a:rPr sz="1250" spc="-25" dirty="0">
                <a:latin typeface="Georgia"/>
                <a:cs typeface="Georgia"/>
              </a:rPr>
              <a:t> </a:t>
            </a:r>
            <a:r>
              <a:rPr sz="1250" dirty="0">
                <a:latin typeface="Georgia"/>
                <a:cs typeface="Georgia"/>
              </a:rPr>
              <a:t>and</a:t>
            </a:r>
            <a:r>
              <a:rPr sz="1250" spc="-20" dirty="0">
                <a:latin typeface="Georgia"/>
                <a:cs typeface="Georgia"/>
              </a:rPr>
              <a:t> </a:t>
            </a:r>
            <a:r>
              <a:rPr sz="1250" dirty="0">
                <a:latin typeface="Georgia"/>
                <a:cs typeface="Georgia"/>
              </a:rPr>
              <a:t>7</a:t>
            </a:r>
            <a:r>
              <a:rPr sz="1250" spc="-20" dirty="0">
                <a:latin typeface="Georgia"/>
                <a:cs typeface="Georgia"/>
              </a:rPr>
              <a:t> </a:t>
            </a:r>
            <a:r>
              <a:rPr sz="1250" dirty="0">
                <a:latin typeface="Georgia"/>
                <a:cs typeface="Georgia"/>
              </a:rPr>
              <a:t>days.</a:t>
            </a:r>
            <a:r>
              <a:rPr sz="1250" spc="-20" dirty="0">
                <a:latin typeface="Georgia"/>
                <a:cs typeface="Georgia"/>
              </a:rPr>
              <a:t> </a:t>
            </a:r>
            <a:r>
              <a:rPr sz="1250" dirty="0">
                <a:latin typeface="Georgia"/>
                <a:cs typeface="Georgia"/>
              </a:rPr>
              <a:t>Cells</a:t>
            </a:r>
            <a:r>
              <a:rPr sz="1250" spc="-25" dirty="0">
                <a:latin typeface="Georgia"/>
                <a:cs typeface="Georgia"/>
              </a:rPr>
              <a:t> </a:t>
            </a:r>
            <a:r>
              <a:rPr sz="1250" dirty="0">
                <a:latin typeface="Georgia"/>
                <a:cs typeface="Georgia"/>
              </a:rPr>
              <a:t>were</a:t>
            </a:r>
            <a:r>
              <a:rPr sz="1250" spc="-20" dirty="0">
                <a:latin typeface="Georgia"/>
                <a:cs typeface="Georgia"/>
              </a:rPr>
              <a:t> </a:t>
            </a:r>
            <a:r>
              <a:rPr sz="1250" dirty="0">
                <a:latin typeface="Georgia"/>
                <a:cs typeface="Georgia"/>
              </a:rPr>
              <a:t>also</a:t>
            </a:r>
            <a:r>
              <a:rPr sz="1250" spc="-20" dirty="0">
                <a:latin typeface="Georgia"/>
                <a:cs typeface="Georgia"/>
              </a:rPr>
              <a:t> </a:t>
            </a:r>
            <a:r>
              <a:rPr sz="1250" dirty="0">
                <a:latin typeface="Georgia"/>
                <a:cs typeface="Georgia"/>
              </a:rPr>
              <a:t>assigned</a:t>
            </a:r>
            <a:r>
              <a:rPr sz="1250" spc="-20" dirty="0">
                <a:latin typeface="Georgia"/>
                <a:cs typeface="Georgia"/>
              </a:rPr>
              <a:t> </a:t>
            </a:r>
            <a:r>
              <a:rPr sz="1250" dirty="0">
                <a:latin typeface="Georgia"/>
                <a:cs typeface="Georgia"/>
              </a:rPr>
              <a:t>the</a:t>
            </a:r>
            <a:r>
              <a:rPr sz="1250" spc="-25" dirty="0">
                <a:latin typeface="Georgia"/>
                <a:cs typeface="Georgia"/>
              </a:rPr>
              <a:t> </a:t>
            </a:r>
            <a:r>
              <a:rPr sz="1250" dirty="0">
                <a:latin typeface="Georgia"/>
                <a:cs typeface="Georgia"/>
              </a:rPr>
              <a:t>interval</a:t>
            </a:r>
            <a:r>
              <a:rPr sz="1250" spc="-20" dirty="0">
                <a:latin typeface="Georgia"/>
                <a:cs typeface="Georgia"/>
              </a:rPr>
              <a:t> </a:t>
            </a:r>
            <a:r>
              <a:rPr sz="1250" dirty="0">
                <a:latin typeface="Georgia"/>
                <a:cs typeface="Georgia"/>
              </a:rPr>
              <a:t>of</a:t>
            </a:r>
            <a:r>
              <a:rPr sz="1250" spc="-20" dirty="0">
                <a:latin typeface="Georgia"/>
                <a:cs typeface="Georgia"/>
              </a:rPr>
              <a:t> </a:t>
            </a:r>
            <a:r>
              <a:rPr sz="1250" dirty="0">
                <a:latin typeface="Georgia"/>
                <a:cs typeface="Georgia"/>
              </a:rPr>
              <a:t>time</a:t>
            </a:r>
            <a:r>
              <a:rPr sz="1250" spc="-20" dirty="0">
                <a:latin typeface="Georgia"/>
                <a:cs typeface="Georgia"/>
              </a:rPr>
              <a:t> </a:t>
            </a:r>
            <a:r>
              <a:rPr sz="1250" spc="-25" dirty="0">
                <a:latin typeface="Georgia"/>
                <a:cs typeface="Georgia"/>
              </a:rPr>
              <a:t>to</a:t>
            </a:r>
            <a:r>
              <a:rPr sz="1250" spc="500" dirty="0">
                <a:latin typeface="Georgia"/>
                <a:cs typeface="Georgia"/>
              </a:rPr>
              <a:t> </a:t>
            </a:r>
            <a:r>
              <a:rPr sz="1250" dirty="0">
                <a:latin typeface="Georgia"/>
                <a:cs typeface="Georgia"/>
              </a:rPr>
              <a:t>return</a:t>
            </a:r>
            <a:r>
              <a:rPr sz="1250" spc="-35" dirty="0">
                <a:latin typeface="Georgia"/>
                <a:cs typeface="Georgia"/>
              </a:rPr>
              <a:t> </a:t>
            </a:r>
            <a:r>
              <a:rPr sz="1250" dirty="0">
                <a:latin typeface="Georgia"/>
                <a:cs typeface="Georgia"/>
              </a:rPr>
              <a:t>to</a:t>
            </a:r>
            <a:r>
              <a:rPr sz="1250" spc="-25" dirty="0">
                <a:latin typeface="Georgia"/>
                <a:cs typeface="Georgia"/>
              </a:rPr>
              <a:t> </a:t>
            </a:r>
            <a:r>
              <a:rPr sz="1250" dirty="0">
                <a:latin typeface="Georgia"/>
                <a:cs typeface="Georgia"/>
              </a:rPr>
              <a:t>normoxic</a:t>
            </a:r>
            <a:r>
              <a:rPr sz="1250" spc="-25" dirty="0">
                <a:latin typeface="Georgia"/>
                <a:cs typeface="Georgia"/>
              </a:rPr>
              <a:t> </a:t>
            </a:r>
            <a:r>
              <a:rPr sz="1250" dirty="0">
                <a:latin typeface="Georgia"/>
                <a:cs typeface="Georgia"/>
              </a:rPr>
              <a:t>conditioning:</a:t>
            </a:r>
            <a:r>
              <a:rPr sz="1250" spc="-20" dirty="0">
                <a:latin typeface="Georgia"/>
                <a:cs typeface="Georgia"/>
              </a:rPr>
              <a:t> </a:t>
            </a:r>
            <a:r>
              <a:rPr sz="1250" spc="-25" dirty="0">
                <a:latin typeface="Georgia"/>
                <a:cs typeface="Georgia"/>
              </a:rPr>
              <a:t>24</a:t>
            </a:r>
            <a:r>
              <a:rPr sz="1250" spc="500" dirty="0">
                <a:latin typeface="Georgia"/>
                <a:cs typeface="Georgia"/>
              </a:rPr>
              <a:t> </a:t>
            </a:r>
            <a:r>
              <a:rPr sz="1250" dirty="0">
                <a:latin typeface="Georgia"/>
                <a:cs typeface="Georgia"/>
              </a:rPr>
              <a:t>hours,</a:t>
            </a:r>
            <a:r>
              <a:rPr sz="1250" spc="-40" dirty="0">
                <a:latin typeface="Georgia"/>
                <a:cs typeface="Georgia"/>
              </a:rPr>
              <a:t> </a:t>
            </a:r>
            <a:r>
              <a:rPr sz="1250" dirty="0">
                <a:latin typeface="Georgia"/>
                <a:cs typeface="Georgia"/>
              </a:rPr>
              <a:t>48</a:t>
            </a:r>
            <a:r>
              <a:rPr sz="1250" spc="-30" dirty="0">
                <a:latin typeface="Georgia"/>
                <a:cs typeface="Georgia"/>
              </a:rPr>
              <a:t> </a:t>
            </a:r>
            <a:r>
              <a:rPr sz="1250" dirty="0">
                <a:latin typeface="Georgia"/>
                <a:cs typeface="Georgia"/>
              </a:rPr>
              <a:t>hours.</a:t>
            </a:r>
            <a:r>
              <a:rPr sz="1250" spc="-30" dirty="0">
                <a:latin typeface="Georgia"/>
                <a:cs typeface="Georgia"/>
              </a:rPr>
              <a:t> </a:t>
            </a:r>
            <a:r>
              <a:rPr sz="1250" dirty="0">
                <a:latin typeface="Georgia"/>
                <a:cs typeface="Georgia"/>
              </a:rPr>
              <a:t>After</a:t>
            </a:r>
            <a:r>
              <a:rPr sz="1250" spc="-25" dirty="0">
                <a:latin typeface="Georgia"/>
                <a:cs typeface="Georgia"/>
              </a:rPr>
              <a:t> </a:t>
            </a:r>
            <a:r>
              <a:rPr sz="1250" dirty="0">
                <a:latin typeface="Georgia"/>
                <a:cs typeface="Georgia"/>
              </a:rPr>
              <a:t>cells</a:t>
            </a:r>
            <a:r>
              <a:rPr sz="1250" spc="-30" dirty="0">
                <a:latin typeface="Georgia"/>
                <a:cs typeface="Georgia"/>
              </a:rPr>
              <a:t> </a:t>
            </a:r>
            <a:r>
              <a:rPr sz="1250" dirty="0">
                <a:latin typeface="Georgia"/>
                <a:cs typeface="Georgia"/>
              </a:rPr>
              <a:t>were</a:t>
            </a:r>
            <a:r>
              <a:rPr sz="1250" spc="-30" dirty="0">
                <a:latin typeface="Georgia"/>
                <a:cs typeface="Georgia"/>
              </a:rPr>
              <a:t> </a:t>
            </a:r>
            <a:r>
              <a:rPr sz="1250" dirty="0">
                <a:latin typeface="Georgia"/>
                <a:cs typeface="Georgia"/>
              </a:rPr>
              <a:t>cultivated</a:t>
            </a:r>
            <a:r>
              <a:rPr sz="1250" spc="-30" dirty="0">
                <a:latin typeface="Georgia"/>
                <a:cs typeface="Georgia"/>
              </a:rPr>
              <a:t> </a:t>
            </a:r>
            <a:r>
              <a:rPr sz="1250" dirty="0">
                <a:latin typeface="Georgia"/>
                <a:cs typeface="Georgia"/>
              </a:rPr>
              <a:t>in</a:t>
            </a:r>
            <a:r>
              <a:rPr sz="1250" spc="-25" dirty="0">
                <a:latin typeface="Georgia"/>
                <a:cs typeface="Georgia"/>
              </a:rPr>
              <a:t> </a:t>
            </a:r>
            <a:r>
              <a:rPr sz="1250" dirty="0">
                <a:latin typeface="Georgia"/>
                <a:cs typeface="Georgia"/>
              </a:rPr>
              <a:t>hypoxic</a:t>
            </a:r>
            <a:r>
              <a:rPr sz="1250" spc="-30" dirty="0">
                <a:latin typeface="Georgia"/>
                <a:cs typeface="Georgia"/>
              </a:rPr>
              <a:t> </a:t>
            </a:r>
            <a:r>
              <a:rPr sz="1250" dirty="0">
                <a:latin typeface="Georgia"/>
                <a:cs typeface="Georgia"/>
              </a:rPr>
              <a:t>preconditioning</a:t>
            </a:r>
            <a:r>
              <a:rPr sz="1250" spc="-30" dirty="0">
                <a:latin typeface="Georgia"/>
                <a:cs typeface="Georgia"/>
              </a:rPr>
              <a:t> </a:t>
            </a:r>
            <a:r>
              <a:rPr sz="1250" dirty="0">
                <a:latin typeface="Georgia"/>
                <a:cs typeface="Georgia"/>
              </a:rPr>
              <a:t>and</a:t>
            </a:r>
            <a:r>
              <a:rPr sz="1250" spc="-30" dirty="0">
                <a:latin typeface="Georgia"/>
                <a:cs typeface="Georgia"/>
              </a:rPr>
              <a:t> </a:t>
            </a:r>
            <a:r>
              <a:rPr sz="1250" dirty="0">
                <a:latin typeface="Georgia"/>
                <a:cs typeface="Georgia"/>
              </a:rPr>
              <a:t>returned</a:t>
            </a:r>
            <a:r>
              <a:rPr sz="1250" spc="-25" dirty="0">
                <a:latin typeface="Georgia"/>
                <a:cs typeface="Georgia"/>
              </a:rPr>
              <a:t> to </a:t>
            </a:r>
            <a:r>
              <a:rPr sz="1250" dirty="0">
                <a:latin typeface="Georgia"/>
                <a:cs typeface="Georgia"/>
              </a:rPr>
              <a:t>normoxic</a:t>
            </a:r>
            <a:r>
              <a:rPr sz="1250" spc="-35" dirty="0">
                <a:latin typeface="Georgia"/>
                <a:cs typeface="Georgia"/>
              </a:rPr>
              <a:t> </a:t>
            </a:r>
            <a:r>
              <a:rPr sz="1250" dirty="0">
                <a:latin typeface="Georgia"/>
                <a:cs typeface="Georgia"/>
              </a:rPr>
              <a:t>conditioning,</a:t>
            </a:r>
            <a:r>
              <a:rPr sz="1250" spc="-35" dirty="0">
                <a:latin typeface="Georgia"/>
                <a:cs typeface="Georgia"/>
              </a:rPr>
              <a:t> </a:t>
            </a:r>
            <a:r>
              <a:rPr lang="en-US" sz="1250" dirty="0">
                <a:latin typeface="Georgia"/>
                <a:cs typeface="Georgia"/>
              </a:rPr>
              <a:t>cell membrane integrity</a:t>
            </a:r>
            <a:r>
              <a:rPr sz="1250" dirty="0">
                <a:latin typeface="Georgia"/>
                <a:cs typeface="Georgia"/>
              </a:rPr>
              <a:t>,</a:t>
            </a:r>
            <a:r>
              <a:rPr sz="1250" spc="-35" dirty="0">
                <a:latin typeface="Georgia"/>
                <a:cs typeface="Georgia"/>
              </a:rPr>
              <a:t> </a:t>
            </a:r>
            <a:r>
              <a:rPr sz="1250" dirty="0">
                <a:latin typeface="Georgia"/>
                <a:cs typeface="Georgia"/>
              </a:rPr>
              <a:t>MDR</a:t>
            </a:r>
            <a:r>
              <a:rPr sz="1250" spc="-30" dirty="0">
                <a:latin typeface="Georgia"/>
                <a:cs typeface="Georgia"/>
              </a:rPr>
              <a:t> </a:t>
            </a:r>
            <a:r>
              <a:rPr sz="1250" dirty="0">
                <a:latin typeface="Georgia"/>
                <a:cs typeface="Georgia"/>
              </a:rPr>
              <a:t>activity,</a:t>
            </a:r>
            <a:r>
              <a:rPr sz="1250" spc="-30" dirty="0">
                <a:latin typeface="Georgia"/>
                <a:cs typeface="Georgia"/>
              </a:rPr>
              <a:t> </a:t>
            </a:r>
            <a:r>
              <a:rPr sz="1250" dirty="0">
                <a:latin typeface="Georgia"/>
                <a:cs typeface="Georgia"/>
              </a:rPr>
              <a:t>and</a:t>
            </a:r>
            <a:r>
              <a:rPr sz="1250" spc="-30" dirty="0">
                <a:latin typeface="Georgia"/>
                <a:cs typeface="Georgia"/>
              </a:rPr>
              <a:t> </a:t>
            </a:r>
            <a:r>
              <a:rPr sz="1250" dirty="0">
                <a:latin typeface="Georgia"/>
                <a:cs typeface="Georgia"/>
              </a:rPr>
              <a:t>oxidative</a:t>
            </a:r>
            <a:r>
              <a:rPr sz="1250" spc="-30" dirty="0">
                <a:latin typeface="Georgia"/>
                <a:cs typeface="Georgia"/>
              </a:rPr>
              <a:t> </a:t>
            </a:r>
            <a:r>
              <a:rPr sz="1250" spc="-10" dirty="0">
                <a:latin typeface="Georgia"/>
                <a:cs typeface="Georgia"/>
              </a:rPr>
              <a:t>phosphorylation</a:t>
            </a:r>
            <a:r>
              <a:rPr lang="en-US" sz="1250" spc="-10" dirty="0">
                <a:latin typeface="Georgia"/>
                <a:cs typeface="Georgia"/>
              </a:rPr>
              <a:t> </a:t>
            </a:r>
            <a:r>
              <a:rPr sz="1250" spc="-50" dirty="0">
                <a:latin typeface="Georgia"/>
                <a:cs typeface="Georgia"/>
              </a:rPr>
              <a:t>(</a:t>
            </a:r>
            <a:r>
              <a:rPr sz="1250" dirty="0">
                <a:latin typeface="Georgia"/>
                <a:cs typeface="Georgia"/>
              </a:rPr>
              <a:t>OXPHOS)</a:t>
            </a:r>
            <a:r>
              <a:rPr sz="1250" spc="-35" dirty="0">
                <a:latin typeface="Georgia"/>
                <a:cs typeface="Georgia"/>
              </a:rPr>
              <a:t> </a:t>
            </a:r>
            <a:r>
              <a:rPr sz="1250" dirty="0">
                <a:latin typeface="Georgia"/>
                <a:cs typeface="Georgia"/>
              </a:rPr>
              <a:t>activity</a:t>
            </a:r>
            <a:r>
              <a:rPr sz="1250" spc="-25" dirty="0">
                <a:latin typeface="Georgia"/>
                <a:cs typeface="Georgia"/>
              </a:rPr>
              <a:t> </a:t>
            </a:r>
            <a:r>
              <a:rPr sz="1250" dirty="0">
                <a:latin typeface="Georgia"/>
                <a:cs typeface="Georgia"/>
              </a:rPr>
              <a:t>was</a:t>
            </a:r>
            <a:r>
              <a:rPr sz="1250" spc="-25" dirty="0">
                <a:latin typeface="Georgia"/>
                <a:cs typeface="Georgia"/>
              </a:rPr>
              <a:t> </a:t>
            </a:r>
            <a:r>
              <a:rPr sz="1250" dirty="0">
                <a:latin typeface="Georgia"/>
                <a:cs typeface="Georgia"/>
              </a:rPr>
              <a:t>measured.</a:t>
            </a:r>
            <a:r>
              <a:rPr sz="1250" spc="-25" dirty="0">
                <a:latin typeface="Georgia"/>
                <a:cs typeface="Georgia"/>
              </a:rPr>
              <a:t> </a:t>
            </a:r>
            <a:r>
              <a:rPr sz="1250" dirty="0">
                <a:latin typeface="Georgia"/>
                <a:cs typeface="Georgia"/>
              </a:rPr>
              <a:t>OXPHOS</a:t>
            </a:r>
            <a:r>
              <a:rPr sz="1250" spc="-20" dirty="0">
                <a:latin typeface="Georgia"/>
                <a:cs typeface="Georgia"/>
              </a:rPr>
              <a:t> </a:t>
            </a:r>
            <a:r>
              <a:rPr sz="1250" dirty="0">
                <a:latin typeface="Georgia"/>
                <a:cs typeface="Georgia"/>
              </a:rPr>
              <a:t>was</a:t>
            </a:r>
            <a:r>
              <a:rPr sz="1250" spc="-25" dirty="0">
                <a:latin typeface="Georgia"/>
                <a:cs typeface="Georgia"/>
              </a:rPr>
              <a:t> </a:t>
            </a:r>
            <a:r>
              <a:rPr sz="1250" dirty="0">
                <a:latin typeface="Georgia"/>
                <a:cs typeface="Georgia"/>
              </a:rPr>
              <a:t>measured</a:t>
            </a:r>
            <a:r>
              <a:rPr sz="1250" spc="-20" dirty="0">
                <a:latin typeface="Georgia"/>
                <a:cs typeface="Georgia"/>
              </a:rPr>
              <a:t> </a:t>
            </a:r>
            <a:r>
              <a:rPr sz="1250" dirty="0">
                <a:latin typeface="Georgia"/>
                <a:cs typeface="Georgia"/>
              </a:rPr>
              <a:t>using</a:t>
            </a:r>
            <a:r>
              <a:rPr sz="1250" spc="-20" dirty="0">
                <a:latin typeface="Georgia"/>
                <a:cs typeface="Georgia"/>
              </a:rPr>
              <a:t> </a:t>
            </a:r>
            <a:r>
              <a:rPr sz="1250" dirty="0">
                <a:latin typeface="Georgia"/>
                <a:cs typeface="Georgia"/>
              </a:rPr>
              <a:t>a</a:t>
            </a:r>
            <a:r>
              <a:rPr sz="1250" spc="-20" dirty="0">
                <a:latin typeface="Georgia"/>
                <a:cs typeface="Georgia"/>
              </a:rPr>
              <a:t> </a:t>
            </a:r>
            <a:r>
              <a:rPr sz="1250" dirty="0">
                <a:latin typeface="Georgia"/>
                <a:cs typeface="Georgia"/>
              </a:rPr>
              <a:t>Mito</a:t>
            </a:r>
            <a:r>
              <a:rPr sz="1250" spc="-25" dirty="0">
                <a:latin typeface="Georgia"/>
                <a:cs typeface="Georgia"/>
              </a:rPr>
              <a:t> </a:t>
            </a:r>
            <a:r>
              <a:rPr sz="1250" dirty="0">
                <a:latin typeface="Georgia"/>
                <a:cs typeface="Georgia"/>
              </a:rPr>
              <a:t>Tox</a:t>
            </a:r>
            <a:r>
              <a:rPr sz="1250" spc="-20" dirty="0">
                <a:latin typeface="Georgia"/>
                <a:cs typeface="Georgia"/>
              </a:rPr>
              <a:t> </a:t>
            </a:r>
            <a:r>
              <a:rPr sz="1250" dirty="0">
                <a:latin typeface="Georgia"/>
                <a:cs typeface="Georgia"/>
              </a:rPr>
              <a:t>Glo</a:t>
            </a:r>
            <a:r>
              <a:rPr sz="1250" spc="-20" dirty="0">
                <a:latin typeface="Georgia"/>
                <a:cs typeface="Georgia"/>
              </a:rPr>
              <a:t> </a:t>
            </a:r>
            <a:r>
              <a:rPr sz="1250" dirty="0">
                <a:latin typeface="Georgia"/>
                <a:cs typeface="Georgia"/>
              </a:rPr>
              <a:t>assay.</a:t>
            </a:r>
            <a:r>
              <a:rPr sz="1250" spc="-25" dirty="0">
                <a:latin typeface="Georgia"/>
                <a:cs typeface="Georgia"/>
              </a:rPr>
              <a:t> </a:t>
            </a:r>
            <a:r>
              <a:rPr sz="1250" dirty="0">
                <a:latin typeface="Georgia"/>
                <a:cs typeface="Georgia"/>
              </a:rPr>
              <a:t>Cells</a:t>
            </a:r>
            <a:r>
              <a:rPr sz="1250" spc="-20" dirty="0">
                <a:latin typeface="Georgia"/>
                <a:cs typeface="Georgia"/>
              </a:rPr>
              <a:t> </a:t>
            </a:r>
            <a:r>
              <a:rPr sz="1250" dirty="0">
                <a:latin typeface="Georgia"/>
                <a:cs typeface="Georgia"/>
              </a:rPr>
              <a:t>grown</a:t>
            </a:r>
            <a:r>
              <a:rPr sz="1250" spc="-20" dirty="0">
                <a:latin typeface="Georgia"/>
                <a:cs typeface="Georgia"/>
              </a:rPr>
              <a:t> </a:t>
            </a:r>
            <a:r>
              <a:rPr sz="1250" dirty="0">
                <a:latin typeface="Georgia"/>
                <a:cs typeface="Georgia"/>
              </a:rPr>
              <a:t>in</a:t>
            </a:r>
            <a:r>
              <a:rPr sz="1250" spc="-20" dirty="0">
                <a:latin typeface="Georgia"/>
                <a:cs typeface="Georgia"/>
              </a:rPr>
              <a:t> </a:t>
            </a:r>
            <a:r>
              <a:rPr sz="1250" spc="-10" dirty="0">
                <a:latin typeface="Georgia"/>
                <a:cs typeface="Georgia"/>
              </a:rPr>
              <a:t>normoxic </a:t>
            </a:r>
            <a:r>
              <a:rPr sz="1250" dirty="0">
                <a:latin typeface="Georgia"/>
                <a:cs typeface="Georgia"/>
              </a:rPr>
              <a:t>conditioning</a:t>
            </a:r>
            <a:r>
              <a:rPr sz="1250" spc="-35" dirty="0">
                <a:latin typeface="Georgia"/>
                <a:cs typeface="Georgia"/>
              </a:rPr>
              <a:t> </a:t>
            </a:r>
            <a:r>
              <a:rPr sz="1250" dirty="0">
                <a:latin typeface="Georgia"/>
                <a:cs typeface="Georgia"/>
              </a:rPr>
              <a:t>with</a:t>
            </a:r>
            <a:r>
              <a:rPr sz="1250" spc="-25" dirty="0">
                <a:latin typeface="Georgia"/>
                <a:cs typeface="Georgia"/>
              </a:rPr>
              <a:t> </a:t>
            </a:r>
            <a:r>
              <a:rPr sz="1250" dirty="0">
                <a:latin typeface="Georgia"/>
                <a:cs typeface="Georgia"/>
              </a:rPr>
              <a:t>HEK</a:t>
            </a:r>
            <a:r>
              <a:rPr sz="1250" spc="-25" dirty="0">
                <a:latin typeface="Georgia"/>
                <a:cs typeface="Georgia"/>
              </a:rPr>
              <a:t> </a:t>
            </a:r>
            <a:r>
              <a:rPr sz="1250" dirty="0">
                <a:latin typeface="Georgia"/>
                <a:cs typeface="Georgia"/>
              </a:rPr>
              <a:t>cell</a:t>
            </a:r>
            <a:r>
              <a:rPr sz="1250" spc="-25" dirty="0">
                <a:latin typeface="Georgia"/>
                <a:cs typeface="Georgia"/>
              </a:rPr>
              <a:t> </a:t>
            </a:r>
            <a:r>
              <a:rPr sz="1250" dirty="0">
                <a:latin typeface="Georgia"/>
                <a:cs typeface="Georgia"/>
              </a:rPr>
              <a:t>protein</a:t>
            </a:r>
            <a:r>
              <a:rPr sz="1250" spc="-25" dirty="0">
                <a:latin typeface="Georgia"/>
                <a:cs typeface="Georgia"/>
              </a:rPr>
              <a:t> </a:t>
            </a:r>
            <a:r>
              <a:rPr sz="1250" dirty="0">
                <a:latin typeface="Georgia"/>
                <a:cs typeface="Georgia"/>
              </a:rPr>
              <a:t>will</a:t>
            </a:r>
            <a:r>
              <a:rPr sz="1250" spc="-25" dirty="0">
                <a:latin typeface="Georgia"/>
                <a:cs typeface="Georgia"/>
              </a:rPr>
              <a:t> </a:t>
            </a:r>
            <a:r>
              <a:rPr sz="1250" dirty="0">
                <a:latin typeface="Georgia"/>
                <a:cs typeface="Georgia"/>
              </a:rPr>
              <a:t>serve</a:t>
            </a:r>
            <a:r>
              <a:rPr sz="1250" spc="-25" dirty="0">
                <a:latin typeface="Georgia"/>
                <a:cs typeface="Georgia"/>
              </a:rPr>
              <a:t> </a:t>
            </a:r>
            <a:r>
              <a:rPr sz="1250" dirty="0">
                <a:latin typeface="Georgia"/>
                <a:cs typeface="Georgia"/>
              </a:rPr>
              <a:t>as</a:t>
            </a:r>
            <a:r>
              <a:rPr sz="1250" spc="-25" dirty="0">
                <a:latin typeface="Georgia"/>
                <a:cs typeface="Georgia"/>
              </a:rPr>
              <a:t> </a:t>
            </a:r>
            <a:r>
              <a:rPr sz="1250" dirty="0">
                <a:latin typeface="Georgia"/>
                <a:cs typeface="Georgia"/>
              </a:rPr>
              <a:t>a</a:t>
            </a:r>
            <a:r>
              <a:rPr sz="1250" spc="-25" dirty="0">
                <a:latin typeface="Georgia"/>
                <a:cs typeface="Georgia"/>
              </a:rPr>
              <a:t> </a:t>
            </a:r>
            <a:r>
              <a:rPr sz="1250" dirty="0">
                <a:latin typeface="Georgia"/>
                <a:cs typeface="Georgia"/>
              </a:rPr>
              <a:t>negative</a:t>
            </a:r>
            <a:r>
              <a:rPr sz="1250" spc="-25" dirty="0">
                <a:latin typeface="Georgia"/>
                <a:cs typeface="Georgia"/>
              </a:rPr>
              <a:t> </a:t>
            </a:r>
            <a:r>
              <a:rPr sz="1250" dirty="0">
                <a:latin typeface="Georgia"/>
                <a:cs typeface="Georgia"/>
              </a:rPr>
              <a:t>control</a:t>
            </a:r>
            <a:r>
              <a:rPr sz="1250" spc="-25" dirty="0">
                <a:latin typeface="Georgia"/>
                <a:cs typeface="Georgia"/>
              </a:rPr>
              <a:t> </a:t>
            </a:r>
            <a:r>
              <a:rPr sz="1250" dirty="0">
                <a:latin typeface="Georgia"/>
                <a:cs typeface="Georgia"/>
              </a:rPr>
              <a:t>to</a:t>
            </a:r>
            <a:r>
              <a:rPr sz="1250" spc="-25" dirty="0">
                <a:latin typeface="Georgia"/>
                <a:cs typeface="Georgia"/>
              </a:rPr>
              <a:t> </a:t>
            </a:r>
            <a:r>
              <a:rPr sz="1250" dirty="0">
                <a:latin typeface="Georgia"/>
                <a:cs typeface="Georgia"/>
              </a:rPr>
              <a:t>ensure</a:t>
            </a:r>
            <a:r>
              <a:rPr sz="1250" spc="-25" dirty="0">
                <a:latin typeface="Georgia"/>
                <a:cs typeface="Georgia"/>
              </a:rPr>
              <a:t> </a:t>
            </a:r>
            <a:r>
              <a:rPr sz="1250" spc="-20" dirty="0">
                <a:latin typeface="Georgia"/>
                <a:cs typeface="Georgia"/>
              </a:rPr>
              <a:t>that</a:t>
            </a:r>
            <a:r>
              <a:rPr sz="1250" spc="500" dirty="0">
                <a:latin typeface="Georgia"/>
                <a:cs typeface="Georgia"/>
              </a:rPr>
              <a:t> </a:t>
            </a:r>
            <a:r>
              <a:rPr sz="1250" dirty="0">
                <a:latin typeface="Georgia"/>
                <a:cs typeface="Georgia"/>
              </a:rPr>
              <a:t>hypoxia</a:t>
            </a:r>
            <a:r>
              <a:rPr sz="1250" spc="-35" dirty="0">
                <a:latin typeface="Georgia"/>
                <a:cs typeface="Georgia"/>
              </a:rPr>
              <a:t> </a:t>
            </a:r>
            <a:r>
              <a:rPr sz="1250" dirty="0">
                <a:latin typeface="Georgia"/>
                <a:cs typeface="Georgia"/>
              </a:rPr>
              <a:t>is</a:t>
            </a:r>
            <a:r>
              <a:rPr sz="1250" spc="-25" dirty="0">
                <a:latin typeface="Georgia"/>
                <a:cs typeface="Georgia"/>
              </a:rPr>
              <a:t> </a:t>
            </a:r>
            <a:r>
              <a:rPr sz="1250" dirty="0">
                <a:latin typeface="Georgia"/>
                <a:cs typeface="Georgia"/>
              </a:rPr>
              <a:t>causing</a:t>
            </a:r>
            <a:r>
              <a:rPr sz="1250" spc="-20" dirty="0">
                <a:latin typeface="Georgia"/>
                <a:cs typeface="Georgia"/>
              </a:rPr>
              <a:t> </a:t>
            </a:r>
            <a:r>
              <a:rPr sz="1250" dirty="0">
                <a:latin typeface="Georgia"/>
                <a:cs typeface="Georgia"/>
              </a:rPr>
              <a:t>a</a:t>
            </a:r>
            <a:r>
              <a:rPr sz="1250" spc="-25" dirty="0">
                <a:latin typeface="Georgia"/>
                <a:cs typeface="Georgia"/>
              </a:rPr>
              <a:t> </a:t>
            </a:r>
            <a:r>
              <a:rPr sz="1250" dirty="0">
                <a:latin typeface="Georgia"/>
                <a:cs typeface="Georgia"/>
              </a:rPr>
              <a:t>shift</a:t>
            </a:r>
            <a:r>
              <a:rPr sz="1250" spc="-25" dirty="0">
                <a:latin typeface="Georgia"/>
                <a:cs typeface="Georgia"/>
              </a:rPr>
              <a:t> </a:t>
            </a:r>
            <a:r>
              <a:rPr sz="1250" dirty="0">
                <a:latin typeface="Georgia"/>
                <a:cs typeface="Georgia"/>
              </a:rPr>
              <a:t>in</a:t>
            </a:r>
            <a:r>
              <a:rPr sz="1250" spc="-20" dirty="0">
                <a:latin typeface="Georgia"/>
                <a:cs typeface="Georgia"/>
              </a:rPr>
              <a:t> </a:t>
            </a:r>
            <a:r>
              <a:rPr sz="1250" dirty="0">
                <a:latin typeface="Georgia"/>
                <a:cs typeface="Georgia"/>
              </a:rPr>
              <a:t>HIF</a:t>
            </a:r>
            <a:r>
              <a:rPr sz="1250" spc="-25" dirty="0">
                <a:latin typeface="Georgia"/>
                <a:cs typeface="Georgia"/>
              </a:rPr>
              <a:t> </a:t>
            </a:r>
            <a:r>
              <a:rPr sz="1250" dirty="0">
                <a:latin typeface="Georgia"/>
                <a:cs typeface="Georgia"/>
              </a:rPr>
              <a:t>transcription</a:t>
            </a:r>
            <a:r>
              <a:rPr sz="1250" spc="-25" dirty="0">
                <a:latin typeface="Georgia"/>
                <a:cs typeface="Georgia"/>
              </a:rPr>
              <a:t> </a:t>
            </a:r>
            <a:r>
              <a:rPr sz="1250" dirty="0">
                <a:latin typeface="Georgia"/>
                <a:cs typeface="Georgia"/>
              </a:rPr>
              <a:t>factor</a:t>
            </a:r>
            <a:r>
              <a:rPr sz="1250" spc="-20" dirty="0">
                <a:latin typeface="Georgia"/>
                <a:cs typeface="Georgia"/>
              </a:rPr>
              <a:t> </a:t>
            </a:r>
            <a:r>
              <a:rPr sz="1250" dirty="0">
                <a:latin typeface="Georgia"/>
                <a:cs typeface="Georgia"/>
              </a:rPr>
              <a:t>and</a:t>
            </a:r>
            <a:r>
              <a:rPr sz="1250" spc="-25" dirty="0">
                <a:latin typeface="Georgia"/>
                <a:cs typeface="Georgia"/>
              </a:rPr>
              <a:t> </a:t>
            </a:r>
            <a:r>
              <a:rPr sz="1250" dirty="0">
                <a:latin typeface="Georgia"/>
                <a:cs typeface="Georgia"/>
              </a:rPr>
              <a:t>MDR1</a:t>
            </a:r>
            <a:r>
              <a:rPr sz="1250" spc="-25" dirty="0">
                <a:latin typeface="Georgia"/>
                <a:cs typeface="Georgia"/>
              </a:rPr>
              <a:t> </a:t>
            </a:r>
            <a:r>
              <a:rPr sz="1250" dirty="0">
                <a:latin typeface="Georgia"/>
                <a:cs typeface="Georgia"/>
              </a:rPr>
              <a:t>protein</a:t>
            </a:r>
            <a:r>
              <a:rPr sz="1250" spc="-20" dirty="0">
                <a:latin typeface="Georgia"/>
                <a:cs typeface="Georgia"/>
              </a:rPr>
              <a:t> </a:t>
            </a:r>
            <a:r>
              <a:rPr sz="1250" spc="-10" dirty="0">
                <a:latin typeface="Georgia"/>
                <a:cs typeface="Georgia"/>
              </a:rPr>
              <a:t>expression.</a:t>
            </a:r>
            <a:endParaRPr sz="1250" dirty="0">
              <a:latin typeface="Georgia"/>
              <a:cs typeface="Georgia"/>
            </a:endParaRPr>
          </a:p>
          <a:p>
            <a:pPr marL="85725" marR="241300" algn="just">
              <a:lnSpc>
                <a:spcPct val="100000"/>
              </a:lnSpc>
            </a:pPr>
            <a:r>
              <a:rPr sz="1250" dirty="0">
                <a:latin typeface="Georgia"/>
                <a:cs typeface="Georgia"/>
              </a:rPr>
              <a:t>MDR1</a:t>
            </a:r>
            <a:r>
              <a:rPr sz="1250" spc="-35" dirty="0">
                <a:latin typeface="Georgia"/>
                <a:cs typeface="Georgia"/>
              </a:rPr>
              <a:t> </a:t>
            </a:r>
            <a:r>
              <a:rPr sz="1250" dirty="0">
                <a:latin typeface="Georgia"/>
                <a:cs typeface="Georgia"/>
              </a:rPr>
              <a:t>and</a:t>
            </a:r>
            <a:r>
              <a:rPr sz="1250" spc="-25" dirty="0">
                <a:latin typeface="Georgia"/>
                <a:cs typeface="Georgia"/>
              </a:rPr>
              <a:t> </a:t>
            </a:r>
            <a:r>
              <a:rPr sz="1250" dirty="0">
                <a:latin typeface="Georgia"/>
                <a:cs typeface="Georgia"/>
              </a:rPr>
              <a:t>MRP1</a:t>
            </a:r>
            <a:r>
              <a:rPr sz="1250" spc="-20" dirty="0">
                <a:latin typeface="Georgia"/>
                <a:cs typeface="Georgia"/>
              </a:rPr>
              <a:t> </a:t>
            </a:r>
            <a:r>
              <a:rPr sz="1250" dirty="0">
                <a:latin typeface="Georgia"/>
                <a:cs typeface="Georgia"/>
              </a:rPr>
              <a:t>substrates</a:t>
            </a:r>
            <a:r>
              <a:rPr sz="1250" spc="-25" dirty="0">
                <a:latin typeface="Georgia"/>
                <a:cs typeface="Georgia"/>
              </a:rPr>
              <a:t> </a:t>
            </a:r>
            <a:r>
              <a:rPr sz="1250" dirty="0">
                <a:latin typeface="Georgia"/>
                <a:cs typeface="Georgia"/>
              </a:rPr>
              <a:t>will</a:t>
            </a:r>
            <a:r>
              <a:rPr sz="1250" spc="-25" dirty="0">
                <a:latin typeface="Georgia"/>
                <a:cs typeface="Georgia"/>
              </a:rPr>
              <a:t> </a:t>
            </a:r>
            <a:r>
              <a:rPr sz="1250" dirty="0">
                <a:latin typeface="Georgia"/>
                <a:cs typeface="Georgia"/>
              </a:rPr>
              <a:t>be</a:t>
            </a:r>
            <a:r>
              <a:rPr sz="1250" spc="-20" dirty="0">
                <a:latin typeface="Georgia"/>
                <a:cs typeface="Georgia"/>
              </a:rPr>
              <a:t> </a:t>
            </a:r>
            <a:r>
              <a:rPr sz="1250" dirty="0">
                <a:latin typeface="Georgia"/>
                <a:cs typeface="Georgia"/>
              </a:rPr>
              <a:t>used</a:t>
            </a:r>
            <a:r>
              <a:rPr sz="1250" spc="-25" dirty="0">
                <a:latin typeface="Georgia"/>
                <a:cs typeface="Georgia"/>
              </a:rPr>
              <a:t> </a:t>
            </a:r>
            <a:r>
              <a:rPr sz="1250" dirty="0">
                <a:latin typeface="Georgia"/>
                <a:cs typeface="Georgia"/>
              </a:rPr>
              <a:t>as</a:t>
            </a:r>
            <a:r>
              <a:rPr sz="1250" spc="-25" dirty="0">
                <a:latin typeface="Georgia"/>
                <a:cs typeface="Georgia"/>
              </a:rPr>
              <a:t> </a:t>
            </a:r>
            <a:r>
              <a:rPr sz="1250" dirty="0">
                <a:latin typeface="Georgia"/>
                <a:cs typeface="Georgia"/>
              </a:rPr>
              <a:t>positive</a:t>
            </a:r>
            <a:r>
              <a:rPr sz="1250" spc="-20" dirty="0">
                <a:latin typeface="Georgia"/>
                <a:cs typeface="Georgia"/>
              </a:rPr>
              <a:t> </a:t>
            </a:r>
            <a:r>
              <a:rPr sz="1250" dirty="0">
                <a:latin typeface="Georgia"/>
                <a:cs typeface="Georgia"/>
              </a:rPr>
              <a:t>controls</a:t>
            </a:r>
            <a:r>
              <a:rPr sz="1250" spc="-25" dirty="0">
                <a:latin typeface="Georgia"/>
                <a:cs typeface="Georgia"/>
              </a:rPr>
              <a:t> </a:t>
            </a:r>
            <a:r>
              <a:rPr sz="1250" dirty="0">
                <a:latin typeface="Georgia"/>
                <a:cs typeface="Georgia"/>
              </a:rPr>
              <a:t>in</a:t>
            </a:r>
            <a:r>
              <a:rPr sz="1250" spc="-25" dirty="0">
                <a:latin typeface="Georgia"/>
                <a:cs typeface="Georgia"/>
              </a:rPr>
              <a:t> </a:t>
            </a:r>
            <a:r>
              <a:rPr sz="1250" dirty="0">
                <a:latin typeface="Georgia"/>
                <a:cs typeface="Georgia"/>
              </a:rPr>
              <a:t>the</a:t>
            </a:r>
            <a:r>
              <a:rPr sz="1250" spc="-20" dirty="0">
                <a:latin typeface="Georgia"/>
                <a:cs typeface="Georgia"/>
              </a:rPr>
              <a:t> </a:t>
            </a:r>
            <a:r>
              <a:rPr sz="1250" dirty="0">
                <a:latin typeface="Georgia"/>
                <a:cs typeface="Georgia"/>
              </a:rPr>
              <a:t>MDR</a:t>
            </a:r>
            <a:r>
              <a:rPr sz="1250" spc="-25" dirty="0">
                <a:latin typeface="Georgia"/>
                <a:cs typeface="Georgia"/>
              </a:rPr>
              <a:t> </a:t>
            </a:r>
            <a:r>
              <a:rPr sz="1250" dirty="0">
                <a:latin typeface="Georgia"/>
                <a:cs typeface="Georgia"/>
              </a:rPr>
              <a:t>activity</a:t>
            </a:r>
            <a:r>
              <a:rPr sz="1250" spc="-20" dirty="0">
                <a:latin typeface="Georgia"/>
                <a:cs typeface="Georgia"/>
              </a:rPr>
              <a:t> </a:t>
            </a:r>
            <a:r>
              <a:rPr sz="1250" spc="-10" dirty="0">
                <a:latin typeface="Georgia"/>
                <a:cs typeface="Georgia"/>
              </a:rPr>
              <a:t>assay </a:t>
            </a:r>
            <a:r>
              <a:rPr sz="1250" dirty="0">
                <a:latin typeface="Georgia"/>
                <a:cs typeface="Georgia"/>
              </a:rPr>
              <a:t>to</a:t>
            </a:r>
            <a:r>
              <a:rPr sz="1250" spc="-35" dirty="0">
                <a:latin typeface="Georgia"/>
                <a:cs typeface="Georgia"/>
              </a:rPr>
              <a:t> </a:t>
            </a:r>
            <a:r>
              <a:rPr sz="1250" dirty="0">
                <a:latin typeface="Georgia"/>
                <a:cs typeface="Georgia"/>
              </a:rPr>
              <a:t>produce</a:t>
            </a:r>
            <a:r>
              <a:rPr sz="1250" spc="-25" dirty="0">
                <a:latin typeface="Georgia"/>
                <a:cs typeface="Georgia"/>
              </a:rPr>
              <a:t> </a:t>
            </a:r>
            <a:r>
              <a:rPr sz="1250" dirty="0">
                <a:latin typeface="Georgia"/>
                <a:cs typeface="Georgia"/>
              </a:rPr>
              <a:t>expected</a:t>
            </a:r>
            <a:r>
              <a:rPr sz="1250" spc="-25" dirty="0">
                <a:latin typeface="Georgia"/>
                <a:cs typeface="Georgia"/>
              </a:rPr>
              <a:t> </a:t>
            </a:r>
            <a:r>
              <a:rPr sz="1250" dirty="0">
                <a:latin typeface="Georgia"/>
                <a:cs typeface="Georgia"/>
              </a:rPr>
              <a:t>results</a:t>
            </a:r>
            <a:r>
              <a:rPr sz="1250" spc="-20" dirty="0">
                <a:latin typeface="Georgia"/>
                <a:cs typeface="Georgia"/>
              </a:rPr>
              <a:t> </a:t>
            </a:r>
            <a:r>
              <a:rPr sz="1250" dirty="0">
                <a:latin typeface="Georgia"/>
                <a:cs typeface="Georgia"/>
              </a:rPr>
              <a:t>that</a:t>
            </a:r>
            <a:r>
              <a:rPr sz="1250" spc="-25" dirty="0">
                <a:latin typeface="Georgia"/>
                <a:cs typeface="Georgia"/>
              </a:rPr>
              <a:t> </a:t>
            </a:r>
            <a:r>
              <a:rPr sz="1250" dirty="0">
                <a:latin typeface="Georgia"/>
                <a:cs typeface="Georgia"/>
              </a:rPr>
              <a:t>will</a:t>
            </a:r>
            <a:r>
              <a:rPr sz="1250" spc="-25" dirty="0">
                <a:latin typeface="Georgia"/>
                <a:cs typeface="Georgia"/>
              </a:rPr>
              <a:t> </a:t>
            </a:r>
            <a:r>
              <a:rPr sz="1250" dirty="0">
                <a:latin typeface="Georgia"/>
                <a:cs typeface="Georgia"/>
              </a:rPr>
              <a:t>serve</a:t>
            </a:r>
            <a:r>
              <a:rPr sz="1250" spc="-20" dirty="0">
                <a:latin typeface="Georgia"/>
                <a:cs typeface="Georgia"/>
              </a:rPr>
              <a:t> </a:t>
            </a:r>
            <a:r>
              <a:rPr sz="1250" dirty="0">
                <a:latin typeface="Georgia"/>
                <a:cs typeface="Georgia"/>
              </a:rPr>
              <a:t>as</a:t>
            </a:r>
            <a:r>
              <a:rPr sz="1250" spc="-25" dirty="0">
                <a:latin typeface="Georgia"/>
                <a:cs typeface="Georgia"/>
              </a:rPr>
              <a:t> </a:t>
            </a:r>
            <a:r>
              <a:rPr sz="1250" dirty="0">
                <a:latin typeface="Georgia"/>
                <a:cs typeface="Georgia"/>
              </a:rPr>
              <a:t>a</a:t>
            </a:r>
            <a:r>
              <a:rPr sz="1250" spc="-25" dirty="0">
                <a:latin typeface="Georgia"/>
                <a:cs typeface="Georgia"/>
              </a:rPr>
              <a:t> </a:t>
            </a:r>
            <a:r>
              <a:rPr sz="1250" dirty="0">
                <a:latin typeface="Georgia"/>
                <a:cs typeface="Georgia"/>
              </a:rPr>
              <a:t>baseline</a:t>
            </a:r>
            <a:r>
              <a:rPr sz="1250" spc="-25" dirty="0">
                <a:latin typeface="Georgia"/>
                <a:cs typeface="Georgia"/>
              </a:rPr>
              <a:t> </a:t>
            </a:r>
            <a:r>
              <a:rPr sz="1250" dirty="0">
                <a:latin typeface="Georgia"/>
                <a:cs typeface="Georgia"/>
              </a:rPr>
              <a:t>of</a:t>
            </a:r>
            <a:r>
              <a:rPr sz="1250" spc="-20" dirty="0">
                <a:latin typeface="Georgia"/>
                <a:cs typeface="Georgia"/>
              </a:rPr>
              <a:t> </a:t>
            </a:r>
            <a:r>
              <a:rPr sz="1250" dirty="0">
                <a:latin typeface="Georgia"/>
                <a:cs typeface="Georgia"/>
              </a:rPr>
              <a:t>comparison,</a:t>
            </a:r>
            <a:r>
              <a:rPr sz="1250" spc="-25" dirty="0">
                <a:latin typeface="Georgia"/>
                <a:cs typeface="Georgia"/>
              </a:rPr>
              <a:t> </a:t>
            </a:r>
            <a:r>
              <a:rPr sz="1250" dirty="0">
                <a:latin typeface="Georgia"/>
                <a:cs typeface="Georgia"/>
              </a:rPr>
              <a:t>and</a:t>
            </a:r>
            <a:r>
              <a:rPr sz="1250" spc="-25" dirty="0">
                <a:latin typeface="Georgia"/>
                <a:cs typeface="Georgia"/>
              </a:rPr>
              <a:t> </a:t>
            </a:r>
            <a:r>
              <a:rPr sz="1250" dirty="0">
                <a:latin typeface="Georgia"/>
                <a:cs typeface="Georgia"/>
              </a:rPr>
              <a:t>an</a:t>
            </a:r>
            <a:r>
              <a:rPr sz="1250" spc="-20" dirty="0">
                <a:latin typeface="Georgia"/>
                <a:cs typeface="Georgia"/>
              </a:rPr>
              <a:t> MDR1 </a:t>
            </a:r>
            <a:r>
              <a:rPr sz="1250" dirty="0">
                <a:latin typeface="Georgia"/>
                <a:cs typeface="Georgia"/>
              </a:rPr>
              <a:t>inhibitor</a:t>
            </a:r>
            <a:r>
              <a:rPr sz="1250" spc="-40" dirty="0">
                <a:latin typeface="Georgia"/>
                <a:cs typeface="Georgia"/>
              </a:rPr>
              <a:t> </a:t>
            </a:r>
            <a:r>
              <a:rPr sz="1250" dirty="0">
                <a:latin typeface="Georgia"/>
                <a:cs typeface="Georgia"/>
              </a:rPr>
              <a:t>(verapamil)</a:t>
            </a:r>
            <a:r>
              <a:rPr sz="1250" spc="-25" dirty="0">
                <a:latin typeface="Georgia"/>
                <a:cs typeface="Georgia"/>
              </a:rPr>
              <a:t> </a:t>
            </a:r>
            <a:r>
              <a:rPr sz="1250" dirty="0">
                <a:latin typeface="Georgia"/>
                <a:cs typeface="Georgia"/>
              </a:rPr>
              <a:t>will</a:t>
            </a:r>
            <a:r>
              <a:rPr sz="1250" spc="-25" dirty="0">
                <a:latin typeface="Georgia"/>
                <a:cs typeface="Georgia"/>
              </a:rPr>
              <a:t> </a:t>
            </a:r>
            <a:r>
              <a:rPr sz="1250" dirty="0">
                <a:latin typeface="Georgia"/>
                <a:cs typeface="Georgia"/>
              </a:rPr>
              <a:t>be</a:t>
            </a:r>
            <a:r>
              <a:rPr sz="1250" spc="-25" dirty="0">
                <a:latin typeface="Georgia"/>
                <a:cs typeface="Georgia"/>
              </a:rPr>
              <a:t> </a:t>
            </a:r>
            <a:r>
              <a:rPr sz="1250" dirty="0">
                <a:latin typeface="Georgia"/>
                <a:cs typeface="Georgia"/>
              </a:rPr>
              <a:t>used</a:t>
            </a:r>
            <a:r>
              <a:rPr sz="1250" spc="-30" dirty="0">
                <a:latin typeface="Georgia"/>
                <a:cs typeface="Georgia"/>
              </a:rPr>
              <a:t> </a:t>
            </a:r>
            <a:r>
              <a:rPr sz="1250" dirty="0">
                <a:latin typeface="Georgia"/>
                <a:cs typeface="Georgia"/>
              </a:rPr>
              <a:t>as</a:t>
            </a:r>
            <a:r>
              <a:rPr sz="1250" spc="-25" dirty="0">
                <a:latin typeface="Georgia"/>
                <a:cs typeface="Georgia"/>
              </a:rPr>
              <a:t> </a:t>
            </a:r>
            <a:r>
              <a:rPr sz="1250" dirty="0">
                <a:latin typeface="Georgia"/>
                <a:cs typeface="Georgia"/>
              </a:rPr>
              <a:t>the</a:t>
            </a:r>
            <a:r>
              <a:rPr sz="1250" spc="-25" dirty="0">
                <a:latin typeface="Georgia"/>
                <a:cs typeface="Georgia"/>
              </a:rPr>
              <a:t> </a:t>
            </a:r>
            <a:r>
              <a:rPr sz="1250" dirty="0">
                <a:latin typeface="Georgia"/>
                <a:cs typeface="Georgia"/>
              </a:rPr>
              <a:t>negative</a:t>
            </a:r>
            <a:r>
              <a:rPr sz="1250" spc="-25" dirty="0">
                <a:latin typeface="Georgia"/>
                <a:cs typeface="Georgia"/>
              </a:rPr>
              <a:t> </a:t>
            </a:r>
            <a:r>
              <a:rPr sz="1250" dirty="0">
                <a:latin typeface="Georgia"/>
                <a:cs typeface="Georgia"/>
              </a:rPr>
              <a:t>control</a:t>
            </a:r>
            <a:r>
              <a:rPr sz="1250" spc="-30" dirty="0">
                <a:latin typeface="Georgia"/>
                <a:cs typeface="Georgia"/>
              </a:rPr>
              <a:t> </a:t>
            </a:r>
            <a:r>
              <a:rPr sz="1250" dirty="0">
                <a:latin typeface="Georgia"/>
                <a:cs typeface="Georgia"/>
              </a:rPr>
              <a:t>to</a:t>
            </a:r>
            <a:r>
              <a:rPr sz="1250" spc="-25" dirty="0">
                <a:latin typeface="Georgia"/>
                <a:cs typeface="Georgia"/>
              </a:rPr>
              <a:t> </a:t>
            </a:r>
            <a:r>
              <a:rPr sz="1250" dirty="0">
                <a:latin typeface="Georgia"/>
                <a:cs typeface="Georgia"/>
              </a:rPr>
              <a:t>ensure</a:t>
            </a:r>
            <a:r>
              <a:rPr sz="1250" spc="-25" dirty="0">
                <a:latin typeface="Georgia"/>
                <a:cs typeface="Georgia"/>
              </a:rPr>
              <a:t> </a:t>
            </a:r>
            <a:r>
              <a:rPr sz="1250" dirty="0">
                <a:latin typeface="Georgia"/>
                <a:cs typeface="Georgia"/>
              </a:rPr>
              <a:t>treatments</a:t>
            </a:r>
            <a:r>
              <a:rPr sz="1250" spc="-25" dirty="0">
                <a:latin typeface="Georgia"/>
                <a:cs typeface="Georgia"/>
              </a:rPr>
              <a:t> </a:t>
            </a:r>
            <a:r>
              <a:rPr sz="1250" spc="-20" dirty="0">
                <a:latin typeface="Georgia"/>
                <a:cs typeface="Georgia"/>
              </a:rPr>
              <a:t>have </a:t>
            </a:r>
            <a:r>
              <a:rPr sz="1250" dirty="0">
                <a:latin typeface="Georgia"/>
                <a:cs typeface="Georgia"/>
              </a:rPr>
              <a:t>caused</a:t>
            </a:r>
            <a:r>
              <a:rPr sz="1250" spc="-30" dirty="0">
                <a:latin typeface="Georgia"/>
                <a:cs typeface="Georgia"/>
              </a:rPr>
              <a:t> </a:t>
            </a:r>
            <a:r>
              <a:rPr sz="1250" dirty="0">
                <a:latin typeface="Georgia"/>
                <a:cs typeface="Georgia"/>
              </a:rPr>
              <a:t>the</a:t>
            </a:r>
            <a:r>
              <a:rPr sz="1250" spc="-25" dirty="0">
                <a:latin typeface="Georgia"/>
                <a:cs typeface="Georgia"/>
              </a:rPr>
              <a:t> </a:t>
            </a:r>
            <a:r>
              <a:rPr sz="1250" dirty="0">
                <a:latin typeface="Georgia"/>
                <a:cs typeface="Georgia"/>
              </a:rPr>
              <a:t>increased</a:t>
            </a:r>
            <a:r>
              <a:rPr sz="1250" spc="-25" dirty="0">
                <a:latin typeface="Georgia"/>
                <a:cs typeface="Georgia"/>
              </a:rPr>
              <a:t> </a:t>
            </a:r>
            <a:r>
              <a:rPr sz="1250" dirty="0">
                <a:latin typeface="Georgia"/>
                <a:cs typeface="Georgia"/>
              </a:rPr>
              <a:t>activity</a:t>
            </a:r>
            <a:r>
              <a:rPr sz="1250" spc="-25" dirty="0">
                <a:latin typeface="Georgia"/>
                <a:cs typeface="Georgia"/>
              </a:rPr>
              <a:t> </a:t>
            </a:r>
            <a:r>
              <a:rPr sz="1250" dirty="0">
                <a:latin typeface="Georgia"/>
                <a:cs typeface="Georgia"/>
              </a:rPr>
              <a:t>seen</a:t>
            </a:r>
            <a:r>
              <a:rPr sz="1250" spc="-25" dirty="0">
                <a:latin typeface="Georgia"/>
                <a:cs typeface="Georgia"/>
              </a:rPr>
              <a:t> </a:t>
            </a:r>
            <a:r>
              <a:rPr sz="1250" dirty="0">
                <a:latin typeface="Georgia"/>
                <a:cs typeface="Georgia"/>
              </a:rPr>
              <a:t>in</a:t>
            </a:r>
            <a:r>
              <a:rPr sz="1250" spc="-25" dirty="0">
                <a:latin typeface="Georgia"/>
                <a:cs typeface="Georgia"/>
              </a:rPr>
              <a:t> </a:t>
            </a:r>
            <a:r>
              <a:rPr sz="1250" dirty="0">
                <a:latin typeface="Georgia"/>
                <a:cs typeface="Georgia"/>
              </a:rPr>
              <a:t>the</a:t>
            </a:r>
            <a:r>
              <a:rPr sz="1250" spc="-25" dirty="0">
                <a:latin typeface="Georgia"/>
                <a:cs typeface="Georgia"/>
              </a:rPr>
              <a:t> </a:t>
            </a:r>
            <a:r>
              <a:rPr sz="1250" dirty="0">
                <a:latin typeface="Georgia"/>
                <a:cs typeface="Georgia"/>
              </a:rPr>
              <a:t>plasma</a:t>
            </a:r>
            <a:r>
              <a:rPr sz="1250" spc="-25" dirty="0">
                <a:latin typeface="Georgia"/>
                <a:cs typeface="Georgia"/>
              </a:rPr>
              <a:t> </a:t>
            </a:r>
            <a:r>
              <a:rPr sz="1250" spc="-10" dirty="0">
                <a:latin typeface="Georgia"/>
                <a:cs typeface="Georgia"/>
              </a:rPr>
              <a:t>membrane.</a:t>
            </a:r>
            <a:endParaRPr sz="1250" dirty="0">
              <a:latin typeface="Georgia"/>
              <a:cs typeface="Georgia"/>
            </a:endParaRPr>
          </a:p>
        </p:txBody>
      </p:sp>
      <p:sp>
        <p:nvSpPr>
          <p:cNvPr id="17" name="object 17"/>
          <p:cNvSpPr/>
          <p:nvPr/>
        </p:nvSpPr>
        <p:spPr>
          <a:xfrm>
            <a:off x="68374" y="5780275"/>
            <a:ext cx="4023360" cy="3371215"/>
          </a:xfrm>
          <a:custGeom>
            <a:avLst/>
            <a:gdLst/>
            <a:ahLst/>
            <a:cxnLst/>
            <a:rect l="l" t="t" r="r" b="b"/>
            <a:pathLst>
              <a:path w="4023360" h="3371215">
                <a:moveTo>
                  <a:pt x="0" y="0"/>
                </a:moveTo>
                <a:lnTo>
                  <a:pt x="4022999" y="0"/>
                </a:lnTo>
                <a:lnTo>
                  <a:pt x="4022999" y="3370799"/>
                </a:lnTo>
                <a:lnTo>
                  <a:pt x="0" y="3370799"/>
                </a:lnTo>
                <a:lnTo>
                  <a:pt x="0" y="0"/>
                </a:lnTo>
                <a:close/>
              </a:path>
            </a:pathLst>
          </a:custGeom>
          <a:ln w="9524">
            <a:solidFill>
              <a:srgbClr val="000000"/>
            </a:solidFill>
          </a:ln>
        </p:spPr>
        <p:txBody>
          <a:bodyPr wrap="square" lIns="0" tIns="0" rIns="0" bIns="0" rtlCol="0"/>
          <a:lstStyle/>
          <a:p>
            <a:pPr algn="just"/>
            <a:endParaRPr dirty="0"/>
          </a:p>
        </p:txBody>
      </p:sp>
      <p:sp>
        <p:nvSpPr>
          <p:cNvPr id="19" name="object 19"/>
          <p:cNvSpPr txBox="1"/>
          <p:nvPr/>
        </p:nvSpPr>
        <p:spPr>
          <a:xfrm>
            <a:off x="9689408" y="8121115"/>
            <a:ext cx="2657475" cy="958596"/>
          </a:xfrm>
          <a:prstGeom prst="rect">
            <a:avLst/>
          </a:prstGeom>
          <a:solidFill>
            <a:srgbClr val="D9D9D9"/>
          </a:solidFill>
          <a:ln w="9524">
            <a:solidFill>
              <a:srgbClr val="000000"/>
            </a:solidFill>
          </a:ln>
        </p:spPr>
        <p:txBody>
          <a:bodyPr vert="horz" wrap="square" lIns="0" tIns="80645" rIns="0" bIns="0" rtlCol="0">
            <a:spAutoFit/>
          </a:bodyPr>
          <a:lstStyle/>
          <a:p>
            <a:pPr marL="85725">
              <a:lnSpc>
                <a:spcPct val="100000"/>
              </a:lnSpc>
            </a:pPr>
            <a:r>
              <a:rPr sz="950" b="1" dirty="0">
                <a:latin typeface="Georgia"/>
                <a:cs typeface="Georgia"/>
              </a:rPr>
              <a:t>Young</a:t>
            </a:r>
            <a:r>
              <a:rPr sz="950" b="1" spc="-30" dirty="0">
                <a:latin typeface="Georgia"/>
                <a:cs typeface="Georgia"/>
              </a:rPr>
              <a:t> </a:t>
            </a:r>
            <a:r>
              <a:rPr sz="950" b="1" dirty="0">
                <a:latin typeface="Georgia"/>
                <a:cs typeface="Georgia"/>
              </a:rPr>
              <a:t>Scholar</a:t>
            </a:r>
            <a:r>
              <a:rPr sz="950" b="1" spc="-30" dirty="0">
                <a:latin typeface="Georgia"/>
                <a:cs typeface="Georgia"/>
              </a:rPr>
              <a:t> </a:t>
            </a:r>
            <a:r>
              <a:rPr sz="950" b="1" spc="-10" dirty="0">
                <a:latin typeface="Georgia"/>
                <a:cs typeface="Georgia"/>
              </a:rPr>
              <a:t>Programs</a:t>
            </a:r>
            <a:endParaRPr sz="950" dirty="0">
              <a:latin typeface="Georgia"/>
              <a:cs typeface="Georgia"/>
            </a:endParaRPr>
          </a:p>
          <a:p>
            <a:pPr marL="542925" indent="-301625">
              <a:lnSpc>
                <a:spcPct val="100000"/>
              </a:lnSpc>
              <a:buFont typeface="Arial"/>
              <a:buChar char="●"/>
              <a:tabLst>
                <a:tab pos="542290" algn="l"/>
                <a:tab pos="542925" algn="l"/>
              </a:tabLst>
            </a:pPr>
            <a:r>
              <a:rPr sz="950" dirty="0">
                <a:latin typeface="Georgia"/>
                <a:cs typeface="Georgia"/>
              </a:rPr>
              <a:t>Claire</a:t>
            </a:r>
            <a:r>
              <a:rPr sz="950" spc="-25" dirty="0">
                <a:latin typeface="Georgia"/>
                <a:cs typeface="Georgia"/>
              </a:rPr>
              <a:t> </a:t>
            </a:r>
            <a:r>
              <a:rPr sz="950" dirty="0">
                <a:latin typeface="Georgia"/>
                <a:cs typeface="Georgia"/>
              </a:rPr>
              <a:t>Duggan,</a:t>
            </a:r>
            <a:r>
              <a:rPr sz="950" spc="-25" dirty="0">
                <a:latin typeface="Georgia"/>
                <a:cs typeface="Georgia"/>
              </a:rPr>
              <a:t> </a:t>
            </a:r>
            <a:r>
              <a:rPr sz="950" dirty="0">
                <a:latin typeface="Georgia"/>
                <a:cs typeface="Georgia"/>
              </a:rPr>
              <a:t>Program</a:t>
            </a:r>
            <a:r>
              <a:rPr sz="950" spc="-20" dirty="0">
                <a:latin typeface="Georgia"/>
                <a:cs typeface="Georgia"/>
              </a:rPr>
              <a:t> </a:t>
            </a:r>
            <a:r>
              <a:rPr sz="950" spc="-10" dirty="0">
                <a:latin typeface="Georgia"/>
                <a:cs typeface="Georgia"/>
              </a:rPr>
              <a:t>Director</a:t>
            </a:r>
            <a:endParaRPr sz="950" dirty="0">
              <a:latin typeface="Georgia"/>
              <a:cs typeface="Georgia"/>
            </a:endParaRPr>
          </a:p>
          <a:p>
            <a:pPr marL="542925" marR="563245" indent="-301625">
              <a:lnSpc>
                <a:spcPct val="100000"/>
              </a:lnSpc>
              <a:buFont typeface="Arial"/>
              <a:buChar char="●"/>
              <a:tabLst>
                <a:tab pos="542290" algn="l"/>
                <a:tab pos="542925" algn="l"/>
              </a:tabLst>
            </a:pPr>
            <a:r>
              <a:rPr sz="950" dirty="0">
                <a:latin typeface="Georgia"/>
                <a:cs typeface="Georgia"/>
              </a:rPr>
              <a:t>Nicholas</a:t>
            </a:r>
            <a:r>
              <a:rPr sz="950" spc="-45" dirty="0">
                <a:latin typeface="Georgia"/>
                <a:cs typeface="Georgia"/>
              </a:rPr>
              <a:t> </a:t>
            </a:r>
            <a:r>
              <a:rPr sz="950" dirty="0">
                <a:latin typeface="Georgia"/>
                <a:cs typeface="Georgia"/>
              </a:rPr>
              <a:t>Fuchs,</a:t>
            </a:r>
            <a:r>
              <a:rPr sz="950" spc="-35" dirty="0">
                <a:latin typeface="Georgia"/>
                <a:cs typeface="Georgia"/>
              </a:rPr>
              <a:t> </a:t>
            </a:r>
            <a:r>
              <a:rPr sz="950" spc="-10" dirty="0">
                <a:solidFill>
                  <a:srgbClr val="222222"/>
                </a:solidFill>
                <a:latin typeface="Georgia"/>
                <a:cs typeface="Georgia"/>
              </a:rPr>
              <a:t>Program Implementation</a:t>
            </a:r>
            <a:r>
              <a:rPr sz="950" spc="70" dirty="0">
                <a:solidFill>
                  <a:srgbClr val="222222"/>
                </a:solidFill>
                <a:latin typeface="Georgia"/>
                <a:cs typeface="Georgia"/>
              </a:rPr>
              <a:t> </a:t>
            </a:r>
            <a:r>
              <a:rPr sz="950" spc="-10" dirty="0">
                <a:solidFill>
                  <a:srgbClr val="222222"/>
                </a:solidFill>
                <a:latin typeface="Georgia"/>
                <a:cs typeface="Georgia"/>
              </a:rPr>
              <a:t>Coordinator</a:t>
            </a:r>
            <a:endParaRPr sz="950" dirty="0">
              <a:latin typeface="Georgia"/>
              <a:cs typeface="Georgia"/>
            </a:endParaRPr>
          </a:p>
          <a:p>
            <a:pPr marL="542925" marR="326390" indent="-301625">
              <a:lnSpc>
                <a:spcPct val="100000"/>
              </a:lnSpc>
              <a:buFont typeface="Arial"/>
              <a:buChar char="●"/>
              <a:tabLst>
                <a:tab pos="542290" algn="l"/>
                <a:tab pos="542925" algn="l"/>
              </a:tabLst>
            </a:pPr>
            <a:r>
              <a:rPr sz="950" dirty="0">
                <a:latin typeface="Georgia"/>
                <a:cs typeface="Georgia"/>
              </a:rPr>
              <a:t>Franklin</a:t>
            </a:r>
            <a:r>
              <a:rPr sz="950" spc="-35" dirty="0">
                <a:latin typeface="Georgia"/>
                <a:cs typeface="Georgia"/>
              </a:rPr>
              <a:t> </a:t>
            </a:r>
            <a:r>
              <a:rPr sz="950" dirty="0">
                <a:latin typeface="Georgia"/>
                <a:cs typeface="Georgia"/>
              </a:rPr>
              <a:t>Ollivierre</a:t>
            </a:r>
            <a:r>
              <a:rPr sz="950" spc="-35" dirty="0">
                <a:latin typeface="Georgia"/>
                <a:cs typeface="Georgia"/>
              </a:rPr>
              <a:t> </a:t>
            </a:r>
            <a:r>
              <a:rPr sz="950" dirty="0">
                <a:latin typeface="Georgia"/>
                <a:cs typeface="Georgia"/>
              </a:rPr>
              <a:t>and</a:t>
            </a:r>
            <a:r>
              <a:rPr sz="950" spc="-35" dirty="0">
                <a:latin typeface="Georgia"/>
                <a:cs typeface="Georgia"/>
              </a:rPr>
              <a:t> </a:t>
            </a:r>
            <a:r>
              <a:rPr sz="950" spc="-10" dirty="0">
                <a:latin typeface="Georgia"/>
                <a:cs typeface="Georgia"/>
              </a:rPr>
              <a:t>Katherine </a:t>
            </a:r>
            <a:r>
              <a:rPr sz="950" dirty="0">
                <a:latin typeface="Georgia"/>
                <a:cs typeface="Georgia"/>
              </a:rPr>
              <a:t>Norena,</a:t>
            </a:r>
            <a:r>
              <a:rPr sz="950" spc="-25" dirty="0">
                <a:latin typeface="Georgia"/>
                <a:cs typeface="Georgia"/>
              </a:rPr>
              <a:t> </a:t>
            </a:r>
            <a:r>
              <a:rPr sz="950" dirty="0">
                <a:latin typeface="Georgia"/>
                <a:cs typeface="Georgia"/>
              </a:rPr>
              <a:t>YSP</a:t>
            </a:r>
            <a:r>
              <a:rPr sz="950" spc="-25" dirty="0">
                <a:latin typeface="Georgia"/>
                <a:cs typeface="Georgia"/>
              </a:rPr>
              <a:t> </a:t>
            </a:r>
            <a:r>
              <a:rPr sz="950" spc="-10" dirty="0">
                <a:latin typeface="Georgia"/>
                <a:cs typeface="Georgia"/>
              </a:rPr>
              <a:t>Coordinators</a:t>
            </a:r>
            <a:endParaRPr sz="950" dirty="0">
              <a:latin typeface="Georgia"/>
              <a:cs typeface="Georgia"/>
            </a:endParaRPr>
          </a:p>
        </p:txBody>
      </p:sp>
      <p:sp>
        <p:nvSpPr>
          <p:cNvPr id="20" name="object 20"/>
          <p:cNvSpPr/>
          <p:nvPr/>
        </p:nvSpPr>
        <p:spPr>
          <a:xfrm>
            <a:off x="9680517" y="5667118"/>
            <a:ext cx="2675255" cy="385445"/>
          </a:xfrm>
          <a:custGeom>
            <a:avLst/>
            <a:gdLst/>
            <a:ahLst/>
            <a:cxnLst/>
            <a:rect l="l" t="t" r="r" b="b"/>
            <a:pathLst>
              <a:path w="2675254" h="385445">
                <a:moveTo>
                  <a:pt x="2675099" y="384899"/>
                </a:moveTo>
                <a:lnTo>
                  <a:pt x="0" y="384899"/>
                </a:lnTo>
                <a:lnTo>
                  <a:pt x="0" y="0"/>
                </a:lnTo>
                <a:lnTo>
                  <a:pt x="2675099" y="0"/>
                </a:lnTo>
                <a:lnTo>
                  <a:pt x="2675099" y="384899"/>
                </a:lnTo>
                <a:close/>
              </a:path>
            </a:pathLst>
          </a:custGeom>
          <a:solidFill>
            <a:srgbClr val="134F5C"/>
          </a:solidFill>
        </p:spPr>
        <p:txBody>
          <a:bodyPr wrap="square" lIns="0" tIns="0" rIns="0" bIns="0" rtlCol="0"/>
          <a:lstStyle/>
          <a:p>
            <a:endParaRPr/>
          </a:p>
        </p:txBody>
      </p:sp>
      <p:sp>
        <p:nvSpPr>
          <p:cNvPr id="21" name="object 21"/>
          <p:cNvSpPr txBox="1"/>
          <p:nvPr/>
        </p:nvSpPr>
        <p:spPr>
          <a:xfrm>
            <a:off x="10616036" y="5716894"/>
            <a:ext cx="758190" cy="223520"/>
          </a:xfrm>
          <a:prstGeom prst="rect">
            <a:avLst/>
          </a:prstGeom>
        </p:spPr>
        <p:txBody>
          <a:bodyPr vert="horz" wrap="square" lIns="0" tIns="12700" rIns="0" bIns="0" rtlCol="0">
            <a:spAutoFit/>
          </a:bodyPr>
          <a:lstStyle/>
          <a:p>
            <a:pPr marL="12700">
              <a:lnSpc>
                <a:spcPct val="100000"/>
              </a:lnSpc>
              <a:spcBef>
                <a:spcPts val="100"/>
              </a:spcBef>
            </a:pPr>
            <a:r>
              <a:rPr sz="1300" spc="-10" dirty="0">
                <a:solidFill>
                  <a:srgbClr val="FFFFFF"/>
                </a:solidFill>
                <a:latin typeface="Times New Roman"/>
                <a:cs typeface="Times New Roman"/>
              </a:rPr>
              <a:t>References</a:t>
            </a:r>
            <a:endParaRPr sz="1300" dirty="0">
              <a:latin typeface="Times New Roman"/>
              <a:cs typeface="Times New Roman"/>
            </a:endParaRPr>
          </a:p>
        </p:txBody>
      </p:sp>
      <p:sp>
        <p:nvSpPr>
          <p:cNvPr id="26" name="TextBox 25">
            <a:extLst>
              <a:ext uri="{FF2B5EF4-FFF2-40B4-BE49-F238E27FC236}">
                <a16:creationId xmlns:a16="http://schemas.microsoft.com/office/drawing/2014/main" id="{EFEEE112-9775-7BD5-B53D-59847664E400}"/>
              </a:ext>
            </a:extLst>
          </p:cNvPr>
          <p:cNvSpPr txBox="1"/>
          <p:nvPr/>
        </p:nvSpPr>
        <p:spPr>
          <a:xfrm>
            <a:off x="2193525" y="353235"/>
            <a:ext cx="8020849" cy="923330"/>
          </a:xfrm>
          <a:prstGeom prst="rect">
            <a:avLst/>
          </a:prstGeom>
          <a:noFill/>
        </p:spPr>
        <p:txBody>
          <a:bodyPr wrap="square" rtlCol="0">
            <a:spAutoFit/>
          </a:bodyPr>
          <a:lstStyle/>
          <a:p>
            <a:pPr marL="22225" algn="ctr">
              <a:lnSpc>
                <a:spcPct val="100000"/>
              </a:lnSpc>
              <a:spcBef>
                <a:spcPts val="630"/>
              </a:spcBef>
            </a:pPr>
            <a:r>
              <a:rPr lang="en-US" sz="1100" dirty="0" err="1">
                <a:solidFill>
                  <a:srgbClr val="FFFFFF"/>
                </a:solidFill>
                <a:latin typeface="Times New Roman"/>
                <a:cs typeface="Times New Roman"/>
              </a:rPr>
              <a:t>Sarper</a:t>
            </a:r>
            <a:r>
              <a:rPr lang="en-US" sz="1100" spc="-40" dirty="0">
                <a:solidFill>
                  <a:srgbClr val="FFFFFF"/>
                </a:solidFill>
                <a:latin typeface="Times New Roman"/>
                <a:cs typeface="Times New Roman"/>
              </a:rPr>
              <a:t> </a:t>
            </a:r>
            <a:r>
              <a:rPr lang="en-US" sz="1100" spc="-10" dirty="0">
                <a:solidFill>
                  <a:srgbClr val="FFFFFF"/>
                </a:solidFill>
                <a:latin typeface="Times New Roman"/>
                <a:cs typeface="Times New Roman"/>
              </a:rPr>
              <a:t>Paker,</a:t>
            </a:r>
            <a:r>
              <a:rPr lang="en-US" sz="1100" spc="-55" dirty="0">
                <a:solidFill>
                  <a:srgbClr val="FFFFFF"/>
                </a:solidFill>
                <a:latin typeface="Times New Roman"/>
                <a:cs typeface="Times New Roman"/>
              </a:rPr>
              <a:t> </a:t>
            </a:r>
            <a:r>
              <a:rPr lang="en-US" sz="1100" dirty="0">
                <a:solidFill>
                  <a:srgbClr val="FFFFFF"/>
                </a:solidFill>
                <a:latin typeface="Times New Roman"/>
                <a:cs typeface="Times New Roman"/>
              </a:rPr>
              <a:t>YSP</a:t>
            </a:r>
            <a:r>
              <a:rPr lang="en-US" sz="1100" spc="-55" dirty="0">
                <a:solidFill>
                  <a:srgbClr val="FFFFFF"/>
                </a:solidFill>
                <a:latin typeface="Times New Roman"/>
                <a:cs typeface="Times New Roman"/>
              </a:rPr>
              <a:t> </a:t>
            </a:r>
            <a:r>
              <a:rPr lang="en-US" sz="1100" dirty="0">
                <a:solidFill>
                  <a:srgbClr val="FFFFFF"/>
                </a:solidFill>
                <a:latin typeface="Times New Roman"/>
                <a:cs typeface="Times New Roman"/>
              </a:rPr>
              <a:t>Student,</a:t>
            </a:r>
            <a:r>
              <a:rPr lang="en-US" sz="1100" spc="-25" dirty="0">
                <a:solidFill>
                  <a:srgbClr val="FFFFFF"/>
                </a:solidFill>
                <a:latin typeface="Times New Roman"/>
                <a:cs typeface="Times New Roman"/>
              </a:rPr>
              <a:t> </a:t>
            </a:r>
            <a:r>
              <a:rPr lang="en-US" sz="1100" dirty="0">
                <a:solidFill>
                  <a:srgbClr val="FFFFFF"/>
                </a:solidFill>
                <a:latin typeface="Times New Roman"/>
                <a:cs typeface="Times New Roman"/>
              </a:rPr>
              <a:t>Newton</a:t>
            </a:r>
            <a:r>
              <a:rPr lang="en-US" sz="1100" spc="-25" dirty="0">
                <a:solidFill>
                  <a:srgbClr val="FFFFFF"/>
                </a:solidFill>
                <a:latin typeface="Times New Roman"/>
                <a:cs typeface="Times New Roman"/>
              </a:rPr>
              <a:t> </a:t>
            </a:r>
            <a:r>
              <a:rPr lang="en-US" sz="1100" dirty="0">
                <a:solidFill>
                  <a:srgbClr val="FFFFFF"/>
                </a:solidFill>
                <a:latin typeface="Times New Roman"/>
                <a:cs typeface="Times New Roman"/>
              </a:rPr>
              <a:t>North</a:t>
            </a:r>
            <a:r>
              <a:rPr lang="en-US" sz="1100" spc="-25" dirty="0">
                <a:solidFill>
                  <a:srgbClr val="FFFFFF"/>
                </a:solidFill>
                <a:latin typeface="Times New Roman"/>
                <a:cs typeface="Times New Roman"/>
              </a:rPr>
              <a:t> </a:t>
            </a:r>
            <a:r>
              <a:rPr lang="en-US" sz="1100" dirty="0">
                <a:solidFill>
                  <a:srgbClr val="FFFFFF"/>
                </a:solidFill>
                <a:latin typeface="Times New Roman"/>
                <a:cs typeface="Times New Roman"/>
              </a:rPr>
              <a:t>High</a:t>
            </a:r>
            <a:r>
              <a:rPr lang="en-US" sz="1100" spc="-25" dirty="0">
                <a:solidFill>
                  <a:srgbClr val="FFFFFF"/>
                </a:solidFill>
                <a:latin typeface="Times New Roman"/>
                <a:cs typeface="Times New Roman"/>
              </a:rPr>
              <a:t> </a:t>
            </a:r>
            <a:r>
              <a:rPr lang="en-US" sz="1100" spc="-10" dirty="0">
                <a:solidFill>
                  <a:srgbClr val="FFFFFF"/>
                </a:solidFill>
                <a:latin typeface="Times New Roman"/>
                <a:cs typeface="Times New Roman"/>
              </a:rPr>
              <a:t>School, </a:t>
            </a:r>
            <a:r>
              <a:rPr lang="en-US" sz="1100" dirty="0">
                <a:solidFill>
                  <a:srgbClr val="FFFFFF"/>
                </a:solidFill>
                <a:latin typeface="Times New Roman"/>
                <a:cs typeface="Times New Roman"/>
              </a:rPr>
              <a:t>Murtaza</a:t>
            </a:r>
            <a:r>
              <a:rPr lang="en-US" sz="1100" spc="-35" dirty="0">
                <a:solidFill>
                  <a:srgbClr val="FFFFFF"/>
                </a:solidFill>
                <a:latin typeface="Times New Roman"/>
                <a:cs typeface="Times New Roman"/>
              </a:rPr>
              <a:t> </a:t>
            </a:r>
            <a:r>
              <a:rPr lang="en-US" sz="1100" spc="-10" dirty="0">
                <a:solidFill>
                  <a:srgbClr val="FFFFFF"/>
                </a:solidFill>
                <a:latin typeface="Times New Roman"/>
                <a:cs typeface="Times New Roman"/>
              </a:rPr>
              <a:t>Khalil,</a:t>
            </a:r>
            <a:r>
              <a:rPr lang="en-US" sz="1100" spc="-50" dirty="0">
                <a:solidFill>
                  <a:srgbClr val="FFFFFF"/>
                </a:solidFill>
                <a:latin typeface="Times New Roman"/>
                <a:cs typeface="Times New Roman"/>
              </a:rPr>
              <a:t> </a:t>
            </a:r>
            <a:r>
              <a:rPr lang="en-US" sz="1100" dirty="0">
                <a:solidFill>
                  <a:srgbClr val="FFFFFF"/>
                </a:solidFill>
                <a:latin typeface="Times New Roman"/>
                <a:cs typeface="Times New Roman"/>
              </a:rPr>
              <a:t>YSP</a:t>
            </a:r>
            <a:r>
              <a:rPr lang="en-US" sz="1100" spc="-55" dirty="0">
                <a:solidFill>
                  <a:srgbClr val="FFFFFF"/>
                </a:solidFill>
                <a:latin typeface="Times New Roman"/>
                <a:cs typeface="Times New Roman"/>
              </a:rPr>
              <a:t> </a:t>
            </a:r>
            <a:r>
              <a:rPr lang="en-US" sz="1100" dirty="0">
                <a:solidFill>
                  <a:srgbClr val="FFFFFF"/>
                </a:solidFill>
                <a:latin typeface="Times New Roman"/>
                <a:cs typeface="Times New Roman"/>
              </a:rPr>
              <a:t>Student,</a:t>
            </a:r>
            <a:r>
              <a:rPr lang="en-US" sz="1100" spc="-20" dirty="0">
                <a:solidFill>
                  <a:srgbClr val="FFFFFF"/>
                </a:solidFill>
                <a:latin typeface="Times New Roman"/>
                <a:cs typeface="Times New Roman"/>
              </a:rPr>
              <a:t> </a:t>
            </a:r>
            <a:r>
              <a:rPr lang="en-US" sz="1100" dirty="0">
                <a:solidFill>
                  <a:srgbClr val="FFFFFF"/>
                </a:solidFill>
                <a:latin typeface="Times New Roman"/>
                <a:cs typeface="Times New Roman"/>
              </a:rPr>
              <a:t>Stoughton</a:t>
            </a:r>
            <a:r>
              <a:rPr lang="en-US" sz="1100" spc="-20" dirty="0">
                <a:solidFill>
                  <a:srgbClr val="FFFFFF"/>
                </a:solidFill>
                <a:latin typeface="Times New Roman"/>
                <a:cs typeface="Times New Roman"/>
              </a:rPr>
              <a:t> </a:t>
            </a:r>
            <a:r>
              <a:rPr lang="en-US" sz="1100" dirty="0">
                <a:solidFill>
                  <a:srgbClr val="FFFFFF"/>
                </a:solidFill>
                <a:latin typeface="Times New Roman"/>
                <a:cs typeface="Times New Roman"/>
              </a:rPr>
              <a:t>High</a:t>
            </a:r>
            <a:r>
              <a:rPr lang="en-US" sz="1100" spc="-20" dirty="0">
                <a:solidFill>
                  <a:srgbClr val="FFFFFF"/>
                </a:solidFill>
                <a:latin typeface="Times New Roman"/>
                <a:cs typeface="Times New Roman"/>
              </a:rPr>
              <a:t> </a:t>
            </a:r>
            <a:r>
              <a:rPr lang="en-US" sz="1100" spc="-10" dirty="0">
                <a:solidFill>
                  <a:srgbClr val="FFFFFF"/>
                </a:solidFill>
                <a:latin typeface="Times New Roman"/>
                <a:cs typeface="Times New Roman"/>
              </a:rPr>
              <a:t>School</a:t>
            </a:r>
            <a:endParaRPr lang="en-US" sz="1100" spc="-10" dirty="0">
              <a:latin typeface="Times New Roman"/>
              <a:cs typeface="Times New Roman"/>
            </a:endParaRPr>
          </a:p>
          <a:p>
            <a:pPr marL="22225" algn="ctr">
              <a:lnSpc>
                <a:spcPct val="100000"/>
              </a:lnSpc>
              <a:spcBef>
                <a:spcPts val="630"/>
              </a:spcBef>
            </a:pPr>
            <a:r>
              <a:rPr lang="en-US" sz="1100" dirty="0" err="1">
                <a:solidFill>
                  <a:srgbClr val="FFFFFF"/>
                </a:solidFill>
                <a:latin typeface="Times New Roman"/>
                <a:cs typeface="Times New Roman"/>
              </a:rPr>
              <a:t>Hongyu</a:t>
            </a:r>
            <a:r>
              <a:rPr lang="en-US" sz="1100" spc="-20" dirty="0">
                <a:solidFill>
                  <a:srgbClr val="FFFFFF"/>
                </a:solidFill>
                <a:latin typeface="Times New Roman"/>
                <a:cs typeface="Times New Roman"/>
              </a:rPr>
              <a:t> </a:t>
            </a:r>
            <a:r>
              <a:rPr lang="en-US" sz="1100" dirty="0">
                <a:solidFill>
                  <a:srgbClr val="FFFFFF"/>
                </a:solidFill>
                <a:latin typeface="Times New Roman"/>
                <a:cs typeface="Times New Roman"/>
              </a:rPr>
              <a:t>Li</a:t>
            </a:r>
            <a:r>
              <a:rPr lang="en-US" sz="1100" spc="-10" baseline="30000" dirty="0">
                <a:solidFill>
                  <a:srgbClr val="FFFFFF"/>
                </a:solidFill>
                <a:latin typeface="Times New Roman"/>
                <a:cs typeface="Times New Roman"/>
              </a:rPr>
              <a:t>1</a:t>
            </a:r>
            <a:r>
              <a:rPr lang="en-US" sz="1100" dirty="0">
                <a:solidFill>
                  <a:srgbClr val="FFFFFF"/>
                </a:solidFill>
                <a:latin typeface="Times New Roman"/>
                <a:cs typeface="Times New Roman"/>
              </a:rPr>
              <a:t>,</a:t>
            </a:r>
            <a:r>
              <a:rPr lang="en-US" sz="1100" spc="-15" dirty="0">
                <a:solidFill>
                  <a:srgbClr val="FFFFFF"/>
                </a:solidFill>
                <a:latin typeface="Times New Roman"/>
                <a:cs typeface="Times New Roman"/>
              </a:rPr>
              <a:t> Aditya Banga</a:t>
            </a:r>
            <a:r>
              <a:rPr lang="en-US" sz="1100" spc="-10" baseline="30000" dirty="0">
                <a:solidFill>
                  <a:srgbClr val="FFFFFF"/>
                </a:solidFill>
                <a:latin typeface="Times New Roman"/>
                <a:cs typeface="Times New Roman"/>
              </a:rPr>
              <a:t>1</a:t>
            </a:r>
            <a:r>
              <a:rPr lang="en-US" sz="1100" spc="-15" dirty="0">
                <a:solidFill>
                  <a:srgbClr val="FFFFFF"/>
                </a:solidFill>
                <a:latin typeface="Times New Roman"/>
                <a:cs typeface="Times New Roman"/>
              </a:rPr>
              <a:t>, Raquel Sevilla</a:t>
            </a:r>
            <a:r>
              <a:rPr lang="en-US" sz="1100" spc="-10" baseline="30000" dirty="0">
                <a:solidFill>
                  <a:srgbClr val="FFFFFF"/>
                </a:solidFill>
                <a:latin typeface="Times New Roman"/>
                <a:cs typeface="Times New Roman"/>
              </a:rPr>
              <a:t>1</a:t>
            </a:r>
            <a:r>
              <a:rPr lang="en-US" sz="1100" spc="-15" dirty="0">
                <a:solidFill>
                  <a:srgbClr val="FFFFFF"/>
                </a:solidFill>
                <a:latin typeface="Times New Roman"/>
                <a:cs typeface="Times New Roman"/>
              </a:rPr>
              <a:t>,  </a:t>
            </a:r>
            <a:r>
              <a:rPr lang="en-US" sz="1100" dirty="0">
                <a:solidFill>
                  <a:srgbClr val="FFFFFF"/>
                </a:solidFill>
                <a:latin typeface="Times New Roman"/>
                <a:cs typeface="Times New Roman"/>
              </a:rPr>
              <a:t>Lara</a:t>
            </a:r>
            <a:r>
              <a:rPr lang="en-US" sz="1100" spc="-20" dirty="0">
                <a:solidFill>
                  <a:srgbClr val="FFFFFF"/>
                </a:solidFill>
                <a:latin typeface="Times New Roman"/>
                <a:cs typeface="Times New Roman"/>
              </a:rPr>
              <a:t> </a:t>
            </a:r>
            <a:r>
              <a:rPr lang="en-US" sz="1100" dirty="0" err="1">
                <a:solidFill>
                  <a:srgbClr val="FFFFFF"/>
                </a:solidFill>
                <a:latin typeface="Times New Roman"/>
                <a:cs typeface="Times New Roman"/>
              </a:rPr>
              <a:t>Milane</a:t>
            </a:r>
            <a:r>
              <a:rPr lang="en-US" sz="1100" dirty="0">
                <a:solidFill>
                  <a:srgbClr val="FFFFFF"/>
                </a:solidFill>
                <a:latin typeface="Times New Roman"/>
                <a:cs typeface="Times New Roman"/>
              </a:rPr>
              <a:t>,</a:t>
            </a:r>
            <a:r>
              <a:rPr lang="en-US" sz="1100" spc="-20" dirty="0">
                <a:solidFill>
                  <a:srgbClr val="FFFFFF"/>
                </a:solidFill>
                <a:latin typeface="Times New Roman"/>
                <a:cs typeface="Times New Roman"/>
              </a:rPr>
              <a:t> </a:t>
            </a:r>
            <a:r>
              <a:rPr lang="en-US" sz="1100" dirty="0">
                <a:solidFill>
                  <a:srgbClr val="FFFFFF"/>
                </a:solidFill>
                <a:latin typeface="Times New Roman"/>
                <a:cs typeface="Times New Roman"/>
              </a:rPr>
              <a:t>PhD</a:t>
            </a:r>
            <a:r>
              <a:rPr lang="en-US" sz="1100" spc="-10" baseline="30000" dirty="0">
                <a:solidFill>
                  <a:srgbClr val="FFFFFF"/>
                </a:solidFill>
                <a:latin typeface="Times New Roman"/>
                <a:cs typeface="Times New Roman"/>
              </a:rPr>
              <a:t>1</a:t>
            </a:r>
            <a:r>
              <a:rPr lang="en-US" sz="1100" dirty="0">
                <a:solidFill>
                  <a:srgbClr val="FFFFFF"/>
                </a:solidFill>
                <a:latin typeface="Times New Roman"/>
                <a:cs typeface="Times New Roman"/>
              </a:rPr>
              <a:t>,</a:t>
            </a:r>
            <a:r>
              <a:rPr lang="en-US" sz="1100" spc="-15" dirty="0">
                <a:solidFill>
                  <a:srgbClr val="FFFFFF"/>
                </a:solidFill>
                <a:latin typeface="Times New Roman"/>
                <a:cs typeface="Times New Roman"/>
              </a:rPr>
              <a:t> </a:t>
            </a:r>
            <a:r>
              <a:rPr lang="en-US" sz="1100" spc="-10" dirty="0">
                <a:solidFill>
                  <a:srgbClr val="FFFFFF"/>
                </a:solidFill>
                <a:latin typeface="Times New Roman"/>
                <a:cs typeface="Times New Roman"/>
              </a:rPr>
              <a:t>Mansoor</a:t>
            </a:r>
            <a:r>
              <a:rPr lang="en-US" sz="1100" spc="-60" dirty="0">
                <a:solidFill>
                  <a:srgbClr val="FFFFFF"/>
                </a:solidFill>
                <a:latin typeface="Times New Roman"/>
                <a:cs typeface="Times New Roman"/>
              </a:rPr>
              <a:t> </a:t>
            </a:r>
            <a:r>
              <a:rPr lang="en-US" sz="1100" dirty="0" err="1">
                <a:solidFill>
                  <a:srgbClr val="FFFFFF"/>
                </a:solidFill>
                <a:latin typeface="Times New Roman"/>
                <a:cs typeface="Times New Roman"/>
              </a:rPr>
              <a:t>Amiji</a:t>
            </a:r>
            <a:r>
              <a:rPr lang="en-US" sz="1100" dirty="0">
                <a:solidFill>
                  <a:srgbClr val="FFFFFF"/>
                </a:solidFill>
                <a:latin typeface="Times New Roman"/>
                <a:cs typeface="Times New Roman"/>
              </a:rPr>
              <a:t>,</a:t>
            </a:r>
            <a:r>
              <a:rPr lang="en-US" sz="1100" spc="-15" dirty="0">
                <a:solidFill>
                  <a:srgbClr val="FFFFFF"/>
                </a:solidFill>
                <a:latin typeface="Times New Roman"/>
                <a:cs typeface="Times New Roman"/>
              </a:rPr>
              <a:t> </a:t>
            </a:r>
            <a:r>
              <a:rPr lang="en-US" sz="1100" dirty="0">
                <a:solidFill>
                  <a:srgbClr val="FFFFFF"/>
                </a:solidFill>
                <a:latin typeface="Times New Roman"/>
                <a:cs typeface="Times New Roman"/>
              </a:rPr>
              <a:t>PhD</a:t>
            </a:r>
            <a:r>
              <a:rPr lang="en-US" sz="1100" spc="-10" baseline="30000" dirty="0">
                <a:solidFill>
                  <a:srgbClr val="FFFFFF"/>
                </a:solidFill>
                <a:latin typeface="Times New Roman"/>
                <a:cs typeface="Times New Roman"/>
              </a:rPr>
              <a:t>1</a:t>
            </a:r>
            <a:r>
              <a:rPr lang="en-US" sz="1100" dirty="0">
                <a:solidFill>
                  <a:srgbClr val="FFFFFF"/>
                </a:solidFill>
                <a:latin typeface="Times New Roman"/>
                <a:cs typeface="Times New Roman"/>
              </a:rPr>
              <a:t>,</a:t>
            </a:r>
            <a:r>
              <a:rPr lang="en-US" sz="1100" spc="-5" dirty="0">
                <a:solidFill>
                  <a:srgbClr val="FFFFFF"/>
                </a:solidFill>
                <a:latin typeface="Times New Roman"/>
                <a:cs typeface="Times New Roman"/>
              </a:rPr>
              <a:t> </a:t>
            </a:r>
          </a:p>
          <a:p>
            <a:pPr marL="22225" algn="ctr">
              <a:lnSpc>
                <a:spcPct val="100000"/>
              </a:lnSpc>
              <a:spcBef>
                <a:spcPts val="630"/>
              </a:spcBef>
            </a:pPr>
            <a:r>
              <a:rPr lang="en-US" sz="1100" spc="-10" baseline="30000" dirty="0">
                <a:solidFill>
                  <a:srgbClr val="FFFFFF"/>
                </a:solidFill>
                <a:latin typeface="Times New Roman"/>
                <a:cs typeface="Times New Roman"/>
              </a:rPr>
              <a:t>1</a:t>
            </a:r>
            <a:r>
              <a:rPr lang="en-US" sz="1100" spc="-10" dirty="0">
                <a:solidFill>
                  <a:srgbClr val="FFFFFF"/>
                </a:solidFill>
                <a:latin typeface="Times New Roman"/>
                <a:cs typeface="Times New Roman"/>
              </a:rPr>
              <a:t>Pharmaceutical </a:t>
            </a:r>
            <a:r>
              <a:rPr lang="en-US" sz="1100" dirty="0">
                <a:solidFill>
                  <a:srgbClr val="FFFFFF"/>
                </a:solidFill>
                <a:latin typeface="Times New Roman"/>
                <a:cs typeface="Times New Roman"/>
              </a:rPr>
              <a:t>Sciences,</a:t>
            </a:r>
            <a:r>
              <a:rPr lang="en-US" sz="1100" spc="-10" dirty="0">
                <a:solidFill>
                  <a:srgbClr val="FFFFFF"/>
                </a:solidFill>
                <a:latin typeface="Times New Roman"/>
                <a:cs typeface="Times New Roman"/>
              </a:rPr>
              <a:t> </a:t>
            </a:r>
            <a:r>
              <a:rPr lang="en-US" sz="1100" dirty="0">
                <a:solidFill>
                  <a:srgbClr val="FFFFFF"/>
                </a:solidFill>
                <a:latin typeface="Times New Roman"/>
                <a:cs typeface="Times New Roman"/>
              </a:rPr>
              <a:t>Northeastern</a:t>
            </a:r>
            <a:r>
              <a:rPr lang="en-US" sz="1100" spc="-5" dirty="0">
                <a:solidFill>
                  <a:srgbClr val="FFFFFF"/>
                </a:solidFill>
                <a:latin typeface="Times New Roman"/>
                <a:cs typeface="Times New Roman"/>
              </a:rPr>
              <a:t> </a:t>
            </a:r>
            <a:r>
              <a:rPr lang="en-US" sz="1100" spc="-10" dirty="0">
                <a:solidFill>
                  <a:srgbClr val="FFFFFF"/>
                </a:solidFill>
                <a:latin typeface="Times New Roman"/>
                <a:cs typeface="Times New Roman"/>
              </a:rPr>
              <a:t>University</a:t>
            </a:r>
            <a:endParaRPr lang="en-US" sz="1100" dirty="0">
              <a:latin typeface="Times New Roman"/>
              <a:cs typeface="Times New Roman"/>
            </a:endParaRPr>
          </a:p>
          <a:p>
            <a:endParaRPr lang="en-US" sz="1100" dirty="0"/>
          </a:p>
        </p:txBody>
      </p:sp>
      <p:pic>
        <p:nvPicPr>
          <p:cNvPr id="28" name="Picture 27">
            <a:extLst>
              <a:ext uri="{FF2B5EF4-FFF2-40B4-BE49-F238E27FC236}">
                <a16:creationId xmlns:a16="http://schemas.microsoft.com/office/drawing/2014/main" id="{C86A611B-8A46-3AAC-AAD1-6053987B8DB0}"/>
              </a:ext>
            </a:extLst>
          </p:cNvPr>
          <p:cNvPicPr>
            <a:picLocks noChangeAspect="1"/>
          </p:cNvPicPr>
          <p:nvPr/>
        </p:nvPicPr>
        <p:blipFill>
          <a:blip r:embed="rId7"/>
          <a:stretch>
            <a:fillRect/>
          </a:stretch>
        </p:blipFill>
        <p:spPr>
          <a:xfrm>
            <a:off x="4274801" y="5711301"/>
            <a:ext cx="2657475" cy="1546474"/>
          </a:xfrm>
          <a:prstGeom prst="rect">
            <a:avLst/>
          </a:prstGeom>
        </p:spPr>
      </p:pic>
      <p:pic>
        <p:nvPicPr>
          <p:cNvPr id="30" name="Picture 29">
            <a:extLst>
              <a:ext uri="{FF2B5EF4-FFF2-40B4-BE49-F238E27FC236}">
                <a16:creationId xmlns:a16="http://schemas.microsoft.com/office/drawing/2014/main" id="{17BA71FB-9DF2-C92B-0A1E-0BA2C9BD2F31}"/>
              </a:ext>
            </a:extLst>
          </p:cNvPr>
          <p:cNvPicPr>
            <a:picLocks noChangeAspect="1"/>
          </p:cNvPicPr>
          <p:nvPr/>
        </p:nvPicPr>
        <p:blipFill>
          <a:blip r:embed="rId8"/>
          <a:stretch>
            <a:fillRect/>
          </a:stretch>
        </p:blipFill>
        <p:spPr>
          <a:xfrm>
            <a:off x="4246612" y="7481082"/>
            <a:ext cx="2657475" cy="1574018"/>
          </a:xfrm>
          <a:prstGeom prst="rect">
            <a:avLst/>
          </a:prstGeom>
        </p:spPr>
      </p:pic>
      <p:pic>
        <p:nvPicPr>
          <p:cNvPr id="34" name="Picture 33">
            <a:extLst>
              <a:ext uri="{FF2B5EF4-FFF2-40B4-BE49-F238E27FC236}">
                <a16:creationId xmlns:a16="http://schemas.microsoft.com/office/drawing/2014/main" id="{6E82641F-CCA0-63EF-9813-CCB8F7D57C8C}"/>
              </a:ext>
            </a:extLst>
          </p:cNvPr>
          <p:cNvPicPr>
            <a:picLocks noChangeAspect="1"/>
          </p:cNvPicPr>
          <p:nvPr/>
        </p:nvPicPr>
        <p:blipFill>
          <a:blip r:embed="rId9"/>
          <a:stretch>
            <a:fillRect/>
          </a:stretch>
        </p:blipFill>
        <p:spPr>
          <a:xfrm>
            <a:off x="7058965" y="7508627"/>
            <a:ext cx="2557834" cy="1546473"/>
          </a:xfrm>
          <a:prstGeom prst="rect">
            <a:avLst/>
          </a:prstGeom>
        </p:spPr>
      </p:pic>
      <p:sp>
        <p:nvSpPr>
          <p:cNvPr id="38" name="TextBox 37">
            <a:extLst>
              <a:ext uri="{FF2B5EF4-FFF2-40B4-BE49-F238E27FC236}">
                <a16:creationId xmlns:a16="http://schemas.microsoft.com/office/drawing/2014/main" id="{9F095208-4F4F-F0CC-CF75-D47DC3FADB3F}"/>
              </a:ext>
            </a:extLst>
          </p:cNvPr>
          <p:cNvSpPr txBox="1"/>
          <p:nvPr/>
        </p:nvSpPr>
        <p:spPr>
          <a:xfrm>
            <a:off x="59115" y="5825786"/>
            <a:ext cx="3935035" cy="3231654"/>
          </a:xfrm>
          <a:prstGeom prst="rect">
            <a:avLst/>
          </a:prstGeom>
          <a:noFill/>
        </p:spPr>
        <p:txBody>
          <a:bodyPr wrap="square">
            <a:spAutoFit/>
          </a:bodyPr>
          <a:lstStyle/>
          <a:p>
            <a:pPr algn="just"/>
            <a:r>
              <a:rPr lang="en-US" sz="1200" dirty="0">
                <a:latin typeface="Georgia" panose="02040502050405020303" pitchFamily="18" charset="0"/>
              </a:rPr>
              <a:t>Cancer is a unique illness in that its sole intention is to survive and thrive. To do so, cancer cells have numerous mechanisms that allow them to continue reproduction and proliferation. These mechanisms include evading tumor suppressor pathways and accelerate cell growth and division.</a:t>
            </a:r>
          </a:p>
          <a:p>
            <a:pPr algn="just"/>
            <a:r>
              <a:rPr lang="en-US" sz="1200" dirty="0">
                <a:latin typeface="Georgia" panose="02040502050405020303" pitchFamily="18" charset="0"/>
              </a:rPr>
              <a:t>Multidrug resistance is one of the many mechanisms cancer cells utilize to survive. Multidrug resistance(MDR) most directly relates to the ability for cancer cells to resist treatment in the pursuit of survival. Multidrug resistance is the primary cause of unresponsiveness to cancer treatment. For metastatic cancers, approximately 90% of patients are unresponsive to therapy because of MDR. Hypoxia is an environmental condition that induces MDR in cancer cells through expression of transcription factors and expression of various proteins.</a:t>
            </a:r>
          </a:p>
        </p:txBody>
      </p:sp>
      <p:sp>
        <p:nvSpPr>
          <p:cNvPr id="39" name="TextBox 38">
            <a:extLst>
              <a:ext uri="{FF2B5EF4-FFF2-40B4-BE49-F238E27FC236}">
                <a16:creationId xmlns:a16="http://schemas.microsoft.com/office/drawing/2014/main" id="{FA1800DC-7AD6-7109-B03F-B6231A24A00B}"/>
              </a:ext>
            </a:extLst>
          </p:cNvPr>
          <p:cNvSpPr txBox="1"/>
          <p:nvPr/>
        </p:nvSpPr>
        <p:spPr>
          <a:xfrm>
            <a:off x="9617662" y="1646022"/>
            <a:ext cx="2690651" cy="3985706"/>
          </a:xfrm>
          <a:prstGeom prst="rect">
            <a:avLst/>
          </a:prstGeom>
          <a:noFill/>
        </p:spPr>
        <p:txBody>
          <a:bodyPr wrap="square" rtlCol="0">
            <a:spAutoFit/>
          </a:bodyPr>
          <a:lstStyle/>
          <a:p>
            <a:pPr algn="just"/>
            <a:r>
              <a:rPr lang="en-US" sz="1100" dirty="0">
                <a:latin typeface="Georgia" panose="02040502050405020303" pitchFamily="18" charset="0"/>
              </a:rPr>
              <a:t>-Oxidative phosphorylation decreased after 3 and 7 days of hypoxia</a:t>
            </a:r>
          </a:p>
          <a:p>
            <a:pPr algn="just"/>
            <a:r>
              <a:rPr lang="en-US" sz="1100" dirty="0">
                <a:latin typeface="Georgia" panose="02040502050405020303" pitchFamily="18" charset="0"/>
              </a:rPr>
              <a:t>-MDR1 activity increased after 3 &amp; 5 days of hypoxia but it didn’t reach statistical significance due to small sample size</a:t>
            </a:r>
          </a:p>
          <a:p>
            <a:pPr algn="just"/>
            <a:r>
              <a:rPr lang="en-US" sz="1100" dirty="0">
                <a:latin typeface="Georgia" panose="02040502050405020303" pitchFamily="18" charset="0"/>
              </a:rPr>
              <a:t>-MDR activity after treatment with Verapamil increased after 3, 5 and 7 days of hypoxia &amp; 24 hours of recovery</a:t>
            </a:r>
          </a:p>
          <a:p>
            <a:pPr algn="just"/>
            <a:r>
              <a:rPr lang="en-US" sz="1100" dirty="0">
                <a:latin typeface="Georgia" panose="02040502050405020303" pitchFamily="18" charset="0"/>
              </a:rPr>
              <a:t>-MDR activity after treatment with MK increased after 5 and 7 days of hypoxia</a:t>
            </a:r>
          </a:p>
          <a:p>
            <a:pPr algn="just"/>
            <a:r>
              <a:rPr lang="en-US" sz="1100" dirty="0">
                <a:latin typeface="Georgia" panose="02040502050405020303" pitchFamily="18" charset="0"/>
              </a:rPr>
              <a:t>-</a:t>
            </a:r>
            <a:r>
              <a:rPr lang="en-US" sz="1100" dirty="0" err="1">
                <a:latin typeface="Georgia" panose="02040502050405020303" pitchFamily="18" charset="0"/>
              </a:rPr>
              <a:t>Oxphos</a:t>
            </a:r>
            <a:r>
              <a:rPr lang="en-US" sz="1100" dirty="0">
                <a:latin typeface="Georgia" panose="02040502050405020303" pitchFamily="18" charset="0"/>
              </a:rPr>
              <a:t> decreased after 3 and 7 days of hypoxia has decreased. </a:t>
            </a:r>
          </a:p>
          <a:p>
            <a:pPr algn="just"/>
            <a:r>
              <a:rPr lang="en-US" sz="1100" dirty="0">
                <a:latin typeface="Georgia" panose="02040502050405020303" pitchFamily="18" charset="0"/>
              </a:rPr>
              <a:t>-After 48 hours the </a:t>
            </a:r>
            <a:r>
              <a:rPr lang="en-US" sz="1100" dirty="0" err="1">
                <a:latin typeface="Georgia" panose="02040502050405020303" pitchFamily="18" charset="0"/>
              </a:rPr>
              <a:t>oxphas</a:t>
            </a:r>
            <a:r>
              <a:rPr lang="en-US" sz="1100" dirty="0">
                <a:latin typeface="Georgia" panose="02040502050405020303" pitchFamily="18" charset="0"/>
              </a:rPr>
              <a:t> has increased after being in the normal concentration of oxygen </a:t>
            </a:r>
          </a:p>
          <a:p>
            <a:pPr algn="just"/>
            <a:r>
              <a:rPr lang="en-US" sz="1100" dirty="0">
                <a:latin typeface="Georgia" panose="02040502050405020303" pitchFamily="18" charset="0"/>
              </a:rPr>
              <a:t>-Membrane integrity is impaired on Day 3 due to being in transition</a:t>
            </a:r>
          </a:p>
          <a:p>
            <a:pPr algn="just"/>
            <a:r>
              <a:rPr lang="en-US" sz="1100" dirty="0">
                <a:latin typeface="Georgia" panose="02040502050405020303" pitchFamily="18" charset="0"/>
              </a:rPr>
              <a:t>It improves after 5 and 7 days of hypoxia</a:t>
            </a:r>
          </a:p>
          <a:p>
            <a:pPr algn="just"/>
            <a:r>
              <a:rPr lang="en-US" sz="1100" dirty="0">
                <a:latin typeface="Georgia" panose="02040502050405020303" pitchFamily="18" charset="0"/>
              </a:rPr>
              <a:t>-When oxygen concentration was normalized for more 48 hours, integrity of cell membrane is impaired again for being in transition state </a:t>
            </a:r>
          </a:p>
        </p:txBody>
      </p:sp>
      <p:sp>
        <p:nvSpPr>
          <p:cNvPr id="40" name="Rectangle 39">
            <a:extLst>
              <a:ext uri="{FF2B5EF4-FFF2-40B4-BE49-F238E27FC236}">
                <a16:creationId xmlns:a16="http://schemas.microsoft.com/office/drawing/2014/main" id="{2905D8F1-8FC2-0B0D-DE28-7C46E43B78C7}"/>
              </a:ext>
            </a:extLst>
          </p:cNvPr>
          <p:cNvSpPr/>
          <p:nvPr/>
        </p:nvSpPr>
        <p:spPr>
          <a:xfrm>
            <a:off x="9617662" y="1646021"/>
            <a:ext cx="2729493" cy="390894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6392993F-8FCD-EA9D-7A11-B9BB5B769836}"/>
              </a:ext>
            </a:extLst>
          </p:cNvPr>
          <p:cNvSpPr txBox="1"/>
          <p:nvPr/>
        </p:nvSpPr>
        <p:spPr>
          <a:xfrm>
            <a:off x="9669429" y="6066929"/>
            <a:ext cx="2651404" cy="1692771"/>
          </a:xfrm>
          <a:prstGeom prst="rect">
            <a:avLst/>
          </a:prstGeom>
          <a:noFill/>
        </p:spPr>
        <p:txBody>
          <a:bodyPr wrap="square">
            <a:spAutoFit/>
          </a:bodyPr>
          <a:lstStyle/>
          <a:p>
            <a:pPr marL="228600" marR="0" lvl="0" indent="-222250" algn="l" rtl="0">
              <a:lnSpc>
                <a:spcPct val="100000"/>
              </a:lnSpc>
              <a:spcBef>
                <a:spcPts val="0"/>
              </a:spcBef>
              <a:spcAft>
                <a:spcPts val="0"/>
              </a:spcAft>
              <a:buClr>
                <a:srgbClr val="000000"/>
              </a:buClr>
              <a:buSzPts val="900"/>
              <a:buFont typeface="Arial"/>
              <a:buAutoNum type="arabicPeriod"/>
            </a:pPr>
            <a:r>
              <a:rPr lang="en-US" sz="800" b="0" i="0" u="none" strike="noStrike" cap="none" dirty="0" err="1">
                <a:solidFill>
                  <a:srgbClr val="212121"/>
                </a:solidFill>
                <a:latin typeface="Arial"/>
                <a:ea typeface="Arial"/>
                <a:cs typeface="Arial"/>
                <a:sym typeface="Arial"/>
              </a:rPr>
              <a:t>Milane</a:t>
            </a:r>
            <a:r>
              <a:rPr lang="en-US" sz="800" b="0" i="0" u="none" strike="noStrike" cap="none" dirty="0">
                <a:solidFill>
                  <a:srgbClr val="212121"/>
                </a:solidFill>
                <a:latin typeface="Arial"/>
                <a:ea typeface="Arial"/>
                <a:cs typeface="Arial"/>
                <a:sym typeface="Arial"/>
              </a:rPr>
              <a:t> L, Ganesh S, Shah S, Duan ZF, </a:t>
            </a:r>
            <a:r>
              <a:rPr lang="en-US" sz="800" b="0" i="0" u="none" strike="noStrike" cap="none" dirty="0" err="1">
                <a:solidFill>
                  <a:srgbClr val="212121"/>
                </a:solidFill>
                <a:latin typeface="Arial"/>
                <a:ea typeface="Arial"/>
                <a:cs typeface="Arial"/>
                <a:sym typeface="Arial"/>
              </a:rPr>
              <a:t>Amiji</a:t>
            </a:r>
            <a:r>
              <a:rPr lang="en-US" sz="800" b="0" i="0" u="none" strike="noStrike" cap="none" dirty="0">
                <a:solidFill>
                  <a:srgbClr val="212121"/>
                </a:solidFill>
                <a:latin typeface="Arial"/>
                <a:ea typeface="Arial"/>
                <a:cs typeface="Arial"/>
                <a:sym typeface="Arial"/>
              </a:rPr>
              <a:t> M. J Control Release. 2011 Oct 30;155(2):237-47.</a:t>
            </a:r>
            <a:endParaRPr lang="en-US" sz="800" dirty="0"/>
          </a:p>
          <a:p>
            <a:pPr marL="228600" marR="0" lvl="0" indent="-222250" algn="l" rtl="0">
              <a:lnSpc>
                <a:spcPct val="100000"/>
              </a:lnSpc>
              <a:spcBef>
                <a:spcPts val="0"/>
              </a:spcBef>
              <a:spcAft>
                <a:spcPts val="0"/>
              </a:spcAft>
              <a:buClr>
                <a:srgbClr val="000000"/>
              </a:buClr>
              <a:buSzPts val="900"/>
              <a:buFont typeface="Arial"/>
              <a:buAutoNum type="arabicPeriod"/>
            </a:pPr>
            <a:r>
              <a:rPr lang="en-US" sz="800" b="0" i="0" u="none" strike="noStrike" cap="none" dirty="0">
                <a:solidFill>
                  <a:srgbClr val="212121"/>
                </a:solidFill>
                <a:latin typeface="Arial"/>
                <a:ea typeface="Arial"/>
                <a:cs typeface="Arial"/>
                <a:sym typeface="Arial"/>
              </a:rPr>
              <a:t>M. </a:t>
            </a:r>
            <a:r>
              <a:rPr lang="en-US" sz="800" b="0" i="0" u="none" strike="noStrike" cap="none" dirty="0" err="1">
                <a:solidFill>
                  <a:srgbClr val="212121"/>
                </a:solidFill>
                <a:latin typeface="Arial"/>
                <a:ea typeface="Arial"/>
                <a:cs typeface="Arial"/>
                <a:sym typeface="Arial"/>
              </a:rPr>
              <a:t>Hüttemann</a:t>
            </a:r>
            <a:r>
              <a:rPr lang="en-US" sz="800" b="0" i="0" u="none" strike="noStrike" cap="none" dirty="0">
                <a:solidFill>
                  <a:srgbClr val="212121"/>
                </a:solidFill>
                <a:latin typeface="Arial"/>
                <a:ea typeface="Arial"/>
                <a:cs typeface="Arial"/>
                <a:sym typeface="Arial"/>
              </a:rPr>
              <a:t>, I. Lee, L. </a:t>
            </a:r>
            <a:r>
              <a:rPr lang="en-US" sz="800" b="0" i="0" u="none" strike="noStrike" cap="none" dirty="0" err="1">
                <a:solidFill>
                  <a:srgbClr val="212121"/>
                </a:solidFill>
                <a:latin typeface="Arial"/>
                <a:ea typeface="Arial"/>
                <a:cs typeface="Arial"/>
                <a:sym typeface="Arial"/>
              </a:rPr>
              <a:t>Samavati</a:t>
            </a:r>
            <a:r>
              <a:rPr lang="en-US" sz="800" b="0" i="0" u="none" strike="noStrike" cap="none" dirty="0">
                <a:solidFill>
                  <a:srgbClr val="212121"/>
                </a:solidFill>
                <a:latin typeface="Arial"/>
                <a:ea typeface="Arial"/>
                <a:cs typeface="Arial"/>
                <a:sym typeface="Arial"/>
              </a:rPr>
              <a:t>, H. Yu, J.W. Doan; </a:t>
            </a:r>
            <a:r>
              <a:rPr lang="en-US" sz="800" b="0" i="0" u="none" strike="noStrike" cap="none" dirty="0" err="1">
                <a:solidFill>
                  <a:srgbClr val="212121"/>
                </a:solidFill>
                <a:latin typeface="Arial"/>
                <a:ea typeface="Arial"/>
                <a:cs typeface="Arial"/>
                <a:sym typeface="Arial"/>
              </a:rPr>
              <a:t>Biochimica</a:t>
            </a:r>
            <a:r>
              <a:rPr lang="en-US" sz="800" b="0" i="0" u="none" strike="noStrike" cap="none" dirty="0">
                <a:solidFill>
                  <a:srgbClr val="212121"/>
                </a:solidFill>
                <a:latin typeface="Arial"/>
                <a:ea typeface="Arial"/>
                <a:cs typeface="Arial"/>
                <a:sym typeface="Arial"/>
              </a:rPr>
              <a:t> et </a:t>
            </a:r>
            <a:r>
              <a:rPr lang="en-US" sz="800" b="0" i="0" u="none" strike="noStrike" cap="none" dirty="0" err="1">
                <a:solidFill>
                  <a:srgbClr val="212121"/>
                </a:solidFill>
                <a:latin typeface="Arial"/>
                <a:ea typeface="Arial"/>
                <a:cs typeface="Arial"/>
                <a:sym typeface="Arial"/>
              </a:rPr>
              <a:t>Biophysica</a:t>
            </a:r>
            <a:r>
              <a:rPr lang="en-US" sz="800" b="0" i="0" u="none" strike="noStrike" cap="none" dirty="0">
                <a:solidFill>
                  <a:srgbClr val="212121"/>
                </a:solidFill>
                <a:latin typeface="Arial"/>
                <a:ea typeface="Arial"/>
                <a:cs typeface="Arial"/>
                <a:sym typeface="Arial"/>
              </a:rPr>
              <a:t> Acta (BBA) - Molecular Cell Research, 1773 (2007), pp. 1701-1720,</a:t>
            </a:r>
            <a:endParaRPr lang="en-US" sz="800" dirty="0"/>
          </a:p>
          <a:p>
            <a:pPr marL="228600" marR="0" lvl="0" indent="-215900" algn="l" rtl="0">
              <a:lnSpc>
                <a:spcPct val="100000"/>
              </a:lnSpc>
              <a:spcBef>
                <a:spcPts val="0"/>
              </a:spcBef>
              <a:spcAft>
                <a:spcPts val="0"/>
              </a:spcAft>
              <a:buClr>
                <a:srgbClr val="000000"/>
              </a:buClr>
              <a:buSzPts val="900"/>
              <a:buFont typeface="Arial"/>
              <a:buAutoNum type="arabicPeriod"/>
            </a:pPr>
            <a:r>
              <a:rPr lang="en-US" sz="800" b="0" i="0" u="none" strike="noStrike" cap="none" dirty="0" err="1">
                <a:solidFill>
                  <a:srgbClr val="212121"/>
                </a:solidFill>
                <a:latin typeface="Arial"/>
                <a:ea typeface="Arial"/>
                <a:cs typeface="Arial"/>
                <a:sym typeface="Arial"/>
              </a:rPr>
              <a:t>Milane</a:t>
            </a:r>
            <a:r>
              <a:rPr lang="en-US" sz="800" b="0" i="0" u="none" strike="noStrike" cap="none" dirty="0">
                <a:solidFill>
                  <a:srgbClr val="212121"/>
                </a:solidFill>
                <a:latin typeface="Arial"/>
                <a:ea typeface="Arial"/>
                <a:cs typeface="Arial"/>
                <a:sym typeface="Arial"/>
              </a:rPr>
              <a:t> L, </a:t>
            </a:r>
            <a:r>
              <a:rPr lang="en-US" sz="800" b="0" i="0" u="none" strike="noStrike" cap="none" dirty="0" err="1">
                <a:solidFill>
                  <a:srgbClr val="212121"/>
                </a:solidFill>
                <a:latin typeface="Arial"/>
                <a:ea typeface="Arial"/>
                <a:cs typeface="Arial"/>
                <a:sym typeface="Arial"/>
              </a:rPr>
              <a:t>Dolare</a:t>
            </a:r>
            <a:r>
              <a:rPr lang="en-US" sz="800" b="0" i="0" u="none" strike="noStrike" cap="none" dirty="0">
                <a:solidFill>
                  <a:srgbClr val="212121"/>
                </a:solidFill>
                <a:latin typeface="Arial"/>
                <a:ea typeface="Arial"/>
                <a:cs typeface="Arial"/>
                <a:sym typeface="Arial"/>
              </a:rPr>
              <a:t> S, Jahan T, </a:t>
            </a:r>
            <a:r>
              <a:rPr lang="en-US" sz="800" b="0" i="0" u="none" strike="noStrike" cap="none" dirty="0" err="1">
                <a:solidFill>
                  <a:srgbClr val="212121"/>
                </a:solidFill>
                <a:latin typeface="Arial"/>
                <a:ea typeface="Arial"/>
                <a:cs typeface="Arial"/>
                <a:sym typeface="Arial"/>
              </a:rPr>
              <a:t>Amiji</a:t>
            </a:r>
            <a:r>
              <a:rPr lang="en-US" sz="800" b="0" i="0" u="none" strike="noStrike" cap="none" dirty="0">
                <a:solidFill>
                  <a:srgbClr val="212121"/>
                </a:solidFill>
                <a:latin typeface="Arial"/>
                <a:ea typeface="Arial"/>
                <a:cs typeface="Arial"/>
                <a:sym typeface="Arial"/>
              </a:rPr>
              <a:t> M. Nanomedicine. 2021 Oct;37:102422. </a:t>
            </a:r>
            <a:endParaRPr lang="en-US" sz="800" b="0" i="0" u="none" strike="noStrike" cap="none" dirty="0">
              <a:solidFill>
                <a:srgbClr val="000000"/>
              </a:solidFill>
              <a:latin typeface="Arial"/>
              <a:ea typeface="Arial"/>
              <a:cs typeface="Arial"/>
              <a:sym typeface="Arial"/>
            </a:endParaRPr>
          </a:p>
          <a:p>
            <a:pPr marL="228600" marR="0" lvl="0" indent="-222250" algn="l" rtl="0">
              <a:lnSpc>
                <a:spcPct val="100000"/>
              </a:lnSpc>
              <a:spcBef>
                <a:spcPts val="0"/>
              </a:spcBef>
              <a:spcAft>
                <a:spcPts val="0"/>
              </a:spcAft>
              <a:buClr>
                <a:srgbClr val="000000"/>
              </a:buClr>
              <a:buSzPts val="900"/>
              <a:buFont typeface="Arial"/>
              <a:buAutoNum type="arabicPeriod"/>
            </a:pPr>
            <a:r>
              <a:rPr lang="en-US" sz="800" b="0" i="0" u="none" strike="noStrike" cap="none" dirty="0" err="1">
                <a:solidFill>
                  <a:srgbClr val="212121"/>
                </a:solidFill>
                <a:latin typeface="Arial"/>
                <a:ea typeface="Arial"/>
                <a:cs typeface="Arial"/>
                <a:sym typeface="Arial"/>
              </a:rPr>
              <a:t>Rueff</a:t>
            </a:r>
            <a:r>
              <a:rPr lang="en-US" sz="800" b="0" i="0" u="none" strike="noStrike" cap="none" dirty="0">
                <a:solidFill>
                  <a:srgbClr val="212121"/>
                </a:solidFill>
                <a:latin typeface="Arial"/>
                <a:ea typeface="Arial"/>
                <a:cs typeface="Arial"/>
                <a:sym typeface="Arial"/>
              </a:rPr>
              <a:t> J, Rodrigues AS. Cancer Drug Resistance: A Brief Overview from a Genetic Viewpoint. Methods Mol Biol. 2016;1395:1-18.</a:t>
            </a:r>
            <a:endParaRPr lang="en-US" sz="800" dirty="0"/>
          </a:p>
          <a:p>
            <a:pPr marL="228600" marR="0" lvl="0" indent="-222250" algn="l" rtl="0">
              <a:lnSpc>
                <a:spcPct val="100000"/>
              </a:lnSpc>
              <a:spcBef>
                <a:spcPts val="0"/>
              </a:spcBef>
              <a:spcAft>
                <a:spcPts val="0"/>
              </a:spcAft>
              <a:buClr>
                <a:srgbClr val="000000"/>
              </a:buClr>
              <a:buSzPts val="900"/>
              <a:buFont typeface="Arial"/>
              <a:buAutoNum type="arabicPeriod"/>
            </a:pPr>
            <a:r>
              <a:rPr lang="en-US" sz="800" b="0" i="0" u="none" strike="noStrike" cap="none" dirty="0" err="1">
                <a:solidFill>
                  <a:srgbClr val="212121"/>
                </a:solidFill>
                <a:latin typeface="Arial"/>
                <a:ea typeface="Arial"/>
                <a:cs typeface="Arial"/>
                <a:sym typeface="Arial"/>
              </a:rPr>
              <a:t>Milane</a:t>
            </a:r>
            <a:r>
              <a:rPr lang="en-US" sz="800" b="0" i="0" u="none" strike="noStrike" cap="none" dirty="0">
                <a:solidFill>
                  <a:srgbClr val="212121"/>
                </a:solidFill>
                <a:latin typeface="Arial"/>
                <a:ea typeface="Arial"/>
                <a:cs typeface="Arial"/>
                <a:sym typeface="Arial"/>
              </a:rPr>
              <a:t> L, Ganesh S, Shah S, Duan ZF, </a:t>
            </a:r>
            <a:r>
              <a:rPr lang="en-US" sz="800" b="0" i="0" u="none" strike="noStrike" cap="none" dirty="0" err="1">
                <a:solidFill>
                  <a:srgbClr val="212121"/>
                </a:solidFill>
                <a:latin typeface="Arial"/>
                <a:ea typeface="Arial"/>
                <a:cs typeface="Arial"/>
                <a:sym typeface="Arial"/>
              </a:rPr>
              <a:t>Amiji</a:t>
            </a:r>
            <a:r>
              <a:rPr lang="en-US" sz="800" b="0" i="0" u="none" strike="noStrike" cap="none" dirty="0">
                <a:solidFill>
                  <a:srgbClr val="212121"/>
                </a:solidFill>
                <a:latin typeface="Arial"/>
                <a:ea typeface="Arial"/>
                <a:cs typeface="Arial"/>
                <a:sym typeface="Arial"/>
              </a:rPr>
              <a:t> M. J Control Release. 2011 Oct 30;155(2):237-47. </a:t>
            </a:r>
            <a:endParaRPr lang="en-US" sz="800" b="0" i="0" u="none" strike="noStrike" cap="none" dirty="0">
              <a:solidFill>
                <a:srgbClr val="000000"/>
              </a:solidFill>
              <a:latin typeface="Arial"/>
              <a:ea typeface="Arial"/>
              <a:cs typeface="Arial"/>
              <a:sym typeface="Arial"/>
            </a:endParaRPr>
          </a:p>
        </p:txBody>
      </p:sp>
      <p:sp>
        <p:nvSpPr>
          <p:cNvPr id="43" name="Rectangle 42">
            <a:extLst>
              <a:ext uri="{FF2B5EF4-FFF2-40B4-BE49-F238E27FC236}">
                <a16:creationId xmlns:a16="http://schemas.microsoft.com/office/drawing/2014/main" id="{2C58B83E-56B7-F1E2-123B-C780ACFD4D62}"/>
              </a:ext>
            </a:extLst>
          </p:cNvPr>
          <p:cNvSpPr/>
          <p:nvPr/>
        </p:nvSpPr>
        <p:spPr>
          <a:xfrm>
            <a:off x="9674502" y="6083300"/>
            <a:ext cx="2672382" cy="162183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43EAF7FC-CDAD-C680-6038-3CA821E077A9}"/>
              </a:ext>
            </a:extLst>
          </p:cNvPr>
          <p:cNvPicPr>
            <a:picLocks noChangeAspect="1"/>
          </p:cNvPicPr>
          <p:nvPr/>
        </p:nvPicPr>
        <p:blipFill>
          <a:blip r:embed="rId10"/>
          <a:stretch>
            <a:fillRect/>
          </a:stretch>
        </p:blipFill>
        <p:spPr>
          <a:xfrm>
            <a:off x="7058965" y="5717510"/>
            <a:ext cx="2514572" cy="154026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TotalTime>
  <Words>817</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Georgia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Poster: Using Hypoxia as a Model for Multidrug Resistance</dc:title>
  <dc:creator>Asif Paker</dc:creator>
  <cp:lastModifiedBy>Fuchs, Nicolas</cp:lastModifiedBy>
  <cp:revision>2</cp:revision>
  <dcterms:created xsi:type="dcterms:W3CDTF">2022-08-03T03:27:27Z</dcterms:created>
  <dcterms:modified xsi:type="dcterms:W3CDTF">2022-08-03T18:17:01Z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