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4"/>
  </p:sldMasterIdLst>
  <p:notesMasterIdLst>
    <p:notesMasterId r:id="rId20"/>
  </p:notesMasterIdLst>
  <p:sldIdLst>
    <p:sldId id="258" r:id="rId5"/>
    <p:sldId id="263" r:id="rId6"/>
    <p:sldId id="265" r:id="rId7"/>
    <p:sldId id="264" r:id="rId8"/>
    <p:sldId id="266" r:id="rId9"/>
    <p:sldId id="259" r:id="rId10"/>
    <p:sldId id="276" r:id="rId11"/>
    <p:sldId id="277" r:id="rId12"/>
    <p:sldId id="268" r:id="rId13"/>
    <p:sldId id="272" r:id="rId14"/>
    <p:sldId id="274" r:id="rId15"/>
    <p:sldId id="257" r:id="rId16"/>
    <p:sldId id="278" r:id="rId17"/>
    <p:sldId id="275" r:id="rId18"/>
    <p:sldId id="269"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BEBE8F-F616-4AB0-8583-1EA897BD13AE}" v="72" dt="2025-09-09T20:23:54.6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9" autoAdjust="0"/>
    <p:restoredTop sz="94660"/>
  </p:normalViewPr>
  <p:slideViewPr>
    <p:cSldViewPr snapToGrid="0">
      <p:cViewPr varScale="1">
        <p:scale>
          <a:sx n="86" d="100"/>
          <a:sy n="86" d="100"/>
        </p:scale>
        <p:origin x="629"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2D451B-4B8B-4DF4-902A-EB7B7DBB2E7C}" type="datetimeFigureOut">
              <a:rPr lang="en-US" smtClean="0"/>
              <a:t>9/9/2025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C6898A-7402-4ED0-AC14-30E9608B4552}" type="slidenum">
              <a:rPr lang="en-US" smtClean="0"/>
              <a:t>‹#›</a:t>
            </a:fld>
            <a:endParaRPr lang="en-US"/>
          </a:p>
        </p:txBody>
      </p:sp>
    </p:spTree>
    <p:extLst>
      <p:ext uri="{BB962C8B-B14F-4D97-AF65-F5344CB8AC3E}">
        <p14:creationId xmlns:p14="http://schemas.microsoft.com/office/powerpoint/2010/main" val="3945938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E59412-4D84-4229-99EC-8E26AA256533}" type="slidenum">
              <a:rPr lang="en-US" smtClean="0"/>
              <a:t>2</a:t>
            </a:fld>
            <a:endParaRPr lang="en-US"/>
          </a:p>
        </p:txBody>
      </p:sp>
    </p:spTree>
    <p:extLst>
      <p:ext uri="{BB962C8B-B14F-4D97-AF65-F5344CB8AC3E}">
        <p14:creationId xmlns:p14="http://schemas.microsoft.com/office/powerpoint/2010/main" val="2760640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E59412-4D84-4229-99EC-8E26AA256533}" type="slidenum">
              <a:rPr lang="en-US" smtClean="0"/>
              <a:t>3</a:t>
            </a:fld>
            <a:endParaRPr lang="en-US"/>
          </a:p>
        </p:txBody>
      </p:sp>
    </p:spTree>
    <p:extLst>
      <p:ext uri="{BB962C8B-B14F-4D97-AF65-F5344CB8AC3E}">
        <p14:creationId xmlns:p14="http://schemas.microsoft.com/office/powerpoint/2010/main" val="3539724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E59412-4D84-4229-99EC-8E26AA256533}" type="slidenum">
              <a:rPr lang="en-US" smtClean="0"/>
              <a:t>4</a:t>
            </a:fld>
            <a:endParaRPr lang="en-US"/>
          </a:p>
        </p:txBody>
      </p:sp>
    </p:spTree>
    <p:extLst>
      <p:ext uri="{BB962C8B-B14F-4D97-AF65-F5344CB8AC3E}">
        <p14:creationId xmlns:p14="http://schemas.microsoft.com/office/powerpoint/2010/main" val="39826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E59412-4D84-4229-99EC-8E26AA256533}" type="slidenum">
              <a:rPr lang="en-US" smtClean="0"/>
              <a:t>5</a:t>
            </a:fld>
            <a:endParaRPr lang="en-US"/>
          </a:p>
        </p:txBody>
      </p:sp>
    </p:spTree>
    <p:extLst>
      <p:ext uri="{BB962C8B-B14F-4D97-AF65-F5344CB8AC3E}">
        <p14:creationId xmlns:p14="http://schemas.microsoft.com/office/powerpoint/2010/main" val="100655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717B25A-7667-4A64-B6AA-C37831390371}" type="datetimeFigureOut">
              <a:rPr lang="en-US" smtClean="0"/>
              <a:t>9/9/2025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AE97A8-58A5-42EE-B2B1-35DB29A9D33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2239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17B25A-7667-4A64-B6AA-C37831390371}" type="datetimeFigureOut">
              <a:rPr lang="en-US" smtClean="0"/>
              <a:t>9/9/2025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AE97A8-58A5-42EE-B2B1-35DB29A9D335}" type="slidenum">
              <a:rPr lang="en-US" smtClean="0"/>
              <a:t>‹#›</a:t>
            </a:fld>
            <a:endParaRPr lang="en-US"/>
          </a:p>
        </p:txBody>
      </p:sp>
    </p:spTree>
    <p:extLst>
      <p:ext uri="{BB962C8B-B14F-4D97-AF65-F5344CB8AC3E}">
        <p14:creationId xmlns:p14="http://schemas.microsoft.com/office/powerpoint/2010/main" val="2854184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17B25A-7667-4A64-B6AA-C37831390371}" type="datetimeFigureOut">
              <a:rPr lang="en-US" smtClean="0"/>
              <a:t>9/9/2025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AE97A8-58A5-42EE-B2B1-35DB29A9D335}" type="slidenum">
              <a:rPr lang="en-US" smtClean="0"/>
              <a:t>‹#›</a:t>
            </a:fld>
            <a:endParaRPr lang="en-US"/>
          </a:p>
        </p:txBody>
      </p:sp>
    </p:spTree>
    <p:extLst>
      <p:ext uri="{BB962C8B-B14F-4D97-AF65-F5344CB8AC3E}">
        <p14:creationId xmlns:p14="http://schemas.microsoft.com/office/powerpoint/2010/main" val="3185097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17B25A-7667-4A64-B6AA-C37831390371}" type="datetimeFigureOut">
              <a:rPr lang="en-US" smtClean="0"/>
              <a:t>9/9/2025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AE97A8-58A5-42EE-B2B1-35DB29A9D335}" type="slidenum">
              <a:rPr lang="en-US" smtClean="0"/>
              <a:t>‹#›</a:t>
            </a:fld>
            <a:endParaRPr lang="en-US"/>
          </a:p>
        </p:txBody>
      </p:sp>
    </p:spTree>
    <p:extLst>
      <p:ext uri="{BB962C8B-B14F-4D97-AF65-F5344CB8AC3E}">
        <p14:creationId xmlns:p14="http://schemas.microsoft.com/office/powerpoint/2010/main" val="1174442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17B25A-7667-4A64-B6AA-C37831390371}" type="datetimeFigureOut">
              <a:rPr lang="en-US" smtClean="0"/>
              <a:t>9/9/2025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AE97A8-58A5-42EE-B2B1-35DB29A9D33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2292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717B25A-7667-4A64-B6AA-C37831390371}" type="datetimeFigureOut">
              <a:rPr lang="en-US" smtClean="0"/>
              <a:t>9/9/2025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AE97A8-58A5-42EE-B2B1-35DB29A9D335}" type="slidenum">
              <a:rPr lang="en-US" smtClean="0"/>
              <a:t>‹#›</a:t>
            </a:fld>
            <a:endParaRPr lang="en-US"/>
          </a:p>
        </p:txBody>
      </p:sp>
    </p:spTree>
    <p:extLst>
      <p:ext uri="{BB962C8B-B14F-4D97-AF65-F5344CB8AC3E}">
        <p14:creationId xmlns:p14="http://schemas.microsoft.com/office/powerpoint/2010/main" val="3865844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717B25A-7667-4A64-B6AA-C37831390371}" type="datetimeFigureOut">
              <a:rPr lang="en-US" smtClean="0"/>
              <a:t>9/9/2025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AE97A8-58A5-42EE-B2B1-35DB29A9D335}" type="slidenum">
              <a:rPr lang="en-US" smtClean="0"/>
              <a:t>‹#›</a:t>
            </a:fld>
            <a:endParaRPr lang="en-US"/>
          </a:p>
        </p:txBody>
      </p:sp>
    </p:spTree>
    <p:extLst>
      <p:ext uri="{BB962C8B-B14F-4D97-AF65-F5344CB8AC3E}">
        <p14:creationId xmlns:p14="http://schemas.microsoft.com/office/powerpoint/2010/main" val="3451041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717B25A-7667-4A64-B6AA-C37831390371}" type="datetimeFigureOut">
              <a:rPr lang="en-US" smtClean="0"/>
              <a:t>9/9/2025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AE97A8-58A5-42EE-B2B1-35DB29A9D335}" type="slidenum">
              <a:rPr lang="en-US" smtClean="0"/>
              <a:t>‹#›</a:t>
            </a:fld>
            <a:endParaRPr lang="en-US"/>
          </a:p>
        </p:txBody>
      </p:sp>
    </p:spTree>
    <p:extLst>
      <p:ext uri="{BB962C8B-B14F-4D97-AF65-F5344CB8AC3E}">
        <p14:creationId xmlns:p14="http://schemas.microsoft.com/office/powerpoint/2010/main" val="2396607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717B25A-7667-4A64-B6AA-C37831390371}" type="datetimeFigureOut">
              <a:rPr lang="en-US" smtClean="0"/>
              <a:t>9/9/2025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C5AE97A8-58A5-42EE-B2B1-35DB29A9D335}" type="slidenum">
              <a:rPr lang="en-US" smtClean="0"/>
              <a:t>‹#›</a:t>
            </a:fld>
            <a:endParaRPr lang="en-US"/>
          </a:p>
        </p:txBody>
      </p:sp>
    </p:spTree>
    <p:extLst>
      <p:ext uri="{BB962C8B-B14F-4D97-AF65-F5344CB8AC3E}">
        <p14:creationId xmlns:p14="http://schemas.microsoft.com/office/powerpoint/2010/main" val="1522169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717B25A-7667-4A64-B6AA-C37831390371}" type="datetimeFigureOut">
              <a:rPr lang="en-US" smtClean="0"/>
              <a:t>9/9/2025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5AE97A8-58A5-42EE-B2B1-35DB29A9D335}" type="slidenum">
              <a:rPr lang="en-US" smtClean="0"/>
              <a:t>‹#›</a:t>
            </a:fld>
            <a:endParaRPr lang="en-US"/>
          </a:p>
        </p:txBody>
      </p:sp>
    </p:spTree>
    <p:extLst>
      <p:ext uri="{BB962C8B-B14F-4D97-AF65-F5344CB8AC3E}">
        <p14:creationId xmlns:p14="http://schemas.microsoft.com/office/powerpoint/2010/main" val="4131863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17B25A-7667-4A64-B6AA-C37831390371}" type="datetimeFigureOut">
              <a:rPr lang="en-US" smtClean="0"/>
              <a:t>9/9/2025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AE97A8-58A5-42EE-B2B1-35DB29A9D335}" type="slidenum">
              <a:rPr lang="en-US" smtClean="0"/>
              <a:t>‹#›</a:t>
            </a:fld>
            <a:endParaRPr lang="en-US"/>
          </a:p>
        </p:txBody>
      </p:sp>
    </p:spTree>
    <p:extLst>
      <p:ext uri="{BB962C8B-B14F-4D97-AF65-F5344CB8AC3E}">
        <p14:creationId xmlns:p14="http://schemas.microsoft.com/office/powerpoint/2010/main" val="3278588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717B25A-7667-4A64-B6AA-C37831390371}" type="datetimeFigureOut">
              <a:rPr lang="en-US" smtClean="0"/>
              <a:t>9/9/2025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5AE97A8-58A5-42EE-B2B1-35DB29A9D335}"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205372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hyperlink" Target="mailto:n.fuchs@northeastern.edu" TargetMode="External"/><Relationship Id="rId4" Type="http://schemas.openxmlformats.org/officeDocument/2006/relationships/image" Target="../media/image4.png"/><Relationship Id="rId9" Type="http://schemas.openxmlformats.org/officeDocument/2006/relationships/image" Target="../media/image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hyperlink" Target="https://stem.northeastern.edu/programs/ayp/fair/expo/" TargetMode="External"/><Relationship Id="rId1" Type="http://schemas.openxmlformats.org/officeDocument/2006/relationships/slideLayout" Target="../slideLayouts/slideLayout2.xml"/><Relationship Id="rId5" Type="http://schemas.openxmlformats.org/officeDocument/2006/relationships/hyperlink" Target="https://www.surveymonkey.com/r/bps-scifair26-expo" TargetMode="External"/><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3" Type="http://schemas.openxmlformats.org/officeDocument/2006/relationships/hyperlink" Target="https://www.surveymonkey.com/r/EEE2026-ORGREG" TargetMode="External"/><Relationship Id="rId2" Type="http://schemas.openxmlformats.org/officeDocument/2006/relationships/hyperlink" Target="https://stem.northeastern.edu/events/eee/"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coe.northeastern.edu/people/love-jennifer/"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stemout.sites.northeastern.edu/" TargetMode="External"/><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hyperlink" Target="mailto:neustemout@gmail.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51a.middlesexcac.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risk-services.sites.northeastern.edu/programs-involving-minors/" TargetMode="External"/><Relationship Id="rId4" Type="http://schemas.openxmlformats.org/officeDocument/2006/relationships/hyperlink" Target="https://www.surveymonkey.com/r/eexplorations24-form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hyperlink" Target="https://docs.google.com/spreadsheets/d/1x3qTPKGW21vDAT_AY7wXIg3C8xCboTgiZ2LrKNJVskc/edit?usp=sharin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docs.google.com/spreadsheets/d/1xE0LgKkvUukqcXyTTFYtvDlu2_lKdpN5Ahuk-XOBK70/edit?usp=sharing"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playing a video game&#10;&#10;Description automatically generated">
            <a:extLst>
              <a:ext uri="{FF2B5EF4-FFF2-40B4-BE49-F238E27FC236}">
                <a16:creationId xmlns:a16="http://schemas.microsoft.com/office/drawing/2014/main" id="{3BD2E727-7FBB-2824-ABCB-B83DDE10BF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5618" y="2234272"/>
            <a:ext cx="2796611" cy="1864407"/>
          </a:xfrm>
          <a:prstGeom prst="rect">
            <a:avLst/>
          </a:prstGeom>
        </p:spPr>
      </p:pic>
      <p:pic>
        <p:nvPicPr>
          <p:cNvPr id="7" name="Picture 6" descr="A group of people looking at a piece of paper&#10;&#10;Description automatically generated">
            <a:extLst>
              <a:ext uri="{FF2B5EF4-FFF2-40B4-BE49-F238E27FC236}">
                <a16:creationId xmlns:a16="http://schemas.microsoft.com/office/drawing/2014/main" id="{28066F88-E586-5D48-9279-ABB26D8EBE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5618" y="255368"/>
            <a:ext cx="2792582" cy="1861721"/>
          </a:xfrm>
          <a:prstGeom prst="rect">
            <a:avLst/>
          </a:prstGeom>
        </p:spPr>
      </p:pic>
      <p:pic>
        <p:nvPicPr>
          <p:cNvPr id="9" name="Picture 8" descr="A group of people working on a craft project&#10;&#10;Description automatically generated">
            <a:extLst>
              <a:ext uri="{FF2B5EF4-FFF2-40B4-BE49-F238E27FC236}">
                <a16:creationId xmlns:a16="http://schemas.microsoft.com/office/drawing/2014/main" id="{3DD45447-F4B7-285D-B1B4-BF0DBCBC84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0950" y="4213176"/>
            <a:ext cx="2792583" cy="1861722"/>
          </a:xfrm>
          <a:prstGeom prst="rect">
            <a:avLst/>
          </a:prstGeom>
        </p:spPr>
      </p:pic>
      <p:pic>
        <p:nvPicPr>
          <p:cNvPr id="11" name="Picture 10" descr="A person and kids making crafts&#10;&#10;Description automatically generated">
            <a:extLst>
              <a:ext uri="{FF2B5EF4-FFF2-40B4-BE49-F238E27FC236}">
                <a16:creationId xmlns:a16="http://schemas.microsoft.com/office/drawing/2014/main" id="{E0706275-6A57-6EA0-E9FA-7E6EE2B67D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1591" y="4213176"/>
            <a:ext cx="2796609" cy="1864406"/>
          </a:xfrm>
          <a:prstGeom prst="rect">
            <a:avLst/>
          </a:prstGeom>
        </p:spPr>
      </p:pic>
      <p:pic>
        <p:nvPicPr>
          <p:cNvPr id="13" name="Picture 12" descr="A group of kids working on a computer&#10;&#10;Description automatically generated">
            <a:extLst>
              <a:ext uri="{FF2B5EF4-FFF2-40B4-BE49-F238E27FC236}">
                <a16:creationId xmlns:a16="http://schemas.microsoft.com/office/drawing/2014/main" id="{6CFF48D9-BB56-8B24-CB1B-5B6CB0304F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90950" y="2234272"/>
            <a:ext cx="2796609" cy="1864406"/>
          </a:xfrm>
          <a:prstGeom prst="rect">
            <a:avLst/>
          </a:prstGeom>
        </p:spPr>
      </p:pic>
      <p:pic>
        <p:nvPicPr>
          <p:cNvPr id="15" name="Picture 14" descr="A child holding a yellow jug&#10;&#10;Description automatically generated">
            <a:extLst>
              <a:ext uri="{FF2B5EF4-FFF2-40B4-BE49-F238E27FC236}">
                <a16:creationId xmlns:a16="http://schemas.microsoft.com/office/drawing/2014/main" id="{471A8274-9079-5159-3387-DBB599B7E02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90950" y="255368"/>
            <a:ext cx="2796609" cy="1864406"/>
          </a:xfrm>
          <a:prstGeom prst="rect">
            <a:avLst/>
          </a:prstGeom>
        </p:spPr>
      </p:pic>
      <p:pic>
        <p:nvPicPr>
          <p:cNvPr id="2" name="Picture 1" descr="A black screen with white text&#10;&#10;AI-generated content may be incorrect.">
            <a:extLst>
              <a:ext uri="{FF2B5EF4-FFF2-40B4-BE49-F238E27FC236}">
                <a16:creationId xmlns:a16="http://schemas.microsoft.com/office/drawing/2014/main" id="{31D8C4B9-96CE-9A8E-ACEC-0228AF284FB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99680" y="180529"/>
            <a:ext cx="10240804" cy="1905266"/>
          </a:xfrm>
          <a:prstGeom prst="rect">
            <a:avLst/>
          </a:prstGeom>
        </p:spPr>
      </p:pic>
      <p:sp>
        <p:nvSpPr>
          <p:cNvPr id="3" name="Title 1">
            <a:extLst>
              <a:ext uri="{FF2B5EF4-FFF2-40B4-BE49-F238E27FC236}">
                <a16:creationId xmlns:a16="http://schemas.microsoft.com/office/drawing/2014/main" id="{5DB7585D-C2D8-9846-6484-0A4535802473}"/>
              </a:ext>
            </a:extLst>
          </p:cNvPr>
          <p:cNvSpPr txBox="1">
            <a:spLocks/>
          </p:cNvSpPr>
          <p:nvPr/>
        </p:nvSpPr>
        <p:spPr>
          <a:xfrm>
            <a:off x="719475" y="2586804"/>
            <a:ext cx="4202493" cy="14651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i="1" dirty="0"/>
              <a:t>STEM Outreach:</a:t>
            </a:r>
            <a:br>
              <a:rPr lang="en-US" sz="4800" i="1" dirty="0"/>
            </a:br>
            <a:r>
              <a:rPr lang="en-US" sz="4800" i="1" dirty="0"/>
              <a:t>NEU Student </a:t>
            </a:r>
            <a:br>
              <a:rPr lang="en-US" sz="4800" i="1" dirty="0"/>
            </a:br>
            <a:r>
              <a:rPr lang="en-US" sz="4800" i="1" dirty="0"/>
              <a:t>Organizations</a:t>
            </a:r>
          </a:p>
        </p:txBody>
      </p:sp>
      <p:pic>
        <p:nvPicPr>
          <p:cNvPr id="4" name="Picture 3" descr="A person wearing glasses and a black jacket&#10;&#10;AI-generated content may be incorrect.">
            <a:extLst>
              <a:ext uri="{FF2B5EF4-FFF2-40B4-BE49-F238E27FC236}">
                <a16:creationId xmlns:a16="http://schemas.microsoft.com/office/drawing/2014/main" id="{7C6CE1FC-38CA-DF31-66E9-7096180C653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8467" y="4563432"/>
            <a:ext cx="1589616" cy="1589616"/>
          </a:xfrm>
          <a:prstGeom prst="rect">
            <a:avLst/>
          </a:prstGeom>
        </p:spPr>
      </p:pic>
      <p:sp>
        <p:nvSpPr>
          <p:cNvPr id="6" name="TextBox 5">
            <a:extLst>
              <a:ext uri="{FF2B5EF4-FFF2-40B4-BE49-F238E27FC236}">
                <a16:creationId xmlns:a16="http://schemas.microsoft.com/office/drawing/2014/main" id="{0FA03F35-EFA8-223C-B7CB-34D48E3951BC}"/>
              </a:ext>
            </a:extLst>
          </p:cNvPr>
          <p:cNvSpPr txBox="1"/>
          <p:nvPr/>
        </p:nvSpPr>
        <p:spPr>
          <a:xfrm>
            <a:off x="1998083" y="4711909"/>
            <a:ext cx="3338742" cy="1292662"/>
          </a:xfrm>
          <a:prstGeom prst="rect">
            <a:avLst/>
          </a:prstGeom>
          <a:noFill/>
        </p:spPr>
        <p:txBody>
          <a:bodyPr wrap="square" rtlCol="0">
            <a:spAutoFit/>
          </a:bodyPr>
          <a:lstStyle/>
          <a:p>
            <a:r>
              <a:rPr lang="en-US" sz="2400" b="1" dirty="0"/>
              <a:t>Nicolas Fuchs</a:t>
            </a:r>
            <a:endParaRPr lang="en-US" b="1" dirty="0"/>
          </a:p>
          <a:p>
            <a:r>
              <a:rPr lang="en-US" dirty="0"/>
              <a:t>Program Manager | x3382</a:t>
            </a:r>
            <a:br>
              <a:rPr lang="en-US" dirty="0"/>
            </a:br>
            <a:r>
              <a:rPr lang="en-US" dirty="0"/>
              <a:t>Center for STEM Education</a:t>
            </a:r>
            <a:br>
              <a:rPr lang="en-US" dirty="0"/>
            </a:br>
            <a:r>
              <a:rPr lang="en-US" dirty="0">
                <a:hlinkClick r:id="rId10"/>
              </a:rPr>
              <a:t>n.fuchs@northeastern.edu</a:t>
            </a:r>
            <a:endParaRPr lang="en-US" dirty="0"/>
          </a:p>
        </p:txBody>
      </p:sp>
    </p:spTree>
    <p:extLst>
      <p:ext uri="{BB962C8B-B14F-4D97-AF65-F5344CB8AC3E}">
        <p14:creationId xmlns:p14="http://schemas.microsoft.com/office/powerpoint/2010/main" val="1694384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EA4EC-1C62-690F-9191-F02ECD8DE88E}"/>
              </a:ext>
            </a:extLst>
          </p:cNvPr>
          <p:cNvSpPr>
            <a:spLocks noGrp="1"/>
          </p:cNvSpPr>
          <p:nvPr>
            <p:ph type="title"/>
          </p:nvPr>
        </p:nvSpPr>
        <p:spPr/>
        <p:txBody>
          <a:bodyPr/>
          <a:lstStyle/>
          <a:p>
            <a:r>
              <a:rPr lang="en-US" dirty="0"/>
              <a:t>Reverse STEM field trips</a:t>
            </a:r>
          </a:p>
        </p:txBody>
      </p:sp>
      <p:sp>
        <p:nvSpPr>
          <p:cNvPr id="3" name="Content Placeholder 2">
            <a:extLst>
              <a:ext uri="{FF2B5EF4-FFF2-40B4-BE49-F238E27FC236}">
                <a16:creationId xmlns:a16="http://schemas.microsoft.com/office/drawing/2014/main" id="{95ED3AA8-3D5A-CF92-8425-99C7451DBDAA}"/>
              </a:ext>
            </a:extLst>
          </p:cNvPr>
          <p:cNvSpPr>
            <a:spLocks noGrp="1"/>
          </p:cNvSpPr>
          <p:nvPr>
            <p:ph idx="1"/>
          </p:nvPr>
        </p:nvSpPr>
        <p:spPr>
          <a:xfrm>
            <a:off x="1097279" y="1845734"/>
            <a:ext cx="10527453" cy="4023360"/>
          </a:xfrm>
        </p:spPr>
        <p:txBody>
          <a:bodyPr>
            <a:normAutofit lnSpcReduction="10000"/>
          </a:bodyPr>
          <a:lstStyle/>
          <a:p>
            <a:r>
              <a:rPr lang="en-US" dirty="0"/>
              <a:t>These are similar to our STEM Field Trip series, but instead we will be going TO schools, visiting classrooms during the school day. There are 9 dates selected for the academic year. Registration for these events are on the same sign-up sheet as for regular field trips. </a:t>
            </a:r>
          </a:p>
          <a:p>
            <a:endParaRPr lang="en-US" dirty="0"/>
          </a:p>
          <a:p>
            <a:r>
              <a:rPr lang="en-US" dirty="0"/>
              <a:t>October 8 (W) -&gt; BTU Pilot School -&gt; Topic: Environmental Engineering (Pollution &amp; Water Filters) </a:t>
            </a:r>
            <a:br>
              <a:rPr lang="en-US" dirty="0"/>
            </a:br>
            <a:r>
              <a:rPr lang="en-US" dirty="0"/>
              <a:t>October 28 (Tu) -&gt; Mason Elementary School -&gt; Topic: TBD</a:t>
            </a:r>
            <a:br>
              <a:rPr lang="en-US" dirty="0"/>
            </a:br>
            <a:r>
              <a:rPr lang="en-US" dirty="0"/>
              <a:t>December 2 (Tu) -&gt; school TBD -&gt; Topic: TBD</a:t>
            </a:r>
            <a:br>
              <a:rPr lang="en-US" dirty="0"/>
            </a:br>
            <a:br>
              <a:rPr lang="en-US" dirty="0"/>
            </a:br>
            <a:r>
              <a:rPr lang="en-US" dirty="0"/>
              <a:t>January 13 (Tu) -&gt; school TBD -&gt; Topic: TBD</a:t>
            </a:r>
            <a:br>
              <a:rPr lang="en-US" dirty="0"/>
            </a:br>
            <a:r>
              <a:rPr lang="en-US" dirty="0"/>
              <a:t>January 27 (Tu) -&gt; school TBD -&gt; Topic: TBD</a:t>
            </a:r>
            <a:br>
              <a:rPr lang="en-US" dirty="0"/>
            </a:br>
            <a:r>
              <a:rPr lang="en-US" dirty="0"/>
              <a:t>February 10 (Tu) -&gt; school TBD -&gt; Topic: TBD</a:t>
            </a:r>
            <a:br>
              <a:rPr lang="en-US" dirty="0"/>
            </a:br>
            <a:r>
              <a:rPr lang="en-US" dirty="0"/>
              <a:t>March 11 (W) -&gt; school TBD -&gt; Topic: TBD</a:t>
            </a:r>
            <a:br>
              <a:rPr lang="en-US" dirty="0"/>
            </a:br>
            <a:r>
              <a:rPr lang="en-US" dirty="0"/>
              <a:t>March 24 (Tu) -&gt; school TBD -&gt; Topic: TBD</a:t>
            </a:r>
            <a:br>
              <a:rPr lang="en-US" dirty="0"/>
            </a:br>
            <a:r>
              <a:rPr lang="en-US" dirty="0"/>
              <a:t>April 1 (W) -&gt; school TBD -&gt; Topic: TBD</a:t>
            </a:r>
          </a:p>
        </p:txBody>
      </p:sp>
    </p:spTree>
    <p:extLst>
      <p:ext uri="{BB962C8B-B14F-4D97-AF65-F5344CB8AC3E}">
        <p14:creationId xmlns:p14="http://schemas.microsoft.com/office/powerpoint/2010/main" val="3760567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B2F93-B478-0F51-8714-0DF9B71C0F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051363-9A63-EC26-8B68-8A842FCF11B2}"/>
              </a:ext>
            </a:extLst>
          </p:cNvPr>
          <p:cNvSpPr>
            <a:spLocks noGrp="1"/>
          </p:cNvSpPr>
          <p:nvPr>
            <p:ph type="title"/>
          </p:nvPr>
        </p:nvSpPr>
        <p:spPr/>
        <p:txBody>
          <a:bodyPr/>
          <a:lstStyle/>
          <a:p>
            <a:pPr algn="ctr"/>
            <a:r>
              <a:rPr lang="en-US" dirty="0"/>
              <a:t>BPS STEM Fair – March 7</a:t>
            </a:r>
          </a:p>
        </p:txBody>
      </p:sp>
      <p:sp>
        <p:nvSpPr>
          <p:cNvPr id="3" name="Content Placeholder 2">
            <a:extLst>
              <a:ext uri="{FF2B5EF4-FFF2-40B4-BE49-F238E27FC236}">
                <a16:creationId xmlns:a16="http://schemas.microsoft.com/office/drawing/2014/main" id="{7521AEE0-4618-2023-53B0-B817E3D28821}"/>
              </a:ext>
            </a:extLst>
          </p:cNvPr>
          <p:cNvSpPr>
            <a:spLocks noGrp="1"/>
          </p:cNvSpPr>
          <p:nvPr>
            <p:ph idx="1"/>
          </p:nvPr>
        </p:nvSpPr>
        <p:spPr>
          <a:xfrm>
            <a:off x="3911600" y="6488987"/>
            <a:ext cx="4368800" cy="369332"/>
          </a:xfrm>
        </p:spPr>
        <p:txBody>
          <a:bodyPr>
            <a:normAutofit/>
          </a:bodyPr>
          <a:lstStyle/>
          <a:p>
            <a:r>
              <a:rPr lang="en-US" sz="1400" dirty="0">
                <a:solidFill>
                  <a:schemeClr val="bg1"/>
                </a:solidFill>
                <a:hlinkClick r:id="rId2">
                  <a:extLst>
                    <a:ext uri="{A12FA001-AC4F-418D-AE19-62706E023703}">
                      <ahyp:hlinkClr xmlns:ahyp="http://schemas.microsoft.com/office/drawing/2018/hyperlinkcolor" val="tx"/>
                    </a:ext>
                  </a:extLst>
                </a:hlinkClick>
              </a:rPr>
              <a:t>https://stem.northeastern.edu/programs/ayp/fair/expo/</a:t>
            </a:r>
            <a:endParaRPr lang="en-US" sz="1400" dirty="0">
              <a:solidFill>
                <a:schemeClr val="bg1"/>
              </a:solidFill>
            </a:endParaRPr>
          </a:p>
        </p:txBody>
      </p:sp>
      <p:pic>
        <p:nvPicPr>
          <p:cNvPr id="6" name="Picture 5" descr="A group of people sitting at a table&#10;&#10;AI-generated content may be incorrect.">
            <a:extLst>
              <a:ext uri="{FF2B5EF4-FFF2-40B4-BE49-F238E27FC236}">
                <a16:creationId xmlns:a16="http://schemas.microsoft.com/office/drawing/2014/main" id="{4760341A-550F-C8B5-85FF-72BB2C00F4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4948" y="4129252"/>
            <a:ext cx="2899847" cy="1933232"/>
          </a:xfrm>
          <a:prstGeom prst="rect">
            <a:avLst/>
          </a:prstGeom>
        </p:spPr>
      </p:pic>
      <p:grpSp>
        <p:nvGrpSpPr>
          <p:cNvPr id="12" name="Group 11">
            <a:extLst>
              <a:ext uri="{FF2B5EF4-FFF2-40B4-BE49-F238E27FC236}">
                <a16:creationId xmlns:a16="http://schemas.microsoft.com/office/drawing/2014/main" id="{B78C0CF2-353C-15B4-1937-39D66641A38F}"/>
              </a:ext>
            </a:extLst>
          </p:cNvPr>
          <p:cNvGrpSpPr/>
          <p:nvPr/>
        </p:nvGrpSpPr>
        <p:grpSpPr>
          <a:xfrm>
            <a:off x="8430372" y="4096804"/>
            <a:ext cx="3065144" cy="2223381"/>
            <a:chOff x="8103885" y="3428823"/>
            <a:chExt cx="3715392" cy="2801654"/>
          </a:xfrm>
        </p:grpSpPr>
        <p:pic>
          <p:nvPicPr>
            <p:cNvPr id="10" name="Picture 9" descr="A group of kids working on a computer&#10;&#10;AI-generated content may be incorrect.">
              <a:extLst>
                <a:ext uri="{FF2B5EF4-FFF2-40B4-BE49-F238E27FC236}">
                  <a16:creationId xmlns:a16="http://schemas.microsoft.com/office/drawing/2014/main" id="{234BF3D0-8C83-3819-F208-1868F09E54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3885" y="3428823"/>
              <a:ext cx="3715392" cy="2476928"/>
            </a:xfrm>
            <a:prstGeom prst="rect">
              <a:avLst/>
            </a:prstGeom>
          </p:spPr>
        </p:pic>
        <p:sp>
          <p:nvSpPr>
            <p:cNvPr id="11" name="TextBox 10">
              <a:extLst>
                <a:ext uri="{FF2B5EF4-FFF2-40B4-BE49-F238E27FC236}">
                  <a16:creationId xmlns:a16="http://schemas.microsoft.com/office/drawing/2014/main" id="{2DE6FCCD-3F97-74A2-3650-A7D0A19AE8D1}"/>
                </a:ext>
              </a:extLst>
            </p:cNvPr>
            <p:cNvSpPr txBox="1"/>
            <p:nvPr/>
          </p:nvSpPr>
          <p:spPr>
            <a:xfrm>
              <a:off x="9630152" y="5881434"/>
              <a:ext cx="1046743" cy="349043"/>
            </a:xfrm>
            <a:prstGeom prst="rect">
              <a:avLst/>
            </a:prstGeom>
            <a:noFill/>
          </p:spPr>
          <p:txBody>
            <a:bodyPr wrap="square" rtlCol="0">
              <a:spAutoFit/>
            </a:bodyPr>
            <a:lstStyle/>
            <a:p>
              <a:r>
                <a:rPr lang="en-US" sz="1200" i="1" dirty="0" err="1"/>
                <a:t>NUsound</a:t>
              </a:r>
              <a:endParaRPr lang="en-US" sz="1200" i="1" dirty="0"/>
            </a:p>
          </p:txBody>
        </p:sp>
      </p:grpSp>
      <p:sp>
        <p:nvSpPr>
          <p:cNvPr id="14" name="TextBox 13">
            <a:extLst>
              <a:ext uri="{FF2B5EF4-FFF2-40B4-BE49-F238E27FC236}">
                <a16:creationId xmlns:a16="http://schemas.microsoft.com/office/drawing/2014/main" id="{C4552DF2-D0D9-4A01-B010-B4B09778B10B}"/>
              </a:ext>
            </a:extLst>
          </p:cNvPr>
          <p:cNvSpPr txBox="1"/>
          <p:nvPr/>
        </p:nvSpPr>
        <p:spPr>
          <a:xfrm>
            <a:off x="1312332" y="1845733"/>
            <a:ext cx="10058400" cy="2585323"/>
          </a:xfrm>
          <a:prstGeom prst="rect">
            <a:avLst/>
          </a:prstGeom>
          <a:noFill/>
        </p:spPr>
        <p:txBody>
          <a:bodyPr wrap="square" rtlCol="0">
            <a:spAutoFit/>
          </a:bodyPr>
          <a:lstStyle/>
          <a:p>
            <a:r>
              <a:rPr lang="en-US" dirty="0"/>
              <a:t>Each year, the Boston Public Schools organizes the BPS STEM Fair, in which ~250 middle and high school students showcase their science/engineering fair projects. During this fair, from 12:30-2:30pm, STEM organizations take part in a “STEM Expo”, in which students rotate through to take part in hands-on 5-minute STEM activities. </a:t>
            </a:r>
            <a:br>
              <a:rPr lang="en-US" dirty="0"/>
            </a:br>
            <a:br>
              <a:rPr lang="en-US" dirty="0"/>
            </a:br>
            <a:r>
              <a:rPr lang="en-US" dirty="0"/>
              <a:t>The fair takes place at Reggie Lewis Center, a 10-minute walk from campus. Student orgs typically bring 2-5 volunteers. If you are interested, please register in advance (hard cap of 25 organizations, and this expo is also open to non-NEU organizations): </a:t>
            </a:r>
            <a:r>
              <a:rPr lang="en-US" dirty="0">
                <a:hlinkClick r:id="rId5"/>
              </a:rPr>
              <a:t>https://www.surveymonkey.com/r/bps-scifair26-expo</a:t>
            </a:r>
            <a:endParaRPr lang="en-US" dirty="0"/>
          </a:p>
          <a:p>
            <a:endParaRPr lang="en-US" dirty="0"/>
          </a:p>
        </p:txBody>
      </p:sp>
      <p:sp>
        <p:nvSpPr>
          <p:cNvPr id="15" name="TextBox 14">
            <a:extLst>
              <a:ext uri="{FF2B5EF4-FFF2-40B4-BE49-F238E27FC236}">
                <a16:creationId xmlns:a16="http://schemas.microsoft.com/office/drawing/2014/main" id="{E49A01BF-C207-997B-F273-E347F38B053B}"/>
              </a:ext>
            </a:extLst>
          </p:cNvPr>
          <p:cNvSpPr txBox="1"/>
          <p:nvPr/>
        </p:nvSpPr>
        <p:spPr>
          <a:xfrm>
            <a:off x="821179" y="4352025"/>
            <a:ext cx="3314804" cy="738664"/>
          </a:xfrm>
          <a:prstGeom prst="rect">
            <a:avLst/>
          </a:prstGeom>
          <a:noFill/>
        </p:spPr>
        <p:txBody>
          <a:bodyPr wrap="square" rtlCol="0">
            <a:spAutoFit/>
          </a:bodyPr>
          <a:lstStyle/>
          <a:p>
            <a:r>
              <a:rPr lang="en-US" sz="1400" b="1" dirty="0"/>
              <a:t>Past Participants:</a:t>
            </a:r>
            <a:br>
              <a:rPr lang="en-US" sz="1400" dirty="0"/>
            </a:br>
            <a:r>
              <a:rPr lang="en-US" sz="1400" dirty="0"/>
              <a:t>AIAA, AIChE, ASCE, IEEE, IGH, SASE, SEDS, </a:t>
            </a:r>
            <a:br>
              <a:rPr lang="en-US" sz="1400" dirty="0"/>
            </a:br>
            <a:r>
              <a:rPr lang="en-US" sz="1400" dirty="0" err="1"/>
              <a:t>NUsound</a:t>
            </a:r>
            <a:r>
              <a:rPr lang="en-US" sz="1400" dirty="0"/>
              <a:t>, STEMout, SWE, Wireless Club</a:t>
            </a:r>
          </a:p>
        </p:txBody>
      </p:sp>
      <p:sp>
        <p:nvSpPr>
          <p:cNvPr id="16" name="TextBox 15">
            <a:extLst>
              <a:ext uri="{FF2B5EF4-FFF2-40B4-BE49-F238E27FC236}">
                <a16:creationId xmlns:a16="http://schemas.microsoft.com/office/drawing/2014/main" id="{DED3F307-CC53-7E48-62E8-83C1A2C0EC15}"/>
              </a:ext>
            </a:extLst>
          </p:cNvPr>
          <p:cNvSpPr txBox="1"/>
          <p:nvPr/>
        </p:nvSpPr>
        <p:spPr>
          <a:xfrm>
            <a:off x="821179" y="5445667"/>
            <a:ext cx="3215116" cy="276999"/>
          </a:xfrm>
          <a:prstGeom prst="rect">
            <a:avLst/>
          </a:prstGeom>
          <a:noFill/>
        </p:spPr>
        <p:txBody>
          <a:bodyPr wrap="square" rtlCol="0">
            <a:spAutoFit/>
          </a:bodyPr>
          <a:lstStyle/>
          <a:p>
            <a:r>
              <a:rPr lang="en-US" sz="1200" i="1" dirty="0"/>
              <a:t>Note: this is Saturday during NEU spring break</a:t>
            </a:r>
          </a:p>
        </p:txBody>
      </p:sp>
    </p:spTree>
    <p:extLst>
      <p:ext uri="{BB962C8B-B14F-4D97-AF65-F5344CB8AC3E}">
        <p14:creationId xmlns:p14="http://schemas.microsoft.com/office/powerpoint/2010/main" val="791493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6BC6C-FAA8-4E05-7523-159CED8CF033}"/>
              </a:ext>
            </a:extLst>
          </p:cNvPr>
          <p:cNvSpPr>
            <a:spLocks noGrp="1"/>
          </p:cNvSpPr>
          <p:nvPr>
            <p:ph type="title"/>
          </p:nvPr>
        </p:nvSpPr>
        <p:spPr/>
        <p:txBody>
          <a:bodyPr/>
          <a:lstStyle/>
          <a:p>
            <a:r>
              <a:rPr lang="en-US" dirty="0"/>
              <a:t>Engineering for Everyone Expo</a:t>
            </a:r>
          </a:p>
        </p:txBody>
      </p:sp>
      <p:sp>
        <p:nvSpPr>
          <p:cNvPr id="3" name="Content Placeholder 2">
            <a:extLst>
              <a:ext uri="{FF2B5EF4-FFF2-40B4-BE49-F238E27FC236}">
                <a16:creationId xmlns:a16="http://schemas.microsoft.com/office/drawing/2014/main" id="{0E728BFF-034E-5E0E-C170-58AE699C92AC}"/>
              </a:ext>
            </a:extLst>
          </p:cNvPr>
          <p:cNvSpPr>
            <a:spLocks noGrp="1"/>
          </p:cNvSpPr>
          <p:nvPr>
            <p:ph idx="1"/>
          </p:nvPr>
        </p:nvSpPr>
        <p:spPr>
          <a:xfrm>
            <a:off x="4037541" y="6450396"/>
            <a:ext cx="3640666" cy="315913"/>
          </a:xfrm>
        </p:spPr>
        <p:txBody>
          <a:bodyPr>
            <a:normAutofit/>
          </a:bodyPr>
          <a:lstStyle/>
          <a:p>
            <a:r>
              <a:rPr lang="en-US" sz="1400" dirty="0">
                <a:solidFill>
                  <a:schemeClr val="bg1"/>
                </a:solidFill>
                <a:hlinkClick r:id="rId2">
                  <a:extLst>
                    <a:ext uri="{A12FA001-AC4F-418D-AE19-62706E023703}">
                      <ahyp:hlinkClr xmlns:ahyp="http://schemas.microsoft.com/office/drawing/2018/hyperlinkcolor" val="tx"/>
                    </a:ext>
                  </a:extLst>
                </a:hlinkClick>
              </a:rPr>
              <a:t>https://stem.northeastern.edu/events/eee/</a:t>
            </a:r>
            <a:endParaRPr lang="en-US" sz="1400" dirty="0">
              <a:solidFill>
                <a:schemeClr val="bg1"/>
              </a:solidFill>
            </a:endParaRPr>
          </a:p>
        </p:txBody>
      </p:sp>
      <p:sp>
        <p:nvSpPr>
          <p:cNvPr id="7" name="TextBox 6">
            <a:extLst>
              <a:ext uri="{FF2B5EF4-FFF2-40B4-BE49-F238E27FC236}">
                <a16:creationId xmlns:a16="http://schemas.microsoft.com/office/drawing/2014/main" id="{96B98CAA-B01A-02AA-0856-DDE2B936E03E}"/>
              </a:ext>
            </a:extLst>
          </p:cNvPr>
          <p:cNvSpPr txBox="1"/>
          <p:nvPr/>
        </p:nvSpPr>
        <p:spPr>
          <a:xfrm>
            <a:off x="3639608" y="3289865"/>
            <a:ext cx="5182659" cy="369332"/>
          </a:xfrm>
          <a:prstGeom prst="rect">
            <a:avLst/>
          </a:prstGeom>
          <a:noFill/>
        </p:spPr>
        <p:txBody>
          <a:bodyPr wrap="square">
            <a:spAutoFit/>
          </a:bodyPr>
          <a:lstStyle/>
          <a:p>
            <a:r>
              <a:rPr lang="en-US" dirty="0">
                <a:hlinkClick r:id="rId3"/>
              </a:rPr>
              <a:t>https://www.surveymonkey.com/r/EEE2026-ORGREG</a:t>
            </a:r>
            <a:endParaRPr lang="en-US" dirty="0"/>
          </a:p>
        </p:txBody>
      </p:sp>
      <p:sp>
        <p:nvSpPr>
          <p:cNvPr id="8" name="TextBox 7">
            <a:extLst>
              <a:ext uri="{FF2B5EF4-FFF2-40B4-BE49-F238E27FC236}">
                <a16:creationId xmlns:a16="http://schemas.microsoft.com/office/drawing/2014/main" id="{88206339-1D91-0011-9963-495D2D9B72C2}"/>
              </a:ext>
            </a:extLst>
          </p:cNvPr>
          <p:cNvSpPr txBox="1"/>
          <p:nvPr/>
        </p:nvSpPr>
        <p:spPr>
          <a:xfrm>
            <a:off x="5270321" y="4507984"/>
            <a:ext cx="2870200" cy="1477328"/>
          </a:xfrm>
          <a:prstGeom prst="rect">
            <a:avLst/>
          </a:prstGeom>
          <a:noFill/>
        </p:spPr>
        <p:txBody>
          <a:bodyPr wrap="square">
            <a:spAutoFit/>
          </a:bodyPr>
          <a:lstStyle/>
          <a:p>
            <a:r>
              <a:rPr lang="en-US" b="1" dirty="0"/>
              <a:t>Past Participants:</a:t>
            </a:r>
            <a:br>
              <a:rPr lang="en-US" b="1" dirty="0"/>
            </a:br>
            <a:r>
              <a:rPr lang="en-US" sz="1200" dirty="0"/>
              <a:t>AerospaceNU – Balloon Rockets</a:t>
            </a:r>
            <a:br>
              <a:rPr lang="en-US" sz="1200" dirty="0"/>
            </a:br>
            <a:r>
              <a:rPr lang="en-US" sz="1200" dirty="0"/>
              <a:t>AIChE – Hot </a:t>
            </a:r>
            <a:r>
              <a:rPr lang="en-US" sz="1200" dirty="0" err="1"/>
              <a:t>Diggity</a:t>
            </a:r>
            <a:r>
              <a:rPr lang="en-US" sz="1200" dirty="0"/>
              <a:t> Dye</a:t>
            </a:r>
            <a:br>
              <a:rPr lang="en-US" sz="1200" dirty="0"/>
            </a:br>
            <a:r>
              <a:rPr lang="en-US" sz="1200" dirty="0"/>
              <a:t>ASCE – Mechanically Stabilized Earth</a:t>
            </a:r>
            <a:br>
              <a:rPr lang="en-US" sz="1200" dirty="0"/>
            </a:br>
            <a:r>
              <a:rPr lang="en-US" sz="1200" dirty="0"/>
              <a:t>BESS – </a:t>
            </a:r>
            <a:r>
              <a:rPr lang="en-US" sz="1200" dirty="0" err="1"/>
              <a:t>Sparkfun</a:t>
            </a:r>
            <a:r>
              <a:rPr lang="en-US" sz="1200" dirty="0"/>
              <a:t> Circuits</a:t>
            </a:r>
            <a:br>
              <a:rPr lang="en-US" sz="1200" dirty="0"/>
            </a:br>
            <a:r>
              <a:rPr lang="en-US" sz="1200" dirty="0"/>
              <a:t>GWISE – Skeletal Hands</a:t>
            </a:r>
            <a:br>
              <a:rPr lang="en-US" sz="1200" dirty="0"/>
            </a:br>
            <a:r>
              <a:rPr lang="en-US" sz="1200" dirty="0"/>
              <a:t>IEEE – Play-Doh Circuits &amp; Lemon Battery</a:t>
            </a:r>
            <a:endParaRPr lang="en-US" dirty="0"/>
          </a:p>
        </p:txBody>
      </p:sp>
      <p:pic>
        <p:nvPicPr>
          <p:cNvPr id="6" name="Picture 5" descr="A magazine cover with a couple of people&#10;&#10;AI-generated content may be incorrect.">
            <a:extLst>
              <a:ext uri="{FF2B5EF4-FFF2-40B4-BE49-F238E27FC236}">
                <a16:creationId xmlns:a16="http://schemas.microsoft.com/office/drawing/2014/main" id="{D30131CD-3C43-4C7F-3D9F-FBF405AB51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22267" y="637910"/>
            <a:ext cx="3091135" cy="4089941"/>
          </a:xfrm>
          <a:prstGeom prst="rect">
            <a:avLst/>
          </a:prstGeom>
        </p:spPr>
      </p:pic>
      <p:sp>
        <p:nvSpPr>
          <p:cNvPr id="9" name="TextBox 8">
            <a:extLst>
              <a:ext uri="{FF2B5EF4-FFF2-40B4-BE49-F238E27FC236}">
                <a16:creationId xmlns:a16="http://schemas.microsoft.com/office/drawing/2014/main" id="{A012DB49-A0FE-1EC4-A5B8-6F56510C47C2}"/>
              </a:ext>
            </a:extLst>
          </p:cNvPr>
          <p:cNvSpPr txBox="1"/>
          <p:nvPr/>
        </p:nvSpPr>
        <p:spPr>
          <a:xfrm>
            <a:off x="1097280" y="1850199"/>
            <a:ext cx="7623387" cy="1477328"/>
          </a:xfrm>
          <a:prstGeom prst="rect">
            <a:avLst/>
          </a:prstGeom>
          <a:noFill/>
        </p:spPr>
        <p:txBody>
          <a:bodyPr wrap="square" rtlCol="0">
            <a:spAutoFit/>
          </a:bodyPr>
          <a:lstStyle/>
          <a:p>
            <a:r>
              <a:rPr lang="en-US" dirty="0"/>
              <a:t>To celebrate National Engineers Week, we invite the public to participate in hands-on STEM activities hosted exclusively by NEU student groups. Typical attendance is parents and students in grades 1-8, with ~300 attendees </a:t>
            </a:r>
            <a:br>
              <a:rPr lang="en-US" dirty="0"/>
            </a:br>
            <a:br>
              <a:rPr lang="en-US" dirty="0"/>
            </a:br>
            <a:r>
              <a:rPr lang="en-US" dirty="0"/>
              <a:t>We are looking for student orgs interested in participating in this, register here:</a:t>
            </a:r>
          </a:p>
        </p:txBody>
      </p:sp>
      <p:sp>
        <p:nvSpPr>
          <p:cNvPr id="10" name="TextBox 9">
            <a:extLst>
              <a:ext uri="{FF2B5EF4-FFF2-40B4-BE49-F238E27FC236}">
                <a16:creationId xmlns:a16="http://schemas.microsoft.com/office/drawing/2014/main" id="{79A4DEDD-A1D4-92B4-B657-F8C9A2BEFB67}"/>
              </a:ext>
            </a:extLst>
          </p:cNvPr>
          <p:cNvSpPr txBox="1"/>
          <p:nvPr/>
        </p:nvSpPr>
        <p:spPr>
          <a:xfrm>
            <a:off x="584064" y="4143075"/>
            <a:ext cx="3889588" cy="1169551"/>
          </a:xfrm>
          <a:prstGeom prst="rect">
            <a:avLst/>
          </a:prstGeom>
          <a:noFill/>
        </p:spPr>
        <p:txBody>
          <a:bodyPr wrap="square" rtlCol="0">
            <a:spAutoFit/>
          </a:bodyPr>
          <a:lstStyle/>
          <a:p>
            <a:pPr algn="ctr"/>
            <a:r>
              <a:rPr lang="en-US" sz="2800" dirty="0"/>
              <a:t>Friday, February 20, 2026</a:t>
            </a:r>
            <a:br>
              <a:rPr lang="en-US" sz="2800" dirty="0"/>
            </a:br>
            <a:r>
              <a:rPr lang="en-US" dirty="0"/>
              <a:t>Curry Student Center, Indoor Quad</a:t>
            </a:r>
            <a:br>
              <a:rPr lang="en-US" sz="2800" dirty="0"/>
            </a:br>
            <a:r>
              <a:rPr lang="en-US" sz="2400" dirty="0"/>
              <a:t>10:00am – 12:00pm</a:t>
            </a:r>
            <a:endParaRPr lang="en-US" sz="2800" dirty="0"/>
          </a:p>
        </p:txBody>
      </p:sp>
      <p:sp>
        <p:nvSpPr>
          <p:cNvPr id="12" name="TextBox 11">
            <a:extLst>
              <a:ext uri="{FF2B5EF4-FFF2-40B4-BE49-F238E27FC236}">
                <a16:creationId xmlns:a16="http://schemas.microsoft.com/office/drawing/2014/main" id="{97B149AF-548C-DE4D-6FA7-CFD5CF31ED8C}"/>
              </a:ext>
            </a:extLst>
          </p:cNvPr>
          <p:cNvSpPr txBox="1"/>
          <p:nvPr/>
        </p:nvSpPr>
        <p:spPr>
          <a:xfrm>
            <a:off x="8140521" y="4755815"/>
            <a:ext cx="2291215" cy="1200329"/>
          </a:xfrm>
          <a:prstGeom prst="rect">
            <a:avLst/>
          </a:prstGeom>
          <a:noFill/>
        </p:spPr>
        <p:txBody>
          <a:bodyPr wrap="square">
            <a:spAutoFit/>
          </a:bodyPr>
          <a:lstStyle/>
          <a:p>
            <a:r>
              <a:rPr lang="en-US" sz="1200" dirty="0"/>
              <a:t>NU Brain Lab – Build a Brain Hat</a:t>
            </a:r>
            <a:br>
              <a:rPr lang="en-US" sz="1200" dirty="0"/>
            </a:br>
            <a:r>
              <a:rPr lang="en-US" sz="1200" dirty="0"/>
              <a:t>NUCLEUS – Brain Games</a:t>
            </a:r>
            <a:br>
              <a:rPr lang="en-US" sz="1200" dirty="0"/>
            </a:br>
            <a:r>
              <a:rPr lang="en-US" sz="1200" dirty="0"/>
              <a:t>NUSEDS – SUITS Designs</a:t>
            </a:r>
            <a:br>
              <a:rPr lang="en-US" sz="1200" dirty="0"/>
            </a:br>
            <a:r>
              <a:rPr lang="en-US" sz="1200" dirty="0" err="1"/>
              <a:t>NUsound</a:t>
            </a:r>
            <a:r>
              <a:rPr lang="en-US" sz="1200" dirty="0"/>
              <a:t>: Fruit Instruments</a:t>
            </a:r>
            <a:br>
              <a:rPr lang="en-US" sz="1200" dirty="0"/>
            </a:br>
            <a:r>
              <a:rPr lang="en-US" sz="1200" dirty="0"/>
              <a:t>SWE – Penny Boats</a:t>
            </a:r>
            <a:br>
              <a:rPr lang="en-US" sz="1200" dirty="0"/>
            </a:br>
            <a:r>
              <a:rPr lang="en-US" sz="1200" dirty="0"/>
              <a:t>TPEC – Build a Rollercoaster</a:t>
            </a:r>
          </a:p>
        </p:txBody>
      </p:sp>
    </p:spTree>
    <p:extLst>
      <p:ext uri="{BB962C8B-B14F-4D97-AF65-F5344CB8AC3E}">
        <p14:creationId xmlns:p14="http://schemas.microsoft.com/office/powerpoint/2010/main" val="1752315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089BB7-EE8E-93DC-5415-F15B5A7915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8B4D9D-683A-AF7C-3AA6-DBDA3060DB27}"/>
              </a:ext>
            </a:extLst>
          </p:cNvPr>
          <p:cNvSpPr>
            <a:spLocks noGrp="1"/>
          </p:cNvSpPr>
          <p:nvPr>
            <p:ph type="title"/>
          </p:nvPr>
        </p:nvSpPr>
        <p:spPr/>
        <p:txBody>
          <a:bodyPr>
            <a:normAutofit/>
          </a:bodyPr>
          <a:lstStyle/>
          <a:p>
            <a:r>
              <a:rPr lang="en-US" sz="4000" dirty="0"/>
              <a:t>Engaging in Outreach – Collaboration w/ CfSE</a:t>
            </a:r>
          </a:p>
        </p:txBody>
      </p:sp>
      <p:sp>
        <p:nvSpPr>
          <p:cNvPr id="3" name="Content Placeholder 2">
            <a:extLst>
              <a:ext uri="{FF2B5EF4-FFF2-40B4-BE49-F238E27FC236}">
                <a16:creationId xmlns:a16="http://schemas.microsoft.com/office/drawing/2014/main" id="{58C63DC4-9B88-2861-A07F-21CF42C8DFD1}"/>
              </a:ext>
            </a:extLst>
          </p:cNvPr>
          <p:cNvSpPr>
            <a:spLocks noGrp="1"/>
          </p:cNvSpPr>
          <p:nvPr>
            <p:ph idx="1"/>
          </p:nvPr>
        </p:nvSpPr>
        <p:spPr>
          <a:xfrm>
            <a:off x="1097279" y="1845733"/>
            <a:ext cx="10578253" cy="4267199"/>
          </a:xfrm>
        </p:spPr>
        <p:txBody>
          <a:bodyPr>
            <a:normAutofit fontScale="25000" lnSpcReduction="20000"/>
          </a:bodyPr>
          <a:lstStyle/>
          <a:p>
            <a:r>
              <a:rPr lang="en-US" sz="7200" dirty="0"/>
              <a:t>1. The Center helps your organization run its own events. We can help with:</a:t>
            </a:r>
          </a:p>
          <a:p>
            <a:pPr lvl="1"/>
            <a:r>
              <a:rPr lang="en-US" sz="7200" dirty="0"/>
              <a:t>identification of partner schools, teachers, or other groups looking for outreach</a:t>
            </a:r>
          </a:p>
          <a:p>
            <a:pPr lvl="1"/>
            <a:r>
              <a:rPr lang="en-US" sz="7200" dirty="0"/>
              <a:t>curriculum content development / refinement</a:t>
            </a:r>
          </a:p>
          <a:p>
            <a:pPr lvl="1"/>
            <a:r>
              <a:rPr lang="en-US" sz="7200" dirty="0"/>
              <a:t>reserving space on campus</a:t>
            </a:r>
          </a:p>
          <a:p>
            <a:pPr lvl="1"/>
            <a:r>
              <a:rPr lang="en-US" sz="7200" dirty="0"/>
              <a:t>advertising for your outreach events </a:t>
            </a:r>
          </a:p>
          <a:p>
            <a:pPr lvl="1"/>
            <a:r>
              <a:rPr lang="en-US" sz="7200" dirty="0"/>
              <a:t>training of membership to support your outreach initiatives</a:t>
            </a:r>
          </a:p>
          <a:p>
            <a:pPr lvl="1"/>
            <a:r>
              <a:rPr lang="en-US" sz="7200" dirty="0"/>
              <a:t>help with required paperwork</a:t>
            </a:r>
          </a:p>
          <a:p>
            <a:pPr lvl="1"/>
            <a:r>
              <a:rPr lang="en-US" sz="7200" dirty="0"/>
              <a:t>recruitment of volunteers to help run your events</a:t>
            </a:r>
            <a:endParaRPr lang="en-US" sz="7000" dirty="0"/>
          </a:p>
          <a:p>
            <a:r>
              <a:rPr lang="en-US" sz="7200" dirty="0"/>
              <a:t>2. Your organization engages in CfSE-led events:</a:t>
            </a:r>
          </a:p>
          <a:p>
            <a:pPr lvl="1"/>
            <a:r>
              <a:rPr lang="en-US" sz="7000" dirty="0"/>
              <a:t>STEM Field Trips: Fridays on-campus</a:t>
            </a:r>
          </a:p>
          <a:p>
            <a:pPr lvl="1"/>
            <a:r>
              <a:rPr lang="en-US" sz="7000" dirty="0"/>
              <a:t>Reverse Field Trips: Tuesdays/Wednesdays at schools around the city</a:t>
            </a:r>
          </a:p>
          <a:p>
            <a:pPr lvl="1"/>
            <a:r>
              <a:rPr lang="en-US" sz="7000" dirty="0"/>
              <a:t>BPS STEM Fair (March 7)</a:t>
            </a:r>
          </a:p>
          <a:p>
            <a:pPr lvl="1"/>
            <a:r>
              <a:rPr lang="en-US" sz="7000" dirty="0"/>
              <a:t>Engineering for Everyone Expo (February 20)</a:t>
            </a:r>
          </a:p>
        </p:txBody>
      </p:sp>
      <p:sp>
        <p:nvSpPr>
          <p:cNvPr id="5" name="TextBox 4">
            <a:extLst>
              <a:ext uri="{FF2B5EF4-FFF2-40B4-BE49-F238E27FC236}">
                <a16:creationId xmlns:a16="http://schemas.microsoft.com/office/drawing/2014/main" id="{123DF201-2823-E2C7-C9E3-BB9ACB93373E}"/>
              </a:ext>
            </a:extLst>
          </p:cNvPr>
          <p:cNvSpPr txBox="1"/>
          <p:nvPr/>
        </p:nvSpPr>
        <p:spPr>
          <a:xfrm>
            <a:off x="8433279" y="3720539"/>
            <a:ext cx="3626449" cy="923330"/>
          </a:xfrm>
          <a:prstGeom prst="rect">
            <a:avLst/>
          </a:prstGeom>
          <a:noFill/>
        </p:spPr>
        <p:txBody>
          <a:bodyPr wrap="square">
            <a:spAutoFit/>
          </a:bodyPr>
          <a:lstStyle/>
          <a:p>
            <a:r>
              <a:rPr lang="en-US" sz="1800" dirty="0"/>
              <a:t>3. ENGR 4956</a:t>
            </a:r>
            <a:br>
              <a:rPr lang="en-US" sz="1800" dirty="0"/>
            </a:br>
            <a:endParaRPr lang="en-US" sz="1800" dirty="0"/>
          </a:p>
          <a:p>
            <a:r>
              <a:rPr lang="en-US" sz="1800" dirty="0"/>
              <a:t>4. Collaboration with STEMout</a:t>
            </a:r>
          </a:p>
        </p:txBody>
      </p:sp>
    </p:spTree>
    <p:extLst>
      <p:ext uri="{BB962C8B-B14F-4D97-AF65-F5344CB8AC3E}">
        <p14:creationId xmlns:p14="http://schemas.microsoft.com/office/powerpoint/2010/main" val="3108258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7294D-C45D-791C-9004-477C3C4178ED}"/>
              </a:ext>
            </a:extLst>
          </p:cNvPr>
          <p:cNvSpPr>
            <a:spLocks noGrp="1"/>
          </p:cNvSpPr>
          <p:nvPr>
            <p:ph type="title"/>
          </p:nvPr>
        </p:nvSpPr>
        <p:spPr/>
        <p:txBody>
          <a:bodyPr>
            <a:normAutofit/>
          </a:bodyPr>
          <a:lstStyle/>
          <a:p>
            <a:r>
              <a:rPr lang="en-US" sz="4000" dirty="0"/>
              <a:t>ENGR 4956: </a:t>
            </a:r>
            <a:br>
              <a:rPr lang="en-US" sz="4000" dirty="0"/>
            </a:br>
            <a:r>
              <a:rPr lang="en-US" sz="4000" dirty="0"/>
              <a:t>Community-Based Integration Experience</a:t>
            </a:r>
          </a:p>
        </p:txBody>
      </p:sp>
      <p:sp>
        <p:nvSpPr>
          <p:cNvPr id="3" name="Content Placeholder 2">
            <a:extLst>
              <a:ext uri="{FF2B5EF4-FFF2-40B4-BE49-F238E27FC236}">
                <a16:creationId xmlns:a16="http://schemas.microsoft.com/office/drawing/2014/main" id="{40BDAC2D-D67D-2E06-25D0-A246A97BBF01}"/>
              </a:ext>
            </a:extLst>
          </p:cNvPr>
          <p:cNvSpPr>
            <a:spLocks noGrp="1"/>
          </p:cNvSpPr>
          <p:nvPr>
            <p:ph idx="1"/>
          </p:nvPr>
        </p:nvSpPr>
        <p:spPr/>
        <p:txBody>
          <a:bodyPr>
            <a:normAutofit lnSpcReduction="10000"/>
          </a:bodyPr>
          <a:lstStyle/>
          <a:p>
            <a:r>
              <a:rPr lang="en-US" dirty="0"/>
              <a:t>This Experiential Learning Opportunity (ELO) course will explore the field of informal STEM education, a field of science and engineering education outside the formal school &amp; classroom environments. </a:t>
            </a:r>
            <a:br>
              <a:rPr lang="en-US" dirty="0"/>
            </a:br>
            <a:br>
              <a:rPr lang="en-US" dirty="0"/>
            </a:br>
            <a:r>
              <a:rPr lang="en-US" dirty="0"/>
              <a:t>This ELO is designed for Northeastern undergraduate and graduate students, especially those in any STEM major or minor. Enrolled students will explore opportunities to learn about science and engineering principles, frameworks relevant to informal STEM education in K-12 outreach programs, experiential learning theories (Kolb, 1984), curriculum frameworks for K-12 science &amp; engineering education (Next Generation Science Standards and state-specific science, engineering, technology and digital literacy standards), STEM lesson development and delivery with a focus on place-based community needs, student learning assessment tools, and program evaluation.</a:t>
            </a:r>
            <a:br>
              <a:rPr lang="en-US" dirty="0"/>
            </a:br>
            <a:br>
              <a:rPr lang="en-US" dirty="0"/>
            </a:br>
            <a:r>
              <a:rPr lang="en-US" dirty="0"/>
              <a:t>Course is 4 credits and is taught by Professor </a:t>
            </a:r>
            <a:r>
              <a:rPr lang="en-US" dirty="0">
                <a:hlinkClick r:id="rId2"/>
              </a:rPr>
              <a:t>Jennifer Love</a:t>
            </a:r>
            <a:r>
              <a:rPr lang="en-US" dirty="0"/>
              <a:t>. </a:t>
            </a:r>
            <a:br>
              <a:rPr lang="en-US" dirty="0"/>
            </a:br>
            <a:r>
              <a:rPr lang="en-US" dirty="0"/>
              <a:t>	</a:t>
            </a:r>
            <a:r>
              <a:rPr lang="en-US" sz="1600" i="1" dirty="0"/>
              <a:t>(full for Fall 2025, open for Winter 2026)</a:t>
            </a:r>
            <a:endParaRPr lang="en-US" i="1" dirty="0"/>
          </a:p>
        </p:txBody>
      </p:sp>
    </p:spTree>
    <p:extLst>
      <p:ext uri="{BB962C8B-B14F-4D97-AF65-F5344CB8AC3E}">
        <p14:creationId xmlns:p14="http://schemas.microsoft.com/office/powerpoint/2010/main" val="2196832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BCDB8-E253-1018-1957-7F7740845A46}"/>
              </a:ext>
            </a:extLst>
          </p:cNvPr>
          <p:cNvSpPr>
            <a:spLocks noGrp="1"/>
          </p:cNvSpPr>
          <p:nvPr>
            <p:ph type="title"/>
          </p:nvPr>
        </p:nvSpPr>
        <p:spPr/>
        <p:txBody>
          <a:bodyPr/>
          <a:lstStyle/>
          <a:p>
            <a:r>
              <a:rPr lang="en-US" dirty="0"/>
              <a:t>Collaboration with </a:t>
            </a:r>
            <a:r>
              <a:rPr lang="en-US" dirty="0" err="1"/>
              <a:t>STEMOut</a:t>
            </a:r>
            <a:endParaRPr lang="en-US" dirty="0"/>
          </a:p>
        </p:txBody>
      </p:sp>
      <p:pic>
        <p:nvPicPr>
          <p:cNvPr id="5" name="Content Placeholder 4" descr="A collage of people outside&#10;&#10;AI-generated content may be incorrect.">
            <a:extLst>
              <a:ext uri="{FF2B5EF4-FFF2-40B4-BE49-F238E27FC236}">
                <a16:creationId xmlns:a16="http://schemas.microsoft.com/office/drawing/2014/main" id="{9D88B3A9-B6F9-0CCA-BEBC-F3CF82CB297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21456" y="4550505"/>
            <a:ext cx="1637010" cy="1637010"/>
          </a:xfrm>
        </p:spPr>
      </p:pic>
      <p:sp>
        <p:nvSpPr>
          <p:cNvPr id="7" name="TextBox 6">
            <a:extLst>
              <a:ext uri="{FF2B5EF4-FFF2-40B4-BE49-F238E27FC236}">
                <a16:creationId xmlns:a16="http://schemas.microsoft.com/office/drawing/2014/main" id="{FA1332CB-6C0F-681C-76FE-1A54260E0CF7}"/>
              </a:ext>
            </a:extLst>
          </p:cNvPr>
          <p:cNvSpPr txBox="1"/>
          <p:nvPr/>
        </p:nvSpPr>
        <p:spPr>
          <a:xfrm>
            <a:off x="704170" y="1784393"/>
            <a:ext cx="8447994" cy="2585323"/>
          </a:xfrm>
          <a:prstGeom prst="rect">
            <a:avLst/>
          </a:prstGeom>
          <a:noFill/>
        </p:spPr>
        <p:txBody>
          <a:bodyPr wrap="square">
            <a:spAutoFit/>
          </a:bodyPr>
          <a:lstStyle/>
          <a:p>
            <a:r>
              <a:rPr lang="en-US" dirty="0">
                <a:hlinkClick r:id="rId3"/>
              </a:rPr>
              <a:t>STEMout</a:t>
            </a:r>
            <a:r>
              <a:rPr lang="en-US" dirty="0"/>
              <a:t> is an NEU club for students who want to design STEM outreach content or volunteer for outreach efforts </a:t>
            </a:r>
            <a:r>
              <a:rPr lang="en-US" i="1" dirty="0"/>
              <a:t>in</a:t>
            </a:r>
            <a:r>
              <a:rPr lang="en-US" dirty="0"/>
              <a:t> the Boston community (CfSE focuses on on-campus outreach, STEMout focuses on off-campus outreach). </a:t>
            </a:r>
            <a:br>
              <a:rPr lang="en-US" dirty="0"/>
            </a:br>
            <a:br>
              <a:rPr lang="en-US" dirty="0"/>
            </a:br>
            <a:r>
              <a:rPr lang="en-US" dirty="0"/>
              <a:t>STEMout currently has two programs: Curley Afterschool Program (at Curley K-8 School) and Saturday Library Program in Jamaica Plain (Saturdays 11:00-12:30), potentially expanding to more schools/libraries this year.  </a:t>
            </a:r>
            <a:br>
              <a:rPr lang="en-US" dirty="0"/>
            </a:br>
            <a:br>
              <a:rPr lang="en-US" dirty="0"/>
            </a:br>
            <a:r>
              <a:rPr lang="en-US" dirty="0"/>
              <a:t>To learn more, consider attending STEMout meetings or email </a:t>
            </a:r>
            <a:r>
              <a:rPr lang="en-US" dirty="0">
                <a:hlinkClick r:id="rId4"/>
              </a:rPr>
              <a:t>neustemout@gmail.com</a:t>
            </a:r>
            <a:endParaRPr lang="en-US" dirty="0"/>
          </a:p>
        </p:txBody>
      </p:sp>
      <p:pic>
        <p:nvPicPr>
          <p:cNvPr id="8" name="Picture 7" descr="A green tree with text&#10;&#10;AI-generated content may be incorrect.">
            <a:extLst>
              <a:ext uri="{FF2B5EF4-FFF2-40B4-BE49-F238E27FC236}">
                <a16:creationId xmlns:a16="http://schemas.microsoft.com/office/drawing/2014/main" id="{5CED3C9E-EB3A-62EC-3981-A407CB085D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28030" y="2015067"/>
            <a:ext cx="2639913" cy="3733800"/>
          </a:xfrm>
          <a:prstGeom prst="rect">
            <a:avLst/>
          </a:prstGeom>
        </p:spPr>
      </p:pic>
    </p:spTree>
    <p:extLst>
      <p:ext uri="{BB962C8B-B14F-4D97-AF65-F5344CB8AC3E}">
        <p14:creationId xmlns:p14="http://schemas.microsoft.com/office/powerpoint/2010/main" val="2255423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Why are universities engaged in outreach?</a:t>
            </a:r>
          </a:p>
        </p:txBody>
      </p:sp>
      <p:sp>
        <p:nvSpPr>
          <p:cNvPr id="3" name="Content Placeholder 2"/>
          <p:cNvSpPr>
            <a:spLocks noGrp="1"/>
          </p:cNvSpPr>
          <p:nvPr>
            <p:ph idx="1"/>
          </p:nvPr>
        </p:nvSpPr>
        <p:spPr/>
        <p:txBody>
          <a:bodyPr>
            <a:normAutofit/>
          </a:bodyPr>
          <a:lstStyle/>
          <a:p>
            <a:pPr marL="201168" lvl="1" indent="0">
              <a:buNone/>
            </a:pPr>
            <a:r>
              <a:rPr lang="en-US" sz="2000" dirty="0"/>
              <a:t>National crisis in STEM</a:t>
            </a:r>
          </a:p>
          <a:p>
            <a:pPr lvl="2">
              <a:buFont typeface="Wingdings" panose="05000000000000000000" pitchFamily="2" charset="2"/>
              <a:buChar char="§"/>
            </a:pPr>
            <a:r>
              <a:rPr lang="en-US" dirty="0"/>
              <a:t>Rising Above the Gathering Storm (2007) -&gt; proposed action for federal efforts to improve U.S. competitiveness </a:t>
            </a:r>
          </a:p>
          <a:p>
            <a:pPr lvl="2">
              <a:buFont typeface="Wingdings" panose="05000000000000000000" pitchFamily="2" charset="2"/>
              <a:buChar char="§"/>
            </a:pPr>
            <a:r>
              <a:rPr lang="en-US" dirty="0"/>
              <a:t>Obama 2008 -&gt; Science and Innovation Plan</a:t>
            </a:r>
          </a:p>
          <a:p>
            <a:pPr lvl="2">
              <a:buFont typeface="Wingdings" panose="05000000000000000000" pitchFamily="2" charset="2"/>
              <a:buChar char="§"/>
            </a:pPr>
            <a:endParaRPr lang="en-US" dirty="0"/>
          </a:p>
          <a:p>
            <a:pPr marL="384048" lvl="2" indent="0">
              <a:buNone/>
            </a:pPr>
            <a:r>
              <a:rPr lang="en-US" sz="1800" dirty="0"/>
              <a:t>Federal Agencies respond to the challenge </a:t>
            </a:r>
          </a:p>
          <a:p>
            <a:pPr lvl="2">
              <a:buFont typeface="Wingdings" panose="05000000000000000000" pitchFamily="2" charset="2"/>
              <a:buChar char="§"/>
            </a:pPr>
            <a:r>
              <a:rPr lang="en-US" dirty="0"/>
              <a:t>Expansion of </a:t>
            </a:r>
            <a:r>
              <a:rPr lang="en-US" b="1" dirty="0"/>
              <a:t>Broader Impact </a:t>
            </a:r>
            <a:r>
              <a:rPr lang="en-US" dirty="0"/>
              <a:t>requirements on research grants -&gt; outreach becomes a required part of all NSF grants</a:t>
            </a:r>
          </a:p>
          <a:p>
            <a:pPr lvl="2">
              <a:buFont typeface="Wingdings" panose="05000000000000000000" pitchFamily="2" charset="2"/>
              <a:buChar char="§"/>
            </a:pPr>
            <a:r>
              <a:rPr lang="en-US" dirty="0"/>
              <a:t>Dedicated grant efforts to increase STEM interest, engagement, persistence and success</a:t>
            </a:r>
          </a:p>
          <a:p>
            <a:pPr lvl="3">
              <a:buFont typeface="Wingdings" panose="05000000000000000000" pitchFamily="2" charset="2"/>
              <a:buChar char="§"/>
            </a:pPr>
            <a:r>
              <a:rPr lang="en-US" dirty="0"/>
              <a:t>Math Science Partnerships</a:t>
            </a:r>
          </a:p>
          <a:p>
            <a:pPr lvl="3">
              <a:buFont typeface="Wingdings" panose="05000000000000000000" pitchFamily="2" charset="2"/>
              <a:buChar char="§"/>
            </a:pPr>
            <a:r>
              <a:rPr lang="en-US" dirty="0"/>
              <a:t>ITEST (Innovative Technology Experiences for Students and Teachers) – K-12 tech-based learning programs</a:t>
            </a:r>
          </a:p>
          <a:p>
            <a:pPr lvl="3">
              <a:buFont typeface="Wingdings" panose="05000000000000000000" pitchFamily="2" charset="2"/>
              <a:buChar char="§"/>
            </a:pPr>
            <a:r>
              <a:rPr lang="en-US" dirty="0"/>
              <a:t>NSF Research Experiences for Undergraduates (REU) and Teachers (RET) – summer research programs</a:t>
            </a:r>
          </a:p>
          <a:p>
            <a:pPr lvl="3">
              <a:buFont typeface="Wingdings" panose="05000000000000000000" pitchFamily="2" charset="2"/>
              <a:buChar char="§"/>
            </a:pPr>
            <a:endParaRPr lang="en-US" dirty="0"/>
          </a:p>
          <a:p>
            <a:pPr marL="384048" lvl="2" indent="0">
              <a:buNone/>
            </a:pPr>
            <a:endParaRPr lang="en-US" dirty="0"/>
          </a:p>
          <a:p>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01275" y="1793875"/>
            <a:ext cx="1524000" cy="2377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A group of people in a classroom&#10;&#10;AI-generated content may be incorrect.">
            <a:extLst>
              <a:ext uri="{FF2B5EF4-FFF2-40B4-BE49-F238E27FC236}">
                <a16:creationId xmlns:a16="http://schemas.microsoft.com/office/drawing/2014/main" id="{3D6A7E36-5269-8C1B-27FC-02B478E282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48900" y="4548718"/>
            <a:ext cx="1428750" cy="1428750"/>
          </a:xfrm>
          <a:prstGeom prst="rect">
            <a:avLst/>
          </a:prstGeom>
        </p:spPr>
      </p:pic>
    </p:spTree>
    <p:extLst>
      <p:ext uri="{BB962C8B-B14F-4D97-AF65-F5344CB8AC3E}">
        <p14:creationId xmlns:p14="http://schemas.microsoft.com/office/powerpoint/2010/main" val="3234661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Community Outreach  - Why?</a:t>
            </a:r>
          </a:p>
        </p:txBody>
      </p:sp>
      <p:sp>
        <p:nvSpPr>
          <p:cNvPr id="3" name="Content Placeholder 2"/>
          <p:cNvSpPr>
            <a:spLocks noGrp="1"/>
          </p:cNvSpPr>
          <p:nvPr>
            <p:ph idx="1"/>
          </p:nvPr>
        </p:nvSpPr>
        <p:spPr/>
        <p:txBody>
          <a:bodyPr>
            <a:normAutofit/>
          </a:bodyPr>
          <a:lstStyle/>
          <a:p>
            <a:pPr marL="0" indent="0">
              <a:spcBef>
                <a:spcPts val="0"/>
              </a:spcBef>
              <a:buNone/>
            </a:pPr>
            <a:r>
              <a:rPr lang="en-US" b="1" dirty="0">
                <a:solidFill>
                  <a:prstClr val="black"/>
                </a:solidFill>
              </a:rPr>
              <a:t>B</a:t>
            </a:r>
            <a:r>
              <a:rPr lang="en-US" sz="2000" b="1" dirty="0">
                <a:solidFill>
                  <a:prstClr val="black"/>
                </a:solidFill>
              </a:rPr>
              <a:t>enefit to community, benefit to you as students, benefit to faculty and the university</a:t>
            </a:r>
            <a:endParaRPr lang="en-US" sz="2000" dirty="0">
              <a:solidFill>
                <a:prstClr val="black"/>
              </a:solidFill>
            </a:endParaRPr>
          </a:p>
          <a:p>
            <a:pPr marL="0" indent="0">
              <a:spcBef>
                <a:spcPts val="0"/>
              </a:spcBef>
              <a:buNone/>
            </a:pPr>
            <a:br>
              <a:rPr lang="en-US" sz="2000" dirty="0">
                <a:solidFill>
                  <a:prstClr val="black"/>
                </a:solidFill>
              </a:rPr>
            </a:br>
            <a:r>
              <a:rPr lang="en-US" sz="2000" dirty="0">
                <a:solidFill>
                  <a:prstClr val="black"/>
                </a:solidFill>
              </a:rPr>
              <a:t>You and your fellow club/organization members have an idea for a great event to host on campus and/or in the community. The first step in event planning includes brainstorming together and writing everything down.</a:t>
            </a:r>
          </a:p>
          <a:p>
            <a:pPr marL="0" indent="0">
              <a:spcBef>
                <a:spcPts val="0"/>
              </a:spcBef>
              <a:buNone/>
            </a:pPr>
            <a:endParaRPr lang="en-US" sz="2000" dirty="0">
              <a:solidFill>
                <a:prstClr val="black"/>
              </a:solidFill>
            </a:endParaRPr>
          </a:p>
          <a:p>
            <a:pPr marL="457200" lvl="1" indent="0">
              <a:spcBef>
                <a:spcPts val="0"/>
              </a:spcBef>
              <a:buNone/>
            </a:pPr>
            <a:r>
              <a:rPr lang="en-US" sz="2000" dirty="0">
                <a:solidFill>
                  <a:prstClr val="black"/>
                </a:solidFill>
              </a:rPr>
              <a:t>What type of program/event?</a:t>
            </a:r>
          </a:p>
          <a:p>
            <a:pPr marL="457200" lvl="1" indent="0">
              <a:spcBef>
                <a:spcPts val="0"/>
              </a:spcBef>
              <a:buNone/>
            </a:pPr>
            <a:r>
              <a:rPr lang="en-US" sz="2000" dirty="0">
                <a:solidFill>
                  <a:prstClr val="black"/>
                </a:solidFill>
              </a:rPr>
              <a:t>Intended audience?</a:t>
            </a:r>
          </a:p>
          <a:p>
            <a:pPr marL="457200" lvl="1" indent="0">
              <a:spcBef>
                <a:spcPts val="0"/>
              </a:spcBef>
              <a:buNone/>
            </a:pPr>
            <a:r>
              <a:rPr lang="en-US" sz="2000" dirty="0">
                <a:solidFill>
                  <a:prstClr val="black"/>
                </a:solidFill>
              </a:rPr>
              <a:t>One time offering and/or series?</a:t>
            </a:r>
          </a:p>
          <a:p>
            <a:pPr marL="457200" lvl="1" indent="0">
              <a:spcBef>
                <a:spcPts val="0"/>
              </a:spcBef>
              <a:buNone/>
            </a:pPr>
            <a:r>
              <a:rPr lang="en-US" sz="2000" dirty="0">
                <a:solidFill>
                  <a:prstClr val="black"/>
                </a:solidFill>
              </a:rPr>
              <a:t>Age level?</a:t>
            </a:r>
          </a:p>
          <a:p>
            <a:pPr marL="457200" lvl="1" indent="0">
              <a:spcBef>
                <a:spcPts val="0"/>
              </a:spcBef>
              <a:buNone/>
            </a:pPr>
            <a:r>
              <a:rPr lang="en-US" sz="2000" dirty="0">
                <a:solidFill>
                  <a:prstClr val="black"/>
                </a:solidFill>
              </a:rPr>
              <a:t>Contacts?</a:t>
            </a:r>
            <a:br>
              <a:rPr lang="en-US" sz="2000" dirty="0">
                <a:solidFill>
                  <a:prstClr val="black"/>
                </a:solidFill>
              </a:rPr>
            </a:br>
            <a:r>
              <a:rPr lang="en-US" sz="2000" dirty="0">
                <a:solidFill>
                  <a:prstClr val="black"/>
                </a:solidFill>
              </a:rPr>
              <a:t>Where / when? (as space is limited on campus)</a:t>
            </a:r>
            <a:endParaRPr lang="en-US" sz="2000" dirty="0"/>
          </a:p>
        </p:txBody>
      </p:sp>
    </p:spTree>
    <p:extLst>
      <p:ext uri="{BB962C8B-B14F-4D97-AF65-F5344CB8AC3E}">
        <p14:creationId xmlns:p14="http://schemas.microsoft.com/office/powerpoint/2010/main" val="445212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655638"/>
            <a:ext cx="7772400" cy="1096962"/>
          </a:xfrm>
        </p:spPr>
        <p:txBody>
          <a:bodyPr>
            <a:normAutofit/>
          </a:bodyPr>
          <a:lstStyle/>
          <a:p>
            <a:r>
              <a:rPr lang="en-US" dirty="0"/>
              <a:t>Motivation</a:t>
            </a:r>
          </a:p>
        </p:txBody>
      </p:sp>
      <p:sp>
        <p:nvSpPr>
          <p:cNvPr id="3" name="Content Placeholder 2"/>
          <p:cNvSpPr>
            <a:spLocks noGrp="1"/>
          </p:cNvSpPr>
          <p:nvPr>
            <p:ph idx="1"/>
          </p:nvPr>
        </p:nvSpPr>
        <p:spPr>
          <a:xfrm>
            <a:off x="2362200" y="1752600"/>
            <a:ext cx="8077200" cy="4343400"/>
          </a:xfrm>
        </p:spPr>
        <p:txBody>
          <a:bodyPr>
            <a:noAutofit/>
          </a:bodyPr>
          <a:lstStyle/>
          <a:p>
            <a:r>
              <a:rPr lang="en-US" dirty="0"/>
              <a:t>What </a:t>
            </a:r>
            <a:r>
              <a:rPr lang="en-US" b="1" dirty="0"/>
              <a:t>motivates</a:t>
            </a:r>
            <a:r>
              <a:rPr lang="en-US" dirty="0"/>
              <a:t> your organization to engage in community outreach?</a:t>
            </a:r>
          </a:p>
          <a:p>
            <a:pPr lvl="1"/>
            <a:r>
              <a:rPr lang="en-US" dirty="0"/>
              <a:t>It’s part of our mission</a:t>
            </a:r>
          </a:p>
          <a:p>
            <a:pPr lvl="1"/>
            <a:r>
              <a:rPr lang="en-US" dirty="0"/>
              <a:t>It’s a good thing to do</a:t>
            </a:r>
          </a:p>
          <a:p>
            <a:pPr lvl="1"/>
            <a:r>
              <a:rPr lang="en-US" dirty="0"/>
              <a:t>I am able to/I am good at it</a:t>
            </a:r>
          </a:p>
          <a:p>
            <a:pPr lvl="1"/>
            <a:r>
              <a:rPr lang="en-US" dirty="0"/>
              <a:t>It makes me feel good</a:t>
            </a:r>
          </a:p>
          <a:p>
            <a:pPr lvl="1"/>
            <a:r>
              <a:rPr lang="en-US" dirty="0"/>
              <a:t>To support youth and the community</a:t>
            </a:r>
          </a:p>
          <a:p>
            <a:pPr lvl="1"/>
            <a:endParaRPr lang="en-US" dirty="0"/>
          </a:p>
          <a:p>
            <a:r>
              <a:rPr lang="en-US" dirty="0"/>
              <a:t>What </a:t>
            </a:r>
            <a:r>
              <a:rPr lang="en-US" b="1" dirty="0"/>
              <a:t>prevents</a:t>
            </a:r>
            <a:r>
              <a:rPr lang="en-US" dirty="0"/>
              <a:t> you from engaging?</a:t>
            </a:r>
          </a:p>
          <a:p>
            <a:pPr lvl="1"/>
            <a:r>
              <a:rPr lang="en-US" dirty="0"/>
              <a:t>We don’t have the time</a:t>
            </a:r>
          </a:p>
          <a:p>
            <a:pPr lvl="1"/>
            <a:r>
              <a:rPr lang="en-US" dirty="0"/>
              <a:t>We don’t have the capacity</a:t>
            </a:r>
          </a:p>
          <a:p>
            <a:pPr lvl="1"/>
            <a:r>
              <a:rPr lang="en-US" dirty="0"/>
              <a:t>I don’t have the money/there’s no room in my budget for this</a:t>
            </a:r>
          </a:p>
          <a:p>
            <a:pPr lvl="1"/>
            <a:r>
              <a:rPr lang="en-US" dirty="0"/>
              <a:t>I don’t know what to do</a:t>
            </a:r>
          </a:p>
          <a:p>
            <a:pPr lvl="1"/>
            <a:r>
              <a:rPr lang="en-US" dirty="0"/>
              <a:t>I don’t know how to do it/how to do it well</a:t>
            </a:r>
          </a:p>
        </p:txBody>
      </p:sp>
    </p:spTree>
    <p:extLst>
      <p:ext uri="{BB962C8B-B14F-4D97-AF65-F5344CB8AC3E}">
        <p14:creationId xmlns:p14="http://schemas.microsoft.com/office/powerpoint/2010/main" val="38238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332720" cy="1450757"/>
          </a:xfrm>
        </p:spPr>
        <p:txBody>
          <a:bodyPr>
            <a:normAutofit/>
          </a:bodyPr>
          <a:lstStyle/>
          <a:p>
            <a:pPr algn="ctr"/>
            <a:r>
              <a:rPr lang="en-US" sz="4000" dirty="0"/>
              <a:t>Working with Minors </a:t>
            </a:r>
            <a:br>
              <a:rPr lang="en-US" sz="4000" dirty="0"/>
            </a:br>
            <a:r>
              <a:rPr lang="en-US" sz="4000" dirty="0"/>
              <a:t>(Risk Services) Compliance</a:t>
            </a:r>
          </a:p>
        </p:txBody>
      </p:sp>
      <p:sp>
        <p:nvSpPr>
          <p:cNvPr id="3" name="Content Placeholder 2"/>
          <p:cNvSpPr>
            <a:spLocks noGrp="1"/>
          </p:cNvSpPr>
          <p:nvPr>
            <p:ph idx="1"/>
          </p:nvPr>
        </p:nvSpPr>
        <p:spPr>
          <a:xfrm>
            <a:off x="2346960" y="1845734"/>
            <a:ext cx="7990840" cy="4250266"/>
          </a:xfrm>
        </p:spPr>
        <p:txBody>
          <a:bodyPr>
            <a:normAutofit fontScale="92500" lnSpcReduction="10000"/>
          </a:bodyPr>
          <a:lstStyle/>
          <a:p>
            <a:r>
              <a:rPr lang="en-US" b="1" i="1" dirty="0"/>
              <a:t>If you are hosting or sponsoring a program involving minors:</a:t>
            </a:r>
          </a:p>
          <a:p>
            <a:pPr lvl="1"/>
            <a:r>
              <a:rPr lang="en-US" b="1" i="1" dirty="0"/>
              <a:t>Register</a:t>
            </a:r>
            <a:r>
              <a:rPr lang="en-US" i="1" dirty="0"/>
              <a:t> the program with the Office of Risk Services</a:t>
            </a:r>
          </a:p>
          <a:p>
            <a:pPr lvl="2"/>
            <a:r>
              <a:rPr lang="en-US" i="1" dirty="0"/>
              <a:t>Notification at least 4 weeks before advance, paperwork must be complete 2 weeks in advance</a:t>
            </a:r>
          </a:p>
          <a:p>
            <a:pPr lvl="1"/>
            <a:r>
              <a:rPr lang="en-US" i="1" dirty="0"/>
              <a:t>Complete training on recognizing and reporting child abuse and neglect (</a:t>
            </a:r>
            <a:r>
              <a:rPr lang="en-US" b="1" i="1" dirty="0"/>
              <a:t>Mandatory Reporter 51A</a:t>
            </a:r>
            <a:r>
              <a:rPr lang="en-US" i="1" dirty="0"/>
              <a:t>)</a:t>
            </a:r>
          </a:p>
          <a:p>
            <a:pPr lvl="2"/>
            <a:r>
              <a:rPr lang="en-US" i="1" dirty="0"/>
              <a:t>good for 3 years, takes 30m-1h to complete | </a:t>
            </a:r>
            <a:r>
              <a:rPr lang="en-US" i="1" dirty="0">
                <a:hlinkClick r:id="rId3"/>
              </a:rPr>
              <a:t>https://51a.middlesexcac.org/</a:t>
            </a:r>
            <a:endParaRPr lang="en-US" i="1" dirty="0"/>
          </a:p>
          <a:p>
            <a:pPr lvl="1"/>
            <a:r>
              <a:rPr lang="en-US" i="1" dirty="0"/>
              <a:t> Undergo a </a:t>
            </a:r>
            <a:r>
              <a:rPr lang="en-US" b="1" i="1" dirty="0"/>
              <a:t>Criminal Background Check </a:t>
            </a:r>
            <a:r>
              <a:rPr lang="en-US" i="1" dirty="0"/>
              <a:t>if you are proposing to teach, coach, supervise, mentor or otherwise have </a:t>
            </a:r>
            <a:r>
              <a:rPr lang="en-US" b="1" i="1" dirty="0"/>
              <a:t>direct, potentially unsupervised contact with minors </a:t>
            </a:r>
            <a:r>
              <a:rPr lang="en-US" i="1" dirty="0"/>
              <a:t>in the program</a:t>
            </a:r>
          </a:p>
          <a:p>
            <a:pPr lvl="2"/>
            <a:r>
              <a:rPr lang="en-US" i="1" dirty="0"/>
              <a:t>good for 3 years, may take 1-3 months to process</a:t>
            </a:r>
          </a:p>
          <a:p>
            <a:pPr lvl="2"/>
            <a:r>
              <a:rPr lang="en-US" i="1" dirty="0"/>
              <a:t>Northeastern processes these at cost ($25 each) – you will not be charged, but only run CORIs on students who you know will be engaged in outreach </a:t>
            </a:r>
          </a:p>
          <a:p>
            <a:pPr lvl="1"/>
            <a:r>
              <a:rPr lang="en-US" i="1" dirty="0"/>
              <a:t>Secure </a:t>
            </a:r>
            <a:r>
              <a:rPr lang="en-US" b="1" i="1" dirty="0"/>
              <a:t>Consent to Participate forms </a:t>
            </a:r>
            <a:r>
              <a:rPr lang="en-US" i="1" dirty="0"/>
              <a:t>from the parents/guardians of the participating minors.</a:t>
            </a:r>
          </a:p>
          <a:p>
            <a:pPr lvl="2"/>
            <a:r>
              <a:rPr lang="en-US" i="1" dirty="0"/>
              <a:t>can be collected virtually – but must be collected in advance. </a:t>
            </a:r>
            <a:r>
              <a:rPr lang="en-US" i="1" dirty="0">
                <a:hlinkClick r:id="rId4"/>
              </a:rPr>
              <a:t>Example from 2024 E-Week Program</a:t>
            </a:r>
            <a:endParaRPr lang="en-US" i="1" dirty="0"/>
          </a:p>
          <a:p>
            <a:pPr marL="91440" lvl="1" indent="-91440">
              <a:spcBef>
                <a:spcPts val="1200"/>
              </a:spcBef>
              <a:spcAft>
                <a:spcPts val="200"/>
              </a:spcAft>
              <a:buSzPct val="100000"/>
              <a:buFont typeface="Calibri" panose="020F0502020204030204" pitchFamily="34" charset="0"/>
              <a:buChar char=" "/>
            </a:pPr>
            <a:r>
              <a:rPr lang="en-US" sz="2000" dirty="0">
                <a:solidFill>
                  <a:prstClr val="black"/>
                </a:solidFill>
                <a:hlinkClick r:id="rId5"/>
              </a:rPr>
              <a:t>https://risk-services.sites.northeastern.edu/programs-involving-minors/</a:t>
            </a:r>
            <a:endParaRPr lang="en-US" sz="2000" dirty="0">
              <a:solidFill>
                <a:prstClr val="black"/>
              </a:solidFill>
            </a:endParaRPr>
          </a:p>
          <a:p>
            <a:endParaRPr lang="en-US" i="1" dirty="0"/>
          </a:p>
        </p:txBody>
      </p:sp>
    </p:spTree>
    <p:extLst>
      <p:ext uri="{BB962C8B-B14F-4D97-AF65-F5344CB8AC3E}">
        <p14:creationId xmlns:p14="http://schemas.microsoft.com/office/powerpoint/2010/main" val="4049769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F7487-913B-2FA0-1934-635820189F5A}"/>
              </a:ext>
            </a:extLst>
          </p:cNvPr>
          <p:cNvSpPr>
            <a:spLocks noGrp="1"/>
          </p:cNvSpPr>
          <p:nvPr>
            <p:ph type="title"/>
          </p:nvPr>
        </p:nvSpPr>
        <p:spPr/>
        <p:txBody>
          <a:bodyPr>
            <a:normAutofit/>
          </a:bodyPr>
          <a:lstStyle/>
          <a:p>
            <a:r>
              <a:rPr lang="en-US" sz="4000" dirty="0"/>
              <a:t>Engaging in Outreach – Collaboration w/ CfSE</a:t>
            </a:r>
          </a:p>
        </p:txBody>
      </p:sp>
      <p:sp>
        <p:nvSpPr>
          <p:cNvPr id="3" name="Content Placeholder 2">
            <a:extLst>
              <a:ext uri="{FF2B5EF4-FFF2-40B4-BE49-F238E27FC236}">
                <a16:creationId xmlns:a16="http://schemas.microsoft.com/office/drawing/2014/main" id="{E1C37357-2341-2BED-0AB6-32154A97D88C}"/>
              </a:ext>
            </a:extLst>
          </p:cNvPr>
          <p:cNvSpPr>
            <a:spLocks noGrp="1"/>
          </p:cNvSpPr>
          <p:nvPr>
            <p:ph idx="1"/>
          </p:nvPr>
        </p:nvSpPr>
        <p:spPr>
          <a:xfrm>
            <a:off x="1097279" y="1845734"/>
            <a:ext cx="10578253" cy="2379134"/>
          </a:xfrm>
        </p:spPr>
        <p:txBody>
          <a:bodyPr>
            <a:normAutofit lnSpcReduction="10000"/>
          </a:bodyPr>
          <a:lstStyle/>
          <a:p>
            <a:r>
              <a:rPr lang="en-US" sz="2400" dirty="0"/>
              <a:t>The Center for STEM Education can help your organization engage in outreach in a plethora of ways:</a:t>
            </a:r>
            <a:br>
              <a:rPr lang="en-US" sz="2400" dirty="0"/>
            </a:br>
            <a:br>
              <a:rPr lang="en-US" sz="2400" dirty="0"/>
            </a:br>
            <a:r>
              <a:rPr lang="en-US" sz="2400" dirty="0"/>
              <a:t>1. Helps your organization run its own outreach events</a:t>
            </a:r>
            <a:br>
              <a:rPr lang="en-US" sz="2400" dirty="0"/>
            </a:br>
            <a:r>
              <a:rPr lang="en-US" sz="2400" dirty="0"/>
              <a:t>2. Your organization engages in CfSE-led outreach events</a:t>
            </a:r>
            <a:br>
              <a:rPr lang="en-US" sz="2400" dirty="0"/>
            </a:br>
            <a:r>
              <a:rPr lang="en-US" sz="2400" dirty="0"/>
              <a:t>3. ENGR 4956 – ELO class focused on outreach</a:t>
            </a:r>
            <a:br>
              <a:rPr lang="en-US" sz="2400" dirty="0"/>
            </a:br>
            <a:r>
              <a:rPr lang="en-US" sz="2400" dirty="0"/>
              <a:t>4. Collaboration with STEMout</a:t>
            </a:r>
          </a:p>
        </p:txBody>
      </p:sp>
      <p:pic>
        <p:nvPicPr>
          <p:cNvPr id="7" name="Picture 6">
            <a:extLst>
              <a:ext uri="{FF2B5EF4-FFF2-40B4-BE49-F238E27FC236}">
                <a16:creationId xmlns:a16="http://schemas.microsoft.com/office/drawing/2014/main" id="{B6912D05-0EA6-41A5-F095-CF35AF2630BA}"/>
              </a:ext>
            </a:extLst>
          </p:cNvPr>
          <p:cNvPicPr>
            <a:picLocks noChangeAspect="1"/>
          </p:cNvPicPr>
          <p:nvPr/>
        </p:nvPicPr>
        <p:blipFill>
          <a:blip r:embed="rId2"/>
          <a:stretch>
            <a:fillRect/>
          </a:stretch>
        </p:blipFill>
        <p:spPr>
          <a:xfrm>
            <a:off x="4691236" y="4120959"/>
            <a:ext cx="3114244" cy="1948851"/>
          </a:xfrm>
          <a:prstGeom prst="rect">
            <a:avLst/>
          </a:prstGeom>
        </p:spPr>
      </p:pic>
      <p:pic>
        <p:nvPicPr>
          <p:cNvPr id="13" name="Picture 12">
            <a:extLst>
              <a:ext uri="{FF2B5EF4-FFF2-40B4-BE49-F238E27FC236}">
                <a16:creationId xmlns:a16="http://schemas.microsoft.com/office/drawing/2014/main" id="{E2C44A38-51A3-4D76-9F0B-E76D24B216F3}"/>
              </a:ext>
            </a:extLst>
          </p:cNvPr>
          <p:cNvPicPr>
            <a:picLocks noChangeAspect="1"/>
          </p:cNvPicPr>
          <p:nvPr/>
        </p:nvPicPr>
        <p:blipFill>
          <a:blip r:embed="rId3"/>
          <a:stretch>
            <a:fillRect/>
          </a:stretch>
        </p:blipFill>
        <p:spPr>
          <a:xfrm>
            <a:off x="1652054" y="4120959"/>
            <a:ext cx="1975452" cy="1975452"/>
          </a:xfrm>
          <a:prstGeom prst="rect">
            <a:avLst/>
          </a:prstGeom>
        </p:spPr>
      </p:pic>
      <p:pic>
        <p:nvPicPr>
          <p:cNvPr id="15" name="Picture 14">
            <a:extLst>
              <a:ext uri="{FF2B5EF4-FFF2-40B4-BE49-F238E27FC236}">
                <a16:creationId xmlns:a16="http://schemas.microsoft.com/office/drawing/2014/main" id="{D194F408-AE61-3B22-1C05-19F67025E1BE}"/>
              </a:ext>
            </a:extLst>
          </p:cNvPr>
          <p:cNvPicPr>
            <a:picLocks noChangeAspect="1"/>
          </p:cNvPicPr>
          <p:nvPr/>
        </p:nvPicPr>
        <p:blipFill>
          <a:blip r:embed="rId4"/>
          <a:stretch>
            <a:fillRect/>
          </a:stretch>
        </p:blipFill>
        <p:spPr>
          <a:xfrm>
            <a:off x="8670743" y="4134599"/>
            <a:ext cx="2139526" cy="1975452"/>
          </a:xfrm>
          <a:prstGeom prst="rect">
            <a:avLst/>
          </a:prstGeom>
        </p:spPr>
      </p:pic>
    </p:spTree>
    <p:extLst>
      <p:ext uri="{BB962C8B-B14F-4D97-AF65-F5344CB8AC3E}">
        <p14:creationId xmlns:p14="http://schemas.microsoft.com/office/powerpoint/2010/main" val="1404458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9516B6-F92A-DC4C-2FE2-EC6587BE97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4D7C8E-03CF-15EB-885E-2B13A4409FEE}"/>
              </a:ext>
            </a:extLst>
          </p:cNvPr>
          <p:cNvSpPr>
            <a:spLocks noGrp="1"/>
          </p:cNvSpPr>
          <p:nvPr>
            <p:ph type="title"/>
          </p:nvPr>
        </p:nvSpPr>
        <p:spPr/>
        <p:txBody>
          <a:bodyPr>
            <a:normAutofit/>
          </a:bodyPr>
          <a:lstStyle/>
          <a:p>
            <a:r>
              <a:rPr lang="en-US" sz="4000" dirty="0"/>
              <a:t>Engaging in Outreach – Collaboration w/ CfSE</a:t>
            </a:r>
          </a:p>
        </p:txBody>
      </p:sp>
      <p:sp>
        <p:nvSpPr>
          <p:cNvPr id="3" name="Content Placeholder 2">
            <a:extLst>
              <a:ext uri="{FF2B5EF4-FFF2-40B4-BE49-F238E27FC236}">
                <a16:creationId xmlns:a16="http://schemas.microsoft.com/office/drawing/2014/main" id="{406BDDB1-3E7C-E87F-15ED-1ACA0E9648D2}"/>
              </a:ext>
            </a:extLst>
          </p:cNvPr>
          <p:cNvSpPr>
            <a:spLocks noGrp="1"/>
          </p:cNvSpPr>
          <p:nvPr>
            <p:ph idx="1"/>
          </p:nvPr>
        </p:nvSpPr>
        <p:spPr>
          <a:xfrm>
            <a:off x="541867" y="1845734"/>
            <a:ext cx="11133665" cy="3274908"/>
          </a:xfrm>
        </p:spPr>
        <p:txBody>
          <a:bodyPr>
            <a:normAutofit fontScale="92500"/>
          </a:bodyPr>
          <a:lstStyle/>
          <a:p>
            <a:r>
              <a:rPr lang="en-US" sz="2400" dirty="0"/>
              <a:t>1. The Center helps your organization run its own events. We can help with:</a:t>
            </a:r>
          </a:p>
          <a:p>
            <a:pPr lvl="1"/>
            <a:r>
              <a:rPr lang="en-US" sz="2400" dirty="0"/>
              <a:t>identification of partner schools, teachers, or other groups looking for outreach</a:t>
            </a:r>
          </a:p>
          <a:p>
            <a:pPr lvl="1"/>
            <a:r>
              <a:rPr lang="en-US" sz="2400" dirty="0"/>
              <a:t>curriculum content development / refinement</a:t>
            </a:r>
          </a:p>
          <a:p>
            <a:pPr lvl="1"/>
            <a:r>
              <a:rPr lang="en-US" sz="2400" dirty="0"/>
              <a:t>reserving space on campus</a:t>
            </a:r>
          </a:p>
          <a:p>
            <a:pPr lvl="1"/>
            <a:r>
              <a:rPr lang="en-US" sz="2400" dirty="0"/>
              <a:t>advertising for your outreach events (to our affiliated teachers, students, school districts) </a:t>
            </a:r>
          </a:p>
          <a:p>
            <a:pPr lvl="1"/>
            <a:r>
              <a:rPr lang="en-US" sz="2400" dirty="0"/>
              <a:t>recruitment of volunteers to help run your events</a:t>
            </a:r>
          </a:p>
          <a:p>
            <a:pPr lvl="1"/>
            <a:r>
              <a:rPr lang="en-US" sz="2400" dirty="0"/>
              <a:t>training of membership to support your outreach initiatives</a:t>
            </a:r>
          </a:p>
          <a:p>
            <a:pPr lvl="1"/>
            <a:r>
              <a:rPr lang="en-US" sz="2400" dirty="0"/>
              <a:t>help with required paperwork</a:t>
            </a:r>
          </a:p>
          <a:p>
            <a:pPr marL="0" indent="0">
              <a:buNone/>
            </a:pPr>
            <a:endParaRPr lang="en-US" sz="2400" dirty="0"/>
          </a:p>
        </p:txBody>
      </p:sp>
      <p:sp>
        <p:nvSpPr>
          <p:cNvPr id="6" name="TextBox 5">
            <a:extLst>
              <a:ext uri="{FF2B5EF4-FFF2-40B4-BE49-F238E27FC236}">
                <a16:creationId xmlns:a16="http://schemas.microsoft.com/office/drawing/2014/main" id="{BF9B00BB-CC07-EF92-E7B6-C7A3D8F034DA}"/>
              </a:ext>
            </a:extLst>
          </p:cNvPr>
          <p:cNvSpPr txBox="1"/>
          <p:nvPr/>
        </p:nvSpPr>
        <p:spPr>
          <a:xfrm>
            <a:off x="1312333" y="5127417"/>
            <a:ext cx="6096000" cy="923330"/>
          </a:xfrm>
          <a:prstGeom prst="rect">
            <a:avLst/>
          </a:prstGeom>
          <a:noFill/>
        </p:spPr>
        <p:txBody>
          <a:bodyPr wrap="square">
            <a:spAutoFit/>
          </a:bodyPr>
          <a:lstStyle/>
          <a:p>
            <a:r>
              <a:rPr lang="en-US" b="1" dirty="0"/>
              <a:t>Northeastern Outreach Database</a:t>
            </a:r>
            <a:r>
              <a:rPr lang="en-US" dirty="0"/>
              <a:t>: </a:t>
            </a:r>
          </a:p>
          <a:p>
            <a:r>
              <a:rPr lang="en-US" dirty="0">
                <a:hlinkClick r:id="rId2"/>
              </a:rPr>
              <a:t>https://docs.google.com/spreadsheets/d/1x3qTPKGW21vDAT_AY7wXIg3C8xCboTgiZ2LrKNJVskc/edit?usp=sharing</a:t>
            </a:r>
            <a:endParaRPr lang="en-US" dirty="0"/>
          </a:p>
        </p:txBody>
      </p:sp>
      <p:sp>
        <p:nvSpPr>
          <p:cNvPr id="7" name="TextBox 6">
            <a:extLst>
              <a:ext uri="{FF2B5EF4-FFF2-40B4-BE49-F238E27FC236}">
                <a16:creationId xmlns:a16="http://schemas.microsoft.com/office/drawing/2014/main" id="{52C96A9E-B087-CE5F-668C-2E946E5EB0E7}"/>
              </a:ext>
            </a:extLst>
          </p:cNvPr>
          <p:cNvSpPr txBox="1"/>
          <p:nvPr/>
        </p:nvSpPr>
        <p:spPr>
          <a:xfrm>
            <a:off x="7755468" y="5127417"/>
            <a:ext cx="3462866" cy="923330"/>
          </a:xfrm>
          <a:prstGeom prst="rect">
            <a:avLst/>
          </a:prstGeom>
          <a:noFill/>
        </p:spPr>
        <p:txBody>
          <a:bodyPr wrap="square" rtlCol="0">
            <a:spAutoFit/>
          </a:bodyPr>
          <a:lstStyle/>
          <a:p>
            <a:r>
              <a:rPr lang="en-US" dirty="0"/>
              <a:t>Collecting: </a:t>
            </a:r>
          </a:p>
          <a:p>
            <a:r>
              <a:rPr lang="en-US" dirty="0"/>
              <a:t>• club outreach coordinator info </a:t>
            </a:r>
            <a:br>
              <a:rPr lang="en-US" dirty="0"/>
            </a:br>
            <a:r>
              <a:rPr lang="en-US" dirty="0"/>
              <a:t>• outreach being done by clubs</a:t>
            </a:r>
          </a:p>
        </p:txBody>
      </p:sp>
    </p:spTree>
    <p:extLst>
      <p:ext uri="{BB962C8B-B14F-4D97-AF65-F5344CB8AC3E}">
        <p14:creationId xmlns:p14="http://schemas.microsoft.com/office/powerpoint/2010/main" val="2879038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833FC-7016-A5FB-DF14-B36BA9CCC5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2B909C-F0A0-D8BD-3E22-13B0B8C09487}"/>
              </a:ext>
            </a:extLst>
          </p:cNvPr>
          <p:cNvSpPr>
            <a:spLocks noGrp="1"/>
          </p:cNvSpPr>
          <p:nvPr>
            <p:ph type="title"/>
          </p:nvPr>
        </p:nvSpPr>
        <p:spPr/>
        <p:txBody>
          <a:bodyPr>
            <a:normAutofit/>
          </a:bodyPr>
          <a:lstStyle/>
          <a:p>
            <a:r>
              <a:rPr lang="en-US" sz="4000" dirty="0"/>
              <a:t>Engaging in Outreach – Collaboration w/ CfSE</a:t>
            </a:r>
          </a:p>
        </p:txBody>
      </p:sp>
      <p:sp>
        <p:nvSpPr>
          <p:cNvPr id="3" name="Content Placeholder 2">
            <a:extLst>
              <a:ext uri="{FF2B5EF4-FFF2-40B4-BE49-F238E27FC236}">
                <a16:creationId xmlns:a16="http://schemas.microsoft.com/office/drawing/2014/main" id="{35C7FEFF-D7C9-EBCC-1E3E-A344E34675EC}"/>
              </a:ext>
            </a:extLst>
          </p:cNvPr>
          <p:cNvSpPr>
            <a:spLocks noGrp="1"/>
          </p:cNvSpPr>
          <p:nvPr>
            <p:ph idx="1"/>
          </p:nvPr>
        </p:nvSpPr>
        <p:spPr>
          <a:xfrm>
            <a:off x="936412" y="2656841"/>
            <a:ext cx="10578253" cy="2463800"/>
          </a:xfrm>
        </p:spPr>
        <p:txBody>
          <a:bodyPr>
            <a:normAutofit/>
          </a:bodyPr>
          <a:lstStyle/>
          <a:p>
            <a:r>
              <a:rPr lang="en-US" sz="3200" dirty="0"/>
              <a:t>2. Your organization engages in CfSE-led events:</a:t>
            </a:r>
          </a:p>
          <a:p>
            <a:pPr lvl="1"/>
            <a:r>
              <a:rPr lang="en-US" sz="2800" dirty="0"/>
              <a:t>STEM Field Trips: Fridays on-campus</a:t>
            </a:r>
          </a:p>
          <a:p>
            <a:pPr lvl="1"/>
            <a:r>
              <a:rPr lang="en-US" sz="2800" dirty="0"/>
              <a:t>Reverse Field Trips: Tuesdays/Wednesdays at schools around the city</a:t>
            </a:r>
          </a:p>
          <a:p>
            <a:pPr lvl="1"/>
            <a:r>
              <a:rPr lang="en-US" sz="2800" dirty="0"/>
              <a:t>BPS STEM Fair (March 7)</a:t>
            </a:r>
          </a:p>
          <a:p>
            <a:pPr lvl="1"/>
            <a:r>
              <a:rPr lang="en-US" sz="2800" dirty="0"/>
              <a:t>Engineering for Everyone Expo (February 20)</a:t>
            </a:r>
          </a:p>
        </p:txBody>
      </p:sp>
    </p:spTree>
    <p:extLst>
      <p:ext uri="{BB962C8B-B14F-4D97-AF65-F5344CB8AC3E}">
        <p14:creationId xmlns:p14="http://schemas.microsoft.com/office/powerpoint/2010/main" val="618211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2A4B30-05C6-0AA9-20AE-6ACE5EDBF5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9DBC8B-F3B5-682D-459B-97A570AC89A1}"/>
              </a:ext>
            </a:extLst>
          </p:cNvPr>
          <p:cNvSpPr>
            <a:spLocks noGrp="1"/>
          </p:cNvSpPr>
          <p:nvPr>
            <p:ph type="title"/>
          </p:nvPr>
        </p:nvSpPr>
        <p:spPr/>
        <p:txBody>
          <a:bodyPr/>
          <a:lstStyle/>
          <a:p>
            <a:r>
              <a:rPr lang="en-US" dirty="0"/>
              <a:t>STEM Field Trip Series</a:t>
            </a:r>
          </a:p>
        </p:txBody>
      </p:sp>
      <p:sp>
        <p:nvSpPr>
          <p:cNvPr id="3" name="Content Placeholder 2">
            <a:extLst>
              <a:ext uri="{FF2B5EF4-FFF2-40B4-BE49-F238E27FC236}">
                <a16:creationId xmlns:a16="http://schemas.microsoft.com/office/drawing/2014/main" id="{93917263-F4D3-DDFD-5A7D-E10595C9D785}"/>
              </a:ext>
            </a:extLst>
          </p:cNvPr>
          <p:cNvSpPr>
            <a:spLocks noGrp="1"/>
          </p:cNvSpPr>
          <p:nvPr>
            <p:ph idx="1"/>
          </p:nvPr>
        </p:nvSpPr>
        <p:spPr>
          <a:xfrm>
            <a:off x="838200" y="1825625"/>
            <a:ext cx="10515600" cy="2179108"/>
          </a:xfrm>
        </p:spPr>
        <p:txBody>
          <a:bodyPr>
            <a:noAutofit/>
          </a:bodyPr>
          <a:lstStyle/>
          <a:p>
            <a:r>
              <a:rPr lang="en-US" sz="1400" dirty="0"/>
              <a:t>Most Fridays during the academic school year (September-April), we invite 30-60 x 4</a:t>
            </a:r>
            <a:r>
              <a:rPr lang="en-US" sz="1400" baseline="30000" dirty="0"/>
              <a:t>th</a:t>
            </a:r>
            <a:r>
              <a:rPr lang="en-US" sz="1400" dirty="0"/>
              <a:t>-8</a:t>
            </a:r>
            <a:r>
              <a:rPr lang="en-US" sz="1400" baseline="30000" dirty="0"/>
              <a:t>th</a:t>
            </a:r>
            <a:r>
              <a:rPr lang="en-US" sz="1400" dirty="0"/>
              <a:t> grade students to campus for a day of hands-on engineering and science activities.  These take place on campus (in Curry Student Center and Cabral Center) and typically run 9:30am – 1:30pm. Student organizations can come to these and help run existing activities, or if student groups have come up with their own outreach activity, run that for visiting students. We typically look for 2-5 student org volunteers to help for these days. </a:t>
            </a:r>
          </a:p>
          <a:p>
            <a:r>
              <a:rPr lang="en-US" sz="1400" dirty="0"/>
              <a:t>To sign up for this, </a:t>
            </a:r>
            <a:r>
              <a:rPr lang="en-US" sz="1400" dirty="0">
                <a:hlinkClick r:id="rId2"/>
              </a:rPr>
              <a:t>please visit this sign-up sheet</a:t>
            </a:r>
            <a:r>
              <a:rPr lang="en-US" sz="1400" dirty="0"/>
              <a:t> and pick 1 date for your STEM field trip this semester (due to large interest, we can only provide 1 date/semester). Write down your org name and info in columns B,C,D and I will be in touch to confirm your date with you and follow-up logistics. If a group has already picked a date, please don’t write over them (document is set to public edit access).  Some field trips we have selected our topics already, so some dates may be more fitting for certain student groups (ex: 9/26 or 10/10 are good fits for ASME, 10/17 is good for ASCE, 10/3 or 11/7 are good for IEEE or </a:t>
            </a:r>
            <a:r>
              <a:rPr lang="en-US" sz="1400" dirty="0" err="1"/>
              <a:t>ReNU</a:t>
            </a:r>
            <a:r>
              <a:rPr lang="en-US" sz="1400" dirty="0"/>
              <a:t>.  Dates we have not finalized activities for, we are more flexible and can work with new student organizations or org-created activities. </a:t>
            </a:r>
          </a:p>
          <a:p>
            <a:pPr marL="0" indent="0">
              <a:buNone/>
            </a:pPr>
            <a:endParaRPr lang="en-US" sz="1400" dirty="0"/>
          </a:p>
        </p:txBody>
      </p:sp>
      <p:pic>
        <p:nvPicPr>
          <p:cNvPr id="5" name="Picture 4" descr="A collage of people in a classroom&#10;&#10;AI-generated content may be incorrect.">
            <a:extLst>
              <a:ext uri="{FF2B5EF4-FFF2-40B4-BE49-F238E27FC236}">
                <a16:creationId xmlns:a16="http://schemas.microsoft.com/office/drawing/2014/main" id="{05C7B8B0-ED6E-A3B5-445A-A207BEAFE2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3759" y="4568331"/>
            <a:ext cx="1428750" cy="1428750"/>
          </a:xfrm>
          <a:prstGeom prst="rect">
            <a:avLst/>
          </a:prstGeom>
        </p:spPr>
      </p:pic>
      <p:pic>
        <p:nvPicPr>
          <p:cNvPr id="7" name="Picture 6">
            <a:extLst>
              <a:ext uri="{FF2B5EF4-FFF2-40B4-BE49-F238E27FC236}">
                <a16:creationId xmlns:a16="http://schemas.microsoft.com/office/drawing/2014/main" id="{C4276676-FCC2-9E49-1F3D-5FEBB9F8BFF2}"/>
              </a:ext>
            </a:extLst>
          </p:cNvPr>
          <p:cNvPicPr>
            <a:picLocks noChangeAspect="1"/>
          </p:cNvPicPr>
          <p:nvPr/>
        </p:nvPicPr>
        <p:blipFill>
          <a:blip r:embed="rId4"/>
          <a:stretch>
            <a:fillRect/>
          </a:stretch>
        </p:blipFill>
        <p:spPr>
          <a:xfrm>
            <a:off x="838200" y="4227271"/>
            <a:ext cx="8674704" cy="2110870"/>
          </a:xfrm>
          <a:prstGeom prst="rect">
            <a:avLst/>
          </a:prstGeom>
        </p:spPr>
      </p:pic>
    </p:spTree>
    <p:extLst>
      <p:ext uri="{BB962C8B-B14F-4D97-AF65-F5344CB8AC3E}">
        <p14:creationId xmlns:p14="http://schemas.microsoft.com/office/powerpoint/2010/main" val="2002914851"/>
      </p:ext>
    </p:extLst>
  </p:cSld>
  <p:clrMapOvr>
    <a:masterClrMapping/>
  </p:clrMapOvr>
</p:sld>
</file>

<file path=ppt/theme/theme1.xml><?xml version="1.0" encoding="utf-8"?>
<a:theme xmlns:a="http://schemas.openxmlformats.org/drawingml/2006/main" name="Retrospect">
  <a:themeElements>
    <a:clrScheme name="Custom 2">
      <a:dk1>
        <a:srgbClr val="000000"/>
      </a:dk1>
      <a:lt1>
        <a:sysClr val="window" lastClr="FFFFFF"/>
      </a:lt1>
      <a:dk2>
        <a:srgbClr val="637052"/>
      </a:dk2>
      <a:lt2>
        <a:srgbClr val="CCDDEA"/>
      </a:lt2>
      <a:accent1>
        <a:srgbClr val="A4804A"/>
      </a:accent1>
      <a:accent2>
        <a:srgbClr val="C8102E"/>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4BBD397175795449463B219CFCB0936" ma:contentTypeVersion="15" ma:contentTypeDescription="Create a new document." ma:contentTypeScope="" ma:versionID="ce6af3059af9bf0dcec1c1f600b2660c">
  <xsd:schema xmlns:xsd="http://www.w3.org/2001/XMLSchema" xmlns:xs="http://www.w3.org/2001/XMLSchema" xmlns:p="http://schemas.microsoft.com/office/2006/metadata/properties" xmlns:ns2="d8bf8069-e75a-494a-9dc4-9b9759208de3" xmlns:ns3="b047f9a9-30d5-4c91-8df4-dae686ac63a1" targetNamespace="http://schemas.microsoft.com/office/2006/metadata/properties" ma:root="true" ma:fieldsID="15289b615a25f86364140d000efa989d" ns2:_="" ns3:_="">
    <xsd:import namespace="d8bf8069-e75a-494a-9dc4-9b9759208de3"/>
    <xsd:import namespace="b047f9a9-30d5-4c91-8df4-dae686ac63a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SearchPropertie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bf8069-e75a-494a-9dc4-9b9759208d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99a8f194-becd-4f93-a34b-b9b3045b7873" ma:termSetId="09814cd3-568e-fe90-9814-8d621ff8fb84" ma:anchorId="fba54fb3-c3e1-fe81-a776-ca4b69148c4d" ma:open="true" ma:isKeyword="false">
      <xsd:complexType>
        <xsd:sequence>
          <xsd:element ref="pc:Terms" minOccurs="0" maxOccurs="1"/>
        </xsd:sequence>
      </xsd:complex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47f9a9-30d5-4c91-8df4-dae686ac63a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42b2a83b-3b3a-4f83-b05e-cc134387723b}" ma:internalName="TaxCatchAll" ma:showField="CatchAllData" ma:web="b047f9a9-30d5-4c91-8df4-dae686ac63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8bf8069-e75a-494a-9dc4-9b9759208de3">
      <Terms xmlns="http://schemas.microsoft.com/office/infopath/2007/PartnerControls"/>
    </lcf76f155ced4ddcb4097134ff3c332f>
    <TaxCatchAll xmlns="b047f9a9-30d5-4c91-8df4-dae686ac63a1" xsi:nil="true"/>
    <SharedWithUsers xmlns="b047f9a9-30d5-4c91-8df4-dae686ac63a1">
      <UserInfo>
        <DisplayName/>
        <AccountId xsi:nil="true"/>
        <AccountType/>
      </UserInfo>
    </SharedWithUsers>
    <MediaLengthInSeconds xmlns="d8bf8069-e75a-494a-9dc4-9b9759208de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0B0215C-18A8-46DE-824A-022E36E064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bf8069-e75a-494a-9dc4-9b9759208de3"/>
    <ds:schemaRef ds:uri="b047f9a9-30d5-4c91-8df4-dae686ac63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891BA07-0E31-40AA-961E-6BE6509BADD7}">
  <ds:schemaRefs>
    <ds:schemaRef ds:uri="http://schemas.microsoft.com/office/2006/metadata/properties"/>
    <ds:schemaRef ds:uri="http://schemas.microsoft.com/office/infopath/2007/PartnerControls"/>
    <ds:schemaRef ds:uri="d8bf8069-e75a-494a-9dc4-9b9759208de3"/>
    <ds:schemaRef ds:uri="b047f9a9-30d5-4c91-8df4-dae686ac63a1"/>
  </ds:schemaRefs>
</ds:datastoreItem>
</file>

<file path=customXml/itemProps3.xml><?xml version="1.0" encoding="utf-8"?>
<ds:datastoreItem xmlns:ds="http://schemas.openxmlformats.org/officeDocument/2006/customXml" ds:itemID="{E2541EA9-3DFF-45BA-8674-3F51FF976C02}">
  <ds:schemaRefs>
    <ds:schemaRef ds:uri="http://schemas.microsoft.com/sharepoint/v3/contenttype/forms"/>
  </ds:schemaRefs>
</ds:datastoreItem>
</file>

<file path=docMetadata/LabelInfo.xml><?xml version="1.0" encoding="utf-8"?>
<clbl:labelList xmlns:clbl="http://schemas.microsoft.com/office/2020/mipLabelMetadata">
  <clbl:label id="{7893ce20-a697-4fd6-a4da-14011f6a471d}" enabled="1" method="Standard" siteId="{a8eec281-aaa3-4dae-ac9b-9a398b9215e7}" removed="0"/>
</clbl:labelList>
</file>

<file path=docProps/app.xml><?xml version="1.0" encoding="utf-8"?>
<Properties xmlns="http://schemas.openxmlformats.org/officeDocument/2006/extended-properties" xmlns:vt="http://schemas.openxmlformats.org/officeDocument/2006/docPropsVTypes">
  <Template>TM02900769[[fn=Retrospect]]</Template>
  <TotalTime>4442</TotalTime>
  <Words>1942</Words>
  <Application>Microsoft Office PowerPoint</Application>
  <PresentationFormat>Widescreen</PresentationFormat>
  <Paragraphs>115</Paragraphs>
  <Slides>15</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Aptos</vt:lpstr>
      <vt:lpstr>Calibri</vt:lpstr>
      <vt:lpstr>Calibri Light</vt:lpstr>
      <vt:lpstr>Wingdings</vt:lpstr>
      <vt:lpstr>Retrospect</vt:lpstr>
      <vt:lpstr>PowerPoint Presentation</vt:lpstr>
      <vt:lpstr>Why are universities engaged in outreach?</vt:lpstr>
      <vt:lpstr>Community Outreach  - Why?</vt:lpstr>
      <vt:lpstr>Motivation</vt:lpstr>
      <vt:lpstr>Working with Minors  (Risk Services) Compliance</vt:lpstr>
      <vt:lpstr>Engaging in Outreach – Collaboration w/ CfSE</vt:lpstr>
      <vt:lpstr>Engaging in Outreach – Collaboration w/ CfSE</vt:lpstr>
      <vt:lpstr>Engaging in Outreach – Collaboration w/ CfSE</vt:lpstr>
      <vt:lpstr>STEM Field Trip Series</vt:lpstr>
      <vt:lpstr>Reverse STEM field trips</vt:lpstr>
      <vt:lpstr>BPS STEM Fair – March 7</vt:lpstr>
      <vt:lpstr>Engineering for Everyone Expo</vt:lpstr>
      <vt:lpstr>Engaging in Outreach – Collaboration w/ CfSE</vt:lpstr>
      <vt:lpstr>ENGR 4956:  Community-Based Integration Experience</vt:lpstr>
      <vt:lpstr>Collaboration with STEMOut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Fuchs, Nicolas</dc:creator>
  <cp:lastModifiedBy>Fuchs, Nicolas</cp:lastModifiedBy>
  <cp:revision>12</cp:revision>
  <dcterms:created xsi:type="dcterms:W3CDTF">2023-08-28T14:55:59Z</dcterms:created>
  <dcterms:modified xsi:type="dcterms:W3CDTF">2025-09-09T21:50:14Z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0x010100F4BBD397175795449463B219CFCB0936</vt:lpwstr>
  </property>
  <property fmtid="{D5CDD505-2E9C-101B-9397-08002B2CF9AE}" pid="3" name="Order">
    <vt:r8>1078700</vt:r8>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y fmtid="{D5CDD505-2E9C-101B-9397-08002B2CF9AE}" pid="7" name="MediaServiceImageTags">
    <vt:lpwstr/>
  </property>
</Properties>
</file>