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429" r:id="rId2"/>
    <p:sldId id="436" r:id="rId3"/>
    <p:sldId id="437" r:id="rId4"/>
    <p:sldId id="438" r:id="rId5"/>
    <p:sldId id="439" r:id="rId6"/>
    <p:sldId id="445" r:id="rId7"/>
    <p:sldId id="443" r:id="rId8"/>
    <p:sldId id="440" r:id="rId9"/>
    <p:sldId id="446" r:id="rId10"/>
    <p:sldId id="447" r:id="rId11"/>
    <p:sldId id="455" r:id="rId12"/>
    <p:sldId id="448" r:id="rId13"/>
    <p:sldId id="450" r:id="rId14"/>
    <p:sldId id="449" r:id="rId15"/>
    <p:sldId id="451" r:id="rId16"/>
    <p:sldId id="452" r:id="rId17"/>
    <p:sldId id="454" r:id="rId18"/>
    <p:sldId id="444" r:id="rId19"/>
    <p:sldId id="457" r:id="rId20"/>
    <p:sldId id="456"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804A"/>
    <a:srgbClr val="C8102E"/>
    <a:srgbClr val="CA1A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8AA96-E0AF-4434-9B52-BA13605462B5}" v="39" dt="2023-07-26T14:13:37.693"/>
    <p1510:client id="{2026578F-9214-4BC7-BA90-5A56D66D7358}" v="472" dt="2023-07-25T19:46:51.639"/>
    <p1510:client id="{27BE5D75-956D-4C3C-A4D4-189A22AF5145}" v="1058" dt="2023-08-02T14:05:23.080"/>
    <p1510:client id="{2A6071E4-94FA-4FAC-99DE-050FE54121B7}" v="76" dt="2023-08-01T13:24:21.836"/>
    <p1510:client id="{2EE2B78A-706F-4610-9498-47B555940242}" v="68" dt="2023-07-28T13:59:37.287"/>
    <p1510:client id="{3822AB16-AA60-4CA2-8AD2-E14675965FAC}" v="1" dt="2023-07-25T17:10:58.947"/>
    <p1510:client id="{3E1C661A-A7AF-4955-B1E4-747F941FD43A}" v="36" dt="2023-07-26T12:40:10.797"/>
    <p1510:client id="{4817F638-36D4-4153-BBB4-1B22F9F494AB}" v="967" dt="2023-07-25T18:42:35.389"/>
    <p1510:client id="{48397715-4D2D-46E5-AC66-7AD5A8A01C51}" v="7" dt="2023-07-31T19:56:39.589"/>
    <p1510:client id="{5153EBDE-70EA-42C3-9C59-C88D9417B33C}" v="10" dt="2023-08-02T14:05:39.956"/>
    <p1510:client id="{517CDEDD-5A31-4CF0-B99E-6D1379A5E1B9}" v="22" dt="2023-07-25T21:21:14.914"/>
    <p1510:client id="{5B20A70F-621E-4875-8BEA-E2B0D22933E2}" v="518" dt="2023-07-31T18:53:49.634"/>
    <p1510:client id="{614669FA-B5D8-482E-8DD3-C05D447EDDC2}" v="1264" dt="2023-07-26T19:31:21.304"/>
    <p1510:client id="{673181B8-553E-4D41-8A78-5B2DBCC45528}" v="304" dt="2023-07-31T15:29:13.613"/>
    <p1510:client id="{8EC3863C-95BF-4F02-B83E-E6D90A20328D}" v="7" dt="2023-07-28T13:43:18.116"/>
    <p1510:client id="{9029495D-EFEA-4A43-9C03-A3FCCE125568}" v="2973" dt="2023-07-26T19:36:58.322"/>
    <p1510:client id="{9E1DD013-FB43-4E13-9FBE-3D370BFA9ACF}" v="33" dt="2023-07-28T12:02:13.242"/>
    <p1510:client id="{A779B6B1-EBF7-4218-8E24-4AE3C664D372}" v="46" dt="2023-07-31T12:30:14.554"/>
    <p1510:client id="{C78FD345-D26D-4BEB-8D0D-FD9DCB059F6E}" v="51" dt="2023-07-24T17:55:43.111"/>
    <p1510:client id="{D480D3D5-B392-4C5D-8B27-471929D65D6A}" v="949" dt="2023-07-25T19:58:48.766"/>
    <p1510:client id="{D6DDFC56-E27B-4DD1-9D13-28B6EF2D81EC}" v="7" dt="2023-08-01T13:45:57.732"/>
    <p1510:client id="{EE7560D5-EA36-4980-8A8B-4716B734EA97}" v="4080" dt="2023-07-25T18:18:46.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658"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73D30E-28B5-F042-9B01-B90C94045790}" type="datetime1">
              <a:rPr lang="en-US" smtClean="0"/>
              <a:t>8/2/2023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92BD55-9183-C144-BA86-535777B650CA}" type="slidenum">
              <a:rPr lang="en-US" smtClean="0"/>
              <a:t>‹#›</a:t>
            </a:fld>
            <a:endParaRPr lang="en-US"/>
          </a:p>
        </p:txBody>
      </p:sp>
    </p:spTree>
    <p:extLst>
      <p:ext uri="{BB962C8B-B14F-4D97-AF65-F5344CB8AC3E}">
        <p14:creationId xmlns:p14="http://schemas.microsoft.com/office/powerpoint/2010/main" val="36061141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2737C3-AC76-E74C-A9F9-F3CC1497C66B}" type="datetime1">
              <a:rPr lang="en-US" smtClean="0"/>
              <a:t>8/2/2023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4D64B7-6A93-5140-994A-82F3CD2023EE}" type="slidenum">
              <a:rPr lang="en-US" smtClean="0"/>
              <a:t>‹#›</a:t>
            </a:fld>
            <a:endParaRPr lang="en-US"/>
          </a:p>
        </p:txBody>
      </p:sp>
    </p:spTree>
    <p:extLst>
      <p:ext uri="{BB962C8B-B14F-4D97-AF65-F5344CB8AC3E}">
        <p14:creationId xmlns:p14="http://schemas.microsoft.com/office/powerpoint/2010/main" val="28327056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Put the joint pose video as an example of future work here</a:t>
            </a:r>
          </a:p>
        </p:txBody>
      </p:sp>
      <p:sp>
        <p:nvSpPr>
          <p:cNvPr id="4" name="Slide Number Placeholder 3"/>
          <p:cNvSpPr>
            <a:spLocks noGrp="1"/>
          </p:cNvSpPr>
          <p:nvPr>
            <p:ph type="sldNum" sz="quarter" idx="5"/>
          </p:nvPr>
        </p:nvSpPr>
        <p:spPr/>
        <p:txBody>
          <a:bodyPr/>
          <a:lstStyle/>
          <a:p>
            <a:fld id="{FD4D64B7-6A93-5140-994A-82F3CD2023EE}" type="slidenum">
              <a:rPr lang="en-US" smtClean="0"/>
              <a:t>17</a:t>
            </a:fld>
            <a:endParaRPr lang="en-US"/>
          </a:p>
        </p:txBody>
      </p:sp>
    </p:spTree>
    <p:extLst>
      <p:ext uri="{BB962C8B-B14F-4D97-AF65-F5344CB8AC3E}">
        <p14:creationId xmlns:p14="http://schemas.microsoft.com/office/powerpoint/2010/main" val="2361373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0432" y="1525413"/>
            <a:ext cx="7772400" cy="1102519"/>
          </a:xfrm>
        </p:spPr>
        <p:txBody>
          <a:bodyPr/>
          <a:lstStyle>
            <a:lvl1pPr>
              <a:defRPr>
                <a:latin typeface="Times" charset="0"/>
                <a:ea typeface="Times" charset="0"/>
                <a:cs typeface="Times" charset="0"/>
              </a:defRPr>
            </a:lvl1pPr>
          </a:lstStyle>
          <a:p>
            <a:r>
              <a:rPr lang="en-US"/>
              <a:t>Click to edit Master title style</a:t>
            </a:r>
          </a:p>
        </p:txBody>
      </p:sp>
      <p:sp>
        <p:nvSpPr>
          <p:cNvPr id="3" name="Subtitle 2"/>
          <p:cNvSpPr>
            <a:spLocks noGrp="1"/>
          </p:cNvSpPr>
          <p:nvPr>
            <p:ph type="subTitle" idx="1"/>
          </p:nvPr>
        </p:nvSpPr>
        <p:spPr>
          <a:xfrm>
            <a:off x="1371600" y="2944467"/>
            <a:ext cx="6400800" cy="1314450"/>
          </a:xfrm>
        </p:spPr>
        <p:txBody>
          <a:bodyPr/>
          <a:lstStyle>
            <a:lvl1pPr marL="0" indent="0" algn="ctr">
              <a:buNone/>
              <a:defRPr>
                <a:solidFill>
                  <a:schemeClr val="tx1">
                    <a:tint val="75000"/>
                  </a:schemeClr>
                </a:solidFill>
                <a:latin typeface="Times" charset="0"/>
                <a:ea typeface="Times" charset="0"/>
                <a:cs typeface="Times"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1" name="Title 1"/>
          <p:cNvSpPr txBox="1">
            <a:spLocks/>
          </p:cNvSpPr>
          <p:nvPr userDrawn="1"/>
        </p:nvSpPr>
        <p:spPr>
          <a:xfrm>
            <a:off x="104486" y="4773759"/>
            <a:ext cx="6357731" cy="3369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Times" charset="0"/>
                <a:ea typeface="Times" charset="0"/>
                <a:cs typeface="Times" charset="0"/>
              </a:defRPr>
            </a:lvl1pPr>
          </a:lstStyle>
          <a:p>
            <a:pPr algn="l"/>
            <a:r>
              <a:rPr lang="en-US" sz="1500">
                <a:solidFill>
                  <a:schemeClr val="tx1"/>
                </a:solidFill>
              </a:rPr>
              <a:t>Name/date of the</a:t>
            </a:r>
            <a:r>
              <a:rPr lang="en-US" sz="1500" baseline="0">
                <a:solidFill>
                  <a:schemeClr val="tx1"/>
                </a:solidFill>
              </a:rPr>
              <a:t> conference/event</a:t>
            </a:r>
            <a:endParaRPr lang="en-US" sz="1500">
              <a:solidFill>
                <a:schemeClr val="tx1"/>
              </a:solidFill>
            </a:endParaRPr>
          </a:p>
        </p:txBody>
      </p:sp>
      <p:sp>
        <p:nvSpPr>
          <p:cNvPr id="21" name="TextBox 20">
            <a:extLst>
              <a:ext uri="{FF2B5EF4-FFF2-40B4-BE49-F238E27FC236}">
                <a16:creationId xmlns:a16="http://schemas.microsoft.com/office/drawing/2014/main" id="{9C4D826A-6CB7-4107-BA67-6FFB9459FA81}"/>
              </a:ext>
            </a:extLst>
          </p:cNvPr>
          <p:cNvSpPr txBox="1"/>
          <p:nvPr userDrawn="1"/>
        </p:nvSpPr>
        <p:spPr>
          <a:xfrm>
            <a:off x="1452349" y="245293"/>
            <a:ext cx="5687212" cy="1138773"/>
          </a:xfrm>
          <a:prstGeom prst="rect">
            <a:avLst/>
          </a:prstGeom>
          <a:noFill/>
        </p:spPr>
        <p:txBody>
          <a:bodyPr wrap="square" rtlCol="0">
            <a:spAutoFit/>
          </a:bodyPr>
          <a:lstStyle/>
          <a:p>
            <a:r>
              <a:rPr lang="en-US" sz="1800">
                <a:solidFill>
                  <a:schemeClr val="tx1"/>
                </a:solidFill>
                <a:latin typeface="Times" panose="02020603050405020304" pitchFamily="18" charset="0"/>
                <a:cs typeface="Times" panose="02020603050405020304" pitchFamily="18" charset="0"/>
              </a:rPr>
              <a:t>Northeastern University</a:t>
            </a:r>
          </a:p>
          <a:p>
            <a:r>
              <a:rPr lang="en-US" sz="1800">
                <a:solidFill>
                  <a:schemeClr val="tx1"/>
                </a:solidFill>
                <a:latin typeface="Times" panose="02020603050405020304" pitchFamily="18" charset="0"/>
                <a:cs typeface="Times" panose="02020603050405020304" pitchFamily="18" charset="0"/>
              </a:rPr>
              <a:t>Electrical and Computer Engineering Department</a:t>
            </a:r>
          </a:p>
          <a:p>
            <a:r>
              <a:rPr lang="en-US" sz="1800" b="1">
                <a:solidFill>
                  <a:schemeClr val="tx1"/>
                </a:solidFill>
                <a:latin typeface="Times" panose="02020603050405020304" pitchFamily="18" charset="0"/>
                <a:cs typeface="Times" panose="02020603050405020304" pitchFamily="18" charset="0"/>
              </a:rPr>
              <a:t>Augmented Cognition Laboratory (</a:t>
            </a:r>
            <a:r>
              <a:rPr lang="en-US" sz="1800" b="1" err="1">
                <a:solidFill>
                  <a:schemeClr val="tx1"/>
                </a:solidFill>
                <a:latin typeface="Times" panose="02020603050405020304" pitchFamily="18" charset="0"/>
                <a:cs typeface="Times" panose="02020603050405020304" pitchFamily="18" charset="0"/>
              </a:rPr>
              <a:t>ACLab</a:t>
            </a:r>
            <a:r>
              <a:rPr lang="en-US" sz="1800" b="1">
                <a:solidFill>
                  <a:schemeClr val="tx1"/>
                </a:solidFill>
                <a:latin typeface="Times" panose="02020603050405020304" pitchFamily="18" charset="0"/>
                <a:cs typeface="Times" panose="02020603050405020304" pitchFamily="18" charset="0"/>
              </a:rPr>
              <a:t>)</a:t>
            </a:r>
          </a:p>
          <a:p>
            <a:r>
              <a:rPr lang="en-US" sz="1400" i="1">
                <a:solidFill>
                  <a:schemeClr val="tx1"/>
                </a:solidFill>
                <a:latin typeface="Times" panose="02020603050405020304" pitchFamily="18" charset="0"/>
                <a:cs typeface="Times" panose="02020603050405020304" pitchFamily="18" charset="0"/>
              </a:rPr>
              <a:t>https://web.northeastern.edu/ostadabbas/</a:t>
            </a:r>
          </a:p>
        </p:txBody>
      </p:sp>
      <p:grpSp>
        <p:nvGrpSpPr>
          <p:cNvPr id="27" name="Group 26">
            <a:extLst>
              <a:ext uri="{FF2B5EF4-FFF2-40B4-BE49-F238E27FC236}">
                <a16:creationId xmlns:a16="http://schemas.microsoft.com/office/drawing/2014/main" id="{31372C12-EA7A-42E3-859E-5FD15A26F143}"/>
              </a:ext>
            </a:extLst>
          </p:cNvPr>
          <p:cNvGrpSpPr/>
          <p:nvPr userDrawn="1"/>
        </p:nvGrpSpPr>
        <p:grpSpPr>
          <a:xfrm>
            <a:off x="104486" y="195253"/>
            <a:ext cx="1292206" cy="1230686"/>
            <a:chOff x="8892024" y="3167466"/>
            <a:chExt cx="2285714" cy="2323809"/>
          </a:xfrm>
        </p:grpSpPr>
        <p:grpSp>
          <p:nvGrpSpPr>
            <p:cNvPr id="28" name="Group 27">
              <a:extLst>
                <a:ext uri="{FF2B5EF4-FFF2-40B4-BE49-F238E27FC236}">
                  <a16:creationId xmlns:a16="http://schemas.microsoft.com/office/drawing/2014/main" id="{FFC9EDB7-E440-46E6-A08C-EABD7EB13906}"/>
                </a:ext>
              </a:extLst>
            </p:cNvPr>
            <p:cNvGrpSpPr/>
            <p:nvPr userDrawn="1"/>
          </p:nvGrpSpPr>
          <p:grpSpPr>
            <a:xfrm>
              <a:off x="8892024" y="3167466"/>
              <a:ext cx="2285714" cy="2323809"/>
              <a:chOff x="8892024" y="3167466"/>
              <a:chExt cx="2285714" cy="2323809"/>
            </a:xfrm>
          </p:grpSpPr>
          <p:pic>
            <p:nvPicPr>
              <p:cNvPr id="30" name="Picture 29" descr="Logo&#10;&#10;Description automatically generated">
                <a:extLst>
                  <a:ext uri="{FF2B5EF4-FFF2-40B4-BE49-F238E27FC236}">
                    <a16:creationId xmlns:a16="http://schemas.microsoft.com/office/drawing/2014/main" id="{2DD5993F-8479-44EE-AD18-88E8AC3E40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2024" y="3167466"/>
                <a:ext cx="2285714" cy="2323809"/>
              </a:xfrm>
              <a:prstGeom prst="rect">
                <a:avLst/>
              </a:prstGeom>
            </p:spPr>
          </p:pic>
          <p:sp>
            <p:nvSpPr>
              <p:cNvPr id="31" name="Oval 30">
                <a:extLst>
                  <a:ext uri="{FF2B5EF4-FFF2-40B4-BE49-F238E27FC236}">
                    <a16:creationId xmlns:a16="http://schemas.microsoft.com/office/drawing/2014/main" id="{30CF6053-2206-42D1-9A29-C07B6515C0B2}"/>
                  </a:ext>
                </a:extLst>
              </p:cNvPr>
              <p:cNvSpPr/>
              <p:nvPr/>
            </p:nvSpPr>
            <p:spPr>
              <a:xfrm>
                <a:off x="9290688" y="3571650"/>
                <a:ext cx="1485342" cy="151542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panose="02020603050405020304" pitchFamily="18" charset="0"/>
                  <a:cs typeface="Times" panose="02020603050405020304" pitchFamily="18" charset="0"/>
                </a:endParaRPr>
              </a:p>
            </p:txBody>
          </p:sp>
        </p:grpSp>
        <p:sp>
          <p:nvSpPr>
            <p:cNvPr id="29" name="TextBox 28">
              <a:extLst>
                <a:ext uri="{FF2B5EF4-FFF2-40B4-BE49-F238E27FC236}">
                  <a16:creationId xmlns:a16="http://schemas.microsoft.com/office/drawing/2014/main" id="{4A07D799-F59C-4BF6-A108-8A0B78583A28}"/>
                </a:ext>
              </a:extLst>
            </p:cNvPr>
            <p:cNvSpPr txBox="1"/>
            <p:nvPr/>
          </p:nvSpPr>
          <p:spPr>
            <a:xfrm>
              <a:off x="9303622" y="4052363"/>
              <a:ext cx="1485343" cy="639265"/>
            </a:xfrm>
            <a:prstGeom prst="rect">
              <a:avLst/>
            </a:prstGeom>
            <a:noFill/>
          </p:spPr>
          <p:txBody>
            <a:bodyPr wrap="square" rtlCol="0">
              <a:spAutoFit/>
            </a:bodyPr>
            <a:lstStyle/>
            <a:p>
              <a:r>
                <a:rPr lang="en-US" sz="1600" b="1" err="1">
                  <a:solidFill>
                    <a:schemeClr val="bg1"/>
                  </a:solidFill>
                  <a:latin typeface="Times" panose="02020603050405020304" pitchFamily="18" charset="0"/>
                  <a:cs typeface="Times" panose="02020603050405020304" pitchFamily="18" charset="0"/>
                </a:rPr>
                <a:t>ACLab</a:t>
              </a:r>
              <a:endParaRPr lang="en-US" sz="1600" b="1">
                <a:solidFill>
                  <a:schemeClr val="bg1"/>
                </a:solidFill>
                <a:latin typeface="Times" panose="02020603050405020304" pitchFamily="18" charset="0"/>
                <a:cs typeface="Times" panose="02020603050405020304" pitchFamily="18" charset="0"/>
              </a:endParaRPr>
            </a:p>
          </p:txBody>
        </p:sp>
      </p:grpSp>
      <p:cxnSp>
        <p:nvCxnSpPr>
          <p:cNvPr id="32" name="Straight Connector 31">
            <a:extLst>
              <a:ext uri="{FF2B5EF4-FFF2-40B4-BE49-F238E27FC236}">
                <a16:creationId xmlns:a16="http://schemas.microsoft.com/office/drawing/2014/main" id="{F5D33A07-0DF8-406A-A204-A276F6EE6EBD}"/>
              </a:ext>
            </a:extLst>
          </p:cNvPr>
          <p:cNvCxnSpPr>
            <a:cxnSpLocks/>
          </p:cNvCxnSpPr>
          <p:nvPr userDrawn="1"/>
        </p:nvCxnSpPr>
        <p:spPr>
          <a:xfrm>
            <a:off x="1537855" y="1425941"/>
            <a:ext cx="6448464" cy="8576"/>
          </a:xfrm>
          <a:prstGeom prst="line">
            <a:avLst/>
          </a:prstGeom>
          <a:ln>
            <a:solidFill>
              <a:srgbClr val="C00000">
                <a:alpha val="80000"/>
              </a:srgbClr>
            </a:solidFill>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82958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37ADE0-562C-0946-8440-98E9F160DC6D}" type="datetime1">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692750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87F63-F105-5548-BBF8-AA1D6379E96B}" type="datetime1">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69080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702" y="1244145"/>
            <a:ext cx="8366540" cy="3290218"/>
          </a:xfrm>
        </p:spPr>
        <p:txBody>
          <a:bodyPr/>
          <a:lstStyle>
            <a:lvl1pPr>
              <a:defRPr>
                <a:latin typeface="Times" charset="0"/>
                <a:ea typeface="Times" charset="0"/>
                <a:cs typeface="Times" charset="0"/>
              </a:defRPr>
            </a:lvl1pPr>
            <a:lvl2pPr>
              <a:defRPr>
                <a:latin typeface="Times" charset="0"/>
                <a:ea typeface="Times" charset="0"/>
                <a:cs typeface="Times" charset="0"/>
              </a:defRPr>
            </a:lvl2pPr>
            <a:lvl3pPr>
              <a:defRPr>
                <a:latin typeface="Times" charset="0"/>
                <a:ea typeface="Times" charset="0"/>
                <a:cs typeface="Times" charset="0"/>
              </a:defRPr>
            </a:lvl3pPr>
            <a:lvl4pPr>
              <a:defRPr>
                <a:latin typeface="Times" charset="0"/>
                <a:ea typeface="Times" charset="0"/>
                <a:cs typeface="Times" charset="0"/>
              </a:defRPr>
            </a:lvl4pPr>
            <a:lvl5pPr>
              <a:defRPr>
                <a:latin typeface="Times" charset="0"/>
                <a:ea typeface="Times" charset="0"/>
                <a:cs typeface="Time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6872513" y="4767263"/>
            <a:ext cx="2133600" cy="273844"/>
          </a:xfrm>
        </p:spPr>
        <p:txBody>
          <a:bodyPr/>
          <a:lstStyle>
            <a:lvl1pPr>
              <a:defRPr sz="1350" b="1">
                <a:solidFill>
                  <a:schemeClr val="tx1"/>
                </a:solidFill>
                <a:latin typeface="Times New Roman"/>
                <a:cs typeface="Times New Roman"/>
              </a:defRPr>
            </a:lvl1pPr>
          </a:lstStyle>
          <a:p>
            <a:fld id="{65B1A824-0C68-CC4D-95E6-4A24D88FC1D9}" type="slidenum">
              <a:rPr lang="en-US" smtClean="0"/>
              <a:pPr/>
              <a:t>‹#›</a:t>
            </a:fld>
            <a:endParaRPr lang="en-US"/>
          </a:p>
        </p:txBody>
      </p:sp>
      <p:sp>
        <p:nvSpPr>
          <p:cNvPr id="11" name="Title 1"/>
          <p:cNvSpPr>
            <a:spLocks noGrp="1"/>
          </p:cNvSpPr>
          <p:nvPr>
            <p:ph type="ctrTitle"/>
          </p:nvPr>
        </p:nvSpPr>
        <p:spPr>
          <a:xfrm>
            <a:off x="1045027" y="285557"/>
            <a:ext cx="7681215" cy="769258"/>
          </a:xfrm>
        </p:spPr>
        <p:txBody>
          <a:bodyPr>
            <a:normAutofit/>
          </a:bodyPr>
          <a:lstStyle>
            <a:lvl1pPr>
              <a:defRPr sz="2800">
                <a:solidFill>
                  <a:schemeClr val="tx1"/>
                </a:solidFill>
                <a:latin typeface="Times" charset="0"/>
                <a:ea typeface="Times" charset="0"/>
                <a:cs typeface="Times" charset="0"/>
              </a:defRPr>
            </a:lvl1pPr>
          </a:lstStyle>
          <a:p>
            <a:r>
              <a:rPr lang="en-US"/>
              <a:t>Click to edit Master title style</a:t>
            </a:r>
          </a:p>
        </p:txBody>
      </p:sp>
      <p:grpSp>
        <p:nvGrpSpPr>
          <p:cNvPr id="35" name="Group 34">
            <a:extLst>
              <a:ext uri="{FF2B5EF4-FFF2-40B4-BE49-F238E27FC236}">
                <a16:creationId xmlns:a16="http://schemas.microsoft.com/office/drawing/2014/main" id="{950B2AB0-1650-4594-82B3-C5EF789D83E9}"/>
              </a:ext>
            </a:extLst>
          </p:cNvPr>
          <p:cNvGrpSpPr/>
          <p:nvPr userDrawn="1"/>
        </p:nvGrpSpPr>
        <p:grpSpPr>
          <a:xfrm>
            <a:off x="98990" y="191172"/>
            <a:ext cx="940541" cy="908899"/>
            <a:chOff x="8892024" y="3167466"/>
            <a:chExt cx="2285714" cy="2323809"/>
          </a:xfrm>
        </p:grpSpPr>
        <p:grpSp>
          <p:nvGrpSpPr>
            <p:cNvPr id="36" name="Group 35">
              <a:extLst>
                <a:ext uri="{FF2B5EF4-FFF2-40B4-BE49-F238E27FC236}">
                  <a16:creationId xmlns:a16="http://schemas.microsoft.com/office/drawing/2014/main" id="{94C8B34E-DAC3-429C-BE3D-A21B20C2D5C9}"/>
                </a:ext>
              </a:extLst>
            </p:cNvPr>
            <p:cNvGrpSpPr/>
            <p:nvPr userDrawn="1"/>
          </p:nvGrpSpPr>
          <p:grpSpPr>
            <a:xfrm>
              <a:off x="8892024" y="3167466"/>
              <a:ext cx="2285714" cy="2323809"/>
              <a:chOff x="8892024" y="3167466"/>
              <a:chExt cx="2285714" cy="2323809"/>
            </a:xfrm>
          </p:grpSpPr>
          <p:pic>
            <p:nvPicPr>
              <p:cNvPr id="38" name="Picture 37" descr="Logo&#10;&#10;Description automatically generated">
                <a:extLst>
                  <a:ext uri="{FF2B5EF4-FFF2-40B4-BE49-F238E27FC236}">
                    <a16:creationId xmlns:a16="http://schemas.microsoft.com/office/drawing/2014/main" id="{8B8625FE-029C-400A-8187-0863AFAB53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2024" y="3167466"/>
                <a:ext cx="2285714" cy="2323809"/>
              </a:xfrm>
              <a:prstGeom prst="rect">
                <a:avLst/>
              </a:prstGeom>
            </p:spPr>
          </p:pic>
          <p:sp>
            <p:nvSpPr>
              <p:cNvPr id="39" name="Oval 38">
                <a:extLst>
                  <a:ext uri="{FF2B5EF4-FFF2-40B4-BE49-F238E27FC236}">
                    <a16:creationId xmlns:a16="http://schemas.microsoft.com/office/drawing/2014/main" id="{49A60B7E-A3C1-4846-8BAE-1BBD99E4A7F3}"/>
                  </a:ext>
                </a:extLst>
              </p:cNvPr>
              <p:cNvSpPr/>
              <p:nvPr/>
            </p:nvSpPr>
            <p:spPr>
              <a:xfrm>
                <a:off x="9290688" y="3571650"/>
                <a:ext cx="1485342" cy="151542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panose="02020603050405020304" pitchFamily="18" charset="0"/>
                  <a:cs typeface="Times" panose="02020603050405020304" pitchFamily="18" charset="0"/>
                </a:endParaRPr>
              </a:p>
            </p:txBody>
          </p:sp>
        </p:grpSp>
        <p:sp>
          <p:nvSpPr>
            <p:cNvPr id="37" name="TextBox 36">
              <a:extLst>
                <a:ext uri="{FF2B5EF4-FFF2-40B4-BE49-F238E27FC236}">
                  <a16:creationId xmlns:a16="http://schemas.microsoft.com/office/drawing/2014/main" id="{E99135D6-A3B7-4200-9406-824EA886C495}"/>
                </a:ext>
              </a:extLst>
            </p:cNvPr>
            <p:cNvSpPr txBox="1"/>
            <p:nvPr/>
          </p:nvSpPr>
          <p:spPr>
            <a:xfrm>
              <a:off x="9303622" y="4052363"/>
              <a:ext cx="1485343" cy="649195"/>
            </a:xfrm>
            <a:prstGeom prst="rect">
              <a:avLst/>
            </a:prstGeom>
            <a:noFill/>
          </p:spPr>
          <p:txBody>
            <a:bodyPr wrap="square" rtlCol="0">
              <a:spAutoFit/>
            </a:bodyPr>
            <a:lstStyle/>
            <a:p>
              <a:r>
                <a:rPr lang="en-US" sz="1050" b="1" err="1">
                  <a:solidFill>
                    <a:schemeClr val="bg1"/>
                  </a:solidFill>
                  <a:latin typeface="Times" panose="02020603050405020304" pitchFamily="18" charset="0"/>
                  <a:cs typeface="Times" panose="02020603050405020304" pitchFamily="18" charset="0"/>
                </a:rPr>
                <a:t>ACLab</a:t>
              </a:r>
              <a:endParaRPr lang="en-US" sz="1050" b="1">
                <a:solidFill>
                  <a:schemeClr val="bg1"/>
                </a:solidFill>
                <a:latin typeface="Times" panose="02020603050405020304" pitchFamily="18" charset="0"/>
                <a:cs typeface="Times" panose="02020603050405020304" pitchFamily="18" charset="0"/>
              </a:endParaRPr>
            </a:p>
          </p:txBody>
        </p:sp>
      </p:grpSp>
      <p:sp>
        <p:nvSpPr>
          <p:cNvPr id="41" name="Title 1">
            <a:extLst>
              <a:ext uri="{FF2B5EF4-FFF2-40B4-BE49-F238E27FC236}">
                <a16:creationId xmlns:a16="http://schemas.microsoft.com/office/drawing/2014/main" id="{D0B930FC-0D6F-4D9D-939D-6D5D5BAB589C}"/>
              </a:ext>
            </a:extLst>
          </p:cNvPr>
          <p:cNvSpPr txBox="1">
            <a:spLocks/>
          </p:cNvSpPr>
          <p:nvPr userDrawn="1"/>
        </p:nvSpPr>
        <p:spPr>
          <a:xfrm>
            <a:off x="104486" y="4773759"/>
            <a:ext cx="6357731" cy="336947"/>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Times" charset="0"/>
                <a:ea typeface="Times" charset="0"/>
                <a:cs typeface="Times" charset="0"/>
              </a:defRPr>
            </a:lvl1pPr>
          </a:lstStyle>
          <a:p>
            <a:pPr algn="l"/>
            <a:r>
              <a:rPr lang="en-US" sz="1500">
                <a:solidFill>
                  <a:schemeClr val="tx1"/>
                </a:solidFill>
              </a:rPr>
              <a:t>Name/date of the</a:t>
            </a:r>
            <a:r>
              <a:rPr lang="en-US" sz="1500" baseline="0">
                <a:solidFill>
                  <a:schemeClr val="tx1"/>
                </a:solidFill>
              </a:rPr>
              <a:t> conference/event</a:t>
            </a:r>
            <a:endParaRPr lang="en-US" sz="1500">
              <a:solidFill>
                <a:schemeClr val="tx1"/>
              </a:solidFill>
            </a:endParaRPr>
          </a:p>
        </p:txBody>
      </p:sp>
      <p:cxnSp>
        <p:nvCxnSpPr>
          <p:cNvPr id="43" name="Straight Connector 42">
            <a:extLst>
              <a:ext uri="{FF2B5EF4-FFF2-40B4-BE49-F238E27FC236}">
                <a16:creationId xmlns:a16="http://schemas.microsoft.com/office/drawing/2014/main" id="{8A1AA340-1763-414B-B57F-6322EAACF040}"/>
              </a:ext>
            </a:extLst>
          </p:cNvPr>
          <p:cNvCxnSpPr>
            <a:cxnSpLocks/>
          </p:cNvCxnSpPr>
          <p:nvPr userDrawn="1"/>
        </p:nvCxnSpPr>
        <p:spPr>
          <a:xfrm>
            <a:off x="1039530" y="1087553"/>
            <a:ext cx="7680960" cy="0"/>
          </a:xfrm>
          <a:prstGeom prst="line">
            <a:avLst/>
          </a:prstGeom>
          <a:ln w="25400">
            <a:solidFill>
              <a:srgbClr val="C00000">
                <a:alpha val="80000"/>
              </a:srgbClr>
            </a:solidFill>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1522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089304-447F-7146-BF91-B5AD88A1311E}" type="datetime1">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387091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AB9FF7-05DB-A94C-81D7-BA14AE82C514}" type="datetime1">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366970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C62A89-BD41-E44F-811F-8A1819A577FB}" type="datetime1">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271150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04472A-27A6-904F-8DBB-914AA44BCD2B}" type="datetime1">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179394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BBD3F-59D9-3742-B233-4B871B788FC8}" type="datetime1">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3474631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23C1AD0-8614-0A4D-A9EE-E15EB1FF9043}" type="datetime1">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2502599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D14B1DF-AD00-2942-B6C8-968109325866}" type="datetime1">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B1A824-0C68-CC4D-95E6-4A24D88FC1D9}" type="slidenum">
              <a:rPr lang="en-US" smtClean="0"/>
              <a:t>‹#›</a:t>
            </a:fld>
            <a:endParaRPr lang="en-US"/>
          </a:p>
        </p:txBody>
      </p:sp>
    </p:spTree>
    <p:extLst>
      <p:ext uri="{BB962C8B-B14F-4D97-AF65-F5344CB8AC3E}">
        <p14:creationId xmlns:p14="http://schemas.microsoft.com/office/powerpoint/2010/main" val="24722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7F2E46-6C39-8D4D-9C14-1A097B7ABBF9}" type="datetime1">
              <a:rPr lang="en-US" smtClean="0"/>
              <a:t>8/2/2023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5B1A824-0C68-CC4D-95E6-4A24D88FC1D9}" type="slidenum">
              <a:rPr lang="en-US" smtClean="0"/>
              <a:t>‹#›</a:t>
            </a:fld>
            <a:endParaRPr lang="en-US"/>
          </a:p>
        </p:txBody>
      </p:sp>
    </p:spTree>
    <p:extLst>
      <p:ext uri="{BB962C8B-B14F-4D97-AF65-F5344CB8AC3E}">
        <p14:creationId xmlns:p14="http://schemas.microsoft.com/office/powerpoint/2010/main" val="3875843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0.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atin typeface="Times"/>
                <a:cs typeface="Times"/>
              </a:rPr>
              <a:t>Computer Vision and Its Applications in Infant Health Monitoring</a:t>
            </a:r>
            <a:endParaRPr lang="en-US"/>
          </a:p>
        </p:txBody>
      </p:sp>
      <p:sp>
        <p:nvSpPr>
          <p:cNvPr id="5" name="Subtitle 4"/>
          <p:cNvSpPr>
            <a:spLocks noGrp="1"/>
          </p:cNvSpPr>
          <p:nvPr>
            <p:ph type="subTitle" idx="1"/>
          </p:nvPr>
        </p:nvSpPr>
        <p:spPr>
          <a:xfrm>
            <a:off x="368779" y="2701932"/>
            <a:ext cx="8395658" cy="1902040"/>
          </a:xfrm>
        </p:spPr>
        <p:txBody>
          <a:bodyPr vert="horz" lIns="91440" tIns="45720" rIns="91440" bIns="45720" rtlCol="0" anchor="t">
            <a:noAutofit/>
          </a:bodyPr>
          <a:lstStyle/>
          <a:p>
            <a:r>
              <a:rPr lang="en-US" sz="1600">
                <a:solidFill>
                  <a:schemeClr val="tx1">
                    <a:lumMod val="65000"/>
                    <a:lumOff val="35000"/>
                  </a:schemeClr>
                </a:solidFill>
                <a:latin typeface="Times"/>
                <a:cs typeface="Times"/>
              </a:rPr>
              <a:t>Presenters</a:t>
            </a:r>
          </a:p>
          <a:p>
            <a:r>
              <a:rPr lang="en-US" sz="1600">
                <a:solidFill>
                  <a:schemeClr val="tx1">
                    <a:lumMod val="65000"/>
                    <a:lumOff val="35000"/>
                  </a:schemeClr>
                </a:solidFill>
                <a:latin typeface="Times"/>
                <a:cs typeface="Times"/>
              </a:rPr>
              <a:t>Victoria Berry, YSP Student, </a:t>
            </a:r>
            <a:r>
              <a:rPr lang="en-US" sz="1600" i="1">
                <a:solidFill>
                  <a:schemeClr val="tx1">
                    <a:lumMod val="65000"/>
                    <a:lumOff val="35000"/>
                  </a:schemeClr>
                </a:solidFill>
                <a:latin typeface="Times"/>
                <a:cs typeface="Times"/>
              </a:rPr>
              <a:t>North Quincy High School</a:t>
            </a:r>
            <a:endParaRPr lang="en-US" sz="1600" i="1">
              <a:solidFill>
                <a:schemeClr val="tx1">
                  <a:lumMod val="65000"/>
                  <a:lumOff val="35000"/>
                </a:schemeClr>
              </a:solidFill>
            </a:endParaRPr>
          </a:p>
          <a:p>
            <a:r>
              <a:rPr lang="en-US" sz="1600">
                <a:solidFill>
                  <a:schemeClr val="tx1">
                    <a:lumMod val="65000"/>
                    <a:lumOff val="35000"/>
                  </a:schemeClr>
                </a:solidFill>
                <a:latin typeface="Times"/>
                <a:cs typeface="Times"/>
              </a:rPr>
              <a:t>Franklin Chen, YSP Student, </a:t>
            </a:r>
            <a:r>
              <a:rPr lang="en-US" sz="1600" i="1">
                <a:solidFill>
                  <a:schemeClr val="tx1">
                    <a:lumMod val="65000"/>
                    <a:lumOff val="35000"/>
                  </a:schemeClr>
                </a:solidFill>
                <a:latin typeface="Times"/>
                <a:cs typeface="Times"/>
              </a:rPr>
              <a:t>North Quincy High School</a:t>
            </a:r>
          </a:p>
          <a:p>
            <a:endParaRPr lang="en-US" sz="1200">
              <a:solidFill>
                <a:schemeClr val="tx1">
                  <a:lumMod val="65000"/>
                  <a:lumOff val="35000"/>
                </a:schemeClr>
              </a:solidFill>
              <a:latin typeface="Times"/>
              <a:cs typeface="Times"/>
            </a:endParaRPr>
          </a:p>
          <a:p>
            <a:r>
              <a:rPr lang="en-US" sz="1200">
                <a:solidFill>
                  <a:schemeClr val="tx1">
                    <a:lumMod val="65000"/>
                    <a:lumOff val="35000"/>
                  </a:schemeClr>
                </a:solidFill>
                <a:latin typeface="Times"/>
                <a:cs typeface="Times"/>
              </a:rPr>
              <a:t>Advising Team</a:t>
            </a:r>
            <a:endParaRPr lang="en-US">
              <a:solidFill>
                <a:schemeClr val="tx1">
                  <a:lumMod val="65000"/>
                  <a:lumOff val="35000"/>
                </a:schemeClr>
              </a:solidFill>
            </a:endParaRPr>
          </a:p>
          <a:p>
            <a:r>
              <a:rPr lang="en-US" sz="1200">
                <a:solidFill>
                  <a:schemeClr val="tx1">
                    <a:lumMod val="65000"/>
                    <a:lumOff val="35000"/>
                  </a:schemeClr>
                </a:solidFill>
                <a:latin typeface="Times"/>
                <a:cs typeface="Times"/>
              </a:rPr>
              <a:t>Professor Sarah </a:t>
            </a:r>
            <a:r>
              <a:rPr lang="en-US" sz="1200" err="1">
                <a:solidFill>
                  <a:schemeClr val="tx1">
                    <a:lumMod val="65000"/>
                    <a:lumOff val="35000"/>
                  </a:schemeClr>
                </a:solidFill>
                <a:latin typeface="Times"/>
                <a:cs typeface="Times"/>
              </a:rPr>
              <a:t>Ostadabbas</a:t>
            </a:r>
            <a:r>
              <a:rPr lang="en-US" sz="1200">
                <a:solidFill>
                  <a:schemeClr val="tx1">
                    <a:lumMod val="65000"/>
                    <a:lumOff val="35000"/>
                  </a:schemeClr>
                </a:solidFill>
                <a:latin typeface="Times"/>
                <a:cs typeface="Times"/>
              </a:rPr>
              <a:t>, Electrical and Computer Engineering, </a:t>
            </a:r>
            <a:r>
              <a:rPr lang="en-US" sz="1200" i="1">
                <a:solidFill>
                  <a:schemeClr val="tx1">
                    <a:lumMod val="65000"/>
                    <a:lumOff val="35000"/>
                  </a:schemeClr>
                </a:solidFill>
                <a:latin typeface="Times"/>
                <a:cs typeface="Times"/>
              </a:rPr>
              <a:t>Northeastern University</a:t>
            </a:r>
            <a:endParaRPr lang="en-US" sz="1200">
              <a:solidFill>
                <a:schemeClr val="tx1">
                  <a:lumMod val="65000"/>
                  <a:lumOff val="35000"/>
                </a:schemeClr>
              </a:solidFill>
            </a:endParaRPr>
          </a:p>
          <a:p>
            <a:r>
              <a:rPr lang="en-US" sz="1200">
                <a:solidFill>
                  <a:schemeClr val="tx1">
                    <a:lumMod val="65000"/>
                    <a:lumOff val="35000"/>
                  </a:schemeClr>
                </a:solidFill>
                <a:latin typeface="Times"/>
                <a:cs typeface="Times"/>
              </a:rPr>
              <a:t>Elaheh Hatami, EAI Post-Doc, </a:t>
            </a:r>
            <a:r>
              <a:rPr lang="en-US" sz="1200" i="1">
                <a:solidFill>
                  <a:schemeClr val="tx1">
                    <a:lumMod val="65000"/>
                    <a:lumOff val="35000"/>
                  </a:schemeClr>
                </a:solidFill>
                <a:latin typeface="Times"/>
                <a:cs typeface="Times"/>
              </a:rPr>
              <a:t>Northeastern University</a:t>
            </a:r>
            <a:endParaRPr lang="en-US" sz="1200" i="1">
              <a:solidFill>
                <a:schemeClr val="tx1">
                  <a:lumMod val="65000"/>
                  <a:lumOff val="35000"/>
                </a:schemeClr>
              </a:solidFill>
            </a:endParaRPr>
          </a:p>
          <a:p>
            <a:r>
              <a:rPr lang="en-US" sz="1200">
                <a:solidFill>
                  <a:schemeClr val="tx1">
                    <a:lumMod val="65000"/>
                    <a:lumOff val="35000"/>
                  </a:schemeClr>
                </a:solidFill>
                <a:latin typeface="Times"/>
                <a:cs typeface="Times"/>
              </a:rPr>
              <a:t>Pooria Daneshvar </a:t>
            </a:r>
            <a:r>
              <a:rPr lang="en-US" sz="1200" err="1">
                <a:solidFill>
                  <a:schemeClr val="tx1">
                    <a:lumMod val="65000"/>
                    <a:lumOff val="35000"/>
                  </a:schemeClr>
                </a:solidFill>
                <a:latin typeface="Times"/>
                <a:cs typeface="Times"/>
              </a:rPr>
              <a:t>Kakhaki</a:t>
            </a:r>
            <a:r>
              <a:rPr lang="en-US" sz="1200">
                <a:solidFill>
                  <a:schemeClr val="tx1">
                    <a:lumMod val="65000"/>
                    <a:lumOff val="35000"/>
                  </a:schemeClr>
                </a:solidFill>
                <a:latin typeface="Times"/>
                <a:cs typeface="Times"/>
              </a:rPr>
              <a:t>, PhD Student, </a:t>
            </a:r>
            <a:r>
              <a:rPr lang="en-US" sz="1200" i="1">
                <a:solidFill>
                  <a:schemeClr val="tx1">
                    <a:lumMod val="65000"/>
                    <a:lumOff val="35000"/>
                  </a:schemeClr>
                </a:solidFill>
                <a:latin typeface="Times"/>
                <a:cs typeface="Times"/>
              </a:rPr>
              <a:t>Northeastern University</a:t>
            </a:r>
            <a:endParaRPr lang="en-US" sz="1200" b="1" i="1" cap="all">
              <a:solidFill>
                <a:schemeClr val="tx1">
                  <a:lumMod val="65000"/>
                  <a:lumOff val="35000"/>
                </a:schemeClr>
              </a:solidFill>
            </a:endParaRPr>
          </a:p>
        </p:txBody>
      </p:sp>
      <p:pic>
        <p:nvPicPr>
          <p:cNvPr id="8" name="Picture 8" descr="A logo with text and gears&#10;&#10;Description automatically generated">
            <a:extLst>
              <a:ext uri="{FF2B5EF4-FFF2-40B4-BE49-F238E27FC236}">
                <a16:creationId xmlns:a16="http://schemas.microsoft.com/office/drawing/2014/main" id="{2BDD19C1-0BDF-33F4-C1A9-3A927E332FFD}"/>
              </a:ext>
            </a:extLst>
          </p:cNvPr>
          <p:cNvPicPr>
            <a:picLocks noChangeAspect="1"/>
          </p:cNvPicPr>
          <p:nvPr/>
        </p:nvPicPr>
        <p:blipFill>
          <a:blip r:embed="rId2"/>
          <a:stretch>
            <a:fillRect/>
          </a:stretch>
        </p:blipFill>
        <p:spPr>
          <a:xfrm>
            <a:off x="7842261" y="441701"/>
            <a:ext cx="1189686" cy="548006"/>
          </a:xfrm>
          <a:prstGeom prst="rect">
            <a:avLst/>
          </a:prstGeom>
        </p:spPr>
      </p:pic>
      <p:sp>
        <p:nvSpPr>
          <p:cNvPr id="13" name="TextBox 12">
            <a:extLst>
              <a:ext uri="{FF2B5EF4-FFF2-40B4-BE49-F238E27FC236}">
                <a16:creationId xmlns:a16="http://schemas.microsoft.com/office/drawing/2014/main" id="{BDCAD23D-5C42-E196-76DC-295FE081D405}"/>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2" name="Picture 2" descr="A person smiling at camera&#10;&#10;Description automatically generated">
            <a:extLst>
              <a:ext uri="{FF2B5EF4-FFF2-40B4-BE49-F238E27FC236}">
                <a16:creationId xmlns:a16="http://schemas.microsoft.com/office/drawing/2014/main" id="{7D41634C-6B08-7F4C-4587-C949C3D69B22}"/>
              </a:ext>
            </a:extLst>
          </p:cNvPr>
          <p:cNvPicPr>
            <a:picLocks noChangeAspect="1"/>
          </p:cNvPicPr>
          <p:nvPr/>
        </p:nvPicPr>
        <p:blipFill>
          <a:blip r:embed="rId3"/>
          <a:stretch>
            <a:fillRect/>
          </a:stretch>
        </p:blipFill>
        <p:spPr>
          <a:xfrm>
            <a:off x="311325" y="2027186"/>
            <a:ext cx="1267531" cy="1295165"/>
          </a:xfrm>
          <a:prstGeom prst="rect">
            <a:avLst/>
          </a:prstGeom>
        </p:spPr>
      </p:pic>
      <p:pic>
        <p:nvPicPr>
          <p:cNvPr id="3" name="Picture 6" descr="A person in a red shirt&#10;&#10;Description automatically generated">
            <a:extLst>
              <a:ext uri="{FF2B5EF4-FFF2-40B4-BE49-F238E27FC236}">
                <a16:creationId xmlns:a16="http://schemas.microsoft.com/office/drawing/2014/main" id="{29688167-04D4-65E5-9513-51E48EACFA10}"/>
              </a:ext>
            </a:extLst>
          </p:cNvPr>
          <p:cNvPicPr>
            <a:picLocks noChangeAspect="1"/>
          </p:cNvPicPr>
          <p:nvPr/>
        </p:nvPicPr>
        <p:blipFill>
          <a:blip r:embed="rId4"/>
          <a:stretch>
            <a:fillRect/>
          </a:stretch>
        </p:blipFill>
        <p:spPr>
          <a:xfrm>
            <a:off x="7358110" y="2027435"/>
            <a:ext cx="1123536" cy="1401751"/>
          </a:xfrm>
          <a:prstGeom prst="rect">
            <a:avLst/>
          </a:prstGeom>
        </p:spPr>
      </p:pic>
      <p:pic>
        <p:nvPicPr>
          <p:cNvPr id="9" name="Picture 10" descr="A black background with a black square&#10;&#10;Description automatically generated">
            <a:extLst>
              <a:ext uri="{FF2B5EF4-FFF2-40B4-BE49-F238E27FC236}">
                <a16:creationId xmlns:a16="http://schemas.microsoft.com/office/drawing/2014/main" id="{34DC4CE8-E60B-3592-407A-40EA55206E08}"/>
              </a:ext>
            </a:extLst>
          </p:cNvPr>
          <p:cNvPicPr>
            <a:picLocks noChangeAspect="1"/>
          </p:cNvPicPr>
          <p:nvPr/>
        </p:nvPicPr>
        <p:blipFill>
          <a:blip r:embed="rId5"/>
          <a:stretch>
            <a:fillRect/>
          </a:stretch>
        </p:blipFill>
        <p:spPr>
          <a:xfrm>
            <a:off x="6067811" y="1002451"/>
            <a:ext cx="1366773" cy="279748"/>
          </a:xfrm>
          <a:prstGeom prst="rect">
            <a:avLst/>
          </a:prstGeom>
        </p:spPr>
      </p:pic>
      <p:pic>
        <p:nvPicPr>
          <p:cNvPr id="11" name="Picture 11" descr="A logo of a globe with a gold cogwheel&#10;&#10;Description automatically generated">
            <a:extLst>
              <a:ext uri="{FF2B5EF4-FFF2-40B4-BE49-F238E27FC236}">
                <a16:creationId xmlns:a16="http://schemas.microsoft.com/office/drawing/2014/main" id="{A30B8E06-AC75-8FF8-180C-3F738F9EE098}"/>
              </a:ext>
            </a:extLst>
          </p:cNvPr>
          <p:cNvPicPr>
            <a:picLocks noChangeAspect="1"/>
          </p:cNvPicPr>
          <p:nvPr/>
        </p:nvPicPr>
        <p:blipFill>
          <a:blip r:embed="rId6"/>
          <a:stretch>
            <a:fillRect/>
          </a:stretch>
        </p:blipFill>
        <p:spPr>
          <a:xfrm>
            <a:off x="8191807" y="991557"/>
            <a:ext cx="844333" cy="844333"/>
          </a:xfrm>
          <a:prstGeom prst="rect">
            <a:avLst/>
          </a:prstGeom>
        </p:spPr>
      </p:pic>
      <p:pic>
        <p:nvPicPr>
          <p:cNvPr id="12" name="Picture 13" descr="A blue text on a white background&#10;&#10;Description automatically generated">
            <a:extLst>
              <a:ext uri="{FF2B5EF4-FFF2-40B4-BE49-F238E27FC236}">
                <a16:creationId xmlns:a16="http://schemas.microsoft.com/office/drawing/2014/main" id="{41586112-EEF9-74C3-11C7-FAD8DB6C29E5}"/>
              </a:ext>
            </a:extLst>
          </p:cNvPr>
          <p:cNvPicPr>
            <a:picLocks noChangeAspect="1"/>
          </p:cNvPicPr>
          <p:nvPr/>
        </p:nvPicPr>
        <p:blipFill>
          <a:blip r:embed="rId7"/>
          <a:stretch>
            <a:fillRect/>
          </a:stretch>
        </p:blipFill>
        <p:spPr>
          <a:xfrm>
            <a:off x="3768059" y="123085"/>
            <a:ext cx="1600200" cy="321489"/>
          </a:xfrm>
          <a:prstGeom prst="rect">
            <a:avLst/>
          </a:prstGeom>
        </p:spPr>
      </p:pic>
      <p:pic>
        <p:nvPicPr>
          <p:cNvPr id="14" name="Picture 14" descr="A logo with orange cubes&#10;&#10;Description automatically generated">
            <a:extLst>
              <a:ext uri="{FF2B5EF4-FFF2-40B4-BE49-F238E27FC236}">
                <a16:creationId xmlns:a16="http://schemas.microsoft.com/office/drawing/2014/main" id="{CEF08687-9182-F9CB-9E29-8EE6BA239AE4}"/>
              </a:ext>
            </a:extLst>
          </p:cNvPr>
          <p:cNvPicPr>
            <a:picLocks noChangeAspect="1"/>
          </p:cNvPicPr>
          <p:nvPr/>
        </p:nvPicPr>
        <p:blipFill>
          <a:blip r:embed="rId8"/>
          <a:stretch>
            <a:fillRect/>
          </a:stretch>
        </p:blipFill>
        <p:spPr>
          <a:xfrm>
            <a:off x="5487877" y="79190"/>
            <a:ext cx="1055437" cy="405881"/>
          </a:xfrm>
          <a:prstGeom prst="rect">
            <a:avLst/>
          </a:prstGeom>
        </p:spPr>
      </p:pic>
      <p:pic>
        <p:nvPicPr>
          <p:cNvPr id="15" name="Picture 15" descr="A black letter on a white background&#10;&#10;Description automatically generated">
            <a:extLst>
              <a:ext uri="{FF2B5EF4-FFF2-40B4-BE49-F238E27FC236}">
                <a16:creationId xmlns:a16="http://schemas.microsoft.com/office/drawing/2014/main" id="{47046C6E-DC17-31C3-CEE1-87180F3AC337}"/>
              </a:ext>
            </a:extLst>
          </p:cNvPr>
          <p:cNvPicPr>
            <a:picLocks noChangeAspect="1"/>
          </p:cNvPicPr>
          <p:nvPr/>
        </p:nvPicPr>
        <p:blipFill>
          <a:blip r:embed="rId9"/>
          <a:stretch>
            <a:fillRect/>
          </a:stretch>
        </p:blipFill>
        <p:spPr>
          <a:xfrm>
            <a:off x="6608276" y="129700"/>
            <a:ext cx="1498427" cy="253012"/>
          </a:xfrm>
          <a:prstGeom prst="rect">
            <a:avLst/>
          </a:prstGeom>
        </p:spPr>
      </p:pic>
      <p:pic>
        <p:nvPicPr>
          <p:cNvPr id="16" name="Picture 16" descr="A logo with blue text&#10;&#10;Description automatically generated">
            <a:extLst>
              <a:ext uri="{FF2B5EF4-FFF2-40B4-BE49-F238E27FC236}">
                <a16:creationId xmlns:a16="http://schemas.microsoft.com/office/drawing/2014/main" id="{3540B213-C0FE-146A-28A2-CF49DFAD311C}"/>
              </a:ext>
            </a:extLst>
          </p:cNvPr>
          <p:cNvPicPr>
            <a:picLocks noChangeAspect="1"/>
          </p:cNvPicPr>
          <p:nvPr/>
        </p:nvPicPr>
        <p:blipFill rotWithShape="1">
          <a:blip r:embed="rId10"/>
          <a:srcRect l="1459" t="12787" r="378" b="-3987"/>
          <a:stretch/>
        </p:blipFill>
        <p:spPr>
          <a:xfrm>
            <a:off x="8188665" y="51899"/>
            <a:ext cx="840738" cy="410712"/>
          </a:xfrm>
          <a:prstGeom prst="rect">
            <a:avLst/>
          </a:prstGeom>
        </p:spPr>
      </p:pic>
      <p:pic>
        <p:nvPicPr>
          <p:cNvPr id="17" name="Picture 17" descr="A person with dark hair wearing a white jacket and blue shirt&#10;&#10;Description automatically generated">
            <a:extLst>
              <a:ext uri="{FF2B5EF4-FFF2-40B4-BE49-F238E27FC236}">
                <a16:creationId xmlns:a16="http://schemas.microsoft.com/office/drawing/2014/main" id="{7964D43E-439C-1EDD-DB17-FC35763934C4}"/>
              </a:ext>
            </a:extLst>
          </p:cNvPr>
          <p:cNvPicPr>
            <a:picLocks noChangeAspect="1"/>
          </p:cNvPicPr>
          <p:nvPr/>
        </p:nvPicPr>
        <p:blipFill>
          <a:blip r:embed="rId11"/>
          <a:stretch>
            <a:fillRect/>
          </a:stretch>
        </p:blipFill>
        <p:spPr>
          <a:xfrm flipH="1">
            <a:off x="469725" y="3430285"/>
            <a:ext cx="888522" cy="1335352"/>
          </a:xfrm>
          <a:prstGeom prst="rect">
            <a:avLst/>
          </a:prstGeom>
        </p:spPr>
      </p:pic>
      <p:pic>
        <p:nvPicPr>
          <p:cNvPr id="18" name="Picture 18" descr="A person smiling for the camera&#10;&#10;Description automatically generated">
            <a:extLst>
              <a:ext uri="{FF2B5EF4-FFF2-40B4-BE49-F238E27FC236}">
                <a16:creationId xmlns:a16="http://schemas.microsoft.com/office/drawing/2014/main" id="{E99A8E8E-228E-D0CC-6DF3-8D9975A803FA}"/>
              </a:ext>
            </a:extLst>
          </p:cNvPr>
          <p:cNvPicPr>
            <a:picLocks noChangeAspect="1"/>
          </p:cNvPicPr>
          <p:nvPr/>
        </p:nvPicPr>
        <p:blipFill>
          <a:blip r:embed="rId12"/>
          <a:stretch>
            <a:fillRect/>
          </a:stretch>
        </p:blipFill>
        <p:spPr>
          <a:xfrm>
            <a:off x="7432902" y="3621849"/>
            <a:ext cx="845389" cy="1143669"/>
          </a:xfrm>
          <a:prstGeom prst="rect">
            <a:avLst/>
          </a:prstGeom>
        </p:spPr>
      </p:pic>
      <p:pic>
        <p:nvPicPr>
          <p:cNvPr id="19" name="Picture 19" descr="A person in a plaid shirt&#10;&#10;Description automatically generated">
            <a:extLst>
              <a:ext uri="{FF2B5EF4-FFF2-40B4-BE49-F238E27FC236}">
                <a16:creationId xmlns:a16="http://schemas.microsoft.com/office/drawing/2014/main" id="{7C7BE97F-E8D1-EF8C-E735-341F29EE63A8}"/>
              </a:ext>
            </a:extLst>
          </p:cNvPr>
          <p:cNvPicPr>
            <a:picLocks noChangeAspect="1"/>
          </p:cNvPicPr>
          <p:nvPr/>
        </p:nvPicPr>
        <p:blipFill rotWithShape="1">
          <a:blip r:embed="rId13"/>
          <a:srcRect l="11395" t="-4286" r="13953" b="22402"/>
          <a:stretch/>
        </p:blipFill>
        <p:spPr>
          <a:xfrm>
            <a:off x="8248718" y="3554437"/>
            <a:ext cx="885270" cy="1217040"/>
          </a:xfrm>
          <a:prstGeom prst="rect">
            <a:avLst/>
          </a:prstGeom>
        </p:spPr>
      </p:pic>
      <p:pic>
        <p:nvPicPr>
          <p:cNvPr id="6" name="Picture 9" descr="A black text on a white background&#10;&#10;Description automatically generated">
            <a:extLst>
              <a:ext uri="{FF2B5EF4-FFF2-40B4-BE49-F238E27FC236}">
                <a16:creationId xmlns:a16="http://schemas.microsoft.com/office/drawing/2014/main" id="{E43FA2C0-FA2F-D9B8-4733-140CDE5A21DD}"/>
              </a:ext>
            </a:extLst>
          </p:cNvPr>
          <p:cNvPicPr>
            <a:picLocks noChangeAspect="1"/>
          </p:cNvPicPr>
          <p:nvPr/>
        </p:nvPicPr>
        <p:blipFill>
          <a:blip r:embed="rId14"/>
          <a:stretch>
            <a:fillRect/>
          </a:stretch>
        </p:blipFill>
        <p:spPr>
          <a:xfrm>
            <a:off x="6208862" y="562249"/>
            <a:ext cx="1470804" cy="331210"/>
          </a:xfrm>
          <a:prstGeom prst="rect">
            <a:avLst/>
          </a:prstGeom>
        </p:spPr>
      </p:pic>
    </p:spTree>
    <p:extLst>
      <p:ext uri="{BB962C8B-B14F-4D97-AF65-F5344CB8AC3E}">
        <p14:creationId xmlns:p14="http://schemas.microsoft.com/office/powerpoint/2010/main" val="4209699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dirty="0" smtClean="0"/>
              <a:pPr/>
              <a:t>10</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Data Collection: Image Data (Cont.)</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2" name="Picture 8" descr="A baby sitting in a highchair&#10;&#10;Description automatically generated">
            <a:extLst>
              <a:ext uri="{FF2B5EF4-FFF2-40B4-BE49-F238E27FC236}">
                <a16:creationId xmlns:a16="http://schemas.microsoft.com/office/drawing/2014/main" id="{D7225F86-A22F-F8DE-0403-CF636CD16E71}"/>
              </a:ext>
            </a:extLst>
          </p:cNvPr>
          <p:cNvPicPr>
            <a:picLocks noChangeAspect="1"/>
          </p:cNvPicPr>
          <p:nvPr/>
        </p:nvPicPr>
        <p:blipFill rotWithShape="1">
          <a:blip r:embed="rId2"/>
          <a:srcRect l="36282" r="16492" b="-1057"/>
          <a:stretch/>
        </p:blipFill>
        <p:spPr>
          <a:xfrm>
            <a:off x="5178818" y="1134195"/>
            <a:ext cx="3395889" cy="3654716"/>
          </a:xfrm>
          <a:prstGeom prst="rect">
            <a:avLst/>
          </a:prstGeom>
        </p:spPr>
      </p:pic>
      <p:pic>
        <p:nvPicPr>
          <p:cNvPr id="9" name="Picture 9" descr="A baby sitting in a highchair holding a ball&#10;&#10;Description automatically generated">
            <a:extLst>
              <a:ext uri="{FF2B5EF4-FFF2-40B4-BE49-F238E27FC236}">
                <a16:creationId xmlns:a16="http://schemas.microsoft.com/office/drawing/2014/main" id="{B854A818-38FB-36BE-7476-AE1D92DD0ACB}"/>
              </a:ext>
            </a:extLst>
          </p:cNvPr>
          <p:cNvPicPr>
            <a:picLocks noChangeAspect="1"/>
          </p:cNvPicPr>
          <p:nvPr/>
        </p:nvPicPr>
        <p:blipFill rotWithShape="1">
          <a:blip r:embed="rId3"/>
          <a:srcRect l="35623" t="-372" r="19648" b="-228"/>
          <a:stretch/>
        </p:blipFill>
        <p:spPr>
          <a:xfrm>
            <a:off x="979099" y="1134721"/>
            <a:ext cx="3022319" cy="3631819"/>
          </a:xfrm>
          <a:prstGeom prst="rect">
            <a:avLst/>
          </a:prstGeom>
        </p:spPr>
      </p:pic>
      <p:sp>
        <p:nvSpPr>
          <p:cNvPr id="7" name="Arrow: Right 6">
            <a:extLst>
              <a:ext uri="{FF2B5EF4-FFF2-40B4-BE49-F238E27FC236}">
                <a16:creationId xmlns:a16="http://schemas.microsoft.com/office/drawing/2014/main" id="{A72DF04D-73DB-A13F-A99E-075AE96C586F}"/>
              </a:ext>
            </a:extLst>
          </p:cNvPr>
          <p:cNvSpPr/>
          <p:nvPr/>
        </p:nvSpPr>
        <p:spPr>
          <a:xfrm>
            <a:off x="4082796" y="2663707"/>
            <a:ext cx="978408" cy="484631"/>
          </a:xfrm>
          <a:prstGeom prst="rightArrow">
            <a:avLst/>
          </a:prstGeom>
          <a:solidFill>
            <a:srgbClr val="C810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845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11</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File Naming Conventions</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8" name="TextBox 7">
            <a:extLst>
              <a:ext uri="{FF2B5EF4-FFF2-40B4-BE49-F238E27FC236}">
                <a16:creationId xmlns:a16="http://schemas.microsoft.com/office/drawing/2014/main" id="{E6D6C2FF-05F5-5E37-8A13-F6EE25EE569C}"/>
              </a:ext>
            </a:extLst>
          </p:cNvPr>
          <p:cNvSpPr txBox="1"/>
          <p:nvPr/>
        </p:nvSpPr>
        <p:spPr>
          <a:xfrm>
            <a:off x="230697" y="4048667"/>
            <a:ext cx="86842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Times"/>
                <a:cs typeface="Times"/>
              </a:rPr>
              <a:t>Video clips, images, and other data were organized and labelled using a specific file naming conventions to be readable by the researchers, as well as the machine learning models.</a:t>
            </a:r>
            <a:endParaRPr lang="en-US">
              <a:cs typeface="Times"/>
            </a:endParaRPr>
          </a:p>
        </p:txBody>
      </p:sp>
      <p:pic>
        <p:nvPicPr>
          <p:cNvPr id="10" name="Picture 10" descr="A screenshot of a computer&#10;&#10;Description automatically generated">
            <a:extLst>
              <a:ext uri="{FF2B5EF4-FFF2-40B4-BE49-F238E27FC236}">
                <a16:creationId xmlns:a16="http://schemas.microsoft.com/office/drawing/2014/main" id="{60FD3F42-8850-0518-8872-15019C147FD0}"/>
              </a:ext>
            </a:extLst>
          </p:cNvPr>
          <p:cNvPicPr>
            <a:picLocks noChangeAspect="1"/>
          </p:cNvPicPr>
          <p:nvPr/>
        </p:nvPicPr>
        <p:blipFill>
          <a:blip r:embed="rId2"/>
          <a:stretch>
            <a:fillRect/>
          </a:stretch>
        </p:blipFill>
        <p:spPr>
          <a:xfrm>
            <a:off x="1452784" y="1269161"/>
            <a:ext cx="1752698" cy="2756140"/>
          </a:xfrm>
          <a:prstGeom prst="rect">
            <a:avLst/>
          </a:prstGeom>
        </p:spPr>
      </p:pic>
      <p:pic>
        <p:nvPicPr>
          <p:cNvPr id="11" name="Picture 11" descr="A screenshot of a computer&#10;&#10;Description automatically generated">
            <a:extLst>
              <a:ext uri="{FF2B5EF4-FFF2-40B4-BE49-F238E27FC236}">
                <a16:creationId xmlns:a16="http://schemas.microsoft.com/office/drawing/2014/main" id="{D08B5574-8E66-05F0-B4AF-5E927F6642CC}"/>
              </a:ext>
            </a:extLst>
          </p:cNvPr>
          <p:cNvPicPr>
            <a:picLocks noChangeAspect="1"/>
          </p:cNvPicPr>
          <p:nvPr/>
        </p:nvPicPr>
        <p:blipFill>
          <a:blip r:embed="rId3"/>
          <a:stretch>
            <a:fillRect/>
          </a:stretch>
        </p:blipFill>
        <p:spPr>
          <a:xfrm>
            <a:off x="3747501" y="1128982"/>
            <a:ext cx="1756827" cy="2896319"/>
          </a:xfrm>
          <a:prstGeom prst="rect">
            <a:avLst/>
          </a:prstGeom>
        </p:spPr>
      </p:pic>
      <p:pic>
        <p:nvPicPr>
          <p:cNvPr id="12" name="Picture 12" descr="A screenshot of a computer&#10;&#10;Description automatically generated">
            <a:extLst>
              <a:ext uri="{FF2B5EF4-FFF2-40B4-BE49-F238E27FC236}">
                <a16:creationId xmlns:a16="http://schemas.microsoft.com/office/drawing/2014/main" id="{C5D0F1DF-B615-D10B-F1CA-ADEA666D9D72}"/>
              </a:ext>
            </a:extLst>
          </p:cNvPr>
          <p:cNvPicPr>
            <a:picLocks noChangeAspect="1"/>
          </p:cNvPicPr>
          <p:nvPr/>
        </p:nvPicPr>
        <p:blipFill>
          <a:blip r:embed="rId4"/>
          <a:stretch>
            <a:fillRect/>
          </a:stretch>
        </p:blipFill>
        <p:spPr>
          <a:xfrm>
            <a:off x="6290634" y="1172114"/>
            <a:ext cx="1641534" cy="2799273"/>
          </a:xfrm>
          <a:prstGeom prst="rect">
            <a:avLst/>
          </a:prstGeom>
        </p:spPr>
      </p:pic>
    </p:spTree>
    <p:extLst>
      <p:ext uri="{BB962C8B-B14F-4D97-AF65-F5344CB8AC3E}">
        <p14:creationId xmlns:p14="http://schemas.microsoft.com/office/powerpoint/2010/main" val="210013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dirty="0" smtClean="0"/>
              <a:pPr/>
              <a:t>12</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Data Collection: Annotation</a:t>
            </a:r>
            <a:endParaRPr lang="en-US" err="1"/>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5" name="TextBox 4">
            <a:extLst>
              <a:ext uri="{FF2B5EF4-FFF2-40B4-BE49-F238E27FC236}">
                <a16:creationId xmlns:a16="http://schemas.microsoft.com/office/drawing/2014/main" id="{A6FD8C17-2626-DB2D-57D7-BEAC11E3A973}"/>
              </a:ext>
            </a:extLst>
          </p:cNvPr>
          <p:cNvSpPr txBox="1"/>
          <p:nvPr/>
        </p:nvSpPr>
        <p:spPr>
          <a:xfrm>
            <a:off x="187145" y="3880161"/>
            <a:ext cx="925710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500" err="1">
                <a:latin typeface="Times"/>
                <a:cs typeface="Arial"/>
              </a:rPr>
              <a:t>Supervisely</a:t>
            </a:r>
            <a:r>
              <a:rPr lang="en-US" sz="1500">
                <a:latin typeface="Times"/>
                <a:cs typeface="Arial"/>
              </a:rPr>
              <a:t>: A computer vision and machine learning platform that was used to annotate the raw home videos</a:t>
            </a:r>
            <a:endParaRPr lang="en-US" sz="1500">
              <a:latin typeface="Times"/>
              <a:cs typeface="Calibri"/>
            </a:endParaRPr>
          </a:p>
          <a:p>
            <a:pPr marL="171450" indent="-171450">
              <a:buFont typeface="Arial"/>
              <a:buChar char="•"/>
            </a:pPr>
            <a:r>
              <a:rPr lang="en-US" sz="1500">
                <a:latin typeface="Times"/>
                <a:cs typeface="Arial"/>
              </a:rPr>
              <a:t>The specific time frames for the different motor functions displayed were tagged to help the machine learning models understand the data.</a:t>
            </a:r>
            <a:endParaRPr lang="en-US" sz="1500">
              <a:latin typeface="Times"/>
              <a:cs typeface="Calibri"/>
            </a:endParaRPr>
          </a:p>
        </p:txBody>
      </p:sp>
      <p:pic>
        <p:nvPicPr>
          <p:cNvPr id="7" name="Picture 7" descr="A baby sitting in a high chair&#10;&#10;Description automatically generated">
            <a:extLst>
              <a:ext uri="{FF2B5EF4-FFF2-40B4-BE49-F238E27FC236}">
                <a16:creationId xmlns:a16="http://schemas.microsoft.com/office/drawing/2014/main" id="{21CC9FA7-1F46-EECF-C021-1FB667E8D275}"/>
              </a:ext>
            </a:extLst>
          </p:cNvPr>
          <p:cNvPicPr>
            <a:picLocks noChangeAspect="1"/>
          </p:cNvPicPr>
          <p:nvPr/>
        </p:nvPicPr>
        <p:blipFill rotWithShape="1">
          <a:blip r:embed="rId2"/>
          <a:srcRect l="-579" r="1013" b="-906"/>
          <a:stretch/>
        </p:blipFill>
        <p:spPr>
          <a:xfrm>
            <a:off x="185900" y="1534674"/>
            <a:ext cx="4626886" cy="2251572"/>
          </a:xfrm>
          <a:prstGeom prst="rect">
            <a:avLst/>
          </a:prstGeom>
        </p:spPr>
      </p:pic>
      <p:sp>
        <p:nvSpPr>
          <p:cNvPr id="8" name="Arrow: Right 7">
            <a:extLst>
              <a:ext uri="{FF2B5EF4-FFF2-40B4-BE49-F238E27FC236}">
                <a16:creationId xmlns:a16="http://schemas.microsoft.com/office/drawing/2014/main" id="{98D42305-F1B3-0AFC-543C-8A03D51F7788}"/>
              </a:ext>
            </a:extLst>
          </p:cNvPr>
          <p:cNvSpPr/>
          <p:nvPr/>
        </p:nvSpPr>
        <p:spPr>
          <a:xfrm>
            <a:off x="5074834" y="2232387"/>
            <a:ext cx="978408" cy="484631"/>
          </a:xfrm>
          <a:prstGeom prst="rightArrow">
            <a:avLst/>
          </a:prstGeom>
          <a:solidFill>
            <a:srgbClr val="A48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9" descr="A screenshot of a computer code&#10;&#10;Description automatically generated">
            <a:extLst>
              <a:ext uri="{FF2B5EF4-FFF2-40B4-BE49-F238E27FC236}">
                <a16:creationId xmlns:a16="http://schemas.microsoft.com/office/drawing/2014/main" id="{A6F777FD-40AE-E621-3D55-77336E2A3013}"/>
              </a:ext>
            </a:extLst>
          </p:cNvPr>
          <p:cNvPicPr>
            <a:picLocks noChangeAspect="1"/>
          </p:cNvPicPr>
          <p:nvPr/>
        </p:nvPicPr>
        <p:blipFill>
          <a:blip r:embed="rId3"/>
          <a:stretch>
            <a:fillRect/>
          </a:stretch>
        </p:blipFill>
        <p:spPr>
          <a:xfrm>
            <a:off x="6111815" y="1113116"/>
            <a:ext cx="2976290" cy="2605743"/>
          </a:xfrm>
          <a:prstGeom prst="rect">
            <a:avLst/>
          </a:prstGeom>
        </p:spPr>
      </p:pic>
      <p:pic>
        <p:nvPicPr>
          <p:cNvPr id="2" name="Picture 9" descr="A black background with blue text&#10;&#10;Description automatically generated">
            <a:extLst>
              <a:ext uri="{FF2B5EF4-FFF2-40B4-BE49-F238E27FC236}">
                <a16:creationId xmlns:a16="http://schemas.microsoft.com/office/drawing/2014/main" id="{50ED422C-C0DB-969A-92C8-FFDB9005EC4D}"/>
              </a:ext>
            </a:extLst>
          </p:cNvPr>
          <p:cNvPicPr>
            <a:picLocks noChangeAspect="1"/>
          </p:cNvPicPr>
          <p:nvPr/>
        </p:nvPicPr>
        <p:blipFill>
          <a:blip r:embed="rId4"/>
          <a:stretch>
            <a:fillRect/>
          </a:stretch>
        </p:blipFill>
        <p:spPr>
          <a:xfrm>
            <a:off x="1658724" y="865088"/>
            <a:ext cx="1675681" cy="908415"/>
          </a:xfrm>
          <a:prstGeom prst="rect">
            <a:avLst/>
          </a:prstGeom>
        </p:spPr>
      </p:pic>
    </p:spTree>
    <p:extLst>
      <p:ext uri="{BB962C8B-B14F-4D97-AF65-F5344CB8AC3E}">
        <p14:creationId xmlns:p14="http://schemas.microsoft.com/office/powerpoint/2010/main" val="419206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13</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Data Tables</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7" name="TextBox 6">
            <a:extLst>
              <a:ext uri="{FF2B5EF4-FFF2-40B4-BE49-F238E27FC236}">
                <a16:creationId xmlns:a16="http://schemas.microsoft.com/office/drawing/2014/main" id="{B5A3AB3E-8FF6-4B95-49F1-516D9052A794}"/>
              </a:ext>
            </a:extLst>
          </p:cNvPr>
          <p:cNvSpPr txBox="1"/>
          <p:nvPr/>
        </p:nvSpPr>
        <p:spPr>
          <a:xfrm>
            <a:off x="6315467" y="1368173"/>
            <a:ext cx="269723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Times"/>
                <a:cs typeface="Arial"/>
              </a:rPr>
              <a:t>Each infant’s movements while performing different actions were examined, such as the hand used when interacting with the ball and the ball’s relative position.</a:t>
            </a:r>
          </a:p>
          <a:p>
            <a:pPr marL="285750" indent="-285750">
              <a:buFont typeface="Arial"/>
              <a:buChar char="•"/>
            </a:pPr>
            <a:r>
              <a:rPr lang="en-US" sz="1600">
                <a:latin typeface="Times"/>
                <a:cs typeface="Arial"/>
              </a:rPr>
              <a:t>These newly collected data assist researchers and the artificial intelligence to become familiar with infant motor patterns and detect irregular behaviors.</a:t>
            </a:r>
          </a:p>
        </p:txBody>
      </p:sp>
      <p:graphicFrame>
        <p:nvGraphicFramePr>
          <p:cNvPr id="11" name="Table 10">
            <a:extLst>
              <a:ext uri="{FF2B5EF4-FFF2-40B4-BE49-F238E27FC236}">
                <a16:creationId xmlns:a16="http://schemas.microsoft.com/office/drawing/2014/main" id="{BAC087F7-EE7A-9696-F821-869B004E060E}"/>
              </a:ext>
            </a:extLst>
          </p:cNvPr>
          <p:cNvGraphicFramePr>
            <a:graphicFrameLocks noGrp="1"/>
          </p:cNvGraphicFramePr>
          <p:nvPr>
            <p:extLst>
              <p:ext uri="{D42A27DB-BD31-4B8C-83A1-F6EECF244321}">
                <p14:modId xmlns:p14="http://schemas.microsoft.com/office/powerpoint/2010/main" val="2240619508"/>
              </p:ext>
            </p:extLst>
          </p:nvPr>
        </p:nvGraphicFramePr>
        <p:xfrm>
          <a:off x="317139" y="1413314"/>
          <a:ext cx="5976554" cy="3011805"/>
        </p:xfrm>
        <a:graphic>
          <a:graphicData uri="http://schemas.openxmlformats.org/drawingml/2006/table">
            <a:tbl>
              <a:tblPr firstRow="1" bandRow="1">
                <a:tableStyleId>{5C22544A-7EE6-4342-B048-85BDC9FD1C3A}</a:tableStyleId>
              </a:tblPr>
              <a:tblGrid>
                <a:gridCol w="852574">
                  <a:extLst>
                    <a:ext uri="{9D8B030D-6E8A-4147-A177-3AD203B41FA5}">
                      <a16:colId xmlns:a16="http://schemas.microsoft.com/office/drawing/2014/main" val="1079802193"/>
                    </a:ext>
                  </a:extLst>
                </a:gridCol>
                <a:gridCol w="758789">
                  <a:extLst>
                    <a:ext uri="{9D8B030D-6E8A-4147-A177-3AD203B41FA5}">
                      <a16:colId xmlns:a16="http://schemas.microsoft.com/office/drawing/2014/main" val="3998385133"/>
                    </a:ext>
                  </a:extLst>
                </a:gridCol>
                <a:gridCol w="409232">
                  <a:extLst>
                    <a:ext uri="{9D8B030D-6E8A-4147-A177-3AD203B41FA5}">
                      <a16:colId xmlns:a16="http://schemas.microsoft.com/office/drawing/2014/main" val="2802707674"/>
                    </a:ext>
                  </a:extLst>
                </a:gridCol>
                <a:gridCol w="409232">
                  <a:extLst>
                    <a:ext uri="{9D8B030D-6E8A-4147-A177-3AD203B41FA5}">
                      <a16:colId xmlns:a16="http://schemas.microsoft.com/office/drawing/2014/main" val="1168157041"/>
                    </a:ext>
                  </a:extLst>
                </a:gridCol>
                <a:gridCol w="3546727">
                  <a:extLst>
                    <a:ext uri="{9D8B030D-6E8A-4147-A177-3AD203B41FA5}">
                      <a16:colId xmlns:a16="http://schemas.microsoft.com/office/drawing/2014/main" val="1291700529"/>
                    </a:ext>
                  </a:extLst>
                </a:gridCol>
              </a:tblGrid>
              <a:tr h="176147">
                <a:tc>
                  <a:txBody>
                    <a:bodyPr/>
                    <a:lstStyle/>
                    <a:p>
                      <a:pPr algn="ctr" fontAlgn="b"/>
                      <a:r>
                        <a:rPr lang="en-US" sz="800">
                          <a:effectLst/>
                        </a:rPr>
                        <a:t>Clip Title</a:t>
                      </a:r>
                      <a:endParaRPr lang="en-US" sz="800" b="1">
                        <a:solidFill>
                          <a:srgbClr val="FFFFFF"/>
                        </a:solidFill>
                        <a:effectLst/>
                        <a:latin typeface="Calibri"/>
                      </a:endParaRPr>
                    </a:p>
                  </a:txBody>
                  <a:tcPr marL="9525" marR="9525" marT="9525" anchor="b"/>
                </a:tc>
                <a:tc>
                  <a:txBody>
                    <a:bodyPr/>
                    <a:lstStyle/>
                    <a:p>
                      <a:pPr algn="ctr" fontAlgn="b"/>
                      <a:r>
                        <a:rPr lang="en-US" sz="800">
                          <a:effectLst/>
                        </a:rPr>
                        <a:t>Baby</a:t>
                      </a:r>
                      <a:endParaRPr lang="en-US" sz="800" b="1">
                        <a:solidFill>
                          <a:srgbClr val="FFFFFF"/>
                        </a:solidFill>
                        <a:effectLst/>
                        <a:latin typeface="Calibri"/>
                      </a:endParaRPr>
                    </a:p>
                  </a:txBody>
                  <a:tcPr marL="9525" marR="9525" marT="9525" anchor="b"/>
                </a:tc>
                <a:tc>
                  <a:txBody>
                    <a:bodyPr/>
                    <a:lstStyle/>
                    <a:p>
                      <a:pPr algn="ctr" fontAlgn="b"/>
                      <a:r>
                        <a:rPr lang="en-US" sz="800">
                          <a:effectLst/>
                        </a:rPr>
                        <a:t>Hand</a:t>
                      </a:r>
                      <a:endParaRPr lang="en-US" sz="800" b="1">
                        <a:solidFill>
                          <a:srgbClr val="FFFFFF"/>
                        </a:solidFill>
                        <a:effectLst/>
                        <a:latin typeface="Calibri"/>
                      </a:endParaRPr>
                    </a:p>
                  </a:txBody>
                  <a:tcPr marL="9525" marR="9525" marT="9525" anchor="b"/>
                </a:tc>
                <a:tc>
                  <a:txBody>
                    <a:bodyPr/>
                    <a:lstStyle/>
                    <a:p>
                      <a:pPr algn="ctr" fontAlgn="b"/>
                      <a:r>
                        <a:rPr lang="en-US" sz="800">
                          <a:effectLst/>
                        </a:rPr>
                        <a:t>Ball</a:t>
                      </a:r>
                      <a:endParaRPr lang="en-US" sz="800" b="1">
                        <a:solidFill>
                          <a:srgbClr val="FFFFFF"/>
                        </a:solidFill>
                        <a:effectLst/>
                        <a:latin typeface="Calibri"/>
                      </a:endParaRPr>
                    </a:p>
                  </a:txBody>
                  <a:tcPr marL="9525" marR="9525" marT="9525" anchor="b"/>
                </a:tc>
                <a:tc>
                  <a:txBody>
                    <a:bodyPr/>
                    <a:lstStyle/>
                    <a:p>
                      <a:pPr algn="ctr" fontAlgn="b"/>
                      <a:r>
                        <a:rPr lang="en-US" sz="800">
                          <a:effectLst/>
                        </a:rPr>
                        <a:t>Comment</a:t>
                      </a:r>
                      <a:endParaRPr lang="en-US" sz="800" b="1">
                        <a:solidFill>
                          <a:srgbClr val="FFFFFF"/>
                        </a:solidFill>
                        <a:effectLst/>
                        <a:latin typeface="Calibri"/>
                      </a:endParaRPr>
                    </a:p>
                  </a:txBody>
                  <a:tcPr marL="9525" marR="9525" marT="9525" anchor="b"/>
                </a:tc>
                <a:extLst>
                  <a:ext uri="{0D108BD9-81ED-4DB2-BD59-A6C34878D82A}">
                    <a16:rowId xmlns:a16="http://schemas.microsoft.com/office/drawing/2014/main" val="959548215"/>
                  </a:ext>
                </a:extLst>
              </a:tr>
              <a:tr h="151661">
                <a:tc>
                  <a:txBody>
                    <a:bodyPr/>
                    <a:lstStyle/>
                    <a:p>
                      <a:pPr algn="ctr" fontAlgn="b"/>
                      <a:r>
                        <a:rPr lang="en-US" sz="800">
                          <a:effectLst/>
                        </a:rPr>
                        <a:t>Baby2_reach_clip1</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endParaRPr lang="en-US" sz="800">
                        <a:effectLst/>
                        <a:latin typeface="Calibri"/>
                      </a:endParaRPr>
                    </a:p>
                  </a:txBody>
                  <a:tcPr marL="9525" marR="9525" marT="9525" anchor="b"/>
                </a:tc>
                <a:extLst>
                  <a:ext uri="{0D108BD9-81ED-4DB2-BD59-A6C34878D82A}">
                    <a16:rowId xmlns:a16="http://schemas.microsoft.com/office/drawing/2014/main" val="3854452108"/>
                  </a:ext>
                </a:extLst>
              </a:tr>
              <a:tr h="151661">
                <a:tc>
                  <a:txBody>
                    <a:bodyPr/>
                    <a:lstStyle/>
                    <a:p>
                      <a:pPr algn="ctr" fontAlgn="b"/>
                      <a:r>
                        <a:rPr lang="en-US" sz="800">
                          <a:effectLst/>
                        </a:rPr>
                        <a:t>Baby2_reach_clip2</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endParaRPr lang="en-US" sz="800">
                        <a:effectLst/>
                        <a:latin typeface="Calibri"/>
                      </a:endParaRPr>
                    </a:p>
                  </a:txBody>
                  <a:tcPr marL="9525" marR="9525" marT="9525" anchor="b"/>
                </a:tc>
                <a:extLst>
                  <a:ext uri="{0D108BD9-81ED-4DB2-BD59-A6C34878D82A}">
                    <a16:rowId xmlns:a16="http://schemas.microsoft.com/office/drawing/2014/main" val="1276960322"/>
                  </a:ext>
                </a:extLst>
              </a:tr>
              <a:tr h="151661">
                <a:tc>
                  <a:txBody>
                    <a:bodyPr/>
                    <a:lstStyle/>
                    <a:p>
                      <a:pPr algn="ctr" fontAlgn="b"/>
                      <a:r>
                        <a:rPr lang="en-US" sz="800">
                          <a:effectLst/>
                        </a:rPr>
                        <a:t>Baby2_reach_clip3</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endParaRPr lang="en-US" sz="800">
                        <a:effectLst/>
                        <a:latin typeface="Calibri"/>
                      </a:endParaRPr>
                    </a:p>
                  </a:txBody>
                  <a:tcPr marL="9525" marR="9525" marT="9525" anchor="b"/>
                </a:tc>
                <a:extLst>
                  <a:ext uri="{0D108BD9-81ED-4DB2-BD59-A6C34878D82A}">
                    <a16:rowId xmlns:a16="http://schemas.microsoft.com/office/drawing/2014/main" val="3646919559"/>
                  </a:ext>
                </a:extLst>
              </a:tr>
              <a:tr h="151661">
                <a:tc>
                  <a:txBody>
                    <a:bodyPr/>
                    <a:lstStyle/>
                    <a:p>
                      <a:pPr algn="ctr" fontAlgn="b"/>
                      <a:r>
                        <a:rPr lang="en-US" sz="800">
                          <a:effectLst/>
                        </a:rPr>
                        <a:t>Baby2_reach_clip4</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Both</a:t>
                      </a:r>
                      <a:endParaRPr lang="en-US" sz="800">
                        <a:effectLst/>
                        <a:latin typeface="Calibri"/>
                      </a:endParaRPr>
                    </a:p>
                  </a:txBody>
                  <a:tcPr marL="9525" marR="9525" marT="9525" anchor="b"/>
                </a:tc>
                <a:tc>
                  <a:txBody>
                    <a:bodyPr/>
                    <a:lstStyle/>
                    <a:p>
                      <a:pPr algn="ctr" fontAlgn="b"/>
                      <a:r>
                        <a:rPr lang="en-US" sz="800">
                          <a:effectLst/>
                        </a:rPr>
                        <a:t>Both</a:t>
                      </a:r>
                      <a:endParaRPr lang="en-US" sz="800">
                        <a:effectLst/>
                        <a:latin typeface="Calibri"/>
                      </a:endParaRPr>
                    </a:p>
                  </a:txBody>
                  <a:tcPr marL="9525" marR="9525" marT="9525" anchor="b"/>
                </a:tc>
                <a:tc>
                  <a:txBody>
                    <a:bodyPr/>
                    <a:lstStyle/>
                    <a:p>
                      <a:pPr algn="ctr" fontAlgn="b"/>
                      <a:r>
                        <a:rPr lang="en-US" sz="800">
                          <a:effectLst/>
                        </a:rPr>
                        <a:t>Ball was swinging from side to side, baby extended left arm more than right arm</a:t>
                      </a:r>
                      <a:endParaRPr lang="en-US" sz="800">
                        <a:effectLst/>
                        <a:latin typeface="Calibri"/>
                      </a:endParaRPr>
                    </a:p>
                  </a:txBody>
                  <a:tcPr marL="9525" marR="9525" marT="9525" anchor="b"/>
                </a:tc>
                <a:extLst>
                  <a:ext uri="{0D108BD9-81ED-4DB2-BD59-A6C34878D82A}">
                    <a16:rowId xmlns:a16="http://schemas.microsoft.com/office/drawing/2014/main" val="1218716366"/>
                  </a:ext>
                </a:extLst>
              </a:tr>
              <a:tr h="151661">
                <a:tc>
                  <a:txBody>
                    <a:bodyPr/>
                    <a:lstStyle/>
                    <a:p>
                      <a:pPr algn="ctr" fontAlgn="b"/>
                      <a:r>
                        <a:rPr lang="en-US" sz="800">
                          <a:effectLst/>
                        </a:rPr>
                        <a:t>Baby2_reach_clip5</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Ball was swinging a little and went over baby's head</a:t>
                      </a:r>
                      <a:endParaRPr lang="en-US" sz="800">
                        <a:effectLst/>
                        <a:latin typeface="Calibri"/>
                      </a:endParaRPr>
                    </a:p>
                  </a:txBody>
                  <a:tcPr marL="9525" marR="9525" marT="9525" anchor="b"/>
                </a:tc>
                <a:extLst>
                  <a:ext uri="{0D108BD9-81ED-4DB2-BD59-A6C34878D82A}">
                    <a16:rowId xmlns:a16="http://schemas.microsoft.com/office/drawing/2014/main" val="909625324"/>
                  </a:ext>
                </a:extLst>
              </a:tr>
              <a:tr h="151661">
                <a:tc>
                  <a:txBody>
                    <a:bodyPr/>
                    <a:lstStyle/>
                    <a:p>
                      <a:pPr algn="ctr" fontAlgn="b"/>
                      <a:r>
                        <a:rPr lang="en-US" sz="800">
                          <a:effectLst/>
                        </a:rPr>
                        <a:t>Baby2_reach_clip6</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Used left arm at first but raised right arm a little</a:t>
                      </a:r>
                      <a:endParaRPr lang="en-US" sz="800">
                        <a:effectLst/>
                        <a:latin typeface="Calibri"/>
                      </a:endParaRPr>
                    </a:p>
                  </a:txBody>
                  <a:tcPr marL="9525" marR="9525" marT="9525" anchor="b"/>
                </a:tc>
                <a:extLst>
                  <a:ext uri="{0D108BD9-81ED-4DB2-BD59-A6C34878D82A}">
                    <a16:rowId xmlns:a16="http://schemas.microsoft.com/office/drawing/2014/main" val="1432343605"/>
                  </a:ext>
                </a:extLst>
              </a:tr>
              <a:tr h="151661">
                <a:tc>
                  <a:txBody>
                    <a:bodyPr/>
                    <a:lstStyle/>
                    <a:p>
                      <a:pPr algn="ctr" fontAlgn="b"/>
                      <a:r>
                        <a:rPr lang="en-US" sz="800">
                          <a:effectLst/>
                        </a:rPr>
                        <a:t>Baby2_reach_clip7</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Right arm was out to the side at first</a:t>
                      </a:r>
                      <a:endParaRPr lang="en-US" sz="800">
                        <a:effectLst/>
                        <a:latin typeface="Calibri"/>
                      </a:endParaRPr>
                    </a:p>
                  </a:txBody>
                  <a:tcPr marL="9525" marR="9525" marT="9525" anchor="b"/>
                </a:tc>
                <a:extLst>
                  <a:ext uri="{0D108BD9-81ED-4DB2-BD59-A6C34878D82A}">
                    <a16:rowId xmlns:a16="http://schemas.microsoft.com/office/drawing/2014/main" val="3677440674"/>
                  </a:ext>
                </a:extLst>
              </a:tr>
              <a:tr h="151661">
                <a:tc>
                  <a:txBody>
                    <a:bodyPr/>
                    <a:lstStyle/>
                    <a:p>
                      <a:pPr algn="ctr" fontAlgn="b"/>
                      <a:r>
                        <a:rPr lang="en-US" sz="800">
                          <a:effectLst/>
                        </a:rPr>
                        <a:t>Baby2_reach_clip8</a:t>
                      </a:r>
                      <a:endParaRPr lang="en-US" sz="800">
                        <a:effectLst/>
                        <a:latin typeface="Calibri"/>
                      </a:endParaRPr>
                    </a:p>
                  </a:txBody>
                  <a:tcPr marL="9525" marR="9525" marT="9525" anchor="b"/>
                </a:tc>
                <a:tc>
                  <a:txBody>
                    <a:bodyPr/>
                    <a:lstStyle/>
                    <a:p>
                      <a:pPr algn="ctr" fontAlgn="b"/>
                      <a:r>
                        <a:rPr lang="en-US" sz="800">
                          <a:effectLst/>
                        </a:rPr>
                        <a:t>Infant 2</a:t>
                      </a:r>
                      <a:endParaRPr lang="en-US" sz="800">
                        <a:effectLst/>
                        <a:latin typeface="Calibri"/>
                      </a:endParaRPr>
                    </a:p>
                  </a:txBody>
                  <a:tcPr marL="9525" marR="9525" marT="9525" anchor="b"/>
                </a:tc>
                <a:tc>
                  <a:txBody>
                    <a:bodyPr/>
                    <a:lstStyle/>
                    <a:p>
                      <a:pPr algn="ctr" fontAlgn="b"/>
                      <a:r>
                        <a:rPr lang="en-US" sz="800">
                          <a:effectLst/>
                        </a:rPr>
                        <a:t>Both</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Right arm went from being up to being to the side</a:t>
                      </a:r>
                      <a:endParaRPr lang="en-US" sz="800">
                        <a:effectLst/>
                        <a:latin typeface="Calibri"/>
                      </a:endParaRPr>
                    </a:p>
                  </a:txBody>
                  <a:tcPr marL="9525" marR="9525" marT="9525" anchor="b"/>
                </a:tc>
                <a:extLst>
                  <a:ext uri="{0D108BD9-81ED-4DB2-BD59-A6C34878D82A}">
                    <a16:rowId xmlns:a16="http://schemas.microsoft.com/office/drawing/2014/main" val="2385942845"/>
                  </a:ext>
                </a:extLst>
              </a:tr>
              <a:tr h="151661">
                <a:tc>
                  <a:txBody>
                    <a:bodyPr/>
                    <a:lstStyle/>
                    <a:p>
                      <a:pPr algn="ctr" fontAlgn="b"/>
                      <a:r>
                        <a:rPr lang="en-US" sz="800">
                          <a:effectLst/>
                        </a:rPr>
                        <a:t>Baby3_reach_clip1</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Right</a:t>
                      </a:r>
                      <a:endParaRPr lang="en-US" sz="800">
                        <a:effectLst/>
                        <a:latin typeface="Calibri"/>
                      </a:endParaRPr>
                    </a:p>
                  </a:txBody>
                  <a:tcPr marL="9525" marR="9525" marT="9525" anchor="b"/>
                </a:tc>
                <a:tc>
                  <a:txBody>
                    <a:bodyPr/>
                    <a:lstStyle/>
                    <a:p>
                      <a:pPr algn="ctr" fontAlgn="b"/>
                      <a:r>
                        <a:rPr lang="en-US" sz="800">
                          <a:effectLst/>
                        </a:rPr>
                        <a:t>Right</a:t>
                      </a:r>
                      <a:endParaRPr lang="en-US" sz="800">
                        <a:effectLst/>
                        <a:latin typeface="Calibri"/>
                      </a:endParaRPr>
                    </a:p>
                  </a:txBody>
                  <a:tcPr marL="9525" marR="9525" marT="9525" anchor="b"/>
                </a:tc>
                <a:tc>
                  <a:txBody>
                    <a:bodyPr/>
                    <a:lstStyle/>
                    <a:p>
                      <a:pPr algn="ctr" fontAlgn="b"/>
                      <a:endParaRPr lang="en-US" sz="800">
                        <a:effectLst/>
                        <a:latin typeface="Calibri"/>
                      </a:endParaRPr>
                    </a:p>
                  </a:txBody>
                  <a:tcPr marL="9525" marR="9525" marT="9525" anchor="b"/>
                </a:tc>
                <a:extLst>
                  <a:ext uri="{0D108BD9-81ED-4DB2-BD59-A6C34878D82A}">
                    <a16:rowId xmlns:a16="http://schemas.microsoft.com/office/drawing/2014/main" val="2391781927"/>
                  </a:ext>
                </a:extLst>
              </a:tr>
              <a:tr h="151661">
                <a:tc>
                  <a:txBody>
                    <a:bodyPr/>
                    <a:lstStyle/>
                    <a:p>
                      <a:pPr algn="ctr" fontAlgn="b"/>
                      <a:r>
                        <a:rPr lang="en-US" sz="800">
                          <a:effectLst/>
                        </a:rPr>
                        <a:t>Baby3_reach_clip2</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Right</a:t>
                      </a:r>
                      <a:endParaRPr lang="en-US" sz="800">
                        <a:effectLst/>
                        <a:latin typeface="Calibri"/>
                      </a:endParaRPr>
                    </a:p>
                  </a:txBody>
                  <a:tcPr marL="9525" marR="9525" marT="9525" anchor="b"/>
                </a:tc>
                <a:tc>
                  <a:txBody>
                    <a:bodyPr/>
                    <a:lstStyle/>
                    <a:p>
                      <a:pPr algn="ctr" fontAlgn="b"/>
                      <a:r>
                        <a:rPr lang="en-US" sz="800">
                          <a:effectLst/>
                        </a:rPr>
                        <a:t>Center</a:t>
                      </a:r>
                      <a:endParaRPr lang="en-US" sz="800">
                        <a:effectLst/>
                        <a:latin typeface="Calibri"/>
                      </a:endParaRPr>
                    </a:p>
                  </a:txBody>
                  <a:tcPr marL="9525" marR="9525" marT="9525" anchor="b"/>
                </a:tc>
                <a:tc>
                  <a:txBody>
                    <a:bodyPr/>
                    <a:lstStyle/>
                    <a:p>
                      <a:pPr algn="ctr" fontAlgn="b"/>
                      <a:r>
                        <a:rPr lang="en-US" sz="800">
                          <a:effectLst/>
                        </a:rPr>
                        <a:t>Ball was in front of baby's face</a:t>
                      </a:r>
                      <a:endParaRPr lang="en-US" sz="800">
                        <a:effectLst/>
                        <a:latin typeface="Calibri"/>
                      </a:endParaRPr>
                    </a:p>
                  </a:txBody>
                  <a:tcPr marL="9525" marR="9525" marT="9525" anchor="b"/>
                </a:tc>
                <a:extLst>
                  <a:ext uri="{0D108BD9-81ED-4DB2-BD59-A6C34878D82A}">
                    <a16:rowId xmlns:a16="http://schemas.microsoft.com/office/drawing/2014/main" val="3025749215"/>
                  </a:ext>
                </a:extLst>
              </a:tr>
              <a:tr h="151661">
                <a:tc>
                  <a:txBody>
                    <a:bodyPr/>
                    <a:lstStyle/>
                    <a:p>
                      <a:pPr algn="ctr" fontAlgn="b"/>
                      <a:r>
                        <a:rPr lang="en-US" sz="800">
                          <a:effectLst/>
                        </a:rPr>
                        <a:t>Baby3_reach_clip3</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Right</a:t>
                      </a:r>
                      <a:endParaRPr lang="en-US" sz="800">
                        <a:effectLst/>
                        <a:latin typeface="Calibri"/>
                      </a:endParaRPr>
                    </a:p>
                  </a:txBody>
                  <a:tcPr marL="9525" marR="9525" marT="9525" anchor="b"/>
                </a:tc>
                <a:tc>
                  <a:txBody>
                    <a:bodyPr/>
                    <a:lstStyle/>
                    <a:p>
                      <a:pPr algn="ctr" fontAlgn="b"/>
                      <a:r>
                        <a:rPr lang="en-US" sz="800">
                          <a:effectLst/>
                        </a:rPr>
                        <a:t>Center</a:t>
                      </a:r>
                      <a:endParaRPr lang="en-US" sz="800">
                        <a:effectLst/>
                        <a:latin typeface="Calibri"/>
                      </a:endParaRPr>
                    </a:p>
                  </a:txBody>
                  <a:tcPr marL="9525" marR="9525" marT="9525" anchor="b"/>
                </a:tc>
                <a:tc>
                  <a:txBody>
                    <a:bodyPr/>
                    <a:lstStyle/>
                    <a:p>
                      <a:pPr algn="ctr" fontAlgn="b"/>
                      <a:r>
                        <a:rPr lang="en-US" sz="800">
                          <a:effectLst/>
                        </a:rPr>
                        <a:t>Ball was in front of baby's face at first, then moved to the left, baby raised left arm</a:t>
                      </a:r>
                      <a:endParaRPr lang="en-US" sz="800">
                        <a:effectLst/>
                        <a:latin typeface="Calibri"/>
                      </a:endParaRPr>
                    </a:p>
                  </a:txBody>
                  <a:tcPr marL="9525" marR="9525" marT="9525" anchor="b"/>
                </a:tc>
                <a:extLst>
                  <a:ext uri="{0D108BD9-81ED-4DB2-BD59-A6C34878D82A}">
                    <a16:rowId xmlns:a16="http://schemas.microsoft.com/office/drawing/2014/main" val="220845675"/>
                  </a:ext>
                </a:extLst>
              </a:tr>
              <a:tr h="151661">
                <a:tc>
                  <a:txBody>
                    <a:bodyPr/>
                    <a:lstStyle/>
                    <a:p>
                      <a:pPr algn="ctr" fontAlgn="b"/>
                      <a:r>
                        <a:rPr lang="en-US" sz="800">
                          <a:effectLst/>
                        </a:rPr>
                        <a:t>Baby3_reach_clip4</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Ball was swinging on the left side, baby raised right hand a little</a:t>
                      </a:r>
                      <a:endParaRPr lang="en-US" sz="800">
                        <a:effectLst/>
                        <a:latin typeface="Calibri"/>
                      </a:endParaRPr>
                    </a:p>
                  </a:txBody>
                  <a:tcPr marL="9525" marR="9525" marT="9525" anchor="b"/>
                </a:tc>
                <a:extLst>
                  <a:ext uri="{0D108BD9-81ED-4DB2-BD59-A6C34878D82A}">
                    <a16:rowId xmlns:a16="http://schemas.microsoft.com/office/drawing/2014/main" val="1445276789"/>
                  </a:ext>
                </a:extLst>
              </a:tr>
              <a:tr h="151661">
                <a:tc>
                  <a:txBody>
                    <a:bodyPr/>
                    <a:lstStyle/>
                    <a:p>
                      <a:pPr algn="ctr" fontAlgn="b"/>
                      <a:r>
                        <a:rPr lang="en-US" sz="800">
                          <a:effectLst/>
                        </a:rPr>
                        <a:t>Baby3_reach_clip5</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Both</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Left hand was higher than right hand</a:t>
                      </a:r>
                      <a:endParaRPr lang="en-US" sz="800">
                        <a:effectLst/>
                        <a:latin typeface="Calibri"/>
                      </a:endParaRPr>
                    </a:p>
                  </a:txBody>
                  <a:tcPr marL="9525" marR="9525" marT="9525" anchor="b"/>
                </a:tc>
                <a:extLst>
                  <a:ext uri="{0D108BD9-81ED-4DB2-BD59-A6C34878D82A}">
                    <a16:rowId xmlns:a16="http://schemas.microsoft.com/office/drawing/2014/main" val="1577091516"/>
                  </a:ext>
                </a:extLst>
              </a:tr>
              <a:tr h="151661">
                <a:tc>
                  <a:txBody>
                    <a:bodyPr/>
                    <a:lstStyle/>
                    <a:p>
                      <a:pPr algn="ctr" fontAlgn="b"/>
                      <a:r>
                        <a:rPr lang="en-US" sz="800">
                          <a:effectLst/>
                        </a:rPr>
                        <a:t>Baby3_reach_clip6</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Both</a:t>
                      </a:r>
                      <a:endParaRPr lang="en-US" sz="800">
                        <a:effectLst/>
                        <a:latin typeface="Calibri"/>
                      </a:endParaRPr>
                    </a:p>
                  </a:txBody>
                  <a:tcPr marL="9525" marR="9525" marT="9525" anchor="b"/>
                </a:tc>
                <a:tc>
                  <a:txBody>
                    <a:bodyPr/>
                    <a:lstStyle/>
                    <a:p>
                      <a:pPr algn="ctr" fontAlgn="b"/>
                      <a:r>
                        <a:rPr lang="en-US" sz="800">
                          <a:effectLst/>
                        </a:rPr>
                        <a:t>Left</a:t>
                      </a:r>
                      <a:endParaRPr lang="en-US" sz="800">
                        <a:effectLst/>
                        <a:latin typeface="Calibri"/>
                      </a:endParaRPr>
                    </a:p>
                  </a:txBody>
                  <a:tcPr marL="9525" marR="9525" marT="9525" anchor="b"/>
                </a:tc>
                <a:tc>
                  <a:txBody>
                    <a:bodyPr/>
                    <a:lstStyle/>
                    <a:p>
                      <a:pPr algn="ctr" fontAlgn="b"/>
                      <a:r>
                        <a:rPr lang="en-US" sz="800">
                          <a:effectLst/>
                        </a:rPr>
                        <a:t>Ball was swinging a little, left hand higher than right hand</a:t>
                      </a:r>
                      <a:endParaRPr lang="en-US" sz="800">
                        <a:effectLst/>
                        <a:latin typeface="Calibri"/>
                      </a:endParaRPr>
                    </a:p>
                  </a:txBody>
                  <a:tcPr marL="9525" marR="9525" marT="9525" anchor="b"/>
                </a:tc>
                <a:extLst>
                  <a:ext uri="{0D108BD9-81ED-4DB2-BD59-A6C34878D82A}">
                    <a16:rowId xmlns:a16="http://schemas.microsoft.com/office/drawing/2014/main" val="1790609909"/>
                  </a:ext>
                </a:extLst>
              </a:tr>
              <a:tr h="151661">
                <a:tc>
                  <a:txBody>
                    <a:bodyPr/>
                    <a:lstStyle/>
                    <a:p>
                      <a:pPr algn="ctr" fontAlgn="b"/>
                      <a:r>
                        <a:rPr lang="en-US" sz="800">
                          <a:effectLst/>
                        </a:rPr>
                        <a:t>Baby3_reach_clip7</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Both</a:t>
                      </a:r>
                      <a:endParaRPr lang="en-US" sz="800">
                        <a:effectLst/>
                        <a:latin typeface="Calibri"/>
                      </a:endParaRPr>
                    </a:p>
                  </a:txBody>
                  <a:tcPr marL="9525" marR="9525" marT="9525" anchor="b"/>
                </a:tc>
                <a:tc>
                  <a:txBody>
                    <a:bodyPr/>
                    <a:lstStyle/>
                    <a:p>
                      <a:pPr algn="ctr" fontAlgn="b"/>
                      <a:r>
                        <a:rPr lang="en-US" sz="800">
                          <a:effectLst/>
                        </a:rPr>
                        <a:t>Right</a:t>
                      </a:r>
                      <a:endParaRPr lang="en-US" sz="800">
                        <a:effectLst/>
                        <a:latin typeface="Calibri"/>
                      </a:endParaRPr>
                    </a:p>
                  </a:txBody>
                  <a:tcPr marL="9525" marR="9525" marT="9525" anchor="b"/>
                </a:tc>
                <a:tc>
                  <a:txBody>
                    <a:bodyPr/>
                    <a:lstStyle/>
                    <a:p>
                      <a:pPr algn="ctr" fontAlgn="b"/>
                      <a:r>
                        <a:rPr lang="en-US" sz="800">
                          <a:effectLst/>
                        </a:rPr>
                        <a:t>Baby was using right hand more, but both arms were up</a:t>
                      </a:r>
                      <a:endParaRPr lang="en-US" sz="800">
                        <a:effectLst/>
                        <a:latin typeface="Calibri"/>
                      </a:endParaRPr>
                    </a:p>
                  </a:txBody>
                  <a:tcPr marL="9525" marR="9525" marT="9525" anchor="b"/>
                </a:tc>
                <a:extLst>
                  <a:ext uri="{0D108BD9-81ED-4DB2-BD59-A6C34878D82A}">
                    <a16:rowId xmlns:a16="http://schemas.microsoft.com/office/drawing/2014/main" val="2800476837"/>
                  </a:ext>
                </a:extLst>
              </a:tr>
              <a:tr h="151661">
                <a:tc>
                  <a:txBody>
                    <a:bodyPr/>
                    <a:lstStyle/>
                    <a:p>
                      <a:pPr algn="ctr" fontAlgn="b"/>
                      <a:r>
                        <a:rPr lang="en-US" sz="800">
                          <a:effectLst/>
                        </a:rPr>
                        <a:t>Baby3_reach_clip8</a:t>
                      </a:r>
                      <a:endParaRPr lang="en-US" sz="800">
                        <a:effectLst/>
                        <a:latin typeface="Calibri"/>
                      </a:endParaRPr>
                    </a:p>
                  </a:txBody>
                  <a:tcPr marL="9525" marR="9525" marT="9525" anchor="b"/>
                </a:tc>
                <a:tc>
                  <a:txBody>
                    <a:bodyPr/>
                    <a:lstStyle/>
                    <a:p>
                      <a:pPr algn="ctr" fontAlgn="b"/>
                      <a:r>
                        <a:rPr lang="en-US" sz="800">
                          <a:effectLst/>
                        </a:rPr>
                        <a:t>Infant 3</a:t>
                      </a:r>
                      <a:endParaRPr lang="en-US" sz="800">
                        <a:effectLst/>
                        <a:latin typeface="Calibri"/>
                      </a:endParaRPr>
                    </a:p>
                  </a:txBody>
                  <a:tcPr marL="9525" marR="9525" marT="9525" anchor="b"/>
                </a:tc>
                <a:tc>
                  <a:txBody>
                    <a:bodyPr/>
                    <a:lstStyle/>
                    <a:p>
                      <a:pPr algn="ctr" fontAlgn="b"/>
                      <a:r>
                        <a:rPr lang="en-US" sz="800">
                          <a:effectLst/>
                        </a:rPr>
                        <a:t>Both</a:t>
                      </a:r>
                      <a:endParaRPr lang="en-US" sz="800">
                        <a:effectLst/>
                        <a:latin typeface="Calibri"/>
                      </a:endParaRPr>
                    </a:p>
                  </a:txBody>
                  <a:tcPr marL="9525" marR="9525" marT="9525" anchor="b"/>
                </a:tc>
                <a:tc>
                  <a:txBody>
                    <a:bodyPr/>
                    <a:lstStyle/>
                    <a:p>
                      <a:pPr algn="ctr" fontAlgn="b"/>
                      <a:r>
                        <a:rPr lang="en-US" sz="800">
                          <a:effectLst/>
                        </a:rPr>
                        <a:t>Right</a:t>
                      </a:r>
                      <a:endParaRPr lang="en-US" sz="800">
                        <a:effectLst/>
                        <a:latin typeface="Calibri"/>
                      </a:endParaRPr>
                    </a:p>
                  </a:txBody>
                  <a:tcPr marL="9525" marR="9525" marT="9525" anchor="b"/>
                </a:tc>
                <a:tc>
                  <a:txBody>
                    <a:bodyPr/>
                    <a:lstStyle/>
                    <a:p>
                      <a:pPr algn="ctr" fontAlgn="b"/>
                      <a:r>
                        <a:rPr lang="en-US" sz="800">
                          <a:effectLst/>
                        </a:rPr>
                        <a:t>Baby was using right hand more, but both arms were up</a:t>
                      </a:r>
                      <a:endParaRPr lang="en-US" sz="800">
                        <a:effectLst/>
                        <a:latin typeface="Calibri"/>
                      </a:endParaRPr>
                    </a:p>
                  </a:txBody>
                  <a:tcPr marL="9525" marR="9525" marT="9525" anchor="b"/>
                </a:tc>
                <a:extLst>
                  <a:ext uri="{0D108BD9-81ED-4DB2-BD59-A6C34878D82A}">
                    <a16:rowId xmlns:a16="http://schemas.microsoft.com/office/drawing/2014/main" val="2826342718"/>
                  </a:ext>
                </a:extLst>
              </a:tr>
            </a:tbl>
          </a:graphicData>
        </a:graphic>
      </p:graphicFrame>
    </p:spTree>
    <p:extLst>
      <p:ext uri="{BB962C8B-B14F-4D97-AF65-F5344CB8AC3E}">
        <p14:creationId xmlns:p14="http://schemas.microsoft.com/office/powerpoint/2010/main" val="156318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14</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Graphs: Reaching</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9" name="Picture 9" descr="A graph of numbers and a number of children&#10;&#10;Description automatically generated">
            <a:extLst>
              <a:ext uri="{FF2B5EF4-FFF2-40B4-BE49-F238E27FC236}">
                <a16:creationId xmlns:a16="http://schemas.microsoft.com/office/drawing/2014/main" id="{45B8E073-665E-8C72-EA17-D2DF47AA61C8}"/>
              </a:ext>
            </a:extLst>
          </p:cNvPr>
          <p:cNvPicPr>
            <a:picLocks noChangeAspect="1"/>
          </p:cNvPicPr>
          <p:nvPr/>
        </p:nvPicPr>
        <p:blipFill rotWithShape="1">
          <a:blip r:embed="rId2"/>
          <a:srcRect t="-193" r="-46" b="578"/>
          <a:stretch/>
        </p:blipFill>
        <p:spPr>
          <a:xfrm>
            <a:off x="4579352" y="1468184"/>
            <a:ext cx="4584193" cy="2747723"/>
          </a:xfrm>
          <a:prstGeom prst="rect">
            <a:avLst/>
          </a:prstGeom>
        </p:spPr>
      </p:pic>
      <p:pic>
        <p:nvPicPr>
          <p:cNvPr id="10" name="Picture 10" descr="A graph of a graph with numbers and text&#10;&#10;Description automatically generated">
            <a:extLst>
              <a:ext uri="{FF2B5EF4-FFF2-40B4-BE49-F238E27FC236}">
                <a16:creationId xmlns:a16="http://schemas.microsoft.com/office/drawing/2014/main" id="{1657BCCD-92FA-B586-7B7E-367A0231C383}"/>
              </a:ext>
            </a:extLst>
          </p:cNvPr>
          <p:cNvPicPr>
            <a:picLocks noChangeAspect="1"/>
          </p:cNvPicPr>
          <p:nvPr/>
        </p:nvPicPr>
        <p:blipFill rotWithShape="1">
          <a:blip r:embed="rId3"/>
          <a:srcRect r="261" b="288"/>
          <a:stretch/>
        </p:blipFill>
        <p:spPr>
          <a:xfrm>
            <a:off x="3175" y="1481008"/>
            <a:ext cx="4556910" cy="2739442"/>
          </a:xfrm>
          <a:prstGeom prst="rect">
            <a:avLst/>
          </a:prstGeom>
        </p:spPr>
      </p:pic>
    </p:spTree>
    <p:extLst>
      <p:ext uri="{BB962C8B-B14F-4D97-AF65-F5344CB8AC3E}">
        <p14:creationId xmlns:p14="http://schemas.microsoft.com/office/powerpoint/2010/main" val="1486013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15</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Graphs: Grabbing</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7" name="Picture 7" descr="A graph with blue bars&#10;&#10;Description automatically generated">
            <a:extLst>
              <a:ext uri="{FF2B5EF4-FFF2-40B4-BE49-F238E27FC236}">
                <a16:creationId xmlns:a16="http://schemas.microsoft.com/office/drawing/2014/main" id="{E841B883-3A04-9B48-8350-3B5DBA39E8B2}"/>
              </a:ext>
            </a:extLst>
          </p:cNvPr>
          <p:cNvPicPr>
            <a:picLocks noChangeAspect="1"/>
          </p:cNvPicPr>
          <p:nvPr/>
        </p:nvPicPr>
        <p:blipFill>
          <a:blip r:embed="rId2"/>
          <a:stretch>
            <a:fillRect/>
          </a:stretch>
        </p:blipFill>
        <p:spPr>
          <a:xfrm>
            <a:off x="1588" y="1502727"/>
            <a:ext cx="4568825" cy="2741295"/>
          </a:xfrm>
          <a:prstGeom prst="rect">
            <a:avLst/>
          </a:prstGeom>
        </p:spPr>
      </p:pic>
      <p:pic>
        <p:nvPicPr>
          <p:cNvPr id="8" name="Picture 8" descr="A graph with numbers and a bar&#10;&#10;Description automatically generated">
            <a:extLst>
              <a:ext uri="{FF2B5EF4-FFF2-40B4-BE49-F238E27FC236}">
                <a16:creationId xmlns:a16="http://schemas.microsoft.com/office/drawing/2014/main" id="{653E2582-109E-B13E-1D0A-E96D820699AB}"/>
              </a:ext>
            </a:extLst>
          </p:cNvPr>
          <p:cNvPicPr>
            <a:picLocks noChangeAspect="1"/>
          </p:cNvPicPr>
          <p:nvPr/>
        </p:nvPicPr>
        <p:blipFill>
          <a:blip r:embed="rId3"/>
          <a:stretch>
            <a:fillRect/>
          </a:stretch>
        </p:blipFill>
        <p:spPr>
          <a:xfrm>
            <a:off x="4573588" y="1489545"/>
            <a:ext cx="4568825" cy="2752219"/>
          </a:xfrm>
          <a:prstGeom prst="rect">
            <a:avLst/>
          </a:prstGeom>
        </p:spPr>
      </p:pic>
    </p:spTree>
    <p:extLst>
      <p:ext uri="{BB962C8B-B14F-4D97-AF65-F5344CB8AC3E}">
        <p14:creationId xmlns:p14="http://schemas.microsoft.com/office/powerpoint/2010/main" val="109593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16</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Graphs: Holding</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2" name="Picture 4" descr="A graph with numbers and text&#10;&#10;Description automatically generated">
            <a:extLst>
              <a:ext uri="{FF2B5EF4-FFF2-40B4-BE49-F238E27FC236}">
                <a16:creationId xmlns:a16="http://schemas.microsoft.com/office/drawing/2014/main" id="{4BE34380-1DD1-BA47-8459-A9F3230D9667}"/>
              </a:ext>
            </a:extLst>
          </p:cNvPr>
          <p:cNvPicPr>
            <a:picLocks noChangeAspect="1"/>
          </p:cNvPicPr>
          <p:nvPr/>
        </p:nvPicPr>
        <p:blipFill>
          <a:blip r:embed="rId2"/>
          <a:stretch>
            <a:fillRect/>
          </a:stretch>
        </p:blipFill>
        <p:spPr>
          <a:xfrm>
            <a:off x="42051" y="2850904"/>
            <a:ext cx="3338619" cy="1975336"/>
          </a:xfrm>
          <a:prstGeom prst="rect">
            <a:avLst/>
          </a:prstGeom>
        </p:spPr>
      </p:pic>
      <p:pic>
        <p:nvPicPr>
          <p:cNvPr id="8" name="Picture 8" descr="A graph of different colored bars&#10;&#10;Description automatically generated">
            <a:extLst>
              <a:ext uri="{FF2B5EF4-FFF2-40B4-BE49-F238E27FC236}">
                <a16:creationId xmlns:a16="http://schemas.microsoft.com/office/drawing/2014/main" id="{B75C3B6B-5D4E-5645-E7E4-36E5A4E83523}"/>
              </a:ext>
            </a:extLst>
          </p:cNvPr>
          <p:cNvPicPr>
            <a:picLocks noChangeAspect="1"/>
          </p:cNvPicPr>
          <p:nvPr/>
        </p:nvPicPr>
        <p:blipFill rotWithShape="1">
          <a:blip r:embed="rId3"/>
          <a:srcRect r="379" b="209"/>
          <a:stretch/>
        </p:blipFill>
        <p:spPr>
          <a:xfrm>
            <a:off x="5768827" y="2847399"/>
            <a:ext cx="3306896" cy="1980808"/>
          </a:xfrm>
          <a:prstGeom prst="rect">
            <a:avLst/>
          </a:prstGeom>
        </p:spPr>
      </p:pic>
      <p:pic>
        <p:nvPicPr>
          <p:cNvPr id="9" name="Picture 9" descr="A graph with numbers and text&#10;&#10;Description automatically generated">
            <a:extLst>
              <a:ext uri="{FF2B5EF4-FFF2-40B4-BE49-F238E27FC236}">
                <a16:creationId xmlns:a16="http://schemas.microsoft.com/office/drawing/2014/main" id="{B93EA774-270C-8453-1D3F-518AEE9496A2}"/>
              </a:ext>
            </a:extLst>
          </p:cNvPr>
          <p:cNvPicPr>
            <a:picLocks noChangeAspect="1"/>
          </p:cNvPicPr>
          <p:nvPr/>
        </p:nvPicPr>
        <p:blipFill>
          <a:blip r:embed="rId4"/>
          <a:stretch>
            <a:fillRect/>
          </a:stretch>
        </p:blipFill>
        <p:spPr>
          <a:xfrm>
            <a:off x="3015610" y="1129157"/>
            <a:ext cx="3306871" cy="1972912"/>
          </a:xfrm>
          <a:prstGeom prst="rect">
            <a:avLst/>
          </a:prstGeom>
        </p:spPr>
      </p:pic>
    </p:spTree>
    <p:extLst>
      <p:ext uri="{BB962C8B-B14F-4D97-AF65-F5344CB8AC3E}">
        <p14:creationId xmlns:p14="http://schemas.microsoft.com/office/powerpoint/2010/main" val="5399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17</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Conclusion and Future Steps</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5" name="TextBox 4">
            <a:extLst>
              <a:ext uri="{FF2B5EF4-FFF2-40B4-BE49-F238E27FC236}">
                <a16:creationId xmlns:a16="http://schemas.microsoft.com/office/drawing/2014/main" id="{74305463-90E7-7236-70B4-7DCB99129833}"/>
              </a:ext>
            </a:extLst>
          </p:cNvPr>
          <p:cNvSpPr txBox="1"/>
          <p:nvPr/>
        </p:nvSpPr>
        <p:spPr>
          <a:xfrm>
            <a:off x="576731" y="1115843"/>
            <a:ext cx="443575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ea typeface="Calibri"/>
                <a:cs typeface="Arial"/>
              </a:rPr>
              <a:t>Conclusion</a:t>
            </a:r>
          </a:p>
          <a:p>
            <a:r>
              <a:rPr lang="en-US" sz="1400">
                <a:latin typeface="Times New Roman"/>
                <a:ea typeface="Calibri"/>
                <a:cs typeface="Arial"/>
              </a:rPr>
              <a:t>The graphs displayed tendencies of the infants and the percentage of times the infants used each </a:t>
            </a:r>
            <a:r>
              <a:rPr lang="en-US" sz="1400">
                <a:latin typeface="Times New Roman"/>
                <a:ea typeface="+mn-lt"/>
                <a:cs typeface="Arial"/>
              </a:rPr>
              <a:t>appendage </a:t>
            </a:r>
            <a:r>
              <a:rPr lang="en-US" sz="1400">
                <a:latin typeface="Times New Roman"/>
                <a:ea typeface="+mn-lt"/>
                <a:cs typeface="Times New Roman"/>
              </a:rPr>
              <a:t>while interacting with the plastic ball</a:t>
            </a:r>
            <a:r>
              <a:rPr lang="en-US" sz="1400">
                <a:latin typeface="Times New Roman"/>
                <a:ea typeface="+mn-lt"/>
                <a:cs typeface="Arial"/>
              </a:rPr>
              <a:t>. More data, along with further processing and analysis, are required to draw more conclusive results about the infants' health and to develop the monitoring device.</a:t>
            </a:r>
            <a:endParaRPr lang="en-US" sz="1400">
              <a:latin typeface="Times New Roman"/>
              <a:cs typeface="Calibri"/>
            </a:endParaRPr>
          </a:p>
        </p:txBody>
      </p:sp>
      <p:sp>
        <p:nvSpPr>
          <p:cNvPr id="2" name="TextBox 1">
            <a:extLst>
              <a:ext uri="{FF2B5EF4-FFF2-40B4-BE49-F238E27FC236}">
                <a16:creationId xmlns:a16="http://schemas.microsoft.com/office/drawing/2014/main" id="{3F1BF685-C46A-386C-AF32-B6E7549960D5}"/>
              </a:ext>
            </a:extLst>
          </p:cNvPr>
          <p:cNvSpPr txBox="1"/>
          <p:nvPr/>
        </p:nvSpPr>
        <p:spPr>
          <a:xfrm>
            <a:off x="5007548" y="1188458"/>
            <a:ext cx="3927768" cy="28725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a:cs typeface="Arial"/>
              </a:rPr>
              <a:t>Future Steps</a:t>
            </a:r>
            <a:endParaRPr lang="en-US" sz="2000"/>
          </a:p>
          <a:p>
            <a:pPr marL="285750" indent="-285750">
              <a:spcBef>
                <a:spcPts val="200"/>
              </a:spcBef>
              <a:buFont typeface="Arial"/>
              <a:buChar char="•"/>
            </a:pPr>
            <a:r>
              <a:rPr lang="en-US" sz="1400">
                <a:latin typeface="Times"/>
                <a:cs typeface="Arial"/>
              </a:rPr>
              <a:t>The video clips and other data collected will undergo further processing and be used by researchers to fed to train the </a:t>
            </a:r>
            <a:r>
              <a:rPr lang="en-US" sz="1400">
                <a:latin typeface="Times New Roman"/>
                <a:cs typeface="Times New Roman"/>
              </a:rPr>
              <a:t>machine learning and computer vision algorithms.</a:t>
            </a:r>
          </a:p>
          <a:p>
            <a:pPr marL="285750" indent="-285750">
              <a:spcBef>
                <a:spcPts val="200"/>
              </a:spcBef>
              <a:buFont typeface="Arial"/>
              <a:buChar char="•"/>
            </a:pPr>
            <a:r>
              <a:rPr lang="en-US" sz="1400">
                <a:latin typeface="Times"/>
                <a:cs typeface="Arial"/>
              </a:rPr>
              <a:t>Researchers will reach out to more parents to collect raw home footage and data.</a:t>
            </a:r>
          </a:p>
          <a:p>
            <a:pPr marL="285750" indent="-285750">
              <a:spcBef>
                <a:spcPts val="200"/>
              </a:spcBef>
              <a:buFont typeface="Arial"/>
              <a:buChar char="•"/>
            </a:pPr>
            <a:r>
              <a:rPr lang="en-US" sz="1400">
                <a:latin typeface="Times"/>
                <a:cs typeface="Arial"/>
              </a:rPr>
              <a:t>In the future, the infants will be checked if they're diagnosed with neurodevelopmental delay and data will be adjusted.</a:t>
            </a:r>
          </a:p>
          <a:p>
            <a:pPr marL="285750" indent="-285750">
              <a:spcBef>
                <a:spcPts val="200"/>
              </a:spcBef>
              <a:buFont typeface="Arial"/>
              <a:buChar char="•"/>
            </a:pPr>
            <a:r>
              <a:rPr lang="en-US" sz="1400">
                <a:latin typeface="Times"/>
                <a:cs typeface="Arial"/>
              </a:rPr>
              <a:t>The developed programs will be implemented into the monitoring device.</a:t>
            </a:r>
          </a:p>
        </p:txBody>
      </p:sp>
      <p:pic>
        <p:nvPicPr>
          <p:cNvPr id="8" name="Untitled">
            <a:hlinkClick r:id="" action="ppaction://media"/>
            <a:extLst>
              <a:ext uri="{FF2B5EF4-FFF2-40B4-BE49-F238E27FC236}">
                <a16:creationId xmlns:a16="http://schemas.microsoft.com/office/drawing/2014/main" id="{C9880397-AB64-1D96-8F77-7C001E03C1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0751" y="2807729"/>
            <a:ext cx="3544010" cy="1949347"/>
          </a:xfrm>
          <a:prstGeom prst="rect">
            <a:avLst/>
          </a:prstGeom>
        </p:spPr>
      </p:pic>
    </p:spTree>
    <p:extLst>
      <p:ext uri="{BB962C8B-B14F-4D97-AF65-F5344CB8AC3E}">
        <p14:creationId xmlns:p14="http://schemas.microsoft.com/office/powerpoint/2010/main" val="261786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18</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Resources</a:t>
            </a:r>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9" name="TextBox 8">
            <a:extLst>
              <a:ext uri="{FF2B5EF4-FFF2-40B4-BE49-F238E27FC236}">
                <a16:creationId xmlns:a16="http://schemas.microsoft.com/office/drawing/2014/main" id="{983B4A5F-AEFB-4D0A-597E-3D0C368F11B2}"/>
              </a:ext>
            </a:extLst>
          </p:cNvPr>
          <p:cNvSpPr txBox="1"/>
          <p:nvPr/>
        </p:nvSpPr>
        <p:spPr>
          <a:xfrm>
            <a:off x="137429" y="1180000"/>
            <a:ext cx="8866193" cy="3872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000">
                <a:solidFill>
                  <a:schemeClr val="tx1">
                    <a:lumMod val="95000"/>
                    <a:lumOff val="5000"/>
                  </a:schemeClr>
                </a:solidFill>
                <a:latin typeface="Times"/>
                <a:ea typeface="Calibri"/>
                <a:cs typeface="Arial"/>
              </a:rPr>
              <a:t>1.) United States Environmental Protection Agency. (2019, August). </a:t>
            </a:r>
            <a:r>
              <a:rPr lang="en-US" sz="1000" i="1">
                <a:solidFill>
                  <a:schemeClr val="tx1">
                    <a:lumMod val="95000"/>
                    <a:lumOff val="5000"/>
                  </a:schemeClr>
                </a:solidFill>
                <a:latin typeface="Times"/>
                <a:ea typeface="Calibri"/>
                <a:cs typeface="Arial"/>
              </a:rPr>
              <a:t>America’s Children and the Environment | Third Edition</a:t>
            </a:r>
            <a:r>
              <a:rPr lang="en-US" sz="1000">
                <a:solidFill>
                  <a:schemeClr val="tx1">
                    <a:lumMod val="95000"/>
                    <a:lumOff val="5000"/>
                  </a:schemeClr>
                </a:solidFill>
                <a:latin typeface="Times"/>
                <a:ea typeface="Calibri"/>
                <a:cs typeface="Arial"/>
              </a:rPr>
              <a:t>. United States Environmental Protection Agency. https://www.epa.gov/system/files/documents/2022-04/ace3-neurodevelopmental-updates_0.pdf </a:t>
            </a:r>
            <a:endParaRPr lang="en-US">
              <a:solidFill>
                <a:schemeClr val="tx1">
                  <a:lumMod val="95000"/>
                  <a:lumOff val="5000"/>
                </a:schemeClr>
              </a:solidFill>
              <a:cs typeface="Calibri"/>
            </a:endParaRPr>
          </a:p>
          <a:p>
            <a:pPr>
              <a:spcAft>
                <a:spcPts val="500"/>
              </a:spcAft>
            </a:pPr>
            <a:r>
              <a:rPr lang="en-US" sz="1000">
                <a:solidFill>
                  <a:schemeClr val="tx1">
                    <a:lumMod val="95000"/>
                    <a:lumOff val="5000"/>
                  </a:schemeClr>
                </a:solidFill>
                <a:latin typeface="Times"/>
                <a:cs typeface="Times"/>
              </a:rPr>
              <a:t>2.) Villagomez, A. N., Muñoz, F. M., Peterson, R. L., Colbert, A. M., Gladstone, M., MacDonald, B., Wilson, R., Fairlie, L., Gerner, G. J., Patterson, J., Boghossian, N. S., Burton, V. J., Cortés, M., </a:t>
            </a:r>
            <a:r>
              <a:rPr lang="en-US" sz="1000" err="1">
                <a:solidFill>
                  <a:schemeClr val="tx1">
                    <a:lumMod val="95000"/>
                    <a:lumOff val="5000"/>
                  </a:schemeClr>
                </a:solidFill>
                <a:latin typeface="Times"/>
                <a:cs typeface="Times"/>
              </a:rPr>
              <a:t>Katikaneni</a:t>
            </a:r>
            <a:r>
              <a:rPr lang="en-US" sz="1000">
                <a:solidFill>
                  <a:schemeClr val="tx1">
                    <a:lumMod val="95000"/>
                    <a:lumOff val="5000"/>
                  </a:schemeClr>
                </a:solidFill>
                <a:latin typeface="Times"/>
                <a:cs typeface="Times"/>
              </a:rPr>
              <a:t>, L. D., Larson, J. C. G., Angulo, A. S., Joshi, J., Nesin, M., Padula, M. A., … Brighton Collaboration Neurodevelopmental Delay Working Group. (2019, December 10). Neurodevelopmental Delay: Case definition &amp; guidelines for data collection, analysis, and presentation of Immunization Safety Data. Vaccine. https://www.ncbi.nlm.nih.gov/pmc/articles/PMC6899448/ </a:t>
            </a:r>
            <a:endParaRPr lang="en-US">
              <a:solidFill>
                <a:schemeClr val="tx1">
                  <a:lumMod val="95000"/>
                  <a:lumOff val="5000"/>
                </a:schemeClr>
              </a:solidFill>
            </a:endParaRPr>
          </a:p>
          <a:p>
            <a:pPr>
              <a:spcAft>
                <a:spcPts val="500"/>
              </a:spcAft>
            </a:pPr>
            <a:r>
              <a:rPr lang="en-US" sz="1000">
                <a:solidFill>
                  <a:schemeClr val="tx1">
                    <a:lumMod val="95000"/>
                    <a:lumOff val="5000"/>
                  </a:schemeClr>
                </a:solidFill>
                <a:latin typeface="Times"/>
                <a:ea typeface="Calibri"/>
                <a:cs typeface="Times"/>
              </a:rPr>
              <a:t>3.) New Oxford Neurodevelopment Consortium. (2017, January 13). Haiku. https://www.ndcn.ox.ac.uk/news/new-oxford-neurodevelopment-consortium</a:t>
            </a:r>
          </a:p>
          <a:p>
            <a:pPr>
              <a:spcAft>
                <a:spcPts val="500"/>
              </a:spcAft>
            </a:pPr>
            <a:r>
              <a:rPr lang="en-US" sz="1000">
                <a:solidFill>
                  <a:schemeClr val="tx1">
                    <a:lumMod val="95000"/>
                    <a:lumOff val="5000"/>
                  </a:schemeClr>
                </a:solidFill>
                <a:latin typeface="Times"/>
                <a:ea typeface="Calibri"/>
                <a:cs typeface="Times"/>
              </a:rPr>
              <a:t>4.) Brain Development - Neuro Clinic. (2021, January 20). Neuro Clinic. https://neuroclinicbarrie.com/neurodevelopment/brain-development/ </a:t>
            </a:r>
          </a:p>
          <a:p>
            <a:pPr>
              <a:spcAft>
                <a:spcPts val="500"/>
              </a:spcAft>
            </a:pPr>
            <a:r>
              <a:rPr lang="en-US" sz="1000">
                <a:solidFill>
                  <a:schemeClr val="tx1">
                    <a:lumMod val="95000"/>
                    <a:lumOff val="5000"/>
                  </a:schemeClr>
                </a:solidFill>
                <a:latin typeface="Times"/>
                <a:ea typeface="Calibri"/>
                <a:cs typeface="Arial"/>
              </a:rPr>
              <a:t>5.) </a:t>
            </a:r>
            <a:r>
              <a:rPr lang="en-US" sz="1000" err="1">
                <a:solidFill>
                  <a:schemeClr val="tx1">
                    <a:lumMod val="95000"/>
                    <a:lumOff val="5000"/>
                  </a:schemeClr>
                </a:solidFill>
                <a:latin typeface="Times"/>
                <a:ea typeface="Calibri"/>
                <a:cs typeface="Arial"/>
              </a:rPr>
              <a:t>Ostadabbas</a:t>
            </a:r>
            <a:r>
              <a:rPr lang="en-US" sz="1000">
                <a:solidFill>
                  <a:schemeClr val="tx1">
                    <a:lumMod val="95000"/>
                    <a:lumOff val="5000"/>
                  </a:schemeClr>
                </a:solidFill>
                <a:latin typeface="Times"/>
                <a:ea typeface="Calibri"/>
                <a:cs typeface="Arial"/>
              </a:rPr>
              <a:t>, S. (2023). </a:t>
            </a:r>
            <a:r>
              <a:rPr lang="en-US" sz="1000" i="1">
                <a:solidFill>
                  <a:schemeClr val="tx1">
                    <a:lumMod val="95000"/>
                    <a:lumOff val="5000"/>
                  </a:schemeClr>
                </a:solidFill>
                <a:latin typeface="Times"/>
                <a:ea typeface="Calibri"/>
                <a:cs typeface="Arial"/>
              </a:rPr>
              <a:t>An overview of one of our research at the Augmented Cognition Lab at Northeastern University</a:t>
            </a:r>
            <a:r>
              <a:rPr lang="en-US" sz="1000">
                <a:solidFill>
                  <a:schemeClr val="tx1">
                    <a:lumMod val="95000"/>
                    <a:lumOff val="5000"/>
                  </a:schemeClr>
                </a:solidFill>
                <a:latin typeface="Times"/>
                <a:ea typeface="Calibri"/>
                <a:cs typeface="Arial"/>
              </a:rPr>
              <a:t>. </a:t>
            </a:r>
            <a:r>
              <a:rPr lang="en-US" sz="1000" i="1">
                <a:solidFill>
                  <a:schemeClr val="tx1">
                    <a:lumMod val="95000"/>
                    <a:lumOff val="5000"/>
                  </a:schemeClr>
                </a:solidFill>
                <a:latin typeface="Times"/>
                <a:ea typeface="Calibri"/>
                <a:cs typeface="Arial"/>
              </a:rPr>
              <a:t>YouTube</a:t>
            </a:r>
            <a:r>
              <a:rPr lang="en-US" sz="1000">
                <a:solidFill>
                  <a:schemeClr val="tx1">
                    <a:lumMod val="95000"/>
                    <a:lumOff val="5000"/>
                  </a:schemeClr>
                </a:solidFill>
                <a:latin typeface="Times"/>
                <a:ea typeface="Calibri"/>
                <a:cs typeface="Arial"/>
              </a:rPr>
              <a:t>. YouTube. Retrieved July 18, 2023, from https://www.youtube.com/watch?v=_1ZlxC4Q65I </a:t>
            </a:r>
            <a:endParaRPr lang="en-US">
              <a:solidFill>
                <a:schemeClr val="tx1">
                  <a:lumMod val="95000"/>
                  <a:lumOff val="5000"/>
                </a:schemeClr>
              </a:solidFill>
            </a:endParaRPr>
          </a:p>
          <a:p>
            <a:pPr>
              <a:spcAft>
                <a:spcPts val="500"/>
              </a:spcAft>
            </a:pPr>
            <a:r>
              <a:rPr lang="en-US" sz="1000">
                <a:solidFill>
                  <a:schemeClr val="tx1">
                    <a:lumMod val="95000"/>
                    <a:lumOff val="5000"/>
                  </a:schemeClr>
                </a:solidFill>
                <a:latin typeface="Times"/>
                <a:ea typeface="Calibri"/>
                <a:cs typeface="Times New Roman"/>
              </a:rPr>
              <a:t>6.) Admin. (2019). Treating Children with Global Developmental Delay. </a:t>
            </a:r>
            <a:r>
              <a:rPr lang="en-US" sz="1000" i="1">
                <a:solidFill>
                  <a:schemeClr val="tx1">
                    <a:lumMod val="95000"/>
                    <a:lumOff val="5000"/>
                  </a:schemeClr>
                </a:solidFill>
                <a:latin typeface="Times"/>
                <a:ea typeface="Calibri"/>
                <a:cs typeface="Times New Roman"/>
              </a:rPr>
              <a:t>Nurture Pods Pte Ltd</a:t>
            </a:r>
            <a:r>
              <a:rPr lang="en-US" sz="1000">
                <a:solidFill>
                  <a:schemeClr val="tx1">
                    <a:lumMod val="95000"/>
                    <a:lumOff val="5000"/>
                  </a:schemeClr>
                </a:solidFill>
                <a:latin typeface="Times"/>
                <a:ea typeface="Calibri"/>
                <a:cs typeface="Times New Roman"/>
              </a:rPr>
              <a:t>. https://www.nurturepods.com/treating-children-with-global-developmental-delay/ </a:t>
            </a:r>
          </a:p>
          <a:p>
            <a:pPr>
              <a:spcAft>
                <a:spcPts val="500"/>
              </a:spcAft>
            </a:pPr>
            <a:r>
              <a:rPr lang="en-US" sz="1000">
                <a:solidFill>
                  <a:schemeClr val="tx1">
                    <a:lumMod val="95000"/>
                    <a:lumOff val="5000"/>
                  </a:schemeClr>
                </a:solidFill>
                <a:latin typeface="Times"/>
                <a:ea typeface="Calibri"/>
                <a:cs typeface="Arial"/>
              </a:rPr>
              <a:t>7.) Brighton Center for Pediatric Neurodevelopment. (n.d.). </a:t>
            </a:r>
            <a:r>
              <a:rPr lang="en-US" sz="1000" i="1">
                <a:solidFill>
                  <a:schemeClr val="tx1">
                    <a:lumMod val="95000"/>
                    <a:lumOff val="5000"/>
                  </a:schemeClr>
                </a:solidFill>
                <a:latin typeface="Times"/>
                <a:ea typeface="Calibri"/>
                <a:cs typeface="Arial"/>
              </a:rPr>
              <a:t>What is Neurodevelopment?</a:t>
            </a:r>
            <a:r>
              <a:rPr lang="en-US" sz="1000">
                <a:solidFill>
                  <a:schemeClr val="tx1">
                    <a:lumMod val="95000"/>
                    <a:lumOff val="5000"/>
                  </a:schemeClr>
                </a:solidFill>
                <a:latin typeface="Times"/>
                <a:ea typeface="Calibri"/>
                <a:cs typeface="Arial"/>
              </a:rPr>
              <a:t>. Brighton Center for Pediatric Neurodevelopment. https://www.bcpn.org/what-is-neurodevelopment-.html </a:t>
            </a:r>
            <a:endParaRPr lang="en-US" sz="1000">
              <a:solidFill>
                <a:schemeClr val="tx1">
                  <a:lumMod val="95000"/>
                  <a:lumOff val="5000"/>
                </a:schemeClr>
              </a:solidFill>
              <a:latin typeface="Times"/>
              <a:ea typeface="Calibri"/>
              <a:cs typeface="Calibri"/>
            </a:endParaRPr>
          </a:p>
          <a:p>
            <a:pPr>
              <a:spcAft>
                <a:spcPts val="500"/>
              </a:spcAft>
            </a:pPr>
            <a:r>
              <a:rPr lang="en-US" sz="1000">
                <a:solidFill>
                  <a:schemeClr val="tx1">
                    <a:lumMod val="95000"/>
                    <a:lumOff val="5000"/>
                  </a:schemeClr>
                </a:solidFill>
                <a:latin typeface="Times"/>
                <a:ea typeface="Calibri"/>
                <a:cs typeface="Times New Roman"/>
              </a:rPr>
              <a:t>8.)</a:t>
            </a:r>
            <a:r>
              <a:rPr lang="en-US" sz="1000" i="1">
                <a:solidFill>
                  <a:schemeClr val="tx1">
                    <a:lumMod val="95000"/>
                    <a:lumOff val="5000"/>
                  </a:schemeClr>
                </a:solidFill>
                <a:latin typeface="Times"/>
                <a:ea typeface="Calibri"/>
                <a:cs typeface="Times New Roman"/>
              </a:rPr>
              <a:t> Bayley Infant Neurodevelopmental Screener</a:t>
            </a:r>
            <a:r>
              <a:rPr lang="en-US" sz="1000">
                <a:solidFill>
                  <a:schemeClr val="tx1">
                    <a:lumMod val="95000"/>
                    <a:lumOff val="5000"/>
                  </a:schemeClr>
                </a:solidFill>
                <a:latin typeface="Times"/>
                <a:ea typeface="Calibri"/>
                <a:cs typeface="Times New Roman"/>
              </a:rPr>
              <a:t>. (n.d.). https://www.pearsonassessments.com/store/usassessments/en/Store/Professional-Assessments/Cognition-%26-Neuro/Bayley-Infant-Neurodevelopmental-Screener/p/100000163.html </a:t>
            </a:r>
            <a:endParaRPr lang="en-US" sz="1000">
              <a:solidFill>
                <a:schemeClr val="tx1">
                  <a:lumMod val="95000"/>
                  <a:lumOff val="5000"/>
                </a:schemeClr>
              </a:solidFill>
              <a:latin typeface="Times"/>
              <a:ea typeface="Calibri"/>
              <a:cs typeface="Calibri"/>
            </a:endParaRPr>
          </a:p>
          <a:p>
            <a:pPr>
              <a:spcAft>
                <a:spcPts val="500"/>
              </a:spcAft>
            </a:pPr>
            <a:r>
              <a:rPr lang="en-US" sz="1000" i="1">
                <a:solidFill>
                  <a:schemeClr val="tx1">
                    <a:lumMod val="95000"/>
                    <a:lumOff val="5000"/>
                  </a:schemeClr>
                </a:solidFill>
                <a:latin typeface="Times"/>
                <a:ea typeface="Calibri"/>
                <a:cs typeface="Times New Roman"/>
              </a:rPr>
              <a:t>9.) Papers with Code - Pose Estimation</a:t>
            </a:r>
            <a:r>
              <a:rPr lang="en-US" sz="1000">
                <a:solidFill>
                  <a:schemeClr val="tx1">
                    <a:lumMod val="95000"/>
                    <a:lumOff val="5000"/>
                  </a:schemeClr>
                </a:solidFill>
                <a:latin typeface="Times"/>
                <a:ea typeface="Calibri"/>
                <a:cs typeface="Times New Roman"/>
              </a:rPr>
              <a:t>. (n.d.). https://paperswithcode.com/task/pose-estimation </a:t>
            </a:r>
          </a:p>
          <a:p>
            <a:pPr>
              <a:spcAft>
                <a:spcPts val="500"/>
              </a:spcAft>
            </a:pPr>
            <a:r>
              <a:rPr lang="en-US" sz="1000">
                <a:solidFill>
                  <a:schemeClr val="tx1">
                    <a:lumMod val="95000"/>
                    <a:lumOff val="5000"/>
                  </a:schemeClr>
                </a:solidFill>
                <a:latin typeface="Times"/>
                <a:ea typeface="Calibri"/>
                <a:cs typeface="Times New Roman"/>
              </a:rPr>
              <a:t>10.) </a:t>
            </a:r>
            <a:r>
              <a:rPr lang="en-US" sz="1000" i="1">
                <a:solidFill>
                  <a:schemeClr val="tx1">
                    <a:lumMod val="95000"/>
                    <a:lumOff val="5000"/>
                  </a:schemeClr>
                </a:solidFill>
                <a:latin typeface="Times"/>
                <a:ea typeface="Calibri"/>
                <a:cs typeface="Times New Roman"/>
              </a:rPr>
              <a:t>Walia, M. S. (2022). A comprehensive guide on human pose estimation. Analytics Vidhya. https://www.analyticsvidhya.com/blog/2022/01/a-comprehensive-guide-on-human-pose-estimation/ </a:t>
            </a:r>
          </a:p>
          <a:p>
            <a:pPr>
              <a:spcAft>
                <a:spcPts val="500"/>
              </a:spcAft>
            </a:pPr>
            <a:endParaRPr lang="en-US" sz="1000">
              <a:solidFill>
                <a:schemeClr val="tx1">
                  <a:lumMod val="95000"/>
                  <a:lumOff val="5000"/>
                </a:schemeClr>
              </a:solidFill>
              <a:latin typeface="Times"/>
              <a:ea typeface="Calibri"/>
              <a:cs typeface="Times New Roman"/>
            </a:endParaRPr>
          </a:p>
        </p:txBody>
      </p:sp>
    </p:spTree>
    <p:extLst>
      <p:ext uri="{BB962C8B-B14F-4D97-AF65-F5344CB8AC3E}">
        <p14:creationId xmlns:p14="http://schemas.microsoft.com/office/powerpoint/2010/main" val="3365546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19</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Acknowledgements</a:t>
            </a:r>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9" name="TextBox 8">
            <a:extLst>
              <a:ext uri="{FF2B5EF4-FFF2-40B4-BE49-F238E27FC236}">
                <a16:creationId xmlns:a16="http://schemas.microsoft.com/office/drawing/2014/main" id="{983B4A5F-AEFB-4D0A-597E-3D0C368F11B2}"/>
              </a:ext>
            </a:extLst>
          </p:cNvPr>
          <p:cNvSpPr txBox="1"/>
          <p:nvPr/>
        </p:nvSpPr>
        <p:spPr>
          <a:xfrm>
            <a:off x="730495" y="1286944"/>
            <a:ext cx="7884938" cy="3347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1600" b="1">
                <a:solidFill>
                  <a:srgbClr val="000000"/>
                </a:solidFill>
                <a:latin typeface="Times"/>
                <a:ea typeface="Calibri"/>
                <a:cs typeface="Times"/>
              </a:rPr>
              <a:t>Center for STEM Education</a:t>
            </a:r>
            <a:endParaRPr lang="en-US" sz="1600">
              <a:solidFill>
                <a:srgbClr val="000000"/>
              </a:solidFill>
              <a:latin typeface="Times"/>
              <a:ea typeface="Calibri"/>
              <a:cs typeface="Times"/>
            </a:endParaRPr>
          </a:p>
          <a:p>
            <a:pPr>
              <a:spcBef>
                <a:spcPts val="300"/>
              </a:spcBef>
            </a:pPr>
            <a:r>
              <a:rPr lang="en-US" sz="1600">
                <a:solidFill>
                  <a:srgbClr val="000000"/>
                </a:solidFill>
                <a:latin typeface="Times"/>
                <a:ea typeface="Calibri"/>
                <a:cs typeface="Times"/>
              </a:rPr>
              <a:t>Claire Duggan, Executive Director</a:t>
            </a:r>
          </a:p>
          <a:p>
            <a:pPr>
              <a:spcBef>
                <a:spcPts val="300"/>
              </a:spcBef>
            </a:pPr>
            <a:r>
              <a:rPr lang="en-US" sz="1600">
                <a:solidFill>
                  <a:srgbClr val="000000"/>
                </a:solidFill>
                <a:latin typeface="Times"/>
                <a:ea typeface="Calibri"/>
                <a:cs typeface="Times"/>
              </a:rPr>
              <a:t>Jennifer Love, Associate Director</a:t>
            </a:r>
          </a:p>
          <a:p>
            <a:pPr>
              <a:spcBef>
                <a:spcPts val="300"/>
              </a:spcBef>
            </a:pPr>
            <a:r>
              <a:rPr lang="en-US" sz="1600">
                <a:solidFill>
                  <a:srgbClr val="000000"/>
                </a:solidFill>
                <a:latin typeface="Times"/>
                <a:ea typeface="Calibri"/>
                <a:cs typeface="Times"/>
              </a:rPr>
              <a:t>Claire Stipp and Yassine </a:t>
            </a:r>
            <a:r>
              <a:rPr lang="en-US" sz="1600" err="1">
                <a:solidFill>
                  <a:srgbClr val="000000"/>
                </a:solidFill>
                <a:latin typeface="Times"/>
                <a:ea typeface="Calibri"/>
                <a:cs typeface="Times"/>
              </a:rPr>
              <a:t>Souabny</a:t>
            </a:r>
            <a:r>
              <a:rPr lang="en-US" sz="1600">
                <a:solidFill>
                  <a:srgbClr val="000000"/>
                </a:solidFill>
                <a:latin typeface="Times"/>
                <a:ea typeface="Calibri"/>
                <a:cs typeface="Times"/>
              </a:rPr>
              <a:t>, YSP Coordinators</a:t>
            </a:r>
          </a:p>
          <a:p>
            <a:pPr>
              <a:spcBef>
                <a:spcPts val="300"/>
              </a:spcBef>
            </a:pPr>
            <a:r>
              <a:rPr lang="en-US" sz="1600">
                <a:solidFill>
                  <a:srgbClr val="000000"/>
                </a:solidFill>
                <a:latin typeface="Times"/>
                <a:ea typeface="Calibri"/>
                <a:cs typeface="Times"/>
              </a:rPr>
              <a:t>Nicolas Fuchs, Program Manager</a:t>
            </a:r>
          </a:p>
          <a:p>
            <a:pPr>
              <a:spcBef>
                <a:spcPts val="300"/>
              </a:spcBef>
            </a:pPr>
            <a:r>
              <a:rPr lang="en-US" sz="1600">
                <a:solidFill>
                  <a:srgbClr val="000000"/>
                </a:solidFill>
                <a:latin typeface="Times"/>
                <a:ea typeface="Calibri"/>
                <a:cs typeface="Times"/>
              </a:rPr>
              <a:t>Mary Howley, Administrative Officer</a:t>
            </a:r>
            <a:endParaRPr lang="en-US">
              <a:cs typeface="Calibri"/>
            </a:endParaRPr>
          </a:p>
          <a:p>
            <a:pPr>
              <a:spcBef>
                <a:spcPts val="300"/>
              </a:spcBef>
            </a:pPr>
            <a:endParaRPr lang="en-US" sz="800">
              <a:latin typeface="Times"/>
              <a:ea typeface="Calibri"/>
              <a:cs typeface="Times"/>
            </a:endParaRPr>
          </a:p>
          <a:p>
            <a:pPr>
              <a:spcBef>
                <a:spcPts val="300"/>
              </a:spcBef>
            </a:pPr>
            <a:r>
              <a:rPr lang="en-US" sz="1600" b="1">
                <a:latin typeface="Times"/>
                <a:ea typeface="Calibri"/>
                <a:cs typeface="Times"/>
              </a:rPr>
              <a:t>Augmented Cognition Lab (</a:t>
            </a:r>
            <a:r>
              <a:rPr lang="en-US" sz="1600" b="1" err="1">
                <a:latin typeface="Times"/>
                <a:ea typeface="Calibri"/>
                <a:cs typeface="Times"/>
              </a:rPr>
              <a:t>ACLab</a:t>
            </a:r>
            <a:r>
              <a:rPr lang="en-US" sz="1600" b="1">
                <a:latin typeface="Times"/>
                <a:ea typeface="Calibri"/>
                <a:cs typeface="Times"/>
              </a:rPr>
              <a:t>)</a:t>
            </a:r>
            <a:endParaRPr lang="en-US" sz="1600">
              <a:latin typeface="Times"/>
              <a:ea typeface="Calibri"/>
              <a:cs typeface="Times"/>
            </a:endParaRPr>
          </a:p>
          <a:p>
            <a:pPr>
              <a:spcBef>
                <a:spcPts val="300"/>
              </a:spcBef>
            </a:pPr>
            <a:r>
              <a:rPr lang="en-US" sz="1600">
                <a:latin typeface="Times"/>
                <a:ea typeface="Calibri"/>
                <a:cs typeface="Times"/>
              </a:rPr>
              <a:t>Professor Sarah </a:t>
            </a:r>
            <a:r>
              <a:rPr lang="en-US" sz="1600" err="1">
                <a:latin typeface="Times"/>
                <a:ea typeface="Calibri"/>
                <a:cs typeface="Times"/>
              </a:rPr>
              <a:t>Ostadabbas</a:t>
            </a:r>
            <a:r>
              <a:rPr lang="en-US" sz="1600">
                <a:latin typeface="Times"/>
                <a:ea typeface="Calibri"/>
                <a:cs typeface="Times"/>
              </a:rPr>
              <a:t>, Electrical and Computer Engineering, Northeastern University</a:t>
            </a:r>
          </a:p>
          <a:p>
            <a:pPr>
              <a:spcBef>
                <a:spcPts val="300"/>
              </a:spcBef>
            </a:pPr>
            <a:r>
              <a:rPr lang="en-US" sz="1600">
                <a:latin typeface="Times"/>
                <a:ea typeface="Calibri"/>
                <a:cs typeface="Times"/>
              </a:rPr>
              <a:t>Elaheh Hatami, EAI Post-Doc, Northeastern University</a:t>
            </a:r>
          </a:p>
          <a:p>
            <a:pPr>
              <a:spcBef>
                <a:spcPts val="300"/>
              </a:spcBef>
            </a:pPr>
            <a:r>
              <a:rPr lang="en-US" sz="1600">
                <a:latin typeface="Times"/>
                <a:ea typeface="Calibri"/>
                <a:cs typeface="Times"/>
              </a:rPr>
              <a:t>Pooria Daneshvar </a:t>
            </a:r>
            <a:r>
              <a:rPr lang="en-US" sz="1600" err="1">
                <a:latin typeface="Times"/>
                <a:ea typeface="Calibri"/>
                <a:cs typeface="Times"/>
              </a:rPr>
              <a:t>Kakhaki</a:t>
            </a:r>
            <a:r>
              <a:rPr lang="en-US" sz="1600">
                <a:latin typeface="Times"/>
                <a:ea typeface="Calibri"/>
                <a:cs typeface="Times"/>
              </a:rPr>
              <a:t>, PhD Student, Northeastern University</a:t>
            </a:r>
          </a:p>
          <a:p>
            <a:pPr>
              <a:spcBef>
                <a:spcPts val="300"/>
              </a:spcBef>
            </a:pPr>
            <a:r>
              <a:rPr lang="en-US" sz="1600">
                <a:latin typeface="Times"/>
                <a:ea typeface="Calibri"/>
                <a:cs typeface="Times"/>
              </a:rPr>
              <a:t>Muskan Kumar, REU Student, Massachusetts Bay Community College</a:t>
            </a:r>
          </a:p>
        </p:txBody>
      </p:sp>
    </p:spTree>
    <p:extLst>
      <p:ext uri="{BB962C8B-B14F-4D97-AF65-F5344CB8AC3E}">
        <p14:creationId xmlns:p14="http://schemas.microsoft.com/office/powerpoint/2010/main" val="1355772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E234FB-F548-404D-9FEB-4E0F4E7AE52E}"/>
              </a:ext>
            </a:extLst>
          </p:cNvPr>
          <p:cNvSpPr>
            <a:spLocks noGrp="1"/>
          </p:cNvSpPr>
          <p:nvPr>
            <p:ph type="sldNum" sz="quarter" idx="12"/>
          </p:nvPr>
        </p:nvSpPr>
        <p:spPr/>
        <p:txBody>
          <a:bodyPr/>
          <a:lstStyle/>
          <a:p>
            <a:fld id="{65B1A824-0C68-CC4D-95E6-4A24D88FC1D9}" type="slidenum">
              <a:rPr lang="en-US" smtClean="0"/>
              <a:pPr/>
              <a:t>2</a:t>
            </a:fld>
            <a:endParaRPr lang="en-US"/>
          </a:p>
        </p:txBody>
      </p:sp>
      <p:sp>
        <p:nvSpPr>
          <p:cNvPr id="4" name="Title 3">
            <a:extLst>
              <a:ext uri="{FF2B5EF4-FFF2-40B4-BE49-F238E27FC236}">
                <a16:creationId xmlns:a16="http://schemas.microsoft.com/office/drawing/2014/main" id="{7FAA41E0-5A85-4115-AB18-8CDC71039A0B}"/>
              </a:ext>
            </a:extLst>
          </p:cNvPr>
          <p:cNvSpPr>
            <a:spLocks noGrp="1"/>
          </p:cNvSpPr>
          <p:nvPr>
            <p:ph type="ctrTitle"/>
          </p:nvPr>
        </p:nvSpPr>
        <p:spPr/>
        <p:txBody>
          <a:bodyPr/>
          <a:lstStyle/>
          <a:p>
            <a:r>
              <a:rPr lang="en-US">
                <a:latin typeface="Times"/>
                <a:cs typeface="Times"/>
              </a:rPr>
              <a:t>Abstract</a:t>
            </a:r>
            <a:endParaRPr lang="en-US"/>
          </a:p>
        </p:txBody>
      </p:sp>
      <p:sp>
        <p:nvSpPr>
          <p:cNvPr id="2" name="Content Placeholder 1">
            <a:extLst>
              <a:ext uri="{FF2B5EF4-FFF2-40B4-BE49-F238E27FC236}">
                <a16:creationId xmlns:a16="http://schemas.microsoft.com/office/drawing/2014/main" id="{AEE61EAB-372E-46AC-8C4C-28DF48F46889}"/>
              </a:ext>
            </a:extLst>
          </p:cNvPr>
          <p:cNvSpPr>
            <a:spLocks noGrp="1"/>
          </p:cNvSpPr>
          <p:nvPr>
            <p:ph idx="1"/>
          </p:nvPr>
        </p:nvSpPr>
        <p:spPr>
          <a:xfrm>
            <a:off x="461771" y="2937523"/>
            <a:ext cx="4066183" cy="1691673"/>
          </a:xfrm>
        </p:spPr>
        <p:txBody>
          <a:bodyPr vert="horz" lIns="91440" tIns="45720" rIns="91440" bIns="45720" rtlCol="0" anchor="t">
            <a:normAutofit/>
          </a:bodyPr>
          <a:lstStyle/>
          <a:p>
            <a:pPr marL="0" indent="0">
              <a:buNone/>
            </a:pPr>
            <a:r>
              <a:rPr lang="en-US" sz="2000">
                <a:latin typeface="Times"/>
                <a:cs typeface="Times"/>
              </a:rPr>
              <a:t>Motivation</a:t>
            </a:r>
          </a:p>
          <a:p>
            <a:pPr marL="171450" indent="-171450" algn="just"/>
            <a:r>
              <a:rPr lang="en-US" sz="1400">
                <a:latin typeface="Times"/>
                <a:cs typeface="Arial"/>
              </a:rPr>
              <a:t>Delayed screening for neurodevelopmental delays can severely impact children who are at risk and cause them to not receive the proper care and support they need. </a:t>
            </a:r>
            <a:endParaRPr lang="en-US" sz="1400">
              <a:cs typeface="Arial"/>
            </a:endParaRPr>
          </a:p>
          <a:p>
            <a:pPr marL="0" indent="0">
              <a:buNone/>
            </a:pPr>
            <a:endParaRPr lang="en-US"/>
          </a:p>
        </p:txBody>
      </p:sp>
      <p:sp>
        <p:nvSpPr>
          <p:cNvPr id="6" name="TextBox 5">
            <a:extLst>
              <a:ext uri="{FF2B5EF4-FFF2-40B4-BE49-F238E27FC236}">
                <a16:creationId xmlns:a16="http://schemas.microsoft.com/office/drawing/2014/main" id="{DF9449E4-2A3A-455F-3E81-CC7F9E906C0F}"/>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8" name="Content Placeholder 1">
            <a:extLst>
              <a:ext uri="{FF2B5EF4-FFF2-40B4-BE49-F238E27FC236}">
                <a16:creationId xmlns:a16="http://schemas.microsoft.com/office/drawing/2014/main" id="{C4DFE31C-06CC-7A30-E4A4-F6F9C801103B}"/>
              </a:ext>
            </a:extLst>
          </p:cNvPr>
          <p:cNvSpPr txBox="1">
            <a:spLocks/>
          </p:cNvSpPr>
          <p:nvPr/>
        </p:nvSpPr>
        <p:spPr>
          <a:xfrm>
            <a:off x="462028" y="1166850"/>
            <a:ext cx="3956581" cy="1802163"/>
          </a:xfrm>
          <a:prstGeom prst="rect">
            <a:avLst/>
          </a:prstGeom>
        </p:spPr>
        <p:txBody>
          <a:bodyPr vert="horz" lIns="91440" tIns="45720" rIns="91440" bIns="45720" rtlCol="0" anchor="t">
            <a:normAutofit/>
          </a:bodyPr>
          <a:lstStyle>
            <a:lvl1pPr marL="257175" indent="-257175" algn="l" defTabSz="342900" rtl="0" eaLnBrk="1" latinLnBrk="0" hangingPunct="1">
              <a:spcBef>
                <a:spcPct val="20000"/>
              </a:spcBef>
              <a:buFont typeface="Arial"/>
              <a:buChar char="•"/>
              <a:defRPr sz="2400" kern="1200">
                <a:solidFill>
                  <a:schemeClr val="tx1"/>
                </a:solidFill>
                <a:latin typeface="Times" charset="0"/>
                <a:ea typeface="Times" charset="0"/>
                <a:cs typeface="Times" charset="0"/>
              </a:defRPr>
            </a:lvl1pPr>
            <a:lvl2pPr marL="557213" indent="-214313" algn="l" defTabSz="342900" rtl="0" eaLnBrk="1" latinLnBrk="0" hangingPunct="1">
              <a:spcBef>
                <a:spcPct val="20000"/>
              </a:spcBef>
              <a:buFont typeface="Arial"/>
              <a:buChar char="–"/>
              <a:defRPr sz="2100" kern="1200">
                <a:solidFill>
                  <a:schemeClr val="tx1"/>
                </a:solidFill>
                <a:latin typeface="Times" charset="0"/>
                <a:ea typeface="Times" charset="0"/>
                <a:cs typeface="Times" charset="0"/>
              </a:defRPr>
            </a:lvl2pPr>
            <a:lvl3pPr marL="857250" indent="-171450" algn="l" defTabSz="342900" rtl="0" eaLnBrk="1" latinLnBrk="0" hangingPunct="1">
              <a:spcBef>
                <a:spcPct val="20000"/>
              </a:spcBef>
              <a:buFont typeface="Arial"/>
              <a:buChar char="•"/>
              <a:defRPr sz="1800" kern="1200">
                <a:solidFill>
                  <a:schemeClr val="tx1"/>
                </a:solidFill>
                <a:latin typeface="Times" charset="0"/>
                <a:ea typeface="Times" charset="0"/>
                <a:cs typeface="Times" charset="0"/>
              </a:defRPr>
            </a:lvl3pPr>
            <a:lvl4pPr marL="1200150" indent="-171450" algn="l" defTabSz="342900" rtl="0" eaLnBrk="1" latinLnBrk="0" hangingPunct="1">
              <a:spcBef>
                <a:spcPct val="20000"/>
              </a:spcBef>
              <a:buFont typeface="Arial"/>
              <a:buChar char="–"/>
              <a:defRPr sz="1500" kern="1200">
                <a:solidFill>
                  <a:schemeClr val="tx1"/>
                </a:solidFill>
                <a:latin typeface="Times" charset="0"/>
                <a:ea typeface="Times" charset="0"/>
                <a:cs typeface="Times" charset="0"/>
              </a:defRPr>
            </a:lvl4pPr>
            <a:lvl5pPr marL="1543050" indent="-171450" algn="l" defTabSz="342900" rtl="0" eaLnBrk="1" latinLnBrk="0" hangingPunct="1">
              <a:spcBef>
                <a:spcPct val="20000"/>
              </a:spcBef>
              <a:buFont typeface="Arial"/>
              <a:buChar char="»"/>
              <a:defRPr sz="1500" kern="1200">
                <a:solidFill>
                  <a:schemeClr val="tx1"/>
                </a:solidFill>
                <a:latin typeface="Times" charset="0"/>
                <a:ea typeface="Times" charset="0"/>
                <a:cs typeface="Times"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000">
                <a:latin typeface="Times"/>
                <a:cs typeface="Times"/>
              </a:rPr>
              <a:t>Research Objective</a:t>
            </a:r>
          </a:p>
          <a:p>
            <a:pPr marL="171450" indent="-171450" algn="just"/>
            <a:r>
              <a:rPr lang="en-US" sz="1400">
                <a:latin typeface="Times"/>
                <a:cs typeface="Arial"/>
              </a:rPr>
              <a:t>This research focuses on developing a monitoring device able to provide developmental screenings and detect motor abnormalities in infants using computer vision and machine learning. </a:t>
            </a:r>
            <a:endParaRPr lang="en-US" sz="1400">
              <a:cs typeface="Arial"/>
            </a:endParaRPr>
          </a:p>
          <a:p>
            <a:pPr marL="0" indent="0">
              <a:buFont typeface="Arial"/>
              <a:buNone/>
            </a:pPr>
            <a:endParaRPr lang="en-US"/>
          </a:p>
        </p:txBody>
      </p:sp>
      <p:sp>
        <p:nvSpPr>
          <p:cNvPr id="9" name="Content Placeholder 1">
            <a:extLst>
              <a:ext uri="{FF2B5EF4-FFF2-40B4-BE49-F238E27FC236}">
                <a16:creationId xmlns:a16="http://schemas.microsoft.com/office/drawing/2014/main" id="{E767969F-2345-4156-A55D-DD2BE593041F}"/>
              </a:ext>
            </a:extLst>
          </p:cNvPr>
          <p:cNvSpPr txBox="1">
            <a:spLocks/>
          </p:cNvSpPr>
          <p:nvPr/>
        </p:nvSpPr>
        <p:spPr>
          <a:xfrm>
            <a:off x="4883290" y="2932599"/>
            <a:ext cx="3956581" cy="1802163"/>
          </a:xfrm>
          <a:prstGeom prst="rect">
            <a:avLst/>
          </a:prstGeom>
        </p:spPr>
        <p:txBody>
          <a:bodyPr vert="horz" lIns="91440" tIns="45720" rIns="91440" bIns="45720" rtlCol="0" anchor="t">
            <a:normAutofit/>
          </a:bodyPr>
          <a:lstStyle>
            <a:lvl1pPr marL="257175" indent="-257175" algn="l" defTabSz="342900" rtl="0" eaLnBrk="1" latinLnBrk="0" hangingPunct="1">
              <a:spcBef>
                <a:spcPct val="20000"/>
              </a:spcBef>
              <a:buFont typeface="Arial"/>
              <a:buChar char="•"/>
              <a:defRPr sz="2400" kern="1200">
                <a:solidFill>
                  <a:schemeClr val="tx1"/>
                </a:solidFill>
                <a:latin typeface="Times" charset="0"/>
                <a:ea typeface="Times" charset="0"/>
                <a:cs typeface="Times" charset="0"/>
              </a:defRPr>
            </a:lvl1pPr>
            <a:lvl2pPr marL="557213" indent="-214313" algn="l" defTabSz="342900" rtl="0" eaLnBrk="1" latinLnBrk="0" hangingPunct="1">
              <a:spcBef>
                <a:spcPct val="20000"/>
              </a:spcBef>
              <a:buFont typeface="Arial"/>
              <a:buChar char="–"/>
              <a:defRPr sz="2100" kern="1200">
                <a:solidFill>
                  <a:schemeClr val="tx1"/>
                </a:solidFill>
                <a:latin typeface="Times" charset="0"/>
                <a:ea typeface="Times" charset="0"/>
                <a:cs typeface="Times" charset="0"/>
              </a:defRPr>
            </a:lvl2pPr>
            <a:lvl3pPr marL="857250" indent="-171450" algn="l" defTabSz="342900" rtl="0" eaLnBrk="1" latinLnBrk="0" hangingPunct="1">
              <a:spcBef>
                <a:spcPct val="20000"/>
              </a:spcBef>
              <a:buFont typeface="Arial"/>
              <a:buChar char="•"/>
              <a:defRPr sz="1800" kern="1200">
                <a:solidFill>
                  <a:schemeClr val="tx1"/>
                </a:solidFill>
                <a:latin typeface="Times" charset="0"/>
                <a:ea typeface="Times" charset="0"/>
                <a:cs typeface="Times" charset="0"/>
              </a:defRPr>
            </a:lvl3pPr>
            <a:lvl4pPr marL="1200150" indent="-171450" algn="l" defTabSz="342900" rtl="0" eaLnBrk="1" latinLnBrk="0" hangingPunct="1">
              <a:spcBef>
                <a:spcPct val="20000"/>
              </a:spcBef>
              <a:buFont typeface="Arial"/>
              <a:buChar char="–"/>
              <a:defRPr sz="1500" kern="1200">
                <a:solidFill>
                  <a:schemeClr val="tx1"/>
                </a:solidFill>
                <a:latin typeface="Times" charset="0"/>
                <a:ea typeface="Times" charset="0"/>
                <a:cs typeface="Times" charset="0"/>
              </a:defRPr>
            </a:lvl4pPr>
            <a:lvl5pPr marL="1543050" indent="-171450" algn="l" defTabSz="342900" rtl="0" eaLnBrk="1" latinLnBrk="0" hangingPunct="1">
              <a:spcBef>
                <a:spcPct val="20000"/>
              </a:spcBef>
              <a:buFont typeface="Arial"/>
              <a:buChar char="»"/>
              <a:defRPr sz="1500" kern="1200">
                <a:solidFill>
                  <a:schemeClr val="tx1"/>
                </a:solidFill>
                <a:latin typeface="Times" charset="0"/>
                <a:ea typeface="Times" charset="0"/>
                <a:cs typeface="Times"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2000">
                <a:latin typeface="Times"/>
                <a:cs typeface="Times"/>
              </a:rPr>
              <a:t>Results</a:t>
            </a:r>
          </a:p>
          <a:p>
            <a:pPr marL="171450" indent="-171450" algn="just"/>
            <a:r>
              <a:rPr lang="en-US" sz="1400">
                <a:latin typeface="Times"/>
                <a:cs typeface="Arial"/>
              </a:rPr>
              <a:t>Data was extracted from raw footage of infants and was analyzed. The data were formatted so that the machine learning and computer vision algorithms would be able to process it. </a:t>
            </a:r>
          </a:p>
          <a:p>
            <a:pPr marL="0" indent="0">
              <a:buFont typeface="Arial"/>
              <a:buNone/>
            </a:pPr>
            <a:endParaRPr lang="en-US"/>
          </a:p>
        </p:txBody>
      </p:sp>
      <p:sp>
        <p:nvSpPr>
          <p:cNvPr id="10" name="Content Placeholder 1">
            <a:extLst>
              <a:ext uri="{FF2B5EF4-FFF2-40B4-BE49-F238E27FC236}">
                <a16:creationId xmlns:a16="http://schemas.microsoft.com/office/drawing/2014/main" id="{59D6176B-5BE3-45CC-FB5F-CA5EEC20500A}"/>
              </a:ext>
            </a:extLst>
          </p:cNvPr>
          <p:cNvSpPr txBox="1">
            <a:spLocks/>
          </p:cNvSpPr>
          <p:nvPr/>
        </p:nvSpPr>
        <p:spPr>
          <a:xfrm>
            <a:off x="4881755" y="1166566"/>
            <a:ext cx="3956581" cy="1769519"/>
          </a:xfrm>
          <a:prstGeom prst="rect">
            <a:avLst/>
          </a:prstGeom>
        </p:spPr>
        <p:txBody>
          <a:bodyPr vert="horz" lIns="91440" tIns="45720" rIns="91440" bIns="45720" rtlCol="0" anchor="t">
            <a:normAutofit/>
          </a:bodyPr>
          <a:lstStyle>
            <a:lvl1pPr marL="257175" indent="-257175" algn="l" defTabSz="342900" rtl="0" eaLnBrk="1" latinLnBrk="0" hangingPunct="1">
              <a:spcBef>
                <a:spcPct val="20000"/>
              </a:spcBef>
              <a:buFont typeface="Arial"/>
              <a:buChar char="•"/>
              <a:defRPr sz="2400" kern="1200">
                <a:solidFill>
                  <a:schemeClr val="tx1"/>
                </a:solidFill>
                <a:latin typeface="Times" charset="0"/>
                <a:ea typeface="Times" charset="0"/>
                <a:cs typeface="Times" charset="0"/>
              </a:defRPr>
            </a:lvl1pPr>
            <a:lvl2pPr marL="557213" indent="-214313" algn="l" defTabSz="342900" rtl="0" eaLnBrk="1" latinLnBrk="0" hangingPunct="1">
              <a:spcBef>
                <a:spcPct val="20000"/>
              </a:spcBef>
              <a:buFont typeface="Arial"/>
              <a:buChar char="–"/>
              <a:defRPr sz="2100" kern="1200">
                <a:solidFill>
                  <a:schemeClr val="tx1"/>
                </a:solidFill>
                <a:latin typeface="Times" charset="0"/>
                <a:ea typeface="Times" charset="0"/>
                <a:cs typeface="Times" charset="0"/>
              </a:defRPr>
            </a:lvl2pPr>
            <a:lvl3pPr marL="857250" indent="-171450" algn="l" defTabSz="342900" rtl="0" eaLnBrk="1" latinLnBrk="0" hangingPunct="1">
              <a:spcBef>
                <a:spcPct val="20000"/>
              </a:spcBef>
              <a:buFont typeface="Arial"/>
              <a:buChar char="•"/>
              <a:defRPr sz="1800" kern="1200">
                <a:solidFill>
                  <a:schemeClr val="tx1"/>
                </a:solidFill>
                <a:latin typeface="Times" charset="0"/>
                <a:ea typeface="Times" charset="0"/>
                <a:cs typeface="Times" charset="0"/>
              </a:defRPr>
            </a:lvl3pPr>
            <a:lvl4pPr marL="1200150" indent="-171450" algn="l" defTabSz="342900" rtl="0" eaLnBrk="1" latinLnBrk="0" hangingPunct="1">
              <a:spcBef>
                <a:spcPct val="20000"/>
              </a:spcBef>
              <a:buFont typeface="Arial"/>
              <a:buChar char="–"/>
              <a:defRPr sz="1500" kern="1200">
                <a:solidFill>
                  <a:schemeClr val="tx1"/>
                </a:solidFill>
                <a:latin typeface="Times" charset="0"/>
                <a:ea typeface="Times" charset="0"/>
                <a:cs typeface="Times" charset="0"/>
              </a:defRPr>
            </a:lvl4pPr>
            <a:lvl5pPr marL="1543050" indent="-171450" algn="l" defTabSz="342900" rtl="0" eaLnBrk="1" latinLnBrk="0" hangingPunct="1">
              <a:spcBef>
                <a:spcPct val="20000"/>
              </a:spcBef>
              <a:buFont typeface="Arial"/>
              <a:buChar char="»"/>
              <a:defRPr sz="1500" kern="1200">
                <a:solidFill>
                  <a:schemeClr val="tx1"/>
                </a:solidFill>
                <a:latin typeface="Times" charset="0"/>
                <a:ea typeface="Times" charset="0"/>
                <a:cs typeface="Times"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000">
                <a:latin typeface="Times"/>
                <a:cs typeface="Times"/>
              </a:rPr>
              <a:t>Our Goal</a:t>
            </a:r>
          </a:p>
          <a:p>
            <a:pPr algn="just"/>
            <a:r>
              <a:rPr lang="en-US" sz="1400">
                <a:latin typeface="Times"/>
                <a:cs typeface="Times"/>
              </a:rPr>
              <a:t>Our goal is to collect and process data for the development of machine learning and computer vision based algorithm used to assess infant health and detect abnormalities in motor function.</a:t>
            </a:r>
            <a:endParaRPr lang="en-US" sz="1400">
              <a:cs typeface="Times"/>
            </a:endParaRPr>
          </a:p>
        </p:txBody>
      </p:sp>
    </p:spTree>
    <p:extLst>
      <p:ext uri="{BB962C8B-B14F-4D97-AF65-F5344CB8AC3E}">
        <p14:creationId xmlns:p14="http://schemas.microsoft.com/office/powerpoint/2010/main" val="904636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20</a:t>
            </a:fld>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4" name="Picture 4" descr="A screenshot of a web page&#10;&#10;Description automatically generated">
            <a:extLst>
              <a:ext uri="{FF2B5EF4-FFF2-40B4-BE49-F238E27FC236}">
                <a16:creationId xmlns:a16="http://schemas.microsoft.com/office/drawing/2014/main" id="{9013444B-822A-B8A0-EDA0-13B125019BE5}"/>
              </a:ext>
            </a:extLst>
          </p:cNvPr>
          <p:cNvPicPr>
            <a:picLocks noChangeAspect="1"/>
          </p:cNvPicPr>
          <p:nvPr/>
        </p:nvPicPr>
        <p:blipFill>
          <a:blip r:embed="rId2"/>
          <a:stretch>
            <a:fillRect/>
          </a:stretch>
        </p:blipFill>
        <p:spPr>
          <a:xfrm>
            <a:off x="1334938" y="742"/>
            <a:ext cx="6474124" cy="4861656"/>
          </a:xfrm>
          <a:prstGeom prst="rect">
            <a:avLst/>
          </a:prstGeom>
        </p:spPr>
      </p:pic>
    </p:spTree>
    <p:extLst>
      <p:ext uri="{BB962C8B-B14F-4D97-AF65-F5344CB8AC3E}">
        <p14:creationId xmlns:p14="http://schemas.microsoft.com/office/powerpoint/2010/main" val="2246980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3C93-DAC6-4093-A099-596F2024982C}"/>
              </a:ext>
            </a:extLst>
          </p:cNvPr>
          <p:cNvSpPr>
            <a:spLocks noGrp="1"/>
          </p:cNvSpPr>
          <p:nvPr>
            <p:ph type="sldNum" sz="quarter" idx="12"/>
          </p:nvPr>
        </p:nvSpPr>
        <p:spPr/>
        <p:txBody>
          <a:bodyPr/>
          <a:lstStyle/>
          <a:p>
            <a:fld id="{65B1A824-0C68-CC4D-95E6-4A24D88FC1D9}" type="slidenum">
              <a:rPr lang="en-US" smtClean="0"/>
              <a:pPr/>
              <a:t>3</a:t>
            </a:fld>
            <a:endParaRPr lang="en-US"/>
          </a:p>
        </p:txBody>
      </p:sp>
      <p:sp>
        <p:nvSpPr>
          <p:cNvPr id="4" name="Title 3">
            <a:extLst>
              <a:ext uri="{FF2B5EF4-FFF2-40B4-BE49-F238E27FC236}">
                <a16:creationId xmlns:a16="http://schemas.microsoft.com/office/drawing/2014/main" id="{05E4FF5D-3A2C-4CE5-BE90-80005B19A2E4}"/>
              </a:ext>
            </a:extLst>
          </p:cNvPr>
          <p:cNvSpPr>
            <a:spLocks noGrp="1"/>
          </p:cNvSpPr>
          <p:nvPr>
            <p:ph type="ctrTitle"/>
          </p:nvPr>
        </p:nvSpPr>
        <p:spPr/>
        <p:txBody>
          <a:bodyPr/>
          <a:lstStyle/>
          <a:p>
            <a:r>
              <a:rPr lang="en-US">
                <a:latin typeface="Times"/>
                <a:cs typeface="Times"/>
              </a:rPr>
              <a:t>Background: Neurodevelopment</a:t>
            </a:r>
            <a:endParaRPr lang="en-US"/>
          </a:p>
        </p:txBody>
      </p:sp>
      <p:sp>
        <p:nvSpPr>
          <p:cNvPr id="2" name="Content Placeholder 1">
            <a:extLst>
              <a:ext uri="{FF2B5EF4-FFF2-40B4-BE49-F238E27FC236}">
                <a16:creationId xmlns:a16="http://schemas.microsoft.com/office/drawing/2014/main" id="{050DE2B8-9C66-41A0-B949-83184BE0CA09}"/>
              </a:ext>
            </a:extLst>
          </p:cNvPr>
          <p:cNvSpPr>
            <a:spLocks noGrp="1"/>
          </p:cNvSpPr>
          <p:nvPr>
            <p:ph idx="1"/>
          </p:nvPr>
        </p:nvSpPr>
        <p:spPr>
          <a:xfrm>
            <a:off x="348919" y="1190230"/>
            <a:ext cx="5217899" cy="3290218"/>
          </a:xfrm>
        </p:spPr>
        <p:txBody>
          <a:bodyPr vert="horz" lIns="91440" tIns="45720" rIns="91440" bIns="45720" rtlCol="0" anchor="t">
            <a:normAutofit/>
          </a:bodyPr>
          <a:lstStyle/>
          <a:p>
            <a:pPr marL="285750" indent="-285750"/>
            <a:r>
              <a:rPr lang="en-US" sz="1400">
                <a:latin typeface="Times"/>
                <a:cs typeface="Arial"/>
              </a:rPr>
              <a:t>Neurodevelopment refers to the development and organization of the central nervous system and its functions, which also determines the functional abilities of a child later in life. </a:t>
            </a:r>
            <a:endParaRPr lang="en-US" sz="1400"/>
          </a:p>
          <a:p>
            <a:pPr marL="285750" indent="-285750"/>
            <a:r>
              <a:rPr lang="en-US" sz="1400">
                <a:latin typeface="Times"/>
                <a:cs typeface="Arial"/>
              </a:rPr>
              <a:t>Major developmental milestones are reached during the first few years of a child's life, such as developing gross motor skills, language abilities, and problem solving skills—all skills that influence each other. </a:t>
            </a:r>
          </a:p>
        </p:txBody>
      </p:sp>
      <p:sp>
        <p:nvSpPr>
          <p:cNvPr id="6" name="TextBox 5">
            <a:extLst>
              <a:ext uri="{FF2B5EF4-FFF2-40B4-BE49-F238E27FC236}">
                <a16:creationId xmlns:a16="http://schemas.microsoft.com/office/drawing/2014/main" id="{3CC59A82-CDB8-B648-A93D-87B9782F0E16}"/>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7" name="Picture 7" descr="A diagram of a brain&#10;&#10;Description automatically generated">
            <a:extLst>
              <a:ext uri="{FF2B5EF4-FFF2-40B4-BE49-F238E27FC236}">
                <a16:creationId xmlns:a16="http://schemas.microsoft.com/office/drawing/2014/main" id="{E9F777BA-AE85-460E-C961-53C43A37FC26}"/>
              </a:ext>
            </a:extLst>
          </p:cNvPr>
          <p:cNvPicPr>
            <a:picLocks noChangeAspect="1"/>
          </p:cNvPicPr>
          <p:nvPr/>
        </p:nvPicPr>
        <p:blipFill>
          <a:blip r:embed="rId2"/>
          <a:stretch>
            <a:fillRect/>
          </a:stretch>
        </p:blipFill>
        <p:spPr>
          <a:xfrm>
            <a:off x="5573107" y="1241034"/>
            <a:ext cx="2635370" cy="2069107"/>
          </a:xfrm>
          <a:prstGeom prst="rect">
            <a:avLst/>
          </a:prstGeom>
        </p:spPr>
      </p:pic>
      <p:pic>
        <p:nvPicPr>
          <p:cNvPr id="8" name="Picture 8" descr="A row of images of a brain&#10;&#10;Description automatically generated">
            <a:extLst>
              <a:ext uri="{FF2B5EF4-FFF2-40B4-BE49-F238E27FC236}">
                <a16:creationId xmlns:a16="http://schemas.microsoft.com/office/drawing/2014/main" id="{E4AE99BC-92D7-A4FB-098D-FCE64DC735B8}"/>
              </a:ext>
            </a:extLst>
          </p:cNvPr>
          <p:cNvPicPr>
            <a:picLocks noChangeAspect="1"/>
          </p:cNvPicPr>
          <p:nvPr/>
        </p:nvPicPr>
        <p:blipFill>
          <a:blip r:embed="rId3"/>
          <a:stretch>
            <a:fillRect/>
          </a:stretch>
        </p:blipFill>
        <p:spPr>
          <a:xfrm>
            <a:off x="925183" y="2897379"/>
            <a:ext cx="3411747" cy="1548478"/>
          </a:xfrm>
          <a:prstGeom prst="rect">
            <a:avLst/>
          </a:prstGeom>
        </p:spPr>
      </p:pic>
      <p:sp>
        <p:nvSpPr>
          <p:cNvPr id="10" name="TextBox 1">
            <a:extLst>
              <a:ext uri="{FF2B5EF4-FFF2-40B4-BE49-F238E27FC236}">
                <a16:creationId xmlns:a16="http://schemas.microsoft.com/office/drawing/2014/main" id="{8D5900ED-562F-C09B-5FAB-D59D76D8C4AA}"/>
              </a:ext>
            </a:extLst>
          </p:cNvPr>
          <p:cNvSpPr txBox="1"/>
          <p:nvPr/>
        </p:nvSpPr>
        <p:spPr>
          <a:xfrm>
            <a:off x="4705455" y="3671946"/>
            <a:ext cx="4240121"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400">
                <a:solidFill>
                  <a:schemeClr val="tx1">
                    <a:lumMod val="95000"/>
                    <a:lumOff val="5000"/>
                  </a:schemeClr>
                </a:solidFill>
                <a:latin typeface="Times"/>
                <a:cs typeface="Times"/>
              </a:rPr>
              <a:t>Approximately 7% of children in the US are affected by neurodevelopmental delays, and only about a third of children under the age of five receive recommended developmental screenings.</a:t>
            </a:r>
            <a:endParaRPr lang="en-US">
              <a:solidFill>
                <a:schemeClr val="tx1">
                  <a:lumMod val="95000"/>
                  <a:lumOff val="5000"/>
                </a:schemeClr>
              </a:solidFill>
              <a:cs typeface="Calibri"/>
            </a:endParaRPr>
          </a:p>
        </p:txBody>
      </p:sp>
      <p:sp>
        <p:nvSpPr>
          <p:cNvPr id="5" name="TextBox 4">
            <a:extLst>
              <a:ext uri="{FF2B5EF4-FFF2-40B4-BE49-F238E27FC236}">
                <a16:creationId xmlns:a16="http://schemas.microsoft.com/office/drawing/2014/main" id="{9F4B2274-FD6E-9AC8-B383-8DE6C0EC2B36}"/>
              </a:ext>
            </a:extLst>
          </p:cNvPr>
          <p:cNvSpPr txBox="1"/>
          <p:nvPr/>
        </p:nvSpPr>
        <p:spPr>
          <a:xfrm>
            <a:off x="5565995" y="331529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Times"/>
                <a:cs typeface="Calibri"/>
              </a:rPr>
              <a:t>Figure 2:</a:t>
            </a:r>
            <a:r>
              <a:rPr lang="en-US" sz="1000">
                <a:latin typeface="Times"/>
                <a:cs typeface="Calibri"/>
              </a:rPr>
              <a:t> Stages of Brain Region Development</a:t>
            </a:r>
          </a:p>
        </p:txBody>
      </p:sp>
      <p:sp>
        <p:nvSpPr>
          <p:cNvPr id="9" name="TextBox 8">
            <a:extLst>
              <a:ext uri="{FF2B5EF4-FFF2-40B4-BE49-F238E27FC236}">
                <a16:creationId xmlns:a16="http://schemas.microsoft.com/office/drawing/2014/main" id="{B5E6EFDC-7B52-4FC5-D947-B989FBC3EFC9}"/>
              </a:ext>
            </a:extLst>
          </p:cNvPr>
          <p:cNvSpPr txBox="1"/>
          <p:nvPr/>
        </p:nvSpPr>
        <p:spPr>
          <a:xfrm>
            <a:off x="769611" y="4491867"/>
            <a:ext cx="43702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Times"/>
                <a:cs typeface="Times"/>
              </a:rPr>
              <a:t>Figure 1:</a:t>
            </a:r>
            <a:r>
              <a:rPr lang="en-US" sz="1000">
                <a:latin typeface="Times"/>
                <a:cs typeface="Times"/>
              </a:rPr>
              <a:t> MRI Scans of Human Brain Growth Throughout Childhood</a:t>
            </a:r>
            <a:endParaRPr lang="en-US"/>
          </a:p>
        </p:txBody>
      </p:sp>
    </p:spTree>
    <p:extLst>
      <p:ext uri="{BB962C8B-B14F-4D97-AF65-F5344CB8AC3E}">
        <p14:creationId xmlns:p14="http://schemas.microsoft.com/office/powerpoint/2010/main" val="887141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3C93-DAC6-4093-A099-596F2024982C}"/>
              </a:ext>
            </a:extLst>
          </p:cNvPr>
          <p:cNvSpPr>
            <a:spLocks noGrp="1"/>
          </p:cNvSpPr>
          <p:nvPr>
            <p:ph type="sldNum" sz="quarter" idx="12"/>
          </p:nvPr>
        </p:nvSpPr>
        <p:spPr/>
        <p:txBody>
          <a:bodyPr/>
          <a:lstStyle/>
          <a:p>
            <a:fld id="{65B1A824-0C68-CC4D-95E6-4A24D88FC1D9}" type="slidenum">
              <a:rPr lang="en-US" smtClean="0"/>
              <a:pPr/>
              <a:t>4</a:t>
            </a:fld>
            <a:endParaRPr lang="en-US"/>
          </a:p>
        </p:txBody>
      </p:sp>
      <p:sp>
        <p:nvSpPr>
          <p:cNvPr id="4" name="Title 3">
            <a:extLst>
              <a:ext uri="{FF2B5EF4-FFF2-40B4-BE49-F238E27FC236}">
                <a16:creationId xmlns:a16="http://schemas.microsoft.com/office/drawing/2014/main" id="{05E4FF5D-3A2C-4CE5-BE90-80005B19A2E4}"/>
              </a:ext>
            </a:extLst>
          </p:cNvPr>
          <p:cNvSpPr>
            <a:spLocks noGrp="1"/>
          </p:cNvSpPr>
          <p:nvPr>
            <p:ph type="ctrTitle"/>
          </p:nvPr>
        </p:nvSpPr>
        <p:spPr/>
        <p:txBody>
          <a:bodyPr/>
          <a:lstStyle/>
          <a:p>
            <a:r>
              <a:rPr lang="en-US">
                <a:latin typeface="Times"/>
                <a:cs typeface="Times"/>
              </a:rPr>
              <a:t>Background: NDDs</a:t>
            </a:r>
            <a:endParaRPr lang="en-US"/>
          </a:p>
        </p:txBody>
      </p:sp>
      <p:sp>
        <p:nvSpPr>
          <p:cNvPr id="6" name="TextBox 5">
            <a:extLst>
              <a:ext uri="{FF2B5EF4-FFF2-40B4-BE49-F238E27FC236}">
                <a16:creationId xmlns:a16="http://schemas.microsoft.com/office/drawing/2014/main" id="{3CC59A82-CDB8-B648-A93D-87B9782F0E16}"/>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11" name="Content Placeholder 10">
            <a:extLst>
              <a:ext uri="{FF2B5EF4-FFF2-40B4-BE49-F238E27FC236}">
                <a16:creationId xmlns:a16="http://schemas.microsoft.com/office/drawing/2014/main" id="{CA709761-0416-B17F-10C1-05D7E19E8612}"/>
              </a:ext>
            </a:extLst>
          </p:cNvPr>
          <p:cNvSpPr>
            <a:spLocks noGrp="1"/>
          </p:cNvSpPr>
          <p:nvPr>
            <p:ph idx="1"/>
          </p:nvPr>
        </p:nvSpPr>
        <p:spPr>
          <a:xfrm>
            <a:off x="392051" y="3012560"/>
            <a:ext cx="4872842" cy="1953125"/>
          </a:xfrm>
        </p:spPr>
        <p:txBody>
          <a:bodyPr vert="horz" lIns="91440" tIns="45720" rIns="91440" bIns="45720" rtlCol="0" anchor="t">
            <a:normAutofit/>
          </a:bodyPr>
          <a:lstStyle/>
          <a:p>
            <a:r>
              <a:rPr lang="en-US" sz="1400">
                <a:latin typeface="Times"/>
                <a:cs typeface="Arial"/>
              </a:rPr>
              <a:t>Neurodevelopmental delays (NDDs) can occur at any time during the early developmental stage to around five years old and persist their entire life. </a:t>
            </a:r>
            <a:endParaRPr lang="en-US" sz="1400">
              <a:latin typeface="Times"/>
            </a:endParaRPr>
          </a:p>
          <a:p>
            <a:r>
              <a:rPr lang="en-US" sz="1400">
                <a:latin typeface="Times"/>
                <a:cs typeface="Arial"/>
              </a:rPr>
              <a:t>Delayed NDD screenings can impact infants and children who are at risk and cause them to not receive proper support in time and have more difficulties in social interactions, academics, and other long-term developments.</a:t>
            </a:r>
          </a:p>
        </p:txBody>
      </p:sp>
      <p:sp>
        <p:nvSpPr>
          <p:cNvPr id="12" name="TextBox 11">
            <a:extLst>
              <a:ext uri="{FF2B5EF4-FFF2-40B4-BE49-F238E27FC236}">
                <a16:creationId xmlns:a16="http://schemas.microsoft.com/office/drawing/2014/main" id="{FCDBA917-45AA-E810-BD40-D49402F89E2A}"/>
              </a:ext>
            </a:extLst>
          </p:cNvPr>
          <p:cNvSpPr txBox="1"/>
          <p:nvPr/>
        </p:nvSpPr>
        <p:spPr>
          <a:xfrm>
            <a:off x="5771451" y="1154628"/>
            <a:ext cx="294714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a:cs typeface="Calibri"/>
              </a:rPr>
              <a:t>NDD Examples</a:t>
            </a:r>
          </a:p>
          <a:p>
            <a:pPr marL="285750" indent="-285750">
              <a:buFont typeface="Arial"/>
              <a:buChar char="•"/>
            </a:pPr>
            <a:r>
              <a:rPr lang="en-US" sz="1600">
                <a:latin typeface="Times"/>
                <a:cs typeface="Times"/>
              </a:rPr>
              <a:t>Congenital torticollis</a:t>
            </a:r>
            <a:endParaRPr lang="en-US" sz="1600">
              <a:latin typeface="Times"/>
              <a:cs typeface="Calibri"/>
            </a:endParaRPr>
          </a:p>
          <a:p>
            <a:pPr marL="285750" indent="-285750">
              <a:buFont typeface="Arial"/>
              <a:buChar char="•"/>
            </a:pPr>
            <a:r>
              <a:rPr lang="en-US" sz="1600">
                <a:latin typeface="Times"/>
                <a:cs typeface="Times"/>
              </a:rPr>
              <a:t>Autism spectrum disorder</a:t>
            </a:r>
            <a:endParaRPr lang="en-US" sz="1600">
              <a:latin typeface="Times"/>
              <a:cs typeface="Calibri"/>
            </a:endParaRPr>
          </a:p>
          <a:p>
            <a:pPr marL="285750" indent="-285750">
              <a:buFont typeface="Arial"/>
              <a:buChar char="•"/>
            </a:pPr>
            <a:r>
              <a:rPr lang="en-US" sz="1600">
                <a:latin typeface="Times"/>
                <a:cs typeface="Times"/>
              </a:rPr>
              <a:t>Cerebral palsy</a:t>
            </a:r>
            <a:endParaRPr lang="en-US" sz="1600">
              <a:cs typeface="Calibri"/>
            </a:endParaRPr>
          </a:p>
        </p:txBody>
      </p:sp>
      <p:pic>
        <p:nvPicPr>
          <p:cNvPr id="13" name="Picture 13" descr="A baby doll and a first aid kit&#10;&#10;Description automatically generated">
            <a:extLst>
              <a:ext uri="{FF2B5EF4-FFF2-40B4-BE49-F238E27FC236}">
                <a16:creationId xmlns:a16="http://schemas.microsoft.com/office/drawing/2014/main" id="{D2CF6BA9-FB0E-A867-924D-68226513EAB4}"/>
              </a:ext>
            </a:extLst>
          </p:cNvPr>
          <p:cNvPicPr>
            <a:picLocks noChangeAspect="1"/>
          </p:cNvPicPr>
          <p:nvPr/>
        </p:nvPicPr>
        <p:blipFill>
          <a:blip r:embed="rId2"/>
          <a:stretch>
            <a:fillRect/>
          </a:stretch>
        </p:blipFill>
        <p:spPr>
          <a:xfrm>
            <a:off x="4882551" y="2392752"/>
            <a:ext cx="4382218" cy="2191109"/>
          </a:xfrm>
          <a:prstGeom prst="rect">
            <a:avLst/>
          </a:prstGeom>
        </p:spPr>
      </p:pic>
      <p:pic>
        <p:nvPicPr>
          <p:cNvPr id="16" name="Picture 16" descr="A group of children playing with blocks&#10;&#10;Description automatically generated">
            <a:extLst>
              <a:ext uri="{FF2B5EF4-FFF2-40B4-BE49-F238E27FC236}">
                <a16:creationId xmlns:a16="http://schemas.microsoft.com/office/drawing/2014/main" id="{D14DA25C-86ED-8012-9523-2A24D1D2797A}"/>
              </a:ext>
            </a:extLst>
          </p:cNvPr>
          <p:cNvPicPr>
            <a:picLocks noChangeAspect="1"/>
          </p:cNvPicPr>
          <p:nvPr/>
        </p:nvPicPr>
        <p:blipFill>
          <a:blip r:embed="rId3"/>
          <a:stretch>
            <a:fillRect/>
          </a:stretch>
        </p:blipFill>
        <p:spPr>
          <a:xfrm>
            <a:off x="1375116" y="1182164"/>
            <a:ext cx="2743200" cy="1514752"/>
          </a:xfrm>
          <a:prstGeom prst="rect">
            <a:avLst/>
          </a:prstGeom>
        </p:spPr>
      </p:pic>
      <p:sp>
        <p:nvSpPr>
          <p:cNvPr id="5" name="TextBox 4">
            <a:extLst>
              <a:ext uri="{FF2B5EF4-FFF2-40B4-BE49-F238E27FC236}">
                <a16:creationId xmlns:a16="http://schemas.microsoft.com/office/drawing/2014/main" id="{4B11C4DE-7BC4-4BE5-BC39-1D329A194737}"/>
              </a:ext>
            </a:extLst>
          </p:cNvPr>
          <p:cNvSpPr txBox="1"/>
          <p:nvPr/>
        </p:nvSpPr>
        <p:spPr>
          <a:xfrm>
            <a:off x="5824787" y="464160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Times"/>
                <a:cs typeface="Calibri"/>
              </a:rPr>
              <a:t>Figure 4: </a:t>
            </a:r>
            <a:r>
              <a:rPr lang="en-US" sz="1000">
                <a:latin typeface="Times"/>
                <a:cs typeface="Calibri"/>
              </a:rPr>
              <a:t>Neurodevelopment Screening Kit</a:t>
            </a:r>
          </a:p>
        </p:txBody>
      </p:sp>
      <p:sp>
        <p:nvSpPr>
          <p:cNvPr id="7" name="TextBox 6">
            <a:extLst>
              <a:ext uri="{FF2B5EF4-FFF2-40B4-BE49-F238E27FC236}">
                <a16:creationId xmlns:a16="http://schemas.microsoft.com/office/drawing/2014/main" id="{2D51D495-DC3B-E4AD-6648-7FA2B13E4A88}"/>
              </a:ext>
            </a:extLst>
          </p:cNvPr>
          <p:cNvSpPr txBox="1"/>
          <p:nvPr/>
        </p:nvSpPr>
        <p:spPr>
          <a:xfrm>
            <a:off x="561189" y="2692285"/>
            <a:ext cx="43702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a:latin typeface="Times"/>
                <a:cs typeface="Times"/>
              </a:rPr>
              <a:t>Figure 3:</a:t>
            </a:r>
            <a:r>
              <a:rPr lang="en-US" sz="1000">
                <a:latin typeface="Times"/>
                <a:cs typeface="Times"/>
              </a:rPr>
              <a:t> Typical Children Social Behavior</a:t>
            </a:r>
            <a:endParaRPr lang="en-US">
              <a:cs typeface="Calibri"/>
            </a:endParaRPr>
          </a:p>
        </p:txBody>
      </p:sp>
    </p:spTree>
    <p:extLst>
      <p:ext uri="{BB962C8B-B14F-4D97-AF65-F5344CB8AC3E}">
        <p14:creationId xmlns:p14="http://schemas.microsoft.com/office/powerpoint/2010/main" val="1601085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3C93-DAC6-4093-A099-596F2024982C}"/>
              </a:ext>
            </a:extLst>
          </p:cNvPr>
          <p:cNvSpPr>
            <a:spLocks noGrp="1"/>
          </p:cNvSpPr>
          <p:nvPr>
            <p:ph type="sldNum" sz="quarter" idx="12"/>
          </p:nvPr>
        </p:nvSpPr>
        <p:spPr/>
        <p:txBody>
          <a:bodyPr/>
          <a:lstStyle/>
          <a:p>
            <a:fld id="{65B1A824-0C68-CC4D-95E6-4A24D88FC1D9}" type="slidenum">
              <a:rPr lang="en-US" smtClean="0"/>
              <a:pPr/>
              <a:t>5</a:t>
            </a:fld>
            <a:endParaRPr lang="en-US"/>
          </a:p>
        </p:txBody>
      </p:sp>
      <p:sp>
        <p:nvSpPr>
          <p:cNvPr id="4" name="Title 3">
            <a:extLst>
              <a:ext uri="{FF2B5EF4-FFF2-40B4-BE49-F238E27FC236}">
                <a16:creationId xmlns:a16="http://schemas.microsoft.com/office/drawing/2014/main" id="{05E4FF5D-3A2C-4CE5-BE90-80005B19A2E4}"/>
              </a:ext>
            </a:extLst>
          </p:cNvPr>
          <p:cNvSpPr>
            <a:spLocks noGrp="1"/>
          </p:cNvSpPr>
          <p:nvPr>
            <p:ph type="ctrTitle"/>
          </p:nvPr>
        </p:nvSpPr>
        <p:spPr/>
        <p:txBody>
          <a:bodyPr/>
          <a:lstStyle/>
          <a:p>
            <a:r>
              <a:rPr lang="en-US">
                <a:latin typeface="Times"/>
                <a:cs typeface="Times"/>
              </a:rPr>
              <a:t>Background: Pose Estimation</a:t>
            </a:r>
            <a:endParaRPr lang="en-US"/>
          </a:p>
        </p:txBody>
      </p:sp>
      <p:sp>
        <p:nvSpPr>
          <p:cNvPr id="6" name="TextBox 5">
            <a:extLst>
              <a:ext uri="{FF2B5EF4-FFF2-40B4-BE49-F238E27FC236}">
                <a16:creationId xmlns:a16="http://schemas.microsoft.com/office/drawing/2014/main" id="{3CC59A82-CDB8-B648-A93D-87B9782F0E16}"/>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11" name="Content Placeholder 10">
            <a:extLst>
              <a:ext uri="{FF2B5EF4-FFF2-40B4-BE49-F238E27FC236}">
                <a16:creationId xmlns:a16="http://schemas.microsoft.com/office/drawing/2014/main" id="{CA709761-0416-B17F-10C1-05D7E19E8612}"/>
              </a:ext>
            </a:extLst>
          </p:cNvPr>
          <p:cNvSpPr>
            <a:spLocks noGrp="1"/>
          </p:cNvSpPr>
          <p:nvPr>
            <p:ph idx="1"/>
          </p:nvPr>
        </p:nvSpPr>
        <p:spPr>
          <a:xfrm>
            <a:off x="305787" y="1201014"/>
            <a:ext cx="8582200" cy="3430398"/>
          </a:xfrm>
        </p:spPr>
        <p:txBody>
          <a:bodyPr vert="horz" lIns="91440" tIns="45720" rIns="91440" bIns="45720" rtlCol="0" anchor="t">
            <a:normAutofit lnSpcReduction="10000"/>
          </a:bodyPr>
          <a:lstStyle/>
          <a:p>
            <a:pPr marL="285750" indent="-285750" algn="just"/>
            <a:r>
              <a:rPr lang="en-US" sz="1600">
                <a:solidFill>
                  <a:srgbClr val="212529"/>
                </a:solidFill>
                <a:latin typeface="Times"/>
                <a:cs typeface="Times"/>
              </a:rPr>
              <a:t>Pose estimation is a part of computer vision that focuses on detecting the position and orientation of a person or an object. </a:t>
            </a:r>
            <a:endParaRPr lang="en-US" sz="1600">
              <a:solidFill>
                <a:srgbClr val="212529"/>
              </a:solidFill>
              <a:cs typeface="Times"/>
            </a:endParaRPr>
          </a:p>
          <a:p>
            <a:pPr algn="just"/>
            <a:r>
              <a:rPr lang="en-US" sz="1600">
                <a:solidFill>
                  <a:srgbClr val="212529"/>
                </a:solidFill>
                <a:latin typeface="Times"/>
                <a:cs typeface="Times"/>
              </a:rPr>
              <a:t>This can be done by locating key points on a human, such as hands, elbows, and fingers. </a:t>
            </a:r>
            <a:endParaRPr lang="en-US" sz="1600">
              <a:latin typeface="Arial"/>
              <a:cs typeface="Arial"/>
            </a:endParaRPr>
          </a:p>
          <a:p>
            <a:pPr algn="just"/>
            <a:r>
              <a:rPr lang="en-US" sz="1600">
                <a:latin typeface="Times"/>
                <a:cs typeface="Arial"/>
              </a:rPr>
              <a:t>With pose estimation, computer vision machine learning models can more easily annotate, track, and estimate movement patterns for people and objects. </a:t>
            </a:r>
          </a:p>
          <a:p>
            <a:pPr marL="0" indent="0" algn="just">
              <a:buNone/>
            </a:pPr>
            <a:endParaRPr lang="en-US" sz="1600">
              <a:solidFill>
                <a:srgbClr val="0000FF"/>
              </a:solidFill>
              <a:latin typeface="Times"/>
              <a:cs typeface="Times"/>
            </a:endParaRPr>
          </a:p>
          <a:p>
            <a:pPr marL="0" indent="0" algn="just">
              <a:buNone/>
            </a:pPr>
            <a:endParaRPr lang="en-US" sz="1600">
              <a:solidFill>
                <a:srgbClr val="0000FF"/>
              </a:solidFill>
              <a:latin typeface="Times"/>
              <a:cs typeface="Times"/>
            </a:endParaRPr>
          </a:p>
          <a:p>
            <a:pPr marL="0" indent="0" algn="just">
              <a:buNone/>
            </a:pPr>
            <a:br>
              <a:rPr lang="en-US"/>
            </a:br>
            <a:endParaRPr lang="en-US"/>
          </a:p>
          <a:p>
            <a:pPr marL="0" indent="0">
              <a:buNone/>
            </a:pPr>
            <a:br>
              <a:rPr lang="en-US"/>
            </a:br>
            <a:endParaRPr lang="en-US"/>
          </a:p>
        </p:txBody>
      </p:sp>
      <p:pic>
        <p:nvPicPr>
          <p:cNvPr id="2" name="Picture 4" descr="A silhouettes of people running and running&#10;&#10;Description automatically generated">
            <a:extLst>
              <a:ext uri="{FF2B5EF4-FFF2-40B4-BE49-F238E27FC236}">
                <a16:creationId xmlns:a16="http://schemas.microsoft.com/office/drawing/2014/main" id="{AA657E22-BECB-4992-6FD8-FCB090A31EFC}"/>
              </a:ext>
            </a:extLst>
          </p:cNvPr>
          <p:cNvPicPr>
            <a:picLocks noChangeAspect="1"/>
          </p:cNvPicPr>
          <p:nvPr/>
        </p:nvPicPr>
        <p:blipFill>
          <a:blip r:embed="rId2"/>
          <a:stretch>
            <a:fillRect/>
          </a:stretch>
        </p:blipFill>
        <p:spPr>
          <a:xfrm>
            <a:off x="2618117" y="2633082"/>
            <a:ext cx="3907766" cy="1947677"/>
          </a:xfrm>
          <a:prstGeom prst="rect">
            <a:avLst/>
          </a:prstGeom>
        </p:spPr>
      </p:pic>
      <p:sp>
        <p:nvSpPr>
          <p:cNvPr id="8" name="TextBox 7">
            <a:extLst>
              <a:ext uri="{FF2B5EF4-FFF2-40B4-BE49-F238E27FC236}">
                <a16:creationId xmlns:a16="http://schemas.microsoft.com/office/drawing/2014/main" id="{06AC3182-4538-E93D-2B99-F5E8AD0319D7}"/>
              </a:ext>
            </a:extLst>
          </p:cNvPr>
          <p:cNvSpPr txBox="1"/>
          <p:nvPr/>
        </p:nvSpPr>
        <p:spPr>
          <a:xfrm>
            <a:off x="3180289" y="4580752"/>
            <a:ext cx="314217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latin typeface="Times"/>
                <a:cs typeface="Calibri"/>
              </a:rPr>
              <a:t>Figure 5: </a:t>
            </a:r>
            <a:r>
              <a:rPr lang="en-US" sz="1000">
                <a:latin typeface="Times"/>
                <a:cs typeface="Calibri"/>
              </a:rPr>
              <a:t>2-Dimentional Pose Estimation Examples</a:t>
            </a:r>
          </a:p>
        </p:txBody>
      </p:sp>
    </p:spTree>
    <p:extLst>
      <p:ext uri="{BB962C8B-B14F-4D97-AF65-F5344CB8AC3E}">
        <p14:creationId xmlns:p14="http://schemas.microsoft.com/office/powerpoint/2010/main" val="3032049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3C93-DAC6-4093-A099-596F2024982C}"/>
              </a:ext>
            </a:extLst>
          </p:cNvPr>
          <p:cNvSpPr>
            <a:spLocks noGrp="1"/>
          </p:cNvSpPr>
          <p:nvPr>
            <p:ph type="sldNum" sz="quarter" idx="12"/>
          </p:nvPr>
        </p:nvSpPr>
        <p:spPr/>
        <p:txBody>
          <a:bodyPr/>
          <a:lstStyle/>
          <a:p>
            <a:fld id="{65B1A824-0C68-CC4D-95E6-4A24D88FC1D9}" type="slidenum">
              <a:rPr lang="en-US" smtClean="0"/>
              <a:pPr/>
              <a:t>6</a:t>
            </a:fld>
            <a:endParaRPr lang="en-US"/>
          </a:p>
        </p:txBody>
      </p:sp>
      <p:sp>
        <p:nvSpPr>
          <p:cNvPr id="4" name="Title 3">
            <a:extLst>
              <a:ext uri="{FF2B5EF4-FFF2-40B4-BE49-F238E27FC236}">
                <a16:creationId xmlns:a16="http://schemas.microsoft.com/office/drawing/2014/main" id="{05E4FF5D-3A2C-4CE5-BE90-80005B19A2E4}"/>
              </a:ext>
            </a:extLst>
          </p:cNvPr>
          <p:cNvSpPr>
            <a:spLocks noGrp="1"/>
          </p:cNvSpPr>
          <p:nvPr>
            <p:ph type="ctrTitle"/>
          </p:nvPr>
        </p:nvSpPr>
        <p:spPr/>
        <p:txBody>
          <a:bodyPr/>
          <a:lstStyle/>
          <a:p>
            <a:r>
              <a:rPr lang="en-US">
                <a:latin typeface="Times"/>
                <a:cs typeface="Times"/>
              </a:rPr>
              <a:t>Workflow Pipeline</a:t>
            </a:r>
            <a:endParaRPr lang="en-US"/>
          </a:p>
        </p:txBody>
      </p:sp>
      <p:sp>
        <p:nvSpPr>
          <p:cNvPr id="6" name="TextBox 5">
            <a:extLst>
              <a:ext uri="{FF2B5EF4-FFF2-40B4-BE49-F238E27FC236}">
                <a16:creationId xmlns:a16="http://schemas.microsoft.com/office/drawing/2014/main" id="{3CC59A82-CDB8-B648-A93D-87B9782F0E16}"/>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5" name="Flowchart: Process 4">
            <a:extLst>
              <a:ext uri="{FF2B5EF4-FFF2-40B4-BE49-F238E27FC236}">
                <a16:creationId xmlns:a16="http://schemas.microsoft.com/office/drawing/2014/main" id="{E51333A9-F783-9D8A-D811-B99600BC5279}"/>
              </a:ext>
            </a:extLst>
          </p:cNvPr>
          <p:cNvSpPr/>
          <p:nvPr/>
        </p:nvSpPr>
        <p:spPr>
          <a:xfrm>
            <a:off x="379594" y="1420953"/>
            <a:ext cx="1281023" cy="612648"/>
          </a:xfrm>
          <a:prstGeom prst="flowChartProcess">
            <a:avLst/>
          </a:prstGeom>
          <a:solidFill>
            <a:srgbClr val="C8102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Times"/>
                <a:cs typeface="Calibri"/>
              </a:rPr>
              <a:t>Video</a:t>
            </a:r>
          </a:p>
        </p:txBody>
      </p:sp>
      <p:sp>
        <p:nvSpPr>
          <p:cNvPr id="7" name="Flowchart: Process 6">
            <a:extLst>
              <a:ext uri="{FF2B5EF4-FFF2-40B4-BE49-F238E27FC236}">
                <a16:creationId xmlns:a16="http://schemas.microsoft.com/office/drawing/2014/main" id="{A977BCDC-792E-5F0C-F321-B2C8EED4CC51}"/>
              </a:ext>
            </a:extLst>
          </p:cNvPr>
          <p:cNvSpPr/>
          <p:nvPr/>
        </p:nvSpPr>
        <p:spPr>
          <a:xfrm>
            <a:off x="2516403" y="2430864"/>
            <a:ext cx="1281023" cy="612648"/>
          </a:xfrm>
          <a:prstGeom prst="flowChartProcess">
            <a:avLst/>
          </a:prstGeom>
          <a:solidFill>
            <a:srgbClr val="C8102E"/>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latin typeface="Times"/>
                <a:cs typeface="Calibri"/>
              </a:rPr>
              <a:t>Clips</a:t>
            </a:r>
          </a:p>
        </p:txBody>
      </p:sp>
      <p:sp>
        <p:nvSpPr>
          <p:cNvPr id="8" name="Flowchart: Process 7">
            <a:extLst>
              <a:ext uri="{FF2B5EF4-FFF2-40B4-BE49-F238E27FC236}">
                <a16:creationId xmlns:a16="http://schemas.microsoft.com/office/drawing/2014/main" id="{2144033D-5892-5570-57EC-B5D1B235F5BD}"/>
              </a:ext>
            </a:extLst>
          </p:cNvPr>
          <p:cNvSpPr/>
          <p:nvPr/>
        </p:nvSpPr>
        <p:spPr>
          <a:xfrm>
            <a:off x="4590584" y="3331172"/>
            <a:ext cx="1281023" cy="612648"/>
          </a:xfrm>
          <a:prstGeom prst="flowChartProcess">
            <a:avLst/>
          </a:prstGeom>
          <a:solidFill>
            <a:srgbClr val="C8102E"/>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latin typeface="Times"/>
                <a:cs typeface="Calibri"/>
              </a:rPr>
              <a:t>Images</a:t>
            </a:r>
          </a:p>
        </p:txBody>
      </p:sp>
      <p:sp>
        <p:nvSpPr>
          <p:cNvPr id="9" name="Flowchart: Process 8">
            <a:extLst>
              <a:ext uri="{FF2B5EF4-FFF2-40B4-BE49-F238E27FC236}">
                <a16:creationId xmlns:a16="http://schemas.microsoft.com/office/drawing/2014/main" id="{6D743C71-B85E-F6F4-CEB5-68790058C639}"/>
              </a:ext>
            </a:extLst>
          </p:cNvPr>
          <p:cNvSpPr/>
          <p:nvPr/>
        </p:nvSpPr>
        <p:spPr>
          <a:xfrm>
            <a:off x="6656935" y="3331173"/>
            <a:ext cx="1550598" cy="612648"/>
          </a:xfrm>
          <a:prstGeom prst="flowChartProcess">
            <a:avLst/>
          </a:prstGeom>
          <a:solidFill>
            <a:srgbClr val="C8102E"/>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latin typeface="Times"/>
                <a:cs typeface="Calibri"/>
              </a:rPr>
              <a:t>Pose and Joint Coordinates</a:t>
            </a:r>
          </a:p>
        </p:txBody>
      </p:sp>
      <p:sp>
        <p:nvSpPr>
          <p:cNvPr id="10" name="Arrow: Right 9">
            <a:extLst>
              <a:ext uri="{FF2B5EF4-FFF2-40B4-BE49-F238E27FC236}">
                <a16:creationId xmlns:a16="http://schemas.microsoft.com/office/drawing/2014/main" id="{C571CAD1-C17B-40EC-BF92-136D72D87C30}"/>
              </a:ext>
            </a:extLst>
          </p:cNvPr>
          <p:cNvSpPr/>
          <p:nvPr/>
        </p:nvSpPr>
        <p:spPr>
          <a:xfrm>
            <a:off x="1808797" y="1548515"/>
            <a:ext cx="590220" cy="355235"/>
          </a:xfrm>
          <a:prstGeom prst="rightArrow">
            <a:avLst/>
          </a:prstGeom>
          <a:solidFill>
            <a:srgbClr val="A48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D1738C1-6820-BC72-758A-5FCBC2594A46}"/>
              </a:ext>
            </a:extLst>
          </p:cNvPr>
          <p:cNvSpPr/>
          <p:nvPr/>
        </p:nvSpPr>
        <p:spPr>
          <a:xfrm>
            <a:off x="3914292" y="2519281"/>
            <a:ext cx="590220" cy="355235"/>
          </a:xfrm>
          <a:prstGeom prst="rightArrow">
            <a:avLst/>
          </a:prstGeom>
          <a:solidFill>
            <a:srgbClr val="A48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Process 24">
            <a:extLst>
              <a:ext uri="{FF2B5EF4-FFF2-40B4-BE49-F238E27FC236}">
                <a16:creationId xmlns:a16="http://schemas.microsoft.com/office/drawing/2014/main" id="{A366DF51-EDD9-6CC0-30A1-DD810F617B17}"/>
              </a:ext>
            </a:extLst>
          </p:cNvPr>
          <p:cNvSpPr/>
          <p:nvPr/>
        </p:nvSpPr>
        <p:spPr>
          <a:xfrm>
            <a:off x="2524232" y="1428781"/>
            <a:ext cx="1281023" cy="612648"/>
          </a:xfrm>
          <a:prstGeom prst="flowChartProcess">
            <a:avLst/>
          </a:prstGeom>
          <a:solidFill>
            <a:srgbClr val="C8102E"/>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latin typeface="Times"/>
                <a:cs typeface="Calibri"/>
              </a:rPr>
              <a:t>Annotate</a:t>
            </a:r>
          </a:p>
        </p:txBody>
      </p:sp>
      <p:sp>
        <p:nvSpPr>
          <p:cNvPr id="26" name="Arrow: Right 25">
            <a:extLst>
              <a:ext uri="{FF2B5EF4-FFF2-40B4-BE49-F238E27FC236}">
                <a16:creationId xmlns:a16="http://schemas.microsoft.com/office/drawing/2014/main" id="{2B81E77C-95B3-E5D3-1E29-9239DF8B2D6F}"/>
              </a:ext>
            </a:extLst>
          </p:cNvPr>
          <p:cNvSpPr/>
          <p:nvPr/>
        </p:nvSpPr>
        <p:spPr>
          <a:xfrm rot="2700000">
            <a:off x="1769653" y="2182644"/>
            <a:ext cx="590220" cy="355235"/>
          </a:xfrm>
          <a:prstGeom prst="rightArrow">
            <a:avLst/>
          </a:prstGeom>
          <a:solidFill>
            <a:srgbClr val="A48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61FC4615-6B1A-47E6-972D-1E5C8CA6DA69}"/>
              </a:ext>
            </a:extLst>
          </p:cNvPr>
          <p:cNvSpPr/>
          <p:nvPr/>
        </p:nvSpPr>
        <p:spPr>
          <a:xfrm rot="2700000">
            <a:off x="3875591" y="3153410"/>
            <a:ext cx="590220" cy="355235"/>
          </a:xfrm>
          <a:prstGeom prst="rightArrow">
            <a:avLst/>
          </a:prstGeom>
          <a:solidFill>
            <a:srgbClr val="A48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4803048E-2DE4-030C-8E80-9FE16D0A2BE2}"/>
              </a:ext>
            </a:extLst>
          </p:cNvPr>
          <p:cNvSpPr/>
          <p:nvPr/>
        </p:nvSpPr>
        <p:spPr>
          <a:xfrm>
            <a:off x="5973700" y="3458733"/>
            <a:ext cx="590220" cy="355235"/>
          </a:xfrm>
          <a:prstGeom prst="rightArrow">
            <a:avLst/>
          </a:prstGeom>
          <a:solidFill>
            <a:srgbClr val="A480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lowchart: Process 29">
            <a:extLst>
              <a:ext uri="{FF2B5EF4-FFF2-40B4-BE49-F238E27FC236}">
                <a16:creationId xmlns:a16="http://schemas.microsoft.com/office/drawing/2014/main" id="{2019DA3C-B194-1F3A-4EE7-D8F3BEFDDB31}"/>
              </a:ext>
            </a:extLst>
          </p:cNvPr>
          <p:cNvSpPr/>
          <p:nvPr/>
        </p:nvSpPr>
        <p:spPr>
          <a:xfrm>
            <a:off x="4591026" y="2391719"/>
            <a:ext cx="1281023" cy="612648"/>
          </a:xfrm>
          <a:prstGeom prst="flowChartProcess">
            <a:avLst/>
          </a:prstGeom>
          <a:solidFill>
            <a:srgbClr val="C8102E"/>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latin typeface="Times"/>
                <a:cs typeface="Calibri"/>
              </a:rPr>
              <a:t>Analysis</a:t>
            </a:r>
          </a:p>
        </p:txBody>
      </p:sp>
      <p:pic>
        <p:nvPicPr>
          <p:cNvPr id="31" name="Graphic 15" descr="Video camera with solid fill">
            <a:extLst>
              <a:ext uri="{FF2B5EF4-FFF2-40B4-BE49-F238E27FC236}">
                <a16:creationId xmlns:a16="http://schemas.microsoft.com/office/drawing/2014/main" id="{C251DCBA-40A9-E655-E010-53C4579151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817" y="2039513"/>
            <a:ext cx="817353" cy="785004"/>
          </a:xfrm>
          <a:prstGeom prst="rect">
            <a:avLst/>
          </a:prstGeom>
        </p:spPr>
      </p:pic>
      <p:pic>
        <p:nvPicPr>
          <p:cNvPr id="33" name="Graphic 1" descr="Video camera with solid fill">
            <a:extLst>
              <a:ext uri="{FF2B5EF4-FFF2-40B4-BE49-F238E27FC236}">
                <a16:creationId xmlns:a16="http://schemas.microsoft.com/office/drawing/2014/main" id="{F20B1276-D333-643A-3B52-E097A130D3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8728" y="3021209"/>
            <a:ext cx="634042" cy="634042"/>
          </a:xfrm>
          <a:prstGeom prst="rect">
            <a:avLst/>
          </a:prstGeom>
        </p:spPr>
      </p:pic>
      <p:pic>
        <p:nvPicPr>
          <p:cNvPr id="34" name="Graphic 15" descr="Video camera with solid fill">
            <a:extLst>
              <a:ext uri="{FF2B5EF4-FFF2-40B4-BE49-F238E27FC236}">
                <a16:creationId xmlns:a16="http://schemas.microsoft.com/office/drawing/2014/main" id="{55BB7932-EDA6-FA3E-D435-B635DD648C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2916" y="3169218"/>
            <a:ext cx="634042" cy="623259"/>
          </a:xfrm>
          <a:prstGeom prst="rect">
            <a:avLst/>
          </a:prstGeom>
        </p:spPr>
      </p:pic>
      <p:pic>
        <p:nvPicPr>
          <p:cNvPr id="2" name="Graphic 18" descr="Baby with solid fill">
            <a:extLst>
              <a:ext uri="{FF2B5EF4-FFF2-40B4-BE49-F238E27FC236}">
                <a16:creationId xmlns:a16="http://schemas.microsoft.com/office/drawing/2014/main" id="{5D205CE8-F4FC-64BA-9983-D72BC5623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4961" y="3200238"/>
            <a:ext cx="890914" cy="875257"/>
          </a:xfrm>
          <a:prstGeom prst="rect">
            <a:avLst/>
          </a:prstGeom>
        </p:spPr>
      </p:pic>
      <p:pic>
        <p:nvPicPr>
          <p:cNvPr id="36" name="Graphic 14" descr="Camera with solid fill">
            <a:extLst>
              <a:ext uri="{FF2B5EF4-FFF2-40B4-BE49-F238E27FC236}">
                <a16:creationId xmlns:a16="http://schemas.microsoft.com/office/drawing/2014/main" id="{6292C264-385C-3BEF-57D8-8828BB03B8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38597" y="4075435"/>
            <a:ext cx="634042" cy="634042"/>
          </a:xfrm>
          <a:prstGeom prst="rect">
            <a:avLst/>
          </a:prstGeom>
        </p:spPr>
      </p:pic>
      <p:pic>
        <p:nvPicPr>
          <p:cNvPr id="37" name="Graphic 37" descr="Bar chart with solid fill">
            <a:extLst>
              <a:ext uri="{FF2B5EF4-FFF2-40B4-BE49-F238E27FC236}">
                <a16:creationId xmlns:a16="http://schemas.microsoft.com/office/drawing/2014/main" id="{D2BF9C41-D96E-38AF-877C-EF232EF7A6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5416" y="2239810"/>
            <a:ext cx="914400" cy="914400"/>
          </a:xfrm>
          <a:prstGeom prst="rect">
            <a:avLst/>
          </a:prstGeom>
        </p:spPr>
      </p:pic>
      <p:pic>
        <p:nvPicPr>
          <p:cNvPr id="38" name="Graphic 38" descr="Pencil with solid fill">
            <a:extLst>
              <a:ext uri="{FF2B5EF4-FFF2-40B4-BE49-F238E27FC236}">
                <a16:creationId xmlns:a16="http://schemas.microsoft.com/office/drawing/2014/main" id="{569628B9-3CDF-EB8A-0ECA-5FD484D00A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1296" y="1420448"/>
            <a:ext cx="677174" cy="677174"/>
          </a:xfrm>
          <a:prstGeom prst="rect">
            <a:avLst/>
          </a:prstGeom>
        </p:spPr>
      </p:pic>
      <p:pic>
        <p:nvPicPr>
          <p:cNvPr id="11" name="Graphic 14" descr="Camera with solid fill">
            <a:extLst>
              <a:ext uri="{FF2B5EF4-FFF2-40B4-BE49-F238E27FC236}">
                <a16:creationId xmlns:a16="http://schemas.microsoft.com/office/drawing/2014/main" id="{C78BD41E-9FA7-A39A-D1C3-477A39BB6E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2754" y="3942345"/>
            <a:ext cx="634042" cy="634042"/>
          </a:xfrm>
          <a:prstGeom prst="rect">
            <a:avLst/>
          </a:prstGeom>
        </p:spPr>
      </p:pic>
    </p:spTree>
    <p:extLst>
      <p:ext uri="{BB962C8B-B14F-4D97-AF65-F5344CB8AC3E}">
        <p14:creationId xmlns:p14="http://schemas.microsoft.com/office/powerpoint/2010/main" val="1073778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3C93-DAC6-4093-A099-596F2024982C}"/>
              </a:ext>
            </a:extLst>
          </p:cNvPr>
          <p:cNvSpPr>
            <a:spLocks noGrp="1"/>
          </p:cNvSpPr>
          <p:nvPr>
            <p:ph type="sldNum" sz="quarter" idx="12"/>
          </p:nvPr>
        </p:nvSpPr>
        <p:spPr/>
        <p:txBody>
          <a:bodyPr/>
          <a:lstStyle/>
          <a:p>
            <a:fld id="{65B1A824-0C68-CC4D-95E6-4A24D88FC1D9}" type="slidenum">
              <a:rPr lang="en-US" smtClean="0"/>
              <a:pPr/>
              <a:t>7</a:t>
            </a:fld>
            <a:endParaRPr lang="en-US"/>
          </a:p>
        </p:txBody>
      </p:sp>
      <p:sp>
        <p:nvSpPr>
          <p:cNvPr id="4" name="Title 3">
            <a:extLst>
              <a:ext uri="{FF2B5EF4-FFF2-40B4-BE49-F238E27FC236}">
                <a16:creationId xmlns:a16="http://schemas.microsoft.com/office/drawing/2014/main" id="{05E4FF5D-3A2C-4CE5-BE90-80005B19A2E4}"/>
              </a:ext>
            </a:extLst>
          </p:cNvPr>
          <p:cNvSpPr>
            <a:spLocks noGrp="1"/>
          </p:cNvSpPr>
          <p:nvPr>
            <p:ph type="ctrTitle"/>
          </p:nvPr>
        </p:nvSpPr>
        <p:spPr/>
        <p:txBody>
          <a:bodyPr/>
          <a:lstStyle/>
          <a:p>
            <a:r>
              <a:rPr lang="en-US">
                <a:latin typeface="Times"/>
                <a:cs typeface="Times"/>
              </a:rPr>
              <a:t>Data Collection: Video Data</a:t>
            </a:r>
            <a:endParaRPr lang="en-US"/>
          </a:p>
        </p:txBody>
      </p:sp>
      <p:sp>
        <p:nvSpPr>
          <p:cNvPr id="6" name="TextBox 5">
            <a:extLst>
              <a:ext uri="{FF2B5EF4-FFF2-40B4-BE49-F238E27FC236}">
                <a16:creationId xmlns:a16="http://schemas.microsoft.com/office/drawing/2014/main" id="{3CC59A82-CDB8-B648-A93D-87B9782F0E16}"/>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sp>
        <p:nvSpPr>
          <p:cNvPr id="11" name="Content Placeholder 10">
            <a:extLst>
              <a:ext uri="{FF2B5EF4-FFF2-40B4-BE49-F238E27FC236}">
                <a16:creationId xmlns:a16="http://schemas.microsoft.com/office/drawing/2014/main" id="{CA709761-0416-B17F-10C1-05D7E19E8612}"/>
              </a:ext>
            </a:extLst>
          </p:cNvPr>
          <p:cNvSpPr>
            <a:spLocks noGrp="1"/>
          </p:cNvSpPr>
          <p:nvPr>
            <p:ph idx="1"/>
          </p:nvPr>
        </p:nvSpPr>
        <p:spPr>
          <a:xfrm>
            <a:off x="5689468" y="1287278"/>
            <a:ext cx="3093643" cy="3301002"/>
          </a:xfrm>
        </p:spPr>
        <p:txBody>
          <a:bodyPr vert="horz" lIns="91440" tIns="45720" rIns="91440" bIns="45720" rtlCol="0" anchor="t">
            <a:normAutofit lnSpcReduction="10000"/>
          </a:bodyPr>
          <a:lstStyle/>
          <a:p>
            <a:pPr marL="342900" indent="-342900"/>
            <a:r>
              <a:rPr lang="en-US" sz="2000">
                <a:latin typeface="Times"/>
                <a:cs typeface="Times"/>
              </a:rPr>
              <a:t>3–5 second clips extracted from raw home videos displaying infants interacting with their environment.</a:t>
            </a:r>
          </a:p>
          <a:p>
            <a:pPr marL="342900" indent="-342900"/>
            <a:r>
              <a:rPr lang="en-US" sz="2000">
                <a:latin typeface="Times"/>
                <a:cs typeface="Times"/>
              </a:rPr>
              <a:t>Motor Functions: Holding, Grabbing, Reaching, etc.</a:t>
            </a:r>
          </a:p>
          <a:p>
            <a:pPr marL="342900" indent="-342900"/>
            <a:r>
              <a:rPr lang="en-US" sz="2000">
                <a:latin typeface="Times"/>
                <a:cs typeface="Arial"/>
              </a:rPr>
              <a:t>Creates a CNN-LSTM (long short-term memory network)</a:t>
            </a:r>
            <a:endParaRPr lang="en-US" sz="2000">
              <a:latin typeface="Times"/>
            </a:endParaRPr>
          </a:p>
        </p:txBody>
      </p:sp>
      <p:pic>
        <p:nvPicPr>
          <p:cNvPr id="5" name="exportVideo2023-07-31 13_43_15">
            <a:hlinkClick r:id="" action="ppaction://media"/>
            <a:extLst>
              <a:ext uri="{FF2B5EF4-FFF2-40B4-BE49-F238E27FC236}">
                <a16:creationId xmlns:a16="http://schemas.microsoft.com/office/drawing/2014/main" id="{BA60F2C1-4726-7F89-26A0-11F2A2990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889" y="1322628"/>
            <a:ext cx="5382883" cy="3285406"/>
          </a:xfrm>
          <a:prstGeom prst="rect">
            <a:avLst/>
          </a:prstGeom>
        </p:spPr>
      </p:pic>
    </p:spTree>
    <p:extLst>
      <p:ext uri="{BB962C8B-B14F-4D97-AF65-F5344CB8AC3E}">
        <p14:creationId xmlns:p14="http://schemas.microsoft.com/office/powerpoint/2010/main" val="23367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8</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Data Collection: Video Data (Cont.)</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2" name="exportVideo2023-07-31 13_44_35">
            <a:hlinkClick r:id="" action="ppaction://media"/>
            <a:extLst>
              <a:ext uri="{FF2B5EF4-FFF2-40B4-BE49-F238E27FC236}">
                <a16:creationId xmlns:a16="http://schemas.microsoft.com/office/drawing/2014/main" id="{ED84051F-39A4-6660-6127-9493D465B0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3" y="1538288"/>
            <a:ext cx="4563373" cy="2562943"/>
          </a:xfrm>
          <a:prstGeom prst="rect">
            <a:avLst/>
          </a:prstGeom>
        </p:spPr>
      </p:pic>
      <p:pic>
        <p:nvPicPr>
          <p:cNvPr id="5" name="exportVideo2023-07-31 13_39_16">
            <a:hlinkClick r:id="" action="ppaction://media"/>
            <a:extLst>
              <a:ext uri="{FF2B5EF4-FFF2-40B4-BE49-F238E27FC236}">
                <a16:creationId xmlns:a16="http://schemas.microsoft.com/office/drawing/2014/main" id="{0B82F2EA-1AF1-3111-BF0E-08375FB9A78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6313" y="1538288"/>
            <a:ext cx="4563373" cy="2562943"/>
          </a:xfrm>
          <a:prstGeom prst="rect">
            <a:avLst/>
          </a:prstGeom>
        </p:spPr>
      </p:pic>
    </p:spTree>
    <p:extLst>
      <p:ext uri="{BB962C8B-B14F-4D97-AF65-F5344CB8AC3E}">
        <p14:creationId xmlns:p14="http://schemas.microsoft.com/office/powerpoint/2010/main" val="20476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F34D29-79C9-94D9-75EF-AE427BB73198}"/>
              </a:ext>
            </a:extLst>
          </p:cNvPr>
          <p:cNvSpPr>
            <a:spLocks noGrp="1"/>
          </p:cNvSpPr>
          <p:nvPr>
            <p:ph type="sldNum" sz="quarter" idx="12"/>
          </p:nvPr>
        </p:nvSpPr>
        <p:spPr/>
        <p:txBody>
          <a:bodyPr/>
          <a:lstStyle/>
          <a:p>
            <a:fld id="{65B1A824-0C68-CC4D-95E6-4A24D88FC1D9}" type="slidenum">
              <a:rPr lang="en-US" smtClean="0"/>
              <a:pPr/>
              <a:t>9</a:t>
            </a:fld>
            <a:endParaRPr lang="en-US"/>
          </a:p>
        </p:txBody>
      </p:sp>
      <p:sp>
        <p:nvSpPr>
          <p:cNvPr id="4" name="Title 3">
            <a:extLst>
              <a:ext uri="{FF2B5EF4-FFF2-40B4-BE49-F238E27FC236}">
                <a16:creationId xmlns:a16="http://schemas.microsoft.com/office/drawing/2014/main" id="{2DB6EA8F-5E77-88FC-5D49-F886B506CBF0}"/>
              </a:ext>
            </a:extLst>
          </p:cNvPr>
          <p:cNvSpPr>
            <a:spLocks noGrp="1"/>
          </p:cNvSpPr>
          <p:nvPr>
            <p:ph type="ctrTitle"/>
          </p:nvPr>
        </p:nvSpPr>
        <p:spPr/>
        <p:txBody>
          <a:bodyPr/>
          <a:lstStyle/>
          <a:p>
            <a:r>
              <a:rPr lang="en-US">
                <a:latin typeface="Times"/>
                <a:cs typeface="Times"/>
              </a:rPr>
              <a:t>Data Collection: Image Data</a:t>
            </a:r>
            <a:endParaRPr lang="en-US"/>
          </a:p>
        </p:txBody>
      </p:sp>
      <p:sp>
        <p:nvSpPr>
          <p:cNvPr id="6" name="TextBox 5">
            <a:extLst>
              <a:ext uri="{FF2B5EF4-FFF2-40B4-BE49-F238E27FC236}">
                <a16:creationId xmlns:a16="http://schemas.microsoft.com/office/drawing/2014/main" id="{822B76D3-027F-6DC9-05E2-B1ED20B23537}"/>
              </a:ext>
            </a:extLst>
          </p:cNvPr>
          <p:cNvSpPr txBox="1"/>
          <p:nvPr/>
        </p:nvSpPr>
        <p:spPr>
          <a:xfrm>
            <a:off x="44823" y="4784912"/>
            <a:ext cx="538749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65000"/>
                  </a:schemeClr>
                </a:solidFill>
                <a:latin typeface="Times"/>
                <a:cs typeface="Calibri"/>
              </a:rPr>
              <a:t>NEU Young Scholars Program 2023 - August 3, 2023</a:t>
            </a:r>
          </a:p>
        </p:txBody>
      </p:sp>
      <p:pic>
        <p:nvPicPr>
          <p:cNvPr id="5" name="Picture 6" descr="A baby playing with a toy&#10;&#10;Description automatically generated">
            <a:extLst>
              <a:ext uri="{FF2B5EF4-FFF2-40B4-BE49-F238E27FC236}">
                <a16:creationId xmlns:a16="http://schemas.microsoft.com/office/drawing/2014/main" id="{792FA81B-ADAE-871B-A956-CECF548BF6C7}"/>
              </a:ext>
            </a:extLst>
          </p:cNvPr>
          <p:cNvPicPr>
            <a:picLocks noChangeAspect="1"/>
          </p:cNvPicPr>
          <p:nvPr/>
        </p:nvPicPr>
        <p:blipFill rotWithShape="1">
          <a:blip r:embed="rId2"/>
          <a:srcRect l="27248" r="23011" b="252"/>
          <a:stretch/>
        </p:blipFill>
        <p:spPr>
          <a:xfrm>
            <a:off x="5269264" y="1661267"/>
            <a:ext cx="2943920" cy="3070495"/>
          </a:xfrm>
          <a:prstGeom prst="rect">
            <a:avLst/>
          </a:prstGeom>
        </p:spPr>
      </p:pic>
      <p:pic>
        <p:nvPicPr>
          <p:cNvPr id="7" name="Picture 7" descr="A baby playing with a toy&#10;&#10;Description automatically generated">
            <a:extLst>
              <a:ext uri="{FF2B5EF4-FFF2-40B4-BE49-F238E27FC236}">
                <a16:creationId xmlns:a16="http://schemas.microsoft.com/office/drawing/2014/main" id="{C519AC8A-E38B-4D31-4AB7-AD676B18755F}"/>
              </a:ext>
            </a:extLst>
          </p:cNvPr>
          <p:cNvPicPr>
            <a:picLocks noChangeAspect="1"/>
          </p:cNvPicPr>
          <p:nvPr/>
        </p:nvPicPr>
        <p:blipFill rotWithShape="1">
          <a:blip r:embed="rId3"/>
          <a:srcRect l="26381" t="-126" r="23252" b="118"/>
          <a:stretch/>
        </p:blipFill>
        <p:spPr>
          <a:xfrm>
            <a:off x="1147933" y="1662202"/>
            <a:ext cx="2939443" cy="3068881"/>
          </a:xfrm>
          <a:prstGeom prst="rect">
            <a:avLst/>
          </a:prstGeom>
        </p:spPr>
      </p:pic>
      <p:sp>
        <p:nvSpPr>
          <p:cNvPr id="8" name="TextBox 7">
            <a:extLst>
              <a:ext uri="{FF2B5EF4-FFF2-40B4-BE49-F238E27FC236}">
                <a16:creationId xmlns:a16="http://schemas.microsoft.com/office/drawing/2014/main" id="{E6D6C2FF-05F5-5E37-8A13-F6EE25EE569C}"/>
              </a:ext>
            </a:extLst>
          </p:cNvPr>
          <p:cNvSpPr txBox="1"/>
          <p:nvPr/>
        </p:nvSpPr>
        <p:spPr>
          <a:xfrm>
            <a:off x="122867" y="1115685"/>
            <a:ext cx="901849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Times"/>
                <a:cs typeface="Calibri"/>
              </a:rPr>
              <a:t>Images of infants during peak action were taken and run through </a:t>
            </a:r>
            <a:r>
              <a:rPr lang="en-US" sz="1500" err="1">
                <a:latin typeface="Times"/>
                <a:cs typeface="Calibri"/>
              </a:rPr>
              <a:t>MediaPipe</a:t>
            </a:r>
            <a:r>
              <a:rPr lang="en-US" sz="1500">
                <a:latin typeface="Times"/>
                <a:cs typeface="Calibri"/>
              </a:rPr>
              <a:t> Pose, </a:t>
            </a:r>
            <a:r>
              <a:rPr lang="en-US" sz="1500">
                <a:latin typeface="Times"/>
                <a:cs typeface="Arial"/>
              </a:rPr>
              <a:t>which estimated the joint coordinates and pose onto the images as low-dimensional pose and body landmark representations.</a:t>
            </a:r>
            <a:endParaRPr lang="en-US"/>
          </a:p>
        </p:txBody>
      </p:sp>
      <p:sp>
        <p:nvSpPr>
          <p:cNvPr id="9" name="Arrow: Right 8">
            <a:extLst>
              <a:ext uri="{FF2B5EF4-FFF2-40B4-BE49-F238E27FC236}">
                <a16:creationId xmlns:a16="http://schemas.microsoft.com/office/drawing/2014/main" id="{1EDE1A76-7A28-56A1-7526-988E8147DEE1}"/>
              </a:ext>
            </a:extLst>
          </p:cNvPr>
          <p:cNvSpPr/>
          <p:nvPr/>
        </p:nvSpPr>
        <p:spPr>
          <a:xfrm>
            <a:off x="4212192" y="2954849"/>
            <a:ext cx="978408" cy="484631"/>
          </a:xfrm>
          <a:prstGeom prst="rightArrow">
            <a:avLst/>
          </a:prstGeom>
          <a:solidFill>
            <a:srgbClr val="C810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62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1925</Words>
  <Application>Microsoft Office PowerPoint</Application>
  <PresentationFormat>On-screen Show (16:9)</PresentationFormat>
  <Paragraphs>222</Paragraphs>
  <Slides>20</Slides>
  <Notes>1</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vt:lpstr>
      <vt:lpstr>Times New Roman</vt:lpstr>
      <vt:lpstr>Office Theme</vt:lpstr>
      <vt:lpstr>Computer Vision and Its Applications in Infant Health Monitoring</vt:lpstr>
      <vt:lpstr>Abstract</vt:lpstr>
      <vt:lpstr>Background: Neurodevelopment</vt:lpstr>
      <vt:lpstr>Background: NDDs</vt:lpstr>
      <vt:lpstr>Background: Pose Estimation</vt:lpstr>
      <vt:lpstr>Workflow Pipeline</vt:lpstr>
      <vt:lpstr>Data Collection: Video Data</vt:lpstr>
      <vt:lpstr>Data Collection: Video Data (Cont.)</vt:lpstr>
      <vt:lpstr>Data Collection: Image Data</vt:lpstr>
      <vt:lpstr>Data Collection: Image Data (Cont.)</vt:lpstr>
      <vt:lpstr>File Naming Conventions</vt:lpstr>
      <vt:lpstr>Data Collection: Annotation</vt:lpstr>
      <vt:lpstr>Data Tables</vt:lpstr>
      <vt:lpstr>Graphs: Reaching</vt:lpstr>
      <vt:lpstr>Graphs: Grabbing</vt:lpstr>
      <vt:lpstr>Graphs: Holding</vt:lpstr>
      <vt:lpstr>Conclusion and Future Steps</vt:lpstr>
      <vt:lpstr>Resources</vt:lpstr>
      <vt:lpstr>Acknowledgements</vt:lpstr>
      <vt:lpstr>PowerPoint Presentation</vt:lpstr>
    </vt:vector>
  </TitlesOfParts>
  <Company>Northeastern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Ruben</dc:creator>
  <cp:lastModifiedBy>Claire Stipp</cp:lastModifiedBy>
  <cp:revision>2</cp:revision>
  <dcterms:created xsi:type="dcterms:W3CDTF">2014-09-29T16:23:53Z</dcterms:created>
  <dcterms:modified xsi:type="dcterms:W3CDTF">2023-08-02T19:13:14Z</dcterms:modified>
</cp:coreProperties>
</file>