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 id="2147483648" r:id="rId5"/>
  </p:sldMasterIdLst>
  <p:notesMasterIdLst>
    <p:notesMasterId r:id="rId40"/>
  </p:notesMasterIdLst>
  <p:sldIdLst>
    <p:sldId id="319" r:id="rId6"/>
    <p:sldId id="349" r:id="rId7"/>
    <p:sldId id="320" r:id="rId8"/>
    <p:sldId id="321" r:id="rId9"/>
    <p:sldId id="322" r:id="rId10"/>
    <p:sldId id="323" r:id="rId11"/>
    <p:sldId id="324" r:id="rId12"/>
    <p:sldId id="325" r:id="rId13"/>
    <p:sldId id="326" r:id="rId14"/>
    <p:sldId id="327" r:id="rId15"/>
    <p:sldId id="328" r:id="rId16"/>
    <p:sldId id="329" r:id="rId17"/>
    <p:sldId id="330" r:id="rId18"/>
    <p:sldId id="350" r:id="rId19"/>
    <p:sldId id="331" r:id="rId20"/>
    <p:sldId id="332" r:id="rId21"/>
    <p:sldId id="333"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347" r:id="rId36"/>
    <p:sldId id="348" r:id="rId37"/>
    <p:sldId id="277" r:id="rId38"/>
    <p:sldId id="27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664" autoAdjust="0"/>
  </p:normalViewPr>
  <p:slideViewPr>
    <p:cSldViewPr snapToGrid="0">
      <p:cViewPr varScale="1">
        <p:scale>
          <a:sx n="100" d="100"/>
          <a:sy n="100" d="100"/>
        </p:scale>
        <p:origin x="7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E50D36-94D1-4770-8028-C59CF015D77F}"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CD22E-911E-4BB8-9C57-908EDFB9FE82}" type="slidenum">
              <a:rPr lang="en-US" smtClean="0"/>
              <a:t>‹#›</a:t>
            </a:fld>
            <a:endParaRPr lang="en-US"/>
          </a:p>
        </p:txBody>
      </p:sp>
    </p:spTree>
    <p:extLst>
      <p:ext uri="{BB962C8B-B14F-4D97-AF65-F5344CB8AC3E}">
        <p14:creationId xmlns:p14="http://schemas.microsoft.com/office/powerpoint/2010/main" val="3827150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1</a:t>
            </a:fld>
            <a:endParaRPr lang="en-US"/>
          </a:p>
        </p:txBody>
      </p:sp>
    </p:spTree>
    <p:extLst>
      <p:ext uri="{BB962C8B-B14F-4D97-AF65-F5344CB8AC3E}">
        <p14:creationId xmlns:p14="http://schemas.microsoft.com/office/powerpoint/2010/main" val="2290073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CD22E-911E-4BB8-9C57-908EDFB9FE82}" type="slidenum">
              <a:rPr lang="en-US" smtClean="0"/>
              <a:t>33</a:t>
            </a:fld>
            <a:endParaRPr lang="en-US"/>
          </a:p>
        </p:txBody>
      </p:sp>
    </p:spTree>
    <p:extLst>
      <p:ext uri="{BB962C8B-B14F-4D97-AF65-F5344CB8AC3E}">
        <p14:creationId xmlns:p14="http://schemas.microsoft.com/office/powerpoint/2010/main" val="355915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very much from the Center for STEM Education at Northeastern. </a:t>
            </a:r>
            <a:br>
              <a:rPr lang="en-US" dirty="0"/>
            </a:br>
            <a:br>
              <a:rPr lang="en-US" dirty="0"/>
            </a:br>
            <a:r>
              <a:rPr lang="en-US" dirty="0"/>
              <a:t>https://www.surveymonkey.com/r/FT-EXIT-TICKET</a:t>
            </a:r>
            <a:br>
              <a:rPr lang="en-US" dirty="0"/>
            </a:br>
            <a:r>
              <a:rPr lang="en-US" dirty="0"/>
              <a:t>https://www.surveymonkey.com/r/VEXIT2021-T</a:t>
            </a:r>
          </a:p>
          <a:p>
            <a:r>
              <a:rPr lang="en-US" dirty="0"/>
              <a:t>https://www.surveymonkey.com/r/VEXIT2021-V</a:t>
            </a:r>
          </a:p>
          <a:p>
            <a:endParaRPr lang="en-US" dirty="0"/>
          </a:p>
        </p:txBody>
      </p:sp>
      <p:sp>
        <p:nvSpPr>
          <p:cNvPr id="4" name="Slide Number Placeholder 3"/>
          <p:cNvSpPr>
            <a:spLocks noGrp="1"/>
          </p:cNvSpPr>
          <p:nvPr>
            <p:ph type="sldNum" sz="quarter" idx="5"/>
          </p:nvPr>
        </p:nvSpPr>
        <p:spPr/>
        <p:txBody>
          <a:bodyPr/>
          <a:lstStyle/>
          <a:p>
            <a:fld id="{A74CD22E-911E-4BB8-9C57-908EDFB9FE82}" type="slidenum">
              <a:rPr lang="en-US" smtClean="0"/>
              <a:t>34</a:t>
            </a:fld>
            <a:endParaRPr lang="en-US"/>
          </a:p>
        </p:txBody>
      </p:sp>
    </p:spTree>
    <p:extLst>
      <p:ext uri="{BB962C8B-B14F-4D97-AF65-F5344CB8AC3E}">
        <p14:creationId xmlns:p14="http://schemas.microsoft.com/office/powerpoint/2010/main" val="3254678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Connection between Paper Towers and Wind Turbines -&gt; what goes into building a wind mill?</a:t>
            </a:r>
          </a:p>
        </p:txBody>
      </p:sp>
      <p:sp>
        <p:nvSpPr>
          <p:cNvPr id="4" name="Slide Number Placeholder 3"/>
          <p:cNvSpPr>
            <a:spLocks noGrp="1"/>
          </p:cNvSpPr>
          <p:nvPr>
            <p:ph type="sldNum" sz="quarter" idx="5"/>
          </p:nvPr>
        </p:nvSpPr>
        <p:spPr/>
        <p:txBody>
          <a:bodyPr/>
          <a:lstStyle/>
          <a:p>
            <a:fld id="{A74CD22E-911E-4BB8-9C57-908EDFB9FE82}" type="slidenum">
              <a:rPr lang="en-US" smtClean="0"/>
              <a:t>2</a:t>
            </a:fld>
            <a:endParaRPr lang="en-US"/>
          </a:p>
        </p:txBody>
      </p:sp>
    </p:spTree>
    <p:extLst>
      <p:ext uri="{BB962C8B-B14F-4D97-AF65-F5344CB8AC3E}">
        <p14:creationId xmlns:p14="http://schemas.microsoft.com/office/powerpoint/2010/main" val="273235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can give us a definition of "ENERGY"?</a:t>
            </a:r>
          </a:p>
        </p:txBody>
      </p:sp>
      <p:sp>
        <p:nvSpPr>
          <p:cNvPr id="4" name="Slide Number Placeholder 3"/>
          <p:cNvSpPr>
            <a:spLocks noGrp="1"/>
          </p:cNvSpPr>
          <p:nvPr>
            <p:ph type="sldNum" sz="quarter" idx="5"/>
          </p:nvPr>
        </p:nvSpPr>
        <p:spPr/>
        <p:txBody>
          <a:bodyPr/>
          <a:lstStyle/>
          <a:p>
            <a:fld id="{AF533E96-F078-4B3D-A8F4-F1AF21EBC357}" type="slidenum">
              <a:rPr lang="en-US" smtClean="0"/>
              <a:t>3</a:t>
            </a:fld>
            <a:endParaRPr lang="en-US"/>
          </a:p>
        </p:txBody>
      </p:sp>
    </p:spTree>
    <p:extLst>
      <p:ext uri="{BB962C8B-B14F-4D97-AF65-F5344CB8AC3E}">
        <p14:creationId xmlns:p14="http://schemas.microsoft.com/office/powerpoint/2010/main" val="309148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oxygen in the air you breath helps the body break down sugar in a process known as cellular respiration. Oxygen is also a critical component in the molecules that make up your body.</a:t>
            </a:r>
          </a:p>
          <a:p>
            <a:br>
              <a:rPr lang="en-US" dirty="0"/>
            </a:br>
            <a:r>
              <a:rPr lang="en-US" dirty="0"/>
              <a:t>Water itself does not provide energy to the body but instead helps keep you hydrated and regulates your body temperature which enables your body to derive energy from the food you eat.</a:t>
            </a:r>
          </a:p>
        </p:txBody>
      </p:sp>
      <p:sp>
        <p:nvSpPr>
          <p:cNvPr id="4" name="Slide Number Placeholder 3"/>
          <p:cNvSpPr>
            <a:spLocks noGrp="1"/>
          </p:cNvSpPr>
          <p:nvPr>
            <p:ph type="sldNum" sz="quarter" idx="5"/>
          </p:nvPr>
        </p:nvSpPr>
        <p:spPr/>
        <p:txBody>
          <a:bodyPr/>
          <a:lstStyle/>
          <a:p>
            <a:fld id="{AF533E96-F078-4B3D-A8F4-F1AF21EBC357}" type="slidenum">
              <a:rPr lang="en-US" smtClean="0"/>
              <a:t>5</a:t>
            </a:fld>
            <a:endParaRPr lang="en-US"/>
          </a:p>
        </p:txBody>
      </p:sp>
    </p:spTree>
    <p:extLst>
      <p:ext uri="{BB962C8B-B14F-4D97-AF65-F5344CB8AC3E}">
        <p14:creationId xmlns:p14="http://schemas.microsoft.com/office/powerpoint/2010/main" val="3032691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Energy is divided into different forms or types of energy based on how it is created and/or used. There are 4 main forms of energy/</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6</a:t>
            </a:fld>
            <a:endParaRPr lang="en-US"/>
          </a:p>
        </p:txBody>
      </p:sp>
    </p:spTree>
    <p:extLst>
      <p:ext uri="{BB962C8B-B14F-4D97-AF65-F5344CB8AC3E}">
        <p14:creationId xmlns:p14="http://schemas.microsoft.com/office/powerpoint/2010/main" val="802904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 Water, Sun, Gasoline, Natural Gas, </a:t>
            </a:r>
            <a:r>
              <a:rPr lang="en-US" dirty="0" err="1"/>
              <a:t>etc</a:t>
            </a:r>
            <a:endParaRPr lang="en-US" dirty="0"/>
          </a:p>
        </p:txBody>
      </p:sp>
      <p:sp>
        <p:nvSpPr>
          <p:cNvPr id="4" name="Slide Number Placeholder 3"/>
          <p:cNvSpPr>
            <a:spLocks noGrp="1"/>
          </p:cNvSpPr>
          <p:nvPr>
            <p:ph type="sldNum" sz="quarter" idx="5"/>
          </p:nvPr>
        </p:nvSpPr>
        <p:spPr/>
        <p:txBody>
          <a:bodyPr/>
          <a:lstStyle/>
          <a:p>
            <a:fld id="{A74CD22E-911E-4BB8-9C57-908EDFB9FE82}" type="slidenum">
              <a:rPr lang="en-US" smtClean="0"/>
              <a:t>7</a:t>
            </a:fld>
            <a:endParaRPr lang="en-US"/>
          </a:p>
        </p:txBody>
      </p:sp>
    </p:spTree>
    <p:extLst>
      <p:ext uri="{BB962C8B-B14F-4D97-AF65-F5344CB8AC3E}">
        <p14:creationId xmlns:p14="http://schemas.microsoft.com/office/powerpoint/2010/main" val="2539019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8</a:t>
            </a:fld>
            <a:endParaRPr lang="en-US"/>
          </a:p>
        </p:txBody>
      </p:sp>
    </p:spTree>
    <p:extLst>
      <p:ext uri="{BB962C8B-B14F-4D97-AF65-F5344CB8AC3E}">
        <p14:creationId xmlns:p14="http://schemas.microsoft.com/office/powerpoint/2010/main" val="4029058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CD22E-911E-4BB8-9C57-908EDFB9FE82}" type="slidenum">
              <a:rPr lang="en-US" smtClean="0"/>
              <a:t>19</a:t>
            </a:fld>
            <a:endParaRPr lang="en-US"/>
          </a:p>
        </p:txBody>
      </p:sp>
    </p:spTree>
    <p:extLst>
      <p:ext uri="{BB962C8B-B14F-4D97-AF65-F5344CB8AC3E}">
        <p14:creationId xmlns:p14="http://schemas.microsoft.com/office/powerpoint/2010/main" val="1155193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533E96-F078-4B3D-A8F4-F1AF21EBC357}" type="slidenum">
              <a:rPr lang="en-US" smtClean="0"/>
              <a:t>30</a:t>
            </a:fld>
            <a:endParaRPr lang="en-US"/>
          </a:p>
        </p:txBody>
      </p:sp>
    </p:spTree>
    <p:extLst>
      <p:ext uri="{BB962C8B-B14F-4D97-AF65-F5344CB8AC3E}">
        <p14:creationId xmlns:p14="http://schemas.microsoft.com/office/powerpoint/2010/main" val="3961025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BB18E0-759F-4687-B00F-39646FFFFF4C}"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48D17-224F-4D2A-9741-FE24FFF89980}" type="slidenum">
              <a:rPr lang="en-US" smtClean="0"/>
              <a:t>‹#›</a:t>
            </a:fld>
            <a:endParaRPr lang="en-US"/>
          </a:p>
        </p:txBody>
      </p:sp>
    </p:spTree>
    <p:extLst>
      <p:ext uri="{BB962C8B-B14F-4D97-AF65-F5344CB8AC3E}">
        <p14:creationId xmlns:p14="http://schemas.microsoft.com/office/powerpoint/2010/main" val="4235991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BB18E0-759F-4687-B00F-39646FFFFF4C}"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48D17-224F-4D2A-9741-FE24FFF89980}" type="slidenum">
              <a:rPr lang="en-US" smtClean="0"/>
              <a:t>‹#›</a:t>
            </a:fld>
            <a:endParaRPr lang="en-US"/>
          </a:p>
        </p:txBody>
      </p:sp>
    </p:spTree>
    <p:extLst>
      <p:ext uri="{BB962C8B-B14F-4D97-AF65-F5344CB8AC3E}">
        <p14:creationId xmlns:p14="http://schemas.microsoft.com/office/powerpoint/2010/main" val="2471381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BB18E0-759F-4687-B00F-39646FFFFF4C}"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48D17-224F-4D2A-9741-FE24FFF89980}" type="slidenum">
              <a:rPr lang="en-US" smtClean="0"/>
              <a:t>‹#›</a:t>
            </a:fld>
            <a:endParaRPr lang="en-US"/>
          </a:p>
        </p:txBody>
      </p:sp>
    </p:spTree>
    <p:extLst>
      <p:ext uri="{BB962C8B-B14F-4D97-AF65-F5344CB8AC3E}">
        <p14:creationId xmlns:p14="http://schemas.microsoft.com/office/powerpoint/2010/main" val="2137608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6750" y="4434348"/>
            <a:ext cx="10687667" cy="1199536"/>
          </a:xfrm>
          <a:noFill/>
          <a:effectLst>
            <a:outerShdw blurRad="50800" dist="38100" dir="2700000" algn="tl" rotWithShape="0">
              <a:prstClr val="black">
                <a:alpha val="40000"/>
              </a:prstClr>
            </a:outerShdw>
          </a:effectLst>
        </p:spPr>
        <p:txBody>
          <a:bodyPr>
            <a:normAutofit/>
          </a:bodyPr>
          <a:lstStyle>
            <a:lvl1pPr algn="r">
              <a:defRPr sz="4800">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786584" y="5604383"/>
            <a:ext cx="10668000" cy="904568"/>
          </a:xfrm>
        </p:spPr>
        <p:txBody>
          <a:bodyPr>
            <a:normAutofit/>
          </a:bodyPr>
          <a:lstStyle>
            <a:lvl1pPr marL="0" indent="0" algn="r">
              <a:buNone/>
              <a:defRPr sz="3733" b="0" i="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9764" y="485929"/>
            <a:ext cx="11012131" cy="1018035"/>
          </a:xfrm>
        </p:spPr>
        <p:txBody>
          <a:bodyPr>
            <a:normAutofit/>
          </a:bodyPr>
          <a:lstStyle>
            <a:lvl1pPr algn="r">
              <a:defRPr sz="4800" baseline="0">
                <a:solidFill>
                  <a:srgbClr val="00206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609601" y="1730477"/>
            <a:ext cx="11100619" cy="4640824"/>
          </a:xfrm>
        </p:spPr>
        <p:txBody>
          <a:bodyPr/>
          <a:lstStyle>
            <a:lvl1pPr algn="l">
              <a:defRPr sz="3733">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62737" y="610877"/>
            <a:ext cx="8329495" cy="967132"/>
          </a:xfrm>
        </p:spPr>
        <p:txBody>
          <a:bodyPr>
            <a:normAutofit/>
          </a:bodyPr>
          <a:lstStyle>
            <a:lvl1pPr algn="l">
              <a:defRPr sz="4800">
                <a:solidFill>
                  <a:srgbClr val="00206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3274141" y="1641987"/>
            <a:ext cx="8318091" cy="4678168"/>
          </a:xfrm>
        </p:spPr>
        <p:txBody>
          <a:bodyPr/>
          <a:lstStyle>
            <a:lvl1pPr algn="l">
              <a:defRPr sz="3733">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0426" y="784981"/>
            <a:ext cx="10791153" cy="1018033"/>
          </a:xfrm>
        </p:spPr>
        <p:txBody>
          <a:bodyPr>
            <a:normAutofit/>
          </a:bodyPr>
          <a:lstStyle>
            <a:lvl1pPr algn="r">
              <a:defRPr sz="4800" baseline="0">
                <a:solidFill>
                  <a:srgbClr val="00206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696175" y="2187683"/>
            <a:ext cx="5386917" cy="639763"/>
          </a:xfrm>
        </p:spPr>
        <p:txBody>
          <a:bodyPr anchor="b"/>
          <a:lstStyle>
            <a:lvl1pPr marL="0" indent="0" algn="ctr">
              <a:buNone/>
              <a:defRPr sz="32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96175" y="2817545"/>
            <a:ext cx="5386917" cy="3035059"/>
          </a:xfrm>
        </p:spPr>
        <p:txBody>
          <a:bodyPr/>
          <a:lstStyle>
            <a:lvl1pPr algn="ctr">
              <a:defRPr sz="3200">
                <a:solidFill>
                  <a:schemeClr val="tx1"/>
                </a:solidFill>
              </a:defRPr>
            </a:lvl1pPr>
            <a:lvl2pPr algn="ctr">
              <a:defRPr sz="2667">
                <a:solidFill>
                  <a:schemeClr val="tx1"/>
                </a:solidFill>
              </a:defRPr>
            </a:lvl2pPr>
            <a:lvl3pPr algn="ctr">
              <a:defRPr sz="2400">
                <a:solidFill>
                  <a:schemeClr val="tx1"/>
                </a:solidFill>
              </a:defRPr>
            </a:lvl3pPr>
            <a:lvl4pPr algn="ctr">
              <a:defRPr sz="2133">
                <a:solidFill>
                  <a:schemeClr val="tx1"/>
                </a:solidFill>
              </a:defRPr>
            </a:lvl4pPr>
            <a:lvl5pPr algn="ctr">
              <a:defRPr sz="2133">
                <a:solidFill>
                  <a:schemeClr val="tx1"/>
                </a:solidFil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76337" y="2187683"/>
            <a:ext cx="5389033" cy="639763"/>
          </a:xfrm>
        </p:spPr>
        <p:txBody>
          <a:bodyPr anchor="b"/>
          <a:lstStyle>
            <a:lvl1pPr marL="0" indent="0" algn="ctr">
              <a:buNone/>
              <a:defRPr sz="3200" b="1">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076337" y="2817545"/>
            <a:ext cx="5389033" cy="3035059"/>
          </a:xfrm>
        </p:spPr>
        <p:txBody>
          <a:bodyPr/>
          <a:lstStyle>
            <a:lvl1pPr algn="ctr">
              <a:defRPr sz="3200">
                <a:solidFill>
                  <a:schemeClr val="tx1"/>
                </a:solidFill>
              </a:defRPr>
            </a:lvl1pPr>
            <a:lvl2pPr algn="ctr">
              <a:defRPr sz="2667">
                <a:solidFill>
                  <a:schemeClr val="tx1"/>
                </a:solidFill>
              </a:defRPr>
            </a:lvl2pPr>
            <a:lvl3pPr algn="ctr">
              <a:defRPr sz="2400">
                <a:solidFill>
                  <a:schemeClr val="tx1"/>
                </a:solidFill>
              </a:defRPr>
            </a:lvl3pPr>
            <a:lvl4pPr algn="ctr">
              <a:defRPr sz="2133">
                <a:solidFill>
                  <a:schemeClr val="tx1"/>
                </a:solidFill>
              </a:defRPr>
            </a:lvl4pPr>
            <a:lvl5pPr algn="ctr">
              <a:defRPr sz="2133">
                <a:solidFill>
                  <a:schemeClr val="tx1"/>
                </a:solidFil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10/30/2024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10/30/2024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10/30/2024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BB18E0-759F-4687-B00F-39646FFFFF4C}"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48D17-224F-4D2A-9741-FE24FFF89980}" type="slidenum">
              <a:rPr lang="en-US" smtClean="0"/>
              <a:t>‹#›</a:t>
            </a:fld>
            <a:endParaRPr lang="en-US"/>
          </a:p>
        </p:txBody>
      </p:sp>
    </p:spTree>
    <p:extLst>
      <p:ext uri="{BB962C8B-B14F-4D97-AF65-F5344CB8AC3E}">
        <p14:creationId xmlns:p14="http://schemas.microsoft.com/office/powerpoint/2010/main" val="5753410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BB18E0-759F-4687-B00F-39646FFFFF4C}"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48D17-224F-4D2A-9741-FE24FFF89980}" type="slidenum">
              <a:rPr lang="en-US" smtClean="0"/>
              <a:t>‹#›</a:t>
            </a:fld>
            <a:endParaRPr lang="en-US"/>
          </a:p>
        </p:txBody>
      </p:sp>
    </p:spTree>
    <p:extLst>
      <p:ext uri="{BB962C8B-B14F-4D97-AF65-F5344CB8AC3E}">
        <p14:creationId xmlns:p14="http://schemas.microsoft.com/office/powerpoint/2010/main" val="64664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BB18E0-759F-4687-B00F-39646FFFFF4C}" type="datetimeFigureOut">
              <a:rPr lang="en-US" smtClean="0"/>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C48D17-224F-4D2A-9741-FE24FFF89980}" type="slidenum">
              <a:rPr lang="en-US" smtClean="0"/>
              <a:t>‹#›</a:t>
            </a:fld>
            <a:endParaRPr lang="en-US"/>
          </a:p>
        </p:txBody>
      </p:sp>
    </p:spTree>
    <p:extLst>
      <p:ext uri="{BB962C8B-B14F-4D97-AF65-F5344CB8AC3E}">
        <p14:creationId xmlns:p14="http://schemas.microsoft.com/office/powerpoint/2010/main" val="3038080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BB18E0-759F-4687-B00F-39646FFFFF4C}" type="datetimeFigureOut">
              <a:rPr lang="en-US" smtClean="0"/>
              <a:t>10/30/2024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C48D17-224F-4D2A-9741-FE24FFF89980}" type="slidenum">
              <a:rPr lang="en-US" smtClean="0"/>
              <a:t>‹#›</a:t>
            </a:fld>
            <a:endParaRPr lang="en-US"/>
          </a:p>
        </p:txBody>
      </p:sp>
    </p:spTree>
    <p:extLst>
      <p:ext uri="{BB962C8B-B14F-4D97-AF65-F5344CB8AC3E}">
        <p14:creationId xmlns:p14="http://schemas.microsoft.com/office/powerpoint/2010/main" val="1295124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BB18E0-759F-4687-B00F-39646FFFFF4C}" type="datetimeFigureOut">
              <a:rPr lang="en-US" smtClean="0"/>
              <a:t>10/30/2024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C48D17-224F-4D2A-9741-FE24FFF89980}" type="slidenum">
              <a:rPr lang="en-US" smtClean="0"/>
              <a:t>‹#›</a:t>
            </a:fld>
            <a:endParaRPr lang="en-US"/>
          </a:p>
        </p:txBody>
      </p:sp>
    </p:spTree>
    <p:extLst>
      <p:ext uri="{BB962C8B-B14F-4D97-AF65-F5344CB8AC3E}">
        <p14:creationId xmlns:p14="http://schemas.microsoft.com/office/powerpoint/2010/main" val="262313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BB18E0-759F-4687-B00F-39646FFFFF4C}" type="datetimeFigureOut">
              <a:rPr lang="en-US" smtClean="0"/>
              <a:t>10/30/2024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C48D17-224F-4D2A-9741-FE24FFF89980}" type="slidenum">
              <a:rPr lang="en-US" smtClean="0"/>
              <a:t>‹#›</a:t>
            </a:fld>
            <a:endParaRPr lang="en-US"/>
          </a:p>
        </p:txBody>
      </p:sp>
    </p:spTree>
    <p:extLst>
      <p:ext uri="{BB962C8B-B14F-4D97-AF65-F5344CB8AC3E}">
        <p14:creationId xmlns:p14="http://schemas.microsoft.com/office/powerpoint/2010/main" val="108583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BB18E0-759F-4687-B00F-39646FFFFF4C}" type="datetimeFigureOut">
              <a:rPr lang="en-US" smtClean="0"/>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C48D17-224F-4D2A-9741-FE24FFF89980}" type="slidenum">
              <a:rPr lang="en-US" smtClean="0"/>
              <a:t>‹#›</a:t>
            </a:fld>
            <a:endParaRPr lang="en-US"/>
          </a:p>
        </p:txBody>
      </p:sp>
    </p:spTree>
    <p:extLst>
      <p:ext uri="{BB962C8B-B14F-4D97-AF65-F5344CB8AC3E}">
        <p14:creationId xmlns:p14="http://schemas.microsoft.com/office/powerpoint/2010/main" val="3127484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BB18E0-759F-4687-B00F-39646FFFFF4C}" type="datetimeFigureOut">
              <a:rPr lang="en-US" smtClean="0"/>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C48D17-224F-4D2A-9741-FE24FFF89980}" type="slidenum">
              <a:rPr lang="en-US" smtClean="0"/>
              <a:t>‹#›</a:t>
            </a:fld>
            <a:endParaRPr lang="en-US"/>
          </a:p>
        </p:txBody>
      </p:sp>
    </p:spTree>
    <p:extLst>
      <p:ext uri="{BB962C8B-B14F-4D97-AF65-F5344CB8AC3E}">
        <p14:creationId xmlns:p14="http://schemas.microsoft.com/office/powerpoint/2010/main" val="3826676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BB18E0-759F-4687-B00F-39646FFFFF4C}" type="datetimeFigureOut">
              <a:rPr lang="en-US" smtClean="0"/>
              <a:t>10/30/2024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C48D17-224F-4D2A-9741-FE24FFF89980}" type="slidenum">
              <a:rPr lang="en-US" smtClean="0"/>
              <a:t>‹#›</a:t>
            </a:fld>
            <a:endParaRPr lang="en-US"/>
          </a:p>
        </p:txBody>
      </p:sp>
    </p:spTree>
    <p:extLst>
      <p:ext uri="{BB962C8B-B14F-4D97-AF65-F5344CB8AC3E}">
        <p14:creationId xmlns:p14="http://schemas.microsoft.com/office/powerpoint/2010/main" val="1168466876"/>
      </p:ext>
    </p:extLst>
  </p:cSld>
  <p:clrMap bg1="lt1" tx1="dk1" bg2="lt2" tx2="dk2" accent1="accent1" accent2="accent2" accent3="accent3" accent4="accent4" accent5="accent5" accent6="accent6" hlink="hlink" folHlink="folHlink"/>
  <p:sldLayoutIdLst>
    <p:sldLayoutId id="2147483663" r:id="rId1"/>
    <p:sldLayoutId id="2147483666" r:id="rId2"/>
    <p:sldLayoutId id="2147483668" r:id="rId3"/>
    <p:sldLayoutId id="2147483661" r:id="rId4"/>
    <p:sldLayoutId id="2147483669" r:id="rId5"/>
    <p:sldLayoutId id="2147483670" r:id="rId6"/>
    <p:sldLayoutId id="2147483671" r:id="rId7"/>
    <p:sldLayoutId id="2147483672" r:id="rId8"/>
    <p:sldLayoutId id="2147483673" r:id="rId9"/>
    <p:sldLayoutId id="2147483674" r:id="rId10"/>
    <p:sldLayoutId id="21474836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74F12-AA26-4AC8-9962-C36BB8F32554}" type="datetimeFigureOut">
              <a:rPr lang="en-US" smtClean="0"/>
              <a:pPr/>
              <a:t>10/30/2024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hyperlink" Target="https://www.ted.com/talks/william_kamkwamba_how_i_built_a_windmill" TargetMode="External"/><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hyperlink" Target="https://www.ted.com/talks/william_kamkwamba_how_i_harnessed_the_win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36.gif"/></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gif"/><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8.xml"/><Relationship Id="rId1" Type="http://schemas.openxmlformats.org/officeDocument/2006/relationships/video" Target="https://www.youtube.com/embed/DILJJwsFl3w?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gif"/><Relationship Id="rId4" Type="http://schemas.openxmlformats.org/officeDocument/2006/relationships/image" Target="../media/image45.gif"/></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8.xml"/><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8.xml"/><Relationship Id="rId1" Type="http://schemas.openxmlformats.org/officeDocument/2006/relationships/video" Target="https://www.youtube.com/embed/wKQmh65VLsI?feature=oembed" TargetMode="External"/><Relationship Id="rId5" Type="http://schemas.openxmlformats.org/officeDocument/2006/relationships/image" Target="../media/image50.jp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drive.google.com/file/d/1-tR_XKTD-LEgBXjiqqmvh7Rn0wrTPqJo/view?usp=sharing" TargetMode="Externa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hyperlink" Target="https://docs.google.com/document/d/1omRfq21CgTunw7rvBLwQfWuJ_CPTd63SKb0q6H9muOg/edit?usp=sharin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hyperlink" Target="https://www.surveymonkey.com/r/FT-EXIT-TICKE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6248" y="4434347"/>
            <a:ext cx="10726993" cy="1002884"/>
          </a:xfr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5333" b="1" dirty="0">
                <a:ln>
                  <a:solidFill>
                    <a:schemeClr val="bg1">
                      <a:lumMod val="95000"/>
                    </a:schemeClr>
                  </a:solidFill>
                </a:ln>
              </a:rPr>
              <a:t>Wind Energy</a:t>
            </a:r>
          </a:p>
        </p:txBody>
      </p:sp>
      <p:pic>
        <p:nvPicPr>
          <p:cNvPr id="9" name="Picture 8" descr="A picture containing text&#10;&#10;Description automatically generated">
            <a:extLst>
              <a:ext uri="{FF2B5EF4-FFF2-40B4-BE49-F238E27FC236}">
                <a16:creationId xmlns:a16="http://schemas.microsoft.com/office/drawing/2014/main" id="{8853B03E-3616-49B6-A86E-4CE3BE3AD6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8434" y="5432151"/>
            <a:ext cx="4934188" cy="1002884"/>
          </a:xfrm>
          <a:prstGeom prst="rect">
            <a:avLst/>
          </a:prstGeom>
        </p:spPr>
      </p:pic>
      <p:pic>
        <p:nvPicPr>
          <p:cNvPr id="3074" name="Picture 2" descr="Row Of Wind Turbines transparent PNG - StickPNG">
            <a:extLst>
              <a:ext uri="{FF2B5EF4-FFF2-40B4-BE49-F238E27FC236}">
                <a16:creationId xmlns:a16="http://schemas.microsoft.com/office/drawing/2014/main" id="{1801B481-4101-4F4F-98AC-744043FC309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8947" y="3041854"/>
            <a:ext cx="5771824" cy="3787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709920" y="1089916"/>
            <a:ext cx="5882312" cy="4678168"/>
          </a:xfrm>
        </p:spPr>
        <p:txBody>
          <a:bodyPr>
            <a:normAutofit fontScale="92500" lnSpcReduction="2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5867" dirty="0">
                <a:ln w="0"/>
                <a:solidFill>
                  <a:schemeClr val="accent1"/>
                </a:solidFill>
                <a:effectLst>
                  <a:outerShdw blurRad="38100" dist="25400" dir="5400000" algn="ctr" rotWithShape="0">
                    <a:srgbClr val="6E747A">
                      <a:alpha val="43000"/>
                    </a:srgbClr>
                  </a:outerShdw>
                </a:effectLst>
              </a:rPr>
              <a:t>What do we (humans) use wind for?</a:t>
            </a:r>
          </a:p>
          <a:p>
            <a:pPr marL="0" indent="0" algn="ctr">
              <a:buNone/>
            </a:pPr>
            <a:br>
              <a:rPr lang="en-US" sz="5867" dirty="0">
                <a:ln w="0"/>
                <a:solidFill>
                  <a:schemeClr val="accent1"/>
                </a:solidFill>
                <a:effectLst>
                  <a:outerShdw blurRad="38100" dist="25400" dir="5400000" algn="ctr" rotWithShape="0">
                    <a:srgbClr val="6E747A">
                      <a:alpha val="43000"/>
                    </a:srgbClr>
                  </a:outerShdw>
                </a:effectLst>
              </a:rPr>
            </a:br>
            <a:r>
              <a:rPr lang="en-US" sz="5867" dirty="0">
                <a:ln w="0"/>
                <a:solidFill>
                  <a:schemeClr val="accent1"/>
                </a:solidFill>
                <a:effectLst>
                  <a:outerShdw blurRad="38100" dist="25400" dir="5400000" algn="ctr" rotWithShape="0">
                    <a:srgbClr val="6E747A">
                      <a:alpha val="43000"/>
                    </a:srgbClr>
                  </a:outerShdw>
                </a:effectLst>
              </a:rPr>
              <a:t>What else is the wind for?</a:t>
            </a:r>
            <a:endParaRPr lang="en-US" sz="5867" dirty="0"/>
          </a:p>
        </p:txBody>
      </p:sp>
      <p:pic>
        <p:nvPicPr>
          <p:cNvPr id="7" name="Picture 6" descr="Dandelion seeds blowing from stem">
            <a:extLst>
              <a:ext uri="{FF2B5EF4-FFF2-40B4-BE49-F238E27FC236}">
                <a16:creationId xmlns:a16="http://schemas.microsoft.com/office/drawing/2014/main" id="{7F576C54-DDE9-AB4E-ABBC-3DD8D8D270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7867" y="4505431"/>
            <a:ext cx="2422052" cy="1814963"/>
          </a:xfrm>
          <a:prstGeom prst="rect">
            <a:avLst/>
          </a:prstGeom>
        </p:spPr>
      </p:pic>
      <p:pic>
        <p:nvPicPr>
          <p:cNvPr id="9" name="Picture 8" descr="Person enjoying fresh air">
            <a:extLst>
              <a:ext uri="{FF2B5EF4-FFF2-40B4-BE49-F238E27FC236}">
                <a16:creationId xmlns:a16="http://schemas.microsoft.com/office/drawing/2014/main" id="{3192CECA-A557-744F-872D-121DEB10AE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7867" y="2521519"/>
            <a:ext cx="2422052" cy="1814963"/>
          </a:xfrm>
          <a:prstGeom prst="rect">
            <a:avLst/>
          </a:prstGeom>
        </p:spPr>
      </p:pic>
      <p:pic>
        <p:nvPicPr>
          <p:cNvPr id="13" name="Picture 12" descr="Tornado">
            <a:extLst>
              <a:ext uri="{FF2B5EF4-FFF2-40B4-BE49-F238E27FC236}">
                <a16:creationId xmlns:a16="http://schemas.microsoft.com/office/drawing/2014/main" id="{318EFDE8-0E63-BF4B-A8C0-3F44EB73F7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7869" y="537608"/>
            <a:ext cx="2422052" cy="1814963"/>
          </a:xfrm>
          <a:prstGeom prst="rect">
            <a:avLst/>
          </a:prstGeom>
        </p:spPr>
      </p:pic>
    </p:spTree>
    <p:extLst>
      <p:ext uri="{BB962C8B-B14F-4D97-AF65-F5344CB8AC3E}">
        <p14:creationId xmlns:p14="http://schemas.microsoft.com/office/powerpoint/2010/main" val="1361063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a:extLst>
              <a:ext uri="{FF2B5EF4-FFF2-40B4-BE49-F238E27FC236}">
                <a16:creationId xmlns:a16="http://schemas.microsoft.com/office/drawing/2014/main" id="{A706EADB-7200-BF4E-BC00-D0A21273983E}"/>
              </a:ext>
            </a:extLst>
          </p:cNvPr>
          <p:cNvSpPr>
            <a:spLocks noGrp="1" noChangeArrowheads="1"/>
          </p:cNvSpPr>
          <p:nvPr>
            <p:ph type="title"/>
          </p:nvPr>
        </p:nvSpPr>
        <p:spPr>
          <a:xfrm>
            <a:off x="4809733" y="550942"/>
            <a:ext cx="9505949" cy="981075"/>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b="1" i="1" dirty="0">
                <a:ln>
                  <a:solidFill>
                    <a:schemeClr val="bg1"/>
                  </a:solidFill>
                </a:ln>
                <a:solidFill>
                  <a:srgbClr val="0000CC"/>
                </a:solidFill>
              </a:rPr>
              <a:t>History of Wind Power</a:t>
            </a:r>
            <a:endParaRPr lang="en-US" altLang="en-US" dirty="0">
              <a:solidFill>
                <a:schemeClr val="tx1"/>
              </a:solidFill>
            </a:endParaRPr>
          </a:p>
        </p:txBody>
      </p:sp>
      <p:pic>
        <p:nvPicPr>
          <p:cNvPr id="2050" name="Picture 2">
            <a:extLst>
              <a:ext uri="{FF2B5EF4-FFF2-40B4-BE49-F238E27FC236}">
                <a16:creationId xmlns:a16="http://schemas.microsoft.com/office/drawing/2014/main" id="{B3CBE039-1C0E-594C-8648-FBF65FFDE86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98393" y="2274489"/>
            <a:ext cx="4472088" cy="26860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40B61DE-F49A-CA40-AB86-DAB15B8BB881}"/>
              </a:ext>
            </a:extLst>
          </p:cNvPr>
          <p:cNvSpPr/>
          <p:nvPr/>
        </p:nvSpPr>
        <p:spPr>
          <a:xfrm>
            <a:off x="998393" y="1658937"/>
            <a:ext cx="4472088" cy="584775"/>
          </a:xfrm>
          <a:prstGeom prst="rect">
            <a:avLst/>
          </a:prstGeom>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solidFill>
                  <a:srgbClr val="002060"/>
                </a:solidFill>
              </a:rPr>
              <a:t>Egyptian Sailboats</a:t>
            </a:r>
            <a:endParaRPr lang="en-US" sz="3200" dirty="0"/>
          </a:p>
        </p:txBody>
      </p:sp>
      <p:pic>
        <p:nvPicPr>
          <p:cNvPr id="2052" name="Picture 4">
            <a:extLst>
              <a:ext uri="{FF2B5EF4-FFF2-40B4-BE49-F238E27FC236}">
                <a16:creationId xmlns:a16="http://schemas.microsoft.com/office/drawing/2014/main" id="{0534D0DC-2D8A-7642-97E3-2899B0C2B05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3711" y="2266792"/>
            <a:ext cx="4472087" cy="26860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CE1A0C9-B462-3449-B4E3-93F776D2E554}"/>
              </a:ext>
            </a:extLst>
          </p:cNvPr>
          <p:cNvSpPr/>
          <p:nvPr/>
        </p:nvSpPr>
        <p:spPr>
          <a:xfrm>
            <a:off x="6283711" y="1658937"/>
            <a:ext cx="4472088" cy="584775"/>
          </a:xfrm>
          <a:prstGeom prst="rect">
            <a:avLst/>
          </a:prstGeom>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solidFill>
                  <a:srgbClr val="002060"/>
                </a:solidFill>
              </a:rPr>
              <a:t>Agricultural Windmills</a:t>
            </a:r>
            <a:endParaRPr lang="en-US" sz="3200" dirty="0"/>
          </a:p>
        </p:txBody>
      </p:sp>
      <p:sp>
        <p:nvSpPr>
          <p:cNvPr id="4" name="Rectangle 3">
            <a:extLst>
              <a:ext uri="{FF2B5EF4-FFF2-40B4-BE49-F238E27FC236}">
                <a16:creationId xmlns:a16="http://schemas.microsoft.com/office/drawing/2014/main" id="{AAB80994-E2BE-9B42-BD88-D28E9E5FEE30}"/>
              </a:ext>
            </a:extLst>
          </p:cNvPr>
          <p:cNvSpPr/>
          <p:nvPr/>
        </p:nvSpPr>
        <p:spPr>
          <a:xfrm>
            <a:off x="905827" y="4952843"/>
            <a:ext cx="4564655" cy="1107996"/>
          </a:xfrm>
          <a:prstGeom prst="rect">
            <a:avLst/>
          </a:prstGeom>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solidFill>
                  <a:srgbClr val="002060"/>
                </a:solidFill>
              </a:rPr>
              <a:t>First use of wind power: 5000 years ago!</a:t>
            </a:r>
          </a:p>
        </p:txBody>
      </p:sp>
      <p:sp>
        <p:nvSpPr>
          <p:cNvPr id="13" name="Rectangle 12">
            <a:extLst>
              <a:ext uri="{FF2B5EF4-FFF2-40B4-BE49-F238E27FC236}">
                <a16:creationId xmlns:a16="http://schemas.microsoft.com/office/drawing/2014/main" id="{1E17C171-CAF8-EC4B-80B6-26E4A335DA22}"/>
              </a:ext>
            </a:extLst>
          </p:cNvPr>
          <p:cNvSpPr/>
          <p:nvPr/>
        </p:nvSpPr>
        <p:spPr>
          <a:xfrm>
            <a:off x="5749319" y="4952842"/>
            <a:ext cx="5540868" cy="1107996"/>
          </a:xfrm>
          <a:prstGeom prst="rect">
            <a:avLst/>
          </a:prstGeom>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solidFill>
                  <a:srgbClr val="002060"/>
                </a:solidFill>
              </a:rPr>
              <a:t>Wind powered ”mills” (“grind”)</a:t>
            </a:r>
          </a:p>
          <a:p>
            <a:pPr algn="ctr"/>
            <a:r>
              <a:rPr lang="en-US" sz="3200" dirty="0">
                <a:solidFill>
                  <a:srgbClr val="002060"/>
                </a:solidFill>
              </a:rPr>
              <a:t>Used to crush grains into flour </a:t>
            </a:r>
          </a:p>
        </p:txBody>
      </p:sp>
    </p:spTree>
    <p:extLst>
      <p:ext uri="{BB962C8B-B14F-4D97-AF65-F5344CB8AC3E}">
        <p14:creationId xmlns:p14="http://schemas.microsoft.com/office/powerpoint/2010/main" val="2912911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a:extLst>
              <a:ext uri="{FF2B5EF4-FFF2-40B4-BE49-F238E27FC236}">
                <a16:creationId xmlns:a16="http://schemas.microsoft.com/office/drawing/2014/main" id="{A706EADB-7200-BF4E-BC00-D0A21273983E}"/>
              </a:ext>
            </a:extLst>
          </p:cNvPr>
          <p:cNvSpPr>
            <a:spLocks noGrp="1" noChangeArrowheads="1"/>
          </p:cNvSpPr>
          <p:nvPr>
            <p:ph type="title"/>
          </p:nvPr>
        </p:nvSpPr>
        <p:spPr>
          <a:xfrm>
            <a:off x="5017123" y="654781"/>
            <a:ext cx="9505949" cy="981075"/>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b="1" i="1" dirty="0">
                <a:ln>
                  <a:solidFill>
                    <a:schemeClr val="bg1"/>
                  </a:solidFill>
                </a:ln>
                <a:solidFill>
                  <a:srgbClr val="0000CC"/>
                </a:solidFill>
              </a:rPr>
              <a:t>History of Wind Power (Continued)</a:t>
            </a:r>
            <a:endParaRPr lang="en-US" altLang="en-US" dirty="0">
              <a:solidFill>
                <a:schemeClr val="tx1"/>
              </a:solidFill>
            </a:endParaRPr>
          </a:p>
        </p:txBody>
      </p:sp>
      <p:sp>
        <p:nvSpPr>
          <p:cNvPr id="3" name="Rectangle 2">
            <a:extLst>
              <a:ext uri="{FF2B5EF4-FFF2-40B4-BE49-F238E27FC236}">
                <a16:creationId xmlns:a16="http://schemas.microsoft.com/office/drawing/2014/main" id="{040B61DE-F49A-CA40-AB86-DAB15B8BB881}"/>
              </a:ext>
            </a:extLst>
          </p:cNvPr>
          <p:cNvSpPr/>
          <p:nvPr/>
        </p:nvSpPr>
        <p:spPr>
          <a:xfrm>
            <a:off x="1038043" y="1658937"/>
            <a:ext cx="4472088" cy="584775"/>
          </a:xfrm>
          <a:prstGeom prst="rect">
            <a:avLst/>
          </a:prstGeom>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solidFill>
                  <a:srgbClr val="002060"/>
                </a:solidFill>
              </a:rPr>
              <a:t>Windpumps</a:t>
            </a:r>
            <a:endParaRPr lang="en-US" sz="3200" dirty="0"/>
          </a:p>
        </p:txBody>
      </p:sp>
      <p:sp>
        <p:nvSpPr>
          <p:cNvPr id="9" name="Rectangle 8">
            <a:extLst>
              <a:ext uri="{FF2B5EF4-FFF2-40B4-BE49-F238E27FC236}">
                <a16:creationId xmlns:a16="http://schemas.microsoft.com/office/drawing/2014/main" id="{CCE1A0C9-B462-3449-B4E3-93F776D2E554}"/>
              </a:ext>
            </a:extLst>
          </p:cNvPr>
          <p:cNvSpPr/>
          <p:nvPr/>
        </p:nvSpPr>
        <p:spPr>
          <a:xfrm>
            <a:off x="6323360" y="1658937"/>
            <a:ext cx="4472088" cy="584775"/>
          </a:xfrm>
          <a:prstGeom prst="rect">
            <a:avLst/>
          </a:prstGeom>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solidFill>
                  <a:srgbClr val="002060"/>
                </a:solidFill>
              </a:rPr>
              <a:t>Modern Wind Turbine</a:t>
            </a:r>
            <a:endParaRPr lang="en-US" sz="3200" dirty="0"/>
          </a:p>
        </p:txBody>
      </p:sp>
      <p:sp>
        <p:nvSpPr>
          <p:cNvPr id="4" name="Rectangle 3">
            <a:extLst>
              <a:ext uri="{FF2B5EF4-FFF2-40B4-BE49-F238E27FC236}">
                <a16:creationId xmlns:a16="http://schemas.microsoft.com/office/drawing/2014/main" id="{AAB80994-E2BE-9B42-BD88-D28E9E5FEE30}"/>
              </a:ext>
            </a:extLst>
          </p:cNvPr>
          <p:cNvSpPr/>
          <p:nvPr/>
        </p:nvSpPr>
        <p:spPr>
          <a:xfrm>
            <a:off x="945477" y="4952843"/>
            <a:ext cx="4564655" cy="1107996"/>
          </a:xfrm>
          <a:prstGeom prst="rect">
            <a:avLst/>
          </a:prstGeom>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solidFill>
                  <a:srgbClr val="002060"/>
                </a:solidFill>
              </a:rPr>
              <a:t>Windmills that move and pump water</a:t>
            </a:r>
          </a:p>
        </p:txBody>
      </p:sp>
      <p:sp>
        <p:nvSpPr>
          <p:cNvPr id="13" name="Rectangle 12">
            <a:extLst>
              <a:ext uri="{FF2B5EF4-FFF2-40B4-BE49-F238E27FC236}">
                <a16:creationId xmlns:a16="http://schemas.microsoft.com/office/drawing/2014/main" id="{1E17C171-CAF8-EC4B-80B6-26E4A335DA22}"/>
              </a:ext>
            </a:extLst>
          </p:cNvPr>
          <p:cNvSpPr/>
          <p:nvPr/>
        </p:nvSpPr>
        <p:spPr>
          <a:xfrm>
            <a:off x="6551959" y="4952843"/>
            <a:ext cx="3995039" cy="1107996"/>
          </a:xfrm>
          <a:prstGeom prst="rect">
            <a:avLst/>
          </a:prstGeom>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solidFill>
                  <a:srgbClr val="002060"/>
                </a:solidFill>
              </a:rPr>
              <a:t>Windmills that generate energy</a:t>
            </a:r>
          </a:p>
        </p:txBody>
      </p:sp>
      <p:pic>
        <p:nvPicPr>
          <p:cNvPr id="7170" name="Picture 2">
            <a:extLst>
              <a:ext uri="{FF2B5EF4-FFF2-40B4-BE49-F238E27FC236}">
                <a16:creationId xmlns:a16="http://schemas.microsoft.com/office/drawing/2014/main" id="{62E095C4-E117-A34E-97E9-C42E890A598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66628" y="2266793"/>
            <a:ext cx="1883688" cy="268605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71DCEA86-B695-AC47-9822-F80F6D05A97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03008" y="2266788"/>
            <a:ext cx="1883688" cy="268605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04414EC5-B7A9-6F43-916E-4AC5EE536C7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71805" y="2266789"/>
            <a:ext cx="3975192" cy="268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151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7618" y="1011782"/>
            <a:ext cx="5112470" cy="11430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ln>
                  <a:solidFill>
                    <a:schemeClr val="bg1"/>
                  </a:solidFill>
                </a:ln>
                <a:solidFill>
                  <a:srgbClr val="0000CC"/>
                </a:solidFill>
              </a:rPr>
              <a:t>The Boy Who Harnessed the Wind</a:t>
            </a:r>
            <a:endParaRPr lang="en-US" dirty="0"/>
          </a:p>
        </p:txBody>
      </p:sp>
      <p:pic>
        <p:nvPicPr>
          <p:cNvPr id="12" name="Picture 11">
            <a:extLst>
              <a:ext uri="{FF2B5EF4-FFF2-40B4-BE49-F238E27FC236}">
                <a16:creationId xmlns:a16="http://schemas.microsoft.com/office/drawing/2014/main" id="{DE4F296C-0CF1-43AE-B493-0CE174B0EE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1" y="1827560"/>
            <a:ext cx="6410487" cy="4407209"/>
          </a:xfrm>
          <a:prstGeom prst="rect">
            <a:avLst/>
          </a:prstGeom>
        </p:spPr>
      </p:pic>
      <p:sp>
        <p:nvSpPr>
          <p:cNvPr id="14" name="TextBox 13">
            <a:extLst>
              <a:ext uri="{FF2B5EF4-FFF2-40B4-BE49-F238E27FC236}">
                <a16:creationId xmlns:a16="http://schemas.microsoft.com/office/drawing/2014/main" id="{05B94823-D373-4BDB-978A-5C8FC06B6EBA}"/>
              </a:ext>
            </a:extLst>
          </p:cNvPr>
          <p:cNvSpPr txBox="1"/>
          <p:nvPr/>
        </p:nvSpPr>
        <p:spPr>
          <a:xfrm>
            <a:off x="2423532" y="1884901"/>
            <a:ext cx="1977483" cy="1569660"/>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b="1" dirty="0">
                <a:effectLst>
                  <a:outerShdw blurRad="50800" dist="38100" algn="l" rotWithShape="0">
                    <a:prstClr val="black">
                      <a:alpha val="40000"/>
                    </a:prstClr>
                  </a:outerShdw>
                </a:effectLst>
              </a:rPr>
              <a:t>William </a:t>
            </a:r>
            <a:br>
              <a:rPr lang="en-US" sz="3200" b="1" dirty="0">
                <a:effectLst>
                  <a:outerShdw blurRad="50800" dist="38100" algn="l" rotWithShape="0">
                    <a:prstClr val="black">
                      <a:alpha val="40000"/>
                    </a:prstClr>
                  </a:outerShdw>
                </a:effectLst>
              </a:rPr>
            </a:br>
            <a:r>
              <a:rPr lang="en-US" sz="3200" b="1" dirty="0">
                <a:effectLst>
                  <a:outerShdw blurRad="50800" dist="38100" algn="l" rotWithShape="0">
                    <a:prstClr val="black">
                      <a:alpha val="40000"/>
                    </a:prstClr>
                  </a:outerShdw>
                </a:effectLst>
              </a:rPr>
              <a:t>Kamkwamba</a:t>
            </a:r>
          </a:p>
        </p:txBody>
      </p:sp>
      <p:sp>
        <p:nvSpPr>
          <p:cNvPr id="15" name="TextBox 14">
            <a:extLst>
              <a:ext uri="{FF2B5EF4-FFF2-40B4-BE49-F238E27FC236}">
                <a16:creationId xmlns:a16="http://schemas.microsoft.com/office/drawing/2014/main" id="{56265DF6-63D5-4FC0-BC36-D27F31043973}"/>
              </a:ext>
            </a:extLst>
          </p:cNvPr>
          <p:cNvSpPr txBox="1"/>
          <p:nvPr/>
        </p:nvSpPr>
        <p:spPr>
          <a:xfrm>
            <a:off x="7528313" y="914553"/>
            <a:ext cx="3964879" cy="91300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hlinkClick r:id="rId3"/>
              </a:rPr>
              <a:t>How I Built a Windmill</a:t>
            </a:r>
            <a:br>
              <a:rPr lang="en-US" sz="3200" dirty="0">
                <a:hlinkClick r:id="rId3"/>
              </a:rPr>
            </a:br>
            <a:r>
              <a:rPr lang="en-US" sz="2133" i="1" dirty="0"/>
              <a:t>(4m Video)</a:t>
            </a:r>
            <a:endParaRPr lang="en-US" sz="3200" i="1" dirty="0"/>
          </a:p>
        </p:txBody>
      </p:sp>
      <p:sp>
        <p:nvSpPr>
          <p:cNvPr id="17" name="TextBox 16">
            <a:extLst>
              <a:ext uri="{FF2B5EF4-FFF2-40B4-BE49-F238E27FC236}">
                <a16:creationId xmlns:a16="http://schemas.microsoft.com/office/drawing/2014/main" id="{57E68B14-8B19-4398-9FB4-753337A80B1E}"/>
              </a:ext>
            </a:extLst>
          </p:cNvPr>
          <p:cNvSpPr txBox="1"/>
          <p:nvPr/>
        </p:nvSpPr>
        <p:spPr>
          <a:xfrm>
            <a:off x="7629911" y="1884048"/>
            <a:ext cx="3964879" cy="1405449"/>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hlinkClick r:id="rId4"/>
              </a:rPr>
              <a:t>How I Harnessed the Wind</a:t>
            </a:r>
            <a:br>
              <a:rPr lang="en-US" sz="3200" dirty="0">
                <a:hlinkClick r:id="rId3"/>
              </a:rPr>
            </a:br>
            <a:r>
              <a:rPr lang="en-US" sz="2133" i="1" dirty="0"/>
              <a:t>(6m Video)</a:t>
            </a:r>
            <a:endParaRPr lang="en-US" sz="3200" i="1" dirty="0"/>
          </a:p>
        </p:txBody>
      </p:sp>
      <p:sp>
        <p:nvSpPr>
          <p:cNvPr id="18" name="TextBox 17">
            <a:extLst>
              <a:ext uri="{FF2B5EF4-FFF2-40B4-BE49-F238E27FC236}">
                <a16:creationId xmlns:a16="http://schemas.microsoft.com/office/drawing/2014/main" id="{328DC30B-0991-482C-BBE2-B54ED4F93E8E}"/>
              </a:ext>
            </a:extLst>
          </p:cNvPr>
          <p:cNvSpPr txBox="1"/>
          <p:nvPr/>
        </p:nvSpPr>
        <p:spPr>
          <a:xfrm>
            <a:off x="7161561" y="3345986"/>
            <a:ext cx="4901580" cy="2995692"/>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867" dirty="0"/>
              <a:t>In 2014, William received his Bachelor of Arts in Environmental Studies from Dartmouth College.</a:t>
            </a:r>
          </a:p>
          <a:p>
            <a:endParaRPr lang="en-US" sz="1867" dirty="0"/>
          </a:p>
          <a:p>
            <a:r>
              <a:rPr lang="en-US" sz="1867" dirty="0"/>
              <a:t>Besides the windmills, he has also run a biogas digester project in Kasungu, </a:t>
            </a:r>
            <a:r>
              <a:rPr lang="en-US" sz="1867" dirty="0" err="1"/>
              <a:t>Malawai</a:t>
            </a:r>
            <a:r>
              <a:rPr lang="en-US" sz="1867" dirty="0"/>
              <a:t>, which generates gas through cow dung.</a:t>
            </a:r>
          </a:p>
          <a:p>
            <a:endParaRPr lang="en-US" sz="1867" dirty="0"/>
          </a:p>
          <a:p>
            <a:r>
              <a:rPr lang="en-US" sz="1867" dirty="0"/>
              <a:t>In addition, he has helped expand the school in his hometown, with solar panel installations to allow students to study late at night.</a:t>
            </a:r>
          </a:p>
        </p:txBody>
      </p:sp>
    </p:spTree>
    <p:extLst>
      <p:ext uri="{BB962C8B-B14F-4D97-AF65-F5344CB8AC3E}">
        <p14:creationId xmlns:p14="http://schemas.microsoft.com/office/powerpoint/2010/main" val="4170783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1986A7-FBDD-44A6-8364-52ABB9D3BFD5}"/>
              </a:ext>
            </a:extLst>
          </p:cNvPr>
          <p:cNvSpPr txBox="1"/>
          <p:nvPr/>
        </p:nvSpPr>
        <p:spPr>
          <a:xfrm>
            <a:off x="1182171" y="1417639"/>
            <a:ext cx="5114397" cy="1815882"/>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800" dirty="0"/>
              <a:t>You may have heard Chicago called “the Windy City”. </a:t>
            </a:r>
            <a:br>
              <a:rPr lang="en-US" sz="2800" dirty="0"/>
            </a:br>
            <a:r>
              <a:rPr lang="en-US" sz="2800" dirty="0"/>
              <a:t>In Chicago, the average wind speed is </a:t>
            </a:r>
            <a:r>
              <a:rPr lang="en-US" sz="2800" b="1" dirty="0"/>
              <a:t>10.3mph</a:t>
            </a:r>
          </a:p>
        </p:txBody>
      </p:sp>
      <p:pic>
        <p:nvPicPr>
          <p:cNvPr id="8" name="Picture 7">
            <a:extLst>
              <a:ext uri="{FF2B5EF4-FFF2-40B4-BE49-F238E27FC236}">
                <a16:creationId xmlns:a16="http://schemas.microsoft.com/office/drawing/2014/main" id="{A3ACE1B0-10E3-4AE0-B65F-CFB3E450AC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1010" y="3373049"/>
            <a:ext cx="4861943" cy="3210312"/>
          </a:xfrm>
          <a:prstGeom prst="rect">
            <a:avLst/>
          </a:prstGeom>
        </p:spPr>
      </p:pic>
      <p:pic>
        <p:nvPicPr>
          <p:cNvPr id="10" name="Picture 9" descr="A picture containing water, outdoor, building, large&#10;&#10;Description automatically generated">
            <a:extLst>
              <a:ext uri="{FF2B5EF4-FFF2-40B4-BE49-F238E27FC236}">
                <a16:creationId xmlns:a16="http://schemas.microsoft.com/office/drawing/2014/main" id="{1981EC73-0D4F-46B3-A355-A38D157B3C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1146" y="1377980"/>
            <a:ext cx="4143297" cy="1689191"/>
          </a:xfrm>
          <a:prstGeom prst="rect">
            <a:avLst/>
          </a:prstGeom>
        </p:spPr>
      </p:pic>
      <p:sp>
        <p:nvSpPr>
          <p:cNvPr id="3" name="TextBox 2">
            <a:extLst>
              <a:ext uri="{FF2B5EF4-FFF2-40B4-BE49-F238E27FC236}">
                <a16:creationId xmlns:a16="http://schemas.microsoft.com/office/drawing/2014/main" id="{45E979D3-751D-48F7-AC9F-9E398D9C8D8D}"/>
              </a:ext>
            </a:extLst>
          </p:cNvPr>
          <p:cNvSpPr txBox="1"/>
          <p:nvPr/>
        </p:nvSpPr>
        <p:spPr>
          <a:xfrm>
            <a:off x="6482498" y="3947153"/>
            <a:ext cx="4462021" cy="2062103"/>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t>Boston is even windier! </a:t>
            </a:r>
            <a:br>
              <a:rPr lang="en-US" sz="3200" dirty="0"/>
            </a:br>
            <a:br>
              <a:rPr lang="en-US" sz="3200" dirty="0"/>
            </a:br>
            <a:r>
              <a:rPr lang="en-US" sz="3200" dirty="0"/>
              <a:t>On average, Boston’s wind speed is </a:t>
            </a:r>
            <a:r>
              <a:rPr lang="en-US" sz="3200" b="1" dirty="0"/>
              <a:t>12.4mph</a:t>
            </a:r>
            <a:r>
              <a:rPr lang="en-US" sz="3200" dirty="0"/>
              <a:t> </a:t>
            </a:r>
          </a:p>
        </p:txBody>
      </p:sp>
    </p:spTree>
    <p:extLst>
      <p:ext uri="{BB962C8B-B14F-4D97-AF65-F5344CB8AC3E}">
        <p14:creationId xmlns:p14="http://schemas.microsoft.com/office/powerpoint/2010/main" val="3307213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dirty="0"/>
          </a:p>
        </p:txBody>
      </p:sp>
      <p:sp>
        <p:nvSpPr>
          <p:cNvPr id="2" name="Title 1">
            <a:extLst>
              <a:ext uri="{FF2B5EF4-FFF2-40B4-BE49-F238E27FC236}">
                <a16:creationId xmlns:a16="http://schemas.microsoft.com/office/drawing/2014/main" id="{E92907FC-9A82-44EE-805B-BCD4C1C870C6}"/>
              </a:ext>
            </a:extLst>
          </p:cNvPr>
          <p:cNvSpPr>
            <a:spLocks noGrp="1"/>
          </p:cNvSpPr>
          <p:nvPr>
            <p:ph type="title"/>
          </p:nvPr>
        </p:nvSpPr>
        <p:spPr>
          <a:xfrm>
            <a:off x="643467" y="321734"/>
            <a:ext cx="5136416" cy="1135737"/>
          </a:xfrm>
        </p:spPr>
        <p:txBody>
          <a:bodyPr vert="horz" lIns="121920" tIns="60960" rIns="121920" bIns="6096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ct val="90000"/>
              </a:lnSpc>
            </a:pPr>
            <a:r>
              <a:rPr lang="en-US" sz="5333" b="1" i="1" kern="1200" dirty="0">
                <a:ln>
                  <a:solidFill>
                    <a:schemeClr val="bg1"/>
                  </a:solidFill>
                </a:ln>
                <a:solidFill>
                  <a:schemeClr val="tx1"/>
                </a:solidFill>
                <a:latin typeface="+mj-lt"/>
                <a:ea typeface="+mj-ea"/>
                <a:cs typeface="+mj-cs"/>
              </a:rPr>
              <a:t>S</a:t>
            </a:r>
            <a:r>
              <a:rPr lang="en-US" b="1" i="1" kern="1200" dirty="0">
                <a:ln>
                  <a:solidFill>
                    <a:schemeClr val="bg1"/>
                  </a:solidFill>
                </a:ln>
                <a:solidFill>
                  <a:schemeClr val="tx1"/>
                </a:solidFill>
                <a:latin typeface="+mj-lt"/>
                <a:ea typeface="+mj-ea"/>
                <a:cs typeface="+mj-cs"/>
              </a:rPr>
              <a:t>e</a:t>
            </a:r>
            <a:r>
              <a:rPr lang="en-US" sz="4800" b="1" i="1" kern="1200" dirty="0">
                <a:ln>
                  <a:solidFill>
                    <a:schemeClr val="bg1"/>
                  </a:solidFill>
                </a:ln>
                <a:solidFill>
                  <a:schemeClr val="tx1"/>
                </a:solidFill>
                <a:latin typeface="+mj-lt"/>
                <a:ea typeface="+mj-ea"/>
                <a:cs typeface="+mj-cs"/>
              </a:rPr>
              <a:t>n</a:t>
            </a:r>
            <a:r>
              <a:rPr lang="en-US" sz="4267" b="1" i="1" kern="1200" dirty="0">
                <a:ln>
                  <a:solidFill>
                    <a:schemeClr val="bg1"/>
                  </a:solidFill>
                </a:ln>
                <a:solidFill>
                  <a:schemeClr val="tx1"/>
                </a:solidFill>
                <a:latin typeface="+mj-lt"/>
                <a:ea typeface="+mj-ea"/>
                <a:cs typeface="+mj-cs"/>
              </a:rPr>
              <a:t>s</a:t>
            </a:r>
            <a:r>
              <a:rPr lang="en-US" sz="3733" b="1" i="1" kern="1200" dirty="0">
                <a:ln>
                  <a:solidFill>
                    <a:schemeClr val="bg1"/>
                  </a:solidFill>
                </a:ln>
                <a:solidFill>
                  <a:schemeClr val="tx1"/>
                </a:solidFill>
                <a:latin typeface="+mj-lt"/>
                <a:ea typeface="+mj-ea"/>
                <a:cs typeface="+mj-cs"/>
              </a:rPr>
              <a:t>e</a:t>
            </a:r>
            <a:r>
              <a:rPr lang="en-US" sz="3600" b="1" i="1" kern="1200" dirty="0">
                <a:ln>
                  <a:solidFill>
                    <a:schemeClr val="bg1"/>
                  </a:solidFill>
                </a:ln>
                <a:solidFill>
                  <a:schemeClr val="tx1"/>
                </a:solidFill>
                <a:latin typeface="+mj-lt"/>
                <a:ea typeface="+mj-ea"/>
                <a:cs typeface="+mj-cs"/>
              </a:rPr>
              <a:t> of S</a:t>
            </a:r>
            <a:r>
              <a:rPr lang="en-US" sz="4267" b="1" i="1" kern="1200" dirty="0">
                <a:ln>
                  <a:solidFill>
                    <a:schemeClr val="bg1"/>
                  </a:solidFill>
                </a:ln>
                <a:solidFill>
                  <a:schemeClr val="tx1"/>
                </a:solidFill>
                <a:latin typeface="+mj-lt"/>
                <a:ea typeface="+mj-ea"/>
                <a:cs typeface="+mj-cs"/>
              </a:rPr>
              <a:t>c</a:t>
            </a:r>
            <a:r>
              <a:rPr lang="en-US" sz="4800" b="1" i="1" kern="1200" dirty="0">
                <a:ln>
                  <a:solidFill>
                    <a:schemeClr val="bg1"/>
                  </a:solidFill>
                </a:ln>
                <a:solidFill>
                  <a:schemeClr val="tx1"/>
                </a:solidFill>
                <a:latin typeface="+mj-lt"/>
                <a:ea typeface="+mj-ea"/>
                <a:cs typeface="+mj-cs"/>
              </a:rPr>
              <a:t>a</a:t>
            </a:r>
            <a:r>
              <a:rPr lang="en-US" sz="5333" b="1" i="1" kern="1200" dirty="0">
                <a:ln>
                  <a:solidFill>
                    <a:schemeClr val="bg1"/>
                  </a:solidFill>
                </a:ln>
                <a:solidFill>
                  <a:schemeClr val="tx1"/>
                </a:solidFill>
                <a:latin typeface="+mj-lt"/>
                <a:ea typeface="+mj-ea"/>
                <a:cs typeface="+mj-cs"/>
              </a:rPr>
              <a:t>l</a:t>
            </a:r>
            <a:r>
              <a:rPr lang="en-US" b="1" i="1" kern="1200" dirty="0">
                <a:ln>
                  <a:solidFill>
                    <a:schemeClr val="bg1"/>
                  </a:solidFill>
                </a:ln>
                <a:solidFill>
                  <a:schemeClr val="tx1"/>
                </a:solidFill>
                <a:latin typeface="+mj-lt"/>
                <a:ea typeface="+mj-ea"/>
                <a:cs typeface="+mj-cs"/>
              </a:rPr>
              <a:t>e</a:t>
            </a:r>
            <a:endParaRPr lang="en-US" sz="3600" kern="1200" dirty="0">
              <a:solidFill>
                <a:schemeClr val="tx1"/>
              </a:solidFill>
              <a:latin typeface="+mj-lt"/>
              <a:ea typeface="+mj-ea"/>
              <a:cs typeface="+mj-cs"/>
            </a:endParaRPr>
          </a:p>
        </p:txBody>
      </p:sp>
      <p:sp>
        <p:nvSpPr>
          <p:cNvPr id="4" name="TextBox 3">
            <a:extLst>
              <a:ext uri="{FF2B5EF4-FFF2-40B4-BE49-F238E27FC236}">
                <a16:creationId xmlns:a16="http://schemas.microsoft.com/office/drawing/2014/main" id="{BC11FF7C-C788-4986-9A09-6369F08ECDC5}"/>
              </a:ext>
            </a:extLst>
          </p:cNvPr>
          <p:cNvSpPr txBox="1"/>
          <p:nvPr/>
        </p:nvSpPr>
        <p:spPr>
          <a:xfrm>
            <a:off x="643468" y="1782981"/>
            <a:ext cx="5136416" cy="4393983"/>
          </a:xfrm>
          <a:prstGeom prst="rect">
            <a:avLst/>
          </a:prstGeom>
        </p:spPr>
        <p:txBody>
          <a:bodyPr vert="horz" lIns="121920" tIns="60960" rIns="121920" bIns="60960" rtlCol="0">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ct val="90000"/>
              </a:lnSpc>
              <a:spcAft>
                <a:spcPts val="800"/>
              </a:spcAft>
            </a:pPr>
            <a:r>
              <a:rPr lang="en-US" sz="2133" dirty="0"/>
              <a:t>Individual wind turbines do not provide much energy by themselves </a:t>
            </a:r>
            <a:br>
              <a:rPr lang="en-US" sz="2133" dirty="0"/>
            </a:br>
            <a:r>
              <a:rPr lang="en-US" sz="2133" dirty="0"/>
              <a:t>(~1.5 MW each, or ≈ 15 car engines)</a:t>
            </a:r>
            <a:br>
              <a:rPr lang="en-US" sz="2133" dirty="0"/>
            </a:br>
            <a:br>
              <a:rPr lang="en-US" sz="2133" dirty="0"/>
            </a:br>
            <a:r>
              <a:rPr lang="en-US" sz="2133" dirty="0"/>
              <a:t>Commercial wind "farms" therefore </a:t>
            </a:r>
            <a:br>
              <a:rPr lang="en-US" sz="2133" dirty="0"/>
            </a:br>
            <a:r>
              <a:rPr lang="en-US" sz="2133" dirty="0"/>
              <a:t>are VERY large!</a:t>
            </a:r>
          </a:p>
        </p:txBody>
      </p:sp>
      <p:pic>
        <p:nvPicPr>
          <p:cNvPr id="20" name="Picture 19" descr="A windmill on top of a grass covered field&#10;&#10;Description automatically generated">
            <a:extLst>
              <a:ext uri="{FF2B5EF4-FFF2-40B4-BE49-F238E27FC236}">
                <a16:creationId xmlns:a16="http://schemas.microsoft.com/office/drawing/2014/main" id="{60A51A63-1A34-4969-9004-462C7CD45D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 b="-4"/>
          <a:stretch/>
        </p:blipFill>
        <p:spPr>
          <a:xfrm>
            <a:off x="6412117" y="13"/>
            <a:ext cx="5779884" cy="2287803"/>
          </a:xfrm>
          <a:prstGeom prst="rect">
            <a:avLst/>
          </a:prstGeom>
        </p:spPr>
      </p:pic>
      <p:pic>
        <p:nvPicPr>
          <p:cNvPr id="12" name="Picture 11" descr="A windmill on top of a grass covered field&#10;&#10;Description automatically generated">
            <a:extLst>
              <a:ext uri="{FF2B5EF4-FFF2-40B4-BE49-F238E27FC236}">
                <a16:creationId xmlns:a16="http://schemas.microsoft.com/office/drawing/2014/main" id="{6F5056DB-5CEF-44D9-99CE-CBC86D1A47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b="-5"/>
          <a:stretch/>
        </p:blipFill>
        <p:spPr>
          <a:xfrm>
            <a:off x="6412117" y="4570184"/>
            <a:ext cx="5779884" cy="2287816"/>
          </a:xfrm>
          <a:prstGeom prst="rect">
            <a:avLst/>
          </a:prstGeom>
        </p:spPr>
      </p:pic>
      <p:pic>
        <p:nvPicPr>
          <p:cNvPr id="14" name="Picture 13" descr="A close up of a dry grass field&#10;&#10;Description automatically generated">
            <a:extLst>
              <a:ext uri="{FF2B5EF4-FFF2-40B4-BE49-F238E27FC236}">
                <a16:creationId xmlns:a16="http://schemas.microsoft.com/office/drawing/2014/main" id="{4396D718-6BD0-4B37-BEC5-2413F8528F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12117" y="2288005"/>
            <a:ext cx="5779884" cy="2287816"/>
          </a:xfrm>
          <a:prstGeom prst="rect">
            <a:avLst/>
          </a:prstGeom>
        </p:spPr>
      </p:pic>
      <p:grpSp>
        <p:nvGrpSpPr>
          <p:cNvPr id="28" name="Group 27">
            <a:extLst>
              <a:ext uri="{FF2B5EF4-FFF2-40B4-BE49-F238E27FC236}">
                <a16:creationId xmlns:a16="http://schemas.microsoft.com/office/drawing/2014/main" id="{4E1CCBAB-B73B-43B3-B640-671A62937F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21" y="713129"/>
            <a:ext cx="1068865" cy="2126623"/>
            <a:chOff x="10918968" y="713127"/>
            <a:chExt cx="1273032" cy="2532832"/>
          </a:xfrm>
        </p:grpSpPr>
        <p:sp>
          <p:nvSpPr>
            <p:cNvPr id="29" name="Rectangle 28">
              <a:extLst>
                <a:ext uri="{FF2B5EF4-FFF2-40B4-BE49-F238E27FC236}">
                  <a16:creationId xmlns:a16="http://schemas.microsoft.com/office/drawing/2014/main" id="{3B1CF92E-2B5D-487A-A899-BB64982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30" name="Isosceles Triangle 29">
              <a:extLst>
                <a:ext uri="{FF2B5EF4-FFF2-40B4-BE49-F238E27FC236}">
                  <a16:creationId xmlns:a16="http://schemas.microsoft.com/office/drawing/2014/main" id="{E7354EA5-24E3-4F7E-933A-53A274ADA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dirty="0"/>
            </a:p>
          </p:txBody>
        </p:sp>
      </p:grpSp>
      <p:sp>
        <p:nvSpPr>
          <p:cNvPr id="32" name="Isosceles Triangle 3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59" y="5103258"/>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34" name="Rectangle 3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9" cy="48557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8" name="TextBox 7">
            <a:extLst>
              <a:ext uri="{FF2B5EF4-FFF2-40B4-BE49-F238E27FC236}">
                <a16:creationId xmlns:a16="http://schemas.microsoft.com/office/drawing/2014/main" id="{FEE5B54F-D6A8-435E-97D8-96F2F32D68FE}"/>
              </a:ext>
            </a:extLst>
          </p:cNvPr>
          <p:cNvSpPr txBox="1"/>
          <p:nvPr/>
        </p:nvSpPr>
        <p:spPr>
          <a:xfrm>
            <a:off x="775733" y="4103619"/>
            <a:ext cx="5004151" cy="1374735"/>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spcAft>
                <a:spcPts val="800"/>
              </a:spcAft>
            </a:pPr>
            <a:r>
              <a:rPr lang="en-US" sz="1867" dirty="0"/>
              <a:t>Largest in USA = Alta Wind Energy Center [California] = 600 Wind Turbines</a:t>
            </a:r>
          </a:p>
          <a:p>
            <a:pPr algn="ctr">
              <a:spcAft>
                <a:spcPts val="800"/>
              </a:spcAft>
            </a:pPr>
            <a:r>
              <a:rPr lang="en-US" sz="1867" dirty="0"/>
              <a:t>Largest in World = Gansu Wind Farm </a:t>
            </a:r>
            <a:br>
              <a:rPr lang="en-US" sz="1867" dirty="0"/>
            </a:br>
            <a:r>
              <a:rPr lang="en-US" sz="1867" dirty="0"/>
              <a:t>[China] = 7000 Wind Turbines</a:t>
            </a:r>
          </a:p>
        </p:txBody>
      </p:sp>
    </p:spTree>
    <p:extLst>
      <p:ext uri="{BB962C8B-B14F-4D97-AF65-F5344CB8AC3E}">
        <p14:creationId xmlns:p14="http://schemas.microsoft.com/office/powerpoint/2010/main" val="72894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9980B-1E52-4D6F-9BF6-918918AEDC5D}"/>
              </a:ext>
            </a:extLst>
          </p:cNvPr>
          <p:cNvSpPr>
            <a:spLocks noGrp="1"/>
          </p:cNvSpPr>
          <p:nvPr>
            <p:ph type="title"/>
          </p:nvPr>
        </p:nvSpPr>
        <p:spPr>
          <a:xfrm>
            <a:off x="9536784" y="184906"/>
            <a:ext cx="1945064" cy="11430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ln>
                  <a:solidFill>
                    <a:schemeClr val="bg1"/>
                  </a:solidFill>
                </a:ln>
                <a:solidFill>
                  <a:srgbClr val="0000CC"/>
                </a:solidFill>
              </a:rPr>
              <a:t>Cape Wind</a:t>
            </a:r>
            <a:endParaRPr lang="en-US" dirty="0"/>
          </a:p>
        </p:txBody>
      </p:sp>
      <p:pic>
        <p:nvPicPr>
          <p:cNvPr id="4" name="Picture 3">
            <a:extLst>
              <a:ext uri="{FF2B5EF4-FFF2-40B4-BE49-F238E27FC236}">
                <a16:creationId xmlns:a16="http://schemas.microsoft.com/office/drawing/2014/main" id="{8E404C15-F151-4BCA-A7A6-E4364597FA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59183" y="977134"/>
            <a:ext cx="5096741" cy="3785731"/>
          </a:xfrm>
          <a:prstGeom prst="rect">
            <a:avLst/>
          </a:prstGeom>
        </p:spPr>
      </p:pic>
      <p:pic>
        <p:nvPicPr>
          <p:cNvPr id="6" name="Picture 5">
            <a:extLst>
              <a:ext uri="{FF2B5EF4-FFF2-40B4-BE49-F238E27FC236}">
                <a16:creationId xmlns:a16="http://schemas.microsoft.com/office/drawing/2014/main" id="{034E6999-0A13-4C1F-9F11-E577F84BC2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582" y="1319740"/>
            <a:ext cx="2319017" cy="3100517"/>
          </a:xfrm>
          <a:prstGeom prst="rect">
            <a:avLst/>
          </a:prstGeom>
        </p:spPr>
      </p:pic>
      <p:pic>
        <p:nvPicPr>
          <p:cNvPr id="8" name="Picture 7" descr="A windmill next to a body of water&#10;&#10;Description automatically generated">
            <a:extLst>
              <a:ext uri="{FF2B5EF4-FFF2-40B4-BE49-F238E27FC236}">
                <a16:creationId xmlns:a16="http://schemas.microsoft.com/office/drawing/2014/main" id="{C6D17BBC-D534-4960-AB0E-B0F88838E4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60324" y="4987096"/>
            <a:ext cx="3224587" cy="1672624"/>
          </a:xfrm>
          <a:prstGeom prst="rect">
            <a:avLst/>
          </a:prstGeom>
        </p:spPr>
      </p:pic>
      <p:sp>
        <p:nvSpPr>
          <p:cNvPr id="9" name="TextBox 8">
            <a:extLst>
              <a:ext uri="{FF2B5EF4-FFF2-40B4-BE49-F238E27FC236}">
                <a16:creationId xmlns:a16="http://schemas.microsoft.com/office/drawing/2014/main" id="{1142A339-630F-47D6-B04F-024B5C059FA4}"/>
              </a:ext>
            </a:extLst>
          </p:cNvPr>
          <p:cNvSpPr txBox="1"/>
          <p:nvPr/>
        </p:nvSpPr>
        <p:spPr>
          <a:xfrm>
            <a:off x="2451599" y="2070447"/>
            <a:ext cx="4194320" cy="4031873"/>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t>Cape Wind was a proposed wind farm (130 turbines) off Cape Cod which was approved, but due to various setbacks fell apart in 2017 and is now defunct.</a:t>
            </a:r>
          </a:p>
        </p:txBody>
      </p:sp>
    </p:spTree>
    <p:extLst>
      <p:ext uri="{BB962C8B-B14F-4D97-AF65-F5344CB8AC3E}">
        <p14:creationId xmlns:p14="http://schemas.microsoft.com/office/powerpoint/2010/main" val="4186650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CB82B-C6EC-4B78-BEA6-8FF6864499EC}"/>
              </a:ext>
            </a:extLst>
          </p:cNvPr>
          <p:cNvSpPr>
            <a:spLocks noGrp="1"/>
          </p:cNvSpPr>
          <p:nvPr>
            <p:ph type="title"/>
          </p:nvPr>
        </p:nvSpPr>
        <p:spPr>
          <a:xfrm>
            <a:off x="292411" y="1024351"/>
            <a:ext cx="10972800" cy="11430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ln>
                  <a:solidFill>
                    <a:schemeClr val="bg1"/>
                  </a:solidFill>
                </a:ln>
                <a:solidFill>
                  <a:srgbClr val="0000CC"/>
                </a:solidFill>
              </a:rPr>
              <a:t>What is Wind?</a:t>
            </a:r>
            <a:endParaRPr lang="en-US" dirty="0"/>
          </a:p>
        </p:txBody>
      </p:sp>
      <p:sp>
        <p:nvSpPr>
          <p:cNvPr id="4" name="TextBox 3">
            <a:extLst>
              <a:ext uri="{FF2B5EF4-FFF2-40B4-BE49-F238E27FC236}">
                <a16:creationId xmlns:a16="http://schemas.microsoft.com/office/drawing/2014/main" id="{3E1E8D61-947F-477D-82E4-DFA4C3849840}"/>
              </a:ext>
            </a:extLst>
          </p:cNvPr>
          <p:cNvSpPr txBox="1"/>
          <p:nvPr/>
        </p:nvSpPr>
        <p:spPr>
          <a:xfrm>
            <a:off x="-52419" y="2144549"/>
            <a:ext cx="6096000" cy="2062103"/>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t>Wind is the air in motion! Just as a fan moves air, the Earth has a natural movement of air </a:t>
            </a:r>
          </a:p>
          <a:p>
            <a:pPr algn="ctr"/>
            <a:r>
              <a:rPr lang="en-US" sz="3200" dirty="0"/>
              <a:t>in the atmosphere. </a:t>
            </a:r>
          </a:p>
        </p:txBody>
      </p:sp>
      <p:sp>
        <p:nvSpPr>
          <p:cNvPr id="6" name="TextBox 5">
            <a:extLst>
              <a:ext uri="{FF2B5EF4-FFF2-40B4-BE49-F238E27FC236}">
                <a16:creationId xmlns:a16="http://schemas.microsoft.com/office/drawing/2014/main" id="{5DB62ECC-0E15-4BB5-8312-6D3FBE28FCD9}"/>
              </a:ext>
            </a:extLst>
          </p:cNvPr>
          <p:cNvSpPr txBox="1"/>
          <p:nvPr/>
        </p:nvSpPr>
        <p:spPr>
          <a:xfrm>
            <a:off x="6197699" y="1808870"/>
            <a:ext cx="6303389" cy="2246769"/>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800" dirty="0">
                <a:solidFill>
                  <a:srgbClr val="FF0000"/>
                </a:solidFill>
              </a:rPr>
              <a:t>HOT</a:t>
            </a:r>
            <a:r>
              <a:rPr lang="en-US" sz="2800" dirty="0"/>
              <a:t> air weighs less than </a:t>
            </a:r>
            <a:r>
              <a:rPr lang="en-US" sz="2800" dirty="0">
                <a:solidFill>
                  <a:srgbClr val="0000CC"/>
                </a:solidFill>
              </a:rPr>
              <a:t>COLD</a:t>
            </a:r>
            <a:r>
              <a:rPr lang="en-US" sz="2800" dirty="0"/>
              <a:t> air, so </a:t>
            </a:r>
            <a:br>
              <a:rPr lang="en-US" sz="2800" dirty="0"/>
            </a:br>
            <a:r>
              <a:rPr lang="en-US" sz="2800" dirty="0"/>
              <a:t>the hot air </a:t>
            </a:r>
            <a:r>
              <a:rPr lang="en-US" sz="2800" dirty="0">
                <a:solidFill>
                  <a:srgbClr val="FF0000"/>
                </a:solidFill>
              </a:rPr>
              <a:t>rises</a:t>
            </a:r>
            <a:r>
              <a:rPr lang="en-US" sz="2800" dirty="0"/>
              <a:t> and the </a:t>
            </a:r>
            <a:r>
              <a:rPr lang="en-US" sz="2800" dirty="0">
                <a:solidFill>
                  <a:srgbClr val="0000CC"/>
                </a:solidFill>
              </a:rPr>
              <a:t>cold</a:t>
            </a:r>
            <a:r>
              <a:rPr lang="en-US" sz="2800" dirty="0"/>
              <a:t> air </a:t>
            </a:r>
            <a:r>
              <a:rPr lang="en-US" sz="2800" dirty="0">
                <a:solidFill>
                  <a:srgbClr val="0000CC"/>
                </a:solidFill>
              </a:rPr>
              <a:t>sinks</a:t>
            </a:r>
            <a:r>
              <a:rPr lang="en-US" sz="2800" dirty="0"/>
              <a:t>!</a:t>
            </a:r>
            <a:br>
              <a:rPr lang="en-US" sz="2800" dirty="0"/>
            </a:br>
            <a:endParaRPr lang="en-US" sz="2800" dirty="0"/>
          </a:p>
          <a:p>
            <a:pPr algn="ctr"/>
            <a:r>
              <a:rPr lang="en-US" sz="2800" dirty="0"/>
              <a:t>When the </a:t>
            </a:r>
            <a:r>
              <a:rPr lang="en-US" sz="2800" dirty="0">
                <a:solidFill>
                  <a:srgbClr val="FF0000"/>
                </a:solidFill>
              </a:rPr>
              <a:t>warm air rises</a:t>
            </a:r>
            <a:r>
              <a:rPr lang="en-US" sz="2800" dirty="0"/>
              <a:t>, the </a:t>
            </a:r>
          </a:p>
          <a:p>
            <a:pPr algn="ctr"/>
            <a:r>
              <a:rPr lang="en-US" sz="2800" dirty="0"/>
              <a:t>cool air moves in to take its place!</a:t>
            </a:r>
          </a:p>
        </p:txBody>
      </p:sp>
      <p:sp>
        <p:nvSpPr>
          <p:cNvPr id="12" name="TextBox 11">
            <a:extLst>
              <a:ext uri="{FF2B5EF4-FFF2-40B4-BE49-F238E27FC236}">
                <a16:creationId xmlns:a16="http://schemas.microsoft.com/office/drawing/2014/main" id="{9375A2C8-45AF-4CA8-8C8C-F7B2206DCC5E}"/>
              </a:ext>
            </a:extLst>
          </p:cNvPr>
          <p:cNvSpPr txBox="1"/>
          <p:nvPr/>
        </p:nvSpPr>
        <p:spPr>
          <a:xfrm>
            <a:off x="7642302" y="1224095"/>
            <a:ext cx="3967739" cy="584775"/>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t>How is wind formed?</a:t>
            </a:r>
          </a:p>
        </p:txBody>
      </p:sp>
      <p:pic>
        <p:nvPicPr>
          <p:cNvPr id="16" name="Picture 15">
            <a:extLst>
              <a:ext uri="{FF2B5EF4-FFF2-40B4-BE49-F238E27FC236}">
                <a16:creationId xmlns:a16="http://schemas.microsoft.com/office/drawing/2014/main" id="{97348209-E8DD-442B-9D65-F815B633EE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153663"/>
            <a:ext cx="2448309" cy="2448309"/>
          </a:xfrm>
          <a:prstGeom prst="rect">
            <a:avLst/>
          </a:prstGeom>
        </p:spPr>
      </p:pic>
      <p:pic>
        <p:nvPicPr>
          <p:cNvPr id="18" name="Picture 17">
            <a:extLst>
              <a:ext uri="{FF2B5EF4-FFF2-40B4-BE49-F238E27FC236}">
                <a16:creationId xmlns:a16="http://schemas.microsoft.com/office/drawing/2014/main" id="{0C187DD7-5399-48FE-B457-8C0DBCFE4B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6108" y="4488778"/>
            <a:ext cx="2902703" cy="1936535"/>
          </a:xfrm>
          <a:prstGeom prst="rect">
            <a:avLst/>
          </a:prstGeom>
        </p:spPr>
      </p:pic>
      <p:pic>
        <p:nvPicPr>
          <p:cNvPr id="20" name="Picture 19" descr="Diagram&#10;&#10;Description automatically generated">
            <a:extLst>
              <a:ext uri="{FF2B5EF4-FFF2-40B4-BE49-F238E27FC236}">
                <a16:creationId xmlns:a16="http://schemas.microsoft.com/office/drawing/2014/main" id="{F857F03A-D973-47D3-9EF0-D9CA7BD9C1B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25393" y="4206652"/>
            <a:ext cx="3048000" cy="2286000"/>
          </a:xfrm>
          <a:prstGeom prst="rect">
            <a:avLst/>
          </a:prstGeom>
        </p:spPr>
      </p:pic>
    </p:spTree>
    <p:extLst>
      <p:ext uri="{BB962C8B-B14F-4D97-AF65-F5344CB8AC3E}">
        <p14:creationId xmlns:p14="http://schemas.microsoft.com/office/powerpoint/2010/main" val="1500003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CB82B-C6EC-4B78-BEA6-8FF6864499EC}"/>
              </a:ext>
            </a:extLst>
          </p:cNvPr>
          <p:cNvSpPr>
            <a:spLocks noGrp="1"/>
          </p:cNvSpPr>
          <p:nvPr>
            <p:ph type="title"/>
          </p:nvPr>
        </p:nvSpPr>
        <p:spPr>
          <a:xfrm>
            <a:off x="262676" y="661374"/>
            <a:ext cx="10972800" cy="11430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ln>
                  <a:solidFill>
                    <a:schemeClr val="bg1"/>
                  </a:solidFill>
                </a:ln>
                <a:solidFill>
                  <a:srgbClr val="0000CC"/>
                </a:solidFill>
              </a:rPr>
              <a:t>What is Wind?</a:t>
            </a:r>
            <a:endParaRPr lang="en-US" dirty="0"/>
          </a:p>
        </p:txBody>
      </p:sp>
      <p:sp>
        <p:nvSpPr>
          <p:cNvPr id="8" name="TextBox 7">
            <a:extLst>
              <a:ext uri="{FF2B5EF4-FFF2-40B4-BE49-F238E27FC236}">
                <a16:creationId xmlns:a16="http://schemas.microsoft.com/office/drawing/2014/main" id="{A1CC02C4-F0FF-48A6-80BC-BCA710CEE378}"/>
              </a:ext>
            </a:extLst>
          </p:cNvPr>
          <p:cNvSpPr txBox="1"/>
          <p:nvPr/>
        </p:nvSpPr>
        <p:spPr>
          <a:xfrm>
            <a:off x="735982" y="1833673"/>
            <a:ext cx="4718207" cy="2062103"/>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sz="3200" dirty="0"/>
              <a:t>During the day, </a:t>
            </a:r>
            <a:r>
              <a:rPr lang="en-US" sz="3200" dirty="0">
                <a:solidFill>
                  <a:srgbClr val="BE8C4A"/>
                </a:solidFill>
              </a:rPr>
              <a:t>LAND</a:t>
            </a:r>
            <a:r>
              <a:rPr lang="en-US" sz="3200" dirty="0"/>
              <a:t> (soil on earth's surface) </a:t>
            </a:r>
            <a:r>
              <a:rPr lang="en-US" sz="3200" dirty="0">
                <a:solidFill>
                  <a:srgbClr val="FF0000"/>
                </a:solidFill>
              </a:rPr>
              <a:t>heats up FASTER</a:t>
            </a:r>
            <a:r>
              <a:rPr lang="en-US" sz="3200" dirty="0"/>
              <a:t> than the </a:t>
            </a:r>
            <a:r>
              <a:rPr lang="en-US" sz="3200" dirty="0">
                <a:solidFill>
                  <a:srgbClr val="0000CC"/>
                </a:solidFill>
              </a:rPr>
              <a:t>WATER</a:t>
            </a:r>
            <a:r>
              <a:rPr lang="en-US" sz="3200" dirty="0"/>
              <a:t> (oceans and lakes).</a:t>
            </a:r>
          </a:p>
        </p:txBody>
      </p:sp>
      <p:sp>
        <p:nvSpPr>
          <p:cNvPr id="10" name="TextBox 9">
            <a:extLst>
              <a:ext uri="{FF2B5EF4-FFF2-40B4-BE49-F238E27FC236}">
                <a16:creationId xmlns:a16="http://schemas.microsoft.com/office/drawing/2014/main" id="{D3370119-E0A5-429D-9426-A67FE69495CA}"/>
              </a:ext>
            </a:extLst>
          </p:cNvPr>
          <p:cNvSpPr txBox="1"/>
          <p:nvPr/>
        </p:nvSpPr>
        <p:spPr>
          <a:xfrm>
            <a:off x="5664235" y="4577134"/>
            <a:ext cx="5184075" cy="1569660"/>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dirty="0"/>
              <a:t>At night, the </a:t>
            </a:r>
            <a:r>
              <a:rPr lang="en-US" sz="3200" dirty="0">
                <a:solidFill>
                  <a:srgbClr val="FF0000"/>
                </a:solidFill>
              </a:rPr>
              <a:t>ocean stores the heat </a:t>
            </a:r>
            <a:r>
              <a:rPr lang="en-US" sz="3200" dirty="0"/>
              <a:t>of the sun and the </a:t>
            </a:r>
            <a:r>
              <a:rPr lang="en-US" sz="3200" dirty="0">
                <a:solidFill>
                  <a:srgbClr val="0000CC"/>
                </a:solidFill>
              </a:rPr>
              <a:t>land cools down faster</a:t>
            </a:r>
            <a:r>
              <a:rPr lang="en-US" sz="3200" dirty="0"/>
              <a:t>. </a:t>
            </a:r>
          </a:p>
        </p:txBody>
      </p:sp>
      <p:pic>
        <p:nvPicPr>
          <p:cNvPr id="5" name="Picture 4">
            <a:extLst>
              <a:ext uri="{FF2B5EF4-FFF2-40B4-BE49-F238E27FC236}">
                <a16:creationId xmlns:a16="http://schemas.microsoft.com/office/drawing/2014/main" id="{540A730F-0D50-4E6C-84A1-F557E48476A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48195" y="1804374"/>
            <a:ext cx="5084956" cy="2184259"/>
          </a:xfrm>
          <a:prstGeom prst="rect">
            <a:avLst/>
          </a:prstGeom>
        </p:spPr>
      </p:pic>
      <p:pic>
        <p:nvPicPr>
          <p:cNvPr id="9" name="Picture 8">
            <a:extLst>
              <a:ext uri="{FF2B5EF4-FFF2-40B4-BE49-F238E27FC236}">
                <a16:creationId xmlns:a16="http://schemas.microsoft.com/office/drawing/2014/main" id="{5E899617-6CFE-4DE0-95A2-ABA6A9E1D9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83" y="4386736"/>
            <a:ext cx="4439213" cy="1950457"/>
          </a:xfrm>
          <a:prstGeom prst="rect">
            <a:avLst/>
          </a:prstGeom>
        </p:spPr>
      </p:pic>
    </p:spTree>
    <p:extLst>
      <p:ext uri="{BB962C8B-B14F-4D97-AF65-F5344CB8AC3E}">
        <p14:creationId xmlns:p14="http://schemas.microsoft.com/office/powerpoint/2010/main" val="942207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D1E7B-EDF3-4072-BAC6-D0164C82AD4C}"/>
              </a:ext>
            </a:extLst>
          </p:cNvPr>
          <p:cNvSpPr>
            <a:spLocks noGrp="1"/>
          </p:cNvSpPr>
          <p:nvPr>
            <p:ph type="title"/>
          </p:nvPr>
        </p:nvSpPr>
        <p:spPr>
          <a:xfrm>
            <a:off x="270235" y="615013"/>
            <a:ext cx="10972800" cy="11430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ln>
                  <a:solidFill>
                    <a:schemeClr val="bg1"/>
                  </a:solidFill>
                </a:ln>
                <a:solidFill>
                  <a:srgbClr val="0000CC"/>
                </a:solidFill>
              </a:rPr>
              <a:t>Windiness</a:t>
            </a:r>
            <a:endParaRPr lang="en-US" dirty="0"/>
          </a:p>
        </p:txBody>
      </p:sp>
      <p:sp>
        <p:nvSpPr>
          <p:cNvPr id="4" name="TextBox 3">
            <a:extLst>
              <a:ext uri="{FF2B5EF4-FFF2-40B4-BE49-F238E27FC236}">
                <a16:creationId xmlns:a16="http://schemas.microsoft.com/office/drawing/2014/main" id="{DB2A4C60-F89A-4634-B08F-174EE55AC619}"/>
              </a:ext>
            </a:extLst>
          </p:cNvPr>
          <p:cNvSpPr txBox="1"/>
          <p:nvPr/>
        </p:nvSpPr>
        <p:spPr>
          <a:xfrm>
            <a:off x="1947636" y="1533661"/>
            <a:ext cx="8688149" cy="830997"/>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dirty="0"/>
              <a:t>Due to a variety of factors (sunlight impact, topography, oceans, cities, etc.), some parts of the country are windier than others. </a:t>
            </a:r>
          </a:p>
        </p:txBody>
      </p:sp>
      <p:pic>
        <p:nvPicPr>
          <p:cNvPr id="14" name="Picture 13">
            <a:extLst>
              <a:ext uri="{FF2B5EF4-FFF2-40B4-BE49-F238E27FC236}">
                <a16:creationId xmlns:a16="http://schemas.microsoft.com/office/drawing/2014/main" id="{9CBDADCE-4F77-4BAC-9228-D34E694938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328" y="3024852"/>
            <a:ext cx="4901176" cy="3705921"/>
          </a:xfrm>
          <a:prstGeom prst="rect">
            <a:avLst/>
          </a:prstGeom>
        </p:spPr>
      </p:pic>
      <p:pic>
        <p:nvPicPr>
          <p:cNvPr id="16" name="Picture 15">
            <a:extLst>
              <a:ext uri="{FF2B5EF4-FFF2-40B4-BE49-F238E27FC236}">
                <a16:creationId xmlns:a16="http://schemas.microsoft.com/office/drawing/2014/main" id="{265608C2-687A-4365-AA36-8F91647A52E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04499" y="3002455"/>
            <a:ext cx="5120749" cy="3695765"/>
          </a:xfrm>
          <a:prstGeom prst="rect">
            <a:avLst/>
          </a:prstGeom>
        </p:spPr>
      </p:pic>
      <p:sp>
        <p:nvSpPr>
          <p:cNvPr id="17" name="TextBox 16">
            <a:extLst>
              <a:ext uri="{FF2B5EF4-FFF2-40B4-BE49-F238E27FC236}">
                <a16:creationId xmlns:a16="http://schemas.microsoft.com/office/drawing/2014/main" id="{9ECA1CD3-DDA4-4C6E-A4DB-599D02B5D09C}"/>
              </a:ext>
            </a:extLst>
          </p:cNvPr>
          <p:cNvSpPr txBox="1"/>
          <p:nvPr/>
        </p:nvSpPr>
        <p:spPr>
          <a:xfrm>
            <a:off x="6543258" y="2288485"/>
            <a:ext cx="5281991" cy="66697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867" i="1" dirty="0"/>
              <a:t>USA – Annual Average Offshore Wind Speed </a:t>
            </a:r>
            <a:br>
              <a:rPr lang="en-US" sz="1867" i="1" dirty="0"/>
            </a:br>
            <a:r>
              <a:rPr lang="en-US" sz="1867" i="1" dirty="0"/>
              <a:t>at 90m (off the ground)</a:t>
            </a:r>
          </a:p>
        </p:txBody>
      </p:sp>
      <p:sp>
        <p:nvSpPr>
          <p:cNvPr id="19" name="TextBox 18">
            <a:extLst>
              <a:ext uri="{FF2B5EF4-FFF2-40B4-BE49-F238E27FC236}">
                <a16:creationId xmlns:a16="http://schemas.microsoft.com/office/drawing/2014/main" id="{24E1FDD4-361A-42F2-9439-F8C720B4C9F5}"/>
              </a:ext>
            </a:extLst>
          </p:cNvPr>
          <p:cNvSpPr txBox="1"/>
          <p:nvPr/>
        </p:nvSpPr>
        <p:spPr>
          <a:xfrm>
            <a:off x="586329" y="2353009"/>
            <a:ext cx="4901176" cy="66697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1867" i="1" dirty="0"/>
              <a:t>USA – Annual Average Land Wind Speed </a:t>
            </a:r>
            <a:br>
              <a:rPr lang="en-US" sz="1867" i="1" dirty="0"/>
            </a:br>
            <a:r>
              <a:rPr lang="en-US" sz="1867" i="1" dirty="0"/>
              <a:t>at 80m (off the ground)</a:t>
            </a:r>
          </a:p>
        </p:txBody>
      </p:sp>
    </p:spTree>
    <p:extLst>
      <p:ext uri="{BB962C8B-B14F-4D97-AF65-F5344CB8AC3E}">
        <p14:creationId xmlns:p14="http://schemas.microsoft.com/office/powerpoint/2010/main" val="1553322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hart, surface chart&#10;&#10;Description automatically generated">
            <a:extLst>
              <a:ext uri="{FF2B5EF4-FFF2-40B4-BE49-F238E27FC236}">
                <a16:creationId xmlns:a16="http://schemas.microsoft.com/office/drawing/2014/main" id="{7CE31EA9-E4ED-C044-9F0F-88A12903D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62" y="1487986"/>
            <a:ext cx="3795047" cy="2296366"/>
          </a:xfrm>
          <a:prstGeom prst="rect">
            <a:avLst/>
          </a:prstGeom>
        </p:spPr>
      </p:pic>
      <p:sp>
        <p:nvSpPr>
          <p:cNvPr id="18" name="Rectangle 17">
            <a:extLst>
              <a:ext uri="{FF2B5EF4-FFF2-40B4-BE49-F238E27FC236}">
                <a16:creationId xmlns:a16="http://schemas.microsoft.com/office/drawing/2014/main" id="{E1A921FD-FD2D-D615-690B-4A83643B8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82FA74FC-565F-E60B-AD75-BDF17FE14385}"/>
              </a:ext>
            </a:extLst>
          </p:cNvPr>
          <p:cNvSpPr txBox="1">
            <a:spLocks/>
          </p:cNvSpPr>
          <p:nvPr/>
        </p:nvSpPr>
        <p:spPr>
          <a:xfrm>
            <a:off x="5021821" y="3812954"/>
            <a:ext cx="6465287" cy="15160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FFFFFF"/>
                </a:solidFill>
              </a:rPr>
              <a:t>Today we are …</a:t>
            </a:r>
          </a:p>
        </p:txBody>
      </p:sp>
      <p:sp>
        <p:nvSpPr>
          <p:cNvPr id="21" name="Subtitle 2">
            <a:extLst>
              <a:ext uri="{FF2B5EF4-FFF2-40B4-BE49-F238E27FC236}">
                <a16:creationId xmlns:a16="http://schemas.microsoft.com/office/drawing/2014/main" id="{D48D80A4-9FDA-F50B-BC78-28D55AB2FCFE}"/>
              </a:ext>
            </a:extLst>
          </p:cNvPr>
          <p:cNvSpPr txBox="1">
            <a:spLocks/>
          </p:cNvSpPr>
          <p:nvPr/>
        </p:nvSpPr>
        <p:spPr>
          <a:xfrm>
            <a:off x="5021821" y="5550568"/>
            <a:ext cx="6465286" cy="60255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rgbClr val="E7E6E6"/>
                </a:solidFill>
              </a:rPr>
              <a:t>Environmental / Mechanical Engineers</a:t>
            </a:r>
          </a:p>
        </p:txBody>
      </p:sp>
      <p:cxnSp>
        <p:nvCxnSpPr>
          <p:cNvPr id="22" name="Straight Connector 21">
            <a:extLst>
              <a:ext uri="{FF2B5EF4-FFF2-40B4-BE49-F238E27FC236}">
                <a16:creationId xmlns:a16="http://schemas.microsoft.com/office/drawing/2014/main" id="{BF96614C-93E2-B4AC-4BA0-49F1057F76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3" name="Picture 22" descr="A group of wind turbines&#10;&#10;Description automatically generated with medium confidence">
            <a:extLst>
              <a:ext uri="{FF2B5EF4-FFF2-40B4-BE49-F238E27FC236}">
                <a16:creationId xmlns:a16="http://schemas.microsoft.com/office/drawing/2014/main" id="{B3724EF8-40B5-697B-21DB-8259C6B091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7485" y="48239"/>
            <a:ext cx="6024728" cy="3389914"/>
          </a:xfrm>
          <a:prstGeom prst="rect">
            <a:avLst/>
          </a:prstGeom>
        </p:spPr>
      </p:pic>
      <p:pic>
        <p:nvPicPr>
          <p:cNvPr id="24" name="Picture 23" descr="Diagram&#10;&#10;Description automatically generated">
            <a:extLst>
              <a:ext uri="{FF2B5EF4-FFF2-40B4-BE49-F238E27FC236}">
                <a16:creationId xmlns:a16="http://schemas.microsoft.com/office/drawing/2014/main" id="{E3F0869E-8767-C4C6-D715-65B9F5B1BF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428" y="3455518"/>
            <a:ext cx="3831780" cy="3030981"/>
          </a:xfrm>
          <a:prstGeom prst="rect">
            <a:avLst/>
          </a:prstGeom>
        </p:spPr>
      </p:pic>
      <p:pic>
        <p:nvPicPr>
          <p:cNvPr id="25" name="Picture 24" descr="A picture containing pepper, vegetable&#10;&#10;Description automatically generated">
            <a:extLst>
              <a:ext uri="{FF2B5EF4-FFF2-40B4-BE49-F238E27FC236}">
                <a16:creationId xmlns:a16="http://schemas.microsoft.com/office/drawing/2014/main" id="{ADC54A66-0DD3-F0BC-E421-9DFED0C4D4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2864" y="198977"/>
            <a:ext cx="3649007" cy="1928651"/>
          </a:xfrm>
          <a:prstGeom prst="rect">
            <a:avLst/>
          </a:prstGeom>
        </p:spPr>
      </p:pic>
    </p:spTree>
    <p:extLst>
      <p:ext uri="{BB962C8B-B14F-4D97-AF65-F5344CB8AC3E}">
        <p14:creationId xmlns:p14="http://schemas.microsoft.com/office/powerpoint/2010/main" val="14098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700"/>
                                        <p:tgtEl>
                                          <p:spTgt spid="21">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7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D1E7B-EDF3-4072-BAC6-D0164C82AD4C}"/>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ln>
                  <a:solidFill>
                    <a:schemeClr val="bg1"/>
                  </a:solidFill>
                </a:ln>
                <a:solidFill>
                  <a:srgbClr val="0000CC"/>
                </a:solidFill>
              </a:rPr>
              <a:t>Windy City</a:t>
            </a:r>
            <a:endParaRPr lang="en-US" dirty="0"/>
          </a:p>
        </p:txBody>
      </p:sp>
      <p:sp>
        <p:nvSpPr>
          <p:cNvPr id="6" name="TextBox 5">
            <a:extLst>
              <a:ext uri="{FF2B5EF4-FFF2-40B4-BE49-F238E27FC236}">
                <a16:creationId xmlns:a16="http://schemas.microsoft.com/office/drawing/2014/main" id="{381986A7-FBDD-44A6-8364-52ABB9D3BFD5}"/>
              </a:ext>
            </a:extLst>
          </p:cNvPr>
          <p:cNvSpPr txBox="1"/>
          <p:nvPr/>
        </p:nvSpPr>
        <p:spPr>
          <a:xfrm>
            <a:off x="1182171" y="1417639"/>
            <a:ext cx="5114397" cy="1815882"/>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800" dirty="0"/>
              <a:t>You may have heard Chicago called “the Windy City”. </a:t>
            </a:r>
            <a:br>
              <a:rPr lang="en-US" sz="2800" dirty="0"/>
            </a:br>
            <a:r>
              <a:rPr lang="en-US" sz="2800" dirty="0"/>
              <a:t>In Chicago, the average wind speed is </a:t>
            </a:r>
            <a:r>
              <a:rPr lang="en-US" sz="2800" b="1" dirty="0"/>
              <a:t>10.3mph</a:t>
            </a:r>
          </a:p>
        </p:txBody>
      </p:sp>
      <p:pic>
        <p:nvPicPr>
          <p:cNvPr id="8" name="Picture 7">
            <a:extLst>
              <a:ext uri="{FF2B5EF4-FFF2-40B4-BE49-F238E27FC236}">
                <a16:creationId xmlns:a16="http://schemas.microsoft.com/office/drawing/2014/main" id="{A3ACE1B0-10E3-4AE0-B65F-CFB3E450AC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1010" y="3373049"/>
            <a:ext cx="4861943" cy="3210312"/>
          </a:xfrm>
          <a:prstGeom prst="rect">
            <a:avLst/>
          </a:prstGeom>
        </p:spPr>
      </p:pic>
      <p:pic>
        <p:nvPicPr>
          <p:cNvPr id="10" name="Picture 9" descr="A picture containing water, outdoor, building, large&#10;&#10;Description automatically generated">
            <a:extLst>
              <a:ext uri="{FF2B5EF4-FFF2-40B4-BE49-F238E27FC236}">
                <a16:creationId xmlns:a16="http://schemas.microsoft.com/office/drawing/2014/main" id="{1981EC73-0D4F-46B3-A355-A38D157B3C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1146" y="1377980"/>
            <a:ext cx="4143297" cy="1689191"/>
          </a:xfrm>
          <a:prstGeom prst="rect">
            <a:avLst/>
          </a:prstGeom>
        </p:spPr>
      </p:pic>
      <p:sp>
        <p:nvSpPr>
          <p:cNvPr id="3" name="TextBox 2">
            <a:extLst>
              <a:ext uri="{FF2B5EF4-FFF2-40B4-BE49-F238E27FC236}">
                <a16:creationId xmlns:a16="http://schemas.microsoft.com/office/drawing/2014/main" id="{45E979D3-751D-48F7-AC9F-9E398D9C8D8D}"/>
              </a:ext>
            </a:extLst>
          </p:cNvPr>
          <p:cNvSpPr txBox="1"/>
          <p:nvPr/>
        </p:nvSpPr>
        <p:spPr>
          <a:xfrm>
            <a:off x="6482498" y="3947153"/>
            <a:ext cx="4462021" cy="2062103"/>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t>Boston is even windier! </a:t>
            </a:r>
            <a:br>
              <a:rPr lang="en-US" sz="3200" dirty="0"/>
            </a:br>
            <a:br>
              <a:rPr lang="en-US" sz="3200" dirty="0"/>
            </a:br>
            <a:r>
              <a:rPr lang="en-US" sz="3200" dirty="0"/>
              <a:t>On average, Boston’s wind speed is </a:t>
            </a:r>
            <a:r>
              <a:rPr lang="en-US" sz="3200" b="1" dirty="0"/>
              <a:t>12.4mph</a:t>
            </a:r>
            <a:r>
              <a:rPr lang="en-US" sz="3200" dirty="0"/>
              <a:t> </a:t>
            </a:r>
          </a:p>
        </p:txBody>
      </p:sp>
    </p:spTree>
    <p:extLst>
      <p:ext uri="{BB962C8B-B14F-4D97-AF65-F5344CB8AC3E}">
        <p14:creationId xmlns:p14="http://schemas.microsoft.com/office/powerpoint/2010/main" val="1515458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98EB-1C3F-4275-A794-7A8BCB5061F1}"/>
              </a:ext>
            </a:extLst>
          </p:cNvPr>
          <p:cNvSpPr>
            <a:spLocks noGrp="1"/>
          </p:cNvSpPr>
          <p:nvPr>
            <p:ph type="title"/>
          </p:nvPr>
        </p:nvSpPr>
        <p:spPr>
          <a:xfrm>
            <a:off x="260808" y="877954"/>
            <a:ext cx="10972800" cy="11430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ln>
                  <a:solidFill>
                    <a:schemeClr val="bg1"/>
                  </a:solidFill>
                </a:ln>
                <a:solidFill>
                  <a:srgbClr val="0000CC"/>
                </a:solidFill>
              </a:rPr>
              <a:t>Wind Energy Use</a:t>
            </a:r>
            <a:endParaRPr lang="en-US" dirty="0"/>
          </a:p>
        </p:txBody>
      </p:sp>
      <p:pic>
        <p:nvPicPr>
          <p:cNvPr id="4" name="Picture 3">
            <a:extLst>
              <a:ext uri="{FF2B5EF4-FFF2-40B4-BE49-F238E27FC236}">
                <a16:creationId xmlns:a16="http://schemas.microsoft.com/office/drawing/2014/main" id="{FC429464-F6A7-4BA0-8347-6B21E8997B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69941" y="1769993"/>
            <a:ext cx="5652119" cy="4813368"/>
          </a:xfrm>
          <a:prstGeom prst="rect">
            <a:avLst/>
          </a:prstGeom>
        </p:spPr>
      </p:pic>
    </p:spTree>
    <p:extLst>
      <p:ext uri="{BB962C8B-B14F-4D97-AF65-F5344CB8AC3E}">
        <p14:creationId xmlns:p14="http://schemas.microsoft.com/office/powerpoint/2010/main" val="171583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F466D-014C-4A8C-9404-6060F054C28B}"/>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ln>
                  <a:solidFill>
                    <a:schemeClr val="bg1"/>
                  </a:solidFill>
                </a:ln>
                <a:solidFill>
                  <a:srgbClr val="0000CC"/>
                </a:solidFill>
              </a:rPr>
              <a:t>Capturing Wind Energy</a:t>
            </a:r>
            <a:endParaRPr lang="en-US" dirty="0"/>
          </a:p>
        </p:txBody>
      </p:sp>
      <p:pic>
        <p:nvPicPr>
          <p:cNvPr id="3" name="Online Media 2" title="How does a wind turbine work? | Sustainability - ACCIONA">
            <a:hlinkClick r:id="" action="ppaction://media"/>
            <a:extLst>
              <a:ext uri="{FF2B5EF4-FFF2-40B4-BE49-F238E27FC236}">
                <a16:creationId xmlns:a16="http://schemas.microsoft.com/office/drawing/2014/main" id="{01A5E855-9EFF-4444-9A13-D30B129176BB}"/>
              </a:ext>
            </a:extLst>
          </p:cNvPr>
          <p:cNvPicPr>
            <a:picLocks noRot="1" noChangeAspect="1"/>
          </p:cNvPicPr>
          <p:nvPr>
            <a:videoFile r:link="rId1"/>
          </p:nvPr>
        </p:nvPicPr>
        <p:blipFill>
          <a:blip r:embed="rId3"/>
          <a:stretch>
            <a:fillRect/>
          </a:stretch>
        </p:blipFill>
        <p:spPr>
          <a:xfrm>
            <a:off x="2032000" y="1417639"/>
            <a:ext cx="8128000" cy="4572000"/>
          </a:xfrm>
          <a:prstGeom prst="rect">
            <a:avLst/>
          </a:prstGeom>
        </p:spPr>
      </p:pic>
    </p:spTree>
    <p:extLst>
      <p:ext uri="{BB962C8B-B14F-4D97-AF65-F5344CB8AC3E}">
        <p14:creationId xmlns:p14="http://schemas.microsoft.com/office/powerpoint/2010/main" val="190298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8C55-04B2-4153-9439-0514D4466E85}"/>
              </a:ext>
            </a:extLst>
          </p:cNvPr>
          <p:cNvSpPr>
            <a:spLocks noGrp="1"/>
          </p:cNvSpPr>
          <p:nvPr>
            <p:ph type="title"/>
          </p:nvPr>
        </p:nvSpPr>
        <p:spPr>
          <a:xfrm>
            <a:off x="213674" y="938094"/>
            <a:ext cx="10972800" cy="11430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ln>
                  <a:solidFill>
                    <a:schemeClr val="bg1"/>
                  </a:solidFill>
                </a:ln>
                <a:solidFill>
                  <a:srgbClr val="0000CC"/>
                </a:solidFill>
              </a:rPr>
              <a:t>Wind Speed Scale</a:t>
            </a:r>
            <a:endParaRPr lang="en-US" dirty="0"/>
          </a:p>
        </p:txBody>
      </p:sp>
      <p:sp>
        <p:nvSpPr>
          <p:cNvPr id="4" name="TextBox 3">
            <a:extLst>
              <a:ext uri="{FF2B5EF4-FFF2-40B4-BE49-F238E27FC236}">
                <a16:creationId xmlns:a16="http://schemas.microsoft.com/office/drawing/2014/main" id="{62727CF3-FA42-4128-9AD0-D84B874F005A}"/>
              </a:ext>
            </a:extLst>
          </p:cNvPr>
          <p:cNvSpPr txBox="1"/>
          <p:nvPr/>
        </p:nvSpPr>
        <p:spPr>
          <a:xfrm>
            <a:off x="4134075" y="205591"/>
            <a:ext cx="7776116" cy="2062103"/>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b="1" dirty="0"/>
              <a:t>Beaufort wind force scale</a:t>
            </a:r>
            <a:br>
              <a:rPr lang="en-US" sz="3200" dirty="0"/>
            </a:br>
            <a:r>
              <a:rPr lang="en-US" sz="3200" dirty="0"/>
              <a:t>This scale relates the wind speed to observed conditions at sea or on land (i.e. what effect the wind is having on things)</a:t>
            </a:r>
          </a:p>
        </p:txBody>
      </p:sp>
      <p:pic>
        <p:nvPicPr>
          <p:cNvPr id="6" name="Picture 5">
            <a:extLst>
              <a:ext uri="{FF2B5EF4-FFF2-40B4-BE49-F238E27FC236}">
                <a16:creationId xmlns:a16="http://schemas.microsoft.com/office/drawing/2014/main" id="{7EA3D876-A10E-4729-85D8-2FAFE54136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35543" y="2556777"/>
            <a:ext cx="4874648" cy="4176313"/>
          </a:xfrm>
          <a:prstGeom prst="rect">
            <a:avLst/>
          </a:prstGeom>
        </p:spPr>
      </p:pic>
      <p:pic>
        <p:nvPicPr>
          <p:cNvPr id="10" name="Picture 9" descr="A body of water with a mountain in the background&#10;&#10;Description automatically generated">
            <a:extLst>
              <a:ext uri="{FF2B5EF4-FFF2-40B4-BE49-F238E27FC236}">
                <a16:creationId xmlns:a16="http://schemas.microsoft.com/office/drawing/2014/main" id="{A0132963-C890-4838-9D4E-05EC2FAF46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5808" y="2831196"/>
            <a:ext cx="2480185" cy="1600440"/>
          </a:xfrm>
          <a:prstGeom prst="rect">
            <a:avLst/>
          </a:prstGeom>
        </p:spPr>
      </p:pic>
      <p:pic>
        <p:nvPicPr>
          <p:cNvPr id="12" name="Picture 11" descr="A picture containing outdoor, vehicle, snow, person&#10;&#10;Description automatically generated">
            <a:extLst>
              <a:ext uri="{FF2B5EF4-FFF2-40B4-BE49-F238E27FC236}">
                <a16:creationId xmlns:a16="http://schemas.microsoft.com/office/drawing/2014/main" id="{14BE3827-6037-4CFB-8B1B-2E3B3B3DAE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95" y="4747618"/>
            <a:ext cx="3401484" cy="1955853"/>
          </a:xfrm>
          <a:prstGeom prst="rect">
            <a:avLst/>
          </a:prstGeom>
        </p:spPr>
      </p:pic>
      <p:sp>
        <p:nvSpPr>
          <p:cNvPr id="13" name="TextBox 12">
            <a:extLst>
              <a:ext uri="{FF2B5EF4-FFF2-40B4-BE49-F238E27FC236}">
                <a16:creationId xmlns:a16="http://schemas.microsoft.com/office/drawing/2014/main" id="{241DC86A-A53E-40F7-853C-6DE32DD4946E}"/>
              </a:ext>
            </a:extLst>
          </p:cNvPr>
          <p:cNvSpPr txBox="1"/>
          <p:nvPr/>
        </p:nvSpPr>
        <p:spPr>
          <a:xfrm>
            <a:off x="2949728" y="2921737"/>
            <a:ext cx="1417444" cy="46166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dirty="0"/>
              <a:t>Force 0</a:t>
            </a:r>
          </a:p>
        </p:txBody>
      </p:sp>
      <p:sp>
        <p:nvSpPr>
          <p:cNvPr id="15" name="TextBox 14">
            <a:extLst>
              <a:ext uri="{FF2B5EF4-FFF2-40B4-BE49-F238E27FC236}">
                <a16:creationId xmlns:a16="http://schemas.microsoft.com/office/drawing/2014/main" id="{72170FD0-BF9C-4692-AA5E-838A3355AEF0}"/>
              </a:ext>
            </a:extLst>
          </p:cNvPr>
          <p:cNvSpPr txBox="1"/>
          <p:nvPr/>
        </p:nvSpPr>
        <p:spPr>
          <a:xfrm>
            <a:off x="3054349" y="4254919"/>
            <a:ext cx="1417444" cy="46166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dirty="0"/>
              <a:t>Force 12</a:t>
            </a:r>
          </a:p>
        </p:txBody>
      </p:sp>
      <p:pic>
        <p:nvPicPr>
          <p:cNvPr id="17" name="Picture 16" descr="A picture containing outdoor, car, sitting, snow&#10;&#10;Description automatically generated">
            <a:extLst>
              <a:ext uri="{FF2B5EF4-FFF2-40B4-BE49-F238E27FC236}">
                <a16:creationId xmlns:a16="http://schemas.microsoft.com/office/drawing/2014/main" id="{59782D85-DAF3-44DE-B040-CF243D9F40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6463" y="4747617"/>
            <a:ext cx="3228411" cy="1985472"/>
          </a:xfrm>
          <a:prstGeom prst="rect">
            <a:avLst/>
          </a:prstGeom>
        </p:spPr>
      </p:pic>
      <p:pic>
        <p:nvPicPr>
          <p:cNvPr id="19" name="Picture 18">
            <a:extLst>
              <a:ext uri="{FF2B5EF4-FFF2-40B4-BE49-F238E27FC236}">
                <a16:creationId xmlns:a16="http://schemas.microsoft.com/office/drawing/2014/main" id="{0E682C5A-1531-444D-9E06-36150E786F2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58528" y="2831660"/>
            <a:ext cx="2728245" cy="1600571"/>
          </a:xfrm>
          <a:prstGeom prst="rect">
            <a:avLst/>
          </a:prstGeom>
        </p:spPr>
      </p:pic>
    </p:spTree>
    <p:extLst>
      <p:ext uri="{BB962C8B-B14F-4D97-AF65-F5344CB8AC3E}">
        <p14:creationId xmlns:p14="http://schemas.microsoft.com/office/powerpoint/2010/main" val="3900819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EAE98-DDF3-4BAF-8861-05E91BB45358}"/>
              </a:ext>
            </a:extLst>
          </p:cNvPr>
          <p:cNvSpPr>
            <a:spLocks noGrp="1"/>
          </p:cNvSpPr>
          <p:nvPr>
            <p:ph type="title"/>
          </p:nvPr>
        </p:nvSpPr>
        <p:spPr>
          <a:xfrm>
            <a:off x="708221" y="1350341"/>
            <a:ext cx="10972800" cy="13014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b="1" i="1" dirty="0">
                <a:ln>
                  <a:solidFill>
                    <a:schemeClr val="bg1"/>
                  </a:solidFill>
                </a:ln>
                <a:solidFill>
                  <a:srgbClr val="0000CC"/>
                </a:solidFill>
              </a:rPr>
              <a:t>What do Wind Turbines </a:t>
            </a:r>
            <a:br>
              <a:rPr lang="en-US" b="1" i="1" dirty="0">
                <a:ln>
                  <a:solidFill>
                    <a:schemeClr val="bg1"/>
                  </a:solidFill>
                </a:ln>
                <a:solidFill>
                  <a:srgbClr val="0000CC"/>
                </a:solidFill>
              </a:rPr>
            </a:br>
            <a:r>
              <a:rPr lang="en-US" b="1" i="1" dirty="0">
                <a:ln>
                  <a:solidFill>
                    <a:schemeClr val="bg1"/>
                  </a:solidFill>
                </a:ln>
                <a:solidFill>
                  <a:srgbClr val="0000CC"/>
                </a:solidFill>
              </a:rPr>
              <a:t>do in High Winds?</a:t>
            </a:r>
            <a:endParaRPr lang="en-US" dirty="0"/>
          </a:p>
        </p:txBody>
      </p:sp>
      <p:pic>
        <p:nvPicPr>
          <p:cNvPr id="5" name="Picture 4">
            <a:extLst>
              <a:ext uri="{FF2B5EF4-FFF2-40B4-BE49-F238E27FC236}">
                <a16:creationId xmlns:a16="http://schemas.microsoft.com/office/drawing/2014/main" id="{84F3F4D2-F3C8-4FC5-934C-8AB3D380BC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30404" y="5115365"/>
            <a:ext cx="3753375" cy="1651231"/>
          </a:xfrm>
          <a:prstGeom prst="rect">
            <a:avLst/>
          </a:prstGeom>
        </p:spPr>
      </p:pic>
      <p:pic>
        <p:nvPicPr>
          <p:cNvPr id="7" name="Picture 6">
            <a:extLst>
              <a:ext uri="{FF2B5EF4-FFF2-40B4-BE49-F238E27FC236}">
                <a16:creationId xmlns:a16="http://schemas.microsoft.com/office/drawing/2014/main" id="{9A48508B-5AFC-4347-A32F-3EC98C6DB4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8789" y="2849333"/>
            <a:ext cx="3131499" cy="2073395"/>
          </a:xfrm>
          <a:prstGeom prst="rect">
            <a:avLst/>
          </a:prstGeom>
        </p:spPr>
      </p:pic>
      <p:sp>
        <p:nvSpPr>
          <p:cNvPr id="8" name="TextBox 7">
            <a:extLst>
              <a:ext uri="{FF2B5EF4-FFF2-40B4-BE49-F238E27FC236}">
                <a16:creationId xmlns:a16="http://schemas.microsoft.com/office/drawing/2014/main" id="{1DBD48A3-2CBC-4CFB-9A87-04AC51361D68}"/>
              </a:ext>
            </a:extLst>
          </p:cNvPr>
          <p:cNvSpPr txBox="1"/>
          <p:nvPr/>
        </p:nvSpPr>
        <p:spPr>
          <a:xfrm>
            <a:off x="1012082" y="2036392"/>
            <a:ext cx="3558479" cy="1569660"/>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t>Brakes to slow the rotation of the blades</a:t>
            </a:r>
          </a:p>
        </p:txBody>
      </p:sp>
      <p:pic>
        <p:nvPicPr>
          <p:cNvPr id="10" name="Picture 9" descr="Diagram&#10;&#10;Description automatically generated">
            <a:extLst>
              <a:ext uri="{FF2B5EF4-FFF2-40B4-BE49-F238E27FC236}">
                <a16:creationId xmlns:a16="http://schemas.microsoft.com/office/drawing/2014/main" id="{284740AF-2152-49CE-9746-B1E71AFF45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8528" y="3608109"/>
            <a:ext cx="3845588" cy="2874577"/>
          </a:xfrm>
          <a:prstGeom prst="rect">
            <a:avLst/>
          </a:prstGeom>
        </p:spPr>
      </p:pic>
      <p:sp>
        <p:nvSpPr>
          <p:cNvPr id="12" name="TextBox 11">
            <a:extLst>
              <a:ext uri="{FF2B5EF4-FFF2-40B4-BE49-F238E27FC236}">
                <a16:creationId xmlns:a16="http://schemas.microsoft.com/office/drawing/2014/main" id="{E93AFEF9-D401-4693-A447-8E1886CEC695}"/>
              </a:ext>
            </a:extLst>
          </p:cNvPr>
          <p:cNvSpPr txBox="1"/>
          <p:nvPr/>
        </p:nvSpPr>
        <p:spPr>
          <a:xfrm>
            <a:off x="7925300" y="1658688"/>
            <a:ext cx="3558479" cy="1107996"/>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t>Rotate the blades’ pitch into the wind, keeping them from spinning (called “feathering”)</a:t>
            </a:r>
          </a:p>
        </p:txBody>
      </p:sp>
    </p:spTree>
    <p:extLst>
      <p:ext uri="{BB962C8B-B14F-4D97-AF65-F5344CB8AC3E}">
        <p14:creationId xmlns:p14="http://schemas.microsoft.com/office/powerpoint/2010/main" val="3701878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EAE98-DDF3-4BAF-8861-05E91BB45358}"/>
              </a:ext>
            </a:extLst>
          </p:cNvPr>
          <p:cNvSpPr>
            <a:spLocks noGrp="1"/>
          </p:cNvSpPr>
          <p:nvPr>
            <p:ph type="title"/>
          </p:nvPr>
        </p:nvSpPr>
        <p:spPr>
          <a:xfrm>
            <a:off x="8612957" y="171930"/>
            <a:ext cx="3392127" cy="13014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b="1" i="1" dirty="0">
                <a:ln>
                  <a:solidFill>
                    <a:schemeClr val="bg1"/>
                  </a:solidFill>
                </a:ln>
                <a:solidFill>
                  <a:srgbClr val="0000CC"/>
                </a:solidFill>
              </a:rPr>
              <a:t>What do Wind Turbines </a:t>
            </a:r>
            <a:br>
              <a:rPr lang="en-US" b="1" i="1" dirty="0">
                <a:ln>
                  <a:solidFill>
                    <a:schemeClr val="bg1"/>
                  </a:solidFill>
                </a:ln>
                <a:solidFill>
                  <a:srgbClr val="0000CC"/>
                </a:solidFill>
              </a:rPr>
            </a:br>
            <a:r>
              <a:rPr lang="en-US" b="1" i="1" dirty="0">
                <a:ln>
                  <a:solidFill>
                    <a:schemeClr val="bg1"/>
                  </a:solidFill>
                </a:ln>
                <a:solidFill>
                  <a:srgbClr val="0000CC"/>
                </a:solidFill>
              </a:rPr>
              <a:t>do in High Winds?</a:t>
            </a:r>
            <a:endParaRPr lang="en-US" dirty="0"/>
          </a:p>
        </p:txBody>
      </p:sp>
      <p:pic>
        <p:nvPicPr>
          <p:cNvPr id="3" name="Online Media 7" title="Wind turbine overspeed WTG over speed">
            <a:hlinkClick r:id="" action="ppaction://media"/>
            <a:extLst>
              <a:ext uri="{FF2B5EF4-FFF2-40B4-BE49-F238E27FC236}">
                <a16:creationId xmlns:a16="http://schemas.microsoft.com/office/drawing/2014/main" id="{A9CB98CD-2263-4C3B-91AE-D6FF84B0FE0B}"/>
              </a:ext>
            </a:extLst>
          </p:cNvPr>
          <p:cNvPicPr>
            <a:picLocks noRot="1" noChangeAspect="1"/>
          </p:cNvPicPr>
          <p:nvPr>
            <a:videoFile r:link="rId1"/>
          </p:nvPr>
        </p:nvPicPr>
        <p:blipFill>
          <a:blip r:embed="rId3"/>
          <a:stretch>
            <a:fillRect/>
          </a:stretch>
        </p:blipFill>
        <p:spPr>
          <a:xfrm>
            <a:off x="8320059" y="2964451"/>
            <a:ext cx="3392127" cy="2542248"/>
          </a:xfrm>
          <a:prstGeom prst="rect">
            <a:avLst/>
          </a:prstGeom>
        </p:spPr>
      </p:pic>
      <p:pic>
        <p:nvPicPr>
          <p:cNvPr id="5" name="Picture 4">
            <a:extLst>
              <a:ext uri="{FF2B5EF4-FFF2-40B4-BE49-F238E27FC236}">
                <a16:creationId xmlns:a16="http://schemas.microsoft.com/office/drawing/2014/main" id="{84F3F4D2-F3C8-4FC5-934C-8AB3D380BC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5701" y="3409959"/>
            <a:ext cx="3753375" cy="1651231"/>
          </a:xfrm>
          <a:prstGeom prst="rect">
            <a:avLst/>
          </a:prstGeom>
        </p:spPr>
      </p:pic>
      <p:sp>
        <p:nvSpPr>
          <p:cNvPr id="8" name="TextBox 7">
            <a:extLst>
              <a:ext uri="{FF2B5EF4-FFF2-40B4-BE49-F238E27FC236}">
                <a16:creationId xmlns:a16="http://schemas.microsoft.com/office/drawing/2014/main" id="{1DBD48A3-2CBC-4CFB-9A87-04AC51361D68}"/>
              </a:ext>
            </a:extLst>
          </p:cNvPr>
          <p:cNvSpPr txBox="1"/>
          <p:nvPr/>
        </p:nvSpPr>
        <p:spPr>
          <a:xfrm>
            <a:off x="508355" y="1885621"/>
            <a:ext cx="3558479" cy="1569660"/>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t>Brakes to slow the rotation of the blades</a:t>
            </a:r>
          </a:p>
        </p:txBody>
      </p:sp>
      <p:pic>
        <p:nvPicPr>
          <p:cNvPr id="10" name="Picture 9" descr="Diagram&#10;&#10;Description automatically generated">
            <a:extLst>
              <a:ext uri="{FF2B5EF4-FFF2-40B4-BE49-F238E27FC236}">
                <a16:creationId xmlns:a16="http://schemas.microsoft.com/office/drawing/2014/main" id="{284740AF-2152-49CE-9746-B1E71AFF454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9131" y="3530140"/>
            <a:ext cx="3845588" cy="2874577"/>
          </a:xfrm>
          <a:prstGeom prst="rect">
            <a:avLst/>
          </a:prstGeom>
        </p:spPr>
      </p:pic>
      <p:sp>
        <p:nvSpPr>
          <p:cNvPr id="12" name="TextBox 11">
            <a:extLst>
              <a:ext uri="{FF2B5EF4-FFF2-40B4-BE49-F238E27FC236}">
                <a16:creationId xmlns:a16="http://schemas.microsoft.com/office/drawing/2014/main" id="{E93AFEF9-D401-4693-A447-8E1886CEC695}"/>
              </a:ext>
            </a:extLst>
          </p:cNvPr>
          <p:cNvSpPr txBox="1"/>
          <p:nvPr/>
        </p:nvSpPr>
        <p:spPr>
          <a:xfrm>
            <a:off x="4414207" y="1885621"/>
            <a:ext cx="3558479" cy="1107996"/>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t>Rotate the blades into the wind, keeping them from spinning (called “feathering”)</a:t>
            </a:r>
          </a:p>
        </p:txBody>
      </p:sp>
      <p:sp>
        <p:nvSpPr>
          <p:cNvPr id="13" name="TextBox 12">
            <a:extLst>
              <a:ext uri="{FF2B5EF4-FFF2-40B4-BE49-F238E27FC236}">
                <a16:creationId xmlns:a16="http://schemas.microsoft.com/office/drawing/2014/main" id="{8FCC3E3F-F576-404C-B354-A044D9050C48}"/>
              </a:ext>
            </a:extLst>
          </p:cNvPr>
          <p:cNvSpPr txBox="1"/>
          <p:nvPr/>
        </p:nvSpPr>
        <p:spPr>
          <a:xfrm>
            <a:off x="9175960" y="2178794"/>
            <a:ext cx="1754457" cy="74879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33" dirty="0"/>
              <a:t>Or if things go wrong…</a:t>
            </a:r>
          </a:p>
        </p:txBody>
      </p:sp>
    </p:spTree>
    <p:extLst>
      <p:ext uri="{BB962C8B-B14F-4D97-AF65-F5344CB8AC3E}">
        <p14:creationId xmlns:p14="http://schemas.microsoft.com/office/powerpoint/2010/main" val="140826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EAE98-DDF3-4BAF-8861-05E91BB45358}"/>
              </a:ext>
            </a:extLst>
          </p:cNvPr>
          <p:cNvSpPr>
            <a:spLocks noGrp="1"/>
          </p:cNvSpPr>
          <p:nvPr>
            <p:ph type="title"/>
          </p:nvPr>
        </p:nvSpPr>
        <p:spPr>
          <a:xfrm>
            <a:off x="8750299" y="274638"/>
            <a:ext cx="3209925" cy="130140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b="1" i="1" dirty="0">
                <a:ln>
                  <a:solidFill>
                    <a:schemeClr val="bg1"/>
                  </a:solidFill>
                </a:ln>
                <a:solidFill>
                  <a:srgbClr val="0000CC"/>
                </a:solidFill>
              </a:rPr>
              <a:t>What do Wind Turbines </a:t>
            </a:r>
            <a:br>
              <a:rPr lang="en-US" b="1" i="1" dirty="0">
                <a:ln>
                  <a:solidFill>
                    <a:schemeClr val="bg1"/>
                  </a:solidFill>
                </a:ln>
                <a:solidFill>
                  <a:srgbClr val="0000CC"/>
                </a:solidFill>
              </a:rPr>
            </a:br>
            <a:r>
              <a:rPr lang="en-US" b="1" i="1" dirty="0">
                <a:ln>
                  <a:solidFill>
                    <a:schemeClr val="bg1"/>
                  </a:solidFill>
                </a:ln>
                <a:solidFill>
                  <a:srgbClr val="0000CC"/>
                </a:solidFill>
              </a:rPr>
              <a:t>do in High Winds?</a:t>
            </a:r>
            <a:endParaRPr lang="en-US" dirty="0"/>
          </a:p>
        </p:txBody>
      </p:sp>
      <p:sp>
        <p:nvSpPr>
          <p:cNvPr id="4" name="TextBox 3">
            <a:extLst>
              <a:ext uri="{FF2B5EF4-FFF2-40B4-BE49-F238E27FC236}">
                <a16:creationId xmlns:a16="http://schemas.microsoft.com/office/drawing/2014/main" id="{768352D5-5108-446F-AAE3-89F508588DEA}"/>
              </a:ext>
            </a:extLst>
          </p:cNvPr>
          <p:cNvSpPr txBox="1"/>
          <p:nvPr/>
        </p:nvSpPr>
        <p:spPr>
          <a:xfrm>
            <a:off x="3441699" y="1711530"/>
            <a:ext cx="5308600" cy="1077218"/>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t>Anything above </a:t>
            </a:r>
            <a:r>
              <a:rPr lang="en-US" sz="3200" b="1" dirty="0">
                <a:ln w="6600">
                  <a:solidFill>
                    <a:schemeClr val="accent2"/>
                  </a:solidFill>
                  <a:prstDash val="solid"/>
                </a:ln>
                <a:solidFill>
                  <a:srgbClr val="FFFFFF"/>
                </a:solidFill>
                <a:effectLst>
                  <a:outerShdw dist="38100" dir="2700000" algn="tl" rotWithShape="0">
                    <a:schemeClr val="accent2"/>
                  </a:outerShdw>
                </a:effectLst>
              </a:rPr>
              <a:t>60 mph</a:t>
            </a:r>
            <a:r>
              <a:rPr lang="en-US" sz="3200" dirty="0"/>
              <a:t> is dangerous for wind turbines</a:t>
            </a:r>
          </a:p>
        </p:txBody>
      </p:sp>
      <p:pic>
        <p:nvPicPr>
          <p:cNvPr id="9" name="Picture 8" descr="A windmill on a cloudy day&#10;&#10;Description automatically generated">
            <a:extLst>
              <a:ext uri="{FF2B5EF4-FFF2-40B4-BE49-F238E27FC236}">
                <a16:creationId xmlns:a16="http://schemas.microsoft.com/office/drawing/2014/main" id="{20C5D148-17AE-4D26-987B-F16819B8FF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41699" y="3395662"/>
            <a:ext cx="5308600" cy="3187700"/>
          </a:xfrm>
          <a:prstGeom prst="rect">
            <a:avLst/>
          </a:prstGeom>
        </p:spPr>
      </p:pic>
      <p:sp>
        <p:nvSpPr>
          <p:cNvPr id="11" name="TextBox 10">
            <a:extLst>
              <a:ext uri="{FF2B5EF4-FFF2-40B4-BE49-F238E27FC236}">
                <a16:creationId xmlns:a16="http://schemas.microsoft.com/office/drawing/2014/main" id="{018BDA38-BB61-4C78-9504-F4A42AB28599}"/>
              </a:ext>
            </a:extLst>
          </p:cNvPr>
          <p:cNvSpPr txBox="1"/>
          <p:nvPr/>
        </p:nvSpPr>
        <p:spPr>
          <a:xfrm>
            <a:off x="3441699" y="2573305"/>
            <a:ext cx="5308600" cy="74879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i="1" dirty="0" err="1"/>
              <a:t>Hornslet</a:t>
            </a:r>
            <a:r>
              <a:rPr lang="en-US" sz="2133" i="1" dirty="0"/>
              <a:t>, Denmark (2008)</a:t>
            </a:r>
            <a:br>
              <a:rPr lang="en-US" sz="2133" i="1" dirty="0"/>
            </a:br>
            <a:r>
              <a:rPr lang="en-US" sz="2133" i="1" dirty="0"/>
              <a:t>Wind Turbine collapsed due to brake failure</a:t>
            </a:r>
          </a:p>
        </p:txBody>
      </p:sp>
    </p:spTree>
    <p:extLst>
      <p:ext uri="{BB962C8B-B14F-4D97-AF65-F5344CB8AC3E}">
        <p14:creationId xmlns:p14="http://schemas.microsoft.com/office/powerpoint/2010/main" val="1615508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3EBB4-5C99-48B5-B89B-26D34F0D61B4}"/>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ln>
                  <a:solidFill>
                    <a:schemeClr val="bg1"/>
                  </a:solidFill>
                </a:ln>
                <a:solidFill>
                  <a:srgbClr val="0000CC"/>
                </a:solidFill>
              </a:rPr>
              <a:t>Energy in the Wind</a:t>
            </a:r>
            <a:endParaRPr lang="en-US" dirty="0"/>
          </a:p>
        </p:txBody>
      </p:sp>
      <p:sp>
        <p:nvSpPr>
          <p:cNvPr id="4" name="TextBox 3">
            <a:extLst>
              <a:ext uri="{FF2B5EF4-FFF2-40B4-BE49-F238E27FC236}">
                <a16:creationId xmlns:a16="http://schemas.microsoft.com/office/drawing/2014/main" id="{574BB38A-5EBA-48B0-9917-661D9B99CB90}"/>
              </a:ext>
            </a:extLst>
          </p:cNvPr>
          <p:cNvSpPr txBox="1"/>
          <p:nvPr/>
        </p:nvSpPr>
        <p:spPr>
          <a:xfrm>
            <a:off x="609600" y="1678472"/>
            <a:ext cx="2988140" cy="872098"/>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t>Kinetic Energy = </a:t>
            </a:r>
            <a:br>
              <a:rPr lang="en-US" sz="3200" dirty="0"/>
            </a:br>
            <a:r>
              <a:rPr lang="en-US" sz="1867" dirty="0"/>
              <a:t>(M = Mass, V = Velocity)</a:t>
            </a:r>
          </a:p>
        </p:txBody>
      </p:sp>
      <p:pic>
        <p:nvPicPr>
          <p:cNvPr id="6" name="Graphic 5">
            <a:extLst>
              <a:ext uri="{FF2B5EF4-FFF2-40B4-BE49-F238E27FC236}">
                <a16:creationId xmlns:a16="http://schemas.microsoft.com/office/drawing/2014/main" id="{447EDD48-AE7A-4888-AB07-B5A8231B411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81626" y="1570889"/>
            <a:ext cx="1357188" cy="805831"/>
          </a:xfrm>
          <a:prstGeom prst="rect">
            <a:avLst/>
          </a:prstGeom>
        </p:spPr>
      </p:pic>
      <p:pic>
        <p:nvPicPr>
          <p:cNvPr id="8" name="Picture 7">
            <a:extLst>
              <a:ext uri="{FF2B5EF4-FFF2-40B4-BE49-F238E27FC236}">
                <a16:creationId xmlns:a16="http://schemas.microsoft.com/office/drawing/2014/main" id="{A81BA00C-7FAF-4ADA-8848-03785AEAD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5614" y="3429000"/>
            <a:ext cx="5817412" cy="851019"/>
          </a:xfrm>
          <a:prstGeom prst="rect">
            <a:avLst/>
          </a:prstGeom>
        </p:spPr>
      </p:pic>
      <p:sp>
        <p:nvSpPr>
          <p:cNvPr id="10" name="TextBox 9">
            <a:extLst>
              <a:ext uri="{FF2B5EF4-FFF2-40B4-BE49-F238E27FC236}">
                <a16:creationId xmlns:a16="http://schemas.microsoft.com/office/drawing/2014/main" id="{94AC6300-DE48-4984-98C9-9A9977D64E81}"/>
              </a:ext>
            </a:extLst>
          </p:cNvPr>
          <p:cNvSpPr txBox="1"/>
          <p:nvPr/>
        </p:nvSpPr>
        <p:spPr>
          <a:xfrm>
            <a:off x="1759412" y="2604601"/>
            <a:ext cx="2626731" cy="872098"/>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t>Wind Power = </a:t>
            </a:r>
            <a:br>
              <a:rPr lang="en-US" sz="3200" dirty="0"/>
            </a:br>
            <a:r>
              <a:rPr lang="en-US" sz="1867" i="1" dirty="0"/>
              <a:t>(it’s complicated!) </a:t>
            </a:r>
          </a:p>
        </p:txBody>
      </p:sp>
      <p:pic>
        <p:nvPicPr>
          <p:cNvPr id="12" name="Picture 11">
            <a:extLst>
              <a:ext uri="{FF2B5EF4-FFF2-40B4-BE49-F238E27FC236}">
                <a16:creationId xmlns:a16="http://schemas.microsoft.com/office/drawing/2014/main" id="{F9CBE652-89E7-489F-A784-9EE1AF99C2C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25299" y="4388081"/>
            <a:ext cx="3494956" cy="1573177"/>
          </a:xfrm>
          <a:prstGeom prst="rect">
            <a:avLst/>
          </a:prstGeom>
        </p:spPr>
      </p:pic>
      <p:pic>
        <p:nvPicPr>
          <p:cNvPr id="16" name="Picture 15">
            <a:extLst>
              <a:ext uri="{FF2B5EF4-FFF2-40B4-BE49-F238E27FC236}">
                <a16:creationId xmlns:a16="http://schemas.microsoft.com/office/drawing/2014/main" id="{AF729738-85E3-41A5-9260-D2BB9E7A105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92452" y="1561967"/>
            <a:ext cx="3472821" cy="2823952"/>
          </a:xfrm>
          <a:prstGeom prst="rect">
            <a:avLst/>
          </a:prstGeom>
        </p:spPr>
      </p:pic>
      <p:sp>
        <p:nvSpPr>
          <p:cNvPr id="17" name="TextBox 16">
            <a:extLst>
              <a:ext uri="{FF2B5EF4-FFF2-40B4-BE49-F238E27FC236}">
                <a16:creationId xmlns:a16="http://schemas.microsoft.com/office/drawing/2014/main" id="{DFB13523-CB89-4880-8840-A02F9B6F3930}"/>
              </a:ext>
            </a:extLst>
          </p:cNvPr>
          <p:cNvSpPr txBox="1"/>
          <p:nvPr/>
        </p:nvSpPr>
        <p:spPr>
          <a:xfrm>
            <a:off x="6387263" y="4530247"/>
            <a:ext cx="5283200" cy="2092880"/>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b="1" dirty="0"/>
              <a:t>The length of the blade is very important! </a:t>
            </a:r>
            <a:br>
              <a:rPr lang="en-US" sz="2133" dirty="0"/>
            </a:br>
            <a:br>
              <a:rPr lang="en-US" sz="2133" dirty="0"/>
            </a:br>
            <a:r>
              <a:rPr lang="en-US" sz="2133" dirty="0"/>
              <a:t>With 15mph wind, a wind turbine with blades 1 meter in diameter captures just 48 watts of energy (a typical lightbulb is 60 watts)</a:t>
            </a:r>
            <a:br>
              <a:rPr lang="en-US" sz="2133" dirty="0"/>
            </a:br>
            <a:endParaRPr lang="en-US" sz="2133" dirty="0"/>
          </a:p>
        </p:txBody>
      </p:sp>
    </p:spTree>
    <p:extLst>
      <p:ext uri="{BB962C8B-B14F-4D97-AF65-F5344CB8AC3E}">
        <p14:creationId xmlns:p14="http://schemas.microsoft.com/office/powerpoint/2010/main" val="1995876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64F2-6DCB-4C56-86B7-ACE6052DE0B9}"/>
              </a:ext>
            </a:extLst>
          </p:cNvPr>
          <p:cNvSpPr>
            <a:spLocks noGrp="1"/>
          </p:cNvSpPr>
          <p:nvPr>
            <p:ph type="title"/>
          </p:nvPr>
        </p:nvSpPr>
        <p:spPr>
          <a:xfrm>
            <a:off x="37330" y="992857"/>
            <a:ext cx="10972800" cy="11430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ln>
                  <a:solidFill>
                    <a:schemeClr val="bg1"/>
                  </a:solidFill>
                </a:ln>
                <a:solidFill>
                  <a:srgbClr val="0000CC"/>
                </a:solidFill>
              </a:rPr>
              <a:t>Research at Northeastern</a:t>
            </a:r>
            <a:endParaRPr lang="en-US" dirty="0"/>
          </a:p>
        </p:txBody>
      </p:sp>
      <p:sp>
        <p:nvSpPr>
          <p:cNvPr id="4" name="TextBox 3">
            <a:extLst>
              <a:ext uri="{FF2B5EF4-FFF2-40B4-BE49-F238E27FC236}">
                <a16:creationId xmlns:a16="http://schemas.microsoft.com/office/drawing/2014/main" id="{FAA3236D-CA3B-4F59-88CB-566BEBAF0ACE}"/>
              </a:ext>
            </a:extLst>
          </p:cNvPr>
          <p:cNvSpPr txBox="1"/>
          <p:nvPr/>
        </p:nvSpPr>
        <p:spPr>
          <a:xfrm>
            <a:off x="431181" y="1720384"/>
            <a:ext cx="4812371" cy="4154984"/>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dirty="0"/>
              <a:t>Professor Andrew Myers does research with offshore wind structures. He models and experiments with different wind turbine structures and materials.</a:t>
            </a:r>
            <a:br>
              <a:rPr lang="en-US" dirty="0"/>
            </a:br>
            <a:br>
              <a:rPr lang="en-US" dirty="0"/>
            </a:br>
            <a:r>
              <a:rPr lang="en-US" dirty="0"/>
              <a:t>Recently he has been designing a super light wind turbine that floats on the ocean surface (as opposed to current turbines that are anchored to the seafloor).</a:t>
            </a:r>
          </a:p>
        </p:txBody>
      </p:sp>
      <p:pic>
        <p:nvPicPr>
          <p:cNvPr id="1028" name="Picture 4">
            <a:extLst>
              <a:ext uri="{FF2B5EF4-FFF2-40B4-BE49-F238E27FC236}">
                <a16:creationId xmlns:a16="http://schemas.microsoft.com/office/drawing/2014/main" id="{E9C4EF6A-504E-4F5B-BEA8-92C8D947454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37861" y="274639"/>
            <a:ext cx="1144539" cy="11445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5A504E1-B5AC-46DC-BE45-A6BF563A3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0777" y="1803359"/>
            <a:ext cx="6002327" cy="4019807"/>
          </a:xfrm>
          <a:prstGeom prst="rect">
            <a:avLst/>
          </a:prstGeom>
        </p:spPr>
      </p:pic>
    </p:spTree>
    <p:extLst>
      <p:ext uri="{BB962C8B-B14F-4D97-AF65-F5344CB8AC3E}">
        <p14:creationId xmlns:p14="http://schemas.microsoft.com/office/powerpoint/2010/main" val="508658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6228-4D1E-4611-831F-4A2299641BFD}"/>
              </a:ext>
            </a:extLst>
          </p:cNvPr>
          <p:cNvSpPr>
            <a:spLocks noGrp="1"/>
          </p:cNvSpPr>
          <p:nvPr>
            <p:ph type="title"/>
          </p:nvPr>
        </p:nvSpPr>
        <p:spPr>
          <a:xfrm>
            <a:off x="609600" y="720795"/>
            <a:ext cx="10972800" cy="11430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ln>
                  <a:solidFill>
                    <a:schemeClr val="bg1"/>
                  </a:solidFill>
                </a:ln>
                <a:solidFill>
                  <a:srgbClr val="0000CC"/>
                </a:solidFill>
              </a:rPr>
              <a:t>Activity</a:t>
            </a:r>
            <a:endParaRPr lang="en-US" dirty="0"/>
          </a:p>
        </p:txBody>
      </p:sp>
      <p:sp>
        <p:nvSpPr>
          <p:cNvPr id="4" name="TextBox 3">
            <a:extLst>
              <a:ext uri="{FF2B5EF4-FFF2-40B4-BE49-F238E27FC236}">
                <a16:creationId xmlns:a16="http://schemas.microsoft.com/office/drawing/2014/main" id="{BD6C7911-C477-46FB-B720-37C3DB16AF73}"/>
              </a:ext>
            </a:extLst>
          </p:cNvPr>
          <p:cNvSpPr txBox="1"/>
          <p:nvPr/>
        </p:nvSpPr>
        <p:spPr>
          <a:xfrm>
            <a:off x="3166946" y="1661669"/>
            <a:ext cx="6398321" cy="1107996"/>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t>Today we are going to make our own mini, cardboard wind turbines!</a:t>
            </a:r>
          </a:p>
        </p:txBody>
      </p:sp>
      <p:pic>
        <p:nvPicPr>
          <p:cNvPr id="6" name="Picture 5">
            <a:extLst>
              <a:ext uri="{FF2B5EF4-FFF2-40B4-BE49-F238E27FC236}">
                <a16:creationId xmlns:a16="http://schemas.microsoft.com/office/drawing/2014/main" id="{AE445706-4079-421B-BE23-E23CF0591F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8711" y="3013693"/>
            <a:ext cx="4150733" cy="3123512"/>
          </a:xfrm>
          <a:prstGeom prst="rect">
            <a:avLst/>
          </a:prstGeom>
        </p:spPr>
      </p:pic>
      <p:pic>
        <p:nvPicPr>
          <p:cNvPr id="8" name="Picture 7" descr="A group of people standing in a room&#10;&#10;Description automatically generated">
            <a:extLst>
              <a:ext uri="{FF2B5EF4-FFF2-40B4-BE49-F238E27FC236}">
                <a16:creationId xmlns:a16="http://schemas.microsoft.com/office/drawing/2014/main" id="{495E0DC2-5C1C-4762-B964-2D407247CC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2557" y="2769665"/>
            <a:ext cx="3071567" cy="3527503"/>
          </a:xfrm>
          <a:prstGeom prst="rect">
            <a:avLst/>
          </a:prstGeom>
        </p:spPr>
      </p:pic>
    </p:spTree>
    <p:extLst>
      <p:ext uri="{BB962C8B-B14F-4D97-AF65-F5344CB8AC3E}">
        <p14:creationId xmlns:p14="http://schemas.microsoft.com/office/powerpoint/2010/main" val="1822227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ransport, water, sitting, large&#10;&#10;Description automatically generated">
            <a:extLst>
              <a:ext uri="{FF2B5EF4-FFF2-40B4-BE49-F238E27FC236}">
                <a16:creationId xmlns:a16="http://schemas.microsoft.com/office/drawing/2014/main" id="{519B635E-84A7-490C-B8CD-9619D0939C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70559"/>
            <a:ext cx="12192000" cy="8117840"/>
          </a:xfrm>
          <a:prstGeom prst="rect">
            <a:avLst/>
          </a:prstGeom>
        </p:spPr>
      </p:pic>
      <p:sp>
        <p:nvSpPr>
          <p:cNvPr id="2" name="Title 1"/>
          <p:cNvSpPr>
            <a:spLocks noGrp="1"/>
          </p:cNvSpPr>
          <p:nvPr>
            <p:ph type="title"/>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US" dirty="0">
                <a:solidFill>
                  <a:schemeClr val="bg1"/>
                </a:solidFill>
              </a:rPr>
              <a:t>Review</a:t>
            </a:r>
          </a:p>
        </p:txBody>
      </p:sp>
      <p:sp>
        <p:nvSpPr>
          <p:cNvPr id="3" name="Content Placeholder 2"/>
          <p:cNvSpPr>
            <a:spLocks noGrp="1"/>
          </p:cNvSpPr>
          <p:nvPr>
            <p:ph idx="1"/>
          </p:nvPr>
        </p:nvSpPr>
        <p:spPr>
          <a:xfrm>
            <a:off x="-182880" y="4071461"/>
            <a:ext cx="3992880" cy="2038883"/>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dirty="0">
                <a:solidFill>
                  <a:schemeClr val="bg1"/>
                </a:solidFill>
              </a:rPr>
              <a:t>What do we already know about energy?</a:t>
            </a:r>
          </a:p>
        </p:txBody>
      </p:sp>
      <p:sp>
        <p:nvSpPr>
          <p:cNvPr id="6" name="TextBox 5">
            <a:extLst>
              <a:ext uri="{FF2B5EF4-FFF2-40B4-BE49-F238E27FC236}">
                <a16:creationId xmlns:a16="http://schemas.microsoft.com/office/drawing/2014/main" id="{7C90B023-7638-42C7-A5DF-910BFB2B3C86}"/>
              </a:ext>
            </a:extLst>
          </p:cNvPr>
          <p:cNvSpPr txBox="1"/>
          <p:nvPr/>
        </p:nvSpPr>
        <p:spPr>
          <a:xfrm>
            <a:off x="9398000" y="4442619"/>
            <a:ext cx="2265680" cy="1077218"/>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dirty="0">
                <a:solidFill>
                  <a:schemeClr val="bg1"/>
                </a:solidFill>
              </a:rPr>
              <a:t>What is energy?</a:t>
            </a:r>
          </a:p>
        </p:txBody>
      </p:sp>
    </p:spTree>
    <p:extLst>
      <p:ext uri="{BB962C8B-B14F-4D97-AF65-F5344CB8AC3E}">
        <p14:creationId xmlns:p14="http://schemas.microsoft.com/office/powerpoint/2010/main" val="4103309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F71F4-3617-4984-A377-9595734F9017}"/>
              </a:ext>
            </a:extLst>
          </p:cNvPr>
          <p:cNvSpPr>
            <a:spLocks noGrp="1"/>
          </p:cNvSpPr>
          <p:nvPr>
            <p:ph type="title"/>
          </p:nvPr>
        </p:nvSpPr>
        <p:spPr>
          <a:xfrm>
            <a:off x="334535" y="700318"/>
            <a:ext cx="10972800" cy="11430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ln>
                  <a:solidFill>
                    <a:schemeClr val="bg1"/>
                  </a:solidFill>
                </a:ln>
                <a:solidFill>
                  <a:srgbClr val="0000CC"/>
                </a:solidFill>
              </a:rPr>
              <a:t>Variables</a:t>
            </a:r>
            <a:endParaRPr lang="en-US" dirty="0"/>
          </a:p>
        </p:txBody>
      </p:sp>
      <p:sp>
        <p:nvSpPr>
          <p:cNvPr id="4" name="TextBox 3">
            <a:extLst>
              <a:ext uri="{FF2B5EF4-FFF2-40B4-BE49-F238E27FC236}">
                <a16:creationId xmlns:a16="http://schemas.microsoft.com/office/drawing/2014/main" id="{80DC8183-942A-48A5-BBA2-1B5FFA532B71}"/>
              </a:ext>
            </a:extLst>
          </p:cNvPr>
          <p:cNvSpPr txBox="1"/>
          <p:nvPr/>
        </p:nvSpPr>
        <p:spPr>
          <a:xfrm>
            <a:off x="334535" y="1856945"/>
            <a:ext cx="2586792" cy="1385187"/>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33" dirty="0">
                <a:latin typeface="+mj-lt"/>
              </a:rPr>
              <a:t>1. Number of Blades</a:t>
            </a:r>
          </a:p>
          <a:p>
            <a:pPr algn="ctr"/>
            <a:r>
              <a:rPr lang="en-US" sz="1867" dirty="0">
                <a:effectLst/>
                <a:latin typeface="+mj-lt"/>
                <a:ea typeface="Calibri" panose="020F0502020204030204" pitchFamily="34" charset="0"/>
                <a:cs typeface="Times New Roman" panose="02020603050405020304" pitchFamily="18" charset="0"/>
              </a:rPr>
              <a:t>• </a:t>
            </a:r>
            <a:r>
              <a:rPr lang="en-US" sz="1867" dirty="0">
                <a:latin typeface="+mj-lt"/>
              </a:rPr>
              <a:t>Between 1 and 8</a:t>
            </a:r>
            <a:br>
              <a:rPr lang="en-US" sz="2133" dirty="0">
                <a:latin typeface="+mj-lt"/>
              </a:rPr>
            </a:br>
            <a:r>
              <a:rPr lang="en-US" sz="1467" i="1" dirty="0"/>
              <a:t>Note: due to the test set-up, odd number of blades cannot be placed symmetrically</a:t>
            </a:r>
            <a:endParaRPr lang="en-US" sz="2133" i="1" dirty="0">
              <a:latin typeface="+mj-lt"/>
            </a:endParaRPr>
          </a:p>
        </p:txBody>
      </p:sp>
      <p:pic>
        <p:nvPicPr>
          <p:cNvPr id="6" name="Picture 5">
            <a:extLst>
              <a:ext uri="{FF2B5EF4-FFF2-40B4-BE49-F238E27FC236}">
                <a16:creationId xmlns:a16="http://schemas.microsoft.com/office/drawing/2014/main" id="{C234F02D-99A8-446E-AF17-83165FA423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0575" y="2160824"/>
            <a:ext cx="1086623" cy="1532785"/>
          </a:xfrm>
          <a:prstGeom prst="rect">
            <a:avLst/>
          </a:prstGeom>
        </p:spPr>
      </p:pic>
      <p:pic>
        <p:nvPicPr>
          <p:cNvPr id="8" name="Picture 7">
            <a:extLst>
              <a:ext uri="{FF2B5EF4-FFF2-40B4-BE49-F238E27FC236}">
                <a16:creationId xmlns:a16="http://schemas.microsoft.com/office/drawing/2014/main" id="{43D4DB9B-68EE-43D9-AE23-F6C273AA90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0677" y="2177730"/>
            <a:ext cx="907471" cy="1532785"/>
          </a:xfrm>
          <a:prstGeom prst="rect">
            <a:avLst/>
          </a:prstGeom>
        </p:spPr>
      </p:pic>
      <p:pic>
        <p:nvPicPr>
          <p:cNvPr id="10" name="Picture 9">
            <a:extLst>
              <a:ext uri="{FF2B5EF4-FFF2-40B4-BE49-F238E27FC236}">
                <a16:creationId xmlns:a16="http://schemas.microsoft.com/office/drawing/2014/main" id="{A1DE85C5-0F62-4E05-AD90-BF48C878F7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55395" y="2181306"/>
            <a:ext cx="1064644" cy="1532785"/>
          </a:xfrm>
          <a:prstGeom prst="rect">
            <a:avLst/>
          </a:prstGeom>
        </p:spPr>
      </p:pic>
      <p:pic>
        <p:nvPicPr>
          <p:cNvPr id="14" name="Picture 13">
            <a:extLst>
              <a:ext uri="{FF2B5EF4-FFF2-40B4-BE49-F238E27FC236}">
                <a16:creationId xmlns:a16="http://schemas.microsoft.com/office/drawing/2014/main" id="{38D2F4AF-9FA6-41A8-ACD9-59E05E7812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48786" y="2165705"/>
            <a:ext cx="970945" cy="1532785"/>
          </a:xfrm>
          <a:prstGeom prst="rect">
            <a:avLst/>
          </a:prstGeom>
        </p:spPr>
      </p:pic>
      <p:sp>
        <p:nvSpPr>
          <p:cNvPr id="16" name="TextBox 15">
            <a:extLst>
              <a:ext uri="{FF2B5EF4-FFF2-40B4-BE49-F238E27FC236}">
                <a16:creationId xmlns:a16="http://schemas.microsoft.com/office/drawing/2014/main" id="{2ADF9D03-9F11-40FB-A23B-A3EBC2AB977D}"/>
              </a:ext>
            </a:extLst>
          </p:cNvPr>
          <p:cNvSpPr txBox="1"/>
          <p:nvPr/>
        </p:nvSpPr>
        <p:spPr>
          <a:xfrm>
            <a:off x="3546127" y="3838850"/>
            <a:ext cx="3770525" cy="1025921"/>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latin typeface="+mj-lt"/>
              </a:rPr>
              <a:t>4. Radius of Rotor</a:t>
            </a:r>
          </a:p>
          <a:p>
            <a:pPr algn="ctr"/>
            <a:r>
              <a:rPr lang="en-US" sz="1867" dirty="0">
                <a:effectLst/>
                <a:latin typeface="Calibri" panose="020F0502020204030204" pitchFamily="34" charset="0"/>
                <a:ea typeface="Calibri" panose="020F0502020204030204" pitchFamily="34" charset="0"/>
                <a:cs typeface="Times New Roman" panose="02020603050405020304" pitchFamily="18" charset="0"/>
              </a:rPr>
              <a:t>• </a:t>
            </a:r>
            <a:r>
              <a:rPr lang="en-US" sz="1867" dirty="0">
                <a:latin typeface="+mj-lt"/>
              </a:rPr>
              <a:t>Longer arms lift more weight</a:t>
            </a:r>
          </a:p>
          <a:p>
            <a:pPr algn="ctr"/>
            <a:r>
              <a:rPr lang="en-US" sz="1867" dirty="0">
                <a:effectLst/>
                <a:latin typeface="Calibri" panose="020F0502020204030204" pitchFamily="34" charset="0"/>
                <a:ea typeface="Calibri" panose="020F0502020204030204" pitchFamily="34" charset="0"/>
                <a:cs typeface="Times New Roman" panose="02020603050405020304" pitchFamily="18" charset="0"/>
              </a:rPr>
              <a:t>• </a:t>
            </a:r>
            <a:r>
              <a:rPr lang="en-US" sz="1867" dirty="0">
                <a:latin typeface="+mj-lt"/>
              </a:rPr>
              <a:t>Shorter arms spin faster</a:t>
            </a:r>
          </a:p>
        </p:txBody>
      </p:sp>
      <p:sp>
        <p:nvSpPr>
          <p:cNvPr id="18" name="TextBox 17">
            <a:extLst>
              <a:ext uri="{FF2B5EF4-FFF2-40B4-BE49-F238E27FC236}">
                <a16:creationId xmlns:a16="http://schemas.microsoft.com/office/drawing/2014/main" id="{9BF9969C-15E6-44BF-878A-A15474B90312}"/>
              </a:ext>
            </a:extLst>
          </p:cNvPr>
          <p:cNvSpPr txBox="1"/>
          <p:nvPr/>
        </p:nvSpPr>
        <p:spPr>
          <a:xfrm>
            <a:off x="3963601" y="1502549"/>
            <a:ext cx="3766635" cy="461665"/>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400" b="1" dirty="0">
                <a:latin typeface="+mj-lt"/>
              </a:rPr>
              <a:t>Five Key Things to Consider:</a:t>
            </a:r>
          </a:p>
        </p:txBody>
      </p:sp>
      <p:sp>
        <p:nvSpPr>
          <p:cNvPr id="20" name="TextBox 19">
            <a:extLst>
              <a:ext uri="{FF2B5EF4-FFF2-40B4-BE49-F238E27FC236}">
                <a16:creationId xmlns:a16="http://schemas.microsoft.com/office/drawing/2014/main" id="{C9BECF0E-EF6F-4E86-B681-DBB44B1B40AF}"/>
              </a:ext>
            </a:extLst>
          </p:cNvPr>
          <p:cNvSpPr txBox="1"/>
          <p:nvPr/>
        </p:nvSpPr>
        <p:spPr>
          <a:xfrm>
            <a:off x="3503279" y="2003689"/>
            <a:ext cx="3960015" cy="1641475"/>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latin typeface="+mj-lt"/>
              </a:rPr>
              <a:t>2. Size of Blades</a:t>
            </a:r>
          </a:p>
          <a:p>
            <a:pPr algn="ctr"/>
            <a:r>
              <a:rPr lang="en-US" sz="1867" dirty="0">
                <a:effectLst/>
                <a:latin typeface="+mj-lt"/>
                <a:ea typeface="Calibri" panose="020F0502020204030204" pitchFamily="34" charset="0"/>
                <a:cs typeface="Times New Roman" panose="02020603050405020304" pitchFamily="18" charset="0"/>
              </a:rPr>
              <a:t>• </a:t>
            </a:r>
            <a:r>
              <a:rPr lang="en-US" sz="1867" dirty="0">
                <a:latin typeface="+mj-lt"/>
              </a:rPr>
              <a:t>Smaller blades spin faster</a:t>
            </a:r>
          </a:p>
          <a:p>
            <a:pPr algn="ctr"/>
            <a:r>
              <a:rPr lang="en-US" sz="1867" dirty="0">
                <a:effectLst/>
                <a:latin typeface="+mj-lt"/>
                <a:ea typeface="Calibri" panose="020F0502020204030204" pitchFamily="34" charset="0"/>
                <a:cs typeface="Times New Roman" panose="02020603050405020304" pitchFamily="18" charset="0"/>
              </a:rPr>
              <a:t>• </a:t>
            </a:r>
            <a:r>
              <a:rPr lang="en-US" sz="1867" dirty="0">
                <a:latin typeface="+mj-lt"/>
              </a:rPr>
              <a:t>Larger blades have more power, </a:t>
            </a:r>
            <a:br>
              <a:rPr lang="en-US" sz="1867" dirty="0">
                <a:latin typeface="+mj-lt"/>
              </a:rPr>
            </a:br>
            <a:r>
              <a:rPr lang="en-US" sz="1867" dirty="0">
                <a:latin typeface="+mj-lt"/>
              </a:rPr>
              <a:t>but also more air resistance</a:t>
            </a:r>
          </a:p>
          <a:p>
            <a:pPr algn="ctr"/>
            <a:endParaRPr lang="en-US" sz="2133" dirty="0">
              <a:latin typeface="+mj-lt"/>
            </a:endParaRPr>
          </a:p>
        </p:txBody>
      </p:sp>
      <p:sp>
        <p:nvSpPr>
          <p:cNvPr id="22" name="TextBox 21">
            <a:extLst>
              <a:ext uri="{FF2B5EF4-FFF2-40B4-BE49-F238E27FC236}">
                <a16:creationId xmlns:a16="http://schemas.microsoft.com/office/drawing/2014/main" id="{B5AAC1F1-58A0-4B12-A9FD-CDCC7A161E4B}"/>
              </a:ext>
            </a:extLst>
          </p:cNvPr>
          <p:cNvSpPr txBox="1"/>
          <p:nvPr/>
        </p:nvSpPr>
        <p:spPr>
          <a:xfrm>
            <a:off x="8610273" y="1644990"/>
            <a:ext cx="2330303" cy="420564"/>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133" dirty="0">
                <a:latin typeface="+mj-lt"/>
              </a:rPr>
              <a:t>3. Shape of Blades</a:t>
            </a:r>
          </a:p>
        </p:txBody>
      </p:sp>
      <p:sp>
        <p:nvSpPr>
          <p:cNvPr id="24" name="TextBox 23">
            <a:extLst>
              <a:ext uri="{FF2B5EF4-FFF2-40B4-BE49-F238E27FC236}">
                <a16:creationId xmlns:a16="http://schemas.microsoft.com/office/drawing/2014/main" id="{BB370824-E922-4175-9D3C-B615C8B0F5A8}"/>
              </a:ext>
            </a:extLst>
          </p:cNvPr>
          <p:cNvSpPr txBox="1"/>
          <p:nvPr/>
        </p:nvSpPr>
        <p:spPr>
          <a:xfrm>
            <a:off x="8365901" y="3941246"/>
            <a:ext cx="2241416" cy="748795"/>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133" dirty="0">
                <a:latin typeface="+mj-lt"/>
              </a:rPr>
              <a:t>5. Pitch/Rotation </a:t>
            </a:r>
            <a:br>
              <a:rPr lang="en-US" sz="2133" dirty="0">
                <a:latin typeface="+mj-lt"/>
              </a:rPr>
            </a:br>
            <a:r>
              <a:rPr lang="en-US" sz="2133" dirty="0">
                <a:latin typeface="+mj-lt"/>
              </a:rPr>
              <a:t>of Blades</a:t>
            </a:r>
          </a:p>
        </p:txBody>
      </p:sp>
      <p:pic>
        <p:nvPicPr>
          <p:cNvPr id="26" name="Picture 25">
            <a:extLst>
              <a:ext uri="{FF2B5EF4-FFF2-40B4-BE49-F238E27FC236}">
                <a16:creationId xmlns:a16="http://schemas.microsoft.com/office/drawing/2014/main" id="{0F1C4939-4308-4EC2-B8CD-ACA2931701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21944" y="4695356"/>
            <a:ext cx="2597787" cy="1720019"/>
          </a:xfrm>
          <a:prstGeom prst="rect">
            <a:avLst/>
          </a:prstGeom>
        </p:spPr>
      </p:pic>
      <p:pic>
        <p:nvPicPr>
          <p:cNvPr id="28" name="Picture 27">
            <a:extLst>
              <a:ext uri="{FF2B5EF4-FFF2-40B4-BE49-F238E27FC236}">
                <a16:creationId xmlns:a16="http://schemas.microsoft.com/office/drawing/2014/main" id="{EF4E22B7-39A2-4C5B-B5E8-D83B95B5301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2329" y="3304860"/>
            <a:ext cx="1526156" cy="1390497"/>
          </a:xfrm>
          <a:prstGeom prst="rect">
            <a:avLst/>
          </a:prstGeom>
        </p:spPr>
      </p:pic>
      <p:pic>
        <p:nvPicPr>
          <p:cNvPr id="30" name="Picture 29">
            <a:extLst>
              <a:ext uri="{FF2B5EF4-FFF2-40B4-BE49-F238E27FC236}">
                <a16:creationId xmlns:a16="http://schemas.microsoft.com/office/drawing/2014/main" id="{24A5DB42-6998-4C08-8912-10A586834FB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69328" y="3289045"/>
            <a:ext cx="1871435" cy="1369476"/>
          </a:xfrm>
          <a:prstGeom prst="rect">
            <a:avLst/>
          </a:prstGeom>
        </p:spPr>
      </p:pic>
      <p:pic>
        <p:nvPicPr>
          <p:cNvPr id="32" name="Picture 31">
            <a:extLst>
              <a:ext uri="{FF2B5EF4-FFF2-40B4-BE49-F238E27FC236}">
                <a16:creationId xmlns:a16="http://schemas.microsoft.com/office/drawing/2014/main" id="{2B56C2F1-28F6-4A88-9137-3782C31C47B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862738" y="4922297"/>
            <a:ext cx="3241100" cy="1661064"/>
          </a:xfrm>
          <a:prstGeom prst="rect">
            <a:avLst/>
          </a:prstGeom>
        </p:spPr>
      </p:pic>
      <p:sp>
        <p:nvSpPr>
          <p:cNvPr id="34" name="TextBox 33">
            <a:extLst>
              <a:ext uri="{FF2B5EF4-FFF2-40B4-BE49-F238E27FC236}">
                <a16:creationId xmlns:a16="http://schemas.microsoft.com/office/drawing/2014/main" id="{0FEED143-3BE1-40D5-A8E8-A0BA25DE4062}"/>
              </a:ext>
            </a:extLst>
          </p:cNvPr>
          <p:cNvSpPr txBox="1"/>
          <p:nvPr/>
        </p:nvSpPr>
        <p:spPr>
          <a:xfrm>
            <a:off x="609601" y="5252144"/>
            <a:ext cx="3266068" cy="1025921"/>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a:r>
              <a:rPr lang="en-US" sz="1467" i="1" dirty="0"/>
              <a:t>Note: blades will be attached to the end of a wooden dowel (the rotor arm), so make sure there is a large enough area for the dowel to attach to</a:t>
            </a:r>
          </a:p>
        </p:txBody>
      </p:sp>
    </p:spTree>
    <p:extLst>
      <p:ext uri="{BB962C8B-B14F-4D97-AF65-F5344CB8AC3E}">
        <p14:creationId xmlns:p14="http://schemas.microsoft.com/office/powerpoint/2010/main" val="2377393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FBDA9-129A-4FFA-AB03-97C6224A11EE}"/>
              </a:ext>
            </a:extLst>
          </p:cNvPr>
          <p:cNvSpPr>
            <a:spLocks noGrp="1"/>
          </p:cNvSpPr>
          <p:nvPr>
            <p:ph type="title"/>
          </p:nvPr>
        </p:nvSpPr>
        <p:spPr>
          <a:xfrm>
            <a:off x="260808" y="784899"/>
            <a:ext cx="10972800" cy="11430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ln>
                  <a:solidFill>
                    <a:schemeClr val="bg1"/>
                  </a:solidFill>
                </a:ln>
                <a:solidFill>
                  <a:srgbClr val="0000CC"/>
                </a:solidFill>
              </a:rPr>
              <a:t>Data Analysis</a:t>
            </a:r>
            <a:endParaRPr lang="en-US" dirty="0"/>
          </a:p>
        </p:txBody>
      </p:sp>
      <p:sp>
        <p:nvSpPr>
          <p:cNvPr id="28" name="TextBox 27">
            <a:extLst>
              <a:ext uri="{FF2B5EF4-FFF2-40B4-BE49-F238E27FC236}">
                <a16:creationId xmlns:a16="http://schemas.microsoft.com/office/drawing/2014/main" id="{A41774E3-DF30-4766-8E14-CC134484B96D}"/>
              </a:ext>
            </a:extLst>
          </p:cNvPr>
          <p:cNvSpPr txBox="1"/>
          <p:nvPr/>
        </p:nvSpPr>
        <p:spPr>
          <a:xfrm>
            <a:off x="4539786" y="1635512"/>
            <a:ext cx="2924097" cy="584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hlinkClick r:id="rId2"/>
              </a:rPr>
              <a:t>Spreadsheet</a:t>
            </a:r>
            <a:endParaRPr lang="en-US" sz="3200" dirty="0"/>
          </a:p>
        </p:txBody>
      </p:sp>
      <p:pic>
        <p:nvPicPr>
          <p:cNvPr id="30" name="Picture 29">
            <a:extLst>
              <a:ext uri="{FF2B5EF4-FFF2-40B4-BE49-F238E27FC236}">
                <a16:creationId xmlns:a16="http://schemas.microsoft.com/office/drawing/2014/main" id="{FE32AEF8-59D9-48C9-AD85-48D5A9C89F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834" y="2244668"/>
            <a:ext cx="11364332" cy="4338693"/>
          </a:xfrm>
          <a:prstGeom prst="rect">
            <a:avLst/>
          </a:prstGeom>
        </p:spPr>
      </p:pic>
      <p:sp>
        <p:nvSpPr>
          <p:cNvPr id="31" name="TextBox 30">
            <a:extLst>
              <a:ext uri="{FF2B5EF4-FFF2-40B4-BE49-F238E27FC236}">
                <a16:creationId xmlns:a16="http://schemas.microsoft.com/office/drawing/2014/main" id="{E1A78628-A8A1-4A5B-9F11-F2942660375C}"/>
              </a:ext>
            </a:extLst>
          </p:cNvPr>
          <p:cNvSpPr txBox="1"/>
          <p:nvPr/>
        </p:nvSpPr>
        <p:spPr>
          <a:xfrm>
            <a:off x="1615688" y="5640039"/>
            <a:ext cx="3211552" cy="1077218"/>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t>SAMPLE </a:t>
            </a:r>
            <a:br>
              <a:rPr lang="en-US" sz="3200" dirty="0"/>
            </a:br>
            <a:r>
              <a:rPr lang="en-US" sz="3200" dirty="0"/>
              <a:t>(not real data)</a:t>
            </a:r>
          </a:p>
        </p:txBody>
      </p:sp>
    </p:spTree>
    <p:extLst>
      <p:ext uri="{BB962C8B-B14F-4D97-AF65-F5344CB8AC3E}">
        <p14:creationId xmlns:p14="http://schemas.microsoft.com/office/powerpoint/2010/main" val="61933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FBDA9-129A-4FFA-AB03-97C6224A11EE}"/>
              </a:ext>
            </a:extLst>
          </p:cNvPr>
          <p:cNvSpPr>
            <a:spLocks noGrp="1"/>
          </p:cNvSpPr>
          <p:nvPr>
            <p:ph type="title"/>
          </p:nvPr>
        </p:nvSpPr>
        <p:spPr>
          <a:xfrm>
            <a:off x="289088" y="716526"/>
            <a:ext cx="10972800" cy="11430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ln>
                  <a:solidFill>
                    <a:schemeClr val="bg1"/>
                  </a:solidFill>
                </a:ln>
                <a:solidFill>
                  <a:srgbClr val="0000CC"/>
                </a:solidFill>
              </a:rPr>
              <a:t>Data Analysis</a:t>
            </a:r>
            <a:endParaRPr lang="en-US" dirty="0"/>
          </a:p>
        </p:txBody>
      </p:sp>
      <p:sp>
        <p:nvSpPr>
          <p:cNvPr id="3" name="TextBox 2">
            <a:extLst>
              <a:ext uri="{FF2B5EF4-FFF2-40B4-BE49-F238E27FC236}">
                <a16:creationId xmlns:a16="http://schemas.microsoft.com/office/drawing/2014/main" id="{11F3BE1A-719C-4288-8245-1E05D83B1F88}"/>
              </a:ext>
            </a:extLst>
          </p:cNvPr>
          <p:cNvSpPr txBox="1"/>
          <p:nvPr/>
        </p:nvSpPr>
        <p:spPr>
          <a:xfrm>
            <a:off x="108833" y="1592949"/>
            <a:ext cx="5396421" cy="4832092"/>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800" dirty="0"/>
              <a:t>Information we need:</a:t>
            </a:r>
            <a:br>
              <a:rPr lang="en-US" sz="2800" dirty="0"/>
            </a:br>
            <a:r>
              <a:rPr lang="en-US" sz="2800" dirty="0"/>
              <a:t>- </a:t>
            </a:r>
            <a:r>
              <a:rPr lang="en-US" sz="2800" b="1" dirty="0"/>
              <a:t>Group Name</a:t>
            </a:r>
          </a:p>
          <a:p>
            <a:pPr marL="380990" indent="-380990">
              <a:buFontTx/>
              <a:buChar char="-"/>
            </a:pPr>
            <a:r>
              <a:rPr lang="en-US" sz="2800" b="1" dirty="0"/>
              <a:t>Time (s)</a:t>
            </a:r>
            <a:r>
              <a:rPr lang="en-US" sz="2800" dirty="0"/>
              <a:t> to Lift</a:t>
            </a:r>
            <a:br>
              <a:rPr lang="en-US" sz="2800" dirty="0"/>
            </a:br>
            <a:r>
              <a:rPr lang="en-US" sz="2800" dirty="0"/>
              <a:t>- </a:t>
            </a:r>
            <a:r>
              <a:rPr lang="en-US" sz="2800" b="1" dirty="0"/>
              <a:t>#</a:t>
            </a:r>
            <a:r>
              <a:rPr lang="en-US" sz="2800" dirty="0"/>
              <a:t> of Windmill </a:t>
            </a:r>
            <a:r>
              <a:rPr lang="en-US" sz="2800" b="1" dirty="0"/>
              <a:t>blades</a:t>
            </a:r>
            <a:br>
              <a:rPr lang="en-US" sz="2800" dirty="0"/>
            </a:br>
            <a:r>
              <a:rPr lang="en-US" sz="2800" dirty="0"/>
              <a:t>- </a:t>
            </a:r>
            <a:r>
              <a:rPr lang="en-US" sz="2800" b="1" dirty="0"/>
              <a:t>Color </a:t>
            </a:r>
            <a:r>
              <a:rPr lang="en-US" sz="2800" dirty="0"/>
              <a:t>of rotor </a:t>
            </a:r>
            <a:r>
              <a:rPr lang="en-US" sz="2800" b="1" dirty="0"/>
              <a:t>dowel</a:t>
            </a:r>
          </a:p>
          <a:p>
            <a:pPr marL="380990" indent="-380990">
              <a:buFontTx/>
              <a:buChar char="-"/>
            </a:pPr>
            <a:r>
              <a:rPr lang="en-US" sz="2800" b="1" dirty="0"/>
              <a:t>Surface Area</a:t>
            </a:r>
            <a:r>
              <a:rPr lang="en-US" sz="2800" dirty="0"/>
              <a:t> of Windmill </a:t>
            </a:r>
            <a:r>
              <a:rPr lang="en-US" sz="2800" b="1" dirty="0"/>
              <a:t>Blade</a:t>
            </a:r>
          </a:p>
          <a:p>
            <a:pPr marL="990575" lvl="1" indent="-380990">
              <a:buFontTx/>
              <a:buChar char="-"/>
            </a:pPr>
            <a:r>
              <a:rPr lang="en-US" sz="2800" dirty="0"/>
              <a:t>For simplicity, only calculate the front surface of the blade (2D)</a:t>
            </a:r>
          </a:p>
          <a:p>
            <a:pPr marL="1600160" lvl="2" indent="-380990">
              <a:buFontTx/>
              <a:buChar char="-"/>
            </a:pPr>
            <a:r>
              <a:rPr lang="en-US" sz="2800" dirty="0"/>
              <a:t>This is thus the </a:t>
            </a:r>
            <a:br>
              <a:rPr lang="en-US" sz="2800" dirty="0"/>
            </a:br>
            <a:r>
              <a:rPr lang="en-US" sz="2800" b="1" dirty="0"/>
              <a:t>area</a:t>
            </a:r>
            <a:r>
              <a:rPr lang="en-US" sz="2800" i="1" dirty="0"/>
              <a:t> </a:t>
            </a:r>
            <a:r>
              <a:rPr lang="en-US" sz="2800" dirty="0"/>
              <a:t>of your blade</a:t>
            </a:r>
          </a:p>
        </p:txBody>
      </p:sp>
      <p:sp>
        <p:nvSpPr>
          <p:cNvPr id="4" name="TextBox 3">
            <a:extLst>
              <a:ext uri="{FF2B5EF4-FFF2-40B4-BE49-F238E27FC236}">
                <a16:creationId xmlns:a16="http://schemas.microsoft.com/office/drawing/2014/main" id="{7968EA6D-3151-4B0D-A8CA-1DC29BC1CC18}"/>
              </a:ext>
            </a:extLst>
          </p:cNvPr>
          <p:cNvSpPr txBox="1"/>
          <p:nvPr/>
        </p:nvSpPr>
        <p:spPr>
          <a:xfrm>
            <a:off x="7987614" y="782308"/>
            <a:ext cx="3679628" cy="1077218"/>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i="1" dirty="0"/>
              <a:t>Blade Surface Area Calculation:</a:t>
            </a:r>
          </a:p>
        </p:txBody>
      </p:sp>
      <p:grpSp>
        <p:nvGrpSpPr>
          <p:cNvPr id="12" name="Group 11">
            <a:extLst>
              <a:ext uri="{FF2B5EF4-FFF2-40B4-BE49-F238E27FC236}">
                <a16:creationId xmlns:a16="http://schemas.microsoft.com/office/drawing/2014/main" id="{6EA5BCC3-FE81-4E8D-9D35-18A7C749B2E3}"/>
              </a:ext>
            </a:extLst>
          </p:cNvPr>
          <p:cNvGrpSpPr/>
          <p:nvPr/>
        </p:nvGrpSpPr>
        <p:grpSpPr>
          <a:xfrm>
            <a:off x="5388259" y="1923157"/>
            <a:ext cx="6484304" cy="4708600"/>
            <a:chOff x="3972603" y="1466763"/>
            <a:chExt cx="4863228" cy="3531450"/>
          </a:xfrm>
        </p:grpSpPr>
        <p:pic>
          <p:nvPicPr>
            <p:cNvPr id="11" name="Picture 10" descr="Diagram&#10;&#10;Description automatically generated">
              <a:extLst>
                <a:ext uri="{FF2B5EF4-FFF2-40B4-BE49-F238E27FC236}">
                  <a16:creationId xmlns:a16="http://schemas.microsoft.com/office/drawing/2014/main" id="{A5AEA252-0C9E-42F5-B83C-A9BA8893E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1188" y="1466763"/>
              <a:ext cx="3734643" cy="2579537"/>
            </a:xfrm>
            <a:prstGeom prst="rect">
              <a:avLst/>
            </a:prstGeom>
          </p:spPr>
        </p:pic>
        <p:pic>
          <p:nvPicPr>
            <p:cNvPr id="8" name="Picture 7">
              <a:extLst>
                <a:ext uri="{FF2B5EF4-FFF2-40B4-BE49-F238E27FC236}">
                  <a16:creationId xmlns:a16="http://schemas.microsoft.com/office/drawing/2014/main" id="{454464EB-48A7-436C-BEC3-0BE458162FA5}"/>
                </a:ext>
              </a:extLst>
            </p:cNvPr>
            <p:cNvPicPr>
              <a:picLocks noChangeAspect="1"/>
            </p:cNvPicPr>
            <p:nvPr/>
          </p:nvPicPr>
          <p:blipFill>
            <a:blip r:embed="rId3"/>
            <a:stretch>
              <a:fillRect/>
            </a:stretch>
          </p:blipFill>
          <p:spPr>
            <a:xfrm>
              <a:off x="3972603" y="3135387"/>
              <a:ext cx="2483768" cy="1862826"/>
            </a:xfrm>
            <a:prstGeom prst="rect">
              <a:avLst/>
            </a:prstGeom>
          </p:spPr>
        </p:pic>
      </p:grpSp>
    </p:spTree>
    <p:extLst>
      <p:ext uri="{BB962C8B-B14F-4D97-AF65-F5344CB8AC3E}">
        <p14:creationId xmlns:p14="http://schemas.microsoft.com/office/powerpoint/2010/main" val="3439547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12F77-3F87-486E-9993-66968982A458}"/>
              </a:ext>
            </a:extLst>
          </p:cNvPr>
          <p:cNvSpPr>
            <a:spLocks noGrp="1"/>
          </p:cNvSpPr>
          <p:nvPr>
            <p:ph type="title"/>
          </p:nvPr>
        </p:nvSpPr>
        <p:spPr/>
        <p:txBody>
          <a:bodyPr/>
          <a:lstStyle/>
          <a:p>
            <a:pPr algn="ctr"/>
            <a:r>
              <a:rPr lang="en-US" dirty="0"/>
              <a:t>STEM / College 101 Questions</a:t>
            </a:r>
          </a:p>
        </p:txBody>
      </p:sp>
      <p:sp>
        <p:nvSpPr>
          <p:cNvPr id="3" name="Content Placeholder 2">
            <a:extLst>
              <a:ext uri="{FF2B5EF4-FFF2-40B4-BE49-F238E27FC236}">
                <a16:creationId xmlns:a16="http://schemas.microsoft.com/office/drawing/2014/main" id="{B222BC54-212E-452F-BE85-590456B10DD9}"/>
              </a:ext>
            </a:extLst>
          </p:cNvPr>
          <p:cNvSpPr>
            <a:spLocks noGrp="1"/>
          </p:cNvSpPr>
          <p:nvPr>
            <p:ph idx="1"/>
          </p:nvPr>
        </p:nvSpPr>
        <p:spPr>
          <a:xfrm>
            <a:off x="647700" y="1812618"/>
            <a:ext cx="5592097" cy="4351338"/>
          </a:xfrm>
        </p:spPr>
        <p:txBody>
          <a:bodyPr>
            <a:normAutofit fontScale="77500" lnSpcReduction="20000"/>
          </a:bodyPr>
          <a:lstStyle/>
          <a:p>
            <a:pPr fontAlgn="base"/>
            <a:r>
              <a:rPr lang="en-US" dirty="0"/>
              <a:t>What is one thing you wish you knew before entering high school?</a:t>
            </a:r>
          </a:p>
          <a:p>
            <a:pPr fontAlgn="base"/>
            <a:r>
              <a:rPr lang="en-US" dirty="0"/>
              <a:t>What is your favorite class in college?</a:t>
            </a:r>
          </a:p>
          <a:p>
            <a:pPr fontAlgn="base"/>
            <a:r>
              <a:rPr lang="en-US" dirty="0"/>
              <a:t>What is your least favorite class in college?</a:t>
            </a:r>
          </a:p>
          <a:p>
            <a:pPr fontAlgn="base"/>
            <a:r>
              <a:rPr lang="en-US" dirty="0"/>
              <a:t>What is your favorite part about college?</a:t>
            </a:r>
          </a:p>
          <a:p>
            <a:pPr fontAlgn="base"/>
            <a:r>
              <a:rPr lang="en-US" dirty="0"/>
              <a:t>How did you know what classes to take in high school?</a:t>
            </a:r>
          </a:p>
          <a:p>
            <a:pPr fontAlgn="base"/>
            <a:r>
              <a:rPr lang="en-US" dirty="0"/>
              <a:t>How did you choose your future career?</a:t>
            </a:r>
          </a:p>
          <a:p>
            <a:pPr fontAlgn="base"/>
            <a:r>
              <a:rPr lang="en-US" dirty="0"/>
              <a:t>Why did you choose Northeastern?</a:t>
            </a:r>
          </a:p>
          <a:p>
            <a:pPr fontAlgn="base"/>
            <a:r>
              <a:rPr lang="en-US" dirty="0"/>
              <a:t>How can I start preparing for high school?</a:t>
            </a:r>
          </a:p>
          <a:p>
            <a:pPr fontAlgn="base"/>
            <a:r>
              <a:rPr lang="en-US" dirty="0"/>
              <a:t>What do students do for fun? Campus activities, clubs, events, </a:t>
            </a:r>
            <a:r>
              <a:rPr lang="en-US" dirty="0" err="1"/>
              <a:t>etc</a:t>
            </a:r>
            <a:r>
              <a:rPr lang="en-US" dirty="0"/>
              <a:t>? How’s the food in college?</a:t>
            </a:r>
          </a:p>
          <a:p>
            <a:pPr fontAlgn="base"/>
            <a:endParaRPr lang="en-US" dirty="0"/>
          </a:p>
          <a:p>
            <a:endParaRPr lang="en-US" dirty="0"/>
          </a:p>
        </p:txBody>
      </p:sp>
      <p:sp>
        <p:nvSpPr>
          <p:cNvPr id="4" name="Rectangle 3">
            <a:extLst>
              <a:ext uri="{FF2B5EF4-FFF2-40B4-BE49-F238E27FC236}">
                <a16:creationId xmlns:a16="http://schemas.microsoft.com/office/drawing/2014/main" id="{69588201-D6DA-4FC9-A4E8-1238495A89B8}"/>
              </a:ext>
            </a:extLst>
          </p:cNvPr>
          <p:cNvSpPr/>
          <p:nvPr/>
        </p:nvSpPr>
        <p:spPr>
          <a:xfrm>
            <a:off x="5545393" y="2203469"/>
            <a:ext cx="6096000" cy="369332"/>
          </a:xfrm>
          <a:prstGeom prst="rect">
            <a:avLst/>
          </a:prstGeom>
        </p:spPr>
        <p:txBody>
          <a:bodyPr>
            <a:spAutoFit/>
          </a:bodyPr>
          <a:lstStyle/>
          <a:p>
            <a:pPr fontAlgn="base"/>
            <a:endParaRPr lang="en-US" dirty="0"/>
          </a:p>
        </p:txBody>
      </p:sp>
      <p:sp>
        <p:nvSpPr>
          <p:cNvPr id="5" name="Content Placeholder 2">
            <a:extLst>
              <a:ext uri="{FF2B5EF4-FFF2-40B4-BE49-F238E27FC236}">
                <a16:creationId xmlns:a16="http://schemas.microsoft.com/office/drawing/2014/main" id="{1E6C4E14-2923-4B17-80BF-CDACAA72E618}"/>
              </a:ext>
            </a:extLst>
          </p:cNvPr>
          <p:cNvSpPr txBox="1">
            <a:spLocks/>
          </p:cNvSpPr>
          <p:nvPr/>
        </p:nvSpPr>
        <p:spPr>
          <a:xfrm>
            <a:off x="6239797" y="1825625"/>
            <a:ext cx="5592097" cy="4351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t>How are the dorms?</a:t>
            </a:r>
          </a:p>
          <a:p>
            <a:pPr fontAlgn="base"/>
            <a:r>
              <a:rPr lang="en-US" dirty="0"/>
              <a:t>What is the best way to meet people or make new friends?</a:t>
            </a:r>
          </a:p>
          <a:p>
            <a:pPr fontAlgn="base"/>
            <a:r>
              <a:rPr lang="en-US" dirty="0"/>
              <a:t>How do you balance schoolwork and home responsibilities?</a:t>
            </a:r>
          </a:p>
          <a:p>
            <a:pPr fontAlgn="base"/>
            <a:r>
              <a:rPr lang="en-US" dirty="0"/>
              <a:t>What is your favorite thing to do in Boston?</a:t>
            </a:r>
          </a:p>
          <a:p>
            <a:pPr fontAlgn="base"/>
            <a:r>
              <a:rPr lang="en-US" dirty="0"/>
              <a:t>What is a major in college?</a:t>
            </a:r>
          </a:p>
          <a:p>
            <a:pPr fontAlgn="base"/>
            <a:r>
              <a:rPr lang="en-US" dirty="0"/>
              <a:t>What jobs can you do with your major?</a:t>
            </a:r>
          </a:p>
          <a:p>
            <a:pPr fontAlgn="base"/>
            <a:r>
              <a:rPr lang="en-US" dirty="0"/>
              <a:t>Is there a lot more homework in high school?</a:t>
            </a:r>
          </a:p>
          <a:p>
            <a:pPr fontAlgn="base"/>
            <a:r>
              <a:rPr lang="en-US" dirty="0"/>
              <a:t>What was your transition like between middle and high school?</a:t>
            </a:r>
          </a:p>
          <a:p>
            <a:pPr fontAlgn="base"/>
            <a:r>
              <a:rPr lang="en-US" dirty="0"/>
              <a:t>Is high school a lot bigger?</a:t>
            </a:r>
          </a:p>
          <a:p>
            <a:pPr fontAlgn="base"/>
            <a:r>
              <a:rPr lang="en-US" dirty="0"/>
              <a:t>What was your favorite part about high school? </a:t>
            </a:r>
          </a:p>
          <a:p>
            <a:pPr fontAlgn="base"/>
            <a:endParaRPr lang="en-US" dirty="0"/>
          </a:p>
          <a:p>
            <a:endParaRPr lang="en-US" dirty="0"/>
          </a:p>
        </p:txBody>
      </p:sp>
      <p:sp>
        <p:nvSpPr>
          <p:cNvPr id="8" name="TextBox 7">
            <a:extLst>
              <a:ext uri="{FF2B5EF4-FFF2-40B4-BE49-F238E27FC236}">
                <a16:creationId xmlns:a16="http://schemas.microsoft.com/office/drawing/2014/main" id="{4C992C04-90B4-43FD-9145-198826F08F68}"/>
              </a:ext>
            </a:extLst>
          </p:cNvPr>
          <p:cNvSpPr txBox="1"/>
          <p:nvPr/>
        </p:nvSpPr>
        <p:spPr>
          <a:xfrm>
            <a:off x="1282147" y="1334363"/>
            <a:ext cx="9407387" cy="307777"/>
          </a:xfrm>
          <a:prstGeom prst="rect">
            <a:avLst/>
          </a:prstGeom>
          <a:noFill/>
        </p:spPr>
        <p:txBody>
          <a:bodyPr wrap="square" rtlCol="0">
            <a:spAutoFit/>
          </a:bodyPr>
          <a:lstStyle/>
          <a:p>
            <a:r>
              <a:rPr lang="en-US" sz="1400" dirty="0">
                <a:hlinkClick r:id="rId3"/>
              </a:rPr>
              <a:t>https://docs.google.com/document/d/1omRfq21CgTunw7rvBLwQfWuJ_CPTd63SKb0q6H9muOg/edit?usp=sharing</a:t>
            </a:r>
            <a:endParaRPr lang="en-US" dirty="0"/>
          </a:p>
        </p:txBody>
      </p:sp>
    </p:spTree>
    <p:extLst>
      <p:ext uri="{BB962C8B-B14F-4D97-AF65-F5344CB8AC3E}">
        <p14:creationId xmlns:p14="http://schemas.microsoft.com/office/powerpoint/2010/main" val="382793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131F7B7-8558-4C77-AC99-5167D6C9E5E5}"/>
              </a:ext>
            </a:extLst>
          </p:cNvPr>
          <p:cNvSpPr>
            <a:spLocks noGrp="1"/>
          </p:cNvSpPr>
          <p:nvPr>
            <p:ph type="title"/>
          </p:nvPr>
        </p:nvSpPr>
        <p:spPr>
          <a:xfrm>
            <a:off x="335279" y="2048951"/>
            <a:ext cx="3669161" cy="2760098"/>
          </a:xfrm>
        </p:spPr>
        <p:txBody>
          <a:bodyPr>
            <a:normAutofit/>
          </a:bodyPr>
          <a:lstStyle/>
          <a:p>
            <a:pPr algn="ctr"/>
            <a:r>
              <a:rPr lang="en-US" dirty="0">
                <a:solidFill>
                  <a:srgbClr val="FFFFFF"/>
                </a:solidFill>
              </a:rPr>
              <a:t>Assessment </a:t>
            </a:r>
            <a:r>
              <a:rPr lang="en-US" sz="4000" i="1" dirty="0">
                <a:solidFill>
                  <a:srgbClr val="FFFFFF"/>
                </a:solidFill>
              </a:rPr>
              <a:t>(Exit Ticket)</a:t>
            </a:r>
            <a:endParaRPr lang="en-US" i="1" dirty="0">
              <a:solidFill>
                <a:srgbClr val="FFFFFF"/>
              </a:solidFill>
            </a:endParaRPr>
          </a:p>
        </p:txBody>
      </p:sp>
      <p:sp>
        <p:nvSpPr>
          <p:cNvPr id="3" name="Content Placeholder 2">
            <a:extLst>
              <a:ext uri="{FF2B5EF4-FFF2-40B4-BE49-F238E27FC236}">
                <a16:creationId xmlns:a16="http://schemas.microsoft.com/office/drawing/2014/main" id="{6609EE4B-BC1A-4874-9609-CBB07551E22E}"/>
              </a:ext>
            </a:extLst>
          </p:cNvPr>
          <p:cNvSpPr>
            <a:spLocks noGrp="1"/>
          </p:cNvSpPr>
          <p:nvPr>
            <p:ph idx="1"/>
          </p:nvPr>
        </p:nvSpPr>
        <p:spPr>
          <a:xfrm>
            <a:off x="5956285" y="2048951"/>
            <a:ext cx="5658974" cy="5230634"/>
          </a:xfrm>
        </p:spPr>
        <p:txBody>
          <a:bodyPr anchor="ctr">
            <a:normAutofit/>
          </a:bodyPr>
          <a:lstStyle/>
          <a:p>
            <a:pPr marL="0" indent="0" algn="ctr">
              <a:buNone/>
            </a:pPr>
            <a:r>
              <a:rPr lang="en-US" sz="3200" i="1" dirty="0">
                <a:solidFill>
                  <a:srgbClr val="000000"/>
                </a:solidFill>
              </a:rPr>
              <a:t>Please go to </a:t>
            </a:r>
            <a:br>
              <a:rPr lang="en-US" sz="3200" i="1" dirty="0">
                <a:solidFill>
                  <a:srgbClr val="000000"/>
                </a:solidFill>
              </a:rPr>
            </a:br>
            <a:r>
              <a:rPr lang="en-US" sz="3200" i="1" dirty="0">
                <a:solidFill>
                  <a:srgbClr val="000000"/>
                </a:solidFill>
              </a:rPr>
              <a:t>Exit Ticket Survey </a:t>
            </a:r>
            <a:br>
              <a:rPr lang="en-US" sz="3200" i="1" dirty="0">
                <a:solidFill>
                  <a:srgbClr val="000000"/>
                </a:solidFill>
              </a:rPr>
            </a:br>
            <a:r>
              <a:rPr lang="en-US" sz="3200" i="1" dirty="0">
                <a:solidFill>
                  <a:srgbClr val="000000"/>
                </a:solidFill>
              </a:rPr>
              <a:t>and Complete</a:t>
            </a:r>
            <a:br>
              <a:rPr lang="en-US" sz="3200" dirty="0">
                <a:solidFill>
                  <a:srgbClr val="000000"/>
                </a:solidFill>
              </a:rPr>
            </a:br>
            <a:br>
              <a:rPr lang="en-US" sz="3200" dirty="0">
                <a:solidFill>
                  <a:srgbClr val="000000"/>
                </a:solidFill>
              </a:rPr>
            </a:br>
            <a:r>
              <a:rPr lang="en-US" sz="3200" b="1" dirty="0">
                <a:solidFill>
                  <a:srgbClr val="000000"/>
                </a:solidFill>
              </a:rPr>
              <a:t>Students</a:t>
            </a:r>
            <a:r>
              <a:rPr lang="en-US" sz="3200" dirty="0">
                <a:solidFill>
                  <a:srgbClr val="000000"/>
                </a:solidFill>
              </a:rPr>
              <a:t>:</a:t>
            </a:r>
            <a:br>
              <a:rPr lang="en-US" sz="3200" dirty="0">
                <a:solidFill>
                  <a:srgbClr val="000000"/>
                </a:solidFill>
              </a:rPr>
            </a:br>
            <a:r>
              <a:rPr lang="en-US" sz="3200" dirty="0">
                <a:solidFill>
                  <a:srgbClr val="000000"/>
                </a:solidFill>
                <a:hlinkClick r:id="rId4"/>
              </a:rPr>
              <a:t>https://www.surveymonkey.com/r/FT-EXIT-TICKET</a:t>
            </a:r>
            <a:br>
              <a:rPr lang="en-US" sz="2400" dirty="0">
                <a:solidFill>
                  <a:srgbClr val="000000"/>
                </a:solidFill>
              </a:rPr>
            </a:br>
            <a:endParaRPr lang="en-US" sz="2400" dirty="0">
              <a:solidFill>
                <a:srgbClr val="000000"/>
              </a:solidFill>
            </a:endParaRPr>
          </a:p>
        </p:txBody>
      </p:sp>
      <p:pic>
        <p:nvPicPr>
          <p:cNvPr id="7" name="Picture 2" descr="Upon Further Reflection: Exit Tickets - Teach Like a Champion">
            <a:extLst>
              <a:ext uri="{FF2B5EF4-FFF2-40B4-BE49-F238E27FC236}">
                <a16:creationId xmlns:a16="http://schemas.microsoft.com/office/drawing/2014/main" id="{309DA0BB-81B0-49FE-A2F5-B09A7810B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2797" y="200563"/>
            <a:ext cx="2771775"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532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8D9C2-F4BD-4154-BB1F-E48B5BE0A487}"/>
              </a:ext>
            </a:extLst>
          </p:cNvPr>
          <p:cNvSpPr>
            <a:spLocks noGrp="1"/>
          </p:cNvSpPr>
          <p:nvPr>
            <p:ph type="title"/>
          </p:nvPr>
        </p:nvSpPr>
        <p:spPr>
          <a:xfrm>
            <a:off x="166540" y="859101"/>
            <a:ext cx="10972800" cy="11430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ln>
                  <a:solidFill>
                    <a:schemeClr val="bg1"/>
                  </a:solidFill>
                </a:ln>
                <a:solidFill>
                  <a:srgbClr val="0000CC"/>
                </a:solidFill>
              </a:rPr>
              <a:t>Think About This:</a:t>
            </a:r>
          </a:p>
        </p:txBody>
      </p:sp>
      <p:sp>
        <p:nvSpPr>
          <p:cNvPr id="3" name="TextBox 2">
            <a:extLst>
              <a:ext uri="{FF2B5EF4-FFF2-40B4-BE49-F238E27FC236}">
                <a16:creationId xmlns:a16="http://schemas.microsoft.com/office/drawing/2014/main" id="{E744DA1D-5A32-45A6-9E9A-A53BF726DFFA}"/>
              </a:ext>
            </a:extLst>
          </p:cNvPr>
          <p:cNvSpPr txBox="1"/>
          <p:nvPr/>
        </p:nvSpPr>
        <p:spPr>
          <a:xfrm>
            <a:off x="782320" y="1910081"/>
            <a:ext cx="4653280" cy="1569660"/>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dirty="0">
                <a:solidFill>
                  <a:srgbClr val="002060"/>
                </a:solidFill>
              </a:rPr>
              <a:t>When we move around, we are using up ENERGY from our bodies.</a:t>
            </a:r>
          </a:p>
        </p:txBody>
      </p:sp>
      <p:sp>
        <p:nvSpPr>
          <p:cNvPr id="4" name="TextBox 3">
            <a:extLst>
              <a:ext uri="{FF2B5EF4-FFF2-40B4-BE49-F238E27FC236}">
                <a16:creationId xmlns:a16="http://schemas.microsoft.com/office/drawing/2014/main" id="{489CE04F-D9C0-4CCC-A22D-142A714584CD}"/>
              </a:ext>
            </a:extLst>
          </p:cNvPr>
          <p:cNvSpPr txBox="1"/>
          <p:nvPr/>
        </p:nvSpPr>
        <p:spPr>
          <a:xfrm>
            <a:off x="6360160" y="1910081"/>
            <a:ext cx="5222240" cy="1569660"/>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solidFill>
                  <a:srgbClr val="002060"/>
                </a:solidFill>
              </a:rPr>
              <a:t>If we move around too much,</a:t>
            </a:r>
          </a:p>
          <a:p>
            <a:pPr algn="ctr"/>
            <a:r>
              <a:rPr lang="en-US" sz="3200" dirty="0">
                <a:solidFill>
                  <a:srgbClr val="002060"/>
                </a:solidFill>
              </a:rPr>
              <a:t>eventually we will run out of energy!</a:t>
            </a:r>
          </a:p>
        </p:txBody>
      </p:sp>
      <p:pic>
        <p:nvPicPr>
          <p:cNvPr id="10" name="Picture 9">
            <a:extLst>
              <a:ext uri="{FF2B5EF4-FFF2-40B4-BE49-F238E27FC236}">
                <a16:creationId xmlns:a16="http://schemas.microsoft.com/office/drawing/2014/main" id="{4365A043-F992-4846-85FE-A768BB2AFC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696" y="3070720"/>
            <a:ext cx="5074304" cy="3608395"/>
          </a:xfrm>
          <a:prstGeom prst="rect">
            <a:avLst/>
          </a:prstGeom>
        </p:spPr>
      </p:pic>
      <p:pic>
        <p:nvPicPr>
          <p:cNvPr id="6" name="Graphic 5" descr="Sleep">
            <a:extLst>
              <a:ext uri="{FF2B5EF4-FFF2-40B4-BE49-F238E27FC236}">
                <a16:creationId xmlns:a16="http://schemas.microsoft.com/office/drawing/2014/main" id="{0CB6F0FB-6E97-6F41-B144-975169C3CE1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77206" y="2340967"/>
            <a:ext cx="4188148" cy="3960575"/>
          </a:xfrm>
          <a:prstGeom prst="rect">
            <a:avLst/>
          </a:prstGeom>
        </p:spPr>
      </p:pic>
    </p:spTree>
    <p:extLst>
      <p:ext uri="{BB962C8B-B14F-4D97-AF65-F5344CB8AC3E}">
        <p14:creationId xmlns:p14="http://schemas.microsoft.com/office/powerpoint/2010/main" val="498868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8D9C2-F4BD-4154-BB1F-E48B5BE0A487}"/>
              </a:ext>
            </a:extLst>
          </p:cNvPr>
          <p:cNvSpPr>
            <a:spLocks noGrp="1"/>
          </p:cNvSpPr>
          <p:nvPr>
            <p:ph type="title"/>
          </p:nvPr>
        </p:nvSpPr>
        <p:spPr>
          <a:xfrm>
            <a:off x="0" y="671152"/>
            <a:ext cx="10972800" cy="11430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ln>
                  <a:solidFill>
                    <a:schemeClr val="bg1"/>
                  </a:solidFill>
                </a:ln>
                <a:solidFill>
                  <a:srgbClr val="0000CC"/>
                </a:solidFill>
              </a:rPr>
              <a:t>Think About This:</a:t>
            </a:r>
          </a:p>
        </p:txBody>
      </p:sp>
      <p:sp>
        <p:nvSpPr>
          <p:cNvPr id="3" name="TextBox 2">
            <a:extLst>
              <a:ext uri="{FF2B5EF4-FFF2-40B4-BE49-F238E27FC236}">
                <a16:creationId xmlns:a16="http://schemas.microsoft.com/office/drawing/2014/main" id="{E744DA1D-5A32-45A6-9E9A-A53BF726DFFA}"/>
              </a:ext>
            </a:extLst>
          </p:cNvPr>
          <p:cNvSpPr txBox="1"/>
          <p:nvPr/>
        </p:nvSpPr>
        <p:spPr>
          <a:xfrm>
            <a:off x="260808" y="1436245"/>
            <a:ext cx="4653280" cy="1077218"/>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dirty="0">
                <a:solidFill>
                  <a:srgbClr val="002060"/>
                </a:solidFill>
              </a:rPr>
              <a:t>What sources do human (bodies) get energy from?</a:t>
            </a:r>
          </a:p>
        </p:txBody>
      </p:sp>
      <p:sp>
        <p:nvSpPr>
          <p:cNvPr id="4" name="TextBox 3">
            <a:extLst>
              <a:ext uri="{FF2B5EF4-FFF2-40B4-BE49-F238E27FC236}">
                <a16:creationId xmlns:a16="http://schemas.microsoft.com/office/drawing/2014/main" id="{489CE04F-D9C0-4CCC-A22D-142A714584CD}"/>
              </a:ext>
            </a:extLst>
          </p:cNvPr>
          <p:cNvSpPr txBox="1"/>
          <p:nvPr/>
        </p:nvSpPr>
        <p:spPr>
          <a:xfrm>
            <a:off x="6581872" y="1591993"/>
            <a:ext cx="5206212" cy="584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solidFill>
                  <a:srgbClr val="002060"/>
                </a:solidFill>
              </a:rPr>
              <a:t>How do we use this energy?</a:t>
            </a:r>
          </a:p>
        </p:txBody>
      </p:sp>
      <p:pic>
        <p:nvPicPr>
          <p:cNvPr id="6" name="Picture 5">
            <a:extLst>
              <a:ext uri="{FF2B5EF4-FFF2-40B4-BE49-F238E27FC236}">
                <a16:creationId xmlns:a16="http://schemas.microsoft.com/office/drawing/2014/main" id="{80EF1A9C-DADC-4FD4-BA20-B0D66EB62D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3904" y="2330658"/>
            <a:ext cx="2725676" cy="1907973"/>
          </a:xfrm>
          <a:prstGeom prst="rect">
            <a:avLst/>
          </a:prstGeom>
        </p:spPr>
      </p:pic>
      <p:pic>
        <p:nvPicPr>
          <p:cNvPr id="8" name="Picture 7">
            <a:extLst>
              <a:ext uri="{FF2B5EF4-FFF2-40B4-BE49-F238E27FC236}">
                <a16:creationId xmlns:a16="http://schemas.microsoft.com/office/drawing/2014/main" id="{1BC3DD1E-C503-42AC-8013-507A88DBBE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58655" y="4410798"/>
            <a:ext cx="2189405" cy="2172564"/>
          </a:xfrm>
          <a:prstGeom prst="rect">
            <a:avLst/>
          </a:prstGeom>
        </p:spPr>
      </p:pic>
      <p:pic>
        <p:nvPicPr>
          <p:cNvPr id="9" name="Picture 8">
            <a:extLst>
              <a:ext uri="{FF2B5EF4-FFF2-40B4-BE49-F238E27FC236}">
                <a16:creationId xmlns:a16="http://schemas.microsoft.com/office/drawing/2014/main" id="{1AC0EE96-425D-41B3-8716-C2EBE3FA44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0800" y="3089787"/>
            <a:ext cx="2503104" cy="3180080"/>
          </a:xfrm>
          <a:prstGeom prst="rect">
            <a:avLst/>
          </a:prstGeom>
        </p:spPr>
      </p:pic>
      <p:sp>
        <p:nvSpPr>
          <p:cNvPr id="5" name="TextBox 4">
            <a:extLst>
              <a:ext uri="{FF2B5EF4-FFF2-40B4-BE49-F238E27FC236}">
                <a16:creationId xmlns:a16="http://schemas.microsoft.com/office/drawing/2014/main" id="{F94BE07C-4B04-47DD-BAF9-3F38C59EE25C}"/>
              </a:ext>
            </a:extLst>
          </p:cNvPr>
          <p:cNvSpPr txBox="1"/>
          <p:nvPr/>
        </p:nvSpPr>
        <p:spPr>
          <a:xfrm>
            <a:off x="5693789" y="2110075"/>
            <a:ext cx="6711885" cy="1077218"/>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solidFill>
                  <a:srgbClr val="002060"/>
                </a:solidFill>
              </a:rPr>
              <a:t>Food contains stored</a:t>
            </a:r>
            <a:br>
              <a:rPr lang="en-US" sz="3200" dirty="0">
                <a:solidFill>
                  <a:srgbClr val="002060"/>
                </a:solidFill>
              </a:rPr>
            </a:br>
            <a:r>
              <a:rPr lang="en-US" sz="3200" b="1" dirty="0">
                <a:ln w="9525">
                  <a:solidFill>
                    <a:schemeClr val="bg1"/>
                  </a:solidFill>
                  <a:prstDash val="solid"/>
                </a:ln>
                <a:effectLst>
                  <a:outerShdw blurRad="12700" dist="38100" dir="2700000" algn="tl" rotWithShape="0">
                    <a:schemeClr val="bg1">
                      <a:lumMod val="50000"/>
                    </a:schemeClr>
                  </a:outerShdw>
                </a:effectLst>
              </a:rPr>
              <a:t>chemical energy</a:t>
            </a:r>
            <a:endParaRPr lang="en-US" sz="3200" dirty="0">
              <a:ln w="6600">
                <a:solidFill>
                  <a:srgbClr val="002060"/>
                </a:solidFill>
                <a:prstDash val="solid"/>
              </a:ln>
            </a:endParaRPr>
          </a:p>
        </p:txBody>
      </p:sp>
      <p:sp>
        <p:nvSpPr>
          <p:cNvPr id="11" name="TextBox 10">
            <a:extLst>
              <a:ext uri="{FF2B5EF4-FFF2-40B4-BE49-F238E27FC236}">
                <a16:creationId xmlns:a16="http://schemas.microsoft.com/office/drawing/2014/main" id="{256F9318-B847-4FBD-B61E-C02729C374DF}"/>
              </a:ext>
            </a:extLst>
          </p:cNvPr>
          <p:cNvSpPr txBox="1"/>
          <p:nvPr/>
        </p:nvSpPr>
        <p:spPr>
          <a:xfrm>
            <a:off x="6096000" y="3498448"/>
            <a:ext cx="6014041" cy="255454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solidFill>
                  <a:srgbClr val="002060"/>
                </a:solidFill>
              </a:rPr>
              <a:t>The body uses this energy to:</a:t>
            </a:r>
          </a:p>
          <a:p>
            <a:pPr algn="ct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dirty="0">
                <a:solidFill>
                  <a:srgbClr val="002060"/>
                </a:solidFill>
              </a:rPr>
              <a:t>Move (</a:t>
            </a:r>
            <a:r>
              <a:rPr lang="en-US" sz="3200" b="1" dirty="0">
                <a:ln w="9525">
                  <a:solidFill>
                    <a:schemeClr val="bg1"/>
                  </a:solidFill>
                  <a:prstDash val="solid"/>
                </a:ln>
                <a:effectLst>
                  <a:outerShdw blurRad="12700" dist="38100" dir="2700000" algn="tl" rotWithShape="0">
                    <a:schemeClr val="bg1">
                      <a:lumMod val="50000"/>
                    </a:schemeClr>
                  </a:outerShdw>
                </a:effectLst>
              </a:rPr>
              <a:t>mechanical energy</a:t>
            </a:r>
            <a:r>
              <a:rPr lang="en-US" sz="3200" dirty="0">
                <a:solidFill>
                  <a:srgbClr val="002060"/>
                </a:solidFill>
              </a:rPr>
              <a:t>)</a:t>
            </a:r>
          </a:p>
          <a:p>
            <a:pPr algn="ct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dirty="0">
                <a:solidFill>
                  <a:srgbClr val="002060"/>
                </a:solidFill>
              </a:rPr>
              <a:t>Generate Heat (</a:t>
            </a:r>
            <a:r>
              <a:rPr lang="en-US" sz="3200" b="1" dirty="0">
                <a:ln w="9525">
                  <a:solidFill>
                    <a:schemeClr val="bg1"/>
                  </a:solidFill>
                  <a:prstDash val="solid"/>
                </a:ln>
                <a:effectLst>
                  <a:outerShdw blurRad="12700" dist="38100" dir="2700000" algn="tl" rotWithShape="0">
                    <a:schemeClr val="bg1">
                      <a:lumMod val="50000"/>
                    </a:schemeClr>
                  </a:outerShdw>
                </a:effectLst>
              </a:rPr>
              <a:t>thermal energy</a:t>
            </a:r>
            <a:r>
              <a:rPr lang="en-US" sz="3200" dirty="0">
                <a:solidFill>
                  <a:srgbClr val="002060"/>
                </a:solidFill>
              </a:rPr>
              <a:t>)</a:t>
            </a:r>
            <a:br>
              <a:rPr lang="en-US" sz="3200" dirty="0">
                <a:solidFill>
                  <a:srgbClr val="002060"/>
                </a:solidFill>
              </a:rPr>
            </a:b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dirty="0">
                <a:solidFill>
                  <a:srgbClr val="002060"/>
                </a:solidFill>
              </a:rPr>
              <a:t>Other bodily processes</a:t>
            </a:r>
            <a:br>
              <a:rPr lang="en-US" sz="3200" dirty="0">
                <a:solidFill>
                  <a:srgbClr val="002060"/>
                </a:solidFill>
              </a:rPr>
            </a:br>
            <a:r>
              <a:rPr lang="en-US" sz="3200" dirty="0">
                <a:solidFill>
                  <a:srgbClr val="002060"/>
                </a:solidFill>
              </a:rPr>
              <a:t>(the things that keep us alive)</a:t>
            </a:r>
          </a:p>
        </p:txBody>
      </p:sp>
    </p:spTree>
    <p:extLst>
      <p:ext uri="{BB962C8B-B14F-4D97-AF65-F5344CB8AC3E}">
        <p14:creationId xmlns:p14="http://schemas.microsoft.com/office/powerpoint/2010/main" val="230343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8D9C2-F4BD-4154-BB1F-E48B5BE0A487}"/>
              </a:ext>
            </a:extLst>
          </p:cNvPr>
          <p:cNvSpPr>
            <a:spLocks noGrp="1"/>
          </p:cNvSpPr>
          <p:nvPr>
            <p:ph type="title"/>
          </p:nvPr>
        </p:nvSpPr>
        <p:spPr>
          <a:xfrm>
            <a:off x="279662" y="821284"/>
            <a:ext cx="10972800" cy="11430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ln>
                  <a:solidFill>
                    <a:schemeClr val="bg1"/>
                  </a:solidFill>
                </a:ln>
                <a:solidFill>
                  <a:srgbClr val="0000CC"/>
                </a:solidFill>
              </a:rPr>
              <a:t>Forms of Energy</a:t>
            </a:r>
          </a:p>
        </p:txBody>
      </p:sp>
      <p:sp>
        <p:nvSpPr>
          <p:cNvPr id="7" name="TextBox 6">
            <a:extLst>
              <a:ext uri="{FF2B5EF4-FFF2-40B4-BE49-F238E27FC236}">
                <a16:creationId xmlns:a16="http://schemas.microsoft.com/office/drawing/2014/main" id="{8C6B9B9D-2CE4-4E15-B2AD-18BF4D268753}"/>
              </a:ext>
            </a:extLst>
          </p:cNvPr>
          <p:cNvSpPr txBox="1"/>
          <p:nvPr/>
        </p:nvSpPr>
        <p:spPr>
          <a:xfrm>
            <a:off x="-76200" y="1644889"/>
            <a:ext cx="12192000" cy="584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dirty="0">
                <a:solidFill>
                  <a:srgbClr val="002060"/>
                </a:solidFill>
              </a:rPr>
              <a:t>There are 4 main FORMS of ENERGY:</a:t>
            </a:r>
          </a:p>
        </p:txBody>
      </p:sp>
      <p:sp>
        <p:nvSpPr>
          <p:cNvPr id="13" name="TextBox 12">
            <a:extLst>
              <a:ext uri="{FF2B5EF4-FFF2-40B4-BE49-F238E27FC236}">
                <a16:creationId xmlns:a16="http://schemas.microsoft.com/office/drawing/2014/main" id="{ED676F66-4E87-4F9A-8CA0-E1D4748B7004}"/>
              </a:ext>
            </a:extLst>
          </p:cNvPr>
          <p:cNvSpPr txBox="1"/>
          <p:nvPr/>
        </p:nvSpPr>
        <p:spPr>
          <a:xfrm>
            <a:off x="0" y="5933545"/>
            <a:ext cx="12192000" cy="584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i="1" dirty="0">
                <a:solidFill>
                  <a:srgbClr val="002060"/>
                </a:solidFill>
              </a:rPr>
              <a:t>There are also other forms: ex: gravitational or sound (14 total known)</a:t>
            </a:r>
          </a:p>
        </p:txBody>
      </p:sp>
      <p:cxnSp>
        <p:nvCxnSpPr>
          <p:cNvPr id="15" name="Straight Arrow Connector 14">
            <a:extLst>
              <a:ext uri="{FF2B5EF4-FFF2-40B4-BE49-F238E27FC236}">
                <a16:creationId xmlns:a16="http://schemas.microsoft.com/office/drawing/2014/main" id="{0EF9E68B-B152-4521-9E3C-9439B603AD8C}"/>
              </a:ext>
            </a:extLst>
          </p:cNvPr>
          <p:cNvCxnSpPr>
            <a:cxnSpLocks/>
          </p:cNvCxnSpPr>
          <p:nvPr/>
        </p:nvCxnSpPr>
        <p:spPr>
          <a:xfrm flipH="1">
            <a:off x="2921517" y="2188926"/>
            <a:ext cx="3296920" cy="138779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2BEAE89-DDA6-444B-89ED-F10A6B83BEF0}"/>
              </a:ext>
            </a:extLst>
          </p:cNvPr>
          <p:cNvCxnSpPr>
            <a:cxnSpLocks/>
          </p:cNvCxnSpPr>
          <p:nvPr/>
        </p:nvCxnSpPr>
        <p:spPr>
          <a:xfrm>
            <a:off x="6187957" y="2182375"/>
            <a:ext cx="2946400" cy="13830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E01E65A-5868-4F4B-9F19-68B8592AA335}"/>
              </a:ext>
            </a:extLst>
          </p:cNvPr>
          <p:cNvCxnSpPr>
            <a:cxnSpLocks/>
          </p:cNvCxnSpPr>
          <p:nvPr/>
        </p:nvCxnSpPr>
        <p:spPr>
          <a:xfrm flipH="1">
            <a:off x="4989313" y="2197298"/>
            <a:ext cx="1259840" cy="143319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6AF650E-C8E9-C148-8FA9-51506AF1E69A}"/>
              </a:ext>
            </a:extLst>
          </p:cNvPr>
          <p:cNvCxnSpPr>
            <a:cxnSpLocks/>
          </p:cNvCxnSpPr>
          <p:nvPr/>
        </p:nvCxnSpPr>
        <p:spPr>
          <a:xfrm>
            <a:off x="6187395" y="2182375"/>
            <a:ext cx="977900" cy="144811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CBEC866-07FF-7447-B7A6-AF3ADF8A6E3B}"/>
              </a:ext>
            </a:extLst>
          </p:cNvPr>
          <p:cNvSpPr/>
          <p:nvPr/>
        </p:nvSpPr>
        <p:spPr>
          <a:xfrm>
            <a:off x="1507224" y="3576719"/>
            <a:ext cx="2141355" cy="697627"/>
          </a:xfrm>
          <a:prstGeom prst="rect">
            <a:avLst/>
          </a:prstGeom>
          <a:noFill/>
        </p:spPr>
        <p:txBody>
          <a:bodyPr wrap="square" lIns="121920" tIns="60960" rIns="121920" bIns="6096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733" b="1" cap="none" spc="67" dirty="0">
                <a:ln w="9525" cmpd="sng">
                  <a:solidFill>
                    <a:schemeClr val="accent1"/>
                  </a:solidFill>
                  <a:prstDash val="solid"/>
                </a:ln>
                <a:solidFill>
                  <a:srgbClr val="70AD47">
                    <a:tint val="1000"/>
                  </a:srgbClr>
                </a:solidFill>
                <a:effectLst>
                  <a:glow rad="38100">
                    <a:schemeClr val="accent1">
                      <a:alpha val="40000"/>
                    </a:schemeClr>
                  </a:glow>
                </a:effectLst>
              </a:rPr>
              <a:t>electrical</a:t>
            </a:r>
          </a:p>
        </p:txBody>
      </p:sp>
      <p:sp>
        <p:nvSpPr>
          <p:cNvPr id="20" name="Rectangle 19">
            <a:extLst>
              <a:ext uri="{FF2B5EF4-FFF2-40B4-BE49-F238E27FC236}">
                <a16:creationId xmlns:a16="http://schemas.microsoft.com/office/drawing/2014/main" id="{54C69979-B328-7940-8B52-66913A8C59AA}"/>
              </a:ext>
            </a:extLst>
          </p:cNvPr>
          <p:cNvSpPr/>
          <p:nvPr/>
        </p:nvSpPr>
        <p:spPr>
          <a:xfrm>
            <a:off x="3665369" y="3526770"/>
            <a:ext cx="2583784" cy="1272143"/>
          </a:xfrm>
          <a:prstGeom prst="rect">
            <a:avLst/>
          </a:prstGeom>
          <a:noFill/>
        </p:spPr>
        <p:txBody>
          <a:bodyPr wrap="square" lIns="121920" tIns="60960" rIns="121920" bIns="6096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733" b="1" cap="none" spc="67" dirty="0">
                <a:ln w="9525" cmpd="sng">
                  <a:solidFill>
                    <a:schemeClr val="accent1"/>
                  </a:solidFill>
                  <a:prstDash val="solid"/>
                </a:ln>
                <a:solidFill>
                  <a:srgbClr val="70AD47">
                    <a:tint val="1000"/>
                  </a:srgbClr>
                </a:solidFill>
                <a:effectLst>
                  <a:glow rad="38100">
                    <a:schemeClr val="accent1">
                      <a:alpha val="40000"/>
                    </a:schemeClr>
                  </a:glow>
                </a:effectLst>
              </a:rPr>
              <a:t>mechanical</a:t>
            </a:r>
          </a:p>
          <a:p>
            <a:pPr algn="ctr"/>
            <a:r>
              <a:rPr lang="en-US" sz="3733" b="1" spc="67" dirty="0">
                <a:ln w="9525" cmpd="sng">
                  <a:solidFill>
                    <a:schemeClr val="accent1"/>
                  </a:solidFill>
                  <a:prstDash val="solid"/>
                </a:ln>
                <a:solidFill>
                  <a:srgbClr val="70AD47">
                    <a:tint val="1000"/>
                  </a:srgbClr>
                </a:solidFill>
                <a:effectLst>
                  <a:glow rad="38100">
                    <a:schemeClr val="accent1">
                      <a:alpha val="40000"/>
                    </a:schemeClr>
                  </a:glow>
                </a:effectLst>
              </a:rPr>
              <a:t>(kinetic)</a:t>
            </a:r>
            <a:endParaRPr lang="en-US" sz="3733" b="1" cap="none" spc="67"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1" name="Rectangle 20">
            <a:extLst>
              <a:ext uri="{FF2B5EF4-FFF2-40B4-BE49-F238E27FC236}">
                <a16:creationId xmlns:a16="http://schemas.microsoft.com/office/drawing/2014/main" id="{D8F8F42E-F40F-A14D-B614-56D70A7D529C}"/>
              </a:ext>
            </a:extLst>
          </p:cNvPr>
          <p:cNvSpPr/>
          <p:nvPr/>
        </p:nvSpPr>
        <p:spPr>
          <a:xfrm>
            <a:off x="6386547" y="3581997"/>
            <a:ext cx="1885560" cy="697627"/>
          </a:xfrm>
          <a:prstGeom prst="rect">
            <a:avLst/>
          </a:prstGeom>
          <a:noFill/>
        </p:spPr>
        <p:txBody>
          <a:bodyPr wrap="square" lIns="121920" tIns="60960" rIns="121920" bIns="6096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733" b="1" cap="none" spc="67" dirty="0">
                <a:ln w="9525" cmpd="sng">
                  <a:solidFill>
                    <a:schemeClr val="accent1"/>
                  </a:solidFill>
                  <a:prstDash val="solid"/>
                </a:ln>
                <a:solidFill>
                  <a:srgbClr val="70AD47">
                    <a:tint val="1000"/>
                  </a:srgbClr>
                </a:solidFill>
                <a:effectLst>
                  <a:glow rad="38100">
                    <a:schemeClr val="accent1">
                      <a:alpha val="40000"/>
                    </a:schemeClr>
                  </a:glow>
                </a:effectLst>
              </a:rPr>
              <a:t>thermal</a:t>
            </a:r>
          </a:p>
        </p:txBody>
      </p:sp>
      <p:sp>
        <p:nvSpPr>
          <p:cNvPr id="22" name="Rectangle 21">
            <a:extLst>
              <a:ext uri="{FF2B5EF4-FFF2-40B4-BE49-F238E27FC236}">
                <a16:creationId xmlns:a16="http://schemas.microsoft.com/office/drawing/2014/main" id="{C9230DAD-C3E0-5B48-9B39-9221EA6050CD}"/>
              </a:ext>
            </a:extLst>
          </p:cNvPr>
          <p:cNvSpPr/>
          <p:nvPr/>
        </p:nvSpPr>
        <p:spPr>
          <a:xfrm>
            <a:off x="8358212" y="3581997"/>
            <a:ext cx="2072961" cy="697627"/>
          </a:xfrm>
          <a:prstGeom prst="rect">
            <a:avLst/>
          </a:prstGeom>
          <a:noFill/>
        </p:spPr>
        <p:txBody>
          <a:bodyPr wrap="square" lIns="121920" tIns="60960" rIns="121920" bIns="6096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733" b="1" cap="none" spc="67" dirty="0">
                <a:ln w="9525" cmpd="sng">
                  <a:solidFill>
                    <a:schemeClr val="accent1"/>
                  </a:solidFill>
                  <a:prstDash val="solid"/>
                </a:ln>
                <a:solidFill>
                  <a:srgbClr val="70AD47">
                    <a:tint val="1000"/>
                  </a:srgbClr>
                </a:solidFill>
                <a:effectLst>
                  <a:glow rad="38100">
                    <a:schemeClr val="accent1">
                      <a:alpha val="40000"/>
                    </a:schemeClr>
                  </a:glow>
                </a:effectLst>
              </a:rPr>
              <a:t>chemical</a:t>
            </a:r>
          </a:p>
        </p:txBody>
      </p:sp>
      <p:cxnSp>
        <p:nvCxnSpPr>
          <p:cNvPr id="23" name="Straight Arrow Connector 22">
            <a:extLst>
              <a:ext uri="{FF2B5EF4-FFF2-40B4-BE49-F238E27FC236}">
                <a16:creationId xmlns:a16="http://schemas.microsoft.com/office/drawing/2014/main" id="{338E8577-B50F-8148-9A0B-22D160C56D8E}"/>
              </a:ext>
            </a:extLst>
          </p:cNvPr>
          <p:cNvCxnSpPr>
            <a:cxnSpLocks/>
          </p:cNvCxnSpPr>
          <p:nvPr/>
        </p:nvCxnSpPr>
        <p:spPr>
          <a:xfrm>
            <a:off x="2567557" y="4274346"/>
            <a:ext cx="0" cy="10802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B7F5F19-4784-4047-AE58-CD2FA723EA77}"/>
              </a:ext>
            </a:extLst>
          </p:cNvPr>
          <p:cNvCxnSpPr>
            <a:cxnSpLocks/>
          </p:cNvCxnSpPr>
          <p:nvPr/>
        </p:nvCxnSpPr>
        <p:spPr>
          <a:xfrm>
            <a:off x="7329327" y="4258766"/>
            <a:ext cx="0" cy="10802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31044CA-357C-664A-929B-5F180C7A9DD9}"/>
              </a:ext>
            </a:extLst>
          </p:cNvPr>
          <p:cNvCxnSpPr>
            <a:cxnSpLocks/>
          </p:cNvCxnSpPr>
          <p:nvPr/>
        </p:nvCxnSpPr>
        <p:spPr>
          <a:xfrm>
            <a:off x="9394691" y="4258765"/>
            <a:ext cx="0" cy="10802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D2DBB51-4548-2D41-8EDE-4BEAF4621612}"/>
              </a:ext>
            </a:extLst>
          </p:cNvPr>
          <p:cNvCxnSpPr>
            <a:cxnSpLocks/>
            <a:stCxn id="20" idx="2"/>
          </p:cNvCxnSpPr>
          <p:nvPr/>
        </p:nvCxnSpPr>
        <p:spPr>
          <a:xfrm>
            <a:off x="4957261" y="4798912"/>
            <a:ext cx="0" cy="5557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45C5B92-D02D-3243-9DB9-8BB9E226271C}"/>
              </a:ext>
            </a:extLst>
          </p:cNvPr>
          <p:cNvSpPr txBox="1"/>
          <p:nvPr/>
        </p:nvSpPr>
        <p:spPr>
          <a:xfrm>
            <a:off x="518527" y="5317471"/>
            <a:ext cx="11736039" cy="584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dirty="0">
                <a:solidFill>
                  <a:srgbClr val="0000CC"/>
                </a:solidFill>
              </a:rPr>
              <a:t>  power outlets          moving cars        hot water    batteries </a:t>
            </a:r>
          </a:p>
        </p:txBody>
      </p:sp>
    </p:spTree>
    <p:extLst>
      <p:ext uri="{BB962C8B-B14F-4D97-AF65-F5344CB8AC3E}">
        <p14:creationId xmlns:p14="http://schemas.microsoft.com/office/powerpoint/2010/main" val="4032686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74142" y="537846"/>
            <a:ext cx="8329495" cy="967132"/>
          </a:xfr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5867" b="1" i="1" dirty="0">
                <a:ln>
                  <a:solidFill>
                    <a:schemeClr val="bg1"/>
                  </a:solidFill>
                </a:ln>
                <a:solidFill>
                  <a:srgbClr val="0000CC"/>
                </a:solidFill>
              </a:rPr>
              <a:t>Sources of Energy</a:t>
            </a:r>
            <a:endParaRPr lang="en-US" sz="5867" dirty="0"/>
          </a:p>
        </p:txBody>
      </p:sp>
      <p:sp>
        <p:nvSpPr>
          <p:cNvPr id="5" name="Content Placeholder 4"/>
          <p:cNvSpPr>
            <a:spLocks noGrp="1"/>
          </p:cNvSpPr>
          <p:nvPr>
            <p:ph idx="1"/>
          </p:nvPr>
        </p:nvSpPr>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5867" dirty="0">
                <a:ln w="0"/>
                <a:solidFill>
                  <a:schemeClr val="accent1"/>
                </a:solidFill>
                <a:effectLst>
                  <a:outerShdw blurRad="38100" dist="25400" dir="5400000" algn="ctr" rotWithShape="0">
                    <a:srgbClr val="6E747A">
                      <a:alpha val="43000"/>
                    </a:srgbClr>
                  </a:outerShdw>
                </a:effectLst>
              </a:rPr>
              <a:t>There are a variety of SOURCES of energy!</a:t>
            </a:r>
          </a:p>
          <a:p>
            <a:pPr marL="0" indent="0" algn="ctr">
              <a:buNone/>
            </a:pPr>
            <a:r>
              <a:rPr lang="en-US" sz="5867" i="1" dirty="0">
                <a:ln w="0"/>
                <a:solidFill>
                  <a:schemeClr val="accent1"/>
                </a:solidFill>
                <a:effectLst>
                  <a:outerShdw blurRad="38100" dist="25400" dir="5400000" algn="ctr" rotWithShape="0">
                    <a:srgbClr val="6E747A">
                      <a:alpha val="43000"/>
                    </a:srgbClr>
                  </a:outerShdw>
                </a:effectLst>
              </a:rPr>
              <a:t>List as many as you can think of:</a:t>
            </a:r>
            <a:endParaRPr lang="en-US" sz="5867" dirty="0"/>
          </a:p>
        </p:txBody>
      </p:sp>
    </p:spTree>
    <p:extLst>
      <p:ext uri="{BB962C8B-B14F-4D97-AF65-F5344CB8AC3E}">
        <p14:creationId xmlns:p14="http://schemas.microsoft.com/office/powerpoint/2010/main" val="1101633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4048815"/>
            <a:ext cx="6786880" cy="2780908"/>
          </a:xfrm>
        </p:spPr>
        <p:txBody>
          <a:bodyP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5333" b="1" dirty="0">
                <a:ln>
                  <a:solidFill>
                    <a:schemeClr val="bg1">
                      <a:lumMod val="95000"/>
                    </a:schemeClr>
                  </a:solidFill>
                </a:ln>
              </a:rPr>
              <a:t>Today, </a:t>
            </a:r>
            <a:br>
              <a:rPr lang="en-US" sz="5333" b="1" dirty="0">
                <a:ln>
                  <a:solidFill>
                    <a:schemeClr val="bg1">
                      <a:lumMod val="95000"/>
                    </a:schemeClr>
                  </a:solidFill>
                </a:ln>
              </a:rPr>
            </a:br>
            <a:r>
              <a:rPr lang="en-US" sz="5333" b="1" dirty="0">
                <a:ln>
                  <a:solidFill>
                    <a:schemeClr val="bg1">
                      <a:lumMod val="95000"/>
                    </a:schemeClr>
                  </a:solidFill>
                </a:ln>
              </a:rPr>
              <a:t>we will be working </a:t>
            </a:r>
            <a:br>
              <a:rPr lang="en-US" sz="5333" b="1" dirty="0">
                <a:ln>
                  <a:solidFill>
                    <a:schemeClr val="bg1">
                      <a:lumMod val="95000"/>
                    </a:schemeClr>
                  </a:solidFill>
                </a:ln>
              </a:rPr>
            </a:br>
            <a:r>
              <a:rPr lang="en-US" sz="5333" b="1" dirty="0">
                <a:ln>
                  <a:solidFill>
                    <a:schemeClr val="bg1">
                      <a:lumMod val="95000"/>
                    </a:schemeClr>
                  </a:solidFill>
                </a:ln>
              </a:rPr>
              <a:t>with wind turbines! </a:t>
            </a:r>
          </a:p>
        </p:txBody>
      </p:sp>
      <p:pic>
        <p:nvPicPr>
          <p:cNvPr id="3074" name="Picture 2" descr="Row Of Wind Turbines transparent PNG - StickPNG">
            <a:extLst>
              <a:ext uri="{FF2B5EF4-FFF2-40B4-BE49-F238E27FC236}">
                <a16:creationId xmlns:a16="http://schemas.microsoft.com/office/drawing/2014/main" id="{1801B481-4101-4F4F-98AC-744043FC309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8947" y="3041854"/>
            <a:ext cx="5771824" cy="3787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170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78BD11A-4D45-8240-86A5-CB44184CE4A4}"/>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i="1" dirty="0">
                <a:ln>
                  <a:solidFill>
                    <a:schemeClr val="bg1"/>
                  </a:solidFill>
                </a:ln>
                <a:solidFill>
                  <a:srgbClr val="0000CC"/>
                </a:solidFill>
              </a:rPr>
              <a:t>Wind Turbines</a:t>
            </a:r>
          </a:p>
        </p:txBody>
      </p:sp>
      <p:sp>
        <p:nvSpPr>
          <p:cNvPr id="5" name="Rectangle 4">
            <a:extLst>
              <a:ext uri="{FF2B5EF4-FFF2-40B4-BE49-F238E27FC236}">
                <a16:creationId xmlns:a16="http://schemas.microsoft.com/office/drawing/2014/main" id="{E77C26B4-0B6E-AB4C-A817-CC4AEDCFC774}"/>
              </a:ext>
            </a:extLst>
          </p:cNvPr>
          <p:cNvSpPr/>
          <p:nvPr/>
        </p:nvSpPr>
        <p:spPr>
          <a:xfrm>
            <a:off x="304800" y="1810028"/>
            <a:ext cx="11582400" cy="1928733"/>
          </a:xfrm>
          <a:prstGeom prst="rect">
            <a:avLst/>
          </a:prstGeom>
          <a:noFill/>
        </p:spPr>
        <p:txBody>
          <a:bodyPr wrap="square" lIns="121920" tIns="60960" rIns="121920" bIns="6096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5867" b="0" i="1" cap="none" spc="0" dirty="0">
                <a:ln w="0"/>
                <a:solidFill>
                  <a:schemeClr val="accent1"/>
                </a:solidFill>
                <a:effectLst>
                  <a:outerShdw blurRad="38100" dist="25400" dir="5400000" algn="ctr" rotWithShape="0">
                    <a:srgbClr val="6E747A">
                      <a:alpha val="43000"/>
                    </a:srgbClr>
                  </a:outerShdw>
                </a:effectLst>
              </a:rPr>
              <a:t>Wind turbines convert what kind of energy to what kind of energy?</a:t>
            </a:r>
            <a:endParaRPr lang="en-US" sz="5867" b="0" cap="none" spc="0" dirty="0">
              <a:ln w="0"/>
              <a:solidFill>
                <a:schemeClr val="accent1"/>
              </a:solidFill>
              <a:effectLst>
                <a:outerShdw blurRad="38100" dist="25400" dir="5400000" algn="ctr" rotWithShape="0">
                  <a:srgbClr val="6E747A">
                    <a:alpha val="43000"/>
                  </a:srgbClr>
                </a:outerShdw>
              </a:effectLst>
            </a:endParaRPr>
          </a:p>
        </p:txBody>
      </p:sp>
      <p:sp>
        <p:nvSpPr>
          <p:cNvPr id="6" name="Rectangle 5">
            <a:extLst>
              <a:ext uri="{FF2B5EF4-FFF2-40B4-BE49-F238E27FC236}">
                <a16:creationId xmlns:a16="http://schemas.microsoft.com/office/drawing/2014/main" id="{B9F7BF8D-B644-4748-83A9-5071D45C2A19}"/>
              </a:ext>
            </a:extLst>
          </p:cNvPr>
          <p:cNvSpPr/>
          <p:nvPr/>
        </p:nvSpPr>
        <p:spPr>
          <a:xfrm>
            <a:off x="967678" y="4479965"/>
            <a:ext cx="4434468" cy="1107996"/>
          </a:xfrm>
          <a:prstGeom prst="rect">
            <a:avLst/>
          </a:prstGeom>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733" dirty="0">
                <a:solidFill>
                  <a:srgbClr val="002060"/>
                </a:solidFill>
              </a:rPr>
              <a:t>Mechanical Energy</a:t>
            </a:r>
            <a:br>
              <a:rPr lang="en-US" sz="3733" dirty="0">
                <a:solidFill>
                  <a:srgbClr val="002060"/>
                </a:solidFill>
              </a:rPr>
            </a:br>
            <a:r>
              <a:rPr lang="en-US" sz="2667" dirty="0">
                <a:solidFill>
                  <a:srgbClr val="002060"/>
                </a:solidFill>
              </a:rPr>
              <a:t>(energy of moving air)</a:t>
            </a:r>
          </a:p>
        </p:txBody>
      </p:sp>
      <p:sp>
        <p:nvSpPr>
          <p:cNvPr id="7" name="Rectangle 6">
            <a:extLst>
              <a:ext uri="{FF2B5EF4-FFF2-40B4-BE49-F238E27FC236}">
                <a16:creationId xmlns:a16="http://schemas.microsoft.com/office/drawing/2014/main" id="{049892F1-65EF-4D33-8BFC-4DB5302C5283}"/>
              </a:ext>
            </a:extLst>
          </p:cNvPr>
          <p:cNvSpPr/>
          <p:nvPr/>
        </p:nvSpPr>
        <p:spPr>
          <a:xfrm>
            <a:off x="5690840" y="4685148"/>
            <a:ext cx="1188224" cy="666786"/>
          </a:xfrm>
          <a:prstGeom prst="rect">
            <a:avLst/>
          </a:prstGeom>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733" dirty="0">
                <a:solidFill>
                  <a:srgbClr val="002060"/>
                </a:solidFill>
              </a:rPr>
              <a:t>→</a:t>
            </a:r>
            <a:endParaRPr lang="en-US" sz="2667" dirty="0">
              <a:solidFill>
                <a:srgbClr val="002060"/>
              </a:solidFill>
            </a:endParaRPr>
          </a:p>
        </p:txBody>
      </p:sp>
      <p:sp>
        <p:nvSpPr>
          <p:cNvPr id="8" name="Rectangle 7">
            <a:extLst>
              <a:ext uri="{FF2B5EF4-FFF2-40B4-BE49-F238E27FC236}">
                <a16:creationId xmlns:a16="http://schemas.microsoft.com/office/drawing/2014/main" id="{D9401F7E-1519-4B4F-A2DB-2437FDDFA4E7}"/>
              </a:ext>
            </a:extLst>
          </p:cNvPr>
          <p:cNvSpPr/>
          <p:nvPr/>
        </p:nvSpPr>
        <p:spPr>
          <a:xfrm>
            <a:off x="7463882" y="4479965"/>
            <a:ext cx="3919655" cy="1107996"/>
          </a:xfrm>
          <a:prstGeom prst="rect">
            <a:avLst/>
          </a:prstGeom>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733" dirty="0">
                <a:solidFill>
                  <a:srgbClr val="002060"/>
                </a:solidFill>
              </a:rPr>
              <a:t>Electrical Energy</a:t>
            </a:r>
          </a:p>
          <a:p>
            <a:pPr algn="ctr"/>
            <a:r>
              <a:rPr lang="en-US" sz="2667" dirty="0">
                <a:solidFill>
                  <a:srgbClr val="002060"/>
                </a:solidFill>
              </a:rPr>
              <a:t>(electrical energy)  </a:t>
            </a:r>
          </a:p>
        </p:txBody>
      </p:sp>
    </p:spTree>
    <p:extLst>
      <p:ext uri="{BB962C8B-B14F-4D97-AF65-F5344CB8AC3E}">
        <p14:creationId xmlns:p14="http://schemas.microsoft.com/office/powerpoint/2010/main" val="148098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BBD397175795449463B219CFCB0936" ma:contentTypeVersion="15" ma:contentTypeDescription="Create a new document." ma:contentTypeScope="" ma:versionID="ce6af3059af9bf0dcec1c1f600b2660c">
  <xsd:schema xmlns:xsd="http://www.w3.org/2001/XMLSchema" xmlns:xs="http://www.w3.org/2001/XMLSchema" xmlns:p="http://schemas.microsoft.com/office/2006/metadata/properties" xmlns:ns2="d8bf8069-e75a-494a-9dc4-9b9759208de3" xmlns:ns3="b047f9a9-30d5-4c91-8df4-dae686ac63a1" targetNamespace="http://schemas.microsoft.com/office/2006/metadata/properties" ma:root="true" ma:fieldsID="15289b615a25f86364140d000efa989d" ns2:_="" ns3:_="">
    <xsd:import namespace="d8bf8069-e75a-494a-9dc4-9b9759208de3"/>
    <xsd:import namespace="b047f9a9-30d5-4c91-8df4-dae686ac63a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bf8069-e75a-494a-9dc4-9b9759208d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9a8f194-becd-4f93-a34b-b9b3045b7873" ma:termSetId="09814cd3-568e-fe90-9814-8d621ff8fb84" ma:anchorId="fba54fb3-c3e1-fe81-a776-ca4b69148c4d" ma:open="true" ma:isKeyword="false">
      <xsd:complexType>
        <xsd:sequence>
          <xsd:element ref="pc:Terms" minOccurs="0" maxOccurs="1"/>
        </xsd:sequence>
      </xsd:complex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47f9a9-30d5-4c91-8df4-dae686ac63a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42b2a83b-3b3a-4f83-b05e-cc134387723b}" ma:internalName="TaxCatchAll" ma:showField="CatchAllData" ma:web="b047f9a9-30d5-4c91-8df4-dae686ac63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d8bf8069-e75a-494a-9dc4-9b9759208de3" xsi:nil="true"/>
    <SharedWithUsers xmlns="b047f9a9-30d5-4c91-8df4-dae686ac63a1">
      <UserInfo>
        <DisplayName/>
        <AccountId xsi:nil="true"/>
        <AccountType/>
      </UserInfo>
    </SharedWithUsers>
    <lcf76f155ced4ddcb4097134ff3c332f xmlns="d8bf8069-e75a-494a-9dc4-9b9759208de3">
      <Terms xmlns="http://schemas.microsoft.com/office/infopath/2007/PartnerControls"/>
    </lcf76f155ced4ddcb4097134ff3c332f>
    <TaxCatchAll xmlns="b047f9a9-30d5-4c91-8df4-dae686ac63a1" xsi:nil="true"/>
  </documentManagement>
</p:properties>
</file>

<file path=customXml/itemProps1.xml><?xml version="1.0" encoding="utf-8"?>
<ds:datastoreItem xmlns:ds="http://schemas.openxmlformats.org/officeDocument/2006/customXml" ds:itemID="{40D80F89-D49B-4D71-8BC2-BFE8B127870D}"/>
</file>

<file path=customXml/itemProps2.xml><?xml version="1.0" encoding="utf-8"?>
<ds:datastoreItem xmlns:ds="http://schemas.openxmlformats.org/officeDocument/2006/customXml" ds:itemID="{BE69E41C-7009-4E70-8883-FAFBD0841EA7}">
  <ds:schemaRefs>
    <ds:schemaRef ds:uri="http://schemas.microsoft.com/sharepoint/v3/contenttype/forms"/>
  </ds:schemaRefs>
</ds:datastoreItem>
</file>

<file path=customXml/itemProps3.xml><?xml version="1.0" encoding="utf-8"?>
<ds:datastoreItem xmlns:ds="http://schemas.openxmlformats.org/officeDocument/2006/customXml" ds:itemID="{2F4D0711-ADE2-47B0-ACE5-AD3F254127C6}">
  <ds:schemaRefs>
    <ds:schemaRef ds:uri="http://schemas.microsoft.com/office/2006/metadata/properties"/>
    <ds:schemaRef ds:uri="http://schemas.microsoft.com/office/infopath/2007/PartnerControls"/>
    <ds:schemaRef ds:uri="d8bf8069-e75a-494a-9dc4-9b9759208de3"/>
    <ds:schemaRef ds:uri="b047f9a9-30d5-4c91-8df4-dae686ac63a1"/>
  </ds:schemaRefs>
</ds:datastoreItem>
</file>

<file path=docMetadata/LabelInfo.xml><?xml version="1.0" encoding="utf-8"?>
<clbl:labelList xmlns:clbl="http://schemas.microsoft.com/office/2020/mipLabelMetadata">
  <clbl:label id="{7893ce20-a697-4fd6-a4da-14011f6a471d}" enabled="1" method="Standard" siteId="{a8eec281-aaa3-4dae-ac9b-9a398b9215e7}" removed="0"/>
</clbl:labelList>
</file>

<file path=docProps/app.xml><?xml version="1.0" encoding="utf-8"?>
<Properties xmlns="http://schemas.openxmlformats.org/officeDocument/2006/extended-properties" xmlns:vt="http://schemas.openxmlformats.org/officeDocument/2006/docPropsVTypes">
  <TotalTime>453</TotalTime>
  <Words>1663</Words>
  <Application>Microsoft Office PowerPoint</Application>
  <PresentationFormat>Widescreen</PresentationFormat>
  <Paragraphs>172</Paragraphs>
  <Slides>34</Slides>
  <Notes>11</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34</vt:i4>
      </vt:variant>
    </vt:vector>
  </HeadingPairs>
  <TitlesOfParts>
    <vt:vector size="39" baseType="lpstr">
      <vt:lpstr>Arial</vt:lpstr>
      <vt:lpstr>Calibri</vt:lpstr>
      <vt:lpstr>Calibri Light</vt:lpstr>
      <vt:lpstr>Office Theme</vt:lpstr>
      <vt:lpstr>Office Theme</vt:lpstr>
      <vt:lpstr>Wind Energy</vt:lpstr>
      <vt:lpstr>PowerPoint Presentation</vt:lpstr>
      <vt:lpstr>Review</vt:lpstr>
      <vt:lpstr>Think About This:</vt:lpstr>
      <vt:lpstr>Think About This:</vt:lpstr>
      <vt:lpstr>Forms of Energy</vt:lpstr>
      <vt:lpstr>Sources of Energy</vt:lpstr>
      <vt:lpstr>Today,  we will be working  with wind turbines! </vt:lpstr>
      <vt:lpstr>Wind Turbines</vt:lpstr>
      <vt:lpstr>PowerPoint Presentation</vt:lpstr>
      <vt:lpstr>History of Wind Power</vt:lpstr>
      <vt:lpstr>History of Wind Power (Continued)</vt:lpstr>
      <vt:lpstr>The Boy Who Harnessed the Wind</vt:lpstr>
      <vt:lpstr>PowerPoint Presentation</vt:lpstr>
      <vt:lpstr>Sense of Scale</vt:lpstr>
      <vt:lpstr>Cape Wind</vt:lpstr>
      <vt:lpstr>What is Wind?</vt:lpstr>
      <vt:lpstr>What is Wind?</vt:lpstr>
      <vt:lpstr>Windiness</vt:lpstr>
      <vt:lpstr>Windy City</vt:lpstr>
      <vt:lpstr>Wind Energy Use</vt:lpstr>
      <vt:lpstr>Capturing Wind Energy</vt:lpstr>
      <vt:lpstr>Wind Speed Scale</vt:lpstr>
      <vt:lpstr>What do Wind Turbines  do in High Winds?</vt:lpstr>
      <vt:lpstr>What do Wind Turbines  do in High Winds?</vt:lpstr>
      <vt:lpstr>What do Wind Turbines  do in High Winds?</vt:lpstr>
      <vt:lpstr>Energy in the Wind</vt:lpstr>
      <vt:lpstr>Research at Northeastern</vt:lpstr>
      <vt:lpstr>Activity</vt:lpstr>
      <vt:lpstr>Variables</vt:lpstr>
      <vt:lpstr>Data Analysis</vt:lpstr>
      <vt:lpstr>Data Analysis</vt:lpstr>
      <vt:lpstr>STEM / College 101 Questions</vt:lpstr>
      <vt:lpstr>Assessment (Exit Ticket)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STEM (Virtual) Field Trip to Northeastern Our Lady of Perpetual Help Mission Grammar School (Boston, MA)</dc:title>
  <dc:creator>Fuchs, Nicolas</dc:creator>
  <cp:lastModifiedBy>Fuchs, Nicolas</cp:lastModifiedBy>
  <cp:revision>35</cp:revision>
  <dcterms:created xsi:type="dcterms:W3CDTF">2020-10-21T20:46:38Z</dcterms:created>
  <dcterms:modified xsi:type="dcterms:W3CDTF">2024-10-30T14:40:06Z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538400.000000000</vt:lpwstr>
  </property>
  <property fmtid="{D5CDD505-2E9C-101B-9397-08002B2CF9AE}" pid="3" name="ContentTypeId">
    <vt:lpwstr>0x010100F4BBD397175795449463B219CFCB0936</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