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4276" r:id="rId5"/>
    <p:sldMasterId id="2147483663" r:id="rId6"/>
  </p:sldMasterIdLst>
  <p:notesMasterIdLst>
    <p:notesMasterId r:id="rId11"/>
  </p:notesMasterIdLst>
  <p:sldIdLst>
    <p:sldId id="339" r:id="rId7"/>
    <p:sldId id="371" r:id="rId8"/>
    <p:sldId id="372" r:id="rId9"/>
    <p:sldId id="37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102E"/>
    <a:srgbClr val="E1CDCC"/>
    <a:srgbClr val="F0E8E7"/>
    <a:srgbClr val="A530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C95179-8063-48E7-9E6C-E30A533A2196}" v="111" dt="2026-07-29T20:04:34.0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6" d="100"/>
          <a:sy n="156" d="100"/>
        </p:scale>
        <p:origin x="28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6A9C8-76CB-4A49-B037-F2C4DB7F3D8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A1868-EE15-4DA3-89CE-39564512C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377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Claire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A1868-EE15-4DA3-89CE-39564512C6A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701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>
          <a:extLst>
            <a:ext uri="{FF2B5EF4-FFF2-40B4-BE49-F238E27FC236}">
              <a16:creationId xmlns:a16="http://schemas.microsoft.com/office/drawing/2014/main" id="{57798D07-AADB-33CA-0E9E-BBCAC4137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9:notes">
            <a:extLst>
              <a:ext uri="{FF2B5EF4-FFF2-40B4-BE49-F238E27FC236}">
                <a16:creationId xmlns:a16="http://schemas.microsoft.com/office/drawing/2014/main" id="{1FEBBE37-50B3-A217-C06C-8A35AC83C9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64" name="Google Shape;464;p9:notes">
            <a:extLst>
              <a:ext uri="{FF2B5EF4-FFF2-40B4-BE49-F238E27FC236}">
                <a16:creationId xmlns:a16="http://schemas.microsoft.com/office/drawing/2014/main" id="{12BBDF29-FF52-0F7C-5BC6-848B3A3BB3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9:15-10:05: Kenny</a:t>
            </a:r>
            <a:br>
              <a:rPr lang="en-US" dirty="0"/>
            </a:br>
            <a:r>
              <a:rPr lang="en-US" dirty="0"/>
              <a:t>10:15-11:10: Frances</a:t>
            </a:r>
            <a:br>
              <a:rPr lang="en-US" dirty="0"/>
            </a:br>
            <a:r>
              <a:rPr lang="en-US" dirty="0"/>
              <a:t>11:10-12:10: Ahmed</a:t>
            </a:r>
            <a:endParaRPr dirty="0"/>
          </a:p>
        </p:txBody>
      </p:sp>
      <p:sp>
        <p:nvSpPr>
          <p:cNvPr id="465" name="Google Shape;465;p9:notes">
            <a:extLst>
              <a:ext uri="{FF2B5EF4-FFF2-40B4-BE49-F238E27FC236}">
                <a16:creationId xmlns:a16="http://schemas.microsoft.com/office/drawing/2014/main" id="{65F820B6-1044-4754-54FF-8F836B5B91E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4772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>
          <a:extLst>
            <a:ext uri="{FF2B5EF4-FFF2-40B4-BE49-F238E27FC236}">
              <a16:creationId xmlns:a16="http://schemas.microsoft.com/office/drawing/2014/main" id="{9025E1AF-5A2B-B1AD-744B-D33C99A53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9:notes">
            <a:extLst>
              <a:ext uri="{FF2B5EF4-FFF2-40B4-BE49-F238E27FC236}">
                <a16:creationId xmlns:a16="http://schemas.microsoft.com/office/drawing/2014/main" id="{F2B462BC-BB77-5C30-1E77-D301783A38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64" name="Google Shape;464;p9:notes">
            <a:extLst>
              <a:ext uri="{FF2B5EF4-FFF2-40B4-BE49-F238E27FC236}">
                <a16:creationId xmlns:a16="http://schemas.microsoft.com/office/drawing/2014/main" id="{B9856090-A8A4-5834-ED9D-31A0C4504B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9:notes">
            <a:extLst>
              <a:ext uri="{FF2B5EF4-FFF2-40B4-BE49-F238E27FC236}">
                <a16:creationId xmlns:a16="http://schemas.microsoft.com/office/drawing/2014/main" id="{1B64CCC7-3255-F2A9-4649-4383F853786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3603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>
          <a:extLst>
            <a:ext uri="{FF2B5EF4-FFF2-40B4-BE49-F238E27FC236}">
              <a16:creationId xmlns:a16="http://schemas.microsoft.com/office/drawing/2014/main" id="{7F2116B7-5349-6323-9336-50786EF46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9:notes">
            <a:extLst>
              <a:ext uri="{FF2B5EF4-FFF2-40B4-BE49-F238E27FC236}">
                <a16:creationId xmlns:a16="http://schemas.microsoft.com/office/drawing/2014/main" id="{515A7743-0374-D275-6311-B89A90E098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64" name="Google Shape;464;p9:notes">
            <a:extLst>
              <a:ext uri="{FF2B5EF4-FFF2-40B4-BE49-F238E27FC236}">
                <a16:creationId xmlns:a16="http://schemas.microsoft.com/office/drawing/2014/main" id="{D6FA6E4A-260D-B5D9-1284-F726B71AB3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9:notes">
            <a:extLst>
              <a:ext uri="{FF2B5EF4-FFF2-40B4-BE49-F238E27FC236}">
                <a16:creationId xmlns:a16="http://schemas.microsoft.com/office/drawing/2014/main" id="{FCBD8CC5-4FED-E0EE-108D-64C8A21F488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3147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FC4FE-35EB-455D-8386-BEE29B2BA6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3C9E08-EA93-4112-800D-619C8D4A71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9BFE10-EC41-4E17-8AD5-227E95FFD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F0D48-AC93-4C7F-B33C-8BF4AB735AC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1E88E-72C6-4A09-8A95-A4966E07F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C140B-01A6-410A-9702-BA794E9A5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10AA-3AC5-401D-89D7-D9D96C2FE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937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51579-C302-48A8-B7FD-DC5353B3D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547772-28CE-4693-9298-4295288146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CD5CED-C82A-4211-97BE-598C80018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F0D48-AC93-4C7F-B33C-8BF4AB735AC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FB385B-D579-4F0E-A546-7D35CC3B3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A9F9BA-5A8D-4EBE-B3C2-3738F1E03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10AA-3AC5-401D-89D7-D9D96C2FE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501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C96E1F-3DCB-48DC-9DD0-B87DC51341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AD75B0-4B3A-4B21-B5FC-74151E3984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0534B1-A2AA-40D0-AA9E-E06D25CC0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F0D48-AC93-4C7F-B33C-8BF4AB735AC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BBAC7F-10A4-462A-9640-9F2BF60A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824416-79A0-46D3-B770-0AED78C49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10AA-3AC5-401D-89D7-D9D96C2FE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7155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7437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rait with Caption" type="twoColTx">
  <p:cSld name="Portrait with Caption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"/>
          <p:cNvSpPr>
            <a:spLocks noGrp="1"/>
          </p:cNvSpPr>
          <p:nvPr>
            <p:ph type="pic" idx="2"/>
          </p:nvPr>
        </p:nvSpPr>
        <p:spPr>
          <a:xfrm>
            <a:off x="559169" y="233241"/>
            <a:ext cx="6187073" cy="6172200"/>
          </a:xfrm>
          <a:prstGeom prst="rect">
            <a:avLst/>
          </a:prstGeom>
          <a:noFill/>
          <a:ln w="38100" cap="sq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50800" dir="2700000" algn="tl" rotWithShape="0">
              <a:srgbClr val="000000">
                <a:alpha val="49803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672"/>
              <a:buFont typeface="Noto Sans Symbols"/>
              <a:buChar char="🞇"/>
              <a:defRPr sz="22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Char char="🞇"/>
              <a:defRPr sz="20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68"/>
              <a:buFont typeface="Noto Sans Symbols"/>
              <a:buChar char="🞇"/>
              <a:defRPr sz="18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Char char="🞇"/>
              <a:defRPr sz="16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🞇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🞇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🞇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🞇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4" name="Google Shape;114;p4"/>
          <p:cNvSpPr txBox="1">
            <a:spLocks noGrp="1"/>
          </p:cNvSpPr>
          <p:nvPr>
            <p:ph type="body" idx="1"/>
          </p:nvPr>
        </p:nvSpPr>
        <p:spPr>
          <a:xfrm>
            <a:off x="7010400" y="3048000"/>
            <a:ext cx="4673600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>
              <a:spcBef>
                <a:spcPts val="360"/>
              </a:spcBef>
              <a:spcAft>
                <a:spcPts val="0"/>
              </a:spcAft>
              <a:buSzPts val="1368"/>
              <a:buFont typeface="Century Gothic"/>
              <a:buNone/>
              <a:defRPr sz="180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15468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2pPr>
            <a:lvl3pPr marL="1371600" lvl="2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3pPr>
            <a:lvl4pPr marL="1828800" lvl="3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4pPr>
            <a:lvl5pPr marL="2286000" lvl="4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5pPr>
            <a:lvl6pPr marL="2743200" lvl="5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6pPr>
            <a:lvl7pPr marL="3200400" lvl="6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7pPr>
            <a:lvl8pPr marL="3657600" lvl="7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8pPr>
            <a:lvl9pPr marL="4114800" lvl="8" indent="-315467" algn="l">
              <a:spcBef>
                <a:spcPts val="360"/>
              </a:spcBef>
              <a:spcAft>
                <a:spcPts val="0"/>
              </a:spcAft>
              <a:buSzPts val="1368"/>
              <a:buChar char="🞇"/>
              <a:defRPr/>
            </a:lvl9pPr>
          </a:lstStyle>
          <a:p>
            <a:endParaRPr/>
          </a:p>
        </p:txBody>
      </p:sp>
      <p:sp>
        <p:nvSpPr>
          <p:cNvPr id="115" name="Google Shape;115;p4"/>
          <p:cNvSpPr txBox="1">
            <a:spLocks noGrp="1"/>
          </p:cNvSpPr>
          <p:nvPr>
            <p:ph type="dt" idx="10"/>
          </p:nvPr>
        </p:nvSpPr>
        <p:spPr>
          <a:xfrm>
            <a:off x="7996517" y="22449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4"/>
          <p:cNvSpPr txBox="1">
            <a:spLocks noGrp="1"/>
          </p:cNvSpPr>
          <p:nvPr>
            <p:ph type="ftr" idx="11"/>
          </p:nvPr>
        </p:nvSpPr>
        <p:spPr>
          <a:xfrm>
            <a:off x="6188597" y="5852163"/>
            <a:ext cx="46695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4"/>
          <p:cNvSpPr txBox="1">
            <a:spLocks noGrp="1"/>
          </p:cNvSpPr>
          <p:nvPr>
            <p:ph type="sldNum" idx="12"/>
          </p:nvPr>
        </p:nvSpPr>
        <p:spPr>
          <a:xfrm>
            <a:off x="6198795" y="224494"/>
            <a:ext cx="17762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F17F7-996B-4167-8ACB-E0C4377D0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2A244-FFE7-4426-9E2C-618E9692C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7ACA41-885A-4A05-9428-B708B3502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F0D48-AC93-4C7F-B33C-8BF4AB735AC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768391-4752-4FC8-8005-3C724275A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5E3C22-74A5-4373-8FBA-BFF62233A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10AA-3AC5-401D-89D7-D9D96C2FE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224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3122F-7BC5-40C3-84E4-AC0D0D24B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974639-46FD-4D2E-A8DC-97D44DD57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3DA19-6D10-4192-8B91-970B97870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F0D48-AC93-4C7F-B33C-8BF4AB735AC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C87C88-889B-4538-B196-EF84FBA9E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0762F-4FAC-4429-8051-8BCCE05FD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10AA-3AC5-401D-89D7-D9D96C2FE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049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5E3E4-F23E-4840-802D-1C11C6E75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AC718-5CE7-4BCD-9BE9-90708F4EE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753497-4F67-49AA-BE6D-56F6C418CA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AB231B-67C1-420F-B943-8F8B9B98C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F0D48-AC93-4C7F-B33C-8BF4AB735AC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A1A183-CD1C-4AF7-A876-F0331CD5C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1065C7-7FA8-460B-8A91-B51E36911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10AA-3AC5-401D-89D7-D9D96C2FE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840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6EBE1-8C2E-4CE3-A328-2CCD99B98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6A97A-D110-4B3E-A0DB-639D7C7FE1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B40052-F3C7-4D7D-A638-D6AC57872A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2C5D88-76F1-4EAA-8C10-75CA79A3A0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DBFAB5-4A64-4882-924D-E35B41BEA9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483006-4375-4FDD-BBCD-6AA1CE126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F0D48-AC93-4C7F-B33C-8BF4AB735AC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37BA7A-B3C5-4777-B9B5-20347F4F0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6A7880-5FA1-49ED-8DF9-F22DFB12F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10AA-3AC5-401D-89D7-D9D96C2FE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770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4E154-F79B-44C8-AC38-CC357286A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6FFE08-96AC-422A-99BE-F2CA2B12C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F0D48-AC93-4C7F-B33C-8BF4AB735AC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FBAB23-BFA8-40ED-AC59-64E9AC49B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D955F5-D47A-4BE9-8858-8532723BC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10AA-3AC5-401D-89D7-D9D96C2FE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422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85EC3F-8F57-4621-A300-B129CE415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F0D48-AC93-4C7F-B33C-8BF4AB735AC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E9210E-3A80-4442-B5FC-8F4799C38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52D374-5DD3-41A8-8016-B5DE3784C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10AA-3AC5-401D-89D7-D9D96C2FE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358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7BCCC-439B-4BC2-BB88-4CD84486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55EA8-96FF-4BE2-B0AF-2F7B80F8A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F96E77-62CC-4D14-91DC-5B83747472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18471A-E8AB-45F7-B37B-D60E535DF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F0D48-AC93-4C7F-B33C-8BF4AB735AC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92350A-01A3-487B-8653-F55B9DEA9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1B18D5-D015-40AB-9792-23AD3FA39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10AA-3AC5-401D-89D7-D9D96C2FE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647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918C0-8F04-4B15-9C2B-485DED22E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36FF09-281F-4F0E-8CBE-E75EEB36AD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4F2316-BB8B-44E2-92F6-CC405C481F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E99BF3-8A30-4070-A58D-6A0D61493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F0D48-AC93-4C7F-B33C-8BF4AB735AC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1E28B4-CCC2-42E3-8311-9177D9AD8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42A50E-FD7F-49D7-AE2D-754C315AF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10AA-3AC5-401D-89D7-D9D96C2FE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759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5CD958-6F4A-4742-80BC-DAEDDAD03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308D69-C72A-47E4-B5DC-3D7A2BEF2D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3A1E3E-0AF3-48DD-B622-B228171B06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F0D48-AC93-4C7F-B33C-8BF4AB735AC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5325BE-2F85-4322-8722-E0F390EDFD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1AF50-CBBF-4047-B8C3-6C61A5EC24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D10AA-3AC5-401D-89D7-D9D96C2FE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527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427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890132"/>
            <a:ext cx="10972800" cy="1014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981201"/>
            <a:ext cx="10972800" cy="4474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49287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606421-8DFB-44C2-AB53-24EB86E56D9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-1" y="1"/>
            <a:ext cx="12192000" cy="784087"/>
          </a:xfrm>
          <a:prstGeom prst="rect">
            <a:avLst/>
          </a:prstGeom>
          <a:gradFill>
            <a:gsLst>
              <a:gs pos="0">
                <a:srgbClr val="CA1A2B"/>
              </a:gs>
              <a:gs pos="100000">
                <a:schemeClr val="tx1">
                  <a:alpha val="84000"/>
                </a:schemeClr>
              </a:gs>
            </a:gsLst>
            <a:lin ang="54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ltLogo_S_b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6200"/>
            <a:ext cx="4775200" cy="65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972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8" r:id="rId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C12030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2"/>
            </a:gs>
            <a:gs pos="62000">
              <a:srgbClr val="353535"/>
            </a:gs>
            <a:gs pos="100000">
              <a:srgbClr val="353535"/>
            </a:gs>
          </a:gsLst>
          <a:lin ang="5400000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"/>
          <p:cNvGrpSpPr/>
          <p:nvPr/>
        </p:nvGrpSpPr>
        <p:grpSpPr>
          <a:xfrm>
            <a:off x="-756473" y="1"/>
            <a:ext cx="13944871" cy="7117071"/>
            <a:chOff x="-644959" y="0"/>
            <a:chExt cx="10458653" cy="7117071"/>
          </a:xfrm>
        </p:grpSpPr>
        <p:grpSp>
          <p:nvGrpSpPr>
            <p:cNvPr id="11" name="Google Shape;11;p1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2" name="Google Shape;12;p1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3" name="Google Shape;13;p1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4" name="Google Shape;14;p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5" name="Google Shape;15;p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</p:grpSp>
          <p:grpSp>
            <p:nvGrpSpPr>
              <p:cNvPr id="16" name="Google Shape;16;p1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7" name="Google Shape;17;p1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8" name="Google Shape;18;p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19" name="Google Shape;19;p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</p:grpSp>
          <p:grpSp>
            <p:nvGrpSpPr>
              <p:cNvPr id="20" name="Google Shape;20;p1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21" name="Google Shape;21;p1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22" name="Google Shape;22;p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  <p:sp>
              <p:nvSpPr>
                <p:cNvPr id="23" name="Google Shape;23;p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lt1">
                    <a:alpha val="9803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</p:grpSp>
          <p:sp>
            <p:nvSpPr>
              <p:cNvPr id="24" name="Google Shape;24;p1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" name="Google Shape;25;p1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6" name="Google Shape;26;p1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lt1">
                  <a:alpha val="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27" name="Google Shape;27;p1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/>
              <a:ahLst/>
              <a:cxnLst/>
              <a:rect l="l" t="t" r="r" b="b"/>
              <a:pathLst>
                <a:path w="9144000" h="1175655" extrusionOk="0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" name="Google Shape;28;p1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/>
              <a:ahLst/>
              <a:cxnLst/>
              <a:rect l="l" t="t" r="r" b="b"/>
              <a:pathLst>
                <a:path w="9144000" h="890650" extrusionOk="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" name="Google Shape;29;p1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/>
              <a:ahLst/>
              <a:cxnLst/>
              <a:rect l="l" t="t" r="r" b="b"/>
              <a:pathLst>
                <a:path w="3004457" h="1211283" extrusionOk="0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" name="Google Shape;30;p1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/>
              <a:ahLst/>
              <a:cxnLst/>
              <a:rect l="l" t="t" r="r" b="b"/>
              <a:pathLst>
                <a:path w="9144000" h="1478478" extrusionOk="0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" name="Google Shape;31;p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/>
              <a:ahLst/>
              <a:cxnLst/>
              <a:rect l="l" t="t" r="r" b="b"/>
              <a:pathLst>
                <a:path w="6982691" h="1719942" extrusionOk="0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" name="Google Shape;32;p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9803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" name="Google Shape;33;p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" name="Google Shape;34;p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666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" name="Google Shape;35;p1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3921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" name="Google Shape;36;p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5882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" name="Google Shape;37;p1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/>
              <a:ahLst/>
              <a:cxnLst/>
              <a:rect l="l" t="t" r="r" b="b"/>
              <a:pathLst>
                <a:path w="1261499" h="1388236" extrusionOk="0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lt1">
                <a:alpha val="9803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" name="Google Shape;38;p1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" name="Google Shape;39;p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666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" name="Google Shape;40;p1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" name="Google Shape;41;p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" name="Google Shape;42;p1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666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" name="Google Shape;43;p1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" name="Google Shape;44;p1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9803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" name="Google Shape;45;p1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" name="Google Shape;46;p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lt1">
                <a:alpha val="6666"/>
              </a:schemeClr>
            </a:solidFill>
            <a:ln w="12700" cap="flat" cmpd="sng">
              <a:solidFill>
                <a:schemeClr val="lt1">
                  <a:alpha val="784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" name="Google Shape;47;p1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/>
              <a:ahLst/>
              <a:cxnLst/>
              <a:rect l="l" t="t" r="r" b="b"/>
              <a:pathLst>
                <a:path w="1243407" h="1388236" extrusionOk="0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lt1">
                <a:alpha val="3921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" name="Google Shape;48;p1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/>
              <a:ahLst/>
              <a:cxnLst/>
              <a:rect l="l" t="t" r="r" b="b"/>
              <a:pathLst>
                <a:path w="1241871" h="1388822" extrusionOk="0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lt1">
                <a:alpha val="0"/>
              </a:schemeClr>
            </a:solidFill>
            <a:ln w="12700" cap="flat" cmpd="sng">
              <a:solidFill>
                <a:schemeClr val="lt1">
                  <a:alpha val="11764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9" name="Google Shape;49;p1"/>
          <p:cNvSpPr/>
          <p:nvPr/>
        </p:nvSpPr>
        <p:spPr>
          <a:xfrm>
            <a:off x="609600" y="333490"/>
            <a:ext cx="10972800" cy="6185647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" name="Google Shape;52;p1"/>
          <p:cNvSpPr txBox="1"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Century Gothic"/>
              <a:buNone/>
              <a:defRPr sz="40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"/>
          <p:cNvSpPr txBox="1">
            <a:spLocks noGrp="1"/>
          </p:cNvSpPr>
          <p:nvPr>
            <p:ph type="body" idx="1"/>
          </p:nvPr>
        </p:nvSpPr>
        <p:spPr>
          <a:xfrm>
            <a:off x="1391325" y="2323652"/>
            <a:ext cx="9036423" cy="3508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4424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24"/>
              <a:buFont typeface="Noto Sans Symbols"/>
              <a:buChar char="🞇"/>
              <a:defRPr sz="2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4772" algn="l" rtl="0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672"/>
              <a:buFont typeface="Noto Sans Symbols"/>
              <a:buChar char="🞇"/>
              <a:defRPr sz="22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25119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Char char="🞇"/>
              <a:defRPr sz="20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5467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68"/>
              <a:buFont typeface="Noto Sans Symbols"/>
              <a:buChar char="🞇"/>
              <a:defRPr sz="18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5816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16"/>
              <a:buFont typeface="Noto Sans Symbols"/>
              <a:buChar char="🞇"/>
              <a:defRPr sz="16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6164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🞇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6164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🞇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6164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🞇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6164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064"/>
              <a:buFont typeface="Noto Sans Symbols"/>
              <a:buChar char="🞇"/>
              <a:defRPr sz="1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5" name="Google Shape;55;p1"/>
          <p:cNvSpPr txBox="1">
            <a:spLocks noGrp="1"/>
          </p:cNvSpPr>
          <p:nvPr>
            <p:ph type="ftr" idx="11"/>
          </p:nvPr>
        </p:nvSpPr>
        <p:spPr>
          <a:xfrm>
            <a:off x="6188597" y="5852163"/>
            <a:ext cx="46695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hyperlink" Target="https://stem.northeastern.edu/wp-content/uploads/thebrief24-stem.pdf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stem.northeastern.edu/wp-content/uploads/YSP-2026-Final-Presentations-Nyasa-Arin.pptx" TargetMode="External"/><Relationship Id="rId13" Type="http://schemas.openxmlformats.org/officeDocument/2006/relationships/hyperlink" Target="https://stem.northeastern.edu/wp-content/uploads/YSP-2026-Final-Presentations-Farah-Dhruvaite.pptx" TargetMode="External"/><Relationship Id="rId18" Type="http://schemas.openxmlformats.org/officeDocument/2006/relationships/hyperlink" Target="https://stem.northeastern.edu/wp-content/uploads/YSP-2026-Final-Presentations-Emme-Fennell.pptx" TargetMode="External"/><Relationship Id="rId3" Type="http://schemas.openxmlformats.org/officeDocument/2006/relationships/hyperlink" Target="https://canva.link/xvsck87a8l7gott" TargetMode="External"/><Relationship Id="rId7" Type="http://schemas.openxmlformats.org/officeDocument/2006/relationships/hyperlink" Target="https://docs.google.com/presentation/d/17wNRo9hvDcuwHcUEVQ88H--Ng_hN5o0EN1HhpK6j9nk/edit?usp=sharing" TargetMode="External"/><Relationship Id="rId12" Type="http://schemas.openxmlformats.org/officeDocument/2006/relationships/hyperlink" Target="https://stem.northeastern.edu/wp-content/uploads/YSP-2026-Final-Presentations-Arihant-Matt.pptx" TargetMode="External"/><Relationship Id="rId17" Type="http://schemas.openxmlformats.org/officeDocument/2006/relationships/hyperlink" Target="https://stem.northeastern.edu/wp-content/uploads/YSP-2026-Final-Presentations-Alex-Tarun.pptx" TargetMode="External"/><Relationship Id="rId2" Type="http://schemas.openxmlformats.org/officeDocument/2006/relationships/notesSlide" Target="../notesSlides/notesSlide2.xml"/><Relationship Id="rId16" Type="http://schemas.openxmlformats.org/officeDocument/2006/relationships/hyperlink" Target="https://stem.northeastern.edu/wp-content/uploads/YSP-2026-Final-Presentations-Phoebe-Marcus.pptx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stem.northeastern.edu/wp-content/uploads/YSP-2026-Final-Presentations-Henry-Nymisha.pptx" TargetMode="External"/><Relationship Id="rId11" Type="http://schemas.openxmlformats.org/officeDocument/2006/relationships/hyperlink" Target="https://stem.northeastern.edu/wp-content/uploads/YSP-2026-Final-Presentations-Angela-Chris.pptx" TargetMode="External"/><Relationship Id="rId5" Type="http://schemas.openxmlformats.org/officeDocument/2006/relationships/hyperlink" Target="https://stem.northeastern.edu/wp-content/uploads/YSP-2026-Final-Presentations-Katherine-Teju.pptx" TargetMode="External"/><Relationship Id="rId15" Type="http://schemas.openxmlformats.org/officeDocument/2006/relationships/hyperlink" Target="https://stem.northeastern.edu/wp-content/uploads/YSP-2026-Final-Presentations-Spencer-Chelsea.pptx" TargetMode="External"/><Relationship Id="rId10" Type="http://schemas.openxmlformats.org/officeDocument/2006/relationships/hyperlink" Target="https://stem.northeastern.edu/wp-content/uploads/YSP-2026-Final-Presentations-Alina-Ilyas-Part-2.pptx" TargetMode="External"/><Relationship Id="rId19" Type="http://schemas.openxmlformats.org/officeDocument/2006/relationships/hyperlink" Target="https://stem.northeastern.edu/wp-content/uploads/YSP-2026-Final-Presentations-Adam-Karuna.pptx" TargetMode="External"/><Relationship Id="rId4" Type="http://schemas.openxmlformats.org/officeDocument/2006/relationships/hyperlink" Target="https://stem.northeastern.edu/wp-content/uploads/YSP-2026-Final-Presentations-Adil-Lena.pptx" TargetMode="External"/><Relationship Id="rId9" Type="http://schemas.openxmlformats.org/officeDocument/2006/relationships/hyperlink" Target="https://stem.northeastern.edu/wp-content/uploads/YSP-2026-Final-Presentations-Alina-Ilyas-Part-1.pptx" TargetMode="External"/><Relationship Id="rId14" Type="http://schemas.openxmlformats.org/officeDocument/2006/relationships/hyperlink" Target="https://stem.northeastern.edu/wp-content/uploads/YSP-2026-Final-Presentations-Anjali-Kunal.ppt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tIaqs-oMyzD90oEQVbrsxm01aqzNY5zh21n0d-MDSUs/edit?usp=sharin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tem.northeastern.edu/summer/ysp/ysp2026/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87C619C-EBAB-488E-96B9-153AA4C9B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30DA1C1-36FD-41D8-9826-EE797BF39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5331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56208B-53BB-F272-3784-295B43B52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8335"/>
            <a:ext cx="6081713" cy="351460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>
                <a:solidFill>
                  <a:srgbClr val="FFFFFF"/>
                </a:solidFill>
              </a:rPr>
              <a:t>Young Scholars Program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F2BF4-B059-1D7E-3CB8-A59DBD79A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80560"/>
            <a:ext cx="6081713" cy="157276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200">
                <a:solidFill>
                  <a:schemeClr val="bg1"/>
                </a:solidFill>
                <a:cs typeface="Calibri"/>
              </a:rPr>
              <a:t>Northeastern University </a:t>
            </a:r>
            <a:br>
              <a:rPr lang="en-US" sz="2200">
                <a:solidFill>
                  <a:schemeClr val="bg1"/>
                </a:solidFill>
                <a:cs typeface="Calibri"/>
              </a:rPr>
            </a:br>
            <a:r>
              <a:rPr lang="en-US" sz="2200">
                <a:solidFill>
                  <a:schemeClr val="bg1"/>
                </a:solidFill>
                <a:cs typeface="Calibri"/>
              </a:rPr>
              <a:t>Research Experience for High School students </a:t>
            </a:r>
          </a:p>
          <a:p>
            <a:endParaRPr lang="en-US" sz="2200">
              <a:solidFill>
                <a:schemeClr val="bg1"/>
              </a:solidFill>
              <a:cs typeface="Calibri"/>
            </a:endParaRPr>
          </a:p>
          <a:p>
            <a:r>
              <a:rPr lang="en-US" b="1">
                <a:solidFill>
                  <a:schemeClr val="bg1"/>
                </a:solidFill>
                <a:cs typeface="Calibri"/>
              </a:rPr>
              <a:t>Final Presentations – July 30, 2026</a:t>
            </a:r>
            <a:endParaRPr lang="en-US" sz="2800" b="1">
              <a:solidFill>
                <a:schemeClr val="bg1"/>
              </a:solidFill>
            </a:endParaRP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35BC54F7-1315-4D6C-9420-A5BF0CDDB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5475" y="4252192"/>
            <a:ext cx="4056549" cy="18288"/>
          </a:xfrm>
          <a:custGeom>
            <a:avLst/>
            <a:gdLst>
              <a:gd name="csX0" fmla="*/ 0 w 4056549"/>
              <a:gd name="csY0" fmla="*/ 0 h 18288"/>
              <a:gd name="csX1" fmla="*/ 676092 w 4056549"/>
              <a:gd name="csY1" fmla="*/ 0 h 18288"/>
              <a:gd name="csX2" fmla="*/ 1271052 w 4056549"/>
              <a:gd name="csY2" fmla="*/ 0 h 18288"/>
              <a:gd name="csX3" fmla="*/ 1947144 w 4056549"/>
              <a:gd name="csY3" fmla="*/ 0 h 18288"/>
              <a:gd name="csX4" fmla="*/ 2501539 w 4056549"/>
              <a:gd name="csY4" fmla="*/ 0 h 18288"/>
              <a:gd name="csX5" fmla="*/ 3137065 w 4056549"/>
              <a:gd name="csY5" fmla="*/ 0 h 18288"/>
              <a:gd name="csX6" fmla="*/ 4056549 w 4056549"/>
              <a:gd name="csY6" fmla="*/ 0 h 18288"/>
              <a:gd name="csX7" fmla="*/ 4056549 w 4056549"/>
              <a:gd name="csY7" fmla="*/ 18288 h 18288"/>
              <a:gd name="csX8" fmla="*/ 3380458 w 4056549"/>
              <a:gd name="csY8" fmla="*/ 18288 h 18288"/>
              <a:gd name="csX9" fmla="*/ 2663801 w 4056549"/>
              <a:gd name="csY9" fmla="*/ 18288 h 18288"/>
              <a:gd name="csX10" fmla="*/ 2068840 w 4056549"/>
              <a:gd name="csY10" fmla="*/ 18288 h 18288"/>
              <a:gd name="csX11" fmla="*/ 1311618 w 4056549"/>
              <a:gd name="csY11" fmla="*/ 18288 h 18288"/>
              <a:gd name="csX12" fmla="*/ 716657 w 4056549"/>
              <a:gd name="csY12" fmla="*/ 18288 h 18288"/>
              <a:gd name="csX13" fmla="*/ 0 w 4056549"/>
              <a:gd name="csY13" fmla="*/ 18288 h 18288"/>
              <a:gd name="csX14" fmla="*/ 0 w 4056549"/>
              <a:gd name="csY1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4056549" h="18288" fill="none" extrusionOk="0">
                <a:moveTo>
                  <a:pt x="0" y="0"/>
                </a:moveTo>
                <a:cubicBezTo>
                  <a:pt x="324395" y="-12272"/>
                  <a:pt x="437185" y="20747"/>
                  <a:pt x="676092" y="0"/>
                </a:cubicBezTo>
                <a:cubicBezTo>
                  <a:pt x="914999" y="-20747"/>
                  <a:pt x="980886" y="20074"/>
                  <a:pt x="1271052" y="0"/>
                </a:cubicBezTo>
                <a:cubicBezTo>
                  <a:pt x="1561218" y="-20074"/>
                  <a:pt x="1609815" y="19965"/>
                  <a:pt x="1947144" y="0"/>
                </a:cubicBezTo>
                <a:cubicBezTo>
                  <a:pt x="2284473" y="-19965"/>
                  <a:pt x="2317816" y="-23682"/>
                  <a:pt x="2501539" y="0"/>
                </a:cubicBezTo>
                <a:cubicBezTo>
                  <a:pt x="2685262" y="23682"/>
                  <a:pt x="2879461" y="12712"/>
                  <a:pt x="3137065" y="0"/>
                </a:cubicBezTo>
                <a:cubicBezTo>
                  <a:pt x="3394669" y="-12712"/>
                  <a:pt x="3618306" y="-41742"/>
                  <a:pt x="4056549" y="0"/>
                </a:cubicBezTo>
                <a:cubicBezTo>
                  <a:pt x="4056201" y="6465"/>
                  <a:pt x="4056979" y="10922"/>
                  <a:pt x="4056549" y="18288"/>
                </a:cubicBezTo>
                <a:cubicBezTo>
                  <a:pt x="3807729" y="-7540"/>
                  <a:pt x="3536237" y="12619"/>
                  <a:pt x="3380458" y="18288"/>
                </a:cubicBezTo>
                <a:cubicBezTo>
                  <a:pt x="3224679" y="23957"/>
                  <a:pt x="2967497" y="23368"/>
                  <a:pt x="2663801" y="18288"/>
                </a:cubicBezTo>
                <a:cubicBezTo>
                  <a:pt x="2360105" y="13208"/>
                  <a:pt x="2359716" y="-8821"/>
                  <a:pt x="2068840" y="18288"/>
                </a:cubicBezTo>
                <a:cubicBezTo>
                  <a:pt x="1777964" y="45397"/>
                  <a:pt x="1641909" y="31681"/>
                  <a:pt x="1311618" y="18288"/>
                </a:cubicBezTo>
                <a:cubicBezTo>
                  <a:pt x="981327" y="4895"/>
                  <a:pt x="990410" y="11155"/>
                  <a:pt x="716657" y="18288"/>
                </a:cubicBezTo>
                <a:cubicBezTo>
                  <a:pt x="442904" y="25421"/>
                  <a:pt x="330722" y="13665"/>
                  <a:pt x="0" y="18288"/>
                </a:cubicBezTo>
                <a:cubicBezTo>
                  <a:pt x="75" y="12069"/>
                  <a:pt x="515" y="5650"/>
                  <a:pt x="0" y="0"/>
                </a:cubicBezTo>
                <a:close/>
              </a:path>
              <a:path w="4056549" h="18288" stroke="0" extrusionOk="0">
                <a:moveTo>
                  <a:pt x="0" y="0"/>
                </a:moveTo>
                <a:cubicBezTo>
                  <a:pt x="175099" y="13469"/>
                  <a:pt x="459673" y="14529"/>
                  <a:pt x="594961" y="0"/>
                </a:cubicBezTo>
                <a:cubicBezTo>
                  <a:pt x="730249" y="-14529"/>
                  <a:pt x="873178" y="22015"/>
                  <a:pt x="1149356" y="0"/>
                </a:cubicBezTo>
                <a:cubicBezTo>
                  <a:pt x="1425534" y="-22015"/>
                  <a:pt x="1498871" y="-21513"/>
                  <a:pt x="1744316" y="0"/>
                </a:cubicBezTo>
                <a:cubicBezTo>
                  <a:pt x="1989761" y="21513"/>
                  <a:pt x="2112991" y="-46"/>
                  <a:pt x="2420408" y="0"/>
                </a:cubicBezTo>
                <a:cubicBezTo>
                  <a:pt x="2727825" y="46"/>
                  <a:pt x="2880256" y="-10040"/>
                  <a:pt x="3137065" y="0"/>
                </a:cubicBezTo>
                <a:cubicBezTo>
                  <a:pt x="3393874" y="10040"/>
                  <a:pt x="3704325" y="-6685"/>
                  <a:pt x="4056549" y="0"/>
                </a:cubicBezTo>
                <a:cubicBezTo>
                  <a:pt x="4055732" y="6895"/>
                  <a:pt x="4055770" y="11206"/>
                  <a:pt x="4056549" y="18288"/>
                </a:cubicBezTo>
                <a:cubicBezTo>
                  <a:pt x="3812770" y="11959"/>
                  <a:pt x="3533996" y="-5717"/>
                  <a:pt x="3299327" y="18288"/>
                </a:cubicBezTo>
                <a:cubicBezTo>
                  <a:pt x="3064658" y="42293"/>
                  <a:pt x="2940381" y="24492"/>
                  <a:pt x="2744931" y="18288"/>
                </a:cubicBezTo>
                <a:cubicBezTo>
                  <a:pt x="2549481" y="12084"/>
                  <a:pt x="2252169" y="51841"/>
                  <a:pt x="1987709" y="18288"/>
                </a:cubicBezTo>
                <a:cubicBezTo>
                  <a:pt x="1723249" y="-15265"/>
                  <a:pt x="1438946" y="3423"/>
                  <a:pt x="1230487" y="18288"/>
                </a:cubicBezTo>
                <a:cubicBezTo>
                  <a:pt x="1022028" y="33153"/>
                  <a:pt x="795957" y="18596"/>
                  <a:pt x="676092" y="18288"/>
                </a:cubicBezTo>
                <a:cubicBezTo>
                  <a:pt x="556227" y="17980"/>
                  <a:pt x="334853" y="39451"/>
                  <a:pt x="0" y="18288"/>
                </a:cubicBezTo>
                <a:cubicBezTo>
                  <a:pt x="95" y="14343"/>
                  <a:pt x="742" y="686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Text&#10;&#10;Description automatically generated">
            <a:extLst>
              <a:ext uri="{FF2B5EF4-FFF2-40B4-BE49-F238E27FC236}">
                <a16:creationId xmlns:a16="http://schemas.microsoft.com/office/drawing/2014/main" id="{F40993F7-D926-81F0-3083-3DE81C2C52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5172" y="236480"/>
            <a:ext cx="3931920" cy="1030001"/>
          </a:xfrm>
          <a:prstGeom prst="rect">
            <a:avLst/>
          </a:prstGeom>
        </p:spPr>
      </p:pic>
      <p:pic>
        <p:nvPicPr>
          <p:cNvPr id="5" name="Picture 4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D864D2F7-0513-0ACB-731E-6B70D219123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9541" y="1777518"/>
            <a:ext cx="3763182" cy="1064243"/>
          </a:xfrm>
          <a:prstGeom prst="rect">
            <a:avLst/>
          </a:prstGeom>
        </p:spPr>
      </p:pic>
      <p:pic>
        <p:nvPicPr>
          <p:cNvPr id="4" name="Picture 3">
            <a:hlinkClick r:id="rId5"/>
            <a:extLst>
              <a:ext uri="{FF2B5EF4-FFF2-40B4-BE49-F238E27FC236}">
                <a16:creationId xmlns:a16="http://schemas.microsoft.com/office/drawing/2014/main" id="{35868717-AA83-92FB-1A49-991C439DBFC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2470" y="3352799"/>
            <a:ext cx="2146957" cy="326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287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>
          <a:extLst>
            <a:ext uri="{FF2B5EF4-FFF2-40B4-BE49-F238E27FC236}">
              <a16:creationId xmlns:a16="http://schemas.microsoft.com/office/drawing/2014/main" id="{E8723CF3-49DF-4415-21DF-4542E93F2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38">
            <a:extLst>
              <a:ext uri="{FF2B5EF4-FFF2-40B4-BE49-F238E27FC236}">
                <a16:creationId xmlns:a16="http://schemas.microsoft.com/office/drawing/2014/main" id="{4A25453C-BAE0-C036-4AC2-5281E1E1C2FA}"/>
              </a:ext>
            </a:extLst>
          </p:cNvPr>
          <p:cNvSpPr txBox="1"/>
          <p:nvPr/>
        </p:nvSpPr>
        <p:spPr>
          <a:xfrm>
            <a:off x="-203103" y="368519"/>
            <a:ext cx="12192000" cy="122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Noto Sans Symbols"/>
              <a:buNone/>
            </a:pPr>
            <a:r>
              <a:rPr lang="en-US" sz="66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Schedule</a:t>
            </a:r>
            <a:endParaRPr sz="660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C9972AA-392D-7E21-94DE-BDF7F569DC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489015"/>
              </p:ext>
            </p:extLst>
          </p:nvPr>
        </p:nvGraphicFramePr>
        <p:xfrm>
          <a:off x="1675816" y="1351768"/>
          <a:ext cx="8630541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7593">
                  <a:extLst>
                    <a:ext uri="{9D8B030D-6E8A-4147-A177-3AD203B41FA5}">
                      <a16:colId xmlns:a16="http://schemas.microsoft.com/office/drawing/2014/main" val="2280725686"/>
                    </a:ext>
                  </a:extLst>
                </a:gridCol>
                <a:gridCol w="2673554">
                  <a:extLst>
                    <a:ext uri="{9D8B030D-6E8A-4147-A177-3AD203B41FA5}">
                      <a16:colId xmlns:a16="http://schemas.microsoft.com/office/drawing/2014/main" val="1471174253"/>
                    </a:ext>
                  </a:extLst>
                </a:gridCol>
                <a:gridCol w="1859484">
                  <a:extLst>
                    <a:ext uri="{9D8B030D-6E8A-4147-A177-3AD203B41FA5}">
                      <a16:colId xmlns:a16="http://schemas.microsoft.com/office/drawing/2014/main" val="1389185327"/>
                    </a:ext>
                  </a:extLst>
                </a:gridCol>
                <a:gridCol w="1301026">
                  <a:extLst>
                    <a:ext uri="{9D8B030D-6E8A-4147-A177-3AD203B41FA5}">
                      <a16:colId xmlns:a16="http://schemas.microsoft.com/office/drawing/2014/main" val="1834708259"/>
                    </a:ext>
                  </a:extLst>
                </a:gridCol>
                <a:gridCol w="1738884">
                  <a:extLst>
                    <a:ext uri="{9D8B030D-6E8A-4147-A177-3AD203B41FA5}">
                      <a16:colId xmlns:a16="http://schemas.microsoft.com/office/drawing/2014/main" val="3960790958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9:00-9:15: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Welcome &amp; Introduction</a:t>
                      </a:r>
                    </a:p>
                  </a:txBody>
                  <a:tcPr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Claire Duggan &amp; Richard Harris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694276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9:15-9:25: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Zara Atti &amp; Maya Vovk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Prof. Calina Copos 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(COS: Biology)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PRESENTATION LINK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17316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9:25-9:35: 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Lena Lee &amp; Adil </a:t>
                      </a:r>
                      <a:r>
                        <a:rPr lang="en-US" sz="140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Tigli</a:t>
                      </a:r>
                      <a:endParaRPr lang="en-US" sz="1400" b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Prof. Juliet Davidow 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(COS: Psychology)</a:t>
                      </a:r>
                      <a:endParaRPr lang="en-US" sz="1400" b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4"/>
                        </a:rPr>
                        <a:t>PRESENTATION LINK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29853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9:35-9:45: 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Teju Kalluri &amp; Katherine Sola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Prof. Ambika Bajpayee 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(COE: BioE)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5"/>
                        </a:rPr>
                        <a:t>PRESENTATION LINK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892471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9:45-9:55: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Nymisha Goli &amp; Henry Mai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Prof. Francis Loth </a:t>
                      </a:r>
                      <a:endParaRPr lang="en-US" sz="1400" b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(COE: MIE/BioE)</a:t>
                      </a:r>
                      <a:endParaRPr lang="en-US" sz="1400" b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6"/>
                        </a:rPr>
                        <a:t>PRESENTATION LINK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573078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9:55-10:05: 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Jiko Chatterjee &amp; Srishti Kar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Prof. Moneesh Upmanyu 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(COE: MIE)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7"/>
                        </a:rPr>
                        <a:t>PRESENTATION LINK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4776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10:05-10:15: </a:t>
                      </a:r>
                      <a:endParaRPr lang="en-US" sz="1400" b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Nyasa Luharuka &amp; Arin Shinde 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Prof. Sarah Ostadabbas </a:t>
                      </a:r>
                      <a:endParaRPr lang="en-US" sz="1400" b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(COE: ECE)</a:t>
                      </a:r>
                      <a:endParaRPr lang="en-US" sz="1400" b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8"/>
                        </a:rPr>
                        <a:t>PRESENTATION LINK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967424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10:15-10:25: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Ilyas Mohamed &amp; Alina Shi 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Prof. Zhi Tan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(Khoury: CS)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Flash Drive, or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9"/>
                        </a:rPr>
                        <a:t>1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&amp;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10"/>
                        </a:rPr>
                        <a:t>2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9033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10:25-10:35:</a:t>
                      </a:r>
                      <a:endParaRPr lang="en-US" sz="1400" b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Angela Wang &amp; Chris Xu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Prof. Marvin Onabajo</a:t>
                      </a:r>
                      <a:endParaRPr lang="en-US" sz="1400" b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(COE: ECE)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11"/>
                        </a:rPr>
                        <a:t>PRESENTATION LINK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601659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0:35-10:45: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Arihant Rangoli &amp; Matt Sokoloff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Prof. Francesco Restuccia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(COE: ECE)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12"/>
                        </a:rPr>
                        <a:t>PRESENTATION LINK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07375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400" b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10:45-11:00: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Intermission</a:t>
                      </a:r>
                    </a:p>
                  </a:txBody>
                  <a:tcPr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549162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11:00-11:10: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Farah Can &amp; Dhruvi Upmanyu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Prof. Peter Schindler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(COE: MIE)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13"/>
                        </a:rPr>
                        <a:t>PRESENTATION LINK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250745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4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11:10-11:20: </a:t>
                      </a:r>
                      <a:endParaRPr lang="en-US" sz="1400" b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Anjali Misra &amp; Kunal Shanbhag </a:t>
                      </a:r>
                      <a:endParaRPr lang="en-US" sz="1400" b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Prof. Rouzbeh Amini </a:t>
                      </a:r>
                      <a:endParaRPr lang="en-US" sz="1400" b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(COE: MIE)</a:t>
                      </a:r>
                      <a:endParaRPr lang="en-US" sz="1400" b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14"/>
                        </a:rPr>
                        <a:t>PRESENTATION LINK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561432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11:20-11:30: 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Chelsea Bateman &amp; Spencer Seidel 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Prof. Akram Alshawabkeh </a:t>
                      </a:r>
                      <a:endParaRPr 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(COE: CEE)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15"/>
                        </a:rPr>
                        <a:t>PRESENTATION LINK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42465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11:30-11:40:</a:t>
                      </a:r>
                      <a:endParaRPr lang="en-US" sz="1400" b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Phoebe Corcell &amp; Marcus Klingler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Prof. Adam Caparco 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(COE: ChemE)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16"/>
                        </a:rPr>
                        <a:t>PRESENTATION LINK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110303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11:40-11:50: 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Alex Braga &amp; Tarun Kannan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Prof. Joshua Gallaway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(COE: ChemE)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17"/>
                        </a:rPr>
                        <a:t>PRESENTATION LINK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3419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11:50-12:00: </a:t>
                      </a:r>
                      <a:endParaRPr lang="en-US" sz="1400" b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Emme Turner &amp; Fennell Wisseh</a:t>
                      </a:r>
                      <a:endParaRPr lang="en-US" sz="1400" b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Prof. Maijia Liao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(COS: Physics)</a:t>
                      </a:r>
                      <a:endParaRPr lang="en-US" sz="1400" b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18"/>
                        </a:rPr>
                        <a:t>PRESENTATION LINK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156894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12:00-12:10: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Adam Aoua &amp; Karuna Tarafdar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Prof. Jacqueline McCleary </a:t>
                      </a:r>
                      <a:endParaRPr lang="en-US" sz="13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(COS: Physics)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19"/>
                        </a:rPr>
                        <a:t>PRESENTATION LINK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8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0447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>
          <a:extLst>
            <a:ext uri="{FF2B5EF4-FFF2-40B4-BE49-F238E27FC236}">
              <a16:creationId xmlns:a16="http://schemas.microsoft.com/office/drawing/2014/main" id="{3EEB5890-0C94-FDCA-71F5-F2FBC3CF9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38">
            <a:extLst>
              <a:ext uri="{FF2B5EF4-FFF2-40B4-BE49-F238E27FC236}">
                <a16:creationId xmlns:a16="http://schemas.microsoft.com/office/drawing/2014/main" id="{DA6805F2-F5BE-D2EB-98B7-1966FF517A7E}"/>
              </a:ext>
            </a:extLst>
          </p:cNvPr>
          <p:cNvSpPr txBox="1"/>
          <p:nvPr/>
        </p:nvSpPr>
        <p:spPr>
          <a:xfrm>
            <a:off x="0" y="685800"/>
            <a:ext cx="12192000" cy="122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Noto Sans Symbols"/>
              <a:buNone/>
            </a:pPr>
            <a:r>
              <a:rPr lang="en-US" sz="66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Final Remarks</a:t>
            </a:r>
            <a:endParaRPr sz="66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46E6BF-73A8-412B-A1B7-150C78690871}"/>
              </a:ext>
            </a:extLst>
          </p:cNvPr>
          <p:cNvSpPr txBox="1"/>
          <p:nvPr/>
        </p:nvSpPr>
        <p:spPr>
          <a:xfrm>
            <a:off x="4008938" y="5438977"/>
            <a:ext cx="36131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hlinkClick r:id="rId3"/>
              </a:rPr>
              <a:t>https://docs.google.com/presentation/d/1tIaqs-oMyzD90oEQVbrsxm01aqzNY5zh21n0d-MDSUs/edit?usp=sharing</a:t>
            </a:r>
            <a:endParaRPr lang="en-US" sz="1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F8CD4C-C8AE-4B90-42E1-92E98F1468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9978" y="1761252"/>
            <a:ext cx="6411028" cy="359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294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>
          <a:extLst>
            <a:ext uri="{FF2B5EF4-FFF2-40B4-BE49-F238E27FC236}">
              <a16:creationId xmlns:a16="http://schemas.microsoft.com/office/drawing/2014/main" id="{222F25E1-732D-6169-9ABA-71F3E8B20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38">
            <a:extLst>
              <a:ext uri="{FF2B5EF4-FFF2-40B4-BE49-F238E27FC236}">
                <a16:creationId xmlns:a16="http://schemas.microsoft.com/office/drawing/2014/main" id="{F863A5AC-F663-CFEC-6D11-11DD0AFE801D}"/>
              </a:ext>
            </a:extLst>
          </p:cNvPr>
          <p:cNvSpPr txBox="1"/>
          <p:nvPr/>
        </p:nvSpPr>
        <p:spPr>
          <a:xfrm>
            <a:off x="104722" y="237622"/>
            <a:ext cx="7174051" cy="122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Noto Sans Symbols"/>
              <a:buNone/>
            </a:pPr>
            <a:r>
              <a:rPr lang="en-US" sz="6600" b="1" dirty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Poster Session</a:t>
            </a:r>
            <a:endParaRPr sz="6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BA2D17-7539-65FD-9C8B-B44AA8F587F3}"/>
              </a:ext>
            </a:extLst>
          </p:cNvPr>
          <p:cNvSpPr txBox="1"/>
          <p:nvPr/>
        </p:nvSpPr>
        <p:spPr>
          <a:xfrm>
            <a:off x="3088401" y="5893945"/>
            <a:ext cx="62136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3"/>
              </a:rPr>
              <a:t>https://stem.northeastern.edu/summer/ysp/ysp2026/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82D827-BD79-D284-26CD-41A12F8E53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347" y="1298655"/>
            <a:ext cx="3347812" cy="25068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F57C40-F1AA-ECC2-CD73-BC34D75A00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7172" y="1298655"/>
            <a:ext cx="3350501" cy="25068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91A431-17C4-F7AB-9D6F-FC3FE34671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8845" y="3387081"/>
            <a:ext cx="3345807" cy="25068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86FA128-688D-47D9-DF20-768BFF884A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2422" y="3387081"/>
            <a:ext cx="3360520" cy="2506864"/>
          </a:xfrm>
          <a:prstGeom prst="rect">
            <a:avLst/>
          </a:prstGeom>
        </p:spPr>
      </p:pic>
      <p:sp>
        <p:nvSpPr>
          <p:cNvPr id="14" name="Google Shape;467;p38">
            <a:extLst>
              <a:ext uri="{FF2B5EF4-FFF2-40B4-BE49-F238E27FC236}">
                <a16:creationId xmlns:a16="http://schemas.microsoft.com/office/drawing/2014/main" id="{07F23795-CD2E-7DAA-2D4E-7B2029FA4D11}"/>
              </a:ext>
            </a:extLst>
          </p:cNvPr>
          <p:cNvSpPr txBox="1"/>
          <p:nvPr/>
        </p:nvSpPr>
        <p:spPr>
          <a:xfrm>
            <a:off x="9351120" y="349692"/>
            <a:ext cx="2230768" cy="563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Noto Sans Symbols"/>
              <a:buNone/>
            </a:pPr>
            <a:r>
              <a:rPr lang="en-US" sz="3200" b="1" i="1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aramond"/>
              </a:rPr>
              <a:t>12:30-1:30</a:t>
            </a:r>
            <a:endParaRPr sz="32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467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FF0000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owerpoint_basic_v4-1">
  <a:themeElements>
    <a:clrScheme name="COE">
      <a:dk1>
        <a:sysClr val="windowText" lastClr="000000"/>
      </a:dk1>
      <a:lt1>
        <a:sysClr val="window" lastClr="FFFFFF"/>
      </a:lt1>
      <a:dk2>
        <a:srgbClr val="7F7F7F"/>
      </a:dk2>
      <a:lt2>
        <a:srgbClr val="EEECE1"/>
      </a:lt2>
      <a:accent1>
        <a:srgbClr val="C80000"/>
      </a:accent1>
      <a:accent2>
        <a:srgbClr val="1F497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Austin">
  <a:themeElements>
    <a:clrScheme name="Custom 2">
      <a:dk1>
        <a:srgbClr val="000000"/>
      </a:dk1>
      <a:lt1>
        <a:srgbClr val="FFFFFF"/>
      </a:lt1>
      <a:dk2>
        <a:srgbClr val="C00000"/>
      </a:dk2>
      <a:lt2>
        <a:srgbClr val="000000"/>
      </a:lt2>
      <a:accent1>
        <a:srgbClr val="FFD6C1"/>
      </a:accent1>
      <a:accent2>
        <a:srgbClr val="C00000"/>
      </a:accent2>
      <a:accent3>
        <a:srgbClr val="595959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BBD397175795449463B219CFCB0936" ma:contentTypeVersion="16" ma:contentTypeDescription="Create a new document." ma:contentTypeScope="" ma:versionID="cccd7b9642041892c83eacf2bccfe483">
  <xsd:schema xmlns:xsd="http://www.w3.org/2001/XMLSchema" xmlns:xs="http://www.w3.org/2001/XMLSchema" xmlns:p="http://schemas.microsoft.com/office/2006/metadata/properties" xmlns:ns2="d8bf8069-e75a-494a-9dc4-9b9759208de3" xmlns:ns3="b047f9a9-30d5-4c91-8df4-dae686ac63a1" targetNamespace="http://schemas.microsoft.com/office/2006/metadata/properties" ma:root="true" ma:fieldsID="b60b51c0d8c6b84a2dc72765d8a4545a" ns2:_="" ns3:_="">
    <xsd:import namespace="d8bf8069-e75a-494a-9dc4-9b9759208de3"/>
    <xsd:import namespace="b047f9a9-30d5-4c91-8df4-dae686ac63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bf8069-e75a-494a-9dc4-9b9759208d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99a8f194-becd-4f93-a34b-b9b3045b78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47f9a9-30d5-4c91-8df4-dae686ac63a1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42b2a83b-3b3a-4f83-b05e-cc134387723b}" ma:internalName="TaxCatchAll" ma:showField="CatchAllData" ma:web="b047f9a9-30d5-4c91-8df4-dae686ac63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d8bf8069-e75a-494a-9dc4-9b9759208de3" xsi:nil="true"/>
    <SharedWithUsers xmlns="b047f9a9-30d5-4c91-8df4-dae686ac63a1">
      <UserInfo>
        <DisplayName>Fuchs, Nicolas</DisplayName>
        <AccountId>6</AccountId>
        <AccountType/>
      </UserInfo>
      <UserInfo>
        <DisplayName>Duggan, Claire</DisplayName>
        <AccountId>12</AccountId>
        <AccountType/>
      </UserInfo>
      <UserInfo>
        <DisplayName>Howley, Mary</DisplayName>
        <AccountId>13</AccountId>
        <AccountType/>
      </UserInfo>
      <UserInfo>
        <DisplayName>Love, Jennifer</DisplayName>
        <AccountId>11</AccountId>
        <AccountType/>
      </UserInfo>
      <UserInfo>
        <DisplayName>Lydia Bird</DisplayName>
        <AccountId>28</AccountId>
        <AccountType/>
      </UserInfo>
    </SharedWithUsers>
    <lcf76f155ced4ddcb4097134ff3c332f xmlns="d8bf8069-e75a-494a-9dc4-9b9759208de3">
      <Terms xmlns="http://schemas.microsoft.com/office/infopath/2007/PartnerControls"/>
    </lcf76f155ced4ddcb4097134ff3c332f>
    <TaxCatchAll xmlns="b047f9a9-30d5-4c91-8df4-dae686ac63a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8333CD-7A78-4927-8583-5671D680321F}">
  <ds:schemaRefs>
    <ds:schemaRef ds:uri="b047f9a9-30d5-4c91-8df4-dae686ac63a1"/>
    <ds:schemaRef ds:uri="d8bf8069-e75a-494a-9dc4-9b9759208de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F0DEA0B-60C5-4262-8097-DF22AAFF161A}">
  <ds:schemaRefs>
    <ds:schemaRef ds:uri="b047f9a9-30d5-4c91-8df4-dae686ac63a1"/>
    <ds:schemaRef ds:uri="d8bf8069-e75a-494a-9dc4-9b9759208de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DB23E4F-E807-41E8-B932-AE6F269B331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893ce20-a697-4fd6-a4da-14011f6a471d}" enabled="1" method="Standard" siteId="{a8eec281-aaa3-4dae-ac9b-9a398b9215e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382</Words>
  <Application>Microsoft Office PowerPoint</Application>
  <PresentationFormat>Widescreen</PresentationFormat>
  <Paragraphs>101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Century Gothic</vt:lpstr>
      <vt:lpstr>Garamond</vt:lpstr>
      <vt:lpstr>Noto Sans Symbols</vt:lpstr>
      <vt:lpstr>Office Theme</vt:lpstr>
      <vt:lpstr>1_powerpoint_basic_v4-1</vt:lpstr>
      <vt:lpstr>Austin</vt:lpstr>
      <vt:lpstr>Young Scholars Program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REU-PATHWAYS</dc:title>
  <dc:creator>Nicolas Fuchs</dc:creator>
  <cp:lastModifiedBy>Fuchs, Nicolas</cp:lastModifiedBy>
  <cp:revision>2</cp:revision>
  <dcterms:created xsi:type="dcterms:W3CDTF">2021-05-11T13:01:56Z</dcterms:created>
  <dcterms:modified xsi:type="dcterms:W3CDTF">2026-07-29T20:04:54Z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0x010100F4BBD397175795449463B219CFCB0936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_activity">
    <vt:lpwstr>{"FileActivityType":"9","FileActivityTimeStamp":"2023-05-17T17:56:51.633Z","FileActivityUsersOnPage":[{"DisplayName":"Duggan, Claire","Id":"c.duggan@northeastern.edu"},{"DisplayName":"Duggan, Claire","Id":"c.duggan@northeastern.edu"}],"FileActivityNavigationId":null}</vt:lpwstr>
  </property>
  <property fmtid="{D5CDD505-2E9C-101B-9397-08002B2CF9AE}" pid="7" name="TriggerFlowInfo">
    <vt:lpwstr/>
  </property>
</Properties>
</file>