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embeddedFontLst>
    <p:embeddedFont>
      <p:font typeface="Lato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Lato-bold.fntdata"/><Relationship Id="rId23" Type="http://schemas.openxmlformats.org/officeDocument/2006/relationships/font" Target="fonts/Lato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ato-boldItalic.fntdata"/><Relationship Id="rId25" Type="http://schemas.openxmlformats.org/officeDocument/2006/relationships/font" Target="fonts/La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5705253d9_1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g3f5705253d9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highlight>
                  <a:srgbClr val="CFE2F3"/>
                </a:highlight>
              </a:rPr>
              <a:t>Karuna</a:t>
            </a:r>
            <a:endParaRPr sz="1100">
              <a:highlight>
                <a:srgbClr val="CFE2F3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highlight>
                <a:srgbClr val="CFE2F3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highlight>
                <a:srgbClr val="CFE2F3"/>
              </a:highlight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f58dec4a21_0_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g3f58dec4a21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>
                <a:highlight>
                  <a:srgbClr val="B6D7A8"/>
                </a:highlight>
              </a:rPr>
              <a:t>Adam</a:t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f58dec4a21_0_9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" name="Google Shape;171;g3f58dec4a21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>
                <a:highlight>
                  <a:srgbClr val="B6D7A8"/>
                </a:highlight>
              </a:rPr>
              <a:t>Karuna</a:t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f5bdda7b85_1_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3" name="Google Shape;183;g3f5bdda7b85_1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>
                <a:highlight>
                  <a:srgbClr val="B6D7A8"/>
                </a:highlight>
              </a:rPr>
              <a:t>Adam</a:t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f5a0bf2e22_0_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" name="Google Shape;195;g3f5a0bf2e2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>
                <a:highlight>
                  <a:srgbClr val="B6D7A8"/>
                </a:highlight>
              </a:rPr>
              <a:t>Karuna</a:t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f58dec4a21_0_10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" name="Google Shape;204;g3f58dec4a21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f58dec4a21_0_8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3" name="Google Shape;213;g3f58dec4a21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f5bdda7b85_1_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" name="Google Shape;227;g3f5bdda7b85_1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f5705253d9_1_18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" name="Google Shape;236;g3f5705253d9_1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>
                <a:highlight>
                  <a:srgbClr val="B6D7A8"/>
                </a:highlight>
              </a:rPr>
              <a:t>Adam</a:t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f5ac07391d_1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g3f5ac07391d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>
                <a:highlight>
                  <a:srgbClr val="B6D7A8"/>
                </a:highlight>
              </a:rPr>
              <a:t>Adam</a:t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f5705253d9_0_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g3f5705253d9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>
                <a:highlight>
                  <a:srgbClr val="B6D7A8"/>
                </a:highlight>
              </a:rPr>
              <a:t>Karuna</a:t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ce59e812_3_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g3f5ce59e812_3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>
                <a:highlight>
                  <a:srgbClr val="B6D7A8"/>
                </a:highlight>
              </a:rPr>
              <a:t>What a gala</a:t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f5da045e8a_0_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g3f5da045e8a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>
                <a:highlight>
                  <a:srgbClr val="B6D7A8"/>
                </a:highlight>
              </a:rPr>
              <a:t>Karuna</a:t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f5705253d9_1_15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g3f5705253d9_1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>
                <a:highlight>
                  <a:srgbClr val="B6D7A8"/>
                </a:highlight>
              </a:rPr>
              <a:t>Adam</a:t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f58dec4a21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g3f58dec4a21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>
                <a:highlight>
                  <a:srgbClr val="B6D7A8"/>
                </a:highlight>
              </a:rPr>
              <a:t>Adam</a:t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f5705253d9_1_19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g3f5705253d9_1_1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>
                <a:highlight>
                  <a:srgbClr val="B6D7A8"/>
                </a:highlight>
              </a:rPr>
              <a:t>Karuna</a:t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f5705253d9_1_20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g3f5705253d9_1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>
                <a:highlight>
                  <a:srgbClr val="B6D7A8"/>
                </a:highlight>
              </a:rPr>
              <a:t>Karuna</a:t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31.png"/><Relationship Id="rId10" Type="http://schemas.openxmlformats.org/officeDocument/2006/relationships/image" Target="../media/image1.jpg"/><Relationship Id="rId9" Type="http://schemas.openxmlformats.org/officeDocument/2006/relationships/image" Target="../media/image7.jpg"/><Relationship Id="rId5" Type="http://schemas.openxmlformats.org/officeDocument/2006/relationships/image" Target="../media/image4.png"/><Relationship Id="rId6" Type="http://schemas.openxmlformats.org/officeDocument/2006/relationships/image" Target="../media/image3.png"/><Relationship Id="rId7" Type="http://schemas.openxmlformats.org/officeDocument/2006/relationships/image" Target="../media/image26.png"/><Relationship Id="rId8" Type="http://schemas.openxmlformats.org/officeDocument/2006/relationships/image" Target="../media/image3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Relationship Id="rId4" Type="http://schemas.openxmlformats.org/officeDocument/2006/relationships/image" Target="../media/image14.png"/><Relationship Id="rId5" Type="http://schemas.openxmlformats.org/officeDocument/2006/relationships/image" Target="../media/image10.png"/><Relationship Id="rId6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Relationship Id="rId4" Type="http://schemas.openxmlformats.org/officeDocument/2006/relationships/image" Target="../media/image15.png"/><Relationship Id="rId5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png"/><Relationship Id="rId4" Type="http://schemas.openxmlformats.org/officeDocument/2006/relationships/image" Target="../media/image16.png"/><Relationship Id="rId5" Type="http://schemas.openxmlformats.org/officeDocument/2006/relationships/image" Target="../media/image12.png"/><Relationship Id="rId6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Relationship Id="rId4" Type="http://schemas.openxmlformats.org/officeDocument/2006/relationships/image" Target="../media/image13.png"/><Relationship Id="rId5" Type="http://schemas.openxmlformats.org/officeDocument/2006/relationships/image" Target="../media/image20.png"/><Relationship Id="rId6" Type="http://schemas.openxmlformats.org/officeDocument/2006/relationships/image" Target="../media/image7.jpg"/><Relationship Id="rId7" Type="http://schemas.openxmlformats.org/officeDocument/2006/relationships/image" Target="../media/image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Relationship Id="rId4" Type="http://schemas.openxmlformats.org/officeDocument/2006/relationships/image" Target="../media/image2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7.png"/><Relationship Id="rId4" Type="http://schemas.openxmlformats.org/officeDocument/2006/relationships/image" Target="../media/image22.png"/><Relationship Id="rId5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Relationship Id="rId4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9.jpg"/><Relationship Id="rId4" Type="http://schemas.openxmlformats.org/officeDocument/2006/relationships/image" Target="../media/image6.png"/><Relationship Id="rId5" Type="http://schemas.openxmlformats.org/officeDocument/2006/relationships/image" Target="../media/image2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8.png"/><Relationship Id="rId4" Type="http://schemas.openxmlformats.org/officeDocument/2006/relationships/image" Target="../media/image8.png"/><Relationship Id="rId5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9.png"/><Relationship Id="rId5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138375" y="1190194"/>
            <a:ext cx="6668100" cy="12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80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Creating Dark Matter Mass Maps using Stratospheric Balloon Observations</a:t>
            </a:r>
            <a:r>
              <a:rPr lang="en"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800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13500" y="4405181"/>
            <a:ext cx="9127800" cy="738300"/>
          </a:xfrm>
          <a:prstGeom prst="rect">
            <a:avLst/>
          </a:prstGeom>
          <a:solidFill>
            <a:srgbClr val="C8102E"/>
          </a:solidFill>
          <a:ln cap="flat" cmpd="sng" w="71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3"/>
          <p:cNvSpPr/>
          <p:nvPr/>
        </p:nvSpPr>
        <p:spPr>
          <a:xfrm flipH="1">
            <a:off x="-2700" y="1771525"/>
            <a:ext cx="9144000" cy="2633700"/>
          </a:xfrm>
          <a:prstGeom prst="rtTriangle">
            <a:avLst/>
          </a:prstGeom>
          <a:solidFill>
            <a:srgbClr val="C8102E"/>
          </a:solidFill>
          <a:ln cap="flat" cmpd="sng" w="71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2416275" y="3632138"/>
            <a:ext cx="6723600" cy="14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" sz="13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Adam Aoua</a:t>
            </a:r>
            <a:r>
              <a:rPr b="1" i="0" lang="en" sz="13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, YSP Student, </a:t>
            </a:r>
            <a:r>
              <a:rPr b="1" i="1" lang="en" sz="13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Belmont High School</a:t>
            </a:r>
            <a:endParaRPr b="1" i="1" sz="1300" u="none" cap="none" strike="noStrike">
              <a:solidFill>
                <a:srgbClr val="FFFFFF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" sz="13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Karuna Tarafdar, </a:t>
            </a:r>
            <a:r>
              <a:rPr b="1" i="0" lang="en" sz="13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YSP Student, </a:t>
            </a:r>
            <a:r>
              <a:rPr b="1" i="1" lang="en" sz="13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Newton South High School</a:t>
            </a:r>
            <a:endParaRPr b="1" i="1" sz="1300">
              <a:solidFill>
                <a:srgbClr val="FFFFFF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342900" lvl="0" marL="68580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         Sayan Saha</a:t>
            </a:r>
            <a:r>
              <a:rPr i="0" lang="en" sz="13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,</a:t>
            </a:r>
            <a:r>
              <a:rPr lang="en" sz="13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 Physics</a:t>
            </a:r>
            <a:r>
              <a:rPr i="0" lang="en" sz="13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, </a:t>
            </a:r>
            <a:r>
              <a:rPr i="1" lang="en" sz="13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Northeastern University​</a:t>
            </a:r>
            <a:endParaRPr i="1" sz="1300" u="none" cap="none" strike="noStrike">
              <a:solidFill>
                <a:srgbClr val="FFFFFF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i="0" lang="en" sz="13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Prof</a:t>
            </a:r>
            <a:r>
              <a:rPr lang="en" sz="13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r>
              <a:rPr lang="en" sz="13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lang="en" sz="13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Jacqueline</a:t>
            </a:r>
            <a:r>
              <a:rPr lang="en" sz="13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 McCleary</a:t>
            </a:r>
            <a:r>
              <a:rPr i="0" lang="en" sz="13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, </a:t>
            </a:r>
            <a:r>
              <a:rPr lang="en" sz="13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Physics</a:t>
            </a:r>
            <a:r>
              <a:rPr i="0" lang="en" sz="13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, </a:t>
            </a:r>
            <a:r>
              <a:rPr i="1" lang="en" sz="13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Northeastern University</a:t>
            </a:r>
            <a:r>
              <a:rPr i="0" lang="en" sz="1300" u="none" cap="none" strike="noStrike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​</a:t>
            </a:r>
            <a:endParaRPr i="0" sz="1300" u="none" cap="none" strike="noStrike">
              <a:solidFill>
                <a:srgbClr val="FFFFFF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cxnSp>
        <p:nvCxnSpPr>
          <p:cNvPr id="58" name="Google Shape;58;p13"/>
          <p:cNvCxnSpPr/>
          <p:nvPr/>
        </p:nvCxnSpPr>
        <p:spPr>
          <a:xfrm flipH="1" rot="10800000">
            <a:off x="-2700" y="634675"/>
            <a:ext cx="9144000" cy="6600"/>
          </a:xfrm>
          <a:prstGeom prst="straightConnector1">
            <a:avLst/>
          </a:prstGeom>
          <a:noFill/>
          <a:ln cap="flat" cmpd="sng" w="7150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36975" y="75936"/>
            <a:ext cx="1059996" cy="49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98029" y="9"/>
            <a:ext cx="619850" cy="61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9170" y="55914"/>
            <a:ext cx="1364117" cy="508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 rotWithShape="1">
          <a:blip r:embed="rId6">
            <a:alphaModFix/>
          </a:blip>
          <a:srcRect b="18587" l="10684" r="9818" t="0"/>
          <a:stretch/>
        </p:blipFill>
        <p:spPr>
          <a:xfrm>
            <a:off x="7976375" y="2600050"/>
            <a:ext cx="1041125" cy="106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806475" y="2611065"/>
            <a:ext cx="1041124" cy="1044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36575" y="2626977"/>
            <a:ext cx="1041124" cy="1039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 title="output.auto.jp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930929" y="70825"/>
            <a:ext cx="1693518" cy="5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3" title="GetImage.jfif"/>
          <p:cNvPicPr preferRelativeResize="0"/>
          <p:nvPr/>
        </p:nvPicPr>
        <p:blipFill rotWithShape="1">
          <a:blip r:embed="rId10">
            <a:alphaModFix/>
          </a:blip>
          <a:srcRect b="23452" l="8324" r="0" t="7511"/>
          <a:stretch/>
        </p:blipFill>
        <p:spPr>
          <a:xfrm>
            <a:off x="4466675" y="2626951"/>
            <a:ext cx="1041125" cy="103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2"/>
          <p:cNvSpPr/>
          <p:nvPr/>
        </p:nvSpPr>
        <p:spPr>
          <a:xfrm>
            <a:off x="2250" y="4500"/>
            <a:ext cx="9144000" cy="562800"/>
          </a:xfrm>
          <a:prstGeom prst="rect">
            <a:avLst/>
          </a:prstGeom>
          <a:solidFill>
            <a:srgbClr val="C8102E"/>
          </a:solidFill>
          <a:ln cap="flat" cmpd="sng" w="71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Refining the Automation</a:t>
            </a:r>
            <a:endParaRPr i="0" sz="1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59" name="Google Shape;159;p22"/>
          <p:cNvCxnSpPr/>
          <p:nvPr/>
        </p:nvCxnSpPr>
        <p:spPr>
          <a:xfrm>
            <a:off x="2250" y="4866625"/>
            <a:ext cx="9253800" cy="0"/>
          </a:xfrm>
          <a:prstGeom prst="straightConnector1">
            <a:avLst/>
          </a:prstGeom>
          <a:noFill/>
          <a:ln cap="flat" cmpd="sng" w="2142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0" name="Google Shape;160;p22"/>
          <p:cNvSpPr txBox="1"/>
          <p:nvPr/>
        </p:nvSpPr>
        <p:spPr>
          <a:xfrm>
            <a:off x="-72825" y="3436925"/>
            <a:ext cx="3742800" cy="12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spcBef>
                <a:spcPts val="270"/>
              </a:spcBef>
              <a:spcAft>
                <a:spcPts val="0"/>
              </a:spcAft>
              <a:buSzPts val="1700"/>
              <a:buFont typeface="Times New Roman"/>
              <a:buChar char="●"/>
            </a:pPr>
            <a:r>
              <a:rPr lang="en" sz="1700">
                <a:latin typeface="Times New Roman"/>
                <a:ea typeface="Times New Roman"/>
                <a:cs typeface="Times New Roman"/>
                <a:sym typeface="Times New Roman"/>
              </a:rPr>
              <a:t>Edges of SNR plots have very few galaxies, generating a high SNR</a:t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Times New Roman"/>
              <a:buChar char="●"/>
            </a:pPr>
            <a:r>
              <a:rPr lang="en" sz="1700">
                <a:latin typeface="Times New Roman"/>
                <a:ea typeface="Times New Roman"/>
                <a:cs typeface="Times New Roman"/>
                <a:sym typeface="Times New Roman"/>
              </a:rPr>
              <a:t>Focus on center cluster</a:t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Times New Roman"/>
              <a:buChar char="●"/>
            </a:pPr>
            <a:r>
              <a:rPr lang="en" sz="1700">
                <a:latin typeface="Times New Roman"/>
                <a:ea typeface="Times New Roman"/>
                <a:cs typeface="Times New Roman"/>
                <a:sym typeface="Times New Roman"/>
              </a:rPr>
              <a:t>Only allow code to look within certain radius from the center</a:t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61" name="Google Shape;16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6800" y="857225"/>
            <a:ext cx="2870325" cy="269092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2"/>
          <p:cNvSpPr txBox="1"/>
          <p:nvPr/>
        </p:nvSpPr>
        <p:spPr>
          <a:xfrm>
            <a:off x="1417425" y="567300"/>
            <a:ext cx="762300" cy="3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Times New Roman"/>
                <a:ea typeface="Times New Roman"/>
                <a:cs typeface="Times New Roman"/>
                <a:sym typeface="Times New Roman"/>
              </a:rPr>
              <a:t>Radius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3" name="Google Shape;163;p22"/>
          <p:cNvSpPr txBox="1"/>
          <p:nvPr/>
        </p:nvSpPr>
        <p:spPr>
          <a:xfrm>
            <a:off x="5625575" y="646638"/>
            <a:ext cx="1560600" cy="4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Times New Roman"/>
                <a:ea typeface="Times New Roman"/>
                <a:cs typeface="Times New Roman"/>
                <a:sym typeface="Times New Roman"/>
              </a:rPr>
              <a:t>Oversmoothing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64" name="Google Shape;16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36775" y="1162676"/>
            <a:ext cx="2821874" cy="179275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2"/>
          <p:cNvSpPr txBox="1"/>
          <p:nvPr/>
        </p:nvSpPr>
        <p:spPr>
          <a:xfrm>
            <a:off x="3946125" y="3121375"/>
            <a:ext cx="4794000" cy="14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1E0657_Bullet has two merging clusters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O</a:t>
            </a: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ver smooth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To fix create a maximum for resolution and gaussian_kernel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66" name="Google Shape;166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64425" y="1176899"/>
            <a:ext cx="2821875" cy="1797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75" y="65950"/>
            <a:ext cx="1360500" cy="4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2"/>
          <p:cNvSpPr txBox="1"/>
          <p:nvPr/>
        </p:nvSpPr>
        <p:spPr>
          <a:xfrm>
            <a:off x="2250" y="4817100"/>
            <a:ext cx="91440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b="1"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Creating Dark Matter Mass Maps using Stratospheric Balloon Observations 												</a:t>
            </a:r>
            <a:endParaRPr b="1"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Adam Aoua and Karuna Tarafdar - NEU Young Scholars Program 2026 - June 22 - July 30			                                                                                                                                                                                                   9</a:t>
            </a:r>
            <a:endParaRPr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1" sz="700"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3"/>
          <p:cNvSpPr/>
          <p:nvPr/>
        </p:nvSpPr>
        <p:spPr>
          <a:xfrm>
            <a:off x="2250" y="4500"/>
            <a:ext cx="9144000" cy="562800"/>
          </a:xfrm>
          <a:prstGeom prst="rect">
            <a:avLst/>
          </a:prstGeom>
          <a:solidFill>
            <a:srgbClr val="C8102E"/>
          </a:solidFill>
          <a:ln cap="flat" cmpd="sng" w="71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Results</a:t>
            </a:r>
            <a:endParaRPr i="0" sz="1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74" name="Google Shape;174;p23"/>
          <p:cNvCxnSpPr/>
          <p:nvPr/>
        </p:nvCxnSpPr>
        <p:spPr>
          <a:xfrm>
            <a:off x="2250" y="4866625"/>
            <a:ext cx="9253800" cy="0"/>
          </a:xfrm>
          <a:prstGeom prst="straightConnector1">
            <a:avLst/>
          </a:prstGeom>
          <a:noFill/>
          <a:ln cap="flat" cmpd="sng" w="2142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5" name="Google Shape;175;p23"/>
          <p:cNvSpPr txBox="1"/>
          <p:nvPr/>
        </p:nvSpPr>
        <p:spPr>
          <a:xfrm>
            <a:off x="2250" y="995850"/>
            <a:ext cx="1672800" cy="35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Created a tool to maximize SNR peaks which can be used in future work.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Works toward the goal of mapping dark matter in the universe. 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6" name="Google Shape;17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81075" y="1049550"/>
            <a:ext cx="3765175" cy="3517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15872" y="994000"/>
            <a:ext cx="3765204" cy="3541946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3"/>
          <p:cNvSpPr txBox="1"/>
          <p:nvPr/>
        </p:nvSpPr>
        <p:spPr>
          <a:xfrm>
            <a:off x="4711350" y="617450"/>
            <a:ext cx="16728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1A1A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6.79 → 8.30</a:t>
            </a:r>
            <a:endParaRPr sz="2000">
              <a:solidFill>
                <a:srgbClr val="1A1A1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9" name="Google Shape;179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75" y="65950"/>
            <a:ext cx="1360500" cy="4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3"/>
          <p:cNvSpPr txBox="1"/>
          <p:nvPr/>
        </p:nvSpPr>
        <p:spPr>
          <a:xfrm>
            <a:off x="2250" y="4817100"/>
            <a:ext cx="91440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b="1"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Creating Dark Matter Mass Maps using Stratospheric Balloon Observations 												</a:t>
            </a:r>
            <a:endParaRPr b="1"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Adam Aoua and Karuna Tarafdar - NEU Young Scholars Program 2026 - June 22 - July 30												        10</a:t>
            </a:r>
            <a:endParaRPr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1" sz="700"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4"/>
          <p:cNvSpPr/>
          <p:nvPr/>
        </p:nvSpPr>
        <p:spPr>
          <a:xfrm>
            <a:off x="2250" y="4500"/>
            <a:ext cx="9144000" cy="562800"/>
          </a:xfrm>
          <a:prstGeom prst="rect">
            <a:avLst/>
          </a:prstGeom>
          <a:solidFill>
            <a:srgbClr val="C8102E"/>
          </a:solidFill>
          <a:ln cap="flat" cmpd="sng" w="71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Results: Overlaying Dark Matter on RGB Images</a:t>
            </a:r>
            <a:endParaRPr i="0" sz="1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86" name="Google Shape;186;p24"/>
          <p:cNvCxnSpPr/>
          <p:nvPr/>
        </p:nvCxnSpPr>
        <p:spPr>
          <a:xfrm>
            <a:off x="2250" y="4866625"/>
            <a:ext cx="9253800" cy="0"/>
          </a:xfrm>
          <a:prstGeom prst="straightConnector1">
            <a:avLst/>
          </a:prstGeom>
          <a:noFill/>
          <a:ln cap="flat" cmpd="sng" w="2142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87" name="Google Shape;187;p24"/>
          <p:cNvPicPr preferRelativeResize="0"/>
          <p:nvPr/>
        </p:nvPicPr>
        <p:blipFill rotWithShape="1">
          <a:blip r:embed="rId3">
            <a:alphaModFix/>
          </a:blip>
          <a:srcRect b="4997" l="5060" r="0" t="0"/>
          <a:stretch/>
        </p:blipFill>
        <p:spPr>
          <a:xfrm>
            <a:off x="2408075" y="1117775"/>
            <a:ext cx="3367825" cy="314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4"/>
          <p:cNvPicPr preferRelativeResize="0"/>
          <p:nvPr/>
        </p:nvPicPr>
        <p:blipFill rotWithShape="1">
          <a:blip r:embed="rId4">
            <a:alphaModFix/>
          </a:blip>
          <a:srcRect b="8153" l="9368" r="2254" t="3803"/>
          <a:stretch/>
        </p:blipFill>
        <p:spPr>
          <a:xfrm>
            <a:off x="5793238" y="1246713"/>
            <a:ext cx="3282525" cy="2940508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4"/>
          <p:cNvSpPr txBox="1"/>
          <p:nvPr/>
        </p:nvSpPr>
        <p:spPr>
          <a:xfrm>
            <a:off x="0" y="1202750"/>
            <a:ext cx="2508600" cy="38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Background RGB image of Galaxy Clusters: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Created RGB images using SuperBIT’s filters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Layered X-ray (baryonic matter) and kappa (dark matter from SNR plots) 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0" name="Google Shape;190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5975" y="4266625"/>
            <a:ext cx="2437050" cy="24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75" y="65950"/>
            <a:ext cx="1360500" cy="4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4"/>
          <p:cNvSpPr txBox="1"/>
          <p:nvPr/>
        </p:nvSpPr>
        <p:spPr>
          <a:xfrm>
            <a:off x="2250" y="4817100"/>
            <a:ext cx="91440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b="1"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Creating Dark Matter Mass Maps using Stratospheric Balloon Observations 												</a:t>
            </a:r>
            <a:endParaRPr b="1"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Adam Aoua and Karuna Tarafdar - NEU Young Scholars Program 2026 - June 22 - July 30												        11</a:t>
            </a:r>
            <a:endParaRPr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1" sz="700"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5"/>
          <p:cNvSpPr/>
          <p:nvPr/>
        </p:nvSpPr>
        <p:spPr>
          <a:xfrm>
            <a:off x="2250" y="4500"/>
            <a:ext cx="9144000" cy="562800"/>
          </a:xfrm>
          <a:prstGeom prst="rect">
            <a:avLst/>
          </a:prstGeom>
          <a:solidFill>
            <a:srgbClr val="C8102E"/>
          </a:solidFill>
          <a:ln cap="flat" cmpd="sng" w="71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Future Steps</a:t>
            </a:r>
            <a:endParaRPr i="0" sz="1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98" name="Google Shape;198;p25"/>
          <p:cNvCxnSpPr/>
          <p:nvPr/>
        </p:nvCxnSpPr>
        <p:spPr>
          <a:xfrm>
            <a:off x="2250" y="4866625"/>
            <a:ext cx="9253800" cy="0"/>
          </a:xfrm>
          <a:prstGeom prst="straightConnector1">
            <a:avLst/>
          </a:prstGeom>
          <a:noFill/>
          <a:ln cap="flat" cmpd="sng" w="2142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9" name="Google Shape;199;p25"/>
          <p:cNvSpPr txBox="1"/>
          <p:nvPr/>
        </p:nvSpPr>
        <p:spPr>
          <a:xfrm>
            <a:off x="254550" y="1392900"/>
            <a:ext cx="8749200" cy="23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Fine tuning our optimization function to make it as accurate and efficient as possible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Implement the code for all clusters in high </a:t>
            </a: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performance</a:t>
            </a: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computers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Implement the function into the main SuperBIT lensing pipeline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0" name="Google Shape;20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15275" y="65950"/>
            <a:ext cx="1360500" cy="4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5"/>
          <p:cNvSpPr txBox="1"/>
          <p:nvPr/>
        </p:nvSpPr>
        <p:spPr>
          <a:xfrm>
            <a:off x="2250" y="4817100"/>
            <a:ext cx="91440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b="1"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Creating Dark Matter Mass Maps using Stratospheric Balloon Observations 												</a:t>
            </a:r>
            <a:endParaRPr b="1"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Adam Aoua and Karuna Tarafdar - NEU Young Scholars Program 2026 - June 22 - July 30												        12</a:t>
            </a:r>
            <a:endParaRPr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1" sz="700"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6"/>
          <p:cNvSpPr/>
          <p:nvPr/>
        </p:nvSpPr>
        <p:spPr>
          <a:xfrm>
            <a:off x="2250" y="4500"/>
            <a:ext cx="9144000" cy="562800"/>
          </a:xfrm>
          <a:prstGeom prst="rect">
            <a:avLst/>
          </a:prstGeom>
          <a:solidFill>
            <a:srgbClr val="C8102E"/>
          </a:solidFill>
          <a:ln cap="flat" cmpd="sng" w="71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References</a:t>
            </a:r>
            <a:endParaRPr i="0" sz="1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07" name="Google Shape;207;p26"/>
          <p:cNvCxnSpPr/>
          <p:nvPr/>
        </p:nvCxnSpPr>
        <p:spPr>
          <a:xfrm>
            <a:off x="2250" y="4866625"/>
            <a:ext cx="9253800" cy="0"/>
          </a:xfrm>
          <a:prstGeom prst="straightConnector1">
            <a:avLst/>
          </a:prstGeom>
          <a:noFill/>
          <a:ln cap="flat" cmpd="sng" w="2142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8" name="Google Shape;208;p26"/>
          <p:cNvSpPr txBox="1"/>
          <p:nvPr/>
        </p:nvSpPr>
        <p:spPr>
          <a:xfrm>
            <a:off x="146250" y="677850"/>
            <a:ext cx="8965800" cy="4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7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Balzer, A. (2026, April 16). Weak Lensing. NASA. Retrieved July 23, 2026, from https://science.nasa.gov/mission/roman-space-telescope/weak-lensing/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Díaz-Sánchez, A. (2025, Aug 17). “Molten Ring” Galaxy. NASA. Retrieved July 23, 2026, from https://science.nasa.gov/asset/hubble/molten-ring-galaxy/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Stoltz, J. (2026, Jul 15). Dark Matter. NASA. Retrieved July 23, 2026, from https://science.nasa.gov/dark-matter/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Toronto. (2017, May 10). Welcome to SuperBIT. UToronto. Retrieved July 23, 2026, from https://sites.physics.utoronto.ca/bit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9" name="Google Shape;20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15275" y="65950"/>
            <a:ext cx="1360500" cy="4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6"/>
          <p:cNvSpPr txBox="1"/>
          <p:nvPr/>
        </p:nvSpPr>
        <p:spPr>
          <a:xfrm>
            <a:off x="2250" y="4817100"/>
            <a:ext cx="91440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b="1"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Creating Dark Matter Mass Maps using Stratospheric Balloon Observations 												</a:t>
            </a:r>
            <a:endParaRPr b="1"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Adam Aoua and Karuna Tarafdar - NEU Young Scholars Program 2026 - June 22 - July 30												        13</a:t>
            </a:r>
            <a:endParaRPr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1" sz="700"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7"/>
          <p:cNvSpPr/>
          <p:nvPr/>
        </p:nvSpPr>
        <p:spPr>
          <a:xfrm>
            <a:off x="2250" y="4500"/>
            <a:ext cx="9144000" cy="562800"/>
          </a:xfrm>
          <a:prstGeom prst="rect">
            <a:avLst/>
          </a:prstGeom>
          <a:solidFill>
            <a:srgbClr val="C8102E"/>
          </a:solidFill>
          <a:ln cap="flat" cmpd="sng" w="71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Acknowledgments</a:t>
            </a:r>
            <a:endParaRPr i="0" sz="1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16" name="Google Shape;216;p27"/>
          <p:cNvCxnSpPr/>
          <p:nvPr/>
        </p:nvCxnSpPr>
        <p:spPr>
          <a:xfrm>
            <a:off x="2250" y="4866625"/>
            <a:ext cx="9253800" cy="0"/>
          </a:xfrm>
          <a:prstGeom prst="straightConnector1">
            <a:avLst/>
          </a:prstGeom>
          <a:noFill/>
          <a:ln cap="flat" cmpd="sng" w="2142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7" name="Google Shape;217;p27"/>
          <p:cNvSpPr txBox="1"/>
          <p:nvPr/>
        </p:nvSpPr>
        <p:spPr>
          <a:xfrm>
            <a:off x="71592" y="894437"/>
            <a:ext cx="4746300" cy="19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5275" lIns="70550" spcFirstLastPara="1" rIns="70550" wrap="square" tIns="35275">
            <a:norm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Northeastern Cosmology Group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Jacqueline McCleary, Assistant Professor of Physics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Sayan Saha, Postdoctoral Research Associate</a:t>
            </a:r>
            <a:endParaRPr sz="1600">
              <a:solidFill>
                <a:srgbClr val="26262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8" name="Google Shape;218;p27"/>
          <p:cNvSpPr txBox="1"/>
          <p:nvPr/>
        </p:nvSpPr>
        <p:spPr>
          <a:xfrm>
            <a:off x="4817868" y="894437"/>
            <a:ext cx="4294500" cy="22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5275" lIns="70550" spcFirstLastPara="1" rIns="70550" wrap="square" tIns="35275">
            <a:norm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43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Center for STEM Education​</a:t>
            </a:r>
            <a:endParaRPr sz="1643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43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Claire Duggan, Executive Director</a:t>
            </a:r>
            <a:endParaRPr sz="1643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43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Ahmed Othman, Kenneth </a:t>
            </a:r>
            <a:r>
              <a:rPr lang="en" sz="1643">
                <a:latin typeface="Times New Roman"/>
                <a:ea typeface="Times New Roman"/>
                <a:cs typeface="Times New Roman"/>
                <a:sym typeface="Times New Roman"/>
              </a:rPr>
              <a:t>Carbajal</a:t>
            </a:r>
            <a:r>
              <a:rPr lang="en" sz="1643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&amp; Franc</a:t>
            </a:r>
            <a:r>
              <a:rPr lang="en" sz="1643">
                <a:latin typeface="Times New Roman"/>
                <a:ea typeface="Times New Roman"/>
                <a:cs typeface="Times New Roman"/>
                <a:sym typeface="Times New Roman"/>
              </a:rPr>
              <a:t>e</a:t>
            </a:r>
            <a:r>
              <a:rPr lang="en" sz="1643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 Corcell, YSP Coordinators​</a:t>
            </a:r>
            <a:endParaRPr sz="1643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43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Nicolas Fuchs, Program Manager</a:t>
            </a:r>
            <a:endParaRPr sz="1643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43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Mary Howley, Administrative Officer</a:t>
            </a:r>
            <a:endParaRPr sz="1643">
              <a:solidFill>
                <a:srgbClr val="26262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9" name="Google Shape;219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125" y="2871483"/>
            <a:ext cx="1673669" cy="1589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74495" y="3172982"/>
            <a:ext cx="2211293" cy="986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7" title="CfSE Updated Log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20555" y="3346685"/>
            <a:ext cx="1901459" cy="688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7" title="output.auto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50502" y="3328021"/>
            <a:ext cx="2420274" cy="726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15275" y="65950"/>
            <a:ext cx="1360500" cy="4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7"/>
          <p:cNvSpPr txBox="1"/>
          <p:nvPr/>
        </p:nvSpPr>
        <p:spPr>
          <a:xfrm>
            <a:off x="2250" y="4817100"/>
            <a:ext cx="91440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b="1"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Creating Dark Matter Mass Maps using Stratospheric Balloon Observations 												</a:t>
            </a:r>
            <a:endParaRPr b="1"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Adam Aoua and Karuna Tarafdar - NEU Young Scholars Program 2026 - June 22 - July 30												        14</a:t>
            </a:r>
            <a:endParaRPr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1" sz="700"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8"/>
          <p:cNvSpPr/>
          <p:nvPr/>
        </p:nvSpPr>
        <p:spPr>
          <a:xfrm>
            <a:off x="2250" y="4500"/>
            <a:ext cx="9144000" cy="562800"/>
          </a:xfrm>
          <a:prstGeom prst="rect">
            <a:avLst/>
          </a:prstGeom>
          <a:solidFill>
            <a:srgbClr val="C8102E"/>
          </a:solidFill>
          <a:ln cap="flat" cmpd="sng" w="71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Poster</a:t>
            </a:r>
            <a:endParaRPr i="0" sz="1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30" name="Google Shape;230;p28"/>
          <p:cNvCxnSpPr/>
          <p:nvPr/>
        </p:nvCxnSpPr>
        <p:spPr>
          <a:xfrm>
            <a:off x="2250" y="4866625"/>
            <a:ext cx="9253800" cy="0"/>
          </a:xfrm>
          <a:prstGeom prst="straightConnector1">
            <a:avLst/>
          </a:prstGeom>
          <a:noFill/>
          <a:ln cap="flat" cmpd="sng" w="2142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31" name="Google Shape;23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15275" y="65950"/>
            <a:ext cx="1360500" cy="4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8"/>
          <p:cNvSpPr txBox="1"/>
          <p:nvPr/>
        </p:nvSpPr>
        <p:spPr>
          <a:xfrm>
            <a:off x="2250" y="4817100"/>
            <a:ext cx="91440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b="1"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Creating Dark Matter Mass Maps using Stratospheric Balloon Observations 												</a:t>
            </a:r>
            <a:endParaRPr b="1"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Adam Aoua and Karuna Tarafdar - NEU Young Scholars Program 2026 - June 22 - July</a:t>
            </a:r>
            <a:r>
              <a:rPr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 30												        15</a:t>
            </a:r>
            <a:endParaRPr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1" sz="700"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233" name="Google Shape;23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78400" y="690763"/>
            <a:ext cx="5391700" cy="40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9"/>
          <p:cNvSpPr/>
          <p:nvPr/>
        </p:nvSpPr>
        <p:spPr>
          <a:xfrm>
            <a:off x="2250" y="4500"/>
            <a:ext cx="9144000" cy="562800"/>
          </a:xfrm>
          <a:prstGeom prst="rect">
            <a:avLst/>
          </a:prstGeom>
          <a:solidFill>
            <a:srgbClr val="C8102E"/>
          </a:solidFill>
          <a:ln cap="flat" cmpd="sng" w="71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Understand How Galaxy Cluster Images Are Created: </a:t>
            </a:r>
            <a:r>
              <a:rPr lang="en" sz="1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Source Extractor</a:t>
            </a:r>
            <a:endParaRPr i="0" sz="1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39" name="Google Shape;239;p29"/>
          <p:cNvCxnSpPr/>
          <p:nvPr/>
        </p:nvCxnSpPr>
        <p:spPr>
          <a:xfrm>
            <a:off x="2250" y="4866625"/>
            <a:ext cx="9253800" cy="0"/>
          </a:xfrm>
          <a:prstGeom prst="straightConnector1">
            <a:avLst/>
          </a:prstGeom>
          <a:noFill/>
          <a:ln cap="flat" cmpd="sng" w="2142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0" name="Google Shape;240;p29"/>
          <p:cNvSpPr txBox="1"/>
          <p:nvPr/>
        </p:nvSpPr>
        <p:spPr>
          <a:xfrm>
            <a:off x="84450" y="917700"/>
            <a:ext cx="5860200" cy="45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27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Source</a:t>
            </a: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Extractor: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imes New Roman"/>
              <a:buChar char="●"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Scans astronomical image to identify bright spots (star, galaxies…) 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imes New Roman"/>
              <a:buChar char="●"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Measures properties → size, brightness, shape… 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27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27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Our goal → differentiate between stars and galaxies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27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27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Using Source Extractor: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imes New Roman"/>
              <a:buChar char="●"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Compared </a:t>
            </a: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mag_auto (inverse of brightness) to</a:t>
            </a: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flux_radius (size)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imes New Roman"/>
              <a:buChar char="●"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distinct paths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imes New Roman"/>
              <a:buChar char="●"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Used the European Space Agency’s Gaia to confirm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imes New Roman"/>
              <a:buChar char="○"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isually using DS9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imes New Roman"/>
              <a:buChar char="○"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Through code →  ~88% accuracy (correctly predicting a star)</a:t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1" name="Google Shape;24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3125" y="3057700"/>
            <a:ext cx="2593924" cy="153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64540" y="612937"/>
            <a:ext cx="2890972" cy="216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9"/>
          <p:cNvSpPr txBox="1"/>
          <p:nvPr/>
        </p:nvSpPr>
        <p:spPr>
          <a:xfrm>
            <a:off x="6461025" y="2752729"/>
            <a:ext cx="12027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ato"/>
                <a:ea typeface="Lato"/>
                <a:cs typeface="Lato"/>
                <a:sym typeface="Lato"/>
              </a:rPr>
              <a:t>Gaia stars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4" name="Google Shape;244;p29"/>
          <p:cNvSpPr txBox="1"/>
          <p:nvPr/>
        </p:nvSpPr>
        <p:spPr>
          <a:xfrm>
            <a:off x="7663725" y="2752725"/>
            <a:ext cx="1730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22222"/>
                </a:solidFill>
                <a:latin typeface="Lato"/>
                <a:ea typeface="Lato"/>
                <a:cs typeface="Lato"/>
                <a:sym typeface="Lato"/>
              </a:rPr>
              <a:t>Prediction with SE</a:t>
            </a:r>
            <a:endParaRPr sz="1200">
              <a:solidFill>
                <a:srgbClr val="22222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5" name="Google Shape;245;p29"/>
          <p:cNvSpPr/>
          <p:nvPr/>
        </p:nvSpPr>
        <p:spPr>
          <a:xfrm>
            <a:off x="6313128" y="2822178"/>
            <a:ext cx="201600" cy="1875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anchorCtr="0" anchor="ctr" bIns="73500" lIns="73500" spcFirstLastPara="1" rIns="73500" wrap="square" tIns="735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26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6" name="Google Shape;246;p29"/>
          <p:cNvSpPr/>
          <p:nvPr/>
        </p:nvSpPr>
        <p:spPr>
          <a:xfrm>
            <a:off x="7509278" y="2822178"/>
            <a:ext cx="201600" cy="1875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txBody>
          <a:bodyPr anchorCtr="0" anchor="ctr" bIns="73500" lIns="73500" spcFirstLastPara="1" rIns="73500" wrap="square" tIns="735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26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7" name="Google Shape;247;p29"/>
          <p:cNvSpPr txBox="1"/>
          <p:nvPr/>
        </p:nvSpPr>
        <p:spPr>
          <a:xfrm>
            <a:off x="6313125" y="4540225"/>
            <a:ext cx="25938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Lato"/>
                <a:ea typeface="Lato"/>
                <a:cs typeface="Lato"/>
                <a:sym typeface="Lato"/>
              </a:rPr>
              <a:t>Image of 1E0657_Bullet cluster from DS9</a:t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48" name="Google Shape;248;p29"/>
          <p:cNvCxnSpPr/>
          <p:nvPr/>
        </p:nvCxnSpPr>
        <p:spPr>
          <a:xfrm>
            <a:off x="6529730" y="807904"/>
            <a:ext cx="355200" cy="1577700"/>
          </a:xfrm>
          <a:prstGeom prst="straightConnector1">
            <a:avLst/>
          </a:prstGeom>
          <a:noFill/>
          <a:ln cap="flat" cmpd="sng" w="398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249" name="Google Shape;249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75" y="65950"/>
            <a:ext cx="1360500" cy="4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9"/>
          <p:cNvSpPr txBox="1"/>
          <p:nvPr/>
        </p:nvSpPr>
        <p:spPr>
          <a:xfrm>
            <a:off x="2250" y="4817100"/>
            <a:ext cx="91440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b="1"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Creating Dark Matter Mass Maps using Stratospheric Balloon Observations 												</a:t>
            </a:r>
            <a:endParaRPr b="1"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Adam Aoua and Karuna Tarafdar - NEU Young Scholars Program 2026 - June 22 - July 30														                              7</a:t>
            </a:r>
            <a:endParaRPr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1" sz="700"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/>
          <p:nvPr/>
        </p:nvSpPr>
        <p:spPr>
          <a:xfrm>
            <a:off x="2250" y="4500"/>
            <a:ext cx="9144000" cy="562800"/>
          </a:xfrm>
          <a:prstGeom prst="rect">
            <a:avLst/>
          </a:prstGeom>
          <a:solidFill>
            <a:srgbClr val="C8102E"/>
          </a:solidFill>
          <a:ln cap="flat" cmpd="sng" w="71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Dark Matter</a:t>
            </a:r>
            <a:r>
              <a:rPr lang="en" sz="1900"/>
              <a:t>				</a:t>
            </a:r>
            <a:endParaRPr i="0" sz="1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72" name="Google Shape;72;p14"/>
          <p:cNvCxnSpPr/>
          <p:nvPr/>
        </p:nvCxnSpPr>
        <p:spPr>
          <a:xfrm>
            <a:off x="2250" y="4866625"/>
            <a:ext cx="9253800" cy="0"/>
          </a:xfrm>
          <a:prstGeom prst="straightConnector1">
            <a:avLst/>
          </a:prstGeom>
          <a:noFill/>
          <a:ln cap="flat" cmpd="sng" w="2142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3" name="Google Shape;73;p14"/>
          <p:cNvSpPr txBox="1"/>
          <p:nvPr/>
        </p:nvSpPr>
        <p:spPr>
          <a:xfrm>
            <a:off x="166750" y="768000"/>
            <a:ext cx="5233500" cy="38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Only 5% of the universe is baryonic (visible) matter → can emit, absorb, and </a:t>
            </a: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reflect EM waves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Dark matter d</a:t>
            </a: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oesn’t emit, absorb, or reflect EM waves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 do we know Dark Matter exists?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Gravity from Baryonic matter isn’t enough to hold galaxies together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4" name="Google Shape;74;p14" title="image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28325" y="858450"/>
            <a:ext cx="3426600" cy="342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5275" y="65950"/>
            <a:ext cx="1360500" cy="4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4"/>
          <p:cNvSpPr txBox="1"/>
          <p:nvPr/>
        </p:nvSpPr>
        <p:spPr>
          <a:xfrm>
            <a:off x="2250" y="4817100"/>
            <a:ext cx="91440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b="1"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Creating Dark Matter Mass Maps using Stratospheric Balloon Observations 												</a:t>
            </a:r>
            <a:endParaRPr b="1"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Adam Aoua and Karuna Tarafdar - NEU Young Scholars Program 2026 - June 22 - July 30											                             </a:t>
            </a:r>
            <a:r>
              <a:rPr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 1</a:t>
            </a:r>
            <a:r>
              <a:rPr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																					</a:t>
            </a:r>
            <a:endParaRPr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1" sz="700"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/>
          <p:nvPr/>
        </p:nvSpPr>
        <p:spPr>
          <a:xfrm>
            <a:off x="2250" y="4500"/>
            <a:ext cx="9144000" cy="562800"/>
          </a:xfrm>
          <a:prstGeom prst="rect">
            <a:avLst/>
          </a:prstGeom>
          <a:solidFill>
            <a:srgbClr val="C8102E"/>
          </a:solidFill>
          <a:ln cap="flat" cmpd="sng" w="71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Gravitational Lensing</a:t>
            </a:r>
            <a:r>
              <a:rPr lang="en" sz="1900"/>
              <a:t>				</a:t>
            </a:r>
            <a:endParaRPr i="0" sz="1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82" name="Google Shape;82;p15"/>
          <p:cNvCxnSpPr/>
          <p:nvPr/>
        </p:nvCxnSpPr>
        <p:spPr>
          <a:xfrm>
            <a:off x="2250" y="4866625"/>
            <a:ext cx="9253800" cy="0"/>
          </a:xfrm>
          <a:prstGeom prst="straightConnector1">
            <a:avLst/>
          </a:prstGeom>
          <a:noFill/>
          <a:ln cap="flat" cmpd="sng" w="2142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3" name="Google Shape;83;p15"/>
          <p:cNvSpPr txBox="1"/>
          <p:nvPr/>
        </p:nvSpPr>
        <p:spPr>
          <a:xfrm>
            <a:off x="166750" y="768000"/>
            <a:ext cx="7779300" cy="18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Weak Gravitational lensing → The bending of light around mass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○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Allows us to detect dark matter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○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Distorts background galaxies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4" name="Google Shape;84;p15" title="galaxy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225" y="1315176"/>
            <a:ext cx="4190177" cy="3142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5275" y="65950"/>
            <a:ext cx="1360500" cy="43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 title="yufh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6750" y="2049299"/>
            <a:ext cx="3836000" cy="2232676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5"/>
          <p:cNvSpPr txBox="1"/>
          <p:nvPr/>
        </p:nvSpPr>
        <p:spPr>
          <a:xfrm>
            <a:off x="4463113" y="4457800"/>
            <a:ext cx="45744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Diagram of weak gravitational lensing, from NASA, ESA &amp; L. Calçada</a:t>
            </a:r>
            <a:endParaRPr sz="1200">
              <a:solidFill>
                <a:srgbClr val="3333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8" name="Google Shape;88;p15"/>
          <p:cNvSpPr txBox="1"/>
          <p:nvPr/>
        </p:nvSpPr>
        <p:spPr>
          <a:xfrm>
            <a:off x="83299" y="4238200"/>
            <a:ext cx="40029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Image of weak gravitational lensing taken by the Hubble Space Telescope</a:t>
            </a:r>
            <a:endParaRPr sz="1200">
              <a:solidFill>
                <a:srgbClr val="3333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9" name="Google Shape;89;p15"/>
          <p:cNvSpPr txBox="1"/>
          <p:nvPr/>
        </p:nvSpPr>
        <p:spPr>
          <a:xfrm>
            <a:off x="2250" y="4817100"/>
            <a:ext cx="91440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b="1"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Creating Dark Matter Mass Maps using Stratospheric Balloon Observations 												</a:t>
            </a:r>
            <a:endParaRPr b="1"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Adam Aoua and Karuna Tarafdar - NEU Young Scholars Program 2026 - June 22 - July 3</a:t>
            </a:r>
            <a:r>
              <a:rPr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0												          2</a:t>
            </a:r>
            <a:endParaRPr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1" sz="700"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6"/>
          <p:cNvSpPr/>
          <p:nvPr/>
        </p:nvSpPr>
        <p:spPr>
          <a:xfrm>
            <a:off x="2250" y="4500"/>
            <a:ext cx="9144000" cy="562800"/>
          </a:xfrm>
          <a:prstGeom prst="rect">
            <a:avLst/>
          </a:prstGeom>
          <a:solidFill>
            <a:srgbClr val="C8102E"/>
          </a:solidFill>
          <a:ln cap="flat" cmpd="sng" w="71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Galaxy Clusters</a:t>
            </a:r>
            <a:r>
              <a:rPr lang="en" sz="1900"/>
              <a:t>				</a:t>
            </a:r>
            <a:endParaRPr i="0" sz="1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95" name="Google Shape;95;p16"/>
          <p:cNvCxnSpPr/>
          <p:nvPr/>
        </p:nvCxnSpPr>
        <p:spPr>
          <a:xfrm>
            <a:off x="2250" y="4866625"/>
            <a:ext cx="9253800" cy="0"/>
          </a:xfrm>
          <a:prstGeom prst="straightConnector1">
            <a:avLst/>
          </a:prstGeom>
          <a:noFill/>
          <a:ln cap="flat" cmpd="sng" w="2142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96" name="Google Shape;9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15275" y="65950"/>
            <a:ext cx="1360500" cy="4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6"/>
          <p:cNvSpPr txBox="1"/>
          <p:nvPr/>
        </p:nvSpPr>
        <p:spPr>
          <a:xfrm>
            <a:off x="1306925" y="4405400"/>
            <a:ext cx="3636300" cy="4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NASA Webb ‘</a:t>
            </a: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Pierce's</a:t>
            </a: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’ Bullet Cluster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8" name="Google Shape;98;p16"/>
          <p:cNvSpPr txBox="1"/>
          <p:nvPr/>
        </p:nvSpPr>
        <p:spPr>
          <a:xfrm>
            <a:off x="2250" y="4817100"/>
            <a:ext cx="91440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b="1"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Creating Dark Matter Mass Maps using Stratospheric Balloon Observations 												</a:t>
            </a:r>
            <a:endParaRPr b="1"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Adam Aoua and Karuna Tarafdar - NEU Young Scholars Program 2026 - June 22 - July 30												          3</a:t>
            </a:r>
            <a:endParaRPr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1" sz="700"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99" name="Google Shape;99;p16"/>
          <p:cNvPicPr preferRelativeResize="0"/>
          <p:nvPr/>
        </p:nvPicPr>
        <p:blipFill rotWithShape="1">
          <a:blip r:embed="rId4">
            <a:alphaModFix/>
          </a:blip>
          <a:srcRect b="0" l="15632" r="14642" t="0"/>
          <a:stretch/>
        </p:blipFill>
        <p:spPr>
          <a:xfrm>
            <a:off x="137025" y="711270"/>
            <a:ext cx="6070999" cy="3651624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6"/>
          <p:cNvSpPr txBox="1"/>
          <p:nvPr/>
        </p:nvSpPr>
        <p:spPr>
          <a:xfrm>
            <a:off x="6208025" y="730375"/>
            <a:ext cx="2822400" cy="40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Galaxy clusters are made of: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○"/>
            </a:pP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Galaxies </a:t>
            </a: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bound</a:t>
            </a: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 together by gravity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○"/>
            </a:pP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Hot gas (emits X-rays)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○"/>
            </a:pP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Dark matter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80 - 90% of matter is dark matter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Only </a:t>
            </a: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galaxies</a:t>
            </a: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 gravitationally lens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/>
          <p:nvPr/>
        </p:nvSpPr>
        <p:spPr>
          <a:xfrm>
            <a:off x="2250" y="4500"/>
            <a:ext cx="9144000" cy="562800"/>
          </a:xfrm>
          <a:prstGeom prst="rect">
            <a:avLst/>
          </a:prstGeom>
          <a:solidFill>
            <a:srgbClr val="C8102E"/>
          </a:solidFill>
          <a:ln cap="flat" cmpd="sng" w="71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SuperBIT </a:t>
            </a:r>
            <a:r>
              <a:rPr lang="en" sz="1900"/>
              <a:t>				</a:t>
            </a:r>
            <a:endParaRPr i="0" sz="1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06" name="Google Shape;106;p17"/>
          <p:cNvCxnSpPr/>
          <p:nvPr/>
        </p:nvCxnSpPr>
        <p:spPr>
          <a:xfrm>
            <a:off x="2250" y="4866625"/>
            <a:ext cx="9253800" cy="0"/>
          </a:xfrm>
          <a:prstGeom prst="straightConnector1">
            <a:avLst/>
          </a:prstGeom>
          <a:noFill/>
          <a:ln cap="flat" cmpd="sng" w="2142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7" name="Google Shape;107;p17"/>
          <p:cNvSpPr txBox="1"/>
          <p:nvPr/>
        </p:nvSpPr>
        <p:spPr>
          <a:xfrm>
            <a:off x="82425" y="982625"/>
            <a:ext cx="4660500" cy="29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Super-pressure Balloon-borne Imaging Telescope (SuperBIT):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○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balloon-borne telescope in the stratosphere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○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Imaging is comparable to space based telescope at a much cheaper cost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○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 use galaxy cluster images taken from the SuperBIT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8" name="Google Shape;10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15275" y="65950"/>
            <a:ext cx="1360500" cy="43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 rotWithShape="1">
          <a:blip r:embed="rId4">
            <a:alphaModFix/>
          </a:blip>
          <a:srcRect b="0" l="15055" r="3259" t="0"/>
          <a:stretch/>
        </p:blipFill>
        <p:spPr>
          <a:xfrm>
            <a:off x="4890875" y="1128450"/>
            <a:ext cx="3889152" cy="2678049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7"/>
          <p:cNvSpPr txBox="1"/>
          <p:nvPr/>
        </p:nvSpPr>
        <p:spPr>
          <a:xfrm>
            <a:off x="4954850" y="3917275"/>
            <a:ext cx="3715200" cy="5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B1B1B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SuperBIT as it’s being prepared to launch from New Zealand in 2023 taken by Bill Rodman (NASA)</a:t>
            </a:r>
            <a:r>
              <a:rPr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1" name="Google Shape;111;p17"/>
          <p:cNvSpPr txBox="1"/>
          <p:nvPr/>
        </p:nvSpPr>
        <p:spPr>
          <a:xfrm>
            <a:off x="2250" y="4817100"/>
            <a:ext cx="91440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b="1"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Creating Dark Matter Mass Maps using Stratospheric Balloon Observations 												</a:t>
            </a:r>
            <a:endParaRPr b="1"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Adam Aoua and Karuna Tarafdar - NEU Young Scholars Program 2026 - June 22 - July 30												          4</a:t>
            </a:r>
            <a:endParaRPr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1" sz="700"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/>
          <p:nvPr/>
        </p:nvSpPr>
        <p:spPr>
          <a:xfrm>
            <a:off x="2250" y="4500"/>
            <a:ext cx="9144000" cy="562800"/>
          </a:xfrm>
          <a:prstGeom prst="rect">
            <a:avLst/>
          </a:prstGeom>
          <a:solidFill>
            <a:srgbClr val="C8102E"/>
          </a:solidFill>
          <a:ln cap="flat" cmpd="sng" w="71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Research Goals</a:t>
            </a:r>
            <a:endParaRPr i="0" sz="1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17" name="Google Shape;117;p18"/>
          <p:cNvCxnSpPr/>
          <p:nvPr/>
        </p:nvCxnSpPr>
        <p:spPr>
          <a:xfrm>
            <a:off x="2250" y="4866625"/>
            <a:ext cx="9253800" cy="0"/>
          </a:xfrm>
          <a:prstGeom prst="straightConnector1">
            <a:avLst/>
          </a:prstGeom>
          <a:noFill/>
          <a:ln cap="flat" cmpd="sng" w="2142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8" name="Google Shape;118;p18"/>
          <p:cNvSpPr txBox="1"/>
          <p:nvPr/>
        </p:nvSpPr>
        <p:spPr>
          <a:xfrm>
            <a:off x="978600" y="1620464"/>
            <a:ext cx="7186800" cy="20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27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1A1A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Research goals:</a:t>
            </a:r>
            <a:endParaRPr sz="2000">
              <a:solidFill>
                <a:srgbClr val="1A1A1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spcBef>
                <a:spcPts val="270"/>
              </a:spcBef>
              <a:spcAft>
                <a:spcPts val="0"/>
              </a:spcAft>
              <a:buClr>
                <a:srgbClr val="1A1A1A"/>
              </a:buClr>
              <a:buSzPts val="2000"/>
              <a:buFont typeface="Times New Roman"/>
              <a:buChar char="●"/>
            </a:pPr>
            <a:r>
              <a:rPr lang="en" sz="2000">
                <a:solidFill>
                  <a:srgbClr val="1A1A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Understanding the distribution of dark matter in galaxy clusters by analyzing data from SuperBIT</a:t>
            </a:r>
            <a:endParaRPr sz="2000">
              <a:solidFill>
                <a:srgbClr val="1A1A1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000"/>
              <a:buFont typeface="Times New Roman"/>
              <a:buChar char="●"/>
            </a:pPr>
            <a:r>
              <a:rPr lang="en" sz="2000">
                <a:solidFill>
                  <a:srgbClr val="1A1A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Maximize signal to noise ratio to increase certainty of dark matter detection</a:t>
            </a:r>
            <a:endParaRPr sz="2000">
              <a:solidFill>
                <a:srgbClr val="1A1A1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27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1A1A1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270"/>
              </a:spcBef>
              <a:spcAft>
                <a:spcPts val="0"/>
              </a:spcAft>
              <a:buNone/>
            </a:pPr>
            <a:br>
              <a:rPr lang="en" sz="2000">
                <a:solidFill>
                  <a:srgbClr val="1A1A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000">
              <a:solidFill>
                <a:srgbClr val="1A1A1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27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27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9" name="Google Shape;11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15275" y="65950"/>
            <a:ext cx="1360500" cy="4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8"/>
          <p:cNvSpPr txBox="1"/>
          <p:nvPr/>
        </p:nvSpPr>
        <p:spPr>
          <a:xfrm>
            <a:off x="2250" y="4817100"/>
            <a:ext cx="91440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b="1"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Creating Dark Matter Mass Maps using Stratospheric Balloon Observations 												</a:t>
            </a:r>
            <a:endParaRPr b="1"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Adam Aoua and Karuna Tarafdar - NEU Young Scholars Program 2026 - June 22 - July 30												          5</a:t>
            </a:r>
            <a:endParaRPr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1" sz="700"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/>
          <p:nvPr/>
        </p:nvSpPr>
        <p:spPr>
          <a:xfrm>
            <a:off x="2250" y="4500"/>
            <a:ext cx="9144000" cy="562800"/>
          </a:xfrm>
          <a:prstGeom prst="rect">
            <a:avLst/>
          </a:prstGeom>
          <a:solidFill>
            <a:srgbClr val="C8102E"/>
          </a:solidFill>
          <a:ln cap="flat" cmpd="sng" w="71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Creating Signal to Noise Ratio Plots &amp; X-ray Contours</a:t>
            </a:r>
            <a:endParaRPr i="0" sz="1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26" name="Google Shape;126;p19"/>
          <p:cNvCxnSpPr/>
          <p:nvPr/>
        </p:nvCxnSpPr>
        <p:spPr>
          <a:xfrm>
            <a:off x="2250" y="4866625"/>
            <a:ext cx="9253800" cy="0"/>
          </a:xfrm>
          <a:prstGeom prst="straightConnector1">
            <a:avLst/>
          </a:prstGeom>
          <a:noFill/>
          <a:ln cap="flat" cmpd="sng" w="2142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7" name="Google Shape;127;p19"/>
          <p:cNvSpPr txBox="1"/>
          <p:nvPr/>
        </p:nvSpPr>
        <p:spPr>
          <a:xfrm>
            <a:off x="2250" y="4817100"/>
            <a:ext cx="91440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b="1"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Creating Dark Matter Mass Maps using Stratospheric Balloon Observations 												</a:t>
            </a:r>
            <a:endParaRPr b="1"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Adam Aoua and Karuna Tarafdar - NEU Young Scholars Program 2026 - June 22 - July 30												          6</a:t>
            </a:r>
            <a:endParaRPr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1" sz="700"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28" name="Google Shape;128;p19"/>
          <p:cNvSpPr txBox="1"/>
          <p:nvPr/>
        </p:nvSpPr>
        <p:spPr>
          <a:xfrm>
            <a:off x="113900" y="629175"/>
            <a:ext cx="3331500" cy="41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SNR Plots: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imes New Roman"/>
              <a:buChar char="●"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Signal → Bending of light around dark matter during gravitational lensing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imes New Roman"/>
              <a:buChar char="●"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Noise → Random distortions in galaxies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imes New Roman"/>
              <a:buChar char="●"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Bright orange spots → where dark matter is more likely to be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27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270"/>
              </a:spcBef>
              <a:spcAft>
                <a:spcPts val="0"/>
              </a:spcAft>
              <a:buNone/>
            </a:pPr>
            <a:r>
              <a:rPr lang="en" sz="1500">
                <a:latin typeface="Times New Roman"/>
                <a:ea typeface="Times New Roman"/>
                <a:cs typeface="Times New Roman"/>
                <a:sym typeface="Times New Roman"/>
              </a:rPr>
              <a:t>X-ray Contours:</a:t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rtl="0" algn="l">
              <a:spcBef>
                <a:spcPts val="270"/>
              </a:spcBef>
              <a:spcAft>
                <a:spcPts val="0"/>
              </a:spcAft>
              <a:buSzPts val="1500"/>
              <a:buFont typeface="Times New Roman"/>
              <a:buChar char="●"/>
            </a:pPr>
            <a:r>
              <a:rPr lang="en" sz="1500">
                <a:latin typeface="Times New Roman"/>
                <a:ea typeface="Times New Roman"/>
                <a:cs typeface="Times New Roman"/>
                <a:sym typeface="Times New Roman"/>
              </a:rPr>
              <a:t>Baryonic matter </a:t>
            </a:r>
            <a:r>
              <a:rPr lang="en" sz="1500">
                <a:latin typeface="Times New Roman"/>
                <a:ea typeface="Times New Roman"/>
                <a:cs typeface="Times New Roman"/>
                <a:sym typeface="Times New Roman"/>
              </a:rPr>
              <a:t>emits</a:t>
            </a:r>
            <a:r>
              <a:rPr lang="en" sz="1500">
                <a:latin typeface="Times New Roman"/>
                <a:ea typeface="Times New Roman"/>
                <a:cs typeface="Times New Roman"/>
                <a:sym typeface="Times New Roman"/>
              </a:rPr>
              <a:t> X-rays </a:t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Times New Roman"/>
              <a:buChar char="●"/>
            </a:pPr>
            <a:r>
              <a:rPr lang="en" sz="1500">
                <a:latin typeface="Times New Roman"/>
                <a:ea typeface="Times New Roman"/>
                <a:cs typeface="Times New Roman"/>
                <a:sym typeface="Times New Roman"/>
              </a:rPr>
              <a:t>C</a:t>
            </a:r>
            <a:r>
              <a:rPr lang="en" sz="1500">
                <a:latin typeface="Times New Roman"/>
                <a:ea typeface="Times New Roman"/>
                <a:cs typeface="Times New Roman"/>
                <a:sym typeface="Times New Roman"/>
              </a:rPr>
              <a:t>ontours similar to topographic map</a:t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Times New Roman"/>
              <a:buChar char="●"/>
            </a:pPr>
            <a:r>
              <a:rPr lang="en" sz="1500">
                <a:latin typeface="Times New Roman"/>
                <a:ea typeface="Times New Roman"/>
                <a:cs typeface="Times New Roman"/>
                <a:sym typeface="Times New Roman"/>
              </a:rPr>
              <a:t>Compare positions of dark matter and baryonic matter</a:t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27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27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9" name="Google Shape;12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84675" y="1477074"/>
            <a:ext cx="3101625" cy="292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75325" y="2000263"/>
            <a:ext cx="2279450" cy="2201326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9"/>
          <p:cNvSpPr txBox="1"/>
          <p:nvPr/>
        </p:nvSpPr>
        <p:spPr>
          <a:xfrm>
            <a:off x="3506950" y="1374500"/>
            <a:ext cx="2416200" cy="50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Times New Roman"/>
                <a:ea typeface="Times New Roman"/>
                <a:cs typeface="Times New Roman"/>
                <a:sym typeface="Times New Roman"/>
              </a:rPr>
              <a:t>X-ray contours of Abell 2384a in DS9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2" name="Google Shape;132;p19"/>
          <p:cNvSpPr txBox="1"/>
          <p:nvPr/>
        </p:nvSpPr>
        <p:spPr>
          <a:xfrm>
            <a:off x="6485663" y="906575"/>
            <a:ext cx="22794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Times New Roman"/>
                <a:ea typeface="Times New Roman"/>
                <a:cs typeface="Times New Roman"/>
                <a:sym typeface="Times New Roman"/>
              </a:rPr>
              <a:t>X-ray overlay on SNR plots of Abell 2384a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3" name="Google Shape;133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75" y="65950"/>
            <a:ext cx="1360500" cy="43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0"/>
          <p:cNvSpPr/>
          <p:nvPr/>
        </p:nvSpPr>
        <p:spPr>
          <a:xfrm>
            <a:off x="2250" y="4500"/>
            <a:ext cx="9144000" cy="562800"/>
          </a:xfrm>
          <a:prstGeom prst="rect">
            <a:avLst/>
          </a:prstGeom>
          <a:solidFill>
            <a:srgbClr val="C8102E"/>
          </a:solidFill>
          <a:ln cap="flat" cmpd="sng" w="71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Manually Maximizing Signal to Noise Ratio Plots</a:t>
            </a:r>
            <a:endParaRPr i="0" sz="1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39" name="Google Shape;139;p20"/>
          <p:cNvCxnSpPr/>
          <p:nvPr/>
        </p:nvCxnSpPr>
        <p:spPr>
          <a:xfrm>
            <a:off x="2250" y="4866625"/>
            <a:ext cx="9253800" cy="0"/>
          </a:xfrm>
          <a:prstGeom prst="straightConnector1">
            <a:avLst/>
          </a:prstGeom>
          <a:noFill/>
          <a:ln cap="flat" cmpd="sng" w="2142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0" name="Google Shape;140;p20"/>
          <p:cNvSpPr txBox="1"/>
          <p:nvPr/>
        </p:nvSpPr>
        <p:spPr>
          <a:xfrm>
            <a:off x="27450" y="250200"/>
            <a:ext cx="9093600" cy="427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27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27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Our Goal: To maximize the SNR values</a:t>
            </a: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at </a:t>
            </a: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peaks (bright spots), which increases the certainty of </a:t>
            </a: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dark</a:t>
            </a: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matter detection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27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Manually Tuned Variables: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Min_sn → minimum signal to noise ratio for individual galaxies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Resolution → pixel size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Gaussian_kernel → smoothing of image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1" name="Google Shape;14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8853" y="2352075"/>
            <a:ext cx="3893145" cy="246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2352084"/>
            <a:ext cx="3971325" cy="2514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75" y="65950"/>
            <a:ext cx="1360500" cy="4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0"/>
          <p:cNvSpPr txBox="1"/>
          <p:nvPr/>
        </p:nvSpPr>
        <p:spPr>
          <a:xfrm>
            <a:off x="2250" y="4817100"/>
            <a:ext cx="91440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b="1"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Creating Dark Matter Mass Maps using Stratospheric Balloon Observations 												</a:t>
            </a:r>
            <a:endParaRPr b="1"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Adam Aoua and Karuna Tarafdar - NEU Young Scholars Program 2026 - June 22 - July 30												          7</a:t>
            </a:r>
            <a:endParaRPr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1" sz="700"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1"/>
          <p:cNvSpPr/>
          <p:nvPr/>
        </p:nvSpPr>
        <p:spPr>
          <a:xfrm>
            <a:off x="2250" y="4500"/>
            <a:ext cx="9144000" cy="562800"/>
          </a:xfrm>
          <a:prstGeom prst="rect">
            <a:avLst/>
          </a:prstGeom>
          <a:solidFill>
            <a:srgbClr val="C8102E"/>
          </a:solidFill>
          <a:ln cap="flat" cmpd="sng" w="71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Automating the Tuning Process</a:t>
            </a:r>
            <a:endParaRPr i="0" sz="1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50" name="Google Shape;150;p21"/>
          <p:cNvCxnSpPr/>
          <p:nvPr/>
        </p:nvCxnSpPr>
        <p:spPr>
          <a:xfrm>
            <a:off x="2250" y="4866625"/>
            <a:ext cx="9253800" cy="0"/>
          </a:xfrm>
          <a:prstGeom prst="straightConnector1">
            <a:avLst/>
          </a:prstGeom>
          <a:noFill/>
          <a:ln cap="flat" cmpd="sng" w="21425">
            <a:solidFill>
              <a:srgbClr val="A480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1" name="Google Shape;151;p21"/>
          <p:cNvSpPr txBox="1"/>
          <p:nvPr/>
        </p:nvSpPr>
        <p:spPr>
          <a:xfrm>
            <a:off x="122825" y="660325"/>
            <a:ext cx="8963400" cy="42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2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AutoNum type="arabicPeriod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Created an automated process using python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AutoNum type="arabicPeriod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Runs through a range of values for one variable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AutoNum type="arabicPeriod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Updates the config file that generates the SNR plots 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AutoNum type="arabicPeriod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Scans the image for peak SNR values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AutoNum type="arabicPeriod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Repeats for multiple values of the variable to find the highest SNR peaks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AutoNum type="arabicPeriod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Repeat for multiple variables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2" name="Google Shape;15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15275" y="65950"/>
            <a:ext cx="1360500" cy="4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1"/>
          <p:cNvSpPr txBox="1"/>
          <p:nvPr/>
        </p:nvSpPr>
        <p:spPr>
          <a:xfrm>
            <a:off x="2250" y="4817100"/>
            <a:ext cx="91440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b="1"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Creating Dark Matter Mass Maps using Stratospheric Balloon Observations 												</a:t>
            </a:r>
            <a:endParaRPr b="1"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en" sz="7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Adam Aoua and Karuna Tarafdar - NEU Young Scholars Program 2026 - June 22 - July 30		                         								                              8												                              </a:t>
            </a:r>
            <a:endParaRPr sz="7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1" sz="700"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