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embeddedFontLst>
    <p:embeddedFont>
      <p:font typeface="Barlow" panose="020F0502020204030204" pitchFamily="2" charset="0"/>
      <p:regular r:id="rId16"/>
      <p:bold r:id="rId17"/>
      <p:italic r:id="rId18"/>
      <p:boldItalic r:id="rId19"/>
    </p:embeddedFont>
    <p:embeddedFont>
      <p:font typeface="EB Garamond" panose="020F0502020204030204" pitchFamily="2" charset="0"/>
      <p:regular r:id="rId20"/>
      <p:bold r:id="rId21"/>
      <p:italic r:id="rId22"/>
      <p:boldItalic r:id="rId23"/>
    </p:embeddedFont>
    <p:embeddedFont>
      <p:font typeface="Familjen Grotesk" panose="020B0604020202020204" charset="0"/>
      <p:regular r:id="rId24"/>
      <p:bold r:id="rId25"/>
      <p:italic r:id="rId26"/>
      <p:boldItalic r:id="rId27"/>
    </p:embeddedFont>
    <p:embeddedFont>
      <p:font typeface="Lato" panose="020F0502020204030203" pitchFamily="34" charset="0"/>
      <p:regular r:id="rId28"/>
      <p:bold r:id="rId29"/>
      <p:italic r:id="rId30"/>
      <p:boldItalic r:id="rId31"/>
    </p:embeddedFont>
    <p:embeddedFont>
      <p:font typeface="Raleway" panose="020F0502020204030204" pitchFamily="2"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06" d="100"/>
          <a:sy n="206" d="100"/>
        </p:scale>
        <p:origin x="336"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9" Type="http://schemas.openxmlformats.org/officeDocument/2006/relationships/tableStyles" Target="tableStyles.xml"/><Relationship Id="rId21" Type="http://schemas.openxmlformats.org/officeDocument/2006/relationships/font" Target="fonts/font6.fntdata"/><Relationship Id="rId34" Type="http://schemas.openxmlformats.org/officeDocument/2006/relationships/font" Target="fonts/font1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font" Target="fonts/font20.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lbdlpsych.sites.northeastern.edu/research/"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neuroscientificallychallenged.com/glossary/basal-ganglia"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nature.com/articles/s41467-020-14693-3" TargetMode="External"/><Relationship Id="rId5" Type="http://schemas.openxmlformats.org/officeDocument/2006/relationships/hyperlink" Target="https://www.sciencedirect.com/science/article/pii/S1878929322000445#sec0130" TargetMode="External"/><Relationship Id="rId4" Type="http://schemas.openxmlformats.org/officeDocument/2006/relationships/hyperlink" Target="https://pubmed.ncbi.nlm.nih.gov/34762929/"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f5bf15eb4b_1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3f5bf15eb4b_1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a:latin typeface="Times New Roman"/>
                <a:ea typeface="Times New Roman"/>
                <a:cs typeface="Times New Roman"/>
                <a:sym typeface="Times New Roman"/>
              </a:rPr>
              <a:t>Adil</a:t>
            </a:r>
            <a:endParaRPr sz="1600">
              <a:latin typeface="Times New Roman"/>
              <a:ea typeface="Times New Roman"/>
              <a:cs typeface="Times New Roman"/>
              <a:sym typeface="Times New Roman"/>
            </a:endParaRPr>
          </a:p>
          <a:p>
            <a:pPr marL="0" lvl="0" indent="0" algn="l" rtl="0">
              <a:spcBef>
                <a:spcPts val="0"/>
              </a:spcBef>
              <a:spcAft>
                <a:spcPts val="0"/>
              </a:spcAft>
              <a:buNone/>
            </a:pPr>
            <a:endParaRPr>
              <a:latin typeface="Times New Roman"/>
              <a:ea typeface="Times New Roman"/>
              <a:cs typeface="Times New Roman"/>
              <a:sym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3f55ddaefa7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3f55ddaefa7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Lena</a:t>
            </a:r>
            <a:endParaRPr/>
          </a:p>
          <a:p>
            <a:pPr marL="0" lvl="0" indent="0" algn="l" rtl="0">
              <a:spcBef>
                <a:spcPts val="0"/>
              </a:spcBef>
              <a:spcAft>
                <a:spcPts val="0"/>
              </a:spcAft>
              <a:buNone/>
            </a:pPr>
            <a:r>
              <a:rPr lang="en"/>
              <a:t>Throughout our 6 weeks at the Learning and Brain Development Lab this summer, we assessed over 40k MRI slices from 96 of the 131 subjects in our lab’s dataset, analyzing iron distributions and marking artifacts in around 3k slices to either remove or reprocess that data</a:t>
            </a:r>
            <a:endParaRPr/>
          </a:p>
          <a:p>
            <a:pPr marL="0" lvl="0" indent="0" algn="l" rtl="0">
              <a:spcBef>
                <a:spcPts val="0"/>
              </a:spcBef>
              <a:spcAft>
                <a:spcPts val="0"/>
              </a:spcAft>
              <a:buNone/>
            </a:pPr>
            <a:r>
              <a:rPr lang="en">
                <a:solidFill>
                  <a:schemeClr val="dk1"/>
                </a:solidFill>
              </a:rPr>
              <a:t>Our quality control data will be used for future studies our lab is currently doing: for example,</a:t>
            </a:r>
            <a:r>
              <a:rPr lang="en"/>
              <a:t> </a:t>
            </a:r>
            <a:endParaRPr/>
          </a:p>
          <a:p>
            <a:pPr marL="0" lvl="0" indent="0" algn="l" rtl="0">
              <a:spcBef>
                <a:spcPts val="0"/>
              </a:spcBef>
              <a:spcAft>
                <a:spcPts val="0"/>
              </a:spcAft>
              <a:buNone/>
            </a:pPr>
            <a:r>
              <a:rPr lang="en"/>
              <a:t>one of our mentors is studying the relation between dopamine and prosocial risk taking in adolescents, which is when someone takes a personal risk to help somebody else, such as standing up to a bully or protesting for a larger social cause</a:t>
            </a:r>
            <a:endParaRPr/>
          </a:p>
          <a:p>
            <a:pPr marL="0" lvl="0" indent="0" algn="l" rtl="0">
              <a:spcBef>
                <a:spcPts val="0"/>
              </a:spcBef>
              <a:spcAft>
                <a:spcPts val="0"/>
              </a:spcAft>
              <a:buNone/>
            </a:pPr>
            <a:r>
              <a:rPr lang="en"/>
              <a:t>Our other mentor is studying </a:t>
            </a:r>
            <a:r>
              <a:rPr lang="en">
                <a:solidFill>
                  <a:schemeClr val="dk1"/>
                </a:solidFill>
              </a:rPr>
              <a:t>reinforcement learning and how reward-based learning can vary across age groups</a:t>
            </a:r>
            <a:endParaRPr/>
          </a:p>
          <a:p>
            <a:pPr marL="0" lvl="0" indent="0" algn="l" rtl="0">
              <a:spcBef>
                <a:spcPts val="0"/>
              </a:spcBef>
              <a:spcAft>
                <a:spcPts val="0"/>
              </a:spcAft>
              <a:buNone/>
            </a:pPr>
            <a:r>
              <a:rPr lang="en"/>
              <a:t>In addition, this research overall can inform us on broader applications of adolescent learning and behavior, such as improving policies in education, changing juvenile justice laws, and better understanding mental health and substance use risks.</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3f580b2e6e6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3f580b2e6e6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Lena</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3f580b2e6e6_0_1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3f580b2e6e6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3f5c9354707_2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g3f5c9354707_2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f521b024b8_0_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3f521b024b8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rgbClr val="666666"/>
                </a:solidFill>
                <a:hlinkClick r:id="rId3">
                  <a:extLst>
                    <a:ext uri="{A12FA001-AC4F-418D-AE19-62706E023703}">
                      <ahyp:hlinkClr xmlns:ahyp="http://schemas.microsoft.com/office/drawing/2018/hyperlinkcolor" val="tx"/>
                    </a:ext>
                  </a:extLst>
                </a:hlinkClick>
              </a:rPr>
              <a:t>https://lbdlpsych.sites.northeastern.edu/research/</a:t>
            </a:r>
            <a:r>
              <a:rPr lang="en">
                <a:solidFill>
                  <a:srgbClr val="666666"/>
                </a:solidFill>
              </a:rPr>
              <a:t> </a:t>
            </a:r>
            <a:endParaRPr>
              <a:solidFill>
                <a:srgbClr val="666666"/>
              </a:solidFill>
            </a:endParaRPr>
          </a:p>
          <a:p>
            <a:pPr marL="0" lvl="0" indent="0" algn="l" rtl="0">
              <a:spcBef>
                <a:spcPts val="0"/>
              </a:spcBef>
              <a:spcAft>
                <a:spcPts val="0"/>
              </a:spcAft>
              <a:buNone/>
            </a:pPr>
            <a:endParaRPr>
              <a:solidFill>
                <a:srgbClr val="666666"/>
              </a:solidFill>
            </a:endParaRPr>
          </a:p>
          <a:p>
            <a:pPr marL="0" lvl="0" indent="0" algn="l" rtl="0">
              <a:spcBef>
                <a:spcPts val="0"/>
              </a:spcBef>
              <a:spcAft>
                <a:spcPts val="0"/>
              </a:spcAft>
              <a:buNone/>
            </a:pPr>
            <a:r>
              <a:rPr lang="en"/>
              <a:t>Our lab, the Learning and Brain Development Lab, is a psychology lab at Northeastern that is interested in studying how adolescents learn and develop from a computational neuroscience perspective. </a:t>
            </a:r>
            <a:endParaRPr/>
          </a:p>
          <a:p>
            <a:pPr marL="0" lvl="0" indent="0" algn="l" rtl="0">
              <a:spcBef>
                <a:spcPts val="0"/>
              </a:spcBef>
              <a:spcAft>
                <a:spcPts val="0"/>
              </a:spcAft>
              <a:buClr>
                <a:schemeClr val="dk1"/>
              </a:buClr>
              <a:buSzPts val="1100"/>
              <a:buFont typeface="Arial"/>
              <a:buNone/>
            </a:pPr>
            <a:r>
              <a:rPr lang="en">
                <a:solidFill>
                  <a:srgbClr val="191919"/>
                </a:solidFill>
              </a:rPr>
              <a:t>Adolescence is a time of great change that we are all familiar with, and yet research on neurocognitive development is still pretty limited. And </a:t>
            </a:r>
            <a:r>
              <a:rPr lang="en"/>
              <a:t>although adolescence may get a bad rap from the image of the rebellious teenager and risky behaviors, our lab looks at the ways that changes in the brain during this time can actually be positive and enhance processes like learning. </a:t>
            </a:r>
            <a:endParaRPr/>
          </a:p>
          <a:p>
            <a:pPr marL="0" lvl="0" indent="0" algn="l" rtl="0">
              <a:spcBef>
                <a:spcPts val="0"/>
              </a:spcBef>
              <a:spcAft>
                <a:spcPts val="0"/>
              </a:spcAft>
              <a:buNone/>
            </a:pPr>
            <a:r>
              <a:rPr lang="en"/>
              <a:t>Some of the research being conducted includes the effect of peer influence, rewards, and hormones on adolescent behavior</a:t>
            </a:r>
            <a:endParaRPr/>
          </a:p>
          <a:p>
            <a:pPr marL="0" lvl="0" indent="0" algn="l" rtl="0">
              <a:spcBef>
                <a:spcPts val="0"/>
              </a:spcBef>
              <a:spcAft>
                <a:spcPts val="0"/>
              </a:spcAft>
              <a:buNone/>
            </a:pPr>
            <a:r>
              <a:rPr lang="en"/>
              <a:t>Using MRI data from participant studies involving learning, memory, and decision-making tasks like computer games, [here’s Adil piloting one of them] our lab aims to explore the cognitive and neural mechanisms underlying behavior, some of which we will discuss more in our presentation today</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3f50ad6ad8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3f50ad6ad8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Lena</a:t>
            </a:r>
            <a:endParaRPr/>
          </a:p>
          <a:p>
            <a:pPr marL="0" lvl="0" indent="0" algn="l" rtl="0">
              <a:spcBef>
                <a:spcPts val="0"/>
              </a:spcBef>
              <a:spcAft>
                <a:spcPts val="0"/>
              </a:spcAft>
              <a:buNone/>
            </a:pPr>
            <a:r>
              <a:rPr lang="en"/>
              <a:t>So, what is adolescence? Adolescence is the phase between childhood and adulthood, typically defined as being between the ages of 12-20, where adolescents must learn to navigate more independence in changing environments, such as transitioning away from parents and caregivers towards other peers, or going to college and living independently, for example</a:t>
            </a:r>
            <a:endParaRPr/>
          </a:p>
          <a:p>
            <a:pPr marL="0" lvl="0" indent="0" algn="l" rtl="0">
              <a:spcBef>
                <a:spcPts val="0"/>
              </a:spcBef>
              <a:spcAft>
                <a:spcPts val="0"/>
              </a:spcAft>
              <a:buNone/>
            </a:pPr>
            <a:r>
              <a:rPr lang="en"/>
              <a:t>A region of the brain that our lab is particularly interested in studying is the basal ganglia, a group of structures in the center of the brain responsible for motivation, learning, and reward-seeking beh</a:t>
            </a:r>
            <a:r>
              <a:rPr lang="en">
                <a:solidFill>
                  <a:schemeClr val="dk1"/>
                </a:solidFill>
              </a:rPr>
              <a:t>avior and it’s known to undergo changes in tissue iron levels and dopamine signalling</a:t>
            </a:r>
            <a:endParaRPr>
              <a:solidFill>
                <a:schemeClr val="dk1"/>
              </a:solidFill>
            </a:endParaRPr>
          </a:p>
          <a:p>
            <a:pPr marL="0" lvl="0" indent="0" algn="l" rtl="0">
              <a:spcBef>
                <a:spcPts val="0"/>
              </a:spcBef>
              <a:spcAft>
                <a:spcPts val="0"/>
              </a:spcAft>
              <a:buNone/>
            </a:pPr>
            <a:r>
              <a:rPr lang="en"/>
              <a:t>This leads to some of the behavioral changes typically associated with adolescents, such as increased risk taking, heightened sensitivity, and cognitive control, which includes emotional regulation and working towards goals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 u="sng">
                <a:solidFill>
                  <a:schemeClr val="hlink"/>
                </a:solidFill>
                <a:hlinkClick r:id="rId3"/>
              </a:rPr>
              <a:t>https://neuroscientificallychallenged.com/glossary/basal-ganglia</a:t>
            </a:r>
            <a:r>
              <a:rPr lang="en"/>
              <a:t> - source for visual</a:t>
            </a:r>
            <a:endParaRPr/>
          </a:p>
          <a:p>
            <a:pPr marL="0" lvl="0" indent="0" algn="l" rtl="0">
              <a:spcBef>
                <a:spcPts val="0"/>
              </a:spcBef>
              <a:spcAft>
                <a:spcPts val="0"/>
              </a:spcAft>
              <a:buNone/>
            </a:pPr>
            <a:r>
              <a:rPr lang="en" u="sng">
                <a:solidFill>
                  <a:schemeClr val="hlink"/>
                </a:solidFill>
                <a:hlinkClick r:id="rId4"/>
              </a:rPr>
              <a:t>https://pubmed.ncbi.nlm.nih.gov/34762929/</a:t>
            </a:r>
            <a:r>
              <a:rPr lang="en"/>
              <a:t> - wellbeing </a:t>
            </a:r>
            <a:endParaRPr/>
          </a:p>
          <a:p>
            <a:pPr marL="0" lvl="0" indent="0" algn="l" rtl="0">
              <a:spcBef>
                <a:spcPts val="0"/>
              </a:spcBef>
              <a:spcAft>
                <a:spcPts val="0"/>
              </a:spcAft>
              <a:buNone/>
            </a:pPr>
            <a:endParaRPr/>
          </a:p>
          <a:p>
            <a:pPr marL="0" lvl="0" indent="0" algn="l" rtl="0">
              <a:spcBef>
                <a:spcPts val="0"/>
              </a:spcBef>
              <a:spcAft>
                <a:spcPts val="0"/>
              </a:spcAft>
              <a:buNone/>
            </a:pPr>
            <a:r>
              <a:rPr lang="en" u="sng">
                <a:solidFill>
                  <a:schemeClr val="hlink"/>
                </a:solidFill>
                <a:hlinkClick r:id="rId5"/>
              </a:rPr>
              <a:t>https://www.sciencedirect.com/science/article/pii/S1878929322000445#sec0130</a:t>
            </a:r>
            <a:r>
              <a:rPr lang="en"/>
              <a:t> - changes</a:t>
            </a:r>
            <a:endParaRPr/>
          </a:p>
          <a:p>
            <a:pPr marL="0" lvl="0" indent="0" algn="l" rtl="0">
              <a:spcBef>
                <a:spcPts val="0"/>
              </a:spcBef>
              <a:spcAft>
                <a:spcPts val="0"/>
              </a:spcAft>
              <a:buNone/>
            </a:pPr>
            <a:endParaRPr/>
          </a:p>
          <a:p>
            <a:pPr marL="0" lvl="0" indent="0" algn="l" rtl="0">
              <a:spcBef>
                <a:spcPts val="0"/>
              </a:spcBef>
              <a:spcAft>
                <a:spcPts val="0"/>
              </a:spcAft>
              <a:buNone/>
            </a:pPr>
            <a:r>
              <a:rPr lang="en" u="sng">
                <a:solidFill>
                  <a:schemeClr val="hlink"/>
                </a:solidFill>
                <a:hlinkClick r:id="rId6"/>
              </a:rPr>
              <a:t>https://www.nature.com/articles/s41467-020-14693-3</a:t>
            </a:r>
            <a:r>
              <a:rPr lang="en"/>
              <a:t> on the LBDL research page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118898af350_0_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118898af350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adil</a:t>
            </a:r>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3f5318f3abf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3f5318f3ab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Lena</a:t>
            </a:r>
            <a:endParaRPr/>
          </a:p>
          <a:p>
            <a:pPr marL="0" lvl="0" indent="0" algn="l" rtl="0">
              <a:spcBef>
                <a:spcPts val="0"/>
              </a:spcBef>
              <a:spcAft>
                <a:spcPts val="0"/>
              </a:spcAft>
              <a:buNone/>
            </a:pPr>
            <a:r>
              <a:rPr lang="en"/>
              <a:t>Our data came from an MRI machine, and you may have heard of or gotten an MRI scan for common injuries. However, it can also be safely used for brain studies of children and adolescents, as it is a noninvasive method that uses radio waves and strong magnets instead of harmful radiation or radioactive tracers, like other methods</a:t>
            </a:r>
            <a:endParaRPr/>
          </a:p>
          <a:p>
            <a:pPr marL="0" lvl="0" indent="0" algn="l" rtl="0">
              <a:spcBef>
                <a:spcPts val="0"/>
              </a:spcBef>
              <a:spcAft>
                <a:spcPts val="0"/>
              </a:spcAft>
              <a:buNone/>
            </a:pPr>
            <a:r>
              <a:rPr lang="en"/>
              <a:t>These MRI sequences can tell us the iron concentration levels in the brain, which is what we are using as a proxy for past dopamine activity.</a:t>
            </a:r>
            <a:endParaRPr/>
          </a:p>
          <a:p>
            <a:pPr marL="0" lvl="0" indent="0" algn="l" rtl="0">
              <a:spcBef>
                <a:spcPts val="0"/>
              </a:spcBef>
              <a:spcAft>
                <a:spcPts val="0"/>
              </a:spcAft>
              <a:buNone/>
            </a:pPr>
            <a:r>
              <a:rPr lang="en"/>
              <a:t>Our dataset currently has MRI data from 131 participants from 7 to 24 years old, so that we can look at patterns both pre and post adolescence, and we have over 55k cross-sectional images of the brains in order to compare and assess for any patterns</a:t>
            </a:r>
            <a:endParaRPr/>
          </a:p>
          <a:p>
            <a:pPr marL="0" lvl="0" indent="0" algn="l" rtl="0">
              <a:spcBef>
                <a:spcPts val="0"/>
              </a:spcBef>
              <a:spcAft>
                <a:spcPts val="0"/>
              </a:spcAft>
              <a:buNone/>
            </a:pPr>
            <a:r>
              <a:rPr lang="en"/>
              <a:t> </a:t>
            </a:r>
            <a:endParaRPr/>
          </a:p>
          <a:p>
            <a:pPr marL="0" lvl="0" indent="0" algn="l" rtl="0">
              <a:spcBef>
                <a:spcPts val="0"/>
              </a:spcBef>
              <a:spcAft>
                <a:spcPts val="0"/>
              </a:spcAft>
              <a:buNone/>
            </a:pPr>
            <a:r>
              <a:rPr lang="en"/>
              <a:t>-45sec</a:t>
            </a:r>
            <a:endParaRPr/>
          </a:p>
          <a:p>
            <a:pPr marL="0" lvl="0" indent="0" algn="l" rtl="0">
              <a:spcBef>
                <a:spcPts val="0"/>
              </a:spcBef>
              <a:spcAft>
                <a:spcPts val="0"/>
              </a:spcAft>
              <a:buNone/>
            </a:pPr>
            <a:r>
              <a:rPr lang="en">
                <a:solidFill>
                  <a:srgbClr val="999999"/>
                </a:solidFill>
              </a:rPr>
              <a:t>MRI: measures distribution of gray/white/CSF based on distribution of water</a:t>
            </a:r>
            <a:endParaRPr>
              <a:solidFill>
                <a:srgbClr val="999999"/>
              </a:solidFill>
            </a:endParaRPr>
          </a:p>
          <a:p>
            <a:pPr marL="0" lvl="0" indent="0" algn="l" rtl="0">
              <a:spcBef>
                <a:spcPts val="0"/>
              </a:spcBef>
              <a:spcAft>
                <a:spcPts val="0"/>
              </a:spcAft>
              <a:buNone/>
            </a:pPr>
            <a:r>
              <a:rPr lang="en">
                <a:solidFill>
                  <a:srgbClr val="999999"/>
                </a:solidFill>
              </a:rPr>
              <a:t>fMRI: brain activity based on oxygenated blood flow</a:t>
            </a:r>
            <a:endParaRPr>
              <a:solidFill>
                <a:srgbClr val="999999"/>
              </a:solidFill>
            </a:endParaRPr>
          </a:p>
          <a:p>
            <a:pPr marL="0" lvl="0" indent="0" algn="l" rtl="0">
              <a:spcBef>
                <a:spcPts val="0"/>
              </a:spcBef>
              <a:spcAft>
                <a:spcPts val="0"/>
              </a:spcAft>
              <a:buNone/>
            </a:pPr>
            <a:r>
              <a:rPr lang="en">
                <a:solidFill>
                  <a:srgbClr val="999999"/>
                </a:solidFill>
              </a:rPr>
              <a:t>PET: radioactive tracers to observe blood flow</a:t>
            </a:r>
            <a:endParaRPr>
              <a:solidFill>
                <a:srgbClr val="999999"/>
              </a:solidFill>
            </a:endParaRPr>
          </a:p>
          <a:p>
            <a:pPr marL="0" lvl="0" indent="0" algn="l" rtl="0">
              <a:spcBef>
                <a:spcPts val="0"/>
              </a:spcBef>
              <a:spcAft>
                <a:spcPts val="0"/>
              </a:spcAft>
              <a:buNone/>
            </a:pPr>
            <a:endParaRPr>
              <a:solidFill>
                <a:srgbClr val="999999"/>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3f521b024b8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3f521b024b8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Adil</a:t>
            </a:r>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f521b024b8_0_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f521b024b8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Lena:</a:t>
            </a:r>
            <a:endParaRPr/>
          </a:p>
          <a:p>
            <a:pPr marL="0" lvl="0" indent="0" algn="l" rtl="0">
              <a:spcBef>
                <a:spcPts val="0"/>
              </a:spcBef>
              <a:spcAft>
                <a:spcPts val="0"/>
              </a:spcAft>
              <a:buNone/>
            </a:pPr>
            <a:endParaRPr/>
          </a:p>
          <a:p>
            <a:pPr marL="0" lvl="0" indent="0" algn="l" rtl="0">
              <a:spcBef>
                <a:spcPts val="0"/>
              </a:spcBef>
              <a:spcAft>
                <a:spcPts val="0"/>
              </a:spcAft>
              <a:buNone/>
            </a:pPr>
            <a:r>
              <a:rPr lang="en"/>
              <a:t>One of the main artifacts that we found was </a:t>
            </a:r>
            <a:r>
              <a:rPr lang="en" b="1"/>
              <a:t>ringing</a:t>
            </a:r>
            <a:r>
              <a:rPr lang="en"/>
              <a:t>, and it occurs when the participant moves their head inside the MRI, leading to these patterns around the brain that resemble tree rings [highlighted in red].</a:t>
            </a:r>
            <a:endParaRPr/>
          </a:p>
          <a:p>
            <a:pPr marL="0" lvl="0" indent="0" algn="l" rtl="0">
              <a:spcBef>
                <a:spcPts val="0"/>
              </a:spcBef>
              <a:spcAft>
                <a:spcPts val="0"/>
              </a:spcAft>
              <a:buNone/>
            </a:pPr>
            <a:r>
              <a:rPr lang="en"/>
              <a:t>If these rings were particularly prominent or reached the center of the brain where the regions of interest were, then we marked it as needing removal. We rated the one on the right as a 4 on our 5 point scale that we used to evaluate the quality of all the scans, and we noticed that children had more instances of ringing, as they tend to have a harder time keeping still</a:t>
            </a:r>
            <a:endParaRPr/>
          </a:p>
          <a:p>
            <a:pPr marL="0" lvl="0" indent="0" algn="l" rtl="0">
              <a:spcBef>
                <a:spcPts val="0"/>
              </a:spcBef>
              <a:spcAft>
                <a:spcPts val="0"/>
              </a:spcAft>
              <a:buNone/>
            </a:pPr>
            <a:endParaRPr/>
          </a:p>
          <a:p>
            <a:pPr marL="0" lvl="0" indent="0" algn="l" rtl="0">
              <a:spcBef>
                <a:spcPts val="0"/>
              </a:spcBef>
              <a:spcAft>
                <a:spcPts val="0"/>
              </a:spcAft>
              <a:buNone/>
            </a:pPr>
            <a:r>
              <a:rPr lang="en"/>
              <a:t>30</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3f50ad6ad89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3f50ad6ad89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adil</a:t>
            </a:r>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3f55ddaefa7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3f55ddaefa7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adil</a:t>
            </a:r>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3218175" y="770900"/>
            <a:ext cx="5107500" cy="2158800"/>
          </a:xfrm>
          <a:prstGeom prst="rect">
            <a:avLst/>
          </a:prstGeom>
        </p:spPr>
        <p:txBody>
          <a:bodyPr spcFirstLastPara="1" wrap="square" lIns="91425" tIns="91425" rIns="91425" bIns="91425" anchor="b" anchorCtr="0">
            <a:noAutofit/>
          </a:bodyPr>
          <a:lstStyle>
            <a:lvl1pPr lvl="0">
              <a:lnSpc>
                <a:spcPct val="90000"/>
              </a:lnSpc>
              <a:spcBef>
                <a:spcPts val="0"/>
              </a:spcBef>
              <a:spcAft>
                <a:spcPts val="0"/>
              </a:spcAft>
              <a:buClr>
                <a:srgbClr val="191919"/>
              </a:buClr>
              <a:buSzPts val="5200"/>
              <a:buNone/>
              <a:defRPr sz="46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3218175" y="3469700"/>
            <a:ext cx="2537100" cy="748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2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3"/>
        <p:cNvGrpSpPr/>
        <p:nvPr/>
      </p:nvGrpSpPr>
      <p:grpSpPr>
        <a:xfrm>
          <a:off x="0" y="0"/>
          <a:ext cx="0" cy="0"/>
          <a:chOff x="0" y="0"/>
          <a:chExt cx="0" cy="0"/>
        </a:xfrm>
      </p:grpSpPr>
      <p:sp>
        <p:nvSpPr>
          <p:cNvPr id="44" name="Google Shape;44;p11"/>
          <p:cNvSpPr txBox="1">
            <a:spLocks noGrp="1"/>
          </p:cNvSpPr>
          <p:nvPr>
            <p:ph type="title" hasCustomPrompt="1"/>
          </p:nvPr>
        </p:nvSpPr>
        <p:spPr>
          <a:xfrm>
            <a:off x="715178" y="914100"/>
            <a:ext cx="3981600" cy="1511100"/>
          </a:xfrm>
          <a:prstGeom prst="rect">
            <a:avLst/>
          </a:prstGeom>
        </p:spPr>
        <p:txBody>
          <a:bodyPr spcFirstLastPara="1" wrap="square" lIns="91425" tIns="91425" rIns="91425" bIns="91425" anchor="b" anchorCtr="0">
            <a:noAutofit/>
          </a:bodyPr>
          <a:lstStyle>
            <a:lvl1pPr lvl="0">
              <a:spcBef>
                <a:spcPts val="0"/>
              </a:spcBef>
              <a:spcAft>
                <a:spcPts val="0"/>
              </a:spcAft>
              <a:buSzPts val="9600"/>
              <a:buNone/>
              <a:defRPr sz="7200">
                <a:solidFill>
                  <a:schemeClr val="dk2"/>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45" name="Google Shape;45;p11"/>
          <p:cNvSpPr txBox="1">
            <a:spLocks noGrp="1"/>
          </p:cNvSpPr>
          <p:nvPr>
            <p:ph type="subTitle" idx="1"/>
          </p:nvPr>
        </p:nvSpPr>
        <p:spPr>
          <a:xfrm>
            <a:off x="715175" y="2970625"/>
            <a:ext cx="3981600" cy="1170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46"/>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47"/>
        <p:cNvGrpSpPr/>
        <p:nvPr/>
      </p:nvGrpSpPr>
      <p:grpSpPr>
        <a:xfrm>
          <a:off x="0" y="0"/>
          <a:ext cx="0" cy="0"/>
          <a:chOff x="0" y="0"/>
          <a:chExt cx="0" cy="0"/>
        </a:xfrm>
      </p:grpSpPr>
      <p:sp>
        <p:nvSpPr>
          <p:cNvPr id="48" name="Google Shape;48;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9" name="Google Shape;49;p13"/>
          <p:cNvSpPr txBox="1">
            <a:spLocks noGrp="1"/>
          </p:cNvSpPr>
          <p:nvPr>
            <p:ph type="title" idx="2" hasCustomPrompt="1"/>
          </p:nvPr>
        </p:nvSpPr>
        <p:spPr>
          <a:xfrm>
            <a:off x="720000" y="1557083"/>
            <a:ext cx="734700" cy="4476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rgbClr val="48557B"/>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0" name="Google Shape;50;p13"/>
          <p:cNvSpPr txBox="1">
            <a:spLocks noGrp="1"/>
          </p:cNvSpPr>
          <p:nvPr>
            <p:ph type="title" idx="3" hasCustomPrompt="1"/>
          </p:nvPr>
        </p:nvSpPr>
        <p:spPr>
          <a:xfrm>
            <a:off x="720000" y="2990491"/>
            <a:ext cx="734700" cy="4476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1" name="Google Shape;51;p13"/>
          <p:cNvSpPr txBox="1">
            <a:spLocks noGrp="1"/>
          </p:cNvSpPr>
          <p:nvPr>
            <p:ph type="title" idx="4" hasCustomPrompt="1"/>
          </p:nvPr>
        </p:nvSpPr>
        <p:spPr>
          <a:xfrm>
            <a:off x="2885875" y="1557083"/>
            <a:ext cx="734700" cy="4476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rgbClr val="48557B"/>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2" name="Google Shape;52;p13"/>
          <p:cNvSpPr txBox="1">
            <a:spLocks noGrp="1"/>
          </p:cNvSpPr>
          <p:nvPr>
            <p:ph type="title" idx="5" hasCustomPrompt="1"/>
          </p:nvPr>
        </p:nvSpPr>
        <p:spPr>
          <a:xfrm>
            <a:off x="2885875" y="2990491"/>
            <a:ext cx="734700" cy="4476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3" name="Google Shape;53;p13"/>
          <p:cNvSpPr txBox="1">
            <a:spLocks noGrp="1"/>
          </p:cNvSpPr>
          <p:nvPr>
            <p:ph type="title" idx="6" hasCustomPrompt="1"/>
          </p:nvPr>
        </p:nvSpPr>
        <p:spPr>
          <a:xfrm>
            <a:off x="5051750" y="1557083"/>
            <a:ext cx="734700" cy="4476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rgbClr val="48557B"/>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4" name="Google Shape;54;p13"/>
          <p:cNvSpPr txBox="1">
            <a:spLocks noGrp="1"/>
          </p:cNvSpPr>
          <p:nvPr>
            <p:ph type="title" idx="7" hasCustomPrompt="1"/>
          </p:nvPr>
        </p:nvSpPr>
        <p:spPr>
          <a:xfrm>
            <a:off x="5051750" y="2990491"/>
            <a:ext cx="734700" cy="447600"/>
          </a:xfrm>
          <a:prstGeom prst="rect">
            <a:avLst/>
          </a:prstGeom>
          <a:noFill/>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dk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5" name="Google Shape;55;p13"/>
          <p:cNvSpPr txBox="1">
            <a:spLocks noGrp="1"/>
          </p:cNvSpPr>
          <p:nvPr>
            <p:ph type="subTitle" idx="1"/>
          </p:nvPr>
        </p:nvSpPr>
        <p:spPr>
          <a:xfrm>
            <a:off x="720000" y="2004675"/>
            <a:ext cx="2166000" cy="611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Raleway"/>
              <a:buNone/>
              <a:defRPr sz="1800">
                <a:solidFill>
                  <a:srgbClr val="192031"/>
                </a:solidFill>
                <a:latin typeface="Familjen Grotesk"/>
                <a:ea typeface="Familjen Grotesk"/>
                <a:cs typeface="Familjen Grotesk"/>
                <a:sym typeface="Familjen Grotesk"/>
              </a:defRPr>
            </a:lvl1pPr>
            <a:lvl2pPr lvl="1" rtl="0">
              <a:lnSpc>
                <a:spcPct val="100000"/>
              </a:lnSpc>
              <a:spcBef>
                <a:spcPts val="0"/>
              </a:spcBef>
              <a:spcAft>
                <a:spcPts val="0"/>
              </a:spcAft>
              <a:buSzPts val="2400"/>
              <a:buFont typeface="Raleway"/>
              <a:buNone/>
              <a:defRPr sz="2400">
                <a:latin typeface="Raleway"/>
                <a:ea typeface="Raleway"/>
                <a:cs typeface="Raleway"/>
                <a:sym typeface="Raleway"/>
              </a:defRPr>
            </a:lvl2pPr>
            <a:lvl3pPr lvl="2" rtl="0">
              <a:lnSpc>
                <a:spcPct val="100000"/>
              </a:lnSpc>
              <a:spcBef>
                <a:spcPts val="0"/>
              </a:spcBef>
              <a:spcAft>
                <a:spcPts val="0"/>
              </a:spcAft>
              <a:buSzPts val="2400"/>
              <a:buFont typeface="Raleway"/>
              <a:buNone/>
              <a:defRPr sz="2400">
                <a:latin typeface="Raleway"/>
                <a:ea typeface="Raleway"/>
                <a:cs typeface="Raleway"/>
                <a:sym typeface="Raleway"/>
              </a:defRPr>
            </a:lvl3pPr>
            <a:lvl4pPr lvl="3" rtl="0">
              <a:lnSpc>
                <a:spcPct val="100000"/>
              </a:lnSpc>
              <a:spcBef>
                <a:spcPts val="0"/>
              </a:spcBef>
              <a:spcAft>
                <a:spcPts val="0"/>
              </a:spcAft>
              <a:buSzPts val="2400"/>
              <a:buFont typeface="Raleway"/>
              <a:buNone/>
              <a:defRPr sz="2400">
                <a:latin typeface="Raleway"/>
                <a:ea typeface="Raleway"/>
                <a:cs typeface="Raleway"/>
                <a:sym typeface="Raleway"/>
              </a:defRPr>
            </a:lvl4pPr>
            <a:lvl5pPr lvl="4" rtl="0">
              <a:lnSpc>
                <a:spcPct val="100000"/>
              </a:lnSpc>
              <a:spcBef>
                <a:spcPts val="0"/>
              </a:spcBef>
              <a:spcAft>
                <a:spcPts val="0"/>
              </a:spcAft>
              <a:buSzPts val="2400"/>
              <a:buFont typeface="Raleway"/>
              <a:buNone/>
              <a:defRPr sz="2400">
                <a:latin typeface="Raleway"/>
                <a:ea typeface="Raleway"/>
                <a:cs typeface="Raleway"/>
                <a:sym typeface="Raleway"/>
              </a:defRPr>
            </a:lvl5pPr>
            <a:lvl6pPr lvl="5" rtl="0">
              <a:lnSpc>
                <a:spcPct val="100000"/>
              </a:lnSpc>
              <a:spcBef>
                <a:spcPts val="0"/>
              </a:spcBef>
              <a:spcAft>
                <a:spcPts val="0"/>
              </a:spcAft>
              <a:buSzPts val="2400"/>
              <a:buFont typeface="Raleway"/>
              <a:buNone/>
              <a:defRPr sz="2400">
                <a:latin typeface="Raleway"/>
                <a:ea typeface="Raleway"/>
                <a:cs typeface="Raleway"/>
                <a:sym typeface="Raleway"/>
              </a:defRPr>
            </a:lvl6pPr>
            <a:lvl7pPr lvl="6" rtl="0">
              <a:lnSpc>
                <a:spcPct val="100000"/>
              </a:lnSpc>
              <a:spcBef>
                <a:spcPts val="0"/>
              </a:spcBef>
              <a:spcAft>
                <a:spcPts val="0"/>
              </a:spcAft>
              <a:buSzPts val="2400"/>
              <a:buFont typeface="Raleway"/>
              <a:buNone/>
              <a:defRPr sz="2400">
                <a:latin typeface="Raleway"/>
                <a:ea typeface="Raleway"/>
                <a:cs typeface="Raleway"/>
                <a:sym typeface="Raleway"/>
              </a:defRPr>
            </a:lvl7pPr>
            <a:lvl8pPr lvl="7" rtl="0">
              <a:lnSpc>
                <a:spcPct val="100000"/>
              </a:lnSpc>
              <a:spcBef>
                <a:spcPts val="0"/>
              </a:spcBef>
              <a:spcAft>
                <a:spcPts val="0"/>
              </a:spcAft>
              <a:buSzPts val="2400"/>
              <a:buFont typeface="Raleway"/>
              <a:buNone/>
              <a:defRPr sz="2400">
                <a:latin typeface="Raleway"/>
                <a:ea typeface="Raleway"/>
                <a:cs typeface="Raleway"/>
                <a:sym typeface="Raleway"/>
              </a:defRPr>
            </a:lvl8pPr>
            <a:lvl9pPr lvl="8"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56" name="Google Shape;56;p13"/>
          <p:cNvSpPr txBox="1">
            <a:spLocks noGrp="1"/>
          </p:cNvSpPr>
          <p:nvPr>
            <p:ph type="subTitle" idx="8"/>
          </p:nvPr>
        </p:nvSpPr>
        <p:spPr>
          <a:xfrm>
            <a:off x="2885875" y="2004675"/>
            <a:ext cx="2166000" cy="611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Raleway"/>
              <a:buNone/>
              <a:defRPr sz="1800">
                <a:solidFill>
                  <a:srgbClr val="192031"/>
                </a:solidFill>
                <a:latin typeface="Familjen Grotesk"/>
                <a:ea typeface="Familjen Grotesk"/>
                <a:cs typeface="Familjen Grotesk"/>
                <a:sym typeface="Familjen Grotesk"/>
              </a:defRPr>
            </a:lvl1pPr>
            <a:lvl2pPr lvl="1" rtl="0">
              <a:lnSpc>
                <a:spcPct val="100000"/>
              </a:lnSpc>
              <a:spcBef>
                <a:spcPts val="0"/>
              </a:spcBef>
              <a:spcAft>
                <a:spcPts val="0"/>
              </a:spcAft>
              <a:buSzPts val="2400"/>
              <a:buFont typeface="Raleway"/>
              <a:buNone/>
              <a:defRPr sz="2400">
                <a:latin typeface="Raleway"/>
                <a:ea typeface="Raleway"/>
                <a:cs typeface="Raleway"/>
                <a:sym typeface="Raleway"/>
              </a:defRPr>
            </a:lvl2pPr>
            <a:lvl3pPr lvl="2" rtl="0">
              <a:lnSpc>
                <a:spcPct val="100000"/>
              </a:lnSpc>
              <a:spcBef>
                <a:spcPts val="0"/>
              </a:spcBef>
              <a:spcAft>
                <a:spcPts val="0"/>
              </a:spcAft>
              <a:buSzPts val="2400"/>
              <a:buFont typeface="Raleway"/>
              <a:buNone/>
              <a:defRPr sz="2400">
                <a:latin typeface="Raleway"/>
                <a:ea typeface="Raleway"/>
                <a:cs typeface="Raleway"/>
                <a:sym typeface="Raleway"/>
              </a:defRPr>
            </a:lvl3pPr>
            <a:lvl4pPr lvl="3" rtl="0">
              <a:lnSpc>
                <a:spcPct val="100000"/>
              </a:lnSpc>
              <a:spcBef>
                <a:spcPts val="0"/>
              </a:spcBef>
              <a:spcAft>
                <a:spcPts val="0"/>
              </a:spcAft>
              <a:buSzPts val="2400"/>
              <a:buFont typeface="Raleway"/>
              <a:buNone/>
              <a:defRPr sz="2400">
                <a:latin typeface="Raleway"/>
                <a:ea typeface="Raleway"/>
                <a:cs typeface="Raleway"/>
                <a:sym typeface="Raleway"/>
              </a:defRPr>
            </a:lvl4pPr>
            <a:lvl5pPr lvl="4" rtl="0">
              <a:lnSpc>
                <a:spcPct val="100000"/>
              </a:lnSpc>
              <a:spcBef>
                <a:spcPts val="0"/>
              </a:spcBef>
              <a:spcAft>
                <a:spcPts val="0"/>
              </a:spcAft>
              <a:buSzPts val="2400"/>
              <a:buFont typeface="Raleway"/>
              <a:buNone/>
              <a:defRPr sz="2400">
                <a:latin typeface="Raleway"/>
                <a:ea typeface="Raleway"/>
                <a:cs typeface="Raleway"/>
                <a:sym typeface="Raleway"/>
              </a:defRPr>
            </a:lvl5pPr>
            <a:lvl6pPr lvl="5" rtl="0">
              <a:lnSpc>
                <a:spcPct val="100000"/>
              </a:lnSpc>
              <a:spcBef>
                <a:spcPts val="0"/>
              </a:spcBef>
              <a:spcAft>
                <a:spcPts val="0"/>
              </a:spcAft>
              <a:buSzPts val="2400"/>
              <a:buFont typeface="Raleway"/>
              <a:buNone/>
              <a:defRPr sz="2400">
                <a:latin typeface="Raleway"/>
                <a:ea typeface="Raleway"/>
                <a:cs typeface="Raleway"/>
                <a:sym typeface="Raleway"/>
              </a:defRPr>
            </a:lvl6pPr>
            <a:lvl7pPr lvl="6" rtl="0">
              <a:lnSpc>
                <a:spcPct val="100000"/>
              </a:lnSpc>
              <a:spcBef>
                <a:spcPts val="0"/>
              </a:spcBef>
              <a:spcAft>
                <a:spcPts val="0"/>
              </a:spcAft>
              <a:buSzPts val="2400"/>
              <a:buFont typeface="Raleway"/>
              <a:buNone/>
              <a:defRPr sz="2400">
                <a:latin typeface="Raleway"/>
                <a:ea typeface="Raleway"/>
                <a:cs typeface="Raleway"/>
                <a:sym typeface="Raleway"/>
              </a:defRPr>
            </a:lvl7pPr>
            <a:lvl8pPr lvl="7" rtl="0">
              <a:lnSpc>
                <a:spcPct val="100000"/>
              </a:lnSpc>
              <a:spcBef>
                <a:spcPts val="0"/>
              </a:spcBef>
              <a:spcAft>
                <a:spcPts val="0"/>
              </a:spcAft>
              <a:buSzPts val="2400"/>
              <a:buFont typeface="Raleway"/>
              <a:buNone/>
              <a:defRPr sz="2400">
                <a:latin typeface="Raleway"/>
                <a:ea typeface="Raleway"/>
                <a:cs typeface="Raleway"/>
                <a:sym typeface="Raleway"/>
              </a:defRPr>
            </a:lvl8pPr>
            <a:lvl9pPr lvl="8"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57" name="Google Shape;57;p13"/>
          <p:cNvSpPr txBox="1">
            <a:spLocks noGrp="1"/>
          </p:cNvSpPr>
          <p:nvPr>
            <p:ph type="subTitle" idx="9"/>
          </p:nvPr>
        </p:nvSpPr>
        <p:spPr>
          <a:xfrm>
            <a:off x="5051750" y="2004675"/>
            <a:ext cx="2166000" cy="611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Raleway"/>
              <a:buNone/>
              <a:defRPr sz="1800">
                <a:solidFill>
                  <a:srgbClr val="192031"/>
                </a:solidFill>
                <a:latin typeface="Familjen Grotesk"/>
                <a:ea typeface="Familjen Grotesk"/>
                <a:cs typeface="Familjen Grotesk"/>
                <a:sym typeface="Familjen Grotesk"/>
              </a:defRPr>
            </a:lvl1pPr>
            <a:lvl2pPr lvl="1" rtl="0">
              <a:lnSpc>
                <a:spcPct val="100000"/>
              </a:lnSpc>
              <a:spcBef>
                <a:spcPts val="0"/>
              </a:spcBef>
              <a:spcAft>
                <a:spcPts val="0"/>
              </a:spcAft>
              <a:buSzPts val="2400"/>
              <a:buFont typeface="Raleway"/>
              <a:buNone/>
              <a:defRPr sz="2400">
                <a:latin typeface="Raleway"/>
                <a:ea typeface="Raleway"/>
                <a:cs typeface="Raleway"/>
                <a:sym typeface="Raleway"/>
              </a:defRPr>
            </a:lvl2pPr>
            <a:lvl3pPr lvl="2" rtl="0">
              <a:lnSpc>
                <a:spcPct val="100000"/>
              </a:lnSpc>
              <a:spcBef>
                <a:spcPts val="0"/>
              </a:spcBef>
              <a:spcAft>
                <a:spcPts val="0"/>
              </a:spcAft>
              <a:buSzPts val="2400"/>
              <a:buFont typeface="Raleway"/>
              <a:buNone/>
              <a:defRPr sz="2400">
                <a:latin typeface="Raleway"/>
                <a:ea typeface="Raleway"/>
                <a:cs typeface="Raleway"/>
                <a:sym typeface="Raleway"/>
              </a:defRPr>
            </a:lvl3pPr>
            <a:lvl4pPr lvl="3" rtl="0">
              <a:lnSpc>
                <a:spcPct val="100000"/>
              </a:lnSpc>
              <a:spcBef>
                <a:spcPts val="0"/>
              </a:spcBef>
              <a:spcAft>
                <a:spcPts val="0"/>
              </a:spcAft>
              <a:buSzPts val="2400"/>
              <a:buFont typeface="Raleway"/>
              <a:buNone/>
              <a:defRPr sz="2400">
                <a:latin typeface="Raleway"/>
                <a:ea typeface="Raleway"/>
                <a:cs typeface="Raleway"/>
                <a:sym typeface="Raleway"/>
              </a:defRPr>
            </a:lvl4pPr>
            <a:lvl5pPr lvl="4" rtl="0">
              <a:lnSpc>
                <a:spcPct val="100000"/>
              </a:lnSpc>
              <a:spcBef>
                <a:spcPts val="0"/>
              </a:spcBef>
              <a:spcAft>
                <a:spcPts val="0"/>
              </a:spcAft>
              <a:buSzPts val="2400"/>
              <a:buFont typeface="Raleway"/>
              <a:buNone/>
              <a:defRPr sz="2400">
                <a:latin typeface="Raleway"/>
                <a:ea typeface="Raleway"/>
                <a:cs typeface="Raleway"/>
                <a:sym typeface="Raleway"/>
              </a:defRPr>
            </a:lvl5pPr>
            <a:lvl6pPr lvl="5" rtl="0">
              <a:lnSpc>
                <a:spcPct val="100000"/>
              </a:lnSpc>
              <a:spcBef>
                <a:spcPts val="0"/>
              </a:spcBef>
              <a:spcAft>
                <a:spcPts val="0"/>
              </a:spcAft>
              <a:buSzPts val="2400"/>
              <a:buFont typeface="Raleway"/>
              <a:buNone/>
              <a:defRPr sz="2400">
                <a:latin typeface="Raleway"/>
                <a:ea typeface="Raleway"/>
                <a:cs typeface="Raleway"/>
                <a:sym typeface="Raleway"/>
              </a:defRPr>
            </a:lvl6pPr>
            <a:lvl7pPr lvl="6" rtl="0">
              <a:lnSpc>
                <a:spcPct val="100000"/>
              </a:lnSpc>
              <a:spcBef>
                <a:spcPts val="0"/>
              </a:spcBef>
              <a:spcAft>
                <a:spcPts val="0"/>
              </a:spcAft>
              <a:buSzPts val="2400"/>
              <a:buFont typeface="Raleway"/>
              <a:buNone/>
              <a:defRPr sz="2400">
                <a:latin typeface="Raleway"/>
                <a:ea typeface="Raleway"/>
                <a:cs typeface="Raleway"/>
                <a:sym typeface="Raleway"/>
              </a:defRPr>
            </a:lvl7pPr>
            <a:lvl8pPr lvl="7" rtl="0">
              <a:lnSpc>
                <a:spcPct val="100000"/>
              </a:lnSpc>
              <a:spcBef>
                <a:spcPts val="0"/>
              </a:spcBef>
              <a:spcAft>
                <a:spcPts val="0"/>
              </a:spcAft>
              <a:buSzPts val="2400"/>
              <a:buFont typeface="Raleway"/>
              <a:buNone/>
              <a:defRPr sz="2400">
                <a:latin typeface="Raleway"/>
                <a:ea typeface="Raleway"/>
                <a:cs typeface="Raleway"/>
                <a:sym typeface="Raleway"/>
              </a:defRPr>
            </a:lvl8pPr>
            <a:lvl9pPr lvl="8"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58" name="Google Shape;58;p13"/>
          <p:cNvSpPr txBox="1">
            <a:spLocks noGrp="1"/>
          </p:cNvSpPr>
          <p:nvPr>
            <p:ph type="subTitle" idx="13"/>
          </p:nvPr>
        </p:nvSpPr>
        <p:spPr>
          <a:xfrm>
            <a:off x="720000" y="3438150"/>
            <a:ext cx="2166000" cy="611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Raleway"/>
              <a:buNone/>
              <a:defRPr sz="1800">
                <a:solidFill>
                  <a:srgbClr val="192031"/>
                </a:solidFill>
                <a:latin typeface="Familjen Grotesk"/>
                <a:ea typeface="Familjen Grotesk"/>
                <a:cs typeface="Familjen Grotesk"/>
                <a:sym typeface="Familjen Grotesk"/>
              </a:defRPr>
            </a:lvl1pPr>
            <a:lvl2pPr lvl="1" rtl="0">
              <a:lnSpc>
                <a:spcPct val="100000"/>
              </a:lnSpc>
              <a:spcBef>
                <a:spcPts val="0"/>
              </a:spcBef>
              <a:spcAft>
                <a:spcPts val="0"/>
              </a:spcAft>
              <a:buSzPts val="2400"/>
              <a:buFont typeface="Raleway"/>
              <a:buNone/>
              <a:defRPr sz="2400">
                <a:latin typeface="Raleway"/>
                <a:ea typeface="Raleway"/>
                <a:cs typeface="Raleway"/>
                <a:sym typeface="Raleway"/>
              </a:defRPr>
            </a:lvl2pPr>
            <a:lvl3pPr lvl="2" rtl="0">
              <a:lnSpc>
                <a:spcPct val="100000"/>
              </a:lnSpc>
              <a:spcBef>
                <a:spcPts val="0"/>
              </a:spcBef>
              <a:spcAft>
                <a:spcPts val="0"/>
              </a:spcAft>
              <a:buSzPts val="2400"/>
              <a:buFont typeface="Raleway"/>
              <a:buNone/>
              <a:defRPr sz="2400">
                <a:latin typeface="Raleway"/>
                <a:ea typeface="Raleway"/>
                <a:cs typeface="Raleway"/>
                <a:sym typeface="Raleway"/>
              </a:defRPr>
            </a:lvl3pPr>
            <a:lvl4pPr lvl="3" rtl="0">
              <a:lnSpc>
                <a:spcPct val="100000"/>
              </a:lnSpc>
              <a:spcBef>
                <a:spcPts val="0"/>
              </a:spcBef>
              <a:spcAft>
                <a:spcPts val="0"/>
              </a:spcAft>
              <a:buSzPts val="2400"/>
              <a:buFont typeface="Raleway"/>
              <a:buNone/>
              <a:defRPr sz="2400">
                <a:latin typeface="Raleway"/>
                <a:ea typeface="Raleway"/>
                <a:cs typeface="Raleway"/>
                <a:sym typeface="Raleway"/>
              </a:defRPr>
            </a:lvl4pPr>
            <a:lvl5pPr lvl="4" rtl="0">
              <a:lnSpc>
                <a:spcPct val="100000"/>
              </a:lnSpc>
              <a:spcBef>
                <a:spcPts val="0"/>
              </a:spcBef>
              <a:spcAft>
                <a:spcPts val="0"/>
              </a:spcAft>
              <a:buSzPts val="2400"/>
              <a:buFont typeface="Raleway"/>
              <a:buNone/>
              <a:defRPr sz="2400">
                <a:latin typeface="Raleway"/>
                <a:ea typeface="Raleway"/>
                <a:cs typeface="Raleway"/>
                <a:sym typeface="Raleway"/>
              </a:defRPr>
            </a:lvl5pPr>
            <a:lvl6pPr lvl="5" rtl="0">
              <a:lnSpc>
                <a:spcPct val="100000"/>
              </a:lnSpc>
              <a:spcBef>
                <a:spcPts val="0"/>
              </a:spcBef>
              <a:spcAft>
                <a:spcPts val="0"/>
              </a:spcAft>
              <a:buSzPts val="2400"/>
              <a:buFont typeface="Raleway"/>
              <a:buNone/>
              <a:defRPr sz="2400">
                <a:latin typeface="Raleway"/>
                <a:ea typeface="Raleway"/>
                <a:cs typeface="Raleway"/>
                <a:sym typeface="Raleway"/>
              </a:defRPr>
            </a:lvl6pPr>
            <a:lvl7pPr lvl="6" rtl="0">
              <a:lnSpc>
                <a:spcPct val="100000"/>
              </a:lnSpc>
              <a:spcBef>
                <a:spcPts val="0"/>
              </a:spcBef>
              <a:spcAft>
                <a:spcPts val="0"/>
              </a:spcAft>
              <a:buSzPts val="2400"/>
              <a:buFont typeface="Raleway"/>
              <a:buNone/>
              <a:defRPr sz="2400">
                <a:latin typeface="Raleway"/>
                <a:ea typeface="Raleway"/>
                <a:cs typeface="Raleway"/>
                <a:sym typeface="Raleway"/>
              </a:defRPr>
            </a:lvl7pPr>
            <a:lvl8pPr lvl="7" rtl="0">
              <a:lnSpc>
                <a:spcPct val="100000"/>
              </a:lnSpc>
              <a:spcBef>
                <a:spcPts val="0"/>
              </a:spcBef>
              <a:spcAft>
                <a:spcPts val="0"/>
              </a:spcAft>
              <a:buSzPts val="2400"/>
              <a:buFont typeface="Raleway"/>
              <a:buNone/>
              <a:defRPr sz="2400">
                <a:latin typeface="Raleway"/>
                <a:ea typeface="Raleway"/>
                <a:cs typeface="Raleway"/>
                <a:sym typeface="Raleway"/>
              </a:defRPr>
            </a:lvl8pPr>
            <a:lvl9pPr lvl="8"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59" name="Google Shape;59;p13"/>
          <p:cNvSpPr txBox="1">
            <a:spLocks noGrp="1"/>
          </p:cNvSpPr>
          <p:nvPr>
            <p:ph type="subTitle" idx="14"/>
          </p:nvPr>
        </p:nvSpPr>
        <p:spPr>
          <a:xfrm>
            <a:off x="2885875" y="3438150"/>
            <a:ext cx="2166000" cy="611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Raleway"/>
              <a:buNone/>
              <a:defRPr sz="1800">
                <a:solidFill>
                  <a:srgbClr val="192031"/>
                </a:solidFill>
                <a:latin typeface="Familjen Grotesk"/>
                <a:ea typeface="Familjen Grotesk"/>
                <a:cs typeface="Familjen Grotesk"/>
                <a:sym typeface="Familjen Grotesk"/>
              </a:defRPr>
            </a:lvl1pPr>
            <a:lvl2pPr lvl="1" rtl="0">
              <a:lnSpc>
                <a:spcPct val="100000"/>
              </a:lnSpc>
              <a:spcBef>
                <a:spcPts val="0"/>
              </a:spcBef>
              <a:spcAft>
                <a:spcPts val="0"/>
              </a:spcAft>
              <a:buSzPts val="2400"/>
              <a:buFont typeface="Raleway"/>
              <a:buNone/>
              <a:defRPr sz="2400">
                <a:latin typeface="Raleway"/>
                <a:ea typeface="Raleway"/>
                <a:cs typeface="Raleway"/>
                <a:sym typeface="Raleway"/>
              </a:defRPr>
            </a:lvl2pPr>
            <a:lvl3pPr lvl="2" rtl="0">
              <a:lnSpc>
                <a:spcPct val="100000"/>
              </a:lnSpc>
              <a:spcBef>
                <a:spcPts val="0"/>
              </a:spcBef>
              <a:spcAft>
                <a:spcPts val="0"/>
              </a:spcAft>
              <a:buSzPts val="2400"/>
              <a:buFont typeface="Raleway"/>
              <a:buNone/>
              <a:defRPr sz="2400">
                <a:latin typeface="Raleway"/>
                <a:ea typeface="Raleway"/>
                <a:cs typeface="Raleway"/>
                <a:sym typeface="Raleway"/>
              </a:defRPr>
            </a:lvl3pPr>
            <a:lvl4pPr lvl="3" rtl="0">
              <a:lnSpc>
                <a:spcPct val="100000"/>
              </a:lnSpc>
              <a:spcBef>
                <a:spcPts val="0"/>
              </a:spcBef>
              <a:spcAft>
                <a:spcPts val="0"/>
              </a:spcAft>
              <a:buSzPts val="2400"/>
              <a:buFont typeface="Raleway"/>
              <a:buNone/>
              <a:defRPr sz="2400">
                <a:latin typeface="Raleway"/>
                <a:ea typeface="Raleway"/>
                <a:cs typeface="Raleway"/>
                <a:sym typeface="Raleway"/>
              </a:defRPr>
            </a:lvl4pPr>
            <a:lvl5pPr lvl="4" rtl="0">
              <a:lnSpc>
                <a:spcPct val="100000"/>
              </a:lnSpc>
              <a:spcBef>
                <a:spcPts val="0"/>
              </a:spcBef>
              <a:spcAft>
                <a:spcPts val="0"/>
              </a:spcAft>
              <a:buSzPts val="2400"/>
              <a:buFont typeface="Raleway"/>
              <a:buNone/>
              <a:defRPr sz="2400">
                <a:latin typeface="Raleway"/>
                <a:ea typeface="Raleway"/>
                <a:cs typeface="Raleway"/>
                <a:sym typeface="Raleway"/>
              </a:defRPr>
            </a:lvl5pPr>
            <a:lvl6pPr lvl="5" rtl="0">
              <a:lnSpc>
                <a:spcPct val="100000"/>
              </a:lnSpc>
              <a:spcBef>
                <a:spcPts val="0"/>
              </a:spcBef>
              <a:spcAft>
                <a:spcPts val="0"/>
              </a:spcAft>
              <a:buSzPts val="2400"/>
              <a:buFont typeface="Raleway"/>
              <a:buNone/>
              <a:defRPr sz="2400">
                <a:latin typeface="Raleway"/>
                <a:ea typeface="Raleway"/>
                <a:cs typeface="Raleway"/>
                <a:sym typeface="Raleway"/>
              </a:defRPr>
            </a:lvl6pPr>
            <a:lvl7pPr lvl="6" rtl="0">
              <a:lnSpc>
                <a:spcPct val="100000"/>
              </a:lnSpc>
              <a:spcBef>
                <a:spcPts val="0"/>
              </a:spcBef>
              <a:spcAft>
                <a:spcPts val="0"/>
              </a:spcAft>
              <a:buSzPts val="2400"/>
              <a:buFont typeface="Raleway"/>
              <a:buNone/>
              <a:defRPr sz="2400">
                <a:latin typeface="Raleway"/>
                <a:ea typeface="Raleway"/>
                <a:cs typeface="Raleway"/>
                <a:sym typeface="Raleway"/>
              </a:defRPr>
            </a:lvl7pPr>
            <a:lvl8pPr lvl="7" rtl="0">
              <a:lnSpc>
                <a:spcPct val="100000"/>
              </a:lnSpc>
              <a:spcBef>
                <a:spcPts val="0"/>
              </a:spcBef>
              <a:spcAft>
                <a:spcPts val="0"/>
              </a:spcAft>
              <a:buSzPts val="2400"/>
              <a:buFont typeface="Raleway"/>
              <a:buNone/>
              <a:defRPr sz="2400">
                <a:latin typeface="Raleway"/>
                <a:ea typeface="Raleway"/>
                <a:cs typeface="Raleway"/>
                <a:sym typeface="Raleway"/>
              </a:defRPr>
            </a:lvl8pPr>
            <a:lvl9pPr lvl="8"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60" name="Google Shape;60;p13"/>
          <p:cNvSpPr txBox="1">
            <a:spLocks noGrp="1"/>
          </p:cNvSpPr>
          <p:nvPr>
            <p:ph type="subTitle" idx="15"/>
          </p:nvPr>
        </p:nvSpPr>
        <p:spPr>
          <a:xfrm>
            <a:off x="5051750" y="3438150"/>
            <a:ext cx="2166000" cy="611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Raleway"/>
              <a:buNone/>
              <a:defRPr sz="1800">
                <a:solidFill>
                  <a:srgbClr val="192031"/>
                </a:solidFill>
                <a:latin typeface="Familjen Grotesk"/>
                <a:ea typeface="Familjen Grotesk"/>
                <a:cs typeface="Familjen Grotesk"/>
                <a:sym typeface="Familjen Grotesk"/>
              </a:defRPr>
            </a:lvl1pPr>
            <a:lvl2pPr lvl="1" rtl="0">
              <a:lnSpc>
                <a:spcPct val="100000"/>
              </a:lnSpc>
              <a:spcBef>
                <a:spcPts val="0"/>
              </a:spcBef>
              <a:spcAft>
                <a:spcPts val="0"/>
              </a:spcAft>
              <a:buSzPts val="2400"/>
              <a:buFont typeface="Raleway"/>
              <a:buNone/>
              <a:defRPr sz="2400">
                <a:latin typeface="Raleway"/>
                <a:ea typeface="Raleway"/>
                <a:cs typeface="Raleway"/>
                <a:sym typeface="Raleway"/>
              </a:defRPr>
            </a:lvl2pPr>
            <a:lvl3pPr lvl="2" rtl="0">
              <a:lnSpc>
                <a:spcPct val="100000"/>
              </a:lnSpc>
              <a:spcBef>
                <a:spcPts val="0"/>
              </a:spcBef>
              <a:spcAft>
                <a:spcPts val="0"/>
              </a:spcAft>
              <a:buSzPts val="2400"/>
              <a:buFont typeface="Raleway"/>
              <a:buNone/>
              <a:defRPr sz="2400">
                <a:latin typeface="Raleway"/>
                <a:ea typeface="Raleway"/>
                <a:cs typeface="Raleway"/>
                <a:sym typeface="Raleway"/>
              </a:defRPr>
            </a:lvl3pPr>
            <a:lvl4pPr lvl="3" rtl="0">
              <a:lnSpc>
                <a:spcPct val="100000"/>
              </a:lnSpc>
              <a:spcBef>
                <a:spcPts val="0"/>
              </a:spcBef>
              <a:spcAft>
                <a:spcPts val="0"/>
              </a:spcAft>
              <a:buSzPts val="2400"/>
              <a:buFont typeface="Raleway"/>
              <a:buNone/>
              <a:defRPr sz="2400">
                <a:latin typeface="Raleway"/>
                <a:ea typeface="Raleway"/>
                <a:cs typeface="Raleway"/>
                <a:sym typeface="Raleway"/>
              </a:defRPr>
            </a:lvl4pPr>
            <a:lvl5pPr lvl="4" rtl="0">
              <a:lnSpc>
                <a:spcPct val="100000"/>
              </a:lnSpc>
              <a:spcBef>
                <a:spcPts val="0"/>
              </a:spcBef>
              <a:spcAft>
                <a:spcPts val="0"/>
              </a:spcAft>
              <a:buSzPts val="2400"/>
              <a:buFont typeface="Raleway"/>
              <a:buNone/>
              <a:defRPr sz="2400">
                <a:latin typeface="Raleway"/>
                <a:ea typeface="Raleway"/>
                <a:cs typeface="Raleway"/>
                <a:sym typeface="Raleway"/>
              </a:defRPr>
            </a:lvl5pPr>
            <a:lvl6pPr lvl="5" rtl="0">
              <a:lnSpc>
                <a:spcPct val="100000"/>
              </a:lnSpc>
              <a:spcBef>
                <a:spcPts val="0"/>
              </a:spcBef>
              <a:spcAft>
                <a:spcPts val="0"/>
              </a:spcAft>
              <a:buSzPts val="2400"/>
              <a:buFont typeface="Raleway"/>
              <a:buNone/>
              <a:defRPr sz="2400">
                <a:latin typeface="Raleway"/>
                <a:ea typeface="Raleway"/>
                <a:cs typeface="Raleway"/>
                <a:sym typeface="Raleway"/>
              </a:defRPr>
            </a:lvl6pPr>
            <a:lvl7pPr lvl="6" rtl="0">
              <a:lnSpc>
                <a:spcPct val="100000"/>
              </a:lnSpc>
              <a:spcBef>
                <a:spcPts val="0"/>
              </a:spcBef>
              <a:spcAft>
                <a:spcPts val="0"/>
              </a:spcAft>
              <a:buSzPts val="2400"/>
              <a:buFont typeface="Raleway"/>
              <a:buNone/>
              <a:defRPr sz="2400">
                <a:latin typeface="Raleway"/>
                <a:ea typeface="Raleway"/>
                <a:cs typeface="Raleway"/>
                <a:sym typeface="Raleway"/>
              </a:defRPr>
            </a:lvl7pPr>
            <a:lvl8pPr lvl="7" rtl="0">
              <a:lnSpc>
                <a:spcPct val="100000"/>
              </a:lnSpc>
              <a:spcBef>
                <a:spcPts val="0"/>
              </a:spcBef>
              <a:spcAft>
                <a:spcPts val="0"/>
              </a:spcAft>
              <a:buSzPts val="2400"/>
              <a:buFont typeface="Raleway"/>
              <a:buNone/>
              <a:defRPr sz="2400">
                <a:latin typeface="Raleway"/>
                <a:ea typeface="Raleway"/>
                <a:cs typeface="Raleway"/>
                <a:sym typeface="Raleway"/>
              </a:defRPr>
            </a:lvl8pPr>
            <a:lvl9pPr lvl="8"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1">
  <p:cSld name="TITLE_AND_BODY_1">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3" name="Google Shape;63;p14"/>
          <p:cNvSpPr txBox="1">
            <a:spLocks noGrp="1"/>
          </p:cNvSpPr>
          <p:nvPr>
            <p:ph type="body" idx="1"/>
          </p:nvPr>
        </p:nvSpPr>
        <p:spPr>
          <a:xfrm>
            <a:off x="720000" y="1056882"/>
            <a:ext cx="7704000" cy="11109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rgbClr val="434343"/>
              </a:buClr>
              <a:buSzPts val="1200"/>
              <a:buChar char="●"/>
              <a:defRPr>
                <a:solidFill>
                  <a:srgbClr val="434343"/>
                </a:solidFill>
              </a:defRPr>
            </a:lvl1pPr>
            <a:lvl2pPr marL="914400" lvl="1" indent="-304800" rtl="0">
              <a:lnSpc>
                <a:spcPct val="115000"/>
              </a:lnSpc>
              <a:spcBef>
                <a:spcPts val="0"/>
              </a:spcBef>
              <a:spcAft>
                <a:spcPts val="0"/>
              </a:spcAft>
              <a:buClr>
                <a:srgbClr val="434343"/>
              </a:buClr>
              <a:buSzPts val="1200"/>
              <a:buChar char="○"/>
              <a:defRPr>
                <a:solidFill>
                  <a:srgbClr val="434343"/>
                </a:solidFill>
              </a:defRPr>
            </a:lvl2pPr>
            <a:lvl3pPr marL="1371600" lvl="2" indent="-304800" rtl="0">
              <a:lnSpc>
                <a:spcPct val="115000"/>
              </a:lnSpc>
              <a:spcBef>
                <a:spcPts val="0"/>
              </a:spcBef>
              <a:spcAft>
                <a:spcPts val="0"/>
              </a:spcAft>
              <a:buClr>
                <a:srgbClr val="434343"/>
              </a:buClr>
              <a:buSzPts val="1200"/>
              <a:buChar char="■"/>
              <a:defRPr>
                <a:solidFill>
                  <a:srgbClr val="434343"/>
                </a:solidFill>
              </a:defRPr>
            </a:lvl3pPr>
            <a:lvl4pPr marL="1828800" lvl="3" indent="-304800" rtl="0">
              <a:lnSpc>
                <a:spcPct val="115000"/>
              </a:lnSpc>
              <a:spcBef>
                <a:spcPts val="0"/>
              </a:spcBef>
              <a:spcAft>
                <a:spcPts val="0"/>
              </a:spcAft>
              <a:buClr>
                <a:srgbClr val="434343"/>
              </a:buClr>
              <a:buSzPts val="1200"/>
              <a:buChar char="●"/>
              <a:defRPr>
                <a:solidFill>
                  <a:srgbClr val="434343"/>
                </a:solidFill>
              </a:defRPr>
            </a:lvl4pPr>
            <a:lvl5pPr marL="2286000" lvl="4" indent="-304800" rtl="0">
              <a:lnSpc>
                <a:spcPct val="115000"/>
              </a:lnSpc>
              <a:spcBef>
                <a:spcPts val="0"/>
              </a:spcBef>
              <a:spcAft>
                <a:spcPts val="0"/>
              </a:spcAft>
              <a:buClr>
                <a:srgbClr val="434343"/>
              </a:buClr>
              <a:buSzPts val="1200"/>
              <a:buChar char="○"/>
              <a:defRPr>
                <a:solidFill>
                  <a:srgbClr val="434343"/>
                </a:solidFill>
              </a:defRPr>
            </a:lvl5pPr>
            <a:lvl6pPr marL="2743200" lvl="5" indent="-304800" rtl="0">
              <a:lnSpc>
                <a:spcPct val="115000"/>
              </a:lnSpc>
              <a:spcBef>
                <a:spcPts val="0"/>
              </a:spcBef>
              <a:spcAft>
                <a:spcPts val="0"/>
              </a:spcAft>
              <a:buClr>
                <a:srgbClr val="434343"/>
              </a:buClr>
              <a:buSzPts val="1200"/>
              <a:buChar char="■"/>
              <a:defRPr>
                <a:solidFill>
                  <a:srgbClr val="434343"/>
                </a:solidFill>
              </a:defRPr>
            </a:lvl6pPr>
            <a:lvl7pPr marL="3200400" lvl="6" indent="-304800" rtl="0">
              <a:lnSpc>
                <a:spcPct val="115000"/>
              </a:lnSpc>
              <a:spcBef>
                <a:spcPts val="0"/>
              </a:spcBef>
              <a:spcAft>
                <a:spcPts val="0"/>
              </a:spcAft>
              <a:buClr>
                <a:srgbClr val="434343"/>
              </a:buClr>
              <a:buSzPts val="1200"/>
              <a:buChar char="●"/>
              <a:defRPr>
                <a:solidFill>
                  <a:srgbClr val="434343"/>
                </a:solidFill>
              </a:defRPr>
            </a:lvl7pPr>
            <a:lvl8pPr marL="3657600" lvl="7" indent="-304800" rtl="0">
              <a:lnSpc>
                <a:spcPct val="115000"/>
              </a:lnSpc>
              <a:spcBef>
                <a:spcPts val="0"/>
              </a:spcBef>
              <a:spcAft>
                <a:spcPts val="0"/>
              </a:spcAft>
              <a:buClr>
                <a:srgbClr val="434343"/>
              </a:buClr>
              <a:buSzPts val="1200"/>
              <a:buChar char="○"/>
              <a:defRPr>
                <a:solidFill>
                  <a:srgbClr val="434343"/>
                </a:solidFill>
              </a:defRPr>
            </a:lvl8pPr>
            <a:lvl9pPr marL="4114800" lvl="8" indent="-304800" rtl="0">
              <a:lnSpc>
                <a:spcPct val="115000"/>
              </a:lnSpc>
              <a:spcBef>
                <a:spcPts val="0"/>
              </a:spcBef>
              <a:spcAft>
                <a:spcPts val="0"/>
              </a:spcAft>
              <a:buClr>
                <a:srgbClr val="434343"/>
              </a:buClr>
              <a:buSzPts val="1200"/>
              <a:buChar char="■"/>
              <a:defRPr>
                <a:solidFill>
                  <a:srgbClr val="434343"/>
                </a:solidFill>
              </a:defRPr>
            </a:lvl9pPr>
          </a:lstStyle>
          <a:p>
            <a:endParaRPr/>
          </a:p>
        </p:txBody>
      </p:sp>
      <p:sp>
        <p:nvSpPr>
          <p:cNvPr id="64" name="Google Shape;64;p14"/>
          <p:cNvSpPr/>
          <p:nvPr/>
        </p:nvSpPr>
        <p:spPr>
          <a:xfrm>
            <a:off x="-5050" y="4703625"/>
            <a:ext cx="9144000" cy="4872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65"/>
        <p:cNvGrpSpPr/>
        <p:nvPr/>
      </p:nvGrpSpPr>
      <p:grpSpPr>
        <a:xfrm>
          <a:off x="0" y="0"/>
          <a:ext cx="0" cy="0"/>
          <a:chOff x="0" y="0"/>
          <a:chExt cx="0" cy="0"/>
        </a:xfrm>
      </p:grpSpPr>
      <p:sp>
        <p:nvSpPr>
          <p:cNvPr id="66" name="Google Shape;66;p15"/>
          <p:cNvSpPr txBox="1">
            <a:spLocks noGrp="1"/>
          </p:cNvSpPr>
          <p:nvPr>
            <p:ph type="title" hasCustomPrompt="1"/>
          </p:nvPr>
        </p:nvSpPr>
        <p:spPr>
          <a:xfrm>
            <a:off x="4936301" y="1979039"/>
            <a:ext cx="3492600" cy="768900"/>
          </a:xfrm>
          <a:prstGeom prst="rect">
            <a:avLst/>
          </a:prstGeom>
          <a:noFill/>
        </p:spPr>
        <p:txBody>
          <a:bodyPr spcFirstLastPara="1" wrap="square" lIns="91425" tIns="91425" rIns="91425" bIns="91425" anchor="b" anchorCtr="0">
            <a:noAutofit/>
          </a:bodyPr>
          <a:lstStyle>
            <a:lvl1pPr lvl="0" algn="r" rtl="0">
              <a:spcBef>
                <a:spcPts val="0"/>
              </a:spcBef>
              <a:spcAft>
                <a:spcPts val="0"/>
              </a:spcAft>
              <a:buClr>
                <a:schemeClr val="lt1"/>
              </a:buClr>
              <a:buSzPts val="6000"/>
              <a:buNone/>
              <a:defRPr sz="4500">
                <a:solidFill>
                  <a:schemeClr val="dk2"/>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67" name="Google Shape;67;p15"/>
          <p:cNvSpPr txBox="1">
            <a:spLocks noGrp="1"/>
          </p:cNvSpPr>
          <p:nvPr>
            <p:ph type="subTitle" idx="1"/>
          </p:nvPr>
        </p:nvSpPr>
        <p:spPr>
          <a:xfrm>
            <a:off x="4936301" y="2565661"/>
            <a:ext cx="3492600" cy="598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1200"/>
              <a:buNone/>
              <a:defRPr sz="1400">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68" name="Google Shape;68;p15"/>
          <p:cNvSpPr txBox="1">
            <a:spLocks noGrp="1"/>
          </p:cNvSpPr>
          <p:nvPr>
            <p:ph type="title" idx="2" hasCustomPrompt="1"/>
          </p:nvPr>
        </p:nvSpPr>
        <p:spPr>
          <a:xfrm>
            <a:off x="4936301" y="671095"/>
            <a:ext cx="3492600" cy="768900"/>
          </a:xfrm>
          <a:prstGeom prst="rect">
            <a:avLst/>
          </a:prstGeom>
          <a:noFill/>
        </p:spPr>
        <p:txBody>
          <a:bodyPr spcFirstLastPara="1" wrap="square" lIns="91425" tIns="91425" rIns="91425" bIns="91425" anchor="b" anchorCtr="0">
            <a:noAutofit/>
          </a:bodyPr>
          <a:lstStyle>
            <a:lvl1pPr lvl="0" algn="r" rtl="0">
              <a:spcBef>
                <a:spcPts val="0"/>
              </a:spcBef>
              <a:spcAft>
                <a:spcPts val="0"/>
              </a:spcAft>
              <a:buClr>
                <a:schemeClr val="lt1"/>
              </a:buClr>
              <a:buSzPts val="6000"/>
              <a:buNone/>
              <a:defRPr sz="4500">
                <a:solidFill>
                  <a:schemeClr val="dk2"/>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69" name="Google Shape;69;p15"/>
          <p:cNvSpPr txBox="1">
            <a:spLocks noGrp="1"/>
          </p:cNvSpPr>
          <p:nvPr>
            <p:ph type="subTitle" idx="3"/>
          </p:nvPr>
        </p:nvSpPr>
        <p:spPr>
          <a:xfrm>
            <a:off x="4936301" y="1257717"/>
            <a:ext cx="3492600" cy="598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1200"/>
              <a:buNone/>
              <a:defRPr sz="1400">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
        <p:nvSpPr>
          <p:cNvPr id="70" name="Google Shape;70;p15"/>
          <p:cNvSpPr txBox="1">
            <a:spLocks noGrp="1"/>
          </p:cNvSpPr>
          <p:nvPr>
            <p:ph type="title" idx="4" hasCustomPrompt="1"/>
          </p:nvPr>
        </p:nvSpPr>
        <p:spPr>
          <a:xfrm>
            <a:off x="4936301" y="3286983"/>
            <a:ext cx="3492600" cy="768900"/>
          </a:xfrm>
          <a:prstGeom prst="rect">
            <a:avLst/>
          </a:prstGeom>
          <a:noFill/>
        </p:spPr>
        <p:txBody>
          <a:bodyPr spcFirstLastPara="1" wrap="square" lIns="91425" tIns="91425" rIns="91425" bIns="91425" anchor="b" anchorCtr="0">
            <a:noAutofit/>
          </a:bodyPr>
          <a:lstStyle>
            <a:lvl1pPr lvl="0" algn="r" rtl="0">
              <a:spcBef>
                <a:spcPts val="0"/>
              </a:spcBef>
              <a:spcAft>
                <a:spcPts val="0"/>
              </a:spcAft>
              <a:buClr>
                <a:schemeClr val="lt1"/>
              </a:buClr>
              <a:buSzPts val="6000"/>
              <a:buNone/>
              <a:defRPr sz="4500">
                <a:solidFill>
                  <a:schemeClr val="dk2"/>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71" name="Google Shape;71;p15"/>
          <p:cNvSpPr txBox="1">
            <a:spLocks noGrp="1"/>
          </p:cNvSpPr>
          <p:nvPr>
            <p:ph type="subTitle" idx="5"/>
          </p:nvPr>
        </p:nvSpPr>
        <p:spPr>
          <a:xfrm>
            <a:off x="4936300" y="3873598"/>
            <a:ext cx="3492600" cy="598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1200"/>
              <a:buNone/>
              <a:defRPr sz="1400">
                <a:solidFill>
                  <a:schemeClr val="dk1"/>
                </a:solidFill>
              </a:defRPr>
            </a:lvl1pPr>
            <a:lvl2pPr lvl="1" algn="ctr" rtl="0">
              <a:lnSpc>
                <a:spcPct val="100000"/>
              </a:lnSpc>
              <a:spcBef>
                <a:spcPts val="0"/>
              </a:spcBef>
              <a:spcAft>
                <a:spcPts val="0"/>
              </a:spcAft>
              <a:buClr>
                <a:schemeClr val="dk1"/>
              </a:buClr>
              <a:buSzPts val="1200"/>
              <a:buNone/>
              <a:defRPr>
                <a:solidFill>
                  <a:schemeClr val="dk1"/>
                </a:solidFill>
              </a:defRPr>
            </a:lvl2pPr>
            <a:lvl3pPr lvl="2" algn="ctr" rtl="0">
              <a:lnSpc>
                <a:spcPct val="100000"/>
              </a:lnSpc>
              <a:spcBef>
                <a:spcPts val="0"/>
              </a:spcBef>
              <a:spcAft>
                <a:spcPts val="0"/>
              </a:spcAft>
              <a:buClr>
                <a:schemeClr val="dk1"/>
              </a:buClr>
              <a:buSzPts val="1200"/>
              <a:buNone/>
              <a:defRPr>
                <a:solidFill>
                  <a:schemeClr val="dk1"/>
                </a:solidFill>
              </a:defRPr>
            </a:lvl3pPr>
            <a:lvl4pPr lvl="3" algn="ctr" rtl="0">
              <a:lnSpc>
                <a:spcPct val="100000"/>
              </a:lnSpc>
              <a:spcBef>
                <a:spcPts val="0"/>
              </a:spcBef>
              <a:spcAft>
                <a:spcPts val="0"/>
              </a:spcAft>
              <a:buClr>
                <a:schemeClr val="dk1"/>
              </a:buClr>
              <a:buSzPts val="1200"/>
              <a:buNone/>
              <a:defRPr>
                <a:solidFill>
                  <a:schemeClr val="dk1"/>
                </a:solidFill>
              </a:defRPr>
            </a:lvl4pPr>
            <a:lvl5pPr lvl="4" algn="ctr" rtl="0">
              <a:lnSpc>
                <a:spcPct val="100000"/>
              </a:lnSpc>
              <a:spcBef>
                <a:spcPts val="0"/>
              </a:spcBef>
              <a:spcAft>
                <a:spcPts val="0"/>
              </a:spcAft>
              <a:buClr>
                <a:schemeClr val="dk1"/>
              </a:buClr>
              <a:buSzPts val="1200"/>
              <a:buNone/>
              <a:defRPr>
                <a:solidFill>
                  <a:schemeClr val="dk1"/>
                </a:solidFill>
              </a:defRPr>
            </a:lvl5pPr>
            <a:lvl6pPr lvl="5" algn="ctr" rtl="0">
              <a:lnSpc>
                <a:spcPct val="100000"/>
              </a:lnSpc>
              <a:spcBef>
                <a:spcPts val="0"/>
              </a:spcBef>
              <a:spcAft>
                <a:spcPts val="0"/>
              </a:spcAft>
              <a:buClr>
                <a:schemeClr val="dk1"/>
              </a:buClr>
              <a:buSzPts val="1200"/>
              <a:buNone/>
              <a:defRPr>
                <a:solidFill>
                  <a:schemeClr val="dk1"/>
                </a:solidFill>
              </a:defRPr>
            </a:lvl6pPr>
            <a:lvl7pPr lvl="6" algn="ctr" rtl="0">
              <a:lnSpc>
                <a:spcPct val="100000"/>
              </a:lnSpc>
              <a:spcBef>
                <a:spcPts val="0"/>
              </a:spcBef>
              <a:spcAft>
                <a:spcPts val="0"/>
              </a:spcAft>
              <a:buClr>
                <a:schemeClr val="dk1"/>
              </a:buClr>
              <a:buSzPts val="1200"/>
              <a:buNone/>
              <a:defRPr>
                <a:solidFill>
                  <a:schemeClr val="dk1"/>
                </a:solidFill>
              </a:defRPr>
            </a:lvl7pPr>
            <a:lvl8pPr lvl="7" algn="ctr" rtl="0">
              <a:lnSpc>
                <a:spcPct val="100000"/>
              </a:lnSpc>
              <a:spcBef>
                <a:spcPts val="0"/>
              </a:spcBef>
              <a:spcAft>
                <a:spcPts val="0"/>
              </a:spcAft>
              <a:buClr>
                <a:schemeClr val="dk1"/>
              </a:buClr>
              <a:buSzPts val="1200"/>
              <a:buNone/>
              <a:defRPr>
                <a:solidFill>
                  <a:schemeClr val="dk1"/>
                </a:solidFill>
              </a:defRPr>
            </a:lvl8pPr>
            <a:lvl9pPr lvl="8" algn="ctr" rtl="0">
              <a:lnSpc>
                <a:spcPct val="100000"/>
              </a:lnSpc>
              <a:spcBef>
                <a:spcPts val="0"/>
              </a:spcBef>
              <a:spcAft>
                <a:spcPts val="0"/>
              </a:spcAft>
              <a:buClr>
                <a:schemeClr val="dk1"/>
              </a:buClr>
              <a:buSzPts val="1200"/>
              <a:buNone/>
              <a:defRPr>
                <a:solidFill>
                  <a:schemeClr val="dk1"/>
                </a:solidFil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p:cSld name="CUSTOM_8">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4" name="Google Shape;74;p16"/>
          <p:cNvSpPr txBox="1">
            <a:spLocks noGrp="1"/>
          </p:cNvSpPr>
          <p:nvPr>
            <p:ph type="subTitle" idx="1"/>
          </p:nvPr>
        </p:nvSpPr>
        <p:spPr>
          <a:xfrm>
            <a:off x="1993068" y="1608602"/>
            <a:ext cx="6198300" cy="466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Clr>
                <a:srgbClr val="FF0000"/>
              </a:buClr>
              <a:buSzPts val="2400"/>
              <a:buFont typeface="Raleway"/>
              <a:buNone/>
              <a:defRPr sz="1800" b="1">
                <a:latin typeface="Raleway"/>
                <a:ea typeface="Raleway"/>
                <a:cs typeface="Raleway"/>
                <a:sym typeface="Raleway"/>
              </a:defRPr>
            </a:lvl1pPr>
            <a:lvl2pPr lvl="1" rtl="0">
              <a:lnSpc>
                <a:spcPct val="100000"/>
              </a:lnSpc>
              <a:spcBef>
                <a:spcPts val="0"/>
              </a:spcBef>
              <a:spcAft>
                <a:spcPts val="0"/>
              </a:spcAft>
              <a:buClr>
                <a:srgbClr val="FF0000"/>
              </a:buClr>
              <a:buSzPts val="2400"/>
              <a:buFont typeface="Raleway"/>
              <a:buNone/>
              <a:defRPr sz="2400">
                <a:solidFill>
                  <a:srgbClr val="FF0000"/>
                </a:solidFill>
                <a:latin typeface="Raleway"/>
                <a:ea typeface="Raleway"/>
                <a:cs typeface="Raleway"/>
                <a:sym typeface="Raleway"/>
              </a:defRPr>
            </a:lvl2pPr>
            <a:lvl3pPr lvl="2" rtl="0">
              <a:lnSpc>
                <a:spcPct val="100000"/>
              </a:lnSpc>
              <a:spcBef>
                <a:spcPts val="0"/>
              </a:spcBef>
              <a:spcAft>
                <a:spcPts val="0"/>
              </a:spcAft>
              <a:buClr>
                <a:srgbClr val="FF0000"/>
              </a:buClr>
              <a:buSzPts val="2400"/>
              <a:buFont typeface="Raleway"/>
              <a:buNone/>
              <a:defRPr sz="2400">
                <a:solidFill>
                  <a:srgbClr val="FF0000"/>
                </a:solidFill>
                <a:latin typeface="Raleway"/>
                <a:ea typeface="Raleway"/>
                <a:cs typeface="Raleway"/>
                <a:sym typeface="Raleway"/>
              </a:defRPr>
            </a:lvl3pPr>
            <a:lvl4pPr lvl="3" rtl="0">
              <a:lnSpc>
                <a:spcPct val="100000"/>
              </a:lnSpc>
              <a:spcBef>
                <a:spcPts val="0"/>
              </a:spcBef>
              <a:spcAft>
                <a:spcPts val="0"/>
              </a:spcAft>
              <a:buClr>
                <a:srgbClr val="FF0000"/>
              </a:buClr>
              <a:buSzPts val="2400"/>
              <a:buFont typeface="Raleway"/>
              <a:buNone/>
              <a:defRPr sz="2400">
                <a:solidFill>
                  <a:srgbClr val="FF0000"/>
                </a:solidFill>
                <a:latin typeface="Raleway"/>
                <a:ea typeface="Raleway"/>
                <a:cs typeface="Raleway"/>
                <a:sym typeface="Raleway"/>
              </a:defRPr>
            </a:lvl4pPr>
            <a:lvl5pPr lvl="4" rtl="0">
              <a:lnSpc>
                <a:spcPct val="100000"/>
              </a:lnSpc>
              <a:spcBef>
                <a:spcPts val="0"/>
              </a:spcBef>
              <a:spcAft>
                <a:spcPts val="0"/>
              </a:spcAft>
              <a:buClr>
                <a:srgbClr val="FF0000"/>
              </a:buClr>
              <a:buSzPts val="2400"/>
              <a:buFont typeface="Raleway"/>
              <a:buNone/>
              <a:defRPr sz="2400">
                <a:solidFill>
                  <a:srgbClr val="FF0000"/>
                </a:solidFill>
                <a:latin typeface="Raleway"/>
                <a:ea typeface="Raleway"/>
                <a:cs typeface="Raleway"/>
                <a:sym typeface="Raleway"/>
              </a:defRPr>
            </a:lvl5pPr>
            <a:lvl6pPr lvl="5" rtl="0">
              <a:lnSpc>
                <a:spcPct val="100000"/>
              </a:lnSpc>
              <a:spcBef>
                <a:spcPts val="0"/>
              </a:spcBef>
              <a:spcAft>
                <a:spcPts val="0"/>
              </a:spcAft>
              <a:buClr>
                <a:srgbClr val="FF0000"/>
              </a:buClr>
              <a:buSzPts val="2400"/>
              <a:buFont typeface="Raleway"/>
              <a:buNone/>
              <a:defRPr sz="2400">
                <a:solidFill>
                  <a:srgbClr val="FF0000"/>
                </a:solidFill>
                <a:latin typeface="Raleway"/>
                <a:ea typeface="Raleway"/>
                <a:cs typeface="Raleway"/>
                <a:sym typeface="Raleway"/>
              </a:defRPr>
            </a:lvl6pPr>
            <a:lvl7pPr lvl="6" rtl="0">
              <a:lnSpc>
                <a:spcPct val="100000"/>
              </a:lnSpc>
              <a:spcBef>
                <a:spcPts val="0"/>
              </a:spcBef>
              <a:spcAft>
                <a:spcPts val="0"/>
              </a:spcAft>
              <a:buClr>
                <a:srgbClr val="FF0000"/>
              </a:buClr>
              <a:buSzPts val="2400"/>
              <a:buFont typeface="Raleway"/>
              <a:buNone/>
              <a:defRPr sz="2400">
                <a:solidFill>
                  <a:srgbClr val="FF0000"/>
                </a:solidFill>
                <a:latin typeface="Raleway"/>
                <a:ea typeface="Raleway"/>
                <a:cs typeface="Raleway"/>
                <a:sym typeface="Raleway"/>
              </a:defRPr>
            </a:lvl7pPr>
            <a:lvl8pPr lvl="7" rtl="0">
              <a:lnSpc>
                <a:spcPct val="100000"/>
              </a:lnSpc>
              <a:spcBef>
                <a:spcPts val="0"/>
              </a:spcBef>
              <a:spcAft>
                <a:spcPts val="0"/>
              </a:spcAft>
              <a:buClr>
                <a:srgbClr val="FF0000"/>
              </a:buClr>
              <a:buSzPts val="2400"/>
              <a:buFont typeface="Raleway"/>
              <a:buNone/>
              <a:defRPr sz="2400">
                <a:solidFill>
                  <a:srgbClr val="FF0000"/>
                </a:solidFill>
                <a:latin typeface="Raleway"/>
                <a:ea typeface="Raleway"/>
                <a:cs typeface="Raleway"/>
                <a:sym typeface="Raleway"/>
              </a:defRPr>
            </a:lvl8pPr>
            <a:lvl9pPr lvl="8" rtl="0">
              <a:lnSpc>
                <a:spcPct val="100000"/>
              </a:lnSpc>
              <a:spcBef>
                <a:spcPts val="0"/>
              </a:spcBef>
              <a:spcAft>
                <a:spcPts val="0"/>
              </a:spcAft>
              <a:buClr>
                <a:srgbClr val="FF0000"/>
              </a:buClr>
              <a:buSzPts val="2400"/>
              <a:buFont typeface="Raleway"/>
              <a:buNone/>
              <a:defRPr sz="2400">
                <a:solidFill>
                  <a:srgbClr val="FF0000"/>
                </a:solidFill>
                <a:latin typeface="Raleway"/>
                <a:ea typeface="Raleway"/>
                <a:cs typeface="Raleway"/>
                <a:sym typeface="Raleway"/>
              </a:defRPr>
            </a:lvl9pPr>
          </a:lstStyle>
          <a:p>
            <a:endParaRPr/>
          </a:p>
        </p:txBody>
      </p:sp>
      <p:sp>
        <p:nvSpPr>
          <p:cNvPr id="75" name="Google Shape;75;p16"/>
          <p:cNvSpPr txBox="1">
            <a:spLocks noGrp="1"/>
          </p:cNvSpPr>
          <p:nvPr>
            <p:ph type="subTitle" idx="2"/>
          </p:nvPr>
        </p:nvSpPr>
        <p:spPr>
          <a:xfrm>
            <a:off x="1993068" y="2752101"/>
            <a:ext cx="6198300" cy="466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Clr>
                <a:srgbClr val="FF0000"/>
              </a:buClr>
              <a:buSzPts val="2400"/>
              <a:buFont typeface="Raleway"/>
              <a:buNone/>
              <a:defRPr sz="1800" b="1">
                <a:latin typeface="Raleway"/>
                <a:ea typeface="Raleway"/>
                <a:cs typeface="Raleway"/>
                <a:sym typeface="Raleway"/>
              </a:defRPr>
            </a:lvl1pPr>
            <a:lvl2pPr lvl="1" rtl="0">
              <a:lnSpc>
                <a:spcPct val="100000"/>
              </a:lnSpc>
              <a:spcBef>
                <a:spcPts val="0"/>
              </a:spcBef>
              <a:spcAft>
                <a:spcPts val="0"/>
              </a:spcAft>
              <a:buClr>
                <a:srgbClr val="FF0000"/>
              </a:buClr>
              <a:buSzPts val="2400"/>
              <a:buFont typeface="Raleway"/>
              <a:buNone/>
              <a:defRPr sz="2400">
                <a:solidFill>
                  <a:srgbClr val="FF0000"/>
                </a:solidFill>
                <a:latin typeface="Raleway"/>
                <a:ea typeface="Raleway"/>
                <a:cs typeface="Raleway"/>
                <a:sym typeface="Raleway"/>
              </a:defRPr>
            </a:lvl2pPr>
            <a:lvl3pPr lvl="2" rtl="0">
              <a:lnSpc>
                <a:spcPct val="100000"/>
              </a:lnSpc>
              <a:spcBef>
                <a:spcPts val="0"/>
              </a:spcBef>
              <a:spcAft>
                <a:spcPts val="0"/>
              </a:spcAft>
              <a:buClr>
                <a:srgbClr val="FF0000"/>
              </a:buClr>
              <a:buSzPts val="2400"/>
              <a:buFont typeface="Raleway"/>
              <a:buNone/>
              <a:defRPr sz="2400">
                <a:solidFill>
                  <a:srgbClr val="FF0000"/>
                </a:solidFill>
                <a:latin typeface="Raleway"/>
                <a:ea typeface="Raleway"/>
                <a:cs typeface="Raleway"/>
                <a:sym typeface="Raleway"/>
              </a:defRPr>
            </a:lvl3pPr>
            <a:lvl4pPr lvl="3" rtl="0">
              <a:lnSpc>
                <a:spcPct val="100000"/>
              </a:lnSpc>
              <a:spcBef>
                <a:spcPts val="0"/>
              </a:spcBef>
              <a:spcAft>
                <a:spcPts val="0"/>
              </a:spcAft>
              <a:buClr>
                <a:srgbClr val="FF0000"/>
              </a:buClr>
              <a:buSzPts val="2400"/>
              <a:buFont typeface="Raleway"/>
              <a:buNone/>
              <a:defRPr sz="2400">
                <a:solidFill>
                  <a:srgbClr val="FF0000"/>
                </a:solidFill>
                <a:latin typeface="Raleway"/>
                <a:ea typeface="Raleway"/>
                <a:cs typeface="Raleway"/>
                <a:sym typeface="Raleway"/>
              </a:defRPr>
            </a:lvl4pPr>
            <a:lvl5pPr lvl="4" rtl="0">
              <a:lnSpc>
                <a:spcPct val="100000"/>
              </a:lnSpc>
              <a:spcBef>
                <a:spcPts val="0"/>
              </a:spcBef>
              <a:spcAft>
                <a:spcPts val="0"/>
              </a:spcAft>
              <a:buClr>
                <a:srgbClr val="FF0000"/>
              </a:buClr>
              <a:buSzPts val="2400"/>
              <a:buFont typeface="Raleway"/>
              <a:buNone/>
              <a:defRPr sz="2400">
                <a:solidFill>
                  <a:srgbClr val="FF0000"/>
                </a:solidFill>
                <a:latin typeface="Raleway"/>
                <a:ea typeface="Raleway"/>
                <a:cs typeface="Raleway"/>
                <a:sym typeface="Raleway"/>
              </a:defRPr>
            </a:lvl5pPr>
            <a:lvl6pPr lvl="5" rtl="0">
              <a:lnSpc>
                <a:spcPct val="100000"/>
              </a:lnSpc>
              <a:spcBef>
                <a:spcPts val="0"/>
              </a:spcBef>
              <a:spcAft>
                <a:spcPts val="0"/>
              </a:spcAft>
              <a:buClr>
                <a:srgbClr val="FF0000"/>
              </a:buClr>
              <a:buSzPts val="2400"/>
              <a:buFont typeface="Raleway"/>
              <a:buNone/>
              <a:defRPr sz="2400">
                <a:solidFill>
                  <a:srgbClr val="FF0000"/>
                </a:solidFill>
                <a:latin typeface="Raleway"/>
                <a:ea typeface="Raleway"/>
                <a:cs typeface="Raleway"/>
                <a:sym typeface="Raleway"/>
              </a:defRPr>
            </a:lvl6pPr>
            <a:lvl7pPr lvl="6" rtl="0">
              <a:lnSpc>
                <a:spcPct val="100000"/>
              </a:lnSpc>
              <a:spcBef>
                <a:spcPts val="0"/>
              </a:spcBef>
              <a:spcAft>
                <a:spcPts val="0"/>
              </a:spcAft>
              <a:buClr>
                <a:srgbClr val="FF0000"/>
              </a:buClr>
              <a:buSzPts val="2400"/>
              <a:buFont typeface="Raleway"/>
              <a:buNone/>
              <a:defRPr sz="2400">
                <a:solidFill>
                  <a:srgbClr val="FF0000"/>
                </a:solidFill>
                <a:latin typeface="Raleway"/>
                <a:ea typeface="Raleway"/>
                <a:cs typeface="Raleway"/>
                <a:sym typeface="Raleway"/>
              </a:defRPr>
            </a:lvl7pPr>
            <a:lvl8pPr lvl="7" rtl="0">
              <a:lnSpc>
                <a:spcPct val="100000"/>
              </a:lnSpc>
              <a:spcBef>
                <a:spcPts val="0"/>
              </a:spcBef>
              <a:spcAft>
                <a:spcPts val="0"/>
              </a:spcAft>
              <a:buClr>
                <a:srgbClr val="FF0000"/>
              </a:buClr>
              <a:buSzPts val="2400"/>
              <a:buFont typeface="Raleway"/>
              <a:buNone/>
              <a:defRPr sz="2400">
                <a:solidFill>
                  <a:srgbClr val="FF0000"/>
                </a:solidFill>
                <a:latin typeface="Raleway"/>
                <a:ea typeface="Raleway"/>
                <a:cs typeface="Raleway"/>
                <a:sym typeface="Raleway"/>
              </a:defRPr>
            </a:lvl8pPr>
            <a:lvl9pPr lvl="8" rtl="0">
              <a:lnSpc>
                <a:spcPct val="100000"/>
              </a:lnSpc>
              <a:spcBef>
                <a:spcPts val="0"/>
              </a:spcBef>
              <a:spcAft>
                <a:spcPts val="0"/>
              </a:spcAft>
              <a:buClr>
                <a:srgbClr val="FF0000"/>
              </a:buClr>
              <a:buSzPts val="2400"/>
              <a:buFont typeface="Raleway"/>
              <a:buNone/>
              <a:defRPr sz="2400">
                <a:solidFill>
                  <a:srgbClr val="FF0000"/>
                </a:solidFill>
                <a:latin typeface="Raleway"/>
                <a:ea typeface="Raleway"/>
                <a:cs typeface="Raleway"/>
                <a:sym typeface="Raleway"/>
              </a:defRPr>
            </a:lvl9pPr>
          </a:lstStyle>
          <a:p>
            <a:endParaRPr/>
          </a:p>
        </p:txBody>
      </p:sp>
      <p:sp>
        <p:nvSpPr>
          <p:cNvPr id="76" name="Google Shape;76;p16"/>
          <p:cNvSpPr txBox="1">
            <a:spLocks noGrp="1"/>
          </p:cNvSpPr>
          <p:nvPr>
            <p:ph type="subTitle" idx="3"/>
          </p:nvPr>
        </p:nvSpPr>
        <p:spPr>
          <a:xfrm>
            <a:off x="1993068" y="3895600"/>
            <a:ext cx="6198300" cy="466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Clr>
                <a:srgbClr val="FF0000"/>
              </a:buClr>
              <a:buSzPts val="2400"/>
              <a:buFont typeface="Raleway"/>
              <a:buNone/>
              <a:defRPr sz="1800" b="1">
                <a:latin typeface="Raleway"/>
                <a:ea typeface="Raleway"/>
                <a:cs typeface="Raleway"/>
                <a:sym typeface="Raleway"/>
              </a:defRPr>
            </a:lvl1pPr>
            <a:lvl2pPr lvl="1" rtl="0">
              <a:lnSpc>
                <a:spcPct val="100000"/>
              </a:lnSpc>
              <a:spcBef>
                <a:spcPts val="0"/>
              </a:spcBef>
              <a:spcAft>
                <a:spcPts val="0"/>
              </a:spcAft>
              <a:buClr>
                <a:srgbClr val="FF0000"/>
              </a:buClr>
              <a:buSzPts val="2400"/>
              <a:buFont typeface="Raleway"/>
              <a:buNone/>
              <a:defRPr sz="2400">
                <a:solidFill>
                  <a:srgbClr val="FF0000"/>
                </a:solidFill>
                <a:latin typeface="Raleway"/>
                <a:ea typeface="Raleway"/>
                <a:cs typeface="Raleway"/>
                <a:sym typeface="Raleway"/>
              </a:defRPr>
            </a:lvl2pPr>
            <a:lvl3pPr lvl="2" rtl="0">
              <a:lnSpc>
                <a:spcPct val="100000"/>
              </a:lnSpc>
              <a:spcBef>
                <a:spcPts val="0"/>
              </a:spcBef>
              <a:spcAft>
                <a:spcPts val="0"/>
              </a:spcAft>
              <a:buClr>
                <a:srgbClr val="FF0000"/>
              </a:buClr>
              <a:buSzPts val="2400"/>
              <a:buFont typeface="Raleway"/>
              <a:buNone/>
              <a:defRPr sz="2400">
                <a:solidFill>
                  <a:srgbClr val="FF0000"/>
                </a:solidFill>
                <a:latin typeface="Raleway"/>
                <a:ea typeface="Raleway"/>
                <a:cs typeface="Raleway"/>
                <a:sym typeface="Raleway"/>
              </a:defRPr>
            </a:lvl3pPr>
            <a:lvl4pPr lvl="3" rtl="0">
              <a:lnSpc>
                <a:spcPct val="100000"/>
              </a:lnSpc>
              <a:spcBef>
                <a:spcPts val="0"/>
              </a:spcBef>
              <a:spcAft>
                <a:spcPts val="0"/>
              </a:spcAft>
              <a:buClr>
                <a:srgbClr val="FF0000"/>
              </a:buClr>
              <a:buSzPts val="2400"/>
              <a:buFont typeface="Raleway"/>
              <a:buNone/>
              <a:defRPr sz="2400">
                <a:solidFill>
                  <a:srgbClr val="FF0000"/>
                </a:solidFill>
                <a:latin typeface="Raleway"/>
                <a:ea typeface="Raleway"/>
                <a:cs typeface="Raleway"/>
                <a:sym typeface="Raleway"/>
              </a:defRPr>
            </a:lvl4pPr>
            <a:lvl5pPr lvl="4" rtl="0">
              <a:lnSpc>
                <a:spcPct val="100000"/>
              </a:lnSpc>
              <a:spcBef>
                <a:spcPts val="0"/>
              </a:spcBef>
              <a:spcAft>
                <a:spcPts val="0"/>
              </a:spcAft>
              <a:buClr>
                <a:srgbClr val="FF0000"/>
              </a:buClr>
              <a:buSzPts val="2400"/>
              <a:buFont typeface="Raleway"/>
              <a:buNone/>
              <a:defRPr sz="2400">
                <a:solidFill>
                  <a:srgbClr val="FF0000"/>
                </a:solidFill>
                <a:latin typeface="Raleway"/>
                <a:ea typeface="Raleway"/>
                <a:cs typeface="Raleway"/>
                <a:sym typeface="Raleway"/>
              </a:defRPr>
            </a:lvl5pPr>
            <a:lvl6pPr lvl="5" rtl="0">
              <a:lnSpc>
                <a:spcPct val="100000"/>
              </a:lnSpc>
              <a:spcBef>
                <a:spcPts val="0"/>
              </a:spcBef>
              <a:spcAft>
                <a:spcPts val="0"/>
              </a:spcAft>
              <a:buClr>
                <a:srgbClr val="FF0000"/>
              </a:buClr>
              <a:buSzPts val="2400"/>
              <a:buFont typeface="Raleway"/>
              <a:buNone/>
              <a:defRPr sz="2400">
                <a:solidFill>
                  <a:srgbClr val="FF0000"/>
                </a:solidFill>
                <a:latin typeface="Raleway"/>
                <a:ea typeface="Raleway"/>
                <a:cs typeface="Raleway"/>
                <a:sym typeface="Raleway"/>
              </a:defRPr>
            </a:lvl6pPr>
            <a:lvl7pPr lvl="6" rtl="0">
              <a:lnSpc>
                <a:spcPct val="100000"/>
              </a:lnSpc>
              <a:spcBef>
                <a:spcPts val="0"/>
              </a:spcBef>
              <a:spcAft>
                <a:spcPts val="0"/>
              </a:spcAft>
              <a:buClr>
                <a:srgbClr val="FF0000"/>
              </a:buClr>
              <a:buSzPts val="2400"/>
              <a:buFont typeface="Raleway"/>
              <a:buNone/>
              <a:defRPr sz="2400">
                <a:solidFill>
                  <a:srgbClr val="FF0000"/>
                </a:solidFill>
                <a:latin typeface="Raleway"/>
                <a:ea typeface="Raleway"/>
                <a:cs typeface="Raleway"/>
                <a:sym typeface="Raleway"/>
              </a:defRPr>
            </a:lvl7pPr>
            <a:lvl8pPr lvl="7" rtl="0">
              <a:lnSpc>
                <a:spcPct val="100000"/>
              </a:lnSpc>
              <a:spcBef>
                <a:spcPts val="0"/>
              </a:spcBef>
              <a:spcAft>
                <a:spcPts val="0"/>
              </a:spcAft>
              <a:buClr>
                <a:srgbClr val="FF0000"/>
              </a:buClr>
              <a:buSzPts val="2400"/>
              <a:buFont typeface="Raleway"/>
              <a:buNone/>
              <a:defRPr sz="2400">
                <a:solidFill>
                  <a:srgbClr val="FF0000"/>
                </a:solidFill>
                <a:latin typeface="Raleway"/>
                <a:ea typeface="Raleway"/>
                <a:cs typeface="Raleway"/>
                <a:sym typeface="Raleway"/>
              </a:defRPr>
            </a:lvl8pPr>
            <a:lvl9pPr lvl="8" rtl="0">
              <a:lnSpc>
                <a:spcPct val="100000"/>
              </a:lnSpc>
              <a:spcBef>
                <a:spcPts val="0"/>
              </a:spcBef>
              <a:spcAft>
                <a:spcPts val="0"/>
              </a:spcAft>
              <a:buClr>
                <a:srgbClr val="FF0000"/>
              </a:buClr>
              <a:buSzPts val="2400"/>
              <a:buFont typeface="Raleway"/>
              <a:buNone/>
              <a:defRPr sz="2400">
                <a:solidFill>
                  <a:srgbClr val="FF0000"/>
                </a:solidFill>
                <a:latin typeface="Raleway"/>
                <a:ea typeface="Raleway"/>
                <a:cs typeface="Raleway"/>
                <a:sym typeface="Raleway"/>
              </a:defRPr>
            </a:lvl9pPr>
          </a:lstStyle>
          <a:p>
            <a:endParaRPr/>
          </a:p>
        </p:txBody>
      </p:sp>
      <p:sp>
        <p:nvSpPr>
          <p:cNvPr id="77" name="Google Shape;77;p16"/>
          <p:cNvSpPr txBox="1">
            <a:spLocks noGrp="1"/>
          </p:cNvSpPr>
          <p:nvPr>
            <p:ph type="subTitle" idx="4"/>
          </p:nvPr>
        </p:nvSpPr>
        <p:spPr>
          <a:xfrm>
            <a:off x="1985625" y="1211225"/>
            <a:ext cx="6198300" cy="458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78" name="Google Shape;78;p16"/>
          <p:cNvSpPr txBox="1">
            <a:spLocks noGrp="1"/>
          </p:cNvSpPr>
          <p:nvPr>
            <p:ph type="subTitle" idx="5"/>
          </p:nvPr>
        </p:nvSpPr>
        <p:spPr>
          <a:xfrm>
            <a:off x="1985625" y="2354729"/>
            <a:ext cx="6198300" cy="458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79" name="Google Shape;79;p16"/>
          <p:cNvSpPr txBox="1">
            <a:spLocks noGrp="1"/>
          </p:cNvSpPr>
          <p:nvPr>
            <p:ph type="subTitle" idx="6"/>
          </p:nvPr>
        </p:nvSpPr>
        <p:spPr>
          <a:xfrm>
            <a:off x="1985625" y="3498232"/>
            <a:ext cx="6198300" cy="458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80" name="Google Shape;80;p16"/>
          <p:cNvSpPr/>
          <p:nvPr/>
        </p:nvSpPr>
        <p:spPr>
          <a:xfrm>
            <a:off x="-5050" y="4703625"/>
            <a:ext cx="9144000" cy="4872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hree columns 1">
  <p:cSld name="CUSTOM_6">
    <p:spTree>
      <p:nvGrpSpPr>
        <p:cNvPr id="1" name="Shape 81"/>
        <p:cNvGrpSpPr/>
        <p:nvPr/>
      </p:nvGrpSpPr>
      <p:grpSpPr>
        <a:xfrm>
          <a:off x="0" y="0"/>
          <a:ext cx="0" cy="0"/>
          <a:chOff x="0" y="0"/>
          <a:chExt cx="0" cy="0"/>
        </a:xfrm>
      </p:grpSpPr>
      <p:sp>
        <p:nvSpPr>
          <p:cNvPr id="82" name="Google Shape;82;p1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3" name="Google Shape;83;p17"/>
          <p:cNvSpPr txBox="1">
            <a:spLocks noGrp="1"/>
          </p:cNvSpPr>
          <p:nvPr>
            <p:ph type="subTitle" idx="1"/>
          </p:nvPr>
        </p:nvSpPr>
        <p:spPr>
          <a:xfrm>
            <a:off x="937625" y="2184114"/>
            <a:ext cx="2175300" cy="166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84" name="Google Shape;84;p17"/>
          <p:cNvSpPr txBox="1">
            <a:spLocks noGrp="1"/>
          </p:cNvSpPr>
          <p:nvPr>
            <p:ph type="subTitle" idx="2"/>
          </p:nvPr>
        </p:nvSpPr>
        <p:spPr>
          <a:xfrm>
            <a:off x="3484347" y="2184114"/>
            <a:ext cx="2175300" cy="166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85" name="Google Shape;85;p17"/>
          <p:cNvSpPr txBox="1">
            <a:spLocks noGrp="1"/>
          </p:cNvSpPr>
          <p:nvPr>
            <p:ph type="subTitle" idx="3"/>
          </p:nvPr>
        </p:nvSpPr>
        <p:spPr>
          <a:xfrm>
            <a:off x="6031075" y="2184114"/>
            <a:ext cx="2175300" cy="166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86" name="Google Shape;86;p17"/>
          <p:cNvSpPr txBox="1">
            <a:spLocks noGrp="1"/>
          </p:cNvSpPr>
          <p:nvPr>
            <p:ph type="subTitle" idx="4"/>
          </p:nvPr>
        </p:nvSpPr>
        <p:spPr>
          <a:xfrm>
            <a:off x="937625" y="1730489"/>
            <a:ext cx="2175300" cy="4302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a:solidFill>
                  <a:schemeClr val="dk1"/>
                </a:solidFill>
                <a:latin typeface="Familjen Grotesk"/>
                <a:ea typeface="Familjen Grotesk"/>
                <a:cs typeface="Familjen Grotesk"/>
                <a:sym typeface="Familjen Grotesk"/>
              </a:defRPr>
            </a:lvl1pPr>
            <a:lvl2pPr lvl="1" algn="ctr" rtl="0">
              <a:lnSpc>
                <a:spcPct val="100000"/>
              </a:lnSpc>
              <a:spcBef>
                <a:spcPts val="0"/>
              </a:spcBef>
              <a:spcAft>
                <a:spcPts val="0"/>
              </a:spcAft>
              <a:buSzPts val="2400"/>
              <a:buFont typeface="Raleway"/>
              <a:buNone/>
              <a:defRPr sz="2400">
                <a:latin typeface="Raleway"/>
                <a:ea typeface="Raleway"/>
                <a:cs typeface="Raleway"/>
                <a:sym typeface="Raleway"/>
              </a:defRPr>
            </a:lvl2pPr>
            <a:lvl3pPr lvl="2" algn="ctr" rtl="0">
              <a:lnSpc>
                <a:spcPct val="100000"/>
              </a:lnSpc>
              <a:spcBef>
                <a:spcPts val="0"/>
              </a:spcBef>
              <a:spcAft>
                <a:spcPts val="0"/>
              </a:spcAft>
              <a:buSzPts val="2400"/>
              <a:buFont typeface="Raleway"/>
              <a:buNone/>
              <a:defRPr sz="2400">
                <a:latin typeface="Raleway"/>
                <a:ea typeface="Raleway"/>
                <a:cs typeface="Raleway"/>
                <a:sym typeface="Raleway"/>
              </a:defRPr>
            </a:lvl3pPr>
            <a:lvl4pPr lvl="3" algn="ctr" rtl="0">
              <a:lnSpc>
                <a:spcPct val="100000"/>
              </a:lnSpc>
              <a:spcBef>
                <a:spcPts val="0"/>
              </a:spcBef>
              <a:spcAft>
                <a:spcPts val="0"/>
              </a:spcAft>
              <a:buSzPts val="2400"/>
              <a:buFont typeface="Raleway"/>
              <a:buNone/>
              <a:defRPr sz="2400">
                <a:latin typeface="Raleway"/>
                <a:ea typeface="Raleway"/>
                <a:cs typeface="Raleway"/>
                <a:sym typeface="Raleway"/>
              </a:defRPr>
            </a:lvl4pPr>
            <a:lvl5pPr lvl="4" algn="ctr" rtl="0">
              <a:lnSpc>
                <a:spcPct val="100000"/>
              </a:lnSpc>
              <a:spcBef>
                <a:spcPts val="0"/>
              </a:spcBef>
              <a:spcAft>
                <a:spcPts val="0"/>
              </a:spcAft>
              <a:buSzPts val="2400"/>
              <a:buFont typeface="Raleway"/>
              <a:buNone/>
              <a:defRPr sz="2400">
                <a:latin typeface="Raleway"/>
                <a:ea typeface="Raleway"/>
                <a:cs typeface="Raleway"/>
                <a:sym typeface="Raleway"/>
              </a:defRPr>
            </a:lvl5pPr>
            <a:lvl6pPr lvl="5" algn="ctr" rtl="0">
              <a:lnSpc>
                <a:spcPct val="100000"/>
              </a:lnSpc>
              <a:spcBef>
                <a:spcPts val="0"/>
              </a:spcBef>
              <a:spcAft>
                <a:spcPts val="0"/>
              </a:spcAft>
              <a:buSzPts val="2400"/>
              <a:buFont typeface="Raleway"/>
              <a:buNone/>
              <a:defRPr sz="2400">
                <a:latin typeface="Raleway"/>
                <a:ea typeface="Raleway"/>
                <a:cs typeface="Raleway"/>
                <a:sym typeface="Raleway"/>
              </a:defRPr>
            </a:lvl6pPr>
            <a:lvl7pPr lvl="6" algn="ctr" rtl="0">
              <a:lnSpc>
                <a:spcPct val="100000"/>
              </a:lnSpc>
              <a:spcBef>
                <a:spcPts val="0"/>
              </a:spcBef>
              <a:spcAft>
                <a:spcPts val="0"/>
              </a:spcAft>
              <a:buSzPts val="2400"/>
              <a:buFont typeface="Raleway"/>
              <a:buNone/>
              <a:defRPr sz="2400">
                <a:latin typeface="Raleway"/>
                <a:ea typeface="Raleway"/>
                <a:cs typeface="Raleway"/>
                <a:sym typeface="Raleway"/>
              </a:defRPr>
            </a:lvl7pPr>
            <a:lvl8pPr lvl="7" algn="ctr" rtl="0">
              <a:lnSpc>
                <a:spcPct val="100000"/>
              </a:lnSpc>
              <a:spcBef>
                <a:spcPts val="0"/>
              </a:spcBef>
              <a:spcAft>
                <a:spcPts val="0"/>
              </a:spcAft>
              <a:buSzPts val="2400"/>
              <a:buFont typeface="Raleway"/>
              <a:buNone/>
              <a:defRPr sz="2400">
                <a:latin typeface="Raleway"/>
                <a:ea typeface="Raleway"/>
                <a:cs typeface="Raleway"/>
                <a:sym typeface="Raleway"/>
              </a:defRPr>
            </a:lvl8pPr>
            <a:lvl9pPr lvl="8" algn="ctr"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87" name="Google Shape;87;p17"/>
          <p:cNvSpPr txBox="1">
            <a:spLocks noGrp="1"/>
          </p:cNvSpPr>
          <p:nvPr>
            <p:ph type="subTitle" idx="5"/>
          </p:nvPr>
        </p:nvSpPr>
        <p:spPr>
          <a:xfrm>
            <a:off x="3484350" y="1730489"/>
            <a:ext cx="2175300" cy="4302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a:solidFill>
                  <a:schemeClr val="dk1"/>
                </a:solidFill>
                <a:latin typeface="Familjen Grotesk"/>
                <a:ea typeface="Familjen Grotesk"/>
                <a:cs typeface="Familjen Grotesk"/>
                <a:sym typeface="Familjen Grotesk"/>
              </a:defRPr>
            </a:lvl1pPr>
            <a:lvl2pPr lvl="1" algn="ctr" rtl="0">
              <a:lnSpc>
                <a:spcPct val="100000"/>
              </a:lnSpc>
              <a:spcBef>
                <a:spcPts val="0"/>
              </a:spcBef>
              <a:spcAft>
                <a:spcPts val="0"/>
              </a:spcAft>
              <a:buSzPts val="2400"/>
              <a:buFont typeface="Raleway"/>
              <a:buNone/>
              <a:defRPr sz="2400">
                <a:latin typeface="Raleway"/>
                <a:ea typeface="Raleway"/>
                <a:cs typeface="Raleway"/>
                <a:sym typeface="Raleway"/>
              </a:defRPr>
            </a:lvl2pPr>
            <a:lvl3pPr lvl="2" algn="ctr" rtl="0">
              <a:lnSpc>
                <a:spcPct val="100000"/>
              </a:lnSpc>
              <a:spcBef>
                <a:spcPts val="0"/>
              </a:spcBef>
              <a:spcAft>
                <a:spcPts val="0"/>
              </a:spcAft>
              <a:buSzPts val="2400"/>
              <a:buFont typeface="Raleway"/>
              <a:buNone/>
              <a:defRPr sz="2400">
                <a:latin typeface="Raleway"/>
                <a:ea typeface="Raleway"/>
                <a:cs typeface="Raleway"/>
                <a:sym typeface="Raleway"/>
              </a:defRPr>
            </a:lvl3pPr>
            <a:lvl4pPr lvl="3" algn="ctr" rtl="0">
              <a:lnSpc>
                <a:spcPct val="100000"/>
              </a:lnSpc>
              <a:spcBef>
                <a:spcPts val="0"/>
              </a:spcBef>
              <a:spcAft>
                <a:spcPts val="0"/>
              </a:spcAft>
              <a:buSzPts val="2400"/>
              <a:buFont typeface="Raleway"/>
              <a:buNone/>
              <a:defRPr sz="2400">
                <a:latin typeface="Raleway"/>
                <a:ea typeface="Raleway"/>
                <a:cs typeface="Raleway"/>
                <a:sym typeface="Raleway"/>
              </a:defRPr>
            </a:lvl4pPr>
            <a:lvl5pPr lvl="4" algn="ctr" rtl="0">
              <a:lnSpc>
                <a:spcPct val="100000"/>
              </a:lnSpc>
              <a:spcBef>
                <a:spcPts val="0"/>
              </a:spcBef>
              <a:spcAft>
                <a:spcPts val="0"/>
              </a:spcAft>
              <a:buSzPts val="2400"/>
              <a:buFont typeface="Raleway"/>
              <a:buNone/>
              <a:defRPr sz="2400">
                <a:latin typeface="Raleway"/>
                <a:ea typeface="Raleway"/>
                <a:cs typeface="Raleway"/>
                <a:sym typeface="Raleway"/>
              </a:defRPr>
            </a:lvl5pPr>
            <a:lvl6pPr lvl="5" algn="ctr" rtl="0">
              <a:lnSpc>
                <a:spcPct val="100000"/>
              </a:lnSpc>
              <a:spcBef>
                <a:spcPts val="0"/>
              </a:spcBef>
              <a:spcAft>
                <a:spcPts val="0"/>
              </a:spcAft>
              <a:buSzPts val="2400"/>
              <a:buFont typeface="Raleway"/>
              <a:buNone/>
              <a:defRPr sz="2400">
                <a:latin typeface="Raleway"/>
                <a:ea typeface="Raleway"/>
                <a:cs typeface="Raleway"/>
                <a:sym typeface="Raleway"/>
              </a:defRPr>
            </a:lvl6pPr>
            <a:lvl7pPr lvl="6" algn="ctr" rtl="0">
              <a:lnSpc>
                <a:spcPct val="100000"/>
              </a:lnSpc>
              <a:spcBef>
                <a:spcPts val="0"/>
              </a:spcBef>
              <a:spcAft>
                <a:spcPts val="0"/>
              </a:spcAft>
              <a:buSzPts val="2400"/>
              <a:buFont typeface="Raleway"/>
              <a:buNone/>
              <a:defRPr sz="2400">
                <a:latin typeface="Raleway"/>
                <a:ea typeface="Raleway"/>
                <a:cs typeface="Raleway"/>
                <a:sym typeface="Raleway"/>
              </a:defRPr>
            </a:lvl7pPr>
            <a:lvl8pPr lvl="7" algn="ctr" rtl="0">
              <a:lnSpc>
                <a:spcPct val="100000"/>
              </a:lnSpc>
              <a:spcBef>
                <a:spcPts val="0"/>
              </a:spcBef>
              <a:spcAft>
                <a:spcPts val="0"/>
              </a:spcAft>
              <a:buSzPts val="2400"/>
              <a:buFont typeface="Raleway"/>
              <a:buNone/>
              <a:defRPr sz="2400">
                <a:latin typeface="Raleway"/>
                <a:ea typeface="Raleway"/>
                <a:cs typeface="Raleway"/>
                <a:sym typeface="Raleway"/>
              </a:defRPr>
            </a:lvl8pPr>
            <a:lvl9pPr lvl="8" algn="ctr"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88" name="Google Shape;88;p17"/>
          <p:cNvSpPr txBox="1">
            <a:spLocks noGrp="1"/>
          </p:cNvSpPr>
          <p:nvPr>
            <p:ph type="subTitle" idx="6"/>
          </p:nvPr>
        </p:nvSpPr>
        <p:spPr>
          <a:xfrm>
            <a:off x="6031075" y="1730489"/>
            <a:ext cx="2175300" cy="4302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a:solidFill>
                  <a:schemeClr val="dk1"/>
                </a:solidFill>
                <a:latin typeface="Familjen Grotesk"/>
                <a:ea typeface="Familjen Grotesk"/>
                <a:cs typeface="Familjen Grotesk"/>
                <a:sym typeface="Familjen Grotesk"/>
              </a:defRPr>
            </a:lvl1pPr>
            <a:lvl2pPr lvl="1" algn="ctr" rtl="0">
              <a:lnSpc>
                <a:spcPct val="100000"/>
              </a:lnSpc>
              <a:spcBef>
                <a:spcPts val="0"/>
              </a:spcBef>
              <a:spcAft>
                <a:spcPts val="0"/>
              </a:spcAft>
              <a:buSzPts val="2400"/>
              <a:buFont typeface="Raleway"/>
              <a:buNone/>
              <a:defRPr sz="2400">
                <a:latin typeface="Raleway"/>
                <a:ea typeface="Raleway"/>
                <a:cs typeface="Raleway"/>
                <a:sym typeface="Raleway"/>
              </a:defRPr>
            </a:lvl2pPr>
            <a:lvl3pPr lvl="2" algn="ctr" rtl="0">
              <a:lnSpc>
                <a:spcPct val="100000"/>
              </a:lnSpc>
              <a:spcBef>
                <a:spcPts val="0"/>
              </a:spcBef>
              <a:spcAft>
                <a:spcPts val="0"/>
              </a:spcAft>
              <a:buSzPts val="2400"/>
              <a:buFont typeface="Raleway"/>
              <a:buNone/>
              <a:defRPr sz="2400">
                <a:latin typeface="Raleway"/>
                <a:ea typeface="Raleway"/>
                <a:cs typeface="Raleway"/>
                <a:sym typeface="Raleway"/>
              </a:defRPr>
            </a:lvl3pPr>
            <a:lvl4pPr lvl="3" algn="ctr" rtl="0">
              <a:lnSpc>
                <a:spcPct val="100000"/>
              </a:lnSpc>
              <a:spcBef>
                <a:spcPts val="0"/>
              </a:spcBef>
              <a:spcAft>
                <a:spcPts val="0"/>
              </a:spcAft>
              <a:buSzPts val="2400"/>
              <a:buFont typeface="Raleway"/>
              <a:buNone/>
              <a:defRPr sz="2400">
                <a:latin typeface="Raleway"/>
                <a:ea typeface="Raleway"/>
                <a:cs typeface="Raleway"/>
                <a:sym typeface="Raleway"/>
              </a:defRPr>
            </a:lvl4pPr>
            <a:lvl5pPr lvl="4" algn="ctr" rtl="0">
              <a:lnSpc>
                <a:spcPct val="100000"/>
              </a:lnSpc>
              <a:spcBef>
                <a:spcPts val="0"/>
              </a:spcBef>
              <a:spcAft>
                <a:spcPts val="0"/>
              </a:spcAft>
              <a:buSzPts val="2400"/>
              <a:buFont typeface="Raleway"/>
              <a:buNone/>
              <a:defRPr sz="2400">
                <a:latin typeface="Raleway"/>
                <a:ea typeface="Raleway"/>
                <a:cs typeface="Raleway"/>
                <a:sym typeface="Raleway"/>
              </a:defRPr>
            </a:lvl5pPr>
            <a:lvl6pPr lvl="5" algn="ctr" rtl="0">
              <a:lnSpc>
                <a:spcPct val="100000"/>
              </a:lnSpc>
              <a:spcBef>
                <a:spcPts val="0"/>
              </a:spcBef>
              <a:spcAft>
                <a:spcPts val="0"/>
              </a:spcAft>
              <a:buSzPts val="2400"/>
              <a:buFont typeface="Raleway"/>
              <a:buNone/>
              <a:defRPr sz="2400">
                <a:latin typeface="Raleway"/>
                <a:ea typeface="Raleway"/>
                <a:cs typeface="Raleway"/>
                <a:sym typeface="Raleway"/>
              </a:defRPr>
            </a:lvl6pPr>
            <a:lvl7pPr lvl="6" algn="ctr" rtl="0">
              <a:lnSpc>
                <a:spcPct val="100000"/>
              </a:lnSpc>
              <a:spcBef>
                <a:spcPts val="0"/>
              </a:spcBef>
              <a:spcAft>
                <a:spcPts val="0"/>
              </a:spcAft>
              <a:buSzPts val="2400"/>
              <a:buFont typeface="Raleway"/>
              <a:buNone/>
              <a:defRPr sz="2400">
                <a:latin typeface="Raleway"/>
                <a:ea typeface="Raleway"/>
                <a:cs typeface="Raleway"/>
                <a:sym typeface="Raleway"/>
              </a:defRPr>
            </a:lvl7pPr>
            <a:lvl8pPr lvl="7" algn="ctr" rtl="0">
              <a:lnSpc>
                <a:spcPct val="100000"/>
              </a:lnSpc>
              <a:spcBef>
                <a:spcPts val="0"/>
              </a:spcBef>
              <a:spcAft>
                <a:spcPts val="0"/>
              </a:spcAft>
              <a:buSzPts val="2400"/>
              <a:buFont typeface="Raleway"/>
              <a:buNone/>
              <a:defRPr sz="2400">
                <a:latin typeface="Raleway"/>
                <a:ea typeface="Raleway"/>
                <a:cs typeface="Raleway"/>
                <a:sym typeface="Raleway"/>
              </a:defRPr>
            </a:lvl8pPr>
            <a:lvl9pPr lvl="8" algn="ctr"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89" name="Google Shape;89;p17"/>
          <p:cNvSpPr/>
          <p:nvPr/>
        </p:nvSpPr>
        <p:spPr>
          <a:xfrm>
            <a:off x="-5050" y="4703625"/>
            <a:ext cx="9144000" cy="4872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four columns">
  <p:cSld name="BLANK_1_1_1_1">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2" name="Google Shape;92;p18"/>
          <p:cNvSpPr txBox="1">
            <a:spLocks noGrp="1"/>
          </p:cNvSpPr>
          <p:nvPr>
            <p:ph type="subTitle" idx="1"/>
          </p:nvPr>
        </p:nvSpPr>
        <p:spPr>
          <a:xfrm>
            <a:off x="720000" y="1306475"/>
            <a:ext cx="3117600" cy="5259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Raleway"/>
              <a:buNone/>
              <a:defRPr sz="1800">
                <a:solidFill>
                  <a:schemeClr val="dk1"/>
                </a:solidFill>
                <a:latin typeface="Familjen Grotesk"/>
                <a:ea typeface="Familjen Grotesk"/>
                <a:cs typeface="Familjen Grotesk"/>
                <a:sym typeface="Familjen Grotesk"/>
              </a:defRPr>
            </a:lvl1pPr>
            <a:lvl2pPr lvl="1"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9pPr>
          </a:lstStyle>
          <a:p>
            <a:endParaRPr/>
          </a:p>
        </p:txBody>
      </p:sp>
      <p:sp>
        <p:nvSpPr>
          <p:cNvPr id="93" name="Google Shape;93;p18"/>
          <p:cNvSpPr txBox="1">
            <a:spLocks noGrp="1"/>
          </p:cNvSpPr>
          <p:nvPr>
            <p:ph type="subTitle" idx="2"/>
          </p:nvPr>
        </p:nvSpPr>
        <p:spPr>
          <a:xfrm>
            <a:off x="720000" y="1756175"/>
            <a:ext cx="3117600" cy="8979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94" name="Google Shape;94;p18"/>
          <p:cNvSpPr txBox="1">
            <a:spLocks noGrp="1"/>
          </p:cNvSpPr>
          <p:nvPr>
            <p:ph type="subTitle" idx="3"/>
          </p:nvPr>
        </p:nvSpPr>
        <p:spPr>
          <a:xfrm>
            <a:off x="4031384" y="1756175"/>
            <a:ext cx="3117600" cy="8979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95" name="Google Shape;95;p18"/>
          <p:cNvSpPr txBox="1">
            <a:spLocks noGrp="1"/>
          </p:cNvSpPr>
          <p:nvPr>
            <p:ph type="subTitle" idx="4"/>
          </p:nvPr>
        </p:nvSpPr>
        <p:spPr>
          <a:xfrm>
            <a:off x="720000" y="3371900"/>
            <a:ext cx="3117600" cy="8979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96" name="Google Shape;96;p18"/>
          <p:cNvSpPr txBox="1">
            <a:spLocks noGrp="1"/>
          </p:cNvSpPr>
          <p:nvPr>
            <p:ph type="subTitle" idx="5"/>
          </p:nvPr>
        </p:nvSpPr>
        <p:spPr>
          <a:xfrm>
            <a:off x="4031384" y="3371900"/>
            <a:ext cx="3117600" cy="8979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97" name="Google Shape;97;p18"/>
          <p:cNvSpPr txBox="1">
            <a:spLocks noGrp="1"/>
          </p:cNvSpPr>
          <p:nvPr>
            <p:ph type="subTitle" idx="6"/>
          </p:nvPr>
        </p:nvSpPr>
        <p:spPr>
          <a:xfrm>
            <a:off x="720000" y="2922200"/>
            <a:ext cx="3117600" cy="5259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Raleway"/>
              <a:buNone/>
              <a:defRPr sz="1800">
                <a:solidFill>
                  <a:schemeClr val="dk1"/>
                </a:solidFill>
                <a:latin typeface="Familjen Grotesk"/>
                <a:ea typeface="Familjen Grotesk"/>
                <a:cs typeface="Familjen Grotesk"/>
                <a:sym typeface="Familjen Grotesk"/>
              </a:defRPr>
            </a:lvl1pPr>
            <a:lvl2pPr lvl="1"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9pPr>
          </a:lstStyle>
          <a:p>
            <a:endParaRPr/>
          </a:p>
        </p:txBody>
      </p:sp>
      <p:sp>
        <p:nvSpPr>
          <p:cNvPr id="98" name="Google Shape;98;p18"/>
          <p:cNvSpPr txBox="1">
            <a:spLocks noGrp="1"/>
          </p:cNvSpPr>
          <p:nvPr>
            <p:ph type="subTitle" idx="7"/>
          </p:nvPr>
        </p:nvSpPr>
        <p:spPr>
          <a:xfrm>
            <a:off x="4031378" y="1306475"/>
            <a:ext cx="3117600" cy="5259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Raleway"/>
              <a:buNone/>
              <a:defRPr sz="1800">
                <a:solidFill>
                  <a:schemeClr val="dk1"/>
                </a:solidFill>
                <a:latin typeface="Familjen Grotesk"/>
                <a:ea typeface="Familjen Grotesk"/>
                <a:cs typeface="Familjen Grotesk"/>
                <a:sym typeface="Familjen Grotesk"/>
              </a:defRPr>
            </a:lvl1pPr>
            <a:lvl2pPr lvl="1"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9pPr>
          </a:lstStyle>
          <a:p>
            <a:endParaRPr/>
          </a:p>
        </p:txBody>
      </p:sp>
      <p:sp>
        <p:nvSpPr>
          <p:cNvPr id="99" name="Google Shape;99;p18"/>
          <p:cNvSpPr txBox="1">
            <a:spLocks noGrp="1"/>
          </p:cNvSpPr>
          <p:nvPr>
            <p:ph type="subTitle" idx="8"/>
          </p:nvPr>
        </p:nvSpPr>
        <p:spPr>
          <a:xfrm>
            <a:off x="4031378" y="2922200"/>
            <a:ext cx="3117600" cy="5259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Raleway"/>
              <a:buNone/>
              <a:defRPr sz="1800">
                <a:solidFill>
                  <a:schemeClr val="dk1"/>
                </a:solidFill>
                <a:latin typeface="Familjen Grotesk"/>
                <a:ea typeface="Familjen Grotesk"/>
                <a:cs typeface="Familjen Grotesk"/>
                <a:sym typeface="Familjen Grotesk"/>
              </a:defRPr>
            </a:lvl1pPr>
            <a:lvl2pPr lvl="1"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2400"/>
              <a:buFont typeface="Raleway"/>
              <a:buNone/>
              <a:defRPr sz="2400">
                <a:solidFill>
                  <a:schemeClr val="dk1"/>
                </a:solidFill>
                <a:latin typeface="Raleway"/>
                <a:ea typeface="Raleway"/>
                <a:cs typeface="Raleway"/>
                <a:sym typeface="Raleway"/>
              </a:defRPr>
            </a:lvl9pPr>
          </a:lstStyle>
          <a:p>
            <a:endParaRPr/>
          </a:p>
        </p:txBody>
      </p:sp>
      <p:sp>
        <p:nvSpPr>
          <p:cNvPr id="100" name="Google Shape;100;p18"/>
          <p:cNvSpPr/>
          <p:nvPr/>
        </p:nvSpPr>
        <p:spPr>
          <a:xfrm>
            <a:off x="-5050" y="4703625"/>
            <a:ext cx="9144000" cy="4872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101"/>
        <p:cNvGrpSpPr/>
        <p:nvPr/>
      </p:nvGrpSpPr>
      <p:grpSpPr>
        <a:xfrm>
          <a:off x="0" y="0"/>
          <a:ext cx="0" cy="0"/>
          <a:chOff x="0" y="0"/>
          <a:chExt cx="0" cy="0"/>
        </a:xfrm>
      </p:grpSpPr>
      <p:sp>
        <p:nvSpPr>
          <p:cNvPr id="102" name="Google Shape;102;p1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3" name="Google Shape;103;p19"/>
          <p:cNvSpPr txBox="1">
            <a:spLocks noGrp="1"/>
          </p:cNvSpPr>
          <p:nvPr>
            <p:ph type="subTitle" idx="1"/>
          </p:nvPr>
        </p:nvSpPr>
        <p:spPr>
          <a:xfrm>
            <a:off x="720000" y="1749944"/>
            <a:ext cx="2138100" cy="119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04" name="Google Shape;104;p19"/>
          <p:cNvSpPr txBox="1">
            <a:spLocks noGrp="1"/>
          </p:cNvSpPr>
          <p:nvPr>
            <p:ph type="subTitle" idx="2"/>
          </p:nvPr>
        </p:nvSpPr>
        <p:spPr>
          <a:xfrm>
            <a:off x="3502950" y="1749943"/>
            <a:ext cx="2138100" cy="119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05" name="Google Shape;105;p19"/>
          <p:cNvSpPr txBox="1">
            <a:spLocks noGrp="1"/>
          </p:cNvSpPr>
          <p:nvPr>
            <p:ph type="subTitle" idx="3"/>
          </p:nvPr>
        </p:nvSpPr>
        <p:spPr>
          <a:xfrm>
            <a:off x="720000" y="3364249"/>
            <a:ext cx="2138100" cy="119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06" name="Google Shape;106;p19"/>
          <p:cNvSpPr txBox="1">
            <a:spLocks noGrp="1"/>
          </p:cNvSpPr>
          <p:nvPr>
            <p:ph type="subTitle" idx="4"/>
          </p:nvPr>
        </p:nvSpPr>
        <p:spPr>
          <a:xfrm>
            <a:off x="3502950" y="3364246"/>
            <a:ext cx="2138100" cy="119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07" name="Google Shape;107;p19"/>
          <p:cNvSpPr txBox="1">
            <a:spLocks noGrp="1"/>
          </p:cNvSpPr>
          <p:nvPr>
            <p:ph type="subTitle" idx="5"/>
          </p:nvPr>
        </p:nvSpPr>
        <p:spPr>
          <a:xfrm>
            <a:off x="6285900" y="1749943"/>
            <a:ext cx="2138100" cy="119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08" name="Google Shape;108;p19"/>
          <p:cNvSpPr txBox="1">
            <a:spLocks noGrp="1"/>
          </p:cNvSpPr>
          <p:nvPr>
            <p:ph type="subTitle" idx="6"/>
          </p:nvPr>
        </p:nvSpPr>
        <p:spPr>
          <a:xfrm>
            <a:off x="6285900" y="3364246"/>
            <a:ext cx="2138100" cy="119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09" name="Google Shape;109;p19"/>
          <p:cNvSpPr txBox="1">
            <a:spLocks noGrp="1"/>
          </p:cNvSpPr>
          <p:nvPr>
            <p:ph type="subTitle" idx="7"/>
          </p:nvPr>
        </p:nvSpPr>
        <p:spPr>
          <a:xfrm>
            <a:off x="720000" y="1456811"/>
            <a:ext cx="21363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a:solidFill>
                  <a:schemeClr val="dk1"/>
                </a:solidFill>
                <a:latin typeface="Familjen Grotesk"/>
                <a:ea typeface="Familjen Grotesk"/>
                <a:cs typeface="Familjen Grotesk"/>
                <a:sym typeface="Familjen Grotesk"/>
              </a:defRPr>
            </a:lvl1pPr>
            <a:lvl2pPr lvl="1" algn="ctr" rtl="0">
              <a:lnSpc>
                <a:spcPct val="100000"/>
              </a:lnSpc>
              <a:spcBef>
                <a:spcPts val="0"/>
              </a:spcBef>
              <a:spcAft>
                <a:spcPts val="0"/>
              </a:spcAft>
              <a:buSzPts val="2400"/>
              <a:buFont typeface="Raleway"/>
              <a:buNone/>
              <a:defRPr sz="2400">
                <a:latin typeface="Raleway"/>
                <a:ea typeface="Raleway"/>
                <a:cs typeface="Raleway"/>
                <a:sym typeface="Raleway"/>
              </a:defRPr>
            </a:lvl2pPr>
            <a:lvl3pPr lvl="2" algn="ctr" rtl="0">
              <a:lnSpc>
                <a:spcPct val="100000"/>
              </a:lnSpc>
              <a:spcBef>
                <a:spcPts val="0"/>
              </a:spcBef>
              <a:spcAft>
                <a:spcPts val="0"/>
              </a:spcAft>
              <a:buSzPts val="2400"/>
              <a:buFont typeface="Raleway"/>
              <a:buNone/>
              <a:defRPr sz="2400">
                <a:latin typeface="Raleway"/>
                <a:ea typeface="Raleway"/>
                <a:cs typeface="Raleway"/>
                <a:sym typeface="Raleway"/>
              </a:defRPr>
            </a:lvl3pPr>
            <a:lvl4pPr lvl="3" algn="ctr" rtl="0">
              <a:lnSpc>
                <a:spcPct val="100000"/>
              </a:lnSpc>
              <a:spcBef>
                <a:spcPts val="0"/>
              </a:spcBef>
              <a:spcAft>
                <a:spcPts val="0"/>
              </a:spcAft>
              <a:buSzPts val="2400"/>
              <a:buFont typeface="Raleway"/>
              <a:buNone/>
              <a:defRPr sz="2400">
                <a:latin typeface="Raleway"/>
                <a:ea typeface="Raleway"/>
                <a:cs typeface="Raleway"/>
                <a:sym typeface="Raleway"/>
              </a:defRPr>
            </a:lvl4pPr>
            <a:lvl5pPr lvl="4" algn="ctr" rtl="0">
              <a:lnSpc>
                <a:spcPct val="100000"/>
              </a:lnSpc>
              <a:spcBef>
                <a:spcPts val="0"/>
              </a:spcBef>
              <a:spcAft>
                <a:spcPts val="0"/>
              </a:spcAft>
              <a:buSzPts val="2400"/>
              <a:buFont typeface="Raleway"/>
              <a:buNone/>
              <a:defRPr sz="2400">
                <a:latin typeface="Raleway"/>
                <a:ea typeface="Raleway"/>
                <a:cs typeface="Raleway"/>
                <a:sym typeface="Raleway"/>
              </a:defRPr>
            </a:lvl5pPr>
            <a:lvl6pPr lvl="5" algn="ctr" rtl="0">
              <a:lnSpc>
                <a:spcPct val="100000"/>
              </a:lnSpc>
              <a:spcBef>
                <a:spcPts val="0"/>
              </a:spcBef>
              <a:spcAft>
                <a:spcPts val="0"/>
              </a:spcAft>
              <a:buSzPts val="2400"/>
              <a:buFont typeface="Raleway"/>
              <a:buNone/>
              <a:defRPr sz="2400">
                <a:latin typeface="Raleway"/>
                <a:ea typeface="Raleway"/>
                <a:cs typeface="Raleway"/>
                <a:sym typeface="Raleway"/>
              </a:defRPr>
            </a:lvl6pPr>
            <a:lvl7pPr lvl="6" algn="ctr" rtl="0">
              <a:lnSpc>
                <a:spcPct val="100000"/>
              </a:lnSpc>
              <a:spcBef>
                <a:spcPts val="0"/>
              </a:spcBef>
              <a:spcAft>
                <a:spcPts val="0"/>
              </a:spcAft>
              <a:buSzPts val="2400"/>
              <a:buFont typeface="Raleway"/>
              <a:buNone/>
              <a:defRPr sz="2400">
                <a:latin typeface="Raleway"/>
                <a:ea typeface="Raleway"/>
                <a:cs typeface="Raleway"/>
                <a:sym typeface="Raleway"/>
              </a:defRPr>
            </a:lvl7pPr>
            <a:lvl8pPr lvl="7" algn="ctr" rtl="0">
              <a:lnSpc>
                <a:spcPct val="100000"/>
              </a:lnSpc>
              <a:spcBef>
                <a:spcPts val="0"/>
              </a:spcBef>
              <a:spcAft>
                <a:spcPts val="0"/>
              </a:spcAft>
              <a:buSzPts val="2400"/>
              <a:buFont typeface="Raleway"/>
              <a:buNone/>
              <a:defRPr sz="2400">
                <a:latin typeface="Raleway"/>
                <a:ea typeface="Raleway"/>
                <a:cs typeface="Raleway"/>
                <a:sym typeface="Raleway"/>
              </a:defRPr>
            </a:lvl8pPr>
            <a:lvl9pPr lvl="8" algn="ctr"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110" name="Google Shape;110;p19"/>
          <p:cNvSpPr txBox="1">
            <a:spLocks noGrp="1"/>
          </p:cNvSpPr>
          <p:nvPr>
            <p:ph type="subTitle" idx="8"/>
          </p:nvPr>
        </p:nvSpPr>
        <p:spPr>
          <a:xfrm>
            <a:off x="3502950" y="1456811"/>
            <a:ext cx="21363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a:solidFill>
                  <a:schemeClr val="dk1"/>
                </a:solidFill>
                <a:latin typeface="Familjen Grotesk"/>
                <a:ea typeface="Familjen Grotesk"/>
                <a:cs typeface="Familjen Grotesk"/>
                <a:sym typeface="Familjen Grotesk"/>
              </a:defRPr>
            </a:lvl1pPr>
            <a:lvl2pPr lvl="1" algn="ctr" rtl="0">
              <a:lnSpc>
                <a:spcPct val="100000"/>
              </a:lnSpc>
              <a:spcBef>
                <a:spcPts val="0"/>
              </a:spcBef>
              <a:spcAft>
                <a:spcPts val="0"/>
              </a:spcAft>
              <a:buSzPts val="2400"/>
              <a:buFont typeface="Raleway"/>
              <a:buNone/>
              <a:defRPr sz="2400">
                <a:latin typeface="Raleway"/>
                <a:ea typeface="Raleway"/>
                <a:cs typeface="Raleway"/>
                <a:sym typeface="Raleway"/>
              </a:defRPr>
            </a:lvl2pPr>
            <a:lvl3pPr lvl="2" algn="ctr" rtl="0">
              <a:lnSpc>
                <a:spcPct val="100000"/>
              </a:lnSpc>
              <a:spcBef>
                <a:spcPts val="0"/>
              </a:spcBef>
              <a:spcAft>
                <a:spcPts val="0"/>
              </a:spcAft>
              <a:buSzPts val="2400"/>
              <a:buFont typeface="Raleway"/>
              <a:buNone/>
              <a:defRPr sz="2400">
                <a:latin typeface="Raleway"/>
                <a:ea typeface="Raleway"/>
                <a:cs typeface="Raleway"/>
                <a:sym typeface="Raleway"/>
              </a:defRPr>
            </a:lvl3pPr>
            <a:lvl4pPr lvl="3" algn="ctr" rtl="0">
              <a:lnSpc>
                <a:spcPct val="100000"/>
              </a:lnSpc>
              <a:spcBef>
                <a:spcPts val="0"/>
              </a:spcBef>
              <a:spcAft>
                <a:spcPts val="0"/>
              </a:spcAft>
              <a:buSzPts val="2400"/>
              <a:buFont typeface="Raleway"/>
              <a:buNone/>
              <a:defRPr sz="2400">
                <a:latin typeface="Raleway"/>
                <a:ea typeface="Raleway"/>
                <a:cs typeface="Raleway"/>
                <a:sym typeface="Raleway"/>
              </a:defRPr>
            </a:lvl4pPr>
            <a:lvl5pPr lvl="4" algn="ctr" rtl="0">
              <a:lnSpc>
                <a:spcPct val="100000"/>
              </a:lnSpc>
              <a:spcBef>
                <a:spcPts val="0"/>
              </a:spcBef>
              <a:spcAft>
                <a:spcPts val="0"/>
              </a:spcAft>
              <a:buSzPts val="2400"/>
              <a:buFont typeface="Raleway"/>
              <a:buNone/>
              <a:defRPr sz="2400">
                <a:latin typeface="Raleway"/>
                <a:ea typeface="Raleway"/>
                <a:cs typeface="Raleway"/>
                <a:sym typeface="Raleway"/>
              </a:defRPr>
            </a:lvl5pPr>
            <a:lvl6pPr lvl="5" algn="ctr" rtl="0">
              <a:lnSpc>
                <a:spcPct val="100000"/>
              </a:lnSpc>
              <a:spcBef>
                <a:spcPts val="0"/>
              </a:spcBef>
              <a:spcAft>
                <a:spcPts val="0"/>
              </a:spcAft>
              <a:buSzPts val="2400"/>
              <a:buFont typeface="Raleway"/>
              <a:buNone/>
              <a:defRPr sz="2400">
                <a:latin typeface="Raleway"/>
                <a:ea typeface="Raleway"/>
                <a:cs typeface="Raleway"/>
                <a:sym typeface="Raleway"/>
              </a:defRPr>
            </a:lvl6pPr>
            <a:lvl7pPr lvl="6" algn="ctr" rtl="0">
              <a:lnSpc>
                <a:spcPct val="100000"/>
              </a:lnSpc>
              <a:spcBef>
                <a:spcPts val="0"/>
              </a:spcBef>
              <a:spcAft>
                <a:spcPts val="0"/>
              </a:spcAft>
              <a:buSzPts val="2400"/>
              <a:buFont typeface="Raleway"/>
              <a:buNone/>
              <a:defRPr sz="2400">
                <a:latin typeface="Raleway"/>
                <a:ea typeface="Raleway"/>
                <a:cs typeface="Raleway"/>
                <a:sym typeface="Raleway"/>
              </a:defRPr>
            </a:lvl7pPr>
            <a:lvl8pPr lvl="7" algn="ctr" rtl="0">
              <a:lnSpc>
                <a:spcPct val="100000"/>
              </a:lnSpc>
              <a:spcBef>
                <a:spcPts val="0"/>
              </a:spcBef>
              <a:spcAft>
                <a:spcPts val="0"/>
              </a:spcAft>
              <a:buSzPts val="2400"/>
              <a:buFont typeface="Raleway"/>
              <a:buNone/>
              <a:defRPr sz="2400">
                <a:latin typeface="Raleway"/>
                <a:ea typeface="Raleway"/>
                <a:cs typeface="Raleway"/>
                <a:sym typeface="Raleway"/>
              </a:defRPr>
            </a:lvl8pPr>
            <a:lvl9pPr lvl="8" algn="ctr"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111" name="Google Shape;111;p19"/>
          <p:cNvSpPr txBox="1">
            <a:spLocks noGrp="1"/>
          </p:cNvSpPr>
          <p:nvPr>
            <p:ph type="subTitle" idx="9"/>
          </p:nvPr>
        </p:nvSpPr>
        <p:spPr>
          <a:xfrm>
            <a:off x="6287838" y="1456811"/>
            <a:ext cx="21363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a:solidFill>
                  <a:schemeClr val="dk1"/>
                </a:solidFill>
                <a:latin typeface="Familjen Grotesk"/>
                <a:ea typeface="Familjen Grotesk"/>
                <a:cs typeface="Familjen Grotesk"/>
                <a:sym typeface="Familjen Grotesk"/>
              </a:defRPr>
            </a:lvl1pPr>
            <a:lvl2pPr lvl="1" algn="ctr" rtl="0">
              <a:lnSpc>
                <a:spcPct val="100000"/>
              </a:lnSpc>
              <a:spcBef>
                <a:spcPts val="0"/>
              </a:spcBef>
              <a:spcAft>
                <a:spcPts val="0"/>
              </a:spcAft>
              <a:buSzPts val="2400"/>
              <a:buFont typeface="Raleway"/>
              <a:buNone/>
              <a:defRPr sz="2400">
                <a:latin typeface="Raleway"/>
                <a:ea typeface="Raleway"/>
                <a:cs typeface="Raleway"/>
                <a:sym typeface="Raleway"/>
              </a:defRPr>
            </a:lvl2pPr>
            <a:lvl3pPr lvl="2" algn="ctr" rtl="0">
              <a:lnSpc>
                <a:spcPct val="100000"/>
              </a:lnSpc>
              <a:spcBef>
                <a:spcPts val="0"/>
              </a:spcBef>
              <a:spcAft>
                <a:spcPts val="0"/>
              </a:spcAft>
              <a:buSzPts val="2400"/>
              <a:buFont typeface="Raleway"/>
              <a:buNone/>
              <a:defRPr sz="2400">
                <a:latin typeface="Raleway"/>
                <a:ea typeface="Raleway"/>
                <a:cs typeface="Raleway"/>
                <a:sym typeface="Raleway"/>
              </a:defRPr>
            </a:lvl3pPr>
            <a:lvl4pPr lvl="3" algn="ctr" rtl="0">
              <a:lnSpc>
                <a:spcPct val="100000"/>
              </a:lnSpc>
              <a:spcBef>
                <a:spcPts val="0"/>
              </a:spcBef>
              <a:spcAft>
                <a:spcPts val="0"/>
              </a:spcAft>
              <a:buSzPts val="2400"/>
              <a:buFont typeface="Raleway"/>
              <a:buNone/>
              <a:defRPr sz="2400">
                <a:latin typeface="Raleway"/>
                <a:ea typeface="Raleway"/>
                <a:cs typeface="Raleway"/>
                <a:sym typeface="Raleway"/>
              </a:defRPr>
            </a:lvl4pPr>
            <a:lvl5pPr lvl="4" algn="ctr" rtl="0">
              <a:lnSpc>
                <a:spcPct val="100000"/>
              </a:lnSpc>
              <a:spcBef>
                <a:spcPts val="0"/>
              </a:spcBef>
              <a:spcAft>
                <a:spcPts val="0"/>
              </a:spcAft>
              <a:buSzPts val="2400"/>
              <a:buFont typeface="Raleway"/>
              <a:buNone/>
              <a:defRPr sz="2400">
                <a:latin typeface="Raleway"/>
                <a:ea typeface="Raleway"/>
                <a:cs typeface="Raleway"/>
                <a:sym typeface="Raleway"/>
              </a:defRPr>
            </a:lvl5pPr>
            <a:lvl6pPr lvl="5" algn="ctr" rtl="0">
              <a:lnSpc>
                <a:spcPct val="100000"/>
              </a:lnSpc>
              <a:spcBef>
                <a:spcPts val="0"/>
              </a:spcBef>
              <a:spcAft>
                <a:spcPts val="0"/>
              </a:spcAft>
              <a:buSzPts val="2400"/>
              <a:buFont typeface="Raleway"/>
              <a:buNone/>
              <a:defRPr sz="2400">
                <a:latin typeface="Raleway"/>
                <a:ea typeface="Raleway"/>
                <a:cs typeface="Raleway"/>
                <a:sym typeface="Raleway"/>
              </a:defRPr>
            </a:lvl6pPr>
            <a:lvl7pPr lvl="6" algn="ctr" rtl="0">
              <a:lnSpc>
                <a:spcPct val="100000"/>
              </a:lnSpc>
              <a:spcBef>
                <a:spcPts val="0"/>
              </a:spcBef>
              <a:spcAft>
                <a:spcPts val="0"/>
              </a:spcAft>
              <a:buSzPts val="2400"/>
              <a:buFont typeface="Raleway"/>
              <a:buNone/>
              <a:defRPr sz="2400">
                <a:latin typeface="Raleway"/>
                <a:ea typeface="Raleway"/>
                <a:cs typeface="Raleway"/>
                <a:sym typeface="Raleway"/>
              </a:defRPr>
            </a:lvl7pPr>
            <a:lvl8pPr lvl="7" algn="ctr" rtl="0">
              <a:lnSpc>
                <a:spcPct val="100000"/>
              </a:lnSpc>
              <a:spcBef>
                <a:spcPts val="0"/>
              </a:spcBef>
              <a:spcAft>
                <a:spcPts val="0"/>
              </a:spcAft>
              <a:buSzPts val="2400"/>
              <a:buFont typeface="Raleway"/>
              <a:buNone/>
              <a:defRPr sz="2400">
                <a:latin typeface="Raleway"/>
                <a:ea typeface="Raleway"/>
                <a:cs typeface="Raleway"/>
                <a:sym typeface="Raleway"/>
              </a:defRPr>
            </a:lvl8pPr>
            <a:lvl9pPr lvl="8" algn="ctr"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112" name="Google Shape;112;p19"/>
          <p:cNvSpPr txBox="1">
            <a:spLocks noGrp="1"/>
          </p:cNvSpPr>
          <p:nvPr>
            <p:ph type="subTitle" idx="13"/>
          </p:nvPr>
        </p:nvSpPr>
        <p:spPr>
          <a:xfrm>
            <a:off x="720000" y="3069531"/>
            <a:ext cx="21363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a:solidFill>
                  <a:schemeClr val="dk1"/>
                </a:solidFill>
                <a:latin typeface="Familjen Grotesk"/>
                <a:ea typeface="Familjen Grotesk"/>
                <a:cs typeface="Familjen Grotesk"/>
                <a:sym typeface="Familjen Grotesk"/>
              </a:defRPr>
            </a:lvl1pPr>
            <a:lvl2pPr lvl="1" algn="ctr" rtl="0">
              <a:lnSpc>
                <a:spcPct val="100000"/>
              </a:lnSpc>
              <a:spcBef>
                <a:spcPts val="0"/>
              </a:spcBef>
              <a:spcAft>
                <a:spcPts val="0"/>
              </a:spcAft>
              <a:buSzPts val="2400"/>
              <a:buFont typeface="Raleway"/>
              <a:buNone/>
              <a:defRPr sz="2400">
                <a:latin typeface="Raleway"/>
                <a:ea typeface="Raleway"/>
                <a:cs typeface="Raleway"/>
                <a:sym typeface="Raleway"/>
              </a:defRPr>
            </a:lvl2pPr>
            <a:lvl3pPr lvl="2" algn="ctr" rtl="0">
              <a:lnSpc>
                <a:spcPct val="100000"/>
              </a:lnSpc>
              <a:spcBef>
                <a:spcPts val="0"/>
              </a:spcBef>
              <a:spcAft>
                <a:spcPts val="0"/>
              </a:spcAft>
              <a:buSzPts val="2400"/>
              <a:buFont typeface="Raleway"/>
              <a:buNone/>
              <a:defRPr sz="2400">
                <a:latin typeface="Raleway"/>
                <a:ea typeface="Raleway"/>
                <a:cs typeface="Raleway"/>
                <a:sym typeface="Raleway"/>
              </a:defRPr>
            </a:lvl3pPr>
            <a:lvl4pPr lvl="3" algn="ctr" rtl="0">
              <a:lnSpc>
                <a:spcPct val="100000"/>
              </a:lnSpc>
              <a:spcBef>
                <a:spcPts val="0"/>
              </a:spcBef>
              <a:spcAft>
                <a:spcPts val="0"/>
              </a:spcAft>
              <a:buSzPts val="2400"/>
              <a:buFont typeface="Raleway"/>
              <a:buNone/>
              <a:defRPr sz="2400">
                <a:latin typeface="Raleway"/>
                <a:ea typeface="Raleway"/>
                <a:cs typeface="Raleway"/>
                <a:sym typeface="Raleway"/>
              </a:defRPr>
            </a:lvl4pPr>
            <a:lvl5pPr lvl="4" algn="ctr" rtl="0">
              <a:lnSpc>
                <a:spcPct val="100000"/>
              </a:lnSpc>
              <a:spcBef>
                <a:spcPts val="0"/>
              </a:spcBef>
              <a:spcAft>
                <a:spcPts val="0"/>
              </a:spcAft>
              <a:buSzPts val="2400"/>
              <a:buFont typeface="Raleway"/>
              <a:buNone/>
              <a:defRPr sz="2400">
                <a:latin typeface="Raleway"/>
                <a:ea typeface="Raleway"/>
                <a:cs typeface="Raleway"/>
                <a:sym typeface="Raleway"/>
              </a:defRPr>
            </a:lvl5pPr>
            <a:lvl6pPr lvl="5" algn="ctr" rtl="0">
              <a:lnSpc>
                <a:spcPct val="100000"/>
              </a:lnSpc>
              <a:spcBef>
                <a:spcPts val="0"/>
              </a:spcBef>
              <a:spcAft>
                <a:spcPts val="0"/>
              </a:spcAft>
              <a:buSzPts val="2400"/>
              <a:buFont typeface="Raleway"/>
              <a:buNone/>
              <a:defRPr sz="2400">
                <a:latin typeface="Raleway"/>
                <a:ea typeface="Raleway"/>
                <a:cs typeface="Raleway"/>
                <a:sym typeface="Raleway"/>
              </a:defRPr>
            </a:lvl6pPr>
            <a:lvl7pPr lvl="6" algn="ctr" rtl="0">
              <a:lnSpc>
                <a:spcPct val="100000"/>
              </a:lnSpc>
              <a:spcBef>
                <a:spcPts val="0"/>
              </a:spcBef>
              <a:spcAft>
                <a:spcPts val="0"/>
              </a:spcAft>
              <a:buSzPts val="2400"/>
              <a:buFont typeface="Raleway"/>
              <a:buNone/>
              <a:defRPr sz="2400">
                <a:latin typeface="Raleway"/>
                <a:ea typeface="Raleway"/>
                <a:cs typeface="Raleway"/>
                <a:sym typeface="Raleway"/>
              </a:defRPr>
            </a:lvl7pPr>
            <a:lvl8pPr lvl="7" algn="ctr" rtl="0">
              <a:lnSpc>
                <a:spcPct val="100000"/>
              </a:lnSpc>
              <a:spcBef>
                <a:spcPts val="0"/>
              </a:spcBef>
              <a:spcAft>
                <a:spcPts val="0"/>
              </a:spcAft>
              <a:buSzPts val="2400"/>
              <a:buFont typeface="Raleway"/>
              <a:buNone/>
              <a:defRPr sz="2400">
                <a:latin typeface="Raleway"/>
                <a:ea typeface="Raleway"/>
                <a:cs typeface="Raleway"/>
                <a:sym typeface="Raleway"/>
              </a:defRPr>
            </a:lvl8pPr>
            <a:lvl9pPr lvl="8" algn="ctr"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113" name="Google Shape;113;p19"/>
          <p:cNvSpPr txBox="1">
            <a:spLocks noGrp="1"/>
          </p:cNvSpPr>
          <p:nvPr>
            <p:ph type="subTitle" idx="14"/>
          </p:nvPr>
        </p:nvSpPr>
        <p:spPr>
          <a:xfrm>
            <a:off x="3502950" y="3069529"/>
            <a:ext cx="21363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a:solidFill>
                  <a:schemeClr val="dk1"/>
                </a:solidFill>
                <a:latin typeface="Familjen Grotesk"/>
                <a:ea typeface="Familjen Grotesk"/>
                <a:cs typeface="Familjen Grotesk"/>
                <a:sym typeface="Familjen Grotesk"/>
              </a:defRPr>
            </a:lvl1pPr>
            <a:lvl2pPr lvl="1" algn="ctr" rtl="0">
              <a:lnSpc>
                <a:spcPct val="100000"/>
              </a:lnSpc>
              <a:spcBef>
                <a:spcPts val="0"/>
              </a:spcBef>
              <a:spcAft>
                <a:spcPts val="0"/>
              </a:spcAft>
              <a:buSzPts val="2400"/>
              <a:buFont typeface="Raleway"/>
              <a:buNone/>
              <a:defRPr sz="2400">
                <a:latin typeface="Raleway"/>
                <a:ea typeface="Raleway"/>
                <a:cs typeface="Raleway"/>
                <a:sym typeface="Raleway"/>
              </a:defRPr>
            </a:lvl2pPr>
            <a:lvl3pPr lvl="2" algn="ctr" rtl="0">
              <a:lnSpc>
                <a:spcPct val="100000"/>
              </a:lnSpc>
              <a:spcBef>
                <a:spcPts val="0"/>
              </a:spcBef>
              <a:spcAft>
                <a:spcPts val="0"/>
              </a:spcAft>
              <a:buSzPts val="2400"/>
              <a:buFont typeface="Raleway"/>
              <a:buNone/>
              <a:defRPr sz="2400">
                <a:latin typeface="Raleway"/>
                <a:ea typeface="Raleway"/>
                <a:cs typeface="Raleway"/>
                <a:sym typeface="Raleway"/>
              </a:defRPr>
            </a:lvl3pPr>
            <a:lvl4pPr lvl="3" algn="ctr" rtl="0">
              <a:lnSpc>
                <a:spcPct val="100000"/>
              </a:lnSpc>
              <a:spcBef>
                <a:spcPts val="0"/>
              </a:spcBef>
              <a:spcAft>
                <a:spcPts val="0"/>
              </a:spcAft>
              <a:buSzPts val="2400"/>
              <a:buFont typeface="Raleway"/>
              <a:buNone/>
              <a:defRPr sz="2400">
                <a:latin typeface="Raleway"/>
                <a:ea typeface="Raleway"/>
                <a:cs typeface="Raleway"/>
                <a:sym typeface="Raleway"/>
              </a:defRPr>
            </a:lvl4pPr>
            <a:lvl5pPr lvl="4" algn="ctr" rtl="0">
              <a:lnSpc>
                <a:spcPct val="100000"/>
              </a:lnSpc>
              <a:spcBef>
                <a:spcPts val="0"/>
              </a:spcBef>
              <a:spcAft>
                <a:spcPts val="0"/>
              </a:spcAft>
              <a:buSzPts val="2400"/>
              <a:buFont typeface="Raleway"/>
              <a:buNone/>
              <a:defRPr sz="2400">
                <a:latin typeface="Raleway"/>
                <a:ea typeface="Raleway"/>
                <a:cs typeface="Raleway"/>
                <a:sym typeface="Raleway"/>
              </a:defRPr>
            </a:lvl5pPr>
            <a:lvl6pPr lvl="5" algn="ctr" rtl="0">
              <a:lnSpc>
                <a:spcPct val="100000"/>
              </a:lnSpc>
              <a:spcBef>
                <a:spcPts val="0"/>
              </a:spcBef>
              <a:spcAft>
                <a:spcPts val="0"/>
              </a:spcAft>
              <a:buSzPts val="2400"/>
              <a:buFont typeface="Raleway"/>
              <a:buNone/>
              <a:defRPr sz="2400">
                <a:latin typeface="Raleway"/>
                <a:ea typeface="Raleway"/>
                <a:cs typeface="Raleway"/>
                <a:sym typeface="Raleway"/>
              </a:defRPr>
            </a:lvl6pPr>
            <a:lvl7pPr lvl="6" algn="ctr" rtl="0">
              <a:lnSpc>
                <a:spcPct val="100000"/>
              </a:lnSpc>
              <a:spcBef>
                <a:spcPts val="0"/>
              </a:spcBef>
              <a:spcAft>
                <a:spcPts val="0"/>
              </a:spcAft>
              <a:buSzPts val="2400"/>
              <a:buFont typeface="Raleway"/>
              <a:buNone/>
              <a:defRPr sz="2400">
                <a:latin typeface="Raleway"/>
                <a:ea typeface="Raleway"/>
                <a:cs typeface="Raleway"/>
                <a:sym typeface="Raleway"/>
              </a:defRPr>
            </a:lvl7pPr>
            <a:lvl8pPr lvl="7" algn="ctr" rtl="0">
              <a:lnSpc>
                <a:spcPct val="100000"/>
              </a:lnSpc>
              <a:spcBef>
                <a:spcPts val="0"/>
              </a:spcBef>
              <a:spcAft>
                <a:spcPts val="0"/>
              </a:spcAft>
              <a:buSzPts val="2400"/>
              <a:buFont typeface="Raleway"/>
              <a:buNone/>
              <a:defRPr sz="2400">
                <a:latin typeface="Raleway"/>
                <a:ea typeface="Raleway"/>
                <a:cs typeface="Raleway"/>
                <a:sym typeface="Raleway"/>
              </a:defRPr>
            </a:lvl8pPr>
            <a:lvl9pPr lvl="8" algn="ctr"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114" name="Google Shape;114;p19"/>
          <p:cNvSpPr txBox="1">
            <a:spLocks noGrp="1"/>
          </p:cNvSpPr>
          <p:nvPr>
            <p:ph type="subTitle" idx="15"/>
          </p:nvPr>
        </p:nvSpPr>
        <p:spPr>
          <a:xfrm>
            <a:off x="6287700" y="3069534"/>
            <a:ext cx="2136300" cy="3771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a:solidFill>
                  <a:schemeClr val="dk1"/>
                </a:solidFill>
                <a:latin typeface="Familjen Grotesk"/>
                <a:ea typeface="Familjen Grotesk"/>
                <a:cs typeface="Familjen Grotesk"/>
                <a:sym typeface="Familjen Grotesk"/>
              </a:defRPr>
            </a:lvl1pPr>
            <a:lvl2pPr lvl="1" algn="ctr" rtl="0">
              <a:lnSpc>
                <a:spcPct val="100000"/>
              </a:lnSpc>
              <a:spcBef>
                <a:spcPts val="0"/>
              </a:spcBef>
              <a:spcAft>
                <a:spcPts val="0"/>
              </a:spcAft>
              <a:buSzPts val="2400"/>
              <a:buFont typeface="Raleway"/>
              <a:buNone/>
              <a:defRPr sz="2400">
                <a:latin typeface="Raleway"/>
                <a:ea typeface="Raleway"/>
                <a:cs typeface="Raleway"/>
                <a:sym typeface="Raleway"/>
              </a:defRPr>
            </a:lvl2pPr>
            <a:lvl3pPr lvl="2" algn="ctr" rtl="0">
              <a:lnSpc>
                <a:spcPct val="100000"/>
              </a:lnSpc>
              <a:spcBef>
                <a:spcPts val="0"/>
              </a:spcBef>
              <a:spcAft>
                <a:spcPts val="0"/>
              </a:spcAft>
              <a:buSzPts val="2400"/>
              <a:buFont typeface="Raleway"/>
              <a:buNone/>
              <a:defRPr sz="2400">
                <a:latin typeface="Raleway"/>
                <a:ea typeface="Raleway"/>
                <a:cs typeface="Raleway"/>
                <a:sym typeface="Raleway"/>
              </a:defRPr>
            </a:lvl3pPr>
            <a:lvl4pPr lvl="3" algn="ctr" rtl="0">
              <a:lnSpc>
                <a:spcPct val="100000"/>
              </a:lnSpc>
              <a:spcBef>
                <a:spcPts val="0"/>
              </a:spcBef>
              <a:spcAft>
                <a:spcPts val="0"/>
              </a:spcAft>
              <a:buSzPts val="2400"/>
              <a:buFont typeface="Raleway"/>
              <a:buNone/>
              <a:defRPr sz="2400">
                <a:latin typeface="Raleway"/>
                <a:ea typeface="Raleway"/>
                <a:cs typeface="Raleway"/>
                <a:sym typeface="Raleway"/>
              </a:defRPr>
            </a:lvl4pPr>
            <a:lvl5pPr lvl="4" algn="ctr" rtl="0">
              <a:lnSpc>
                <a:spcPct val="100000"/>
              </a:lnSpc>
              <a:spcBef>
                <a:spcPts val="0"/>
              </a:spcBef>
              <a:spcAft>
                <a:spcPts val="0"/>
              </a:spcAft>
              <a:buSzPts val="2400"/>
              <a:buFont typeface="Raleway"/>
              <a:buNone/>
              <a:defRPr sz="2400">
                <a:latin typeface="Raleway"/>
                <a:ea typeface="Raleway"/>
                <a:cs typeface="Raleway"/>
                <a:sym typeface="Raleway"/>
              </a:defRPr>
            </a:lvl5pPr>
            <a:lvl6pPr lvl="5" algn="ctr" rtl="0">
              <a:lnSpc>
                <a:spcPct val="100000"/>
              </a:lnSpc>
              <a:spcBef>
                <a:spcPts val="0"/>
              </a:spcBef>
              <a:spcAft>
                <a:spcPts val="0"/>
              </a:spcAft>
              <a:buSzPts val="2400"/>
              <a:buFont typeface="Raleway"/>
              <a:buNone/>
              <a:defRPr sz="2400">
                <a:latin typeface="Raleway"/>
                <a:ea typeface="Raleway"/>
                <a:cs typeface="Raleway"/>
                <a:sym typeface="Raleway"/>
              </a:defRPr>
            </a:lvl6pPr>
            <a:lvl7pPr lvl="6" algn="ctr" rtl="0">
              <a:lnSpc>
                <a:spcPct val="100000"/>
              </a:lnSpc>
              <a:spcBef>
                <a:spcPts val="0"/>
              </a:spcBef>
              <a:spcAft>
                <a:spcPts val="0"/>
              </a:spcAft>
              <a:buSzPts val="2400"/>
              <a:buFont typeface="Raleway"/>
              <a:buNone/>
              <a:defRPr sz="2400">
                <a:latin typeface="Raleway"/>
                <a:ea typeface="Raleway"/>
                <a:cs typeface="Raleway"/>
                <a:sym typeface="Raleway"/>
              </a:defRPr>
            </a:lvl7pPr>
            <a:lvl8pPr lvl="7" algn="ctr" rtl="0">
              <a:lnSpc>
                <a:spcPct val="100000"/>
              </a:lnSpc>
              <a:spcBef>
                <a:spcPts val="0"/>
              </a:spcBef>
              <a:spcAft>
                <a:spcPts val="0"/>
              </a:spcAft>
              <a:buSzPts val="2400"/>
              <a:buFont typeface="Raleway"/>
              <a:buNone/>
              <a:defRPr sz="2400">
                <a:latin typeface="Raleway"/>
                <a:ea typeface="Raleway"/>
                <a:cs typeface="Raleway"/>
                <a:sym typeface="Raleway"/>
              </a:defRPr>
            </a:lvl8pPr>
            <a:lvl9pPr lvl="8" algn="ctr"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115" name="Google Shape;115;p19"/>
          <p:cNvSpPr/>
          <p:nvPr/>
        </p:nvSpPr>
        <p:spPr>
          <a:xfrm>
            <a:off x="-5050" y="4703625"/>
            <a:ext cx="9144000" cy="4872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hanks">
  <p:cSld name="BLANK_1_1_1_1_1_1_2">
    <p:spTree>
      <p:nvGrpSpPr>
        <p:cNvPr id="1" name="Shape 116"/>
        <p:cNvGrpSpPr/>
        <p:nvPr/>
      </p:nvGrpSpPr>
      <p:grpSpPr>
        <a:xfrm>
          <a:off x="0" y="0"/>
          <a:ext cx="0" cy="0"/>
          <a:chOff x="0" y="0"/>
          <a:chExt cx="0" cy="0"/>
        </a:xfrm>
      </p:grpSpPr>
      <p:sp>
        <p:nvSpPr>
          <p:cNvPr id="117" name="Google Shape;117;p20"/>
          <p:cNvSpPr txBox="1">
            <a:spLocks noGrp="1"/>
          </p:cNvSpPr>
          <p:nvPr>
            <p:ph type="ctrTitle"/>
          </p:nvPr>
        </p:nvSpPr>
        <p:spPr>
          <a:xfrm>
            <a:off x="1382675" y="885550"/>
            <a:ext cx="3513600" cy="997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5200"/>
              <a:buNone/>
              <a:defRPr sz="6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18" name="Google Shape;118;p20"/>
          <p:cNvSpPr txBox="1">
            <a:spLocks noGrp="1"/>
          </p:cNvSpPr>
          <p:nvPr>
            <p:ph type="subTitle" idx="1"/>
          </p:nvPr>
        </p:nvSpPr>
        <p:spPr>
          <a:xfrm>
            <a:off x="1382675" y="1840075"/>
            <a:ext cx="3513600" cy="997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19" name="Google Shape;119;p20"/>
          <p:cNvSpPr txBox="1"/>
          <p:nvPr/>
        </p:nvSpPr>
        <p:spPr>
          <a:xfrm>
            <a:off x="715100" y="3496925"/>
            <a:ext cx="4201500" cy="615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None/>
            </a:pPr>
            <a:r>
              <a:rPr lang="en" sz="1000" b="1">
                <a:solidFill>
                  <a:schemeClr val="dk1"/>
                </a:solidFill>
                <a:latin typeface="Barlow"/>
                <a:ea typeface="Barlow"/>
                <a:cs typeface="Barlow"/>
                <a:sym typeface="Barlow"/>
              </a:rPr>
              <a:t>CREDITS:</a:t>
            </a:r>
            <a:r>
              <a:rPr lang="en" sz="1000">
                <a:solidFill>
                  <a:schemeClr val="dk1"/>
                </a:solidFill>
                <a:latin typeface="Barlow"/>
                <a:ea typeface="Barlow"/>
                <a:cs typeface="Barlow"/>
                <a:sym typeface="Barlow"/>
              </a:rPr>
              <a:t> This presentation template was created by </a:t>
            </a:r>
            <a:r>
              <a:rPr lang="en" sz="1000" b="1" u="sng">
                <a:solidFill>
                  <a:schemeClr val="dk1"/>
                </a:solidFill>
                <a:latin typeface="Barlow"/>
                <a:ea typeface="Barlow"/>
                <a:cs typeface="Barlow"/>
                <a:sym typeface="Barlow"/>
                <a:hlinkClick r:id="rId2">
                  <a:extLst>
                    <a:ext uri="{A12FA001-AC4F-418D-AE19-62706E023703}">
                      <ahyp:hlinkClr xmlns:ahyp="http://schemas.microsoft.com/office/drawing/2018/hyperlinkcolor" val="tx"/>
                    </a:ext>
                  </a:extLst>
                </a:hlinkClick>
              </a:rPr>
              <a:t>Slidesgo</a:t>
            </a:r>
            <a:r>
              <a:rPr lang="en" sz="1000" b="1" u="sng">
                <a:solidFill>
                  <a:schemeClr val="dk1"/>
                </a:solidFill>
                <a:latin typeface="Barlow"/>
                <a:ea typeface="Barlow"/>
                <a:cs typeface="Barlow"/>
                <a:sym typeface="Barlow"/>
              </a:rPr>
              <a:t>,</a:t>
            </a:r>
            <a:r>
              <a:rPr lang="en" sz="1000" b="1">
                <a:solidFill>
                  <a:schemeClr val="dk1"/>
                </a:solidFill>
                <a:latin typeface="Barlow"/>
                <a:ea typeface="Barlow"/>
                <a:cs typeface="Barlow"/>
                <a:sym typeface="Barlow"/>
              </a:rPr>
              <a:t> </a:t>
            </a:r>
            <a:r>
              <a:rPr lang="en" sz="1000">
                <a:solidFill>
                  <a:schemeClr val="dk1"/>
                </a:solidFill>
                <a:latin typeface="Barlow"/>
                <a:ea typeface="Barlow"/>
                <a:cs typeface="Barlow"/>
                <a:sym typeface="Barlow"/>
              </a:rPr>
              <a:t>and includes icons by </a:t>
            </a:r>
            <a:r>
              <a:rPr lang="en" sz="1000" b="1" u="sng">
                <a:solidFill>
                  <a:schemeClr val="dk1"/>
                </a:solidFill>
                <a:latin typeface="Barlow"/>
                <a:ea typeface="Barlow"/>
                <a:cs typeface="Barlow"/>
                <a:sym typeface="Barlow"/>
                <a:hlinkClick r:id="rId3">
                  <a:extLst>
                    <a:ext uri="{A12FA001-AC4F-418D-AE19-62706E023703}">
                      <ahyp:hlinkClr xmlns:ahyp="http://schemas.microsoft.com/office/drawing/2018/hyperlinkcolor" val="tx"/>
                    </a:ext>
                  </a:extLst>
                </a:hlinkClick>
              </a:rPr>
              <a:t>Flaticon</a:t>
            </a:r>
            <a:r>
              <a:rPr lang="en" sz="1000" b="1">
                <a:solidFill>
                  <a:schemeClr val="dk1"/>
                </a:solidFill>
                <a:latin typeface="Barlow"/>
                <a:ea typeface="Barlow"/>
                <a:cs typeface="Barlow"/>
                <a:sym typeface="Barlow"/>
              </a:rPr>
              <a:t> </a:t>
            </a:r>
            <a:r>
              <a:rPr lang="en" sz="1000">
                <a:solidFill>
                  <a:schemeClr val="dk1"/>
                </a:solidFill>
                <a:latin typeface="Barlow"/>
                <a:ea typeface="Barlow"/>
                <a:cs typeface="Barlow"/>
                <a:sym typeface="Barlow"/>
              </a:rPr>
              <a:t>and infographics &amp; images by </a:t>
            </a:r>
            <a:r>
              <a:rPr lang="en" sz="1000" b="1" u="sng">
                <a:solidFill>
                  <a:schemeClr val="dk1"/>
                </a:solidFill>
                <a:latin typeface="Barlow"/>
                <a:ea typeface="Barlow"/>
                <a:cs typeface="Barlow"/>
                <a:sym typeface="Barlow"/>
                <a:hlinkClick r:id="rId4">
                  <a:extLst>
                    <a:ext uri="{A12FA001-AC4F-418D-AE19-62706E023703}">
                      <ahyp:hlinkClr xmlns:ahyp="http://schemas.microsoft.com/office/drawing/2018/hyperlinkcolor" val="tx"/>
                    </a:ext>
                  </a:extLst>
                </a:hlinkClick>
              </a:rPr>
              <a:t>Freepik</a:t>
            </a:r>
            <a:r>
              <a:rPr lang="en" sz="1000" b="1" u="sng">
                <a:solidFill>
                  <a:schemeClr val="dk1"/>
                </a:solidFill>
                <a:highlight>
                  <a:srgbClr val="DFDEFC"/>
                </a:highlight>
                <a:latin typeface="Barlow"/>
                <a:ea typeface="Barlow"/>
                <a:cs typeface="Barlow"/>
                <a:sym typeface="Barlow"/>
              </a:rPr>
              <a:t> </a:t>
            </a:r>
            <a:endParaRPr sz="1000" b="1" u="sng">
              <a:solidFill>
                <a:schemeClr val="dk1"/>
              </a:solidFill>
              <a:highlight>
                <a:srgbClr val="DFDEFC"/>
              </a:highlight>
              <a:latin typeface="Barlow"/>
              <a:ea typeface="Barlow"/>
              <a:cs typeface="Barlow"/>
              <a:sym typeface="Barlow"/>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flipH="1">
            <a:off x="4002974" y="2678400"/>
            <a:ext cx="3732300" cy="9402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3" name="Google Shape;13;p3"/>
          <p:cNvSpPr txBox="1">
            <a:spLocks noGrp="1"/>
          </p:cNvSpPr>
          <p:nvPr>
            <p:ph type="title" idx="2" hasCustomPrompt="1"/>
          </p:nvPr>
        </p:nvSpPr>
        <p:spPr>
          <a:xfrm flipH="1">
            <a:off x="4002974" y="1723225"/>
            <a:ext cx="1117500" cy="841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solidFill>
                  <a:schemeClr val="dk2"/>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120"/>
        <p:cNvGrpSpPr/>
        <p:nvPr/>
      </p:nvGrpSpPr>
      <p:grpSpPr>
        <a:xfrm>
          <a:off x="0" y="0"/>
          <a:ext cx="0" cy="0"/>
          <a:chOff x="0" y="0"/>
          <a:chExt cx="0" cy="0"/>
        </a:xfrm>
      </p:grpSpPr>
      <p:sp>
        <p:nvSpPr>
          <p:cNvPr id="121" name="Google Shape;121;p21"/>
          <p:cNvSpPr/>
          <p:nvPr/>
        </p:nvSpPr>
        <p:spPr>
          <a:xfrm>
            <a:off x="-5050" y="-23700"/>
            <a:ext cx="516900" cy="51909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122"/>
        <p:cNvGrpSpPr/>
        <p:nvPr/>
      </p:nvGrpSpPr>
      <p:grpSpPr>
        <a:xfrm>
          <a:off x="0" y="0"/>
          <a:ext cx="0" cy="0"/>
          <a:chOff x="0" y="0"/>
          <a:chExt cx="0" cy="0"/>
        </a:xfrm>
      </p:grpSpPr>
      <p:grpSp>
        <p:nvGrpSpPr>
          <p:cNvPr id="123" name="Google Shape;123;p22"/>
          <p:cNvGrpSpPr/>
          <p:nvPr/>
        </p:nvGrpSpPr>
        <p:grpSpPr>
          <a:xfrm>
            <a:off x="-5050" y="-23700"/>
            <a:ext cx="9149050" cy="5190900"/>
            <a:chOff x="-5050" y="-23700"/>
            <a:chExt cx="9149050" cy="5190900"/>
          </a:xfrm>
        </p:grpSpPr>
        <p:sp>
          <p:nvSpPr>
            <p:cNvPr id="124" name="Google Shape;124;p22"/>
            <p:cNvSpPr/>
            <p:nvPr/>
          </p:nvSpPr>
          <p:spPr>
            <a:xfrm>
              <a:off x="-5050" y="-23700"/>
              <a:ext cx="516900" cy="51909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
          <p:nvSpPr>
            <p:cNvPr id="125" name="Google Shape;125;p22"/>
            <p:cNvSpPr/>
            <p:nvPr/>
          </p:nvSpPr>
          <p:spPr>
            <a:xfrm>
              <a:off x="8627100" y="-23700"/>
              <a:ext cx="516900" cy="51909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4"/>
        <p:cNvGrpSpPr/>
        <p:nvPr/>
      </p:nvGrpSpPr>
      <p:grpSpPr>
        <a:xfrm>
          <a:off x="0" y="0"/>
          <a:ext cx="0" cy="0"/>
          <a:chOff x="0" y="0"/>
          <a:chExt cx="0" cy="0"/>
        </a:xfrm>
      </p:grpSpPr>
      <p:sp>
        <p:nvSpPr>
          <p:cNvPr id="15" name="Google Shape;15;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6" name="Google Shape;16;p4"/>
          <p:cNvSpPr txBox="1">
            <a:spLocks noGrp="1"/>
          </p:cNvSpPr>
          <p:nvPr>
            <p:ph type="body" idx="1"/>
          </p:nvPr>
        </p:nvSpPr>
        <p:spPr>
          <a:xfrm>
            <a:off x="720000" y="1053775"/>
            <a:ext cx="7704000" cy="35547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rgbClr val="434343"/>
              </a:buClr>
              <a:buSzPts val="1400"/>
              <a:buChar char="●"/>
              <a:defRPr>
                <a:solidFill>
                  <a:srgbClr val="434343"/>
                </a:solidFill>
              </a:defRPr>
            </a:lvl1pPr>
            <a:lvl2pPr marL="914400" lvl="1" indent="-304800" rtl="0">
              <a:lnSpc>
                <a:spcPct val="115000"/>
              </a:lnSpc>
              <a:spcBef>
                <a:spcPts val="0"/>
              </a:spcBef>
              <a:spcAft>
                <a:spcPts val="0"/>
              </a:spcAft>
              <a:buClr>
                <a:srgbClr val="434343"/>
              </a:buClr>
              <a:buSzPts val="1200"/>
              <a:buChar char="○"/>
              <a:defRPr>
                <a:solidFill>
                  <a:srgbClr val="434343"/>
                </a:solidFill>
              </a:defRPr>
            </a:lvl2pPr>
            <a:lvl3pPr marL="1371600" lvl="2" indent="-304800" rtl="0">
              <a:lnSpc>
                <a:spcPct val="115000"/>
              </a:lnSpc>
              <a:spcBef>
                <a:spcPts val="0"/>
              </a:spcBef>
              <a:spcAft>
                <a:spcPts val="0"/>
              </a:spcAft>
              <a:buClr>
                <a:srgbClr val="434343"/>
              </a:buClr>
              <a:buSzPts val="1200"/>
              <a:buChar char="■"/>
              <a:defRPr>
                <a:solidFill>
                  <a:srgbClr val="434343"/>
                </a:solidFill>
              </a:defRPr>
            </a:lvl3pPr>
            <a:lvl4pPr marL="1828800" lvl="3" indent="-304800" rtl="0">
              <a:lnSpc>
                <a:spcPct val="115000"/>
              </a:lnSpc>
              <a:spcBef>
                <a:spcPts val="0"/>
              </a:spcBef>
              <a:spcAft>
                <a:spcPts val="0"/>
              </a:spcAft>
              <a:buClr>
                <a:srgbClr val="434343"/>
              </a:buClr>
              <a:buSzPts val="1200"/>
              <a:buChar char="●"/>
              <a:defRPr>
                <a:solidFill>
                  <a:srgbClr val="434343"/>
                </a:solidFill>
              </a:defRPr>
            </a:lvl4pPr>
            <a:lvl5pPr marL="2286000" lvl="4" indent="-304800" rtl="0">
              <a:lnSpc>
                <a:spcPct val="115000"/>
              </a:lnSpc>
              <a:spcBef>
                <a:spcPts val="0"/>
              </a:spcBef>
              <a:spcAft>
                <a:spcPts val="0"/>
              </a:spcAft>
              <a:buClr>
                <a:srgbClr val="434343"/>
              </a:buClr>
              <a:buSzPts val="1200"/>
              <a:buChar char="○"/>
              <a:defRPr>
                <a:solidFill>
                  <a:srgbClr val="434343"/>
                </a:solidFill>
              </a:defRPr>
            </a:lvl5pPr>
            <a:lvl6pPr marL="2743200" lvl="5" indent="-304800" rtl="0">
              <a:lnSpc>
                <a:spcPct val="115000"/>
              </a:lnSpc>
              <a:spcBef>
                <a:spcPts val="0"/>
              </a:spcBef>
              <a:spcAft>
                <a:spcPts val="0"/>
              </a:spcAft>
              <a:buClr>
                <a:srgbClr val="434343"/>
              </a:buClr>
              <a:buSzPts val="1200"/>
              <a:buChar char="■"/>
              <a:defRPr>
                <a:solidFill>
                  <a:srgbClr val="434343"/>
                </a:solidFill>
              </a:defRPr>
            </a:lvl6pPr>
            <a:lvl7pPr marL="3200400" lvl="6" indent="-304800" rtl="0">
              <a:lnSpc>
                <a:spcPct val="115000"/>
              </a:lnSpc>
              <a:spcBef>
                <a:spcPts val="0"/>
              </a:spcBef>
              <a:spcAft>
                <a:spcPts val="0"/>
              </a:spcAft>
              <a:buClr>
                <a:srgbClr val="434343"/>
              </a:buClr>
              <a:buSzPts val="1200"/>
              <a:buChar char="●"/>
              <a:defRPr>
                <a:solidFill>
                  <a:srgbClr val="434343"/>
                </a:solidFill>
              </a:defRPr>
            </a:lvl7pPr>
            <a:lvl8pPr marL="3657600" lvl="7" indent="-304800" rtl="0">
              <a:lnSpc>
                <a:spcPct val="115000"/>
              </a:lnSpc>
              <a:spcBef>
                <a:spcPts val="0"/>
              </a:spcBef>
              <a:spcAft>
                <a:spcPts val="0"/>
              </a:spcAft>
              <a:buClr>
                <a:srgbClr val="434343"/>
              </a:buClr>
              <a:buSzPts val="1200"/>
              <a:buChar char="○"/>
              <a:defRPr>
                <a:solidFill>
                  <a:srgbClr val="434343"/>
                </a:solidFill>
              </a:defRPr>
            </a:lvl8pPr>
            <a:lvl9pPr marL="4114800" lvl="8" indent="-304800" rtl="0">
              <a:lnSpc>
                <a:spcPct val="115000"/>
              </a:lnSpc>
              <a:spcBef>
                <a:spcPts val="0"/>
              </a:spcBef>
              <a:spcAft>
                <a:spcPts val="0"/>
              </a:spcAft>
              <a:buClr>
                <a:srgbClr val="434343"/>
              </a:buClr>
              <a:buSzPts val="1200"/>
              <a:buChar char="■"/>
              <a:defRPr>
                <a:solidFill>
                  <a:srgbClr val="434343"/>
                </a:solidFill>
              </a:defRPr>
            </a:lvl9pPr>
          </a:lstStyle>
          <a:p>
            <a:endParaRPr/>
          </a:p>
        </p:txBody>
      </p:sp>
      <p:sp>
        <p:nvSpPr>
          <p:cNvPr id="17" name="Google Shape;17;p4"/>
          <p:cNvSpPr/>
          <p:nvPr/>
        </p:nvSpPr>
        <p:spPr>
          <a:xfrm>
            <a:off x="-5050" y="4703625"/>
            <a:ext cx="9144000" cy="4872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0" name="Google Shape;20;p5"/>
          <p:cNvSpPr txBox="1">
            <a:spLocks noGrp="1"/>
          </p:cNvSpPr>
          <p:nvPr>
            <p:ph type="subTitle" idx="1"/>
          </p:nvPr>
        </p:nvSpPr>
        <p:spPr>
          <a:xfrm>
            <a:off x="3810245" y="2186251"/>
            <a:ext cx="2724300" cy="1504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b="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1" name="Google Shape;21;p5"/>
          <p:cNvSpPr txBox="1">
            <a:spLocks noGrp="1"/>
          </p:cNvSpPr>
          <p:nvPr>
            <p:ph type="subTitle" idx="2"/>
          </p:nvPr>
        </p:nvSpPr>
        <p:spPr>
          <a:xfrm>
            <a:off x="720000" y="2186251"/>
            <a:ext cx="2724300" cy="1504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b="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22" name="Google Shape;22;p5"/>
          <p:cNvSpPr txBox="1">
            <a:spLocks noGrp="1"/>
          </p:cNvSpPr>
          <p:nvPr>
            <p:ph type="subTitle" idx="3"/>
          </p:nvPr>
        </p:nvSpPr>
        <p:spPr>
          <a:xfrm>
            <a:off x="720000" y="1602700"/>
            <a:ext cx="2724300" cy="5589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a:solidFill>
                  <a:schemeClr val="dk1"/>
                </a:solidFill>
                <a:latin typeface="Familjen Grotesk"/>
                <a:ea typeface="Familjen Grotesk"/>
                <a:cs typeface="Familjen Grotesk"/>
                <a:sym typeface="Familjen Grotesk"/>
              </a:defRPr>
            </a:lvl1pPr>
            <a:lvl2pPr lvl="1" algn="ctr" rtl="0">
              <a:lnSpc>
                <a:spcPct val="100000"/>
              </a:lnSpc>
              <a:spcBef>
                <a:spcPts val="0"/>
              </a:spcBef>
              <a:spcAft>
                <a:spcPts val="0"/>
              </a:spcAft>
              <a:buSzPts val="2400"/>
              <a:buFont typeface="Raleway"/>
              <a:buNone/>
              <a:defRPr sz="2400">
                <a:latin typeface="Raleway"/>
                <a:ea typeface="Raleway"/>
                <a:cs typeface="Raleway"/>
                <a:sym typeface="Raleway"/>
              </a:defRPr>
            </a:lvl2pPr>
            <a:lvl3pPr lvl="2" algn="ctr" rtl="0">
              <a:lnSpc>
                <a:spcPct val="100000"/>
              </a:lnSpc>
              <a:spcBef>
                <a:spcPts val="0"/>
              </a:spcBef>
              <a:spcAft>
                <a:spcPts val="0"/>
              </a:spcAft>
              <a:buSzPts val="2400"/>
              <a:buFont typeface="Raleway"/>
              <a:buNone/>
              <a:defRPr sz="2400">
                <a:latin typeface="Raleway"/>
                <a:ea typeface="Raleway"/>
                <a:cs typeface="Raleway"/>
                <a:sym typeface="Raleway"/>
              </a:defRPr>
            </a:lvl3pPr>
            <a:lvl4pPr lvl="3" algn="ctr" rtl="0">
              <a:lnSpc>
                <a:spcPct val="100000"/>
              </a:lnSpc>
              <a:spcBef>
                <a:spcPts val="0"/>
              </a:spcBef>
              <a:spcAft>
                <a:spcPts val="0"/>
              </a:spcAft>
              <a:buSzPts val="2400"/>
              <a:buFont typeface="Raleway"/>
              <a:buNone/>
              <a:defRPr sz="2400">
                <a:latin typeface="Raleway"/>
                <a:ea typeface="Raleway"/>
                <a:cs typeface="Raleway"/>
                <a:sym typeface="Raleway"/>
              </a:defRPr>
            </a:lvl4pPr>
            <a:lvl5pPr lvl="4" algn="ctr" rtl="0">
              <a:lnSpc>
                <a:spcPct val="100000"/>
              </a:lnSpc>
              <a:spcBef>
                <a:spcPts val="0"/>
              </a:spcBef>
              <a:spcAft>
                <a:spcPts val="0"/>
              </a:spcAft>
              <a:buSzPts val="2400"/>
              <a:buFont typeface="Raleway"/>
              <a:buNone/>
              <a:defRPr sz="2400">
                <a:latin typeface="Raleway"/>
                <a:ea typeface="Raleway"/>
                <a:cs typeface="Raleway"/>
                <a:sym typeface="Raleway"/>
              </a:defRPr>
            </a:lvl5pPr>
            <a:lvl6pPr lvl="5" algn="ctr" rtl="0">
              <a:lnSpc>
                <a:spcPct val="100000"/>
              </a:lnSpc>
              <a:spcBef>
                <a:spcPts val="0"/>
              </a:spcBef>
              <a:spcAft>
                <a:spcPts val="0"/>
              </a:spcAft>
              <a:buSzPts val="2400"/>
              <a:buFont typeface="Raleway"/>
              <a:buNone/>
              <a:defRPr sz="2400">
                <a:latin typeface="Raleway"/>
                <a:ea typeface="Raleway"/>
                <a:cs typeface="Raleway"/>
                <a:sym typeface="Raleway"/>
              </a:defRPr>
            </a:lvl6pPr>
            <a:lvl7pPr lvl="6" algn="ctr" rtl="0">
              <a:lnSpc>
                <a:spcPct val="100000"/>
              </a:lnSpc>
              <a:spcBef>
                <a:spcPts val="0"/>
              </a:spcBef>
              <a:spcAft>
                <a:spcPts val="0"/>
              </a:spcAft>
              <a:buSzPts val="2400"/>
              <a:buFont typeface="Raleway"/>
              <a:buNone/>
              <a:defRPr sz="2400">
                <a:latin typeface="Raleway"/>
                <a:ea typeface="Raleway"/>
                <a:cs typeface="Raleway"/>
                <a:sym typeface="Raleway"/>
              </a:defRPr>
            </a:lvl7pPr>
            <a:lvl8pPr lvl="7" algn="ctr" rtl="0">
              <a:lnSpc>
                <a:spcPct val="100000"/>
              </a:lnSpc>
              <a:spcBef>
                <a:spcPts val="0"/>
              </a:spcBef>
              <a:spcAft>
                <a:spcPts val="0"/>
              </a:spcAft>
              <a:buSzPts val="2400"/>
              <a:buFont typeface="Raleway"/>
              <a:buNone/>
              <a:defRPr sz="2400">
                <a:latin typeface="Raleway"/>
                <a:ea typeface="Raleway"/>
                <a:cs typeface="Raleway"/>
                <a:sym typeface="Raleway"/>
              </a:defRPr>
            </a:lvl8pPr>
            <a:lvl9pPr lvl="8" algn="ctr"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23" name="Google Shape;23;p5"/>
          <p:cNvSpPr txBox="1">
            <a:spLocks noGrp="1"/>
          </p:cNvSpPr>
          <p:nvPr>
            <p:ph type="subTitle" idx="4"/>
          </p:nvPr>
        </p:nvSpPr>
        <p:spPr>
          <a:xfrm>
            <a:off x="3810239" y="1602700"/>
            <a:ext cx="2724300" cy="5589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a:solidFill>
                  <a:schemeClr val="dk1"/>
                </a:solidFill>
                <a:latin typeface="Familjen Grotesk"/>
                <a:ea typeface="Familjen Grotesk"/>
                <a:cs typeface="Familjen Grotesk"/>
                <a:sym typeface="Familjen Grotesk"/>
              </a:defRPr>
            </a:lvl1pPr>
            <a:lvl2pPr lvl="1" algn="ctr" rtl="0">
              <a:lnSpc>
                <a:spcPct val="100000"/>
              </a:lnSpc>
              <a:spcBef>
                <a:spcPts val="0"/>
              </a:spcBef>
              <a:spcAft>
                <a:spcPts val="0"/>
              </a:spcAft>
              <a:buSzPts val="2400"/>
              <a:buFont typeface="Raleway"/>
              <a:buNone/>
              <a:defRPr sz="2400">
                <a:latin typeface="Raleway"/>
                <a:ea typeface="Raleway"/>
                <a:cs typeface="Raleway"/>
                <a:sym typeface="Raleway"/>
              </a:defRPr>
            </a:lvl2pPr>
            <a:lvl3pPr lvl="2" algn="ctr" rtl="0">
              <a:lnSpc>
                <a:spcPct val="100000"/>
              </a:lnSpc>
              <a:spcBef>
                <a:spcPts val="0"/>
              </a:spcBef>
              <a:spcAft>
                <a:spcPts val="0"/>
              </a:spcAft>
              <a:buSzPts val="2400"/>
              <a:buFont typeface="Raleway"/>
              <a:buNone/>
              <a:defRPr sz="2400">
                <a:latin typeface="Raleway"/>
                <a:ea typeface="Raleway"/>
                <a:cs typeface="Raleway"/>
                <a:sym typeface="Raleway"/>
              </a:defRPr>
            </a:lvl3pPr>
            <a:lvl4pPr lvl="3" algn="ctr" rtl="0">
              <a:lnSpc>
                <a:spcPct val="100000"/>
              </a:lnSpc>
              <a:spcBef>
                <a:spcPts val="0"/>
              </a:spcBef>
              <a:spcAft>
                <a:spcPts val="0"/>
              </a:spcAft>
              <a:buSzPts val="2400"/>
              <a:buFont typeface="Raleway"/>
              <a:buNone/>
              <a:defRPr sz="2400">
                <a:latin typeface="Raleway"/>
                <a:ea typeface="Raleway"/>
                <a:cs typeface="Raleway"/>
                <a:sym typeface="Raleway"/>
              </a:defRPr>
            </a:lvl4pPr>
            <a:lvl5pPr lvl="4" algn="ctr" rtl="0">
              <a:lnSpc>
                <a:spcPct val="100000"/>
              </a:lnSpc>
              <a:spcBef>
                <a:spcPts val="0"/>
              </a:spcBef>
              <a:spcAft>
                <a:spcPts val="0"/>
              </a:spcAft>
              <a:buSzPts val="2400"/>
              <a:buFont typeface="Raleway"/>
              <a:buNone/>
              <a:defRPr sz="2400">
                <a:latin typeface="Raleway"/>
                <a:ea typeface="Raleway"/>
                <a:cs typeface="Raleway"/>
                <a:sym typeface="Raleway"/>
              </a:defRPr>
            </a:lvl5pPr>
            <a:lvl6pPr lvl="5" algn="ctr" rtl="0">
              <a:lnSpc>
                <a:spcPct val="100000"/>
              </a:lnSpc>
              <a:spcBef>
                <a:spcPts val="0"/>
              </a:spcBef>
              <a:spcAft>
                <a:spcPts val="0"/>
              </a:spcAft>
              <a:buSzPts val="2400"/>
              <a:buFont typeface="Raleway"/>
              <a:buNone/>
              <a:defRPr sz="2400">
                <a:latin typeface="Raleway"/>
                <a:ea typeface="Raleway"/>
                <a:cs typeface="Raleway"/>
                <a:sym typeface="Raleway"/>
              </a:defRPr>
            </a:lvl6pPr>
            <a:lvl7pPr lvl="6" algn="ctr" rtl="0">
              <a:lnSpc>
                <a:spcPct val="100000"/>
              </a:lnSpc>
              <a:spcBef>
                <a:spcPts val="0"/>
              </a:spcBef>
              <a:spcAft>
                <a:spcPts val="0"/>
              </a:spcAft>
              <a:buSzPts val="2400"/>
              <a:buFont typeface="Raleway"/>
              <a:buNone/>
              <a:defRPr sz="2400">
                <a:latin typeface="Raleway"/>
                <a:ea typeface="Raleway"/>
                <a:cs typeface="Raleway"/>
                <a:sym typeface="Raleway"/>
              </a:defRPr>
            </a:lvl7pPr>
            <a:lvl8pPr lvl="7" algn="ctr" rtl="0">
              <a:lnSpc>
                <a:spcPct val="100000"/>
              </a:lnSpc>
              <a:spcBef>
                <a:spcPts val="0"/>
              </a:spcBef>
              <a:spcAft>
                <a:spcPts val="0"/>
              </a:spcAft>
              <a:buSzPts val="2400"/>
              <a:buFont typeface="Raleway"/>
              <a:buNone/>
              <a:defRPr sz="2400">
                <a:latin typeface="Raleway"/>
                <a:ea typeface="Raleway"/>
                <a:cs typeface="Raleway"/>
                <a:sym typeface="Raleway"/>
              </a:defRPr>
            </a:lvl8pPr>
            <a:lvl9pPr lvl="8" algn="ctr" rtl="0">
              <a:lnSpc>
                <a:spcPct val="100000"/>
              </a:lnSpc>
              <a:spcBef>
                <a:spcPts val="0"/>
              </a:spcBef>
              <a:spcAft>
                <a:spcPts val="0"/>
              </a:spcAft>
              <a:buSzPts val="2400"/>
              <a:buFont typeface="Raleway"/>
              <a:buNone/>
              <a:defRPr sz="2400">
                <a:latin typeface="Raleway"/>
                <a:ea typeface="Raleway"/>
                <a:cs typeface="Raleway"/>
                <a:sym typeface="Raleway"/>
              </a:defRPr>
            </a:lvl9pPr>
          </a:lstStyle>
          <a:p>
            <a:endParaRPr/>
          </a:p>
        </p:txBody>
      </p:sp>
      <p:sp>
        <p:nvSpPr>
          <p:cNvPr id="24" name="Google Shape;24;p5"/>
          <p:cNvSpPr/>
          <p:nvPr/>
        </p:nvSpPr>
        <p:spPr>
          <a:xfrm>
            <a:off x="-5050" y="4703625"/>
            <a:ext cx="9144000" cy="4872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7" name="Google Shape;27;p6"/>
          <p:cNvSpPr/>
          <p:nvPr/>
        </p:nvSpPr>
        <p:spPr>
          <a:xfrm>
            <a:off x="-5050" y="4703625"/>
            <a:ext cx="9144000" cy="4872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720000" y="445025"/>
            <a:ext cx="4237200" cy="10872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0" name="Google Shape;30;p7"/>
          <p:cNvSpPr txBox="1">
            <a:spLocks noGrp="1"/>
          </p:cNvSpPr>
          <p:nvPr>
            <p:ph type="body" idx="1"/>
          </p:nvPr>
        </p:nvSpPr>
        <p:spPr>
          <a:xfrm>
            <a:off x="720000" y="1863900"/>
            <a:ext cx="4009200" cy="27063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solidFill>
                  <a:srgbClr val="434343"/>
                </a:solidFill>
              </a:defRPr>
            </a:lvl1pPr>
            <a:lvl2pPr marL="914400" lvl="1" indent="-304800" rtl="0">
              <a:lnSpc>
                <a:spcPct val="115000"/>
              </a:lnSpc>
              <a:spcBef>
                <a:spcPts val="0"/>
              </a:spcBef>
              <a:spcAft>
                <a:spcPts val="0"/>
              </a:spcAft>
              <a:buSzPts val="1200"/>
              <a:buChar char="○"/>
              <a:defRPr>
                <a:solidFill>
                  <a:srgbClr val="434343"/>
                </a:solidFill>
              </a:defRPr>
            </a:lvl2pPr>
            <a:lvl3pPr marL="1371600" lvl="2" indent="-304800" rtl="0">
              <a:lnSpc>
                <a:spcPct val="115000"/>
              </a:lnSpc>
              <a:spcBef>
                <a:spcPts val="0"/>
              </a:spcBef>
              <a:spcAft>
                <a:spcPts val="0"/>
              </a:spcAft>
              <a:buSzPts val="1200"/>
              <a:buChar char="■"/>
              <a:defRPr>
                <a:solidFill>
                  <a:srgbClr val="434343"/>
                </a:solidFill>
              </a:defRPr>
            </a:lvl3pPr>
            <a:lvl4pPr marL="1828800" lvl="3" indent="-304800" rtl="0">
              <a:lnSpc>
                <a:spcPct val="115000"/>
              </a:lnSpc>
              <a:spcBef>
                <a:spcPts val="0"/>
              </a:spcBef>
              <a:spcAft>
                <a:spcPts val="0"/>
              </a:spcAft>
              <a:buSzPts val="1200"/>
              <a:buChar char="●"/>
              <a:defRPr>
                <a:solidFill>
                  <a:srgbClr val="434343"/>
                </a:solidFill>
              </a:defRPr>
            </a:lvl4pPr>
            <a:lvl5pPr marL="2286000" lvl="4" indent="-304800" rtl="0">
              <a:lnSpc>
                <a:spcPct val="115000"/>
              </a:lnSpc>
              <a:spcBef>
                <a:spcPts val="0"/>
              </a:spcBef>
              <a:spcAft>
                <a:spcPts val="0"/>
              </a:spcAft>
              <a:buSzPts val="1200"/>
              <a:buChar char="○"/>
              <a:defRPr>
                <a:solidFill>
                  <a:srgbClr val="434343"/>
                </a:solidFill>
              </a:defRPr>
            </a:lvl5pPr>
            <a:lvl6pPr marL="2743200" lvl="5" indent="-304800" rtl="0">
              <a:lnSpc>
                <a:spcPct val="115000"/>
              </a:lnSpc>
              <a:spcBef>
                <a:spcPts val="0"/>
              </a:spcBef>
              <a:spcAft>
                <a:spcPts val="0"/>
              </a:spcAft>
              <a:buSzPts val="1200"/>
              <a:buChar char="■"/>
              <a:defRPr>
                <a:solidFill>
                  <a:srgbClr val="434343"/>
                </a:solidFill>
              </a:defRPr>
            </a:lvl6pPr>
            <a:lvl7pPr marL="3200400" lvl="6" indent="-304800" rtl="0">
              <a:lnSpc>
                <a:spcPct val="115000"/>
              </a:lnSpc>
              <a:spcBef>
                <a:spcPts val="0"/>
              </a:spcBef>
              <a:spcAft>
                <a:spcPts val="0"/>
              </a:spcAft>
              <a:buSzPts val="1200"/>
              <a:buChar char="●"/>
              <a:defRPr>
                <a:solidFill>
                  <a:srgbClr val="434343"/>
                </a:solidFill>
              </a:defRPr>
            </a:lvl7pPr>
            <a:lvl8pPr marL="3657600" lvl="7" indent="-304800" rtl="0">
              <a:lnSpc>
                <a:spcPct val="115000"/>
              </a:lnSpc>
              <a:spcBef>
                <a:spcPts val="0"/>
              </a:spcBef>
              <a:spcAft>
                <a:spcPts val="0"/>
              </a:spcAft>
              <a:buSzPts val="1200"/>
              <a:buChar char="○"/>
              <a:defRPr>
                <a:solidFill>
                  <a:srgbClr val="434343"/>
                </a:solidFill>
              </a:defRPr>
            </a:lvl8pPr>
            <a:lvl9pPr marL="4114800" lvl="8" indent="-304800" rtl="0">
              <a:lnSpc>
                <a:spcPct val="115000"/>
              </a:lnSpc>
              <a:spcBef>
                <a:spcPts val="0"/>
              </a:spcBef>
              <a:spcAft>
                <a:spcPts val="0"/>
              </a:spcAft>
              <a:buSzPts val="1200"/>
              <a:buChar char="■"/>
              <a:defRPr>
                <a:solidFill>
                  <a:srgbClr val="434343"/>
                </a:solidFill>
              </a:defRPr>
            </a:lvl9pPr>
          </a:lstStyle>
          <a:p>
            <a:endParaRPr/>
          </a:p>
        </p:txBody>
      </p:sp>
      <p:sp>
        <p:nvSpPr>
          <p:cNvPr id="31" name="Google Shape;31;p7"/>
          <p:cNvSpPr>
            <a:spLocks noGrp="1"/>
          </p:cNvSpPr>
          <p:nvPr>
            <p:ph type="pic" idx="2"/>
          </p:nvPr>
        </p:nvSpPr>
        <p:spPr>
          <a:xfrm>
            <a:off x="5596300" y="535000"/>
            <a:ext cx="2832600" cy="4068900"/>
          </a:xfrm>
          <a:prstGeom prst="rect">
            <a:avLst/>
          </a:prstGeom>
          <a:noFill/>
          <a:ln>
            <a:noFill/>
          </a:ln>
        </p:spPr>
      </p:sp>
      <p:sp>
        <p:nvSpPr>
          <p:cNvPr id="32" name="Google Shape;32;p7"/>
          <p:cNvSpPr/>
          <p:nvPr/>
        </p:nvSpPr>
        <p:spPr>
          <a:xfrm>
            <a:off x="-5050" y="4703625"/>
            <a:ext cx="9144000" cy="4872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2724150" y="1307100"/>
            <a:ext cx="36957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
        <p:nvSpPr>
          <p:cNvPr id="35" name="Google Shape;35;p8"/>
          <p:cNvSpPr/>
          <p:nvPr/>
        </p:nvSpPr>
        <p:spPr>
          <a:xfrm>
            <a:off x="-2550" y="4703625"/>
            <a:ext cx="9149100" cy="4872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9"/>
          <p:cNvSpPr txBox="1">
            <a:spLocks noGrp="1"/>
          </p:cNvSpPr>
          <p:nvPr>
            <p:ph type="title"/>
          </p:nvPr>
        </p:nvSpPr>
        <p:spPr>
          <a:xfrm>
            <a:off x="2201850" y="1584874"/>
            <a:ext cx="47403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8" name="Google Shape;38;p9"/>
          <p:cNvSpPr txBox="1">
            <a:spLocks noGrp="1"/>
          </p:cNvSpPr>
          <p:nvPr>
            <p:ph type="subTitle" idx="1"/>
          </p:nvPr>
        </p:nvSpPr>
        <p:spPr>
          <a:xfrm>
            <a:off x="2201925" y="2427926"/>
            <a:ext cx="4740300" cy="1130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60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39" name="Google Shape;39;p9"/>
          <p:cNvSpPr/>
          <p:nvPr/>
        </p:nvSpPr>
        <p:spPr>
          <a:xfrm>
            <a:off x="-5050" y="4703625"/>
            <a:ext cx="9149100" cy="487200"/>
          </a:xfrm>
          <a:prstGeom prst="rect">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0"/>
        <p:cNvGrpSpPr/>
        <p:nvPr/>
      </p:nvGrpSpPr>
      <p:grpSpPr>
        <a:xfrm>
          <a:off x="0" y="0"/>
          <a:ext cx="0" cy="0"/>
          <a:chOff x="0" y="0"/>
          <a:chExt cx="0" cy="0"/>
        </a:xfrm>
      </p:grpSpPr>
      <p:sp>
        <p:nvSpPr>
          <p:cNvPr id="41" name="Google Shape;41;p10"/>
          <p:cNvSpPr>
            <a:spLocks noGrp="1"/>
          </p:cNvSpPr>
          <p:nvPr>
            <p:ph type="pic" idx="2"/>
          </p:nvPr>
        </p:nvSpPr>
        <p:spPr>
          <a:xfrm>
            <a:off x="-6875" y="0"/>
            <a:ext cx="9144000" cy="5157300"/>
          </a:xfrm>
          <a:prstGeom prst="rect">
            <a:avLst/>
          </a:prstGeom>
          <a:noFill/>
          <a:ln>
            <a:noFill/>
          </a:ln>
        </p:spPr>
      </p:sp>
      <p:sp>
        <p:nvSpPr>
          <p:cNvPr id="42" name="Google Shape;42;p10"/>
          <p:cNvSpPr txBox="1">
            <a:spLocks noGrp="1"/>
          </p:cNvSpPr>
          <p:nvPr>
            <p:ph type="title"/>
          </p:nvPr>
        </p:nvSpPr>
        <p:spPr>
          <a:xfrm>
            <a:off x="720000" y="4038000"/>
            <a:ext cx="7704000" cy="572700"/>
          </a:xfrm>
          <a:prstGeom prst="rect">
            <a:avLst/>
          </a:prstGeom>
          <a:solidFill>
            <a:schemeClr val="accent1"/>
          </a:solidFill>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5100" y="445025"/>
            <a:ext cx="77139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Familjen Grotesk"/>
              <a:buNone/>
              <a:defRPr sz="3000">
                <a:solidFill>
                  <a:schemeClr val="dk1"/>
                </a:solidFill>
                <a:latin typeface="Familjen Grotesk"/>
                <a:ea typeface="Familjen Grotesk"/>
                <a:cs typeface="Familjen Grotesk"/>
                <a:sym typeface="Familjen Grotesk"/>
              </a:defRPr>
            </a:lvl1pPr>
            <a:lvl2pPr lvl="1" rtl="0">
              <a:spcBef>
                <a:spcPts val="0"/>
              </a:spcBef>
              <a:spcAft>
                <a:spcPts val="0"/>
              </a:spcAft>
              <a:buClr>
                <a:schemeClr val="dk1"/>
              </a:buClr>
              <a:buSzPts val="3500"/>
              <a:buFont typeface="Familjen Grotesk"/>
              <a:buNone/>
              <a:defRPr sz="3500">
                <a:solidFill>
                  <a:schemeClr val="dk1"/>
                </a:solidFill>
                <a:latin typeface="Familjen Grotesk"/>
                <a:ea typeface="Familjen Grotesk"/>
                <a:cs typeface="Familjen Grotesk"/>
                <a:sym typeface="Familjen Grotesk"/>
              </a:defRPr>
            </a:lvl2pPr>
            <a:lvl3pPr lvl="2" rtl="0">
              <a:spcBef>
                <a:spcPts val="0"/>
              </a:spcBef>
              <a:spcAft>
                <a:spcPts val="0"/>
              </a:spcAft>
              <a:buClr>
                <a:schemeClr val="dk1"/>
              </a:buClr>
              <a:buSzPts val="3500"/>
              <a:buFont typeface="Familjen Grotesk"/>
              <a:buNone/>
              <a:defRPr sz="3500">
                <a:solidFill>
                  <a:schemeClr val="dk1"/>
                </a:solidFill>
                <a:latin typeface="Familjen Grotesk"/>
                <a:ea typeface="Familjen Grotesk"/>
                <a:cs typeface="Familjen Grotesk"/>
                <a:sym typeface="Familjen Grotesk"/>
              </a:defRPr>
            </a:lvl3pPr>
            <a:lvl4pPr lvl="3" rtl="0">
              <a:spcBef>
                <a:spcPts val="0"/>
              </a:spcBef>
              <a:spcAft>
                <a:spcPts val="0"/>
              </a:spcAft>
              <a:buClr>
                <a:schemeClr val="dk1"/>
              </a:buClr>
              <a:buSzPts val="3500"/>
              <a:buFont typeface="Familjen Grotesk"/>
              <a:buNone/>
              <a:defRPr sz="3500">
                <a:solidFill>
                  <a:schemeClr val="dk1"/>
                </a:solidFill>
                <a:latin typeface="Familjen Grotesk"/>
                <a:ea typeface="Familjen Grotesk"/>
                <a:cs typeface="Familjen Grotesk"/>
                <a:sym typeface="Familjen Grotesk"/>
              </a:defRPr>
            </a:lvl4pPr>
            <a:lvl5pPr lvl="4" rtl="0">
              <a:spcBef>
                <a:spcPts val="0"/>
              </a:spcBef>
              <a:spcAft>
                <a:spcPts val="0"/>
              </a:spcAft>
              <a:buClr>
                <a:schemeClr val="dk1"/>
              </a:buClr>
              <a:buSzPts val="3500"/>
              <a:buFont typeface="Familjen Grotesk"/>
              <a:buNone/>
              <a:defRPr sz="3500">
                <a:solidFill>
                  <a:schemeClr val="dk1"/>
                </a:solidFill>
                <a:latin typeface="Familjen Grotesk"/>
                <a:ea typeface="Familjen Grotesk"/>
                <a:cs typeface="Familjen Grotesk"/>
                <a:sym typeface="Familjen Grotesk"/>
              </a:defRPr>
            </a:lvl5pPr>
            <a:lvl6pPr lvl="5" rtl="0">
              <a:spcBef>
                <a:spcPts val="0"/>
              </a:spcBef>
              <a:spcAft>
                <a:spcPts val="0"/>
              </a:spcAft>
              <a:buClr>
                <a:schemeClr val="dk1"/>
              </a:buClr>
              <a:buSzPts val="3500"/>
              <a:buFont typeface="Familjen Grotesk"/>
              <a:buNone/>
              <a:defRPr sz="3500">
                <a:solidFill>
                  <a:schemeClr val="dk1"/>
                </a:solidFill>
                <a:latin typeface="Familjen Grotesk"/>
                <a:ea typeface="Familjen Grotesk"/>
                <a:cs typeface="Familjen Grotesk"/>
                <a:sym typeface="Familjen Grotesk"/>
              </a:defRPr>
            </a:lvl6pPr>
            <a:lvl7pPr lvl="6" rtl="0">
              <a:spcBef>
                <a:spcPts val="0"/>
              </a:spcBef>
              <a:spcAft>
                <a:spcPts val="0"/>
              </a:spcAft>
              <a:buClr>
                <a:schemeClr val="dk1"/>
              </a:buClr>
              <a:buSzPts val="3500"/>
              <a:buFont typeface="Familjen Grotesk"/>
              <a:buNone/>
              <a:defRPr sz="3500">
                <a:solidFill>
                  <a:schemeClr val="dk1"/>
                </a:solidFill>
                <a:latin typeface="Familjen Grotesk"/>
                <a:ea typeface="Familjen Grotesk"/>
                <a:cs typeface="Familjen Grotesk"/>
                <a:sym typeface="Familjen Grotesk"/>
              </a:defRPr>
            </a:lvl7pPr>
            <a:lvl8pPr lvl="7" rtl="0">
              <a:spcBef>
                <a:spcPts val="0"/>
              </a:spcBef>
              <a:spcAft>
                <a:spcPts val="0"/>
              </a:spcAft>
              <a:buClr>
                <a:schemeClr val="dk1"/>
              </a:buClr>
              <a:buSzPts val="3500"/>
              <a:buFont typeface="Familjen Grotesk"/>
              <a:buNone/>
              <a:defRPr sz="3500">
                <a:solidFill>
                  <a:schemeClr val="dk1"/>
                </a:solidFill>
                <a:latin typeface="Familjen Grotesk"/>
                <a:ea typeface="Familjen Grotesk"/>
                <a:cs typeface="Familjen Grotesk"/>
                <a:sym typeface="Familjen Grotesk"/>
              </a:defRPr>
            </a:lvl8pPr>
            <a:lvl9pPr lvl="8" rtl="0">
              <a:spcBef>
                <a:spcPts val="0"/>
              </a:spcBef>
              <a:spcAft>
                <a:spcPts val="0"/>
              </a:spcAft>
              <a:buClr>
                <a:schemeClr val="dk1"/>
              </a:buClr>
              <a:buSzPts val="3500"/>
              <a:buFont typeface="Familjen Grotesk"/>
              <a:buNone/>
              <a:defRPr sz="3500">
                <a:solidFill>
                  <a:schemeClr val="dk1"/>
                </a:solidFill>
                <a:latin typeface="Familjen Grotesk"/>
                <a:ea typeface="Familjen Grotesk"/>
                <a:cs typeface="Familjen Grotesk"/>
                <a:sym typeface="Familjen Grotesk"/>
              </a:defRPr>
            </a:lvl9pPr>
          </a:lstStyle>
          <a:p>
            <a:endParaRPr/>
          </a:p>
        </p:txBody>
      </p:sp>
      <p:sp>
        <p:nvSpPr>
          <p:cNvPr id="7" name="Google Shape;7;p1"/>
          <p:cNvSpPr txBox="1">
            <a:spLocks noGrp="1"/>
          </p:cNvSpPr>
          <p:nvPr>
            <p:ph type="body" idx="1"/>
          </p:nvPr>
        </p:nvSpPr>
        <p:spPr>
          <a:xfrm>
            <a:off x="715100" y="1152475"/>
            <a:ext cx="7713900" cy="3416400"/>
          </a:xfrm>
          <a:prstGeom prst="rect">
            <a:avLst/>
          </a:prstGeom>
          <a:noFill/>
          <a:ln>
            <a:noFill/>
          </a:ln>
        </p:spPr>
        <p:txBody>
          <a:bodyPr spcFirstLastPara="1" wrap="square" lIns="91425" tIns="91425" rIns="91425" bIns="91425" anchor="t" anchorCtr="0">
            <a:noAutofit/>
          </a:bodyPr>
          <a:lstStyle>
            <a:lvl1pPr marL="457200" lvl="0" indent="-304800">
              <a:lnSpc>
                <a:spcPct val="100000"/>
              </a:lnSpc>
              <a:spcBef>
                <a:spcPts val="0"/>
              </a:spcBef>
              <a:spcAft>
                <a:spcPts val="0"/>
              </a:spcAft>
              <a:buClr>
                <a:schemeClr val="dk1"/>
              </a:buClr>
              <a:buSzPts val="1200"/>
              <a:buFont typeface="Barlow"/>
              <a:buChar char="●"/>
              <a:defRPr sz="1200">
                <a:solidFill>
                  <a:schemeClr val="dk1"/>
                </a:solidFill>
                <a:latin typeface="Barlow"/>
                <a:ea typeface="Barlow"/>
                <a:cs typeface="Barlow"/>
                <a:sym typeface="Barlow"/>
              </a:defRPr>
            </a:lvl1pPr>
            <a:lvl2pPr marL="914400" lvl="1" indent="-304800">
              <a:lnSpc>
                <a:spcPct val="100000"/>
              </a:lnSpc>
              <a:spcBef>
                <a:spcPts val="0"/>
              </a:spcBef>
              <a:spcAft>
                <a:spcPts val="0"/>
              </a:spcAft>
              <a:buClr>
                <a:schemeClr val="dk1"/>
              </a:buClr>
              <a:buSzPts val="1200"/>
              <a:buFont typeface="Barlow"/>
              <a:buChar char="○"/>
              <a:defRPr sz="1200">
                <a:solidFill>
                  <a:schemeClr val="dk1"/>
                </a:solidFill>
                <a:latin typeface="Barlow"/>
                <a:ea typeface="Barlow"/>
                <a:cs typeface="Barlow"/>
                <a:sym typeface="Barlow"/>
              </a:defRPr>
            </a:lvl2pPr>
            <a:lvl3pPr marL="1371600" lvl="2" indent="-304800">
              <a:lnSpc>
                <a:spcPct val="100000"/>
              </a:lnSpc>
              <a:spcBef>
                <a:spcPts val="0"/>
              </a:spcBef>
              <a:spcAft>
                <a:spcPts val="0"/>
              </a:spcAft>
              <a:buClr>
                <a:schemeClr val="dk1"/>
              </a:buClr>
              <a:buSzPts val="1200"/>
              <a:buFont typeface="Barlow"/>
              <a:buChar char="■"/>
              <a:defRPr sz="1200">
                <a:solidFill>
                  <a:schemeClr val="dk1"/>
                </a:solidFill>
                <a:latin typeface="Barlow"/>
                <a:ea typeface="Barlow"/>
                <a:cs typeface="Barlow"/>
                <a:sym typeface="Barlow"/>
              </a:defRPr>
            </a:lvl3pPr>
            <a:lvl4pPr marL="1828800" lvl="3" indent="-304800">
              <a:lnSpc>
                <a:spcPct val="100000"/>
              </a:lnSpc>
              <a:spcBef>
                <a:spcPts val="0"/>
              </a:spcBef>
              <a:spcAft>
                <a:spcPts val="0"/>
              </a:spcAft>
              <a:buClr>
                <a:schemeClr val="dk1"/>
              </a:buClr>
              <a:buSzPts val="1200"/>
              <a:buFont typeface="Barlow"/>
              <a:buChar char="●"/>
              <a:defRPr sz="1200">
                <a:solidFill>
                  <a:schemeClr val="dk1"/>
                </a:solidFill>
                <a:latin typeface="Barlow"/>
                <a:ea typeface="Barlow"/>
                <a:cs typeface="Barlow"/>
                <a:sym typeface="Barlow"/>
              </a:defRPr>
            </a:lvl4pPr>
            <a:lvl5pPr marL="2286000" lvl="4" indent="-304800">
              <a:lnSpc>
                <a:spcPct val="100000"/>
              </a:lnSpc>
              <a:spcBef>
                <a:spcPts val="0"/>
              </a:spcBef>
              <a:spcAft>
                <a:spcPts val="0"/>
              </a:spcAft>
              <a:buClr>
                <a:schemeClr val="dk1"/>
              </a:buClr>
              <a:buSzPts val="1200"/>
              <a:buFont typeface="Barlow"/>
              <a:buChar char="○"/>
              <a:defRPr sz="1200">
                <a:solidFill>
                  <a:schemeClr val="dk1"/>
                </a:solidFill>
                <a:latin typeface="Barlow"/>
                <a:ea typeface="Barlow"/>
                <a:cs typeface="Barlow"/>
                <a:sym typeface="Barlow"/>
              </a:defRPr>
            </a:lvl5pPr>
            <a:lvl6pPr marL="2743200" lvl="5" indent="-304800">
              <a:lnSpc>
                <a:spcPct val="100000"/>
              </a:lnSpc>
              <a:spcBef>
                <a:spcPts val="0"/>
              </a:spcBef>
              <a:spcAft>
                <a:spcPts val="0"/>
              </a:spcAft>
              <a:buClr>
                <a:schemeClr val="dk1"/>
              </a:buClr>
              <a:buSzPts val="1200"/>
              <a:buFont typeface="Barlow"/>
              <a:buChar char="■"/>
              <a:defRPr sz="1200">
                <a:solidFill>
                  <a:schemeClr val="dk1"/>
                </a:solidFill>
                <a:latin typeface="Barlow"/>
                <a:ea typeface="Barlow"/>
                <a:cs typeface="Barlow"/>
                <a:sym typeface="Barlow"/>
              </a:defRPr>
            </a:lvl6pPr>
            <a:lvl7pPr marL="3200400" lvl="6" indent="-304800">
              <a:lnSpc>
                <a:spcPct val="100000"/>
              </a:lnSpc>
              <a:spcBef>
                <a:spcPts val="0"/>
              </a:spcBef>
              <a:spcAft>
                <a:spcPts val="0"/>
              </a:spcAft>
              <a:buClr>
                <a:schemeClr val="dk1"/>
              </a:buClr>
              <a:buSzPts val="1200"/>
              <a:buFont typeface="Barlow"/>
              <a:buChar char="●"/>
              <a:defRPr sz="1200">
                <a:solidFill>
                  <a:schemeClr val="dk1"/>
                </a:solidFill>
                <a:latin typeface="Barlow"/>
                <a:ea typeface="Barlow"/>
                <a:cs typeface="Barlow"/>
                <a:sym typeface="Barlow"/>
              </a:defRPr>
            </a:lvl7pPr>
            <a:lvl8pPr marL="3657600" lvl="7" indent="-304800">
              <a:lnSpc>
                <a:spcPct val="100000"/>
              </a:lnSpc>
              <a:spcBef>
                <a:spcPts val="0"/>
              </a:spcBef>
              <a:spcAft>
                <a:spcPts val="0"/>
              </a:spcAft>
              <a:buClr>
                <a:schemeClr val="dk1"/>
              </a:buClr>
              <a:buSzPts val="1200"/>
              <a:buFont typeface="Barlow"/>
              <a:buChar char="○"/>
              <a:defRPr sz="1200">
                <a:solidFill>
                  <a:schemeClr val="dk1"/>
                </a:solidFill>
                <a:latin typeface="Barlow"/>
                <a:ea typeface="Barlow"/>
                <a:cs typeface="Barlow"/>
                <a:sym typeface="Barlow"/>
              </a:defRPr>
            </a:lvl8pPr>
            <a:lvl9pPr marL="4114800" lvl="8" indent="-304800">
              <a:lnSpc>
                <a:spcPct val="100000"/>
              </a:lnSpc>
              <a:spcBef>
                <a:spcPts val="0"/>
              </a:spcBef>
              <a:spcAft>
                <a:spcPts val="0"/>
              </a:spcAft>
              <a:buClr>
                <a:schemeClr val="dk1"/>
              </a:buClr>
              <a:buSzPts val="1200"/>
              <a:buFont typeface="Barlow"/>
              <a:buChar char="■"/>
              <a:defRPr sz="1200">
                <a:solidFill>
                  <a:schemeClr val="dk1"/>
                </a:solidFill>
                <a:latin typeface="Barlow"/>
                <a:ea typeface="Barlow"/>
                <a:cs typeface="Barlow"/>
                <a:sym typeface="Barlow"/>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transition spd="med">
    <p:push/>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3"/>
          <p:cNvSpPr/>
          <p:nvPr/>
        </p:nvSpPr>
        <p:spPr>
          <a:xfrm>
            <a:off x="0" y="982677"/>
            <a:ext cx="9144000" cy="13800"/>
          </a:xfrm>
          <a:prstGeom prst="rect">
            <a:avLst/>
          </a:prstGeom>
          <a:solidFill>
            <a:srgbClr val="B72837"/>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
        <p:nvSpPr>
          <p:cNvPr id="131" name="Google Shape;131;p23"/>
          <p:cNvSpPr txBox="1"/>
          <p:nvPr/>
        </p:nvSpPr>
        <p:spPr>
          <a:xfrm>
            <a:off x="0" y="985478"/>
            <a:ext cx="9103800" cy="35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900" b="1">
                <a:solidFill>
                  <a:schemeClr val="dk1"/>
                </a:solidFill>
                <a:latin typeface="Times New Roman"/>
                <a:ea typeface="Times New Roman"/>
                <a:cs typeface="Times New Roman"/>
                <a:sym typeface="Times New Roman"/>
              </a:rPr>
              <a:t>Assessing Quality Control of MRI-based Measurements of Iron in Subcortical Structures for Adolescent Learning</a:t>
            </a:r>
            <a:endParaRPr sz="1900" b="1">
              <a:solidFill>
                <a:schemeClr val="dk1"/>
              </a:solidFill>
              <a:latin typeface="Times New Roman"/>
              <a:ea typeface="Times New Roman"/>
              <a:cs typeface="Times New Roman"/>
              <a:sym typeface="Times New Roman"/>
            </a:endParaRPr>
          </a:p>
        </p:txBody>
      </p:sp>
      <p:pic>
        <p:nvPicPr>
          <p:cNvPr id="132" name="Google Shape;132;p23"/>
          <p:cNvPicPr preferRelativeResize="0"/>
          <p:nvPr/>
        </p:nvPicPr>
        <p:blipFill rotWithShape="1">
          <a:blip r:embed="rId3">
            <a:alphaModFix/>
          </a:blip>
          <a:srcRect l="3260"/>
          <a:stretch/>
        </p:blipFill>
        <p:spPr>
          <a:xfrm>
            <a:off x="7926449" y="1785942"/>
            <a:ext cx="1057321" cy="1051546"/>
          </a:xfrm>
          <a:prstGeom prst="rect">
            <a:avLst/>
          </a:prstGeom>
          <a:noFill/>
          <a:ln>
            <a:noFill/>
          </a:ln>
        </p:spPr>
      </p:pic>
      <p:pic>
        <p:nvPicPr>
          <p:cNvPr id="133" name="Google Shape;133;p23"/>
          <p:cNvPicPr preferRelativeResize="0"/>
          <p:nvPr/>
        </p:nvPicPr>
        <p:blipFill rotWithShape="1">
          <a:blip r:embed="rId4">
            <a:alphaModFix/>
          </a:blip>
          <a:srcRect l="6728" t="8026" r="6126" b="8018"/>
          <a:stretch/>
        </p:blipFill>
        <p:spPr>
          <a:xfrm>
            <a:off x="2378830" y="1785942"/>
            <a:ext cx="1056188" cy="1050420"/>
          </a:xfrm>
          <a:prstGeom prst="rect">
            <a:avLst/>
          </a:prstGeom>
          <a:noFill/>
          <a:ln>
            <a:noFill/>
          </a:ln>
        </p:spPr>
      </p:pic>
      <p:pic>
        <p:nvPicPr>
          <p:cNvPr id="134" name="Google Shape;134;p23"/>
          <p:cNvPicPr preferRelativeResize="0"/>
          <p:nvPr/>
        </p:nvPicPr>
        <p:blipFill rotWithShape="1">
          <a:blip r:embed="rId5">
            <a:alphaModFix/>
          </a:blip>
          <a:srcRect b="4853"/>
          <a:stretch/>
        </p:blipFill>
        <p:spPr>
          <a:xfrm>
            <a:off x="5707842" y="1785942"/>
            <a:ext cx="1056188" cy="1050420"/>
          </a:xfrm>
          <a:prstGeom prst="rect">
            <a:avLst/>
          </a:prstGeom>
          <a:noFill/>
          <a:ln>
            <a:noFill/>
          </a:ln>
        </p:spPr>
      </p:pic>
      <p:pic>
        <p:nvPicPr>
          <p:cNvPr id="135" name="Google Shape;135;p23"/>
          <p:cNvPicPr preferRelativeResize="0"/>
          <p:nvPr/>
        </p:nvPicPr>
        <p:blipFill rotWithShape="1">
          <a:blip r:embed="rId6">
            <a:alphaModFix/>
          </a:blip>
          <a:srcRect/>
          <a:stretch/>
        </p:blipFill>
        <p:spPr>
          <a:xfrm>
            <a:off x="4597415" y="1785942"/>
            <a:ext cx="1057324" cy="1051548"/>
          </a:xfrm>
          <a:prstGeom prst="rect">
            <a:avLst/>
          </a:prstGeom>
          <a:noFill/>
          <a:ln>
            <a:noFill/>
          </a:ln>
        </p:spPr>
      </p:pic>
      <p:pic>
        <p:nvPicPr>
          <p:cNvPr id="136" name="Google Shape;136;p23"/>
          <p:cNvPicPr preferRelativeResize="0"/>
          <p:nvPr/>
        </p:nvPicPr>
        <p:blipFill>
          <a:blip r:embed="rId7">
            <a:alphaModFix/>
          </a:blip>
          <a:stretch>
            <a:fillRect/>
          </a:stretch>
        </p:blipFill>
        <p:spPr>
          <a:xfrm>
            <a:off x="54835" y="120600"/>
            <a:ext cx="1552221" cy="737400"/>
          </a:xfrm>
          <a:prstGeom prst="rect">
            <a:avLst/>
          </a:prstGeom>
          <a:noFill/>
          <a:ln>
            <a:noFill/>
          </a:ln>
        </p:spPr>
      </p:pic>
      <p:pic>
        <p:nvPicPr>
          <p:cNvPr id="137" name="Google Shape;137;p23"/>
          <p:cNvPicPr preferRelativeResize="0"/>
          <p:nvPr/>
        </p:nvPicPr>
        <p:blipFill rotWithShape="1">
          <a:blip r:embed="rId8">
            <a:alphaModFix/>
          </a:blip>
          <a:srcRect/>
          <a:stretch/>
        </p:blipFill>
        <p:spPr>
          <a:xfrm>
            <a:off x="3564300" y="90239"/>
            <a:ext cx="798125" cy="798125"/>
          </a:xfrm>
          <a:prstGeom prst="rect">
            <a:avLst/>
          </a:prstGeom>
          <a:noFill/>
          <a:ln>
            <a:noFill/>
          </a:ln>
        </p:spPr>
      </p:pic>
      <p:pic>
        <p:nvPicPr>
          <p:cNvPr id="138" name="Google Shape;138;p23"/>
          <p:cNvPicPr preferRelativeResize="0"/>
          <p:nvPr/>
        </p:nvPicPr>
        <p:blipFill rotWithShape="1">
          <a:blip r:embed="rId9">
            <a:alphaModFix/>
          </a:blip>
          <a:srcRect l="31206" r="31051"/>
          <a:stretch/>
        </p:blipFill>
        <p:spPr>
          <a:xfrm>
            <a:off x="1714375" y="274134"/>
            <a:ext cx="1742598" cy="512991"/>
          </a:xfrm>
          <a:prstGeom prst="rect">
            <a:avLst/>
          </a:prstGeom>
          <a:noFill/>
          <a:ln>
            <a:noFill/>
          </a:ln>
        </p:spPr>
      </p:pic>
      <p:pic>
        <p:nvPicPr>
          <p:cNvPr id="139" name="Google Shape;139;p23"/>
          <p:cNvPicPr preferRelativeResize="0"/>
          <p:nvPr/>
        </p:nvPicPr>
        <p:blipFill rotWithShape="1">
          <a:blip r:embed="rId10">
            <a:alphaModFix/>
          </a:blip>
          <a:srcRect l="4925" t="16020" r="4871" b="17535"/>
          <a:stretch/>
        </p:blipFill>
        <p:spPr>
          <a:xfrm>
            <a:off x="4469750" y="229675"/>
            <a:ext cx="2277374" cy="567450"/>
          </a:xfrm>
          <a:prstGeom prst="rect">
            <a:avLst/>
          </a:prstGeom>
          <a:noFill/>
          <a:ln>
            <a:noFill/>
          </a:ln>
        </p:spPr>
      </p:pic>
      <p:pic>
        <p:nvPicPr>
          <p:cNvPr id="140" name="Google Shape;140;p23"/>
          <p:cNvPicPr preferRelativeResize="0"/>
          <p:nvPr/>
        </p:nvPicPr>
        <p:blipFill rotWithShape="1">
          <a:blip r:embed="rId11">
            <a:alphaModFix/>
          </a:blip>
          <a:srcRect l="20237" t="18672" r="48147" b="62342"/>
          <a:stretch/>
        </p:blipFill>
        <p:spPr>
          <a:xfrm>
            <a:off x="7003024" y="144700"/>
            <a:ext cx="1964774" cy="737400"/>
          </a:xfrm>
          <a:prstGeom prst="rect">
            <a:avLst/>
          </a:prstGeom>
          <a:noFill/>
          <a:ln>
            <a:noFill/>
          </a:ln>
        </p:spPr>
      </p:pic>
      <p:pic>
        <p:nvPicPr>
          <p:cNvPr id="141" name="Google Shape;141;p23"/>
          <p:cNvPicPr preferRelativeResize="0"/>
          <p:nvPr/>
        </p:nvPicPr>
        <p:blipFill rotWithShape="1">
          <a:blip r:embed="rId12">
            <a:alphaModFix/>
          </a:blip>
          <a:srcRect l="2171" t="2153" r="2171" b="2162"/>
          <a:stretch/>
        </p:blipFill>
        <p:spPr>
          <a:xfrm>
            <a:off x="1269536" y="1785942"/>
            <a:ext cx="1056190" cy="1050424"/>
          </a:xfrm>
          <a:prstGeom prst="rect">
            <a:avLst/>
          </a:prstGeom>
          <a:noFill/>
          <a:ln>
            <a:noFill/>
          </a:ln>
        </p:spPr>
      </p:pic>
      <p:pic>
        <p:nvPicPr>
          <p:cNvPr id="142" name="Google Shape;142;p23"/>
          <p:cNvPicPr preferRelativeResize="0"/>
          <p:nvPr/>
        </p:nvPicPr>
        <p:blipFill rotWithShape="1">
          <a:blip r:embed="rId13">
            <a:alphaModFix/>
          </a:blip>
          <a:srcRect t="10490" b="24558"/>
          <a:stretch/>
        </p:blipFill>
        <p:spPr>
          <a:xfrm>
            <a:off x="160226" y="1785942"/>
            <a:ext cx="1056205" cy="1050414"/>
          </a:xfrm>
          <a:prstGeom prst="rect">
            <a:avLst/>
          </a:prstGeom>
          <a:noFill/>
          <a:ln>
            <a:noFill/>
          </a:ln>
        </p:spPr>
      </p:pic>
      <p:pic>
        <p:nvPicPr>
          <p:cNvPr id="143" name="Google Shape;143;p23"/>
          <p:cNvPicPr preferRelativeResize="0"/>
          <p:nvPr/>
        </p:nvPicPr>
        <p:blipFill>
          <a:blip r:embed="rId14">
            <a:alphaModFix/>
          </a:blip>
          <a:stretch>
            <a:fillRect/>
          </a:stretch>
        </p:blipFill>
        <p:spPr>
          <a:xfrm>
            <a:off x="3490447" y="1790517"/>
            <a:ext cx="1051560" cy="1042417"/>
          </a:xfrm>
          <a:prstGeom prst="rect">
            <a:avLst/>
          </a:prstGeom>
          <a:noFill/>
          <a:ln w="9525" cap="flat" cmpd="sng">
            <a:solidFill>
              <a:srgbClr val="B7B7B7"/>
            </a:solidFill>
            <a:prstDash val="solid"/>
            <a:round/>
            <a:headEnd type="none" w="sm" len="sm"/>
            <a:tailEnd type="none" w="sm" len="sm"/>
          </a:ln>
        </p:spPr>
      </p:pic>
      <p:pic>
        <p:nvPicPr>
          <p:cNvPr id="144" name="Google Shape;144;p23"/>
          <p:cNvPicPr preferRelativeResize="0"/>
          <p:nvPr/>
        </p:nvPicPr>
        <p:blipFill rotWithShape="1">
          <a:blip r:embed="rId15">
            <a:alphaModFix/>
          </a:blip>
          <a:srcRect l="2527" t="4536" r="1771" b="23811"/>
          <a:stretch/>
        </p:blipFill>
        <p:spPr>
          <a:xfrm>
            <a:off x="6817135" y="1785942"/>
            <a:ext cx="1056211" cy="1051561"/>
          </a:xfrm>
          <a:prstGeom prst="rect">
            <a:avLst/>
          </a:prstGeom>
          <a:noFill/>
          <a:ln>
            <a:noFill/>
          </a:ln>
        </p:spPr>
      </p:pic>
      <p:sp>
        <p:nvSpPr>
          <p:cNvPr id="145" name="Google Shape;145;p23"/>
          <p:cNvSpPr txBox="1"/>
          <p:nvPr/>
        </p:nvSpPr>
        <p:spPr>
          <a:xfrm>
            <a:off x="0" y="4715100"/>
            <a:ext cx="8750400" cy="47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chemeClr val="lt1"/>
                </a:solidFill>
                <a:latin typeface="EB Garamond"/>
                <a:ea typeface="EB Garamond"/>
                <a:cs typeface="EB Garamond"/>
                <a:sym typeface="EB Garamond"/>
              </a:rPr>
              <a:t>Assessing Quality Control of MRI-based Measurements of Iron in Subcortical Structures for Adolescent Learning</a:t>
            </a:r>
            <a:endParaRPr sz="900" b="1">
              <a:solidFill>
                <a:schemeClr val="lt1"/>
              </a:solidFill>
              <a:latin typeface="EB Garamond"/>
              <a:ea typeface="EB Garamond"/>
              <a:cs typeface="EB Garamond"/>
              <a:sym typeface="EB Garamond"/>
            </a:endParaRPr>
          </a:p>
          <a:p>
            <a:pPr marL="0" lvl="0" indent="0" algn="l" rtl="0">
              <a:spcBef>
                <a:spcPts val="0"/>
              </a:spcBef>
              <a:spcAft>
                <a:spcPts val="0"/>
              </a:spcAft>
              <a:buNone/>
            </a:pPr>
            <a:r>
              <a:rPr lang="en" sz="900" b="1">
                <a:solidFill>
                  <a:schemeClr val="lt1"/>
                </a:solidFill>
                <a:latin typeface="EB Garamond"/>
                <a:ea typeface="EB Garamond"/>
                <a:cs typeface="EB Garamond"/>
                <a:sym typeface="EB Garamond"/>
              </a:rPr>
              <a:t>Northeastern University Young Scholars Program (YSP) | June 22, 2026 - July 30, 2026</a:t>
            </a:r>
            <a:endParaRPr sz="900" b="1">
              <a:solidFill>
                <a:schemeClr val="lt1"/>
              </a:solidFill>
              <a:latin typeface="EB Garamond"/>
              <a:ea typeface="EB Garamond"/>
              <a:cs typeface="EB Garamond"/>
              <a:sym typeface="EB Garamond"/>
            </a:endParaRPr>
          </a:p>
        </p:txBody>
      </p:sp>
      <p:sp>
        <p:nvSpPr>
          <p:cNvPr id="146" name="Google Shape;146;p23"/>
          <p:cNvSpPr txBox="1"/>
          <p:nvPr/>
        </p:nvSpPr>
        <p:spPr>
          <a:xfrm>
            <a:off x="7852940" y="2843027"/>
            <a:ext cx="1236900" cy="799800"/>
          </a:xfrm>
          <a:prstGeom prst="rect">
            <a:avLst/>
          </a:prstGeom>
          <a:noFill/>
          <a:ln>
            <a:noFill/>
          </a:ln>
        </p:spPr>
        <p:txBody>
          <a:bodyPr spcFirstLastPara="1" wrap="square" lIns="81725" tIns="81725" rIns="81725" bIns="81725" anchor="t" anchorCtr="0">
            <a:noAutofit/>
          </a:bodyPr>
          <a:lstStyle/>
          <a:p>
            <a:pPr marL="0" lvl="0" indent="0" algn="l" rtl="0">
              <a:spcBef>
                <a:spcPts val="0"/>
              </a:spcBef>
              <a:spcAft>
                <a:spcPts val="0"/>
              </a:spcAft>
              <a:buNone/>
            </a:pPr>
            <a:r>
              <a:rPr lang="en" sz="894">
                <a:latin typeface="Times New Roman"/>
                <a:ea typeface="Times New Roman"/>
                <a:cs typeface="Times New Roman"/>
                <a:sym typeface="Times New Roman"/>
              </a:rPr>
              <a:t>Dr. Juliet Y. Davidow</a:t>
            </a:r>
            <a:endParaRPr sz="894">
              <a:latin typeface="Times New Roman"/>
              <a:ea typeface="Times New Roman"/>
              <a:cs typeface="Times New Roman"/>
              <a:sym typeface="Times New Roman"/>
            </a:endParaRPr>
          </a:p>
          <a:p>
            <a:pPr marL="0" lvl="0" indent="0" algn="l" rtl="0">
              <a:spcBef>
                <a:spcPts val="0"/>
              </a:spcBef>
              <a:spcAft>
                <a:spcPts val="0"/>
              </a:spcAft>
              <a:buNone/>
            </a:pPr>
            <a:r>
              <a:rPr lang="en" sz="894">
                <a:latin typeface="Times New Roman"/>
                <a:ea typeface="Times New Roman"/>
                <a:cs typeface="Times New Roman"/>
                <a:sym typeface="Times New Roman"/>
              </a:rPr>
              <a:t>Associate Professor</a:t>
            </a:r>
            <a:endParaRPr sz="894">
              <a:latin typeface="Times New Roman"/>
              <a:ea typeface="Times New Roman"/>
              <a:cs typeface="Times New Roman"/>
              <a:sym typeface="Times New Roman"/>
            </a:endParaRPr>
          </a:p>
          <a:p>
            <a:pPr marL="0" lvl="0" indent="0" algn="l" rtl="0">
              <a:spcBef>
                <a:spcPts val="0"/>
              </a:spcBef>
              <a:spcAft>
                <a:spcPts val="0"/>
              </a:spcAft>
              <a:buNone/>
            </a:pPr>
            <a:r>
              <a:rPr lang="en" sz="894">
                <a:latin typeface="Times New Roman"/>
                <a:ea typeface="Times New Roman"/>
                <a:cs typeface="Times New Roman"/>
                <a:sym typeface="Times New Roman"/>
              </a:rPr>
              <a:t>Northeastern University</a:t>
            </a:r>
            <a:endParaRPr sz="894">
              <a:latin typeface="Times New Roman"/>
              <a:ea typeface="Times New Roman"/>
              <a:cs typeface="Times New Roman"/>
              <a:sym typeface="Times New Roman"/>
            </a:endParaRPr>
          </a:p>
        </p:txBody>
      </p:sp>
      <p:sp>
        <p:nvSpPr>
          <p:cNvPr id="147" name="Google Shape;147;p23"/>
          <p:cNvSpPr txBox="1"/>
          <p:nvPr/>
        </p:nvSpPr>
        <p:spPr>
          <a:xfrm>
            <a:off x="4545994" y="2843027"/>
            <a:ext cx="1047300" cy="799800"/>
          </a:xfrm>
          <a:prstGeom prst="rect">
            <a:avLst/>
          </a:prstGeom>
          <a:noFill/>
          <a:ln>
            <a:noFill/>
          </a:ln>
        </p:spPr>
        <p:txBody>
          <a:bodyPr spcFirstLastPara="1" wrap="square" lIns="81725" tIns="81725" rIns="81725" bIns="81725" anchor="t" anchorCtr="0">
            <a:noAutofit/>
          </a:bodyPr>
          <a:lstStyle/>
          <a:p>
            <a:pPr marL="0" lvl="0" indent="0" algn="l" rtl="0">
              <a:spcBef>
                <a:spcPts val="0"/>
              </a:spcBef>
              <a:spcAft>
                <a:spcPts val="0"/>
              </a:spcAft>
              <a:buNone/>
            </a:pPr>
            <a:r>
              <a:rPr lang="en" sz="894">
                <a:latin typeface="Times New Roman"/>
                <a:ea typeface="Times New Roman"/>
                <a:cs typeface="Times New Roman"/>
                <a:sym typeface="Times New Roman"/>
              </a:rPr>
              <a:t>Brianna Aubrey</a:t>
            </a:r>
            <a:endParaRPr sz="894">
              <a:latin typeface="Times New Roman"/>
              <a:ea typeface="Times New Roman"/>
              <a:cs typeface="Times New Roman"/>
              <a:sym typeface="Times New Roman"/>
            </a:endParaRPr>
          </a:p>
          <a:p>
            <a:pPr marL="0" lvl="0" indent="0" algn="l" rtl="0">
              <a:spcBef>
                <a:spcPts val="0"/>
              </a:spcBef>
              <a:spcAft>
                <a:spcPts val="0"/>
              </a:spcAft>
              <a:buNone/>
            </a:pPr>
            <a:r>
              <a:rPr lang="en" sz="894">
                <a:latin typeface="Times New Roman"/>
                <a:ea typeface="Times New Roman"/>
                <a:cs typeface="Times New Roman"/>
                <a:sym typeface="Times New Roman"/>
              </a:rPr>
              <a:t>PhD Student</a:t>
            </a:r>
            <a:endParaRPr sz="894">
              <a:latin typeface="Times New Roman"/>
              <a:ea typeface="Times New Roman"/>
              <a:cs typeface="Times New Roman"/>
              <a:sym typeface="Times New Roman"/>
            </a:endParaRPr>
          </a:p>
          <a:p>
            <a:pPr marL="0" lvl="0" indent="0" algn="l" rtl="0">
              <a:spcBef>
                <a:spcPts val="0"/>
              </a:spcBef>
              <a:spcAft>
                <a:spcPts val="0"/>
              </a:spcAft>
              <a:buNone/>
            </a:pPr>
            <a:r>
              <a:rPr lang="en" sz="894">
                <a:latin typeface="Times New Roman"/>
                <a:ea typeface="Times New Roman"/>
                <a:cs typeface="Times New Roman"/>
                <a:sym typeface="Times New Roman"/>
              </a:rPr>
              <a:t>Northeastern University</a:t>
            </a:r>
            <a:endParaRPr sz="894">
              <a:latin typeface="Times New Roman"/>
              <a:ea typeface="Times New Roman"/>
              <a:cs typeface="Times New Roman"/>
              <a:sym typeface="Times New Roman"/>
            </a:endParaRPr>
          </a:p>
        </p:txBody>
      </p:sp>
      <p:sp>
        <p:nvSpPr>
          <p:cNvPr id="148" name="Google Shape;148;p23"/>
          <p:cNvSpPr txBox="1"/>
          <p:nvPr/>
        </p:nvSpPr>
        <p:spPr>
          <a:xfrm>
            <a:off x="5624535" y="2843027"/>
            <a:ext cx="1236900" cy="799800"/>
          </a:xfrm>
          <a:prstGeom prst="rect">
            <a:avLst/>
          </a:prstGeom>
          <a:noFill/>
          <a:ln>
            <a:noFill/>
          </a:ln>
        </p:spPr>
        <p:txBody>
          <a:bodyPr spcFirstLastPara="1" wrap="square" lIns="81725" tIns="81725" rIns="81725" bIns="81725" anchor="t" anchorCtr="0">
            <a:noAutofit/>
          </a:bodyPr>
          <a:lstStyle/>
          <a:p>
            <a:pPr marL="0" lvl="0" indent="0" algn="l" rtl="0">
              <a:spcBef>
                <a:spcPts val="0"/>
              </a:spcBef>
              <a:spcAft>
                <a:spcPts val="0"/>
              </a:spcAft>
              <a:buNone/>
            </a:pPr>
            <a:r>
              <a:rPr lang="en" sz="894">
                <a:latin typeface="Times New Roman"/>
                <a:ea typeface="Times New Roman"/>
                <a:cs typeface="Times New Roman"/>
                <a:sym typeface="Times New Roman"/>
              </a:rPr>
              <a:t>Erica Niemiec Skelton</a:t>
            </a:r>
            <a:endParaRPr sz="894">
              <a:latin typeface="Times New Roman"/>
              <a:ea typeface="Times New Roman"/>
              <a:cs typeface="Times New Roman"/>
              <a:sym typeface="Times New Roman"/>
            </a:endParaRPr>
          </a:p>
          <a:p>
            <a:pPr marL="0" lvl="0" indent="0" algn="l" rtl="0">
              <a:spcBef>
                <a:spcPts val="0"/>
              </a:spcBef>
              <a:spcAft>
                <a:spcPts val="0"/>
              </a:spcAft>
              <a:buNone/>
            </a:pPr>
            <a:r>
              <a:rPr lang="en" sz="894">
                <a:latin typeface="Times New Roman"/>
                <a:ea typeface="Times New Roman"/>
                <a:cs typeface="Times New Roman"/>
                <a:sym typeface="Times New Roman"/>
              </a:rPr>
              <a:t>PhD Student</a:t>
            </a:r>
            <a:endParaRPr sz="894">
              <a:latin typeface="Times New Roman"/>
              <a:ea typeface="Times New Roman"/>
              <a:cs typeface="Times New Roman"/>
              <a:sym typeface="Times New Roman"/>
            </a:endParaRPr>
          </a:p>
          <a:p>
            <a:pPr marL="0" lvl="0" indent="0" algn="l" rtl="0">
              <a:spcBef>
                <a:spcPts val="0"/>
              </a:spcBef>
              <a:spcAft>
                <a:spcPts val="0"/>
              </a:spcAft>
              <a:buNone/>
            </a:pPr>
            <a:r>
              <a:rPr lang="en" sz="894">
                <a:latin typeface="Times New Roman"/>
                <a:ea typeface="Times New Roman"/>
                <a:cs typeface="Times New Roman"/>
                <a:sym typeface="Times New Roman"/>
              </a:rPr>
              <a:t>Northeastern University</a:t>
            </a:r>
            <a:endParaRPr sz="894">
              <a:latin typeface="Times New Roman"/>
              <a:ea typeface="Times New Roman"/>
              <a:cs typeface="Times New Roman"/>
              <a:sym typeface="Times New Roman"/>
            </a:endParaRPr>
          </a:p>
        </p:txBody>
      </p:sp>
      <p:sp>
        <p:nvSpPr>
          <p:cNvPr id="149" name="Google Shape;149;p23"/>
          <p:cNvSpPr txBox="1"/>
          <p:nvPr/>
        </p:nvSpPr>
        <p:spPr>
          <a:xfrm>
            <a:off x="2343617" y="2843027"/>
            <a:ext cx="983400" cy="799800"/>
          </a:xfrm>
          <a:prstGeom prst="rect">
            <a:avLst/>
          </a:prstGeom>
          <a:noFill/>
          <a:ln>
            <a:noFill/>
          </a:ln>
        </p:spPr>
        <p:txBody>
          <a:bodyPr spcFirstLastPara="1" wrap="square" lIns="81725" tIns="81725" rIns="81725" bIns="81725" anchor="t" anchorCtr="0">
            <a:noAutofit/>
          </a:bodyPr>
          <a:lstStyle/>
          <a:p>
            <a:pPr marL="0" lvl="0" indent="0" algn="l" rtl="0">
              <a:spcBef>
                <a:spcPts val="0"/>
              </a:spcBef>
              <a:spcAft>
                <a:spcPts val="0"/>
              </a:spcAft>
              <a:buNone/>
            </a:pPr>
            <a:r>
              <a:rPr lang="en" sz="894">
                <a:latin typeface="Times New Roman"/>
                <a:ea typeface="Times New Roman"/>
                <a:cs typeface="Times New Roman"/>
                <a:sym typeface="Times New Roman"/>
              </a:rPr>
              <a:t>Ava Moore</a:t>
            </a:r>
            <a:endParaRPr sz="894">
              <a:latin typeface="Times New Roman"/>
              <a:ea typeface="Times New Roman"/>
              <a:cs typeface="Times New Roman"/>
              <a:sym typeface="Times New Roman"/>
            </a:endParaRPr>
          </a:p>
          <a:p>
            <a:pPr marL="0" lvl="0" indent="0" algn="l" rtl="0">
              <a:spcBef>
                <a:spcPts val="0"/>
              </a:spcBef>
              <a:spcAft>
                <a:spcPts val="0"/>
              </a:spcAft>
              <a:buNone/>
            </a:pPr>
            <a:r>
              <a:rPr lang="en" sz="894">
                <a:latin typeface="Times New Roman"/>
                <a:ea typeface="Times New Roman"/>
                <a:cs typeface="Times New Roman"/>
                <a:sym typeface="Times New Roman"/>
              </a:rPr>
              <a:t>Lab Manager</a:t>
            </a:r>
            <a:endParaRPr sz="894">
              <a:latin typeface="Times New Roman"/>
              <a:ea typeface="Times New Roman"/>
              <a:cs typeface="Times New Roman"/>
              <a:sym typeface="Times New Roman"/>
            </a:endParaRPr>
          </a:p>
          <a:p>
            <a:pPr marL="0" lvl="0" indent="0" algn="l" rtl="0">
              <a:spcBef>
                <a:spcPts val="0"/>
              </a:spcBef>
              <a:spcAft>
                <a:spcPts val="0"/>
              </a:spcAft>
              <a:buNone/>
            </a:pPr>
            <a:r>
              <a:rPr lang="en" sz="894">
                <a:latin typeface="Times New Roman"/>
                <a:ea typeface="Times New Roman"/>
                <a:cs typeface="Times New Roman"/>
                <a:sym typeface="Times New Roman"/>
              </a:rPr>
              <a:t>Learning &amp; Brain Development Lab</a:t>
            </a:r>
            <a:endParaRPr sz="894">
              <a:latin typeface="Times New Roman"/>
              <a:ea typeface="Times New Roman"/>
              <a:cs typeface="Times New Roman"/>
              <a:sym typeface="Times New Roman"/>
            </a:endParaRPr>
          </a:p>
          <a:p>
            <a:pPr marL="0" lvl="0" indent="0" algn="l" rtl="0">
              <a:spcBef>
                <a:spcPts val="0"/>
              </a:spcBef>
              <a:spcAft>
                <a:spcPts val="0"/>
              </a:spcAft>
              <a:buNone/>
            </a:pPr>
            <a:endParaRPr sz="894">
              <a:latin typeface="Times New Roman"/>
              <a:ea typeface="Times New Roman"/>
              <a:cs typeface="Times New Roman"/>
              <a:sym typeface="Times New Roman"/>
            </a:endParaRPr>
          </a:p>
          <a:p>
            <a:pPr marL="0" lvl="0" indent="0" algn="l" rtl="0">
              <a:spcBef>
                <a:spcPts val="0"/>
              </a:spcBef>
              <a:spcAft>
                <a:spcPts val="0"/>
              </a:spcAft>
              <a:buNone/>
            </a:pPr>
            <a:endParaRPr sz="894">
              <a:latin typeface="Times New Roman"/>
              <a:ea typeface="Times New Roman"/>
              <a:cs typeface="Times New Roman"/>
              <a:sym typeface="Times New Roman"/>
            </a:endParaRPr>
          </a:p>
        </p:txBody>
      </p:sp>
      <p:sp>
        <p:nvSpPr>
          <p:cNvPr id="150" name="Google Shape;150;p23"/>
          <p:cNvSpPr txBox="1"/>
          <p:nvPr/>
        </p:nvSpPr>
        <p:spPr>
          <a:xfrm>
            <a:off x="1235254" y="2843027"/>
            <a:ext cx="983400" cy="799800"/>
          </a:xfrm>
          <a:prstGeom prst="rect">
            <a:avLst/>
          </a:prstGeom>
          <a:noFill/>
          <a:ln>
            <a:noFill/>
          </a:ln>
        </p:spPr>
        <p:txBody>
          <a:bodyPr spcFirstLastPara="1" wrap="square" lIns="81725" tIns="81725" rIns="81725" bIns="81725" anchor="t" anchorCtr="0">
            <a:noAutofit/>
          </a:bodyPr>
          <a:lstStyle/>
          <a:p>
            <a:pPr marL="0" lvl="0" indent="0" algn="l" rtl="0">
              <a:spcBef>
                <a:spcPts val="0"/>
              </a:spcBef>
              <a:spcAft>
                <a:spcPts val="0"/>
              </a:spcAft>
              <a:buNone/>
            </a:pPr>
            <a:r>
              <a:rPr lang="en" sz="894">
                <a:latin typeface="Times New Roman"/>
                <a:ea typeface="Times New Roman"/>
                <a:cs typeface="Times New Roman"/>
                <a:sym typeface="Times New Roman"/>
              </a:rPr>
              <a:t>Lena Lee</a:t>
            </a:r>
            <a:endParaRPr sz="894">
              <a:latin typeface="Times New Roman"/>
              <a:ea typeface="Times New Roman"/>
              <a:cs typeface="Times New Roman"/>
              <a:sym typeface="Times New Roman"/>
            </a:endParaRPr>
          </a:p>
          <a:p>
            <a:pPr marL="0" lvl="0" indent="0" algn="l" rtl="0">
              <a:spcBef>
                <a:spcPts val="0"/>
              </a:spcBef>
              <a:spcAft>
                <a:spcPts val="0"/>
              </a:spcAft>
              <a:buNone/>
            </a:pPr>
            <a:r>
              <a:rPr lang="en" sz="894">
                <a:latin typeface="Times New Roman"/>
                <a:ea typeface="Times New Roman"/>
                <a:cs typeface="Times New Roman"/>
                <a:sym typeface="Times New Roman"/>
              </a:rPr>
              <a:t>YSP Student</a:t>
            </a:r>
            <a:endParaRPr sz="894">
              <a:latin typeface="Times New Roman"/>
              <a:ea typeface="Times New Roman"/>
              <a:cs typeface="Times New Roman"/>
              <a:sym typeface="Times New Roman"/>
            </a:endParaRPr>
          </a:p>
          <a:p>
            <a:pPr marL="0" lvl="0" indent="0" algn="l" rtl="0">
              <a:spcBef>
                <a:spcPts val="0"/>
              </a:spcBef>
              <a:spcAft>
                <a:spcPts val="0"/>
              </a:spcAft>
              <a:buNone/>
            </a:pPr>
            <a:r>
              <a:rPr lang="en" sz="894">
                <a:latin typeface="Times New Roman"/>
                <a:ea typeface="Times New Roman"/>
                <a:cs typeface="Times New Roman"/>
                <a:sym typeface="Times New Roman"/>
              </a:rPr>
              <a:t>Lexington High School</a:t>
            </a:r>
            <a:endParaRPr sz="894">
              <a:latin typeface="Times New Roman"/>
              <a:ea typeface="Times New Roman"/>
              <a:cs typeface="Times New Roman"/>
              <a:sym typeface="Times New Roman"/>
            </a:endParaRPr>
          </a:p>
        </p:txBody>
      </p:sp>
      <p:sp>
        <p:nvSpPr>
          <p:cNvPr id="151" name="Google Shape;151;p23"/>
          <p:cNvSpPr txBox="1"/>
          <p:nvPr/>
        </p:nvSpPr>
        <p:spPr>
          <a:xfrm>
            <a:off x="107340" y="2843027"/>
            <a:ext cx="1106100" cy="799800"/>
          </a:xfrm>
          <a:prstGeom prst="rect">
            <a:avLst/>
          </a:prstGeom>
          <a:noFill/>
          <a:ln>
            <a:noFill/>
          </a:ln>
        </p:spPr>
        <p:txBody>
          <a:bodyPr spcFirstLastPara="1" wrap="square" lIns="81725" tIns="81725" rIns="81725" bIns="81725" anchor="t" anchorCtr="0">
            <a:noAutofit/>
          </a:bodyPr>
          <a:lstStyle/>
          <a:p>
            <a:pPr marL="0" lvl="0" indent="0" algn="l" rtl="0">
              <a:spcBef>
                <a:spcPts val="0"/>
              </a:spcBef>
              <a:spcAft>
                <a:spcPts val="0"/>
              </a:spcAft>
              <a:buNone/>
            </a:pPr>
            <a:r>
              <a:rPr lang="en" sz="894">
                <a:latin typeface="Times New Roman"/>
                <a:ea typeface="Times New Roman"/>
                <a:cs typeface="Times New Roman"/>
                <a:sym typeface="Times New Roman"/>
              </a:rPr>
              <a:t>Adil Tigli</a:t>
            </a:r>
            <a:endParaRPr sz="894">
              <a:latin typeface="Times New Roman"/>
              <a:ea typeface="Times New Roman"/>
              <a:cs typeface="Times New Roman"/>
              <a:sym typeface="Times New Roman"/>
            </a:endParaRPr>
          </a:p>
          <a:p>
            <a:pPr marL="0" lvl="0" indent="0" algn="l" rtl="0">
              <a:spcBef>
                <a:spcPts val="0"/>
              </a:spcBef>
              <a:spcAft>
                <a:spcPts val="0"/>
              </a:spcAft>
              <a:buNone/>
            </a:pPr>
            <a:r>
              <a:rPr lang="en" sz="894">
                <a:latin typeface="Times New Roman"/>
                <a:ea typeface="Times New Roman"/>
                <a:cs typeface="Times New Roman"/>
                <a:sym typeface="Times New Roman"/>
              </a:rPr>
              <a:t>YSP Student</a:t>
            </a:r>
            <a:endParaRPr sz="894">
              <a:latin typeface="Times New Roman"/>
              <a:ea typeface="Times New Roman"/>
              <a:cs typeface="Times New Roman"/>
              <a:sym typeface="Times New Roman"/>
            </a:endParaRPr>
          </a:p>
          <a:p>
            <a:pPr marL="0" lvl="0" indent="0" algn="l" rtl="0">
              <a:spcBef>
                <a:spcPts val="0"/>
              </a:spcBef>
              <a:spcAft>
                <a:spcPts val="0"/>
              </a:spcAft>
              <a:buNone/>
            </a:pPr>
            <a:r>
              <a:rPr lang="en" sz="894">
                <a:latin typeface="Times New Roman"/>
                <a:ea typeface="Times New Roman"/>
                <a:cs typeface="Times New Roman"/>
                <a:sym typeface="Times New Roman"/>
              </a:rPr>
              <a:t>Pioneer Charter School of Science II</a:t>
            </a:r>
            <a:endParaRPr sz="894">
              <a:latin typeface="Times New Roman"/>
              <a:ea typeface="Times New Roman"/>
              <a:cs typeface="Times New Roman"/>
              <a:sym typeface="Times New Roman"/>
            </a:endParaRPr>
          </a:p>
        </p:txBody>
      </p:sp>
      <p:sp>
        <p:nvSpPr>
          <p:cNvPr id="152" name="Google Shape;152;p23"/>
          <p:cNvSpPr txBox="1"/>
          <p:nvPr/>
        </p:nvSpPr>
        <p:spPr>
          <a:xfrm>
            <a:off x="3420971" y="2843027"/>
            <a:ext cx="1106100" cy="799800"/>
          </a:xfrm>
          <a:prstGeom prst="rect">
            <a:avLst/>
          </a:prstGeom>
          <a:noFill/>
          <a:ln>
            <a:noFill/>
          </a:ln>
        </p:spPr>
        <p:txBody>
          <a:bodyPr spcFirstLastPara="1" wrap="square" lIns="81725" tIns="81725" rIns="81725" bIns="81725" anchor="t" anchorCtr="0">
            <a:noAutofit/>
          </a:bodyPr>
          <a:lstStyle/>
          <a:p>
            <a:pPr marL="0" lvl="0" indent="0" algn="l" rtl="0">
              <a:spcBef>
                <a:spcPts val="0"/>
              </a:spcBef>
              <a:spcAft>
                <a:spcPts val="0"/>
              </a:spcAft>
              <a:buNone/>
            </a:pPr>
            <a:r>
              <a:rPr lang="en" sz="894">
                <a:latin typeface="Times New Roman"/>
                <a:ea typeface="Times New Roman"/>
                <a:cs typeface="Times New Roman"/>
                <a:sym typeface="Times New Roman"/>
              </a:rPr>
              <a:t>Caitlyn Jaryszak</a:t>
            </a:r>
            <a:endParaRPr sz="894">
              <a:latin typeface="Times New Roman"/>
              <a:ea typeface="Times New Roman"/>
              <a:cs typeface="Times New Roman"/>
              <a:sym typeface="Times New Roman"/>
            </a:endParaRPr>
          </a:p>
          <a:p>
            <a:pPr marL="0" lvl="0" indent="0" algn="l" rtl="0">
              <a:spcBef>
                <a:spcPts val="0"/>
              </a:spcBef>
              <a:spcAft>
                <a:spcPts val="0"/>
              </a:spcAft>
              <a:buNone/>
            </a:pPr>
            <a:r>
              <a:rPr lang="en" sz="894">
                <a:latin typeface="Times New Roman"/>
                <a:ea typeface="Times New Roman"/>
                <a:cs typeface="Times New Roman"/>
                <a:sym typeface="Times New Roman"/>
              </a:rPr>
              <a:t>Lab Technician</a:t>
            </a:r>
            <a:endParaRPr sz="894">
              <a:latin typeface="Times New Roman"/>
              <a:ea typeface="Times New Roman"/>
              <a:cs typeface="Times New Roman"/>
              <a:sym typeface="Times New Roman"/>
            </a:endParaRPr>
          </a:p>
          <a:p>
            <a:pPr marL="0" lvl="0" indent="0" algn="l" rtl="0">
              <a:spcBef>
                <a:spcPts val="0"/>
              </a:spcBef>
              <a:spcAft>
                <a:spcPts val="0"/>
              </a:spcAft>
              <a:buNone/>
            </a:pPr>
            <a:r>
              <a:rPr lang="en" sz="894">
                <a:latin typeface="Times New Roman"/>
                <a:ea typeface="Times New Roman"/>
                <a:cs typeface="Times New Roman"/>
                <a:sym typeface="Times New Roman"/>
              </a:rPr>
              <a:t>Learning &amp; Brain Development Lab</a:t>
            </a:r>
            <a:endParaRPr sz="894">
              <a:latin typeface="Times New Roman"/>
              <a:ea typeface="Times New Roman"/>
              <a:cs typeface="Times New Roman"/>
              <a:sym typeface="Times New Roman"/>
            </a:endParaRPr>
          </a:p>
        </p:txBody>
      </p:sp>
      <p:sp>
        <p:nvSpPr>
          <p:cNvPr id="153" name="Google Shape;153;p23"/>
          <p:cNvSpPr txBox="1"/>
          <p:nvPr/>
        </p:nvSpPr>
        <p:spPr>
          <a:xfrm>
            <a:off x="6785877" y="2843027"/>
            <a:ext cx="1047300" cy="799800"/>
          </a:xfrm>
          <a:prstGeom prst="rect">
            <a:avLst/>
          </a:prstGeom>
          <a:noFill/>
          <a:ln>
            <a:noFill/>
          </a:ln>
        </p:spPr>
        <p:txBody>
          <a:bodyPr spcFirstLastPara="1" wrap="square" lIns="81725" tIns="81725" rIns="81725" bIns="81725" anchor="t" anchorCtr="0">
            <a:noAutofit/>
          </a:bodyPr>
          <a:lstStyle/>
          <a:p>
            <a:pPr marL="0" lvl="0" indent="0" algn="l" rtl="0">
              <a:spcBef>
                <a:spcPts val="0"/>
              </a:spcBef>
              <a:spcAft>
                <a:spcPts val="0"/>
              </a:spcAft>
              <a:buNone/>
            </a:pPr>
            <a:r>
              <a:rPr lang="en" sz="894">
                <a:latin typeface="Times New Roman"/>
                <a:ea typeface="Times New Roman"/>
                <a:cs typeface="Times New Roman"/>
                <a:sym typeface="Times New Roman"/>
              </a:rPr>
              <a:t>Zoe Kross</a:t>
            </a:r>
            <a:endParaRPr sz="894">
              <a:latin typeface="Times New Roman"/>
              <a:ea typeface="Times New Roman"/>
              <a:cs typeface="Times New Roman"/>
              <a:sym typeface="Times New Roman"/>
            </a:endParaRPr>
          </a:p>
          <a:p>
            <a:pPr marL="0" lvl="0" indent="0" algn="l" rtl="0">
              <a:spcBef>
                <a:spcPts val="0"/>
              </a:spcBef>
              <a:spcAft>
                <a:spcPts val="0"/>
              </a:spcAft>
              <a:buNone/>
            </a:pPr>
            <a:r>
              <a:rPr lang="en" sz="894">
                <a:latin typeface="Times New Roman"/>
                <a:ea typeface="Times New Roman"/>
                <a:cs typeface="Times New Roman"/>
                <a:sym typeface="Times New Roman"/>
              </a:rPr>
              <a:t>PhD Student</a:t>
            </a:r>
            <a:endParaRPr sz="894">
              <a:latin typeface="Times New Roman"/>
              <a:ea typeface="Times New Roman"/>
              <a:cs typeface="Times New Roman"/>
              <a:sym typeface="Times New Roman"/>
            </a:endParaRPr>
          </a:p>
          <a:p>
            <a:pPr marL="0" lvl="0" indent="0" algn="l" rtl="0">
              <a:spcBef>
                <a:spcPts val="0"/>
              </a:spcBef>
              <a:spcAft>
                <a:spcPts val="0"/>
              </a:spcAft>
              <a:buNone/>
            </a:pPr>
            <a:r>
              <a:rPr lang="en" sz="894">
                <a:latin typeface="Times New Roman"/>
                <a:ea typeface="Times New Roman"/>
                <a:cs typeface="Times New Roman"/>
                <a:sym typeface="Times New Roman"/>
              </a:rPr>
              <a:t>Northeastern University</a:t>
            </a:r>
            <a:endParaRPr sz="894">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32"/>
          <p:cNvSpPr txBox="1"/>
          <p:nvPr/>
        </p:nvSpPr>
        <p:spPr>
          <a:xfrm>
            <a:off x="0" y="4715100"/>
            <a:ext cx="8750400" cy="47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chemeClr val="lt1"/>
                </a:solidFill>
                <a:latin typeface="EB Garamond"/>
                <a:ea typeface="EB Garamond"/>
                <a:cs typeface="EB Garamond"/>
                <a:sym typeface="EB Garamond"/>
              </a:rPr>
              <a:t>Assessing Quality Control of MRI-based Measurements of Iron in Subcortical Structures for Adolescent Learning</a:t>
            </a:r>
            <a:endParaRPr sz="900" b="1">
              <a:solidFill>
                <a:schemeClr val="lt1"/>
              </a:solidFill>
              <a:latin typeface="EB Garamond"/>
              <a:ea typeface="EB Garamond"/>
              <a:cs typeface="EB Garamond"/>
              <a:sym typeface="EB Garamond"/>
            </a:endParaRPr>
          </a:p>
          <a:p>
            <a:pPr marL="0" lvl="0" indent="0" algn="l" rtl="0">
              <a:spcBef>
                <a:spcPts val="0"/>
              </a:spcBef>
              <a:spcAft>
                <a:spcPts val="0"/>
              </a:spcAft>
              <a:buNone/>
            </a:pPr>
            <a:r>
              <a:rPr lang="en" sz="900" b="1">
                <a:solidFill>
                  <a:schemeClr val="lt1"/>
                </a:solidFill>
                <a:latin typeface="EB Garamond"/>
                <a:ea typeface="EB Garamond"/>
                <a:cs typeface="EB Garamond"/>
                <a:sym typeface="EB Garamond"/>
              </a:rPr>
              <a:t>Northeastern University Young Scholars Program (YSP) | June 22, 2026 - July 30, 2026</a:t>
            </a:r>
            <a:endParaRPr sz="900" b="1">
              <a:solidFill>
                <a:schemeClr val="lt1"/>
              </a:solidFill>
              <a:latin typeface="EB Garamond"/>
              <a:ea typeface="EB Garamond"/>
              <a:cs typeface="EB Garamond"/>
              <a:sym typeface="EB Garamond"/>
            </a:endParaRPr>
          </a:p>
        </p:txBody>
      </p:sp>
      <p:sp>
        <p:nvSpPr>
          <p:cNvPr id="314" name="Google Shape;314;p32"/>
          <p:cNvSpPr txBox="1"/>
          <p:nvPr/>
        </p:nvSpPr>
        <p:spPr>
          <a:xfrm>
            <a:off x="19400" y="19400"/>
            <a:ext cx="9051300" cy="56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chemeClr val="dk1"/>
                </a:solidFill>
                <a:latin typeface="Times New Roman"/>
                <a:ea typeface="Times New Roman"/>
                <a:cs typeface="Times New Roman"/>
                <a:sym typeface="Times New Roman"/>
              </a:rPr>
              <a:t>Summary and Applications</a:t>
            </a:r>
            <a:endParaRPr sz="3000" b="1">
              <a:solidFill>
                <a:schemeClr val="dk1"/>
              </a:solidFill>
              <a:latin typeface="Times New Roman"/>
              <a:ea typeface="Times New Roman"/>
              <a:cs typeface="Times New Roman"/>
              <a:sym typeface="Times New Roman"/>
            </a:endParaRPr>
          </a:p>
        </p:txBody>
      </p:sp>
      <p:cxnSp>
        <p:nvCxnSpPr>
          <p:cNvPr id="315" name="Google Shape;315;p32"/>
          <p:cNvCxnSpPr/>
          <p:nvPr/>
        </p:nvCxnSpPr>
        <p:spPr>
          <a:xfrm>
            <a:off x="6475" y="656325"/>
            <a:ext cx="9148200" cy="0"/>
          </a:xfrm>
          <a:prstGeom prst="straightConnector1">
            <a:avLst/>
          </a:prstGeom>
          <a:noFill/>
          <a:ln w="9525" cap="flat" cmpd="sng">
            <a:solidFill>
              <a:schemeClr val="accent1"/>
            </a:solidFill>
            <a:prstDash val="solid"/>
            <a:round/>
            <a:headEnd type="none" w="med" len="med"/>
            <a:tailEnd type="none" w="med" len="med"/>
          </a:ln>
        </p:spPr>
      </p:cxnSp>
      <p:sp>
        <p:nvSpPr>
          <p:cNvPr id="316" name="Google Shape;316;p32"/>
          <p:cNvSpPr txBox="1">
            <a:spLocks noGrp="1"/>
          </p:cNvSpPr>
          <p:nvPr>
            <p:ph type="body" idx="1"/>
          </p:nvPr>
        </p:nvSpPr>
        <p:spPr>
          <a:xfrm>
            <a:off x="225159" y="717647"/>
            <a:ext cx="8634000" cy="34296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300" b="1">
                <a:solidFill>
                  <a:srgbClr val="000000"/>
                </a:solidFill>
                <a:latin typeface="Times New Roman"/>
                <a:ea typeface="Times New Roman"/>
                <a:cs typeface="Times New Roman"/>
                <a:sym typeface="Times New Roman"/>
              </a:rPr>
              <a:t>Summary:</a:t>
            </a:r>
            <a:endParaRPr sz="1300" b="1">
              <a:solidFill>
                <a:srgbClr val="000000"/>
              </a:solidFill>
              <a:latin typeface="Times New Roman"/>
              <a:ea typeface="Times New Roman"/>
              <a:cs typeface="Times New Roman"/>
              <a:sym typeface="Times New Roman"/>
            </a:endParaRPr>
          </a:p>
          <a:p>
            <a:pPr marL="457200" lvl="0" indent="-311150" algn="l" rtl="0">
              <a:lnSpc>
                <a:spcPct val="150000"/>
              </a:lnSpc>
              <a:spcBef>
                <a:spcPts val="0"/>
              </a:spcBef>
              <a:spcAft>
                <a:spcPts val="0"/>
              </a:spcAft>
              <a:buClr>
                <a:srgbClr val="000000"/>
              </a:buClr>
              <a:buSzPts val="1300"/>
              <a:buFont typeface="Times New Roman"/>
              <a:buChar char="●"/>
            </a:pPr>
            <a:r>
              <a:rPr lang="en" sz="1300">
                <a:solidFill>
                  <a:srgbClr val="000000"/>
                </a:solidFill>
                <a:latin typeface="Times New Roman"/>
                <a:ea typeface="Times New Roman"/>
                <a:cs typeface="Times New Roman"/>
                <a:sym typeface="Times New Roman"/>
              </a:rPr>
              <a:t>Scanned through </a:t>
            </a:r>
            <a:r>
              <a:rPr lang="en" sz="1300" b="1">
                <a:solidFill>
                  <a:srgbClr val="000000"/>
                </a:solidFill>
                <a:latin typeface="Times New Roman"/>
                <a:ea typeface="Times New Roman"/>
                <a:cs typeface="Times New Roman"/>
                <a:sym typeface="Times New Roman"/>
              </a:rPr>
              <a:t>40,000+ MRI slices </a:t>
            </a:r>
            <a:r>
              <a:rPr lang="en" sz="1300">
                <a:solidFill>
                  <a:srgbClr val="000000"/>
                </a:solidFill>
                <a:latin typeface="Times New Roman"/>
                <a:ea typeface="Times New Roman"/>
                <a:cs typeface="Times New Roman"/>
                <a:sym typeface="Times New Roman"/>
              </a:rPr>
              <a:t>from</a:t>
            </a:r>
            <a:r>
              <a:rPr lang="en" sz="1300" b="1">
                <a:solidFill>
                  <a:srgbClr val="000000"/>
                </a:solidFill>
                <a:latin typeface="Times New Roman"/>
                <a:ea typeface="Times New Roman"/>
                <a:cs typeface="Times New Roman"/>
                <a:sym typeface="Times New Roman"/>
              </a:rPr>
              <a:t> 96</a:t>
            </a:r>
            <a:r>
              <a:rPr lang="en" sz="1300">
                <a:solidFill>
                  <a:srgbClr val="000000"/>
                </a:solidFill>
                <a:latin typeface="Times New Roman"/>
                <a:ea typeface="Times New Roman"/>
                <a:cs typeface="Times New Roman"/>
                <a:sym typeface="Times New Roman"/>
              </a:rPr>
              <a:t> out of the </a:t>
            </a:r>
            <a:r>
              <a:rPr lang="en" sz="1300" b="1">
                <a:solidFill>
                  <a:srgbClr val="000000"/>
                </a:solidFill>
                <a:latin typeface="Times New Roman"/>
                <a:ea typeface="Times New Roman"/>
                <a:cs typeface="Times New Roman"/>
                <a:sym typeface="Times New Roman"/>
              </a:rPr>
              <a:t>131</a:t>
            </a:r>
            <a:r>
              <a:rPr lang="en" sz="1300">
                <a:solidFill>
                  <a:srgbClr val="000000"/>
                </a:solidFill>
                <a:latin typeface="Times New Roman"/>
                <a:ea typeface="Times New Roman"/>
                <a:cs typeface="Times New Roman"/>
                <a:sym typeface="Times New Roman"/>
              </a:rPr>
              <a:t> subjects in the lab’s dataset</a:t>
            </a:r>
            <a:endParaRPr sz="1300">
              <a:solidFill>
                <a:srgbClr val="000000"/>
              </a:solidFill>
              <a:latin typeface="Times New Roman"/>
              <a:ea typeface="Times New Roman"/>
              <a:cs typeface="Times New Roman"/>
              <a:sym typeface="Times New Roman"/>
            </a:endParaRPr>
          </a:p>
          <a:p>
            <a:pPr marL="457200" lvl="0" indent="-311150" algn="l" rtl="0">
              <a:lnSpc>
                <a:spcPct val="150000"/>
              </a:lnSpc>
              <a:spcBef>
                <a:spcPts val="0"/>
              </a:spcBef>
              <a:spcAft>
                <a:spcPts val="0"/>
              </a:spcAft>
              <a:buClr>
                <a:srgbClr val="000000"/>
              </a:buClr>
              <a:buSzPts val="1300"/>
              <a:buFont typeface="Times New Roman"/>
              <a:buChar char="●"/>
            </a:pPr>
            <a:r>
              <a:rPr lang="en" sz="1300">
                <a:solidFill>
                  <a:srgbClr val="000000"/>
                </a:solidFill>
                <a:latin typeface="Times New Roman"/>
                <a:ea typeface="Times New Roman"/>
                <a:cs typeface="Times New Roman"/>
                <a:sym typeface="Times New Roman"/>
              </a:rPr>
              <a:t>Assessed iron distribution for all 96 subjects</a:t>
            </a:r>
            <a:endParaRPr sz="1300">
              <a:solidFill>
                <a:srgbClr val="000000"/>
              </a:solidFill>
              <a:latin typeface="Times New Roman"/>
              <a:ea typeface="Times New Roman"/>
              <a:cs typeface="Times New Roman"/>
              <a:sym typeface="Times New Roman"/>
            </a:endParaRPr>
          </a:p>
          <a:p>
            <a:pPr marL="457200" lvl="0" indent="-311150" algn="l" rtl="0">
              <a:lnSpc>
                <a:spcPct val="150000"/>
              </a:lnSpc>
              <a:spcBef>
                <a:spcPts val="0"/>
              </a:spcBef>
              <a:spcAft>
                <a:spcPts val="0"/>
              </a:spcAft>
              <a:buClr>
                <a:srgbClr val="000000"/>
              </a:buClr>
              <a:buSzPts val="1300"/>
              <a:buFont typeface="Times New Roman"/>
              <a:buChar char="●"/>
            </a:pPr>
            <a:r>
              <a:rPr lang="en" sz="1300">
                <a:solidFill>
                  <a:srgbClr val="000000"/>
                </a:solidFill>
                <a:latin typeface="Times New Roman"/>
                <a:ea typeface="Times New Roman"/>
                <a:cs typeface="Times New Roman"/>
                <a:sym typeface="Times New Roman"/>
              </a:rPr>
              <a:t>Documented </a:t>
            </a:r>
            <a:r>
              <a:rPr lang="en" sz="1300" b="1">
                <a:solidFill>
                  <a:srgbClr val="000000"/>
                </a:solidFill>
                <a:latin typeface="Times New Roman"/>
                <a:ea typeface="Times New Roman"/>
                <a:cs typeface="Times New Roman"/>
                <a:sym typeface="Times New Roman"/>
              </a:rPr>
              <a:t>4,230</a:t>
            </a:r>
            <a:r>
              <a:rPr lang="en" sz="1300">
                <a:solidFill>
                  <a:srgbClr val="000000"/>
                </a:solidFill>
                <a:latin typeface="Times New Roman"/>
                <a:ea typeface="Times New Roman"/>
                <a:cs typeface="Times New Roman"/>
                <a:sym typeface="Times New Roman"/>
              </a:rPr>
              <a:t> MRI slices for possible </a:t>
            </a:r>
            <a:r>
              <a:rPr lang="en" sz="1300" b="1">
                <a:solidFill>
                  <a:srgbClr val="000000"/>
                </a:solidFill>
                <a:latin typeface="Times New Roman"/>
                <a:ea typeface="Times New Roman"/>
                <a:cs typeface="Times New Roman"/>
                <a:sym typeface="Times New Roman"/>
              </a:rPr>
              <a:t>reprocessing/removal</a:t>
            </a:r>
            <a:endParaRPr sz="1300" b="1">
              <a:solidFill>
                <a:srgbClr val="000000"/>
              </a:solidFill>
              <a:latin typeface="Times New Roman"/>
              <a:ea typeface="Times New Roman"/>
              <a:cs typeface="Times New Roman"/>
              <a:sym typeface="Times New Roman"/>
            </a:endParaRPr>
          </a:p>
          <a:p>
            <a:pPr marL="0" lvl="0" indent="0" algn="l" rtl="0">
              <a:lnSpc>
                <a:spcPct val="150000"/>
              </a:lnSpc>
              <a:spcBef>
                <a:spcPts val="0"/>
              </a:spcBef>
              <a:spcAft>
                <a:spcPts val="0"/>
              </a:spcAft>
              <a:buNone/>
            </a:pPr>
            <a:r>
              <a:rPr lang="en" sz="1300" b="1">
                <a:solidFill>
                  <a:srgbClr val="000000"/>
                </a:solidFill>
                <a:latin typeface="Times New Roman"/>
                <a:ea typeface="Times New Roman"/>
                <a:cs typeface="Times New Roman"/>
                <a:sym typeface="Times New Roman"/>
              </a:rPr>
              <a:t>Applications:</a:t>
            </a:r>
            <a:endParaRPr sz="1300" b="1">
              <a:solidFill>
                <a:srgbClr val="000000"/>
              </a:solidFill>
              <a:latin typeface="Times New Roman"/>
              <a:ea typeface="Times New Roman"/>
              <a:cs typeface="Times New Roman"/>
              <a:sym typeface="Times New Roman"/>
            </a:endParaRPr>
          </a:p>
          <a:p>
            <a:pPr marL="457200" lvl="0" indent="-311150" algn="l" rtl="0">
              <a:lnSpc>
                <a:spcPct val="150000"/>
              </a:lnSpc>
              <a:spcBef>
                <a:spcPts val="0"/>
              </a:spcBef>
              <a:spcAft>
                <a:spcPts val="0"/>
              </a:spcAft>
              <a:buClr>
                <a:srgbClr val="000000"/>
              </a:buClr>
              <a:buSzPts val="1300"/>
              <a:buFont typeface="Times New Roman"/>
              <a:buChar char="●"/>
            </a:pPr>
            <a:r>
              <a:rPr lang="en" sz="1300">
                <a:solidFill>
                  <a:srgbClr val="000000"/>
                </a:solidFill>
                <a:latin typeface="Times New Roman"/>
                <a:ea typeface="Times New Roman"/>
                <a:cs typeface="Times New Roman"/>
                <a:sym typeface="Times New Roman"/>
              </a:rPr>
              <a:t>The quality controlled MRI scans will be used by </a:t>
            </a:r>
            <a:r>
              <a:rPr lang="en" sz="1300" b="1">
                <a:solidFill>
                  <a:srgbClr val="000000"/>
                </a:solidFill>
                <a:latin typeface="Times New Roman"/>
                <a:ea typeface="Times New Roman"/>
                <a:cs typeface="Times New Roman"/>
                <a:sym typeface="Times New Roman"/>
              </a:rPr>
              <a:t>future</a:t>
            </a:r>
            <a:r>
              <a:rPr lang="en" sz="1300">
                <a:solidFill>
                  <a:srgbClr val="000000"/>
                </a:solidFill>
                <a:latin typeface="Times New Roman"/>
                <a:ea typeface="Times New Roman"/>
                <a:cs typeface="Times New Roman"/>
                <a:sym typeface="Times New Roman"/>
              </a:rPr>
              <a:t> </a:t>
            </a:r>
            <a:r>
              <a:rPr lang="en" sz="1300" b="1">
                <a:solidFill>
                  <a:srgbClr val="000000"/>
                </a:solidFill>
                <a:latin typeface="Times New Roman"/>
                <a:ea typeface="Times New Roman"/>
                <a:cs typeface="Times New Roman"/>
                <a:sym typeface="Times New Roman"/>
              </a:rPr>
              <a:t>studies</a:t>
            </a:r>
            <a:r>
              <a:rPr lang="en" sz="1300">
                <a:solidFill>
                  <a:srgbClr val="000000"/>
                </a:solidFill>
                <a:latin typeface="Times New Roman"/>
                <a:ea typeface="Times New Roman"/>
                <a:cs typeface="Times New Roman"/>
                <a:sym typeface="Times New Roman"/>
              </a:rPr>
              <a:t> in our lab:</a:t>
            </a:r>
            <a:endParaRPr sz="1300">
              <a:solidFill>
                <a:srgbClr val="000000"/>
              </a:solidFill>
              <a:latin typeface="Times New Roman"/>
              <a:ea typeface="Times New Roman"/>
              <a:cs typeface="Times New Roman"/>
              <a:sym typeface="Times New Roman"/>
            </a:endParaRPr>
          </a:p>
          <a:p>
            <a:pPr marL="914400" lvl="1" indent="-311150" algn="l" rtl="0">
              <a:lnSpc>
                <a:spcPct val="150000"/>
              </a:lnSpc>
              <a:spcBef>
                <a:spcPts val="0"/>
              </a:spcBef>
              <a:spcAft>
                <a:spcPts val="0"/>
              </a:spcAft>
              <a:buClr>
                <a:srgbClr val="000000"/>
              </a:buClr>
              <a:buSzPts val="1300"/>
              <a:buFont typeface="Times New Roman"/>
              <a:buChar char="○"/>
            </a:pPr>
            <a:r>
              <a:rPr lang="en" sz="1300">
                <a:solidFill>
                  <a:srgbClr val="000000"/>
                </a:solidFill>
                <a:latin typeface="Times New Roman"/>
                <a:ea typeface="Times New Roman"/>
                <a:cs typeface="Times New Roman"/>
                <a:sym typeface="Times New Roman"/>
              </a:rPr>
              <a:t>Understanding </a:t>
            </a:r>
            <a:r>
              <a:rPr lang="en" sz="1300" b="1">
                <a:solidFill>
                  <a:srgbClr val="000000"/>
                </a:solidFill>
                <a:latin typeface="Times New Roman"/>
                <a:ea typeface="Times New Roman"/>
                <a:cs typeface="Times New Roman"/>
                <a:sym typeface="Times New Roman"/>
              </a:rPr>
              <a:t>pro-social risk-taking</a:t>
            </a:r>
            <a:r>
              <a:rPr lang="en" sz="1300">
                <a:solidFill>
                  <a:srgbClr val="000000"/>
                </a:solidFill>
                <a:latin typeface="Times New Roman"/>
                <a:ea typeface="Times New Roman"/>
                <a:cs typeface="Times New Roman"/>
                <a:sym typeface="Times New Roman"/>
              </a:rPr>
              <a:t> in adolescents and its relation to dopamine function </a:t>
            </a:r>
            <a:endParaRPr sz="1300">
              <a:solidFill>
                <a:srgbClr val="000000"/>
              </a:solidFill>
              <a:latin typeface="Times New Roman"/>
              <a:ea typeface="Times New Roman"/>
              <a:cs typeface="Times New Roman"/>
              <a:sym typeface="Times New Roman"/>
            </a:endParaRPr>
          </a:p>
          <a:p>
            <a:pPr marL="914400" lvl="1" indent="-311150" algn="l" rtl="0">
              <a:lnSpc>
                <a:spcPct val="150000"/>
              </a:lnSpc>
              <a:spcBef>
                <a:spcPts val="0"/>
              </a:spcBef>
              <a:spcAft>
                <a:spcPts val="0"/>
              </a:spcAft>
              <a:buClr>
                <a:srgbClr val="000000"/>
              </a:buClr>
              <a:buSzPts val="1300"/>
              <a:buFont typeface="Times New Roman"/>
              <a:buChar char="○"/>
            </a:pPr>
            <a:r>
              <a:rPr lang="en" sz="1300" b="1">
                <a:solidFill>
                  <a:srgbClr val="000000"/>
                </a:solidFill>
                <a:latin typeface="Times New Roman"/>
                <a:ea typeface="Times New Roman"/>
                <a:cs typeface="Times New Roman"/>
                <a:sym typeface="Times New Roman"/>
              </a:rPr>
              <a:t>Reinforcement learning</a:t>
            </a:r>
            <a:r>
              <a:rPr lang="en" sz="1300">
                <a:solidFill>
                  <a:srgbClr val="000000"/>
                </a:solidFill>
                <a:latin typeface="Times New Roman"/>
                <a:ea typeface="Times New Roman"/>
                <a:cs typeface="Times New Roman"/>
                <a:sym typeface="Times New Roman"/>
              </a:rPr>
              <a:t> → how reward-based learning changes across age groups</a:t>
            </a:r>
            <a:endParaRPr sz="1300">
              <a:solidFill>
                <a:srgbClr val="000000"/>
              </a:solidFill>
              <a:latin typeface="Times New Roman"/>
              <a:ea typeface="Times New Roman"/>
              <a:cs typeface="Times New Roman"/>
              <a:sym typeface="Times New Roman"/>
            </a:endParaRPr>
          </a:p>
          <a:p>
            <a:pPr marL="457200" lvl="0" indent="-311150" algn="l" rtl="0">
              <a:lnSpc>
                <a:spcPct val="150000"/>
              </a:lnSpc>
              <a:spcBef>
                <a:spcPts val="0"/>
              </a:spcBef>
              <a:spcAft>
                <a:spcPts val="0"/>
              </a:spcAft>
              <a:buClr>
                <a:srgbClr val="000000"/>
              </a:buClr>
              <a:buSzPts val="1300"/>
              <a:buFont typeface="Times New Roman"/>
              <a:buChar char="●"/>
            </a:pPr>
            <a:r>
              <a:rPr lang="en" sz="1300">
                <a:solidFill>
                  <a:srgbClr val="000000"/>
                </a:solidFill>
                <a:latin typeface="Times New Roman"/>
                <a:ea typeface="Times New Roman"/>
                <a:cs typeface="Times New Roman"/>
                <a:sym typeface="Times New Roman"/>
              </a:rPr>
              <a:t>Further research on adolescent learning and behavior can inform us more broadly upon:</a:t>
            </a:r>
            <a:endParaRPr sz="1300">
              <a:solidFill>
                <a:srgbClr val="000000"/>
              </a:solidFill>
              <a:latin typeface="Times New Roman"/>
              <a:ea typeface="Times New Roman"/>
              <a:cs typeface="Times New Roman"/>
              <a:sym typeface="Times New Roman"/>
            </a:endParaRPr>
          </a:p>
          <a:p>
            <a:pPr marL="914400" lvl="1" indent="-311150" algn="l" rtl="0">
              <a:lnSpc>
                <a:spcPct val="150000"/>
              </a:lnSpc>
              <a:spcBef>
                <a:spcPts val="0"/>
              </a:spcBef>
              <a:spcAft>
                <a:spcPts val="0"/>
              </a:spcAft>
              <a:buClr>
                <a:srgbClr val="000000"/>
              </a:buClr>
              <a:buSzPts val="1300"/>
              <a:buFont typeface="Times New Roman"/>
              <a:buChar char="○"/>
            </a:pPr>
            <a:r>
              <a:rPr lang="en" sz="1300" b="1">
                <a:solidFill>
                  <a:srgbClr val="000000"/>
                </a:solidFill>
                <a:latin typeface="Times New Roman"/>
                <a:ea typeface="Times New Roman"/>
                <a:cs typeface="Times New Roman"/>
                <a:sym typeface="Times New Roman"/>
              </a:rPr>
              <a:t>Education</a:t>
            </a:r>
            <a:r>
              <a:rPr lang="en" sz="1300">
                <a:solidFill>
                  <a:srgbClr val="000000"/>
                </a:solidFill>
                <a:latin typeface="Times New Roman"/>
                <a:ea typeface="Times New Roman"/>
                <a:cs typeface="Times New Roman"/>
                <a:sym typeface="Times New Roman"/>
              </a:rPr>
              <a:t> policies</a:t>
            </a:r>
            <a:endParaRPr sz="1300">
              <a:solidFill>
                <a:srgbClr val="000000"/>
              </a:solidFill>
              <a:latin typeface="Times New Roman"/>
              <a:ea typeface="Times New Roman"/>
              <a:cs typeface="Times New Roman"/>
              <a:sym typeface="Times New Roman"/>
            </a:endParaRPr>
          </a:p>
          <a:p>
            <a:pPr marL="914400" lvl="1" indent="-311150" algn="l" rtl="0">
              <a:lnSpc>
                <a:spcPct val="150000"/>
              </a:lnSpc>
              <a:spcBef>
                <a:spcPts val="0"/>
              </a:spcBef>
              <a:spcAft>
                <a:spcPts val="0"/>
              </a:spcAft>
              <a:buClr>
                <a:srgbClr val="000000"/>
              </a:buClr>
              <a:buSzPts val="1300"/>
              <a:buFont typeface="Times New Roman"/>
              <a:buChar char="○"/>
            </a:pPr>
            <a:r>
              <a:rPr lang="en" sz="1300" b="1">
                <a:solidFill>
                  <a:srgbClr val="000000"/>
                </a:solidFill>
                <a:latin typeface="Times New Roman"/>
                <a:ea typeface="Times New Roman"/>
                <a:cs typeface="Times New Roman"/>
                <a:sym typeface="Times New Roman"/>
              </a:rPr>
              <a:t>Juvenile</a:t>
            </a:r>
            <a:r>
              <a:rPr lang="en" sz="1300">
                <a:solidFill>
                  <a:srgbClr val="000000"/>
                </a:solidFill>
                <a:latin typeface="Times New Roman"/>
                <a:ea typeface="Times New Roman"/>
                <a:cs typeface="Times New Roman"/>
                <a:sym typeface="Times New Roman"/>
              </a:rPr>
              <a:t> justice laws</a:t>
            </a:r>
            <a:endParaRPr sz="1300">
              <a:solidFill>
                <a:srgbClr val="000000"/>
              </a:solidFill>
              <a:latin typeface="Times New Roman"/>
              <a:ea typeface="Times New Roman"/>
              <a:cs typeface="Times New Roman"/>
              <a:sym typeface="Times New Roman"/>
            </a:endParaRPr>
          </a:p>
          <a:p>
            <a:pPr marL="914400" lvl="1" indent="-311150" algn="l" rtl="0">
              <a:lnSpc>
                <a:spcPct val="150000"/>
              </a:lnSpc>
              <a:spcBef>
                <a:spcPts val="0"/>
              </a:spcBef>
              <a:spcAft>
                <a:spcPts val="0"/>
              </a:spcAft>
              <a:buClr>
                <a:srgbClr val="000000"/>
              </a:buClr>
              <a:buSzPts val="1300"/>
              <a:buFont typeface="Times New Roman"/>
              <a:buChar char="○"/>
            </a:pPr>
            <a:r>
              <a:rPr lang="en" sz="1300" b="1">
                <a:solidFill>
                  <a:srgbClr val="000000"/>
                </a:solidFill>
                <a:latin typeface="Times New Roman"/>
                <a:ea typeface="Times New Roman"/>
                <a:cs typeface="Times New Roman"/>
                <a:sym typeface="Times New Roman"/>
              </a:rPr>
              <a:t>Mental</a:t>
            </a:r>
            <a:r>
              <a:rPr lang="en" sz="1300">
                <a:solidFill>
                  <a:srgbClr val="000000"/>
                </a:solidFill>
                <a:latin typeface="Times New Roman"/>
                <a:ea typeface="Times New Roman"/>
                <a:cs typeface="Times New Roman"/>
                <a:sym typeface="Times New Roman"/>
              </a:rPr>
              <a:t> </a:t>
            </a:r>
            <a:r>
              <a:rPr lang="en" sz="1300" b="1">
                <a:solidFill>
                  <a:srgbClr val="000000"/>
                </a:solidFill>
                <a:latin typeface="Times New Roman"/>
                <a:ea typeface="Times New Roman"/>
                <a:cs typeface="Times New Roman"/>
                <a:sym typeface="Times New Roman"/>
              </a:rPr>
              <a:t>health</a:t>
            </a:r>
            <a:r>
              <a:rPr lang="en" sz="1300">
                <a:solidFill>
                  <a:srgbClr val="000000"/>
                </a:solidFill>
                <a:latin typeface="Times New Roman"/>
                <a:ea typeface="Times New Roman"/>
                <a:cs typeface="Times New Roman"/>
                <a:sym typeface="Times New Roman"/>
              </a:rPr>
              <a:t> vulnerabilities</a:t>
            </a:r>
            <a:endParaRPr sz="1300">
              <a:solidFill>
                <a:srgbClr val="000000"/>
              </a:solidFill>
              <a:latin typeface="Times New Roman"/>
              <a:ea typeface="Times New Roman"/>
              <a:cs typeface="Times New Roman"/>
              <a:sym typeface="Times New Roman"/>
            </a:endParaRPr>
          </a:p>
          <a:p>
            <a:pPr marL="0" lvl="0" indent="0" algn="l" rtl="0">
              <a:lnSpc>
                <a:spcPct val="150000"/>
              </a:lnSpc>
              <a:spcBef>
                <a:spcPts val="0"/>
              </a:spcBef>
              <a:spcAft>
                <a:spcPts val="0"/>
              </a:spcAft>
              <a:buNone/>
            </a:pPr>
            <a:endParaRPr sz="1300">
              <a:solidFill>
                <a:srgbClr val="000000"/>
              </a:solidFill>
              <a:latin typeface="Times New Roman"/>
              <a:ea typeface="Times New Roman"/>
              <a:cs typeface="Times New Roman"/>
              <a:sym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33"/>
          <p:cNvSpPr txBox="1"/>
          <p:nvPr/>
        </p:nvSpPr>
        <p:spPr>
          <a:xfrm>
            <a:off x="0" y="4715100"/>
            <a:ext cx="8750400" cy="47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chemeClr val="lt1"/>
                </a:solidFill>
                <a:latin typeface="EB Garamond"/>
                <a:ea typeface="EB Garamond"/>
                <a:cs typeface="EB Garamond"/>
                <a:sym typeface="EB Garamond"/>
              </a:rPr>
              <a:t>Assessing Quality Control of MRI-based Measurements of Iron in Subcortical Structures for Adolescent Learning</a:t>
            </a:r>
            <a:endParaRPr sz="900" b="1">
              <a:solidFill>
                <a:schemeClr val="lt1"/>
              </a:solidFill>
              <a:latin typeface="EB Garamond"/>
              <a:ea typeface="EB Garamond"/>
              <a:cs typeface="EB Garamond"/>
              <a:sym typeface="EB Garamond"/>
            </a:endParaRPr>
          </a:p>
          <a:p>
            <a:pPr marL="0" lvl="0" indent="0" algn="l" rtl="0">
              <a:spcBef>
                <a:spcPts val="0"/>
              </a:spcBef>
              <a:spcAft>
                <a:spcPts val="0"/>
              </a:spcAft>
              <a:buNone/>
            </a:pPr>
            <a:r>
              <a:rPr lang="en" sz="900" b="1">
                <a:solidFill>
                  <a:schemeClr val="lt1"/>
                </a:solidFill>
                <a:latin typeface="EB Garamond"/>
                <a:ea typeface="EB Garamond"/>
                <a:cs typeface="EB Garamond"/>
                <a:sym typeface="EB Garamond"/>
              </a:rPr>
              <a:t>Northeastern University Young Scholars Program (YSP) | June 22, 2026 - July 30, 2026</a:t>
            </a:r>
            <a:endParaRPr sz="900" b="1">
              <a:solidFill>
                <a:schemeClr val="lt1"/>
              </a:solidFill>
              <a:latin typeface="EB Garamond"/>
              <a:ea typeface="EB Garamond"/>
              <a:cs typeface="EB Garamond"/>
              <a:sym typeface="EB Garamond"/>
            </a:endParaRPr>
          </a:p>
        </p:txBody>
      </p:sp>
      <p:sp>
        <p:nvSpPr>
          <p:cNvPr id="322" name="Google Shape;322;p33"/>
          <p:cNvSpPr txBox="1"/>
          <p:nvPr/>
        </p:nvSpPr>
        <p:spPr>
          <a:xfrm>
            <a:off x="19400" y="19400"/>
            <a:ext cx="9051300" cy="56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chemeClr val="dk1"/>
                </a:solidFill>
                <a:latin typeface="Times New Roman"/>
                <a:ea typeface="Times New Roman"/>
                <a:cs typeface="Times New Roman"/>
                <a:sym typeface="Times New Roman"/>
              </a:rPr>
              <a:t>Acknowledgements</a:t>
            </a:r>
            <a:endParaRPr sz="3000" b="1">
              <a:solidFill>
                <a:schemeClr val="dk1"/>
              </a:solidFill>
              <a:latin typeface="Times New Roman"/>
              <a:ea typeface="Times New Roman"/>
              <a:cs typeface="Times New Roman"/>
              <a:sym typeface="Times New Roman"/>
            </a:endParaRPr>
          </a:p>
        </p:txBody>
      </p:sp>
      <p:cxnSp>
        <p:nvCxnSpPr>
          <p:cNvPr id="323" name="Google Shape;323;p33"/>
          <p:cNvCxnSpPr/>
          <p:nvPr/>
        </p:nvCxnSpPr>
        <p:spPr>
          <a:xfrm>
            <a:off x="6475" y="656325"/>
            <a:ext cx="9148200" cy="0"/>
          </a:xfrm>
          <a:prstGeom prst="straightConnector1">
            <a:avLst/>
          </a:prstGeom>
          <a:noFill/>
          <a:ln w="9525" cap="flat" cmpd="sng">
            <a:solidFill>
              <a:schemeClr val="accent1"/>
            </a:solidFill>
            <a:prstDash val="solid"/>
            <a:round/>
            <a:headEnd type="none" w="med" len="med"/>
            <a:tailEnd type="none" w="med" len="med"/>
          </a:ln>
        </p:spPr>
      </p:cxnSp>
      <p:sp>
        <p:nvSpPr>
          <p:cNvPr id="324" name="Google Shape;324;p33"/>
          <p:cNvSpPr txBox="1">
            <a:spLocks noGrp="1"/>
          </p:cNvSpPr>
          <p:nvPr>
            <p:ph type="body" idx="1"/>
          </p:nvPr>
        </p:nvSpPr>
        <p:spPr>
          <a:xfrm>
            <a:off x="237700" y="794400"/>
            <a:ext cx="5183400" cy="35547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b="1">
                <a:solidFill>
                  <a:srgbClr val="000000"/>
                </a:solidFill>
                <a:latin typeface="Times New Roman"/>
                <a:ea typeface="Times New Roman"/>
                <a:cs typeface="Times New Roman"/>
                <a:sym typeface="Times New Roman"/>
              </a:rPr>
              <a:t>The Learning and Brain Development Lab</a:t>
            </a:r>
            <a:endParaRPr b="1">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
                <a:solidFill>
                  <a:srgbClr val="000000"/>
                </a:solidFill>
                <a:latin typeface="Times New Roman"/>
                <a:ea typeface="Times New Roman"/>
                <a:cs typeface="Times New Roman"/>
                <a:sym typeface="Times New Roman"/>
              </a:rPr>
              <a:t>Juliet Davidow, Associate Professor</a:t>
            </a:r>
            <a:endParaRPr>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
                <a:solidFill>
                  <a:srgbClr val="000000"/>
                </a:solidFill>
                <a:latin typeface="Times New Roman"/>
                <a:ea typeface="Times New Roman"/>
                <a:cs typeface="Times New Roman"/>
                <a:sym typeface="Times New Roman"/>
              </a:rPr>
              <a:t>Brianna Aubrey, Erica Niemiec Skelton, Zoe Kross, PhD Mentors</a:t>
            </a:r>
            <a:endParaRPr>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
                <a:solidFill>
                  <a:srgbClr val="000000"/>
                </a:solidFill>
                <a:latin typeface="Times New Roman"/>
                <a:ea typeface="Times New Roman"/>
                <a:cs typeface="Times New Roman"/>
                <a:sym typeface="Times New Roman"/>
              </a:rPr>
              <a:t>Ava Moore, Caitlyn Jaryszak, Lab Manager &amp; Technician</a:t>
            </a:r>
            <a:endParaRPr>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
                <a:solidFill>
                  <a:srgbClr val="000000"/>
                </a:solidFill>
                <a:latin typeface="Times New Roman"/>
                <a:ea typeface="Times New Roman"/>
                <a:cs typeface="Times New Roman"/>
                <a:sym typeface="Times New Roman"/>
              </a:rPr>
              <a:t>Andrea Lopez Abarca, Maria Digilio, Undergraduate Researchers</a:t>
            </a:r>
            <a:endParaRPr>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
                <a:solidFill>
                  <a:srgbClr val="000000"/>
                </a:solidFill>
                <a:latin typeface="Times New Roman"/>
                <a:ea typeface="Times New Roman"/>
                <a:cs typeface="Times New Roman"/>
                <a:sym typeface="Times New Roman"/>
              </a:rPr>
              <a:t>Sophia Iacobelli, Cad McConnell, Co-Ops</a:t>
            </a:r>
            <a:endParaRPr>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 b="1">
                <a:solidFill>
                  <a:srgbClr val="000000"/>
                </a:solidFill>
                <a:latin typeface="Times New Roman"/>
                <a:ea typeface="Times New Roman"/>
                <a:cs typeface="Times New Roman"/>
                <a:sym typeface="Times New Roman"/>
              </a:rPr>
              <a:t>High School Interns:</a:t>
            </a:r>
            <a:endParaRPr b="1">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
                <a:solidFill>
                  <a:srgbClr val="000000"/>
                </a:solidFill>
                <a:latin typeface="Times New Roman"/>
                <a:ea typeface="Times New Roman"/>
                <a:cs typeface="Times New Roman"/>
                <a:sym typeface="Times New Roman"/>
              </a:rPr>
              <a:t>Vivian, Pete, Mimi, Saisha</a:t>
            </a:r>
            <a:endParaRPr>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 b="1">
                <a:solidFill>
                  <a:srgbClr val="000000"/>
                </a:solidFill>
                <a:latin typeface="Times New Roman"/>
                <a:ea typeface="Times New Roman"/>
                <a:cs typeface="Times New Roman"/>
                <a:sym typeface="Times New Roman"/>
              </a:rPr>
              <a:t>Center for STEM Education​</a:t>
            </a:r>
            <a:endParaRPr b="1">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
                <a:solidFill>
                  <a:srgbClr val="000000"/>
                </a:solidFill>
                <a:latin typeface="Times New Roman"/>
                <a:ea typeface="Times New Roman"/>
                <a:cs typeface="Times New Roman"/>
                <a:sym typeface="Times New Roman"/>
              </a:rPr>
              <a:t>Claire Duggan, Executive Director</a:t>
            </a:r>
            <a:endParaRPr>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
                <a:solidFill>
                  <a:srgbClr val="000000"/>
                </a:solidFill>
                <a:latin typeface="Times New Roman"/>
                <a:ea typeface="Times New Roman"/>
                <a:cs typeface="Times New Roman"/>
                <a:sym typeface="Times New Roman"/>
              </a:rPr>
              <a:t>Jennifer Love, Associate Director</a:t>
            </a:r>
            <a:endParaRPr>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
                <a:solidFill>
                  <a:srgbClr val="000000"/>
                </a:solidFill>
                <a:latin typeface="Times New Roman"/>
                <a:ea typeface="Times New Roman"/>
                <a:cs typeface="Times New Roman"/>
                <a:sym typeface="Times New Roman"/>
              </a:rPr>
              <a:t>Ahmed Othman, Kenneth Santizo Carbajal, Frances Corcell, YSP Coordinators​</a:t>
            </a:r>
            <a:endParaRPr>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
                <a:solidFill>
                  <a:srgbClr val="000000"/>
                </a:solidFill>
                <a:latin typeface="Times New Roman"/>
                <a:ea typeface="Times New Roman"/>
                <a:cs typeface="Times New Roman"/>
                <a:sym typeface="Times New Roman"/>
              </a:rPr>
              <a:t>Nicolas Fuchs, Program Manager</a:t>
            </a:r>
            <a:endParaRPr>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r>
              <a:rPr lang="en">
                <a:solidFill>
                  <a:srgbClr val="000000"/>
                </a:solidFill>
                <a:latin typeface="Times New Roman"/>
                <a:ea typeface="Times New Roman"/>
                <a:cs typeface="Times New Roman"/>
                <a:sym typeface="Times New Roman"/>
              </a:rPr>
              <a:t>Mary Howley, Administrative Officer</a:t>
            </a:r>
            <a:endParaRPr>
              <a:solidFill>
                <a:srgbClr val="000000"/>
              </a:solidFill>
              <a:latin typeface="Times New Roman"/>
              <a:ea typeface="Times New Roman"/>
              <a:cs typeface="Times New Roman"/>
              <a:sym typeface="Times New Roman"/>
            </a:endParaRPr>
          </a:p>
          <a:p>
            <a:pPr marL="0" lvl="0" indent="0" algn="l" rtl="0">
              <a:lnSpc>
                <a:spcPct val="115000"/>
              </a:lnSpc>
              <a:spcBef>
                <a:spcPts val="0"/>
              </a:spcBef>
              <a:spcAft>
                <a:spcPts val="0"/>
              </a:spcAft>
              <a:buNone/>
            </a:pPr>
            <a:endParaRPr>
              <a:solidFill>
                <a:srgbClr val="000000"/>
              </a:solidFill>
              <a:latin typeface="Times New Roman"/>
              <a:ea typeface="Times New Roman"/>
              <a:cs typeface="Times New Roman"/>
              <a:sym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34"/>
          <p:cNvSpPr txBox="1"/>
          <p:nvPr/>
        </p:nvSpPr>
        <p:spPr>
          <a:xfrm>
            <a:off x="0" y="4715100"/>
            <a:ext cx="8750400" cy="47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chemeClr val="lt1"/>
                </a:solidFill>
                <a:latin typeface="EB Garamond"/>
                <a:ea typeface="EB Garamond"/>
                <a:cs typeface="EB Garamond"/>
                <a:sym typeface="EB Garamond"/>
              </a:rPr>
              <a:t>Assessing Quality Control of MRI-based Measurements of Iron in Subcortical Structures for Adolescent Learning</a:t>
            </a:r>
            <a:endParaRPr sz="900" b="1">
              <a:solidFill>
                <a:schemeClr val="lt1"/>
              </a:solidFill>
              <a:latin typeface="EB Garamond"/>
              <a:ea typeface="EB Garamond"/>
              <a:cs typeface="EB Garamond"/>
              <a:sym typeface="EB Garamond"/>
            </a:endParaRPr>
          </a:p>
          <a:p>
            <a:pPr marL="0" lvl="0" indent="0" algn="l" rtl="0">
              <a:spcBef>
                <a:spcPts val="0"/>
              </a:spcBef>
              <a:spcAft>
                <a:spcPts val="0"/>
              </a:spcAft>
              <a:buNone/>
            </a:pPr>
            <a:r>
              <a:rPr lang="en" sz="900" b="1">
                <a:solidFill>
                  <a:schemeClr val="lt1"/>
                </a:solidFill>
                <a:latin typeface="EB Garamond"/>
                <a:ea typeface="EB Garamond"/>
                <a:cs typeface="EB Garamond"/>
                <a:sym typeface="EB Garamond"/>
              </a:rPr>
              <a:t>Northeastern University Young Scholars Program (YSP) | June 22, 2026 - July 30, 2026</a:t>
            </a:r>
            <a:endParaRPr sz="900" b="1">
              <a:solidFill>
                <a:schemeClr val="lt1"/>
              </a:solidFill>
              <a:latin typeface="EB Garamond"/>
              <a:ea typeface="EB Garamond"/>
              <a:cs typeface="EB Garamond"/>
              <a:sym typeface="EB Garamond"/>
            </a:endParaRPr>
          </a:p>
        </p:txBody>
      </p:sp>
      <p:sp>
        <p:nvSpPr>
          <p:cNvPr id="330" name="Google Shape;330;p34"/>
          <p:cNvSpPr txBox="1"/>
          <p:nvPr/>
        </p:nvSpPr>
        <p:spPr>
          <a:xfrm>
            <a:off x="19400" y="19400"/>
            <a:ext cx="9051300" cy="56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chemeClr val="dk1"/>
                </a:solidFill>
                <a:latin typeface="Times New Roman"/>
                <a:ea typeface="Times New Roman"/>
                <a:cs typeface="Times New Roman"/>
                <a:sym typeface="Times New Roman"/>
              </a:rPr>
              <a:t>Work Cited</a:t>
            </a:r>
            <a:endParaRPr sz="3000" b="1">
              <a:solidFill>
                <a:schemeClr val="dk1"/>
              </a:solidFill>
              <a:latin typeface="Times New Roman"/>
              <a:ea typeface="Times New Roman"/>
              <a:cs typeface="Times New Roman"/>
              <a:sym typeface="Times New Roman"/>
            </a:endParaRPr>
          </a:p>
        </p:txBody>
      </p:sp>
      <p:cxnSp>
        <p:nvCxnSpPr>
          <p:cNvPr id="331" name="Google Shape;331;p34"/>
          <p:cNvCxnSpPr/>
          <p:nvPr/>
        </p:nvCxnSpPr>
        <p:spPr>
          <a:xfrm>
            <a:off x="6475" y="656325"/>
            <a:ext cx="9148200" cy="0"/>
          </a:xfrm>
          <a:prstGeom prst="straightConnector1">
            <a:avLst/>
          </a:prstGeom>
          <a:noFill/>
          <a:ln w="9525" cap="flat" cmpd="sng">
            <a:solidFill>
              <a:schemeClr val="accent1"/>
            </a:solidFill>
            <a:prstDash val="solid"/>
            <a:round/>
            <a:headEnd type="none" w="med" len="med"/>
            <a:tailEnd type="none" w="med" len="med"/>
          </a:ln>
        </p:spPr>
      </p:cxnSp>
      <p:sp>
        <p:nvSpPr>
          <p:cNvPr id="332" name="Google Shape;332;p34"/>
          <p:cNvSpPr txBox="1">
            <a:spLocks noGrp="1"/>
          </p:cNvSpPr>
          <p:nvPr>
            <p:ph type="body" idx="1"/>
          </p:nvPr>
        </p:nvSpPr>
        <p:spPr>
          <a:xfrm>
            <a:off x="426050" y="811421"/>
            <a:ext cx="8238000" cy="3554700"/>
          </a:xfrm>
          <a:prstGeom prst="rect">
            <a:avLst/>
          </a:prstGeom>
        </p:spPr>
        <p:txBody>
          <a:bodyPr spcFirstLastPara="1" wrap="square" lIns="91425" tIns="91425" rIns="91425" bIns="91425" anchor="t" anchorCtr="0">
            <a:noAutofit/>
          </a:bodyPr>
          <a:lstStyle/>
          <a:p>
            <a:pPr marL="457200" lvl="0" indent="-457200" algn="l" rtl="0">
              <a:lnSpc>
                <a:spcPct val="150000"/>
              </a:lnSpc>
              <a:spcBef>
                <a:spcPts val="0"/>
              </a:spcBef>
              <a:spcAft>
                <a:spcPts val="0"/>
              </a:spcAft>
              <a:buNone/>
            </a:pPr>
            <a:r>
              <a:rPr lang="en" sz="950">
                <a:solidFill>
                  <a:srgbClr val="000000"/>
                </a:solidFill>
                <a:latin typeface="Times New Roman"/>
                <a:ea typeface="Times New Roman"/>
                <a:cs typeface="Times New Roman"/>
                <a:sym typeface="Times New Roman"/>
              </a:rPr>
              <a:t>@neurochallenged. “Basal Ganglia - Definition.” </a:t>
            </a:r>
            <a:r>
              <a:rPr lang="en" sz="950" i="1">
                <a:solidFill>
                  <a:srgbClr val="000000"/>
                </a:solidFill>
                <a:latin typeface="Times New Roman"/>
                <a:ea typeface="Times New Roman"/>
                <a:cs typeface="Times New Roman"/>
                <a:sym typeface="Times New Roman"/>
              </a:rPr>
              <a:t>@Neurochallenged</a:t>
            </a:r>
            <a:r>
              <a:rPr lang="en" sz="950">
                <a:solidFill>
                  <a:srgbClr val="000000"/>
                </a:solidFill>
                <a:latin typeface="Times New Roman"/>
                <a:ea typeface="Times New Roman"/>
                <a:cs typeface="Times New Roman"/>
                <a:sym typeface="Times New Roman"/>
              </a:rPr>
              <a:t>, https://neuroscientificallychallenged.com/glossary/basal-ganglia. Accessed 27 July 2026.</a:t>
            </a:r>
            <a:endParaRPr sz="950">
              <a:solidFill>
                <a:srgbClr val="000000"/>
              </a:solidFill>
              <a:latin typeface="Times New Roman"/>
              <a:ea typeface="Times New Roman"/>
              <a:cs typeface="Times New Roman"/>
              <a:sym typeface="Times New Roman"/>
            </a:endParaRPr>
          </a:p>
          <a:p>
            <a:pPr marL="457200" lvl="0" indent="-457200" algn="l" rtl="0">
              <a:lnSpc>
                <a:spcPct val="150000"/>
              </a:lnSpc>
              <a:spcBef>
                <a:spcPts val="0"/>
              </a:spcBef>
              <a:spcAft>
                <a:spcPts val="0"/>
              </a:spcAft>
              <a:buNone/>
            </a:pPr>
            <a:r>
              <a:rPr lang="en" sz="950">
                <a:solidFill>
                  <a:srgbClr val="000000"/>
                </a:solidFill>
                <a:latin typeface="Times New Roman"/>
                <a:ea typeface="Times New Roman"/>
                <a:cs typeface="Times New Roman"/>
                <a:sym typeface="Times New Roman"/>
              </a:rPr>
              <a:t>Boyes, Amanda, et al. “Basal Ganglia Correlates of Wellbeing in Early Adolescence.” </a:t>
            </a:r>
            <a:r>
              <a:rPr lang="en" sz="950" i="1">
                <a:solidFill>
                  <a:srgbClr val="000000"/>
                </a:solidFill>
                <a:latin typeface="Times New Roman"/>
                <a:ea typeface="Times New Roman"/>
                <a:cs typeface="Times New Roman"/>
                <a:sym typeface="Times New Roman"/>
              </a:rPr>
              <a:t>Brain Research</a:t>
            </a:r>
            <a:r>
              <a:rPr lang="en" sz="950">
                <a:solidFill>
                  <a:srgbClr val="000000"/>
                </a:solidFill>
                <a:latin typeface="Times New Roman"/>
                <a:ea typeface="Times New Roman"/>
                <a:cs typeface="Times New Roman"/>
                <a:sym typeface="Times New Roman"/>
              </a:rPr>
              <a:t>, vol. 1774, Jan. 2022, p. 147710, https://doi.org/10.1016/j.brainres.2021.147710.</a:t>
            </a:r>
            <a:endParaRPr sz="950">
              <a:solidFill>
                <a:srgbClr val="000000"/>
              </a:solidFill>
              <a:latin typeface="Times New Roman"/>
              <a:ea typeface="Times New Roman"/>
              <a:cs typeface="Times New Roman"/>
              <a:sym typeface="Times New Roman"/>
            </a:endParaRPr>
          </a:p>
          <a:p>
            <a:pPr marL="457200" lvl="0" indent="-457200" algn="l" rtl="0">
              <a:lnSpc>
                <a:spcPct val="150000"/>
              </a:lnSpc>
              <a:spcBef>
                <a:spcPts val="0"/>
              </a:spcBef>
              <a:spcAft>
                <a:spcPts val="0"/>
              </a:spcAft>
              <a:buNone/>
            </a:pPr>
            <a:r>
              <a:rPr lang="en" sz="950">
                <a:solidFill>
                  <a:srgbClr val="000000"/>
                </a:solidFill>
                <a:latin typeface="Times New Roman"/>
                <a:ea typeface="Times New Roman"/>
                <a:cs typeface="Times New Roman"/>
                <a:sym typeface="Times New Roman"/>
              </a:rPr>
              <a:t>Bromberg-Martin, Ethan S., et al. “Dopamine in Motivational Control: Rewarding, Aversive, and Alerting.” </a:t>
            </a:r>
            <a:r>
              <a:rPr lang="en" sz="950" i="1">
                <a:solidFill>
                  <a:srgbClr val="000000"/>
                </a:solidFill>
                <a:latin typeface="Times New Roman"/>
                <a:ea typeface="Times New Roman"/>
                <a:cs typeface="Times New Roman"/>
                <a:sym typeface="Times New Roman"/>
              </a:rPr>
              <a:t>Neuron</a:t>
            </a:r>
            <a:r>
              <a:rPr lang="en" sz="950">
                <a:solidFill>
                  <a:srgbClr val="000000"/>
                </a:solidFill>
                <a:latin typeface="Times New Roman"/>
                <a:ea typeface="Times New Roman"/>
                <a:cs typeface="Times New Roman"/>
                <a:sym typeface="Times New Roman"/>
              </a:rPr>
              <a:t>, vol. 68, no. 5, Dec. 2010, pp. 815–34, https://doi.org/10.1016/j.neuron.2010.11.022. Accessed 27 July 2026.</a:t>
            </a:r>
            <a:endParaRPr sz="950">
              <a:solidFill>
                <a:srgbClr val="000000"/>
              </a:solidFill>
              <a:latin typeface="Times New Roman"/>
              <a:ea typeface="Times New Roman"/>
              <a:cs typeface="Times New Roman"/>
              <a:sym typeface="Times New Roman"/>
            </a:endParaRPr>
          </a:p>
          <a:p>
            <a:pPr marL="457200" lvl="0" indent="-457200" algn="l" rtl="0">
              <a:lnSpc>
                <a:spcPct val="150000"/>
              </a:lnSpc>
              <a:spcBef>
                <a:spcPts val="0"/>
              </a:spcBef>
              <a:spcAft>
                <a:spcPts val="0"/>
              </a:spcAft>
              <a:buNone/>
            </a:pPr>
            <a:r>
              <a:rPr lang="en" sz="950">
                <a:solidFill>
                  <a:srgbClr val="000000"/>
                </a:solidFill>
                <a:latin typeface="Times New Roman"/>
                <a:ea typeface="Times New Roman"/>
                <a:cs typeface="Times New Roman"/>
                <a:sym typeface="Times New Roman"/>
              </a:rPr>
              <a:t>Davidow, Juliet Y., et al. “An Upside to Reward Sensitivity: The Hippocampus Supports Enhanced Reinforcement Learning in Adolescence.” </a:t>
            </a:r>
            <a:r>
              <a:rPr lang="en" sz="950" i="1">
                <a:solidFill>
                  <a:srgbClr val="000000"/>
                </a:solidFill>
                <a:latin typeface="Times New Roman"/>
                <a:ea typeface="Times New Roman"/>
                <a:cs typeface="Times New Roman"/>
                <a:sym typeface="Times New Roman"/>
              </a:rPr>
              <a:t>Neuron</a:t>
            </a:r>
            <a:r>
              <a:rPr lang="en" sz="950">
                <a:solidFill>
                  <a:srgbClr val="000000"/>
                </a:solidFill>
                <a:latin typeface="Times New Roman"/>
                <a:ea typeface="Times New Roman"/>
                <a:cs typeface="Times New Roman"/>
                <a:sym typeface="Times New Roman"/>
              </a:rPr>
              <a:t>, vol. 92, no. 1, Oct. 2016, pp. 93–99, https://doi.org/10.1016/j.neuron.2016.08.031.</a:t>
            </a:r>
            <a:endParaRPr sz="950">
              <a:solidFill>
                <a:srgbClr val="000000"/>
              </a:solidFill>
              <a:latin typeface="Times New Roman"/>
              <a:ea typeface="Times New Roman"/>
              <a:cs typeface="Times New Roman"/>
              <a:sym typeface="Times New Roman"/>
            </a:endParaRPr>
          </a:p>
          <a:p>
            <a:pPr marL="457200" lvl="0" indent="-457200" algn="l" rtl="0">
              <a:lnSpc>
                <a:spcPct val="150000"/>
              </a:lnSpc>
              <a:spcBef>
                <a:spcPts val="0"/>
              </a:spcBef>
              <a:spcAft>
                <a:spcPts val="0"/>
              </a:spcAft>
              <a:buNone/>
            </a:pPr>
            <a:r>
              <a:rPr lang="en" sz="950">
                <a:solidFill>
                  <a:srgbClr val="000000"/>
                </a:solidFill>
                <a:latin typeface="Times New Roman"/>
                <a:ea typeface="Times New Roman"/>
                <a:cs typeface="Times New Roman"/>
                <a:sym typeface="Times New Roman"/>
              </a:rPr>
              <a:t>Haacke, E. Mark, et al. “Imaging Iron Stores in the Brain Using Magnetic Resonance Imaging.” </a:t>
            </a:r>
            <a:r>
              <a:rPr lang="en" sz="950" i="1">
                <a:solidFill>
                  <a:srgbClr val="000000"/>
                </a:solidFill>
                <a:latin typeface="Times New Roman"/>
                <a:ea typeface="Times New Roman"/>
                <a:cs typeface="Times New Roman"/>
                <a:sym typeface="Times New Roman"/>
              </a:rPr>
              <a:t>Magnetic Resonance Imaging</a:t>
            </a:r>
            <a:r>
              <a:rPr lang="en" sz="950">
                <a:solidFill>
                  <a:srgbClr val="000000"/>
                </a:solidFill>
                <a:latin typeface="Times New Roman"/>
                <a:ea typeface="Times New Roman"/>
                <a:cs typeface="Times New Roman"/>
                <a:sym typeface="Times New Roman"/>
              </a:rPr>
              <a:t>, vol. 23, no. 1, Elsevier BV, Jan. 2005, pp. 1–25, https://doi.org/10.1016/j.mri.2004.10.001. Accessed 27 July 2026.</a:t>
            </a:r>
            <a:endParaRPr sz="950">
              <a:solidFill>
                <a:srgbClr val="000000"/>
              </a:solidFill>
              <a:latin typeface="Times New Roman"/>
              <a:ea typeface="Times New Roman"/>
              <a:cs typeface="Times New Roman"/>
              <a:sym typeface="Times New Roman"/>
            </a:endParaRPr>
          </a:p>
          <a:p>
            <a:pPr marL="457200" lvl="0" indent="-457200" algn="l" rtl="0">
              <a:lnSpc>
                <a:spcPct val="150000"/>
              </a:lnSpc>
              <a:spcBef>
                <a:spcPts val="0"/>
              </a:spcBef>
              <a:spcAft>
                <a:spcPts val="0"/>
              </a:spcAft>
              <a:buNone/>
            </a:pPr>
            <a:r>
              <a:rPr lang="en" sz="950">
                <a:solidFill>
                  <a:srgbClr val="000000"/>
                </a:solidFill>
                <a:latin typeface="Times New Roman"/>
                <a:ea typeface="Times New Roman"/>
                <a:cs typeface="Times New Roman"/>
                <a:sym typeface="Times New Roman"/>
              </a:rPr>
              <a:t>Larsen, Bart, et al. “Maturation of the Human Striatal Dopamine System Revealed by PET and Quantitative MRI.” </a:t>
            </a:r>
            <a:r>
              <a:rPr lang="en" sz="950" i="1">
                <a:solidFill>
                  <a:srgbClr val="000000"/>
                </a:solidFill>
                <a:latin typeface="Times New Roman"/>
                <a:ea typeface="Times New Roman"/>
                <a:cs typeface="Times New Roman"/>
                <a:sym typeface="Times New Roman"/>
              </a:rPr>
              <a:t>Nature Communications</a:t>
            </a:r>
            <a:r>
              <a:rPr lang="en" sz="950">
                <a:solidFill>
                  <a:srgbClr val="000000"/>
                </a:solidFill>
                <a:latin typeface="Times New Roman"/>
                <a:ea typeface="Times New Roman"/>
                <a:cs typeface="Times New Roman"/>
                <a:sym typeface="Times New Roman"/>
              </a:rPr>
              <a:t>, vol. 11, no. 1, Feb. 2020, https://doi.org/10.1038/s41467-020-14693-3.</a:t>
            </a:r>
            <a:endParaRPr sz="950">
              <a:solidFill>
                <a:srgbClr val="000000"/>
              </a:solidFill>
              <a:latin typeface="Times New Roman"/>
              <a:ea typeface="Times New Roman"/>
              <a:cs typeface="Times New Roman"/>
              <a:sym typeface="Times New Roman"/>
            </a:endParaRPr>
          </a:p>
          <a:p>
            <a:pPr marL="457200" lvl="0" indent="-457200" algn="l" rtl="0">
              <a:lnSpc>
                <a:spcPct val="150000"/>
              </a:lnSpc>
              <a:spcBef>
                <a:spcPts val="0"/>
              </a:spcBef>
              <a:spcAft>
                <a:spcPts val="0"/>
              </a:spcAft>
              <a:buNone/>
            </a:pPr>
            <a:r>
              <a:rPr lang="en" sz="950">
                <a:solidFill>
                  <a:srgbClr val="000000"/>
                </a:solidFill>
                <a:latin typeface="Times New Roman"/>
                <a:ea typeface="Times New Roman"/>
                <a:cs typeface="Times New Roman"/>
                <a:sym typeface="Times New Roman"/>
              </a:rPr>
              <a:t>Parr, Ashley C., et al. “Contributions of Dopamine-Related Basal Ganglia Neurophysiology to the Developmental Effects of Incentives on Inhibitory Control.” </a:t>
            </a:r>
            <a:r>
              <a:rPr lang="en" sz="950" i="1">
                <a:solidFill>
                  <a:srgbClr val="000000"/>
                </a:solidFill>
                <a:latin typeface="Times New Roman"/>
                <a:ea typeface="Times New Roman"/>
                <a:cs typeface="Times New Roman"/>
                <a:sym typeface="Times New Roman"/>
              </a:rPr>
              <a:t>Developmental Cognitive Neuroscience</a:t>
            </a:r>
            <a:r>
              <a:rPr lang="en" sz="950">
                <a:solidFill>
                  <a:srgbClr val="000000"/>
                </a:solidFill>
                <a:latin typeface="Times New Roman"/>
                <a:ea typeface="Times New Roman"/>
                <a:cs typeface="Times New Roman"/>
                <a:sym typeface="Times New Roman"/>
              </a:rPr>
              <a:t>, vol. 54, Elsevier, Mar. 2022, p. 101100, https://doi.org/10.1016/j.dcn.2022.101100. Accessed 27 July 2026.</a:t>
            </a:r>
            <a:endParaRPr sz="950">
              <a:solidFill>
                <a:srgbClr val="000000"/>
              </a:solidFill>
              <a:latin typeface="Times New Roman"/>
              <a:ea typeface="Times New Roman"/>
              <a:cs typeface="Times New Roman"/>
              <a:sym typeface="Times New Roman"/>
            </a:endParaRPr>
          </a:p>
          <a:p>
            <a:pPr marL="457200" lvl="0" indent="-457200" algn="l" rtl="0">
              <a:lnSpc>
                <a:spcPct val="150000"/>
              </a:lnSpc>
              <a:spcBef>
                <a:spcPts val="0"/>
              </a:spcBef>
              <a:spcAft>
                <a:spcPts val="0"/>
              </a:spcAft>
              <a:buNone/>
            </a:pPr>
            <a:r>
              <a:rPr lang="en" sz="950">
                <a:solidFill>
                  <a:srgbClr val="000000"/>
                </a:solidFill>
                <a:latin typeface="Times New Roman"/>
                <a:ea typeface="Times New Roman"/>
                <a:cs typeface="Times New Roman"/>
                <a:sym typeface="Times New Roman"/>
              </a:rPr>
              <a:t>Wilbrecht, Linda, and Juliet Y Davidow. “Goal-Directed Learning in Adolescence: Neurocognitive Development and Contextual Influences.” </a:t>
            </a:r>
            <a:r>
              <a:rPr lang="en" sz="950" i="1">
                <a:solidFill>
                  <a:srgbClr val="000000"/>
                </a:solidFill>
                <a:latin typeface="Times New Roman"/>
                <a:ea typeface="Times New Roman"/>
                <a:cs typeface="Times New Roman"/>
                <a:sym typeface="Times New Roman"/>
              </a:rPr>
              <a:t>Nature Reviews Neuroscience</a:t>
            </a:r>
            <a:r>
              <a:rPr lang="en" sz="950">
                <a:solidFill>
                  <a:srgbClr val="000000"/>
                </a:solidFill>
                <a:latin typeface="Times New Roman"/>
                <a:ea typeface="Times New Roman"/>
                <a:cs typeface="Times New Roman"/>
                <a:sym typeface="Times New Roman"/>
              </a:rPr>
              <a:t>, Nature Portfolio, Jan. 2024, https://doi.org/10.1038/s41583-023-00783-w.</a:t>
            </a:r>
            <a:endParaRPr sz="950">
              <a:solidFill>
                <a:srgbClr val="000000"/>
              </a:solidFill>
              <a:latin typeface="Times New Roman"/>
              <a:ea typeface="Times New Roman"/>
              <a:cs typeface="Times New Roman"/>
              <a:sym typeface="Times New Roman"/>
            </a:endParaRPr>
          </a:p>
          <a:p>
            <a:pPr marL="457200" lvl="0" indent="0" algn="l" rtl="0">
              <a:lnSpc>
                <a:spcPct val="150000"/>
              </a:lnSpc>
              <a:spcBef>
                <a:spcPts val="0"/>
              </a:spcBef>
              <a:spcAft>
                <a:spcPts val="0"/>
              </a:spcAft>
              <a:buNone/>
            </a:pPr>
            <a:endParaRPr sz="950">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35"/>
          <p:cNvPicPr preferRelativeResize="0"/>
          <p:nvPr/>
        </p:nvPicPr>
        <p:blipFill>
          <a:blip r:embed="rId3">
            <a:alphaModFix/>
          </a:blip>
          <a:stretch>
            <a:fillRect/>
          </a:stretch>
        </p:blipFill>
        <p:spPr>
          <a:xfrm>
            <a:off x="1075054" y="0"/>
            <a:ext cx="6866601" cy="51435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4"/>
          <p:cNvSpPr txBox="1"/>
          <p:nvPr/>
        </p:nvSpPr>
        <p:spPr>
          <a:xfrm>
            <a:off x="0" y="4715100"/>
            <a:ext cx="8750400" cy="47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chemeClr val="lt1"/>
                </a:solidFill>
                <a:latin typeface="EB Garamond"/>
                <a:ea typeface="EB Garamond"/>
                <a:cs typeface="EB Garamond"/>
                <a:sym typeface="EB Garamond"/>
              </a:rPr>
              <a:t>Assessing Quality Control of MRI-based Measurements of Iron in Subcortical Structures for Adolescent Learning</a:t>
            </a:r>
            <a:endParaRPr sz="900" b="1">
              <a:solidFill>
                <a:schemeClr val="lt1"/>
              </a:solidFill>
              <a:latin typeface="EB Garamond"/>
              <a:ea typeface="EB Garamond"/>
              <a:cs typeface="EB Garamond"/>
              <a:sym typeface="EB Garamond"/>
            </a:endParaRPr>
          </a:p>
          <a:p>
            <a:pPr marL="0" lvl="0" indent="0" algn="l" rtl="0">
              <a:spcBef>
                <a:spcPts val="0"/>
              </a:spcBef>
              <a:spcAft>
                <a:spcPts val="0"/>
              </a:spcAft>
              <a:buNone/>
            </a:pPr>
            <a:r>
              <a:rPr lang="en" sz="900" b="1">
                <a:solidFill>
                  <a:schemeClr val="lt1"/>
                </a:solidFill>
                <a:latin typeface="EB Garamond"/>
                <a:ea typeface="EB Garamond"/>
                <a:cs typeface="EB Garamond"/>
                <a:sym typeface="EB Garamond"/>
              </a:rPr>
              <a:t>Northeastern University Young Scholars Program (YSP) | June 22, 2026 - July 30, 2026</a:t>
            </a:r>
            <a:endParaRPr sz="900" b="1">
              <a:solidFill>
                <a:schemeClr val="lt1"/>
              </a:solidFill>
              <a:latin typeface="EB Garamond"/>
              <a:ea typeface="EB Garamond"/>
              <a:cs typeface="EB Garamond"/>
              <a:sym typeface="EB Garamond"/>
            </a:endParaRPr>
          </a:p>
        </p:txBody>
      </p:sp>
      <p:sp>
        <p:nvSpPr>
          <p:cNvPr id="159" name="Google Shape;159;p24"/>
          <p:cNvSpPr txBox="1"/>
          <p:nvPr/>
        </p:nvSpPr>
        <p:spPr>
          <a:xfrm>
            <a:off x="19400" y="19400"/>
            <a:ext cx="9051300" cy="56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chemeClr val="dk1"/>
                </a:solidFill>
                <a:latin typeface="Times New Roman"/>
                <a:ea typeface="Times New Roman"/>
                <a:cs typeface="Times New Roman"/>
                <a:sym typeface="Times New Roman"/>
              </a:rPr>
              <a:t>Learning and Brain Development Lab: Mission</a:t>
            </a:r>
            <a:endParaRPr sz="3000" b="1">
              <a:solidFill>
                <a:schemeClr val="dk1"/>
              </a:solidFill>
              <a:latin typeface="Times New Roman"/>
              <a:ea typeface="Times New Roman"/>
              <a:cs typeface="Times New Roman"/>
              <a:sym typeface="Times New Roman"/>
            </a:endParaRPr>
          </a:p>
        </p:txBody>
      </p:sp>
      <p:cxnSp>
        <p:nvCxnSpPr>
          <p:cNvPr id="160" name="Google Shape;160;p24"/>
          <p:cNvCxnSpPr/>
          <p:nvPr/>
        </p:nvCxnSpPr>
        <p:spPr>
          <a:xfrm>
            <a:off x="6475" y="656325"/>
            <a:ext cx="9148200" cy="0"/>
          </a:xfrm>
          <a:prstGeom prst="straightConnector1">
            <a:avLst/>
          </a:prstGeom>
          <a:noFill/>
          <a:ln w="9525" cap="flat" cmpd="sng">
            <a:solidFill>
              <a:schemeClr val="accent1"/>
            </a:solidFill>
            <a:prstDash val="solid"/>
            <a:round/>
            <a:headEnd type="none" w="med" len="med"/>
            <a:tailEnd type="none" w="med" len="med"/>
          </a:ln>
        </p:spPr>
      </p:cxnSp>
      <p:pic>
        <p:nvPicPr>
          <p:cNvPr id="161" name="Google Shape;161;p24" title="IMG_1535.jpeg"/>
          <p:cNvPicPr preferRelativeResize="0"/>
          <p:nvPr/>
        </p:nvPicPr>
        <p:blipFill>
          <a:blip r:embed="rId3">
            <a:alphaModFix/>
          </a:blip>
          <a:stretch>
            <a:fillRect/>
          </a:stretch>
        </p:blipFill>
        <p:spPr>
          <a:xfrm>
            <a:off x="6334800" y="1795003"/>
            <a:ext cx="2254751" cy="1691075"/>
          </a:xfrm>
          <a:prstGeom prst="rect">
            <a:avLst/>
          </a:prstGeom>
          <a:noFill/>
          <a:ln>
            <a:noFill/>
          </a:ln>
        </p:spPr>
      </p:pic>
      <p:sp>
        <p:nvSpPr>
          <p:cNvPr id="162" name="Google Shape;162;p24"/>
          <p:cNvSpPr txBox="1">
            <a:spLocks noGrp="1"/>
          </p:cNvSpPr>
          <p:nvPr>
            <p:ph type="subTitle" idx="1"/>
          </p:nvPr>
        </p:nvSpPr>
        <p:spPr>
          <a:xfrm>
            <a:off x="225925" y="1422125"/>
            <a:ext cx="3124800" cy="1662000"/>
          </a:xfrm>
          <a:prstGeom prst="rect">
            <a:avLst/>
          </a:prstGeom>
        </p:spPr>
        <p:txBody>
          <a:bodyPr spcFirstLastPara="1" wrap="square" lIns="91425" tIns="91425" rIns="91425" bIns="91425" anchor="t" anchorCtr="0">
            <a:noAutofit/>
          </a:bodyPr>
          <a:lstStyle/>
          <a:p>
            <a:pPr marL="457200" lvl="0" indent="-304800" algn="l" rtl="0">
              <a:lnSpc>
                <a:spcPct val="150000"/>
              </a:lnSpc>
              <a:spcBef>
                <a:spcPts val="0"/>
              </a:spcBef>
              <a:spcAft>
                <a:spcPts val="0"/>
              </a:spcAft>
              <a:buSzPts val="1200"/>
              <a:buFont typeface="Times New Roman"/>
              <a:buChar char="●"/>
            </a:pPr>
            <a:r>
              <a:rPr lang="en">
                <a:latin typeface="Times New Roman"/>
                <a:ea typeface="Times New Roman"/>
                <a:cs typeface="Times New Roman"/>
                <a:sym typeface="Times New Roman"/>
              </a:rPr>
              <a:t>Exploring adolescent learning and development from a computational neuroscience lens</a:t>
            </a:r>
            <a:endParaRPr>
              <a:latin typeface="Times New Roman"/>
              <a:ea typeface="Times New Roman"/>
              <a:cs typeface="Times New Roman"/>
              <a:sym typeface="Times New Roman"/>
            </a:endParaRPr>
          </a:p>
          <a:p>
            <a:pPr marL="457200" lvl="0" indent="-304800" algn="l" rtl="0">
              <a:lnSpc>
                <a:spcPct val="150000"/>
              </a:lnSpc>
              <a:spcBef>
                <a:spcPts val="0"/>
              </a:spcBef>
              <a:spcAft>
                <a:spcPts val="0"/>
              </a:spcAft>
              <a:buSzPts val="1200"/>
              <a:buFont typeface="Times New Roman"/>
              <a:buChar char="●"/>
            </a:pPr>
            <a:r>
              <a:rPr lang="en">
                <a:latin typeface="Times New Roman"/>
                <a:ea typeface="Times New Roman"/>
                <a:cs typeface="Times New Roman"/>
                <a:sym typeface="Times New Roman"/>
              </a:rPr>
              <a:t>Looking at ways that changes in the adolescent brain can be positive</a:t>
            </a:r>
            <a:endParaRPr>
              <a:latin typeface="Times New Roman"/>
              <a:ea typeface="Times New Roman"/>
              <a:cs typeface="Times New Roman"/>
              <a:sym typeface="Times New Roman"/>
            </a:endParaRPr>
          </a:p>
          <a:p>
            <a:pPr marL="457200" lvl="0" indent="-304800" algn="l" rtl="0">
              <a:lnSpc>
                <a:spcPct val="150000"/>
              </a:lnSpc>
              <a:spcBef>
                <a:spcPts val="0"/>
              </a:spcBef>
              <a:spcAft>
                <a:spcPts val="0"/>
              </a:spcAft>
              <a:buSzPts val="1200"/>
              <a:buFont typeface="Times New Roman"/>
              <a:buChar char="●"/>
            </a:pPr>
            <a:r>
              <a:rPr lang="en">
                <a:latin typeface="Times New Roman"/>
                <a:ea typeface="Times New Roman"/>
                <a:cs typeface="Times New Roman"/>
                <a:sym typeface="Times New Roman"/>
              </a:rPr>
              <a:t>What factors are connected to learning and behavior?</a:t>
            </a:r>
            <a:endParaRPr>
              <a:latin typeface="Times New Roman"/>
              <a:ea typeface="Times New Roman"/>
              <a:cs typeface="Times New Roman"/>
              <a:sym typeface="Times New Roman"/>
            </a:endParaRPr>
          </a:p>
          <a:p>
            <a:pPr marL="914400" lvl="1" indent="-304800" algn="l" rtl="0">
              <a:lnSpc>
                <a:spcPct val="150000"/>
              </a:lnSpc>
              <a:spcBef>
                <a:spcPts val="0"/>
              </a:spcBef>
              <a:spcAft>
                <a:spcPts val="0"/>
              </a:spcAft>
              <a:buSzPts val="1200"/>
              <a:buFont typeface="Times New Roman"/>
              <a:buChar char="○"/>
            </a:pPr>
            <a:r>
              <a:rPr lang="en">
                <a:latin typeface="Times New Roman"/>
                <a:ea typeface="Times New Roman"/>
                <a:cs typeface="Times New Roman"/>
                <a:sym typeface="Times New Roman"/>
              </a:rPr>
              <a:t>Peers, rewards, and hormones</a:t>
            </a:r>
            <a:endParaRPr>
              <a:latin typeface="Times New Roman"/>
              <a:ea typeface="Times New Roman"/>
              <a:cs typeface="Times New Roman"/>
              <a:sym typeface="Times New Roman"/>
            </a:endParaRPr>
          </a:p>
        </p:txBody>
      </p:sp>
      <p:sp>
        <p:nvSpPr>
          <p:cNvPr id="163" name="Google Shape;163;p24"/>
          <p:cNvSpPr txBox="1">
            <a:spLocks noGrp="1"/>
          </p:cNvSpPr>
          <p:nvPr>
            <p:ph type="subTitle" idx="2"/>
          </p:nvPr>
        </p:nvSpPr>
        <p:spPr>
          <a:xfrm>
            <a:off x="3672371" y="1422125"/>
            <a:ext cx="2615700" cy="1662000"/>
          </a:xfrm>
          <a:prstGeom prst="rect">
            <a:avLst/>
          </a:prstGeom>
        </p:spPr>
        <p:txBody>
          <a:bodyPr spcFirstLastPara="1" wrap="square" lIns="91425" tIns="91425" rIns="91425" bIns="91425" anchor="t" anchorCtr="0">
            <a:noAutofit/>
          </a:bodyPr>
          <a:lstStyle/>
          <a:p>
            <a:pPr marL="457200" lvl="0" indent="-304800" algn="l" rtl="0">
              <a:lnSpc>
                <a:spcPct val="150000"/>
              </a:lnSpc>
              <a:spcBef>
                <a:spcPts val="0"/>
              </a:spcBef>
              <a:spcAft>
                <a:spcPts val="0"/>
              </a:spcAft>
              <a:buSzPts val="1200"/>
              <a:buFont typeface="Times New Roman"/>
              <a:buChar char="●"/>
            </a:pPr>
            <a:r>
              <a:rPr lang="en">
                <a:latin typeface="Times New Roman"/>
                <a:ea typeface="Times New Roman"/>
                <a:cs typeface="Times New Roman"/>
                <a:sym typeface="Times New Roman"/>
              </a:rPr>
              <a:t>MRI + fMRI scans</a:t>
            </a:r>
            <a:endParaRPr>
              <a:latin typeface="Times New Roman"/>
              <a:ea typeface="Times New Roman"/>
              <a:cs typeface="Times New Roman"/>
              <a:sym typeface="Times New Roman"/>
            </a:endParaRPr>
          </a:p>
          <a:p>
            <a:pPr marL="457200" lvl="0" indent="-304800" algn="l" rtl="0">
              <a:lnSpc>
                <a:spcPct val="150000"/>
              </a:lnSpc>
              <a:spcBef>
                <a:spcPts val="0"/>
              </a:spcBef>
              <a:spcAft>
                <a:spcPts val="0"/>
              </a:spcAft>
              <a:buSzPts val="1200"/>
              <a:buFont typeface="Times New Roman"/>
              <a:buChar char="●"/>
            </a:pPr>
            <a:r>
              <a:rPr lang="en">
                <a:latin typeface="Times New Roman"/>
                <a:ea typeface="Times New Roman"/>
                <a:cs typeface="Times New Roman"/>
                <a:sym typeface="Times New Roman"/>
              </a:rPr>
              <a:t>Learning, memory, and decision-making games to investigate behavior</a:t>
            </a:r>
            <a:endParaRPr>
              <a:latin typeface="Times New Roman"/>
              <a:ea typeface="Times New Roman"/>
              <a:cs typeface="Times New Roman"/>
              <a:sym typeface="Times New Roman"/>
            </a:endParaRPr>
          </a:p>
          <a:p>
            <a:pPr marL="457200" lvl="0" indent="-304800" algn="l" rtl="0">
              <a:lnSpc>
                <a:spcPct val="150000"/>
              </a:lnSpc>
              <a:spcBef>
                <a:spcPts val="0"/>
              </a:spcBef>
              <a:spcAft>
                <a:spcPts val="0"/>
              </a:spcAft>
              <a:buSzPts val="1200"/>
              <a:buFont typeface="Times New Roman"/>
              <a:buChar char="●"/>
            </a:pPr>
            <a:r>
              <a:rPr lang="en">
                <a:latin typeface="Times New Roman"/>
                <a:ea typeface="Times New Roman"/>
                <a:cs typeface="Times New Roman"/>
                <a:sym typeface="Times New Roman"/>
              </a:rPr>
              <a:t>Computational modeling</a:t>
            </a:r>
            <a:endParaRPr>
              <a:latin typeface="Times New Roman"/>
              <a:ea typeface="Times New Roman"/>
              <a:cs typeface="Times New Roman"/>
              <a:sym typeface="Times New Roman"/>
            </a:endParaRPr>
          </a:p>
          <a:p>
            <a:pPr marL="0" lvl="0" indent="0" algn="l" rtl="0">
              <a:lnSpc>
                <a:spcPct val="150000"/>
              </a:lnSpc>
              <a:spcBef>
                <a:spcPts val="0"/>
              </a:spcBef>
              <a:spcAft>
                <a:spcPts val="0"/>
              </a:spcAft>
              <a:buNone/>
            </a:pPr>
            <a:r>
              <a:rPr lang="en">
                <a:latin typeface="Times New Roman"/>
                <a:ea typeface="Times New Roman"/>
                <a:cs typeface="Times New Roman"/>
                <a:sym typeface="Times New Roman"/>
              </a:rPr>
              <a:t>Explore the cognitive and neural mechanisms underlying behavior</a:t>
            </a:r>
            <a:endParaRPr>
              <a:latin typeface="Times New Roman"/>
              <a:ea typeface="Times New Roman"/>
              <a:cs typeface="Times New Roman"/>
              <a:sym typeface="Times New Roman"/>
            </a:endParaRPr>
          </a:p>
        </p:txBody>
      </p:sp>
      <p:sp>
        <p:nvSpPr>
          <p:cNvPr id="164" name="Google Shape;164;p24"/>
          <p:cNvSpPr txBox="1">
            <a:spLocks noGrp="1"/>
          </p:cNvSpPr>
          <p:nvPr>
            <p:ph type="subTitle" idx="4"/>
          </p:nvPr>
        </p:nvSpPr>
        <p:spPr>
          <a:xfrm>
            <a:off x="496932" y="968489"/>
            <a:ext cx="2175300" cy="430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a:latin typeface="Times New Roman"/>
                <a:ea typeface="Times New Roman"/>
                <a:cs typeface="Times New Roman"/>
                <a:sym typeface="Times New Roman"/>
              </a:rPr>
              <a:t>Central Aims</a:t>
            </a:r>
            <a:endParaRPr b="1">
              <a:latin typeface="Times New Roman"/>
              <a:ea typeface="Times New Roman"/>
              <a:cs typeface="Times New Roman"/>
              <a:sym typeface="Times New Roman"/>
            </a:endParaRPr>
          </a:p>
        </p:txBody>
      </p:sp>
      <p:sp>
        <p:nvSpPr>
          <p:cNvPr id="165" name="Google Shape;165;p24"/>
          <p:cNvSpPr txBox="1">
            <a:spLocks noGrp="1"/>
          </p:cNvSpPr>
          <p:nvPr>
            <p:ph type="subTitle" idx="5"/>
          </p:nvPr>
        </p:nvSpPr>
        <p:spPr>
          <a:xfrm>
            <a:off x="3638456" y="968500"/>
            <a:ext cx="2752200" cy="430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a:latin typeface="Times New Roman"/>
                <a:ea typeface="Times New Roman"/>
                <a:cs typeface="Times New Roman"/>
                <a:sym typeface="Times New Roman"/>
              </a:rPr>
              <a:t>Methods</a:t>
            </a:r>
            <a:endParaRPr b="1">
              <a:latin typeface="Times New Roman"/>
              <a:ea typeface="Times New Roman"/>
              <a:cs typeface="Times New Roman"/>
              <a:sym typeface="Times New Roman"/>
            </a:endParaRPr>
          </a:p>
        </p:txBody>
      </p:sp>
      <p:sp>
        <p:nvSpPr>
          <p:cNvPr id="166" name="Google Shape;166;p24"/>
          <p:cNvSpPr txBox="1"/>
          <p:nvPr/>
        </p:nvSpPr>
        <p:spPr>
          <a:xfrm>
            <a:off x="6304799" y="3486075"/>
            <a:ext cx="2339100" cy="28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rgbClr val="191919"/>
                </a:solidFill>
                <a:latin typeface="Times New Roman"/>
                <a:ea typeface="Times New Roman"/>
                <a:cs typeface="Times New Roman"/>
                <a:sym typeface="Times New Roman"/>
              </a:rPr>
              <a:t>Figure 1: </a:t>
            </a:r>
            <a:r>
              <a:rPr lang="en" sz="900">
                <a:solidFill>
                  <a:srgbClr val="191919"/>
                </a:solidFill>
                <a:latin typeface="Times New Roman"/>
                <a:ea typeface="Times New Roman"/>
                <a:cs typeface="Times New Roman"/>
                <a:sym typeface="Times New Roman"/>
              </a:rPr>
              <a:t>Adil piloting a computer game study </a:t>
            </a:r>
            <a:endParaRPr sz="900">
              <a:solidFill>
                <a:srgbClr val="191919"/>
              </a:solidFill>
              <a:latin typeface="Times New Roman"/>
              <a:ea typeface="Times New Roman"/>
              <a:cs typeface="Times New Roman"/>
              <a:sym typeface="Times New Roman"/>
            </a:endParaRPr>
          </a:p>
        </p:txBody>
      </p:sp>
      <p:pic>
        <p:nvPicPr>
          <p:cNvPr id="167" name="Google Shape;167;p24"/>
          <p:cNvPicPr preferRelativeResize="0"/>
          <p:nvPr/>
        </p:nvPicPr>
        <p:blipFill rotWithShape="1">
          <a:blip r:embed="rId4">
            <a:alphaModFix/>
          </a:blip>
          <a:srcRect l="20237" t="18672" r="48147" b="62342"/>
          <a:stretch/>
        </p:blipFill>
        <p:spPr>
          <a:xfrm>
            <a:off x="6334800" y="877242"/>
            <a:ext cx="2254752" cy="84624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5"/>
          <p:cNvSpPr txBox="1"/>
          <p:nvPr/>
        </p:nvSpPr>
        <p:spPr>
          <a:xfrm>
            <a:off x="0" y="4715100"/>
            <a:ext cx="8750400" cy="47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chemeClr val="lt1"/>
                </a:solidFill>
                <a:latin typeface="EB Garamond"/>
                <a:ea typeface="EB Garamond"/>
                <a:cs typeface="EB Garamond"/>
                <a:sym typeface="EB Garamond"/>
              </a:rPr>
              <a:t>Assessing Quality Control of MRI-based Measurements of Iron in Subcortical Structures for Adolescent Learning</a:t>
            </a:r>
            <a:endParaRPr sz="900" b="1">
              <a:solidFill>
                <a:schemeClr val="lt1"/>
              </a:solidFill>
              <a:latin typeface="EB Garamond"/>
              <a:ea typeface="EB Garamond"/>
              <a:cs typeface="EB Garamond"/>
              <a:sym typeface="EB Garamond"/>
            </a:endParaRPr>
          </a:p>
          <a:p>
            <a:pPr marL="0" lvl="0" indent="0" algn="l" rtl="0">
              <a:spcBef>
                <a:spcPts val="0"/>
              </a:spcBef>
              <a:spcAft>
                <a:spcPts val="0"/>
              </a:spcAft>
              <a:buNone/>
            </a:pPr>
            <a:r>
              <a:rPr lang="en" sz="900" b="1">
                <a:solidFill>
                  <a:schemeClr val="lt1"/>
                </a:solidFill>
                <a:latin typeface="EB Garamond"/>
                <a:ea typeface="EB Garamond"/>
                <a:cs typeface="EB Garamond"/>
                <a:sym typeface="EB Garamond"/>
              </a:rPr>
              <a:t>Northeastern University Young Scholars Program (YSP) | June 22, 2026 - July 30, 2026</a:t>
            </a:r>
            <a:endParaRPr sz="900" b="1">
              <a:solidFill>
                <a:schemeClr val="lt1"/>
              </a:solidFill>
              <a:latin typeface="EB Garamond"/>
              <a:ea typeface="EB Garamond"/>
              <a:cs typeface="EB Garamond"/>
              <a:sym typeface="EB Garamond"/>
            </a:endParaRPr>
          </a:p>
        </p:txBody>
      </p:sp>
      <p:sp>
        <p:nvSpPr>
          <p:cNvPr id="173" name="Google Shape;173;p25"/>
          <p:cNvSpPr txBox="1"/>
          <p:nvPr/>
        </p:nvSpPr>
        <p:spPr>
          <a:xfrm>
            <a:off x="19400" y="19400"/>
            <a:ext cx="9051300" cy="56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chemeClr val="dk1"/>
                </a:solidFill>
                <a:latin typeface="Times New Roman"/>
                <a:ea typeface="Times New Roman"/>
                <a:cs typeface="Times New Roman"/>
                <a:sym typeface="Times New Roman"/>
              </a:rPr>
              <a:t>Adolescence and The Brain</a:t>
            </a:r>
            <a:endParaRPr sz="3000" b="1">
              <a:solidFill>
                <a:schemeClr val="dk1"/>
              </a:solidFill>
              <a:latin typeface="Times New Roman"/>
              <a:ea typeface="Times New Roman"/>
              <a:cs typeface="Times New Roman"/>
              <a:sym typeface="Times New Roman"/>
            </a:endParaRPr>
          </a:p>
        </p:txBody>
      </p:sp>
      <p:cxnSp>
        <p:nvCxnSpPr>
          <p:cNvPr id="174" name="Google Shape;174;p25"/>
          <p:cNvCxnSpPr/>
          <p:nvPr/>
        </p:nvCxnSpPr>
        <p:spPr>
          <a:xfrm>
            <a:off x="6475" y="656325"/>
            <a:ext cx="9148200" cy="0"/>
          </a:xfrm>
          <a:prstGeom prst="straightConnector1">
            <a:avLst/>
          </a:prstGeom>
          <a:noFill/>
          <a:ln w="9525" cap="flat" cmpd="sng">
            <a:solidFill>
              <a:schemeClr val="accent1"/>
            </a:solidFill>
            <a:prstDash val="solid"/>
            <a:round/>
            <a:headEnd type="none" w="med" len="med"/>
            <a:tailEnd type="none" w="med" len="med"/>
          </a:ln>
        </p:spPr>
      </p:cxnSp>
      <p:sp>
        <p:nvSpPr>
          <p:cNvPr id="175" name="Google Shape;175;p25"/>
          <p:cNvSpPr txBox="1">
            <a:spLocks noGrp="1"/>
          </p:cNvSpPr>
          <p:nvPr>
            <p:ph type="body" idx="1"/>
          </p:nvPr>
        </p:nvSpPr>
        <p:spPr>
          <a:xfrm>
            <a:off x="151067" y="781211"/>
            <a:ext cx="5132700" cy="35547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chemeClr val="dk1"/>
              </a:buClr>
              <a:buSzPts val="1400"/>
              <a:buFont typeface="Times New Roman"/>
              <a:buChar char="●"/>
            </a:pPr>
            <a:r>
              <a:rPr lang="en" b="1">
                <a:solidFill>
                  <a:schemeClr val="dk1"/>
                </a:solidFill>
                <a:latin typeface="Times New Roman"/>
                <a:ea typeface="Times New Roman"/>
                <a:cs typeface="Times New Roman"/>
                <a:sym typeface="Times New Roman"/>
              </a:rPr>
              <a:t>Adolescence</a:t>
            </a:r>
            <a:r>
              <a:rPr lang="en">
                <a:solidFill>
                  <a:schemeClr val="dk1"/>
                </a:solidFill>
                <a:latin typeface="Times New Roman"/>
                <a:ea typeface="Times New Roman"/>
                <a:cs typeface="Times New Roman"/>
                <a:sym typeface="Times New Roman"/>
              </a:rPr>
              <a:t>: phase of life </a:t>
            </a:r>
            <a:r>
              <a:rPr lang="en" b="1">
                <a:solidFill>
                  <a:schemeClr val="dk1"/>
                </a:solidFill>
                <a:latin typeface="Times New Roman"/>
                <a:ea typeface="Times New Roman"/>
                <a:cs typeface="Times New Roman"/>
                <a:sym typeface="Times New Roman"/>
              </a:rPr>
              <a:t>between childhood and adulthood</a:t>
            </a:r>
            <a:r>
              <a:rPr lang="en">
                <a:solidFill>
                  <a:schemeClr val="dk1"/>
                </a:solidFill>
                <a:latin typeface="Times New Roman"/>
                <a:ea typeface="Times New Roman"/>
                <a:cs typeface="Times New Roman"/>
                <a:sym typeface="Times New Roman"/>
              </a:rPr>
              <a:t> </a:t>
            </a:r>
            <a:endParaRPr>
              <a:solidFill>
                <a:schemeClr val="dk1"/>
              </a:solidFill>
              <a:latin typeface="Times New Roman"/>
              <a:ea typeface="Times New Roman"/>
              <a:cs typeface="Times New Roman"/>
              <a:sym typeface="Times New Roman"/>
            </a:endParaRPr>
          </a:p>
          <a:p>
            <a:pPr marL="914400" lvl="1" indent="-304800" algn="l" rtl="0">
              <a:lnSpc>
                <a:spcPct val="150000"/>
              </a:lnSpc>
              <a:spcBef>
                <a:spcPts val="1000"/>
              </a:spcBef>
              <a:spcAft>
                <a:spcPts val="0"/>
              </a:spcAft>
              <a:buClr>
                <a:schemeClr val="dk1"/>
              </a:buClr>
              <a:buSzPts val="1200"/>
              <a:buFont typeface="Times New Roman"/>
              <a:buChar char="○"/>
            </a:pPr>
            <a:r>
              <a:rPr lang="en">
                <a:solidFill>
                  <a:schemeClr val="dk1"/>
                </a:solidFill>
                <a:latin typeface="Times New Roman"/>
                <a:ea typeface="Times New Roman"/>
                <a:cs typeface="Times New Roman"/>
                <a:sym typeface="Times New Roman"/>
              </a:rPr>
              <a:t>Typically defined as  ~12 - 20 years old</a:t>
            </a:r>
            <a:endParaRPr>
              <a:solidFill>
                <a:schemeClr val="dk1"/>
              </a:solidFill>
              <a:latin typeface="Times New Roman"/>
              <a:ea typeface="Times New Roman"/>
              <a:cs typeface="Times New Roman"/>
              <a:sym typeface="Times New Roman"/>
            </a:endParaRPr>
          </a:p>
          <a:p>
            <a:pPr marL="914400" lvl="1" indent="-304800" algn="l" rtl="0">
              <a:lnSpc>
                <a:spcPct val="150000"/>
              </a:lnSpc>
              <a:spcBef>
                <a:spcPts val="1000"/>
              </a:spcBef>
              <a:spcAft>
                <a:spcPts val="0"/>
              </a:spcAft>
              <a:buClr>
                <a:schemeClr val="dk1"/>
              </a:buClr>
              <a:buSzPts val="1200"/>
              <a:buFont typeface="Times New Roman"/>
              <a:buChar char="○"/>
            </a:pPr>
            <a:r>
              <a:rPr lang="en">
                <a:solidFill>
                  <a:schemeClr val="dk1"/>
                </a:solidFill>
                <a:latin typeface="Times New Roman"/>
                <a:ea typeface="Times New Roman"/>
                <a:cs typeface="Times New Roman"/>
                <a:sym typeface="Times New Roman"/>
              </a:rPr>
              <a:t>More independence in changing environments</a:t>
            </a:r>
            <a:endParaRPr>
              <a:solidFill>
                <a:schemeClr val="dk1"/>
              </a:solidFill>
              <a:latin typeface="Times New Roman"/>
              <a:ea typeface="Times New Roman"/>
              <a:cs typeface="Times New Roman"/>
              <a:sym typeface="Times New Roman"/>
            </a:endParaRPr>
          </a:p>
          <a:p>
            <a:pPr marL="1371600" lvl="2" indent="-304800" algn="l" rtl="0">
              <a:lnSpc>
                <a:spcPct val="150000"/>
              </a:lnSpc>
              <a:spcBef>
                <a:spcPts val="1000"/>
              </a:spcBef>
              <a:spcAft>
                <a:spcPts val="0"/>
              </a:spcAft>
              <a:buClr>
                <a:schemeClr val="dk1"/>
              </a:buClr>
              <a:buSzPts val="1200"/>
              <a:buFont typeface="Times New Roman"/>
              <a:buChar char="■"/>
            </a:pPr>
            <a:r>
              <a:rPr lang="en">
                <a:solidFill>
                  <a:schemeClr val="dk1"/>
                </a:solidFill>
                <a:latin typeface="Times New Roman"/>
                <a:ea typeface="Times New Roman"/>
                <a:cs typeface="Times New Roman"/>
                <a:sym typeface="Times New Roman"/>
              </a:rPr>
              <a:t>Parents/caregivers → peers</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1000"/>
              </a:spcBef>
              <a:spcAft>
                <a:spcPts val="0"/>
              </a:spcAft>
              <a:buClr>
                <a:schemeClr val="dk1"/>
              </a:buClr>
              <a:buSzPts val="1400"/>
              <a:buFont typeface="Times New Roman"/>
              <a:buChar char="●"/>
            </a:pPr>
            <a:r>
              <a:rPr lang="en" b="1">
                <a:solidFill>
                  <a:schemeClr val="dk1"/>
                </a:solidFill>
                <a:latin typeface="Times New Roman"/>
                <a:ea typeface="Times New Roman"/>
                <a:cs typeface="Times New Roman"/>
                <a:sym typeface="Times New Roman"/>
              </a:rPr>
              <a:t>Basal ganglia: </a:t>
            </a:r>
            <a:r>
              <a:rPr lang="en">
                <a:solidFill>
                  <a:schemeClr val="dk1"/>
                </a:solidFill>
                <a:latin typeface="Times New Roman"/>
                <a:ea typeface="Times New Roman"/>
                <a:cs typeface="Times New Roman"/>
                <a:sym typeface="Times New Roman"/>
              </a:rPr>
              <a:t>group of structures in the center of the brain:</a:t>
            </a:r>
            <a:endParaRPr b="1">
              <a:solidFill>
                <a:schemeClr val="dk1"/>
              </a:solidFill>
              <a:latin typeface="Times New Roman"/>
              <a:ea typeface="Times New Roman"/>
              <a:cs typeface="Times New Roman"/>
              <a:sym typeface="Times New Roman"/>
            </a:endParaRPr>
          </a:p>
          <a:p>
            <a:pPr marL="914400" lvl="1" indent="-304800" algn="l" rtl="0">
              <a:lnSpc>
                <a:spcPct val="150000"/>
              </a:lnSpc>
              <a:spcBef>
                <a:spcPts val="1000"/>
              </a:spcBef>
              <a:spcAft>
                <a:spcPts val="0"/>
              </a:spcAft>
              <a:buClr>
                <a:schemeClr val="dk1"/>
              </a:buClr>
              <a:buSzPts val="1200"/>
              <a:buFont typeface="Times New Roman"/>
              <a:buChar char="○"/>
            </a:pPr>
            <a:r>
              <a:rPr lang="en">
                <a:solidFill>
                  <a:schemeClr val="dk1"/>
                </a:solidFill>
                <a:latin typeface="Times New Roman"/>
                <a:ea typeface="Times New Roman"/>
                <a:cs typeface="Times New Roman"/>
                <a:sym typeface="Times New Roman"/>
              </a:rPr>
              <a:t>Motivation, learning, and reward-seeking behavior</a:t>
            </a:r>
            <a:endParaRPr>
              <a:solidFill>
                <a:schemeClr val="dk1"/>
              </a:solidFill>
              <a:latin typeface="Times New Roman"/>
              <a:ea typeface="Times New Roman"/>
              <a:cs typeface="Times New Roman"/>
              <a:sym typeface="Times New Roman"/>
            </a:endParaRPr>
          </a:p>
          <a:p>
            <a:pPr marL="914400" lvl="1" indent="-304800" algn="l" rtl="0">
              <a:lnSpc>
                <a:spcPct val="150000"/>
              </a:lnSpc>
              <a:spcBef>
                <a:spcPts val="1000"/>
              </a:spcBef>
              <a:spcAft>
                <a:spcPts val="0"/>
              </a:spcAft>
              <a:buClr>
                <a:schemeClr val="dk1"/>
              </a:buClr>
              <a:buSzPts val="1200"/>
              <a:buFont typeface="Times New Roman"/>
              <a:buChar char="○"/>
            </a:pPr>
            <a:r>
              <a:rPr lang="en">
                <a:solidFill>
                  <a:schemeClr val="dk1"/>
                </a:solidFill>
                <a:latin typeface="Times New Roman"/>
                <a:ea typeface="Times New Roman"/>
                <a:cs typeface="Times New Roman"/>
                <a:sym typeface="Times New Roman"/>
              </a:rPr>
              <a:t>Dynamic changes in </a:t>
            </a:r>
            <a:r>
              <a:rPr lang="en" b="1">
                <a:solidFill>
                  <a:schemeClr val="dk1"/>
                </a:solidFill>
                <a:latin typeface="Times New Roman"/>
                <a:ea typeface="Times New Roman"/>
                <a:cs typeface="Times New Roman"/>
                <a:sym typeface="Times New Roman"/>
              </a:rPr>
              <a:t>tissue iron levels</a:t>
            </a:r>
            <a:r>
              <a:rPr lang="en">
                <a:solidFill>
                  <a:schemeClr val="dk1"/>
                </a:solidFill>
                <a:latin typeface="Times New Roman"/>
                <a:ea typeface="Times New Roman"/>
                <a:cs typeface="Times New Roman"/>
                <a:sym typeface="Times New Roman"/>
              </a:rPr>
              <a:t> and </a:t>
            </a:r>
            <a:r>
              <a:rPr lang="en" b="1">
                <a:solidFill>
                  <a:schemeClr val="dk1"/>
                </a:solidFill>
                <a:latin typeface="Times New Roman"/>
                <a:ea typeface="Times New Roman"/>
                <a:cs typeface="Times New Roman"/>
                <a:sym typeface="Times New Roman"/>
              </a:rPr>
              <a:t>dopamine</a:t>
            </a:r>
            <a:r>
              <a:rPr lang="en">
                <a:solidFill>
                  <a:schemeClr val="dk1"/>
                </a:solidFill>
                <a:latin typeface="Times New Roman"/>
                <a:ea typeface="Times New Roman"/>
                <a:cs typeface="Times New Roman"/>
                <a:sym typeface="Times New Roman"/>
              </a:rPr>
              <a:t> </a:t>
            </a:r>
            <a:r>
              <a:rPr lang="en" b="1">
                <a:solidFill>
                  <a:schemeClr val="dk1"/>
                </a:solidFill>
                <a:latin typeface="Times New Roman"/>
                <a:ea typeface="Times New Roman"/>
                <a:cs typeface="Times New Roman"/>
                <a:sym typeface="Times New Roman"/>
              </a:rPr>
              <a:t>signaling</a:t>
            </a:r>
            <a:endParaRPr>
              <a:solidFill>
                <a:schemeClr val="dk1"/>
              </a:solidFill>
              <a:latin typeface="Times New Roman"/>
              <a:ea typeface="Times New Roman"/>
              <a:cs typeface="Times New Roman"/>
              <a:sym typeface="Times New Roman"/>
            </a:endParaRPr>
          </a:p>
          <a:p>
            <a:pPr marL="914400" lvl="1" indent="-304800" algn="l" rtl="0">
              <a:lnSpc>
                <a:spcPct val="150000"/>
              </a:lnSpc>
              <a:spcBef>
                <a:spcPts val="1000"/>
              </a:spcBef>
              <a:spcAft>
                <a:spcPts val="1000"/>
              </a:spcAft>
              <a:buClr>
                <a:schemeClr val="dk1"/>
              </a:buClr>
              <a:buSzPts val="1200"/>
              <a:buFont typeface="Times New Roman"/>
              <a:buChar char="○"/>
            </a:pPr>
            <a:r>
              <a:rPr lang="en" b="1">
                <a:solidFill>
                  <a:schemeClr val="dk1"/>
                </a:solidFill>
                <a:latin typeface="Times New Roman"/>
                <a:ea typeface="Times New Roman"/>
                <a:cs typeface="Times New Roman"/>
                <a:sym typeface="Times New Roman"/>
              </a:rPr>
              <a:t>Behavioral</a:t>
            </a:r>
            <a:r>
              <a:rPr lang="en">
                <a:solidFill>
                  <a:schemeClr val="dk1"/>
                </a:solidFill>
                <a:latin typeface="Times New Roman"/>
                <a:ea typeface="Times New Roman"/>
                <a:cs typeface="Times New Roman"/>
                <a:sym typeface="Times New Roman"/>
              </a:rPr>
              <a:t> </a:t>
            </a:r>
            <a:r>
              <a:rPr lang="en" b="1">
                <a:solidFill>
                  <a:schemeClr val="dk1"/>
                </a:solidFill>
                <a:latin typeface="Times New Roman"/>
                <a:ea typeface="Times New Roman"/>
                <a:cs typeface="Times New Roman"/>
                <a:sym typeface="Times New Roman"/>
              </a:rPr>
              <a:t>changes</a:t>
            </a:r>
            <a:r>
              <a:rPr lang="en">
                <a:solidFill>
                  <a:schemeClr val="dk1"/>
                </a:solidFill>
                <a:latin typeface="Times New Roman"/>
                <a:ea typeface="Times New Roman"/>
                <a:cs typeface="Times New Roman"/>
                <a:sym typeface="Times New Roman"/>
              </a:rPr>
              <a:t>: risk-taking, sensitivity, and cognitive control (i.e. emotional regulation, working towards goals)</a:t>
            </a:r>
            <a:endParaRPr>
              <a:solidFill>
                <a:schemeClr val="dk1"/>
              </a:solidFill>
              <a:latin typeface="Times New Roman"/>
              <a:ea typeface="Times New Roman"/>
              <a:cs typeface="Times New Roman"/>
              <a:sym typeface="Times New Roman"/>
            </a:endParaRPr>
          </a:p>
        </p:txBody>
      </p:sp>
      <p:pic>
        <p:nvPicPr>
          <p:cNvPr id="176" name="Google Shape;176;p25"/>
          <p:cNvPicPr preferRelativeResize="0"/>
          <p:nvPr/>
        </p:nvPicPr>
        <p:blipFill>
          <a:blip r:embed="rId3">
            <a:alphaModFix/>
          </a:blip>
          <a:stretch>
            <a:fillRect/>
          </a:stretch>
        </p:blipFill>
        <p:spPr>
          <a:xfrm>
            <a:off x="5733425" y="1470520"/>
            <a:ext cx="2897350" cy="2226900"/>
          </a:xfrm>
          <a:prstGeom prst="rect">
            <a:avLst/>
          </a:prstGeom>
          <a:noFill/>
          <a:ln>
            <a:noFill/>
          </a:ln>
        </p:spPr>
      </p:pic>
      <p:sp>
        <p:nvSpPr>
          <p:cNvPr id="177" name="Google Shape;177;p25"/>
          <p:cNvSpPr txBox="1"/>
          <p:nvPr/>
        </p:nvSpPr>
        <p:spPr>
          <a:xfrm>
            <a:off x="6492984" y="3597984"/>
            <a:ext cx="2328000" cy="28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b="1">
                <a:solidFill>
                  <a:srgbClr val="191919"/>
                </a:solidFill>
                <a:latin typeface="Times New Roman"/>
                <a:ea typeface="Times New Roman"/>
                <a:cs typeface="Times New Roman"/>
                <a:sym typeface="Times New Roman"/>
              </a:rPr>
              <a:t>Figure 2: </a:t>
            </a:r>
            <a:r>
              <a:rPr lang="en" sz="1000">
                <a:solidFill>
                  <a:srgbClr val="191919"/>
                </a:solidFill>
                <a:latin typeface="Times New Roman"/>
                <a:ea typeface="Times New Roman"/>
                <a:cs typeface="Times New Roman"/>
                <a:sym typeface="Times New Roman"/>
              </a:rPr>
              <a:t>Basal ganglia </a:t>
            </a:r>
            <a:endParaRPr sz="1000">
              <a:solidFill>
                <a:srgbClr val="191919"/>
              </a:solidFill>
              <a:latin typeface="Times New Roman"/>
              <a:ea typeface="Times New Roman"/>
              <a:cs typeface="Times New Roman"/>
              <a:sym typeface="Times New Roman"/>
            </a:endParaRPr>
          </a:p>
        </p:txBody>
      </p:sp>
      <p:sp>
        <p:nvSpPr>
          <p:cNvPr id="178" name="Google Shape;178;p25"/>
          <p:cNvSpPr txBox="1"/>
          <p:nvPr/>
        </p:nvSpPr>
        <p:spPr>
          <a:xfrm>
            <a:off x="6129125" y="4406350"/>
            <a:ext cx="2012700" cy="28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chemeClr val="dk1"/>
              </a:solidFill>
              <a:latin typeface="Barlow"/>
              <a:ea typeface="Barlow"/>
              <a:cs typeface="Barlow"/>
              <a:sym typeface="Barlow"/>
            </a:endParaRPr>
          </a:p>
        </p:txBody>
      </p:sp>
      <p:sp>
        <p:nvSpPr>
          <p:cNvPr id="179" name="Google Shape;179;p25"/>
          <p:cNvSpPr txBox="1"/>
          <p:nvPr/>
        </p:nvSpPr>
        <p:spPr>
          <a:xfrm>
            <a:off x="6432275" y="4489185"/>
            <a:ext cx="6369300" cy="14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latin typeface="Barlow"/>
                <a:ea typeface="Barlow"/>
                <a:cs typeface="Barlow"/>
                <a:sym typeface="Barlow"/>
              </a:rPr>
              <a:t>(Boyes et al., 2022), (Parr et al., 2022), (Larsen et al., 2020)</a:t>
            </a:r>
            <a:endParaRPr sz="800">
              <a:latin typeface="Barlow"/>
              <a:ea typeface="Barlow"/>
              <a:cs typeface="Barlow"/>
              <a:sym typeface="Barlow"/>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6"/>
          <p:cNvSpPr txBox="1"/>
          <p:nvPr/>
        </p:nvSpPr>
        <p:spPr>
          <a:xfrm>
            <a:off x="0" y="4715100"/>
            <a:ext cx="8750400" cy="47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chemeClr val="lt1"/>
                </a:solidFill>
                <a:latin typeface="EB Garamond"/>
                <a:ea typeface="EB Garamond"/>
                <a:cs typeface="EB Garamond"/>
                <a:sym typeface="EB Garamond"/>
              </a:rPr>
              <a:t>Assessing Quality Control of MRI-based Measurements of Iron in Subcortical Structures for Adolescent Learning</a:t>
            </a:r>
            <a:endParaRPr sz="900" b="1">
              <a:solidFill>
                <a:schemeClr val="lt1"/>
              </a:solidFill>
              <a:latin typeface="EB Garamond"/>
              <a:ea typeface="EB Garamond"/>
              <a:cs typeface="EB Garamond"/>
              <a:sym typeface="EB Garamond"/>
            </a:endParaRPr>
          </a:p>
          <a:p>
            <a:pPr marL="0" lvl="0" indent="0" algn="l" rtl="0">
              <a:spcBef>
                <a:spcPts val="0"/>
              </a:spcBef>
              <a:spcAft>
                <a:spcPts val="0"/>
              </a:spcAft>
              <a:buNone/>
            </a:pPr>
            <a:r>
              <a:rPr lang="en" sz="900" b="1">
                <a:solidFill>
                  <a:schemeClr val="lt1"/>
                </a:solidFill>
                <a:latin typeface="EB Garamond"/>
                <a:ea typeface="EB Garamond"/>
                <a:cs typeface="EB Garamond"/>
                <a:sym typeface="EB Garamond"/>
              </a:rPr>
              <a:t>Northeastern University Young Scholars Program (YSP) | June 22, 2026 - July 30, 2026</a:t>
            </a:r>
            <a:endParaRPr sz="900" b="1">
              <a:solidFill>
                <a:schemeClr val="lt1"/>
              </a:solidFill>
              <a:latin typeface="EB Garamond"/>
              <a:ea typeface="EB Garamond"/>
              <a:cs typeface="EB Garamond"/>
              <a:sym typeface="EB Garamond"/>
            </a:endParaRPr>
          </a:p>
        </p:txBody>
      </p:sp>
      <p:sp>
        <p:nvSpPr>
          <p:cNvPr id="185" name="Google Shape;185;p26"/>
          <p:cNvSpPr txBox="1"/>
          <p:nvPr/>
        </p:nvSpPr>
        <p:spPr>
          <a:xfrm>
            <a:off x="19400" y="28471"/>
            <a:ext cx="9051300" cy="56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chemeClr val="dk1"/>
                </a:solidFill>
                <a:latin typeface="Times New Roman"/>
                <a:ea typeface="Times New Roman"/>
                <a:cs typeface="Times New Roman"/>
                <a:sym typeface="Times New Roman"/>
              </a:rPr>
              <a:t>Dopamine and Iron</a:t>
            </a:r>
            <a:endParaRPr sz="3000" b="1">
              <a:solidFill>
                <a:schemeClr val="dk1"/>
              </a:solidFill>
              <a:latin typeface="Times New Roman"/>
              <a:ea typeface="Times New Roman"/>
              <a:cs typeface="Times New Roman"/>
              <a:sym typeface="Times New Roman"/>
            </a:endParaRPr>
          </a:p>
        </p:txBody>
      </p:sp>
      <p:cxnSp>
        <p:nvCxnSpPr>
          <p:cNvPr id="186" name="Google Shape;186;p26"/>
          <p:cNvCxnSpPr/>
          <p:nvPr/>
        </p:nvCxnSpPr>
        <p:spPr>
          <a:xfrm>
            <a:off x="6475" y="656325"/>
            <a:ext cx="9148200" cy="0"/>
          </a:xfrm>
          <a:prstGeom prst="straightConnector1">
            <a:avLst/>
          </a:prstGeom>
          <a:noFill/>
          <a:ln w="9525" cap="flat" cmpd="sng">
            <a:solidFill>
              <a:schemeClr val="accent1"/>
            </a:solidFill>
            <a:prstDash val="solid"/>
            <a:round/>
            <a:headEnd type="none" w="med" len="med"/>
            <a:tailEnd type="none" w="med" len="med"/>
          </a:ln>
        </p:spPr>
      </p:cxnSp>
      <p:sp>
        <p:nvSpPr>
          <p:cNvPr id="187" name="Google Shape;187;p26"/>
          <p:cNvSpPr txBox="1">
            <a:spLocks noGrp="1"/>
          </p:cNvSpPr>
          <p:nvPr>
            <p:ph type="body" idx="1"/>
          </p:nvPr>
        </p:nvSpPr>
        <p:spPr>
          <a:xfrm>
            <a:off x="198525" y="874600"/>
            <a:ext cx="5745000" cy="35547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rgbClr val="000000"/>
              </a:buClr>
              <a:buSzPts val="1400"/>
              <a:buFont typeface="Times New Roman"/>
              <a:buChar char="●"/>
            </a:pPr>
            <a:r>
              <a:rPr lang="en">
                <a:solidFill>
                  <a:srgbClr val="000000"/>
                </a:solidFill>
                <a:latin typeface="Times New Roman"/>
                <a:ea typeface="Times New Roman"/>
                <a:cs typeface="Times New Roman"/>
                <a:sym typeface="Times New Roman"/>
              </a:rPr>
              <a:t>Dopamine: key neurotransmitter</a:t>
            </a:r>
            <a:endParaRPr>
              <a:solidFill>
                <a:srgbClr val="000000"/>
              </a:solidFill>
              <a:latin typeface="Times New Roman"/>
              <a:ea typeface="Times New Roman"/>
              <a:cs typeface="Times New Roman"/>
              <a:sym typeface="Times New Roman"/>
            </a:endParaRPr>
          </a:p>
          <a:p>
            <a:pPr marL="914400" lvl="1" indent="-304800" algn="l" rtl="0">
              <a:lnSpc>
                <a:spcPct val="150000"/>
              </a:lnSpc>
              <a:spcBef>
                <a:spcPts val="0"/>
              </a:spcBef>
              <a:spcAft>
                <a:spcPts val="0"/>
              </a:spcAft>
              <a:buClr>
                <a:srgbClr val="000000"/>
              </a:buClr>
              <a:buSzPts val="1200"/>
              <a:buFont typeface="Times New Roman"/>
              <a:buChar char="○"/>
            </a:pPr>
            <a:r>
              <a:rPr lang="en">
                <a:solidFill>
                  <a:srgbClr val="000000"/>
                </a:solidFill>
                <a:latin typeface="Times New Roman"/>
                <a:ea typeface="Times New Roman"/>
                <a:cs typeface="Times New Roman"/>
                <a:sym typeface="Times New Roman"/>
              </a:rPr>
              <a:t>Responsible for reward-based behavior, motor control, and </a:t>
            </a:r>
            <a:r>
              <a:rPr lang="en" b="1">
                <a:solidFill>
                  <a:srgbClr val="000000"/>
                </a:solidFill>
                <a:latin typeface="Times New Roman"/>
                <a:ea typeface="Times New Roman"/>
                <a:cs typeface="Times New Roman"/>
                <a:sym typeface="Times New Roman"/>
              </a:rPr>
              <a:t>learning</a:t>
            </a:r>
            <a:endParaRPr b="1">
              <a:solidFill>
                <a:srgbClr val="000000"/>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 b="1">
                <a:solidFill>
                  <a:schemeClr val="dk1"/>
                </a:solidFill>
                <a:latin typeface="Times New Roman"/>
                <a:ea typeface="Times New Roman"/>
                <a:cs typeface="Times New Roman"/>
                <a:sym typeface="Times New Roman"/>
              </a:rPr>
              <a:t>Iron</a:t>
            </a:r>
            <a:r>
              <a:rPr lang="en">
                <a:solidFill>
                  <a:schemeClr val="dk1"/>
                </a:solidFill>
                <a:latin typeface="Times New Roman"/>
                <a:ea typeface="Times New Roman"/>
                <a:cs typeface="Times New Roman"/>
                <a:sym typeface="Times New Roman"/>
              </a:rPr>
              <a:t> serves as a vital </a:t>
            </a:r>
            <a:r>
              <a:rPr lang="en" b="1">
                <a:solidFill>
                  <a:schemeClr val="dk1"/>
                </a:solidFill>
                <a:latin typeface="Times New Roman"/>
                <a:ea typeface="Times New Roman"/>
                <a:cs typeface="Times New Roman"/>
                <a:sym typeface="Times New Roman"/>
              </a:rPr>
              <a:t>co-factor</a:t>
            </a:r>
            <a:r>
              <a:rPr lang="en">
                <a:solidFill>
                  <a:schemeClr val="dk1"/>
                </a:solidFill>
                <a:latin typeface="Times New Roman"/>
                <a:ea typeface="Times New Roman"/>
                <a:cs typeface="Times New Roman"/>
                <a:sym typeface="Times New Roman"/>
              </a:rPr>
              <a:t> for the enzyme tyrosine hydroxylase → </a:t>
            </a:r>
            <a:r>
              <a:rPr lang="en" b="1">
                <a:solidFill>
                  <a:schemeClr val="dk1"/>
                </a:solidFill>
                <a:latin typeface="Times New Roman"/>
                <a:ea typeface="Times New Roman"/>
                <a:cs typeface="Times New Roman"/>
                <a:sym typeface="Times New Roman"/>
              </a:rPr>
              <a:t>catalyst</a:t>
            </a:r>
            <a:r>
              <a:rPr lang="en">
                <a:solidFill>
                  <a:schemeClr val="dk1"/>
                </a:solidFill>
                <a:latin typeface="Times New Roman"/>
                <a:ea typeface="Times New Roman"/>
                <a:cs typeface="Times New Roman"/>
                <a:sym typeface="Times New Roman"/>
              </a:rPr>
              <a:t> needed to commence </a:t>
            </a:r>
            <a:r>
              <a:rPr lang="en" b="1">
                <a:solidFill>
                  <a:schemeClr val="dk1"/>
                </a:solidFill>
                <a:latin typeface="Times New Roman"/>
                <a:ea typeface="Times New Roman"/>
                <a:cs typeface="Times New Roman"/>
                <a:sym typeface="Times New Roman"/>
              </a:rPr>
              <a:t>dopamine</a:t>
            </a:r>
            <a:r>
              <a:rPr lang="en">
                <a:solidFill>
                  <a:schemeClr val="dk1"/>
                </a:solidFill>
                <a:latin typeface="Times New Roman"/>
                <a:ea typeface="Times New Roman"/>
                <a:cs typeface="Times New Roman"/>
                <a:sym typeface="Times New Roman"/>
              </a:rPr>
              <a:t> </a:t>
            </a:r>
            <a:r>
              <a:rPr lang="en" b="1">
                <a:solidFill>
                  <a:schemeClr val="dk1"/>
                </a:solidFill>
                <a:latin typeface="Times New Roman"/>
                <a:ea typeface="Times New Roman"/>
                <a:cs typeface="Times New Roman"/>
                <a:sym typeface="Times New Roman"/>
              </a:rPr>
              <a:t>synthesis</a:t>
            </a:r>
            <a:endParaRPr b="1">
              <a:solidFill>
                <a:schemeClr val="dk1"/>
              </a:solidFill>
              <a:latin typeface="Times New Roman"/>
              <a:ea typeface="Times New Roman"/>
              <a:cs typeface="Times New Roman"/>
              <a:sym typeface="Times New Roman"/>
            </a:endParaRPr>
          </a:p>
          <a:p>
            <a:pPr marL="914400" lvl="1" indent="-304800" algn="l" rtl="0">
              <a:lnSpc>
                <a:spcPct val="150000"/>
              </a:lnSpc>
              <a:spcBef>
                <a:spcPts val="0"/>
              </a:spcBef>
              <a:spcAft>
                <a:spcPts val="0"/>
              </a:spcAft>
              <a:buClr>
                <a:schemeClr val="dk1"/>
              </a:buClr>
              <a:buSzPts val="1200"/>
              <a:buFont typeface="Times New Roman"/>
              <a:buChar char="○"/>
            </a:pPr>
            <a:r>
              <a:rPr lang="en">
                <a:solidFill>
                  <a:schemeClr val="dk1"/>
                </a:solidFill>
                <a:latin typeface="Times New Roman"/>
                <a:ea typeface="Times New Roman"/>
                <a:cs typeface="Times New Roman"/>
                <a:sym typeface="Times New Roman"/>
              </a:rPr>
              <a:t>Dopamine synthesis is linked to motivation, </a:t>
            </a:r>
            <a:r>
              <a:rPr lang="en" b="1">
                <a:solidFill>
                  <a:schemeClr val="dk1"/>
                </a:solidFill>
                <a:latin typeface="Times New Roman"/>
                <a:ea typeface="Times New Roman"/>
                <a:cs typeface="Times New Roman"/>
                <a:sym typeface="Times New Roman"/>
              </a:rPr>
              <a:t>learning</a:t>
            </a:r>
            <a:r>
              <a:rPr lang="en">
                <a:solidFill>
                  <a:schemeClr val="dk1"/>
                </a:solidFill>
                <a:latin typeface="Times New Roman"/>
                <a:ea typeface="Times New Roman"/>
                <a:cs typeface="Times New Roman"/>
                <a:sym typeface="Times New Roman"/>
              </a:rPr>
              <a:t>, and cognitive processing</a:t>
            </a:r>
            <a:endParaRPr>
              <a:solidFill>
                <a:schemeClr val="dk1"/>
              </a:solidFill>
              <a:latin typeface="Times New Roman"/>
              <a:ea typeface="Times New Roman"/>
              <a:cs typeface="Times New Roman"/>
              <a:sym typeface="Times New Roman"/>
            </a:endParaRPr>
          </a:p>
          <a:p>
            <a:pPr marL="914400" lvl="1" indent="-304800" algn="l" rtl="0">
              <a:lnSpc>
                <a:spcPct val="150000"/>
              </a:lnSpc>
              <a:spcBef>
                <a:spcPts val="0"/>
              </a:spcBef>
              <a:spcAft>
                <a:spcPts val="0"/>
              </a:spcAft>
              <a:buClr>
                <a:schemeClr val="dk1"/>
              </a:buClr>
              <a:buSzPts val="1200"/>
              <a:buFont typeface="Times New Roman"/>
              <a:buChar char="○"/>
            </a:pPr>
            <a:r>
              <a:rPr lang="en">
                <a:solidFill>
                  <a:schemeClr val="dk1"/>
                </a:solidFill>
                <a:latin typeface="Times New Roman"/>
                <a:ea typeface="Times New Roman"/>
                <a:cs typeface="Times New Roman"/>
                <a:sym typeface="Times New Roman"/>
              </a:rPr>
              <a:t>Iron concentration can be used as an indirect </a:t>
            </a:r>
            <a:r>
              <a:rPr lang="en" b="1">
                <a:solidFill>
                  <a:schemeClr val="dk1"/>
                </a:solidFill>
                <a:latin typeface="Times New Roman"/>
                <a:ea typeface="Times New Roman"/>
                <a:cs typeface="Times New Roman"/>
                <a:sym typeface="Times New Roman"/>
              </a:rPr>
              <a:t>proxy</a:t>
            </a:r>
            <a:r>
              <a:rPr lang="en">
                <a:solidFill>
                  <a:schemeClr val="dk1"/>
                </a:solidFill>
                <a:latin typeface="Times New Roman"/>
                <a:ea typeface="Times New Roman"/>
                <a:cs typeface="Times New Roman"/>
                <a:sym typeface="Times New Roman"/>
              </a:rPr>
              <a:t> for past </a:t>
            </a:r>
            <a:r>
              <a:rPr lang="en" b="1">
                <a:solidFill>
                  <a:schemeClr val="dk1"/>
                </a:solidFill>
                <a:latin typeface="Times New Roman"/>
                <a:ea typeface="Times New Roman"/>
                <a:cs typeface="Times New Roman"/>
                <a:sym typeface="Times New Roman"/>
              </a:rPr>
              <a:t>dopamine</a:t>
            </a:r>
            <a:r>
              <a:rPr lang="en">
                <a:solidFill>
                  <a:schemeClr val="dk1"/>
                </a:solidFill>
                <a:latin typeface="Times New Roman"/>
                <a:ea typeface="Times New Roman"/>
                <a:cs typeface="Times New Roman"/>
                <a:sym typeface="Times New Roman"/>
              </a:rPr>
              <a:t> </a:t>
            </a:r>
            <a:r>
              <a:rPr lang="en" b="1">
                <a:solidFill>
                  <a:schemeClr val="dk1"/>
                </a:solidFill>
                <a:latin typeface="Times New Roman"/>
                <a:ea typeface="Times New Roman"/>
                <a:cs typeface="Times New Roman"/>
                <a:sym typeface="Times New Roman"/>
              </a:rPr>
              <a:t>activity</a:t>
            </a:r>
            <a:endParaRPr b="1">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
                <a:solidFill>
                  <a:schemeClr val="dk1"/>
                </a:solidFill>
                <a:latin typeface="Times New Roman"/>
                <a:ea typeface="Times New Roman"/>
                <a:cs typeface="Times New Roman"/>
                <a:sym typeface="Times New Roman"/>
              </a:rPr>
              <a:t>Iron is most abundant in the basal ganglia</a:t>
            </a:r>
            <a:endParaRPr>
              <a:solidFill>
                <a:schemeClr val="dk1"/>
              </a:solidFill>
              <a:latin typeface="Times New Roman"/>
              <a:ea typeface="Times New Roman"/>
              <a:cs typeface="Times New Roman"/>
              <a:sym typeface="Times New Roman"/>
            </a:endParaRPr>
          </a:p>
          <a:p>
            <a:pPr marL="914400" lvl="1" indent="-304800" algn="l" rtl="0">
              <a:lnSpc>
                <a:spcPct val="150000"/>
              </a:lnSpc>
              <a:spcBef>
                <a:spcPts val="0"/>
              </a:spcBef>
              <a:spcAft>
                <a:spcPts val="0"/>
              </a:spcAft>
              <a:buClr>
                <a:schemeClr val="dk1"/>
              </a:buClr>
              <a:buSzPts val="1200"/>
              <a:buFont typeface="Times New Roman"/>
              <a:buChar char="○"/>
            </a:pPr>
            <a:r>
              <a:rPr lang="en" b="1">
                <a:solidFill>
                  <a:schemeClr val="dk1"/>
                </a:solidFill>
                <a:latin typeface="Times New Roman"/>
                <a:ea typeface="Times New Roman"/>
                <a:cs typeface="Times New Roman"/>
                <a:sym typeface="Times New Roman"/>
              </a:rPr>
              <a:t>Regions of interest (ROI)</a:t>
            </a:r>
            <a:r>
              <a:rPr lang="en">
                <a:solidFill>
                  <a:schemeClr val="dk1"/>
                </a:solidFill>
                <a:latin typeface="Times New Roman"/>
                <a:ea typeface="Times New Roman"/>
                <a:cs typeface="Times New Roman"/>
                <a:sym typeface="Times New Roman"/>
              </a:rPr>
              <a:t>: Putamen, Caudate, Accumbens, and Pallidum</a:t>
            </a:r>
            <a:endParaRPr>
              <a:solidFill>
                <a:schemeClr val="dk1"/>
              </a:solidFill>
              <a:latin typeface="Times New Roman"/>
              <a:ea typeface="Times New Roman"/>
              <a:cs typeface="Times New Roman"/>
              <a:sym typeface="Times New Roman"/>
            </a:endParaRPr>
          </a:p>
          <a:p>
            <a:pPr marL="1371600" lvl="2" indent="-304800" algn="l" rtl="0">
              <a:lnSpc>
                <a:spcPct val="150000"/>
              </a:lnSpc>
              <a:spcBef>
                <a:spcPts val="0"/>
              </a:spcBef>
              <a:spcAft>
                <a:spcPts val="0"/>
              </a:spcAft>
              <a:buClr>
                <a:schemeClr val="dk1"/>
              </a:buClr>
              <a:buSzPts val="1200"/>
              <a:buFont typeface="Times New Roman"/>
              <a:buChar char="■"/>
            </a:pPr>
            <a:r>
              <a:rPr lang="en">
                <a:solidFill>
                  <a:schemeClr val="dk1"/>
                </a:solidFill>
                <a:latin typeface="Times New Roman"/>
                <a:ea typeface="Times New Roman"/>
                <a:cs typeface="Times New Roman"/>
                <a:sym typeface="Times New Roman"/>
              </a:rPr>
              <a:t>Assists in reward processing and change during </a:t>
            </a:r>
            <a:r>
              <a:rPr lang="en" b="1">
                <a:solidFill>
                  <a:schemeClr val="dk1"/>
                </a:solidFill>
                <a:latin typeface="Times New Roman"/>
                <a:ea typeface="Times New Roman"/>
                <a:cs typeface="Times New Roman"/>
                <a:sym typeface="Times New Roman"/>
              </a:rPr>
              <a:t>adolescence</a:t>
            </a:r>
            <a:endParaRPr b="1">
              <a:solidFill>
                <a:schemeClr val="dk1"/>
              </a:solidFill>
              <a:latin typeface="Times New Roman"/>
              <a:ea typeface="Times New Roman"/>
              <a:cs typeface="Times New Roman"/>
              <a:sym typeface="Times New Roman"/>
            </a:endParaRPr>
          </a:p>
        </p:txBody>
      </p:sp>
      <p:sp>
        <p:nvSpPr>
          <p:cNvPr id="188" name="Google Shape;188;p26"/>
          <p:cNvSpPr txBox="1"/>
          <p:nvPr/>
        </p:nvSpPr>
        <p:spPr>
          <a:xfrm>
            <a:off x="6052315" y="4067300"/>
            <a:ext cx="2874900" cy="516900"/>
          </a:xfrm>
          <a:prstGeom prst="rect">
            <a:avLst/>
          </a:prstGeom>
          <a:noFill/>
          <a:ln>
            <a:noFill/>
          </a:ln>
        </p:spPr>
        <p:txBody>
          <a:bodyPr spcFirstLastPara="1" wrap="square" lIns="83000" tIns="83000" rIns="83000" bIns="83000" anchor="t" anchorCtr="0">
            <a:noAutofit/>
          </a:bodyPr>
          <a:lstStyle/>
          <a:p>
            <a:pPr marL="0" lvl="0" indent="0" algn="l" rtl="0">
              <a:spcBef>
                <a:spcPts val="0"/>
              </a:spcBef>
              <a:spcAft>
                <a:spcPts val="0"/>
              </a:spcAft>
              <a:buNone/>
            </a:pPr>
            <a:r>
              <a:rPr lang="en" sz="1000" b="1">
                <a:latin typeface="Times New Roman"/>
                <a:ea typeface="Times New Roman"/>
                <a:cs typeface="Times New Roman"/>
                <a:sym typeface="Times New Roman"/>
              </a:rPr>
              <a:t>Figure 4: </a:t>
            </a:r>
            <a:r>
              <a:rPr lang="en" sz="1000">
                <a:latin typeface="Times New Roman"/>
                <a:ea typeface="Times New Roman"/>
                <a:cs typeface="Times New Roman"/>
                <a:sym typeface="Times New Roman"/>
              </a:rPr>
              <a:t>Simplified dopamine synthesis pathway</a:t>
            </a:r>
            <a:endParaRPr sz="1000">
              <a:latin typeface="Times New Roman"/>
              <a:ea typeface="Times New Roman"/>
              <a:cs typeface="Times New Roman"/>
              <a:sym typeface="Times New Roman"/>
            </a:endParaRPr>
          </a:p>
        </p:txBody>
      </p:sp>
      <p:pic>
        <p:nvPicPr>
          <p:cNvPr id="189" name="Google Shape;189;p26"/>
          <p:cNvPicPr preferRelativeResize="0"/>
          <p:nvPr/>
        </p:nvPicPr>
        <p:blipFill rotWithShape="1">
          <a:blip r:embed="rId3">
            <a:alphaModFix/>
          </a:blip>
          <a:srcRect l="31347" t="17418" r="43335" b="29655"/>
          <a:stretch/>
        </p:blipFill>
        <p:spPr>
          <a:xfrm>
            <a:off x="6929125" y="2881124"/>
            <a:ext cx="976801" cy="1148625"/>
          </a:xfrm>
          <a:prstGeom prst="rect">
            <a:avLst/>
          </a:prstGeom>
          <a:noFill/>
          <a:ln>
            <a:noFill/>
          </a:ln>
        </p:spPr>
      </p:pic>
      <p:pic>
        <p:nvPicPr>
          <p:cNvPr id="190" name="Google Shape;190;p26"/>
          <p:cNvPicPr preferRelativeResize="0"/>
          <p:nvPr/>
        </p:nvPicPr>
        <p:blipFill rotWithShape="1">
          <a:blip r:embed="rId4">
            <a:alphaModFix/>
          </a:blip>
          <a:srcRect t="13472"/>
          <a:stretch/>
        </p:blipFill>
        <p:spPr>
          <a:xfrm>
            <a:off x="6308250" y="789674"/>
            <a:ext cx="1787487" cy="1629152"/>
          </a:xfrm>
          <a:prstGeom prst="rect">
            <a:avLst/>
          </a:prstGeom>
          <a:noFill/>
          <a:ln>
            <a:noFill/>
          </a:ln>
        </p:spPr>
      </p:pic>
      <p:sp>
        <p:nvSpPr>
          <p:cNvPr id="191" name="Google Shape;191;p26"/>
          <p:cNvSpPr txBox="1"/>
          <p:nvPr/>
        </p:nvSpPr>
        <p:spPr>
          <a:xfrm>
            <a:off x="6182250" y="2427275"/>
            <a:ext cx="2684100" cy="516900"/>
          </a:xfrm>
          <a:prstGeom prst="rect">
            <a:avLst/>
          </a:prstGeom>
          <a:noFill/>
          <a:ln>
            <a:noFill/>
          </a:ln>
        </p:spPr>
        <p:txBody>
          <a:bodyPr spcFirstLastPara="1" wrap="square" lIns="83000" tIns="83000" rIns="83000" bIns="83000" anchor="t" anchorCtr="0">
            <a:noAutofit/>
          </a:bodyPr>
          <a:lstStyle/>
          <a:p>
            <a:pPr marL="0" lvl="0" indent="0" algn="l" rtl="0">
              <a:spcBef>
                <a:spcPts val="0"/>
              </a:spcBef>
              <a:spcAft>
                <a:spcPts val="0"/>
              </a:spcAft>
              <a:buNone/>
            </a:pPr>
            <a:r>
              <a:rPr lang="en" sz="1000" b="1">
                <a:latin typeface="Times New Roman"/>
                <a:ea typeface="Times New Roman"/>
                <a:cs typeface="Times New Roman"/>
                <a:sym typeface="Times New Roman"/>
              </a:rPr>
              <a:t>Figure 3: </a:t>
            </a:r>
            <a:r>
              <a:rPr lang="en" sz="1000">
                <a:latin typeface="Times New Roman"/>
                <a:ea typeface="Times New Roman"/>
                <a:cs typeface="Times New Roman"/>
                <a:sym typeface="Times New Roman"/>
              </a:rPr>
              <a:t>Dopamine neurotransmission</a:t>
            </a:r>
            <a:endParaRPr sz="1000">
              <a:latin typeface="Times New Roman"/>
              <a:ea typeface="Times New Roman"/>
              <a:cs typeface="Times New Roman"/>
              <a:sym typeface="Times New Roman"/>
            </a:endParaRPr>
          </a:p>
        </p:txBody>
      </p:sp>
      <p:sp>
        <p:nvSpPr>
          <p:cNvPr id="192" name="Google Shape;192;p26"/>
          <p:cNvSpPr txBox="1"/>
          <p:nvPr/>
        </p:nvSpPr>
        <p:spPr>
          <a:xfrm>
            <a:off x="7696596" y="4481415"/>
            <a:ext cx="6369300" cy="14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latin typeface="Barlow"/>
                <a:ea typeface="Barlow"/>
                <a:cs typeface="Barlow"/>
                <a:sym typeface="Barlow"/>
              </a:rPr>
              <a:t>(Bromberg-Martin et al., 2011 )</a:t>
            </a:r>
            <a:endParaRPr sz="800">
              <a:latin typeface="Barlow"/>
              <a:ea typeface="Barlow"/>
              <a:cs typeface="Barlow"/>
              <a:sym typeface="Barlow"/>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7"/>
          <p:cNvSpPr txBox="1"/>
          <p:nvPr/>
        </p:nvSpPr>
        <p:spPr>
          <a:xfrm>
            <a:off x="0" y="4715100"/>
            <a:ext cx="8750400" cy="47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chemeClr val="lt1"/>
                </a:solidFill>
                <a:latin typeface="EB Garamond"/>
                <a:ea typeface="EB Garamond"/>
                <a:cs typeface="EB Garamond"/>
                <a:sym typeface="EB Garamond"/>
              </a:rPr>
              <a:t>Assessing Quality Control of MRI-based Measurements of Iron in Subcortical Structures for Adolescent Learning</a:t>
            </a:r>
            <a:endParaRPr sz="900" b="1">
              <a:solidFill>
                <a:schemeClr val="lt1"/>
              </a:solidFill>
              <a:latin typeface="EB Garamond"/>
              <a:ea typeface="EB Garamond"/>
              <a:cs typeface="EB Garamond"/>
              <a:sym typeface="EB Garamond"/>
            </a:endParaRPr>
          </a:p>
          <a:p>
            <a:pPr marL="0" lvl="0" indent="0" algn="l" rtl="0">
              <a:spcBef>
                <a:spcPts val="0"/>
              </a:spcBef>
              <a:spcAft>
                <a:spcPts val="0"/>
              </a:spcAft>
              <a:buNone/>
            </a:pPr>
            <a:r>
              <a:rPr lang="en" sz="900" b="1">
                <a:solidFill>
                  <a:schemeClr val="lt1"/>
                </a:solidFill>
                <a:latin typeface="EB Garamond"/>
                <a:ea typeface="EB Garamond"/>
                <a:cs typeface="EB Garamond"/>
                <a:sym typeface="EB Garamond"/>
              </a:rPr>
              <a:t>Northeastern University Young Scholars Program (YSP) | June 22, 2026 - July 30, 2026</a:t>
            </a:r>
            <a:endParaRPr sz="900" b="1">
              <a:solidFill>
                <a:schemeClr val="lt1"/>
              </a:solidFill>
              <a:latin typeface="EB Garamond"/>
              <a:ea typeface="EB Garamond"/>
              <a:cs typeface="EB Garamond"/>
              <a:sym typeface="EB Garamond"/>
            </a:endParaRPr>
          </a:p>
        </p:txBody>
      </p:sp>
      <p:sp>
        <p:nvSpPr>
          <p:cNvPr id="198" name="Google Shape;198;p27"/>
          <p:cNvSpPr txBox="1"/>
          <p:nvPr/>
        </p:nvSpPr>
        <p:spPr>
          <a:xfrm>
            <a:off x="19400" y="28471"/>
            <a:ext cx="9051300" cy="56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chemeClr val="dk1"/>
                </a:solidFill>
                <a:latin typeface="Times New Roman"/>
                <a:ea typeface="Times New Roman"/>
                <a:cs typeface="Times New Roman"/>
                <a:sym typeface="Times New Roman"/>
              </a:rPr>
              <a:t>Magnetic Resonance Imaging (MRI)</a:t>
            </a:r>
            <a:endParaRPr sz="3000" b="1">
              <a:solidFill>
                <a:schemeClr val="dk1"/>
              </a:solidFill>
              <a:latin typeface="Times New Roman"/>
              <a:ea typeface="Times New Roman"/>
              <a:cs typeface="Times New Roman"/>
              <a:sym typeface="Times New Roman"/>
            </a:endParaRPr>
          </a:p>
        </p:txBody>
      </p:sp>
      <p:cxnSp>
        <p:nvCxnSpPr>
          <p:cNvPr id="199" name="Google Shape;199;p27"/>
          <p:cNvCxnSpPr/>
          <p:nvPr/>
        </p:nvCxnSpPr>
        <p:spPr>
          <a:xfrm>
            <a:off x="6475" y="656325"/>
            <a:ext cx="9148200" cy="0"/>
          </a:xfrm>
          <a:prstGeom prst="straightConnector1">
            <a:avLst/>
          </a:prstGeom>
          <a:noFill/>
          <a:ln w="9525" cap="flat" cmpd="sng">
            <a:solidFill>
              <a:schemeClr val="accent1"/>
            </a:solidFill>
            <a:prstDash val="solid"/>
            <a:round/>
            <a:headEnd type="none" w="med" len="med"/>
            <a:tailEnd type="none" w="med" len="med"/>
          </a:ln>
        </p:spPr>
      </p:cxnSp>
      <p:sp>
        <p:nvSpPr>
          <p:cNvPr id="200" name="Google Shape;200;p27"/>
          <p:cNvSpPr txBox="1">
            <a:spLocks noGrp="1"/>
          </p:cNvSpPr>
          <p:nvPr>
            <p:ph type="body" idx="1"/>
          </p:nvPr>
        </p:nvSpPr>
        <p:spPr>
          <a:xfrm>
            <a:off x="198525" y="874600"/>
            <a:ext cx="4325400" cy="35547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chemeClr val="dk1"/>
              </a:buClr>
              <a:buSzPts val="1400"/>
              <a:buFont typeface="Times New Roman"/>
              <a:buChar char="●"/>
            </a:pPr>
            <a:r>
              <a:rPr lang="en">
                <a:solidFill>
                  <a:schemeClr val="dk1"/>
                </a:solidFill>
                <a:latin typeface="Times New Roman"/>
                <a:ea typeface="Times New Roman"/>
                <a:cs typeface="Times New Roman"/>
                <a:sym typeface="Times New Roman"/>
              </a:rPr>
              <a:t>MRI: </a:t>
            </a:r>
            <a:r>
              <a:rPr lang="en" b="1">
                <a:solidFill>
                  <a:schemeClr val="dk1"/>
                </a:solidFill>
                <a:latin typeface="Times New Roman"/>
                <a:ea typeface="Times New Roman"/>
                <a:cs typeface="Times New Roman"/>
                <a:sym typeface="Times New Roman"/>
              </a:rPr>
              <a:t>non-invasive</a:t>
            </a:r>
            <a:r>
              <a:rPr lang="en">
                <a:solidFill>
                  <a:schemeClr val="dk1"/>
                </a:solidFill>
                <a:latin typeface="Times New Roman"/>
                <a:ea typeface="Times New Roman"/>
                <a:cs typeface="Times New Roman"/>
                <a:sym typeface="Times New Roman"/>
              </a:rPr>
              <a:t> method to image the brain</a:t>
            </a:r>
            <a:endParaRPr>
              <a:solidFill>
                <a:schemeClr val="dk1"/>
              </a:solidFill>
              <a:latin typeface="Times New Roman"/>
              <a:ea typeface="Times New Roman"/>
              <a:cs typeface="Times New Roman"/>
              <a:sym typeface="Times New Roman"/>
            </a:endParaRPr>
          </a:p>
          <a:p>
            <a:pPr marL="914400" lvl="1" indent="-304800" algn="l" rtl="0">
              <a:lnSpc>
                <a:spcPct val="150000"/>
              </a:lnSpc>
              <a:spcBef>
                <a:spcPts val="1000"/>
              </a:spcBef>
              <a:spcAft>
                <a:spcPts val="0"/>
              </a:spcAft>
              <a:buClr>
                <a:schemeClr val="dk1"/>
              </a:buClr>
              <a:buSzPts val="1200"/>
              <a:buFont typeface="Times New Roman"/>
              <a:buChar char="○"/>
            </a:pPr>
            <a:r>
              <a:rPr lang="en">
                <a:solidFill>
                  <a:schemeClr val="dk1"/>
                </a:solidFill>
                <a:latin typeface="Times New Roman"/>
                <a:ea typeface="Times New Roman"/>
                <a:cs typeface="Times New Roman"/>
                <a:sym typeface="Times New Roman"/>
              </a:rPr>
              <a:t>Safe for use in children and adolescents</a:t>
            </a:r>
            <a:endParaRPr>
              <a:solidFill>
                <a:schemeClr val="dk1"/>
              </a:solidFill>
              <a:latin typeface="Times New Roman"/>
              <a:ea typeface="Times New Roman"/>
              <a:cs typeface="Times New Roman"/>
              <a:sym typeface="Times New Roman"/>
            </a:endParaRPr>
          </a:p>
          <a:p>
            <a:pPr marL="914400" lvl="1" indent="-304800" algn="l" rtl="0">
              <a:lnSpc>
                <a:spcPct val="150000"/>
              </a:lnSpc>
              <a:spcBef>
                <a:spcPts val="1000"/>
              </a:spcBef>
              <a:spcAft>
                <a:spcPts val="0"/>
              </a:spcAft>
              <a:buClr>
                <a:schemeClr val="dk1"/>
              </a:buClr>
              <a:buSzPts val="1200"/>
              <a:buFont typeface="Times New Roman"/>
              <a:buChar char="○"/>
            </a:pPr>
            <a:r>
              <a:rPr lang="en">
                <a:solidFill>
                  <a:schemeClr val="dk1"/>
                </a:solidFill>
                <a:latin typeface="Times New Roman"/>
                <a:ea typeface="Times New Roman"/>
                <a:cs typeface="Times New Roman"/>
                <a:sym typeface="Times New Roman"/>
              </a:rPr>
              <a:t>Radio waves and magnetism </a:t>
            </a:r>
            <a:endParaRPr>
              <a:solidFill>
                <a:schemeClr val="dk1"/>
              </a:solidFill>
              <a:latin typeface="Times New Roman"/>
              <a:ea typeface="Times New Roman"/>
              <a:cs typeface="Times New Roman"/>
              <a:sym typeface="Times New Roman"/>
            </a:endParaRPr>
          </a:p>
          <a:p>
            <a:pPr marL="1371600" lvl="2" indent="-304800" algn="l" rtl="0">
              <a:lnSpc>
                <a:spcPct val="150000"/>
              </a:lnSpc>
              <a:spcBef>
                <a:spcPts val="1000"/>
              </a:spcBef>
              <a:spcAft>
                <a:spcPts val="0"/>
              </a:spcAft>
              <a:buClr>
                <a:schemeClr val="dk1"/>
              </a:buClr>
              <a:buSzPts val="1200"/>
              <a:buFont typeface="Times New Roman"/>
              <a:buChar char="■"/>
            </a:pPr>
            <a:r>
              <a:rPr lang="en">
                <a:solidFill>
                  <a:schemeClr val="dk1"/>
                </a:solidFill>
                <a:latin typeface="Times New Roman"/>
                <a:ea typeface="Times New Roman"/>
                <a:cs typeface="Times New Roman"/>
                <a:sym typeface="Times New Roman"/>
              </a:rPr>
              <a:t>No harmful radiation or radioactive tracers</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1000"/>
              </a:spcBef>
              <a:spcAft>
                <a:spcPts val="0"/>
              </a:spcAft>
              <a:buClr>
                <a:schemeClr val="dk1"/>
              </a:buClr>
              <a:buSzPts val="1400"/>
              <a:buFont typeface="Times New Roman"/>
              <a:buChar char="●"/>
            </a:pPr>
            <a:r>
              <a:rPr lang="en">
                <a:solidFill>
                  <a:schemeClr val="dk1"/>
                </a:solidFill>
                <a:latin typeface="Times New Roman"/>
                <a:ea typeface="Times New Roman"/>
                <a:cs typeface="Times New Roman"/>
                <a:sym typeface="Times New Roman"/>
              </a:rPr>
              <a:t>Analyzing MRI sequences → tissue iron concentrations in the brain → past dopamine activity </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1000"/>
              </a:spcBef>
              <a:spcAft>
                <a:spcPts val="1000"/>
              </a:spcAft>
              <a:buClr>
                <a:schemeClr val="dk1"/>
              </a:buClr>
              <a:buSzPts val="1400"/>
              <a:buFont typeface="Times New Roman"/>
              <a:buChar char="●"/>
            </a:pPr>
            <a:r>
              <a:rPr lang="en">
                <a:solidFill>
                  <a:schemeClr val="dk1"/>
                </a:solidFill>
                <a:latin typeface="Times New Roman"/>
                <a:ea typeface="Times New Roman"/>
                <a:cs typeface="Times New Roman"/>
                <a:sym typeface="Times New Roman"/>
              </a:rPr>
              <a:t>Our dataset: MRI scans from </a:t>
            </a:r>
            <a:r>
              <a:rPr lang="en" b="1">
                <a:solidFill>
                  <a:schemeClr val="dk1"/>
                </a:solidFill>
                <a:latin typeface="Times New Roman"/>
                <a:ea typeface="Times New Roman"/>
                <a:cs typeface="Times New Roman"/>
                <a:sym typeface="Times New Roman"/>
              </a:rPr>
              <a:t>131</a:t>
            </a:r>
            <a:r>
              <a:rPr lang="en">
                <a:solidFill>
                  <a:schemeClr val="dk1"/>
                </a:solidFill>
                <a:latin typeface="Times New Roman"/>
                <a:ea typeface="Times New Roman"/>
                <a:cs typeface="Times New Roman"/>
                <a:sym typeface="Times New Roman"/>
              </a:rPr>
              <a:t> subjects from ages 7-24 years, including </a:t>
            </a:r>
            <a:r>
              <a:rPr lang="en" b="1">
                <a:solidFill>
                  <a:schemeClr val="dk1"/>
                </a:solidFill>
                <a:latin typeface="Times New Roman"/>
                <a:ea typeface="Times New Roman"/>
                <a:cs typeface="Times New Roman"/>
                <a:sym typeface="Times New Roman"/>
              </a:rPr>
              <a:t>55,000+ image slices  </a:t>
            </a:r>
            <a:endParaRPr b="1">
              <a:solidFill>
                <a:schemeClr val="dk1"/>
              </a:solidFill>
              <a:latin typeface="Times New Roman"/>
              <a:ea typeface="Times New Roman"/>
              <a:cs typeface="Times New Roman"/>
              <a:sym typeface="Times New Roman"/>
            </a:endParaRPr>
          </a:p>
        </p:txBody>
      </p:sp>
      <p:pic>
        <p:nvPicPr>
          <p:cNvPr id="201" name="Google Shape;201;p27"/>
          <p:cNvPicPr preferRelativeResize="0"/>
          <p:nvPr/>
        </p:nvPicPr>
        <p:blipFill>
          <a:blip r:embed="rId3">
            <a:alphaModFix/>
          </a:blip>
          <a:stretch>
            <a:fillRect/>
          </a:stretch>
        </p:blipFill>
        <p:spPr>
          <a:xfrm>
            <a:off x="5284575" y="1266450"/>
            <a:ext cx="3378998" cy="1900675"/>
          </a:xfrm>
          <a:prstGeom prst="rect">
            <a:avLst/>
          </a:prstGeom>
          <a:noFill/>
          <a:ln>
            <a:noFill/>
          </a:ln>
        </p:spPr>
      </p:pic>
      <p:sp>
        <p:nvSpPr>
          <p:cNvPr id="202" name="Google Shape;202;p27"/>
          <p:cNvSpPr txBox="1"/>
          <p:nvPr/>
        </p:nvSpPr>
        <p:spPr>
          <a:xfrm>
            <a:off x="5752500" y="3167125"/>
            <a:ext cx="3531300" cy="37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b="1">
                <a:latin typeface="Times New Roman"/>
                <a:ea typeface="Times New Roman"/>
                <a:cs typeface="Times New Roman"/>
                <a:sym typeface="Times New Roman"/>
              </a:rPr>
              <a:t>Figure 5: </a:t>
            </a:r>
            <a:r>
              <a:rPr lang="en" sz="1000">
                <a:latin typeface="Times New Roman"/>
                <a:ea typeface="Times New Roman"/>
                <a:cs typeface="Times New Roman"/>
                <a:sym typeface="Times New Roman"/>
              </a:rPr>
              <a:t>Northeastern’s 3T MRI Scanner</a:t>
            </a:r>
            <a:endParaRPr sz="1000">
              <a:latin typeface="Times New Roman"/>
              <a:ea typeface="Times New Roman"/>
              <a:cs typeface="Times New Roman"/>
              <a:sym typeface="Times New Roman"/>
            </a:endParaRPr>
          </a:p>
        </p:txBody>
      </p:sp>
      <p:sp>
        <p:nvSpPr>
          <p:cNvPr id="203" name="Google Shape;203;p27"/>
          <p:cNvSpPr txBox="1"/>
          <p:nvPr/>
        </p:nvSpPr>
        <p:spPr>
          <a:xfrm>
            <a:off x="7956275" y="4481415"/>
            <a:ext cx="6369300" cy="14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latin typeface="Barlow"/>
                <a:ea typeface="Barlow"/>
                <a:cs typeface="Barlow"/>
                <a:sym typeface="Barlow"/>
              </a:rPr>
              <a:t>(Haacke et al., 2005 )</a:t>
            </a:r>
            <a:endParaRPr sz="800">
              <a:latin typeface="Barlow"/>
              <a:ea typeface="Barlow"/>
              <a:cs typeface="Barlow"/>
              <a:sym typeface="Barlow"/>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28"/>
          <p:cNvSpPr txBox="1"/>
          <p:nvPr/>
        </p:nvSpPr>
        <p:spPr>
          <a:xfrm>
            <a:off x="0" y="4715100"/>
            <a:ext cx="8750400" cy="47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chemeClr val="lt1"/>
                </a:solidFill>
                <a:latin typeface="EB Garamond"/>
                <a:ea typeface="EB Garamond"/>
                <a:cs typeface="EB Garamond"/>
                <a:sym typeface="EB Garamond"/>
              </a:rPr>
              <a:t>Assessing Quality Control of MRI-based Measurements of Iron in Subcortical Structures for Adolescent Learning</a:t>
            </a:r>
            <a:endParaRPr sz="900" b="1">
              <a:solidFill>
                <a:schemeClr val="lt1"/>
              </a:solidFill>
              <a:latin typeface="EB Garamond"/>
              <a:ea typeface="EB Garamond"/>
              <a:cs typeface="EB Garamond"/>
              <a:sym typeface="EB Garamond"/>
            </a:endParaRPr>
          </a:p>
          <a:p>
            <a:pPr marL="0" lvl="0" indent="0" algn="l" rtl="0">
              <a:spcBef>
                <a:spcPts val="0"/>
              </a:spcBef>
              <a:spcAft>
                <a:spcPts val="0"/>
              </a:spcAft>
              <a:buNone/>
            </a:pPr>
            <a:r>
              <a:rPr lang="en" sz="900" b="1">
                <a:solidFill>
                  <a:schemeClr val="lt1"/>
                </a:solidFill>
                <a:latin typeface="EB Garamond"/>
                <a:ea typeface="EB Garamond"/>
                <a:cs typeface="EB Garamond"/>
                <a:sym typeface="EB Garamond"/>
              </a:rPr>
              <a:t>Northeastern University Young Scholars Program (YSP) | June 22, 2026 - July 30, 2026</a:t>
            </a:r>
            <a:endParaRPr sz="900" b="1">
              <a:solidFill>
                <a:schemeClr val="lt1"/>
              </a:solidFill>
              <a:latin typeface="EB Garamond"/>
              <a:ea typeface="EB Garamond"/>
              <a:cs typeface="EB Garamond"/>
              <a:sym typeface="EB Garamond"/>
            </a:endParaRPr>
          </a:p>
        </p:txBody>
      </p:sp>
      <p:sp>
        <p:nvSpPr>
          <p:cNvPr id="209" name="Google Shape;209;p28"/>
          <p:cNvSpPr txBox="1"/>
          <p:nvPr/>
        </p:nvSpPr>
        <p:spPr>
          <a:xfrm>
            <a:off x="19400" y="28471"/>
            <a:ext cx="9051300" cy="56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chemeClr val="dk1"/>
                </a:solidFill>
                <a:latin typeface="Times New Roman"/>
                <a:ea typeface="Times New Roman"/>
                <a:cs typeface="Times New Roman"/>
                <a:sym typeface="Times New Roman"/>
              </a:rPr>
              <a:t>Research Goals</a:t>
            </a:r>
            <a:endParaRPr sz="3000" b="1">
              <a:solidFill>
                <a:schemeClr val="dk1"/>
              </a:solidFill>
              <a:latin typeface="Times New Roman"/>
              <a:ea typeface="Times New Roman"/>
              <a:cs typeface="Times New Roman"/>
              <a:sym typeface="Times New Roman"/>
            </a:endParaRPr>
          </a:p>
        </p:txBody>
      </p:sp>
      <p:cxnSp>
        <p:nvCxnSpPr>
          <p:cNvPr id="210" name="Google Shape;210;p28"/>
          <p:cNvCxnSpPr/>
          <p:nvPr/>
        </p:nvCxnSpPr>
        <p:spPr>
          <a:xfrm>
            <a:off x="6475" y="656325"/>
            <a:ext cx="9148200" cy="0"/>
          </a:xfrm>
          <a:prstGeom prst="straightConnector1">
            <a:avLst/>
          </a:prstGeom>
          <a:noFill/>
          <a:ln w="9525" cap="flat" cmpd="sng">
            <a:solidFill>
              <a:schemeClr val="accent1"/>
            </a:solidFill>
            <a:prstDash val="solid"/>
            <a:round/>
            <a:headEnd type="none" w="med" len="med"/>
            <a:tailEnd type="none" w="med" len="med"/>
          </a:ln>
        </p:spPr>
      </p:cxnSp>
      <p:sp>
        <p:nvSpPr>
          <p:cNvPr id="211" name="Google Shape;211;p28"/>
          <p:cNvSpPr/>
          <p:nvPr/>
        </p:nvSpPr>
        <p:spPr>
          <a:xfrm>
            <a:off x="908384" y="1058919"/>
            <a:ext cx="3241200" cy="1028400"/>
          </a:xfrm>
          <a:prstGeom prst="rect">
            <a:avLst/>
          </a:prstGeom>
          <a:solidFill>
            <a:schemeClr val="lt1"/>
          </a:solidFill>
          <a:ln w="9925" cap="flat" cmpd="sng">
            <a:solidFill>
              <a:srgbClr val="990000"/>
            </a:solidFill>
            <a:prstDash val="solid"/>
            <a:round/>
            <a:headEnd type="none" w="sm" len="sm"/>
            <a:tailEnd type="none" w="sm" len="sm"/>
          </a:ln>
        </p:spPr>
        <p:txBody>
          <a:bodyPr spcFirstLastPara="1" wrap="square" lIns="95275" tIns="95275" rIns="95275" bIns="95275" anchor="ctr" anchorCtr="0">
            <a:noAutofit/>
          </a:bodyPr>
          <a:lstStyle/>
          <a:p>
            <a:pPr marL="0" lvl="0" indent="0" algn="ctr" rtl="0">
              <a:spcBef>
                <a:spcPts val="0"/>
              </a:spcBef>
              <a:spcAft>
                <a:spcPts val="0"/>
              </a:spcAft>
              <a:buNone/>
            </a:pPr>
            <a:r>
              <a:rPr lang="en" sz="1459" b="1">
                <a:latin typeface="Times New Roman"/>
                <a:ea typeface="Times New Roman"/>
                <a:cs typeface="Times New Roman"/>
                <a:sym typeface="Times New Roman"/>
              </a:rPr>
              <a:t>Overall Research Question:</a:t>
            </a:r>
            <a:endParaRPr sz="1459" b="1">
              <a:latin typeface="Times New Roman"/>
              <a:ea typeface="Times New Roman"/>
              <a:cs typeface="Times New Roman"/>
              <a:sym typeface="Times New Roman"/>
            </a:endParaRPr>
          </a:p>
          <a:p>
            <a:pPr marL="0" lvl="0" indent="0" algn="ctr" rtl="0">
              <a:spcBef>
                <a:spcPts val="0"/>
              </a:spcBef>
              <a:spcAft>
                <a:spcPts val="0"/>
              </a:spcAft>
              <a:buNone/>
            </a:pPr>
            <a:r>
              <a:rPr lang="en" sz="1251">
                <a:latin typeface="Times New Roman"/>
                <a:ea typeface="Times New Roman"/>
                <a:cs typeface="Times New Roman"/>
                <a:sym typeface="Times New Roman"/>
              </a:rPr>
              <a:t>How do levels of </a:t>
            </a:r>
            <a:r>
              <a:rPr lang="en" sz="1251" b="1">
                <a:latin typeface="Times New Roman"/>
                <a:ea typeface="Times New Roman"/>
                <a:cs typeface="Times New Roman"/>
                <a:sym typeface="Times New Roman"/>
              </a:rPr>
              <a:t>tissue</a:t>
            </a:r>
            <a:r>
              <a:rPr lang="en" sz="1251">
                <a:latin typeface="Times New Roman"/>
                <a:ea typeface="Times New Roman"/>
                <a:cs typeface="Times New Roman"/>
                <a:sym typeface="Times New Roman"/>
              </a:rPr>
              <a:t> </a:t>
            </a:r>
            <a:r>
              <a:rPr lang="en" sz="1251" b="1">
                <a:latin typeface="Times New Roman"/>
                <a:ea typeface="Times New Roman"/>
                <a:cs typeface="Times New Roman"/>
                <a:sym typeface="Times New Roman"/>
              </a:rPr>
              <a:t>iron</a:t>
            </a:r>
            <a:r>
              <a:rPr lang="en" sz="1251">
                <a:latin typeface="Times New Roman"/>
                <a:ea typeface="Times New Roman"/>
                <a:cs typeface="Times New Roman"/>
                <a:sym typeface="Times New Roman"/>
              </a:rPr>
              <a:t> in the brain, specifically in the basal ganglia, vary across childhood, adolescence, and early adulthood?</a:t>
            </a:r>
            <a:endParaRPr sz="1251">
              <a:latin typeface="Times New Roman"/>
              <a:ea typeface="Times New Roman"/>
              <a:cs typeface="Times New Roman"/>
              <a:sym typeface="Times New Roman"/>
            </a:endParaRPr>
          </a:p>
        </p:txBody>
      </p:sp>
      <p:sp>
        <p:nvSpPr>
          <p:cNvPr id="212" name="Google Shape;212;p28"/>
          <p:cNvSpPr/>
          <p:nvPr/>
        </p:nvSpPr>
        <p:spPr>
          <a:xfrm>
            <a:off x="4672263" y="1058919"/>
            <a:ext cx="3241200" cy="1028400"/>
          </a:xfrm>
          <a:prstGeom prst="rect">
            <a:avLst/>
          </a:prstGeom>
          <a:solidFill>
            <a:schemeClr val="lt1"/>
          </a:solidFill>
          <a:ln w="9925" cap="flat" cmpd="sng">
            <a:solidFill>
              <a:srgbClr val="990000"/>
            </a:solidFill>
            <a:prstDash val="solid"/>
            <a:round/>
            <a:headEnd type="none" w="sm" len="sm"/>
            <a:tailEnd type="none" w="sm" len="sm"/>
          </a:ln>
        </p:spPr>
        <p:txBody>
          <a:bodyPr spcFirstLastPara="1" wrap="square" lIns="95275" tIns="95275" rIns="95275" bIns="95275" anchor="ctr" anchorCtr="0">
            <a:noAutofit/>
          </a:bodyPr>
          <a:lstStyle/>
          <a:p>
            <a:pPr marL="0" lvl="0" indent="0" algn="ctr" rtl="0">
              <a:spcBef>
                <a:spcPts val="0"/>
              </a:spcBef>
              <a:spcAft>
                <a:spcPts val="0"/>
              </a:spcAft>
              <a:buNone/>
            </a:pPr>
            <a:r>
              <a:rPr lang="en" sz="1450" b="1">
                <a:latin typeface="Times New Roman"/>
                <a:ea typeface="Times New Roman"/>
                <a:cs typeface="Times New Roman"/>
                <a:sym typeface="Times New Roman"/>
              </a:rPr>
              <a:t>Overall Research Question:</a:t>
            </a:r>
            <a:endParaRPr sz="1450" b="1">
              <a:latin typeface="Times New Roman"/>
              <a:ea typeface="Times New Roman"/>
              <a:cs typeface="Times New Roman"/>
              <a:sym typeface="Times New Roman"/>
            </a:endParaRPr>
          </a:p>
          <a:p>
            <a:pPr marL="0" lvl="0" indent="0" algn="ctr" rtl="0">
              <a:spcBef>
                <a:spcPts val="0"/>
              </a:spcBef>
              <a:spcAft>
                <a:spcPts val="0"/>
              </a:spcAft>
              <a:buNone/>
            </a:pPr>
            <a:r>
              <a:rPr lang="en" sz="1250">
                <a:latin typeface="Times New Roman"/>
                <a:ea typeface="Times New Roman"/>
                <a:cs typeface="Times New Roman"/>
                <a:sym typeface="Times New Roman"/>
              </a:rPr>
              <a:t>Do tissue iron levels in the brain relate to </a:t>
            </a:r>
            <a:r>
              <a:rPr lang="en" sz="1250" b="1">
                <a:latin typeface="Times New Roman"/>
                <a:ea typeface="Times New Roman"/>
                <a:cs typeface="Times New Roman"/>
                <a:sym typeface="Times New Roman"/>
              </a:rPr>
              <a:t>adolescent</a:t>
            </a:r>
            <a:r>
              <a:rPr lang="en" sz="1250">
                <a:latin typeface="Times New Roman"/>
                <a:ea typeface="Times New Roman"/>
                <a:cs typeface="Times New Roman"/>
                <a:sym typeface="Times New Roman"/>
              </a:rPr>
              <a:t> </a:t>
            </a:r>
            <a:r>
              <a:rPr lang="en" sz="1250" b="1">
                <a:latin typeface="Times New Roman"/>
                <a:ea typeface="Times New Roman"/>
                <a:cs typeface="Times New Roman"/>
                <a:sym typeface="Times New Roman"/>
              </a:rPr>
              <a:t>learning </a:t>
            </a:r>
            <a:r>
              <a:rPr lang="en" sz="1250">
                <a:latin typeface="Times New Roman"/>
                <a:ea typeface="Times New Roman"/>
                <a:cs typeface="Times New Roman"/>
                <a:sym typeface="Times New Roman"/>
              </a:rPr>
              <a:t>and </a:t>
            </a:r>
            <a:r>
              <a:rPr lang="en" sz="1250" b="1">
                <a:latin typeface="Times New Roman"/>
                <a:ea typeface="Times New Roman"/>
                <a:cs typeface="Times New Roman"/>
                <a:sym typeface="Times New Roman"/>
              </a:rPr>
              <a:t>behavior</a:t>
            </a:r>
            <a:r>
              <a:rPr lang="en" sz="1250">
                <a:latin typeface="Times New Roman"/>
                <a:ea typeface="Times New Roman"/>
                <a:cs typeface="Times New Roman"/>
                <a:sym typeface="Times New Roman"/>
              </a:rPr>
              <a:t>?</a:t>
            </a:r>
            <a:endParaRPr sz="1250">
              <a:latin typeface="Times New Roman"/>
              <a:ea typeface="Times New Roman"/>
              <a:cs typeface="Times New Roman"/>
              <a:sym typeface="Times New Roman"/>
            </a:endParaRPr>
          </a:p>
        </p:txBody>
      </p:sp>
      <p:sp>
        <p:nvSpPr>
          <p:cNvPr id="213" name="Google Shape;213;p28"/>
          <p:cNvSpPr/>
          <p:nvPr/>
        </p:nvSpPr>
        <p:spPr>
          <a:xfrm>
            <a:off x="908375" y="2424641"/>
            <a:ext cx="7005000" cy="1354800"/>
          </a:xfrm>
          <a:prstGeom prst="rect">
            <a:avLst/>
          </a:prstGeom>
          <a:solidFill>
            <a:schemeClr val="lt1"/>
          </a:solidFill>
          <a:ln w="9925" cap="flat" cmpd="sng">
            <a:solidFill>
              <a:srgbClr val="990000"/>
            </a:solidFill>
            <a:prstDash val="solid"/>
            <a:round/>
            <a:headEnd type="none" w="sm" len="sm"/>
            <a:tailEnd type="none" w="sm" len="sm"/>
          </a:ln>
        </p:spPr>
        <p:txBody>
          <a:bodyPr spcFirstLastPara="1" wrap="square" lIns="95275" tIns="95275" rIns="95275" bIns="95275" anchor="ctr" anchorCtr="0">
            <a:noAutofit/>
          </a:bodyPr>
          <a:lstStyle/>
          <a:p>
            <a:pPr marL="0" lvl="0" indent="0" algn="ctr" rtl="0">
              <a:spcBef>
                <a:spcPts val="0"/>
              </a:spcBef>
              <a:spcAft>
                <a:spcPts val="0"/>
              </a:spcAft>
              <a:buNone/>
            </a:pPr>
            <a:r>
              <a:rPr lang="en" sz="1659" b="1">
                <a:latin typeface="Times New Roman"/>
                <a:ea typeface="Times New Roman"/>
                <a:cs typeface="Times New Roman"/>
                <a:sym typeface="Times New Roman"/>
              </a:rPr>
              <a:t>Our Goal:</a:t>
            </a:r>
            <a:endParaRPr sz="1659" b="1">
              <a:latin typeface="Times New Roman"/>
              <a:ea typeface="Times New Roman"/>
              <a:cs typeface="Times New Roman"/>
              <a:sym typeface="Times New Roman"/>
            </a:endParaRPr>
          </a:p>
          <a:p>
            <a:pPr marL="0" lvl="0" indent="0" algn="ctr" rtl="0">
              <a:spcBef>
                <a:spcPts val="0"/>
              </a:spcBef>
              <a:spcAft>
                <a:spcPts val="0"/>
              </a:spcAft>
              <a:buNone/>
            </a:pPr>
            <a:r>
              <a:rPr lang="en" sz="1451">
                <a:latin typeface="Times New Roman"/>
                <a:ea typeface="Times New Roman"/>
                <a:cs typeface="Times New Roman"/>
                <a:sym typeface="Times New Roman"/>
              </a:rPr>
              <a:t>Document MRI </a:t>
            </a:r>
            <a:r>
              <a:rPr lang="en" sz="1451" b="1">
                <a:latin typeface="Times New Roman"/>
                <a:ea typeface="Times New Roman"/>
                <a:cs typeface="Times New Roman"/>
                <a:sym typeface="Times New Roman"/>
              </a:rPr>
              <a:t>artifacts</a:t>
            </a:r>
            <a:r>
              <a:rPr lang="en" sz="1451">
                <a:latin typeface="Times New Roman"/>
                <a:ea typeface="Times New Roman"/>
                <a:cs typeface="Times New Roman"/>
                <a:sym typeface="Times New Roman"/>
              </a:rPr>
              <a:t> (image distortions) and decide for possible reprocessing/removal measures to </a:t>
            </a:r>
            <a:r>
              <a:rPr lang="en" sz="1451" b="1">
                <a:latin typeface="Times New Roman"/>
                <a:ea typeface="Times New Roman"/>
                <a:cs typeface="Times New Roman"/>
                <a:sym typeface="Times New Roman"/>
              </a:rPr>
              <a:t>increase</a:t>
            </a:r>
            <a:r>
              <a:rPr lang="en" sz="1451">
                <a:latin typeface="Times New Roman"/>
                <a:ea typeface="Times New Roman"/>
                <a:cs typeface="Times New Roman"/>
                <a:sym typeface="Times New Roman"/>
              </a:rPr>
              <a:t> the </a:t>
            </a:r>
            <a:r>
              <a:rPr lang="en" sz="1451" b="1">
                <a:latin typeface="Times New Roman"/>
                <a:ea typeface="Times New Roman"/>
                <a:cs typeface="Times New Roman"/>
                <a:sym typeface="Times New Roman"/>
              </a:rPr>
              <a:t>signal to noise ratio</a:t>
            </a:r>
            <a:r>
              <a:rPr lang="en" sz="1451">
                <a:latin typeface="Times New Roman"/>
                <a:ea typeface="Times New Roman"/>
                <a:cs typeface="Times New Roman"/>
                <a:sym typeface="Times New Roman"/>
              </a:rPr>
              <a:t> in our dataset</a:t>
            </a:r>
            <a:endParaRPr sz="1451">
              <a:latin typeface="Times New Roman"/>
              <a:ea typeface="Times New Roman"/>
              <a:cs typeface="Times New Roman"/>
              <a:sym typeface="Times New Roman"/>
            </a:endParaRPr>
          </a:p>
          <a:p>
            <a:pPr marL="0" lvl="0" indent="0" algn="ctr" rtl="0">
              <a:spcBef>
                <a:spcPts val="0"/>
              </a:spcBef>
              <a:spcAft>
                <a:spcPts val="0"/>
              </a:spcAft>
              <a:buNone/>
            </a:pPr>
            <a:r>
              <a:rPr lang="en" sz="1451">
                <a:latin typeface="Times New Roman"/>
                <a:ea typeface="Times New Roman"/>
                <a:cs typeface="Times New Roman"/>
                <a:sym typeface="Times New Roman"/>
              </a:rPr>
              <a:t> &amp; assess iron distributions in the subcortical (deep brain) structures we are interested in for possible further research</a:t>
            </a:r>
            <a:endParaRPr sz="1451">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9"/>
          <p:cNvSpPr txBox="1"/>
          <p:nvPr/>
        </p:nvSpPr>
        <p:spPr>
          <a:xfrm>
            <a:off x="19400" y="19400"/>
            <a:ext cx="9051300" cy="56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chemeClr val="dk1"/>
                </a:solidFill>
                <a:latin typeface="Times New Roman"/>
                <a:ea typeface="Times New Roman"/>
                <a:cs typeface="Times New Roman"/>
                <a:sym typeface="Times New Roman"/>
              </a:rPr>
              <a:t>Identifying Artifacts: Ringing</a:t>
            </a:r>
            <a:endParaRPr sz="3000" b="1">
              <a:solidFill>
                <a:schemeClr val="dk1"/>
              </a:solidFill>
              <a:latin typeface="Times New Roman"/>
              <a:ea typeface="Times New Roman"/>
              <a:cs typeface="Times New Roman"/>
              <a:sym typeface="Times New Roman"/>
            </a:endParaRPr>
          </a:p>
        </p:txBody>
      </p:sp>
      <p:cxnSp>
        <p:nvCxnSpPr>
          <p:cNvPr id="219" name="Google Shape;219;p29"/>
          <p:cNvCxnSpPr/>
          <p:nvPr/>
        </p:nvCxnSpPr>
        <p:spPr>
          <a:xfrm>
            <a:off x="6475" y="656325"/>
            <a:ext cx="9148200" cy="0"/>
          </a:xfrm>
          <a:prstGeom prst="straightConnector1">
            <a:avLst/>
          </a:prstGeom>
          <a:noFill/>
          <a:ln w="9525" cap="flat" cmpd="sng">
            <a:solidFill>
              <a:schemeClr val="accent1"/>
            </a:solidFill>
            <a:prstDash val="solid"/>
            <a:round/>
            <a:headEnd type="none" w="med" len="med"/>
            <a:tailEnd type="none" w="med" len="med"/>
          </a:ln>
        </p:spPr>
      </p:cxnSp>
      <p:sp>
        <p:nvSpPr>
          <p:cNvPr id="220" name="Google Shape;220;p29"/>
          <p:cNvSpPr/>
          <p:nvPr/>
        </p:nvSpPr>
        <p:spPr>
          <a:xfrm>
            <a:off x="6170575" y="4267751"/>
            <a:ext cx="1542000" cy="150900"/>
          </a:xfrm>
          <a:prstGeom prst="roundRect">
            <a:avLst>
              <a:gd name="adj" fmla="val 16667"/>
            </a:avLst>
          </a:prstGeom>
          <a:solidFill>
            <a:srgbClr val="F4CCCC"/>
          </a:solidFill>
          <a:ln w="11450" cap="flat" cmpd="sng">
            <a:solidFill>
              <a:srgbClr val="1A1A1A"/>
            </a:solidFill>
            <a:prstDash val="solid"/>
            <a:round/>
            <a:headEnd type="none" w="sm" len="sm"/>
            <a:tailEnd type="none" w="sm" len="sm"/>
          </a:ln>
        </p:spPr>
        <p:txBody>
          <a:bodyPr spcFirstLastPara="1" wrap="square" lIns="109875" tIns="109875" rIns="109875" bIns="109875" anchor="ctr" anchorCtr="0">
            <a:noAutofit/>
          </a:bodyPr>
          <a:lstStyle/>
          <a:p>
            <a:pPr marL="0" lvl="0" indent="0" algn="ctr" rtl="0">
              <a:spcBef>
                <a:spcPts val="0"/>
              </a:spcBef>
              <a:spcAft>
                <a:spcPts val="0"/>
              </a:spcAft>
              <a:buNone/>
            </a:pPr>
            <a:r>
              <a:rPr lang="en" sz="902" b="1">
                <a:latin typeface="Lato"/>
                <a:ea typeface="Lato"/>
                <a:cs typeface="Lato"/>
                <a:sym typeface="Lato"/>
              </a:rPr>
              <a:t>Needs removal</a:t>
            </a:r>
            <a:endParaRPr sz="902" b="1">
              <a:latin typeface="Lato"/>
              <a:ea typeface="Lato"/>
              <a:cs typeface="Lato"/>
              <a:sym typeface="Lato"/>
            </a:endParaRPr>
          </a:p>
        </p:txBody>
      </p:sp>
      <p:sp>
        <p:nvSpPr>
          <p:cNvPr id="221" name="Google Shape;221;p29"/>
          <p:cNvSpPr/>
          <p:nvPr/>
        </p:nvSpPr>
        <p:spPr>
          <a:xfrm>
            <a:off x="4429400" y="4268401"/>
            <a:ext cx="1542000" cy="150900"/>
          </a:xfrm>
          <a:prstGeom prst="roundRect">
            <a:avLst>
              <a:gd name="adj" fmla="val 16667"/>
            </a:avLst>
          </a:prstGeom>
          <a:solidFill>
            <a:srgbClr val="D9EAD3"/>
          </a:solidFill>
          <a:ln w="11550" cap="flat" cmpd="sng">
            <a:solidFill>
              <a:srgbClr val="1A1A1A"/>
            </a:solidFill>
            <a:prstDash val="solid"/>
            <a:round/>
            <a:headEnd type="none" w="sm" len="sm"/>
            <a:tailEnd type="none" w="sm" len="sm"/>
          </a:ln>
        </p:spPr>
        <p:txBody>
          <a:bodyPr spcFirstLastPara="1" wrap="square" lIns="110825" tIns="110825" rIns="110825" bIns="110825" anchor="ctr" anchorCtr="0">
            <a:noAutofit/>
          </a:bodyPr>
          <a:lstStyle/>
          <a:p>
            <a:pPr marL="0" lvl="0" indent="0" algn="ctr" rtl="0">
              <a:spcBef>
                <a:spcPts val="0"/>
              </a:spcBef>
              <a:spcAft>
                <a:spcPts val="0"/>
              </a:spcAft>
              <a:buNone/>
            </a:pPr>
            <a:r>
              <a:rPr lang="en" sz="900" b="1">
                <a:latin typeface="Lato"/>
                <a:ea typeface="Lato"/>
                <a:cs typeface="Lato"/>
                <a:sym typeface="Lato"/>
              </a:rPr>
              <a:t>Usable data</a:t>
            </a:r>
            <a:endParaRPr sz="900" b="1">
              <a:latin typeface="Lato"/>
              <a:ea typeface="Lato"/>
              <a:cs typeface="Lato"/>
              <a:sym typeface="Lato"/>
            </a:endParaRPr>
          </a:p>
        </p:txBody>
      </p:sp>
      <p:sp>
        <p:nvSpPr>
          <p:cNvPr id="222" name="Google Shape;222;p29"/>
          <p:cNvSpPr/>
          <p:nvPr/>
        </p:nvSpPr>
        <p:spPr>
          <a:xfrm>
            <a:off x="477937" y="3900848"/>
            <a:ext cx="133800" cy="201000"/>
          </a:xfrm>
          <a:prstGeom prst="roundRect">
            <a:avLst>
              <a:gd name="adj" fmla="val 16667"/>
            </a:avLst>
          </a:prstGeom>
          <a:solidFill>
            <a:srgbClr val="E0666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
        <p:nvSpPr>
          <p:cNvPr id="223" name="Google Shape;223;p29"/>
          <p:cNvSpPr/>
          <p:nvPr/>
        </p:nvSpPr>
        <p:spPr>
          <a:xfrm>
            <a:off x="484024" y="3535178"/>
            <a:ext cx="133800" cy="201000"/>
          </a:xfrm>
          <a:prstGeom prst="roundRect">
            <a:avLst>
              <a:gd name="adj" fmla="val 16667"/>
            </a:avLst>
          </a:prstGeom>
          <a:solidFill>
            <a:srgbClr val="F6B26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
        <p:nvSpPr>
          <p:cNvPr id="224" name="Google Shape;224;p29"/>
          <p:cNvSpPr/>
          <p:nvPr/>
        </p:nvSpPr>
        <p:spPr>
          <a:xfrm>
            <a:off x="477937" y="3163421"/>
            <a:ext cx="133800" cy="201000"/>
          </a:xfrm>
          <a:prstGeom prst="roundRect">
            <a:avLst>
              <a:gd name="adj" fmla="val 16667"/>
            </a:avLst>
          </a:prstGeom>
          <a:solidFill>
            <a:srgbClr val="FFE5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
        <p:nvSpPr>
          <p:cNvPr id="225" name="Google Shape;225;p29"/>
          <p:cNvSpPr/>
          <p:nvPr/>
        </p:nvSpPr>
        <p:spPr>
          <a:xfrm>
            <a:off x="477937" y="2791665"/>
            <a:ext cx="133800" cy="201000"/>
          </a:xfrm>
          <a:prstGeom prst="roundRect">
            <a:avLst>
              <a:gd name="adj" fmla="val 16667"/>
            </a:avLst>
          </a:prstGeom>
          <a:solidFill>
            <a:srgbClr val="B6D7A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
        <p:nvSpPr>
          <p:cNvPr id="226" name="Google Shape;226;p29"/>
          <p:cNvSpPr/>
          <p:nvPr/>
        </p:nvSpPr>
        <p:spPr>
          <a:xfrm>
            <a:off x="477937" y="2419908"/>
            <a:ext cx="133800" cy="201000"/>
          </a:xfrm>
          <a:prstGeom prst="roundRect">
            <a:avLst>
              <a:gd name="adj" fmla="val 16667"/>
            </a:avLst>
          </a:prstGeom>
          <a:solidFill>
            <a:srgbClr val="6AA84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
        <p:nvSpPr>
          <p:cNvPr id="227" name="Google Shape;227;p29"/>
          <p:cNvSpPr txBox="1"/>
          <p:nvPr/>
        </p:nvSpPr>
        <p:spPr>
          <a:xfrm>
            <a:off x="416824" y="2345650"/>
            <a:ext cx="3117600" cy="133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Times New Roman"/>
                <a:ea typeface="Times New Roman"/>
                <a:cs typeface="Times New Roman"/>
                <a:sym typeface="Times New Roman"/>
              </a:rPr>
              <a:t>1 - Great: No artifacts</a:t>
            </a:r>
            <a:endParaRPr sz="1200">
              <a:latin typeface="Times New Roman"/>
              <a:ea typeface="Times New Roman"/>
              <a:cs typeface="Times New Roman"/>
              <a:sym typeface="Times New Roman"/>
            </a:endParaRPr>
          </a:p>
          <a:p>
            <a:pPr marL="0" lvl="0" indent="0" algn="l" rtl="0">
              <a:spcBef>
                <a:spcPts val="0"/>
              </a:spcBef>
              <a:spcAft>
                <a:spcPts val="0"/>
              </a:spcAft>
              <a:buNone/>
            </a:pPr>
            <a:endParaRPr sz="1200">
              <a:latin typeface="Times New Roman"/>
              <a:ea typeface="Times New Roman"/>
              <a:cs typeface="Times New Roman"/>
              <a:sym typeface="Times New Roman"/>
            </a:endParaRPr>
          </a:p>
          <a:p>
            <a:pPr marL="0" lvl="0" indent="0" algn="l" rtl="0">
              <a:spcBef>
                <a:spcPts val="0"/>
              </a:spcBef>
              <a:spcAft>
                <a:spcPts val="0"/>
              </a:spcAft>
              <a:buNone/>
            </a:pPr>
            <a:r>
              <a:rPr lang="en" sz="1200">
                <a:latin typeface="Times New Roman"/>
                <a:ea typeface="Times New Roman"/>
                <a:cs typeface="Times New Roman"/>
                <a:sym typeface="Times New Roman"/>
              </a:rPr>
              <a:t>2 - Pretty Good: subtle artifacts</a:t>
            </a:r>
            <a:endParaRPr sz="1200">
              <a:latin typeface="Times New Roman"/>
              <a:ea typeface="Times New Roman"/>
              <a:cs typeface="Times New Roman"/>
              <a:sym typeface="Times New Roman"/>
            </a:endParaRPr>
          </a:p>
          <a:p>
            <a:pPr marL="0" lvl="0" indent="0" algn="l" rtl="0">
              <a:spcBef>
                <a:spcPts val="0"/>
              </a:spcBef>
              <a:spcAft>
                <a:spcPts val="0"/>
              </a:spcAft>
              <a:buNone/>
            </a:pPr>
            <a:endParaRPr sz="1200">
              <a:latin typeface="Times New Roman"/>
              <a:ea typeface="Times New Roman"/>
              <a:cs typeface="Times New Roman"/>
              <a:sym typeface="Times New Roman"/>
            </a:endParaRPr>
          </a:p>
          <a:p>
            <a:pPr marL="0" lvl="0" indent="0" algn="l" rtl="0">
              <a:spcBef>
                <a:spcPts val="0"/>
              </a:spcBef>
              <a:spcAft>
                <a:spcPts val="0"/>
              </a:spcAft>
              <a:buNone/>
            </a:pPr>
            <a:r>
              <a:rPr lang="en" sz="1200">
                <a:latin typeface="Times New Roman"/>
                <a:ea typeface="Times New Roman"/>
                <a:cs typeface="Times New Roman"/>
                <a:sym typeface="Times New Roman"/>
              </a:rPr>
              <a:t>3 - Let’s Talk: Moderate artifacts to discuss</a:t>
            </a:r>
            <a:endParaRPr sz="1200">
              <a:latin typeface="Times New Roman"/>
              <a:ea typeface="Times New Roman"/>
              <a:cs typeface="Times New Roman"/>
              <a:sym typeface="Times New Roman"/>
            </a:endParaRPr>
          </a:p>
          <a:p>
            <a:pPr marL="0" lvl="0" indent="0" algn="l" rtl="0">
              <a:spcBef>
                <a:spcPts val="0"/>
              </a:spcBef>
              <a:spcAft>
                <a:spcPts val="0"/>
              </a:spcAft>
              <a:buNone/>
            </a:pPr>
            <a:endParaRPr sz="1200">
              <a:latin typeface="Times New Roman"/>
              <a:ea typeface="Times New Roman"/>
              <a:cs typeface="Times New Roman"/>
              <a:sym typeface="Times New Roman"/>
            </a:endParaRPr>
          </a:p>
          <a:p>
            <a:pPr marL="0" lvl="0" indent="0" algn="l" rtl="0">
              <a:spcBef>
                <a:spcPts val="0"/>
              </a:spcBef>
              <a:spcAft>
                <a:spcPts val="0"/>
              </a:spcAft>
              <a:buNone/>
            </a:pPr>
            <a:r>
              <a:rPr lang="en" sz="1200">
                <a:latin typeface="Times New Roman"/>
                <a:ea typeface="Times New Roman"/>
                <a:cs typeface="Times New Roman"/>
                <a:sym typeface="Times New Roman"/>
              </a:rPr>
              <a:t>4 - Severe: Noticeable deep artifacts</a:t>
            </a:r>
            <a:endParaRPr sz="1200">
              <a:latin typeface="Times New Roman"/>
              <a:ea typeface="Times New Roman"/>
              <a:cs typeface="Times New Roman"/>
              <a:sym typeface="Times New Roman"/>
            </a:endParaRPr>
          </a:p>
          <a:p>
            <a:pPr marL="0" lvl="0" indent="0" algn="l" rtl="0">
              <a:spcBef>
                <a:spcPts val="0"/>
              </a:spcBef>
              <a:spcAft>
                <a:spcPts val="0"/>
              </a:spcAft>
              <a:buNone/>
            </a:pPr>
            <a:endParaRPr sz="1200">
              <a:latin typeface="Times New Roman"/>
              <a:ea typeface="Times New Roman"/>
              <a:cs typeface="Times New Roman"/>
              <a:sym typeface="Times New Roman"/>
            </a:endParaRPr>
          </a:p>
          <a:p>
            <a:pPr marL="0" lvl="0" indent="0" algn="l" rtl="0">
              <a:spcBef>
                <a:spcPts val="0"/>
              </a:spcBef>
              <a:spcAft>
                <a:spcPts val="0"/>
              </a:spcAft>
              <a:buNone/>
            </a:pPr>
            <a:r>
              <a:rPr lang="en" sz="1200">
                <a:latin typeface="Times New Roman"/>
                <a:ea typeface="Times New Roman"/>
                <a:cs typeface="Times New Roman"/>
                <a:sym typeface="Times New Roman"/>
              </a:rPr>
              <a:t>5 - Very Severe: Prominent deep artifacts</a:t>
            </a:r>
            <a:endParaRPr sz="1200">
              <a:latin typeface="Times New Roman"/>
              <a:ea typeface="Times New Roman"/>
              <a:cs typeface="Times New Roman"/>
              <a:sym typeface="Times New Roman"/>
            </a:endParaRPr>
          </a:p>
        </p:txBody>
      </p:sp>
      <p:sp>
        <p:nvSpPr>
          <p:cNvPr id="228" name="Google Shape;228;p29"/>
          <p:cNvSpPr/>
          <p:nvPr/>
        </p:nvSpPr>
        <p:spPr>
          <a:xfrm>
            <a:off x="697225" y="825258"/>
            <a:ext cx="2192400" cy="986700"/>
          </a:xfrm>
          <a:prstGeom prst="rect">
            <a:avLst/>
          </a:prstGeom>
          <a:solidFill>
            <a:schemeClr val="lt1"/>
          </a:solidFill>
          <a:ln w="9525" cap="flat" cmpd="sng">
            <a:solidFill>
              <a:srgbClr val="99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Times New Roman"/>
                <a:ea typeface="Times New Roman"/>
                <a:cs typeface="Times New Roman"/>
                <a:sym typeface="Times New Roman"/>
              </a:rPr>
              <a:t>Ringing:</a:t>
            </a:r>
            <a:endParaRPr b="1">
              <a:latin typeface="Times New Roman"/>
              <a:ea typeface="Times New Roman"/>
              <a:cs typeface="Times New Roman"/>
              <a:sym typeface="Times New Roman"/>
            </a:endParaRPr>
          </a:p>
          <a:p>
            <a:pPr marL="0" lvl="0" indent="0" algn="ctr" rtl="0">
              <a:spcBef>
                <a:spcPts val="0"/>
              </a:spcBef>
              <a:spcAft>
                <a:spcPts val="0"/>
              </a:spcAft>
              <a:buNone/>
            </a:pPr>
            <a:r>
              <a:rPr lang="en" sz="1200">
                <a:latin typeface="Times New Roman"/>
                <a:ea typeface="Times New Roman"/>
                <a:cs typeface="Times New Roman"/>
                <a:sym typeface="Times New Roman"/>
              </a:rPr>
              <a:t>Motion artifact caused by </a:t>
            </a:r>
            <a:r>
              <a:rPr lang="en" sz="1200" b="1">
                <a:latin typeface="Times New Roman"/>
                <a:ea typeface="Times New Roman"/>
                <a:cs typeface="Times New Roman"/>
                <a:sym typeface="Times New Roman"/>
              </a:rPr>
              <a:t>subject</a:t>
            </a:r>
            <a:r>
              <a:rPr lang="en" sz="1200">
                <a:latin typeface="Times New Roman"/>
                <a:ea typeface="Times New Roman"/>
                <a:cs typeface="Times New Roman"/>
                <a:sym typeface="Times New Roman"/>
              </a:rPr>
              <a:t> </a:t>
            </a:r>
            <a:r>
              <a:rPr lang="en" sz="1200" b="1">
                <a:latin typeface="Times New Roman"/>
                <a:ea typeface="Times New Roman"/>
                <a:cs typeface="Times New Roman"/>
                <a:sym typeface="Times New Roman"/>
              </a:rPr>
              <a:t>motion</a:t>
            </a:r>
            <a:r>
              <a:rPr lang="en" sz="1200">
                <a:latin typeface="Times New Roman"/>
                <a:ea typeface="Times New Roman"/>
                <a:cs typeface="Times New Roman"/>
                <a:sym typeface="Times New Roman"/>
              </a:rPr>
              <a:t> during MRI scan</a:t>
            </a:r>
            <a:endParaRPr sz="1200">
              <a:latin typeface="Times New Roman"/>
              <a:ea typeface="Times New Roman"/>
              <a:cs typeface="Times New Roman"/>
              <a:sym typeface="Times New Roman"/>
            </a:endParaRPr>
          </a:p>
        </p:txBody>
      </p:sp>
      <p:sp>
        <p:nvSpPr>
          <p:cNvPr id="229" name="Google Shape;229;p29"/>
          <p:cNvSpPr txBox="1"/>
          <p:nvPr/>
        </p:nvSpPr>
        <p:spPr>
          <a:xfrm>
            <a:off x="383125" y="2026622"/>
            <a:ext cx="2382300" cy="47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latin typeface="Times New Roman"/>
                <a:ea typeface="Times New Roman"/>
                <a:cs typeface="Times New Roman"/>
                <a:sym typeface="Times New Roman"/>
              </a:rPr>
              <a:t>Our Scale:</a:t>
            </a:r>
            <a:endParaRPr b="1">
              <a:latin typeface="Times New Roman"/>
              <a:ea typeface="Times New Roman"/>
              <a:cs typeface="Times New Roman"/>
              <a:sym typeface="Times New Roman"/>
            </a:endParaRPr>
          </a:p>
        </p:txBody>
      </p:sp>
      <p:sp>
        <p:nvSpPr>
          <p:cNvPr id="230" name="Google Shape;230;p29"/>
          <p:cNvSpPr/>
          <p:nvPr/>
        </p:nvSpPr>
        <p:spPr>
          <a:xfrm>
            <a:off x="286876" y="3448425"/>
            <a:ext cx="2526600" cy="3822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grpSp>
        <p:nvGrpSpPr>
          <p:cNvPr id="231" name="Google Shape;231;p29"/>
          <p:cNvGrpSpPr/>
          <p:nvPr/>
        </p:nvGrpSpPr>
        <p:grpSpPr>
          <a:xfrm>
            <a:off x="4429455" y="702207"/>
            <a:ext cx="1541930" cy="3520303"/>
            <a:chOff x="3617312" y="708106"/>
            <a:chExt cx="1640700" cy="3745800"/>
          </a:xfrm>
        </p:grpSpPr>
        <p:grpSp>
          <p:nvGrpSpPr>
            <p:cNvPr id="232" name="Google Shape;232;p29"/>
            <p:cNvGrpSpPr/>
            <p:nvPr/>
          </p:nvGrpSpPr>
          <p:grpSpPr>
            <a:xfrm>
              <a:off x="3617312" y="708106"/>
              <a:ext cx="1640700" cy="3745800"/>
              <a:chOff x="3617312" y="708106"/>
              <a:chExt cx="1640700" cy="3745800"/>
            </a:xfrm>
          </p:grpSpPr>
          <p:sp>
            <p:nvSpPr>
              <p:cNvPr id="233" name="Google Shape;233;p29"/>
              <p:cNvSpPr/>
              <p:nvPr/>
            </p:nvSpPr>
            <p:spPr>
              <a:xfrm rot="5400000">
                <a:off x="2564762" y="1760656"/>
                <a:ext cx="3745800" cy="1640700"/>
              </a:xfrm>
              <a:prstGeom prst="roundRect">
                <a:avLst>
                  <a:gd name="adj" fmla="val 8168"/>
                </a:avLst>
              </a:prstGeom>
              <a:solidFill>
                <a:srgbClr val="D9EAD3"/>
              </a:solidFill>
              <a:ln w="10350" cap="flat" cmpd="sng">
                <a:solidFill>
                  <a:srgbClr val="1A1A1A"/>
                </a:solidFill>
                <a:prstDash val="solid"/>
                <a:round/>
                <a:headEnd type="none" w="sm" len="sm"/>
                <a:tailEnd type="none" w="sm" len="sm"/>
              </a:ln>
            </p:spPr>
            <p:txBody>
              <a:bodyPr spcFirstLastPara="1" wrap="square" lIns="99225" tIns="99225" rIns="99225" bIns="99225" anchor="ctr" anchorCtr="0">
                <a:noAutofit/>
              </a:bodyPr>
              <a:lstStyle/>
              <a:p>
                <a:pPr marL="0" lvl="0" indent="0" algn="ctr" rtl="0">
                  <a:spcBef>
                    <a:spcPts val="0"/>
                  </a:spcBef>
                  <a:spcAft>
                    <a:spcPts val="0"/>
                  </a:spcAft>
                  <a:buNone/>
                </a:pPr>
                <a:endParaRPr sz="1085" b="1">
                  <a:latin typeface="Lato"/>
                  <a:ea typeface="Lato"/>
                  <a:cs typeface="Lato"/>
                  <a:sym typeface="Lato"/>
                </a:endParaRPr>
              </a:p>
            </p:txBody>
          </p:sp>
          <p:pic>
            <p:nvPicPr>
              <p:cNvPr id="234" name="Google Shape;234;p29"/>
              <p:cNvPicPr preferRelativeResize="0"/>
              <p:nvPr/>
            </p:nvPicPr>
            <p:blipFill rotWithShape="1">
              <a:blip r:embed="rId3">
                <a:alphaModFix/>
              </a:blip>
              <a:srcRect l="3209" t="1647" r="6644" b="2604"/>
              <a:stretch/>
            </p:blipFill>
            <p:spPr>
              <a:xfrm>
                <a:off x="3684325" y="761961"/>
                <a:ext cx="1506641" cy="1685125"/>
              </a:xfrm>
              <a:prstGeom prst="rect">
                <a:avLst/>
              </a:prstGeom>
              <a:noFill/>
              <a:ln>
                <a:noFill/>
              </a:ln>
            </p:spPr>
          </p:pic>
        </p:grpSp>
        <p:pic>
          <p:nvPicPr>
            <p:cNvPr id="235" name="Google Shape;235;p29"/>
            <p:cNvPicPr preferRelativeResize="0"/>
            <p:nvPr/>
          </p:nvPicPr>
          <p:blipFill rotWithShape="1">
            <a:blip r:embed="rId4">
              <a:alphaModFix/>
            </a:blip>
            <a:srcRect r="1816" b="13059"/>
            <a:stretch/>
          </p:blipFill>
          <p:spPr>
            <a:xfrm>
              <a:off x="3684350" y="3544225"/>
              <a:ext cx="1506625" cy="844325"/>
            </a:xfrm>
            <a:prstGeom prst="rect">
              <a:avLst/>
            </a:prstGeom>
            <a:noFill/>
            <a:ln>
              <a:noFill/>
            </a:ln>
          </p:spPr>
        </p:pic>
        <p:pic>
          <p:nvPicPr>
            <p:cNvPr id="236" name="Google Shape;236;p29"/>
            <p:cNvPicPr preferRelativeResize="0"/>
            <p:nvPr/>
          </p:nvPicPr>
          <p:blipFill rotWithShape="1">
            <a:blip r:embed="rId5">
              <a:alphaModFix/>
            </a:blip>
            <a:srcRect l="14672" t="7246" r="11342" b="20516"/>
            <a:stretch/>
          </p:blipFill>
          <p:spPr>
            <a:xfrm>
              <a:off x="3684350" y="2502300"/>
              <a:ext cx="1506625" cy="986700"/>
            </a:xfrm>
            <a:prstGeom prst="rect">
              <a:avLst/>
            </a:prstGeom>
            <a:noFill/>
            <a:ln>
              <a:noFill/>
            </a:ln>
          </p:spPr>
        </p:pic>
      </p:grpSp>
      <p:grpSp>
        <p:nvGrpSpPr>
          <p:cNvPr id="237" name="Google Shape;237;p29"/>
          <p:cNvGrpSpPr/>
          <p:nvPr/>
        </p:nvGrpSpPr>
        <p:grpSpPr>
          <a:xfrm>
            <a:off x="6154494" y="702236"/>
            <a:ext cx="1541930" cy="3520303"/>
            <a:chOff x="5552112" y="715984"/>
            <a:chExt cx="1640700" cy="3745800"/>
          </a:xfrm>
        </p:grpSpPr>
        <p:sp>
          <p:nvSpPr>
            <p:cNvPr id="238" name="Google Shape;238;p29"/>
            <p:cNvSpPr/>
            <p:nvPr/>
          </p:nvSpPr>
          <p:spPr>
            <a:xfrm rot="5400000">
              <a:off x="4499562" y="1768534"/>
              <a:ext cx="3745800" cy="1640700"/>
            </a:xfrm>
            <a:prstGeom prst="roundRect">
              <a:avLst>
                <a:gd name="adj" fmla="val 8168"/>
              </a:avLst>
            </a:prstGeom>
            <a:solidFill>
              <a:srgbClr val="F4CCCC"/>
            </a:solidFill>
            <a:ln w="10350" cap="flat" cmpd="sng">
              <a:solidFill>
                <a:srgbClr val="1A1A1A"/>
              </a:solidFill>
              <a:prstDash val="solid"/>
              <a:round/>
              <a:headEnd type="none" w="sm" len="sm"/>
              <a:tailEnd type="none" w="sm" len="sm"/>
            </a:ln>
          </p:spPr>
          <p:txBody>
            <a:bodyPr spcFirstLastPara="1" wrap="square" lIns="99225" tIns="99225" rIns="99225" bIns="99225" anchor="ctr" anchorCtr="0">
              <a:noAutofit/>
            </a:bodyPr>
            <a:lstStyle/>
            <a:p>
              <a:pPr marL="0" lvl="0" indent="0" algn="ctr" rtl="0">
                <a:spcBef>
                  <a:spcPts val="0"/>
                </a:spcBef>
                <a:spcAft>
                  <a:spcPts val="0"/>
                </a:spcAft>
                <a:buNone/>
              </a:pPr>
              <a:endParaRPr sz="1085" b="1">
                <a:latin typeface="Lato"/>
                <a:ea typeface="Lato"/>
                <a:cs typeface="Lato"/>
                <a:sym typeface="Lato"/>
              </a:endParaRPr>
            </a:p>
          </p:txBody>
        </p:sp>
        <p:grpSp>
          <p:nvGrpSpPr>
            <p:cNvPr id="239" name="Google Shape;239;p29"/>
            <p:cNvGrpSpPr/>
            <p:nvPr/>
          </p:nvGrpSpPr>
          <p:grpSpPr>
            <a:xfrm>
              <a:off x="5619134" y="761831"/>
              <a:ext cx="1506633" cy="3626793"/>
              <a:chOff x="5264898" y="761831"/>
              <a:chExt cx="1506633" cy="3626793"/>
            </a:xfrm>
          </p:grpSpPr>
          <p:grpSp>
            <p:nvGrpSpPr>
              <p:cNvPr id="240" name="Google Shape;240;p29"/>
              <p:cNvGrpSpPr/>
              <p:nvPr/>
            </p:nvGrpSpPr>
            <p:grpSpPr>
              <a:xfrm>
                <a:off x="5264898" y="761831"/>
                <a:ext cx="1506633" cy="1685073"/>
                <a:chOff x="5128145" y="1589497"/>
                <a:chExt cx="1691325" cy="1891640"/>
              </a:xfrm>
            </p:grpSpPr>
            <p:pic>
              <p:nvPicPr>
                <p:cNvPr id="241" name="Google Shape;241;p29"/>
                <p:cNvPicPr preferRelativeResize="0"/>
                <p:nvPr/>
              </p:nvPicPr>
              <p:blipFill rotWithShape="1">
                <a:blip r:embed="rId6">
                  <a:alphaModFix/>
                </a:blip>
                <a:srcRect l="9705" t="6216" r="12029" b="14695"/>
                <a:stretch/>
              </p:blipFill>
              <p:spPr>
                <a:xfrm>
                  <a:off x="5128145" y="1589497"/>
                  <a:ext cx="1691325" cy="1891640"/>
                </a:xfrm>
                <a:prstGeom prst="rect">
                  <a:avLst/>
                </a:prstGeom>
                <a:noFill/>
                <a:ln>
                  <a:noFill/>
                </a:ln>
              </p:spPr>
            </p:pic>
            <p:sp>
              <p:nvSpPr>
                <p:cNvPr id="242" name="Google Shape;242;p29"/>
                <p:cNvSpPr/>
                <p:nvPr/>
              </p:nvSpPr>
              <p:spPr>
                <a:xfrm>
                  <a:off x="5711979" y="1671591"/>
                  <a:ext cx="627300" cy="447000"/>
                </a:xfrm>
                <a:prstGeom prst="rect">
                  <a:avLst/>
                </a:prstGeom>
                <a:noFill/>
                <a:ln w="17400" cap="flat" cmpd="sng">
                  <a:solidFill>
                    <a:srgbClr val="FF0000"/>
                  </a:solidFill>
                  <a:prstDash val="solid"/>
                  <a:round/>
                  <a:headEnd type="none" w="sm" len="sm"/>
                  <a:tailEnd type="none" w="sm" len="sm"/>
                </a:ln>
              </p:spPr>
              <p:txBody>
                <a:bodyPr spcFirstLastPara="1" wrap="square" lIns="113025" tIns="113025" rIns="113025" bIns="113025" anchor="ctr" anchorCtr="0">
                  <a:noAutofit/>
                </a:bodyPr>
                <a:lstStyle/>
                <a:p>
                  <a:pPr marL="0" lvl="0" indent="0" algn="ctr" rtl="0">
                    <a:spcBef>
                      <a:spcPts val="0"/>
                    </a:spcBef>
                    <a:spcAft>
                      <a:spcPts val="0"/>
                    </a:spcAft>
                    <a:buNone/>
                  </a:pPr>
                  <a:endParaRPr sz="1730">
                    <a:latin typeface="Lato"/>
                    <a:ea typeface="Lato"/>
                    <a:cs typeface="Lato"/>
                    <a:sym typeface="Lato"/>
                  </a:endParaRPr>
                </a:p>
              </p:txBody>
            </p:sp>
            <p:sp>
              <p:nvSpPr>
                <p:cNvPr id="243" name="Google Shape;243;p29"/>
                <p:cNvSpPr/>
                <p:nvPr/>
              </p:nvSpPr>
              <p:spPr>
                <a:xfrm>
                  <a:off x="5725514" y="2804708"/>
                  <a:ext cx="662700" cy="562500"/>
                </a:xfrm>
                <a:prstGeom prst="rect">
                  <a:avLst/>
                </a:prstGeom>
                <a:noFill/>
                <a:ln w="17400" cap="flat" cmpd="sng">
                  <a:solidFill>
                    <a:srgbClr val="FF0000"/>
                  </a:solidFill>
                  <a:prstDash val="solid"/>
                  <a:round/>
                  <a:headEnd type="none" w="sm" len="sm"/>
                  <a:tailEnd type="none" w="sm" len="sm"/>
                </a:ln>
              </p:spPr>
              <p:txBody>
                <a:bodyPr spcFirstLastPara="1" wrap="square" lIns="113025" tIns="113025" rIns="113025" bIns="113025" anchor="ctr" anchorCtr="0">
                  <a:noAutofit/>
                </a:bodyPr>
                <a:lstStyle/>
                <a:p>
                  <a:pPr marL="0" lvl="0" indent="0" algn="ctr" rtl="0">
                    <a:spcBef>
                      <a:spcPts val="0"/>
                    </a:spcBef>
                    <a:spcAft>
                      <a:spcPts val="0"/>
                    </a:spcAft>
                    <a:buNone/>
                  </a:pPr>
                  <a:endParaRPr sz="1730">
                    <a:latin typeface="Lato"/>
                    <a:ea typeface="Lato"/>
                    <a:cs typeface="Lato"/>
                    <a:sym typeface="Lato"/>
                  </a:endParaRPr>
                </a:p>
              </p:txBody>
            </p:sp>
          </p:grpSp>
          <p:grpSp>
            <p:nvGrpSpPr>
              <p:cNvPr id="244" name="Google Shape;244;p29"/>
              <p:cNvGrpSpPr/>
              <p:nvPr/>
            </p:nvGrpSpPr>
            <p:grpSpPr>
              <a:xfrm>
                <a:off x="5264900" y="3544400"/>
                <a:ext cx="1506625" cy="844225"/>
                <a:chOff x="7120372" y="2050733"/>
                <a:chExt cx="1795097" cy="1005987"/>
              </a:xfrm>
            </p:grpSpPr>
            <p:pic>
              <p:nvPicPr>
                <p:cNvPr id="245" name="Google Shape;245;p29"/>
                <p:cNvPicPr preferRelativeResize="0"/>
                <p:nvPr/>
              </p:nvPicPr>
              <p:blipFill rotWithShape="1">
                <a:blip r:embed="rId7">
                  <a:alphaModFix/>
                </a:blip>
                <a:srcRect r="1816" b="13941"/>
                <a:stretch/>
              </p:blipFill>
              <p:spPr>
                <a:xfrm>
                  <a:off x="7120372" y="2050733"/>
                  <a:ext cx="1795097" cy="1005987"/>
                </a:xfrm>
                <a:prstGeom prst="rect">
                  <a:avLst/>
                </a:prstGeom>
                <a:noFill/>
                <a:ln>
                  <a:noFill/>
                </a:ln>
              </p:spPr>
            </p:pic>
            <p:sp>
              <p:nvSpPr>
                <p:cNvPr id="246" name="Google Shape;246;p29"/>
                <p:cNvSpPr/>
                <p:nvPr/>
              </p:nvSpPr>
              <p:spPr>
                <a:xfrm>
                  <a:off x="7217927" y="2089825"/>
                  <a:ext cx="610800" cy="659100"/>
                </a:xfrm>
                <a:prstGeom prst="rect">
                  <a:avLst/>
                </a:prstGeom>
                <a:noFill/>
                <a:ln w="19675" cap="flat" cmpd="sng">
                  <a:solidFill>
                    <a:srgbClr val="FF0000"/>
                  </a:solidFill>
                  <a:prstDash val="solid"/>
                  <a:round/>
                  <a:headEnd type="none" w="sm" len="sm"/>
                  <a:tailEnd type="none" w="sm" len="sm"/>
                </a:ln>
              </p:spPr>
              <p:txBody>
                <a:bodyPr spcFirstLastPara="1" wrap="square" lIns="127950" tIns="127950" rIns="127950" bIns="127950" anchor="ctr" anchorCtr="0">
                  <a:noAutofit/>
                </a:bodyPr>
                <a:lstStyle/>
                <a:p>
                  <a:pPr marL="0" lvl="0" indent="0" algn="ctr" rtl="0">
                    <a:spcBef>
                      <a:spcPts val="0"/>
                    </a:spcBef>
                    <a:spcAft>
                      <a:spcPts val="0"/>
                    </a:spcAft>
                    <a:buNone/>
                  </a:pPr>
                  <a:endParaRPr sz="1959">
                    <a:latin typeface="Lato"/>
                    <a:ea typeface="Lato"/>
                    <a:cs typeface="Lato"/>
                    <a:sym typeface="Lato"/>
                  </a:endParaRPr>
                </a:p>
              </p:txBody>
            </p:sp>
          </p:grpSp>
          <p:pic>
            <p:nvPicPr>
              <p:cNvPr id="247" name="Google Shape;247;p29"/>
              <p:cNvPicPr preferRelativeResize="0"/>
              <p:nvPr/>
            </p:nvPicPr>
            <p:blipFill rotWithShape="1">
              <a:blip r:embed="rId8">
                <a:alphaModFix/>
              </a:blip>
              <a:srcRect l="4128" r="9329" b="15082"/>
              <a:stretch/>
            </p:blipFill>
            <p:spPr>
              <a:xfrm>
                <a:off x="5264900" y="2507087"/>
                <a:ext cx="1506625" cy="977129"/>
              </a:xfrm>
              <a:prstGeom prst="rect">
                <a:avLst/>
              </a:prstGeom>
              <a:solidFill>
                <a:srgbClr val="CFE2F3"/>
              </a:solidFill>
              <a:ln>
                <a:noFill/>
              </a:ln>
              <a:effectLst>
                <a:outerShdw blurRad="45021" dist="15007" dir="5400000" algn="bl" rotWithShape="0">
                  <a:srgbClr val="000000">
                    <a:alpha val="50000"/>
                  </a:srgbClr>
                </a:outerShdw>
              </a:effectLst>
            </p:spPr>
          </p:pic>
          <p:sp>
            <p:nvSpPr>
              <p:cNvPr id="248" name="Google Shape;248;p29"/>
              <p:cNvSpPr/>
              <p:nvPr/>
            </p:nvSpPr>
            <p:spPr>
              <a:xfrm>
                <a:off x="5818900" y="2552028"/>
                <a:ext cx="708300" cy="239700"/>
              </a:xfrm>
              <a:prstGeom prst="rect">
                <a:avLst/>
              </a:prstGeom>
              <a:noFill/>
              <a:ln w="22950" cap="flat" cmpd="sng">
                <a:solidFill>
                  <a:srgbClr val="FF0000"/>
                </a:solidFill>
                <a:prstDash val="solid"/>
                <a:round/>
                <a:headEnd type="none" w="sm" len="sm"/>
                <a:tailEnd type="none" w="sm" len="sm"/>
              </a:ln>
            </p:spPr>
            <p:txBody>
              <a:bodyPr spcFirstLastPara="1" wrap="square" lIns="149100" tIns="149100" rIns="149100" bIns="149100" anchor="ctr" anchorCtr="0">
                <a:noAutofit/>
              </a:bodyPr>
              <a:lstStyle/>
              <a:p>
                <a:pPr marL="0" lvl="0" indent="0" algn="ctr" rtl="0">
                  <a:spcBef>
                    <a:spcPts val="0"/>
                  </a:spcBef>
                  <a:spcAft>
                    <a:spcPts val="0"/>
                  </a:spcAft>
                  <a:buNone/>
                </a:pPr>
                <a:endParaRPr sz="2283">
                  <a:latin typeface="Lato"/>
                  <a:ea typeface="Lato"/>
                  <a:cs typeface="Lato"/>
                  <a:sym typeface="Lato"/>
                </a:endParaRPr>
              </a:p>
            </p:txBody>
          </p:sp>
          <p:sp>
            <p:nvSpPr>
              <p:cNvPr id="249" name="Google Shape;249;p29"/>
              <p:cNvSpPr/>
              <p:nvPr/>
            </p:nvSpPr>
            <p:spPr>
              <a:xfrm>
                <a:off x="5719559" y="3020800"/>
                <a:ext cx="597300" cy="400800"/>
              </a:xfrm>
              <a:prstGeom prst="rect">
                <a:avLst/>
              </a:prstGeom>
              <a:noFill/>
              <a:ln w="22950" cap="flat" cmpd="sng">
                <a:solidFill>
                  <a:srgbClr val="FF0000"/>
                </a:solidFill>
                <a:prstDash val="solid"/>
                <a:round/>
                <a:headEnd type="none" w="sm" len="sm"/>
                <a:tailEnd type="none" w="sm" len="sm"/>
              </a:ln>
            </p:spPr>
            <p:txBody>
              <a:bodyPr spcFirstLastPara="1" wrap="square" lIns="149100" tIns="149100" rIns="149100" bIns="149100" anchor="ctr" anchorCtr="0">
                <a:noAutofit/>
              </a:bodyPr>
              <a:lstStyle/>
              <a:p>
                <a:pPr marL="0" lvl="0" indent="0" algn="ctr" rtl="0">
                  <a:spcBef>
                    <a:spcPts val="0"/>
                  </a:spcBef>
                  <a:spcAft>
                    <a:spcPts val="0"/>
                  </a:spcAft>
                  <a:buNone/>
                </a:pPr>
                <a:endParaRPr sz="2283">
                  <a:latin typeface="Lato"/>
                  <a:ea typeface="Lato"/>
                  <a:cs typeface="Lato"/>
                  <a:sym typeface="Lato"/>
                </a:endParaRPr>
              </a:p>
            </p:txBody>
          </p:sp>
        </p:grpSp>
      </p:grpSp>
      <p:sp>
        <p:nvSpPr>
          <p:cNvPr id="250" name="Google Shape;250;p29"/>
          <p:cNvSpPr/>
          <p:nvPr/>
        </p:nvSpPr>
        <p:spPr>
          <a:xfrm rot="-5400000">
            <a:off x="3849759" y="2734639"/>
            <a:ext cx="760800" cy="175800"/>
          </a:xfrm>
          <a:prstGeom prst="roundRect">
            <a:avLst>
              <a:gd name="adj" fmla="val 16667"/>
            </a:avLst>
          </a:prstGeom>
          <a:solidFill>
            <a:srgbClr val="C9DAF8"/>
          </a:solidFill>
          <a:ln w="7575" cap="flat" cmpd="sng">
            <a:solidFill>
              <a:srgbClr val="1A1A1A"/>
            </a:solidFill>
            <a:prstDash val="solid"/>
            <a:round/>
            <a:headEnd type="none" w="sm" len="sm"/>
            <a:tailEnd type="none" w="sm" len="sm"/>
          </a:ln>
          <a:effectLst>
            <a:outerShdw blurRad="18176" dist="6059" dir="5400000" algn="bl" rotWithShape="0">
              <a:srgbClr val="000000">
                <a:alpha val="50000"/>
              </a:srgbClr>
            </a:outerShdw>
          </a:effectLst>
        </p:spPr>
        <p:txBody>
          <a:bodyPr spcFirstLastPara="1" wrap="square" lIns="72700" tIns="72700" rIns="72700" bIns="72700" anchor="ctr" anchorCtr="0">
            <a:noAutofit/>
          </a:bodyPr>
          <a:lstStyle/>
          <a:p>
            <a:pPr marL="0" lvl="0" indent="0" algn="ctr" rtl="0">
              <a:spcBef>
                <a:spcPts val="0"/>
              </a:spcBef>
              <a:spcAft>
                <a:spcPts val="0"/>
              </a:spcAft>
              <a:buNone/>
            </a:pPr>
            <a:r>
              <a:rPr lang="en" sz="759" b="1">
                <a:latin typeface="Lato"/>
                <a:ea typeface="Lato"/>
                <a:cs typeface="Lato"/>
                <a:sym typeface="Lato"/>
              </a:rPr>
              <a:t>Coronal view</a:t>
            </a:r>
            <a:endParaRPr sz="759" b="1">
              <a:latin typeface="Lato"/>
              <a:ea typeface="Lato"/>
              <a:cs typeface="Lato"/>
              <a:sym typeface="Lato"/>
            </a:endParaRPr>
          </a:p>
        </p:txBody>
      </p:sp>
      <p:sp>
        <p:nvSpPr>
          <p:cNvPr id="251" name="Google Shape;251;p29"/>
          <p:cNvSpPr/>
          <p:nvPr/>
        </p:nvSpPr>
        <p:spPr>
          <a:xfrm rot="-5400000">
            <a:off x="3841659" y="1439137"/>
            <a:ext cx="777000" cy="179100"/>
          </a:xfrm>
          <a:prstGeom prst="roundRect">
            <a:avLst>
              <a:gd name="adj" fmla="val 16667"/>
            </a:avLst>
          </a:prstGeom>
          <a:solidFill>
            <a:srgbClr val="D9EAD3"/>
          </a:solidFill>
          <a:ln w="7575" cap="flat" cmpd="sng">
            <a:solidFill>
              <a:srgbClr val="1A1A1A"/>
            </a:solidFill>
            <a:prstDash val="solid"/>
            <a:round/>
            <a:headEnd type="none" w="sm" len="sm"/>
            <a:tailEnd type="none" w="sm" len="sm"/>
          </a:ln>
          <a:effectLst>
            <a:outerShdw blurRad="18176" dist="6059" dir="5400000" algn="bl" rotWithShape="0">
              <a:srgbClr val="000000">
                <a:alpha val="50000"/>
              </a:srgbClr>
            </a:outerShdw>
          </a:effectLst>
        </p:spPr>
        <p:txBody>
          <a:bodyPr spcFirstLastPara="1" wrap="square" lIns="72700" tIns="72700" rIns="72700" bIns="72700" anchor="ctr" anchorCtr="0">
            <a:noAutofit/>
          </a:bodyPr>
          <a:lstStyle/>
          <a:p>
            <a:pPr marL="0" lvl="0" indent="0" algn="ctr" rtl="0">
              <a:spcBef>
                <a:spcPts val="0"/>
              </a:spcBef>
              <a:spcAft>
                <a:spcPts val="0"/>
              </a:spcAft>
              <a:buNone/>
            </a:pPr>
            <a:r>
              <a:rPr lang="en" sz="795" b="1">
                <a:latin typeface="Lato"/>
                <a:ea typeface="Lato"/>
                <a:cs typeface="Lato"/>
                <a:sym typeface="Lato"/>
              </a:rPr>
              <a:t>Axial view</a:t>
            </a:r>
            <a:endParaRPr sz="795" b="1">
              <a:latin typeface="Lato"/>
              <a:ea typeface="Lato"/>
              <a:cs typeface="Lato"/>
              <a:sym typeface="Lato"/>
            </a:endParaRPr>
          </a:p>
        </p:txBody>
      </p:sp>
      <p:sp>
        <p:nvSpPr>
          <p:cNvPr id="252" name="Google Shape;252;p29"/>
          <p:cNvSpPr/>
          <p:nvPr/>
        </p:nvSpPr>
        <p:spPr>
          <a:xfrm rot="-5400000">
            <a:off x="3861310" y="3710326"/>
            <a:ext cx="737700" cy="170700"/>
          </a:xfrm>
          <a:prstGeom prst="roundRect">
            <a:avLst>
              <a:gd name="adj" fmla="val 16667"/>
            </a:avLst>
          </a:prstGeom>
          <a:solidFill>
            <a:srgbClr val="F4CCCC"/>
          </a:solidFill>
          <a:ln w="7350" cap="flat" cmpd="sng">
            <a:solidFill>
              <a:srgbClr val="1A1A1A"/>
            </a:solidFill>
            <a:prstDash val="solid"/>
            <a:round/>
            <a:headEnd type="none" w="sm" len="sm"/>
            <a:tailEnd type="none" w="sm" len="sm"/>
          </a:ln>
          <a:effectLst>
            <a:outerShdw blurRad="17632" dist="5877" dir="5400000" algn="bl" rotWithShape="0">
              <a:srgbClr val="000000">
                <a:alpha val="50000"/>
              </a:srgbClr>
            </a:outerShdw>
          </a:effectLst>
        </p:spPr>
        <p:txBody>
          <a:bodyPr spcFirstLastPara="1" wrap="square" lIns="70500" tIns="70500" rIns="70500" bIns="70500" anchor="ctr" anchorCtr="0">
            <a:noAutofit/>
          </a:bodyPr>
          <a:lstStyle/>
          <a:p>
            <a:pPr marL="0" lvl="0" indent="0" algn="ctr" rtl="0">
              <a:spcBef>
                <a:spcPts val="0"/>
              </a:spcBef>
              <a:spcAft>
                <a:spcPts val="0"/>
              </a:spcAft>
              <a:buNone/>
            </a:pPr>
            <a:r>
              <a:rPr lang="en" sz="771" b="1">
                <a:latin typeface="Lato"/>
                <a:ea typeface="Lato"/>
                <a:cs typeface="Lato"/>
                <a:sym typeface="Lato"/>
              </a:rPr>
              <a:t>Sagittal view</a:t>
            </a:r>
            <a:endParaRPr sz="771" b="1">
              <a:latin typeface="Lato"/>
              <a:ea typeface="Lato"/>
              <a:cs typeface="Lato"/>
              <a:sym typeface="Lato"/>
            </a:endParaRPr>
          </a:p>
        </p:txBody>
      </p:sp>
      <p:sp>
        <p:nvSpPr>
          <p:cNvPr id="253" name="Google Shape;253;p29"/>
          <p:cNvSpPr txBox="1"/>
          <p:nvPr/>
        </p:nvSpPr>
        <p:spPr>
          <a:xfrm>
            <a:off x="5343850" y="4404112"/>
            <a:ext cx="3531300" cy="37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b="1">
                <a:latin typeface="Times New Roman"/>
                <a:ea typeface="Times New Roman"/>
                <a:cs typeface="Times New Roman"/>
                <a:sym typeface="Times New Roman"/>
              </a:rPr>
              <a:t>Figure 6: </a:t>
            </a:r>
            <a:r>
              <a:rPr lang="en" sz="1000">
                <a:latin typeface="Times New Roman"/>
                <a:ea typeface="Times New Roman"/>
                <a:cs typeface="Times New Roman"/>
                <a:sym typeface="Times New Roman"/>
              </a:rPr>
              <a:t>Ringing artifacts</a:t>
            </a:r>
            <a:endParaRPr sz="1000">
              <a:latin typeface="Times New Roman"/>
              <a:ea typeface="Times New Roman"/>
              <a:cs typeface="Times New Roman"/>
              <a:sym typeface="Times New Roman"/>
            </a:endParaRPr>
          </a:p>
        </p:txBody>
      </p:sp>
      <p:sp>
        <p:nvSpPr>
          <p:cNvPr id="254" name="Google Shape;254;p29"/>
          <p:cNvSpPr txBox="1"/>
          <p:nvPr/>
        </p:nvSpPr>
        <p:spPr>
          <a:xfrm>
            <a:off x="0" y="4715100"/>
            <a:ext cx="8750400" cy="47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chemeClr val="lt1"/>
                </a:solidFill>
                <a:latin typeface="EB Garamond"/>
                <a:ea typeface="EB Garamond"/>
                <a:cs typeface="EB Garamond"/>
                <a:sym typeface="EB Garamond"/>
              </a:rPr>
              <a:t>Assessing Quality Control of MRI-based Measurements of Iron in Subcortical Structures for Adolescent Learning</a:t>
            </a:r>
            <a:endParaRPr sz="900" b="1">
              <a:solidFill>
                <a:schemeClr val="lt1"/>
              </a:solidFill>
              <a:latin typeface="EB Garamond"/>
              <a:ea typeface="EB Garamond"/>
              <a:cs typeface="EB Garamond"/>
              <a:sym typeface="EB Garamond"/>
            </a:endParaRPr>
          </a:p>
          <a:p>
            <a:pPr marL="0" lvl="0" indent="0" algn="l" rtl="0">
              <a:spcBef>
                <a:spcPts val="0"/>
              </a:spcBef>
              <a:spcAft>
                <a:spcPts val="0"/>
              </a:spcAft>
              <a:buNone/>
            </a:pPr>
            <a:r>
              <a:rPr lang="en" sz="900" b="1">
                <a:solidFill>
                  <a:schemeClr val="lt1"/>
                </a:solidFill>
                <a:latin typeface="EB Garamond"/>
                <a:ea typeface="EB Garamond"/>
                <a:cs typeface="EB Garamond"/>
                <a:sym typeface="EB Garamond"/>
              </a:rPr>
              <a:t>Northeastern University Young Scholars Program (YSP) | June 22, 2026 - July 30, 2026</a:t>
            </a:r>
            <a:endParaRPr sz="900" b="1">
              <a:solidFill>
                <a:schemeClr val="lt1"/>
              </a:solidFill>
              <a:latin typeface="EB Garamond"/>
              <a:ea typeface="EB Garamond"/>
              <a:cs typeface="EB Garamond"/>
              <a:sym typeface="EB Garamon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30"/>
          <p:cNvSpPr txBox="1"/>
          <p:nvPr/>
        </p:nvSpPr>
        <p:spPr>
          <a:xfrm>
            <a:off x="19400" y="19400"/>
            <a:ext cx="9051300" cy="56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chemeClr val="dk1"/>
                </a:solidFill>
                <a:latin typeface="Times New Roman"/>
                <a:ea typeface="Times New Roman"/>
                <a:cs typeface="Times New Roman"/>
                <a:sym typeface="Times New Roman"/>
              </a:rPr>
              <a:t>Identifying Artifacts: Shading</a:t>
            </a:r>
            <a:endParaRPr sz="3000" b="1">
              <a:solidFill>
                <a:schemeClr val="dk1"/>
              </a:solidFill>
              <a:latin typeface="Times New Roman"/>
              <a:ea typeface="Times New Roman"/>
              <a:cs typeface="Times New Roman"/>
              <a:sym typeface="Times New Roman"/>
            </a:endParaRPr>
          </a:p>
        </p:txBody>
      </p:sp>
      <p:cxnSp>
        <p:nvCxnSpPr>
          <p:cNvPr id="260" name="Google Shape;260;p30"/>
          <p:cNvCxnSpPr/>
          <p:nvPr/>
        </p:nvCxnSpPr>
        <p:spPr>
          <a:xfrm>
            <a:off x="6475" y="656325"/>
            <a:ext cx="9148200" cy="0"/>
          </a:xfrm>
          <a:prstGeom prst="straightConnector1">
            <a:avLst/>
          </a:prstGeom>
          <a:noFill/>
          <a:ln w="9525" cap="flat" cmpd="sng">
            <a:solidFill>
              <a:schemeClr val="accent1"/>
            </a:solidFill>
            <a:prstDash val="solid"/>
            <a:round/>
            <a:headEnd type="none" w="med" len="med"/>
            <a:tailEnd type="none" w="med" len="med"/>
          </a:ln>
        </p:spPr>
      </p:cxnSp>
      <p:sp>
        <p:nvSpPr>
          <p:cNvPr id="261" name="Google Shape;261;p30"/>
          <p:cNvSpPr/>
          <p:nvPr/>
        </p:nvSpPr>
        <p:spPr>
          <a:xfrm>
            <a:off x="563395" y="820763"/>
            <a:ext cx="2192400" cy="986700"/>
          </a:xfrm>
          <a:prstGeom prst="rect">
            <a:avLst/>
          </a:prstGeom>
          <a:solidFill>
            <a:schemeClr val="lt1"/>
          </a:solidFill>
          <a:ln w="9525" cap="flat" cmpd="sng">
            <a:solidFill>
              <a:srgbClr val="99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Times New Roman"/>
                <a:ea typeface="Times New Roman"/>
                <a:cs typeface="Times New Roman"/>
                <a:sym typeface="Times New Roman"/>
              </a:rPr>
              <a:t>Shading:</a:t>
            </a:r>
            <a:endParaRPr b="1">
              <a:latin typeface="Times New Roman"/>
              <a:ea typeface="Times New Roman"/>
              <a:cs typeface="Times New Roman"/>
              <a:sym typeface="Times New Roman"/>
            </a:endParaRPr>
          </a:p>
          <a:p>
            <a:pPr marL="0" lvl="0" indent="0" algn="ctr" rtl="0">
              <a:spcBef>
                <a:spcPts val="0"/>
              </a:spcBef>
              <a:spcAft>
                <a:spcPts val="0"/>
              </a:spcAft>
              <a:buNone/>
            </a:pPr>
            <a:r>
              <a:rPr lang="en" sz="1200">
                <a:latin typeface="Times New Roman"/>
                <a:ea typeface="Times New Roman"/>
                <a:cs typeface="Times New Roman"/>
                <a:sym typeface="Times New Roman"/>
              </a:rPr>
              <a:t>Scanner artifact from improper image </a:t>
            </a:r>
            <a:r>
              <a:rPr lang="en" sz="1200" b="1">
                <a:latin typeface="Times New Roman"/>
                <a:ea typeface="Times New Roman"/>
                <a:cs typeface="Times New Roman"/>
                <a:sym typeface="Times New Roman"/>
              </a:rPr>
              <a:t>processing</a:t>
            </a:r>
            <a:endParaRPr sz="1200" b="1">
              <a:latin typeface="Times New Roman"/>
              <a:ea typeface="Times New Roman"/>
              <a:cs typeface="Times New Roman"/>
              <a:sym typeface="Times New Roman"/>
            </a:endParaRPr>
          </a:p>
        </p:txBody>
      </p:sp>
      <p:grpSp>
        <p:nvGrpSpPr>
          <p:cNvPr id="262" name="Google Shape;262;p30"/>
          <p:cNvGrpSpPr/>
          <p:nvPr/>
        </p:nvGrpSpPr>
        <p:grpSpPr>
          <a:xfrm>
            <a:off x="3387413" y="940234"/>
            <a:ext cx="5378700" cy="3569644"/>
            <a:chOff x="3287150" y="1012638"/>
            <a:chExt cx="5378700" cy="3569644"/>
          </a:xfrm>
        </p:grpSpPr>
        <p:sp>
          <p:nvSpPr>
            <p:cNvPr id="263" name="Google Shape;263;p30"/>
            <p:cNvSpPr/>
            <p:nvPr/>
          </p:nvSpPr>
          <p:spPr>
            <a:xfrm>
              <a:off x="3287225" y="1012638"/>
              <a:ext cx="4449300" cy="1751400"/>
            </a:xfrm>
            <a:prstGeom prst="roundRect">
              <a:avLst>
                <a:gd name="adj" fmla="val 10688"/>
              </a:avLst>
            </a:prstGeom>
            <a:solidFill>
              <a:srgbClr val="D9EAD3"/>
            </a:solidFill>
            <a:ln w="11000" cap="flat" cmpd="sng">
              <a:solidFill>
                <a:srgbClr val="1A1A1A"/>
              </a:solidFill>
              <a:prstDash val="solid"/>
              <a:round/>
              <a:headEnd type="none" w="sm" len="sm"/>
              <a:tailEnd type="none" w="sm" len="sm"/>
            </a:ln>
          </p:spPr>
          <p:txBody>
            <a:bodyPr spcFirstLastPara="1" wrap="square" lIns="105575" tIns="105575" rIns="105575" bIns="105575" anchor="ctr" anchorCtr="0">
              <a:noAutofit/>
            </a:bodyPr>
            <a:lstStyle/>
            <a:p>
              <a:pPr marL="0" lvl="0" indent="0" algn="ctr" rtl="0">
                <a:spcBef>
                  <a:spcPts val="0"/>
                </a:spcBef>
                <a:spcAft>
                  <a:spcPts val="0"/>
                </a:spcAft>
                <a:buNone/>
              </a:pPr>
              <a:endParaRPr sz="1155" b="1">
                <a:latin typeface="Lato"/>
                <a:ea typeface="Lato"/>
                <a:cs typeface="Lato"/>
                <a:sym typeface="Lato"/>
              </a:endParaRPr>
            </a:p>
          </p:txBody>
        </p:sp>
        <p:sp>
          <p:nvSpPr>
            <p:cNvPr id="264" name="Google Shape;264;p30"/>
            <p:cNvSpPr/>
            <p:nvPr/>
          </p:nvSpPr>
          <p:spPr>
            <a:xfrm>
              <a:off x="3287150" y="2830882"/>
              <a:ext cx="4449300" cy="1751400"/>
            </a:xfrm>
            <a:prstGeom prst="roundRect">
              <a:avLst>
                <a:gd name="adj" fmla="val 9746"/>
              </a:avLst>
            </a:prstGeom>
            <a:solidFill>
              <a:srgbClr val="F4CCCC"/>
            </a:solidFill>
            <a:ln w="10900" cap="flat" cmpd="sng">
              <a:solidFill>
                <a:srgbClr val="1A1A1A"/>
              </a:solidFill>
              <a:prstDash val="solid"/>
              <a:round/>
              <a:headEnd type="none" w="sm" len="sm"/>
              <a:tailEnd type="none" w="sm" len="sm"/>
            </a:ln>
          </p:spPr>
          <p:txBody>
            <a:bodyPr spcFirstLastPara="1" wrap="square" lIns="104675" tIns="104675" rIns="104675" bIns="104675" anchor="ctr" anchorCtr="0">
              <a:noAutofit/>
            </a:bodyPr>
            <a:lstStyle/>
            <a:p>
              <a:pPr marL="0" lvl="0" indent="0" algn="l" rtl="0">
                <a:spcBef>
                  <a:spcPts val="0"/>
                </a:spcBef>
                <a:spcAft>
                  <a:spcPts val="0"/>
                </a:spcAft>
                <a:buNone/>
              </a:pPr>
              <a:endParaRPr sz="1145" b="1">
                <a:latin typeface="Lato"/>
                <a:ea typeface="Lato"/>
                <a:cs typeface="Lato"/>
                <a:sym typeface="Lato"/>
              </a:endParaRPr>
            </a:p>
          </p:txBody>
        </p:sp>
        <p:pic>
          <p:nvPicPr>
            <p:cNvPr id="265" name="Google Shape;265;p30"/>
            <p:cNvPicPr preferRelativeResize="0"/>
            <p:nvPr/>
          </p:nvPicPr>
          <p:blipFill rotWithShape="1">
            <a:blip r:embed="rId3">
              <a:alphaModFix/>
            </a:blip>
            <a:srcRect t="3902" b="13603"/>
            <a:stretch/>
          </p:blipFill>
          <p:spPr>
            <a:xfrm>
              <a:off x="3388975" y="1085404"/>
              <a:ext cx="1304675" cy="1594800"/>
            </a:xfrm>
            <a:prstGeom prst="rect">
              <a:avLst/>
            </a:prstGeom>
            <a:noFill/>
            <a:ln>
              <a:noFill/>
            </a:ln>
          </p:spPr>
        </p:pic>
        <p:pic>
          <p:nvPicPr>
            <p:cNvPr id="266" name="Google Shape;266;p30"/>
            <p:cNvPicPr preferRelativeResize="0"/>
            <p:nvPr/>
          </p:nvPicPr>
          <p:blipFill rotWithShape="1">
            <a:blip r:embed="rId4">
              <a:alphaModFix/>
            </a:blip>
            <a:srcRect l="1690" t="1272" r="1204" b="15582"/>
            <a:stretch/>
          </p:blipFill>
          <p:spPr>
            <a:xfrm>
              <a:off x="3388950" y="2898704"/>
              <a:ext cx="1304725" cy="1594800"/>
            </a:xfrm>
            <a:prstGeom prst="rect">
              <a:avLst/>
            </a:prstGeom>
            <a:noFill/>
            <a:ln>
              <a:noFill/>
            </a:ln>
          </p:spPr>
        </p:pic>
        <p:sp>
          <p:nvSpPr>
            <p:cNvPr id="267" name="Google Shape;267;p30"/>
            <p:cNvSpPr/>
            <p:nvPr/>
          </p:nvSpPr>
          <p:spPr>
            <a:xfrm>
              <a:off x="3673054" y="3121325"/>
              <a:ext cx="700500" cy="288600"/>
            </a:xfrm>
            <a:prstGeom prst="rect">
              <a:avLst/>
            </a:prstGeom>
            <a:noFill/>
            <a:ln w="21975" cap="flat" cmpd="sng">
              <a:solidFill>
                <a:srgbClr val="FF0000"/>
              </a:solidFill>
              <a:prstDash val="solid"/>
              <a:round/>
              <a:headEnd type="none" w="sm" len="sm"/>
              <a:tailEnd type="none" w="sm" len="sm"/>
            </a:ln>
          </p:spPr>
          <p:txBody>
            <a:bodyPr spcFirstLastPara="1" wrap="square" lIns="142700" tIns="142700" rIns="142700" bIns="142700" anchor="ctr" anchorCtr="0">
              <a:noAutofit/>
            </a:bodyPr>
            <a:lstStyle/>
            <a:p>
              <a:pPr marL="0" lvl="0" indent="0" algn="ctr" rtl="0">
                <a:spcBef>
                  <a:spcPts val="0"/>
                </a:spcBef>
                <a:spcAft>
                  <a:spcPts val="0"/>
                </a:spcAft>
                <a:buNone/>
              </a:pPr>
              <a:endParaRPr sz="2185">
                <a:latin typeface="Lato"/>
                <a:ea typeface="Lato"/>
                <a:cs typeface="Lato"/>
                <a:sym typeface="Lato"/>
              </a:endParaRPr>
            </a:p>
          </p:txBody>
        </p:sp>
        <p:pic>
          <p:nvPicPr>
            <p:cNvPr id="268" name="Google Shape;268;p30"/>
            <p:cNvPicPr preferRelativeResize="0"/>
            <p:nvPr/>
          </p:nvPicPr>
          <p:blipFill rotWithShape="1">
            <a:blip r:embed="rId5">
              <a:alphaModFix/>
            </a:blip>
            <a:srcRect l="-1180" t="1281" r="1180" b="56019"/>
            <a:stretch/>
          </p:blipFill>
          <p:spPr>
            <a:xfrm>
              <a:off x="4776900" y="1085404"/>
              <a:ext cx="1362900" cy="1594798"/>
            </a:xfrm>
            <a:prstGeom prst="rect">
              <a:avLst/>
            </a:prstGeom>
            <a:noFill/>
            <a:ln>
              <a:noFill/>
            </a:ln>
          </p:spPr>
        </p:pic>
        <p:pic>
          <p:nvPicPr>
            <p:cNvPr id="269" name="Google Shape;269;p30"/>
            <p:cNvPicPr preferRelativeResize="0"/>
            <p:nvPr/>
          </p:nvPicPr>
          <p:blipFill rotWithShape="1">
            <a:blip r:embed="rId5">
              <a:alphaModFix/>
            </a:blip>
            <a:srcRect l="4369" t="60713" r="8773" b="3300"/>
            <a:stretch/>
          </p:blipFill>
          <p:spPr>
            <a:xfrm>
              <a:off x="6253500" y="1085405"/>
              <a:ext cx="1404424" cy="1594798"/>
            </a:xfrm>
            <a:prstGeom prst="rect">
              <a:avLst/>
            </a:prstGeom>
            <a:noFill/>
            <a:ln>
              <a:noFill/>
            </a:ln>
          </p:spPr>
        </p:pic>
        <p:sp>
          <p:nvSpPr>
            <p:cNvPr id="270" name="Google Shape;270;p30"/>
            <p:cNvSpPr/>
            <p:nvPr/>
          </p:nvSpPr>
          <p:spPr>
            <a:xfrm>
              <a:off x="7839650" y="1652104"/>
              <a:ext cx="826200" cy="472500"/>
            </a:xfrm>
            <a:prstGeom prst="roundRect">
              <a:avLst>
                <a:gd name="adj" fmla="val 16667"/>
              </a:avLst>
            </a:prstGeom>
            <a:solidFill>
              <a:srgbClr val="D9EAD3"/>
            </a:solidFill>
            <a:ln w="11550" cap="flat" cmpd="sng">
              <a:solidFill>
                <a:srgbClr val="1A1A1A"/>
              </a:solidFill>
              <a:prstDash val="solid"/>
              <a:round/>
              <a:headEnd type="none" w="sm" len="sm"/>
              <a:tailEnd type="none" w="sm" len="sm"/>
            </a:ln>
          </p:spPr>
          <p:txBody>
            <a:bodyPr spcFirstLastPara="1" wrap="square" lIns="110825" tIns="110825" rIns="110825" bIns="110825" anchor="ctr" anchorCtr="0">
              <a:noAutofit/>
            </a:bodyPr>
            <a:lstStyle/>
            <a:p>
              <a:pPr marL="0" lvl="0" indent="0" algn="ctr" rtl="0">
                <a:spcBef>
                  <a:spcPts val="0"/>
                </a:spcBef>
                <a:spcAft>
                  <a:spcPts val="0"/>
                </a:spcAft>
                <a:buNone/>
              </a:pPr>
              <a:r>
                <a:rPr lang="en" sz="1212" b="1">
                  <a:latin typeface="Lato"/>
                  <a:ea typeface="Lato"/>
                  <a:cs typeface="Lato"/>
                  <a:sym typeface="Lato"/>
                </a:rPr>
                <a:t>Usable data</a:t>
              </a:r>
              <a:endParaRPr sz="1212" b="1">
                <a:latin typeface="Lato"/>
                <a:ea typeface="Lato"/>
                <a:cs typeface="Lato"/>
                <a:sym typeface="Lato"/>
              </a:endParaRPr>
            </a:p>
          </p:txBody>
        </p:sp>
        <p:pic>
          <p:nvPicPr>
            <p:cNvPr id="271" name="Google Shape;271;p30"/>
            <p:cNvPicPr preferRelativeResize="0"/>
            <p:nvPr/>
          </p:nvPicPr>
          <p:blipFill rotWithShape="1">
            <a:blip r:embed="rId6">
              <a:alphaModFix/>
            </a:blip>
            <a:srcRect l="5892" t="60840" r="6566" b="5355"/>
            <a:stretch/>
          </p:blipFill>
          <p:spPr>
            <a:xfrm>
              <a:off x="6253525" y="2898704"/>
              <a:ext cx="1404400" cy="1594802"/>
            </a:xfrm>
            <a:prstGeom prst="rect">
              <a:avLst/>
            </a:prstGeom>
            <a:noFill/>
            <a:ln>
              <a:noFill/>
            </a:ln>
          </p:spPr>
        </p:pic>
        <p:pic>
          <p:nvPicPr>
            <p:cNvPr id="272" name="Google Shape;272;p30"/>
            <p:cNvPicPr preferRelativeResize="0"/>
            <p:nvPr/>
          </p:nvPicPr>
          <p:blipFill rotWithShape="1">
            <a:blip r:embed="rId6">
              <a:alphaModFix/>
            </a:blip>
            <a:srcRect l="4155" t="4343" r="4127" b="59159"/>
            <a:stretch/>
          </p:blipFill>
          <p:spPr>
            <a:xfrm>
              <a:off x="4792175" y="2904554"/>
              <a:ext cx="1362825" cy="1594802"/>
            </a:xfrm>
            <a:prstGeom prst="rect">
              <a:avLst/>
            </a:prstGeom>
            <a:noFill/>
            <a:ln>
              <a:noFill/>
            </a:ln>
          </p:spPr>
        </p:pic>
        <p:sp>
          <p:nvSpPr>
            <p:cNvPr id="273" name="Google Shape;273;p30"/>
            <p:cNvSpPr/>
            <p:nvPr/>
          </p:nvSpPr>
          <p:spPr>
            <a:xfrm>
              <a:off x="7839650" y="3470329"/>
              <a:ext cx="826200" cy="472500"/>
            </a:xfrm>
            <a:prstGeom prst="roundRect">
              <a:avLst>
                <a:gd name="adj" fmla="val 16667"/>
              </a:avLst>
            </a:prstGeom>
            <a:solidFill>
              <a:srgbClr val="F4CCCC"/>
            </a:solidFill>
            <a:ln w="11450" cap="flat" cmpd="sng">
              <a:solidFill>
                <a:srgbClr val="1A1A1A"/>
              </a:solidFill>
              <a:prstDash val="solid"/>
              <a:round/>
              <a:headEnd type="none" w="sm" len="sm"/>
              <a:tailEnd type="none" w="sm" len="sm"/>
            </a:ln>
          </p:spPr>
          <p:txBody>
            <a:bodyPr spcFirstLastPara="1" wrap="square" lIns="109875" tIns="109875" rIns="109875" bIns="109875" anchor="ctr" anchorCtr="0">
              <a:noAutofit/>
            </a:bodyPr>
            <a:lstStyle/>
            <a:p>
              <a:pPr marL="0" lvl="0" indent="0" algn="ctr" rtl="0">
                <a:spcBef>
                  <a:spcPts val="0"/>
                </a:spcBef>
                <a:spcAft>
                  <a:spcPts val="0"/>
                </a:spcAft>
                <a:buNone/>
              </a:pPr>
              <a:r>
                <a:rPr lang="en" sz="1202" b="1">
                  <a:latin typeface="Lato"/>
                  <a:ea typeface="Lato"/>
                  <a:cs typeface="Lato"/>
                  <a:sym typeface="Lato"/>
                </a:rPr>
                <a:t>Needs removal</a:t>
              </a:r>
              <a:endParaRPr sz="1202" b="1">
                <a:latin typeface="Lato"/>
                <a:ea typeface="Lato"/>
                <a:cs typeface="Lato"/>
                <a:sym typeface="Lato"/>
              </a:endParaRPr>
            </a:p>
          </p:txBody>
        </p:sp>
        <p:sp>
          <p:nvSpPr>
            <p:cNvPr id="274" name="Google Shape;274;p30"/>
            <p:cNvSpPr/>
            <p:nvPr/>
          </p:nvSpPr>
          <p:spPr>
            <a:xfrm>
              <a:off x="5239686" y="3610596"/>
              <a:ext cx="491400" cy="288600"/>
            </a:xfrm>
            <a:prstGeom prst="rect">
              <a:avLst/>
            </a:prstGeom>
            <a:noFill/>
            <a:ln w="21975" cap="flat" cmpd="sng">
              <a:solidFill>
                <a:srgbClr val="FF0000"/>
              </a:solidFill>
              <a:prstDash val="solid"/>
              <a:round/>
              <a:headEnd type="none" w="sm" len="sm"/>
              <a:tailEnd type="none" w="sm" len="sm"/>
            </a:ln>
          </p:spPr>
          <p:txBody>
            <a:bodyPr spcFirstLastPara="1" wrap="square" lIns="142700" tIns="142700" rIns="142700" bIns="142700" anchor="ctr" anchorCtr="0">
              <a:noAutofit/>
            </a:bodyPr>
            <a:lstStyle/>
            <a:p>
              <a:pPr marL="0" lvl="0" indent="0" algn="ctr" rtl="0">
                <a:spcBef>
                  <a:spcPts val="0"/>
                </a:spcBef>
                <a:spcAft>
                  <a:spcPts val="0"/>
                </a:spcAft>
                <a:buNone/>
              </a:pPr>
              <a:endParaRPr sz="2185">
                <a:latin typeface="Lato"/>
                <a:ea typeface="Lato"/>
                <a:cs typeface="Lato"/>
                <a:sym typeface="Lato"/>
              </a:endParaRPr>
            </a:p>
          </p:txBody>
        </p:sp>
        <p:sp>
          <p:nvSpPr>
            <p:cNvPr id="275" name="Google Shape;275;p30"/>
            <p:cNvSpPr/>
            <p:nvPr/>
          </p:nvSpPr>
          <p:spPr>
            <a:xfrm>
              <a:off x="5767388" y="3850054"/>
              <a:ext cx="169200" cy="330000"/>
            </a:xfrm>
            <a:prstGeom prst="rect">
              <a:avLst/>
            </a:prstGeom>
            <a:noFill/>
            <a:ln w="21975" cap="flat" cmpd="sng">
              <a:solidFill>
                <a:srgbClr val="FF0000"/>
              </a:solidFill>
              <a:prstDash val="solid"/>
              <a:round/>
              <a:headEnd type="none" w="sm" len="sm"/>
              <a:tailEnd type="none" w="sm" len="sm"/>
            </a:ln>
          </p:spPr>
          <p:txBody>
            <a:bodyPr spcFirstLastPara="1" wrap="square" lIns="142700" tIns="142700" rIns="142700" bIns="142700" anchor="ctr" anchorCtr="0">
              <a:noAutofit/>
            </a:bodyPr>
            <a:lstStyle/>
            <a:p>
              <a:pPr marL="0" lvl="0" indent="0" algn="ctr" rtl="0">
                <a:spcBef>
                  <a:spcPts val="0"/>
                </a:spcBef>
                <a:spcAft>
                  <a:spcPts val="0"/>
                </a:spcAft>
                <a:buNone/>
              </a:pPr>
              <a:endParaRPr sz="2185">
                <a:latin typeface="Lato"/>
                <a:ea typeface="Lato"/>
                <a:cs typeface="Lato"/>
                <a:sym typeface="Lato"/>
              </a:endParaRPr>
            </a:p>
          </p:txBody>
        </p:sp>
        <p:sp>
          <p:nvSpPr>
            <p:cNvPr id="276" name="Google Shape;276;p30"/>
            <p:cNvSpPr/>
            <p:nvPr/>
          </p:nvSpPr>
          <p:spPr>
            <a:xfrm>
              <a:off x="5026813" y="3852154"/>
              <a:ext cx="169200" cy="288600"/>
            </a:xfrm>
            <a:prstGeom prst="rect">
              <a:avLst/>
            </a:prstGeom>
            <a:noFill/>
            <a:ln w="21975" cap="flat" cmpd="sng">
              <a:solidFill>
                <a:srgbClr val="FF0000"/>
              </a:solidFill>
              <a:prstDash val="solid"/>
              <a:round/>
              <a:headEnd type="none" w="sm" len="sm"/>
              <a:tailEnd type="none" w="sm" len="sm"/>
            </a:ln>
          </p:spPr>
          <p:txBody>
            <a:bodyPr spcFirstLastPara="1" wrap="square" lIns="142700" tIns="142700" rIns="142700" bIns="142700" anchor="ctr" anchorCtr="0">
              <a:noAutofit/>
            </a:bodyPr>
            <a:lstStyle/>
            <a:p>
              <a:pPr marL="0" lvl="0" indent="0" algn="ctr" rtl="0">
                <a:spcBef>
                  <a:spcPts val="0"/>
                </a:spcBef>
                <a:spcAft>
                  <a:spcPts val="0"/>
                </a:spcAft>
                <a:buNone/>
              </a:pPr>
              <a:endParaRPr sz="2185">
                <a:latin typeface="Lato"/>
                <a:ea typeface="Lato"/>
                <a:cs typeface="Lato"/>
                <a:sym typeface="Lato"/>
              </a:endParaRPr>
            </a:p>
          </p:txBody>
        </p:sp>
        <p:sp>
          <p:nvSpPr>
            <p:cNvPr id="277" name="Google Shape;277;p30"/>
            <p:cNvSpPr/>
            <p:nvPr/>
          </p:nvSpPr>
          <p:spPr>
            <a:xfrm>
              <a:off x="6712790" y="3585066"/>
              <a:ext cx="491400" cy="288600"/>
            </a:xfrm>
            <a:prstGeom prst="rect">
              <a:avLst/>
            </a:prstGeom>
            <a:noFill/>
            <a:ln w="21975" cap="flat" cmpd="sng">
              <a:solidFill>
                <a:srgbClr val="FF0000"/>
              </a:solidFill>
              <a:prstDash val="solid"/>
              <a:round/>
              <a:headEnd type="none" w="sm" len="sm"/>
              <a:tailEnd type="none" w="sm" len="sm"/>
            </a:ln>
          </p:spPr>
          <p:txBody>
            <a:bodyPr spcFirstLastPara="1" wrap="square" lIns="142700" tIns="142700" rIns="142700" bIns="142700" anchor="ctr" anchorCtr="0">
              <a:noAutofit/>
            </a:bodyPr>
            <a:lstStyle/>
            <a:p>
              <a:pPr marL="0" lvl="0" indent="0" algn="ctr" rtl="0">
                <a:spcBef>
                  <a:spcPts val="0"/>
                </a:spcBef>
                <a:spcAft>
                  <a:spcPts val="0"/>
                </a:spcAft>
                <a:buNone/>
              </a:pPr>
              <a:endParaRPr sz="2185">
                <a:latin typeface="Lato"/>
                <a:ea typeface="Lato"/>
                <a:cs typeface="Lato"/>
                <a:sym typeface="Lato"/>
              </a:endParaRPr>
            </a:p>
          </p:txBody>
        </p:sp>
      </p:grpSp>
      <p:sp>
        <p:nvSpPr>
          <p:cNvPr id="278" name="Google Shape;278;p30"/>
          <p:cNvSpPr/>
          <p:nvPr/>
        </p:nvSpPr>
        <p:spPr>
          <a:xfrm>
            <a:off x="373663" y="3918561"/>
            <a:ext cx="133800" cy="201000"/>
          </a:xfrm>
          <a:prstGeom prst="roundRect">
            <a:avLst>
              <a:gd name="adj" fmla="val 16667"/>
            </a:avLst>
          </a:prstGeom>
          <a:solidFill>
            <a:srgbClr val="E0666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
        <p:nvSpPr>
          <p:cNvPr id="279" name="Google Shape;279;p30"/>
          <p:cNvSpPr/>
          <p:nvPr/>
        </p:nvSpPr>
        <p:spPr>
          <a:xfrm>
            <a:off x="379750" y="3552891"/>
            <a:ext cx="133800" cy="201000"/>
          </a:xfrm>
          <a:prstGeom prst="roundRect">
            <a:avLst>
              <a:gd name="adj" fmla="val 16667"/>
            </a:avLst>
          </a:prstGeom>
          <a:solidFill>
            <a:srgbClr val="F6B26B"/>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
        <p:nvSpPr>
          <p:cNvPr id="280" name="Google Shape;280;p30"/>
          <p:cNvSpPr/>
          <p:nvPr/>
        </p:nvSpPr>
        <p:spPr>
          <a:xfrm>
            <a:off x="373663" y="3181135"/>
            <a:ext cx="133800" cy="201000"/>
          </a:xfrm>
          <a:prstGeom prst="roundRect">
            <a:avLst>
              <a:gd name="adj" fmla="val 16667"/>
            </a:avLst>
          </a:prstGeom>
          <a:solidFill>
            <a:srgbClr val="FFE59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
        <p:nvSpPr>
          <p:cNvPr id="281" name="Google Shape;281;p30"/>
          <p:cNvSpPr/>
          <p:nvPr/>
        </p:nvSpPr>
        <p:spPr>
          <a:xfrm>
            <a:off x="373663" y="2809378"/>
            <a:ext cx="133800" cy="201000"/>
          </a:xfrm>
          <a:prstGeom prst="roundRect">
            <a:avLst>
              <a:gd name="adj" fmla="val 16667"/>
            </a:avLst>
          </a:prstGeom>
          <a:solidFill>
            <a:srgbClr val="B6D7A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
        <p:nvSpPr>
          <p:cNvPr id="282" name="Google Shape;282;p30"/>
          <p:cNvSpPr/>
          <p:nvPr/>
        </p:nvSpPr>
        <p:spPr>
          <a:xfrm>
            <a:off x="373663" y="2437621"/>
            <a:ext cx="133800" cy="201000"/>
          </a:xfrm>
          <a:prstGeom prst="roundRect">
            <a:avLst>
              <a:gd name="adj" fmla="val 16667"/>
            </a:avLst>
          </a:prstGeom>
          <a:solidFill>
            <a:srgbClr val="6AA84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
        <p:nvSpPr>
          <p:cNvPr id="283" name="Google Shape;283;p30"/>
          <p:cNvSpPr txBox="1"/>
          <p:nvPr/>
        </p:nvSpPr>
        <p:spPr>
          <a:xfrm>
            <a:off x="312550" y="2363363"/>
            <a:ext cx="2995500" cy="133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Times New Roman"/>
                <a:ea typeface="Times New Roman"/>
                <a:cs typeface="Times New Roman"/>
                <a:sym typeface="Times New Roman"/>
              </a:rPr>
              <a:t>1 - Great: No artifacts</a:t>
            </a:r>
            <a:endParaRPr sz="1200">
              <a:latin typeface="Times New Roman"/>
              <a:ea typeface="Times New Roman"/>
              <a:cs typeface="Times New Roman"/>
              <a:sym typeface="Times New Roman"/>
            </a:endParaRPr>
          </a:p>
          <a:p>
            <a:pPr marL="0" lvl="0" indent="0" algn="l" rtl="0">
              <a:spcBef>
                <a:spcPts val="0"/>
              </a:spcBef>
              <a:spcAft>
                <a:spcPts val="0"/>
              </a:spcAft>
              <a:buNone/>
            </a:pPr>
            <a:endParaRPr sz="1200">
              <a:latin typeface="Times New Roman"/>
              <a:ea typeface="Times New Roman"/>
              <a:cs typeface="Times New Roman"/>
              <a:sym typeface="Times New Roman"/>
            </a:endParaRPr>
          </a:p>
          <a:p>
            <a:pPr marL="0" lvl="0" indent="0" algn="l" rtl="0">
              <a:spcBef>
                <a:spcPts val="0"/>
              </a:spcBef>
              <a:spcAft>
                <a:spcPts val="0"/>
              </a:spcAft>
              <a:buNone/>
            </a:pPr>
            <a:r>
              <a:rPr lang="en" sz="1200">
                <a:latin typeface="Times New Roman"/>
                <a:ea typeface="Times New Roman"/>
                <a:cs typeface="Times New Roman"/>
                <a:sym typeface="Times New Roman"/>
              </a:rPr>
              <a:t>2 - Pretty Good: subtle artifacts</a:t>
            </a:r>
            <a:endParaRPr sz="1200">
              <a:latin typeface="Times New Roman"/>
              <a:ea typeface="Times New Roman"/>
              <a:cs typeface="Times New Roman"/>
              <a:sym typeface="Times New Roman"/>
            </a:endParaRPr>
          </a:p>
          <a:p>
            <a:pPr marL="0" lvl="0" indent="0" algn="l" rtl="0">
              <a:spcBef>
                <a:spcPts val="0"/>
              </a:spcBef>
              <a:spcAft>
                <a:spcPts val="0"/>
              </a:spcAft>
              <a:buNone/>
            </a:pPr>
            <a:endParaRPr sz="1200">
              <a:latin typeface="Times New Roman"/>
              <a:ea typeface="Times New Roman"/>
              <a:cs typeface="Times New Roman"/>
              <a:sym typeface="Times New Roman"/>
            </a:endParaRPr>
          </a:p>
          <a:p>
            <a:pPr marL="0" lvl="0" indent="0" algn="l" rtl="0">
              <a:spcBef>
                <a:spcPts val="0"/>
              </a:spcBef>
              <a:spcAft>
                <a:spcPts val="0"/>
              </a:spcAft>
              <a:buNone/>
            </a:pPr>
            <a:r>
              <a:rPr lang="en" sz="1200">
                <a:latin typeface="Times New Roman"/>
                <a:ea typeface="Times New Roman"/>
                <a:cs typeface="Times New Roman"/>
                <a:sym typeface="Times New Roman"/>
              </a:rPr>
              <a:t>3 - Let’s Talk: Moderate artifacts to discuss</a:t>
            </a:r>
            <a:endParaRPr sz="1200">
              <a:latin typeface="Times New Roman"/>
              <a:ea typeface="Times New Roman"/>
              <a:cs typeface="Times New Roman"/>
              <a:sym typeface="Times New Roman"/>
            </a:endParaRPr>
          </a:p>
          <a:p>
            <a:pPr marL="0" lvl="0" indent="0" algn="l" rtl="0">
              <a:spcBef>
                <a:spcPts val="0"/>
              </a:spcBef>
              <a:spcAft>
                <a:spcPts val="0"/>
              </a:spcAft>
              <a:buNone/>
            </a:pPr>
            <a:endParaRPr sz="1200">
              <a:latin typeface="Times New Roman"/>
              <a:ea typeface="Times New Roman"/>
              <a:cs typeface="Times New Roman"/>
              <a:sym typeface="Times New Roman"/>
            </a:endParaRPr>
          </a:p>
          <a:p>
            <a:pPr marL="0" lvl="0" indent="0" algn="l" rtl="0">
              <a:spcBef>
                <a:spcPts val="0"/>
              </a:spcBef>
              <a:spcAft>
                <a:spcPts val="0"/>
              </a:spcAft>
              <a:buNone/>
            </a:pPr>
            <a:r>
              <a:rPr lang="en" sz="1200">
                <a:latin typeface="Times New Roman"/>
                <a:ea typeface="Times New Roman"/>
                <a:cs typeface="Times New Roman"/>
                <a:sym typeface="Times New Roman"/>
              </a:rPr>
              <a:t>4 - Severe: Noticeable deep artifacts</a:t>
            </a:r>
            <a:endParaRPr sz="1200">
              <a:latin typeface="Times New Roman"/>
              <a:ea typeface="Times New Roman"/>
              <a:cs typeface="Times New Roman"/>
              <a:sym typeface="Times New Roman"/>
            </a:endParaRPr>
          </a:p>
          <a:p>
            <a:pPr marL="0" lvl="0" indent="0" algn="l" rtl="0">
              <a:spcBef>
                <a:spcPts val="0"/>
              </a:spcBef>
              <a:spcAft>
                <a:spcPts val="0"/>
              </a:spcAft>
              <a:buNone/>
            </a:pPr>
            <a:endParaRPr sz="1200">
              <a:latin typeface="Times New Roman"/>
              <a:ea typeface="Times New Roman"/>
              <a:cs typeface="Times New Roman"/>
              <a:sym typeface="Times New Roman"/>
            </a:endParaRPr>
          </a:p>
          <a:p>
            <a:pPr marL="0" lvl="0" indent="0" algn="l" rtl="0">
              <a:spcBef>
                <a:spcPts val="0"/>
              </a:spcBef>
              <a:spcAft>
                <a:spcPts val="0"/>
              </a:spcAft>
              <a:buNone/>
            </a:pPr>
            <a:r>
              <a:rPr lang="en" sz="1200">
                <a:latin typeface="Times New Roman"/>
                <a:ea typeface="Times New Roman"/>
                <a:cs typeface="Times New Roman"/>
                <a:sym typeface="Times New Roman"/>
              </a:rPr>
              <a:t>5 - Very Severe: Prominent deep artifacts</a:t>
            </a:r>
            <a:endParaRPr sz="1200">
              <a:latin typeface="Times New Roman"/>
              <a:ea typeface="Times New Roman"/>
              <a:cs typeface="Times New Roman"/>
              <a:sym typeface="Times New Roman"/>
            </a:endParaRPr>
          </a:p>
        </p:txBody>
      </p:sp>
      <p:sp>
        <p:nvSpPr>
          <p:cNvPr id="284" name="Google Shape;284;p30"/>
          <p:cNvSpPr txBox="1"/>
          <p:nvPr/>
        </p:nvSpPr>
        <p:spPr>
          <a:xfrm>
            <a:off x="278851" y="2044336"/>
            <a:ext cx="2382300" cy="47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latin typeface="Times New Roman"/>
                <a:ea typeface="Times New Roman"/>
                <a:cs typeface="Times New Roman"/>
                <a:sym typeface="Times New Roman"/>
              </a:rPr>
              <a:t>Our Scale:</a:t>
            </a:r>
            <a:endParaRPr b="1">
              <a:latin typeface="Times New Roman"/>
              <a:ea typeface="Times New Roman"/>
              <a:cs typeface="Times New Roman"/>
              <a:sym typeface="Times New Roman"/>
            </a:endParaRPr>
          </a:p>
        </p:txBody>
      </p:sp>
      <p:sp>
        <p:nvSpPr>
          <p:cNvPr id="285" name="Google Shape;285;p30"/>
          <p:cNvSpPr/>
          <p:nvPr/>
        </p:nvSpPr>
        <p:spPr>
          <a:xfrm>
            <a:off x="268026" y="3801263"/>
            <a:ext cx="2736000" cy="4362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Barlow"/>
              <a:ea typeface="Barlow"/>
              <a:cs typeface="Barlow"/>
              <a:sym typeface="Barlow"/>
            </a:endParaRPr>
          </a:p>
        </p:txBody>
      </p:sp>
      <p:sp>
        <p:nvSpPr>
          <p:cNvPr id="286" name="Google Shape;286;p30"/>
          <p:cNvSpPr/>
          <p:nvPr/>
        </p:nvSpPr>
        <p:spPr>
          <a:xfrm>
            <a:off x="5151389" y="702987"/>
            <a:ext cx="760800" cy="175800"/>
          </a:xfrm>
          <a:prstGeom prst="roundRect">
            <a:avLst>
              <a:gd name="adj" fmla="val 16667"/>
            </a:avLst>
          </a:prstGeom>
          <a:solidFill>
            <a:srgbClr val="C9DAF8"/>
          </a:solidFill>
          <a:ln w="7575" cap="flat" cmpd="sng">
            <a:solidFill>
              <a:srgbClr val="1A1A1A"/>
            </a:solidFill>
            <a:prstDash val="solid"/>
            <a:round/>
            <a:headEnd type="none" w="sm" len="sm"/>
            <a:tailEnd type="none" w="sm" len="sm"/>
          </a:ln>
          <a:effectLst>
            <a:outerShdw blurRad="18176" dist="6059" dir="5400000" algn="bl" rotWithShape="0">
              <a:srgbClr val="000000">
                <a:alpha val="50000"/>
              </a:srgbClr>
            </a:outerShdw>
          </a:effectLst>
        </p:spPr>
        <p:txBody>
          <a:bodyPr spcFirstLastPara="1" wrap="square" lIns="72700" tIns="72700" rIns="72700" bIns="72700" anchor="ctr" anchorCtr="0">
            <a:noAutofit/>
          </a:bodyPr>
          <a:lstStyle/>
          <a:p>
            <a:pPr marL="0" lvl="0" indent="0" algn="ctr" rtl="0">
              <a:spcBef>
                <a:spcPts val="0"/>
              </a:spcBef>
              <a:spcAft>
                <a:spcPts val="0"/>
              </a:spcAft>
              <a:buNone/>
            </a:pPr>
            <a:r>
              <a:rPr lang="en" sz="759" b="1">
                <a:latin typeface="Lato"/>
                <a:ea typeface="Lato"/>
                <a:cs typeface="Lato"/>
                <a:sym typeface="Lato"/>
              </a:rPr>
              <a:t>Coronal view</a:t>
            </a:r>
            <a:endParaRPr sz="759" b="1">
              <a:latin typeface="Lato"/>
              <a:ea typeface="Lato"/>
              <a:cs typeface="Lato"/>
              <a:sym typeface="Lato"/>
            </a:endParaRPr>
          </a:p>
        </p:txBody>
      </p:sp>
      <p:sp>
        <p:nvSpPr>
          <p:cNvPr id="287" name="Google Shape;287;p30"/>
          <p:cNvSpPr/>
          <p:nvPr/>
        </p:nvSpPr>
        <p:spPr>
          <a:xfrm>
            <a:off x="3788303" y="701337"/>
            <a:ext cx="777000" cy="179100"/>
          </a:xfrm>
          <a:prstGeom prst="roundRect">
            <a:avLst>
              <a:gd name="adj" fmla="val 16667"/>
            </a:avLst>
          </a:prstGeom>
          <a:solidFill>
            <a:srgbClr val="D9EAD3"/>
          </a:solidFill>
          <a:ln w="7575" cap="flat" cmpd="sng">
            <a:solidFill>
              <a:srgbClr val="1A1A1A"/>
            </a:solidFill>
            <a:prstDash val="solid"/>
            <a:round/>
            <a:headEnd type="none" w="sm" len="sm"/>
            <a:tailEnd type="none" w="sm" len="sm"/>
          </a:ln>
          <a:effectLst>
            <a:outerShdw blurRad="18176" dist="6059" dir="5400000" algn="bl" rotWithShape="0">
              <a:srgbClr val="000000">
                <a:alpha val="50000"/>
              </a:srgbClr>
            </a:outerShdw>
          </a:effectLst>
        </p:spPr>
        <p:txBody>
          <a:bodyPr spcFirstLastPara="1" wrap="square" lIns="72700" tIns="72700" rIns="72700" bIns="72700" anchor="ctr" anchorCtr="0">
            <a:noAutofit/>
          </a:bodyPr>
          <a:lstStyle/>
          <a:p>
            <a:pPr marL="0" lvl="0" indent="0" algn="ctr" rtl="0">
              <a:spcBef>
                <a:spcPts val="0"/>
              </a:spcBef>
              <a:spcAft>
                <a:spcPts val="0"/>
              </a:spcAft>
              <a:buNone/>
            </a:pPr>
            <a:r>
              <a:rPr lang="en" sz="795" b="1">
                <a:latin typeface="Lato"/>
                <a:ea typeface="Lato"/>
                <a:cs typeface="Lato"/>
                <a:sym typeface="Lato"/>
              </a:rPr>
              <a:t>Axial view</a:t>
            </a:r>
            <a:endParaRPr sz="795" b="1">
              <a:latin typeface="Lato"/>
              <a:ea typeface="Lato"/>
              <a:cs typeface="Lato"/>
              <a:sym typeface="Lato"/>
            </a:endParaRPr>
          </a:p>
        </p:txBody>
      </p:sp>
      <p:sp>
        <p:nvSpPr>
          <p:cNvPr id="288" name="Google Shape;288;p30"/>
          <p:cNvSpPr/>
          <p:nvPr/>
        </p:nvSpPr>
        <p:spPr>
          <a:xfrm>
            <a:off x="6679115" y="705537"/>
            <a:ext cx="737700" cy="170700"/>
          </a:xfrm>
          <a:prstGeom prst="roundRect">
            <a:avLst>
              <a:gd name="adj" fmla="val 16667"/>
            </a:avLst>
          </a:prstGeom>
          <a:solidFill>
            <a:srgbClr val="F4CCCC"/>
          </a:solidFill>
          <a:ln w="7350" cap="flat" cmpd="sng">
            <a:solidFill>
              <a:srgbClr val="1A1A1A"/>
            </a:solidFill>
            <a:prstDash val="solid"/>
            <a:round/>
            <a:headEnd type="none" w="sm" len="sm"/>
            <a:tailEnd type="none" w="sm" len="sm"/>
          </a:ln>
          <a:effectLst>
            <a:outerShdw blurRad="17632" dist="5877" dir="5400000" algn="bl" rotWithShape="0">
              <a:srgbClr val="000000">
                <a:alpha val="50000"/>
              </a:srgbClr>
            </a:outerShdw>
          </a:effectLst>
        </p:spPr>
        <p:txBody>
          <a:bodyPr spcFirstLastPara="1" wrap="square" lIns="70500" tIns="70500" rIns="70500" bIns="70500" anchor="ctr" anchorCtr="0">
            <a:noAutofit/>
          </a:bodyPr>
          <a:lstStyle/>
          <a:p>
            <a:pPr marL="0" lvl="0" indent="0" algn="ctr" rtl="0">
              <a:spcBef>
                <a:spcPts val="0"/>
              </a:spcBef>
              <a:spcAft>
                <a:spcPts val="0"/>
              </a:spcAft>
              <a:buNone/>
            </a:pPr>
            <a:r>
              <a:rPr lang="en" sz="771" b="1">
                <a:latin typeface="Lato"/>
                <a:ea typeface="Lato"/>
                <a:cs typeface="Lato"/>
                <a:sym typeface="Lato"/>
              </a:rPr>
              <a:t>Sagittal view</a:t>
            </a:r>
            <a:endParaRPr sz="771" b="1">
              <a:latin typeface="Lato"/>
              <a:ea typeface="Lato"/>
              <a:cs typeface="Lato"/>
              <a:sym typeface="Lato"/>
            </a:endParaRPr>
          </a:p>
        </p:txBody>
      </p:sp>
      <p:sp>
        <p:nvSpPr>
          <p:cNvPr id="289" name="Google Shape;289;p30"/>
          <p:cNvSpPr txBox="1"/>
          <p:nvPr/>
        </p:nvSpPr>
        <p:spPr>
          <a:xfrm>
            <a:off x="4810450" y="4442253"/>
            <a:ext cx="3531300" cy="37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b="1">
                <a:latin typeface="Times New Roman"/>
                <a:ea typeface="Times New Roman"/>
                <a:cs typeface="Times New Roman"/>
                <a:sym typeface="Times New Roman"/>
              </a:rPr>
              <a:t>Figure 7: </a:t>
            </a:r>
            <a:r>
              <a:rPr lang="en" sz="1000">
                <a:latin typeface="Times New Roman"/>
                <a:ea typeface="Times New Roman"/>
                <a:cs typeface="Times New Roman"/>
                <a:sym typeface="Times New Roman"/>
              </a:rPr>
              <a:t>Shading artifacts</a:t>
            </a:r>
            <a:endParaRPr sz="1000">
              <a:latin typeface="Times New Roman"/>
              <a:ea typeface="Times New Roman"/>
              <a:cs typeface="Times New Roman"/>
              <a:sym typeface="Times New Roman"/>
            </a:endParaRPr>
          </a:p>
        </p:txBody>
      </p:sp>
      <p:sp>
        <p:nvSpPr>
          <p:cNvPr id="290" name="Google Shape;290;p30"/>
          <p:cNvSpPr txBox="1"/>
          <p:nvPr/>
        </p:nvSpPr>
        <p:spPr>
          <a:xfrm>
            <a:off x="0" y="4715100"/>
            <a:ext cx="8750400" cy="47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chemeClr val="lt1"/>
                </a:solidFill>
                <a:latin typeface="EB Garamond"/>
                <a:ea typeface="EB Garamond"/>
                <a:cs typeface="EB Garamond"/>
                <a:sym typeface="EB Garamond"/>
              </a:rPr>
              <a:t>Assessing Quality Control of MRI-based Measurements of Iron in Subcortical Structures for Adolescent Learning</a:t>
            </a:r>
            <a:endParaRPr sz="900" b="1">
              <a:solidFill>
                <a:schemeClr val="lt1"/>
              </a:solidFill>
              <a:latin typeface="EB Garamond"/>
              <a:ea typeface="EB Garamond"/>
              <a:cs typeface="EB Garamond"/>
              <a:sym typeface="EB Garamond"/>
            </a:endParaRPr>
          </a:p>
          <a:p>
            <a:pPr marL="0" lvl="0" indent="0" algn="l" rtl="0">
              <a:spcBef>
                <a:spcPts val="0"/>
              </a:spcBef>
              <a:spcAft>
                <a:spcPts val="0"/>
              </a:spcAft>
              <a:buNone/>
            </a:pPr>
            <a:r>
              <a:rPr lang="en" sz="900" b="1">
                <a:solidFill>
                  <a:schemeClr val="lt1"/>
                </a:solidFill>
                <a:latin typeface="EB Garamond"/>
                <a:ea typeface="EB Garamond"/>
                <a:cs typeface="EB Garamond"/>
                <a:sym typeface="EB Garamond"/>
              </a:rPr>
              <a:t>Northeastern University Young Scholars Program (YSP) | June 22, 2026 - July 30, 2026</a:t>
            </a:r>
            <a:endParaRPr sz="900" b="1">
              <a:solidFill>
                <a:schemeClr val="lt1"/>
              </a:solidFill>
              <a:latin typeface="EB Garamond"/>
              <a:ea typeface="EB Garamond"/>
              <a:cs typeface="EB Garamond"/>
              <a:sym typeface="EB Garamon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31"/>
          <p:cNvSpPr txBox="1"/>
          <p:nvPr/>
        </p:nvSpPr>
        <p:spPr>
          <a:xfrm>
            <a:off x="0" y="4715100"/>
            <a:ext cx="8750400" cy="47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chemeClr val="lt1"/>
                </a:solidFill>
                <a:latin typeface="EB Garamond"/>
                <a:ea typeface="EB Garamond"/>
                <a:cs typeface="EB Garamond"/>
                <a:sym typeface="EB Garamond"/>
              </a:rPr>
              <a:t>Assessing Quality Control of MRI-based Measurements of Iron in Subcortical Structures for Adolescent Learning</a:t>
            </a:r>
            <a:endParaRPr sz="900" b="1">
              <a:solidFill>
                <a:schemeClr val="lt1"/>
              </a:solidFill>
              <a:latin typeface="EB Garamond"/>
              <a:ea typeface="EB Garamond"/>
              <a:cs typeface="EB Garamond"/>
              <a:sym typeface="EB Garamond"/>
            </a:endParaRPr>
          </a:p>
          <a:p>
            <a:pPr marL="0" lvl="0" indent="0" algn="l" rtl="0">
              <a:spcBef>
                <a:spcPts val="0"/>
              </a:spcBef>
              <a:spcAft>
                <a:spcPts val="0"/>
              </a:spcAft>
              <a:buNone/>
            </a:pPr>
            <a:r>
              <a:rPr lang="en" sz="900" b="1">
                <a:solidFill>
                  <a:schemeClr val="lt1"/>
                </a:solidFill>
                <a:latin typeface="EB Garamond"/>
                <a:ea typeface="EB Garamond"/>
                <a:cs typeface="EB Garamond"/>
                <a:sym typeface="EB Garamond"/>
              </a:rPr>
              <a:t>Northeastern University Young Scholars Program (YSP) | June 22, 2026 - July 30, 2026</a:t>
            </a:r>
            <a:endParaRPr sz="900" b="1">
              <a:solidFill>
                <a:schemeClr val="lt1"/>
              </a:solidFill>
              <a:latin typeface="EB Garamond"/>
              <a:ea typeface="EB Garamond"/>
              <a:cs typeface="EB Garamond"/>
              <a:sym typeface="EB Garamond"/>
            </a:endParaRPr>
          </a:p>
        </p:txBody>
      </p:sp>
      <p:sp>
        <p:nvSpPr>
          <p:cNvPr id="296" name="Google Shape;296;p31"/>
          <p:cNvSpPr txBox="1"/>
          <p:nvPr/>
        </p:nvSpPr>
        <p:spPr>
          <a:xfrm>
            <a:off x="19400" y="28471"/>
            <a:ext cx="9051300" cy="569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000" b="1">
                <a:solidFill>
                  <a:schemeClr val="dk1"/>
                </a:solidFill>
                <a:latin typeface="Times New Roman"/>
                <a:ea typeface="Times New Roman"/>
                <a:cs typeface="Times New Roman"/>
                <a:sym typeface="Times New Roman"/>
              </a:rPr>
              <a:t>Iron Assessment</a:t>
            </a:r>
            <a:endParaRPr sz="3000" b="1">
              <a:solidFill>
                <a:schemeClr val="dk1"/>
              </a:solidFill>
              <a:latin typeface="Times New Roman"/>
              <a:ea typeface="Times New Roman"/>
              <a:cs typeface="Times New Roman"/>
              <a:sym typeface="Times New Roman"/>
            </a:endParaRPr>
          </a:p>
        </p:txBody>
      </p:sp>
      <p:cxnSp>
        <p:nvCxnSpPr>
          <p:cNvPr id="297" name="Google Shape;297;p31"/>
          <p:cNvCxnSpPr/>
          <p:nvPr/>
        </p:nvCxnSpPr>
        <p:spPr>
          <a:xfrm>
            <a:off x="6475" y="656325"/>
            <a:ext cx="9148200" cy="0"/>
          </a:xfrm>
          <a:prstGeom prst="straightConnector1">
            <a:avLst/>
          </a:prstGeom>
          <a:noFill/>
          <a:ln w="9525" cap="flat" cmpd="sng">
            <a:solidFill>
              <a:schemeClr val="accent1"/>
            </a:solidFill>
            <a:prstDash val="solid"/>
            <a:round/>
            <a:headEnd type="none" w="med" len="med"/>
            <a:tailEnd type="none" w="med" len="med"/>
          </a:ln>
        </p:spPr>
      </p:cxnSp>
      <p:sp>
        <p:nvSpPr>
          <p:cNvPr id="298" name="Google Shape;298;p31"/>
          <p:cNvSpPr/>
          <p:nvPr/>
        </p:nvSpPr>
        <p:spPr>
          <a:xfrm>
            <a:off x="548150" y="890366"/>
            <a:ext cx="5357400" cy="986700"/>
          </a:xfrm>
          <a:prstGeom prst="rect">
            <a:avLst/>
          </a:prstGeom>
          <a:solidFill>
            <a:schemeClr val="lt1"/>
          </a:solidFill>
          <a:ln w="9525" cap="flat" cmpd="sng">
            <a:solidFill>
              <a:srgbClr val="99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Times New Roman"/>
                <a:ea typeface="Times New Roman"/>
                <a:cs typeface="Times New Roman"/>
                <a:sym typeface="Times New Roman"/>
              </a:rPr>
              <a:t>Goal:</a:t>
            </a:r>
            <a:endParaRPr b="1">
              <a:latin typeface="Times New Roman"/>
              <a:ea typeface="Times New Roman"/>
              <a:cs typeface="Times New Roman"/>
              <a:sym typeface="Times New Roman"/>
            </a:endParaRPr>
          </a:p>
          <a:p>
            <a:pPr marL="0" lvl="0" indent="0" algn="ctr" rtl="0">
              <a:spcBef>
                <a:spcPts val="0"/>
              </a:spcBef>
              <a:spcAft>
                <a:spcPts val="0"/>
              </a:spcAft>
              <a:buNone/>
            </a:pPr>
            <a:r>
              <a:rPr lang="en" sz="1200">
                <a:latin typeface="Times New Roman"/>
                <a:ea typeface="Times New Roman"/>
                <a:cs typeface="Times New Roman"/>
                <a:sym typeface="Times New Roman"/>
              </a:rPr>
              <a:t>Assess iron distributions in regions of interest for </a:t>
            </a:r>
            <a:r>
              <a:rPr lang="en" sz="1200" b="1">
                <a:latin typeface="Times New Roman"/>
                <a:ea typeface="Times New Roman"/>
                <a:cs typeface="Times New Roman"/>
                <a:sym typeface="Times New Roman"/>
              </a:rPr>
              <a:t>future</a:t>
            </a:r>
            <a:r>
              <a:rPr lang="en" sz="1200">
                <a:latin typeface="Times New Roman"/>
                <a:ea typeface="Times New Roman"/>
                <a:cs typeface="Times New Roman"/>
                <a:sym typeface="Times New Roman"/>
              </a:rPr>
              <a:t> </a:t>
            </a:r>
            <a:r>
              <a:rPr lang="en" sz="1200" b="1">
                <a:latin typeface="Times New Roman"/>
                <a:ea typeface="Times New Roman"/>
                <a:cs typeface="Times New Roman"/>
                <a:sym typeface="Times New Roman"/>
              </a:rPr>
              <a:t>studies</a:t>
            </a:r>
            <a:r>
              <a:rPr lang="en" sz="1200">
                <a:latin typeface="Times New Roman"/>
                <a:ea typeface="Times New Roman"/>
                <a:cs typeface="Times New Roman"/>
                <a:sym typeface="Times New Roman"/>
              </a:rPr>
              <a:t> of iron accumulation in subcortical structures</a:t>
            </a:r>
            <a:endParaRPr sz="1200">
              <a:latin typeface="Times New Roman"/>
              <a:ea typeface="Times New Roman"/>
              <a:cs typeface="Times New Roman"/>
              <a:sym typeface="Times New Roman"/>
            </a:endParaRPr>
          </a:p>
        </p:txBody>
      </p:sp>
      <p:pic>
        <p:nvPicPr>
          <p:cNvPr id="299" name="Google Shape;299;p31"/>
          <p:cNvPicPr preferRelativeResize="0"/>
          <p:nvPr/>
        </p:nvPicPr>
        <p:blipFill rotWithShape="1">
          <a:blip r:embed="rId3">
            <a:alphaModFix/>
          </a:blip>
          <a:srcRect t="5803"/>
          <a:stretch/>
        </p:blipFill>
        <p:spPr>
          <a:xfrm>
            <a:off x="135700" y="2169700"/>
            <a:ext cx="5357399" cy="2294131"/>
          </a:xfrm>
          <a:prstGeom prst="rect">
            <a:avLst/>
          </a:prstGeom>
          <a:noFill/>
          <a:ln>
            <a:noFill/>
          </a:ln>
        </p:spPr>
      </p:pic>
      <p:pic>
        <p:nvPicPr>
          <p:cNvPr id="300" name="Google Shape;300;p31"/>
          <p:cNvPicPr preferRelativeResize="0"/>
          <p:nvPr/>
        </p:nvPicPr>
        <p:blipFill rotWithShape="1">
          <a:blip r:embed="rId4">
            <a:alphaModFix/>
          </a:blip>
          <a:srcRect b="9861"/>
          <a:stretch/>
        </p:blipFill>
        <p:spPr>
          <a:xfrm>
            <a:off x="6811284" y="1370512"/>
            <a:ext cx="1573495" cy="1821050"/>
          </a:xfrm>
          <a:prstGeom prst="rect">
            <a:avLst/>
          </a:prstGeom>
          <a:noFill/>
          <a:ln>
            <a:noFill/>
          </a:ln>
        </p:spPr>
      </p:pic>
      <p:pic>
        <p:nvPicPr>
          <p:cNvPr id="301" name="Google Shape;301;p31"/>
          <p:cNvPicPr preferRelativeResize="0"/>
          <p:nvPr/>
        </p:nvPicPr>
        <p:blipFill rotWithShape="1">
          <a:blip r:embed="rId5">
            <a:alphaModFix/>
          </a:blip>
          <a:srcRect t="9034" b="16980"/>
          <a:stretch/>
        </p:blipFill>
        <p:spPr>
          <a:xfrm>
            <a:off x="6811285" y="3248788"/>
            <a:ext cx="1573500" cy="1300775"/>
          </a:xfrm>
          <a:prstGeom prst="rect">
            <a:avLst/>
          </a:prstGeom>
          <a:noFill/>
          <a:ln>
            <a:noFill/>
          </a:ln>
        </p:spPr>
      </p:pic>
      <p:sp>
        <p:nvSpPr>
          <p:cNvPr id="302" name="Google Shape;302;p31"/>
          <p:cNvSpPr txBox="1"/>
          <p:nvPr/>
        </p:nvSpPr>
        <p:spPr>
          <a:xfrm>
            <a:off x="5543638" y="2545525"/>
            <a:ext cx="1079400" cy="935100"/>
          </a:xfrm>
          <a:prstGeom prst="rect">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FF9900"/>
                </a:solidFill>
                <a:latin typeface="Barlow"/>
                <a:ea typeface="Barlow"/>
                <a:cs typeface="Barlow"/>
                <a:sym typeface="Barlow"/>
              </a:rPr>
              <a:t>Putamen</a:t>
            </a:r>
            <a:endParaRPr sz="1200" b="1">
              <a:solidFill>
                <a:srgbClr val="51F19F"/>
              </a:solidFill>
              <a:latin typeface="Barlow"/>
              <a:ea typeface="Barlow"/>
              <a:cs typeface="Barlow"/>
              <a:sym typeface="Barlow"/>
            </a:endParaRPr>
          </a:p>
          <a:p>
            <a:pPr marL="0" lvl="0" indent="0" algn="ctr" rtl="0">
              <a:spcBef>
                <a:spcPts val="0"/>
              </a:spcBef>
              <a:spcAft>
                <a:spcPts val="0"/>
              </a:spcAft>
              <a:buNone/>
            </a:pPr>
            <a:r>
              <a:rPr lang="en" sz="1200" b="1">
                <a:solidFill>
                  <a:srgbClr val="4A86E8"/>
                </a:solidFill>
                <a:latin typeface="Barlow"/>
                <a:ea typeface="Barlow"/>
                <a:cs typeface="Barlow"/>
                <a:sym typeface="Barlow"/>
              </a:rPr>
              <a:t>Pallidum</a:t>
            </a:r>
            <a:endParaRPr sz="1200" b="1">
              <a:solidFill>
                <a:srgbClr val="4A86E8"/>
              </a:solidFill>
              <a:latin typeface="Barlow"/>
              <a:ea typeface="Barlow"/>
              <a:cs typeface="Barlow"/>
              <a:sym typeface="Barlow"/>
            </a:endParaRPr>
          </a:p>
          <a:p>
            <a:pPr marL="0" lvl="0" indent="0" algn="ctr" rtl="0">
              <a:spcBef>
                <a:spcPts val="0"/>
              </a:spcBef>
              <a:spcAft>
                <a:spcPts val="0"/>
              </a:spcAft>
              <a:buNone/>
            </a:pPr>
            <a:r>
              <a:rPr lang="en" sz="1200" b="1">
                <a:solidFill>
                  <a:srgbClr val="51F19F"/>
                </a:solidFill>
                <a:latin typeface="Barlow"/>
                <a:ea typeface="Barlow"/>
                <a:cs typeface="Barlow"/>
                <a:sym typeface="Barlow"/>
              </a:rPr>
              <a:t>Caudate</a:t>
            </a:r>
            <a:endParaRPr sz="1200" b="1">
              <a:solidFill>
                <a:srgbClr val="FF9900"/>
              </a:solidFill>
              <a:latin typeface="Barlow"/>
              <a:ea typeface="Barlow"/>
              <a:cs typeface="Barlow"/>
              <a:sym typeface="Barlow"/>
            </a:endParaRPr>
          </a:p>
          <a:p>
            <a:pPr marL="0" lvl="0" indent="0" algn="ctr" rtl="0">
              <a:spcBef>
                <a:spcPts val="0"/>
              </a:spcBef>
              <a:spcAft>
                <a:spcPts val="0"/>
              </a:spcAft>
              <a:buNone/>
            </a:pPr>
            <a:r>
              <a:rPr lang="en" sz="1200" b="1">
                <a:solidFill>
                  <a:srgbClr val="9900FF"/>
                </a:solidFill>
                <a:latin typeface="Barlow"/>
                <a:ea typeface="Barlow"/>
                <a:cs typeface="Barlow"/>
                <a:sym typeface="Barlow"/>
              </a:rPr>
              <a:t>Accumbens</a:t>
            </a:r>
            <a:endParaRPr sz="1200" b="1">
              <a:solidFill>
                <a:srgbClr val="4A86E8"/>
              </a:solidFill>
              <a:latin typeface="Barlow"/>
              <a:ea typeface="Barlow"/>
              <a:cs typeface="Barlow"/>
              <a:sym typeface="Barlow"/>
            </a:endParaRPr>
          </a:p>
        </p:txBody>
      </p:sp>
      <p:cxnSp>
        <p:nvCxnSpPr>
          <p:cNvPr id="303" name="Google Shape;303;p31"/>
          <p:cNvCxnSpPr/>
          <p:nvPr/>
        </p:nvCxnSpPr>
        <p:spPr>
          <a:xfrm>
            <a:off x="6485475" y="3337250"/>
            <a:ext cx="960900" cy="733200"/>
          </a:xfrm>
          <a:prstGeom prst="straightConnector1">
            <a:avLst/>
          </a:prstGeom>
          <a:noFill/>
          <a:ln w="19050" cap="flat" cmpd="sng">
            <a:solidFill>
              <a:srgbClr val="C46DFF"/>
            </a:solidFill>
            <a:prstDash val="solid"/>
            <a:round/>
            <a:headEnd type="none" w="med" len="med"/>
            <a:tailEnd type="none" w="med" len="med"/>
          </a:ln>
        </p:spPr>
      </p:cxnSp>
      <p:cxnSp>
        <p:nvCxnSpPr>
          <p:cNvPr id="304" name="Google Shape;304;p31"/>
          <p:cNvCxnSpPr/>
          <p:nvPr/>
        </p:nvCxnSpPr>
        <p:spPr>
          <a:xfrm>
            <a:off x="6460175" y="3075950"/>
            <a:ext cx="1009200" cy="831000"/>
          </a:xfrm>
          <a:prstGeom prst="straightConnector1">
            <a:avLst/>
          </a:prstGeom>
          <a:noFill/>
          <a:ln w="19050" cap="flat" cmpd="sng">
            <a:solidFill>
              <a:srgbClr val="51F19F"/>
            </a:solidFill>
            <a:prstDash val="solid"/>
            <a:round/>
            <a:headEnd type="none" w="med" len="med"/>
            <a:tailEnd type="none" w="med" len="med"/>
          </a:ln>
        </p:spPr>
      </p:cxnSp>
      <p:cxnSp>
        <p:nvCxnSpPr>
          <p:cNvPr id="305" name="Google Shape;305;p31"/>
          <p:cNvCxnSpPr/>
          <p:nvPr/>
        </p:nvCxnSpPr>
        <p:spPr>
          <a:xfrm rot="10800000" flipH="1">
            <a:off x="6460175" y="2140225"/>
            <a:ext cx="876600" cy="581700"/>
          </a:xfrm>
          <a:prstGeom prst="straightConnector1">
            <a:avLst/>
          </a:prstGeom>
          <a:noFill/>
          <a:ln w="19050" cap="flat" cmpd="sng">
            <a:solidFill>
              <a:srgbClr val="FF9900"/>
            </a:solidFill>
            <a:prstDash val="solid"/>
            <a:round/>
            <a:headEnd type="none" w="med" len="med"/>
            <a:tailEnd type="none" w="med" len="med"/>
          </a:ln>
        </p:spPr>
      </p:cxnSp>
      <p:cxnSp>
        <p:nvCxnSpPr>
          <p:cNvPr id="306" name="Google Shape;306;p31"/>
          <p:cNvCxnSpPr/>
          <p:nvPr/>
        </p:nvCxnSpPr>
        <p:spPr>
          <a:xfrm rot="10800000" flipH="1">
            <a:off x="6451750" y="2207775"/>
            <a:ext cx="994800" cy="708000"/>
          </a:xfrm>
          <a:prstGeom prst="straightConnector1">
            <a:avLst/>
          </a:prstGeom>
          <a:noFill/>
          <a:ln w="19050" cap="flat" cmpd="sng">
            <a:solidFill>
              <a:srgbClr val="4A86E8"/>
            </a:solidFill>
            <a:prstDash val="solid"/>
            <a:round/>
            <a:headEnd type="none" w="med" len="med"/>
            <a:tailEnd type="none" w="med" len="med"/>
          </a:ln>
        </p:spPr>
      </p:cxnSp>
      <p:sp>
        <p:nvSpPr>
          <p:cNvPr id="307" name="Google Shape;307;p31"/>
          <p:cNvSpPr txBox="1"/>
          <p:nvPr/>
        </p:nvSpPr>
        <p:spPr>
          <a:xfrm>
            <a:off x="1519366" y="4380914"/>
            <a:ext cx="3531300" cy="37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b="1">
                <a:latin typeface="Times New Roman"/>
                <a:ea typeface="Times New Roman"/>
                <a:cs typeface="Times New Roman"/>
                <a:sym typeface="Times New Roman"/>
              </a:rPr>
              <a:t>Figure 8: </a:t>
            </a:r>
            <a:r>
              <a:rPr lang="en" sz="1000">
                <a:latin typeface="Times New Roman"/>
                <a:ea typeface="Times New Roman"/>
                <a:cs typeface="Times New Roman"/>
                <a:sym typeface="Times New Roman"/>
              </a:rPr>
              <a:t>Subcortical structure iron distributions</a:t>
            </a:r>
            <a:endParaRPr sz="1000">
              <a:latin typeface="Times New Roman"/>
              <a:ea typeface="Times New Roman"/>
              <a:cs typeface="Times New Roman"/>
              <a:sym typeface="Times New Roman"/>
            </a:endParaRPr>
          </a:p>
        </p:txBody>
      </p:sp>
      <p:sp>
        <p:nvSpPr>
          <p:cNvPr id="308" name="Google Shape;308;p31"/>
          <p:cNvSpPr txBox="1"/>
          <p:nvPr/>
        </p:nvSpPr>
        <p:spPr>
          <a:xfrm>
            <a:off x="6785365" y="4467225"/>
            <a:ext cx="3531300" cy="374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b="1">
                <a:latin typeface="Times New Roman"/>
                <a:ea typeface="Times New Roman"/>
                <a:cs typeface="Times New Roman"/>
                <a:sym typeface="Times New Roman"/>
              </a:rPr>
              <a:t>Figure 9: </a:t>
            </a:r>
            <a:r>
              <a:rPr lang="en" sz="1000">
                <a:latin typeface="Times New Roman"/>
                <a:ea typeface="Times New Roman"/>
                <a:cs typeface="Times New Roman"/>
                <a:sym typeface="Times New Roman"/>
              </a:rPr>
              <a:t>Regions of interest</a:t>
            </a:r>
            <a:endParaRPr sz="1000">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name="Cerebrovascular Accident Recovery Breakthrough by Slidesgo">
  <a:themeElements>
    <a:clrScheme name="Simple Light">
      <a:dk1>
        <a:srgbClr val="333333"/>
      </a:dk1>
      <a:lt1>
        <a:srgbClr val="FFFFFF"/>
      </a:lt1>
      <a:dk2>
        <a:srgbClr val="49557B"/>
      </a:dk2>
      <a:lt2>
        <a:srgbClr val="7F8BAE"/>
      </a:lt2>
      <a:accent1>
        <a:srgbClr val="B72837"/>
      </a:accent1>
      <a:accent2>
        <a:srgbClr val="DBD2A4"/>
      </a:accent2>
      <a:accent3>
        <a:srgbClr val="EE6067"/>
      </a:accent3>
      <a:accent4>
        <a:srgbClr val="EF9E9E"/>
      </a:accent4>
      <a:accent5>
        <a:srgbClr val="F8CCCA"/>
      </a:accent5>
      <a:accent6>
        <a:srgbClr val="FFCACA"/>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7893ce20-a697-4fd6-a4da-14011f6a471d}" enabled="1" method="Standard" siteId="{a8eec281-aaa3-4dae-ac9b-9a398b9215e7}" contentBits="0" removed="0"/>
</clbl:labelList>
</file>

<file path=docProps/app.xml><?xml version="1.0" encoding="utf-8"?>
<Properties xmlns="http://schemas.openxmlformats.org/officeDocument/2006/extended-properties" xmlns:vt="http://schemas.openxmlformats.org/officeDocument/2006/docPropsVTypes">
  <TotalTime>0</TotalTime>
  <Words>2568</Words>
  <Application>Microsoft Office PowerPoint</Application>
  <PresentationFormat>On-screen Show (16:9)</PresentationFormat>
  <Paragraphs>233</Paragraphs>
  <Slides>13</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Lato</vt:lpstr>
      <vt:lpstr>Times New Roman</vt:lpstr>
      <vt:lpstr>Raleway</vt:lpstr>
      <vt:lpstr>EB Garamond</vt:lpstr>
      <vt:lpstr>Familjen Grotesk</vt:lpstr>
      <vt:lpstr>Barlow</vt:lpstr>
      <vt:lpstr>Arial</vt:lpstr>
      <vt:lpstr>Cerebrovascular Accident Recovery Breakthrough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Fuchs, Nicolas</dc:creator>
  <cp:lastModifiedBy>Fuchs, Nicolas</cp:lastModifiedBy>
  <cp:revision>1</cp:revision>
  <dcterms:modified xsi:type="dcterms:W3CDTF">2026-07-29T17:55:20Z</dcterms:modified>
</cp:coreProperties>
</file>