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3C1_DD6463FE.xml" ContentType="application/vnd.ms-powerpoint.comments+xml"/>
  <Override PartName="/ppt/notesSlides/notesSlide4.xml" ContentType="application/vnd.openxmlformats-officedocument.presentationml.notesSlide+xml"/>
  <Override PartName="/ppt/comments/modernComment_471_5457C362.xml" ContentType="application/vnd.ms-powerpoint.comments+xml"/>
  <Override PartName="/ppt/notesSlides/notesSlide5.xml" ContentType="application/vnd.openxmlformats-officedocument.presentationml.notesSlide+xml"/>
  <Override PartName="/ppt/comments/modernComment_46C_85EFDBCE.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473_BB6B996B.xml" ContentType="application/vnd.ms-powerpoint.comments+xml"/>
  <Override PartName="/ppt/notesSlides/notesSlide8.xml" ContentType="application/vnd.openxmlformats-officedocument.presentationml.notesSlide+xml"/>
  <Override PartName="/ppt/comments/modernComment_47D_7DEC3218.xml" ContentType="application/vnd.ms-powerpoint.comments+xml"/>
  <Override PartName="/ppt/notesSlides/notesSlide9.xml" ContentType="application/vnd.openxmlformats-officedocument.presentationml.notesSlide+xml"/>
  <Override PartName="/ppt/comments/modernComment_217_8CC07EBB.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476_A8363BF9.xml" ContentType="application/vnd.ms-powerpoint.comments+xml"/>
  <Override PartName="/ppt/notesSlides/notesSlide12.xml" ContentType="application/vnd.openxmlformats-officedocument.presentationml.notesSlide+xml"/>
  <Override PartName="/ppt/comments/modernComment_477_21A1AE1D.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Lst>
  <p:notesMasterIdLst>
    <p:notesMasterId r:id="rId23"/>
  </p:notesMasterIdLst>
  <p:handoutMasterIdLst>
    <p:handoutMasterId r:id="rId24"/>
  </p:handoutMasterIdLst>
  <p:sldIdLst>
    <p:sldId id="271" r:id="rId6"/>
    <p:sldId id="1148" r:id="rId7"/>
    <p:sldId id="961" r:id="rId8"/>
    <p:sldId id="1137" r:id="rId9"/>
    <p:sldId id="1151" r:id="rId10"/>
    <p:sldId id="1132" r:id="rId11"/>
    <p:sldId id="1140" r:id="rId12"/>
    <p:sldId id="1139" r:id="rId13"/>
    <p:sldId id="1149" r:id="rId14"/>
    <p:sldId id="535" r:id="rId15"/>
    <p:sldId id="1154" r:id="rId16"/>
    <p:sldId id="1142" r:id="rId17"/>
    <p:sldId id="1143" r:id="rId18"/>
    <p:sldId id="1144" r:id="rId19"/>
    <p:sldId id="1145" r:id="rId20"/>
    <p:sldId id="1153" r:id="rId21"/>
    <p:sldId id="115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D528C2-0425-EA7D-33E0-F2ABA6B02650}" name="Braga, Alexander" initials="BA" userId="S::al.braga@northeastern.edu::4e936b9e-aee0-4396-af64-637306f0a6a0" providerId="AD"/>
  <p188:author id="{7705BFD6-1E71-BB05-3FB1-339E8E5B53F0}" name="Kannan, Tarun" initials="KT" userId="S::t.kannan@northeastern.edu::3b0030c5-9399-4721-9040-59c16f6776b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C8A978"/>
    <a:srgbClr val="D5192C"/>
    <a:srgbClr val="C8102E"/>
    <a:srgbClr val="FFFFFF"/>
    <a:srgbClr val="F5F5F5"/>
    <a:srgbClr val="A6A6A6"/>
    <a:srgbClr val="EAEFF7"/>
    <a:srgbClr val="000000"/>
    <a:srgbClr val="FF15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77DD49-0A25-894E-BD01-8E5E9B2F1314}" v="1770" dt="2026-07-28T18:40:38.373"/>
    <p1510:client id="{F666ABD8-2CC3-374C-846A-2ADA3C68579B}" v="1645" dt="2026-07-29T13:54:16.393"/>
    <p1510:client id="{FA60FAA9-5ACF-EE43-8F05-8883DE890973}" v="178" dt="2026-07-29T13:53:42.0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comments/modernComment_217_8CC07EBB.xml><?xml version="1.0" encoding="utf-8"?>
<p188:cmLst xmlns:a="http://schemas.openxmlformats.org/drawingml/2006/main" xmlns:r="http://schemas.openxmlformats.org/officeDocument/2006/relationships" xmlns:p188="http://schemas.microsoft.com/office/powerpoint/2018/8/main">
  <p188:cm id="{6B292ED8-4582-BB4A-9D76-90083E71D901}" authorId="{95D528C2-0425-EA7D-33E0-F2ABA6B02650}" created="2026-07-22T19:49:53.388">
    <ac:txMkLst xmlns:ac="http://schemas.microsoft.com/office/drawing/2013/main/command">
      <pc:docMk xmlns:pc="http://schemas.microsoft.com/office/powerpoint/2013/main/command"/>
      <pc:sldMk xmlns:pc="http://schemas.microsoft.com/office/powerpoint/2013/main/command" cId="2361425595" sldId="535"/>
      <ac:spMk id="13" creationId="{4D0D4291-3E0B-2C53-8AD8-6BD43F5BB4CB}"/>
      <ac:txMk cp="278">
        <ac:context len="279" hash="2707552182"/>
      </ac:txMk>
    </ac:txMkLst>
    <p188:pos x="2215772" y="3987421"/>
    <p188:txBody>
      <a:bodyPr/>
      <a:lstStyle/>
      <a:p>
        <a:r>
          <a:rPr lang="en-US"/>
          <a:t>Remove?</a:t>
        </a:r>
      </a:p>
    </p188:txBody>
  </p188:cm>
</p188:cmLst>
</file>

<file path=ppt/comments/modernComment_3C1_DD6463FE.xml><?xml version="1.0" encoding="utf-8"?>
<p188:cmLst xmlns:a="http://schemas.openxmlformats.org/drawingml/2006/main" xmlns:r="http://schemas.openxmlformats.org/officeDocument/2006/relationships" xmlns:p188="http://schemas.microsoft.com/office/powerpoint/2018/8/main">
  <p188:cm id="{E97DB2D7-C86C-864B-B31B-BAA41FEC3297}" authorId="{95D528C2-0425-EA7D-33E0-F2ABA6B02650}" created="2026-07-06T19:44:20.013">
    <ac:deMkLst xmlns:ac="http://schemas.microsoft.com/office/drawing/2013/main/command">
      <pc:docMk xmlns:pc="http://schemas.microsoft.com/office/powerpoint/2013/main/command"/>
      <pc:sldMk xmlns:pc="http://schemas.microsoft.com/office/powerpoint/2013/main/command" cId="3714343934" sldId="961"/>
      <ac:picMk id="7" creationId="{5413D259-D4C7-5FED-D03B-7B4B83EAE6D4}"/>
    </ac:deMkLst>
    <p188:txBody>
      <a:bodyPr/>
      <a:lstStyle/>
      <a:p>
        <a:r>
          <a:rPr lang="en-US"/>
          <a:t>Add source, reformat. Nicholas Fulghum BlueSky</a:t>
        </a:r>
      </a:p>
    </p188:txBody>
  </p188:cm>
  <p188:cm id="{A1CC9458-0CBD-7340-88B1-2FDE3C64892B}" authorId="{95D528C2-0425-EA7D-33E0-F2ABA6B02650}" created="2026-07-22T14:16:42.427">
    <ac:deMkLst xmlns:ac="http://schemas.microsoft.com/office/drawing/2013/main/command">
      <pc:docMk xmlns:pc="http://schemas.microsoft.com/office/powerpoint/2013/main/command"/>
      <pc:sldMk xmlns:pc="http://schemas.microsoft.com/office/powerpoint/2013/main/command" cId="3714343934" sldId="961"/>
      <ac:picMk id="7" creationId="{4EC58951-DDE8-0DE3-031E-02C296EE5EAE}"/>
    </ac:deMkLst>
    <p188:txBody>
      <a:bodyPr/>
      <a:lstStyle/>
      <a:p>
        <a:r>
          <a:rPr lang="en-US"/>
          <a:t>Discuss how batteries work</a:t>
        </a:r>
      </a:p>
    </p188:txBody>
  </p188:cm>
  <p188:cm id="{28AD0F19-1C0C-7E44-925E-3CD7F60C44B5}" authorId="{95D528C2-0425-EA7D-33E0-F2ABA6B02650}" created="2026-07-27T17:02:44.849">
    <ac:deMkLst xmlns:ac="http://schemas.microsoft.com/office/drawing/2013/main/command">
      <pc:docMk xmlns:pc="http://schemas.microsoft.com/office/powerpoint/2013/main/command"/>
      <pc:sldMk xmlns:pc="http://schemas.microsoft.com/office/powerpoint/2013/main/command" cId="3714343934" sldId="961"/>
      <ac:picMk id="7" creationId="{4EC58951-DDE8-0DE3-031E-02C296EE5EAE}"/>
    </ac:deMkLst>
    <p188:txBody>
      <a:bodyPr/>
      <a:lstStyle/>
      <a:p>
        <a:r>
          <a:rPr lang="en-US"/>
          <a:t>arrow direction</a:t>
        </a:r>
      </a:p>
    </p188:txBody>
  </p188:cm>
</p188:cmLst>
</file>

<file path=ppt/comments/modernComment_46C_85EFDBCE.xml><?xml version="1.0" encoding="utf-8"?>
<p188:cmLst xmlns:a="http://schemas.openxmlformats.org/drawingml/2006/main" xmlns:r="http://schemas.openxmlformats.org/officeDocument/2006/relationships" xmlns:p188="http://schemas.microsoft.com/office/powerpoint/2018/8/main">
  <p188:cm id="{051DB2B4-5C19-B048-A684-EBA5330470CA}" authorId="{7705BFD6-1E71-BB05-3FB1-339E8E5B53F0}" created="2026-07-20T19:56:00.034">
    <ac:txMkLst xmlns:ac="http://schemas.microsoft.com/office/drawing/2013/main/command">
      <pc:docMk xmlns:pc="http://schemas.microsoft.com/office/powerpoint/2013/main/command"/>
      <pc:sldMk xmlns:pc="http://schemas.microsoft.com/office/powerpoint/2013/main/command" cId="2247089102" sldId="1132"/>
      <ac:spMk id="2" creationId="{24949A08-BC12-4690-55C1-8D224EB0AB61}"/>
      <ac:txMk cp="95" len="10">
        <ac:context len="234" hash="35752048"/>
      </ac:txMk>
    </ac:txMkLst>
    <p188:pos x="1521249" y="2350820"/>
    <p188:txBody>
      <a:bodyPr/>
      <a:lstStyle/>
      <a:p>
        <a:r>
          <a:rPr lang="en-US"/>
          <a:t>Ask surafel if we need roller to be said</a:t>
        </a:r>
      </a:p>
    </p188:txBody>
  </p188:cm>
  <p188:cm id="{CF3FCCF6-8507-AC49-8FC0-300EDD130CE1}" authorId="{95D528C2-0425-EA7D-33E0-F2ABA6B02650}" created="2026-07-22T18:59:42.598">
    <ac:txMkLst xmlns:ac="http://schemas.microsoft.com/office/drawing/2013/main/command">
      <pc:docMk xmlns:pc="http://schemas.microsoft.com/office/powerpoint/2013/main/command"/>
      <pc:sldMk xmlns:pc="http://schemas.microsoft.com/office/powerpoint/2013/main/command" cId="2247089102" sldId="1132"/>
      <ac:spMk id="2" creationId="{24949A08-BC12-4690-55C1-8D224EB0AB61}"/>
      <ac:txMk cp="61" len="16">
        <ac:context len="234" hash="35752048"/>
      </ac:txMk>
    </ac:txMkLst>
    <p188:pos x="5297602" y="1076202"/>
    <p188:txBody>
      <a:bodyPr/>
      <a:lstStyle/>
      <a:p>
        <a:r>
          <a:rPr lang="en-US"/>
          <a:t>remove if getting rid of trial 4
</a:t>
        </a:r>
      </a:p>
    </p188:txBody>
  </p188:cm>
</p188:cmLst>
</file>

<file path=ppt/comments/modernComment_471_5457C362.xml><?xml version="1.0" encoding="utf-8"?>
<p188:cmLst xmlns:a="http://schemas.openxmlformats.org/drawingml/2006/main" xmlns:r="http://schemas.openxmlformats.org/officeDocument/2006/relationships" xmlns:p188="http://schemas.microsoft.com/office/powerpoint/2018/8/main">
  <p188:cm id="{43EA0A0E-0F26-0246-80AD-36CB05CD525D}" authorId="{95D528C2-0425-EA7D-33E0-F2ABA6B02650}" created="2026-07-23T13:09:10.473">
    <ac:deMkLst xmlns:ac="http://schemas.microsoft.com/office/drawing/2013/main/command">
      <pc:docMk xmlns:pc="http://schemas.microsoft.com/office/powerpoint/2013/main/command"/>
      <pc:sldMk xmlns:pc="http://schemas.microsoft.com/office/powerpoint/2013/main/command" cId="1415037794" sldId="1137"/>
      <ac:picMk id="7" creationId="{55061570-2572-0E06-FD63-D9E58B4B5F30}"/>
    </ac:deMkLst>
    <p188:txBody>
      <a:bodyPr/>
      <a:lstStyle/>
      <a:p>
        <a:r>
          <a:rPr lang="en-US"/>
          <a:t>looking to replace with a gif</a:t>
        </a:r>
      </a:p>
    </p188:txBody>
  </p188:cm>
  <p188:cm id="{CE26428A-4B98-CD40-ABFA-AD47582F0C84}" authorId="{95D528C2-0425-EA7D-33E0-F2ABA6B02650}" created="2026-07-23T13:22:37.343">
    <ac:txMkLst xmlns:ac="http://schemas.microsoft.com/office/drawing/2013/main/command">
      <pc:docMk xmlns:pc="http://schemas.microsoft.com/office/powerpoint/2013/main/command"/>
      <pc:sldMk xmlns:pc="http://schemas.microsoft.com/office/powerpoint/2013/main/command" cId="1415037794" sldId="1137"/>
      <ac:graphicFrameMk id="11" creationId="{A3E7ABEA-A08B-2665-393A-8A63B8BA9CA3}"/>
      <ac:tblMk/>
      <ac:tcMk rowId="2775487702" colId="1649577721"/>
      <ac:txMk cp="21">
        <ac:context len="22" hash="1487546614"/>
      </ac:txMk>
    </ac:txMkLst>
    <p188:pos x="2576834" y="2424780"/>
    <p188:replyLst>
      <p188:reply id="{AACAD73E-5980-4B49-9D79-98CC7A761699}" authorId="{7705BFD6-1E71-BB05-3FB1-339E8E5B53F0}" created="2026-07-23T18:56:08.161">
        <p188:txBody>
          <a:bodyPr/>
          <a:lstStyle/>
          <a:p>
            <a:r>
              <a:rPr lang="en-US"/>
              <a:t>we can put it in the footnotes</a:t>
            </a:r>
          </a:p>
        </p188:txBody>
      </p188:reply>
    </p188:replyLst>
    <p188:txBody>
      <a:bodyPr/>
      <a:lstStyle/>
      <a:p>
        <a:r>
          <a:rPr lang="en-US"/>
          <a:t>remove sieve size? busy?
</a:t>
        </a:r>
      </a:p>
    </p188:txBody>
  </p188:cm>
  <p188:cm id="{AA62B302-4E9B-EA44-841D-BCC55C8D7DE4}" authorId="{7705BFD6-1E71-BB05-3FB1-339E8E5B53F0}" created="2026-07-27T11:30:21.973">
    <ac:txMkLst xmlns:ac="http://schemas.microsoft.com/office/drawing/2013/main/command">
      <pc:docMk xmlns:pc="http://schemas.microsoft.com/office/powerpoint/2013/main/command"/>
      <pc:sldMk xmlns:pc="http://schemas.microsoft.com/office/powerpoint/2013/main/command" cId="1415037794" sldId="1137"/>
      <ac:spMk id="29" creationId="{C02D0BEE-3C0C-9827-5571-2164C6E85A7B}"/>
      <ac:txMk cp="112">
        <ac:context len="182" hash="1043036437"/>
      </ac:txMk>
    </ac:txMkLst>
    <p188:pos x="1553100" y="1665672"/>
    <p188:txBody>
      <a:bodyPr/>
      <a:lstStyle/>
      <a:p>
        <a:r>
          <a:rPr lang="en-US"/>
          <a:t>Should i put slurry or cathode? I dont think electrode is the correct word.</a:t>
        </a:r>
      </a:p>
    </p188:txBody>
  </p188:cm>
</p188:cmLst>
</file>

<file path=ppt/comments/modernComment_473_BB6B996B.xml><?xml version="1.0" encoding="utf-8"?>
<p188:cmLst xmlns:a="http://schemas.openxmlformats.org/drawingml/2006/main" xmlns:r="http://schemas.openxmlformats.org/officeDocument/2006/relationships" xmlns:p188="http://schemas.microsoft.com/office/powerpoint/2018/8/main">
  <p188:cm id="{61CB1639-1DDC-CA41-9BB3-6B0FBFB0770B}" authorId="{7705BFD6-1E71-BB05-3FB1-339E8E5B53F0}" created="2026-07-23T11:28:02.734">
    <pc:sldMkLst xmlns:pc="http://schemas.microsoft.com/office/powerpoint/2013/main/command">
      <pc:docMk/>
      <pc:sldMk cId="3144391019" sldId="1139"/>
    </pc:sldMkLst>
    <p188:txBody>
      <a:bodyPr/>
      <a:lstStyle/>
      <a:p>
        <a:r>
          <a:rPr lang="en-US"/>
          <a:t>We could add like a very fast forwarded video/gif of me making the battery if its like under 15 seconds or something
</a:t>
        </a:r>
      </a:p>
    </p188:txBody>
  </p188:cm>
</p188:cmLst>
</file>

<file path=ppt/comments/modernComment_476_A8363BF9.xml><?xml version="1.0" encoding="utf-8"?>
<p188:cmLst xmlns:a="http://schemas.openxmlformats.org/drawingml/2006/main" xmlns:r="http://schemas.openxmlformats.org/officeDocument/2006/relationships" xmlns:p188="http://schemas.microsoft.com/office/powerpoint/2018/8/main">
  <p188:cm id="{A60EE7D0-431C-484A-A900-1F15CF712E3D}" authorId="{7705BFD6-1E71-BB05-3FB1-339E8E5B53F0}" created="2026-07-27T13:40:09.173">
    <ac:deMkLst xmlns:ac="http://schemas.microsoft.com/office/drawing/2013/main/command">
      <pc:docMk xmlns:pc="http://schemas.microsoft.com/office/powerpoint/2013/main/command"/>
      <pc:sldMk xmlns:pc="http://schemas.microsoft.com/office/powerpoint/2013/main/command" cId="2822126585" sldId="1142"/>
      <ac:picMk id="6" creationId="{D4F9E9C3-17DE-C291-26B3-2636AF06E4B7}"/>
    </ac:deMkLst>
    <p188:txBody>
      <a:bodyPr/>
      <a:lstStyle/>
      <a:p>
        <a:r>
          <a:rPr lang="en-US"/>
          <a:t>Side reaction -- hydrolysis of water from the inputted energy </a:t>
        </a:r>
      </a:p>
    </p188:txBody>
  </p188:cm>
  <p188:cm id="{26A81154-D053-0247-89F6-0F8D20B0360E}" authorId="{7705BFD6-1E71-BB05-3FB1-339E8E5B53F0}" created="2026-07-27T13:47:03.746">
    <ac:deMkLst xmlns:ac="http://schemas.microsoft.com/office/drawing/2013/main/command">
      <pc:docMk xmlns:pc="http://schemas.microsoft.com/office/powerpoint/2013/main/command"/>
      <pc:sldMk xmlns:pc="http://schemas.microsoft.com/office/powerpoint/2013/main/command" cId="2822126585" sldId="1142"/>
      <ac:picMk id="3" creationId="{DF0DA1F3-D7FD-ADD2-D26E-7758ED426659}"/>
    </ac:deMkLst>
    <p188:txBody>
      <a:bodyPr/>
      <a:lstStyle/>
      <a:p>
        <a:r>
          <a:rPr lang="en-US"/>
          <a:t>Starting from the opening circuit voltage, it is applying 0.2 milivolts per second, if it is going down it is decreasing 0.2 and we are seeing how the battery behaves through these processes,. When there is a reactio (electrochemical), Zn --&gt; zn2+, we will see a peak -- Zn usually has sharp peaks around 1.3 V and 0.8 volts (literature review) -- broad beak around 0.96,. This is telling us that there are anodic reactions --&gt; oxidation Zn. The bottom is giving us a reduction current. Zinc is being reduced. Tells us at what voltage this redox reaction is happening and if it is reversable. At cycle 1 there is barely any peaks so the material was not electrochemical, but after the second cycle, the material is electrochemically active. Material is more defined and becoming a lot more electrochemically active. The material is more electrochemically active for the sucessive cycling -- reversable.</a:t>
        </a:r>
      </a:p>
    </p188:txBody>
  </p188:cm>
  <p188:cm id="{2A352429-B648-BD49-8945-77836BF96E14}" authorId="{7705BFD6-1E71-BB05-3FB1-339E8E5B53F0}" created="2026-07-27T13:54:57.780">
    <ac:deMkLst xmlns:ac="http://schemas.microsoft.com/office/drawing/2013/main/command">
      <pc:docMk xmlns:pc="http://schemas.microsoft.com/office/powerpoint/2013/main/command"/>
      <pc:sldMk xmlns:pc="http://schemas.microsoft.com/office/powerpoint/2013/main/command" cId="2822126585" sldId="1142"/>
      <ac:picMk id="5" creationId="{4E1B80F0-206C-1936-DC24-A52CD7717A15}"/>
    </ac:deMkLst>
    <p188:replyLst>
      <p188:reply id="{C5F9D9F3-BBE2-514D-BE71-50A0A1005C22}" authorId="{7705BFD6-1E71-BB05-3FB1-339E8E5B53F0}" created="2026-07-27T13:56:06.380">
        <p188:txBody>
          <a:bodyPr/>
          <a:lstStyle/>
          <a:p>
            <a:r>
              <a:rPr lang="en-US"/>
              <a:t>Current can flow easier
</a:t>
            </a:r>
          </a:p>
        </p188:txBody>
      </p188:reply>
    </p188:replyLst>
    <p188:txBody>
      <a:bodyPr/>
      <a:lstStyle/>
      <a:p>
        <a:r>
          <a:rPr lang="en-US"/>
          <a:t>After 11 cycles, the material is very good.
</a:t>
        </a:r>
      </a:p>
    </p188:txBody>
  </p188:cm>
  <p188:cm id="{B2293810-4B2C-784A-9625-BFFCDF2BA084}" authorId="{7705BFD6-1E71-BB05-3FB1-339E8E5B53F0}" created="2026-07-27T13:56:35.446">
    <ac:deMkLst xmlns:ac="http://schemas.microsoft.com/office/drawing/2013/main/command">
      <pc:docMk xmlns:pc="http://schemas.microsoft.com/office/powerpoint/2013/main/command"/>
      <pc:sldMk xmlns:pc="http://schemas.microsoft.com/office/powerpoint/2013/main/command" cId="2822126585" sldId="1142"/>
      <ac:picMk id="6" creationId="{BB84B747-CFE6-F98C-196C-56484D574964}"/>
    </ac:deMkLst>
    <p188:txBody>
      <a:bodyPr/>
      <a:lstStyle/>
      <a:p>
        <a:r>
          <a:rPr lang="en-US"/>
          <a:t>After couple cycle its very good -- all results are just proving one thing</a:t>
        </a:r>
      </a:p>
    </p188:txBody>
  </p188:cm>
  <p188:cm id="{FB51CB5A-2B08-D440-810F-E8DF6C9215D8}" authorId="{95D528C2-0425-EA7D-33E0-F2ABA6B02650}" created="2026-07-27T16:28:07.396">
    <ac:deMkLst xmlns:ac="http://schemas.microsoft.com/office/drawing/2013/main/command">
      <pc:docMk xmlns:pc="http://schemas.microsoft.com/office/powerpoint/2013/main/command"/>
      <pc:sldMk xmlns:pc="http://schemas.microsoft.com/office/powerpoint/2013/main/command" cId="2822126585" sldId="1142"/>
      <ac:picMk id="12" creationId="{0B0A899F-3631-6B51-EEFC-70ABF2A90F47}"/>
    </ac:deMkLst>
    <p188:txBody>
      <a:bodyPr/>
      <a:lstStyle/>
      <a:p>
        <a:r>
          <a:rPr lang="en-US"/>
          <a:t>discharge capacity</a:t>
        </a:r>
      </a:p>
    </p188:txBody>
  </p188:cm>
  <p188:cm id="{9786CF29-BC7C-4F47-93F6-610E9273EE8D}" authorId="{95D528C2-0425-EA7D-33E0-F2ABA6B02650}" created="2026-07-27T16:29:48.942">
    <ac:deMkLst xmlns:ac="http://schemas.microsoft.com/office/drawing/2013/main/command">
      <pc:docMk xmlns:pc="http://schemas.microsoft.com/office/powerpoint/2013/main/command"/>
      <pc:sldMk xmlns:pc="http://schemas.microsoft.com/office/powerpoint/2013/main/command" cId="2822126585" sldId="1142"/>
      <ac:spMk id="4" creationId="{86B9D0A8-A5FA-6AD4-3BA6-EE74AC8B2C5B}"/>
    </ac:deMkLst>
    <p188:txBody>
      <a:bodyPr/>
      <a:lstStyle/>
      <a:p>
        <a:r>
          <a:rPr lang="en-US"/>
          <a:t>add small captions to each graph, "conclusion". ex. capacity decayed as expected</a:t>
        </a:r>
      </a:p>
    </p188:txBody>
  </p188:cm>
</p188:cmLst>
</file>

<file path=ppt/comments/modernComment_477_21A1AE1D.xml><?xml version="1.0" encoding="utf-8"?>
<p188:cmLst xmlns:a="http://schemas.openxmlformats.org/drawingml/2006/main" xmlns:r="http://schemas.openxmlformats.org/officeDocument/2006/relationships" xmlns:p188="http://schemas.microsoft.com/office/powerpoint/2018/8/main">
  <p188:cm id="{F5D562DF-F1C9-E640-9373-A197DF32CA07}" authorId="{95D528C2-0425-EA7D-33E0-F2ABA6B02650}" created="2026-07-22T19:35:09.855">
    <ac:txMkLst xmlns:ac="http://schemas.microsoft.com/office/drawing/2013/main/command">
      <pc:docMk xmlns:pc="http://schemas.microsoft.com/office/powerpoint/2013/main/command"/>
      <pc:sldMk xmlns:pc="http://schemas.microsoft.com/office/powerpoint/2013/main/command" cId="564243997" sldId="1143"/>
      <ac:spMk id="2" creationId="{431B0337-D899-BA95-7987-E928135DF075}"/>
      <ac:txMk cp="0" len="439">
        <ac:context len="441" hash="3745770446"/>
      </ac:txMk>
    </ac:txMkLst>
    <p188:pos x="6196312" y="462105"/>
    <p188:txBody>
      <a:bodyPr/>
      <a:lstStyle/>
      <a:p>
        <a:r>
          <a:rPr lang="en-US"/>
          <a:t>talk deeper, want more</a:t>
        </a:r>
      </a:p>
    </p188:txBody>
  </p188:cm>
  <p188:cm id="{F47DC660-8406-FD43-8875-4AC342ED7C45}" authorId="{95D528C2-0425-EA7D-33E0-F2ABA6B02650}" created="2026-07-23T02:44:21.358">
    <pc:sldMkLst xmlns:pc="http://schemas.microsoft.com/office/powerpoint/2013/main/command">
      <pc:docMk/>
      <pc:sldMk cId="564243997" sldId="1143"/>
    </pc:sldMkLst>
    <p188:txBody>
      <a:bodyPr/>
      <a:lstStyle/>
      <a:p>
        <a:r>
          <a:rPr lang="en-US"/>
          <a:t>Add images?</a:t>
        </a:r>
      </a:p>
    </p188:txBody>
  </p188:cm>
</p188:cmLst>
</file>

<file path=ppt/comments/modernComment_47D_7DEC3218.xml><?xml version="1.0" encoding="utf-8"?>
<p188:cmLst xmlns:a="http://schemas.openxmlformats.org/drawingml/2006/main" xmlns:r="http://schemas.openxmlformats.org/officeDocument/2006/relationships" xmlns:p188="http://schemas.microsoft.com/office/powerpoint/2018/8/main">
  <p188:cm id="{BD8E7DD5-E949-E448-BB93-05425FA99C34}" authorId="{95D528C2-0425-EA7D-33E0-F2ABA6B02650}" created="2026-07-23T02:42:36.574">
    <ac:deMkLst xmlns:ac="http://schemas.microsoft.com/office/drawing/2013/main/command">
      <pc:docMk xmlns:pc="http://schemas.microsoft.com/office/powerpoint/2013/main/command"/>
      <pc:sldMk xmlns:pc="http://schemas.microsoft.com/office/powerpoint/2013/main/command" cId="2112631320" sldId="1149"/>
      <ac:picMk id="11" creationId="{9CB110D1-5E8D-3DEC-CFE2-C583783FE9A5}"/>
    </ac:deMkLst>
    <p188:txBody>
      <a:bodyPr/>
      <a:lstStyle/>
      <a:p>
        <a:r>
          <a:rPr lang="en-US"/>
          <a:t>[@Kannan, Tarun] swap gif to clip/s of you assembling battery</a:t>
        </a:r>
      </a:p>
    </p188:txBody>
  </p188:cm>
  <p188:cm id="{B6C2370B-7050-AF42-9EDD-0FF30A2CC174}" authorId="{95D528C2-0425-EA7D-33E0-F2ABA6B02650}" created="2026-07-23T02:43:34.805" startDate="2026-07-23T02:43:34.806" dueDate="2026-07-23T02:43:34.806" assignedTo="{95D528C2-0425-EA7D-33E0-F2ABA6B02650}" title="@Braga, Alexander reverse this graphic so negative is on bottom">
    <ac:deMkLst xmlns:ac="http://schemas.microsoft.com/office/drawing/2013/main/command">
      <pc:docMk xmlns:pc="http://schemas.microsoft.com/office/powerpoint/2013/main/command"/>
      <pc:sldMk xmlns:pc="http://schemas.microsoft.com/office/powerpoint/2013/main/command" cId="2112631320" sldId="1149"/>
      <ac:grpSpMk id="4" creationId="{1D6B6519-275B-A425-D864-2A2861A00E6B}"/>
    </ac:deMkLst>
    <p188:txBody>
      <a:bodyPr/>
      <a:lstStyle/>
      <a:p>
        <a:r>
          <a:rPr lang="en-US"/>
          <a:t>[@Braga, Alexander] reverse this graphic so negative is on bottom</a:t>
        </a:r>
      </a:p>
    </p188:txBody>
    <p188:extLst>
      <p:ext xmlns:p="http://schemas.openxmlformats.org/presentationml/2006/main" uri="{5BB2D875-25FF-4072-B9AC-8F64D62656EB}">
        <p228:taskDetails xmlns:p228="http://schemas.microsoft.com/office/powerpoint/2022/08/main">
          <p228:history>
            <p228:event time="2026-07-23T02:43:34.805" id="{9D9794A9-9231-C947-9835-01636EFFB4E2}">
              <p228:atrbtn authorId="{95D528C2-0425-EA7D-33E0-F2ABA6B02650}"/>
              <p228:anchr>
                <p228:comment id="{B6C2370B-7050-AF42-9EDD-0FF30A2CC174}"/>
              </p228:anchr>
              <p228:add/>
            </p228:event>
            <p228:event time="2026-07-23T02:43:34.805" id="{962010C4-DE5C-394E-9729-5B40407AAE2D}">
              <p228:atrbtn authorId="{95D528C2-0425-EA7D-33E0-F2ABA6B02650}"/>
              <p228:anchr>
                <p228:comment id="{B6C2370B-7050-AF42-9EDD-0FF30A2CC174}"/>
              </p228:anchr>
              <p228:asgn authorId="{95D528C2-0425-EA7D-33E0-F2ABA6B02650}"/>
            </p228:event>
            <p228:event time="2026-07-23T02:43:34.805" id="{804F17D8-459E-8349-B828-0EC2B52CF6DF}">
              <p228:atrbtn authorId="{95D528C2-0425-EA7D-33E0-F2ABA6B02650}"/>
              <p228:anchr>
                <p228:comment id="{B6C2370B-7050-AF42-9EDD-0FF30A2CC174}"/>
              </p228:anchr>
              <p228:title val="@Braga, Alexander reverse this graphic so negative is on bottom"/>
            </p228:event>
            <p228:event time="2026-07-23T02:43:34.805" id="{3DA625B9-5145-E045-895E-24680B97B517}">
              <p228:atrbtn authorId="{95D528C2-0425-EA7D-33E0-F2ABA6B02650}"/>
              <p228:anchr>
                <p228:comment id="{B6C2370B-7050-AF42-9EDD-0FF30A2CC174}"/>
              </p228:anchr>
              <p228:date stDt="2026-07-23T02:43:34.806" endDt="2026-07-23T02:43:34.806"/>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F9BB3C-F9B0-1AA8-D950-41621D8B73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E821A8D-016E-1CE9-588E-90A7BD2C0F8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48899B-B510-4F0A-B36F-47C2BC85E3BA}" type="datetime1">
              <a:rPr lang="en-US" smtClean="0"/>
              <a:t>7/29/2026</a:t>
            </a:fld>
            <a:endParaRPr lang="en-US"/>
          </a:p>
        </p:txBody>
      </p:sp>
      <p:sp>
        <p:nvSpPr>
          <p:cNvPr id="4" name="Footer Placeholder 3">
            <a:extLst>
              <a:ext uri="{FF2B5EF4-FFF2-40B4-BE49-F238E27FC236}">
                <a16:creationId xmlns:a16="http://schemas.microsoft.com/office/drawing/2014/main" id="{357FDE5C-E6D9-47BE-87F0-9D9B6E8C376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E8462C-3C0B-2660-553A-A759162FCB7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2003F2-388E-4F96-961E-DFF6F59D39DE}" type="slidenum">
              <a:rPr lang="en-US" smtClean="0"/>
              <a:t>‹#›</a:t>
            </a:fld>
            <a:endParaRPr lang="en-US"/>
          </a:p>
        </p:txBody>
      </p:sp>
    </p:spTree>
    <p:extLst>
      <p:ext uri="{BB962C8B-B14F-4D97-AF65-F5344CB8AC3E}">
        <p14:creationId xmlns:p14="http://schemas.microsoft.com/office/powerpoint/2010/main" val="217927355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603FB-DF74-4E37-AD61-2C81FCA0F705}" type="datetime1">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19387-1A9C-4826-A1FA-7ED65E6F875B}" type="slidenum">
              <a:rPr lang="en-US" smtClean="0"/>
              <a:t>‹#›</a:t>
            </a:fld>
            <a:endParaRPr lang="en-US"/>
          </a:p>
        </p:txBody>
      </p:sp>
    </p:spTree>
    <p:extLst>
      <p:ext uri="{BB962C8B-B14F-4D97-AF65-F5344CB8AC3E}">
        <p14:creationId xmlns:p14="http://schemas.microsoft.com/office/powerpoint/2010/main" val="67487609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Alex first (Name and School</a:t>
            </a:r>
          </a:p>
          <a:p>
            <a:pPr marL="0" lvl="0" indent="0" algn="l" rtl="0">
              <a:spcBef>
                <a:spcPts val="0"/>
              </a:spcBef>
              <a:spcAft>
                <a:spcPts val="0"/>
              </a:spcAft>
              <a:buNone/>
            </a:pPr>
            <a:r>
              <a:rPr lang="en-US"/>
              <a:t>Tarun intro, this summer, we in ACES…</a:t>
            </a:r>
          </a:p>
          <a:p>
            <a:pPr marL="0" lvl="0" indent="0" algn="l" rtl="0">
              <a:spcBef>
                <a:spcPts val="0"/>
              </a:spcBef>
              <a:spcAft>
                <a:spcPts val="0"/>
              </a:spcAft>
              <a:buNone/>
            </a:pPr>
            <a:r>
              <a:rPr lang="en-US" err="1"/>
              <a:t>Alex</a:t>
            </a:r>
            <a:r>
              <a:rPr lang="en-US" err="1">
                <a:sym typeface="Wingdings" pitchFamily="2" charset="2"/>
              </a:rPr>
              <a:t>title</a:t>
            </a:r>
            <a:endParaRPr lang="en-US"/>
          </a:p>
          <a:p>
            <a:pPr marL="0" lvl="0" indent="0" algn="l" rtl="0">
              <a:spcBef>
                <a:spcPts val="0"/>
              </a:spcBef>
              <a:spcAft>
                <a:spcPts val="0"/>
              </a:spcAft>
              <a:buNone/>
            </a:pPr>
            <a:endParaRPr lang="en-US"/>
          </a:p>
        </p:txBody>
      </p:sp>
      <p:sp>
        <p:nvSpPr>
          <p:cNvPr id="2" name="Slide Number Placeholder 1">
            <a:extLst>
              <a:ext uri="{FF2B5EF4-FFF2-40B4-BE49-F238E27FC236}">
                <a16:creationId xmlns:a16="http://schemas.microsoft.com/office/drawing/2014/main" id="{45256147-7DF7-D127-CFE1-115B56F7908C}"/>
              </a:ext>
            </a:extLst>
          </p:cNvPr>
          <p:cNvSpPr>
            <a:spLocks noGrp="1"/>
          </p:cNvSpPr>
          <p:nvPr>
            <p:ph type="sldNum" sz="quarter" idx="5"/>
          </p:nvPr>
        </p:nvSpPr>
        <p:spPr/>
        <p:txBody>
          <a:bodyPr/>
          <a:lstStyle/>
          <a:p>
            <a:fld id="{EE819387-1A9C-4826-A1FA-7ED65E6F875B}" type="slidenum">
              <a:rPr lang="en-US" smtClean="0"/>
              <a:t>1</a:t>
            </a:fld>
            <a:endParaRPr lang="en-US"/>
          </a:p>
        </p:txBody>
      </p:sp>
      <p:sp>
        <p:nvSpPr>
          <p:cNvPr id="3" name="Footer Placeholder 2">
            <a:extLst>
              <a:ext uri="{FF2B5EF4-FFF2-40B4-BE49-F238E27FC236}">
                <a16:creationId xmlns:a16="http://schemas.microsoft.com/office/drawing/2014/main" id="{DCFEDA0F-3920-E835-0C8D-E24B9A10A93E}"/>
              </a:ext>
            </a:extLst>
          </p:cNvPr>
          <p:cNvSpPr>
            <a:spLocks noGrp="1"/>
          </p:cNvSpPr>
          <p:nvPr>
            <p:ph type="ftr" sz="quarter" idx="4"/>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0B593-A5FC-6D21-A1C0-C699A3BB5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5F75B-C675-BC37-C187-4B776975E9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7D0F3-EEDE-2D0E-0014-3B2611A4D2DA}"/>
              </a:ext>
            </a:extLst>
          </p:cNvPr>
          <p:cNvSpPr>
            <a:spLocks noGrp="1"/>
          </p:cNvSpPr>
          <p:nvPr>
            <p:ph type="body" idx="1"/>
          </p:nvPr>
        </p:nvSpPr>
        <p:spPr/>
        <p:txBody>
          <a:bodyPr/>
          <a:lstStyle/>
          <a:p>
            <a:r>
              <a:rPr lang="en-US"/>
              <a:t>Cyclic Voltammetry: applies sweeping voltage; shows </a:t>
            </a:r>
            <a:r>
              <a:rPr lang="en-US" err="1"/>
              <a:t>reversability</a:t>
            </a:r>
            <a:r>
              <a:rPr lang="en-US"/>
              <a:t> of material + if any material changes occur</a:t>
            </a:r>
          </a:p>
          <a:p>
            <a:r>
              <a:rPr lang="en-US" err="1"/>
              <a:t>Potentiostatic</a:t>
            </a:r>
            <a:r>
              <a:rPr lang="en-US"/>
              <a:t> electrochemical impedance spectroscopy: applies sinusoidal voltage; measuring charge transfer resistance + material impedance</a:t>
            </a:r>
          </a:p>
        </p:txBody>
      </p:sp>
      <p:sp>
        <p:nvSpPr>
          <p:cNvPr id="4" name="Footer Placeholder 3">
            <a:extLst>
              <a:ext uri="{FF2B5EF4-FFF2-40B4-BE49-F238E27FC236}">
                <a16:creationId xmlns:a16="http://schemas.microsoft.com/office/drawing/2014/main" id="{E9A32190-D2C1-A93D-CFF1-61E3E1C878AF}"/>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E63BC3C-2EC0-4A17-BD90-8511B6531A0B}"/>
              </a:ext>
            </a:extLst>
          </p:cNvPr>
          <p:cNvSpPr>
            <a:spLocks noGrp="1"/>
          </p:cNvSpPr>
          <p:nvPr>
            <p:ph type="sldNum" sz="quarter" idx="5"/>
          </p:nvPr>
        </p:nvSpPr>
        <p:spPr/>
        <p:txBody>
          <a:bodyPr/>
          <a:lstStyle/>
          <a:p>
            <a:fld id="{EE819387-1A9C-4826-A1FA-7ED65E6F875B}" type="slidenum">
              <a:rPr lang="en-US" smtClean="0"/>
              <a:t>11</a:t>
            </a:fld>
            <a:endParaRPr lang="en-US"/>
          </a:p>
        </p:txBody>
      </p:sp>
    </p:spTree>
    <p:extLst>
      <p:ext uri="{BB962C8B-B14F-4D97-AF65-F5344CB8AC3E}">
        <p14:creationId xmlns:p14="http://schemas.microsoft.com/office/powerpoint/2010/main" val="1124250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CV </a:t>
            </a:r>
            <a:r>
              <a:rPr lang="en-US" err="1"/>
              <a:t>graph</a:t>
            </a:r>
            <a:r>
              <a:rPr lang="en-US" err="1">
                <a:sym typeface="Wingdings" pitchFamily="2" charset="2"/>
              </a:rPr>
              <a:t>after</a:t>
            </a:r>
            <a:r>
              <a:rPr lang="en-US">
                <a:sym typeface="Wingdings" pitchFamily="2" charset="2"/>
              </a:rPr>
              <a:t> the first 2 cycles, with v2o5 intercalates. We can see different chemical reactions occurring at the peaks. Further, this indicates REVERSABILITY</a:t>
            </a:r>
          </a:p>
          <a:p>
            <a:r>
              <a:rPr lang="en-US" err="1">
                <a:sym typeface="Wingdings" pitchFamily="2" charset="2"/>
              </a:rPr>
              <a:t>PEIShere</a:t>
            </a:r>
            <a:r>
              <a:rPr lang="en-US">
                <a:sym typeface="Wingdings" pitchFamily="2" charset="2"/>
              </a:rPr>
              <a:t>, we can see the impedance decreases significantly after our cyclic voltammetry. </a:t>
            </a:r>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12</a:t>
            </a:fld>
            <a:endParaRPr lang="en-US"/>
          </a:p>
        </p:txBody>
      </p:sp>
    </p:spTree>
    <p:extLst>
      <p:ext uri="{BB962C8B-B14F-4D97-AF65-F5344CB8AC3E}">
        <p14:creationId xmlns:p14="http://schemas.microsoft.com/office/powerpoint/2010/main" val="4059519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improved mixing w carbon black and </a:t>
            </a:r>
            <a:r>
              <a:rPr lang="en-US" sz="1200" kern="1200" err="1">
                <a:solidFill>
                  <a:schemeClr val="tx1"/>
                </a:solidFill>
                <a:effectLst/>
                <a:latin typeface="+mn-lt"/>
                <a:ea typeface="+mn-ea"/>
                <a:cs typeface="+mn-cs"/>
              </a:rPr>
              <a:t>pvdf</a:t>
            </a:r>
            <a:r>
              <a:rPr lang="en-US" sz="1200" kern="1200">
                <a:solidFill>
                  <a:schemeClr val="tx1"/>
                </a:solidFill>
                <a:effectLst/>
                <a:latin typeface="+mn-lt"/>
                <a:ea typeface="+mn-ea"/>
                <a:cs typeface="+mn-cs"/>
              </a:rPr>
              <a:t> and more uniform slurry.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more active material distribution</a:t>
            </a:r>
          </a:p>
          <a:p>
            <a:r>
              <a:rPr lang="en-US" sz="1200" kern="1200">
                <a:solidFill>
                  <a:schemeClr val="tx1"/>
                </a:solidFill>
                <a:effectLst/>
                <a:latin typeface="+mn-lt"/>
                <a:ea typeface="+mn-ea"/>
                <a:cs typeface="+mn-cs"/>
              </a:rPr>
              <a:t>•= more exposed V₂O₅ + more Zn²⁺ access → more energy stored**</a:t>
            </a:r>
          </a:p>
          <a:p>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13</a:t>
            </a:fld>
            <a:endParaRPr lang="en-US"/>
          </a:p>
        </p:txBody>
      </p:sp>
    </p:spTree>
    <p:extLst>
      <p:ext uri="{BB962C8B-B14F-4D97-AF65-F5344CB8AC3E}">
        <p14:creationId xmlns:p14="http://schemas.microsoft.com/office/powerpoint/2010/main" val="3969178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Alex: Main takeaway + limitations</a:t>
            </a:r>
          </a:p>
          <a:p>
            <a:r>
              <a:rPr lang="en-US"/>
              <a:t>Tarun: Next steps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14</a:t>
            </a:fld>
            <a:endParaRPr lang="en-US"/>
          </a:p>
        </p:txBody>
      </p:sp>
    </p:spTree>
    <p:extLst>
      <p:ext uri="{BB962C8B-B14F-4D97-AF65-F5344CB8AC3E}">
        <p14:creationId xmlns:p14="http://schemas.microsoft.com/office/powerpoint/2010/main" val="105016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TOGETHER, thank </a:t>
            </a:r>
            <a:r>
              <a:rPr lang="en-US" err="1"/>
              <a:t>tou</a:t>
            </a:r>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15</a:t>
            </a:fld>
            <a:endParaRPr lang="en-US"/>
          </a:p>
        </p:txBody>
      </p:sp>
    </p:spTree>
    <p:extLst>
      <p:ext uri="{BB962C8B-B14F-4D97-AF65-F5344CB8AC3E}">
        <p14:creationId xmlns:p14="http://schemas.microsoft.com/office/powerpoint/2010/main" val="4212744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BBB82-625C-035A-65C2-B4F56E618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16F8E-328D-B288-551E-0D87688574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990854-D8FA-757B-16A7-12DDCD8CF7B6}"/>
              </a:ext>
            </a:extLst>
          </p:cNvPr>
          <p:cNvSpPr>
            <a:spLocks noGrp="1"/>
          </p:cNvSpPr>
          <p:nvPr>
            <p:ph type="body" idx="1"/>
          </p:nvPr>
        </p:nvSpPr>
        <p:spPr/>
        <p:txBody>
          <a:bodyPr/>
          <a:lstStyle/>
          <a:p>
            <a:r>
              <a:rPr lang="en-US"/>
              <a:t>TOGETHER, thank </a:t>
            </a:r>
            <a:r>
              <a:rPr lang="en-US" err="1"/>
              <a:t>tou</a:t>
            </a:r>
            <a:endParaRPr lang="en-US"/>
          </a:p>
        </p:txBody>
      </p:sp>
      <p:sp>
        <p:nvSpPr>
          <p:cNvPr id="4" name="Footer Placeholder 3">
            <a:extLst>
              <a:ext uri="{FF2B5EF4-FFF2-40B4-BE49-F238E27FC236}">
                <a16:creationId xmlns:a16="http://schemas.microsoft.com/office/drawing/2014/main" id="{2F4EF6C9-364A-93C1-7510-251F136F5C27}"/>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109F7FB-E82F-9403-25F5-EFC3593C5479}"/>
              </a:ext>
            </a:extLst>
          </p:cNvPr>
          <p:cNvSpPr>
            <a:spLocks noGrp="1"/>
          </p:cNvSpPr>
          <p:nvPr>
            <p:ph type="sldNum" sz="quarter" idx="5"/>
          </p:nvPr>
        </p:nvSpPr>
        <p:spPr/>
        <p:txBody>
          <a:bodyPr/>
          <a:lstStyle/>
          <a:p>
            <a:fld id="{EE819387-1A9C-4826-A1FA-7ED65E6F875B}" type="slidenum">
              <a:rPr lang="en-US" smtClean="0"/>
              <a:t>16</a:t>
            </a:fld>
            <a:endParaRPr lang="en-US"/>
          </a:p>
        </p:txBody>
      </p:sp>
    </p:spTree>
    <p:extLst>
      <p:ext uri="{BB962C8B-B14F-4D97-AF65-F5344CB8AC3E}">
        <p14:creationId xmlns:p14="http://schemas.microsoft.com/office/powerpoint/2010/main" val="1842314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err="1"/>
              <a:t>alex</a:t>
            </a:r>
            <a:r>
              <a:rPr lang="en-US"/>
              <a:t>, </a:t>
            </a:r>
            <a:r>
              <a:rPr lang="en-US" err="1"/>
              <a:t>renewbale</a:t>
            </a:r>
            <a:r>
              <a:rPr lang="en-US"/>
              <a:t> graphs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2</a:t>
            </a:fld>
            <a:endParaRPr lang="en-US"/>
          </a:p>
        </p:txBody>
      </p:sp>
    </p:spTree>
    <p:extLst>
      <p:ext uri="{BB962C8B-B14F-4D97-AF65-F5344CB8AC3E}">
        <p14:creationId xmlns:p14="http://schemas.microsoft.com/office/powerpoint/2010/main" val="486276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Tarun (talk </a:t>
            </a:r>
            <a:r>
              <a:rPr lang="en-US" err="1"/>
              <a:t>abt</a:t>
            </a:r>
            <a:r>
              <a:rPr lang="en-US"/>
              <a:t> lithium vs V205)</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3</a:t>
            </a:fld>
            <a:endParaRPr lang="en-US"/>
          </a:p>
        </p:txBody>
      </p:sp>
    </p:spTree>
    <p:extLst>
      <p:ext uri="{BB962C8B-B14F-4D97-AF65-F5344CB8AC3E}">
        <p14:creationId xmlns:p14="http://schemas.microsoft.com/office/powerpoint/2010/main" val="1638809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Tarun, first bullets (electrolyte concentrations) and (electrolyte composition, what each one does)</a:t>
            </a:r>
          </a:p>
          <a:p>
            <a:r>
              <a:rPr lang="en-US"/>
              <a:t>Alex( Explain trial 1 and 2 and 3, skip 212 µm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4</a:t>
            </a:fld>
            <a:endParaRPr lang="en-US"/>
          </a:p>
        </p:txBody>
      </p:sp>
    </p:spTree>
    <p:extLst>
      <p:ext uri="{BB962C8B-B14F-4D97-AF65-F5344CB8AC3E}">
        <p14:creationId xmlns:p14="http://schemas.microsoft.com/office/powerpoint/2010/main" val="3380632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Tarun: milling and slurry to cathode (omit specifics, not temp/times)</a:t>
            </a:r>
          </a:p>
          <a:p>
            <a:r>
              <a:rPr lang="en-US"/>
              <a:t>Alex, extraction</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6</a:t>
            </a:fld>
            <a:endParaRPr lang="en-US"/>
          </a:p>
        </p:txBody>
      </p:sp>
    </p:spTree>
    <p:extLst>
      <p:ext uri="{BB962C8B-B14F-4D97-AF65-F5344CB8AC3E}">
        <p14:creationId xmlns:p14="http://schemas.microsoft.com/office/powerpoint/2010/main" val="4163289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Alex, quick point out difference between (smooth vs streaky, chips on the edge)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7</a:t>
            </a:fld>
            <a:endParaRPr lang="en-US"/>
          </a:p>
        </p:txBody>
      </p:sp>
    </p:spTree>
    <p:extLst>
      <p:ext uri="{BB962C8B-B14F-4D97-AF65-F5344CB8AC3E}">
        <p14:creationId xmlns:p14="http://schemas.microsoft.com/office/powerpoint/2010/main" val="1407584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err="1"/>
              <a:t>Tarun</a:t>
            </a:r>
            <a:r>
              <a:rPr lang="en-US" err="1">
                <a:sym typeface="Wingdings" pitchFamily="2" charset="2"/>
              </a:rPr>
              <a:t>the</a:t>
            </a:r>
            <a:r>
              <a:rPr lang="en-US">
                <a:sym typeface="Wingdings" pitchFamily="2" charset="2"/>
              </a:rPr>
              <a:t> cathodes were done, we needed to build our coin cells. As you can see, there are numerous different components. We assembled each one part by part as shown on the screen, and sealed them off with almost 1 ton of force with our crimper. </a:t>
            </a:r>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8</a:t>
            </a:fld>
            <a:endParaRPr lang="en-US"/>
          </a:p>
        </p:txBody>
      </p:sp>
    </p:spTree>
    <p:extLst>
      <p:ext uri="{BB962C8B-B14F-4D97-AF65-F5344CB8AC3E}">
        <p14:creationId xmlns:p14="http://schemas.microsoft.com/office/powerpoint/2010/main" val="2466726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Alex: for our coin cells, each component plays an important role. The spring ensure constant pressure inside of the cell, and the two spacers distribute the pressure across the whole area. The Zn foil serves as our anode, and the glass fiber separator holds our aqueous electrolyte allowing for the free movement of ions, while preventing short circuiting. Lastly, our custom dried V2o5 slurry serves as our cathode.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9</a:t>
            </a:fld>
            <a:endParaRPr lang="en-US"/>
          </a:p>
        </p:txBody>
      </p:sp>
    </p:spTree>
    <p:extLst>
      <p:ext uri="{BB962C8B-B14F-4D97-AF65-F5344CB8AC3E}">
        <p14:creationId xmlns:p14="http://schemas.microsoft.com/office/powerpoint/2010/main" val="1521369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E819387-1A9C-4826-A1FA-7ED65E6F875B}" type="slidenum">
              <a:rPr lang="en-US" smtClean="0"/>
              <a:t>10</a:t>
            </a:fld>
            <a:endParaRPr lang="en-US"/>
          </a:p>
        </p:txBody>
      </p:sp>
    </p:spTree>
    <p:extLst>
      <p:ext uri="{BB962C8B-B14F-4D97-AF65-F5344CB8AC3E}">
        <p14:creationId xmlns:p14="http://schemas.microsoft.com/office/powerpoint/2010/main" val="3815923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828B60-3A91-F148-D28D-4851B11240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FE29CE-2F65-4F69-94DF-9228B8A48FC3}" type="slidenum">
              <a:rPr lang="en-US" smtClean="0"/>
              <a:t>‹#›</a:t>
            </a:fld>
            <a:endParaRPr lang="en-US"/>
          </a:p>
        </p:txBody>
      </p:sp>
    </p:spTree>
    <p:extLst>
      <p:ext uri="{BB962C8B-B14F-4D97-AF65-F5344CB8AC3E}">
        <p14:creationId xmlns:p14="http://schemas.microsoft.com/office/powerpoint/2010/main" val="318802643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80562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851832"/>
            <a:ext cx="3932237" cy="1600200"/>
          </a:xfrm>
        </p:spPr>
        <p:txBody>
          <a:bodyPr anchor="b"/>
          <a:lstStyle>
            <a:lvl1pPr>
              <a:defRPr sz="3200">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Content Placeholder 2"/>
          <p:cNvSpPr>
            <a:spLocks noGrp="1"/>
          </p:cNvSpPr>
          <p:nvPr>
            <p:ph idx="1"/>
          </p:nvPr>
        </p:nvSpPr>
        <p:spPr>
          <a:xfrm>
            <a:off x="5183188" y="1382057"/>
            <a:ext cx="6172200" cy="4873625"/>
          </a:xfrm>
        </p:spPr>
        <p:txBody>
          <a:bodyPr/>
          <a:lstStyle>
            <a:lvl1pPr>
              <a:defRPr sz="3200">
                <a:latin typeface="Lato" panose="020F0502020204030203" pitchFamily="34" charset="0"/>
                <a:ea typeface="Lato" panose="020F0502020204030203" pitchFamily="34" charset="0"/>
                <a:cs typeface="Lato" panose="020F0502020204030203" pitchFamily="34" charset="0"/>
              </a:defRPr>
            </a:lvl1pPr>
            <a:lvl2pPr>
              <a:defRPr sz="2800">
                <a:latin typeface="Lato" panose="020F0502020204030203" pitchFamily="34" charset="0"/>
                <a:ea typeface="Lato" panose="020F0502020204030203" pitchFamily="34" charset="0"/>
                <a:cs typeface="Lato" panose="020F0502020204030203" pitchFamily="34" charset="0"/>
              </a:defRPr>
            </a:lvl2pPr>
            <a:lvl3pPr>
              <a:defRPr sz="2400">
                <a:latin typeface="Lato" panose="020F0502020204030203" pitchFamily="34" charset="0"/>
                <a:ea typeface="Lato" panose="020F0502020204030203" pitchFamily="34" charset="0"/>
                <a:cs typeface="Lato" panose="020F0502020204030203" pitchFamily="34" charset="0"/>
              </a:defRPr>
            </a:lvl3pPr>
            <a:lvl4pPr>
              <a:defRPr sz="2000">
                <a:latin typeface="Lato" panose="020F0502020204030203" pitchFamily="34" charset="0"/>
                <a:ea typeface="Lato" panose="020F0502020204030203" pitchFamily="34" charset="0"/>
                <a:cs typeface="Lato" panose="020F0502020204030203" pitchFamily="34" charset="0"/>
              </a:defRPr>
            </a:lvl4pPr>
            <a:lvl5pPr>
              <a:defRPr sz="2000">
                <a:latin typeface="Lato" panose="020F0502020204030203" pitchFamily="34" charset="0"/>
                <a:ea typeface="Lato" panose="020F0502020204030203" pitchFamily="34" charset="0"/>
                <a:cs typeface="Lato" panose="020F05020202040302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452032"/>
            <a:ext cx="3932237" cy="3811588"/>
          </a:xfrm>
        </p:spPr>
        <p:txBody>
          <a:bodyPr/>
          <a:lstStyle>
            <a:lvl1pPr marL="0" indent="0">
              <a:buNone/>
              <a:defRPr sz="1600">
                <a:latin typeface="Lato Medium" panose="020F0502020204030203" pitchFamily="34" charset="0"/>
                <a:ea typeface="Lato Medium" panose="020F0502020204030203" pitchFamily="34" charset="0"/>
                <a:cs typeface="Lato Medium" panose="020F050202020403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1264435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15466"/>
            <a:ext cx="3932237" cy="1600200"/>
          </a:xfrm>
        </p:spPr>
        <p:txBody>
          <a:bodyPr anchor="b">
            <a:normAutofit/>
          </a:bodyPr>
          <a:lstStyle>
            <a:lvl1pPr>
              <a:defRPr sz="2400">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Picture Placeholder 2"/>
          <p:cNvSpPr>
            <a:spLocks noGrp="1"/>
          </p:cNvSpPr>
          <p:nvPr>
            <p:ph type="pic" idx="1"/>
          </p:nvPr>
        </p:nvSpPr>
        <p:spPr>
          <a:xfrm>
            <a:off x="5183188" y="154569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615666"/>
            <a:ext cx="3932237" cy="3811588"/>
          </a:xfrm>
        </p:spPr>
        <p:txBody>
          <a:bodyPr/>
          <a:lstStyle>
            <a:lvl1pPr marL="0" indent="0">
              <a:buNone/>
              <a:defRPr sz="1600">
                <a:latin typeface="Lato Medium" panose="020F0502020204030203" pitchFamily="34" charset="0"/>
                <a:ea typeface="Lato Medium" panose="020F0502020204030203" pitchFamily="34" charset="0"/>
                <a:cs typeface="Lato Medium" panose="020F050202020403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a:xfrm>
            <a:off x="8610600" y="6914616"/>
            <a:ext cx="2743200" cy="365125"/>
          </a:xfrm>
          <a:prstGeom prst="rect">
            <a:avLst/>
          </a:prstGeom>
        </p:spPr>
        <p:txBody>
          <a:bodyPr/>
          <a:lstStyle>
            <a:lvl1pPr>
              <a:defRPr>
                <a:latin typeface="Arial" panose="020B0604020202020204"/>
              </a:defRPr>
            </a:lvl1pPr>
          </a:lstStyle>
          <a:p>
            <a:fld id="{3CA2624E-D588-4092-9CB7-C91D143E3E22}" type="slidenum">
              <a:rPr lang="en-US" smtClean="0"/>
              <a:t>‹#›</a:t>
            </a:fld>
            <a:endParaRPr lang="en-US"/>
          </a:p>
        </p:txBody>
      </p:sp>
    </p:spTree>
    <p:extLst>
      <p:ext uri="{BB962C8B-B14F-4D97-AF65-F5344CB8AC3E}">
        <p14:creationId xmlns:p14="http://schemas.microsoft.com/office/powerpoint/2010/main" val="277949315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799904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75264"/>
            <a:ext cx="2628900" cy="5811838"/>
          </a:xfrm>
        </p:spPr>
        <p:txBody>
          <a:bodyPr vert="eaVert"/>
          <a:lstStyle>
            <a:lvl1pPr>
              <a:defRPr>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0" y="875264"/>
            <a:ext cx="7734300" cy="5811838"/>
          </a:xfrm>
        </p:spPr>
        <p:txBody>
          <a:bodyPr vert="eaVert"/>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057203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rot="5400000">
            <a:off x="7133400" y="2466864"/>
            <a:ext cx="5812000" cy="2628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Lato"/>
              <a:buNone/>
              <a:defRPr>
                <a:latin typeface="Lato"/>
                <a:ea typeface="Lato"/>
                <a:cs typeface="Lato"/>
                <a:sym typeface="Lato"/>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 name="Google Shape;44;p11"/>
          <p:cNvSpPr txBox="1">
            <a:spLocks noGrp="1"/>
          </p:cNvSpPr>
          <p:nvPr>
            <p:ph type="body" idx="1"/>
          </p:nvPr>
        </p:nvSpPr>
        <p:spPr>
          <a:xfrm rot="5400000">
            <a:off x="1799300" y="-85936"/>
            <a:ext cx="5812000" cy="7734400"/>
          </a:xfrm>
          <a:prstGeom prst="rect">
            <a:avLst/>
          </a:prstGeom>
          <a:noFill/>
          <a:ln>
            <a:noFill/>
          </a:ln>
        </p:spPr>
        <p:txBody>
          <a:bodyPr spcFirstLastPara="1" wrap="square" lIns="68575" tIns="34275" rIns="68575" bIns="34275" anchor="t" anchorCtr="0">
            <a:normAutofit/>
          </a:bodyPr>
          <a:lstStyle>
            <a:lvl1pPr marL="609585" lvl="0" indent="-482588" algn="l">
              <a:lnSpc>
                <a:spcPct val="90000"/>
              </a:lnSpc>
              <a:spcBef>
                <a:spcPts val="1067"/>
              </a:spcBef>
              <a:spcAft>
                <a:spcPts val="0"/>
              </a:spcAft>
              <a:buClr>
                <a:schemeClr val="dk1"/>
              </a:buClr>
              <a:buSzPts val="2100"/>
              <a:buChar char="•"/>
              <a:defRPr>
                <a:latin typeface="Lato"/>
                <a:ea typeface="Lato"/>
                <a:cs typeface="Lato"/>
                <a:sym typeface="Lato"/>
              </a:defRPr>
            </a:lvl1pPr>
            <a:lvl2pPr marL="1219170" lvl="1" indent="-457189" algn="l">
              <a:lnSpc>
                <a:spcPct val="90000"/>
              </a:lnSpc>
              <a:spcBef>
                <a:spcPts val="533"/>
              </a:spcBef>
              <a:spcAft>
                <a:spcPts val="0"/>
              </a:spcAft>
              <a:buClr>
                <a:schemeClr val="dk1"/>
              </a:buClr>
              <a:buSzPts val="1800"/>
              <a:buChar char="•"/>
              <a:defRPr>
                <a:latin typeface="Lato"/>
                <a:ea typeface="Lato"/>
                <a:cs typeface="Lato"/>
                <a:sym typeface="Lato"/>
              </a:defRPr>
            </a:lvl2pPr>
            <a:lvl3pPr marL="1828754" lvl="2" indent="-431789" algn="l">
              <a:lnSpc>
                <a:spcPct val="90000"/>
              </a:lnSpc>
              <a:spcBef>
                <a:spcPts val="533"/>
              </a:spcBef>
              <a:spcAft>
                <a:spcPts val="0"/>
              </a:spcAft>
              <a:buClr>
                <a:schemeClr val="dk1"/>
              </a:buClr>
              <a:buSzPts val="1500"/>
              <a:buChar char="•"/>
              <a:defRPr>
                <a:latin typeface="Lato"/>
                <a:ea typeface="Lato"/>
                <a:cs typeface="Lato"/>
                <a:sym typeface="Lato"/>
              </a:defRPr>
            </a:lvl3pPr>
            <a:lvl4pPr marL="2438339" lvl="3" indent="-423323" algn="l">
              <a:lnSpc>
                <a:spcPct val="90000"/>
              </a:lnSpc>
              <a:spcBef>
                <a:spcPts val="533"/>
              </a:spcBef>
              <a:spcAft>
                <a:spcPts val="0"/>
              </a:spcAft>
              <a:buClr>
                <a:schemeClr val="dk1"/>
              </a:buClr>
              <a:buSzPts val="1400"/>
              <a:buChar char="•"/>
              <a:defRPr>
                <a:latin typeface="Lato"/>
                <a:ea typeface="Lato"/>
                <a:cs typeface="Lato"/>
                <a:sym typeface="Lato"/>
              </a:defRPr>
            </a:lvl4pPr>
            <a:lvl5pPr marL="3047924" lvl="4" indent="-423323" algn="l">
              <a:lnSpc>
                <a:spcPct val="90000"/>
              </a:lnSpc>
              <a:spcBef>
                <a:spcPts val="533"/>
              </a:spcBef>
              <a:spcAft>
                <a:spcPts val="0"/>
              </a:spcAft>
              <a:buClr>
                <a:schemeClr val="dk1"/>
              </a:buClr>
              <a:buSzPts val="1400"/>
              <a:buChar char="•"/>
              <a:defRPr>
                <a:latin typeface="Lato"/>
                <a:ea typeface="Lato"/>
                <a:cs typeface="Lato"/>
                <a:sym typeface="Lato"/>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43184961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userDrawn="1">
  <p:cSld name="1_Title Slide">
    <p:spTree>
      <p:nvGrpSpPr>
        <p:cNvPr id="1" name="Shape 45"/>
        <p:cNvGrpSpPr/>
        <p:nvPr/>
      </p:nvGrpSpPr>
      <p:grpSpPr>
        <a:xfrm>
          <a:off x="0" y="0"/>
          <a:ext cx="0" cy="0"/>
          <a:chOff x="0" y="0"/>
          <a:chExt cx="0" cy="0"/>
        </a:xfrm>
      </p:grpSpPr>
      <p:sp>
        <p:nvSpPr>
          <p:cNvPr id="47" name="Google Shape;47;p12"/>
          <p:cNvSpPr txBox="1">
            <a:spLocks noGrp="1"/>
          </p:cNvSpPr>
          <p:nvPr>
            <p:ph type="subTitle" idx="1"/>
          </p:nvPr>
        </p:nvSpPr>
        <p:spPr>
          <a:xfrm>
            <a:off x="3857296" y="3303656"/>
            <a:ext cx="7616000" cy="12232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1067"/>
              </a:spcBef>
              <a:spcAft>
                <a:spcPts val="0"/>
              </a:spcAft>
              <a:buClr>
                <a:schemeClr val="dk1"/>
              </a:buClr>
              <a:buSzPts val="1800"/>
              <a:buNone/>
              <a:defRPr sz="2400">
                <a:latin typeface="Lato Light"/>
                <a:ea typeface="Lato Light"/>
                <a:cs typeface="Lato Light"/>
                <a:sym typeface="Lato Light"/>
              </a:defRPr>
            </a:lvl1pPr>
            <a:lvl2pPr lvl="1" algn="ctr" rtl="0">
              <a:lnSpc>
                <a:spcPct val="90000"/>
              </a:lnSpc>
              <a:spcBef>
                <a:spcPts val="533"/>
              </a:spcBef>
              <a:spcAft>
                <a:spcPts val="0"/>
              </a:spcAft>
              <a:buClr>
                <a:schemeClr val="dk1"/>
              </a:buClr>
              <a:buSzPts val="1500"/>
              <a:buNone/>
              <a:defRPr sz="2000"/>
            </a:lvl2pPr>
            <a:lvl3pPr lvl="2" algn="ctr" rtl="0">
              <a:lnSpc>
                <a:spcPct val="90000"/>
              </a:lnSpc>
              <a:spcBef>
                <a:spcPts val="533"/>
              </a:spcBef>
              <a:spcAft>
                <a:spcPts val="0"/>
              </a:spcAft>
              <a:buClr>
                <a:schemeClr val="dk1"/>
              </a:buClr>
              <a:buSzPts val="1400"/>
              <a:buNone/>
              <a:defRPr sz="1867"/>
            </a:lvl3pPr>
            <a:lvl4pPr lvl="3" algn="ctr" rtl="0">
              <a:lnSpc>
                <a:spcPct val="90000"/>
              </a:lnSpc>
              <a:spcBef>
                <a:spcPts val="533"/>
              </a:spcBef>
              <a:spcAft>
                <a:spcPts val="0"/>
              </a:spcAft>
              <a:buClr>
                <a:schemeClr val="dk1"/>
              </a:buClr>
              <a:buSzPts val="1200"/>
              <a:buNone/>
              <a:defRPr sz="1600"/>
            </a:lvl4pPr>
            <a:lvl5pPr lvl="4" algn="ctr" rtl="0">
              <a:lnSpc>
                <a:spcPct val="9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48" name="Google Shape;48;p12"/>
          <p:cNvSpPr/>
          <p:nvPr/>
        </p:nvSpPr>
        <p:spPr>
          <a:xfrm>
            <a:off x="-1366344" y="0"/>
            <a:ext cx="5014400" cy="6858000"/>
          </a:xfrm>
          <a:prstGeom prst="parallelogram">
            <a:avLst>
              <a:gd name="adj" fmla="val 25000"/>
            </a:avLst>
          </a:prstGeom>
          <a:solidFill>
            <a:schemeClr val="dk1"/>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49" name="Google Shape;49;p12"/>
          <p:cNvSpPr/>
          <p:nvPr/>
        </p:nvSpPr>
        <p:spPr>
          <a:xfrm rot="538532">
            <a:off x="2939137" y="-192404"/>
            <a:ext cx="410223" cy="7224395"/>
          </a:xfrm>
          <a:prstGeom prst="parallelogram">
            <a:avLst>
              <a:gd name="adj" fmla="val 25000"/>
            </a:avLst>
          </a:prstGeom>
          <a:solidFill>
            <a:srgbClr val="D41B2C"/>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Arial"/>
              <a:ea typeface="Arial"/>
              <a:cs typeface="Arial"/>
              <a:sym typeface="Arial"/>
            </a:endParaRPr>
          </a:p>
        </p:txBody>
      </p:sp>
      <p:pic>
        <p:nvPicPr>
          <p:cNvPr id="50" name="Google Shape;50;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62275" y="5005138"/>
            <a:ext cx="3218323" cy="1509909"/>
          </a:xfrm>
          <a:prstGeom prst="rect">
            <a:avLst/>
          </a:prstGeom>
          <a:noFill/>
          <a:ln>
            <a:noFill/>
          </a:ln>
        </p:spPr>
      </p:pic>
      <p:sp>
        <p:nvSpPr>
          <p:cNvPr id="2" name="Title 1">
            <a:extLst>
              <a:ext uri="{FF2B5EF4-FFF2-40B4-BE49-F238E27FC236}">
                <a16:creationId xmlns:a16="http://schemas.microsoft.com/office/drawing/2014/main" id="{DF5CA392-1CBF-AF1E-DABF-76E962671F5C}"/>
              </a:ext>
            </a:extLst>
          </p:cNvPr>
          <p:cNvSpPr>
            <a:spLocks noGrp="1"/>
          </p:cNvSpPr>
          <p:nvPr>
            <p:ph type="title"/>
          </p:nvPr>
        </p:nvSpPr>
        <p:spPr/>
        <p:txBody>
          <a:bodyPr/>
          <a:lstStyle/>
          <a:p>
            <a:r>
              <a:rPr lang="en-US"/>
              <a:t>Click to edit Master title style</a:t>
            </a:r>
          </a:p>
        </p:txBody>
      </p:sp>
      <p:sp>
        <p:nvSpPr>
          <p:cNvPr id="3" name="Slide Number Placeholder 1">
            <a:extLst>
              <a:ext uri="{FF2B5EF4-FFF2-40B4-BE49-F238E27FC236}">
                <a16:creationId xmlns:a16="http://schemas.microsoft.com/office/drawing/2014/main" id="{03152D97-8A94-9B6C-7951-3FCBAF7123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FE29CE-2F65-4F69-94DF-9228B8A48FC3}" type="slidenum">
              <a:rPr lang="en-US" smtClean="0"/>
              <a:t>‹#›</a:t>
            </a:fld>
            <a:endParaRPr lang="en-US"/>
          </a:p>
        </p:txBody>
      </p:sp>
    </p:spTree>
    <p:extLst>
      <p:ext uri="{BB962C8B-B14F-4D97-AF65-F5344CB8AC3E}">
        <p14:creationId xmlns:p14="http://schemas.microsoft.com/office/powerpoint/2010/main" val="217320909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5DDE5AB-3AB7-F448-9908-289BB71C870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616F34C5-0BF6-834D-BF31-59C332F0C169}"/>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ED5CDDE-3460-BB4F-A462-E14826C366DD}"/>
              </a:ext>
            </a:extLst>
          </p:cNvPr>
          <p:cNvSpPr>
            <a:spLocks noGrp="1"/>
          </p:cNvSpPr>
          <p:nvPr>
            <p:ph type="sldNum" sz="quarter" idx="12"/>
          </p:nvPr>
        </p:nvSpPr>
        <p:spPr/>
        <p:txBody>
          <a:bodyPr/>
          <a:lstStyle/>
          <a:p>
            <a:fld id="{2DC8EF38-B6CA-2E4C-8072-1EF95D9A416D}" type="slidenum">
              <a:rPr lang="en-US" smtClean="0"/>
              <a:t>‹#›</a:t>
            </a:fld>
            <a:endParaRPr lang="en-US"/>
          </a:p>
        </p:txBody>
      </p:sp>
      <p:cxnSp>
        <p:nvCxnSpPr>
          <p:cNvPr id="6" name="Straight Connector 5">
            <a:extLst>
              <a:ext uri="{FF2B5EF4-FFF2-40B4-BE49-F238E27FC236}">
                <a16:creationId xmlns:a16="http://schemas.microsoft.com/office/drawing/2014/main" id="{A4865F6A-A402-9347-B602-582DB8FADE46}"/>
              </a:ext>
            </a:extLst>
          </p:cNvPr>
          <p:cNvCxnSpPr/>
          <p:nvPr/>
        </p:nvCxnSpPr>
        <p:spPr>
          <a:xfrm>
            <a:off x="209007" y="914401"/>
            <a:ext cx="11796880" cy="5715"/>
          </a:xfrm>
          <a:prstGeom prst="line">
            <a:avLst/>
          </a:prstGeom>
          <a:ln w="19050"/>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F29C735-0700-4A47-AE4E-442DD3F7EC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290757" y="275835"/>
            <a:ext cx="799283" cy="495560"/>
          </a:xfrm>
          <a:prstGeom prst="rect">
            <a:avLst/>
          </a:prstGeom>
        </p:spPr>
      </p:pic>
      <p:sp>
        <p:nvSpPr>
          <p:cNvPr id="9" name="Title 1">
            <a:extLst>
              <a:ext uri="{FF2B5EF4-FFF2-40B4-BE49-F238E27FC236}">
                <a16:creationId xmlns:a16="http://schemas.microsoft.com/office/drawing/2014/main" id="{E3FD2915-92EE-2B42-B936-0F41A4507828}"/>
              </a:ext>
            </a:extLst>
          </p:cNvPr>
          <p:cNvSpPr>
            <a:spLocks noGrp="1"/>
          </p:cNvSpPr>
          <p:nvPr>
            <p:ph type="title"/>
          </p:nvPr>
        </p:nvSpPr>
        <p:spPr>
          <a:xfrm>
            <a:off x="643891" y="127114"/>
            <a:ext cx="10515600" cy="857885"/>
          </a:xfrm>
        </p:spPr>
        <p:txBody>
          <a:bodyPr/>
          <a:lstStyle/>
          <a:p>
            <a:r>
              <a:rPr lang="en-US"/>
              <a:t>Click to edit Master title style</a:t>
            </a:r>
          </a:p>
        </p:txBody>
      </p:sp>
    </p:spTree>
    <p:extLst>
      <p:ext uri="{BB962C8B-B14F-4D97-AF65-F5344CB8AC3E}">
        <p14:creationId xmlns:p14="http://schemas.microsoft.com/office/powerpoint/2010/main" val="232804176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948753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800">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olidFill>
                <a:latin typeface="Lato Medium" panose="020F0502020204030203" pitchFamily="34" charset="0"/>
                <a:ea typeface="Lato Medium" panose="020F0502020204030203" pitchFamily="34" charset="0"/>
                <a:cs typeface="Lato Medium" panose="020F050202020403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4012479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Content Placeholder 2"/>
          <p:cNvSpPr>
            <a:spLocks noGrp="1"/>
          </p:cNvSpPr>
          <p:nvPr>
            <p:ph sz="half" idx="1"/>
          </p:nvPr>
        </p:nvSpPr>
        <p:spPr>
          <a:xfrm>
            <a:off x="838200" y="2326135"/>
            <a:ext cx="5181600" cy="4351338"/>
          </a:xfrm>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16514"/>
            <a:ext cx="5181600" cy="4351338"/>
          </a:xfrm>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726390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846383"/>
            <a:ext cx="10515600" cy="1325563"/>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
        <p:nvSpPr>
          <p:cNvPr id="3" name="Text Placeholder 2"/>
          <p:cNvSpPr>
            <a:spLocks noGrp="1"/>
          </p:cNvSpPr>
          <p:nvPr>
            <p:ph type="body" idx="1"/>
          </p:nvPr>
        </p:nvSpPr>
        <p:spPr>
          <a:xfrm>
            <a:off x="839788" y="2162421"/>
            <a:ext cx="5157787" cy="823912"/>
          </a:xfrm>
        </p:spPr>
        <p:txBody>
          <a:bodyPr anchor="b"/>
          <a:lstStyle>
            <a:lvl1pPr marL="0" indent="0">
              <a:buNone/>
              <a:defRPr sz="2400" b="1">
                <a:latin typeface="Lato Medium" panose="020F0502020204030203" pitchFamily="34" charset="0"/>
                <a:ea typeface="Lato Medium" panose="020F0502020204030203" pitchFamily="34" charset="0"/>
                <a:cs typeface="Lato Medium" panose="020F050202020403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986333"/>
            <a:ext cx="5157787" cy="3684588"/>
          </a:xfrm>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162421"/>
            <a:ext cx="5183188" cy="823912"/>
          </a:xfrm>
        </p:spPr>
        <p:txBody>
          <a:bodyPr anchor="b"/>
          <a:lstStyle>
            <a:lvl1pPr marL="0" indent="0">
              <a:buNone/>
              <a:defRPr sz="2400" b="1">
                <a:latin typeface="Lato Medium" panose="020F0502020204030203" pitchFamily="34" charset="0"/>
                <a:ea typeface="Lato Medium" panose="020F0502020204030203" pitchFamily="34" charset="0"/>
                <a:cs typeface="Lato Medium" panose="020F050202020403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86333"/>
            <a:ext cx="5183188" cy="3684588"/>
          </a:xfrm>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55775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p>
        </p:txBody>
      </p:sp>
    </p:spTree>
    <p:extLst>
      <p:ext uri="{BB962C8B-B14F-4D97-AF65-F5344CB8AC3E}">
        <p14:creationId xmlns:p14="http://schemas.microsoft.com/office/powerpoint/2010/main" val="3603680126"/>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902127"/>
            <a:ext cx="10515600" cy="13256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Lato"/>
              <a:buNone/>
              <a:defRPr sz="3300" b="0" i="0" u="none" strike="noStrike" cap="none">
                <a:solidFill>
                  <a:schemeClr val="dk1"/>
                </a:solidFill>
                <a:latin typeface="Lato"/>
                <a:ea typeface="Lato"/>
                <a:cs typeface="Lato"/>
                <a:sym typeface="Lato"/>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838200" y="2432015"/>
            <a:ext cx="10515600" cy="40916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Lato"/>
                <a:ea typeface="Lato"/>
                <a:cs typeface="Lato"/>
                <a:sym typeface="Lato"/>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Lato"/>
                <a:ea typeface="Lato"/>
                <a:cs typeface="Lato"/>
                <a:sym typeface="Lato"/>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p:nvPr/>
        </p:nvSpPr>
        <p:spPr>
          <a:xfrm rot="5400000">
            <a:off x="5744600" y="-5744600"/>
            <a:ext cx="702800" cy="12192000"/>
          </a:xfrm>
          <a:prstGeom prst="rect">
            <a:avLst/>
          </a:prstGeom>
          <a:solidFill>
            <a:schemeClr val="dk1"/>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Arial"/>
              <a:ea typeface="Arial"/>
              <a:cs typeface="Arial"/>
              <a:sym typeface="Arial"/>
            </a:endParaRPr>
          </a:p>
        </p:txBody>
      </p:sp>
      <p:cxnSp>
        <p:nvCxnSpPr>
          <p:cNvPr id="9" name="Google Shape;9;p1"/>
          <p:cNvCxnSpPr/>
          <p:nvPr/>
        </p:nvCxnSpPr>
        <p:spPr>
          <a:xfrm flipH="1">
            <a:off x="0" y="702641"/>
            <a:ext cx="12192000" cy="35200"/>
          </a:xfrm>
          <a:prstGeom prst="straightConnector1">
            <a:avLst/>
          </a:prstGeom>
          <a:noFill/>
          <a:ln w="76200" cap="flat" cmpd="sng">
            <a:solidFill>
              <a:srgbClr val="D41B2C"/>
            </a:solidFill>
            <a:prstDash val="solid"/>
            <a:miter lim="800000"/>
            <a:headEnd type="none" w="sm" len="sm"/>
            <a:tailEnd type="none" w="sm" len="sm"/>
          </a:ln>
        </p:spPr>
      </p:cxnSp>
      <p:pic>
        <p:nvPicPr>
          <p:cNvPr id="10" name="Google Shape;10;p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384631" y="31664"/>
            <a:ext cx="2722749" cy="706000"/>
          </a:xfrm>
          <a:prstGeom prst="rect">
            <a:avLst/>
          </a:prstGeom>
          <a:noFill/>
          <a:ln>
            <a:noFill/>
          </a:ln>
        </p:spPr>
      </p:pic>
      <p:sp>
        <p:nvSpPr>
          <p:cNvPr id="2" name="Slide Number Placeholder 1">
            <a:extLst>
              <a:ext uri="{FF2B5EF4-FFF2-40B4-BE49-F238E27FC236}">
                <a16:creationId xmlns:a16="http://schemas.microsoft.com/office/drawing/2014/main" id="{9E42C2BB-D93E-9FC7-928D-52431542C7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FE29CE-2F65-4F69-94DF-9228B8A48FC3}" type="slidenum">
              <a:rPr lang="en-US" smtClean="0"/>
              <a:t>‹#›</a:t>
            </a:fld>
            <a:endParaRPr lang="en-US"/>
          </a:p>
        </p:txBody>
      </p:sp>
    </p:spTree>
    <p:extLst>
      <p:ext uri="{BB962C8B-B14F-4D97-AF65-F5344CB8AC3E}">
        <p14:creationId xmlns:p14="http://schemas.microsoft.com/office/powerpoint/2010/main" val="710819617"/>
      </p:ext>
    </p:extLst>
  </p:cSld>
  <p:clrMap bg1="lt1" tx1="dk1" bg2="dk2" tx2="lt2" accent1="accent1" accent2="accent2" accent3="accent3" accent4="accent4" accent5="accent5" accent6="accent6" hlink="hlink" folHlink="folHlink"/>
  <p:sldLayoutIdLst>
    <p:sldLayoutId id="2147483662" r:id="rId1"/>
    <p:sldLayoutId id="2147483668" r:id="rId2"/>
    <p:sldLayoutId id="2147483669" r:id="rId3"/>
    <p:sldLayoutId id="2147483672" r:id="rId4"/>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02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432014"/>
            <a:ext cx="10515600" cy="40916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rot="5400000">
            <a:off x="5744677" y="-5744679"/>
            <a:ext cx="702644" cy="121920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a:endParaRPr>
          </a:p>
        </p:txBody>
      </p:sp>
      <p:cxnSp>
        <p:nvCxnSpPr>
          <p:cNvPr id="14" name="Straight Connector 13"/>
          <p:cNvCxnSpPr/>
          <p:nvPr userDrawn="1"/>
        </p:nvCxnSpPr>
        <p:spPr>
          <a:xfrm flipH="1">
            <a:off x="-2" y="702642"/>
            <a:ext cx="12192002" cy="35022"/>
          </a:xfrm>
          <a:prstGeom prst="line">
            <a:avLst/>
          </a:prstGeom>
          <a:ln w="76200">
            <a:solidFill>
              <a:srgbClr val="D41B2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9384631" y="31664"/>
            <a:ext cx="2722749" cy="706000"/>
          </a:xfrm>
          <a:prstGeom prst="rect">
            <a:avLst/>
          </a:prstGeom>
        </p:spPr>
      </p:pic>
    </p:spTree>
    <p:extLst>
      <p:ext uri="{BB962C8B-B14F-4D97-AF65-F5344CB8AC3E}">
        <p14:creationId xmlns:p14="http://schemas.microsoft.com/office/powerpoint/2010/main" val="121694773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Lato" panose="020F0502020204030203" pitchFamily="34" charset="0"/>
          <a:ea typeface="Lato" panose="020F0502020204030203" pitchFamily="34" charset="0"/>
          <a:cs typeface="Lato" panose="020F050202020403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microsoft.com/office/2018/10/relationships/comments" Target="../comments/modernComment_217_8CC07EBB.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18/10/relationships/comments" Target="../comments/modernComment_476_A8363BF9.xml"/><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477_21A1AE1D.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s://www.biologic.net/" TargetMode="External"/><Relationship Id="rId3" Type="http://schemas.openxmlformats.org/officeDocument/2006/relationships/hyperlink" Target="https://www.eia.gov/outlooks/steo/" TargetMode="External"/><Relationship Id="rId7" Type="http://schemas.openxmlformats.org/officeDocument/2006/relationships/hyperlink" Target="https://www.proactiveinvestors.com.au/companies/news/1093006/critical-resources-says-sulphur-free-electrolyte-benchmarks-sulphide-class-solid-state-battery-performance-1093006.htm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arbin.com/battery-test-equipment/battery-test-product-series/lbt-series.html" TargetMode="External"/><Relationship Id="rId5" Type="http://schemas.openxmlformats.org/officeDocument/2006/relationships/hyperlink" Target="https://www.youtube.com/watch?v=CAnamYWi8HY" TargetMode="External"/><Relationship Id="rId4" Type="http://schemas.openxmlformats.org/officeDocument/2006/relationships/hyperlink" Target="https://www.youtube.com/watch?v=HCxei0O_kiE"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microsoft.com/office/2018/10/relationships/comments" Target="../comments/modernComment_3C1_DD6463FE.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microsoft.com/office/2018/10/relationships/comments" Target="../comments/modernComment_471_5457C362.xml"/><Relationship Id="rId7" Type="http://schemas.openxmlformats.org/officeDocument/2006/relationships/image" Target="../media/image19.gi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gif"/><Relationship Id="rId5" Type="http://schemas.openxmlformats.org/officeDocument/2006/relationships/image" Target="../media/image17.jpe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microsoft.com/office/2018/10/relationships/comments" Target="../comments/modernComment_46C_85EFDBCE.xml"/><Relationship Id="rId7"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gif"/><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8" Type="http://schemas.openxmlformats.org/officeDocument/2006/relationships/image" Target="../media/image34.gif"/><Relationship Id="rId3" Type="http://schemas.microsoft.com/office/2018/10/relationships/comments" Target="../comments/modernComment_473_BB6B996B.xml"/><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microsoft.com/office/2018/10/relationships/comments" Target="../comments/modernComment_47D_7DEC3218.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5.gif"/><Relationship Id="rId4" Type="http://schemas.openxmlformats.org/officeDocument/2006/relationships/image" Target="../media/image3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20" name="Parallelogram 19">
            <a:extLst>
              <a:ext uri="{FF2B5EF4-FFF2-40B4-BE49-F238E27FC236}">
                <a16:creationId xmlns:a16="http://schemas.microsoft.com/office/drawing/2014/main" id="{71520755-4E26-74C5-9D73-614C91FDB005}"/>
              </a:ext>
            </a:extLst>
          </p:cNvPr>
          <p:cNvSpPr/>
          <p:nvPr/>
        </p:nvSpPr>
        <p:spPr>
          <a:xfrm>
            <a:off x="-1584334" y="-312658"/>
            <a:ext cx="6666876" cy="7666537"/>
          </a:xfrm>
          <a:prstGeom prst="parallelogram">
            <a:avLst>
              <a:gd name="adj" fmla="val 21682"/>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59;p14">
            <a:extLst>
              <a:ext uri="{FF2B5EF4-FFF2-40B4-BE49-F238E27FC236}">
                <a16:creationId xmlns:a16="http://schemas.microsoft.com/office/drawing/2014/main" id="{F79E1BDD-327D-70E9-7BF1-92A29BEFE634}"/>
              </a:ext>
            </a:extLst>
          </p:cNvPr>
          <p:cNvSpPr txBox="1">
            <a:spLocks/>
          </p:cNvSpPr>
          <p:nvPr/>
        </p:nvSpPr>
        <p:spPr>
          <a:xfrm>
            <a:off x="4488005" y="1186424"/>
            <a:ext cx="7968015" cy="2102000"/>
          </a:xfrm>
          <a:prstGeom prst="rect">
            <a:avLst/>
          </a:prstGeom>
          <a:noFill/>
          <a:ln>
            <a:noFill/>
          </a:ln>
        </p:spPr>
        <p:txBody>
          <a:bodyPr spcFirstLastPara="1" wrap="square" lIns="91433" tIns="45700" rIns="91433"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Lato"/>
              <a:buNone/>
              <a:defRPr sz="33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spcAft>
                <a:spcPts val="1200"/>
              </a:spcAft>
            </a:pPr>
            <a:r>
              <a:rPr lang="en-US" sz="3600" b="1" kern="0">
                <a:latin typeface="Lato" panose="020F0502020204030203" pitchFamily="34" charset="0"/>
                <a:ea typeface="Lato" panose="020F0502020204030203" pitchFamily="34" charset="0"/>
                <a:cs typeface="Lato" panose="020F0502020204030203" pitchFamily="34" charset="0"/>
              </a:rPr>
              <a:t>Vanadium Pentoxide Cathodes in Aqueous Zinc Ion Batteries</a:t>
            </a:r>
            <a:br>
              <a:rPr lang="en-US" sz="3600" b="1" kern="0">
                <a:latin typeface="Lato" panose="020F0502020204030203" pitchFamily="34" charset="0"/>
                <a:ea typeface="Lato" panose="020F0502020204030203" pitchFamily="34" charset="0"/>
                <a:cs typeface="Lato" panose="020F0502020204030203" pitchFamily="34" charset="0"/>
              </a:rPr>
            </a:br>
            <a:endParaRPr lang="en-US" sz="2800" b="1" kern="1400" spc="-50">
              <a:latin typeface="Lato" panose="020F0502020204030203" pitchFamily="34" charset="0"/>
              <a:ea typeface="Lato" panose="020F0502020204030203" pitchFamily="34" charset="0"/>
              <a:cs typeface="Lato" panose="020F0502020204030203" pitchFamily="34" charset="0"/>
            </a:endParaRPr>
          </a:p>
        </p:txBody>
      </p:sp>
      <p:sp>
        <p:nvSpPr>
          <p:cNvPr id="8" name="Google Shape;60;p14">
            <a:extLst>
              <a:ext uri="{FF2B5EF4-FFF2-40B4-BE49-F238E27FC236}">
                <a16:creationId xmlns:a16="http://schemas.microsoft.com/office/drawing/2014/main" id="{AD7ECE15-CBAD-1B4A-FEE2-EE7D3D815848}"/>
              </a:ext>
            </a:extLst>
          </p:cNvPr>
          <p:cNvSpPr txBox="1">
            <a:spLocks noGrp="1"/>
          </p:cNvSpPr>
          <p:nvPr>
            <p:ph type="subTitle" idx="1"/>
          </p:nvPr>
        </p:nvSpPr>
        <p:spPr>
          <a:xfrm>
            <a:off x="4425268" y="3082941"/>
            <a:ext cx="8093488" cy="1627852"/>
          </a:xfrm>
          <a:prstGeom prst="rect">
            <a:avLst/>
          </a:prstGeom>
        </p:spPr>
        <p:txBody>
          <a:bodyPr spcFirstLastPara="1" wrap="square" lIns="91433" tIns="45700" rIns="91433" bIns="45700" anchor="t" anchorCtr="0">
            <a:normAutofit/>
          </a:bodyPr>
          <a:lstStyle/>
          <a:p>
            <a:pPr algn="ctr" rtl="0"/>
            <a:r>
              <a:rPr lang="en-US" sz="2200" u="sng" kern="1200">
                <a:solidFill>
                  <a:srgbClr val="000000"/>
                </a:solidFill>
                <a:latin typeface="Lato Light" panose="020F0502020204030203" pitchFamily="34" charset="0"/>
              </a:rPr>
              <a:t>Alexander Braga and Tarun Kannan</a:t>
            </a:r>
            <a:endParaRPr lang="en-US" sz="2200" b="0" i="0" u="none" strike="noStrike" kern="1200" baseline="30000">
              <a:solidFill>
                <a:srgbClr val="000000"/>
              </a:solidFill>
              <a:latin typeface="Lato Light" panose="020F0502020204030203" pitchFamily="34" charset="0"/>
            </a:endParaRPr>
          </a:p>
          <a:p>
            <a:pPr algn="ctr" rtl="0"/>
            <a:r>
              <a:rPr lang="en-US" sz="1800" kern="1200">
                <a:solidFill>
                  <a:srgbClr val="000000"/>
                </a:solidFill>
                <a:latin typeface="Lato Light" panose="020F0502020204030203" pitchFamily="34" charset="0"/>
              </a:rPr>
              <a:t>July 30, 2026</a:t>
            </a:r>
          </a:p>
          <a:p>
            <a:pPr algn="ctr" rtl="0"/>
            <a:r>
              <a:rPr lang="en-US" sz="1800" kern="1200">
                <a:solidFill>
                  <a:srgbClr val="000000"/>
                </a:solidFill>
                <a:latin typeface="Lato Light" panose="020F0502020204030203" pitchFamily="34" charset="0"/>
              </a:rPr>
              <a:t>YSP Final Presentation</a:t>
            </a:r>
          </a:p>
        </p:txBody>
      </p:sp>
      <p:pic>
        <p:nvPicPr>
          <p:cNvPr id="3" name="Picture 2" descr="Joshua Gallaway – Electrochemist">
            <a:extLst>
              <a:ext uri="{FF2B5EF4-FFF2-40B4-BE49-F238E27FC236}">
                <a16:creationId xmlns:a16="http://schemas.microsoft.com/office/drawing/2014/main" id="{71A39C46-38B6-16AB-6A2D-A572F6E14F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290474" y="5184941"/>
            <a:ext cx="3838879" cy="1353971"/>
          </a:xfrm>
          <a:prstGeom prst="roundRect">
            <a:avLst/>
          </a:prstGeom>
        </p:spPr>
      </p:pic>
      <p:pic>
        <p:nvPicPr>
          <p:cNvPr id="6" name="Picture 5">
            <a:extLst>
              <a:ext uri="{FF2B5EF4-FFF2-40B4-BE49-F238E27FC236}">
                <a16:creationId xmlns:a16="http://schemas.microsoft.com/office/drawing/2014/main" id="{1F402C7E-72F4-632B-9210-D4922FEFA4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0850" y="260474"/>
            <a:ext cx="1492101" cy="1492101"/>
          </a:xfrm>
          <a:prstGeom prst="rect">
            <a:avLst/>
          </a:prstGeom>
        </p:spPr>
      </p:pic>
      <p:pic>
        <p:nvPicPr>
          <p:cNvPr id="7" name="Picture 6">
            <a:extLst>
              <a:ext uri="{FF2B5EF4-FFF2-40B4-BE49-F238E27FC236}">
                <a16:creationId xmlns:a16="http://schemas.microsoft.com/office/drawing/2014/main" id="{24621269-D713-AC0D-54A2-A600224A5667}"/>
              </a:ext>
            </a:extLst>
          </p:cNvPr>
          <p:cNvPicPr>
            <a:picLocks/>
          </p:cNvPicPr>
          <p:nvPr/>
        </p:nvPicPr>
        <p:blipFill>
          <a:blip r:embed="rId5"/>
          <a:srcRect/>
          <a:stretch>
            <a:fillRect/>
          </a:stretch>
        </p:blipFill>
        <p:spPr>
          <a:xfrm>
            <a:off x="200682" y="1907377"/>
            <a:ext cx="1492269" cy="1492269"/>
          </a:xfrm>
          <a:prstGeom prst="rect">
            <a:avLst/>
          </a:prstGeom>
        </p:spPr>
      </p:pic>
      <p:pic>
        <p:nvPicPr>
          <p:cNvPr id="9" name="Picture 8">
            <a:extLst>
              <a:ext uri="{FF2B5EF4-FFF2-40B4-BE49-F238E27FC236}">
                <a16:creationId xmlns:a16="http://schemas.microsoft.com/office/drawing/2014/main" id="{EE80F6AD-BEAB-EF70-EEC5-5E7B0DD2E36D}"/>
              </a:ext>
            </a:extLst>
          </p:cNvPr>
          <p:cNvPicPr>
            <a:picLocks noChangeAspect="1"/>
          </p:cNvPicPr>
          <p:nvPr/>
        </p:nvPicPr>
        <p:blipFill>
          <a:blip r:embed="rId6"/>
          <a:stretch>
            <a:fillRect/>
          </a:stretch>
        </p:blipFill>
        <p:spPr>
          <a:xfrm>
            <a:off x="198109" y="3554449"/>
            <a:ext cx="1492269" cy="1492269"/>
          </a:xfrm>
          <a:prstGeom prst="rect">
            <a:avLst/>
          </a:prstGeom>
        </p:spPr>
      </p:pic>
      <p:pic>
        <p:nvPicPr>
          <p:cNvPr id="10" name="Picture 9" descr="Joshua Gallaway – Electrochemist">
            <a:extLst>
              <a:ext uri="{FF2B5EF4-FFF2-40B4-BE49-F238E27FC236}">
                <a16:creationId xmlns:a16="http://schemas.microsoft.com/office/drawing/2014/main" id="{1DD2A472-7583-F9DC-C303-700CC7209D29}"/>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208139" y="5201520"/>
            <a:ext cx="1492269" cy="1492269"/>
          </a:xfrm>
          <a:prstGeom prst="rect">
            <a:avLst/>
          </a:prstGeom>
        </p:spPr>
      </p:pic>
      <p:sp>
        <p:nvSpPr>
          <p:cNvPr id="11" name="Google Shape;60;p14">
            <a:extLst>
              <a:ext uri="{FF2B5EF4-FFF2-40B4-BE49-F238E27FC236}">
                <a16:creationId xmlns:a16="http://schemas.microsoft.com/office/drawing/2014/main" id="{7151412E-E1B1-52CC-B1C5-7EE4A6DA9788}"/>
              </a:ext>
            </a:extLst>
          </p:cNvPr>
          <p:cNvSpPr txBox="1">
            <a:spLocks/>
          </p:cNvSpPr>
          <p:nvPr/>
        </p:nvSpPr>
        <p:spPr>
          <a:xfrm>
            <a:off x="1724319" y="598741"/>
            <a:ext cx="2732318" cy="815568"/>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L="457200" marR="0" lvl="0" indent="-361950" algn="ctr" rtl="0">
              <a:lnSpc>
                <a:spcPct val="90000"/>
              </a:lnSpc>
              <a:spcBef>
                <a:spcPts val="1067"/>
              </a:spcBef>
              <a:spcAft>
                <a:spcPts val="0"/>
              </a:spcAft>
              <a:buClr>
                <a:schemeClr val="dk1"/>
              </a:buClr>
              <a:buSzPts val="1800"/>
              <a:buFont typeface="Arial"/>
              <a:buNone/>
              <a:defRPr sz="2400" b="0" i="0" u="none" strike="noStrike" cap="none">
                <a:solidFill>
                  <a:schemeClr val="dk1"/>
                </a:solidFill>
                <a:latin typeface="Lato Light"/>
                <a:ea typeface="Lato Light"/>
                <a:cs typeface="Lato Light"/>
                <a:sym typeface="Lato Light"/>
              </a:defRPr>
            </a:lvl1pPr>
            <a:lvl2pPr marL="914400" marR="0" lvl="1" indent="-342900" algn="ctr"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2pPr>
            <a:lvl3pPr marL="1371600" marR="0" lvl="2" indent="-323850" algn="ctr" rtl="0">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3pPr>
            <a:lvl4pPr marL="1828800" marR="0" lvl="3"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4pPr>
            <a:lvl5pPr marL="2286000" marR="0" lvl="4"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5pPr>
            <a:lvl6pPr marL="2743200" marR="0" lvl="5"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L="3200400" marR="0" lvl="6"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L="3657600" marR="0" lvl="7"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L="4114800" marR="0" lvl="8"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pPr algn="l">
              <a:lnSpc>
                <a:spcPct val="100000"/>
              </a:lnSpc>
              <a:spcBef>
                <a:spcPts val="300"/>
              </a:spcBef>
            </a:pPr>
            <a:r>
              <a:rPr lang="en-US" sz="1400" kern="1200">
                <a:solidFill>
                  <a:schemeClr val="bg1"/>
                </a:solidFill>
                <a:latin typeface="Lato Light" panose="020F0502020204030203" pitchFamily="34" charset="0"/>
              </a:rPr>
              <a:t>Alexander Braga</a:t>
            </a:r>
          </a:p>
          <a:p>
            <a:pPr algn="l">
              <a:lnSpc>
                <a:spcPct val="100000"/>
              </a:lnSpc>
              <a:spcBef>
                <a:spcPts val="300"/>
              </a:spcBef>
            </a:pPr>
            <a:r>
              <a:rPr lang="en-US" sz="1400">
                <a:solidFill>
                  <a:schemeClr val="bg1"/>
                </a:solidFill>
                <a:latin typeface="Lato Light" panose="020F0502020204030203" pitchFamily="34" charset="0"/>
              </a:rPr>
              <a:t>John D. O’Bryant School of Math and Science</a:t>
            </a:r>
          </a:p>
        </p:txBody>
      </p:sp>
      <p:sp>
        <p:nvSpPr>
          <p:cNvPr id="12" name="Google Shape;60;p14">
            <a:extLst>
              <a:ext uri="{FF2B5EF4-FFF2-40B4-BE49-F238E27FC236}">
                <a16:creationId xmlns:a16="http://schemas.microsoft.com/office/drawing/2014/main" id="{6CDC25E1-B562-69EF-531C-5A9A65D894AA}"/>
              </a:ext>
            </a:extLst>
          </p:cNvPr>
          <p:cNvSpPr txBox="1">
            <a:spLocks/>
          </p:cNvSpPr>
          <p:nvPr/>
        </p:nvSpPr>
        <p:spPr>
          <a:xfrm>
            <a:off x="1770318" y="2152353"/>
            <a:ext cx="2732318" cy="815568"/>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L="457200" marR="0" lvl="0" indent="-361950" algn="ctr" rtl="0">
              <a:lnSpc>
                <a:spcPct val="90000"/>
              </a:lnSpc>
              <a:spcBef>
                <a:spcPts val="1067"/>
              </a:spcBef>
              <a:spcAft>
                <a:spcPts val="0"/>
              </a:spcAft>
              <a:buClr>
                <a:schemeClr val="dk1"/>
              </a:buClr>
              <a:buSzPts val="1800"/>
              <a:buFont typeface="Arial"/>
              <a:buNone/>
              <a:defRPr sz="2400" b="0" i="0" u="none" strike="noStrike" cap="none">
                <a:solidFill>
                  <a:schemeClr val="dk1"/>
                </a:solidFill>
                <a:latin typeface="Lato Light"/>
                <a:ea typeface="Lato Light"/>
                <a:cs typeface="Lato Light"/>
                <a:sym typeface="Lato Light"/>
              </a:defRPr>
            </a:lvl1pPr>
            <a:lvl2pPr marL="914400" marR="0" lvl="1" indent="-342900" algn="ctr"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2pPr>
            <a:lvl3pPr marL="1371600" marR="0" lvl="2" indent="-323850" algn="ctr" rtl="0">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3pPr>
            <a:lvl4pPr marL="1828800" marR="0" lvl="3"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4pPr>
            <a:lvl5pPr marL="2286000" marR="0" lvl="4"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5pPr>
            <a:lvl6pPr marL="2743200" marR="0" lvl="5"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L="3200400" marR="0" lvl="6"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L="3657600" marR="0" lvl="7"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L="4114800" marR="0" lvl="8"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pPr algn="l">
              <a:lnSpc>
                <a:spcPct val="100000"/>
              </a:lnSpc>
              <a:spcBef>
                <a:spcPts val="300"/>
              </a:spcBef>
            </a:pPr>
            <a:r>
              <a:rPr lang="en-US" sz="1400" kern="1200">
                <a:solidFill>
                  <a:schemeClr val="bg1"/>
                </a:solidFill>
                <a:latin typeface="Lato Light" panose="020F0502020204030203" pitchFamily="34" charset="0"/>
              </a:rPr>
              <a:t>Tarun Kannan</a:t>
            </a:r>
          </a:p>
          <a:p>
            <a:pPr algn="l">
              <a:lnSpc>
                <a:spcPct val="100000"/>
              </a:lnSpc>
              <a:spcBef>
                <a:spcPts val="300"/>
              </a:spcBef>
            </a:pPr>
            <a:r>
              <a:rPr lang="en-US" sz="1400">
                <a:solidFill>
                  <a:schemeClr val="bg1"/>
                </a:solidFill>
                <a:latin typeface="Lato Light" panose="020F0502020204030203" pitchFamily="34" charset="0"/>
              </a:rPr>
              <a:t>Acton-Boxborough Regional High School</a:t>
            </a:r>
          </a:p>
        </p:txBody>
      </p:sp>
      <p:sp>
        <p:nvSpPr>
          <p:cNvPr id="13" name="Google Shape;60;p14">
            <a:extLst>
              <a:ext uri="{FF2B5EF4-FFF2-40B4-BE49-F238E27FC236}">
                <a16:creationId xmlns:a16="http://schemas.microsoft.com/office/drawing/2014/main" id="{851A560B-835E-1D1F-C2EC-733BFE4B5F2D}"/>
              </a:ext>
            </a:extLst>
          </p:cNvPr>
          <p:cNvSpPr txBox="1">
            <a:spLocks/>
          </p:cNvSpPr>
          <p:nvPr/>
        </p:nvSpPr>
        <p:spPr>
          <a:xfrm>
            <a:off x="1770318" y="3584820"/>
            <a:ext cx="2041707" cy="1461898"/>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L="457200" marR="0" lvl="0" indent="-361950" algn="ctr" rtl="0">
              <a:lnSpc>
                <a:spcPct val="90000"/>
              </a:lnSpc>
              <a:spcBef>
                <a:spcPts val="1067"/>
              </a:spcBef>
              <a:spcAft>
                <a:spcPts val="0"/>
              </a:spcAft>
              <a:buClr>
                <a:schemeClr val="dk1"/>
              </a:buClr>
              <a:buSzPts val="1800"/>
              <a:buFont typeface="Arial"/>
              <a:buNone/>
              <a:defRPr sz="2400" b="0" i="0" u="none" strike="noStrike" cap="none">
                <a:solidFill>
                  <a:schemeClr val="dk1"/>
                </a:solidFill>
                <a:latin typeface="Lato Light"/>
                <a:ea typeface="Lato Light"/>
                <a:cs typeface="Lato Light"/>
                <a:sym typeface="Lato Light"/>
              </a:defRPr>
            </a:lvl1pPr>
            <a:lvl2pPr marL="914400" marR="0" lvl="1" indent="-342900" algn="ctr"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2pPr>
            <a:lvl3pPr marL="1371600" marR="0" lvl="2" indent="-323850" algn="ctr" rtl="0">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3pPr>
            <a:lvl4pPr marL="1828800" marR="0" lvl="3"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4pPr>
            <a:lvl5pPr marL="2286000" marR="0" lvl="4"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5pPr>
            <a:lvl6pPr marL="2743200" marR="0" lvl="5"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L="3200400" marR="0" lvl="6"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L="3657600" marR="0" lvl="7"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L="4114800" marR="0" lvl="8"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pPr algn="l">
              <a:lnSpc>
                <a:spcPct val="100000"/>
              </a:lnSpc>
              <a:spcBef>
                <a:spcPts val="300"/>
              </a:spcBef>
            </a:pPr>
            <a:r>
              <a:rPr lang="en-US" sz="1400" kern="1200">
                <a:solidFill>
                  <a:schemeClr val="bg1"/>
                </a:solidFill>
                <a:latin typeface="Lato Light" panose="020F0502020204030203" pitchFamily="34" charset="0"/>
              </a:rPr>
              <a:t>Surafel Mustefa Beyan</a:t>
            </a:r>
          </a:p>
          <a:p>
            <a:pPr algn="l">
              <a:lnSpc>
                <a:spcPct val="100000"/>
              </a:lnSpc>
              <a:spcBef>
                <a:spcPts val="300"/>
              </a:spcBef>
            </a:pPr>
            <a:r>
              <a:rPr lang="en-US" sz="1400">
                <a:solidFill>
                  <a:schemeClr val="bg1"/>
                </a:solidFill>
                <a:latin typeface="Lato Light" panose="020F0502020204030203" pitchFamily="34" charset="0"/>
              </a:rPr>
              <a:t>PhD Student, Chemical Engineering,    Northeastern University</a:t>
            </a:r>
          </a:p>
        </p:txBody>
      </p:sp>
      <p:sp>
        <p:nvSpPr>
          <p:cNvPr id="14" name="Google Shape;60;p14">
            <a:extLst>
              <a:ext uri="{FF2B5EF4-FFF2-40B4-BE49-F238E27FC236}">
                <a16:creationId xmlns:a16="http://schemas.microsoft.com/office/drawing/2014/main" id="{20558C74-5221-877D-582D-F3605046B8CB}"/>
              </a:ext>
            </a:extLst>
          </p:cNvPr>
          <p:cNvSpPr txBox="1">
            <a:spLocks/>
          </p:cNvSpPr>
          <p:nvPr/>
        </p:nvSpPr>
        <p:spPr>
          <a:xfrm>
            <a:off x="1749104" y="5259577"/>
            <a:ext cx="1893549" cy="1461898"/>
          </a:xfrm>
          <a:prstGeom prst="rect">
            <a:avLst/>
          </a:prstGeom>
          <a:noFill/>
          <a:ln>
            <a:noFill/>
          </a:ln>
        </p:spPr>
        <p:txBody>
          <a:bodyPr spcFirstLastPara="1" wrap="square" lIns="91433" tIns="45700" rIns="91433" bIns="45700" anchor="t" anchorCtr="0">
            <a:spAutoFit/>
          </a:bodyPr>
          <a:lstStyle>
            <a:defPPr marR="0" lvl="0" algn="l" rtl="0">
              <a:lnSpc>
                <a:spcPct val="100000"/>
              </a:lnSpc>
              <a:spcBef>
                <a:spcPts val="0"/>
              </a:spcBef>
              <a:spcAft>
                <a:spcPts val="0"/>
              </a:spcAft>
            </a:defPPr>
            <a:lvl1pPr marL="457200" marR="0" lvl="0" indent="-361950" algn="ctr" rtl="0">
              <a:lnSpc>
                <a:spcPct val="90000"/>
              </a:lnSpc>
              <a:spcBef>
                <a:spcPts val="1067"/>
              </a:spcBef>
              <a:spcAft>
                <a:spcPts val="0"/>
              </a:spcAft>
              <a:buClr>
                <a:schemeClr val="dk1"/>
              </a:buClr>
              <a:buSzPts val="1800"/>
              <a:buFont typeface="Arial"/>
              <a:buNone/>
              <a:defRPr sz="2400" b="0" i="0" u="none" strike="noStrike" cap="none">
                <a:solidFill>
                  <a:schemeClr val="dk1"/>
                </a:solidFill>
                <a:latin typeface="Lato Light"/>
                <a:ea typeface="Lato Light"/>
                <a:cs typeface="Lato Light"/>
                <a:sym typeface="Lato Light"/>
              </a:defRPr>
            </a:lvl1pPr>
            <a:lvl2pPr marL="914400" marR="0" lvl="1" indent="-342900" algn="ctr"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Lato"/>
                <a:ea typeface="Lato"/>
                <a:cs typeface="Lato"/>
                <a:sym typeface="Lato"/>
              </a:defRPr>
            </a:lvl2pPr>
            <a:lvl3pPr marL="1371600" marR="0" lvl="2" indent="-323850" algn="ctr" rtl="0">
              <a:lnSpc>
                <a:spcPct val="90000"/>
              </a:lnSpc>
              <a:spcBef>
                <a:spcPts val="533"/>
              </a:spcBef>
              <a:spcAft>
                <a:spcPts val="0"/>
              </a:spcAft>
              <a:buClr>
                <a:schemeClr val="dk1"/>
              </a:buClr>
              <a:buSzPts val="1400"/>
              <a:buFont typeface="Arial"/>
              <a:buNone/>
              <a:defRPr sz="1867" b="0" i="0" u="none" strike="noStrike" cap="none">
                <a:solidFill>
                  <a:schemeClr val="dk1"/>
                </a:solidFill>
                <a:latin typeface="Lato"/>
                <a:ea typeface="Lato"/>
                <a:cs typeface="Lato"/>
                <a:sym typeface="Lato"/>
              </a:defRPr>
            </a:lvl3pPr>
            <a:lvl4pPr marL="1828800" marR="0" lvl="3"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4pPr>
            <a:lvl5pPr marL="2286000" marR="0" lvl="4"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Lato"/>
                <a:ea typeface="Lato"/>
                <a:cs typeface="Lato"/>
                <a:sym typeface="Lato"/>
              </a:defRPr>
            </a:lvl5pPr>
            <a:lvl6pPr marL="2743200" marR="0" lvl="5"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L="3200400" marR="0" lvl="6"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L="3657600" marR="0" lvl="7"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L="4114800" marR="0" lvl="8" indent="-317500" algn="ctr" rtl="0">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pPr algn="l">
              <a:lnSpc>
                <a:spcPct val="100000"/>
              </a:lnSpc>
              <a:spcBef>
                <a:spcPts val="300"/>
              </a:spcBef>
            </a:pPr>
            <a:r>
              <a:rPr lang="en-US" sz="1400">
                <a:solidFill>
                  <a:schemeClr val="bg1"/>
                </a:solidFill>
                <a:latin typeface="Lato Light" panose="020F0502020204030203" pitchFamily="34" charset="0"/>
              </a:rPr>
              <a:t>Joshua Gallaway</a:t>
            </a:r>
            <a:endParaRPr lang="en-US" sz="1400" kern="1200">
              <a:solidFill>
                <a:schemeClr val="bg1"/>
              </a:solidFill>
              <a:latin typeface="Lato Light" panose="020F0502020204030203" pitchFamily="34" charset="0"/>
            </a:endParaRPr>
          </a:p>
          <a:p>
            <a:pPr algn="l">
              <a:lnSpc>
                <a:spcPct val="100000"/>
              </a:lnSpc>
              <a:spcBef>
                <a:spcPts val="300"/>
              </a:spcBef>
            </a:pPr>
            <a:r>
              <a:rPr lang="en-US" sz="1400">
                <a:solidFill>
                  <a:schemeClr val="bg1"/>
                </a:solidFill>
                <a:latin typeface="Lato Light" panose="020F0502020204030203" pitchFamily="34" charset="0"/>
              </a:rPr>
              <a:t>Associate Professor, Chemical Engineering, Northeastern University</a:t>
            </a:r>
          </a:p>
        </p:txBody>
      </p:sp>
      <p:sp>
        <p:nvSpPr>
          <p:cNvPr id="18" name="Rectangle 17">
            <a:extLst>
              <a:ext uri="{FF2B5EF4-FFF2-40B4-BE49-F238E27FC236}">
                <a16:creationId xmlns:a16="http://schemas.microsoft.com/office/drawing/2014/main" id="{EE875FB6-B6CB-5CE4-D1C9-A4EFA3DD7A1B}"/>
              </a:ext>
            </a:extLst>
          </p:cNvPr>
          <p:cNvSpPr/>
          <p:nvPr/>
        </p:nvSpPr>
        <p:spPr>
          <a:xfrm rot="594482">
            <a:off x="4139793" y="-343471"/>
            <a:ext cx="295836" cy="7544944"/>
          </a:xfrm>
          <a:prstGeom prst="rect">
            <a:avLst/>
          </a:prstGeom>
          <a:solidFill>
            <a:srgbClr val="D51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9342955"/>
      </p:ext>
    </p:extLst>
  </p:cSld>
  <p:clrMapOvr>
    <a:masterClrMapping/>
  </p:clrMapOvr>
  <mc:AlternateContent xmlns:mc="http://schemas.openxmlformats.org/markup-compatibility/2006" xmlns:p14="http://schemas.microsoft.com/office/powerpoint/2010/main">
    <mc:Choice Requires="p14">
      <p:transition spd="slow" p14:dur="2000" advTm="22446"/>
    </mc:Choice>
    <mc:Fallback xmlns="">
      <p:transition spd="slow" advTm="224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E3576-1C35-6E89-9AF8-EEEB45C8E842}"/>
            </a:ext>
          </a:extLst>
        </p:cNvPr>
        <p:cNvGrpSpPr/>
        <p:nvPr/>
      </p:nvGrpSpPr>
      <p:grpSpPr>
        <a:xfrm>
          <a:off x="0" y="0"/>
          <a:ext cx="0" cy="0"/>
          <a:chOff x="0" y="0"/>
          <a:chExt cx="0" cy="0"/>
        </a:xfrm>
      </p:grpSpPr>
      <p:pic>
        <p:nvPicPr>
          <p:cNvPr id="3" name="Picture 2" descr="LBT21 Series | Arbin Instruments">
            <a:extLst>
              <a:ext uri="{FF2B5EF4-FFF2-40B4-BE49-F238E27FC236}">
                <a16:creationId xmlns:a16="http://schemas.microsoft.com/office/drawing/2014/main" id="{DAAE6158-AA17-7844-4123-532190DDB49C}"/>
              </a:ext>
            </a:extLst>
          </p:cNvPr>
          <p:cNvPicPr>
            <a:picLocks noChangeAspect="1"/>
          </p:cNvPicPr>
          <p:nvPr/>
        </p:nvPicPr>
        <p:blipFill>
          <a:blip r:embed="rId4" cstate="screen">
            <a:extLst>
              <a:ext uri="{28A0092B-C50C-407E-A947-70E740481C1C}">
                <a14:useLocalDpi xmlns:a14="http://schemas.microsoft.com/office/drawing/2010/main"/>
              </a:ext>
            </a:extLst>
          </a:blip>
          <a:srcRect l="32868" r="26559"/>
          <a:stretch>
            <a:fillRect/>
          </a:stretch>
        </p:blipFill>
        <p:spPr>
          <a:xfrm>
            <a:off x="9239343" y="1256039"/>
            <a:ext cx="1781908" cy="2925034"/>
          </a:xfrm>
          <a:prstGeom prst="rect">
            <a:avLst/>
          </a:prstGeom>
        </p:spPr>
      </p:pic>
      <p:sp>
        <p:nvSpPr>
          <p:cNvPr id="7" name="Rectangle 6">
            <a:extLst>
              <a:ext uri="{FF2B5EF4-FFF2-40B4-BE49-F238E27FC236}">
                <a16:creationId xmlns:a16="http://schemas.microsoft.com/office/drawing/2014/main" id="{FB6485E0-C623-B6EC-2E3F-B3B4A0A84304}"/>
              </a:ext>
            </a:extLst>
          </p:cNvPr>
          <p:cNvSpPr/>
          <p:nvPr/>
        </p:nvSpPr>
        <p:spPr>
          <a:xfrm>
            <a:off x="9471339" y="2667439"/>
            <a:ext cx="658958" cy="457200"/>
          </a:xfrm>
          <a:prstGeom prst="rect">
            <a:avLst/>
          </a:prstGeom>
          <a:noFill/>
          <a:ln>
            <a:solidFill>
              <a:srgbClr val="C8102E"/>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1DF5BA4-13FC-9B10-6000-AA04A09FF4B5}"/>
              </a:ext>
            </a:extLst>
          </p:cNvPr>
          <p:cNvCxnSpPr>
            <a:cxnSpLocks/>
          </p:cNvCxnSpPr>
          <p:nvPr/>
        </p:nvCxnSpPr>
        <p:spPr>
          <a:xfrm flipV="1">
            <a:off x="9135099" y="2667439"/>
            <a:ext cx="995198" cy="1063357"/>
          </a:xfrm>
          <a:prstGeom prst="line">
            <a:avLst/>
          </a:prstGeom>
          <a:ln w="38100">
            <a:solidFill>
              <a:srgbClr val="C8102E"/>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2D28FDE0-CC2C-D296-33D6-8025AEB24361}"/>
              </a:ext>
            </a:extLst>
          </p:cNvPr>
          <p:cNvCxnSpPr>
            <a:cxnSpLocks/>
          </p:cNvCxnSpPr>
          <p:nvPr/>
        </p:nvCxnSpPr>
        <p:spPr>
          <a:xfrm flipV="1">
            <a:off x="5867055" y="2667439"/>
            <a:ext cx="3604284" cy="1048087"/>
          </a:xfrm>
          <a:prstGeom prst="line">
            <a:avLst/>
          </a:prstGeom>
          <a:ln w="38100">
            <a:solidFill>
              <a:srgbClr val="C8102E"/>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9224A915-324D-E216-7D58-4112406990D5}"/>
              </a:ext>
            </a:extLst>
          </p:cNvPr>
          <p:cNvCxnSpPr>
            <a:cxnSpLocks/>
          </p:cNvCxnSpPr>
          <p:nvPr/>
        </p:nvCxnSpPr>
        <p:spPr>
          <a:xfrm flipV="1">
            <a:off x="9156879" y="3124639"/>
            <a:ext cx="973418" cy="3113029"/>
          </a:xfrm>
          <a:prstGeom prst="line">
            <a:avLst/>
          </a:prstGeom>
          <a:ln w="38100">
            <a:solidFill>
              <a:srgbClr val="C8102E"/>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38CA67A8-8304-47B8-DB76-D3987B6669EF}"/>
              </a:ext>
            </a:extLst>
          </p:cNvPr>
          <p:cNvCxnSpPr>
            <a:cxnSpLocks/>
          </p:cNvCxnSpPr>
          <p:nvPr/>
        </p:nvCxnSpPr>
        <p:spPr>
          <a:xfrm flipV="1">
            <a:off x="5899023" y="3124639"/>
            <a:ext cx="3572316" cy="3139244"/>
          </a:xfrm>
          <a:prstGeom prst="line">
            <a:avLst/>
          </a:prstGeom>
          <a:ln w="38100">
            <a:solidFill>
              <a:srgbClr val="C8102E"/>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87006992-5C6C-E41A-69A4-198425E434E2}"/>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Testing &amp; Data Collection</a:t>
            </a:r>
          </a:p>
        </p:txBody>
      </p:sp>
      <p:sp>
        <p:nvSpPr>
          <p:cNvPr id="13" name="TextBox 12">
            <a:extLst>
              <a:ext uri="{FF2B5EF4-FFF2-40B4-BE49-F238E27FC236}">
                <a16:creationId xmlns:a16="http://schemas.microsoft.com/office/drawing/2014/main" id="{4D0D4291-3E0B-2C53-8AD8-6BD43F5BB4CB}"/>
              </a:ext>
            </a:extLst>
          </p:cNvPr>
          <p:cNvSpPr txBox="1"/>
          <p:nvPr/>
        </p:nvSpPr>
        <p:spPr>
          <a:xfrm>
            <a:off x="355306" y="1305341"/>
            <a:ext cx="6877877"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ARBIN battery cycler system</a:t>
            </a:r>
          </a:p>
          <a:p>
            <a:pPr marL="742950" lvl="1"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Charged and discharged each battery while recording electrical performance</a:t>
            </a:r>
          </a:p>
          <a:p>
            <a:pPr marL="742950" lvl="1" indent="-285750">
              <a:buFont typeface="Arial" panose="020B0604020202020204" pitchFamily="34" charset="0"/>
              <a:buChar char="•"/>
            </a:pPr>
            <a:endParaRPr lang="en-US">
              <a:latin typeface="Lato" panose="020F050202020403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sym typeface="Wingdings" pitchFamily="2" charset="2"/>
              </a:rPr>
              <a:t>Measurements Recorded</a:t>
            </a:r>
          </a:p>
          <a:p>
            <a:pPr marL="742950" lvl="1"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Voltage (V)</a:t>
            </a:r>
          </a:p>
          <a:p>
            <a:pPr marL="742950" lvl="1"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Current (A)</a:t>
            </a:r>
          </a:p>
          <a:p>
            <a:pPr marL="742950" lvl="1" indent="-285750">
              <a:buFont typeface="Arial" panose="020B0604020202020204" pitchFamily="34" charset="0"/>
              <a:buChar char="•"/>
            </a:pPr>
            <a:r>
              <a:rPr lang="en-US">
                <a:latin typeface="Lato"/>
                <a:ea typeface="Lato"/>
                <a:cs typeface="Lato"/>
              </a:rPr>
              <a:t>Capacity (</a:t>
            </a:r>
            <a:r>
              <a:rPr lang="en-US" err="1">
                <a:latin typeface="Lato"/>
                <a:ea typeface="Lato"/>
                <a:cs typeface="Lato"/>
              </a:rPr>
              <a:t>mAh</a:t>
            </a:r>
            <a:r>
              <a:rPr lang="en-US">
                <a:latin typeface="Lato"/>
                <a:ea typeface="Lato"/>
                <a:cs typeface="Lato"/>
              </a:rPr>
              <a:t>)</a:t>
            </a:r>
          </a:p>
          <a:p>
            <a:pPr marL="742950" lvl="1" indent="-285750">
              <a:buFont typeface="Arial" panose="020B0604020202020204" pitchFamily="34" charset="0"/>
              <a:buChar char="•"/>
            </a:pPr>
            <a:r>
              <a:rPr lang="en-US">
                <a:latin typeface="Lato"/>
                <a:ea typeface="Lato"/>
                <a:cs typeface="Lato"/>
              </a:rPr>
              <a:t>Specific Capacity (</a:t>
            </a:r>
            <a:r>
              <a:rPr lang="en-US" err="1">
                <a:latin typeface="Lato"/>
                <a:ea typeface="Lato"/>
                <a:cs typeface="Lato"/>
              </a:rPr>
              <a:t>mAh</a:t>
            </a:r>
            <a:r>
              <a:rPr lang="en-US">
                <a:latin typeface="Lato"/>
                <a:ea typeface="Lato"/>
                <a:cs typeface="Lato"/>
              </a:rPr>
              <a:t>/g)</a:t>
            </a:r>
          </a:p>
          <a:p>
            <a:pPr marL="285750" indent="-285750">
              <a:buFont typeface="Arial" panose="020B0604020202020204" pitchFamily="34" charset="0"/>
              <a:buChar char="•"/>
            </a:pPr>
            <a:endParaRPr lang="en-US">
              <a:latin typeface="Lato" panose="020F050202020403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Charge/Discharge Conditions</a:t>
            </a:r>
          </a:p>
          <a:p>
            <a:pPr marL="742950" lvl="1"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C/10 (10 hours for 1 charge)</a:t>
            </a:r>
          </a:p>
          <a:p>
            <a:pPr marL="742950" lvl="1" indent="-285750">
              <a:buFont typeface="Arial"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sym typeface="Wingdings" pitchFamily="2" charset="2"/>
              </a:rPr>
              <a:t>C/20 (20 hours for 1 charge)</a:t>
            </a:r>
          </a:p>
          <a:p>
            <a:pPr lvl="1"/>
            <a:endParaRPr lang="en-US">
              <a:latin typeface="Lato" panose="020F0502020204030203" pitchFamily="34" charset="0"/>
              <a:ea typeface="Lato" panose="020F0502020204030203" pitchFamily="34" charset="0"/>
              <a:cs typeface="Lato" panose="020F0502020204030203" pitchFamily="34" charset="0"/>
            </a:endParaRPr>
          </a:p>
        </p:txBody>
      </p:sp>
      <p:sp>
        <p:nvSpPr>
          <p:cNvPr id="2" name="Content Placeholder 3">
            <a:extLst>
              <a:ext uri="{FF2B5EF4-FFF2-40B4-BE49-F238E27FC236}">
                <a16:creationId xmlns:a16="http://schemas.microsoft.com/office/drawing/2014/main" id="{26AE86F1-3DC1-0E08-9A51-CC6364D0CEEC}"/>
              </a:ext>
            </a:extLst>
          </p:cNvPr>
          <p:cNvSpPr txBox="1">
            <a:spLocks/>
          </p:cNvSpPr>
          <p:nvPr/>
        </p:nvSpPr>
        <p:spPr>
          <a:xfrm>
            <a:off x="10919479" y="1832708"/>
            <a:ext cx="5181600" cy="435133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kern="0">
                <a:latin typeface="Lato" panose="020F0502020204030203" pitchFamily="34" charset="0"/>
                <a:ea typeface="Lato" panose="020F0502020204030203" pitchFamily="34" charset="0"/>
                <a:cs typeface="Lato" panose="020F0502020204030203" pitchFamily="34" charset="0"/>
              </a:rPr>
              <a:t>Rest</a:t>
            </a:r>
          </a:p>
          <a:p>
            <a:r>
              <a:rPr lang="en-US" kern="0">
                <a:latin typeface="Lato" panose="020F0502020204030203" pitchFamily="34" charset="0"/>
                <a:ea typeface="Lato" panose="020F0502020204030203" pitchFamily="34" charset="0"/>
                <a:cs typeface="Lato" panose="020F0502020204030203" pitchFamily="34" charset="0"/>
              </a:rPr>
              <a:t>Discharge</a:t>
            </a:r>
          </a:p>
          <a:p>
            <a:r>
              <a:rPr lang="en-US" kern="0">
                <a:latin typeface="Lato" panose="020F0502020204030203" pitchFamily="34" charset="0"/>
                <a:ea typeface="Lato" panose="020F0502020204030203" pitchFamily="34" charset="0"/>
                <a:cs typeface="Lato" panose="020F0502020204030203" pitchFamily="34" charset="0"/>
              </a:rPr>
              <a:t>Rest</a:t>
            </a:r>
          </a:p>
          <a:p>
            <a:r>
              <a:rPr lang="en-US" kern="0">
                <a:latin typeface="Lato" panose="020F0502020204030203" pitchFamily="34" charset="0"/>
                <a:ea typeface="Lato" panose="020F0502020204030203" pitchFamily="34" charset="0"/>
                <a:cs typeface="Lato" panose="020F0502020204030203" pitchFamily="34" charset="0"/>
              </a:rPr>
              <a:t>Charge</a:t>
            </a:r>
          </a:p>
          <a:p>
            <a:r>
              <a:rPr lang="en-US" kern="0">
                <a:latin typeface="Lato" panose="020F0502020204030203" pitchFamily="34" charset="0"/>
                <a:ea typeface="Lato" panose="020F0502020204030203" pitchFamily="34" charset="0"/>
                <a:cs typeface="Lato" panose="020F0502020204030203" pitchFamily="34" charset="0"/>
              </a:rPr>
              <a:t>Repeat</a:t>
            </a:r>
          </a:p>
        </p:txBody>
      </p:sp>
      <p:pic>
        <p:nvPicPr>
          <p:cNvPr id="8" name="Picture 7" descr="Critical Resources says sulphur-free electrolyte benchmarks sulphide-class  solid-state battery performance | ASX:CRR">
            <a:extLst>
              <a:ext uri="{FF2B5EF4-FFF2-40B4-BE49-F238E27FC236}">
                <a16:creationId xmlns:a16="http://schemas.microsoft.com/office/drawing/2014/main" id="{1F68DA61-001E-5502-0A96-7BB3CC40624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899023" y="3730796"/>
            <a:ext cx="3236075" cy="2494815"/>
          </a:xfrm>
          <a:prstGeom prst="rect">
            <a:avLst/>
          </a:prstGeom>
          <a:solidFill>
            <a:srgbClr val="FFFFFF">
              <a:shade val="85000"/>
            </a:srgbClr>
          </a:solidFill>
          <a:ln w="38100" cap="sq">
            <a:solidFill>
              <a:srgbClr val="C8102E"/>
            </a:solidFill>
            <a:miter lim="800000"/>
          </a:ln>
          <a:effectLst/>
        </p:spPr>
      </p:pic>
    </p:spTree>
    <p:extLst>
      <p:ext uri="{BB962C8B-B14F-4D97-AF65-F5344CB8AC3E}">
        <p14:creationId xmlns:p14="http://schemas.microsoft.com/office/powerpoint/2010/main" val="2361425595"/>
      </p:ext>
    </p:extLst>
  </p:cSld>
  <p:clrMapOvr>
    <a:masterClrMapping/>
  </p:clrMapOvr>
  <mc:AlternateContent xmlns:mc="http://schemas.openxmlformats.org/markup-compatibility/2006" xmlns:p14="http://schemas.microsoft.com/office/powerpoint/2010/main">
    <mc:Choice Requires="p14">
      <p:transition spd="med" p14:dur="700" advTm="27049">
        <p:fade/>
      </p:transition>
    </mc:Choice>
    <mc:Fallback xmlns="">
      <p:transition spd="med" advTm="27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16"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Effect transition="in" filter="fade">
                                      <p:cBhvr>
                                        <p:cTn id="29" dur="500"/>
                                        <p:tgtEl>
                                          <p:spTgt spid="22"/>
                                        </p:tgtEl>
                                      </p:cBhvr>
                                    </p:animEffect>
                                  </p:childTnLst>
                                </p:cTn>
                              </p:par>
                              <p:par>
                                <p:cTn id="30" presetID="53"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4F316-F147-4717-53A9-A30726D5F517}"/>
            </a:ext>
          </a:extLst>
        </p:cNvPr>
        <p:cNvGrpSpPr/>
        <p:nvPr/>
      </p:nvGrpSpPr>
      <p:grpSpPr>
        <a:xfrm>
          <a:off x="0" y="0"/>
          <a:ext cx="0" cy="0"/>
          <a:chOff x="0" y="0"/>
          <a:chExt cx="0" cy="0"/>
        </a:xfrm>
      </p:grpSpPr>
      <p:pic>
        <p:nvPicPr>
          <p:cNvPr id="3" name="Picture 2" descr="LBT21 Series | Arbin Instruments">
            <a:extLst>
              <a:ext uri="{FF2B5EF4-FFF2-40B4-BE49-F238E27FC236}">
                <a16:creationId xmlns:a16="http://schemas.microsoft.com/office/drawing/2014/main" id="{B383583C-AE9F-7188-D869-4BB7E1A0B696}"/>
              </a:ext>
            </a:extLst>
          </p:cNvPr>
          <p:cNvPicPr>
            <a:picLocks noChangeAspect="1"/>
          </p:cNvPicPr>
          <p:nvPr/>
        </p:nvPicPr>
        <p:blipFill>
          <a:blip r:embed="rId3" cstate="screen">
            <a:extLst>
              <a:ext uri="{28A0092B-C50C-407E-A947-70E740481C1C}">
                <a14:useLocalDpi xmlns:a14="http://schemas.microsoft.com/office/drawing/2010/main"/>
              </a:ext>
            </a:extLst>
          </a:blip>
          <a:srcRect l="32868" r="26559"/>
          <a:stretch>
            <a:fillRect/>
          </a:stretch>
        </p:blipFill>
        <p:spPr>
          <a:xfrm>
            <a:off x="10352101" y="971915"/>
            <a:ext cx="1123960" cy="1845000"/>
          </a:xfrm>
          <a:prstGeom prst="rect">
            <a:avLst/>
          </a:prstGeom>
        </p:spPr>
      </p:pic>
      <p:sp>
        <p:nvSpPr>
          <p:cNvPr id="4" name="TextBox 3">
            <a:extLst>
              <a:ext uri="{FF2B5EF4-FFF2-40B4-BE49-F238E27FC236}">
                <a16:creationId xmlns:a16="http://schemas.microsoft.com/office/drawing/2014/main" id="{9E541B0D-B266-6AE2-5D85-519F45316D27}"/>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Analysis</a:t>
            </a:r>
          </a:p>
        </p:txBody>
      </p:sp>
      <p:sp>
        <p:nvSpPr>
          <p:cNvPr id="2" name="Content Placeholder 3">
            <a:extLst>
              <a:ext uri="{FF2B5EF4-FFF2-40B4-BE49-F238E27FC236}">
                <a16:creationId xmlns:a16="http://schemas.microsoft.com/office/drawing/2014/main" id="{18D362D0-F971-86A5-30AC-95C55AAA6827}"/>
              </a:ext>
            </a:extLst>
          </p:cNvPr>
          <p:cNvSpPr txBox="1">
            <a:spLocks/>
          </p:cNvSpPr>
          <p:nvPr/>
        </p:nvSpPr>
        <p:spPr>
          <a:xfrm>
            <a:off x="4247240" y="1950504"/>
            <a:ext cx="1313301" cy="3362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200000"/>
              </a:lnSpc>
            </a:pPr>
            <a:endParaRPr lang="en-US" kern="0">
              <a:latin typeface="Lato" panose="020F0502020204030203" pitchFamily="34" charset="0"/>
              <a:ea typeface="Lato" panose="020F0502020204030203" pitchFamily="34" charset="0"/>
              <a:cs typeface="Lato" panose="020F0502020204030203" pitchFamily="34" charset="0"/>
            </a:endParaRPr>
          </a:p>
        </p:txBody>
      </p:sp>
      <p:sp>
        <p:nvSpPr>
          <p:cNvPr id="6" name="Content Placeholder 3">
            <a:extLst>
              <a:ext uri="{FF2B5EF4-FFF2-40B4-BE49-F238E27FC236}">
                <a16:creationId xmlns:a16="http://schemas.microsoft.com/office/drawing/2014/main" id="{3F541E4A-BFB3-4CF1-AE55-A55885413E16}"/>
              </a:ext>
            </a:extLst>
          </p:cNvPr>
          <p:cNvSpPr txBox="1">
            <a:spLocks/>
          </p:cNvSpPr>
          <p:nvPr/>
        </p:nvSpPr>
        <p:spPr>
          <a:xfrm>
            <a:off x="6096000" y="2240868"/>
            <a:ext cx="5380061" cy="400545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42900" indent="-342900">
              <a:lnSpc>
                <a:spcPct val="200000"/>
              </a:lnSpc>
              <a:buFont typeface="Wingdings" pitchFamily="2" charset="2"/>
              <a:buChar char="Ø"/>
            </a:pPr>
            <a:r>
              <a:rPr lang="en-US" kern="0">
                <a:latin typeface="Lato" panose="020F0502020204030203" pitchFamily="34" charset="0"/>
                <a:ea typeface="Lato" panose="020F0502020204030203" pitchFamily="34" charset="0"/>
                <a:cs typeface="Lato" panose="020F0502020204030203" pitchFamily="34" charset="0"/>
              </a:rPr>
              <a:t>Galvanostatic Cycling</a:t>
            </a:r>
          </a:p>
          <a:p>
            <a:pPr marL="342900" indent="-342900">
              <a:lnSpc>
                <a:spcPct val="200000"/>
              </a:lnSpc>
              <a:buFont typeface="Wingdings" pitchFamily="2" charset="2"/>
              <a:buChar char="Ø"/>
            </a:pPr>
            <a:r>
              <a:rPr lang="en-US" kern="0">
                <a:latin typeface="Lato" panose="020F0502020204030203" pitchFamily="34" charset="0"/>
                <a:ea typeface="Lato" panose="020F0502020204030203" pitchFamily="34" charset="0"/>
                <a:cs typeface="Lato" panose="020F0502020204030203" pitchFamily="34" charset="0"/>
              </a:rPr>
              <a:t>Cyclic Voltammetry – Sweeping Voltage</a:t>
            </a:r>
          </a:p>
          <a:p>
            <a:pPr marL="342900" indent="-342900">
              <a:lnSpc>
                <a:spcPct val="200000"/>
              </a:lnSpc>
              <a:buFont typeface="Wingdings" pitchFamily="2" charset="2"/>
              <a:buChar char="Ø"/>
            </a:pPr>
            <a:r>
              <a:rPr lang="en-US" kern="0" err="1">
                <a:latin typeface="Lato" panose="020F0502020204030203" pitchFamily="34" charset="0"/>
                <a:ea typeface="Lato" panose="020F0502020204030203" pitchFamily="34" charset="0"/>
                <a:cs typeface="Lato" panose="020F0502020204030203" pitchFamily="34" charset="0"/>
              </a:rPr>
              <a:t>Potentiostatic</a:t>
            </a:r>
            <a:r>
              <a:rPr lang="en-US" kern="0">
                <a:latin typeface="Lato" panose="020F0502020204030203" pitchFamily="34" charset="0"/>
                <a:ea typeface="Lato" panose="020F0502020204030203" pitchFamily="34" charset="0"/>
                <a:cs typeface="Lato" panose="020F0502020204030203" pitchFamily="34" charset="0"/>
              </a:rPr>
              <a:t> Electrochemical Impedance Spectroscopy (PEIS) – Sinusoidal Voltage</a:t>
            </a:r>
          </a:p>
          <a:p>
            <a:pPr>
              <a:lnSpc>
                <a:spcPct val="200000"/>
              </a:lnSpc>
            </a:pPr>
            <a:endParaRPr lang="en-US" kern="0">
              <a:latin typeface="Lato" panose="020F0502020204030203" pitchFamily="34" charset="0"/>
              <a:ea typeface="Lato" panose="020F0502020204030203" pitchFamily="34" charset="0"/>
              <a:cs typeface="Lato" panose="020F0502020204030203" pitchFamily="34" charset="0"/>
            </a:endParaRPr>
          </a:p>
        </p:txBody>
      </p:sp>
      <p:pic>
        <p:nvPicPr>
          <p:cNvPr id="5" name="Picture 4">
            <a:extLst>
              <a:ext uri="{FF2B5EF4-FFF2-40B4-BE49-F238E27FC236}">
                <a16:creationId xmlns:a16="http://schemas.microsoft.com/office/drawing/2014/main" id="{8A6CCB87-0CED-E212-4CB8-6543D7C08CFF}"/>
              </a:ext>
            </a:extLst>
          </p:cNvPr>
          <p:cNvPicPr>
            <a:picLocks noChangeAspect="1"/>
          </p:cNvPicPr>
          <p:nvPr/>
        </p:nvPicPr>
        <p:blipFill>
          <a:blip r:embed="rId4" cstate="screen">
            <a:extLst>
              <a:ext uri="{28A0092B-C50C-407E-A947-70E740481C1C}">
                <a14:useLocalDpi xmlns:a14="http://schemas.microsoft.com/office/drawing/2010/main"/>
              </a:ext>
            </a:extLst>
          </a:blip>
          <a:stretch/>
        </p:blipFill>
        <p:spPr>
          <a:xfrm>
            <a:off x="159123" y="3856531"/>
            <a:ext cx="5669148" cy="3025085"/>
          </a:xfrm>
          <a:prstGeom prst="rect">
            <a:avLst/>
          </a:prstGeom>
          <a:scene3d>
            <a:camera prst="orthographicFront">
              <a:rot lat="0" lon="0" rev="600000"/>
            </a:camera>
            <a:lightRig rig="threePt" dir="t"/>
          </a:scene3d>
        </p:spPr>
      </p:pic>
      <p:pic>
        <p:nvPicPr>
          <p:cNvPr id="7" name="Picture 6" descr="Zet-Afro">
            <a:extLst>
              <a:ext uri="{FF2B5EF4-FFF2-40B4-BE49-F238E27FC236}">
                <a16:creationId xmlns:a16="http://schemas.microsoft.com/office/drawing/2014/main" id="{1D19D83B-AAE0-7917-B4D0-33F9580D82EB}"/>
              </a:ext>
            </a:extLst>
          </p:cNvPr>
          <p:cNvPicPr>
            <a:picLocks noChangeAspect="1"/>
          </p:cNvPicPr>
          <p:nvPr/>
        </p:nvPicPr>
        <p:blipFill>
          <a:blip r:embed="rId5"/>
          <a:stretch>
            <a:fillRect/>
          </a:stretch>
        </p:blipFill>
        <p:spPr>
          <a:xfrm>
            <a:off x="1107270" y="867755"/>
            <a:ext cx="4308313" cy="3846708"/>
          </a:xfrm>
          <a:prstGeom prst="rect">
            <a:avLst/>
          </a:prstGeom>
        </p:spPr>
      </p:pic>
    </p:spTree>
    <p:extLst>
      <p:ext uri="{BB962C8B-B14F-4D97-AF65-F5344CB8AC3E}">
        <p14:creationId xmlns:p14="http://schemas.microsoft.com/office/powerpoint/2010/main" val="26541615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3868">
        <p159:morph option="byObject"/>
      </p:transition>
    </mc:Choice>
    <mc:Fallback xmlns="">
      <p:transition spd="slow" advTm="33868">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92F8B-DC16-4FB4-C8D9-5AF513A6D5B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6B9D0A8-A5FA-6AD4-3BA6-EE74AC8B2C5B}"/>
              </a:ext>
            </a:extLst>
          </p:cNvPr>
          <p:cNvSpPr txBox="1"/>
          <p:nvPr/>
        </p:nvSpPr>
        <p:spPr>
          <a:xfrm>
            <a:off x="0" y="127498"/>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Results</a:t>
            </a:r>
          </a:p>
        </p:txBody>
      </p:sp>
      <p:pic>
        <p:nvPicPr>
          <p:cNvPr id="12" name="Picture 11">
            <a:extLst>
              <a:ext uri="{FF2B5EF4-FFF2-40B4-BE49-F238E27FC236}">
                <a16:creationId xmlns:a16="http://schemas.microsoft.com/office/drawing/2014/main" id="{0B0A899F-3631-6B51-EEFC-70ABF2A90F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9525" y="4148952"/>
            <a:ext cx="4330251" cy="2225843"/>
          </a:xfrm>
          <a:prstGeom prst="rect">
            <a:avLst/>
          </a:prstGeom>
        </p:spPr>
      </p:pic>
      <p:pic>
        <p:nvPicPr>
          <p:cNvPr id="3" name="Picture 2">
            <a:extLst>
              <a:ext uri="{FF2B5EF4-FFF2-40B4-BE49-F238E27FC236}">
                <a16:creationId xmlns:a16="http://schemas.microsoft.com/office/drawing/2014/main" id="{DF0DA1F3-D7FD-ADD2-D26E-7758ED42665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8873" y="4337657"/>
            <a:ext cx="3225248" cy="2466130"/>
          </a:xfrm>
          <a:prstGeom prst="rect">
            <a:avLst/>
          </a:prstGeom>
        </p:spPr>
      </p:pic>
      <p:cxnSp>
        <p:nvCxnSpPr>
          <p:cNvPr id="16" name="Straight Arrow Connector 15">
            <a:extLst>
              <a:ext uri="{FF2B5EF4-FFF2-40B4-BE49-F238E27FC236}">
                <a16:creationId xmlns:a16="http://schemas.microsoft.com/office/drawing/2014/main" id="{CD711848-92B6-C824-E109-28801B5AACA0}"/>
              </a:ext>
            </a:extLst>
          </p:cNvPr>
          <p:cNvCxnSpPr/>
          <p:nvPr/>
        </p:nvCxnSpPr>
        <p:spPr>
          <a:xfrm>
            <a:off x="3723678" y="784918"/>
            <a:ext cx="32084" cy="5986378"/>
          </a:xfrm>
          <a:prstGeom prst="straightConnector1">
            <a:avLst/>
          </a:prstGeom>
          <a:ln w="57150">
            <a:solidFill>
              <a:srgbClr val="C8A978"/>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E88F596-4F1B-556C-3C88-86224BF6E23C}"/>
              </a:ext>
            </a:extLst>
          </p:cNvPr>
          <p:cNvCxnSpPr>
            <a:cxnSpLocks/>
          </p:cNvCxnSpPr>
          <p:nvPr/>
        </p:nvCxnSpPr>
        <p:spPr>
          <a:xfrm>
            <a:off x="8391469" y="821203"/>
            <a:ext cx="32084" cy="5986378"/>
          </a:xfrm>
          <a:prstGeom prst="straightConnector1">
            <a:avLst/>
          </a:prstGeom>
          <a:ln w="57150">
            <a:solidFill>
              <a:srgbClr val="C8A978"/>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C2990B55-EBED-A369-ED93-197A79A01589}"/>
              </a:ext>
            </a:extLst>
          </p:cNvPr>
          <p:cNvGrpSpPr/>
          <p:nvPr/>
        </p:nvGrpSpPr>
        <p:grpSpPr>
          <a:xfrm>
            <a:off x="206362" y="985612"/>
            <a:ext cx="3261523" cy="3210634"/>
            <a:chOff x="206362" y="850144"/>
            <a:chExt cx="3261523" cy="3210634"/>
          </a:xfrm>
        </p:grpSpPr>
        <p:pic>
          <p:nvPicPr>
            <p:cNvPr id="5" name="Picture 4">
              <a:extLst>
                <a:ext uri="{FF2B5EF4-FFF2-40B4-BE49-F238E27FC236}">
                  <a16:creationId xmlns:a16="http://schemas.microsoft.com/office/drawing/2014/main" id="{4E1B80F0-206C-1936-DC24-A52CD7717A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6362" y="850144"/>
              <a:ext cx="3261523" cy="3210634"/>
            </a:xfrm>
            <a:prstGeom prst="rect">
              <a:avLst/>
            </a:prstGeom>
          </p:spPr>
        </p:pic>
        <p:pic>
          <p:nvPicPr>
            <p:cNvPr id="20" name="Picture 19">
              <a:extLst>
                <a:ext uri="{FF2B5EF4-FFF2-40B4-BE49-F238E27FC236}">
                  <a16:creationId xmlns:a16="http://schemas.microsoft.com/office/drawing/2014/main" id="{C6D835C6-C287-2735-BB2D-331F670B98F7}"/>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645457" y="968636"/>
              <a:ext cx="968594" cy="410969"/>
            </a:xfrm>
            <a:prstGeom prst="rect">
              <a:avLst/>
            </a:prstGeom>
          </p:spPr>
        </p:pic>
      </p:grpSp>
      <p:pic>
        <p:nvPicPr>
          <p:cNvPr id="23" name="Picture 22">
            <a:extLst>
              <a:ext uri="{FF2B5EF4-FFF2-40B4-BE49-F238E27FC236}">
                <a16:creationId xmlns:a16="http://schemas.microsoft.com/office/drawing/2014/main" id="{310E883C-C9B4-D0B9-5BA6-1467229113A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89441" y="5044013"/>
            <a:ext cx="2760390" cy="1813987"/>
          </a:xfrm>
          <a:prstGeom prst="rect">
            <a:avLst/>
          </a:prstGeom>
        </p:spPr>
      </p:pic>
      <p:pic>
        <p:nvPicPr>
          <p:cNvPr id="24" name="Picture 23">
            <a:extLst>
              <a:ext uri="{FF2B5EF4-FFF2-40B4-BE49-F238E27FC236}">
                <a16:creationId xmlns:a16="http://schemas.microsoft.com/office/drawing/2014/main" id="{B5FCF177-6661-B8EA-FA09-8DA246565F7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984322" y="3264172"/>
            <a:ext cx="2731265" cy="1813987"/>
          </a:xfrm>
          <a:prstGeom prst="rect">
            <a:avLst/>
          </a:prstGeom>
        </p:spPr>
      </p:pic>
      <p:grpSp>
        <p:nvGrpSpPr>
          <p:cNvPr id="25" name="Group 24">
            <a:extLst>
              <a:ext uri="{FF2B5EF4-FFF2-40B4-BE49-F238E27FC236}">
                <a16:creationId xmlns:a16="http://schemas.microsoft.com/office/drawing/2014/main" id="{FB9E8B52-1764-EFC4-5445-68D6FD237B28}"/>
              </a:ext>
            </a:extLst>
          </p:cNvPr>
          <p:cNvGrpSpPr/>
          <p:nvPr/>
        </p:nvGrpSpPr>
        <p:grpSpPr>
          <a:xfrm>
            <a:off x="8823486" y="985612"/>
            <a:ext cx="2786987" cy="2044373"/>
            <a:chOff x="515191" y="4779576"/>
            <a:chExt cx="2924401" cy="1985541"/>
          </a:xfrm>
        </p:grpSpPr>
        <p:pic>
          <p:nvPicPr>
            <p:cNvPr id="26" name="Picture 25">
              <a:extLst>
                <a:ext uri="{FF2B5EF4-FFF2-40B4-BE49-F238E27FC236}">
                  <a16:creationId xmlns:a16="http://schemas.microsoft.com/office/drawing/2014/main" id="{911AB8DA-A9D6-5609-646B-65B60925FCC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15191" y="4779576"/>
              <a:ext cx="2776164" cy="1985541"/>
            </a:xfrm>
            <a:prstGeom prst="rect">
              <a:avLst/>
            </a:prstGeom>
          </p:spPr>
        </p:pic>
        <p:cxnSp>
          <p:nvCxnSpPr>
            <p:cNvPr id="27" name="Straight Arrow Connector 26">
              <a:extLst>
                <a:ext uri="{FF2B5EF4-FFF2-40B4-BE49-F238E27FC236}">
                  <a16:creationId xmlns:a16="http://schemas.microsoft.com/office/drawing/2014/main" id="{C8B8E311-F6D4-56EF-5404-B590A11F15F0}"/>
                </a:ext>
              </a:extLst>
            </p:cNvPr>
            <p:cNvCxnSpPr>
              <a:cxnSpLocks/>
            </p:cNvCxnSpPr>
            <p:nvPr/>
          </p:nvCxnSpPr>
          <p:spPr>
            <a:xfrm flipH="1" flipV="1">
              <a:off x="2407556" y="5229180"/>
              <a:ext cx="102882" cy="4782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6C0E68E-E837-E40B-DC8A-7EC277AC5ADA}"/>
                </a:ext>
              </a:extLst>
            </p:cNvPr>
            <p:cNvSpPr/>
            <p:nvPr/>
          </p:nvSpPr>
          <p:spPr>
            <a:xfrm flipV="1">
              <a:off x="1807307" y="4981752"/>
              <a:ext cx="1372996" cy="180532"/>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9" name="TextBox 28">
              <a:extLst>
                <a:ext uri="{FF2B5EF4-FFF2-40B4-BE49-F238E27FC236}">
                  <a16:creationId xmlns:a16="http://schemas.microsoft.com/office/drawing/2014/main" id="{FB0EAE39-4699-6CDB-927F-7F15EDEA27F7}"/>
                </a:ext>
              </a:extLst>
            </p:cNvPr>
            <p:cNvSpPr txBox="1"/>
            <p:nvPr/>
          </p:nvSpPr>
          <p:spPr>
            <a:xfrm>
              <a:off x="1807306" y="5707453"/>
              <a:ext cx="1632286" cy="254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cs typeface="Arial"/>
                </a:rPr>
                <a:t>Parasitic Reaction </a:t>
              </a:r>
              <a:endParaRPr lang="en-US" sz="1100"/>
            </a:p>
          </p:txBody>
        </p:sp>
      </p:grpSp>
      <p:sp>
        <p:nvSpPr>
          <p:cNvPr id="30" name="TextBox 29">
            <a:extLst>
              <a:ext uri="{FF2B5EF4-FFF2-40B4-BE49-F238E27FC236}">
                <a16:creationId xmlns:a16="http://schemas.microsoft.com/office/drawing/2014/main" id="{78AB8446-7899-3B4D-8354-B792371E4530}"/>
              </a:ext>
            </a:extLst>
          </p:cNvPr>
          <p:cNvSpPr txBox="1">
            <a:spLocks noGrp="1" noRot="1" noMove="1" noResize="1" noEditPoints="1" noAdjustHandles="1" noChangeArrowheads="1" noChangeShapeType="1"/>
          </p:cNvSpPr>
          <p:nvPr/>
        </p:nvSpPr>
        <p:spPr>
          <a:xfrm>
            <a:off x="-2966" y="815092"/>
            <a:ext cx="2526654" cy="230832"/>
          </a:xfrm>
          <a:prstGeom prst="rect">
            <a:avLst/>
          </a:prstGeom>
          <a:noFill/>
        </p:spPr>
        <p:txBody>
          <a:bodyPr wrap="none" rtlCol="0">
            <a:spAutoFit/>
          </a:bodyPr>
          <a:lstStyle/>
          <a:p>
            <a:r>
              <a:rPr lang="en-US" sz="900" b="1">
                <a:latin typeface="Lato" panose="020F0502020204030203" pitchFamily="34" charset="0"/>
                <a:ea typeface="Lato" panose="020F0502020204030203" pitchFamily="34" charset="0"/>
                <a:cs typeface="Lato" panose="020F0502020204030203" pitchFamily="34" charset="0"/>
              </a:rPr>
              <a:t>Figure 1: Significantly less resistance post CV </a:t>
            </a:r>
          </a:p>
        </p:txBody>
      </p:sp>
      <p:sp>
        <p:nvSpPr>
          <p:cNvPr id="32" name="TextBox 31">
            <a:extLst>
              <a:ext uri="{FF2B5EF4-FFF2-40B4-BE49-F238E27FC236}">
                <a16:creationId xmlns:a16="http://schemas.microsoft.com/office/drawing/2014/main" id="{B8DF38F1-7ED6-05F5-C5C1-130E9AB6099B}"/>
              </a:ext>
            </a:extLst>
          </p:cNvPr>
          <p:cNvSpPr txBox="1"/>
          <p:nvPr/>
        </p:nvSpPr>
        <p:spPr>
          <a:xfrm>
            <a:off x="-14834" y="4105403"/>
            <a:ext cx="3833101" cy="230832"/>
          </a:xfrm>
          <a:prstGeom prst="rect">
            <a:avLst/>
          </a:prstGeom>
          <a:noFill/>
        </p:spPr>
        <p:txBody>
          <a:bodyPr wrap="none" rtlCol="0">
            <a:spAutoFit/>
          </a:bodyPr>
          <a:lstStyle/>
          <a:p>
            <a:r>
              <a:rPr lang="en-US" sz="900" b="1">
                <a:latin typeface="Lato" panose="020F0502020204030203" pitchFamily="34" charset="0"/>
                <a:ea typeface="Lato" panose="020F0502020204030203" pitchFamily="34" charset="0"/>
                <a:cs typeface="Lato" panose="020F0502020204030203" pitchFamily="34" charset="0"/>
              </a:rPr>
              <a:t>Figure 2: After 2 cycles, material changes and shows consistent cycling</a:t>
            </a:r>
          </a:p>
        </p:txBody>
      </p:sp>
      <p:sp>
        <p:nvSpPr>
          <p:cNvPr id="33" name="TextBox 32">
            <a:extLst>
              <a:ext uri="{FF2B5EF4-FFF2-40B4-BE49-F238E27FC236}">
                <a16:creationId xmlns:a16="http://schemas.microsoft.com/office/drawing/2014/main" id="{1C32C487-50CB-8072-7D4C-9AB6AF46CD61}"/>
              </a:ext>
            </a:extLst>
          </p:cNvPr>
          <p:cNvSpPr txBox="1"/>
          <p:nvPr/>
        </p:nvSpPr>
        <p:spPr>
          <a:xfrm>
            <a:off x="3821038" y="861292"/>
            <a:ext cx="4012637" cy="230832"/>
          </a:xfrm>
          <a:prstGeom prst="rect">
            <a:avLst/>
          </a:prstGeom>
          <a:noFill/>
        </p:spPr>
        <p:txBody>
          <a:bodyPr wrap="square" rtlCol="0">
            <a:spAutoFit/>
          </a:bodyPr>
          <a:lstStyle/>
          <a:p>
            <a:r>
              <a:rPr lang="en-US" sz="900" b="1">
                <a:latin typeface="Lato" panose="020F0502020204030203" pitchFamily="34" charset="0"/>
                <a:ea typeface="Lato" panose="020F0502020204030203" pitchFamily="34" charset="0"/>
                <a:cs typeface="Lato" panose="020F0502020204030203" pitchFamily="34" charset="0"/>
              </a:rPr>
              <a:t>Figure 3: Specific capacity increases after the first cycle – material changes</a:t>
            </a:r>
          </a:p>
        </p:txBody>
      </p:sp>
      <p:sp>
        <p:nvSpPr>
          <p:cNvPr id="34" name="TextBox 33">
            <a:extLst>
              <a:ext uri="{FF2B5EF4-FFF2-40B4-BE49-F238E27FC236}">
                <a16:creationId xmlns:a16="http://schemas.microsoft.com/office/drawing/2014/main" id="{61F4FDCD-8376-5C24-9590-B89013066D6C}"/>
              </a:ext>
            </a:extLst>
          </p:cNvPr>
          <p:cNvSpPr txBox="1"/>
          <p:nvPr/>
        </p:nvSpPr>
        <p:spPr>
          <a:xfrm>
            <a:off x="3820008" y="3840038"/>
            <a:ext cx="3012363" cy="230832"/>
          </a:xfrm>
          <a:prstGeom prst="rect">
            <a:avLst/>
          </a:prstGeom>
          <a:noFill/>
        </p:spPr>
        <p:txBody>
          <a:bodyPr wrap="none" rtlCol="0">
            <a:spAutoFit/>
          </a:bodyPr>
          <a:lstStyle/>
          <a:p>
            <a:r>
              <a:rPr lang="en-US" sz="900" b="1">
                <a:latin typeface="Lato" panose="020F0502020204030203" pitchFamily="34" charset="0"/>
                <a:ea typeface="Lato" panose="020F0502020204030203" pitchFamily="34" charset="0"/>
                <a:cs typeface="Lato" panose="020F0502020204030203" pitchFamily="34" charset="0"/>
              </a:rPr>
              <a:t>Figure 4: Specific capacity decreased as expected at 1C</a:t>
            </a:r>
          </a:p>
        </p:txBody>
      </p:sp>
      <p:sp>
        <p:nvSpPr>
          <p:cNvPr id="35" name="TextBox 34">
            <a:extLst>
              <a:ext uri="{FF2B5EF4-FFF2-40B4-BE49-F238E27FC236}">
                <a16:creationId xmlns:a16="http://schemas.microsoft.com/office/drawing/2014/main" id="{4DCA8925-3D8C-B502-99B0-7EA0298EEE10}"/>
              </a:ext>
            </a:extLst>
          </p:cNvPr>
          <p:cNvSpPr txBox="1"/>
          <p:nvPr/>
        </p:nvSpPr>
        <p:spPr>
          <a:xfrm>
            <a:off x="8490703" y="796838"/>
            <a:ext cx="2018501" cy="230832"/>
          </a:xfrm>
          <a:prstGeom prst="rect">
            <a:avLst/>
          </a:prstGeom>
          <a:noFill/>
        </p:spPr>
        <p:txBody>
          <a:bodyPr wrap="square" rtlCol="0">
            <a:spAutoFit/>
          </a:bodyPr>
          <a:lstStyle/>
          <a:p>
            <a:r>
              <a:rPr lang="en-US" sz="900" b="1">
                <a:latin typeface="Lato" panose="020F0502020204030203" pitchFamily="34" charset="0"/>
                <a:ea typeface="Lato" panose="020F0502020204030203" pitchFamily="34" charset="0"/>
                <a:cs typeface="Lato" panose="020F0502020204030203" pitchFamily="34" charset="0"/>
              </a:rPr>
              <a:t>Figure 5: Cell failure during 1</a:t>
            </a:r>
            <a:r>
              <a:rPr lang="en-US" sz="900" b="1" baseline="30000">
                <a:latin typeface="Lato" panose="020F0502020204030203" pitchFamily="34" charset="0"/>
                <a:ea typeface="Lato" panose="020F0502020204030203" pitchFamily="34" charset="0"/>
                <a:cs typeface="Lato" panose="020F0502020204030203" pitchFamily="34" charset="0"/>
              </a:rPr>
              <a:t>st</a:t>
            </a:r>
            <a:r>
              <a:rPr lang="en-US" sz="900" b="1">
                <a:latin typeface="Lato" panose="020F0502020204030203" pitchFamily="34" charset="0"/>
                <a:ea typeface="Lato" panose="020F0502020204030203" pitchFamily="34" charset="0"/>
                <a:cs typeface="Lato" panose="020F0502020204030203" pitchFamily="34" charset="0"/>
              </a:rPr>
              <a:t> cycle</a:t>
            </a:r>
          </a:p>
        </p:txBody>
      </p:sp>
      <p:sp>
        <p:nvSpPr>
          <p:cNvPr id="36" name="TextBox 35">
            <a:extLst>
              <a:ext uri="{FF2B5EF4-FFF2-40B4-BE49-F238E27FC236}">
                <a16:creationId xmlns:a16="http://schemas.microsoft.com/office/drawing/2014/main" id="{6550CD8C-5044-CE71-3348-98853B12C544}"/>
              </a:ext>
            </a:extLst>
          </p:cNvPr>
          <p:cNvSpPr txBox="1"/>
          <p:nvPr/>
        </p:nvSpPr>
        <p:spPr>
          <a:xfrm>
            <a:off x="8507211" y="3033340"/>
            <a:ext cx="3610074" cy="230832"/>
          </a:xfrm>
          <a:prstGeom prst="rect">
            <a:avLst/>
          </a:prstGeom>
          <a:noFill/>
        </p:spPr>
        <p:txBody>
          <a:bodyPr wrap="square" rtlCol="0">
            <a:spAutoFit/>
          </a:bodyPr>
          <a:lstStyle/>
          <a:p>
            <a:r>
              <a:rPr lang="en-US" sz="900" b="1">
                <a:latin typeface="Lato" panose="020F0502020204030203" pitchFamily="34" charset="0"/>
                <a:ea typeface="Lato" panose="020F0502020204030203" pitchFamily="34" charset="0"/>
                <a:cs typeface="Lato" panose="020F0502020204030203" pitchFamily="34" charset="0"/>
              </a:rPr>
              <a:t>Figure 6 &amp; 7: Great specific capacity achieved by 2.0 M electrolyte</a:t>
            </a:r>
          </a:p>
        </p:txBody>
      </p:sp>
      <p:grpSp>
        <p:nvGrpSpPr>
          <p:cNvPr id="2" name="Group 1">
            <a:extLst>
              <a:ext uri="{FF2B5EF4-FFF2-40B4-BE49-F238E27FC236}">
                <a16:creationId xmlns:a16="http://schemas.microsoft.com/office/drawing/2014/main" id="{49D4FA93-B75E-8FBD-7C54-5FD633C7471C}"/>
              </a:ext>
            </a:extLst>
          </p:cNvPr>
          <p:cNvGrpSpPr/>
          <p:nvPr/>
        </p:nvGrpSpPr>
        <p:grpSpPr>
          <a:xfrm>
            <a:off x="3859713" y="1075034"/>
            <a:ext cx="4425922" cy="2615056"/>
            <a:chOff x="3910563" y="1095364"/>
            <a:chExt cx="4596829" cy="2615056"/>
          </a:xfrm>
        </p:grpSpPr>
        <p:pic>
          <p:nvPicPr>
            <p:cNvPr id="14" name="Picture 13">
              <a:extLst>
                <a:ext uri="{FF2B5EF4-FFF2-40B4-BE49-F238E27FC236}">
                  <a16:creationId xmlns:a16="http://schemas.microsoft.com/office/drawing/2014/main" id="{BB84B747-CFE6-F98C-196C-56484D57496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10563" y="1095364"/>
              <a:ext cx="4596829" cy="2615056"/>
            </a:xfrm>
            <a:prstGeom prst="rect">
              <a:avLst/>
            </a:prstGeom>
          </p:spPr>
        </p:pic>
        <p:sp>
          <p:nvSpPr>
            <p:cNvPr id="38" name="Rectangle 37">
              <a:extLst>
                <a:ext uri="{FF2B5EF4-FFF2-40B4-BE49-F238E27FC236}">
                  <a16:creationId xmlns:a16="http://schemas.microsoft.com/office/drawing/2014/main" id="{21C2B92A-2607-F913-BA44-288D576AEC56}"/>
                </a:ext>
              </a:extLst>
            </p:cNvPr>
            <p:cNvSpPr/>
            <p:nvPr/>
          </p:nvSpPr>
          <p:spPr>
            <a:xfrm>
              <a:off x="5575289" y="1188874"/>
              <a:ext cx="1599805" cy="22552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noFill/>
              </a:endParaRPr>
            </a:p>
          </p:txBody>
        </p:sp>
      </p:grpSp>
      <p:pic>
        <p:nvPicPr>
          <p:cNvPr id="6" name="Picture 5">
            <a:extLst>
              <a:ext uri="{FF2B5EF4-FFF2-40B4-BE49-F238E27FC236}">
                <a16:creationId xmlns:a16="http://schemas.microsoft.com/office/drawing/2014/main" id="{F1A20F92-E39D-0472-A744-94A5DBBA90E3}"/>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5849311" y="1105629"/>
            <a:ext cx="987450" cy="230832"/>
          </a:xfrm>
          <a:prstGeom prst="rect">
            <a:avLst/>
          </a:prstGeom>
        </p:spPr>
      </p:pic>
    </p:spTree>
    <p:extLst>
      <p:ext uri="{BB962C8B-B14F-4D97-AF65-F5344CB8AC3E}">
        <p14:creationId xmlns:p14="http://schemas.microsoft.com/office/powerpoint/2010/main" val="2822126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8074">
        <p159:morph option="byObject"/>
      </p:transition>
    </mc:Choice>
    <mc:Fallback xmlns="">
      <p:transition spd="slow" advTm="108074">
        <p:fade/>
      </p:transition>
    </mc:Fallback>
  </mc:AlternateContent>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023E2-9080-4F79-F2D6-5957CDAA5A3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E3C97C7-032C-9F71-08FD-F5FA8293B7C9}"/>
              </a:ext>
            </a:extLst>
          </p:cNvPr>
          <p:cNvSpPr txBox="1"/>
          <p:nvPr/>
        </p:nvSpPr>
        <p:spPr>
          <a:xfrm>
            <a:off x="26395" y="115429"/>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Discussion and Conclusions</a:t>
            </a:r>
          </a:p>
        </p:txBody>
      </p:sp>
      <p:sp>
        <p:nvSpPr>
          <p:cNvPr id="2" name="TextBox 1">
            <a:extLst>
              <a:ext uri="{FF2B5EF4-FFF2-40B4-BE49-F238E27FC236}">
                <a16:creationId xmlns:a16="http://schemas.microsoft.com/office/drawing/2014/main" id="{431B0337-D899-BA95-7987-E928135DF075}"/>
              </a:ext>
            </a:extLst>
          </p:cNvPr>
          <p:cNvSpPr txBox="1"/>
          <p:nvPr/>
        </p:nvSpPr>
        <p:spPr>
          <a:xfrm>
            <a:off x="534893" y="1374473"/>
            <a:ext cx="6372534" cy="4247317"/>
          </a:xfrm>
          <a:prstGeom prst="rect">
            <a:avLst/>
          </a:prstGeom>
          <a:noFill/>
        </p:spPr>
        <p:txBody>
          <a:bodyPr wrap="square" lIns="91440" tIns="45720" rIns="91440" bIns="45720" rtlCol="0" anchor="t">
            <a:spAutoFit/>
          </a:bodyPr>
          <a:lstStyle/>
          <a:p>
            <a:r>
              <a:rPr lang="en-US"/>
              <a:t>Why did </a:t>
            </a:r>
            <a:r>
              <a:rPr lang="en-US" b="1"/>
              <a:t>higher</a:t>
            </a:r>
            <a:r>
              <a:rPr lang="en-US"/>
              <a:t> ZnSO</a:t>
            </a:r>
            <a:r>
              <a:rPr lang="en-US" baseline="-25000"/>
              <a:t>4</a:t>
            </a:r>
            <a:r>
              <a:rPr lang="en-US"/>
              <a:t> concentrations improve battery performance?</a:t>
            </a:r>
          </a:p>
          <a:p>
            <a:pPr marL="742950" lvl="1" indent="-285750">
              <a:buFont typeface="Arial" panose="020B0604020202020204" pitchFamily="34" charset="0"/>
              <a:buChar char="•"/>
            </a:pPr>
            <a:r>
              <a:rPr lang="en-US"/>
              <a:t>Greater charge carriers = higher Zn</a:t>
            </a:r>
            <a:r>
              <a:rPr lang="en-US" sz="1200" baseline="30000"/>
              <a:t>2+ </a:t>
            </a:r>
            <a:r>
              <a:rPr lang="en-US"/>
              <a:t> ion flux/concentration near the electrode surface  </a:t>
            </a:r>
            <a:endParaRPr lang="en-US">
              <a:cs typeface="Arial"/>
            </a:endParaRPr>
          </a:p>
          <a:p>
            <a:pPr marL="742950" lvl="1" indent="-285750">
              <a:buFont typeface="Arial" panose="020B0604020202020204" pitchFamily="34" charset="0"/>
              <a:buChar char="•"/>
            </a:pPr>
            <a:r>
              <a:rPr lang="en-US"/>
              <a:t>Improved cycling stability by reducing water activity </a:t>
            </a:r>
            <a:endParaRPr lang="en-US">
              <a:cs typeface="Arial"/>
            </a:endParaRPr>
          </a:p>
          <a:p>
            <a:pPr marL="742950" lvl="1" indent="-285750">
              <a:buFont typeface="Arial" panose="020B0604020202020204" pitchFamily="34" charset="0"/>
              <a:buChar char="•"/>
            </a:pPr>
            <a:r>
              <a:rPr lang="en-US"/>
              <a:t>More Zn</a:t>
            </a:r>
            <a:r>
              <a:rPr lang="en-US" baseline="30000"/>
              <a:t>2+ </a:t>
            </a:r>
            <a:r>
              <a:rPr lang="en-US"/>
              <a:t>intercalation</a:t>
            </a:r>
            <a:endParaRPr lang="en-US">
              <a:cs typeface="Arial"/>
            </a:endParaRPr>
          </a:p>
          <a:p>
            <a:pPr marL="742950" lvl="1" indent="-285750">
              <a:buFont typeface="Arial" panose="020B0604020202020204" pitchFamily="34" charset="0"/>
              <a:buChar char="•"/>
            </a:pPr>
            <a:r>
              <a:rPr lang="en-US">
                <a:cs typeface="Arial"/>
              </a:rPr>
              <a:t>Reduce side reactions</a:t>
            </a:r>
          </a:p>
          <a:p>
            <a:endParaRPr lang="en-US">
              <a:cs typeface="Arial"/>
            </a:endParaRPr>
          </a:p>
          <a:p>
            <a:endParaRPr lang="en-US"/>
          </a:p>
          <a:p>
            <a:r>
              <a:rPr lang="en-US"/>
              <a:t>Why did </a:t>
            </a:r>
            <a:r>
              <a:rPr lang="en-US" b="1"/>
              <a:t>Ball Milling + sieving + oven </a:t>
            </a:r>
            <a:r>
              <a:rPr lang="en-US"/>
              <a:t>produce consistent electrodes?</a:t>
            </a:r>
            <a:endParaRPr lang="en-US">
              <a:cs typeface="Arial"/>
            </a:endParaRPr>
          </a:p>
          <a:p>
            <a:pPr marL="742950" lvl="1" indent="-285750">
              <a:buFont typeface="Arial" panose="020B0604020202020204" pitchFamily="34" charset="0"/>
              <a:buChar char="•"/>
            </a:pPr>
            <a:r>
              <a:rPr lang="en-US"/>
              <a:t>Ball Milling </a:t>
            </a:r>
            <a:r>
              <a:rPr lang="en-US">
                <a:sym typeface="Wingdings" pitchFamily="2" charset="2"/>
              </a:rPr>
              <a:t></a:t>
            </a:r>
            <a:r>
              <a:rPr lang="en-US"/>
              <a:t> reduced V</a:t>
            </a:r>
            <a:r>
              <a:rPr lang="en-US" baseline="-25000"/>
              <a:t>2</a:t>
            </a:r>
            <a:r>
              <a:rPr lang="en-US"/>
              <a:t>O</a:t>
            </a:r>
            <a:r>
              <a:rPr lang="en-US" baseline="-25000"/>
              <a:t>5 </a:t>
            </a:r>
            <a:r>
              <a:rPr lang="en-US"/>
              <a:t>particle size</a:t>
            </a:r>
            <a:endParaRPr lang="en-US">
              <a:sym typeface="Wingdings" pitchFamily="2" charset="2"/>
            </a:endParaRPr>
          </a:p>
          <a:p>
            <a:pPr marL="742950" lvl="1" indent="-285750">
              <a:buFont typeface="Arial" panose="020B0604020202020204" pitchFamily="34" charset="0"/>
              <a:buChar char="•"/>
            </a:pPr>
            <a:r>
              <a:rPr lang="en-US">
                <a:sym typeface="Wingdings" pitchFamily="2" charset="2"/>
              </a:rPr>
              <a:t>Vacuum Oven Drying  removed moisture</a:t>
            </a:r>
          </a:p>
          <a:p>
            <a:pPr marL="742950" lvl="1" indent="-285750">
              <a:buFont typeface="Arial" panose="020B0604020202020204" pitchFamily="34" charset="0"/>
              <a:buChar char="•"/>
            </a:pPr>
            <a:r>
              <a:rPr lang="en-US">
                <a:sym typeface="Wingdings" pitchFamily="2" charset="2"/>
              </a:rPr>
              <a:t>Sieving  removed agglomerates </a:t>
            </a:r>
          </a:p>
          <a:p>
            <a:endParaRPr lang="en-US"/>
          </a:p>
        </p:txBody>
      </p:sp>
      <p:pic>
        <p:nvPicPr>
          <p:cNvPr id="10" name="Picture 9">
            <a:extLst>
              <a:ext uri="{FF2B5EF4-FFF2-40B4-BE49-F238E27FC236}">
                <a16:creationId xmlns:a16="http://schemas.microsoft.com/office/drawing/2014/main" id="{10505CE0-7CCF-1930-B257-5D90266816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07427" y="1376579"/>
            <a:ext cx="4994953" cy="3649563"/>
          </a:xfrm>
          <a:prstGeom prst="rect">
            <a:avLst/>
          </a:prstGeom>
        </p:spPr>
      </p:pic>
      <p:sp>
        <p:nvSpPr>
          <p:cNvPr id="12" name="Connector 11">
            <a:extLst>
              <a:ext uri="{FF2B5EF4-FFF2-40B4-BE49-F238E27FC236}">
                <a16:creationId xmlns:a16="http://schemas.microsoft.com/office/drawing/2014/main" id="{1B10C9E5-1976-B599-84E7-F5C909D04E62}"/>
              </a:ext>
            </a:extLst>
          </p:cNvPr>
          <p:cNvSpPr/>
          <p:nvPr/>
        </p:nvSpPr>
        <p:spPr>
          <a:xfrm>
            <a:off x="11099097" y="4123773"/>
            <a:ext cx="567929" cy="432261"/>
          </a:xfrm>
          <a:prstGeom prst="flowChartConnec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35BBB8C-91D6-147A-A1A7-BB685F568195}"/>
              </a:ext>
            </a:extLst>
          </p:cNvPr>
          <p:cNvSpPr txBox="1"/>
          <p:nvPr/>
        </p:nvSpPr>
        <p:spPr>
          <a:xfrm>
            <a:off x="6556814" y="5046966"/>
            <a:ext cx="6115986" cy="276999"/>
          </a:xfrm>
          <a:prstGeom prst="rect">
            <a:avLst/>
          </a:prstGeom>
          <a:noFill/>
        </p:spPr>
        <p:txBody>
          <a:bodyPr wrap="square">
            <a:spAutoFit/>
          </a:bodyPr>
          <a:lstStyle/>
          <a:p>
            <a:pPr algn="ctr"/>
            <a:r>
              <a:rPr lang="en-US" sz="1200">
                <a:latin typeface="Times New Roman"/>
                <a:ea typeface="Lato"/>
                <a:cs typeface="Times New Roman"/>
                <a:sym typeface="Times New Roman"/>
              </a:rPr>
              <a:t>Trial 3 - 2.0 M exhibited a slightly greater specific capacity after 5 cycles</a:t>
            </a:r>
            <a:endParaRPr lang="en-US" sz="1200"/>
          </a:p>
        </p:txBody>
      </p:sp>
    </p:spTree>
    <p:extLst>
      <p:ext uri="{BB962C8B-B14F-4D97-AF65-F5344CB8AC3E}">
        <p14:creationId xmlns:p14="http://schemas.microsoft.com/office/powerpoint/2010/main" val="564243997"/>
      </p:ext>
    </p:extLst>
  </p:cSld>
  <p:clrMapOvr>
    <a:masterClrMapping/>
  </p:clrMapOvr>
  <mc:AlternateContent xmlns:mc="http://schemas.openxmlformats.org/markup-compatibility/2006" xmlns:p14="http://schemas.microsoft.com/office/powerpoint/2010/main">
    <mc:Choice Requires="p14">
      <p:transition spd="med" p14:dur="700" advTm="44615">
        <p:fade/>
      </p:transition>
    </mc:Choice>
    <mc:Fallback xmlns="">
      <p:transition spd="med" advTm="44615">
        <p:fade/>
      </p:transition>
    </mc:Fallback>
  </mc:AlternateContent>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59D85-6665-245F-7911-F03F4BF4DE2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13E8223-4AF6-35A0-DC8A-BB67AB668C04}"/>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Future Work</a:t>
            </a:r>
          </a:p>
        </p:txBody>
      </p:sp>
      <p:sp>
        <p:nvSpPr>
          <p:cNvPr id="6" name="TextBox 5">
            <a:extLst>
              <a:ext uri="{FF2B5EF4-FFF2-40B4-BE49-F238E27FC236}">
                <a16:creationId xmlns:a16="http://schemas.microsoft.com/office/drawing/2014/main" id="{0DD641C6-AE41-C6A8-E655-057ED5B14461}"/>
              </a:ext>
            </a:extLst>
          </p:cNvPr>
          <p:cNvSpPr txBox="1"/>
          <p:nvPr/>
        </p:nvSpPr>
        <p:spPr>
          <a:xfrm>
            <a:off x="466928" y="1698559"/>
            <a:ext cx="5757969" cy="4278094"/>
          </a:xfrm>
          <a:prstGeom prst="rect">
            <a:avLst/>
          </a:prstGeom>
          <a:noFill/>
        </p:spPr>
        <p:txBody>
          <a:bodyPr wrap="square" rtlCol="0">
            <a:spAutoFit/>
          </a:bodyPr>
          <a:lstStyle/>
          <a:p>
            <a:r>
              <a:rPr lang="en-US" sz="2800">
                <a:latin typeface="Lato" panose="020F0502020204030203" pitchFamily="34" charset="0"/>
                <a:ea typeface="Lato" panose="020F0502020204030203" pitchFamily="34" charset="0"/>
                <a:cs typeface="Lato" panose="020F0502020204030203" pitchFamily="34" charset="0"/>
              </a:rPr>
              <a:t>Limitations:</a:t>
            </a:r>
          </a:p>
          <a:p>
            <a:pPr marL="742950" lvl="1" indent="-285750">
              <a:buFont typeface="Arial" panose="020B0604020202020204" pitchFamily="34" charset="0"/>
              <a:buChar char="•"/>
            </a:pPr>
            <a:r>
              <a:rPr lang="en-US" sz="2800">
                <a:latin typeface="Lato" panose="020F0502020204030203" pitchFamily="34" charset="0"/>
                <a:ea typeface="Lato" panose="020F0502020204030203" pitchFamily="34" charset="0"/>
                <a:cs typeface="Lato" panose="020F0502020204030203" pitchFamily="34" charset="0"/>
              </a:rPr>
              <a:t>Small sample size</a:t>
            </a:r>
          </a:p>
          <a:p>
            <a:pPr marL="742950" lvl="1" indent="-285750">
              <a:buFont typeface="Arial" panose="020B0604020202020204" pitchFamily="34" charset="0"/>
              <a:buChar char="•"/>
            </a:pPr>
            <a:r>
              <a:rPr lang="en-US" sz="2800">
                <a:latin typeface="Lato" panose="020F0502020204030203" pitchFamily="34" charset="0"/>
                <a:ea typeface="Lato" panose="020F0502020204030203" pitchFamily="34" charset="0"/>
                <a:cs typeface="Lato" panose="020F0502020204030203" pitchFamily="34" charset="0"/>
              </a:rPr>
              <a:t>Limited testing time </a:t>
            </a:r>
          </a:p>
          <a:p>
            <a:pPr lvl="1"/>
            <a:endParaRPr lang="en-US" sz="2800">
              <a:latin typeface="Lato" panose="020F0502020204030203" pitchFamily="34" charset="0"/>
              <a:ea typeface="Lato" panose="020F0502020204030203" pitchFamily="34" charset="0"/>
              <a:cs typeface="Lato" panose="020F0502020204030203" pitchFamily="34" charset="0"/>
            </a:endParaRPr>
          </a:p>
          <a:p>
            <a:r>
              <a:rPr lang="en-US" sz="2800">
                <a:latin typeface="Lato" panose="020F0502020204030203" pitchFamily="34" charset="0"/>
                <a:ea typeface="Lato" panose="020F0502020204030203" pitchFamily="34" charset="0"/>
                <a:cs typeface="Lato" panose="020F0502020204030203" pitchFamily="34" charset="0"/>
              </a:rPr>
              <a:t>Next Steps:</a:t>
            </a:r>
          </a:p>
          <a:p>
            <a:pPr marL="742950" lvl="1" indent="-285750">
              <a:buFont typeface="Arial" panose="020B0604020202020204" pitchFamily="34" charset="0"/>
              <a:buChar char="•"/>
            </a:pPr>
            <a:r>
              <a:rPr lang="en-US" sz="2800">
                <a:latin typeface="Lato" panose="020F0502020204030203" pitchFamily="34" charset="0"/>
                <a:ea typeface="Lato" panose="020F0502020204030203" pitchFamily="34" charset="0"/>
                <a:cs typeface="Lato" panose="020F0502020204030203" pitchFamily="34" charset="0"/>
              </a:rPr>
              <a:t>Optimize cathode fabrication</a:t>
            </a:r>
          </a:p>
          <a:p>
            <a:pPr marL="742950" lvl="1" indent="-285750">
              <a:buFont typeface="Arial" panose="020B0604020202020204" pitchFamily="34" charset="0"/>
              <a:buChar char="•"/>
            </a:pPr>
            <a:r>
              <a:rPr lang="en-US" sz="2800">
                <a:latin typeface="Lato" panose="020F0502020204030203" pitchFamily="34" charset="0"/>
                <a:ea typeface="Lato" panose="020F0502020204030203" pitchFamily="34" charset="0"/>
                <a:cs typeface="Lato" panose="020F0502020204030203" pitchFamily="34" charset="0"/>
              </a:rPr>
              <a:t>Create and use 3.0 M ZnSO</a:t>
            </a:r>
            <a:r>
              <a:rPr lang="en-US" sz="2800" baseline="-25000">
                <a:latin typeface="Lato" panose="020F0502020204030203" pitchFamily="34" charset="0"/>
                <a:ea typeface="Lato" panose="020F0502020204030203" pitchFamily="34" charset="0"/>
                <a:cs typeface="Lato" panose="020F0502020204030203" pitchFamily="34" charset="0"/>
              </a:rPr>
              <a:t>4 </a:t>
            </a:r>
            <a:r>
              <a:rPr lang="en-US" sz="2800">
                <a:latin typeface="Lato" panose="020F0502020204030203" pitchFamily="34" charset="0"/>
                <a:ea typeface="Lato" panose="020F0502020204030203" pitchFamily="34" charset="0"/>
                <a:cs typeface="Lato" panose="020F0502020204030203" pitchFamily="34" charset="0"/>
              </a:rPr>
              <a:t>electrolyte</a:t>
            </a:r>
          </a:p>
          <a:p>
            <a:pPr lvl="0"/>
            <a:endParaRPr lang="en-US" sz="2400">
              <a:latin typeface="Lato" panose="020F0502020204030203" pitchFamily="34" charset="0"/>
              <a:ea typeface="Lato" panose="020F0502020204030203" pitchFamily="34" charset="0"/>
              <a:cs typeface="Lato" panose="020F0502020204030203" pitchFamily="34" charset="0"/>
            </a:endParaRPr>
          </a:p>
          <a:p>
            <a:pPr marL="742950" lvl="1" indent="-285750">
              <a:buFont typeface="Arial" panose="020B0604020202020204" pitchFamily="34" charset="0"/>
              <a:buChar char="•"/>
            </a:pPr>
            <a:endParaRPr lang="en-US" sz="2400">
              <a:latin typeface="Lato" panose="020F0502020204030203" pitchFamily="34" charset="0"/>
              <a:ea typeface="Lato" panose="020F0502020204030203" pitchFamily="34" charset="0"/>
              <a:cs typeface="Lato" panose="020F0502020204030203" pitchFamily="34" charset="0"/>
            </a:endParaRPr>
          </a:p>
        </p:txBody>
      </p:sp>
      <p:pic>
        <p:nvPicPr>
          <p:cNvPr id="3" name="Picture 2" descr="View image">
            <a:extLst>
              <a:ext uri="{FF2B5EF4-FFF2-40B4-BE49-F238E27FC236}">
                <a16:creationId xmlns:a16="http://schemas.microsoft.com/office/drawing/2014/main" id="{D15FF6F8-066B-152F-DB08-EAC090B414F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32719" y="1377696"/>
            <a:ext cx="5492353" cy="4717728"/>
          </a:xfrm>
          <a:prstGeom prst="roundRect">
            <a:avLst/>
          </a:prstGeom>
        </p:spPr>
      </p:pic>
    </p:spTree>
    <p:extLst>
      <p:ext uri="{BB962C8B-B14F-4D97-AF65-F5344CB8AC3E}">
        <p14:creationId xmlns:p14="http://schemas.microsoft.com/office/powerpoint/2010/main" val="365182856"/>
      </p:ext>
    </p:extLst>
  </p:cSld>
  <p:clrMapOvr>
    <a:masterClrMapping/>
  </p:clrMapOvr>
  <mc:AlternateContent xmlns:mc="http://schemas.openxmlformats.org/markup-compatibility/2006" xmlns:p14="http://schemas.microsoft.com/office/powerpoint/2010/main">
    <mc:Choice Requires="p14">
      <p:transition spd="med" p14:dur="700" advTm="72202">
        <p:fade/>
      </p:transition>
    </mc:Choice>
    <mc:Fallback xmlns="">
      <p:transition spd="med" advTm="72202">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3F104-AEA9-D696-4D96-1BA1061F20E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A9054EA-F57F-BEE4-8D70-CBDA8443A6C0}"/>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Acknowledgements</a:t>
            </a:r>
          </a:p>
        </p:txBody>
      </p:sp>
      <p:sp>
        <p:nvSpPr>
          <p:cNvPr id="3" name="TextBox 2">
            <a:extLst>
              <a:ext uri="{FF2B5EF4-FFF2-40B4-BE49-F238E27FC236}">
                <a16:creationId xmlns:a16="http://schemas.microsoft.com/office/drawing/2014/main" id="{1C673D6A-0930-9A77-4A34-35EEE7BD35F9}"/>
              </a:ext>
            </a:extLst>
          </p:cNvPr>
          <p:cNvSpPr txBox="1"/>
          <p:nvPr/>
        </p:nvSpPr>
        <p:spPr>
          <a:xfrm>
            <a:off x="446184" y="1030104"/>
            <a:ext cx="4743922" cy="769441"/>
          </a:xfrm>
          <a:prstGeom prst="rect">
            <a:avLst/>
          </a:prstGeom>
          <a:noFill/>
        </p:spPr>
        <p:txBody>
          <a:bodyPr wrap="square" rtlCol="0">
            <a:spAutoFit/>
          </a:bodyPr>
          <a:lstStyle/>
          <a:p>
            <a:r>
              <a:rPr lang="en-US" sz="4400">
                <a:latin typeface="Lato" panose="020F0502020204030203" pitchFamily="34" charset="0"/>
                <a:ea typeface="Lato" panose="020F0502020204030203" pitchFamily="34" charset="0"/>
                <a:cs typeface="Lato" panose="020F0502020204030203" pitchFamily="34" charset="0"/>
              </a:rPr>
              <a:t>Thank You</a:t>
            </a:r>
          </a:p>
        </p:txBody>
      </p:sp>
      <p:sp>
        <p:nvSpPr>
          <p:cNvPr id="6" name="TextBox 5">
            <a:extLst>
              <a:ext uri="{FF2B5EF4-FFF2-40B4-BE49-F238E27FC236}">
                <a16:creationId xmlns:a16="http://schemas.microsoft.com/office/drawing/2014/main" id="{0C585CA7-DCDC-223A-4500-8738579A1668}"/>
              </a:ext>
            </a:extLst>
          </p:cNvPr>
          <p:cNvSpPr txBox="1"/>
          <p:nvPr/>
        </p:nvSpPr>
        <p:spPr>
          <a:xfrm>
            <a:off x="507967" y="1744539"/>
            <a:ext cx="11466915" cy="4298997"/>
          </a:xfrm>
          <a:prstGeom prst="rect">
            <a:avLst/>
          </a:prstGeom>
          <a:noFill/>
        </p:spPr>
        <p:txBody>
          <a:bodyPr wrap="square">
            <a:spAutoFit/>
          </a:bodyPr>
          <a:lstStyle/>
          <a:p>
            <a:pPr marL="0" marR="0" lvl="0" indent="0" algn="l" rtl="0">
              <a:lnSpc>
                <a:spcPct val="115000"/>
              </a:lnSpc>
              <a:spcBef>
                <a:spcPts val="0"/>
              </a:spcBef>
              <a:spcAft>
                <a:spcPts val="0"/>
              </a:spcAft>
              <a:buClr>
                <a:srgbClr val="000000"/>
              </a:buClr>
              <a:buSzPts val="3200"/>
              <a:buFont typeface="Arial"/>
              <a:buNone/>
            </a:pPr>
            <a:r>
              <a:rPr lang="en-US" sz="2400" b="1">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Analysis of Complex Electrochemical Systems Lab</a:t>
            </a:r>
            <a:endPar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endParaRPr>
          </a:p>
          <a:p>
            <a:pPr marL="0" marR="0" lvl="0" indent="0" algn="l" rtl="0">
              <a:lnSpc>
                <a:spcPct val="115000"/>
              </a:lnSpc>
              <a:spcBef>
                <a:spcPts val="0"/>
              </a:spcBef>
              <a:spcAft>
                <a:spcPts val="0"/>
              </a:spcAft>
              <a:buClr>
                <a:srgbClr val="000000"/>
              </a:buClr>
              <a:buSzPts val="3200"/>
              <a:buFont typeface="Arial"/>
              <a:buNone/>
            </a:pP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Professor </a:t>
            </a:r>
            <a:r>
              <a:rPr lang="en-US" sz="2400">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Joshua Gallaway</a:t>
            </a: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 Associate Professor, Department of Chemical Engineering</a:t>
            </a:r>
          </a:p>
          <a:p>
            <a:pPr marL="0" marR="0" lvl="0" indent="0" algn="l" rtl="0">
              <a:lnSpc>
                <a:spcPct val="115000"/>
              </a:lnSpc>
              <a:spcBef>
                <a:spcPts val="0"/>
              </a:spcBef>
              <a:spcAft>
                <a:spcPts val="0"/>
              </a:spcAft>
              <a:buClr>
                <a:srgbClr val="000000"/>
              </a:buClr>
              <a:buSzPts val="3200"/>
              <a:buFont typeface="Arial"/>
              <a:buNone/>
            </a:pPr>
            <a:r>
              <a:rPr lang="en-US" sz="2400">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Surafel Mustefa Beyan</a:t>
            </a: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 PhD Student, Department of Chemical Engineering</a:t>
            </a:r>
          </a:p>
          <a:p>
            <a:pPr marL="0" marR="0" lvl="0" indent="0" algn="l" rtl="0">
              <a:lnSpc>
                <a:spcPct val="115000"/>
              </a:lnSpc>
              <a:spcBef>
                <a:spcPts val="0"/>
              </a:spcBef>
              <a:spcAft>
                <a:spcPts val="0"/>
              </a:spcAft>
              <a:buClr>
                <a:srgbClr val="000000"/>
              </a:buClr>
              <a:buSzPts val="3200"/>
              <a:buFont typeface="Arial"/>
              <a:buNone/>
            </a:pPr>
            <a:r>
              <a:rPr lang="en-US" sz="2400" b="1"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Center for STEM Education​</a:t>
            </a:r>
            <a:endPar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endParaRPr>
          </a:p>
          <a:p>
            <a:pPr marL="0" marR="0" lvl="0" indent="0" algn="l" rtl="0">
              <a:lnSpc>
                <a:spcPct val="115000"/>
              </a:lnSpc>
              <a:spcBef>
                <a:spcPts val="0"/>
              </a:spcBef>
              <a:spcAft>
                <a:spcPts val="0"/>
              </a:spcAft>
              <a:buClr>
                <a:srgbClr val="000000"/>
              </a:buClr>
              <a:buSzPts val="3200"/>
              <a:buFont typeface="Arial"/>
              <a:buNone/>
            </a:pP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Claire Duggan, Executive Director</a:t>
            </a:r>
          </a:p>
          <a:p>
            <a:pPr marL="0" marR="0" lvl="0" indent="0" algn="l" rtl="0">
              <a:lnSpc>
                <a:spcPct val="115000"/>
              </a:lnSpc>
              <a:spcBef>
                <a:spcPts val="0"/>
              </a:spcBef>
              <a:spcAft>
                <a:spcPts val="0"/>
              </a:spcAft>
              <a:buClr>
                <a:srgbClr val="000000"/>
              </a:buClr>
              <a:buSzPts val="3200"/>
              <a:buFont typeface="Arial"/>
              <a:buNone/>
            </a:pP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Jennifer Love, Associate Director</a:t>
            </a:r>
          </a:p>
          <a:p>
            <a:pPr lvl="0">
              <a:lnSpc>
                <a:spcPct val="115000"/>
              </a:lnSpc>
              <a:buSzPts val="3200"/>
            </a:pPr>
            <a:r>
              <a:rPr lang="en-US" sz="2400">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Ahmed Othman, F</a:t>
            </a: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rances </a:t>
            </a:r>
            <a:r>
              <a:rPr lang="en-US" sz="2400" b="0" i="0" u="none" strike="noStrike" cap="none" err="1">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Corcell</a:t>
            </a:r>
            <a:r>
              <a:rPr lang="en-US" sz="2400">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 &amp; Kenneth Santizo, </a:t>
            </a: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YSP Coordinators​</a:t>
            </a:r>
          </a:p>
          <a:p>
            <a:pPr marL="0" marR="0" lvl="0" indent="0" algn="l" rtl="0">
              <a:lnSpc>
                <a:spcPct val="115000"/>
              </a:lnSpc>
              <a:spcBef>
                <a:spcPts val="0"/>
              </a:spcBef>
              <a:spcAft>
                <a:spcPts val="0"/>
              </a:spcAft>
              <a:buClr>
                <a:srgbClr val="000000"/>
              </a:buClr>
              <a:buSzPts val="3200"/>
              <a:buFont typeface="Arial"/>
              <a:buNone/>
            </a:pP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Nicolas Fuchs, Program Manager</a:t>
            </a:r>
          </a:p>
          <a:p>
            <a:pPr marL="0" marR="0" lvl="0" indent="0" algn="l" rtl="0">
              <a:lnSpc>
                <a:spcPct val="115000"/>
              </a:lnSpc>
              <a:spcBef>
                <a:spcPts val="0"/>
              </a:spcBef>
              <a:spcAft>
                <a:spcPts val="0"/>
              </a:spcAft>
              <a:buClr>
                <a:srgbClr val="000000"/>
              </a:buClr>
              <a:buSzPts val="3200"/>
              <a:buFont typeface="Arial"/>
              <a:buNone/>
            </a:pPr>
            <a:r>
              <a:rPr lang="en-US" sz="2400" b="0" i="0" u="none" strike="noStrike" cap="none">
                <a:solidFill>
                  <a:schemeClr val="dk1"/>
                </a:solidFill>
                <a:latin typeface="Lato" panose="020F0502020204030203" pitchFamily="34" charset="0"/>
                <a:ea typeface="Lato" panose="020F0502020204030203" pitchFamily="34" charset="0"/>
                <a:cs typeface="Lato" panose="020F0502020204030203" pitchFamily="34" charset="0"/>
                <a:sym typeface="Times New Roman"/>
              </a:rPr>
              <a:t>Mary Howley,</a:t>
            </a:r>
            <a:r>
              <a:rPr lang="en-US" sz="2400" b="0" i="0" u="none" strike="noStrike" cap="none">
                <a:solidFill>
                  <a:srgbClr val="000000"/>
                </a:solidFill>
                <a:latin typeface="Lato" panose="020F0502020204030203" pitchFamily="34" charset="0"/>
                <a:ea typeface="Lato" panose="020F0502020204030203" pitchFamily="34" charset="0"/>
                <a:cs typeface="Lato" panose="020F0502020204030203" pitchFamily="34" charset="0"/>
                <a:sym typeface="Times New Roman"/>
              </a:rPr>
              <a:t> Administrative Officer</a:t>
            </a:r>
          </a:p>
        </p:txBody>
      </p:sp>
    </p:spTree>
    <p:extLst>
      <p:ext uri="{BB962C8B-B14F-4D97-AF65-F5344CB8AC3E}">
        <p14:creationId xmlns:p14="http://schemas.microsoft.com/office/powerpoint/2010/main" val="1911755644"/>
      </p:ext>
    </p:extLst>
  </p:cSld>
  <p:clrMapOvr>
    <a:masterClrMapping/>
  </p:clrMapOvr>
  <mc:AlternateContent xmlns:mc="http://schemas.openxmlformats.org/markup-compatibility/2006" xmlns:p14="http://schemas.microsoft.com/office/powerpoint/2010/main">
    <mc:Choice Requires="p14">
      <p:transition spd="med" p14:dur="700" advTm="2443">
        <p:fade/>
      </p:transition>
    </mc:Choice>
    <mc:Fallback xmlns="">
      <p:transition spd="med" advTm="2443">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0E62-0CF3-115C-1759-218059D6511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5A44254-D10E-692C-428D-B2FC39F9A3E4}"/>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References</a:t>
            </a:r>
          </a:p>
        </p:txBody>
      </p:sp>
      <p:sp>
        <p:nvSpPr>
          <p:cNvPr id="5" name="TextBox 4">
            <a:extLst>
              <a:ext uri="{FF2B5EF4-FFF2-40B4-BE49-F238E27FC236}">
                <a16:creationId xmlns:a16="http://schemas.microsoft.com/office/drawing/2014/main" id="{A4CA6526-8324-5B7C-E94B-FB6CDFD626AB}"/>
              </a:ext>
            </a:extLst>
          </p:cNvPr>
          <p:cNvSpPr txBox="1"/>
          <p:nvPr/>
        </p:nvSpPr>
        <p:spPr>
          <a:xfrm>
            <a:off x="378656" y="1055580"/>
            <a:ext cx="11639174" cy="4247317"/>
          </a:xfrm>
          <a:prstGeom prst="rect">
            <a:avLst/>
          </a:prstGeom>
          <a:noFill/>
        </p:spPr>
        <p:txBody>
          <a:bodyPr wrap="square" rtlCol="0">
            <a:spAutoFit/>
          </a:bodyPr>
          <a:lstStyle/>
          <a:p>
            <a:pPr marL="342900" indent="-342900">
              <a:buFont typeface="+mj-lt"/>
              <a:buAutoNum type="arabicPeriod"/>
            </a:pPr>
            <a:r>
              <a:rPr lang="en-US">
                <a:latin typeface="Jost"/>
              </a:rPr>
              <a:t>U.S. Energy Information Administration, </a:t>
            </a:r>
            <a:r>
              <a:rPr lang="en-US" i="1">
                <a:latin typeface="Jost"/>
                <a:hlinkClick r:id="rId3">
                  <a:extLst>
                    <a:ext uri="{A12FA001-AC4F-418D-AE19-62706E023703}">
                      <ahyp:hlinkClr xmlns:ahyp="http://schemas.microsoft.com/office/drawing/2018/hyperlinkcolor" val="tx"/>
                    </a:ext>
                  </a:extLst>
                </a:hlinkClick>
              </a:rPr>
              <a:t>Short-Term Energy Outlook</a:t>
            </a:r>
            <a:r>
              <a:rPr lang="en-US">
                <a:latin typeface="Jost"/>
              </a:rPr>
              <a:t> (STEO), January 2024</a:t>
            </a:r>
          </a:p>
          <a:p>
            <a:pPr marL="342900" indent="-342900">
              <a:buFont typeface="+mj-lt"/>
              <a:buAutoNum type="arabicPeriod"/>
            </a:pPr>
            <a:r>
              <a:rPr lang="en-US">
                <a:hlinkClick r:id="rId4"/>
              </a:rPr>
              <a:t>https://www.youtube.com/watch?v=HCxei0O_kiE</a:t>
            </a:r>
            <a:endParaRPr lang="en-US"/>
          </a:p>
          <a:p>
            <a:pPr marL="342900" indent="-342900">
              <a:buFont typeface="+mj-lt"/>
              <a:buAutoNum type="arabicPeriod"/>
            </a:pPr>
            <a:r>
              <a:rPr lang="en-US">
                <a:hlinkClick r:id="rId5"/>
              </a:rPr>
              <a:t>https://www.youtube.com/watch?v=CAnamYWi8HY</a:t>
            </a:r>
            <a:endParaRPr lang="en-US"/>
          </a:p>
          <a:p>
            <a:pPr marL="342900" indent="-342900">
              <a:buFont typeface="+mj-lt"/>
              <a:buAutoNum type="arabicPeriod"/>
            </a:pPr>
            <a:r>
              <a:rPr lang="en-US">
                <a:hlinkClick r:id="rId6"/>
              </a:rPr>
              <a:t>https://www.arbin.com/battery-test-equipment/battery-test-product-series/lbt-series.html</a:t>
            </a:r>
            <a:endParaRPr lang="en-US"/>
          </a:p>
          <a:p>
            <a:pPr marL="342900" indent="-342900">
              <a:buFont typeface="+mj-lt"/>
              <a:buAutoNum type="arabicPeriod"/>
            </a:pPr>
            <a:r>
              <a:rPr lang="en-US">
                <a:hlinkClick r:id="rId7"/>
              </a:rPr>
              <a:t>https://www.proactiveinvestors.com.au/companies/news/1093006/critical-resources-says-sulphur-free-electrolyte-benchmarks-sulphide-class-solid-state-battery-performance-1093006.html</a:t>
            </a:r>
            <a:r>
              <a:rPr lang="en-US"/>
              <a:t> </a:t>
            </a:r>
          </a:p>
          <a:p>
            <a:pPr marL="342900" indent="-342900">
              <a:buFont typeface="+mj-lt"/>
              <a:buAutoNum type="arabicPeriod"/>
            </a:pPr>
            <a:r>
              <a:rPr lang="en-US">
                <a:hlinkClick r:id="rId8"/>
              </a:rPr>
              <a:t>https://www.biologic.net/</a:t>
            </a:r>
            <a:r>
              <a:rPr lang="en-US"/>
              <a:t> </a:t>
            </a:r>
          </a:p>
          <a:p>
            <a:pPr marL="342900" indent="-342900">
              <a:buFont typeface="+mj-lt"/>
              <a:buAutoNum type="arabicPeriod"/>
            </a:pPr>
            <a:r>
              <a:rPr lang="en-US"/>
              <a:t>Lio, Y et al. </a:t>
            </a:r>
            <a:r>
              <a:rPr lang="en-US" i="1"/>
              <a:t>Energies 2023, 16, 7443</a:t>
            </a:r>
          </a:p>
          <a:p>
            <a:pPr marL="342900" indent="-342900">
              <a:buFont typeface="+mj-lt"/>
              <a:buAutoNum type="arabicPeriod"/>
            </a:pPr>
            <a:endParaRPr lang="en-US"/>
          </a:p>
          <a:p>
            <a:pPr marL="342900" indent="-342900">
              <a:buFont typeface="+mj-lt"/>
              <a:buAutoNum type="arabicPeriod"/>
            </a:pPr>
            <a:endParaRPr lang="en-US"/>
          </a:p>
          <a:p>
            <a:pPr marL="342900" indent="-342900">
              <a:buFont typeface="+mj-lt"/>
              <a:buAutoNum type="arabicPeriod"/>
            </a:pPr>
            <a:endParaRPr lang="en-US"/>
          </a:p>
          <a:p>
            <a:pPr marL="342900" indent="-342900">
              <a:buFont typeface="+mj-lt"/>
              <a:buAutoNum type="arabicPeriod"/>
            </a:pPr>
            <a:endParaRPr lang="en-US"/>
          </a:p>
          <a:p>
            <a:pPr marL="342900" indent="-342900">
              <a:buFont typeface="+mj-lt"/>
              <a:buAutoNum type="arabicPeriod"/>
            </a:pPr>
            <a:endParaRPr lang="en-US"/>
          </a:p>
          <a:p>
            <a:pPr marL="342900" indent="-342900">
              <a:buFont typeface="+mj-lt"/>
              <a:buAutoNum type="arabicPeriod"/>
            </a:pPr>
            <a:endParaRPr lang="en-US">
              <a:solidFill>
                <a:schemeClr val="tx2">
                  <a:lumMod val="75000"/>
                </a:schemeClr>
              </a:solidFill>
            </a:endParaRPr>
          </a:p>
          <a:p>
            <a:pPr marL="342900" indent="-342900">
              <a:buFont typeface="+mj-lt"/>
              <a:buAutoNum type="arabicPeriod"/>
            </a:pPr>
            <a:endParaRPr lang="en-US">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567572983"/>
      </p:ext>
    </p:extLst>
  </p:cSld>
  <p:clrMapOvr>
    <a:masterClrMapping/>
  </p:clrMapOvr>
  <mc:AlternateContent xmlns:mc="http://schemas.openxmlformats.org/markup-compatibility/2006" xmlns:p14="http://schemas.microsoft.com/office/powerpoint/2010/main">
    <mc:Choice Requires="p14">
      <p:transition spd="med" p14:dur="700" advTm="2443">
        <p:fade/>
      </p:transition>
    </mc:Choice>
    <mc:Fallback xmlns="">
      <p:transition spd="med" advTm="2443">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1D2CA9-74DE-5C4E-B027-A34F39D24CC4}"/>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POSTER</a:t>
            </a:r>
          </a:p>
        </p:txBody>
      </p:sp>
      <p:pic>
        <p:nvPicPr>
          <p:cNvPr id="10" name="Picture 9">
            <a:extLst>
              <a:ext uri="{FF2B5EF4-FFF2-40B4-BE49-F238E27FC236}">
                <a16:creationId xmlns:a16="http://schemas.microsoft.com/office/drawing/2014/main" id="{E3EC03D0-DAE5-D1E7-F795-D2BBC958908C}"/>
              </a:ext>
            </a:extLst>
          </p:cNvPr>
          <p:cNvPicPr>
            <a:picLocks noChangeAspect="1"/>
          </p:cNvPicPr>
          <p:nvPr/>
        </p:nvPicPr>
        <p:blipFill>
          <a:blip r:embed="rId2"/>
          <a:stretch>
            <a:fillRect/>
          </a:stretch>
        </p:blipFill>
        <p:spPr>
          <a:xfrm>
            <a:off x="2042615" y="777922"/>
            <a:ext cx="8106771" cy="6080078"/>
          </a:xfrm>
          <a:prstGeom prst="rect">
            <a:avLst/>
          </a:prstGeom>
        </p:spPr>
      </p:pic>
    </p:spTree>
    <p:extLst>
      <p:ext uri="{BB962C8B-B14F-4D97-AF65-F5344CB8AC3E}">
        <p14:creationId xmlns:p14="http://schemas.microsoft.com/office/powerpoint/2010/main" val="945077736"/>
      </p:ext>
    </p:extLst>
  </p:cSld>
  <p:clrMapOvr>
    <a:masterClrMapping/>
  </p:clrMapOvr>
  <mc:AlternateContent xmlns:mc="http://schemas.openxmlformats.org/markup-compatibility/2006" xmlns:p14="http://schemas.microsoft.com/office/powerpoint/2010/main">
    <mc:Choice Requires="p14">
      <p:transition spd="slow" p14:dur="2000" advTm="7763"/>
    </mc:Choice>
    <mc:Fallback xmlns="">
      <p:transition spd="slow" advTm="776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173BD6-AA33-884B-9140-8852F5CAD2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9520" y="3714280"/>
            <a:ext cx="3637647" cy="2720960"/>
          </a:xfrm>
          <a:prstGeom prst="rect">
            <a:avLst/>
          </a:prstGeom>
        </p:spPr>
      </p:pic>
      <p:pic>
        <p:nvPicPr>
          <p:cNvPr id="7" name="Picture 6">
            <a:extLst>
              <a:ext uri="{FF2B5EF4-FFF2-40B4-BE49-F238E27FC236}">
                <a16:creationId xmlns:a16="http://schemas.microsoft.com/office/drawing/2014/main" id="{90846B81-EE78-D8AC-F606-1EC1BE7E2FF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16182" y="1039091"/>
            <a:ext cx="3530985" cy="2656239"/>
          </a:xfrm>
          <a:prstGeom prst="rect">
            <a:avLst/>
          </a:prstGeom>
        </p:spPr>
      </p:pic>
      <p:sp>
        <p:nvSpPr>
          <p:cNvPr id="10" name="TextBox 9">
            <a:extLst>
              <a:ext uri="{FF2B5EF4-FFF2-40B4-BE49-F238E27FC236}">
                <a16:creationId xmlns:a16="http://schemas.microsoft.com/office/drawing/2014/main" id="{070A4F96-FDFB-4EC4-884D-64EB82551B11}"/>
              </a:ext>
            </a:extLst>
          </p:cNvPr>
          <p:cNvSpPr txBox="1"/>
          <p:nvPr/>
        </p:nvSpPr>
        <p:spPr>
          <a:xfrm rot="5400000" flipV="1">
            <a:off x="-440877" y="2044933"/>
            <a:ext cx="2931462" cy="369332"/>
          </a:xfrm>
          <a:prstGeom prst="rect">
            <a:avLst/>
          </a:prstGeom>
          <a:noFill/>
        </p:spPr>
        <p:txBody>
          <a:bodyPr wrap="square" rtlCol="0">
            <a:spAutoFit/>
          </a:bodyPr>
          <a:lstStyle/>
          <a:p>
            <a:r>
              <a:rPr lang="en-US"/>
              <a:t>Capacity addition(GW)</a:t>
            </a:r>
          </a:p>
        </p:txBody>
      </p:sp>
      <p:sp>
        <p:nvSpPr>
          <p:cNvPr id="11" name="TextBox 10">
            <a:extLst>
              <a:ext uri="{FF2B5EF4-FFF2-40B4-BE49-F238E27FC236}">
                <a16:creationId xmlns:a16="http://schemas.microsoft.com/office/drawing/2014/main" id="{C11E199A-DBE3-A4E2-6EF8-C292794CA735}"/>
              </a:ext>
            </a:extLst>
          </p:cNvPr>
          <p:cNvSpPr txBox="1"/>
          <p:nvPr/>
        </p:nvSpPr>
        <p:spPr>
          <a:xfrm rot="5400000" flipV="1">
            <a:off x="-440877" y="4660876"/>
            <a:ext cx="2931462" cy="369332"/>
          </a:xfrm>
          <a:prstGeom prst="rect">
            <a:avLst/>
          </a:prstGeom>
          <a:noFill/>
        </p:spPr>
        <p:txBody>
          <a:bodyPr wrap="square" rtlCol="0">
            <a:spAutoFit/>
          </a:bodyPr>
          <a:lstStyle/>
          <a:p>
            <a:r>
              <a:rPr lang="en-US"/>
              <a:t>Capacity addition(GW)</a:t>
            </a:r>
          </a:p>
        </p:txBody>
      </p:sp>
      <p:sp>
        <p:nvSpPr>
          <p:cNvPr id="13" name="TextBox 12">
            <a:extLst>
              <a:ext uri="{FF2B5EF4-FFF2-40B4-BE49-F238E27FC236}">
                <a16:creationId xmlns:a16="http://schemas.microsoft.com/office/drawing/2014/main" id="{F679D028-656E-0379-AB6D-AFA33C28FD88}"/>
              </a:ext>
            </a:extLst>
          </p:cNvPr>
          <p:cNvSpPr txBox="1"/>
          <p:nvPr/>
        </p:nvSpPr>
        <p:spPr>
          <a:xfrm>
            <a:off x="-1" y="114886"/>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Background</a:t>
            </a:r>
          </a:p>
        </p:txBody>
      </p:sp>
      <p:pic>
        <p:nvPicPr>
          <p:cNvPr id="2" name="Graphic 1" descr="Wind Turbines outline">
            <a:extLst>
              <a:ext uri="{FF2B5EF4-FFF2-40B4-BE49-F238E27FC236}">
                <a16:creationId xmlns:a16="http://schemas.microsoft.com/office/drawing/2014/main" id="{304B73C3-98D9-8147-3546-9540AAA9EDA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27711" y="1828800"/>
            <a:ext cx="1472960" cy="1472960"/>
          </a:xfrm>
          <a:prstGeom prst="rect">
            <a:avLst/>
          </a:prstGeom>
        </p:spPr>
      </p:pic>
      <p:pic>
        <p:nvPicPr>
          <p:cNvPr id="3" name="Graphic 2" descr="Dim (Smaller Sun) outline">
            <a:extLst>
              <a:ext uri="{FF2B5EF4-FFF2-40B4-BE49-F238E27FC236}">
                <a16:creationId xmlns:a16="http://schemas.microsoft.com/office/drawing/2014/main" id="{12563220-B4B7-75DA-7B55-57313FF3DAD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62846" y="4032489"/>
            <a:ext cx="2202689" cy="2202689"/>
          </a:xfrm>
          <a:prstGeom prst="rect">
            <a:avLst/>
          </a:prstGeom>
        </p:spPr>
      </p:pic>
      <p:sp>
        <p:nvSpPr>
          <p:cNvPr id="12" name="TextBox 11">
            <a:extLst>
              <a:ext uri="{FF2B5EF4-FFF2-40B4-BE49-F238E27FC236}">
                <a16:creationId xmlns:a16="http://schemas.microsoft.com/office/drawing/2014/main" id="{F2AA4921-30F1-3B65-46F5-427D636471EC}"/>
              </a:ext>
            </a:extLst>
          </p:cNvPr>
          <p:cNvSpPr txBox="1"/>
          <p:nvPr/>
        </p:nvSpPr>
        <p:spPr>
          <a:xfrm>
            <a:off x="7159273" y="2250822"/>
            <a:ext cx="4727926" cy="2554545"/>
          </a:xfrm>
          <a:prstGeom prst="rect">
            <a:avLst/>
          </a:prstGeom>
          <a:noFill/>
        </p:spPr>
        <p:txBody>
          <a:bodyPr wrap="square" rtlCol="0">
            <a:spAutoFit/>
          </a:bodyPr>
          <a:lstStyle/>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Increasing demand for grid energy storage solutions</a:t>
            </a:r>
          </a:p>
          <a:p>
            <a:pPr marL="342900"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Necessary when energy production exceeds demand </a:t>
            </a:r>
          </a:p>
          <a:p>
            <a:pPr marL="342900"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Useful at later ours to ease ramping of non-renewables (ex. Fossil fuels)</a:t>
            </a:r>
          </a:p>
        </p:txBody>
      </p:sp>
    </p:spTree>
    <p:extLst>
      <p:ext uri="{BB962C8B-B14F-4D97-AF65-F5344CB8AC3E}">
        <p14:creationId xmlns:p14="http://schemas.microsoft.com/office/powerpoint/2010/main" val="998198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2147">
        <p159:morph option="byObject"/>
      </p:transition>
    </mc:Choice>
    <mc:Fallback xmlns="">
      <p:transition spd="slow" advTm="32147">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337D7-08D0-F2E6-C1D4-194DB5D267D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BE0D050-ECF2-42A3-64E2-7E7BD8767865}"/>
              </a:ext>
            </a:extLst>
          </p:cNvPr>
          <p:cNvSpPr txBox="1"/>
          <p:nvPr/>
        </p:nvSpPr>
        <p:spPr>
          <a:xfrm>
            <a:off x="-1" y="114886"/>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Background</a:t>
            </a:r>
          </a:p>
        </p:txBody>
      </p:sp>
      <p:pic>
        <p:nvPicPr>
          <p:cNvPr id="11" name="Picture 10">
            <a:extLst>
              <a:ext uri="{FF2B5EF4-FFF2-40B4-BE49-F238E27FC236}">
                <a16:creationId xmlns:a16="http://schemas.microsoft.com/office/drawing/2014/main" id="{D96A91AE-094A-1D05-A894-1F290D7EDD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3987" y="3621234"/>
            <a:ext cx="2503737" cy="1973533"/>
          </a:xfrm>
          <a:prstGeom prst="rect">
            <a:avLst/>
          </a:prstGeom>
        </p:spPr>
      </p:pic>
      <p:pic>
        <p:nvPicPr>
          <p:cNvPr id="13" name="Picture 12">
            <a:extLst>
              <a:ext uri="{FF2B5EF4-FFF2-40B4-BE49-F238E27FC236}">
                <a16:creationId xmlns:a16="http://schemas.microsoft.com/office/drawing/2014/main" id="{1292AA11-3C11-715C-8ACE-FFED81A0335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533987" y="1600633"/>
            <a:ext cx="2503737" cy="1896595"/>
          </a:xfrm>
          <a:prstGeom prst="rect">
            <a:avLst/>
          </a:prstGeom>
        </p:spPr>
      </p:pic>
      <p:sp>
        <p:nvSpPr>
          <p:cNvPr id="9" name="TextBox 8">
            <a:extLst>
              <a:ext uri="{FF2B5EF4-FFF2-40B4-BE49-F238E27FC236}">
                <a16:creationId xmlns:a16="http://schemas.microsoft.com/office/drawing/2014/main" id="{6A0BC29B-4E49-ACFA-4269-A16A3FAEF1E8}"/>
              </a:ext>
            </a:extLst>
          </p:cNvPr>
          <p:cNvSpPr txBox="1"/>
          <p:nvPr/>
        </p:nvSpPr>
        <p:spPr>
          <a:xfrm>
            <a:off x="408035" y="1266743"/>
            <a:ext cx="3608736" cy="4708981"/>
          </a:xfrm>
          <a:prstGeom prst="rect">
            <a:avLst/>
          </a:prstGeom>
          <a:noFill/>
        </p:spPr>
        <p:txBody>
          <a:bodyPr wrap="square" rtlCol="0">
            <a:spAutoFit/>
          </a:bodyPr>
          <a:lstStyle/>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Li-ion batteries </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Expensive</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Flammable</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Scarce</a:t>
            </a:r>
          </a:p>
          <a:p>
            <a:pPr marL="285750" indent="-28575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Zn – V</a:t>
            </a:r>
            <a:r>
              <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rPr>
              <a:t>2</a:t>
            </a:r>
            <a:r>
              <a:rPr lang="en-US" sz="2000">
                <a:solidFill>
                  <a:srgbClr val="000000"/>
                </a:solidFill>
                <a:latin typeface="Lato" panose="020F0502020204030203" pitchFamily="34" charset="0"/>
                <a:ea typeface="Lato" panose="020F0502020204030203" pitchFamily="34" charset="0"/>
                <a:cs typeface="Lato" panose="020F0502020204030203" pitchFamily="34" charset="0"/>
              </a:rPr>
              <a:t>O</a:t>
            </a:r>
            <a:r>
              <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rPr>
              <a:t>5</a:t>
            </a:r>
            <a:r>
              <a:rPr lang="en-US" sz="2000">
                <a:solidFill>
                  <a:srgbClr val="000000"/>
                </a:solidFill>
                <a:latin typeface="Lato" panose="020F0502020204030203" pitchFamily="34" charset="0"/>
                <a:ea typeface="Lato" panose="020F0502020204030203" pitchFamily="34" charset="0"/>
                <a:cs typeface="Lato" panose="020F0502020204030203" pitchFamily="34" charset="0"/>
              </a:rPr>
              <a:t> </a:t>
            </a:r>
          </a:p>
          <a:p>
            <a:pPr marL="742950" lvl="1" indent="-28575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Cheaper</a:t>
            </a:r>
          </a:p>
          <a:p>
            <a:pPr marL="742950" lvl="1" indent="-28575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Safer</a:t>
            </a:r>
          </a:p>
          <a:p>
            <a:pPr marL="742950" lvl="1" indent="-28575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Abundant</a:t>
            </a:r>
            <a:b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br>
            <a:endPar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endParaRPr>
          </a:p>
          <a:p>
            <a:pPr marL="285750" indent="-28575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Our battery</a:t>
            </a:r>
          </a:p>
          <a:p>
            <a:pPr marL="742950" lvl="1" indent="-285750">
              <a:buFont typeface="Arial" panose="020B0604020202020204" pitchFamily="34" charset="0"/>
              <a:buChar char="•"/>
            </a:pPr>
            <a:r>
              <a:rPr lang="en-US" altLang="en-US" sz="2000">
                <a:solidFill>
                  <a:srgbClr val="000000"/>
                </a:solidFill>
                <a:ea typeface="Lato" panose="020F0502020204030203" pitchFamily="34" charset="0"/>
                <a:cs typeface="Lato" panose="020F0502020204030203" pitchFamily="34" charset="0"/>
              </a:rPr>
              <a:t>Multiple oxidation states (V</a:t>
            </a:r>
            <a:r>
              <a:rPr lang="en-US" altLang="en-US" sz="2000" baseline="30000">
                <a:solidFill>
                  <a:srgbClr val="000000"/>
                </a:solidFill>
                <a:ea typeface="Lato" panose="020F0502020204030203" pitchFamily="34" charset="0"/>
                <a:cs typeface="Lato" panose="020F0502020204030203" pitchFamily="34" charset="0"/>
              </a:rPr>
              <a:t>+5</a:t>
            </a:r>
            <a:r>
              <a:rPr lang="en-US" altLang="en-US" sz="2000">
                <a:solidFill>
                  <a:srgbClr val="000000"/>
                </a:solidFill>
                <a:ea typeface="Lato" panose="020F0502020204030203" pitchFamily="34" charset="0"/>
                <a:cs typeface="Lato" panose="020F0502020204030203" pitchFamily="34" charset="0"/>
              </a:rPr>
              <a:t> </a:t>
            </a:r>
            <a:r>
              <a:rPr lang="en-US" sz="2000">
                <a:ea typeface="Lato" panose="020F0502020204030203" pitchFamily="34" charset="0"/>
                <a:cs typeface="Lato" panose="020F0502020204030203" pitchFamily="34" charset="0"/>
              </a:rPr>
              <a:t>⇄ V</a:t>
            </a:r>
            <a:r>
              <a:rPr lang="en-US" sz="2000" baseline="30000">
                <a:ea typeface="Lato" panose="020F0502020204030203" pitchFamily="34" charset="0"/>
                <a:cs typeface="Lato" panose="020F0502020204030203" pitchFamily="34" charset="0"/>
              </a:rPr>
              <a:t>+4 </a:t>
            </a:r>
            <a:r>
              <a:rPr lang="en-US" sz="2000">
                <a:ea typeface="Lato" panose="020F0502020204030203" pitchFamily="34" charset="0"/>
                <a:cs typeface="Lato" panose="020F0502020204030203" pitchFamily="34" charset="0"/>
              </a:rPr>
              <a:t>⇄ V</a:t>
            </a:r>
            <a:r>
              <a:rPr lang="en-US" sz="2000" baseline="30000">
                <a:ea typeface="Lato" panose="020F0502020204030203" pitchFamily="34" charset="0"/>
                <a:cs typeface="Lato" panose="020F0502020204030203" pitchFamily="34" charset="0"/>
              </a:rPr>
              <a:t>+3</a:t>
            </a:r>
            <a:r>
              <a:rPr lang="en-US" altLang="en-US" sz="2000">
                <a:solidFill>
                  <a:srgbClr val="000000"/>
                </a:solidFill>
                <a:ea typeface="Lato" panose="020F0502020204030203" pitchFamily="34" charset="0"/>
                <a:cs typeface="Lato" panose="020F0502020204030203" pitchFamily="34" charset="0"/>
              </a:rPr>
              <a:t>)</a:t>
            </a:r>
          </a:p>
          <a:p>
            <a:pPr marL="742950" lvl="1" indent="-28575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Layered structure (intercalation)</a:t>
            </a:r>
          </a:p>
        </p:txBody>
      </p:sp>
      <p:pic>
        <p:nvPicPr>
          <p:cNvPr id="6" name="Picture 5">
            <a:extLst>
              <a:ext uri="{FF2B5EF4-FFF2-40B4-BE49-F238E27FC236}">
                <a16:creationId xmlns:a16="http://schemas.microsoft.com/office/drawing/2014/main" id="{3CFA4E96-4D76-02F1-F11F-5111BF4EA1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73324" y="1434803"/>
            <a:ext cx="5204110" cy="4124849"/>
          </a:xfrm>
          <a:prstGeom prst="rect">
            <a:avLst/>
          </a:prstGeom>
        </p:spPr>
      </p:pic>
    </p:spTree>
    <p:extLst>
      <p:ext uri="{BB962C8B-B14F-4D97-AF65-F5344CB8AC3E}">
        <p14:creationId xmlns:p14="http://schemas.microsoft.com/office/powerpoint/2010/main" val="37143439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40385">
        <p159:morph option="byObject"/>
      </p:transition>
    </mc:Choice>
    <mc:Fallback xmlns="">
      <p:transition spd="slow" advTm="40385">
        <p:fade/>
      </p:transition>
    </mc:Fallback>
  </mc:AlternateContent>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878E-3526-A10B-E668-9ED44EDD72E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609428C-ECCA-AFC2-1D7B-8E45EDAC9F0C}"/>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Experiment Design</a:t>
            </a:r>
          </a:p>
        </p:txBody>
      </p:sp>
      <p:graphicFrame>
        <p:nvGraphicFramePr>
          <p:cNvPr id="11" name="Table 10">
            <a:extLst>
              <a:ext uri="{FF2B5EF4-FFF2-40B4-BE49-F238E27FC236}">
                <a16:creationId xmlns:a16="http://schemas.microsoft.com/office/drawing/2014/main" id="{A3E7ABEA-A08B-2665-393A-8A63B8BA9CA3}"/>
              </a:ext>
            </a:extLst>
          </p:cNvPr>
          <p:cNvGraphicFramePr>
            <a:graphicFrameLocks noGrp="1"/>
          </p:cNvGraphicFramePr>
          <p:nvPr>
            <p:extLst>
              <p:ext uri="{D42A27DB-BD31-4B8C-83A1-F6EECF244321}">
                <p14:modId xmlns:p14="http://schemas.microsoft.com/office/powerpoint/2010/main" val="453283140"/>
              </p:ext>
            </p:extLst>
          </p:nvPr>
        </p:nvGraphicFramePr>
        <p:xfrm>
          <a:off x="372106" y="3251271"/>
          <a:ext cx="5591331" cy="2386952"/>
        </p:xfrm>
        <a:graphic>
          <a:graphicData uri="http://schemas.openxmlformats.org/drawingml/2006/table">
            <a:tbl>
              <a:tblPr firstRow="1" bandRow="1">
                <a:tableStyleId>{5C22544A-7EE6-4342-B048-85BDC9FD1C3A}</a:tableStyleId>
              </a:tblPr>
              <a:tblGrid>
                <a:gridCol w="910313">
                  <a:extLst>
                    <a:ext uri="{9D8B030D-6E8A-4147-A177-3AD203B41FA5}">
                      <a16:colId xmlns:a16="http://schemas.microsoft.com/office/drawing/2014/main" val="1979933362"/>
                    </a:ext>
                  </a:extLst>
                </a:gridCol>
                <a:gridCol w="1875364">
                  <a:extLst>
                    <a:ext uri="{9D8B030D-6E8A-4147-A177-3AD203B41FA5}">
                      <a16:colId xmlns:a16="http://schemas.microsoft.com/office/drawing/2014/main" val="1649577721"/>
                    </a:ext>
                  </a:extLst>
                </a:gridCol>
                <a:gridCol w="1630991">
                  <a:extLst>
                    <a:ext uri="{9D8B030D-6E8A-4147-A177-3AD203B41FA5}">
                      <a16:colId xmlns:a16="http://schemas.microsoft.com/office/drawing/2014/main" val="1034295403"/>
                    </a:ext>
                  </a:extLst>
                </a:gridCol>
                <a:gridCol w="1174663">
                  <a:extLst>
                    <a:ext uri="{9D8B030D-6E8A-4147-A177-3AD203B41FA5}">
                      <a16:colId xmlns:a16="http://schemas.microsoft.com/office/drawing/2014/main" val="81226899"/>
                    </a:ext>
                  </a:extLst>
                </a:gridCol>
              </a:tblGrid>
              <a:tr h="632268">
                <a:tc>
                  <a:txBody>
                    <a:bodyPr/>
                    <a:lstStyle/>
                    <a:p>
                      <a:r>
                        <a:rPr lang="en-US">
                          <a:latin typeface="Lato" panose="020F0502020204030203" pitchFamily="34" charset="0"/>
                          <a:ea typeface="Lato" panose="020F0502020204030203" pitchFamily="34" charset="0"/>
                          <a:cs typeface="Lato" panose="020F0502020204030203" pitchFamily="34" charset="0"/>
                        </a:rPr>
                        <a:t>Trial #</a:t>
                      </a:r>
                    </a:p>
                  </a:txBody>
                  <a:tcPr>
                    <a:solidFill>
                      <a:srgbClr val="C8102E"/>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Size Reduction</a:t>
                      </a:r>
                    </a:p>
                  </a:txBody>
                  <a:tcPr>
                    <a:solidFill>
                      <a:srgbClr val="C8102E"/>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Slurry Ratio</a:t>
                      </a:r>
                      <a:r>
                        <a:rPr lang="en-US" baseline="30000">
                          <a:latin typeface="Lato" panose="020F0502020204030203" pitchFamily="34" charset="0"/>
                          <a:ea typeface="Lato" panose="020F0502020204030203" pitchFamily="34" charset="0"/>
                          <a:cs typeface="Lato" panose="020F0502020204030203" pitchFamily="34" charset="0"/>
                        </a:rPr>
                        <a:t>1</a:t>
                      </a:r>
                      <a:r>
                        <a:rPr lang="en-US">
                          <a:latin typeface="Lato" panose="020F0502020204030203" pitchFamily="34" charset="0"/>
                          <a:ea typeface="Lato" panose="020F0502020204030203" pitchFamily="34" charset="0"/>
                          <a:cs typeface="Lato" panose="020F0502020204030203" pitchFamily="34" charset="0"/>
                        </a:rPr>
                        <a:t>: </a:t>
                      </a:r>
                    </a:p>
                  </a:txBody>
                  <a:tcPr>
                    <a:solidFill>
                      <a:srgbClr val="C8102E"/>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C-Rate</a:t>
                      </a:r>
                      <a:r>
                        <a:rPr lang="en-US" baseline="30000">
                          <a:latin typeface="Lato" panose="020F0502020204030203" pitchFamily="34" charset="0"/>
                          <a:ea typeface="Lato" panose="020F0502020204030203" pitchFamily="34" charset="0"/>
                          <a:cs typeface="Lato" panose="020F0502020204030203" pitchFamily="34" charset="0"/>
                        </a:rPr>
                        <a:t>2</a:t>
                      </a:r>
                      <a:endParaRPr lang="en-US">
                        <a:latin typeface="Lato" panose="020F0502020204030203" pitchFamily="34" charset="0"/>
                        <a:ea typeface="Lato" panose="020F0502020204030203" pitchFamily="34" charset="0"/>
                        <a:cs typeface="Lato" panose="020F0502020204030203" pitchFamily="34" charset="0"/>
                      </a:endParaRPr>
                    </a:p>
                  </a:txBody>
                  <a:tcPr>
                    <a:solidFill>
                      <a:srgbClr val="C8102E"/>
                    </a:solidFill>
                  </a:tcPr>
                </a:tc>
                <a:extLst>
                  <a:ext uri="{0D108BD9-81ED-4DB2-BD59-A6C34878D82A}">
                    <a16:rowId xmlns:a16="http://schemas.microsoft.com/office/drawing/2014/main" val="2176110572"/>
                  </a:ext>
                </a:extLst>
              </a:tr>
              <a:tr h="359899">
                <a:tc>
                  <a:txBody>
                    <a:bodyPr/>
                    <a:lstStyle/>
                    <a:p>
                      <a:r>
                        <a:rPr lang="en-US">
                          <a:latin typeface="Lato" panose="020F0502020204030203" pitchFamily="34" charset="0"/>
                          <a:ea typeface="Lato" panose="020F0502020204030203" pitchFamily="34" charset="0"/>
                          <a:cs typeface="Lato" panose="020F0502020204030203" pitchFamily="34" charset="0"/>
                        </a:rPr>
                        <a:t>1</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FlackTek</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70:20:10</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C/10</a:t>
                      </a:r>
                    </a:p>
                  </a:txBody>
                  <a:tcPr>
                    <a:solidFill>
                      <a:srgbClr val="F5F5F5"/>
                    </a:solidFill>
                  </a:tcPr>
                </a:tc>
                <a:extLst>
                  <a:ext uri="{0D108BD9-81ED-4DB2-BD59-A6C34878D82A}">
                    <a16:rowId xmlns:a16="http://schemas.microsoft.com/office/drawing/2014/main" val="1163867133"/>
                  </a:ext>
                </a:extLst>
              </a:tr>
              <a:tr h="689350">
                <a:tc>
                  <a:txBody>
                    <a:bodyPr/>
                    <a:lstStyle/>
                    <a:p>
                      <a:r>
                        <a:rPr lang="en-US">
                          <a:latin typeface="Lato" panose="020F0502020204030203" pitchFamily="34" charset="0"/>
                          <a:ea typeface="Lato" panose="020F0502020204030203" pitchFamily="34" charset="0"/>
                          <a:cs typeface="Lato" panose="020F0502020204030203" pitchFamily="34" charset="0"/>
                        </a:rPr>
                        <a:t>2</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FlackTek &amp; Sieve </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70:20:10</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C/10</a:t>
                      </a:r>
                    </a:p>
                  </a:txBody>
                  <a:tcPr>
                    <a:solidFill>
                      <a:srgbClr val="F5F5F5"/>
                    </a:solidFill>
                  </a:tcPr>
                </a:tc>
                <a:extLst>
                  <a:ext uri="{0D108BD9-81ED-4DB2-BD59-A6C34878D82A}">
                    <a16:rowId xmlns:a16="http://schemas.microsoft.com/office/drawing/2014/main" val="3948612168"/>
                  </a:ext>
                </a:extLst>
              </a:tr>
              <a:tr h="689350">
                <a:tc>
                  <a:txBody>
                    <a:bodyPr/>
                    <a:lstStyle/>
                    <a:p>
                      <a:r>
                        <a:rPr lang="en-US">
                          <a:latin typeface="Lato" panose="020F0502020204030203" pitchFamily="34" charset="0"/>
                          <a:ea typeface="Lato" panose="020F0502020204030203" pitchFamily="34" charset="0"/>
                          <a:cs typeface="Lato" panose="020F0502020204030203" pitchFamily="34" charset="0"/>
                        </a:rPr>
                        <a:t>3</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Ball Milling &amp; Sieve </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70:20:10</a:t>
                      </a:r>
                    </a:p>
                  </a:txBody>
                  <a:tcPr>
                    <a:solidFill>
                      <a:srgbClr val="F5F5F5"/>
                    </a:solidFill>
                  </a:tcPr>
                </a:tc>
                <a:tc>
                  <a:txBody>
                    <a:bodyPr/>
                    <a:lstStyle/>
                    <a:p>
                      <a:r>
                        <a:rPr lang="en-US">
                          <a:latin typeface="Lato" panose="020F0502020204030203" pitchFamily="34" charset="0"/>
                          <a:ea typeface="Lato" panose="020F0502020204030203" pitchFamily="34" charset="0"/>
                          <a:cs typeface="Lato" panose="020F0502020204030203" pitchFamily="34" charset="0"/>
                        </a:rPr>
                        <a:t>C/20</a:t>
                      </a:r>
                    </a:p>
                  </a:txBody>
                  <a:tcPr>
                    <a:solidFill>
                      <a:srgbClr val="F5F5F5"/>
                    </a:solidFill>
                  </a:tcPr>
                </a:tc>
                <a:extLst>
                  <a:ext uri="{0D108BD9-81ED-4DB2-BD59-A6C34878D82A}">
                    <a16:rowId xmlns:a16="http://schemas.microsoft.com/office/drawing/2014/main" val="2775487702"/>
                  </a:ext>
                </a:extLst>
              </a:tr>
            </a:tbl>
          </a:graphicData>
        </a:graphic>
      </p:graphicFrame>
      <p:pic>
        <p:nvPicPr>
          <p:cNvPr id="19" name="Picture 18">
            <a:extLst>
              <a:ext uri="{FF2B5EF4-FFF2-40B4-BE49-F238E27FC236}">
                <a16:creationId xmlns:a16="http://schemas.microsoft.com/office/drawing/2014/main" id="{7FA5183E-AECB-0549-1189-3CD4722920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9776" y="3313653"/>
            <a:ext cx="2662555" cy="3018092"/>
          </a:xfrm>
          <a:prstGeom prst="roundRect">
            <a:avLst/>
          </a:prstGeom>
        </p:spPr>
      </p:pic>
      <p:pic>
        <p:nvPicPr>
          <p:cNvPr id="20" name="Picture 19">
            <a:extLst>
              <a:ext uri="{FF2B5EF4-FFF2-40B4-BE49-F238E27FC236}">
                <a16:creationId xmlns:a16="http://schemas.microsoft.com/office/drawing/2014/main" id="{D11FE286-546A-5FAA-6DEF-C118D207F2C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7"/>
          <a:stretch>
            <a:fillRect/>
          </a:stretch>
        </p:blipFill>
        <p:spPr>
          <a:xfrm rot="5400000">
            <a:off x="9066892" y="3451101"/>
            <a:ext cx="3018091" cy="2743198"/>
          </a:xfrm>
          <a:prstGeom prst="bracketPair">
            <a:avLst>
              <a:gd name="adj" fmla="val 17760"/>
            </a:avLst>
          </a:prstGeom>
        </p:spPr>
      </p:pic>
      <p:sp>
        <p:nvSpPr>
          <p:cNvPr id="22" name="TextBox 21">
            <a:extLst>
              <a:ext uri="{FF2B5EF4-FFF2-40B4-BE49-F238E27FC236}">
                <a16:creationId xmlns:a16="http://schemas.microsoft.com/office/drawing/2014/main" id="{06058E17-E2DE-C0D6-EF5F-60C9885D8321}"/>
              </a:ext>
            </a:extLst>
          </p:cNvPr>
          <p:cNvSpPr txBox="1"/>
          <p:nvPr/>
        </p:nvSpPr>
        <p:spPr>
          <a:xfrm>
            <a:off x="6698553" y="2899349"/>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FlackTek</a:t>
            </a:r>
          </a:p>
        </p:txBody>
      </p:sp>
      <p:sp>
        <p:nvSpPr>
          <p:cNvPr id="25" name="TextBox 24">
            <a:extLst>
              <a:ext uri="{FF2B5EF4-FFF2-40B4-BE49-F238E27FC236}">
                <a16:creationId xmlns:a16="http://schemas.microsoft.com/office/drawing/2014/main" id="{375E72ED-5D86-328B-6807-C16C5AD2A1C8}"/>
              </a:ext>
            </a:extLst>
          </p:cNvPr>
          <p:cNvSpPr txBox="1"/>
          <p:nvPr/>
        </p:nvSpPr>
        <p:spPr>
          <a:xfrm>
            <a:off x="9623437" y="2878720"/>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Ball Mixer/Mill</a:t>
            </a:r>
          </a:p>
        </p:txBody>
      </p:sp>
      <p:sp>
        <p:nvSpPr>
          <p:cNvPr id="29" name="TextBox 28">
            <a:extLst>
              <a:ext uri="{FF2B5EF4-FFF2-40B4-BE49-F238E27FC236}">
                <a16:creationId xmlns:a16="http://schemas.microsoft.com/office/drawing/2014/main" id="{C02D0BEE-3C0C-9827-5571-2164C6E85A7B}"/>
              </a:ext>
            </a:extLst>
          </p:cNvPr>
          <p:cNvSpPr txBox="1"/>
          <p:nvPr/>
        </p:nvSpPr>
        <p:spPr>
          <a:xfrm>
            <a:off x="162811" y="919484"/>
            <a:ext cx="6313735" cy="2759730"/>
          </a:xfrm>
          <a:prstGeom prst="rect">
            <a:avLst/>
          </a:prstGeom>
          <a:noFill/>
        </p:spPr>
        <p:txBody>
          <a:bodyPr wrap="square" rtlCol="0">
            <a:spAutoFit/>
          </a:bodyPr>
          <a:lstStyle/>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Cell batches were created with 0.5 M, 1.0 M, and 2.0 M electrolyte concentrations</a:t>
            </a:r>
          </a:p>
          <a:p>
            <a:pPr marL="342900"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Cathode Composition: Active material (V</a:t>
            </a:r>
            <a:r>
              <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rPr>
              <a:t>2</a:t>
            </a:r>
            <a:r>
              <a:rPr lang="en-US" sz="2000">
                <a:solidFill>
                  <a:srgbClr val="000000"/>
                </a:solidFill>
                <a:latin typeface="Lato" panose="020F0502020204030203" pitchFamily="34" charset="0"/>
                <a:ea typeface="Lato" panose="020F0502020204030203" pitchFamily="34" charset="0"/>
                <a:cs typeface="Lato" panose="020F0502020204030203" pitchFamily="34" charset="0"/>
              </a:rPr>
              <a:t>O</a:t>
            </a:r>
            <a:r>
              <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rPr>
              <a:t>5</a:t>
            </a:r>
            <a:r>
              <a:rPr lang="en-US" sz="2000">
                <a:solidFill>
                  <a:srgbClr val="000000"/>
                </a:solidFill>
                <a:latin typeface="Lato" panose="020F0502020204030203" pitchFamily="34" charset="0"/>
                <a:ea typeface="Lato" panose="020F0502020204030203" pitchFamily="34" charset="0"/>
                <a:cs typeface="Lato" panose="020F0502020204030203" pitchFamily="34" charset="0"/>
              </a:rPr>
              <a:t>), Conductive Carbon (acetylene black), Binder (PVDF)</a:t>
            </a:r>
          </a:p>
          <a:p>
            <a:pPr marL="342900" indent="-342900">
              <a:buFont typeface="Arial" panose="020B0604020202020204" pitchFamily="34" charset="0"/>
              <a:buChar char="•"/>
            </a:pPr>
            <a:endPar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a:p>
            <a:pPr marL="457200" indent="-457200">
              <a:buFont typeface="+mj-lt"/>
              <a:buAutoNum type="arabicPeriod"/>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9E15372C-86AD-B66E-4127-BE3F2CF014BC}"/>
              </a:ext>
            </a:extLst>
          </p:cNvPr>
          <p:cNvSpPr txBox="1"/>
          <p:nvPr/>
        </p:nvSpPr>
        <p:spPr>
          <a:xfrm>
            <a:off x="372106" y="6378138"/>
            <a:ext cx="10799986" cy="415498"/>
          </a:xfrm>
          <a:prstGeom prst="rect">
            <a:avLst/>
          </a:prstGeom>
          <a:noFill/>
        </p:spPr>
        <p:txBody>
          <a:bodyPr wrap="square" rtlCol="0">
            <a:spAutoFit/>
          </a:bodyPr>
          <a:lstStyle/>
          <a:p>
            <a:r>
              <a:rPr lang="en-US" sz="1050"/>
              <a:t>1. Slurry ratio represents the ratio (by mass) of V</a:t>
            </a:r>
            <a:r>
              <a:rPr lang="en-US" sz="1050" baseline="-25000"/>
              <a:t>2</a:t>
            </a:r>
            <a:r>
              <a:rPr lang="en-US" sz="1050"/>
              <a:t>O</a:t>
            </a:r>
            <a:r>
              <a:rPr lang="en-US" sz="1050" baseline="-25000"/>
              <a:t>5, </a:t>
            </a:r>
            <a:r>
              <a:rPr lang="en-US" sz="1050"/>
              <a:t>Acetylene Black and PVDF.</a:t>
            </a:r>
          </a:p>
          <a:p>
            <a:r>
              <a:rPr lang="en-US" sz="1050"/>
              <a:t>2. C-Rate indicates the ratio of charging rate to the amperage the cell would take to fully charge in 1 hour. (ex. C/20 could take 20 hours to charge, while 2C could take 30 minutes.)</a:t>
            </a:r>
          </a:p>
        </p:txBody>
      </p:sp>
      <p:pic>
        <p:nvPicPr>
          <p:cNvPr id="12" name="Picture 11">
            <a:extLst>
              <a:ext uri="{FF2B5EF4-FFF2-40B4-BE49-F238E27FC236}">
                <a16:creationId xmlns:a16="http://schemas.microsoft.com/office/drawing/2014/main" id="{44D2FA3E-E969-2832-AB1D-286BA61AF4C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19776" y="959154"/>
            <a:ext cx="2662555" cy="1816802"/>
          </a:xfrm>
          <a:prstGeom prst="roundRect">
            <a:avLst/>
          </a:prstGeom>
        </p:spPr>
      </p:pic>
      <p:pic>
        <p:nvPicPr>
          <p:cNvPr id="14" name="Picture 13">
            <a:extLst>
              <a:ext uri="{FF2B5EF4-FFF2-40B4-BE49-F238E27FC236}">
                <a16:creationId xmlns:a16="http://schemas.microsoft.com/office/drawing/2014/main" id="{B6DC99B3-8747-D092-2E8E-EF94FA8C05C2}"/>
              </a:ext>
            </a:extLst>
          </p:cNvPr>
          <p:cNvPicPr>
            <a:picLocks noChangeAspect="1"/>
          </p:cNvPicPr>
          <p:nvPr/>
        </p:nvPicPr>
        <p:blipFill>
          <a:blip r:embed="rId7" cstate="screen">
            <a:extLst>
              <a:ext uri="{28A0092B-C50C-407E-A947-70E740481C1C}">
                <a14:useLocalDpi xmlns:a14="http://schemas.microsoft.com/office/drawing/2010/main"/>
              </a:ext>
            </a:extLst>
          </a:blip>
          <a:srcRect t="18602" r="11283" b="10004"/>
          <a:stretch>
            <a:fillRect/>
          </a:stretch>
        </p:blipFill>
        <p:spPr>
          <a:xfrm>
            <a:off x="9434282" y="959154"/>
            <a:ext cx="2283309" cy="1816802"/>
          </a:xfrm>
          <a:prstGeom prst="rect">
            <a:avLst/>
          </a:prstGeom>
        </p:spPr>
      </p:pic>
    </p:spTree>
    <p:extLst>
      <p:ext uri="{BB962C8B-B14F-4D97-AF65-F5344CB8AC3E}">
        <p14:creationId xmlns:p14="http://schemas.microsoft.com/office/powerpoint/2010/main" val="1415037794"/>
      </p:ext>
    </p:extLst>
  </p:cSld>
  <p:clrMapOvr>
    <a:masterClrMapping/>
  </p:clrMapOvr>
  <mc:AlternateContent xmlns:mc="http://schemas.openxmlformats.org/markup-compatibility/2006" xmlns:p14="http://schemas.microsoft.com/office/powerpoint/2010/main">
    <mc:Choice Requires="p14">
      <p:transition spd="med" p14:dur="700" advTm="44964">
        <p:fade/>
      </p:transition>
    </mc:Choice>
    <mc:Fallback xmlns="">
      <p:transition spd="med" advTm="44964">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5CDE929-A87C-42D2-866A-648B88D0B54B}"/>
              </a:ext>
            </a:extLst>
          </p:cNvPr>
          <p:cNvSpPr txBox="1">
            <a:spLocks/>
          </p:cNvSpPr>
          <p:nvPr/>
        </p:nvSpPr>
        <p:spPr>
          <a:xfrm>
            <a:off x="845494" y="1890419"/>
            <a:ext cx="10501012" cy="3778079"/>
          </a:xfrm>
          <a:prstGeom prst="rect">
            <a:avLst/>
          </a:prstGeom>
          <a:noFill/>
          <a:ln>
            <a:noFill/>
          </a:ln>
        </p:spPr>
        <p:txBody>
          <a:bodyPr spcFirstLastPara="1" wrap="square" lIns="68575" tIns="34275" rIns="68575" bIns="34275" anchor="ctr" anchorCtr="0">
            <a:normAutofit fontScale="775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Lato"/>
              <a:buNone/>
              <a:defRPr sz="33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n-US" b="1" kern="0">
                <a:solidFill>
                  <a:schemeClr val="tx1"/>
                </a:solidFill>
              </a:rPr>
              <a:t>HYPOTHESIS</a:t>
            </a:r>
            <a:r>
              <a:rPr lang="en-US" kern="0">
                <a:solidFill>
                  <a:schemeClr val="tx1"/>
                </a:solidFill>
              </a:rPr>
              <a:t>: </a:t>
            </a:r>
          </a:p>
          <a:p>
            <a:pPr algn="ctr">
              <a:lnSpc>
                <a:spcPct val="170000"/>
              </a:lnSpc>
            </a:pPr>
            <a:r>
              <a:rPr lang="en-US" kern="0">
                <a:solidFill>
                  <a:schemeClr val="tx1"/>
                </a:solidFill>
              </a:rPr>
              <a:t>Greater ZnSO</a:t>
            </a:r>
            <a:r>
              <a:rPr lang="en-US" kern="0" baseline="-25000">
                <a:solidFill>
                  <a:schemeClr val="tx1"/>
                </a:solidFill>
              </a:rPr>
              <a:t>4</a:t>
            </a:r>
            <a:r>
              <a:rPr lang="en-US" kern="0">
                <a:solidFill>
                  <a:schemeClr val="tx1"/>
                </a:solidFill>
              </a:rPr>
              <a:t> electrolyte concentrations would result in greater achievable specific capacities.</a:t>
            </a:r>
          </a:p>
          <a:p>
            <a:pPr algn="ctr"/>
            <a:endParaRPr lang="en-US" b="1" kern="0">
              <a:solidFill>
                <a:schemeClr val="tx1"/>
              </a:solidFill>
            </a:endParaRPr>
          </a:p>
          <a:p>
            <a:pPr algn="ctr"/>
            <a:endParaRPr lang="en-US" b="1" kern="0">
              <a:solidFill>
                <a:schemeClr val="tx1"/>
              </a:solidFill>
            </a:endParaRPr>
          </a:p>
          <a:p>
            <a:pPr algn="ctr"/>
            <a:r>
              <a:rPr lang="en-US" b="1" kern="0">
                <a:solidFill>
                  <a:schemeClr val="tx1"/>
                </a:solidFill>
              </a:rPr>
              <a:t>SUPPLEMENTAL HYPOTHESIS:</a:t>
            </a:r>
          </a:p>
          <a:p>
            <a:pPr algn="ctr">
              <a:lnSpc>
                <a:spcPct val="170000"/>
              </a:lnSpc>
            </a:pPr>
            <a:r>
              <a:rPr lang="en-US"/>
              <a:t>Cathode fabrication method will influence electrochemical performance. </a:t>
            </a:r>
            <a:endParaRPr lang="en-US" sz="3600">
              <a:solidFill>
                <a:srgbClr val="000000"/>
              </a:solidFill>
              <a:latin typeface="Times New Roman" panose="02020603050405020304" pitchFamily="18" charset="0"/>
              <a:cs typeface="Times New Roman" panose="02020603050405020304" pitchFamily="18" charset="0"/>
              <a:sym typeface="Arial"/>
            </a:endParaRPr>
          </a:p>
        </p:txBody>
      </p:sp>
      <p:sp>
        <p:nvSpPr>
          <p:cNvPr id="5" name="TextBox 4">
            <a:extLst>
              <a:ext uri="{FF2B5EF4-FFF2-40B4-BE49-F238E27FC236}">
                <a16:creationId xmlns:a16="http://schemas.microsoft.com/office/drawing/2014/main" id="{760704C4-8541-82A4-7CAE-EEE2D32AC10F}"/>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Hypotheses</a:t>
            </a:r>
          </a:p>
        </p:txBody>
      </p:sp>
    </p:spTree>
    <p:extLst>
      <p:ext uri="{BB962C8B-B14F-4D97-AF65-F5344CB8AC3E}">
        <p14:creationId xmlns:p14="http://schemas.microsoft.com/office/powerpoint/2010/main" val="301254716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79A82-C422-B2CA-5C26-F951F6E90A0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A28E11D-B55B-EB4F-FB24-5171E2B3C597}"/>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Cathode Preparation</a:t>
            </a:r>
          </a:p>
        </p:txBody>
      </p:sp>
      <p:sp>
        <p:nvSpPr>
          <p:cNvPr id="5" name="Slide Number Placeholder 4">
            <a:extLst>
              <a:ext uri="{FF2B5EF4-FFF2-40B4-BE49-F238E27FC236}">
                <a16:creationId xmlns:a16="http://schemas.microsoft.com/office/drawing/2014/main" id="{010F66B4-C945-0DE0-EC1E-7C680A8451B8}"/>
              </a:ext>
            </a:extLst>
          </p:cNvPr>
          <p:cNvSpPr>
            <a:spLocks noGrp="1"/>
          </p:cNvSpPr>
          <p:nvPr>
            <p:ph type="sldNum" sz="quarter" idx="4"/>
          </p:nvPr>
        </p:nvSpPr>
        <p:spPr>
          <a:xfrm>
            <a:off x="8229600" y="3532525"/>
            <a:ext cx="2743200" cy="365125"/>
          </a:xfrm>
        </p:spPr>
        <p:txBody>
          <a:bodyPr/>
          <a:lstStyle/>
          <a:p>
            <a:fld id="{42FE29CE-2F65-4F69-94DF-9228B8A48FC3}" type="slidenum">
              <a:rPr lang="en-US" smtClean="0"/>
              <a:t>6</a:t>
            </a:fld>
            <a:endParaRPr lang="en-US"/>
          </a:p>
        </p:txBody>
      </p:sp>
      <p:sp>
        <p:nvSpPr>
          <p:cNvPr id="2" name="TextBox 1">
            <a:extLst>
              <a:ext uri="{FF2B5EF4-FFF2-40B4-BE49-F238E27FC236}">
                <a16:creationId xmlns:a16="http://schemas.microsoft.com/office/drawing/2014/main" id="{24949A08-BC12-4690-55C1-8D224EB0AB61}"/>
              </a:ext>
            </a:extLst>
          </p:cNvPr>
          <p:cNvSpPr txBox="1"/>
          <p:nvPr/>
        </p:nvSpPr>
        <p:spPr>
          <a:xfrm>
            <a:off x="307551" y="1001980"/>
            <a:ext cx="5292280" cy="5324535"/>
          </a:xfrm>
          <a:prstGeom prst="rect">
            <a:avLst/>
          </a:prstGeom>
          <a:noFill/>
        </p:spPr>
        <p:txBody>
          <a:bodyPr wrap="square" rtlCol="0">
            <a:spAutoFit/>
          </a:bodyPr>
          <a:lstStyle/>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FlackTek/Ball Milling V</a:t>
            </a:r>
            <a:r>
              <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rPr>
              <a:t>2</a:t>
            </a:r>
            <a:r>
              <a:rPr lang="en-US" sz="2000">
                <a:solidFill>
                  <a:srgbClr val="000000"/>
                </a:solidFill>
                <a:latin typeface="Lato" panose="020F0502020204030203" pitchFamily="34" charset="0"/>
                <a:ea typeface="Lato" panose="020F0502020204030203" pitchFamily="34" charset="0"/>
                <a:cs typeface="Lato" panose="020F0502020204030203" pitchFamily="34" charset="0"/>
              </a:rPr>
              <a:t>O</a:t>
            </a:r>
            <a:r>
              <a:rPr lang="en-US" sz="2000" baseline="-25000">
                <a:solidFill>
                  <a:srgbClr val="000000"/>
                </a:solidFill>
                <a:latin typeface="Lato" panose="020F0502020204030203" pitchFamily="34" charset="0"/>
                <a:ea typeface="Lato" panose="020F0502020204030203" pitchFamily="34" charset="0"/>
                <a:cs typeface="Lato" panose="020F0502020204030203" pitchFamily="34" charset="0"/>
              </a:rPr>
              <a:t>5</a:t>
            </a:r>
            <a:r>
              <a:rPr lang="en-US" sz="2000">
                <a:solidFill>
                  <a:srgbClr val="000000"/>
                </a:solidFill>
                <a:latin typeface="Lato" panose="020F0502020204030203" pitchFamily="34" charset="0"/>
                <a:ea typeface="Lato" panose="020F0502020204030203" pitchFamily="34" charset="0"/>
                <a:cs typeface="Lato" panose="020F0502020204030203" pitchFamily="34" charset="0"/>
              </a:rPr>
              <a:t> </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Mix with Acetylene Black + PVDF     </a:t>
            </a: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 </a:t>
            </a:r>
            <a:r>
              <a:rPr lang="en-US" sz="2000" b="1">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creates slurry</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FlackTek mixing</a:t>
            </a:r>
          </a:p>
          <a:p>
            <a:pPr marL="800100" lvl="1"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endParaRPr>
          </a:p>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Slurry to Cathode</a:t>
            </a:r>
          </a:p>
          <a:p>
            <a:pPr marL="800100" lvl="1" indent="-342900">
              <a:buFont typeface="Arial" panose="020B0604020202020204" pitchFamily="34" charset="0"/>
              <a:buChar char="•"/>
            </a:pPr>
            <a:r>
              <a:rPr lang="en-US" sz="2000" err="1">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DoctorBlade</a:t>
            </a: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 coating</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Heat plate surface drying</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Vacuum drying</a:t>
            </a:r>
          </a:p>
          <a:p>
            <a:pPr marL="342900"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endParaRPr>
          </a:p>
          <a:p>
            <a:pPr marL="342900"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Extracting Cathodes</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Die press cathodes</a:t>
            </a:r>
          </a:p>
          <a:p>
            <a:pPr marL="800100" lvl="1" indent="-342900">
              <a:buFont typeface="Arial" panose="020B0604020202020204" pitchFamily="34" charset="0"/>
              <a:buChar char="•"/>
            </a:pPr>
            <a:r>
              <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rPr>
              <a:t>Flatten cathodes</a:t>
            </a:r>
          </a:p>
          <a:p>
            <a:pPr marL="800100" lvl="1" indent="-342900">
              <a:buFont typeface="Arial" panose="020B0604020202020204" pitchFamily="34" charset="0"/>
              <a:buChar char="•"/>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endParaRPr>
          </a:p>
          <a:p>
            <a:endParaRPr lang="en-US" sz="2000">
              <a:solidFill>
                <a:srgbClr val="000000"/>
              </a:solidFill>
              <a:latin typeface="Lato" panose="020F0502020204030203" pitchFamily="34" charset="0"/>
              <a:ea typeface="Lato" panose="020F0502020204030203" pitchFamily="34" charset="0"/>
              <a:cs typeface="Lato" panose="020F0502020204030203" pitchFamily="34" charset="0"/>
              <a:sym typeface="Wingdings" pitchFamily="2" charset="2"/>
            </a:endParaRPr>
          </a:p>
          <a:p>
            <a:pPr lvl="1"/>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a:p>
            <a:pPr marL="457200" indent="-457200">
              <a:buFont typeface="+mj-lt"/>
              <a:buAutoNum type="arabicPeriod"/>
            </a:pP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p:txBody>
      </p:sp>
      <p:pic>
        <p:nvPicPr>
          <p:cNvPr id="7" name="Picture 6">
            <a:extLst>
              <a:ext uri="{FF2B5EF4-FFF2-40B4-BE49-F238E27FC236}">
                <a16:creationId xmlns:a16="http://schemas.microsoft.com/office/drawing/2014/main" id="{05E5A7D1-1990-356C-FBD5-F462EBAFD8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1308"/>
          <a:stretch>
            <a:fillRect/>
          </a:stretch>
        </p:blipFill>
        <p:spPr>
          <a:xfrm>
            <a:off x="6001429" y="3507355"/>
            <a:ext cx="5723908" cy="2730408"/>
          </a:xfrm>
          <a:prstGeom prst="roundRect">
            <a:avLst/>
          </a:prstGeom>
        </p:spPr>
      </p:pic>
      <p:pic>
        <p:nvPicPr>
          <p:cNvPr id="13" name="Picture 12">
            <a:extLst>
              <a:ext uri="{FF2B5EF4-FFF2-40B4-BE49-F238E27FC236}">
                <a16:creationId xmlns:a16="http://schemas.microsoft.com/office/drawing/2014/main" id="{70742980-446A-BC7F-87E2-0DB8C4D15BB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5400000">
            <a:off x="986185" y="5451725"/>
            <a:ext cx="992305" cy="757276"/>
          </a:xfrm>
          <a:prstGeom prst="roundRect">
            <a:avLst/>
          </a:prstGeom>
        </p:spPr>
      </p:pic>
      <p:pic>
        <p:nvPicPr>
          <p:cNvPr id="15" name="Picture 14">
            <a:extLst>
              <a:ext uri="{FF2B5EF4-FFF2-40B4-BE49-F238E27FC236}">
                <a16:creationId xmlns:a16="http://schemas.microsoft.com/office/drawing/2014/main" id="{4C0AA58A-615C-8CDD-1CF2-2AE57B965BE0}"/>
              </a:ext>
            </a:extLst>
          </p:cNvPr>
          <p:cNvPicPr>
            <a:picLocks/>
          </p:cNvPicPr>
          <p:nvPr/>
        </p:nvPicPr>
        <p:blipFill>
          <a:blip r:embed="rId6" cstate="screen">
            <a:extLst>
              <a:ext uri="{28A0092B-C50C-407E-A947-70E740481C1C}">
                <a14:useLocalDpi xmlns:a14="http://schemas.microsoft.com/office/drawing/2010/main"/>
              </a:ext>
            </a:extLst>
          </a:blip>
          <a:srcRect/>
          <a:stretch>
            <a:fillRect/>
          </a:stretch>
        </p:blipFill>
        <p:spPr>
          <a:xfrm rot="5400000">
            <a:off x="2689524" y="5438444"/>
            <a:ext cx="992305" cy="756146"/>
          </a:xfrm>
          <a:prstGeom prst="roundRect">
            <a:avLst/>
          </a:prstGeom>
        </p:spPr>
      </p:pic>
      <p:grpSp>
        <p:nvGrpSpPr>
          <p:cNvPr id="35" name="Group 34">
            <a:extLst>
              <a:ext uri="{FF2B5EF4-FFF2-40B4-BE49-F238E27FC236}">
                <a16:creationId xmlns:a16="http://schemas.microsoft.com/office/drawing/2014/main" id="{A6ACB050-C0F9-951D-9F2A-A12AAE86EEE3}"/>
              </a:ext>
            </a:extLst>
          </p:cNvPr>
          <p:cNvGrpSpPr/>
          <p:nvPr/>
        </p:nvGrpSpPr>
        <p:grpSpPr>
          <a:xfrm>
            <a:off x="9940733" y="1192412"/>
            <a:ext cx="1905000" cy="2048336"/>
            <a:chOff x="9740524" y="1184685"/>
            <a:chExt cx="1905000" cy="2048336"/>
          </a:xfrm>
        </p:grpSpPr>
        <p:pic>
          <p:nvPicPr>
            <p:cNvPr id="10" name="Picture 9">
              <a:extLst>
                <a:ext uri="{FF2B5EF4-FFF2-40B4-BE49-F238E27FC236}">
                  <a16:creationId xmlns:a16="http://schemas.microsoft.com/office/drawing/2014/main" id="{B3C50D02-771D-1C6A-5138-5AAE88FC7E52}"/>
                </a:ext>
              </a:extLst>
            </p:cNvPr>
            <p:cNvPicPr>
              <a:picLocks/>
            </p:cNvPicPr>
            <p:nvPr/>
          </p:nvPicPr>
          <p:blipFill>
            <a:blip r:embed="rId7" cstate="screen">
              <a:extLst>
                <a:ext uri="{28A0092B-C50C-407E-A947-70E740481C1C}">
                  <a14:useLocalDpi xmlns:a14="http://schemas.microsoft.com/office/drawing/2010/main"/>
                </a:ext>
              </a:extLst>
            </a:blip>
            <a:srcRect/>
            <a:stretch>
              <a:fillRect/>
            </a:stretch>
          </p:blipFill>
          <p:spPr>
            <a:xfrm rot="5400000">
              <a:off x="9915784" y="1623677"/>
              <a:ext cx="1554480" cy="1664208"/>
            </a:xfrm>
            <a:prstGeom prst="roundRect">
              <a:avLst/>
            </a:prstGeom>
          </p:spPr>
        </p:pic>
        <p:sp>
          <p:nvSpPr>
            <p:cNvPr id="23" name="TextBox 22">
              <a:extLst>
                <a:ext uri="{FF2B5EF4-FFF2-40B4-BE49-F238E27FC236}">
                  <a16:creationId xmlns:a16="http://schemas.microsoft.com/office/drawing/2014/main" id="{8634948E-AB42-DA12-CC0C-77CEFD4BE9A3}"/>
                </a:ext>
              </a:extLst>
            </p:cNvPr>
            <p:cNvSpPr txBox="1"/>
            <p:nvPr/>
          </p:nvSpPr>
          <p:spPr>
            <a:xfrm>
              <a:off x="9740524" y="1184685"/>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Slurry</a:t>
              </a:r>
            </a:p>
          </p:txBody>
        </p:sp>
      </p:grpSp>
      <p:pic>
        <p:nvPicPr>
          <p:cNvPr id="26" name="Picture 25">
            <a:extLst>
              <a:ext uri="{FF2B5EF4-FFF2-40B4-BE49-F238E27FC236}">
                <a16:creationId xmlns:a16="http://schemas.microsoft.com/office/drawing/2014/main" id="{1CDDCFD5-8805-8E00-E4AF-A74CDE7F99BB}"/>
              </a:ext>
            </a:extLst>
          </p:cNvPr>
          <p:cNvPicPr>
            <a:picLocks/>
          </p:cNvPicPr>
          <p:nvPr/>
        </p:nvPicPr>
        <p:blipFill>
          <a:blip r:embed="rId8" cstate="screen">
            <a:extLst>
              <a:ext uri="{28A0092B-C50C-407E-A947-70E740481C1C}">
                <a14:useLocalDpi xmlns:a14="http://schemas.microsoft.com/office/drawing/2010/main"/>
              </a:ext>
            </a:extLst>
          </a:blip>
          <a:srcRect/>
          <a:stretch>
            <a:fillRect/>
          </a:stretch>
        </p:blipFill>
        <p:spPr>
          <a:xfrm rot="5400000">
            <a:off x="1838376" y="5433377"/>
            <a:ext cx="991828" cy="756146"/>
          </a:xfrm>
          <a:prstGeom prst="roundRect">
            <a:avLst/>
          </a:prstGeom>
        </p:spPr>
      </p:pic>
      <p:grpSp>
        <p:nvGrpSpPr>
          <p:cNvPr id="33" name="Group 32">
            <a:extLst>
              <a:ext uri="{FF2B5EF4-FFF2-40B4-BE49-F238E27FC236}">
                <a16:creationId xmlns:a16="http://schemas.microsoft.com/office/drawing/2014/main" id="{9D03DBB2-2499-D144-A1AB-D417FABA76DE}"/>
              </a:ext>
            </a:extLst>
          </p:cNvPr>
          <p:cNvGrpSpPr/>
          <p:nvPr/>
        </p:nvGrpSpPr>
        <p:grpSpPr>
          <a:xfrm>
            <a:off x="7910883" y="1192412"/>
            <a:ext cx="1905000" cy="2040609"/>
            <a:chOff x="8089171" y="1192412"/>
            <a:chExt cx="1905000" cy="2040609"/>
          </a:xfrm>
        </p:grpSpPr>
        <p:sp>
          <p:nvSpPr>
            <p:cNvPr id="22" name="TextBox 21">
              <a:extLst>
                <a:ext uri="{FF2B5EF4-FFF2-40B4-BE49-F238E27FC236}">
                  <a16:creationId xmlns:a16="http://schemas.microsoft.com/office/drawing/2014/main" id="{F944D5F5-7FF7-F4EF-F546-6EDFED31E307}"/>
                </a:ext>
              </a:extLst>
            </p:cNvPr>
            <p:cNvSpPr txBox="1"/>
            <p:nvPr/>
          </p:nvSpPr>
          <p:spPr>
            <a:xfrm>
              <a:off x="8089171" y="1192412"/>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Ball Milling</a:t>
              </a:r>
            </a:p>
          </p:txBody>
        </p:sp>
        <p:pic>
          <p:nvPicPr>
            <p:cNvPr id="31" name="Picture 30">
              <a:extLst>
                <a:ext uri="{FF2B5EF4-FFF2-40B4-BE49-F238E27FC236}">
                  <a16:creationId xmlns:a16="http://schemas.microsoft.com/office/drawing/2014/main" id="{ACC20171-453D-CED7-AD6C-30B0BBBB47EA}"/>
                </a:ext>
              </a:extLst>
            </p:cNvPr>
            <p:cNvPicPr>
              <a:picLocks/>
            </p:cNvPicPr>
            <p:nvPr/>
          </p:nvPicPr>
          <p:blipFill>
            <a:blip r:embed="rId9" cstate="screen">
              <a:extLst>
                <a:ext uri="{28A0092B-C50C-407E-A947-70E740481C1C}">
                  <a14:useLocalDpi xmlns:a14="http://schemas.microsoft.com/office/drawing/2010/main"/>
                </a:ext>
              </a:extLst>
            </a:blip>
            <a:srcRect/>
            <a:stretch>
              <a:fillRect/>
            </a:stretch>
          </p:blipFill>
          <p:spPr>
            <a:xfrm>
              <a:off x="8187155" y="1678541"/>
              <a:ext cx="1664208" cy="1554480"/>
            </a:xfrm>
            <a:prstGeom prst="roundRect">
              <a:avLst/>
            </a:prstGeom>
          </p:spPr>
        </p:pic>
      </p:grpSp>
      <p:grpSp>
        <p:nvGrpSpPr>
          <p:cNvPr id="34" name="Group 33">
            <a:extLst>
              <a:ext uri="{FF2B5EF4-FFF2-40B4-BE49-F238E27FC236}">
                <a16:creationId xmlns:a16="http://schemas.microsoft.com/office/drawing/2014/main" id="{4E048FB5-865B-1D37-DB0F-330AB5B8F61A}"/>
              </a:ext>
            </a:extLst>
          </p:cNvPr>
          <p:cNvGrpSpPr/>
          <p:nvPr/>
        </p:nvGrpSpPr>
        <p:grpSpPr>
          <a:xfrm>
            <a:off x="5839686" y="1194373"/>
            <a:ext cx="1905000" cy="2046375"/>
            <a:chOff x="6296800" y="1187663"/>
            <a:chExt cx="1905000" cy="2046375"/>
          </a:xfrm>
        </p:grpSpPr>
        <p:sp>
          <p:nvSpPr>
            <p:cNvPr id="21" name="TextBox 20">
              <a:extLst>
                <a:ext uri="{FF2B5EF4-FFF2-40B4-BE49-F238E27FC236}">
                  <a16:creationId xmlns:a16="http://schemas.microsoft.com/office/drawing/2014/main" id="{C8709680-4C1C-EE3B-5C45-55D8416B1396}"/>
                </a:ext>
              </a:extLst>
            </p:cNvPr>
            <p:cNvSpPr txBox="1"/>
            <p:nvPr/>
          </p:nvSpPr>
          <p:spPr>
            <a:xfrm>
              <a:off x="6296800" y="1187663"/>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FlackTek</a:t>
              </a:r>
            </a:p>
          </p:txBody>
        </p:sp>
        <p:pic>
          <p:nvPicPr>
            <p:cNvPr id="32" name="Picture 31">
              <a:extLst>
                <a:ext uri="{FF2B5EF4-FFF2-40B4-BE49-F238E27FC236}">
                  <a16:creationId xmlns:a16="http://schemas.microsoft.com/office/drawing/2014/main" id="{264D1D78-A512-9B3B-6D06-125752A00407}"/>
                </a:ext>
              </a:extLst>
            </p:cNvPr>
            <p:cNvPicPr>
              <a:picLocks/>
            </p:cNvPicPr>
            <p:nvPr/>
          </p:nvPicPr>
          <p:blipFill>
            <a:blip r:embed="rId10" cstate="screen">
              <a:extLst>
                <a:ext uri="{28A0092B-C50C-407E-A947-70E740481C1C}">
                  <a14:useLocalDpi xmlns:a14="http://schemas.microsoft.com/office/drawing/2010/main"/>
                </a:ext>
              </a:extLst>
            </a:blip>
            <a:srcRect/>
            <a:stretch>
              <a:fillRect/>
            </a:stretch>
          </p:blipFill>
          <p:spPr>
            <a:xfrm>
              <a:off x="6416417" y="1677525"/>
              <a:ext cx="1665766" cy="1556513"/>
            </a:xfrm>
            <a:prstGeom prst="roundRect">
              <a:avLst/>
            </a:prstGeom>
          </p:spPr>
        </p:pic>
      </p:grpSp>
    </p:spTree>
    <p:extLst>
      <p:ext uri="{BB962C8B-B14F-4D97-AF65-F5344CB8AC3E}">
        <p14:creationId xmlns:p14="http://schemas.microsoft.com/office/powerpoint/2010/main" val="2247089102"/>
      </p:ext>
    </p:extLst>
  </p:cSld>
  <p:clrMapOvr>
    <a:masterClrMapping/>
  </p:clrMapOvr>
  <mc:AlternateContent xmlns:mc="http://schemas.openxmlformats.org/markup-compatibility/2006" xmlns:p14="http://schemas.microsoft.com/office/powerpoint/2010/main">
    <mc:Choice Requires="p14">
      <p:transition spd="med" p14:dur="700" advTm="37418">
        <p:fade/>
      </p:transition>
    </mc:Choice>
    <mc:Fallback xmlns="">
      <p:transition spd="med" advTm="37418">
        <p:fade/>
      </p:transition>
    </mc:Fallback>
  </mc:AlternateContent>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8E010-92B7-A576-34AB-E16BC3F2EB2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9292ED8-70AD-DF5E-6B50-D194AC99948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88962" y="1997386"/>
            <a:ext cx="4572000" cy="3489115"/>
          </a:xfrm>
          <a:prstGeom prst="roundRect">
            <a:avLst/>
          </a:prstGeom>
        </p:spPr>
      </p:pic>
      <p:pic>
        <p:nvPicPr>
          <p:cNvPr id="9" name="Picture 8">
            <a:extLst>
              <a:ext uri="{FF2B5EF4-FFF2-40B4-BE49-F238E27FC236}">
                <a16:creationId xmlns:a16="http://schemas.microsoft.com/office/drawing/2014/main" id="{BA66CB3E-C538-D9D7-5489-F5CDB94BF7D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a:off x="7742574" y="1999988"/>
            <a:ext cx="4572000" cy="3483910"/>
          </a:xfrm>
          <a:prstGeom prst="roundRect">
            <a:avLst/>
          </a:prstGeom>
        </p:spPr>
      </p:pic>
      <p:sp>
        <p:nvSpPr>
          <p:cNvPr id="14" name="TextBox 13">
            <a:extLst>
              <a:ext uri="{FF2B5EF4-FFF2-40B4-BE49-F238E27FC236}">
                <a16:creationId xmlns:a16="http://schemas.microsoft.com/office/drawing/2014/main" id="{C25935F1-2011-B19E-F88D-73BC179B2B04}"/>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Cathode Preparation</a:t>
            </a:r>
          </a:p>
        </p:txBody>
      </p:sp>
      <p:sp>
        <p:nvSpPr>
          <p:cNvPr id="16" name="TextBox 15">
            <a:extLst>
              <a:ext uri="{FF2B5EF4-FFF2-40B4-BE49-F238E27FC236}">
                <a16:creationId xmlns:a16="http://schemas.microsoft.com/office/drawing/2014/main" id="{72E68FAC-50B6-B2DA-B088-96E86527C828}"/>
              </a:ext>
            </a:extLst>
          </p:cNvPr>
          <p:cNvSpPr txBox="1"/>
          <p:nvPr/>
        </p:nvSpPr>
        <p:spPr>
          <a:xfrm>
            <a:off x="1237281" y="6168035"/>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Good Cathodes</a:t>
            </a:r>
          </a:p>
        </p:txBody>
      </p:sp>
      <p:sp>
        <p:nvSpPr>
          <p:cNvPr id="19" name="TextBox 18">
            <a:extLst>
              <a:ext uri="{FF2B5EF4-FFF2-40B4-BE49-F238E27FC236}">
                <a16:creationId xmlns:a16="http://schemas.microsoft.com/office/drawing/2014/main" id="{5C59247A-2C77-6E42-300C-90D56B0FD3D0}"/>
              </a:ext>
            </a:extLst>
          </p:cNvPr>
          <p:cNvSpPr txBox="1"/>
          <p:nvPr/>
        </p:nvSpPr>
        <p:spPr>
          <a:xfrm>
            <a:off x="5157979" y="6168035"/>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Die Press</a:t>
            </a:r>
          </a:p>
        </p:txBody>
      </p:sp>
      <p:sp>
        <p:nvSpPr>
          <p:cNvPr id="20" name="TextBox 19">
            <a:extLst>
              <a:ext uri="{FF2B5EF4-FFF2-40B4-BE49-F238E27FC236}">
                <a16:creationId xmlns:a16="http://schemas.microsoft.com/office/drawing/2014/main" id="{1F340178-6376-480D-393C-BE1E59E90DA2}"/>
              </a:ext>
            </a:extLst>
          </p:cNvPr>
          <p:cNvSpPr txBox="1"/>
          <p:nvPr/>
        </p:nvSpPr>
        <p:spPr>
          <a:xfrm>
            <a:off x="9076074" y="6168035"/>
            <a:ext cx="1905000" cy="369332"/>
          </a:xfrm>
          <a:prstGeom prst="rect">
            <a:avLst/>
          </a:prstGeom>
          <a:noFill/>
        </p:spPr>
        <p:txBody>
          <a:bodyPr wrap="square" rtlCol="0">
            <a:spAutoFit/>
          </a:bodyPr>
          <a:lstStyle/>
          <a:p>
            <a:pPr algn="ctr"/>
            <a:r>
              <a:rPr lang="en-US">
                <a:latin typeface="Lato" panose="020F0502020204030203" pitchFamily="34" charset="0"/>
                <a:ea typeface="Lato" panose="020F0502020204030203" pitchFamily="34" charset="0"/>
                <a:cs typeface="Lato" panose="020F0502020204030203" pitchFamily="34" charset="0"/>
              </a:rPr>
              <a:t>Bad Cathodes</a:t>
            </a:r>
          </a:p>
        </p:txBody>
      </p:sp>
      <p:pic>
        <p:nvPicPr>
          <p:cNvPr id="24" name="Picture 23">
            <a:extLst>
              <a:ext uri="{FF2B5EF4-FFF2-40B4-BE49-F238E27FC236}">
                <a16:creationId xmlns:a16="http://schemas.microsoft.com/office/drawing/2014/main" id="{4104C6B1-3666-B298-29B0-F2B764657354}"/>
              </a:ext>
            </a:extLst>
          </p:cNvPr>
          <p:cNvPicPr>
            <a:picLocks/>
          </p:cNvPicPr>
          <p:nvPr/>
        </p:nvPicPr>
        <p:blipFill>
          <a:blip r:embed="rId5" cstate="screen">
            <a:extLst>
              <a:ext uri="{28A0092B-C50C-407E-A947-70E740481C1C}">
                <a14:useLocalDpi xmlns:a14="http://schemas.microsoft.com/office/drawing/2010/main"/>
              </a:ext>
            </a:extLst>
          </a:blip>
          <a:srcRect/>
          <a:stretch>
            <a:fillRect/>
          </a:stretch>
        </p:blipFill>
        <p:spPr>
          <a:xfrm rot="5400000">
            <a:off x="3825577" y="1999988"/>
            <a:ext cx="4569804" cy="3483910"/>
          </a:xfrm>
          <a:prstGeom prst="roundRect">
            <a:avLst/>
          </a:prstGeom>
        </p:spPr>
      </p:pic>
    </p:spTree>
    <p:extLst>
      <p:ext uri="{BB962C8B-B14F-4D97-AF65-F5344CB8AC3E}">
        <p14:creationId xmlns:p14="http://schemas.microsoft.com/office/powerpoint/2010/main" val="3300433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8883">
        <p159:morph option="byObject"/>
      </p:transition>
    </mc:Choice>
    <mc:Fallback xmlns="">
      <p:transition spd="slow" advTm="38883">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77D01-40BE-68C4-51AD-4A3BF047AF5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856FFDE-358D-ADFE-F58B-AE3CB99E86BB}"/>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Coin Cell Assembly</a:t>
            </a:r>
          </a:p>
        </p:txBody>
      </p:sp>
      <p:pic>
        <p:nvPicPr>
          <p:cNvPr id="10" name="Picture 9">
            <a:extLst>
              <a:ext uri="{FF2B5EF4-FFF2-40B4-BE49-F238E27FC236}">
                <a16:creationId xmlns:a16="http://schemas.microsoft.com/office/drawing/2014/main" id="{414CC2C1-1F2E-FBF6-0CCE-D9212725CC7D}"/>
              </a:ext>
            </a:extLst>
          </p:cNvPr>
          <p:cNvPicPr>
            <a:picLocks noChangeAspect="1"/>
          </p:cNvPicPr>
          <p:nvPr/>
        </p:nvPicPr>
        <p:blipFill>
          <a:blip r:embed="rId4" cstate="screen">
            <a:alphaModFix/>
            <a:extLst>
              <a:ext uri="{28A0092B-C50C-407E-A947-70E740481C1C}">
                <a14:useLocalDpi xmlns:a14="http://schemas.microsoft.com/office/drawing/2010/main"/>
              </a:ext>
            </a:extLst>
          </a:blip>
          <a:srcRect/>
          <a:stretch>
            <a:fillRect/>
          </a:stretch>
        </p:blipFill>
        <p:spPr>
          <a:xfrm rot="5400000">
            <a:off x="7751612" y="1199206"/>
            <a:ext cx="4143764" cy="3831733"/>
          </a:xfrm>
          <a:prstGeom prst="rect">
            <a:avLst/>
          </a:prstGeom>
        </p:spPr>
      </p:pic>
      <p:sp>
        <p:nvSpPr>
          <p:cNvPr id="13" name="TextBox 12">
            <a:extLst>
              <a:ext uri="{FF2B5EF4-FFF2-40B4-BE49-F238E27FC236}">
                <a16:creationId xmlns:a16="http://schemas.microsoft.com/office/drawing/2014/main" id="{15D14C86-0644-72D2-A3EF-FE297B64C3C6}"/>
              </a:ext>
            </a:extLst>
          </p:cNvPr>
          <p:cNvSpPr txBox="1"/>
          <p:nvPr/>
        </p:nvSpPr>
        <p:spPr>
          <a:xfrm>
            <a:off x="6511446" y="1767582"/>
            <a:ext cx="1396181"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Spacer</a:t>
            </a:r>
          </a:p>
        </p:txBody>
      </p:sp>
      <p:sp>
        <p:nvSpPr>
          <p:cNvPr id="14" name="TextBox 13">
            <a:extLst>
              <a:ext uri="{FF2B5EF4-FFF2-40B4-BE49-F238E27FC236}">
                <a16:creationId xmlns:a16="http://schemas.microsoft.com/office/drawing/2014/main" id="{17A72822-B771-D4F3-AC00-CB4E352CE190}"/>
              </a:ext>
            </a:extLst>
          </p:cNvPr>
          <p:cNvSpPr txBox="1"/>
          <p:nvPr/>
        </p:nvSpPr>
        <p:spPr>
          <a:xfrm>
            <a:off x="6511446" y="1223772"/>
            <a:ext cx="1396181"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Zinc Foil</a:t>
            </a:r>
          </a:p>
        </p:txBody>
      </p:sp>
      <p:sp>
        <p:nvSpPr>
          <p:cNvPr id="15" name="TextBox 14">
            <a:extLst>
              <a:ext uri="{FF2B5EF4-FFF2-40B4-BE49-F238E27FC236}">
                <a16:creationId xmlns:a16="http://schemas.microsoft.com/office/drawing/2014/main" id="{39F7F7A2-080E-6028-4BCA-BC24CA0B988B}"/>
              </a:ext>
            </a:extLst>
          </p:cNvPr>
          <p:cNvSpPr txBox="1"/>
          <p:nvPr/>
        </p:nvSpPr>
        <p:spPr>
          <a:xfrm>
            <a:off x="5544847" y="2311392"/>
            <a:ext cx="2362780"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Separator</a:t>
            </a:r>
          </a:p>
        </p:txBody>
      </p:sp>
      <p:sp>
        <p:nvSpPr>
          <p:cNvPr id="16" name="TextBox 15">
            <a:extLst>
              <a:ext uri="{FF2B5EF4-FFF2-40B4-BE49-F238E27FC236}">
                <a16:creationId xmlns:a16="http://schemas.microsoft.com/office/drawing/2014/main" id="{411CCA46-4BEF-F83D-9F27-BE82AD7BBD78}"/>
              </a:ext>
            </a:extLst>
          </p:cNvPr>
          <p:cNvSpPr txBox="1"/>
          <p:nvPr/>
        </p:nvSpPr>
        <p:spPr>
          <a:xfrm>
            <a:off x="6511446" y="2855202"/>
            <a:ext cx="1396181"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Spring</a:t>
            </a:r>
          </a:p>
        </p:txBody>
      </p:sp>
      <p:sp>
        <p:nvSpPr>
          <p:cNvPr id="17" name="TextBox 16">
            <a:extLst>
              <a:ext uri="{FF2B5EF4-FFF2-40B4-BE49-F238E27FC236}">
                <a16:creationId xmlns:a16="http://schemas.microsoft.com/office/drawing/2014/main" id="{D9B977D2-3563-36F4-4AEF-021DBA2F8120}"/>
              </a:ext>
            </a:extLst>
          </p:cNvPr>
          <p:cNvSpPr txBox="1"/>
          <p:nvPr/>
        </p:nvSpPr>
        <p:spPr>
          <a:xfrm>
            <a:off x="6020307" y="3942822"/>
            <a:ext cx="1858929"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Positive casing</a:t>
            </a:r>
          </a:p>
        </p:txBody>
      </p:sp>
      <p:sp>
        <p:nvSpPr>
          <p:cNvPr id="23" name="TextBox 22">
            <a:extLst>
              <a:ext uri="{FF2B5EF4-FFF2-40B4-BE49-F238E27FC236}">
                <a16:creationId xmlns:a16="http://schemas.microsoft.com/office/drawing/2014/main" id="{7B3BCEFC-186D-56BE-521C-122238673BCF}"/>
              </a:ext>
            </a:extLst>
          </p:cNvPr>
          <p:cNvSpPr txBox="1"/>
          <p:nvPr/>
        </p:nvSpPr>
        <p:spPr>
          <a:xfrm>
            <a:off x="5854336" y="3399012"/>
            <a:ext cx="2024900"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Negative casing</a:t>
            </a:r>
          </a:p>
        </p:txBody>
      </p:sp>
      <p:sp>
        <p:nvSpPr>
          <p:cNvPr id="24" name="TextBox 23">
            <a:extLst>
              <a:ext uri="{FF2B5EF4-FFF2-40B4-BE49-F238E27FC236}">
                <a16:creationId xmlns:a16="http://schemas.microsoft.com/office/drawing/2014/main" id="{4D69BD39-5DC7-762E-0F33-169518D55925}"/>
              </a:ext>
            </a:extLst>
          </p:cNvPr>
          <p:cNvSpPr txBox="1"/>
          <p:nvPr/>
        </p:nvSpPr>
        <p:spPr>
          <a:xfrm>
            <a:off x="6020308" y="4486630"/>
            <a:ext cx="1887320" cy="369332"/>
          </a:xfrm>
          <a:prstGeom prst="rect">
            <a:avLst/>
          </a:prstGeom>
          <a:noFill/>
        </p:spPr>
        <p:txBody>
          <a:bodyPr wrap="square" rtlCol="0">
            <a:spAutoFit/>
          </a:bodyPr>
          <a:lstStyle/>
          <a:p>
            <a:pPr algn="r"/>
            <a:r>
              <a:rPr lang="en-US">
                <a:latin typeface="Lato" panose="020F0502020204030203" pitchFamily="34" charset="0"/>
                <a:ea typeface="Lato" panose="020F0502020204030203" pitchFamily="34" charset="0"/>
                <a:cs typeface="Lato" panose="020F0502020204030203" pitchFamily="34" charset="0"/>
              </a:rPr>
              <a:t>V</a:t>
            </a:r>
            <a:r>
              <a:rPr lang="en-US" baseline="-25000">
                <a:latin typeface="Lato" panose="020F0502020204030203" pitchFamily="34" charset="0"/>
                <a:ea typeface="Lato" panose="020F0502020204030203" pitchFamily="34" charset="0"/>
                <a:cs typeface="Lato" panose="020F0502020204030203" pitchFamily="34" charset="0"/>
              </a:rPr>
              <a:t>2</a:t>
            </a:r>
            <a:r>
              <a:rPr lang="en-US">
                <a:latin typeface="Lato" panose="020F0502020204030203" pitchFamily="34" charset="0"/>
                <a:ea typeface="Lato" panose="020F0502020204030203" pitchFamily="34" charset="0"/>
                <a:cs typeface="Lato" panose="020F0502020204030203" pitchFamily="34" charset="0"/>
              </a:rPr>
              <a:t>O</a:t>
            </a:r>
            <a:r>
              <a:rPr lang="en-US" baseline="-25000">
                <a:latin typeface="Lato" panose="020F0502020204030203" pitchFamily="34" charset="0"/>
                <a:ea typeface="Lato" panose="020F0502020204030203" pitchFamily="34" charset="0"/>
                <a:cs typeface="Lato" panose="020F0502020204030203" pitchFamily="34" charset="0"/>
              </a:rPr>
              <a:t>5</a:t>
            </a:r>
            <a:r>
              <a:rPr lang="en-US">
                <a:latin typeface="Lato" panose="020F0502020204030203" pitchFamily="34" charset="0"/>
                <a:ea typeface="Lato" panose="020F0502020204030203" pitchFamily="34" charset="0"/>
                <a:cs typeface="Lato" panose="020F0502020204030203" pitchFamily="34" charset="0"/>
              </a:rPr>
              <a:t> Cathode</a:t>
            </a:r>
          </a:p>
        </p:txBody>
      </p:sp>
      <p:cxnSp>
        <p:nvCxnSpPr>
          <p:cNvPr id="26" name="Straight Arrow Connector 25">
            <a:extLst>
              <a:ext uri="{FF2B5EF4-FFF2-40B4-BE49-F238E27FC236}">
                <a16:creationId xmlns:a16="http://schemas.microsoft.com/office/drawing/2014/main" id="{20F02E55-A56E-9BC7-3D7E-7B29DB67093D}"/>
              </a:ext>
            </a:extLst>
          </p:cNvPr>
          <p:cNvCxnSpPr>
            <a:cxnSpLocks/>
            <a:stCxn id="14" idx="3"/>
          </p:cNvCxnSpPr>
          <p:nvPr/>
        </p:nvCxnSpPr>
        <p:spPr>
          <a:xfrm>
            <a:off x="7907627" y="1408438"/>
            <a:ext cx="1772201" cy="0"/>
          </a:xfrm>
          <a:prstGeom prst="straightConnector1">
            <a:avLst/>
          </a:prstGeom>
          <a:ln w="47625">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07786FE-391E-59A1-5313-5576A646A708}"/>
              </a:ext>
            </a:extLst>
          </p:cNvPr>
          <p:cNvCxnSpPr>
            <a:cxnSpLocks/>
            <a:stCxn id="13" idx="3"/>
          </p:cNvCxnSpPr>
          <p:nvPr/>
        </p:nvCxnSpPr>
        <p:spPr>
          <a:xfrm flipV="1">
            <a:off x="7907627" y="1867379"/>
            <a:ext cx="857801" cy="84869"/>
          </a:xfrm>
          <a:prstGeom prst="straightConnector1">
            <a:avLst/>
          </a:prstGeom>
          <a:ln w="47625">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F0E9A603-A298-0EE4-2C94-61C06C846AED}"/>
              </a:ext>
            </a:extLst>
          </p:cNvPr>
          <p:cNvCxnSpPr>
            <a:cxnSpLocks/>
            <a:stCxn id="15" idx="3"/>
          </p:cNvCxnSpPr>
          <p:nvPr/>
        </p:nvCxnSpPr>
        <p:spPr>
          <a:xfrm flipV="1">
            <a:off x="7907627" y="2451865"/>
            <a:ext cx="2228045" cy="44193"/>
          </a:xfrm>
          <a:prstGeom prst="straightConnector1">
            <a:avLst/>
          </a:prstGeom>
          <a:ln w="47625">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0252249F-B5B1-65CA-871C-732BF0EE0537}"/>
              </a:ext>
            </a:extLst>
          </p:cNvPr>
          <p:cNvCxnSpPr>
            <a:cxnSpLocks/>
            <a:stCxn id="16" idx="3"/>
          </p:cNvCxnSpPr>
          <p:nvPr/>
        </p:nvCxnSpPr>
        <p:spPr>
          <a:xfrm flipV="1">
            <a:off x="7907627" y="2897644"/>
            <a:ext cx="702973" cy="142224"/>
          </a:xfrm>
          <a:prstGeom prst="straightConnector1">
            <a:avLst/>
          </a:prstGeom>
          <a:ln w="47625">
            <a:tailEnd type="triangle"/>
          </a:ln>
        </p:spPr>
        <p:style>
          <a:lnRef idx="1">
            <a:schemeClr val="dk1"/>
          </a:lnRef>
          <a:fillRef idx="0">
            <a:schemeClr val="dk1"/>
          </a:fillRef>
          <a:effectRef idx="0">
            <a:schemeClr val="dk1"/>
          </a:effectRef>
          <a:fontRef idx="minor">
            <a:schemeClr val="tx1"/>
          </a:fontRef>
        </p:style>
      </p:cxnSp>
      <p:pic>
        <p:nvPicPr>
          <p:cNvPr id="42" name="Picture 41">
            <a:extLst>
              <a:ext uri="{FF2B5EF4-FFF2-40B4-BE49-F238E27FC236}">
                <a16:creationId xmlns:a16="http://schemas.microsoft.com/office/drawing/2014/main" id="{343BF8A2-8532-62B5-49B5-0CE5F796E67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5400000">
            <a:off x="10171905" y="5003704"/>
            <a:ext cx="1199349" cy="1913791"/>
          </a:xfrm>
          <a:prstGeom prst="rect">
            <a:avLst/>
          </a:prstGeom>
        </p:spPr>
      </p:pic>
      <p:sp>
        <p:nvSpPr>
          <p:cNvPr id="43" name="TextBox 42">
            <a:extLst>
              <a:ext uri="{FF2B5EF4-FFF2-40B4-BE49-F238E27FC236}">
                <a16:creationId xmlns:a16="http://schemas.microsoft.com/office/drawing/2014/main" id="{79CD3F13-D145-0ABD-1088-8DC181BB352A}"/>
              </a:ext>
            </a:extLst>
          </p:cNvPr>
          <p:cNvSpPr txBox="1"/>
          <p:nvPr/>
        </p:nvSpPr>
        <p:spPr>
          <a:xfrm>
            <a:off x="7852822" y="5470189"/>
            <a:ext cx="1887320" cy="923330"/>
          </a:xfrm>
          <a:prstGeom prst="rect">
            <a:avLst/>
          </a:prstGeom>
          <a:noFill/>
        </p:spPr>
        <p:txBody>
          <a:bodyPr wrap="square" lIns="91440" tIns="45720" rIns="91440" bIns="45720" rtlCol="0" anchor="t">
            <a:spAutoFit/>
          </a:bodyPr>
          <a:lstStyle/>
          <a:p>
            <a:pPr algn="r"/>
            <a:r>
              <a:rPr lang="en-US">
                <a:latin typeface="Lato"/>
                <a:ea typeface="Lato"/>
                <a:cs typeface="Lato"/>
              </a:rPr>
              <a:t>ZnSO</a:t>
            </a:r>
            <a:r>
              <a:rPr lang="en-US" baseline="-25000">
                <a:latin typeface="Lato"/>
                <a:ea typeface="Lato"/>
                <a:cs typeface="Lato"/>
              </a:rPr>
              <a:t>4</a:t>
            </a:r>
            <a:r>
              <a:rPr lang="en-US">
                <a:latin typeface="Lato"/>
                <a:ea typeface="Lato"/>
                <a:cs typeface="Lato"/>
              </a:rPr>
              <a:t> Electrolyte </a:t>
            </a:r>
          </a:p>
          <a:p>
            <a:pPr algn="r"/>
            <a:r>
              <a:rPr lang="en-US">
                <a:latin typeface="Lato"/>
                <a:ea typeface="Lato"/>
                <a:cs typeface="Lato"/>
              </a:rPr>
              <a:t>Solutions </a:t>
            </a:r>
          </a:p>
        </p:txBody>
      </p:sp>
      <p:sp>
        <p:nvSpPr>
          <p:cNvPr id="2" name="TextBox 1">
            <a:extLst>
              <a:ext uri="{FF2B5EF4-FFF2-40B4-BE49-F238E27FC236}">
                <a16:creationId xmlns:a16="http://schemas.microsoft.com/office/drawing/2014/main" id="{4E0A5636-E3DD-5D87-EAAA-0E0102A18A55}"/>
              </a:ext>
            </a:extLst>
          </p:cNvPr>
          <p:cNvSpPr txBox="1"/>
          <p:nvPr/>
        </p:nvSpPr>
        <p:spPr>
          <a:xfrm>
            <a:off x="419310" y="1157662"/>
            <a:ext cx="5884627" cy="1323439"/>
          </a:xfrm>
          <a:prstGeom prst="rect">
            <a:avLst/>
          </a:prstGeom>
          <a:noFill/>
        </p:spPr>
        <p:txBody>
          <a:bodyPr wrap="square" rtlCol="0">
            <a:spAutoFit/>
          </a:bodyPr>
          <a:lstStyle/>
          <a:p>
            <a:pPr marL="457200" indent="-457200">
              <a:buFont typeface="+mj-lt"/>
              <a:buAutoNum type="arabicPeriod"/>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Prepare all materials as shown</a:t>
            </a:r>
          </a:p>
          <a:p>
            <a:pPr marL="457200" indent="-457200">
              <a:buFont typeface="+mj-lt"/>
              <a:buAutoNum type="arabicPeriod"/>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Assemble from negative casing to positive</a:t>
            </a:r>
          </a:p>
          <a:p>
            <a:pPr marL="457200" indent="-457200">
              <a:buFont typeface="+mj-lt"/>
              <a:buAutoNum type="arabicPeriod"/>
            </a:pPr>
            <a:r>
              <a:rPr lang="en-US" sz="2000">
                <a:solidFill>
                  <a:srgbClr val="000000"/>
                </a:solidFill>
                <a:latin typeface="Lato" panose="020F0502020204030203" pitchFamily="34" charset="0"/>
                <a:ea typeface="Lato" panose="020F0502020204030203" pitchFamily="34" charset="0"/>
                <a:cs typeface="Lato" panose="020F0502020204030203" pitchFamily="34" charset="0"/>
              </a:rPr>
              <a:t>Crimp cells with ≈ 1 ton of force using a </a:t>
            </a:r>
            <a:r>
              <a:rPr lang="en-US" sz="2000">
                <a:latin typeface="Lato" panose="020F0502020204030203" pitchFamily="34" charset="0"/>
                <a:ea typeface="Lato" panose="020F0502020204030203" pitchFamily="34" charset="0"/>
                <a:cs typeface="Lato" panose="020F0502020204030203" pitchFamily="34" charset="0"/>
              </a:rPr>
              <a:t>Coin Cell Crimper.</a:t>
            </a:r>
            <a:endParaRPr lang="en-US" sz="2000">
              <a:solidFill>
                <a:srgbClr val="000000"/>
              </a:solidFill>
              <a:latin typeface="Lato" panose="020F0502020204030203" pitchFamily="34" charset="0"/>
              <a:ea typeface="Lato" panose="020F0502020204030203" pitchFamily="34" charset="0"/>
              <a:cs typeface="Lato" panose="020F0502020204030203" pitchFamily="34" charset="0"/>
            </a:endParaRPr>
          </a:p>
        </p:txBody>
      </p:sp>
      <p:grpSp>
        <p:nvGrpSpPr>
          <p:cNvPr id="3" name="Group 2">
            <a:extLst>
              <a:ext uri="{FF2B5EF4-FFF2-40B4-BE49-F238E27FC236}">
                <a16:creationId xmlns:a16="http://schemas.microsoft.com/office/drawing/2014/main" id="{7FE7676C-77FE-880D-E2B8-8AC217438563}"/>
              </a:ext>
            </a:extLst>
          </p:cNvPr>
          <p:cNvGrpSpPr/>
          <p:nvPr/>
        </p:nvGrpSpPr>
        <p:grpSpPr>
          <a:xfrm>
            <a:off x="419310" y="3224534"/>
            <a:ext cx="1742833" cy="2688757"/>
            <a:chOff x="700084" y="23566668"/>
            <a:chExt cx="4203219" cy="7225209"/>
          </a:xfrm>
        </p:grpSpPr>
        <p:pic>
          <p:nvPicPr>
            <p:cNvPr id="6" name="Graphic 5">
              <a:extLst>
                <a:ext uri="{FF2B5EF4-FFF2-40B4-BE49-F238E27FC236}">
                  <a16:creationId xmlns:a16="http://schemas.microsoft.com/office/drawing/2014/main" id="{DD541413-175B-14EE-3879-A989DF8815F2}"/>
                </a:ext>
              </a:extLst>
            </p:cNvPr>
            <p:cNvPicPr>
              <a:picLocks noChangeAspect="1"/>
            </p:cNvPicPr>
            <p:nvPr/>
          </p:nvPicPr>
          <p:blipFill>
            <a:blip>
              <a:extLst>
                <a:ext uri="{96DAC541-7B7A-43D3-8B79-37D633B846F1}">
                  <asvg:svgBlip xmlns:asvg="http://schemas.microsoft.com/office/drawing/2016/SVG/main" r:embed="rId6"/>
                </a:ext>
              </a:extLst>
            </a:blip>
            <a:srcRect r="6845" b="22021"/>
            <a:stretch>
              <a:fillRect/>
            </a:stretch>
          </p:blipFill>
          <p:spPr>
            <a:xfrm>
              <a:off x="700084" y="23566668"/>
              <a:ext cx="4203219" cy="5127632"/>
            </a:xfrm>
            <a:prstGeom prst="rect">
              <a:avLst/>
            </a:prstGeom>
          </p:spPr>
        </p:pic>
        <p:pic>
          <p:nvPicPr>
            <p:cNvPr id="7" name="Graphic 6">
              <a:extLst>
                <a:ext uri="{FF2B5EF4-FFF2-40B4-BE49-F238E27FC236}">
                  <a16:creationId xmlns:a16="http://schemas.microsoft.com/office/drawing/2014/main" id="{28D4C83E-8488-FE3B-CC1D-EA9F2F0F3112}"/>
                </a:ext>
              </a:extLst>
            </p:cNvPr>
            <p:cNvPicPr>
              <a:picLocks noChangeAspect="1"/>
            </p:cNvPicPr>
            <p:nvPr/>
          </p:nvPicPr>
          <p:blipFill>
            <a:blip>
              <a:extLst>
                <a:ext uri="{96DAC541-7B7A-43D3-8B79-37D633B846F1}">
                  <asvg:svgBlip xmlns:asvg="http://schemas.microsoft.com/office/drawing/2016/SVG/main" r:embed="rId6"/>
                </a:ext>
              </a:extLst>
            </a:blip>
            <a:srcRect l="915" t="35228" r="28826" b="55269"/>
            <a:stretch>
              <a:fillRect/>
            </a:stretch>
          </p:blipFill>
          <p:spPr>
            <a:xfrm>
              <a:off x="700084" y="28687862"/>
              <a:ext cx="3170167" cy="624857"/>
            </a:xfrm>
            <a:prstGeom prst="rect">
              <a:avLst/>
            </a:prstGeom>
          </p:spPr>
        </p:pic>
        <p:pic>
          <p:nvPicPr>
            <p:cNvPr id="8" name="Graphic 7">
              <a:extLst>
                <a:ext uri="{FF2B5EF4-FFF2-40B4-BE49-F238E27FC236}">
                  <a16:creationId xmlns:a16="http://schemas.microsoft.com/office/drawing/2014/main" id="{B7BE30AE-BB1C-214A-3C97-4E0164191254}"/>
                </a:ext>
              </a:extLst>
            </p:cNvPr>
            <p:cNvPicPr>
              <a:picLocks noChangeAspect="1"/>
            </p:cNvPicPr>
            <p:nvPr/>
          </p:nvPicPr>
          <p:blipFill>
            <a:blip>
              <a:extLst>
                <a:ext uri="{96DAC541-7B7A-43D3-8B79-37D633B846F1}">
                  <asvg:svgBlip xmlns:asvg="http://schemas.microsoft.com/office/drawing/2016/SVG/main" r:embed="rId6"/>
                </a:ext>
              </a:extLst>
            </a:blip>
            <a:srcRect l="1" t="77980" r="6846"/>
            <a:stretch>
              <a:fillRect/>
            </a:stretch>
          </p:blipFill>
          <p:spPr>
            <a:xfrm>
              <a:off x="700084" y="29343927"/>
              <a:ext cx="4203217" cy="1447950"/>
            </a:xfrm>
            <a:prstGeom prst="rect">
              <a:avLst/>
            </a:prstGeom>
          </p:spPr>
        </p:pic>
        <p:sp>
          <p:nvSpPr>
            <p:cNvPr id="9" name="Rectangle 8">
              <a:extLst>
                <a:ext uri="{FF2B5EF4-FFF2-40B4-BE49-F238E27FC236}">
                  <a16:creationId xmlns:a16="http://schemas.microsoft.com/office/drawing/2014/main" id="{989969A9-819E-8C13-636C-B48891B2375F}"/>
                </a:ext>
              </a:extLst>
            </p:cNvPr>
            <p:cNvSpPr/>
            <p:nvPr/>
          </p:nvSpPr>
          <p:spPr>
            <a:xfrm>
              <a:off x="3870251" y="25956491"/>
              <a:ext cx="1033050" cy="6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pic>
        <p:nvPicPr>
          <p:cNvPr id="21" name="Picture 20">
            <a:extLst>
              <a:ext uri="{FF2B5EF4-FFF2-40B4-BE49-F238E27FC236}">
                <a16:creationId xmlns:a16="http://schemas.microsoft.com/office/drawing/2014/main" id="{EC7D22A7-C949-0A85-C03E-02675D8CD0C2}"/>
              </a:ext>
            </a:extLst>
          </p:cNvPr>
          <p:cNvPicPr>
            <a:picLocks noChangeAspect="1"/>
          </p:cNvPicPr>
          <p:nvPr/>
        </p:nvPicPr>
        <p:blipFill>
          <a:blip r:embed="rId7" cstate="screen">
            <a:extLst>
              <a:ext uri="{28A0092B-C50C-407E-A947-70E740481C1C}">
                <a14:useLocalDpi xmlns:a14="http://schemas.microsoft.com/office/drawing/2010/main"/>
              </a:ext>
            </a:extLst>
          </a:blip>
          <a:srcRect b="-679"/>
          <a:stretch>
            <a:fillRect/>
          </a:stretch>
        </p:blipFill>
        <p:spPr>
          <a:xfrm>
            <a:off x="6379286" y="5130312"/>
            <a:ext cx="1343382" cy="1548292"/>
          </a:xfrm>
          <a:prstGeom prst="rect">
            <a:avLst/>
          </a:prstGeom>
        </p:spPr>
      </p:pic>
      <p:pic>
        <p:nvPicPr>
          <p:cNvPr id="27" name="Picture 26">
            <a:extLst>
              <a:ext uri="{FF2B5EF4-FFF2-40B4-BE49-F238E27FC236}">
                <a16:creationId xmlns:a16="http://schemas.microsoft.com/office/drawing/2014/main" id="{B360FF97-7116-8B11-17EA-6A01D3EC1B14}"/>
              </a:ext>
            </a:extLst>
          </p:cNvPr>
          <p:cNvPicPr>
            <a:picLocks noChangeAspect="1"/>
          </p:cNvPicPr>
          <p:nvPr/>
        </p:nvPicPr>
        <p:blipFill>
          <a:blip r:embed="rId8" cstate="screen">
            <a:extLst>
              <a:ext uri="{28A0092B-C50C-407E-A947-70E740481C1C}">
                <a14:useLocalDpi xmlns:a14="http://schemas.microsoft.com/office/drawing/2010/main"/>
              </a:ext>
            </a:extLst>
          </a:blip>
          <a:srcRect t="20827" b="20695"/>
          <a:stretch>
            <a:fillRect/>
          </a:stretch>
        </p:blipFill>
        <p:spPr>
          <a:xfrm>
            <a:off x="2646576" y="2855202"/>
            <a:ext cx="3294731" cy="3371372"/>
          </a:xfrm>
          <a:prstGeom prst="roundRect">
            <a:avLst/>
          </a:prstGeom>
        </p:spPr>
      </p:pic>
    </p:spTree>
    <p:extLst>
      <p:ext uri="{BB962C8B-B14F-4D97-AF65-F5344CB8AC3E}">
        <p14:creationId xmlns:p14="http://schemas.microsoft.com/office/powerpoint/2010/main" val="31443910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9327">
        <p159:morph option="byObject"/>
      </p:transition>
    </mc:Choice>
    <mc:Fallback xmlns="">
      <p:transition spd="slow" advTm="19327">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D6B6519-275B-A425-D864-2A2861A00E6B}"/>
              </a:ext>
            </a:extLst>
          </p:cNvPr>
          <p:cNvGrpSpPr/>
          <p:nvPr/>
        </p:nvGrpSpPr>
        <p:grpSpPr>
          <a:xfrm>
            <a:off x="2515553" y="1046069"/>
            <a:ext cx="3403021" cy="5361710"/>
            <a:chOff x="700084" y="23566668"/>
            <a:chExt cx="4203219" cy="7225209"/>
          </a:xfrm>
        </p:grpSpPr>
        <p:pic>
          <p:nvPicPr>
            <p:cNvPr id="5" name="Graphic 4">
              <a:extLst>
                <a:ext uri="{FF2B5EF4-FFF2-40B4-BE49-F238E27FC236}">
                  <a16:creationId xmlns:a16="http://schemas.microsoft.com/office/drawing/2014/main" id="{5CF8F71F-B4DC-CA24-448F-5EC220AE57FA}"/>
                </a:ext>
              </a:extLst>
            </p:cNvPr>
            <p:cNvPicPr>
              <a:picLocks noChangeAspect="1"/>
            </p:cNvPicPr>
            <p:nvPr/>
          </p:nvPicPr>
          <p:blipFill>
            <a:blip>
              <a:extLst>
                <a:ext uri="{96DAC541-7B7A-43D3-8B79-37D633B846F1}">
                  <asvg:svgBlip xmlns:asvg="http://schemas.microsoft.com/office/drawing/2016/SVG/main" r:embed="rId4"/>
                </a:ext>
              </a:extLst>
            </a:blip>
            <a:srcRect r="6845" b="22021"/>
            <a:stretch>
              <a:fillRect/>
            </a:stretch>
          </p:blipFill>
          <p:spPr>
            <a:xfrm>
              <a:off x="700084" y="23566668"/>
              <a:ext cx="4203219" cy="5127632"/>
            </a:xfrm>
            <a:prstGeom prst="rect">
              <a:avLst/>
            </a:prstGeom>
          </p:spPr>
        </p:pic>
        <p:pic>
          <p:nvPicPr>
            <p:cNvPr id="6" name="Graphic 5">
              <a:extLst>
                <a:ext uri="{FF2B5EF4-FFF2-40B4-BE49-F238E27FC236}">
                  <a16:creationId xmlns:a16="http://schemas.microsoft.com/office/drawing/2014/main" id="{7F85CB88-233B-3AF5-1944-382D072DF3C2}"/>
                </a:ext>
              </a:extLst>
            </p:cNvPr>
            <p:cNvPicPr>
              <a:picLocks noChangeAspect="1"/>
            </p:cNvPicPr>
            <p:nvPr/>
          </p:nvPicPr>
          <p:blipFill>
            <a:blip>
              <a:extLst>
                <a:ext uri="{96DAC541-7B7A-43D3-8B79-37D633B846F1}">
                  <asvg:svgBlip xmlns:asvg="http://schemas.microsoft.com/office/drawing/2016/SVG/main" r:embed="rId4"/>
                </a:ext>
              </a:extLst>
            </a:blip>
            <a:srcRect l="915" t="35228" r="28826" b="55269"/>
            <a:stretch>
              <a:fillRect/>
            </a:stretch>
          </p:blipFill>
          <p:spPr>
            <a:xfrm>
              <a:off x="700084" y="28687862"/>
              <a:ext cx="3170167" cy="624857"/>
            </a:xfrm>
            <a:prstGeom prst="rect">
              <a:avLst/>
            </a:prstGeom>
          </p:spPr>
        </p:pic>
        <p:pic>
          <p:nvPicPr>
            <p:cNvPr id="7" name="Graphic 6">
              <a:extLst>
                <a:ext uri="{FF2B5EF4-FFF2-40B4-BE49-F238E27FC236}">
                  <a16:creationId xmlns:a16="http://schemas.microsoft.com/office/drawing/2014/main" id="{13581FFF-AE43-13EE-4024-EC67648DAC02}"/>
                </a:ext>
              </a:extLst>
            </p:cNvPr>
            <p:cNvPicPr>
              <a:picLocks noChangeAspect="1"/>
            </p:cNvPicPr>
            <p:nvPr/>
          </p:nvPicPr>
          <p:blipFill>
            <a:blip>
              <a:extLst>
                <a:ext uri="{96DAC541-7B7A-43D3-8B79-37D633B846F1}">
                  <asvg:svgBlip xmlns:asvg="http://schemas.microsoft.com/office/drawing/2016/SVG/main" r:embed="rId4"/>
                </a:ext>
              </a:extLst>
            </a:blip>
            <a:srcRect l="1" t="77980" r="6846"/>
            <a:stretch>
              <a:fillRect/>
            </a:stretch>
          </p:blipFill>
          <p:spPr>
            <a:xfrm>
              <a:off x="700084" y="29343927"/>
              <a:ext cx="4203217" cy="1447950"/>
            </a:xfrm>
            <a:prstGeom prst="rect">
              <a:avLst/>
            </a:prstGeom>
          </p:spPr>
        </p:pic>
        <p:sp>
          <p:nvSpPr>
            <p:cNvPr id="8" name="Rectangle 7">
              <a:extLst>
                <a:ext uri="{FF2B5EF4-FFF2-40B4-BE49-F238E27FC236}">
                  <a16:creationId xmlns:a16="http://schemas.microsoft.com/office/drawing/2014/main" id="{26AB8C8B-7E39-AB40-753F-8F2186F353E6}"/>
                </a:ext>
              </a:extLst>
            </p:cNvPr>
            <p:cNvSpPr/>
            <p:nvPr/>
          </p:nvSpPr>
          <p:spPr>
            <a:xfrm>
              <a:off x="3870251" y="25956491"/>
              <a:ext cx="1033050" cy="6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sp>
        <p:nvSpPr>
          <p:cNvPr id="10" name="TextBox 9">
            <a:extLst>
              <a:ext uri="{FF2B5EF4-FFF2-40B4-BE49-F238E27FC236}">
                <a16:creationId xmlns:a16="http://schemas.microsoft.com/office/drawing/2014/main" id="{D5AAFC09-1432-E32A-74C2-3C13831A97E6}"/>
              </a:ext>
            </a:extLst>
          </p:cNvPr>
          <p:cNvSpPr txBox="1"/>
          <p:nvPr/>
        </p:nvSpPr>
        <p:spPr>
          <a:xfrm>
            <a:off x="-1" y="83890"/>
            <a:ext cx="9368590" cy="523220"/>
          </a:xfrm>
          <a:prstGeom prst="rect">
            <a:avLst/>
          </a:prstGeom>
          <a:noFill/>
        </p:spPr>
        <p:txBody>
          <a:bodyPr wrap="square">
            <a:spAutoFit/>
          </a:bodyPr>
          <a:lstStyle/>
          <a:p>
            <a:pPr lvl="1">
              <a:defRPr/>
            </a:pPr>
            <a:r>
              <a:rPr lang="en-US" sz="2800" b="1">
                <a:solidFill>
                  <a:schemeClr val="bg1"/>
                </a:solidFill>
                <a:latin typeface="Lato" panose="020F0502020204030203" pitchFamily="34" charset="0"/>
                <a:ea typeface="Lato" panose="020F0502020204030203" pitchFamily="34" charset="0"/>
                <a:cs typeface="Lato" panose="020F0502020204030203" pitchFamily="34" charset="0"/>
              </a:rPr>
              <a:t>Coin Cell Assembly</a:t>
            </a:r>
          </a:p>
        </p:txBody>
      </p:sp>
      <p:pic>
        <p:nvPicPr>
          <p:cNvPr id="11" name="Picture 10">
            <a:extLst>
              <a:ext uri="{FF2B5EF4-FFF2-40B4-BE49-F238E27FC236}">
                <a16:creationId xmlns:a16="http://schemas.microsoft.com/office/drawing/2014/main" id="{9CB110D1-5E8D-3DEC-CFE2-C583783FE9A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109810" y="1614606"/>
            <a:ext cx="2433227" cy="4323657"/>
          </a:xfrm>
          <a:prstGeom prst="roundRect">
            <a:avLst/>
          </a:prstGeom>
        </p:spPr>
      </p:pic>
    </p:spTree>
    <p:extLst>
      <p:ext uri="{BB962C8B-B14F-4D97-AF65-F5344CB8AC3E}">
        <p14:creationId xmlns:p14="http://schemas.microsoft.com/office/powerpoint/2010/main" val="2112631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2529">
        <p159:morph option="byObject"/>
      </p:transition>
    </mc:Choice>
    <mc:Fallback xmlns="">
      <p:transition spd="slow" advTm="32529">
        <p:fade/>
      </p:transition>
    </mc:Fallback>
  </mc:AlternateContent>
  <p:extLst>
    <p:ext uri="{6950BFC3-D8DA-4A85-94F7-54DA5524770B}">
      <p188:commentRel xmlns:p188="http://schemas.microsoft.com/office/powerpoint/2018/8/main" r:id="rId3"/>
    </p:ext>
  </p:extLst>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41A19F8C76A8409B1CC67F087BCA5C" ma:contentTypeVersion="16" ma:contentTypeDescription="Create a new document." ma:contentTypeScope="" ma:versionID="265a8e6f4c58b7f82c77f96df5c928d0">
  <xsd:schema xmlns:xsd="http://www.w3.org/2001/XMLSchema" xmlns:xs="http://www.w3.org/2001/XMLSchema" xmlns:p="http://schemas.microsoft.com/office/2006/metadata/properties" xmlns:ns2="1599a60f-b8cf-4d14-b834-f50de93dd6fa" xmlns:ns3="0490320f-8b7b-434a-a201-a4eee6941b85" targetNamespace="http://schemas.microsoft.com/office/2006/metadata/properties" ma:root="true" ma:fieldsID="2f84d11f871088785506daf1b399601a" ns2:_="" ns3:_="">
    <xsd:import namespace="1599a60f-b8cf-4d14-b834-f50de93dd6fa"/>
    <xsd:import namespace="0490320f-8b7b-434a-a201-a4eee6941b85"/>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ServiceLocation" minOccurs="0"/>
                <xsd:element ref="ns3:SharedWithUsers" minOccurs="0"/>
                <xsd:element ref="ns3:SharedWithDetail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9a60f-b8cf-4d14-b834-f50de93dd6f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99a8f194-becd-4f93-a34b-b9b3045b7873"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90320f-8b7b-434a-a201-a4eee6941b85"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11f7cd61-3652-40ad-ab53-597d375c12c5}" ma:internalName="TaxCatchAll" ma:showField="CatchAllData" ma:web="0490320f-8b7b-434a-a201-a4eee6941b8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599a60f-b8cf-4d14-b834-f50de93dd6fa">
      <Terms xmlns="http://schemas.microsoft.com/office/infopath/2007/PartnerControls"/>
    </lcf76f155ced4ddcb4097134ff3c332f>
    <TaxCatchAll xmlns="0490320f-8b7b-434a-a201-a4eee6941b85" xsi:nil="true"/>
  </documentManagement>
</p:properties>
</file>

<file path=customXml/itemProps1.xml><?xml version="1.0" encoding="utf-8"?>
<ds:datastoreItem xmlns:ds="http://schemas.openxmlformats.org/officeDocument/2006/customXml" ds:itemID="{5E5B5A45-2CE7-48E1-8812-C59050F74B2F}">
  <ds:schemaRefs>
    <ds:schemaRef ds:uri="0490320f-8b7b-434a-a201-a4eee6941b85"/>
    <ds:schemaRef ds:uri="1599a60f-b8cf-4d14-b834-f50de93dd6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DF01DE0-0759-4643-A4CC-067EB7E26816}">
  <ds:schemaRefs>
    <ds:schemaRef ds:uri="http://schemas.microsoft.com/sharepoint/v3/contenttype/forms"/>
  </ds:schemaRefs>
</ds:datastoreItem>
</file>

<file path=customXml/itemProps3.xml><?xml version="1.0" encoding="utf-8"?>
<ds:datastoreItem xmlns:ds="http://schemas.openxmlformats.org/officeDocument/2006/customXml" ds:itemID="{5700096D-202D-4887-A349-A601E52243A8}">
  <ds:schemaRefs>
    <ds:schemaRef ds:uri="0490320f-8b7b-434a-a201-a4eee6941b85"/>
    <ds:schemaRef ds:uri="1599a60f-b8cf-4d14-b834-f50de93dd6f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c7c4ec06-6060-48ba-a8ce-c8a9c536e115}" enabled="1" method="Privileged" siteId="{a8eec281-aaa3-4dae-ac9b-9a398b9215e7}" removed="0"/>
</clbl:labelList>
</file>

<file path=docProps/app.xml><?xml version="1.0" encoding="utf-8"?>
<Properties xmlns="http://schemas.openxmlformats.org/officeDocument/2006/extended-properties" xmlns:vt="http://schemas.openxmlformats.org/officeDocument/2006/docPropsVTypes">
  <TotalTime>0</TotalTime>
  <Words>1193</Words>
  <Application>Microsoft Office PowerPoint</Application>
  <PresentationFormat>Widescreen</PresentationFormat>
  <Paragraphs>218</Paragraphs>
  <Slides>17</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Calibri</vt:lpstr>
      <vt:lpstr>Jost</vt:lpstr>
      <vt:lpstr>Lato</vt:lpstr>
      <vt:lpstr>Lato Light</vt:lpstr>
      <vt:lpstr>Lato Medium</vt:lpstr>
      <vt:lpstr>Times New Roman</vt:lpstr>
      <vt:lpstr>Wingdings</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Vanadium Pentoxide Cathodes in Aqueous Zinc Ion Batteries</dc:title>
  <dc:subject/>
  <dc:creator>Eric Zimmerer</dc:creator>
  <cp:keywords/>
  <dc:description/>
  <cp:lastModifiedBy>Fuchs, Nicolas</cp:lastModifiedBy>
  <cp:revision>4</cp:revision>
  <dcterms:created xsi:type="dcterms:W3CDTF">2022-09-21T14:27:45Z</dcterms:created>
  <dcterms:modified xsi:type="dcterms:W3CDTF">2026-07-29T16:13:58Z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0x010100C741A19F8C76A8409B1CC67F087BCA5C</vt:lpwstr>
  </property>
  <property fmtid="{D5CDD505-2E9C-101B-9397-08002B2CF9AE}" pid="3" name="MediaServiceImageTags">
    <vt:lpwstr/>
  </property>
</Properties>
</file>