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5143500" type="screen16x9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Bold" panose="02000000000000000000" pitchFamily="2" charset="0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6" d="100"/>
          <a:sy n="206" d="100"/>
        </p:scale>
        <p:origin x="50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3a99f37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3a99f37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Rehearse the introduction to our project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3a99f37c8_1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3a99f37c8_1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First describe what EXP is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engaging when speaking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Constrain to basic ideas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3a99f37c8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3a99f37c8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5c819d9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5c819d9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Head movement Every direction: (Up down left right, roll/tilt, pitch, and yaw/turn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f5cb6cf251_3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f5cb6cf251_3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storyboard: Different movements for each interaction + dialogue. Different scenarios of different situations that may happen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f3a99f37c8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f3a99f37c8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Ultralytics:in order to keep “eye contact” with people through gaze, we used this face tracker to identify faces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this, Rocky could identify faces, but in order to actually show how its gaze follows a person, the change in position of a person has to translate into the change in Rocky’s head and body angular movement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Because Rocky’s view of a person is 2D, and his movement is angular, we had to use a formula to convert the change in position of a face to the amount Rocky should turn its head/body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f3c6abcd1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f3c6abcd1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Alina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Implemented PI control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how the robot was beforehand, its movement is jerky because of pixel noise and sudden frame changes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Replace image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f5d89a0aa3_1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f5d89a0aa3_1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3f5d89a0aa3_4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2" name="Google Shape;822;g3f5d89a0aa3_4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Ilyas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gif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5800" y="1495150"/>
            <a:ext cx="1278450" cy="127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0200" y="1489801"/>
            <a:ext cx="1334075" cy="12838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8559233" y="471582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/>
              <a:t>1</a:t>
            </a:fld>
            <a:endParaRPr sz="1000"/>
          </a:p>
        </p:txBody>
      </p:sp>
      <p:grpSp>
        <p:nvGrpSpPr>
          <p:cNvPr id="57" name="Google Shape;57;p13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58" name="Google Shape;58;p13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59" name="Google Shape;59;p1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0" name="Google Shape;60;p1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1" name="Google Shape;61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" name="Google Shape;62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3" name="Google Shape;63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4" name="Google Shape;64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5" name="Google Shape;65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6" name="Google Shape;66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7" name="Google Shape;67;p1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8" name="Google Shape;68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9" name="Google Shape;69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0" name="Google Shape;70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1" name="Google Shape;71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2" name="Google Shape;72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3" name="Google Shape;73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74" name="Google Shape;74;p1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5" name="Google Shape;75;p1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6" name="Google Shape;76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" name="Google Shape;77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" name="Google Shape;78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" name="Google Shape;79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" name="Google Shape;80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1" name="Google Shape;81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2" name="Google Shape;82;p1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3" name="Google Shape;83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" name="Google Shape;84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" name="Google Shape;85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" name="Google Shape;86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" name="Google Shape;87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" name="Google Shape;88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9" name="Google Shape;89;p13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90" name="Google Shape;90;p13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91" name="Google Shape;91;p1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2" name="Google Shape;92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3" name="Google Shape;93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4" name="Google Shape;94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5" name="Google Shape;95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6" name="Google Shape;96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97" name="Google Shape;97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98" name="Google Shape;98;p1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99" name="Google Shape;99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0" name="Google Shape;100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1" name="Google Shape;101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2" name="Google Shape;102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3" name="Google Shape;103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4" name="Google Shape;104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05" name="Google Shape;105;p13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06" name="Google Shape;106;p13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07" name="Google Shape;107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8" name="Google Shape;108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" name="Google Shape;109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0" name="Google Shape;110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1" name="Google Shape;111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2" name="Google Shape;112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13" name="Google Shape;113;p13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14" name="Google Shape;114;p13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5" name="Google Shape;115;p13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6" name="Google Shape;116;p13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7" name="Google Shape;117;p13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A4804A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8" name="Google Shape;118;p13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19" name="Google Shape;119;p13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20" name="Google Shape;120;p13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121" name="Google Shape;121;p13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13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13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13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A4804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13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13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27" name="Google Shape;127;p13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</a:rPr>
              <a:t>Northeastern</a:t>
            </a:r>
            <a:r>
              <a:rPr lang="en" sz="900" b="1">
                <a:solidFill>
                  <a:srgbClr val="FFFFFF"/>
                </a:solidFill>
              </a:rPr>
              <a:t>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1001050" y="2984250"/>
            <a:ext cx="7636800" cy="1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Alina Shi, YSP Student, </a:t>
            </a:r>
            <a:r>
              <a:rPr lang="en" sz="1150" b="1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Belmont High School</a:t>
            </a:r>
            <a:endParaRPr sz="1150" b="1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Ilyas Mohamed, YSP Student, </a:t>
            </a:r>
            <a:r>
              <a:rPr lang="en" sz="1150" b="1" i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Cambridge Rindge and Latin School</a:t>
            </a:r>
            <a:endParaRPr sz="115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5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" sz="115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Reina Chan - PhD Student</a:t>
            </a:r>
            <a:endParaRPr sz="115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" sz="115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Drake Moore - PhD Candidate</a:t>
            </a:r>
            <a:endParaRPr sz="1150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Xiang Zhi Tan – Assistant Professor</a:t>
            </a:r>
            <a:endParaRPr sz="1150" i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795100" y="951546"/>
            <a:ext cx="8048700" cy="5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Leveraging Robot Gaze to Signal Membership in Dynamic Group Settings</a:t>
            </a:r>
            <a:endParaRPr sz="1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0" name="Google Shape;130;p1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937" y="124837"/>
            <a:ext cx="1688951" cy="621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712" y="88350"/>
            <a:ext cx="1477925" cy="6942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13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3" name="Google Shape;13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134" name="Google Shape;134;p13" title="logo.pn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0775" y="88350"/>
            <a:ext cx="1888077" cy="6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 title="Untitled88_20260509141619.png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75" y="1495150"/>
            <a:ext cx="1278474" cy="127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/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1001" y="88351"/>
            <a:ext cx="1518083" cy="69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3" title="neu_ms36r956v.jpg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9050" y="1495150"/>
            <a:ext cx="1278449" cy="127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3"/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9650" y="1495150"/>
            <a:ext cx="1442051" cy="1278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4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144" name="Google Shape;144;p14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145" name="Google Shape;145;p1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46" name="Google Shape;146;p1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47" name="Google Shape;147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8" name="Google Shape;148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49" name="Google Shape;149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0" name="Google Shape;150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1" name="Google Shape;151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2" name="Google Shape;152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53" name="Google Shape;153;p1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54" name="Google Shape;154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5" name="Google Shape;155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6" name="Google Shape;156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7" name="Google Shape;157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8" name="Google Shape;158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59" name="Google Shape;159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60" name="Google Shape;160;p1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61" name="Google Shape;161;p1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2" name="Google Shape;162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3" name="Google Shape;163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4" name="Google Shape;164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5" name="Google Shape;165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6" name="Google Shape;166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67" name="Google Shape;167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68" name="Google Shape;168;p1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69" name="Google Shape;169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0" name="Google Shape;170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1" name="Google Shape;171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2" name="Google Shape;172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3" name="Google Shape;173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4" name="Google Shape;174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175" name="Google Shape;175;p14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176" name="Google Shape;176;p14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77" name="Google Shape;177;p1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78" name="Google Shape;178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79" name="Google Shape;179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0" name="Google Shape;180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1" name="Google Shape;181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2" name="Google Shape;182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3" name="Google Shape;183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84" name="Google Shape;184;p1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85" name="Google Shape;185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6" name="Google Shape;186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7" name="Google Shape;187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8" name="Google Shape;188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89" name="Google Shape;189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0" name="Google Shape;190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191" name="Google Shape;191;p14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192" name="Google Shape;192;p14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193" name="Google Shape;193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4" name="Google Shape;194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5" name="Google Shape;195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6" name="Google Shape;196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7" name="Google Shape;197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98" name="Google Shape;198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199" name="Google Shape;199;p14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00" name="Google Shape;200;p14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1" name="Google Shape;201;p14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2" name="Google Shape;202;p14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3" name="Google Shape;203;p14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4" name="Google Shape;204;p14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05" name="Google Shape;205;p14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206" name="Google Shape;206;p14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207" name="Google Shape;207;p14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8" name="Google Shape;208;p14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9" name="Google Shape;209;p14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0" name="Google Shape;210;p14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1" name="Google Shape;211;p14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2" name="Google Shape;212;p14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13" name="Google Shape;213;p14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214" name="Google Shape;214;p14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5" name="Google Shape;21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16" name="Google Shape;216;p14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Background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pic>
        <p:nvPicPr>
          <p:cNvPr id="217" name="Google Shape;217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439" y="671024"/>
            <a:ext cx="3092584" cy="1743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175" y="2600100"/>
            <a:ext cx="2377123" cy="158474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4"/>
          <p:cNvSpPr txBox="1"/>
          <p:nvPr/>
        </p:nvSpPr>
        <p:spPr>
          <a:xfrm>
            <a:off x="1023874" y="1193850"/>
            <a:ext cx="410970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</a:pPr>
            <a:r>
              <a:rPr lang="en" sz="150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Northeastern’s</a:t>
            </a: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EXP building receives groups of visitors who may be unfamiliar with the building and its research.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○"/>
            </a:pPr>
            <a:r>
              <a:rPr lang="en" sz="1500" u="sng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 official “welcome system”</a:t>
            </a:r>
            <a:endParaRPr sz="1500" u="sng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Robots may be useful in public spaces because they can provide interactive information rather than static visuals. 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can a robot be integrated into EXP’s entrance?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14"/>
          <p:cNvSpPr txBox="1"/>
          <p:nvPr/>
        </p:nvSpPr>
        <p:spPr>
          <a:xfrm>
            <a:off x="1023875" y="735638"/>
            <a:ext cx="3682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 b="1">
                <a:solidFill>
                  <a:srgbClr val="C8102E"/>
                </a:solidFill>
                <a:latin typeface="Roboto"/>
                <a:ea typeface="Roboto"/>
                <a:cs typeface="Roboto"/>
                <a:sym typeface="Roboto"/>
              </a:rPr>
              <a:t>What is the EXP Building?</a:t>
            </a:r>
            <a:endParaRPr sz="1500" b="1">
              <a:solidFill>
                <a:srgbClr val="C810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/>
          <p:nvPr/>
        </p:nvSpPr>
        <p:spPr>
          <a:xfrm>
            <a:off x="989850" y="836625"/>
            <a:ext cx="3211500" cy="34862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5"/>
          <p:cNvSpPr/>
          <p:nvPr/>
        </p:nvSpPr>
        <p:spPr>
          <a:xfrm>
            <a:off x="5054050" y="2118650"/>
            <a:ext cx="3750600" cy="2080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Use the social robot to explore different ways of interaction and robot behavior with groups using Python, computer vision and language learning models.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How can we utilize robot gaze and speech to increase engagement with dynamic audiences?</a:t>
            </a:r>
            <a:endParaRPr b="1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7" name="Google Shape;227;p15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228" name="Google Shape;228;p15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229" name="Google Shape;229;p1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30" name="Google Shape;230;p1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31" name="Google Shape;231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2" name="Google Shape;232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3" name="Google Shape;233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4" name="Google Shape;234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5" name="Google Shape;235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6" name="Google Shape;236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37" name="Google Shape;237;p1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38" name="Google Shape;238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39" name="Google Shape;239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0" name="Google Shape;240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1" name="Google Shape;241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2" name="Google Shape;242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3" name="Google Shape;243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244" name="Google Shape;244;p1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45" name="Google Shape;245;p1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46" name="Google Shape;246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7" name="Google Shape;247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8" name="Google Shape;248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49" name="Google Shape;249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0" name="Google Shape;250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1" name="Google Shape;251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52" name="Google Shape;252;p1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53" name="Google Shape;253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4" name="Google Shape;254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5" name="Google Shape;255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6" name="Google Shape;256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7" name="Google Shape;257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58" name="Google Shape;258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259" name="Google Shape;259;p15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260" name="Google Shape;260;p15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61" name="Google Shape;261;p1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62" name="Google Shape;262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63" name="Google Shape;263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64" name="Google Shape;264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65" name="Google Shape;265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66" name="Google Shape;266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67" name="Google Shape;267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68" name="Google Shape;268;p1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69" name="Google Shape;269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0" name="Google Shape;270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1" name="Google Shape;271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2" name="Google Shape;272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3" name="Google Shape;273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4" name="Google Shape;274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275" name="Google Shape;275;p15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276" name="Google Shape;276;p15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77" name="Google Shape;277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8" name="Google Shape;278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79" name="Google Shape;279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0" name="Google Shape;280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1" name="Google Shape;281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2" name="Google Shape;282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283" name="Google Shape;283;p15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284" name="Google Shape;284;p15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5" name="Google Shape;285;p15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6" name="Google Shape;286;p15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7" name="Google Shape;287;p15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8" name="Google Shape;288;p15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289" name="Google Shape;289;p15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290" name="Google Shape;290;p15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291" name="Google Shape;291;p15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15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15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15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15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15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97" name="Google Shape;297;p15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298" name="Google Shape;298;p15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Google Shape;29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00" name="Google Shape;300;p15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Lato"/>
                <a:ea typeface="Lato"/>
                <a:cs typeface="Lato"/>
                <a:sym typeface="Lato"/>
              </a:rPr>
              <a:t>Motivation &amp; Goal</a:t>
            </a:r>
            <a:endParaRPr sz="1800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p15"/>
          <p:cNvSpPr txBox="1">
            <a:spLocks noGrp="1"/>
          </p:cNvSpPr>
          <p:nvPr>
            <p:ph type="body" idx="4294967295"/>
          </p:nvPr>
        </p:nvSpPr>
        <p:spPr>
          <a:xfrm>
            <a:off x="989850" y="836625"/>
            <a:ext cx="3089228" cy="33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Humans use gaze to signal various things: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Thinking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Focusing on people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Directing attention to objects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People humanize robots, maintaining engagement requires: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Gaze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Dialogue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496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Body Movement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03" name="Google Shape;303;p15"/>
          <p:cNvGrpSpPr/>
          <p:nvPr/>
        </p:nvGrpSpPr>
        <p:grpSpPr>
          <a:xfrm>
            <a:off x="6270599" y="481577"/>
            <a:ext cx="2067674" cy="1470826"/>
            <a:chOff x="5757574" y="546250"/>
            <a:chExt cx="2067674" cy="1470826"/>
          </a:xfrm>
        </p:grpSpPr>
        <p:pic>
          <p:nvPicPr>
            <p:cNvPr id="304" name="Google Shape;304;p15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57574" y="1411075"/>
              <a:ext cx="2067674" cy="606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15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57575" y="546250"/>
              <a:ext cx="2067670" cy="7293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" name="Google Shape;306;p15"/>
          <p:cNvSpPr/>
          <p:nvPr/>
        </p:nvSpPr>
        <p:spPr>
          <a:xfrm>
            <a:off x="3856800" y="2929863"/>
            <a:ext cx="1430400" cy="7728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Combine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7" name="Google Shape;307;p15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902851" y="1139699"/>
            <a:ext cx="1036199" cy="929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5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675" y="528715"/>
            <a:ext cx="610975" cy="61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5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9875" y="481578"/>
            <a:ext cx="831499" cy="705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16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315" name="Google Shape;315;p16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316" name="Google Shape;316;p1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17" name="Google Shape;317;p1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18" name="Google Shape;318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19" name="Google Shape;319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0" name="Google Shape;320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1" name="Google Shape;321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2" name="Google Shape;322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3" name="Google Shape;323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24" name="Google Shape;324;p1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25" name="Google Shape;325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6" name="Google Shape;326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7" name="Google Shape;327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8" name="Google Shape;328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29" name="Google Shape;329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0" name="Google Shape;330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331" name="Google Shape;331;p1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32" name="Google Shape;332;p1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33" name="Google Shape;333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4" name="Google Shape;334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5" name="Google Shape;335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6" name="Google Shape;336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7" name="Google Shape;337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38" name="Google Shape;338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39" name="Google Shape;339;p1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40" name="Google Shape;340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41" name="Google Shape;341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42" name="Google Shape;342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43" name="Google Shape;343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44" name="Google Shape;344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45" name="Google Shape;345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346" name="Google Shape;346;p16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347" name="Google Shape;347;p16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48" name="Google Shape;348;p1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49" name="Google Shape;349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0" name="Google Shape;350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1" name="Google Shape;351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2" name="Google Shape;352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3" name="Google Shape;353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4" name="Google Shape;354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55" name="Google Shape;355;p1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56" name="Google Shape;356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7" name="Google Shape;357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8" name="Google Shape;358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59" name="Google Shape;359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0" name="Google Shape;360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1" name="Google Shape;361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362" name="Google Shape;362;p16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363" name="Google Shape;363;p16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64" name="Google Shape;364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5" name="Google Shape;365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6" name="Google Shape;366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7" name="Google Shape;367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8" name="Google Shape;368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69" name="Google Shape;369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370" name="Google Shape;370;p16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371" name="Google Shape;371;p16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2" name="Google Shape;372;p16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3" name="Google Shape;373;p16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4" name="Google Shape;374;p16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5" name="Google Shape;375;p16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376" name="Google Shape;376;p16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377" name="Google Shape;377;p16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378" name="Google Shape;378;p16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79" name="Google Shape;379;p16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" name="Google Shape;380;p16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" name="Google Shape;381;p16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" name="Google Shape;382;p16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" name="Google Shape;383;p16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84" name="Google Shape;384;p16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385" name="Google Shape;385;p16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6" name="Google Shape;38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87" name="Google Shape;387;p16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Meet Our Robot: </a:t>
            </a:r>
            <a:r>
              <a:rPr lang="en" sz="1800" b="1">
                <a:solidFill>
                  <a:srgbClr val="C8102E"/>
                </a:solidFill>
                <a:latin typeface="Roboto Bold"/>
                <a:ea typeface="Roboto Bold"/>
                <a:cs typeface="Roboto Bold"/>
                <a:sym typeface="Lato"/>
              </a:rPr>
              <a:t>Rocky</a:t>
            </a: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!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sp>
        <p:nvSpPr>
          <p:cNvPr id="389" name="Google Shape;389;p16"/>
          <p:cNvSpPr txBox="1"/>
          <p:nvPr/>
        </p:nvSpPr>
        <p:spPr>
          <a:xfrm>
            <a:off x="4328100" y="3387150"/>
            <a:ext cx="1171800" cy="480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Body Yaw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0" name="Google Shape;390;p16"/>
          <p:cNvSpPr txBox="1"/>
          <p:nvPr/>
        </p:nvSpPr>
        <p:spPr>
          <a:xfrm>
            <a:off x="4081800" y="2374950"/>
            <a:ext cx="1601100" cy="393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Head Movement 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1" name="Google Shape;391;p16"/>
          <p:cNvSpPr txBox="1"/>
          <p:nvPr/>
        </p:nvSpPr>
        <p:spPr>
          <a:xfrm>
            <a:off x="3655000" y="671025"/>
            <a:ext cx="28785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Key features we used: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92" name="Google Shape;392;p16"/>
          <p:cNvSpPr txBox="1"/>
          <p:nvPr/>
        </p:nvSpPr>
        <p:spPr>
          <a:xfrm>
            <a:off x="4081800" y="1362750"/>
            <a:ext cx="897300" cy="393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Camera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3" name="Google Shape;393;p1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2800" y="1147399"/>
            <a:ext cx="2309699" cy="1136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4" name="Google Shape;394;p16"/>
          <p:cNvCxnSpPr/>
          <p:nvPr/>
        </p:nvCxnSpPr>
        <p:spPr>
          <a:xfrm>
            <a:off x="4979250" y="1575300"/>
            <a:ext cx="1946100" cy="238500"/>
          </a:xfrm>
          <a:prstGeom prst="straightConnector1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5" name="Google Shape;395;p16"/>
          <p:cNvCxnSpPr>
            <a:cxnSpLocks/>
            <a:stCxn id="390" idx="1"/>
          </p:cNvCxnSpPr>
          <p:nvPr/>
        </p:nvCxnSpPr>
        <p:spPr>
          <a:xfrm rot="10800000">
            <a:off x="3408900" y="2571750"/>
            <a:ext cx="672900" cy="0"/>
          </a:xfrm>
          <a:prstGeom prst="straightConnector1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97" name="Google Shape;397;p16"/>
          <p:cNvCxnSpPr>
            <a:cxnSpLocks/>
          </p:cNvCxnSpPr>
          <p:nvPr/>
        </p:nvCxnSpPr>
        <p:spPr>
          <a:xfrm>
            <a:off x="5509200" y="3619195"/>
            <a:ext cx="508800" cy="174300"/>
          </a:xfrm>
          <a:prstGeom prst="straightConnector1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294E256-EE4F-20AD-6D26-61413C0B1B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5850" y="963386"/>
            <a:ext cx="1870415" cy="33310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E17632-A270-EDC3-7947-F50E5B91290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128" y="3241901"/>
            <a:ext cx="1877787" cy="10708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" name="Google Shape;402;p17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403" name="Google Shape;403;p17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404" name="Google Shape;404;p17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05" name="Google Shape;405;p1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06" name="Google Shape;406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7" name="Google Shape;407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8" name="Google Shape;408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09" name="Google Shape;409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0" name="Google Shape;410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1" name="Google Shape;411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12" name="Google Shape;412;p1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13" name="Google Shape;413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4" name="Google Shape;414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5" name="Google Shape;415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6" name="Google Shape;416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7" name="Google Shape;417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18" name="Google Shape;418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419" name="Google Shape;419;p17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20" name="Google Shape;420;p1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21" name="Google Shape;421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2" name="Google Shape;422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3" name="Google Shape;423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4" name="Google Shape;424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5" name="Google Shape;425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6" name="Google Shape;426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27" name="Google Shape;427;p1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28" name="Google Shape;428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29" name="Google Shape;429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0" name="Google Shape;430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1" name="Google Shape;431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2" name="Google Shape;432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3" name="Google Shape;433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434" name="Google Shape;434;p17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435" name="Google Shape;435;p17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36" name="Google Shape;436;p1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37" name="Google Shape;437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8" name="Google Shape;438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39" name="Google Shape;439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0" name="Google Shape;440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1" name="Google Shape;441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2" name="Google Shape;442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43" name="Google Shape;443;p1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44" name="Google Shape;444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5" name="Google Shape;445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6" name="Google Shape;446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7" name="Google Shape;447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8" name="Google Shape;448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49" name="Google Shape;449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450" name="Google Shape;450;p17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51" name="Google Shape;451;p17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52" name="Google Shape;452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3" name="Google Shape;453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4" name="Google Shape;454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5" name="Google Shape;455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6" name="Google Shape;456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57" name="Google Shape;457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58" name="Google Shape;458;p17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59" name="Google Shape;459;p17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0" name="Google Shape;460;p17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1" name="Google Shape;461;p17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2" name="Google Shape;462;p17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3" name="Google Shape;463;p17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64" name="Google Shape;464;p17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465" name="Google Shape;465;p17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466" name="Google Shape;466;p17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7" name="Google Shape;467;p17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8" name="Google Shape;468;p17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9" name="Google Shape;469;p17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0" name="Google Shape;470;p17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1" name="Google Shape;471;p17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72" name="Google Shape;472;p17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473" name="Google Shape;473;p17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74" name="Google Shape;47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5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475" name="Google Shape;475;p17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Rocky’s Purpose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pic>
        <p:nvPicPr>
          <p:cNvPr id="477" name="Google Shape;477;p17" title="download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6776" y="168667"/>
            <a:ext cx="2379076" cy="1274705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17"/>
          <p:cNvSpPr txBox="1"/>
          <p:nvPr/>
        </p:nvSpPr>
        <p:spPr>
          <a:xfrm>
            <a:off x="2542500" y="1094250"/>
            <a:ext cx="2733300" cy="2955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 want Rocky to serve as a guide for newcomers at Northeastern.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accomplish this, Rocky needs two complementing parts: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-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Gaze/Movement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boto"/>
              <a:buChar char="-"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Speech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Coordinate physical and verbal signals</a:t>
            </a:r>
            <a:endParaRPr sz="1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292367-2B12-AEBC-0F14-5B28FC111A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137" y="1714501"/>
            <a:ext cx="966901" cy="1719944"/>
          </a:xfrm>
          <a:prstGeom prst="rect">
            <a:avLst/>
          </a:prstGeom>
        </p:spPr>
      </p:pic>
      <p:pic>
        <p:nvPicPr>
          <p:cNvPr id="2" name="Google Shape;477;p17" descr="A group of cartoon characters&#10;&#10;AI-generated content may be incorrect." title="download.png">
            <a:extLst>
              <a:ext uri="{FF2B5EF4-FFF2-40B4-BE49-F238E27FC236}">
                <a16:creationId xmlns:a16="http://schemas.microsoft.com/office/drawing/2014/main" id="{7843A9FE-9C6D-BB38-F877-B8EEAB66A9F3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6775" y="1521392"/>
            <a:ext cx="2477414" cy="142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77;p17" descr="A group of cartoon characters&#10;&#10;AI-generated content may be incorrect." title="download.png">
            <a:extLst>
              <a:ext uri="{FF2B5EF4-FFF2-40B4-BE49-F238E27FC236}">
                <a16:creationId xmlns:a16="http://schemas.microsoft.com/office/drawing/2014/main" id="{DB3295E5-8B23-7F61-D557-7B34E867CFBF}"/>
              </a:ext>
            </a:extLst>
          </p:cNvPr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6776" y="3044134"/>
            <a:ext cx="2602520" cy="1325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18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484" name="Google Shape;484;p18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485" name="Google Shape;485;p1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486" name="Google Shape;486;p1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87" name="Google Shape;487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8" name="Google Shape;488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89" name="Google Shape;489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0" name="Google Shape;490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1" name="Google Shape;491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2" name="Google Shape;492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493" name="Google Shape;493;p1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494" name="Google Shape;494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5" name="Google Shape;495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6" name="Google Shape;496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7" name="Google Shape;497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8" name="Google Shape;498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499" name="Google Shape;499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500" name="Google Shape;500;p1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01" name="Google Shape;501;p1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02" name="Google Shape;502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3" name="Google Shape;503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4" name="Google Shape;504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5" name="Google Shape;505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6" name="Google Shape;506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07" name="Google Shape;507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08" name="Google Shape;508;p1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09" name="Google Shape;509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0" name="Google Shape;510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1" name="Google Shape;511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2" name="Google Shape;512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3" name="Google Shape;513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4" name="Google Shape;514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15" name="Google Shape;515;p18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516" name="Google Shape;516;p18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17" name="Google Shape;517;p1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18" name="Google Shape;518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19" name="Google Shape;519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0" name="Google Shape;520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1" name="Google Shape;521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2" name="Google Shape;522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3" name="Google Shape;523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24" name="Google Shape;524;p1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25" name="Google Shape;525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6" name="Google Shape;526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7" name="Google Shape;527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8" name="Google Shape;528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29" name="Google Shape;529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0" name="Google Shape;530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531" name="Google Shape;531;p18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32" name="Google Shape;532;p18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33" name="Google Shape;533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4" name="Google Shape;534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5" name="Google Shape;535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6" name="Google Shape;536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7" name="Google Shape;537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38" name="Google Shape;538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39" name="Google Shape;539;p18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40" name="Google Shape;540;p18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1" name="Google Shape;541;p18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2" name="Google Shape;542;p18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3" name="Google Shape;543;p18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4" name="Google Shape;544;p18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45" name="Google Shape;545;p18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46" name="Google Shape;546;p18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547" name="Google Shape;547;p18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8" name="Google Shape;548;p18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18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0" name="Google Shape;550;p18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1" name="Google Shape;551;p18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2" name="Google Shape;552;p18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53" name="Google Shape;553;p18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554" name="Google Shape;554;p18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5" name="Google Shape;55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6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556" name="Google Shape;556;p18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Experimental Methods - Face Tracking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sp>
        <p:nvSpPr>
          <p:cNvPr id="557" name="Google Shape;557;p18"/>
          <p:cNvSpPr txBox="1">
            <a:spLocks noGrp="1"/>
          </p:cNvSpPr>
          <p:nvPr>
            <p:ph type="body" idx="4294967295"/>
          </p:nvPr>
        </p:nvSpPr>
        <p:spPr>
          <a:xfrm>
            <a:off x="1490375" y="656446"/>
            <a:ext cx="3009000" cy="1935471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303" b="1" u="sng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Ultralytics Face Tracker - YOLO Model</a:t>
            </a:r>
            <a:endParaRPr sz="1303" b="1" u="sng">
              <a:solidFill>
                <a:schemeClr val="dk1"/>
              </a:solidFill>
              <a:latin typeface="Roboto"/>
              <a:ea typeface="Roboto"/>
              <a:cs typeface="Robo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1303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Assigns each face with a unique ID number </a:t>
            </a:r>
            <a:endParaRPr sz="1303">
              <a:solidFill>
                <a:schemeClr val="dk1"/>
              </a:solidFill>
              <a:latin typeface="Roboto"/>
              <a:ea typeface="Roboto"/>
              <a:cs typeface="Robo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1303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Bounding box, confidence level</a:t>
            </a:r>
            <a:endParaRPr sz="1303">
              <a:solidFill>
                <a:schemeClr val="dk1"/>
              </a:solidFill>
              <a:latin typeface="Roboto"/>
              <a:ea typeface="Roboto"/>
              <a:cs typeface="Roboto"/>
              <a:sym typeface="Lato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en" sz="1303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Consistency allows for switching between detected faces</a:t>
            </a:r>
            <a:endParaRPr sz="1303">
              <a:solidFill>
                <a:schemeClr val="dk1"/>
              </a:solidFill>
              <a:latin typeface="Roboto"/>
              <a:ea typeface="Roboto"/>
              <a:cs typeface="Roboto"/>
              <a:sym typeface="Lato"/>
            </a:endParaRPr>
          </a:p>
        </p:txBody>
      </p:sp>
      <p:pic>
        <p:nvPicPr>
          <p:cNvPr id="558" name="Google Shape;558;p1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6699" y="2325574"/>
            <a:ext cx="2503525" cy="593983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9" name="Google Shape;559;p18"/>
          <p:cNvSpPr txBox="1">
            <a:spLocks noGrp="1"/>
          </p:cNvSpPr>
          <p:nvPr>
            <p:ph type="body" idx="4294967295"/>
          </p:nvPr>
        </p:nvSpPr>
        <p:spPr>
          <a:xfrm>
            <a:off x="5205189" y="833801"/>
            <a:ext cx="3234600" cy="14115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lang="en" sz="1300" b="1" u="sng">
                <a:solidFill>
                  <a:schemeClr val="dk1"/>
                </a:solidFill>
                <a:latin typeface="Roboto Bold"/>
                <a:ea typeface="Roboto Bold"/>
                <a:cs typeface="Roboto Bold"/>
                <a:sym typeface="Lato"/>
              </a:rPr>
              <a:t>Calculating yaw/pitch angle from change in displacement</a:t>
            </a:r>
            <a:endParaRPr sz="1300" b="1" u="sng">
              <a:solidFill>
                <a:schemeClr val="dk1"/>
              </a:solidFill>
              <a:latin typeface="Roboto Bold"/>
              <a:ea typeface="Roboto Bold"/>
              <a:cs typeface="Roboto Bold"/>
              <a:sym typeface="Lato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Roboto Bold"/>
                <a:ea typeface="Roboto Bold"/>
                <a:cs typeface="Roboto Bold"/>
                <a:sym typeface="Lato"/>
              </a:rPr>
              <a:t>Translates the change in head position to the robot’s angular motion</a:t>
            </a:r>
            <a:endParaRPr sz="1300">
              <a:solidFill>
                <a:schemeClr val="dk1"/>
              </a:solidFill>
              <a:latin typeface="Roboto Bold"/>
              <a:ea typeface="Roboto Bold"/>
              <a:cs typeface="Roboto Bold"/>
              <a:sym typeface="Lato"/>
            </a:endParaRPr>
          </a:p>
        </p:txBody>
      </p:sp>
      <p:pic>
        <p:nvPicPr>
          <p:cNvPr id="560" name="Google Shape;560;p18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0483" y="2160029"/>
            <a:ext cx="2503516" cy="250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18" title="canvas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9725" y="3059338"/>
            <a:ext cx="2205548" cy="1256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581CD8-A89F-8D45-630D-CD07E5D7B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129" y="2690132"/>
            <a:ext cx="3114407" cy="1734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19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568" name="Google Shape;568;p19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569" name="Google Shape;569;p1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70" name="Google Shape;570;p1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71" name="Google Shape;571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2" name="Google Shape;572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3" name="Google Shape;573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4" name="Google Shape;574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5" name="Google Shape;575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6" name="Google Shape;576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77" name="Google Shape;577;p1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78" name="Google Shape;578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79" name="Google Shape;579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0" name="Google Shape;580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1" name="Google Shape;581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2" name="Google Shape;582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3" name="Google Shape;583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584" name="Google Shape;584;p1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585" name="Google Shape;585;p1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86" name="Google Shape;586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7" name="Google Shape;587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8" name="Google Shape;588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89" name="Google Shape;589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0" name="Google Shape;590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1" name="Google Shape;591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592" name="Google Shape;592;p1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593" name="Google Shape;593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4" name="Google Shape;594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5" name="Google Shape;595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6" name="Google Shape;596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7" name="Google Shape;597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598" name="Google Shape;598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599" name="Google Shape;599;p19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600" name="Google Shape;600;p19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01" name="Google Shape;601;p1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02" name="Google Shape;602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3" name="Google Shape;603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4" name="Google Shape;604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5" name="Google Shape;605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6" name="Google Shape;606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07" name="Google Shape;607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08" name="Google Shape;608;p1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09" name="Google Shape;609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0" name="Google Shape;610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1" name="Google Shape;611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2" name="Google Shape;612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3" name="Google Shape;613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4" name="Google Shape;614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615" name="Google Shape;615;p19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616" name="Google Shape;616;p19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17" name="Google Shape;617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8" name="Google Shape;618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19" name="Google Shape;619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0" name="Google Shape;620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1" name="Google Shape;621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2" name="Google Shape;622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623" name="Google Shape;623;p19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624" name="Google Shape;624;p19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5" name="Google Shape;625;p19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6" name="Google Shape;626;p19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7" name="Google Shape;627;p19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8" name="Google Shape;628;p19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629" name="Google Shape;629;p19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630" name="Google Shape;630;p19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631" name="Google Shape;631;p19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2" name="Google Shape;632;p19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3" name="Google Shape;633;p19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4" name="Google Shape;634;p19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5" name="Google Shape;635;p19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6" name="Google Shape;636;p19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37" name="Google Shape;637;p19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638" name="Google Shape;638;p19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9" name="Google Shape;63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7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640" name="Google Shape;640;p19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 Bold"/>
                <a:ea typeface="Roboto Bold"/>
                <a:cs typeface="Roboto Bold"/>
                <a:sym typeface="Lato"/>
              </a:rPr>
              <a:t>Experimental Methods - Movement Adjustments</a:t>
            </a:r>
            <a:endParaRPr lang="en-US" sz="1800" b="1">
              <a:solidFill>
                <a:srgbClr val="2D2926"/>
              </a:solidFill>
              <a:latin typeface="Roboto Bold"/>
              <a:ea typeface="Roboto Bold"/>
              <a:cs typeface="Roboto Bold"/>
            </a:endParaRPr>
          </a:p>
        </p:txBody>
      </p:sp>
      <p:sp>
        <p:nvSpPr>
          <p:cNvPr id="642" name="Google Shape;642;p19"/>
          <p:cNvSpPr txBox="1"/>
          <p:nvPr/>
        </p:nvSpPr>
        <p:spPr>
          <a:xfrm>
            <a:off x="4160300" y="1240975"/>
            <a:ext cx="1994700" cy="92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Before PI Control: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➢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Jittery 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➢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From sudden changes in frame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3" name="Google Shape;643;p19"/>
          <p:cNvSpPr txBox="1"/>
          <p:nvPr/>
        </p:nvSpPr>
        <p:spPr>
          <a:xfrm>
            <a:off x="3798135" y="3263878"/>
            <a:ext cx="1885843" cy="757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After PI Control: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➢"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Much smoother Movement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4" name="Google Shape;644;p19"/>
          <p:cNvSpPr txBox="1"/>
          <p:nvPr/>
        </p:nvSpPr>
        <p:spPr>
          <a:xfrm>
            <a:off x="887000" y="1145697"/>
            <a:ext cx="2804142" cy="266223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PI controller</a:t>
            </a:r>
            <a:endParaRPr lang="en-US" b="1" u="sng"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Used to stabilize and smoothen robot movement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Error = difference between a target value and measured value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Roboto"/>
              <a:ea typeface="Roboto"/>
              <a:cs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Lato"/>
              </a:rPr>
              <a:t>Proportional:  immediate, Integral: accumulated - combines the two error correction methods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B28884-17C2-1BC3-3D29-49FABA465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2795588"/>
            <a:ext cx="2993572" cy="16968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342D60-20F6-4D00-820D-F220F3D19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514" y="816429"/>
            <a:ext cx="2639786" cy="1774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4" name="Google Shape;744;p21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745" name="Google Shape;745;p21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746" name="Google Shape;746;p2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47" name="Google Shape;747;p2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48" name="Google Shape;748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49" name="Google Shape;749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0" name="Google Shape;750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1" name="Google Shape;751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2" name="Google Shape;752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3" name="Google Shape;753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54" name="Google Shape;754;p2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55" name="Google Shape;755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6" name="Google Shape;756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7" name="Google Shape;757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8" name="Google Shape;758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59" name="Google Shape;759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0" name="Google Shape;760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761" name="Google Shape;761;p2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62" name="Google Shape;762;p2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63" name="Google Shape;763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4" name="Google Shape;764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5" name="Google Shape;765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6" name="Google Shape;766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7" name="Google Shape;767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68" name="Google Shape;768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69" name="Google Shape;769;p2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70" name="Google Shape;770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1" name="Google Shape;771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2" name="Google Shape;772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3" name="Google Shape;773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4" name="Google Shape;774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75" name="Google Shape;775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776" name="Google Shape;776;p21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777" name="Google Shape;777;p21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78" name="Google Shape;778;p2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79" name="Google Shape;779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0" name="Google Shape;780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1" name="Google Shape;781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2" name="Google Shape;782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3" name="Google Shape;783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4" name="Google Shape;784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785" name="Google Shape;785;p2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86" name="Google Shape;786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7" name="Google Shape;787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8" name="Google Shape;788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89" name="Google Shape;789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0" name="Google Shape;790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1" name="Google Shape;791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792" name="Google Shape;792;p21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793" name="Google Shape;793;p21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794" name="Google Shape;794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5" name="Google Shape;795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6" name="Google Shape;796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7" name="Google Shape;797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8" name="Google Shape;798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799" name="Google Shape;799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00" name="Google Shape;800;p21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01" name="Google Shape;801;p21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2" name="Google Shape;802;p21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3" name="Google Shape;803;p21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4" name="Google Shape;804;p21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5" name="Google Shape;805;p21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06" name="Google Shape;806;p21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07" name="Google Shape;807;p21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808" name="Google Shape;808;p21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9" name="Google Shape;809;p21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0" name="Google Shape;810;p21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1" name="Google Shape;811;p21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2" name="Google Shape;812;p21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3" name="Google Shape;813;p21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14" name="Google Shape;814;p21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815" name="Google Shape;815;p21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16" name="Google Shape;8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8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17" name="Google Shape;817;p21"/>
          <p:cNvSpPr txBox="1"/>
          <p:nvPr/>
        </p:nvSpPr>
        <p:spPr>
          <a:xfrm>
            <a:off x="895500" y="190125"/>
            <a:ext cx="7544400" cy="4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2D2926"/>
                </a:solidFill>
                <a:latin typeface="Roboto"/>
                <a:ea typeface="Roboto"/>
                <a:cs typeface="Roboto"/>
                <a:sym typeface="Lato"/>
              </a:rPr>
              <a:t>Working Gaze System: Demo</a:t>
            </a:r>
            <a:endParaRPr sz="1800" b="1">
              <a:solidFill>
                <a:srgbClr val="2D2926"/>
              </a:solidFill>
              <a:latin typeface="Roboto"/>
              <a:ea typeface="Roboto"/>
              <a:cs typeface="Roboto"/>
              <a:sym typeface="Lato"/>
            </a:endParaRPr>
          </a:p>
        </p:txBody>
      </p:sp>
      <p:sp>
        <p:nvSpPr>
          <p:cNvPr id="818" name="Google Shape;818;p21"/>
          <p:cNvSpPr txBox="1"/>
          <p:nvPr/>
        </p:nvSpPr>
        <p:spPr>
          <a:xfrm>
            <a:off x="1124242" y="1738938"/>
            <a:ext cx="2574600" cy="1477500"/>
          </a:xfrm>
          <a:prstGeom prst="rect">
            <a:avLst/>
          </a:prstGeom>
          <a:noFill/>
          <a:ln w="19050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Note: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-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Newcomer acknowledgement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-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Uniting “groups”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-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Recognizing individuals in a group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909E3A4-519C-76AA-60E2-A2122708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229" y="1364116"/>
            <a:ext cx="4305300" cy="24152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22"/>
          <p:cNvSpPr/>
          <p:nvPr/>
        </p:nvSpPr>
        <p:spPr>
          <a:xfrm flipH="1">
            <a:off x="4086421" y="392715"/>
            <a:ext cx="545700" cy="3162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21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325" tIns="20325" rIns="20325" bIns="20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"/>
          </a:p>
        </p:txBody>
      </p:sp>
      <p:grpSp>
        <p:nvGrpSpPr>
          <p:cNvPr id="825" name="Google Shape;825;p22"/>
          <p:cNvGrpSpPr/>
          <p:nvPr/>
        </p:nvGrpSpPr>
        <p:grpSpPr>
          <a:xfrm>
            <a:off x="-296100" y="-67500"/>
            <a:ext cx="1036200" cy="5090350"/>
            <a:chOff x="-296100" y="-67500"/>
            <a:chExt cx="1036200" cy="5090350"/>
          </a:xfrm>
        </p:grpSpPr>
        <p:grpSp>
          <p:nvGrpSpPr>
            <p:cNvPr id="826" name="Google Shape;826;p22"/>
            <p:cNvGrpSpPr/>
            <p:nvPr/>
          </p:nvGrpSpPr>
          <p:grpSpPr>
            <a:xfrm>
              <a:off x="-296100" y="-67500"/>
              <a:ext cx="1036200" cy="2550650"/>
              <a:chOff x="-296100" y="-67500"/>
              <a:chExt cx="1036200" cy="2550650"/>
            </a:xfrm>
          </p:grpSpPr>
          <p:grpSp>
            <p:nvGrpSpPr>
              <p:cNvPr id="827" name="Google Shape;827;p22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28" name="Google Shape;828;p2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29" name="Google Shape;829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0" name="Google Shape;830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1" name="Google Shape;831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2" name="Google Shape;832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3" name="Google Shape;833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4" name="Google Shape;834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35" name="Google Shape;835;p2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36" name="Google Shape;836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7" name="Google Shape;837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8" name="Google Shape;838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39" name="Google Shape;839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0" name="Google Shape;840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1" name="Google Shape;841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842" name="Google Shape;842;p22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43" name="Google Shape;843;p2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44" name="Google Shape;844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5" name="Google Shape;845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6" name="Google Shape;846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7" name="Google Shape;847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8" name="Google Shape;848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49" name="Google Shape;849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50" name="Google Shape;850;p2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51" name="Google Shape;851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2" name="Google Shape;852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3" name="Google Shape;853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4" name="Google Shape;854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5" name="Google Shape;855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56" name="Google Shape;856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57" name="Google Shape;857;p22"/>
            <p:cNvGrpSpPr/>
            <p:nvPr/>
          </p:nvGrpSpPr>
          <p:grpSpPr>
            <a:xfrm>
              <a:off x="-296100" y="2018325"/>
              <a:ext cx="1036200" cy="2550650"/>
              <a:chOff x="-296100" y="-67500"/>
              <a:chExt cx="1036200" cy="2550650"/>
            </a:xfrm>
          </p:grpSpPr>
          <p:grpSp>
            <p:nvGrpSpPr>
              <p:cNvPr id="858" name="Google Shape;858;p22"/>
              <p:cNvGrpSpPr/>
              <p:nvPr/>
            </p:nvGrpSpPr>
            <p:grpSpPr>
              <a:xfrm>
                <a:off x="-296100" y="-67500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59" name="Google Shape;859;p2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60" name="Google Shape;860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1" name="Google Shape;861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2" name="Google Shape;862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3" name="Google Shape;863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4" name="Google Shape;864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5" name="Google Shape;865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66" name="Google Shape;866;p2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67" name="Google Shape;867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8" name="Google Shape;868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69" name="Google Shape;869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0" name="Google Shape;870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1" name="Google Shape;871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2" name="Google Shape;872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grpSp>
            <p:nvGrpSpPr>
              <p:cNvPr id="873" name="Google Shape;873;p22"/>
              <p:cNvGrpSpPr/>
              <p:nvPr/>
            </p:nvGrpSpPr>
            <p:grpSpPr>
              <a:xfrm>
                <a:off x="-296100" y="1009975"/>
                <a:ext cx="1036200" cy="1473175"/>
                <a:chOff x="-296100" y="-67500"/>
                <a:chExt cx="1036200" cy="1473175"/>
              </a:xfrm>
            </p:grpSpPr>
            <p:grpSp>
              <p:nvGrpSpPr>
                <p:cNvPr id="874" name="Google Shape;874;p22"/>
                <p:cNvGrpSpPr/>
                <p:nvPr/>
              </p:nvGrpSpPr>
              <p:grpSpPr>
                <a:xfrm>
                  <a:off x="-296100" y="-67500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75" name="Google Shape;875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6" name="Google Shape;876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7" name="Google Shape;877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8" name="Google Shape;878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79" name="Google Shape;879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0" name="Google Shape;880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  <p:grpSp>
              <p:nvGrpSpPr>
                <p:cNvPr id="881" name="Google Shape;881;p22"/>
                <p:cNvGrpSpPr/>
                <p:nvPr/>
              </p:nvGrpSpPr>
              <p:grpSpPr>
                <a:xfrm>
                  <a:off x="-296100" y="445675"/>
                  <a:ext cx="1036200" cy="960000"/>
                  <a:chOff x="-296100" y="-67500"/>
                  <a:chExt cx="1036200" cy="960000"/>
                </a:xfrm>
              </p:grpSpPr>
              <p:cxnSp>
                <p:nvCxnSpPr>
                  <p:cNvPr id="882" name="Google Shape;882;p22"/>
                  <p:cNvCxnSpPr/>
                  <p:nvPr/>
                </p:nvCxnSpPr>
                <p:spPr>
                  <a:xfrm>
                    <a:off x="222000" y="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3" name="Google Shape;883;p22"/>
                  <p:cNvCxnSpPr/>
                  <p:nvPr/>
                </p:nvCxnSpPr>
                <p:spPr>
                  <a:xfrm rot="10800000">
                    <a:off x="-296100" y="1479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4" name="Google Shape;884;p22"/>
                  <p:cNvCxnSpPr/>
                  <p:nvPr/>
                </p:nvCxnSpPr>
                <p:spPr>
                  <a:xfrm>
                    <a:off x="404850" y="1524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5" name="Google Shape;885;p22"/>
                  <p:cNvCxnSpPr/>
                  <p:nvPr/>
                </p:nvCxnSpPr>
                <p:spPr>
                  <a:xfrm rot="10800000">
                    <a:off x="-113250" y="3003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C8102E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6" name="Google Shape;886;p22"/>
                  <p:cNvCxnSpPr/>
                  <p:nvPr/>
                </p:nvCxnSpPr>
                <p:spPr>
                  <a:xfrm>
                    <a:off x="587700" y="-67500"/>
                    <a:ext cx="0" cy="7401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887" name="Google Shape;887;p22"/>
                  <p:cNvCxnSpPr/>
                  <p:nvPr/>
                </p:nvCxnSpPr>
                <p:spPr>
                  <a:xfrm rot="10800000">
                    <a:off x="69600" y="80400"/>
                    <a:ext cx="670500" cy="45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2D2926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</p:grpSp>
        <p:grpSp>
          <p:nvGrpSpPr>
            <p:cNvPr id="888" name="Google Shape;888;p22"/>
            <p:cNvGrpSpPr/>
            <p:nvPr/>
          </p:nvGrpSpPr>
          <p:grpSpPr>
            <a:xfrm>
              <a:off x="-296100" y="4062850"/>
              <a:ext cx="1036200" cy="960000"/>
              <a:chOff x="-296100" y="-67500"/>
              <a:chExt cx="1036200" cy="960000"/>
            </a:xfrm>
          </p:grpSpPr>
          <p:cxnSp>
            <p:nvCxnSpPr>
              <p:cNvPr id="889" name="Google Shape;889;p22"/>
              <p:cNvCxnSpPr/>
              <p:nvPr/>
            </p:nvCxnSpPr>
            <p:spPr>
              <a:xfrm>
                <a:off x="222000" y="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0" name="Google Shape;890;p22"/>
              <p:cNvCxnSpPr/>
              <p:nvPr/>
            </p:nvCxnSpPr>
            <p:spPr>
              <a:xfrm rot="10800000">
                <a:off x="-296100" y="1479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1" name="Google Shape;891;p22"/>
              <p:cNvCxnSpPr/>
              <p:nvPr/>
            </p:nvCxnSpPr>
            <p:spPr>
              <a:xfrm>
                <a:off x="404850" y="1524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2" name="Google Shape;892;p22"/>
              <p:cNvCxnSpPr/>
              <p:nvPr/>
            </p:nvCxnSpPr>
            <p:spPr>
              <a:xfrm rot="10800000">
                <a:off x="-113250" y="3003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C8102E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3" name="Google Shape;893;p22"/>
              <p:cNvCxnSpPr/>
              <p:nvPr/>
            </p:nvCxnSpPr>
            <p:spPr>
              <a:xfrm>
                <a:off x="587700" y="-67500"/>
                <a:ext cx="0" cy="740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94" name="Google Shape;894;p22"/>
              <p:cNvCxnSpPr/>
              <p:nvPr/>
            </p:nvCxnSpPr>
            <p:spPr>
              <a:xfrm rot="10800000">
                <a:off x="69600" y="80400"/>
                <a:ext cx="670500" cy="4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2D2926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95" name="Google Shape;895;p22"/>
          <p:cNvSpPr txBox="1"/>
          <p:nvPr/>
        </p:nvSpPr>
        <p:spPr>
          <a:xfrm>
            <a:off x="0" y="4681800"/>
            <a:ext cx="9144000" cy="4617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Leveraging Robot Gaze to Signal Membership in Dynamic Group Settings</a:t>
            </a:r>
            <a:endParaRPr sz="9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>
                <a:solidFill>
                  <a:schemeClr val="lt1"/>
                </a:solidFill>
              </a:rPr>
              <a:t>Northeastern Young Scholars Program June 22, 2026 - July 30, 2026</a:t>
            </a:r>
            <a:endParaRPr sz="900" b="1">
              <a:solidFill>
                <a:srgbClr val="FFFFFF"/>
              </a:solidFill>
            </a:endParaRPr>
          </a:p>
        </p:txBody>
      </p:sp>
      <p:cxnSp>
        <p:nvCxnSpPr>
          <p:cNvPr id="896" name="Google Shape;896;p22"/>
          <p:cNvCxnSpPr/>
          <p:nvPr/>
        </p:nvCxnSpPr>
        <p:spPr>
          <a:xfrm flipH="1">
            <a:off x="50" y="4671700"/>
            <a:ext cx="9149100" cy="600"/>
          </a:xfrm>
          <a:prstGeom prst="straightConnector1">
            <a:avLst/>
          </a:prstGeom>
          <a:noFill/>
          <a:ln w="38100" cap="flat" cmpd="sng">
            <a:solidFill>
              <a:srgbClr val="A4804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7" name="Google Shape;89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9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898" name="Google Shape;898;p22"/>
          <p:cNvSpPr txBox="1"/>
          <p:nvPr/>
        </p:nvSpPr>
        <p:spPr>
          <a:xfrm>
            <a:off x="178650" y="0"/>
            <a:ext cx="8786700" cy="5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475" tIns="106475" rIns="106475" bIns="10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96" b="1">
              <a:solidFill>
                <a:srgbClr val="2D2926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9" name="Google Shape;899;p22"/>
          <p:cNvSpPr txBox="1"/>
          <p:nvPr/>
        </p:nvSpPr>
        <p:spPr>
          <a:xfrm>
            <a:off x="4282072" y="708915"/>
            <a:ext cx="2800500" cy="12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475" tIns="106475" rIns="106475" bIns="10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96">
              <a:solidFill>
                <a:schemeClr val="dk2"/>
              </a:solidFill>
            </a:endParaRPr>
          </a:p>
        </p:txBody>
      </p:sp>
      <p:sp>
        <p:nvSpPr>
          <p:cNvPr id="900" name="Google Shape;900;p22"/>
          <p:cNvSpPr txBox="1"/>
          <p:nvPr/>
        </p:nvSpPr>
        <p:spPr>
          <a:xfrm>
            <a:off x="1287042" y="617468"/>
            <a:ext cx="23217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325" tIns="20325" rIns="20325" bIns="203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1 )</a:t>
            </a: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User asks a question 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65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1" name="Google Shape;901;p22"/>
          <p:cNvSpPr txBox="1"/>
          <p:nvPr/>
        </p:nvSpPr>
        <p:spPr>
          <a:xfrm>
            <a:off x="1027728" y="3294228"/>
            <a:ext cx="1179728" cy="23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325" tIns="20325" rIns="20325" bIns="203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4 )</a:t>
            </a: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Rocky listens 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2" name="Google Shape;902;p22"/>
          <p:cNvSpPr txBox="1"/>
          <p:nvPr/>
        </p:nvSpPr>
        <p:spPr>
          <a:xfrm>
            <a:off x="6598796" y="4225043"/>
            <a:ext cx="2052985" cy="345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325" tIns="20325" rIns="20325" bIns="203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3) </a:t>
            </a: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LLM generates response 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3" name="Google Shape;903;p22"/>
          <p:cNvSpPr txBox="1"/>
          <p:nvPr/>
        </p:nvSpPr>
        <p:spPr>
          <a:xfrm>
            <a:off x="5028000" y="480431"/>
            <a:ext cx="1691657" cy="300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0325" tIns="20325" rIns="20325" bIns="203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2 )</a:t>
            </a:r>
            <a:r>
              <a:rPr lang="en" sz="11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Rocky Responds</a:t>
            </a:r>
            <a:endParaRPr sz="115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4" name="Google Shape;904;p22" descr="Speech to Text Transcription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149"/>
          <a:stretch/>
        </p:blipFill>
        <p:spPr>
          <a:xfrm>
            <a:off x="2195435" y="3675692"/>
            <a:ext cx="866655" cy="40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22" descr="What is Text to Speech? | Data Science | NVIDIA Glossary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784" y="839827"/>
            <a:ext cx="556393" cy="700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22" descr="Person Speaking Vector Art, Icons, and Graphics for Free Download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9214" y="886638"/>
            <a:ext cx="606658" cy="606659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22"/>
          <p:cNvSpPr/>
          <p:nvPr/>
        </p:nvSpPr>
        <p:spPr>
          <a:xfrm>
            <a:off x="2771306" y="1400447"/>
            <a:ext cx="3979500" cy="3162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1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325" tIns="20325" rIns="20325" bIns="20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"/>
          </a:p>
        </p:txBody>
      </p:sp>
      <p:sp>
        <p:nvSpPr>
          <p:cNvPr id="908" name="Google Shape;908;p22"/>
          <p:cNvSpPr/>
          <p:nvPr/>
        </p:nvSpPr>
        <p:spPr>
          <a:xfrm>
            <a:off x="2448610" y="1475225"/>
            <a:ext cx="360300" cy="20049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1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325" tIns="20325" rIns="20325" bIns="20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"/>
          </a:p>
        </p:txBody>
      </p:sp>
      <p:sp>
        <p:nvSpPr>
          <p:cNvPr id="909" name="Google Shape;909;p22"/>
          <p:cNvSpPr/>
          <p:nvPr/>
        </p:nvSpPr>
        <p:spPr>
          <a:xfrm flipH="1">
            <a:off x="6722490" y="1540087"/>
            <a:ext cx="360300" cy="18744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1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325" tIns="20325" rIns="20325" bIns="20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"/>
          </a:p>
        </p:txBody>
      </p:sp>
      <p:pic>
        <p:nvPicPr>
          <p:cNvPr id="910" name="Google Shape;910;p22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6177" y="2209259"/>
            <a:ext cx="866668" cy="95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2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8184" y="428645"/>
            <a:ext cx="618301" cy="700273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22"/>
          <p:cNvSpPr txBox="1"/>
          <p:nvPr/>
        </p:nvSpPr>
        <p:spPr>
          <a:xfrm>
            <a:off x="2968628" y="1944658"/>
            <a:ext cx="3437400" cy="11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6475" tIns="106475" rIns="106475" bIns="1064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96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Rocky speaks the response, then listens for the next question </a:t>
            </a:r>
            <a:endParaRPr sz="2096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13" name="Google Shape;913;p22"/>
          <p:cNvPicPr preferRelativeResize="0"/>
          <p:nvPr/>
        </p:nvPicPr>
        <p:blipFill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219" y="3731648"/>
            <a:ext cx="866664" cy="374485"/>
          </a:xfrm>
          <a:prstGeom prst="rect">
            <a:avLst/>
          </a:prstGeom>
          <a:noFill/>
          <a:ln>
            <a:noFill/>
          </a:ln>
        </p:spPr>
      </p:pic>
      <p:sp>
        <p:nvSpPr>
          <p:cNvPr id="914" name="Google Shape;914;p22"/>
          <p:cNvSpPr/>
          <p:nvPr/>
        </p:nvSpPr>
        <p:spPr>
          <a:xfrm rot="10800000">
            <a:off x="2817156" y="3359497"/>
            <a:ext cx="3979500" cy="3162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21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325" tIns="20325" rIns="20325" bIns="203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49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794</Words>
  <Application>Microsoft Office PowerPoint</Application>
  <PresentationFormat>On-screen Show (16:9)</PresentationFormat>
  <Paragraphs>118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Roboto Bold</vt:lpstr>
      <vt:lpstr>Lato</vt:lpstr>
      <vt:lpstr>Roboto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Fuchs, Nicolas</dc:creator>
  <cp:lastModifiedBy>Fuchs, Nicolas</cp:lastModifiedBy>
  <cp:revision>2</cp:revision>
  <dcterms:modified xsi:type="dcterms:W3CDTF">2026-07-29T20:03:37Z</dcterms:modified>
</cp:coreProperties>
</file>