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66" r:id="rId2"/>
    <p:sldId id="267" r:id="rId3"/>
    <p:sldId id="268" r:id="rId4"/>
    <p:sldId id="269" r:id="rId5"/>
    <p:sldId id="271" r:id="rId6"/>
    <p:sldId id="272" r:id="rId7"/>
    <p:sldId id="273" r:id="rId8"/>
    <p:sldId id="274" r:id="rId9"/>
    <p:sldId id="275" r:id="rId10"/>
  </p:sldIdLst>
  <p:sldSz cx="9144000" cy="5143500" type="screen16x9"/>
  <p:notesSz cx="6858000" cy="9144000"/>
  <p:embeddedFontLs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Roboto Bold" panose="02000000000000000000" pitchFamily="2" charset="0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6" d="100"/>
          <a:sy n="206" d="100"/>
        </p:scale>
        <p:origin x="50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3f3a99f37c8_1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Google Shape;917;g3f3a99f37c8_1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</a:t>
            </a:r>
            <a:r>
              <a:rPr lang="en" err="1"/>
              <a:t>reachy</a:t>
            </a:r>
            <a:r>
              <a:rPr lang="en"/>
              <a:t>, long Audio strip noise background, remove noise background, clip a section for time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3f5d305af3a_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5" name="Google Shape;1005;g3f5d305af3a_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Signpost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format more consistent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3f5cb6cf251_1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3f5cb6cf251_1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Ilyas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can be first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video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animation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3f5d305af3a_5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3f5d305af3a_5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Signpost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out voice part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LLM, edge_tts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3f5c1827418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3f5c1827418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Formalize the robot’s movement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more facts about what we did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video?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g3f3a99f37c8_1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9" name="Google Shape;1439;g3f3a99f37c8_1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informal, what’s new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g3f5cb6cf251_3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9" name="Google Shape;1519;g3f5cb6cf251_3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3f5c819d912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3f5c819d912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Speakers, parents, peers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g3f5cb6cf251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1" name="Google Shape;1691;g3f5cb6cf251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9" name="Google Shape;919;p23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920" name="Google Shape;920;p23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921" name="Google Shape;921;p2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22" name="Google Shape;922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23" name="Google Shape;923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4" name="Google Shape;924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5" name="Google Shape;925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6" name="Google Shape;926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7" name="Google Shape;927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8" name="Google Shape;928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29" name="Google Shape;929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30" name="Google Shape;930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1" name="Google Shape;931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2" name="Google Shape;932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3" name="Google Shape;933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4" name="Google Shape;934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5" name="Google Shape;935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936" name="Google Shape;936;p2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37" name="Google Shape;937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38" name="Google Shape;938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9" name="Google Shape;939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0" name="Google Shape;940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1" name="Google Shape;941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2" name="Google Shape;942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3" name="Google Shape;943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44" name="Google Shape;944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45" name="Google Shape;945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6" name="Google Shape;946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7" name="Google Shape;947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8" name="Google Shape;948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9" name="Google Shape;949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0" name="Google Shape;950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951" name="Google Shape;951;p23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952" name="Google Shape;952;p2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53" name="Google Shape;953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54" name="Google Shape;954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5" name="Google Shape;955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6" name="Google Shape;956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7" name="Google Shape;957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8" name="Google Shape;958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9" name="Google Shape;959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60" name="Google Shape;960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61" name="Google Shape;961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62" name="Google Shape;962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63" name="Google Shape;963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64" name="Google Shape;964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65" name="Google Shape;965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66" name="Google Shape;966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967" name="Google Shape;967;p2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68" name="Google Shape;968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69" name="Google Shape;969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0" name="Google Shape;970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1" name="Google Shape;971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2" name="Google Shape;972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3" name="Google Shape;973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4" name="Google Shape;974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75" name="Google Shape;975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76" name="Google Shape;976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7" name="Google Shape;977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8" name="Google Shape;978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9" name="Google Shape;979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80" name="Google Shape;980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81" name="Google Shape;981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982" name="Google Shape;982;p23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983" name="Google Shape;983;p23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4" name="Google Shape;984;p23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5" name="Google Shape;985;p23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6" name="Google Shape;986;p23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7" name="Google Shape;987;p23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8" name="Google Shape;988;p23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989" name="Google Shape;989;p23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990" name="Google Shape;990;p23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1" name="Google Shape;99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92" name="Google Shape;992;p23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Speech input</a:t>
            </a:r>
            <a:endParaRPr sz="180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93" name="Google Shape;993;p23"/>
          <p:cNvSpPr txBox="1"/>
          <p:nvPr/>
        </p:nvSpPr>
        <p:spPr>
          <a:xfrm>
            <a:off x="1006501" y="938400"/>
            <a:ext cx="2301239" cy="155350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2275" tIns="82275" rIns="82275" bIns="82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Visitor speaks to Rocky</a:t>
            </a:r>
            <a:endParaRPr sz="153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11401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4" name="Google Shape;994;p23"/>
          <p:cNvSpPr/>
          <p:nvPr/>
        </p:nvSpPr>
        <p:spPr>
          <a:xfrm rot="1897755">
            <a:off x="2719195" y="2611116"/>
            <a:ext cx="673315" cy="3104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23"/>
          <p:cNvSpPr txBox="1"/>
          <p:nvPr/>
        </p:nvSpPr>
        <p:spPr>
          <a:xfrm>
            <a:off x="5848375" y="702425"/>
            <a:ext cx="2692800" cy="1693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Recognizer adjusts for background noise 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96" name="Google Shape;996;p23"/>
          <p:cNvGrpSpPr/>
          <p:nvPr/>
        </p:nvGrpSpPr>
        <p:grpSpPr>
          <a:xfrm>
            <a:off x="3421350" y="2624350"/>
            <a:ext cx="2301300" cy="1837200"/>
            <a:chOff x="5870750" y="439350"/>
            <a:chExt cx="2301300" cy="1837200"/>
          </a:xfrm>
        </p:grpSpPr>
        <p:sp>
          <p:nvSpPr>
            <p:cNvPr id="997" name="Google Shape;997;p23"/>
            <p:cNvSpPr txBox="1"/>
            <p:nvPr/>
          </p:nvSpPr>
          <p:spPr>
            <a:xfrm>
              <a:off x="5870750" y="439350"/>
              <a:ext cx="2301300" cy="1837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</a:rPr>
                <a:t>Program records the audio </a:t>
              </a:r>
              <a:endParaRPr sz="1700">
                <a:solidFill>
                  <a:schemeClr val="dk1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</a:endParaRPr>
            </a:p>
          </p:txBody>
        </p:sp>
        <p:pic>
          <p:nvPicPr>
            <p:cNvPr id="998" name="Google Shape;998;p23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53038" y="1097400"/>
              <a:ext cx="1336800" cy="10485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sp>
        <p:nvSpPr>
          <p:cNvPr id="999" name="Google Shape;999;p23"/>
          <p:cNvSpPr/>
          <p:nvPr/>
        </p:nvSpPr>
        <p:spPr>
          <a:xfrm rot="-3042858">
            <a:off x="5723231" y="2622970"/>
            <a:ext cx="651939" cy="3104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0" name="Google Shape;1000;p23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6175" y="1231524"/>
            <a:ext cx="1221898" cy="122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File:Sine Wave (PSF).png - Wikimedia Commons">
            <a:extLst>
              <a:ext uri="{FF2B5EF4-FFF2-40B4-BE49-F238E27FC236}">
                <a16:creationId xmlns:a16="http://schemas.microsoft.com/office/drawing/2014/main" id="{46A70924-7CFC-A113-BD92-3286FB4277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8770" y="1454180"/>
            <a:ext cx="1387930" cy="776454"/>
          </a:xfrm>
          <a:prstGeom prst="rect">
            <a:avLst/>
          </a:prstGeom>
        </p:spPr>
      </p:pic>
      <p:cxnSp>
        <p:nvCxnSpPr>
          <p:cNvPr id="1002" name="Google Shape;1002;p23"/>
          <p:cNvCxnSpPr>
            <a:cxnSpLocks/>
          </p:cNvCxnSpPr>
          <p:nvPr/>
        </p:nvCxnSpPr>
        <p:spPr>
          <a:xfrm flipV="1">
            <a:off x="6527319" y="1815211"/>
            <a:ext cx="1358785" cy="16329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7" name="Google Shape;1007;p24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008" name="Google Shape;1008;p24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009" name="Google Shape;1009;p2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10" name="Google Shape;1010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11" name="Google Shape;1011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2" name="Google Shape;1012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3" name="Google Shape;1013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4" name="Google Shape;1014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5" name="Google Shape;1015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6" name="Google Shape;1016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17" name="Google Shape;1017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18" name="Google Shape;1018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9" name="Google Shape;1019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0" name="Google Shape;1020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1" name="Google Shape;1021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2" name="Google Shape;1022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3" name="Google Shape;1023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024" name="Google Shape;1024;p2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25" name="Google Shape;1025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26" name="Google Shape;1026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7" name="Google Shape;1027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8" name="Google Shape;1028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9" name="Google Shape;1029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0" name="Google Shape;1030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1" name="Google Shape;1031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32" name="Google Shape;1032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33" name="Google Shape;1033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4" name="Google Shape;1034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5" name="Google Shape;1035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6" name="Google Shape;1036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7" name="Google Shape;1037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8" name="Google Shape;1038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039" name="Google Shape;1039;p24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040" name="Google Shape;1040;p2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41" name="Google Shape;1041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42" name="Google Shape;1042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3" name="Google Shape;1043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4" name="Google Shape;1044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5" name="Google Shape;1045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6" name="Google Shape;1046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7" name="Google Shape;1047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48" name="Google Shape;1048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49" name="Google Shape;1049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0" name="Google Shape;1050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1" name="Google Shape;1051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2" name="Google Shape;1052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3" name="Google Shape;1053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4" name="Google Shape;1054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055" name="Google Shape;1055;p2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56" name="Google Shape;1056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57" name="Google Shape;1057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8" name="Google Shape;1058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9" name="Google Shape;1059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0" name="Google Shape;1060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1" name="Google Shape;1061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2" name="Google Shape;1062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63" name="Google Shape;1063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64" name="Google Shape;1064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5" name="Google Shape;1065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6" name="Google Shape;1066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7" name="Google Shape;1067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8" name="Google Shape;1068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9" name="Google Shape;1069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070" name="Google Shape;1070;p24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071" name="Google Shape;1071;p24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2" name="Google Shape;1072;p24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3" name="Google Shape;1073;p24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4" name="Google Shape;1074;p24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5" name="Google Shape;1075;p24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6" name="Google Shape;1076;p24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77" name="Google Shape;1077;p24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078" name="Google Shape;1078;p24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9" name="Google Shape;107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80" name="Google Shape;1080;p24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Speech-to-Text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sp>
        <p:nvSpPr>
          <p:cNvPr id="1081" name="Google Shape;1081;p24"/>
          <p:cNvSpPr txBox="1"/>
          <p:nvPr/>
        </p:nvSpPr>
        <p:spPr>
          <a:xfrm>
            <a:off x="790250" y="681150"/>
            <a:ext cx="2864100" cy="2163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Recorded audio is sent to Google Speech Recognition 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2" name="Google Shape;1082;p24"/>
          <p:cNvSpPr txBox="1"/>
          <p:nvPr/>
        </p:nvSpPr>
        <p:spPr>
          <a:xfrm>
            <a:off x="3841053" y="2406176"/>
            <a:ext cx="2945100" cy="2163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Speech is converted into text 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3" name="Google Shape;1083;p24"/>
          <p:cNvSpPr txBox="1"/>
          <p:nvPr/>
        </p:nvSpPr>
        <p:spPr>
          <a:xfrm>
            <a:off x="5795050" y="447694"/>
            <a:ext cx="3162900" cy="185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speech is unclear, the program handles the error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4" name="Google Shape;1084;p2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287" y="1092794"/>
            <a:ext cx="1680300" cy="108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85" name="Google Shape;1085;p2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603" y="3089063"/>
            <a:ext cx="2440800" cy="1201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86" name="Google Shape;1086;p24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1263" y="1438926"/>
            <a:ext cx="1802100" cy="1201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87" name="Google Shape;1087;p24"/>
          <p:cNvSpPr/>
          <p:nvPr/>
        </p:nvSpPr>
        <p:spPr>
          <a:xfrm rot="1897755">
            <a:off x="2992370" y="3007741"/>
            <a:ext cx="673315" cy="3104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24"/>
          <p:cNvSpPr/>
          <p:nvPr/>
        </p:nvSpPr>
        <p:spPr>
          <a:xfrm rot="-2051574">
            <a:off x="6868117" y="2465871"/>
            <a:ext cx="673155" cy="31036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25"/>
          <p:cNvSpPr/>
          <p:nvPr/>
        </p:nvSpPr>
        <p:spPr>
          <a:xfrm>
            <a:off x="5263150" y="2504475"/>
            <a:ext cx="3758100" cy="207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25"/>
          <p:cNvSpPr/>
          <p:nvPr/>
        </p:nvSpPr>
        <p:spPr>
          <a:xfrm>
            <a:off x="835700" y="643775"/>
            <a:ext cx="4427400" cy="186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5" name="Google Shape;1095;p25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096" name="Google Shape;1096;p25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097" name="Google Shape;1097;p2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98" name="Google Shape;1098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99" name="Google Shape;1099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0" name="Google Shape;1100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1" name="Google Shape;1101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2" name="Google Shape;1102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3" name="Google Shape;1103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4" name="Google Shape;1104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05" name="Google Shape;1105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06" name="Google Shape;1106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7" name="Google Shape;1107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8" name="Google Shape;1108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9" name="Google Shape;1109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0" name="Google Shape;1110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1" name="Google Shape;1111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112" name="Google Shape;1112;p2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13" name="Google Shape;1113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14" name="Google Shape;1114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5" name="Google Shape;1115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6" name="Google Shape;1116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7" name="Google Shape;1117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8" name="Google Shape;1118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9" name="Google Shape;1119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20" name="Google Shape;1120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21" name="Google Shape;1121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2" name="Google Shape;1122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3" name="Google Shape;1123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4" name="Google Shape;1124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5" name="Google Shape;1125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6" name="Google Shape;1126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127" name="Google Shape;1127;p25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128" name="Google Shape;1128;p2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29" name="Google Shape;1129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30" name="Google Shape;1130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1" name="Google Shape;1131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2" name="Google Shape;1132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3" name="Google Shape;1133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4" name="Google Shape;1134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5" name="Google Shape;1135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36" name="Google Shape;1136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37" name="Google Shape;1137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8" name="Google Shape;1138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9" name="Google Shape;1139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0" name="Google Shape;1140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1" name="Google Shape;1141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2" name="Google Shape;1142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143" name="Google Shape;1143;p2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44" name="Google Shape;1144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45" name="Google Shape;1145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6" name="Google Shape;1146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7" name="Google Shape;1147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8" name="Google Shape;1148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9" name="Google Shape;1149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0" name="Google Shape;1150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51" name="Google Shape;1151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52" name="Google Shape;1152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3" name="Google Shape;1153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4" name="Google Shape;1154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5" name="Google Shape;1155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6" name="Google Shape;1156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7" name="Google Shape;1157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158" name="Google Shape;1158;p25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159" name="Google Shape;1159;p25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0" name="Google Shape;1160;p25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1" name="Google Shape;1161;p25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2" name="Google Shape;1162;p25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3" name="Google Shape;1163;p25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4" name="Google Shape;1164;p25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65" name="Google Shape;1165;p25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166" name="Google Shape;1166;p25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7" name="Google Shape;116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168" name="Google Shape;1168;p25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</a:rPr>
              <a:t>Large Language Model 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>
              <a:solidFill>
                <a:srgbClr val="2D2926"/>
              </a:solidFill>
              <a:latin typeface="Roboto"/>
              <a:ea typeface="Roboto"/>
              <a:cs typeface="Robo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D2926"/>
              </a:solidFill>
              <a:latin typeface="Roboto"/>
              <a:ea typeface="Roboto"/>
              <a:cs typeface="Roboto"/>
              <a:sym typeface="Lato"/>
            </a:endParaRPr>
          </a:p>
        </p:txBody>
      </p:sp>
      <p:sp>
        <p:nvSpPr>
          <p:cNvPr id="1169" name="Google Shape;1169;p25"/>
          <p:cNvSpPr txBox="1"/>
          <p:nvPr/>
        </p:nvSpPr>
        <p:spPr>
          <a:xfrm>
            <a:off x="426222" y="671025"/>
            <a:ext cx="46944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Recognized text is sent to a Gemma LLM through Northeastern’s PARCS LLM gateway.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0" name="Google Shape;1170;p25"/>
          <p:cNvSpPr txBox="1"/>
          <p:nvPr/>
        </p:nvSpPr>
        <p:spPr>
          <a:xfrm>
            <a:off x="5406675" y="515750"/>
            <a:ext cx="3484200" cy="10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System prompts define the robot’s role and restrict what it should discuss. 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1" name="Google Shape;1171;p25"/>
          <p:cNvSpPr txBox="1"/>
          <p:nvPr/>
        </p:nvSpPr>
        <p:spPr>
          <a:xfrm>
            <a:off x="5263150" y="2504475"/>
            <a:ext cx="37995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Conversation history preserved so later responses can use previous messages.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2" name="Google Shape;1172;p25"/>
          <p:cNvSpPr txBox="1"/>
          <p:nvPr/>
        </p:nvSpPr>
        <p:spPr>
          <a:xfrm>
            <a:off x="895983" y="2508575"/>
            <a:ext cx="40650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LLM generates a response based on the user’s question and conversation context 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LLM</a:t>
            </a:r>
            <a:endParaRPr sz="17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73" name="Google Shape;1173;p2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4600" y="1396685"/>
            <a:ext cx="1625963" cy="938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" name="Google Shape;1174;p25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976" y="3194150"/>
            <a:ext cx="1308600" cy="1308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175" name="Google Shape;1175;p2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770274">
            <a:off x="2945394" y="3403117"/>
            <a:ext cx="220598" cy="221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25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21357" y="3280217"/>
            <a:ext cx="1036200" cy="1036182"/>
          </a:xfrm>
          <a:prstGeom prst="rect">
            <a:avLst/>
          </a:prstGeom>
          <a:noFill/>
          <a:ln>
            <a:noFill/>
          </a:ln>
        </p:spPr>
      </p:pic>
      <p:sp>
        <p:nvSpPr>
          <p:cNvPr id="1177" name="Google Shape;1177;p25"/>
          <p:cNvSpPr/>
          <p:nvPr/>
        </p:nvSpPr>
        <p:spPr>
          <a:xfrm>
            <a:off x="3371096" y="3532450"/>
            <a:ext cx="829500" cy="257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5"/>
          <p:cNvSpPr/>
          <p:nvPr/>
        </p:nvSpPr>
        <p:spPr>
          <a:xfrm>
            <a:off x="1571096" y="3553150"/>
            <a:ext cx="738900" cy="216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79" name="Google Shape;1179;p25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009" y="3245636"/>
            <a:ext cx="829500" cy="110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Google Shape;1180;p25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58404" y="1433825"/>
            <a:ext cx="860721" cy="86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1" name="Google Shape;1181;p25"/>
          <p:cNvSpPr/>
          <p:nvPr/>
        </p:nvSpPr>
        <p:spPr>
          <a:xfrm flipH="1">
            <a:off x="7645475" y="1315600"/>
            <a:ext cx="738900" cy="3483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/>
              <a:t>Who is the greatest athlete of all time </a:t>
            </a:r>
            <a:endParaRPr sz="500"/>
          </a:p>
        </p:txBody>
      </p:sp>
      <p:sp>
        <p:nvSpPr>
          <p:cNvPr id="1182" name="Google Shape;1182;p25"/>
          <p:cNvSpPr/>
          <p:nvPr/>
        </p:nvSpPr>
        <p:spPr>
          <a:xfrm>
            <a:off x="6635125" y="1780175"/>
            <a:ext cx="1491300" cy="3483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3" name="Google Shape;1183;p25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438" y="1311499"/>
            <a:ext cx="829500" cy="1105363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25"/>
          <p:cNvSpPr/>
          <p:nvPr/>
        </p:nvSpPr>
        <p:spPr>
          <a:xfrm>
            <a:off x="6112525" y="1315600"/>
            <a:ext cx="929100" cy="3936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/>
              <a:t>I am here to help you learn more about northeastern </a:t>
            </a:r>
            <a:endParaRPr sz="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oogle Shape;1189;p26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190" name="Google Shape;1190;p26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191" name="Google Shape;1191;p2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92" name="Google Shape;1192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93" name="Google Shape;1193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4" name="Google Shape;1194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5" name="Google Shape;1195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6" name="Google Shape;1196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7" name="Google Shape;1197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8" name="Google Shape;1198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99" name="Google Shape;1199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00" name="Google Shape;1200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1" name="Google Shape;1201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2" name="Google Shape;1202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3" name="Google Shape;1203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4" name="Google Shape;1204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5" name="Google Shape;1205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206" name="Google Shape;1206;p2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07" name="Google Shape;1207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08" name="Google Shape;1208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9" name="Google Shape;1209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0" name="Google Shape;1210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1" name="Google Shape;1211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2" name="Google Shape;1212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3" name="Google Shape;1213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14" name="Google Shape;1214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15" name="Google Shape;1215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6" name="Google Shape;1216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7" name="Google Shape;1217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8" name="Google Shape;1218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9" name="Google Shape;1219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0" name="Google Shape;1220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221" name="Google Shape;1221;p26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222" name="Google Shape;1222;p2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23" name="Google Shape;1223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24" name="Google Shape;1224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5" name="Google Shape;1225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6" name="Google Shape;1226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7" name="Google Shape;1227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8" name="Google Shape;1228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9" name="Google Shape;1229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30" name="Google Shape;1230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31" name="Google Shape;1231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32" name="Google Shape;1232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33" name="Google Shape;1233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34" name="Google Shape;1234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35" name="Google Shape;1235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36" name="Google Shape;1236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237" name="Google Shape;1237;p2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38" name="Google Shape;1238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39" name="Google Shape;1239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0" name="Google Shape;1240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1" name="Google Shape;1241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2" name="Google Shape;1242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3" name="Google Shape;1243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4" name="Google Shape;1244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45" name="Google Shape;1245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46" name="Google Shape;1246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7" name="Google Shape;1247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8" name="Google Shape;1248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9" name="Google Shape;1249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0" name="Google Shape;1250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1" name="Google Shape;1251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252" name="Google Shape;1252;p26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253" name="Google Shape;1253;p26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4" name="Google Shape;1254;p26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5" name="Google Shape;1255;p26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6" name="Google Shape;1256;p26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7" name="Google Shape;1257;p26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8" name="Google Shape;1258;p26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59" name="Google Shape;1259;p26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260" name="Google Shape;1260;p26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61" name="Google Shape;126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262" name="Google Shape;1262;p26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Text-to-speech</a:t>
            </a:r>
            <a:endParaRPr sz="180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3" name="Google Shape;1263;p26"/>
          <p:cNvSpPr txBox="1"/>
          <p:nvPr/>
        </p:nvSpPr>
        <p:spPr>
          <a:xfrm>
            <a:off x="841488" y="1471200"/>
            <a:ext cx="1920900" cy="1036200"/>
          </a:xfrm>
          <a:prstGeom prst="rect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100" tIns="79100" rIns="79100" bIns="79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Speech Manager receives the text and Edge TTS converts the text into audio </a:t>
            </a:r>
            <a:endParaRPr sz="13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84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84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84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95583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84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64" name="Google Shape;1264;p26"/>
          <p:cNvGrpSpPr/>
          <p:nvPr/>
        </p:nvGrpSpPr>
        <p:grpSpPr>
          <a:xfrm>
            <a:off x="3204636" y="1471190"/>
            <a:ext cx="2853600" cy="1006200"/>
            <a:chOff x="2292945" y="1382088"/>
            <a:chExt cx="2853600" cy="1006200"/>
          </a:xfrm>
        </p:grpSpPr>
        <p:sp>
          <p:nvSpPr>
            <p:cNvPr id="1265" name="Google Shape;1265;p26"/>
            <p:cNvSpPr/>
            <p:nvPr/>
          </p:nvSpPr>
          <p:spPr>
            <a:xfrm>
              <a:off x="2292945" y="1382088"/>
              <a:ext cx="2853600" cy="1006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26"/>
            <p:cNvSpPr txBox="1"/>
            <p:nvPr/>
          </p:nvSpPr>
          <p:spPr>
            <a:xfrm>
              <a:off x="2361495" y="1561778"/>
              <a:ext cx="2716500" cy="62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Audio is saved as an mp3 file</a:t>
              </a:r>
              <a:endPara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67" name="Google Shape;1267;p26"/>
          <p:cNvSpPr txBox="1"/>
          <p:nvPr/>
        </p:nvSpPr>
        <p:spPr>
          <a:xfrm>
            <a:off x="6520050" y="1530750"/>
            <a:ext cx="2292300" cy="887100"/>
          </a:xfrm>
          <a:prstGeom prst="rect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mpg123 plays the audio and Rocky speaks to the visitor 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8" name="Google Shape;1268;p26"/>
          <p:cNvSpPr/>
          <p:nvPr/>
        </p:nvSpPr>
        <p:spPr>
          <a:xfrm>
            <a:off x="2806950" y="1830894"/>
            <a:ext cx="412200" cy="316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26"/>
          <p:cNvSpPr/>
          <p:nvPr/>
        </p:nvSpPr>
        <p:spPr>
          <a:xfrm>
            <a:off x="6054625" y="1815906"/>
            <a:ext cx="412200" cy="316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0" name="Google Shape;1270;p26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770274">
            <a:off x="7295919" y="2706092"/>
            <a:ext cx="220598" cy="221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1" name="Google Shape;1271;p26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534" y="2548611"/>
            <a:ext cx="829500" cy="110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" name="Google Shape;1272;p2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79107" y="2583192"/>
            <a:ext cx="1036200" cy="1036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p26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00" y="2716288"/>
            <a:ext cx="1920900" cy="77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6" name="Google Shape;1356;p28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357" name="Google Shape;1357;p28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358" name="Google Shape;1358;p28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359" name="Google Shape;1359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60" name="Google Shape;1360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1" name="Google Shape;1361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2" name="Google Shape;1362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3" name="Google Shape;1363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4" name="Google Shape;1364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5" name="Google Shape;1365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366" name="Google Shape;1366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67" name="Google Shape;1367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8" name="Google Shape;1368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9" name="Google Shape;1369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0" name="Google Shape;1370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1" name="Google Shape;1371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2" name="Google Shape;1372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373" name="Google Shape;1373;p28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374" name="Google Shape;1374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75" name="Google Shape;1375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6" name="Google Shape;1376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7" name="Google Shape;1377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8" name="Google Shape;1378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9" name="Google Shape;1379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0" name="Google Shape;1380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381" name="Google Shape;1381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82" name="Google Shape;1382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3" name="Google Shape;1383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4" name="Google Shape;1384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5" name="Google Shape;1385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6" name="Google Shape;1386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7" name="Google Shape;1387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388" name="Google Shape;1388;p28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389" name="Google Shape;1389;p28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390" name="Google Shape;1390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91" name="Google Shape;1391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2" name="Google Shape;1392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3" name="Google Shape;1393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4" name="Google Shape;1394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5" name="Google Shape;1395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6" name="Google Shape;1396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397" name="Google Shape;1397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98" name="Google Shape;1398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9" name="Google Shape;1399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0" name="Google Shape;1400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1" name="Google Shape;1401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2" name="Google Shape;1402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3" name="Google Shape;1403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404" name="Google Shape;1404;p28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05" name="Google Shape;1405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06" name="Google Shape;1406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7" name="Google Shape;1407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8" name="Google Shape;1408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9" name="Google Shape;1409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0" name="Google Shape;1410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1" name="Google Shape;1411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412" name="Google Shape;1412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13" name="Google Shape;1413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4" name="Google Shape;1414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5" name="Google Shape;1415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6" name="Google Shape;1416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7" name="Google Shape;1417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18" name="Google Shape;1418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419" name="Google Shape;1419;p28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420" name="Google Shape;1420;p28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1" name="Google Shape;1421;p28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2" name="Google Shape;1422;p28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3" name="Google Shape;1423;p28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4" name="Google Shape;1424;p28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5" name="Google Shape;1425;p28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426" name="Google Shape;1426;p28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427" name="Google Shape;1427;p28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8" name="Google Shape;1428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5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429" name="Google Shape;1429;p28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Results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pic>
        <p:nvPicPr>
          <p:cNvPr id="1430" name="Google Shape;1430;p2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238" y="2677975"/>
            <a:ext cx="1667948" cy="166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1" name="Google Shape;1431;p28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254" y="2475787"/>
            <a:ext cx="3427401" cy="2129721"/>
          </a:xfrm>
          <a:prstGeom prst="rect">
            <a:avLst/>
          </a:prstGeom>
          <a:noFill/>
          <a:ln w="19050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32" name="Google Shape;1432;p28"/>
          <p:cNvSpPr txBox="1"/>
          <p:nvPr/>
        </p:nvSpPr>
        <p:spPr>
          <a:xfrm>
            <a:off x="1403200" y="638350"/>
            <a:ext cx="3042600" cy="1765800"/>
          </a:xfrm>
          <a:prstGeom prst="rect">
            <a:avLst/>
          </a:prstGeom>
          <a:solidFill>
            <a:srgbClr val="85200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●"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Programmed Rocky to recognize newcomers and invite them to groups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●"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Acknowledge each person in a group setting, making eye contact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●"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Body turns to match head at a certain threshold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4" name="Google Shape;1434;p28"/>
          <p:cNvSpPr txBox="1"/>
          <p:nvPr/>
        </p:nvSpPr>
        <p:spPr>
          <a:xfrm>
            <a:off x="6729364" y="2786411"/>
            <a:ext cx="1677214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Visit Rocky !</a:t>
            </a:r>
            <a:endParaRPr lang="en-US">
              <a:solidFill>
                <a:schemeClr val="dk1"/>
              </a:solidFill>
            </a:endParaRPr>
          </a:p>
        </p:txBody>
      </p:sp>
      <p:sp>
        <p:nvSpPr>
          <p:cNvPr id="1435" name="Google Shape;1435;p28"/>
          <p:cNvSpPr txBox="1"/>
          <p:nvPr/>
        </p:nvSpPr>
        <p:spPr>
          <a:xfrm>
            <a:off x="4540575" y="638350"/>
            <a:ext cx="2860500" cy="984600"/>
          </a:xfrm>
          <a:prstGeom prst="rect">
            <a:avLst/>
          </a:prstGeom>
          <a:solidFill>
            <a:srgbClr val="85200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●"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Creates an interactive Q&amp;A with visitors 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Roboto"/>
              <a:buChar char="●"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Informs visitors about the EXP building 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6" name="Google Shape;1436;p28"/>
          <p:cNvSpPr txBox="1"/>
          <p:nvPr/>
        </p:nvSpPr>
        <p:spPr>
          <a:xfrm>
            <a:off x="4540574" y="1729235"/>
            <a:ext cx="3684429" cy="61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C8102E"/>
                </a:solidFill>
                <a:latin typeface="Roboto"/>
                <a:ea typeface="Roboto"/>
                <a:cs typeface="Roboto"/>
                <a:sym typeface="Roboto"/>
              </a:rPr>
              <a:t>Combined both</a:t>
            </a:r>
            <a:r>
              <a:rPr lang="en" sz="1500">
                <a:solidFill>
                  <a:srgbClr val="C8102E"/>
                </a:solidFill>
                <a:latin typeface="Roboto"/>
                <a:ea typeface="Roboto"/>
                <a:cs typeface="Roboto"/>
                <a:sym typeface="Roboto"/>
              </a:rPr>
              <a:t>: Robot can communicate with speech and movement</a:t>
            </a:r>
            <a:endParaRPr sz="1500">
              <a:solidFill>
                <a:srgbClr val="C8102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" grpId="0"/>
      <p:bldP spid="14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1" name="Google Shape;1441;p29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442" name="Google Shape;1442;p29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443" name="Google Shape;1443;p29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44" name="Google Shape;1444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45" name="Google Shape;1445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46" name="Google Shape;1446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47" name="Google Shape;1447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48" name="Google Shape;1448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49" name="Google Shape;1449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0" name="Google Shape;1450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451" name="Google Shape;1451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52" name="Google Shape;1452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3" name="Google Shape;1453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4" name="Google Shape;1454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5" name="Google Shape;1455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6" name="Google Shape;1456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7" name="Google Shape;1457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458" name="Google Shape;1458;p29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59" name="Google Shape;1459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60" name="Google Shape;1460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1" name="Google Shape;1461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2" name="Google Shape;1462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3" name="Google Shape;1463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4" name="Google Shape;1464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5" name="Google Shape;1465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466" name="Google Shape;1466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67" name="Google Shape;1467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8" name="Google Shape;1468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9" name="Google Shape;1469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0" name="Google Shape;1470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1" name="Google Shape;1471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2" name="Google Shape;1472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473" name="Google Shape;1473;p29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474" name="Google Shape;1474;p29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75" name="Google Shape;1475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76" name="Google Shape;1476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7" name="Google Shape;1477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8" name="Google Shape;1478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9" name="Google Shape;1479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0" name="Google Shape;1480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1" name="Google Shape;1481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482" name="Google Shape;1482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83" name="Google Shape;1483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4" name="Google Shape;1484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5" name="Google Shape;1485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6" name="Google Shape;1486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7" name="Google Shape;1487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8" name="Google Shape;1488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489" name="Google Shape;1489;p29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90" name="Google Shape;1490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91" name="Google Shape;1491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2" name="Google Shape;1492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3" name="Google Shape;1493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4" name="Google Shape;1494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5" name="Google Shape;1495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6" name="Google Shape;1496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497" name="Google Shape;1497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98" name="Google Shape;1498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9" name="Google Shape;1499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00" name="Google Shape;1500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01" name="Google Shape;1501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02" name="Google Shape;1502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03" name="Google Shape;1503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504" name="Google Shape;1504;p29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505" name="Google Shape;1505;p29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6" name="Google Shape;1506;p29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7" name="Google Shape;1507;p29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8" name="Google Shape;1508;p29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9" name="Google Shape;1509;p29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0" name="Google Shape;1510;p29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511" name="Google Shape;1511;p29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512" name="Google Shape;1512;p29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13" name="Google Shape;1513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6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514" name="Google Shape;1514;p29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Takeaways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sp>
        <p:nvSpPr>
          <p:cNvPr id="1515" name="Google Shape;1515;p29"/>
          <p:cNvSpPr txBox="1"/>
          <p:nvPr/>
        </p:nvSpPr>
        <p:spPr>
          <a:xfrm>
            <a:off x="806914" y="428828"/>
            <a:ext cx="4402629" cy="381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41400" lvl="2">
              <a:lnSpc>
                <a:spcPct val="115000"/>
              </a:lnSpc>
              <a:buClr>
                <a:schemeClr val="dk1"/>
              </a:buClr>
              <a:buSzPts val="1600"/>
            </a:pPr>
            <a:endParaRPr lang="en" sz="1600"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457200" indent="-330200">
              <a:lnSpc>
                <a:spcPct val="114999"/>
              </a:lnSpc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</a:rPr>
              <a:t>Our first time building and programming a robot that can interact with humans</a:t>
            </a:r>
          </a:p>
          <a:p>
            <a:pPr marL="457200" lvl="0" indent="-330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LLMs can make responses feel more conversational 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Custom prompts help shape the robot’s behavior 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</a:rPr>
              <a:t>Consistent face tracking works well by comparing current and past positions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Shifting gaze can be used to unify groups and acknowledge visitors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Social robots involve more than just the mechanics and programming - it also studies different human behaviors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645B68-78A6-203C-AE49-255D2F413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885" y="1418545"/>
            <a:ext cx="3401787" cy="19145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1" name="Google Shape;1521;p30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522" name="Google Shape;1522;p30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523" name="Google Shape;1523;p30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524" name="Google Shape;1524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25" name="Google Shape;1525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26" name="Google Shape;1526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27" name="Google Shape;1527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28" name="Google Shape;1528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29" name="Google Shape;1529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0" name="Google Shape;1530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531" name="Google Shape;1531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32" name="Google Shape;1532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3" name="Google Shape;1533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4" name="Google Shape;1534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5" name="Google Shape;1535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6" name="Google Shape;1536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7" name="Google Shape;1537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538" name="Google Shape;1538;p30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539" name="Google Shape;1539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40" name="Google Shape;1540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1" name="Google Shape;1541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2" name="Google Shape;1542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3" name="Google Shape;1543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4" name="Google Shape;1544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5" name="Google Shape;1545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546" name="Google Shape;1546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47" name="Google Shape;1547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8" name="Google Shape;1548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9" name="Google Shape;1549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0" name="Google Shape;1550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1" name="Google Shape;1551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2" name="Google Shape;1552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553" name="Google Shape;1553;p30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554" name="Google Shape;1554;p30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555" name="Google Shape;1555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56" name="Google Shape;1556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7" name="Google Shape;1557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8" name="Google Shape;1558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9" name="Google Shape;1559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0" name="Google Shape;1560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1" name="Google Shape;1561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562" name="Google Shape;1562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63" name="Google Shape;1563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4" name="Google Shape;1564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5" name="Google Shape;1565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6" name="Google Shape;1566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7" name="Google Shape;1567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8" name="Google Shape;1568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569" name="Google Shape;1569;p30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570" name="Google Shape;1570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71" name="Google Shape;1571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2" name="Google Shape;1572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3" name="Google Shape;1573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4" name="Google Shape;1574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5" name="Google Shape;1575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6" name="Google Shape;1576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577" name="Google Shape;1577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78" name="Google Shape;1578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9" name="Google Shape;1579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80" name="Google Shape;1580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81" name="Google Shape;1581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82" name="Google Shape;1582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83" name="Google Shape;1583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584" name="Google Shape;1584;p30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585" name="Google Shape;1585;p30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6" name="Google Shape;1586;p30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7" name="Google Shape;1587;p30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8" name="Google Shape;1588;p30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9" name="Google Shape;1589;p30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0" name="Google Shape;1590;p30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591" name="Google Shape;1591;p30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592" name="Google Shape;1592;p30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3" name="Google Shape;159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7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594" name="Google Shape;1594;p30"/>
          <p:cNvSpPr txBox="1"/>
          <p:nvPr/>
        </p:nvSpPr>
        <p:spPr>
          <a:xfrm>
            <a:off x="862325" y="175300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Future Steps</a:t>
            </a:r>
            <a:endParaRPr sz="180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95" name="Google Shape;1595;p30"/>
          <p:cNvSpPr txBox="1"/>
          <p:nvPr/>
        </p:nvSpPr>
        <p:spPr>
          <a:xfrm>
            <a:off x="4368000" y="555850"/>
            <a:ext cx="4766700" cy="31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Test the robot in a real-world environments such as the EXP Building 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Improve integration between speech and movement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Develop more skills for diverse audiences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○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Personalization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Adding facial recognition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○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Conversational history of many interactions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96" name="Google Shape;1596;p3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3218" y="710541"/>
            <a:ext cx="2928104" cy="140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7" name="Google Shape;1597;p30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7885" y="1315796"/>
            <a:ext cx="1275187" cy="1275218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Google Shape;1598;p30"/>
          <p:cNvSpPr/>
          <p:nvPr/>
        </p:nvSpPr>
        <p:spPr>
          <a:xfrm flipH="1">
            <a:off x="884843" y="1007711"/>
            <a:ext cx="1018200" cy="556200"/>
          </a:xfrm>
          <a:prstGeom prst="wedgeEllipseCallout">
            <a:avLst>
              <a:gd name="adj1" fmla="val -39441"/>
              <a:gd name="adj2" fmla="val 90822"/>
            </a:avLst>
          </a:prstGeom>
          <a:solidFill>
            <a:schemeClr val="lt1"/>
          </a:solidFill>
          <a:ln w="110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5750" tIns="105750" rIns="105750" bIns="105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/>
          </a:p>
        </p:txBody>
      </p:sp>
      <p:pic>
        <p:nvPicPr>
          <p:cNvPr id="1599" name="Google Shape;1599;p3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3225" y="2762806"/>
            <a:ext cx="742173" cy="723817"/>
          </a:xfrm>
          <a:prstGeom prst="rect">
            <a:avLst/>
          </a:prstGeom>
          <a:noFill/>
          <a:ln>
            <a:noFill/>
          </a:ln>
        </p:spPr>
      </p:pic>
      <p:sp>
        <p:nvSpPr>
          <p:cNvPr id="1600" name="Google Shape;1600;p30"/>
          <p:cNvSpPr txBox="1"/>
          <p:nvPr/>
        </p:nvSpPr>
        <p:spPr>
          <a:xfrm>
            <a:off x="1372828" y="2508289"/>
            <a:ext cx="6831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950" tIns="76950" rIns="76950" bIns="76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0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Person 1</a:t>
            </a:r>
            <a:endParaRPr sz="1010"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1" name="Google Shape;1601;p30"/>
          <p:cNvSpPr/>
          <p:nvPr/>
        </p:nvSpPr>
        <p:spPr>
          <a:xfrm>
            <a:off x="2085399" y="3055231"/>
            <a:ext cx="302700" cy="251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CCCC"/>
          </a:solidFill>
          <a:ln w="80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950" tIns="76950" rIns="76950" bIns="76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8"/>
          </a:p>
        </p:txBody>
      </p:sp>
      <p:grpSp>
        <p:nvGrpSpPr>
          <p:cNvPr id="1602" name="Google Shape;1602;p30"/>
          <p:cNvGrpSpPr/>
          <p:nvPr/>
        </p:nvGrpSpPr>
        <p:grpSpPr>
          <a:xfrm>
            <a:off x="2436261" y="2493566"/>
            <a:ext cx="742185" cy="993116"/>
            <a:chOff x="2278418" y="3017956"/>
            <a:chExt cx="880201" cy="1180173"/>
          </a:xfrm>
        </p:grpSpPr>
        <p:pic>
          <p:nvPicPr>
            <p:cNvPr id="1603" name="Google Shape;1603;p30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78418" y="3337968"/>
              <a:ext cx="880201" cy="860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4" name="Google Shape;1604;p30"/>
            <p:cNvSpPr txBox="1"/>
            <p:nvPr/>
          </p:nvSpPr>
          <p:spPr>
            <a:xfrm>
              <a:off x="2313534" y="3017956"/>
              <a:ext cx="81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950" tIns="76950" rIns="76950" bIns="7695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10">
                  <a:solidFill>
                    <a:srgbClr val="674EA7"/>
                  </a:solidFill>
                  <a:latin typeface="Roboto"/>
                  <a:ea typeface="Roboto"/>
                  <a:cs typeface="Roboto"/>
                  <a:sym typeface="Roboto"/>
                </a:rPr>
                <a:t>Person 2</a:t>
              </a:r>
              <a:endParaRPr sz="1010">
                <a:solidFill>
                  <a:srgbClr val="674EA7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605" name="Google Shape;1605;p3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152" y="2762806"/>
            <a:ext cx="742173" cy="723817"/>
          </a:xfrm>
          <a:prstGeom prst="rect">
            <a:avLst/>
          </a:prstGeom>
          <a:noFill/>
          <a:ln>
            <a:noFill/>
          </a:ln>
        </p:spPr>
      </p:pic>
      <p:sp>
        <p:nvSpPr>
          <p:cNvPr id="1606" name="Google Shape;1606;p30"/>
          <p:cNvSpPr txBox="1"/>
          <p:nvPr/>
        </p:nvSpPr>
        <p:spPr>
          <a:xfrm>
            <a:off x="3529238" y="2508289"/>
            <a:ext cx="6831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950" tIns="76950" rIns="76950" bIns="76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0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Person 1</a:t>
            </a:r>
            <a:endParaRPr sz="1010"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7" name="Google Shape;1607;p30"/>
          <p:cNvSpPr/>
          <p:nvPr/>
        </p:nvSpPr>
        <p:spPr>
          <a:xfrm>
            <a:off x="3226695" y="3055231"/>
            <a:ext cx="302700" cy="251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CCCC"/>
          </a:solidFill>
          <a:ln w="80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950" tIns="76950" rIns="76950" bIns="76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8"/>
          </a:p>
        </p:txBody>
      </p:sp>
      <p:sp>
        <p:nvSpPr>
          <p:cNvPr id="1608" name="Google Shape;1608;p30"/>
          <p:cNvSpPr txBox="1"/>
          <p:nvPr/>
        </p:nvSpPr>
        <p:spPr>
          <a:xfrm>
            <a:off x="1511375" y="3724738"/>
            <a:ext cx="6246300" cy="554100"/>
          </a:xfrm>
          <a:prstGeom prst="rect">
            <a:avLst/>
          </a:prstGeom>
          <a:noFill/>
          <a:ln w="19050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do different gaze patterns influence visitors’ engagement with the conversation?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can the robot accommodate for multiple groups simultaneously?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3" name="Google Shape;1613;p31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614" name="Google Shape;1614;p31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615" name="Google Shape;1615;p31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616" name="Google Shape;1616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17" name="Google Shape;1617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18" name="Google Shape;1618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19" name="Google Shape;1619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0" name="Google Shape;1620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1" name="Google Shape;1621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2" name="Google Shape;1622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623" name="Google Shape;1623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24" name="Google Shape;1624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5" name="Google Shape;1625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6" name="Google Shape;1626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7" name="Google Shape;1627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8" name="Google Shape;1628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29" name="Google Shape;1629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630" name="Google Shape;1630;p31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631" name="Google Shape;1631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32" name="Google Shape;1632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33" name="Google Shape;1633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34" name="Google Shape;1634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35" name="Google Shape;1635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36" name="Google Shape;1636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37" name="Google Shape;1637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638" name="Google Shape;1638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39" name="Google Shape;1639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0" name="Google Shape;1640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1" name="Google Shape;1641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2" name="Google Shape;1642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3" name="Google Shape;1643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4" name="Google Shape;1644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645" name="Google Shape;1645;p31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646" name="Google Shape;1646;p31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647" name="Google Shape;1647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48" name="Google Shape;1648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9" name="Google Shape;1649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0" name="Google Shape;1650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1" name="Google Shape;1651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2" name="Google Shape;1652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3" name="Google Shape;1653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654" name="Google Shape;1654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55" name="Google Shape;1655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6" name="Google Shape;1656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7" name="Google Shape;1657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8" name="Google Shape;1658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9" name="Google Shape;1659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0" name="Google Shape;1660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661" name="Google Shape;1661;p31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662" name="Google Shape;1662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63" name="Google Shape;1663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4" name="Google Shape;1664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5" name="Google Shape;1665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6" name="Google Shape;1666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7" name="Google Shape;1667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8" name="Google Shape;1668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669" name="Google Shape;1669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70" name="Google Shape;1670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71" name="Google Shape;1671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72" name="Google Shape;1672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73" name="Google Shape;1673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74" name="Google Shape;1674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75" name="Google Shape;1675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676" name="Google Shape;1676;p31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677" name="Google Shape;1677;p31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8" name="Google Shape;1678;p31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9" name="Google Shape;1679;p31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0" name="Google Shape;1680;p31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1" name="Google Shape;1681;p31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2" name="Google Shape;1682;p31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683" name="Google Shape;1683;p31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1684" name="Google Shape;1684;p31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85" name="Google Shape;1685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8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686" name="Google Shape;1686;p31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"/>
                <a:ea typeface="Roboto"/>
                <a:cs typeface="Roboto"/>
                <a:sym typeface="Roboto"/>
              </a:rPr>
              <a:t>Acknowledgments</a:t>
            </a:r>
            <a:endParaRPr sz="1800" b="1">
              <a:solidFill>
                <a:srgbClr val="2D292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7" name="Google Shape;1687;p31"/>
          <p:cNvSpPr txBox="1"/>
          <p:nvPr/>
        </p:nvSpPr>
        <p:spPr>
          <a:xfrm>
            <a:off x="842850" y="1050863"/>
            <a:ext cx="7649700" cy="3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People And Robot Collaborative Systems (PARCS) Lab 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Xiang Zhi Tan, Assistant Professor of Computer Science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Reina Chan, PhD Student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Drake Moore, PhD Candidate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Center for STEM Education​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Claire Duggan, Executive Director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Jennifer Love, Associate Director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Ahmed Othman, Kenneth Santizo &amp; Frances Corcell, YSP Coordinators​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Nicolas Fuchs, Program Manager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Mary Howley, Administrative Officer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88" name="Google Shape;1688;p31" title="IMG_9084.gif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7350" y="375800"/>
            <a:ext cx="1525200" cy="2710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3" name="Google Shape;1693;p32" title="YSP Final Poster - Tan.pptx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662</Words>
  <Application>Microsoft Office PowerPoint</Application>
  <PresentationFormat>On-screen Show (16:9)</PresentationFormat>
  <Paragraphs>112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Roboto Bold</vt:lpstr>
      <vt:lpstr>Lato</vt:lpstr>
      <vt:lpstr>Roboto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Fuchs, Nicolas</dc:creator>
  <cp:lastModifiedBy>Fuchs, Nicolas</cp:lastModifiedBy>
  <cp:revision>2</cp:revision>
  <dcterms:modified xsi:type="dcterms:W3CDTF">2026-07-29T20:03:50Z</dcterms:modified>
</cp:coreProperties>
</file>