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20"/>
  </p:notesMasterIdLst>
  <p:sldIdLst>
    <p:sldId id="256" r:id="rId2"/>
    <p:sldId id="270" r:id="rId3"/>
    <p:sldId id="260" r:id="rId4"/>
    <p:sldId id="289" r:id="rId5"/>
    <p:sldId id="269" r:id="rId6"/>
    <p:sldId id="263" r:id="rId7"/>
    <p:sldId id="268" r:id="rId8"/>
    <p:sldId id="267" r:id="rId9"/>
    <p:sldId id="264" r:id="rId10"/>
    <p:sldId id="293" r:id="rId11"/>
    <p:sldId id="292" r:id="rId12"/>
    <p:sldId id="272" r:id="rId13"/>
    <p:sldId id="273" r:id="rId14"/>
    <p:sldId id="290" r:id="rId15"/>
    <p:sldId id="286" r:id="rId16"/>
    <p:sldId id="284" r:id="rId17"/>
    <p:sldId id="257" r:id="rId18"/>
    <p:sldId id="276" r:id="rId19"/>
  </p:sldIdLst>
  <p:sldSz cx="12192000" cy="6858000"/>
  <p:notesSz cx="6858000" cy="9144000"/>
  <p:embeddedFontLst>
    <p:embeddedFont>
      <p:font typeface="Lato" panose="020F0502020204030203" pitchFamily="34" charset="0"/>
      <p:regular r:id="rId21"/>
      <p:bold r:id="rId22"/>
      <p:italic r:id="rId23"/>
      <p:boldItalic r:id="rId24"/>
    </p:embeddedFont>
    <p:embeddedFont>
      <p:font typeface="Times" panose="02020603050405020304" pitchFamily="18" charset="0"/>
      <p:regular r:id="rId25"/>
      <p:bold r:id="rId26"/>
      <p:italic r:id="rId27"/>
      <p:boldItalic r:id="rId2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46" roundtripDataSignature="AMtx7mia8rCYjpkI6RWqK47p7+M7Ip2qK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070FF"/>
    <a:srgbClr val="FFBDBD"/>
    <a:srgbClr val="A4804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82AB8DC-1A13-0D77-FD67-25EBED9A684E}" v="2" dt="2026-07-29T01:47:35.679"/>
    <p1510:client id="{08C2D56B-2EE0-42A3-B4F2-1F997F8CB4B9}" v="2718" dt="2026-07-29T14:38:33.544"/>
    <p1510:client id="{187CF40A-804D-33D6-4F5C-D42563151288}" v="16" dt="2026-07-29T01:53:41.870"/>
    <p1510:client id="{5588845E-1500-4880-B4A5-52FC94EE4A52}" v="1" dt="2026-07-29T01:54:22.434"/>
    <p1510:client id="{7B3D9024-2441-1A32-2ABB-DAE75A538FD5}" v="74" dt="2026-07-29T02:37:26.575"/>
    <p1510:client id="{A4908396-A4E2-9967-D401-138DF4714941}" v="158" dt="2026-07-28T18:20:18.93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002" autoAdjust="0"/>
    <p:restoredTop sz="94660"/>
  </p:normalViewPr>
  <p:slideViewPr>
    <p:cSldViewPr snapToGrid="0">
      <p:cViewPr varScale="1">
        <p:scale>
          <a:sx n="84" d="100"/>
          <a:sy n="84" d="100"/>
        </p:scale>
        <p:origin x="571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46" Type="http://customschemas.google.com/relationships/presentationmetadata" Target="meta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>
                <a:highlight>
                  <a:srgbClr val="CFE2F3"/>
                </a:highlight>
              </a:rPr>
              <a:t>T</a:t>
            </a:r>
            <a:r>
              <a:rPr lang="en" sz="1100">
                <a:highlight>
                  <a:srgbClr val="CFE2F3"/>
                </a:highlight>
              </a:rPr>
              <a:t>homas feedback!</a:t>
            </a:r>
          </a:p>
          <a:p>
            <a:pPr marL="171450" lvl="0" indent="-171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en-US" sz="1100">
                <a:highlight>
                  <a:srgbClr val="CFE2F3"/>
                </a:highlight>
              </a:rPr>
              <a:t>Comparison table </a:t>
            </a:r>
            <a:r>
              <a:rPr lang="en-US" sz="1100">
                <a:highlight>
                  <a:srgbClr val="CFE2F3"/>
                </a:highlight>
                <a:sym typeface="Wingdings" panose="05000000000000000000" pitchFamily="2" charset="2"/>
              </a:rPr>
              <a:t> write what input conditions measurements were made in, be clear (e.g. talk about at gif) power level + </a:t>
            </a:r>
            <a:r>
              <a:rPr lang="en-US" sz="1100" err="1">
                <a:highlight>
                  <a:srgbClr val="CFE2F3"/>
                </a:highlight>
                <a:sym typeface="Wingdings" panose="05000000000000000000" pitchFamily="2" charset="2"/>
              </a:rPr>
              <a:t>freq</a:t>
            </a:r>
            <a:r>
              <a:rPr lang="en-US" sz="1100">
                <a:highlight>
                  <a:srgbClr val="CFE2F3"/>
                </a:highlight>
                <a:sym typeface="Wingdings" panose="05000000000000000000" pitchFamily="2" charset="2"/>
              </a:rPr>
              <a:t> range</a:t>
            </a:r>
          </a:p>
          <a:p>
            <a:pPr marL="171450" lvl="0" indent="-171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en-US" sz="1100" err="1">
                <a:highlight>
                  <a:srgbClr val="CFE2F3"/>
                </a:highlight>
                <a:sym typeface="Wingdings" panose="05000000000000000000" pitchFamily="2" charset="2"/>
              </a:rPr>
              <a:t>Fsl</a:t>
            </a:r>
            <a:r>
              <a:rPr lang="en-US" sz="1100">
                <a:highlight>
                  <a:srgbClr val="CFE2F3"/>
                </a:highlight>
                <a:sym typeface="Wingdings" panose="05000000000000000000" pitchFamily="2" charset="2"/>
              </a:rPr>
              <a:t> slide, make a stronger point of problem v solution  VERY CLEAR!!!!!</a:t>
            </a:r>
          </a:p>
          <a:p>
            <a:pPr marL="171450" lvl="0" indent="-171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en-US" sz="1100" err="1">
                <a:highlight>
                  <a:srgbClr val="CFE2F3"/>
                </a:highlight>
                <a:sym typeface="Wingdings" panose="05000000000000000000" pitchFamily="2" charset="2"/>
              </a:rPr>
              <a:t>Fsl</a:t>
            </a:r>
            <a:r>
              <a:rPr lang="en-US" sz="1100">
                <a:highlight>
                  <a:srgbClr val="CFE2F3"/>
                </a:highlight>
                <a:sym typeface="Wingdings" panose="05000000000000000000" pitchFamily="2" charset="2"/>
              </a:rPr>
              <a:t> isn’t in everything</a:t>
            </a:r>
          </a:p>
          <a:p>
            <a:pPr marL="171450" lvl="0" indent="-171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r>
              <a:rPr lang="en-US" sz="1100">
                <a:highlight>
                  <a:srgbClr val="CFE2F3"/>
                </a:highlight>
                <a:sym typeface="Wingdings" panose="05000000000000000000" pitchFamily="2" charset="2"/>
              </a:rPr>
              <a:t>Check citations </a:t>
            </a:r>
          </a:p>
          <a:p>
            <a:pPr marL="171450" lvl="0" indent="-171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 pitchFamily="34" charset="0"/>
              <a:buChar char="•"/>
            </a:pPr>
            <a:endParaRPr lang="en-US" sz="1100">
              <a:highlight>
                <a:srgbClr val="CFE2F3"/>
              </a:highlight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>
          <a:extLst>
            <a:ext uri="{FF2B5EF4-FFF2-40B4-BE49-F238E27FC236}">
              <a16:creationId xmlns:a16="http://schemas.microsoft.com/office/drawing/2014/main" id="{D09A7884-C777-DCCE-746A-418EE99FCD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633f61b1b3_0_6:notes">
            <a:extLst>
              <a:ext uri="{FF2B5EF4-FFF2-40B4-BE49-F238E27FC236}">
                <a16:creationId xmlns:a16="http://schemas.microsoft.com/office/drawing/2014/main" id="{8FD20451-0498-6306-E5AB-46E0FCC74E4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6" name="Google Shape;106;g3633f61b1b3_0_6:notes">
            <a:extLst>
              <a:ext uri="{FF2B5EF4-FFF2-40B4-BE49-F238E27FC236}">
                <a16:creationId xmlns:a16="http://schemas.microsoft.com/office/drawing/2014/main" id="{4755F7FE-B121-6998-6783-B873A9E232E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100" b="1">
                <a:solidFill>
                  <a:srgbClr val="FF0000"/>
                </a:solidFill>
                <a:highlight>
                  <a:srgbClr val="FFFF00"/>
                </a:highlight>
              </a:rPr>
              <a:t>Need to fix 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100"/>
          </a:p>
        </p:txBody>
      </p:sp>
    </p:spTree>
    <p:extLst>
      <p:ext uri="{BB962C8B-B14F-4D97-AF65-F5344CB8AC3E}">
        <p14:creationId xmlns:p14="http://schemas.microsoft.com/office/powerpoint/2010/main" val="23756818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>
          <a:extLst>
            <a:ext uri="{FF2B5EF4-FFF2-40B4-BE49-F238E27FC236}">
              <a16:creationId xmlns:a16="http://schemas.microsoft.com/office/drawing/2014/main" id="{32782DDE-7719-D4F1-D7B9-A7C5B8EB12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633f61b1b3_0_6:notes">
            <a:extLst>
              <a:ext uri="{FF2B5EF4-FFF2-40B4-BE49-F238E27FC236}">
                <a16:creationId xmlns:a16="http://schemas.microsoft.com/office/drawing/2014/main" id="{213EA962-B1CE-535B-38E4-3593717C1BF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6" name="Google Shape;106;g3633f61b1b3_0_6:notes">
            <a:extLst>
              <a:ext uri="{FF2B5EF4-FFF2-40B4-BE49-F238E27FC236}">
                <a16:creationId xmlns:a16="http://schemas.microsoft.com/office/drawing/2014/main" id="{4922FE8C-30F5-1215-76BC-385956896F9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100" b="1">
                <a:solidFill>
                  <a:srgbClr val="FF0000"/>
                </a:solidFill>
                <a:highlight>
                  <a:srgbClr val="FFFF00"/>
                </a:highlight>
              </a:rPr>
              <a:t>Need to fix 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100"/>
          </a:p>
        </p:txBody>
      </p:sp>
    </p:spTree>
    <p:extLst>
      <p:ext uri="{BB962C8B-B14F-4D97-AF65-F5344CB8AC3E}">
        <p14:creationId xmlns:p14="http://schemas.microsoft.com/office/powerpoint/2010/main" val="261552796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>
          <a:extLst>
            <a:ext uri="{FF2B5EF4-FFF2-40B4-BE49-F238E27FC236}">
              <a16:creationId xmlns:a16="http://schemas.microsoft.com/office/drawing/2014/main" id="{1A9578BA-F67A-1F72-132F-299A2517CA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633f61b1b3_0_6:notes">
            <a:extLst>
              <a:ext uri="{FF2B5EF4-FFF2-40B4-BE49-F238E27FC236}">
                <a16:creationId xmlns:a16="http://schemas.microsoft.com/office/drawing/2014/main" id="{CF8AC84D-B353-8904-D40C-B7DF9C2A32F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6" name="Google Shape;106;g3633f61b1b3_0_6:notes">
            <a:extLst>
              <a:ext uri="{FF2B5EF4-FFF2-40B4-BE49-F238E27FC236}">
                <a16:creationId xmlns:a16="http://schemas.microsoft.com/office/drawing/2014/main" id="{64600F21-A647-61FA-3877-CD9D46CBE61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100"/>
          </a:p>
        </p:txBody>
      </p:sp>
    </p:spTree>
    <p:extLst>
      <p:ext uri="{BB962C8B-B14F-4D97-AF65-F5344CB8AC3E}">
        <p14:creationId xmlns:p14="http://schemas.microsoft.com/office/powerpoint/2010/main" val="39697537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>
          <a:extLst>
            <a:ext uri="{FF2B5EF4-FFF2-40B4-BE49-F238E27FC236}">
              <a16:creationId xmlns:a16="http://schemas.microsoft.com/office/drawing/2014/main" id="{43FA0295-A14B-5602-5594-677BC0DB1A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633f61b1b3_0_6:notes">
            <a:extLst>
              <a:ext uri="{FF2B5EF4-FFF2-40B4-BE49-F238E27FC236}">
                <a16:creationId xmlns:a16="http://schemas.microsoft.com/office/drawing/2014/main" id="{BE33C5FA-CB3A-E0CA-7B3A-3396489C19B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6" name="Google Shape;106;g3633f61b1b3_0_6:notes">
            <a:extLst>
              <a:ext uri="{FF2B5EF4-FFF2-40B4-BE49-F238E27FC236}">
                <a16:creationId xmlns:a16="http://schemas.microsoft.com/office/drawing/2014/main" id="{B4ECA6F4-2BAC-A486-FDD2-E02CB835969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100" b="1"/>
              <a:t>Fix formatting</a:t>
            </a:r>
            <a:endParaRPr sz="1100" b="1"/>
          </a:p>
        </p:txBody>
      </p:sp>
    </p:spTree>
    <p:extLst>
      <p:ext uri="{BB962C8B-B14F-4D97-AF65-F5344CB8AC3E}">
        <p14:creationId xmlns:p14="http://schemas.microsoft.com/office/powerpoint/2010/main" val="316289328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>
          <a:extLst>
            <a:ext uri="{FF2B5EF4-FFF2-40B4-BE49-F238E27FC236}">
              <a16:creationId xmlns:a16="http://schemas.microsoft.com/office/drawing/2014/main" id="{96FFEF07-7DF2-725E-5A93-522903379D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633f61b1b3_0_6:notes">
            <a:extLst>
              <a:ext uri="{FF2B5EF4-FFF2-40B4-BE49-F238E27FC236}">
                <a16:creationId xmlns:a16="http://schemas.microsoft.com/office/drawing/2014/main" id="{AB576249-6FBC-9862-7942-C5AB0669A81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6" name="Google Shape;106;g3633f61b1b3_0_6:notes">
            <a:extLst>
              <a:ext uri="{FF2B5EF4-FFF2-40B4-BE49-F238E27FC236}">
                <a16:creationId xmlns:a16="http://schemas.microsoft.com/office/drawing/2014/main" id="{F4073F3A-D529-FEFC-792A-159555A02F0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100"/>
          </a:p>
        </p:txBody>
      </p:sp>
    </p:spTree>
    <p:extLst>
      <p:ext uri="{BB962C8B-B14F-4D97-AF65-F5344CB8AC3E}">
        <p14:creationId xmlns:p14="http://schemas.microsoft.com/office/powerpoint/2010/main" val="309886243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>
          <a:extLst>
            <a:ext uri="{FF2B5EF4-FFF2-40B4-BE49-F238E27FC236}">
              <a16:creationId xmlns:a16="http://schemas.microsoft.com/office/drawing/2014/main" id="{92877E20-77F7-35D8-2853-11E4BE82DD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633f61b1b3_0_6:notes">
            <a:extLst>
              <a:ext uri="{FF2B5EF4-FFF2-40B4-BE49-F238E27FC236}">
                <a16:creationId xmlns:a16="http://schemas.microsoft.com/office/drawing/2014/main" id="{FD8340BE-FCE4-6D02-B608-D4CCD0BEED6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6" name="Google Shape;106;g3633f61b1b3_0_6:notes">
            <a:extLst>
              <a:ext uri="{FF2B5EF4-FFF2-40B4-BE49-F238E27FC236}">
                <a16:creationId xmlns:a16="http://schemas.microsoft.com/office/drawing/2014/main" id="{64BE3688-EA7D-0F00-852B-0AACB1A0626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100"/>
          </a:p>
        </p:txBody>
      </p:sp>
    </p:spTree>
    <p:extLst>
      <p:ext uri="{BB962C8B-B14F-4D97-AF65-F5344CB8AC3E}">
        <p14:creationId xmlns:p14="http://schemas.microsoft.com/office/powerpoint/2010/main" val="334054037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>
          <a:extLst>
            <a:ext uri="{FF2B5EF4-FFF2-40B4-BE49-F238E27FC236}">
              <a16:creationId xmlns:a16="http://schemas.microsoft.com/office/drawing/2014/main" id="{7E925DB4-3E77-7B41-096A-C2783E989A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633f61b1b3_0_6:notes">
            <a:extLst>
              <a:ext uri="{FF2B5EF4-FFF2-40B4-BE49-F238E27FC236}">
                <a16:creationId xmlns:a16="http://schemas.microsoft.com/office/drawing/2014/main" id="{1C8D37AC-9271-F7BE-5A3C-749E791D419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6" name="Google Shape;106;g3633f61b1b3_0_6:notes">
            <a:extLst>
              <a:ext uri="{FF2B5EF4-FFF2-40B4-BE49-F238E27FC236}">
                <a16:creationId xmlns:a16="http://schemas.microsoft.com/office/drawing/2014/main" id="{14ACDB07-28C0-CA51-A21B-83E056FC5A0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100"/>
          </a:p>
        </p:txBody>
      </p:sp>
    </p:spTree>
    <p:extLst>
      <p:ext uri="{BB962C8B-B14F-4D97-AF65-F5344CB8AC3E}">
        <p14:creationId xmlns:p14="http://schemas.microsoft.com/office/powerpoint/2010/main" val="411423010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633f61b1b3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6" name="Google Shape;106;g3633f61b1b3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10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>
          <a:extLst>
            <a:ext uri="{FF2B5EF4-FFF2-40B4-BE49-F238E27FC236}">
              <a16:creationId xmlns:a16="http://schemas.microsoft.com/office/drawing/2014/main" id="{2AB1D779-4AAA-91C5-5918-98F9A2DDBB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633f61b1b3_0_6:notes">
            <a:extLst>
              <a:ext uri="{FF2B5EF4-FFF2-40B4-BE49-F238E27FC236}">
                <a16:creationId xmlns:a16="http://schemas.microsoft.com/office/drawing/2014/main" id="{8A287B32-772B-4DDA-BB38-74FC2A3A2D5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6" name="Google Shape;106;g3633f61b1b3_0_6:notes">
            <a:extLst>
              <a:ext uri="{FF2B5EF4-FFF2-40B4-BE49-F238E27FC236}">
                <a16:creationId xmlns:a16="http://schemas.microsoft.com/office/drawing/2014/main" id="{FAB5DBB1-B1A0-56BD-F0BD-1807E7A99C1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100"/>
          </a:p>
        </p:txBody>
      </p:sp>
    </p:spTree>
    <p:extLst>
      <p:ext uri="{BB962C8B-B14F-4D97-AF65-F5344CB8AC3E}">
        <p14:creationId xmlns:p14="http://schemas.microsoft.com/office/powerpoint/2010/main" val="2097144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>
          <a:extLst>
            <a:ext uri="{FF2B5EF4-FFF2-40B4-BE49-F238E27FC236}">
              <a16:creationId xmlns:a16="http://schemas.microsoft.com/office/drawing/2014/main" id="{EE1591AB-3445-9A54-CB3E-D86A56C79A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633f61b1b3_0_6:notes">
            <a:extLst>
              <a:ext uri="{FF2B5EF4-FFF2-40B4-BE49-F238E27FC236}">
                <a16:creationId xmlns:a16="http://schemas.microsoft.com/office/drawing/2014/main" id="{1023239C-7B5D-24F3-B410-018CA384C7D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6" name="Google Shape;106;g3633f61b1b3_0_6:notes">
            <a:extLst>
              <a:ext uri="{FF2B5EF4-FFF2-40B4-BE49-F238E27FC236}">
                <a16:creationId xmlns:a16="http://schemas.microsoft.com/office/drawing/2014/main" id="{D604289C-21E7-30E9-1EA1-C4EDB6C2EC4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100"/>
          </a:p>
        </p:txBody>
      </p:sp>
    </p:spTree>
    <p:extLst>
      <p:ext uri="{BB962C8B-B14F-4D97-AF65-F5344CB8AC3E}">
        <p14:creationId xmlns:p14="http://schemas.microsoft.com/office/powerpoint/2010/main" val="30360956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>
          <a:extLst>
            <a:ext uri="{FF2B5EF4-FFF2-40B4-BE49-F238E27FC236}">
              <a16:creationId xmlns:a16="http://schemas.microsoft.com/office/drawing/2014/main" id="{CC730770-38DD-F804-17C1-5E1F21CE9E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633f61b1b3_0_6:notes">
            <a:extLst>
              <a:ext uri="{FF2B5EF4-FFF2-40B4-BE49-F238E27FC236}">
                <a16:creationId xmlns:a16="http://schemas.microsoft.com/office/drawing/2014/main" id="{EBCAAE69-CEE7-AB11-2FDE-F61493F295B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6" name="Google Shape;106;g3633f61b1b3_0_6:notes">
            <a:extLst>
              <a:ext uri="{FF2B5EF4-FFF2-40B4-BE49-F238E27FC236}">
                <a16:creationId xmlns:a16="http://schemas.microsoft.com/office/drawing/2014/main" id="{5054E263-3942-C4D3-1DB5-309A9743934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100"/>
              <a:t>https://dbabsorber.com/blogs/blog/radio-frequency-jamming-communication-networks?srsltid=AfmBOoo_7cMB2O3kYd9-MVXvkiuCjfiHsQVxnkYnDZZNA174u4RvynbG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en-US" sz="1100"/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US" sz="1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Wi-Fi, cellular networks, GPS, Bluetooth</a:t>
            </a:r>
            <a:endParaRPr lang="en-US" sz="1100">
              <a:solidFill>
                <a:schemeClr val="dk1"/>
              </a:solidFill>
              <a:latin typeface="Times New Roman"/>
              <a:ea typeface="Times New Roman"/>
              <a:cs typeface="Times New Roman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en-US" sz="110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100"/>
          </a:p>
        </p:txBody>
      </p:sp>
    </p:spTree>
    <p:extLst>
      <p:ext uri="{BB962C8B-B14F-4D97-AF65-F5344CB8AC3E}">
        <p14:creationId xmlns:p14="http://schemas.microsoft.com/office/powerpoint/2010/main" val="39325074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>
          <a:extLst>
            <a:ext uri="{FF2B5EF4-FFF2-40B4-BE49-F238E27FC236}">
              <a16:creationId xmlns:a16="http://schemas.microsoft.com/office/drawing/2014/main" id="{7AD25D5D-8CBF-6CD5-5EB6-2EBC1190F2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633f61b1b3_0_6:notes">
            <a:extLst>
              <a:ext uri="{FF2B5EF4-FFF2-40B4-BE49-F238E27FC236}">
                <a16:creationId xmlns:a16="http://schemas.microsoft.com/office/drawing/2014/main" id="{13FB7A4D-FF02-947C-A9A9-3C5DD53ED08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6" name="Google Shape;106;g3633f61b1b3_0_6:notes">
            <a:extLst>
              <a:ext uri="{FF2B5EF4-FFF2-40B4-BE49-F238E27FC236}">
                <a16:creationId xmlns:a16="http://schemas.microsoft.com/office/drawing/2014/main" id="{22A90FEA-C2CD-2462-9053-910DF1155F4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indent="-342900" algn="just">
              <a:buSzPts val="2500"/>
              <a:buFont typeface="Arial" panose="020B0604020202020204" pitchFamily="34" charset="0"/>
              <a:buChar char="•"/>
            </a:pPr>
            <a:r>
              <a:rPr lang="en-US" sz="110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RF front-end circuits process wireless signals before digital processing. </a:t>
            </a:r>
          </a:p>
          <a:p>
            <a:pPr marL="342900" indent="-342900" algn="just">
              <a:buSzPts val="2500"/>
              <a:buFont typeface="Arial" panose="020B0604020202020204" pitchFamily="34" charset="0"/>
              <a:buChar char="•"/>
            </a:pPr>
            <a:r>
              <a:rPr lang="en-US" sz="110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Growing RF interference degrades receiver sensitivity and signal quality</a:t>
            </a:r>
            <a:endParaRPr lang="en-US" sz="11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SzPts val="2500"/>
              <a:buFont typeface="Arial" panose="020B0604020202020204" pitchFamily="34" charset="0"/>
              <a:buChar char="•"/>
            </a:pPr>
            <a:r>
              <a:rPr lang="en-US" sz="110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FSLs selectively suppress interference while preserving desired signals. </a:t>
            </a:r>
            <a:endParaRPr lang="en-US" sz="11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SzPts val="2500"/>
              <a:buFont typeface="Arial" panose="020B0604020202020204" pitchFamily="34" charset="0"/>
              <a:buChar char="•"/>
            </a:pPr>
            <a:r>
              <a:rPr lang="en-US" sz="110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Precise FSL tuning maximizes interference rejection and receiver performance. </a:t>
            </a:r>
            <a:endParaRPr lang="en-US" sz="11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SzPts val="2500"/>
              <a:buFont typeface="Arial" panose="020B0604020202020204" pitchFamily="34" charset="0"/>
              <a:buChar char="•"/>
            </a:pPr>
            <a:r>
              <a:rPr lang="en-US" sz="110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Automated calibration replaces manual tuning with faster, more accurate optimization.</a:t>
            </a:r>
          </a:p>
          <a:p>
            <a:pPr marL="342900" indent="-342900" algn="just">
              <a:buSzPts val="2500"/>
              <a:buFont typeface="Arial" panose="020B0604020202020204" pitchFamily="34" charset="0"/>
              <a:buChar char="•"/>
            </a:pPr>
            <a:endParaRPr lang="en-US" sz="110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SzPts val="2500"/>
              <a:buFont typeface="Arial" panose="020B0604020202020204" pitchFamily="34" charset="0"/>
              <a:buChar char="•"/>
            </a:pPr>
            <a:endParaRPr lang="en-US" sz="110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SzPts val="2500"/>
              <a:buFont typeface="Arial" panose="020B0604020202020204" pitchFamily="34" charset="0"/>
              <a:buChar char="•"/>
            </a:pPr>
            <a:r>
              <a:rPr lang="en-US" sz="1100" b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MAKE SURE TO TALK ABOUT THE POINT OF THE PROJECT HERE</a:t>
            </a:r>
            <a:endParaRPr lang="en-US" sz="11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66770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>
          <a:extLst>
            <a:ext uri="{FF2B5EF4-FFF2-40B4-BE49-F238E27FC236}">
              <a16:creationId xmlns:a16="http://schemas.microsoft.com/office/drawing/2014/main" id="{8F9E47FE-F2E9-9EE3-49EE-346B0A7877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633f61b1b3_0_6:notes">
            <a:extLst>
              <a:ext uri="{FF2B5EF4-FFF2-40B4-BE49-F238E27FC236}">
                <a16:creationId xmlns:a16="http://schemas.microsoft.com/office/drawing/2014/main" id="{6F1B01D4-078C-CC6F-D50C-C6EEF0AEDEB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6" name="Google Shape;106;g3633f61b1b3_0_6:notes">
            <a:extLst>
              <a:ext uri="{FF2B5EF4-FFF2-40B4-BE49-F238E27FC236}">
                <a16:creationId xmlns:a16="http://schemas.microsoft.com/office/drawing/2014/main" id="{91FF05A4-EB64-DB85-CAF4-17EB2B40C6A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100"/>
          </a:p>
        </p:txBody>
      </p:sp>
    </p:spTree>
    <p:extLst>
      <p:ext uri="{BB962C8B-B14F-4D97-AF65-F5344CB8AC3E}">
        <p14:creationId xmlns:p14="http://schemas.microsoft.com/office/powerpoint/2010/main" val="32994056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>
          <a:extLst>
            <a:ext uri="{FF2B5EF4-FFF2-40B4-BE49-F238E27FC236}">
              <a16:creationId xmlns:a16="http://schemas.microsoft.com/office/drawing/2014/main" id="{6D83A2A4-595A-2B8B-6AC4-4800E5EAA9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633f61b1b3_0_6:notes">
            <a:extLst>
              <a:ext uri="{FF2B5EF4-FFF2-40B4-BE49-F238E27FC236}">
                <a16:creationId xmlns:a16="http://schemas.microsoft.com/office/drawing/2014/main" id="{DBAF3E37-1970-2E65-B8FF-78E3342D0E5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6" name="Google Shape;106;g3633f61b1b3_0_6:notes">
            <a:extLst>
              <a:ext uri="{FF2B5EF4-FFF2-40B4-BE49-F238E27FC236}">
                <a16:creationId xmlns:a16="http://schemas.microsoft.com/office/drawing/2014/main" id="{52B5E9B9-E918-AE82-D8AD-D07C246751F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100"/>
          </a:p>
        </p:txBody>
      </p:sp>
    </p:spTree>
    <p:extLst>
      <p:ext uri="{BB962C8B-B14F-4D97-AF65-F5344CB8AC3E}">
        <p14:creationId xmlns:p14="http://schemas.microsoft.com/office/powerpoint/2010/main" val="34858232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>
          <a:extLst>
            <a:ext uri="{FF2B5EF4-FFF2-40B4-BE49-F238E27FC236}">
              <a16:creationId xmlns:a16="http://schemas.microsoft.com/office/drawing/2014/main" id="{C3947D66-7F3F-E39A-AB7C-1CD04AF78E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633f61b1b3_0_6:notes">
            <a:extLst>
              <a:ext uri="{FF2B5EF4-FFF2-40B4-BE49-F238E27FC236}">
                <a16:creationId xmlns:a16="http://schemas.microsoft.com/office/drawing/2014/main" id="{AC093EF2-D513-330A-D6C3-AD2F8AC917F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6" name="Google Shape;106;g3633f61b1b3_0_6:notes">
            <a:extLst>
              <a:ext uri="{FF2B5EF4-FFF2-40B4-BE49-F238E27FC236}">
                <a16:creationId xmlns:a16="http://schemas.microsoft.com/office/drawing/2014/main" id="{07065D92-EF16-E8DA-867C-867E30F5BFA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100"/>
          </a:p>
        </p:txBody>
      </p:sp>
    </p:spTree>
    <p:extLst>
      <p:ext uri="{BB962C8B-B14F-4D97-AF65-F5344CB8AC3E}">
        <p14:creationId xmlns:p14="http://schemas.microsoft.com/office/powerpoint/2010/main" val="2016901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>
          <a:extLst>
            <a:ext uri="{FF2B5EF4-FFF2-40B4-BE49-F238E27FC236}">
              <a16:creationId xmlns:a16="http://schemas.microsoft.com/office/drawing/2014/main" id="{74AA5487-2183-8F79-E1D2-3AE06DD470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633f61b1b3_0_6:notes">
            <a:extLst>
              <a:ext uri="{FF2B5EF4-FFF2-40B4-BE49-F238E27FC236}">
                <a16:creationId xmlns:a16="http://schemas.microsoft.com/office/drawing/2014/main" id="{4FA5CF68-437F-978E-B141-BC34512CA3B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6" name="Google Shape;106;g3633f61b1b3_0_6:notes">
            <a:extLst>
              <a:ext uri="{FF2B5EF4-FFF2-40B4-BE49-F238E27FC236}">
                <a16:creationId xmlns:a16="http://schemas.microsoft.com/office/drawing/2014/main" id="{B60A5D0E-BFE2-F214-B54A-93BECC3759C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100"/>
          </a:p>
        </p:txBody>
      </p:sp>
    </p:spTree>
    <p:extLst>
      <p:ext uri="{BB962C8B-B14F-4D97-AF65-F5344CB8AC3E}">
        <p14:creationId xmlns:p14="http://schemas.microsoft.com/office/powerpoint/2010/main" val="7570979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>
          <a:extLst>
            <a:ext uri="{FF2B5EF4-FFF2-40B4-BE49-F238E27FC236}">
              <a16:creationId xmlns:a16="http://schemas.microsoft.com/office/drawing/2014/main" id="{A3C0F87B-B59E-F66E-96AE-E4DFF2E492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633f61b1b3_0_6:notes">
            <a:extLst>
              <a:ext uri="{FF2B5EF4-FFF2-40B4-BE49-F238E27FC236}">
                <a16:creationId xmlns:a16="http://schemas.microsoft.com/office/drawing/2014/main" id="{06DEA50B-8205-2DD3-AEF3-484376F5CC1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6" name="Google Shape;106;g3633f61b1b3_0_6:notes">
            <a:extLst>
              <a:ext uri="{FF2B5EF4-FFF2-40B4-BE49-F238E27FC236}">
                <a16:creationId xmlns:a16="http://schemas.microsoft.com/office/drawing/2014/main" id="{C1CDF440-71F1-B80B-45A7-BDA8C397F4F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US" sz="1100" b="1">
                <a:solidFill>
                  <a:srgbClr val="FF0000"/>
                </a:solidFill>
                <a:highlight>
                  <a:srgbClr val="FFFF00"/>
                </a:highlight>
              </a:rPr>
              <a:t>Need to fix 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100"/>
          </a:p>
        </p:txBody>
      </p:sp>
    </p:spTree>
    <p:extLst>
      <p:ext uri="{BB962C8B-B14F-4D97-AF65-F5344CB8AC3E}">
        <p14:creationId xmlns:p14="http://schemas.microsoft.com/office/powerpoint/2010/main" val="16236618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7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7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3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36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3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3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37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37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3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3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3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2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2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30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30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575"/>
              </a:buClr>
              <a:buSzPts val="2400"/>
              <a:buNone/>
              <a:defRPr sz="2400">
                <a:solidFill>
                  <a:srgbClr val="757575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2000"/>
              <a:buNone/>
              <a:defRPr sz="2000">
                <a:solidFill>
                  <a:srgbClr val="757575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 sz="1800">
                <a:solidFill>
                  <a:srgbClr val="757575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9pPr>
          </a:lstStyle>
          <a:p>
            <a:endParaRPr/>
          </a:p>
        </p:txBody>
      </p:sp>
      <p:sp>
        <p:nvSpPr>
          <p:cNvPr id="34" name="Google Shape;34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3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3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31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32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32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7" name="Google Shape;47;p32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" name="Google Shape;48;p32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9" name="Google Shape;49;p32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" name="Google Shape;50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3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3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34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34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3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35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35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 sz="4400" b="0" i="0" u="none" strike="noStrike" cap="non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2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100">
        <p:fade thruBlk="1"/>
      </p:transition>
    </mc:Choice>
    <mc:Fallback xmlns="">
      <p:transition>
        <p:fade thruBlk="1"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jpe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11" Type="http://schemas.openxmlformats.org/officeDocument/2006/relationships/image" Target="../media/image9.jpeg"/><Relationship Id="rId5" Type="http://schemas.openxmlformats.org/officeDocument/2006/relationships/image" Target="../media/image3.jpeg"/><Relationship Id="rId10" Type="http://schemas.openxmlformats.org/officeDocument/2006/relationships/image" Target="../media/image8.png"/><Relationship Id="rId4" Type="http://schemas.openxmlformats.org/officeDocument/2006/relationships/image" Target="../media/image2.jpe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13.jpe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15.png"/><Relationship Id="rId10" Type="http://schemas.openxmlformats.org/officeDocument/2006/relationships/image" Target="../media/image41.jpeg"/><Relationship Id="rId4" Type="http://schemas.openxmlformats.org/officeDocument/2006/relationships/image" Target="../media/image14.png"/><Relationship Id="rId9" Type="http://schemas.openxmlformats.org/officeDocument/2006/relationships/image" Target="../media/image4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jpe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4" Type="http://schemas.openxmlformats.org/officeDocument/2006/relationships/image" Target="../media/image47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jpeg"/><Relationship Id="rId9" Type="http://schemas.openxmlformats.org/officeDocument/2006/relationships/image" Target="../media/image18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3.jpe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6.gif"/><Relationship Id="rId7" Type="http://schemas.openxmlformats.org/officeDocument/2006/relationships/image" Target="../media/image2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5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3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4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"/>
          <p:cNvSpPr txBox="1">
            <a:spLocks noGrp="1"/>
          </p:cNvSpPr>
          <p:nvPr>
            <p:ph type="ctrTitle"/>
          </p:nvPr>
        </p:nvSpPr>
        <p:spPr>
          <a:xfrm>
            <a:off x="184500" y="1586925"/>
            <a:ext cx="8890800" cy="17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50"/>
              <a:buFont typeface="Arial"/>
              <a:buNone/>
            </a:pPr>
            <a:r>
              <a:rPr lang="en-US" sz="3700">
                <a:solidFill>
                  <a:srgbClr val="222222"/>
                </a:solidFill>
                <a:latin typeface="Times New Roman" panose="02020603050405020304" pitchFamily="18" charset="0"/>
                <a:ea typeface="Times"/>
                <a:cs typeface="Times New Roman" panose="02020603050405020304" pitchFamily="18" charset="0"/>
                <a:sym typeface="Times"/>
              </a:rPr>
              <a:t>Interference Signal Power Monitoring within Front-End Circuits of Wireless Receivers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50"/>
              <a:buFont typeface="Arial"/>
              <a:buNone/>
            </a:pPr>
            <a:endParaRPr lang="en-US" sz="3700">
              <a:solidFill>
                <a:srgbClr val="222222"/>
              </a:solidFill>
              <a:latin typeface="Times New Roman" panose="02020603050405020304" pitchFamily="18" charset="0"/>
              <a:ea typeface="Times"/>
              <a:cs typeface="Times New Roman" panose="02020603050405020304" pitchFamily="18" charset="0"/>
              <a:sym typeface="Times"/>
            </a:endParaRPr>
          </a:p>
        </p:txBody>
      </p:sp>
      <p:pic>
        <p:nvPicPr>
          <p:cNvPr id="89" name="Google Shape;89;p1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47468" y="97368"/>
            <a:ext cx="663833" cy="663833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"/>
          <p:cNvSpPr/>
          <p:nvPr/>
        </p:nvSpPr>
        <p:spPr>
          <a:xfrm>
            <a:off x="18000" y="5873575"/>
            <a:ext cx="12170400" cy="984300"/>
          </a:xfrm>
          <a:prstGeom prst="rect">
            <a:avLst/>
          </a:prstGeom>
          <a:solidFill>
            <a:srgbClr val="C8102E"/>
          </a:solidFill>
          <a:ln w="9525" cap="flat" cmpd="sng">
            <a:solidFill>
              <a:srgbClr val="C8102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1"/>
          <p:cNvSpPr/>
          <p:nvPr/>
        </p:nvSpPr>
        <p:spPr>
          <a:xfrm flipH="1">
            <a:off x="-3600" y="2362033"/>
            <a:ext cx="12192000" cy="3511600"/>
          </a:xfrm>
          <a:prstGeom prst="rtTriangle">
            <a:avLst/>
          </a:prstGeom>
          <a:solidFill>
            <a:srgbClr val="C8102E"/>
          </a:solidFill>
          <a:ln w="9525" cap="flat" cmpd="sng">
            <a:solidFill>
              <a:srgbClr val="C8102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1"/>
          <p:cNvSpPr txBox="1">
            <a:spLocks noGrp="1"/>
          </p:cNvSpPr>
          <p:nvPr>
            <p:ph type="subTitle" idx="1"/>
          </p:nvPr>
        </p:nvSpPr>
        <p:spPr>
          <a:xfrm>
            <a:off x="3221700" y="4878793"/>
            <a:ext cx="8964900" cy="18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r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3"/>
              <a:buFont typeface="Arial"/>
              <a:buNone/>
            </a:pPr>
            <a:r>
              <a:rPr lang="en-US" sz="1771" b="1">
                <a:solidFill>
                  <a:srgbClr val="FFFFFF"/>
                </a:solidFill>
                <a:latin typeface="Times New Roman" panose="02020603050405020304" pitchFamily="18" charset="0"/>
                <a:ea typeface="Times"/>
                <a:cs typeface="Times New Roman" panose="02020603050405020304" pitchFamily="18" charset="0"/>
                <a:sym typeface="Times"/>
              </a:rPr>
              <a:t>Angela Wang, YSP Student, </a:t>
            </a:r>
            <a:r>
              <a:rPr lang="en-US" sz="1771" b="1" i="1">
                <a:solidFill>
                  <a:srgbClr val="FFFFFF"/>
                </a:solidFill>
                <a:latin typeface="Times New Roman" panose="02020603050405020304" pitchFamily="18" charset="0"/>
                <a:ea typeface="Times"/>
                <a:cs typeface="Times New Roman" panose="02020603050405020304" pitchFamily="18" charset="0"/>
                <a:sym typeface="Times"/>
              </a:rPr>
              <a:t>Needham High School</a:t>
            </a:r>
            <a:endParaRPr lang="en-US" sz="1771" b="1" i="1" u="none" strike="noStrike" cap="none">
              <a:solidFill>
                <a:srgbClr val="FFFFFF"/>
              </a:solidFill>
              <a:latin typeface="Times New Roman" panose="02020603050405020304" pitchFamily="18" charset="0"/>
              <a:ea typeface="Times"/>
              <a:cs typeface="Times New Roman" panose="02020603050405020304" pitchFamily="18" charset="0"/>
              <a:sym typeface="Times"/>
            </a:endParaRPr>
          </a:p>
          <a:p>
            <a:pPr marL="0" marR="0" lvl="0" indent="0" algn="r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3"/>
              <a:buFont typeface="Arial"/>
              <a:buNone/>
            </a:pPr>
            <a:r>
              <a:rPr lang="en-US" sz="1771" b="1" err="1">
                <a:solidFill>
                  <a:srgbClr val="FFFFFF"/>
                </a:solidFill>
                <a:latin typeface="Times New Roman" panose="02020603050405020304" pitchFamily="18" charset="0"/>
                <a:ea typeface="Times"/>
                <a:cs typeface="Times New Roman" panose="02020603050405020304" pitchFamily="18" charset="0"/>
                <a:sym typeface="Times"/>
              </a:rPr>
              <a:t>Chenghao</a:t>
            </a:r>
            <a:r>
              <a:rPr lang="en-US" sz="1771" b="1">
                <a:solidFill>
                  <a:srgbClr val="FFFFFF"/>
                </a:solidFill>
                <a:latin typeface="Times New Roman" panose="02020603050405020304" pitchFamily="18" charset="0"/>
                <a:ea typeface="Times"/>
                <a:cs typeface="Times New Roman" panose="02020603050405020304" pitchFamily="18" charset="0"/>
                <a:sym typeface="Times"/>
              </a:rPr>
              <a:t> Xu, YSP Student, </a:t>
            </a:r>
            <a:r>
              <a:rPr lang="en-US" sz="1771" b="1" i="1">
                <a:solidFill>
                  <a:srgbClr val="FFFFFF"/>
                </a:solidFill>
                <a:latin typeface="Times New Roman" panose="02020603050405020304" pitchFamily="18" charset="0"/>
                <a:ea typeface="Times"/>
                <a:cs typeface="Times New Roman" panose="02020603050405020304" pitchFamily="18" charset="0"/>
                <a:sym typeface="Times"/>
              </a:rPr>
              <a:t>Massachusetts Academy of Math and Science at WPI</a:t>
            </a:r>
          </a:p>
          <a:p>
            <a:pPr marL="0" lvl="0" indent="0" algn="r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73"/>
              <a:buFont typeface="Arial"/>
              <a:buNone/>
            </a:pPr>
            <a:r>
              <a:rPr lang="en-US" sz="1771" err="1">
                <a:solidFill>
                  <a:schemeClr val="lt1"/>
                </a:solidFill>
                <a:latin typeface="Times New Roman" panose="02020603050405020304" pitchFamily="18" charset="0"/>
                <a:ea typeface="Times"/>
                <a:cs typeface="Times New Roman" panose="02020603050405020304" pitchFamily="18" charset="0"/>
                <a:sym typeface="Times"/>
              </a:rPr>
              <a:t>Yunfan</a:t>
            </a:r>
            <a:r>
              <a:rPr lang="en-US" sz="1771">
                <a:solidFill>
                  <a:schemeClr val="lt1"/>
                </a:solidFill>
                <a:latin typeface="Times New Roman" panose="02020603050405020304" pitchFamily="18" charset="0"/>
                <a:ea typeface="Times"/>
                <a:cs typeface="Times New Roman" panose="02020603050405020304" pitchFamily="18" charset="0"/>
                <a:sym typeface="Times"/>
              </a:rPr>
              <a:t> Gao, Electrical and Computer Engineering, </a:t>
            </a:r>
            <a:r>
              <a:rPr lang="en-US" sz="1771" i="1">
                <a:solidFill>
                  <a:schemeClr val="lt1"/>
                </a:solidFill>
                <a:latin typeface="Times New Roman" panose="02020603050405020304" pitchFamily="18" charset="0"/>
                <a:ea typeface="Times"/>
                <a:cs typeface="Times New Roman" panose="02020603050405020304" pitchFamily="18" charset="0"/>
                <a:sym typeface="Times"/>
              </a:rPr>
              <a:t>Northeastern University</a:t>
            </a:r>
          </a:p>
          <a:p>
            <a:pPr marL="0" lvl="0" indent="0" algn="r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73"/>
              <a:buFont typeface="Arial"/>
              <a:buNone/>
            </a:pPr>
            <a:r>
              <a:rPr lang="en-US" sz="1771" err="1">
                <a:solidFill>
                  <a:schemeClr val="lt1"/>
                </a:solidFill>
                <a:latin typeface="Times New Roman" panose="02020603050405020304" pitchFamily="18" charset="0"/>
                <a:ea typeface="Times"/>
                <a:cs typeface="Times New Roman" panose="02020603050405020304" pitchFamily="18" charset="0"/>
                <a:sym typeface="Times"/>
              </a:rPr>
              <a:t>Minghan</a:t>
            </a:r>
            <a:r>
              <a:rPr lang="en-US" sz="1771">
                <a:solidFill>
                  <a:schemeClr val="lt1"/>
                </a:solidFill>
                <a:latin typeface="Times New Roman" panose="02020603050405020304" pitchFamily="18" charset="0"/>
                <a:ea typeface="Times"/>
                <a:cs typeface="Times New Roman" panose="02020603050405020304" pitchFamily="18" charset="0"/>
                <a:sym typeface="Times"/>
              </a:rPr>
              <a:t> Liu, Electrical and Computer Engineering, </a:t>
            </a:r>
            <a:r>
              <a:rPr lang="en-US" sz="1771" i="1">
                <a:solidFill>
                  <a:schemeClr val="lt1"/>
                </a:solidFill>
                <a:latin typeface="Times New Roman" panose="02020603050405020304" pitchFamily="18" charset="0"/>
                <a:ea typeface="Times"/>
                <a:cs typeface="Times New Roman" panose="02020603050405020304" pitchFamily="18" charset="0"/>
                <a:sym typeface="Times"/>
              </a:rPr>
              <a:t>Northeastern University​</a:t>
            </a:r>
          </a:p>
          <a:p>
            <a:pPr marL="0" lvl="0" indent="0" algn="r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73"/>
              <a:buFont typeface="Arial"/>
              <a:buNone/>
            </a:pPr>
            <a:r>
              <a:rPr lang="en-US" sz="1771">
                <a:solidFill>
                  <a:schemeClr val="lt1"/>
                </a:solidFill>
                <a:latin typeface="Times New Roman" panose="02020603050405020304" pitchFamily="18" charset="0"/>
                <a:ea typeface="Times"/>
                <a:cs typeface="Times New Roman" panose="02020603050405020304" pitchFamily="18" charset="0"/>
                <a:sym typeface="Times"/>
              </a:rPr>
              <a:t>Thomas </a:t>
            </a:r>
            <a:r>
              <a:rPr lang="en-US" sz="1771" err="1">
                <a:solidFill>
                  <a:schemeClr val="lt1"/>
                </a:solidFill>
                <a:latin typeface="Times New Roman" panose="02020603050405020304" pitchFamily="18" charset="0"/>
                <a:ea typeface="Times"/>
                <a:cs typeface="Times New Roman" panose="02020603050405020304" pitchFamily="18" charset="0"/>
                <a:sym typeface="Times"/>
              </a:rPr>
              <a:t>Gourousis</a:t>
            </a:r>
            <a:r>
              <a:rPr lang="en-US" sz="1771">
                <a:solidFill>
                  <a:schemeClr val="lt1"/>
                </a:solidFill>
                <a:latin typeface="Times New Roman" panose="02020603050405020304" pitchFamily="18" charset="0"/>
                <a:ea typeface="Times"/>
                <a:cs typeface="Times New Roman" panose="02020603050405020304" pitchFamily="18" charset="0"/>
                <a:sym typeface="Times"/>
              </a:rPr>
              <a:t>, Electrical and Computer Engineering, </a:t>
            </a:r>
            <a:r>
              <a:rPr lang="en-US" sz="1771" i="1">
                <a:solidFill>
                  <a:schemeClr val="lt1"/>
                </a:solidFill>
                <a:latin typeface="Times New Roman" panose="02020603050405020304" pitchFamily="18" charset="0"/>
                <a:ea typeface="Times"/>
                <a:cs typeface="Times New Roman" panose="02020603050405020304" pitchFamily="18" charset="0"/>
                <a:sym typeface="Times"/>
              </a:rPr>
              <a:t>Northeastern University</a:t>
            </a:r>
          </a:p>
          <a:p>
            <a:pPr marL="0" marR="0" lvl="0" indent="0" algn="r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3"/>
              <a:buFont typeface="Arial"/>
              <a:buNone/>
            </a:pPr>
            <a:r>
              <a:rPr lang="en-US" sz="1771" i="0" u="none" strike="noStrike" cap="none">
                <a:solidFill>
                  <a:srgbClr val="FFFFFF"/>
                </a:solidFill>
                <a:latin typeface="Times New Roman" panose="02020603050405020304" pitchFamily="18" charset="0"/>
                <a:ea typeface="Times"/>
                <a:cs typeface="Times New Roman" panose="02020603050405020304" pitchFamily="18" charset="0"/>
                <a:sym typeface="Times"/>
              </a:rPr>
              <a:t>Professor</a:t>
            </a:r>
            <a:r>
              <a:rPr lang="en-US" sz="1771">
                <a:solidFill>
                  <a:srgbClr val="FFFFFF"/>
                </a:solidFill>
                <a:latin typeface="Times New Roman" panose="02020603050405020304" pitchFamily="18" charset="0"/>
                <a:ea typeface="Times"/>
                <a:cs typeface="Times New Roman" panose="02020603050405020304" pitchFamily="18" charset="0"/>
                <a:sym typeface="Times"/>
              </a:rPr>
              <a:t> </a:t>
            </a:r>
            <a:r>
              <a:rPr lang="en-US" sz="1771" i="0" u="none" strike="noStrike" cap="none">
                <a:solidFill>
                  <a:srgbClr val="FFFFFF"/>
                </a:solidFill>
                <a:latin typeface="Times New Roman" panose="02020603050405020304" pitchFamily="18" charset="0"/>
                <a:ea typeface="Times"/>
                <a:cs typeface="Times New Roman" panose="02020603050405020304" pitchFamily="18" charset="0"/>
                <a:sym typeface="Times"/>
              </a:rPr>
              <a:t>Marvin </a:t>
            </a:r>
            <a:r>
              <a:rPr lang="en-US" sz="1771" i="0" u="none" strike="noStrike" cap="none" err="1">
                <a:solidFill>
                  <a:srgbClr val="FFFFFF"/>
                </a:solidFill>
                <a:latin typeface="Times New Roman" panose="02020603050405020304" pitchFamily="18" charset="0"/>
                <a:ea typeface="Times"/>
                <a:cs typeface="Times New Roman" panose="02020603050405020304" pitchFamily="18" charset="0"/>
                <a:sym typeface="Times"/>
              </a:rPr>
              <a:t>Onabajo</a:t>
            </a:r>
            <a:r>
              <a:rPr lang="en-US" sz="1771" i="0" u="none" strike="noStrike" cap="none">
                <a:solidFill>
                  <a:srgbClr val="FFFFFF"/>
                </a:solidFill>
                <a:latin typeface="Times New Roman" panose="02020603050405020304" pitchFamily="18" charset="0"/>
                <a:ea typeface="Times"/>
                <a:cs typeface="Times New Roman" panose="02020603050405020304" pitchFamily="18" charset="0"/>
                <a:sym typeface="Times"/>
              </a:rPr>
              <a:t>, Electrical and Computer Engineering, </a:t>
            </a:r>
            <a:r>
              <a:rPr lang="en-US" sz="1771" i="1" u="none" strike="noStrike" cap="none">
                <a:solidFill>
                  <a:srgbClr val="FFFFFF"/>
                </a:solidFill>
                <a:latin typeface="Times New Roman" panose="02020603050405020304" pitchFamily="18" charset="0"/>
                <a:ea typeface="Times"/>
                <a:cs typeface="Times New Roman" panose="02020603050405020304" pitchFamily="18" charset="0"/>
                <a:sym typeface="Times"/>
              </a:rPr>
              <a:t>Northeastern University</a:t>
            </a:r>
            <a:r>
              <a:rPr lang="en-US" sz="1771" i="0" u="none" strike="noStrike" cap="none">
                <a:solidFill>
                  <a:srgbClr val="FFFFFF"/>
                </a:solidFill>
                <a:latin typeface="Times New Roman" panose="02020603050405020304" pitchFamily="18" charset="0"/>
                <a:ea typeface="Times"/>
                <a:cs typeface="Times New Roman" panose="02020603050405020304" pitchFamily="18" charset="0"/>
                <a:sym typeface="Times"/>
              </a:rPr>
              <a:t>​</a:t>
            </a:r>
          </a:p>
        </p:txBody>
      </p:sp>
      <p:cxnSp>
        <p:nvCxnSpPr>
          <p:cNvPr id="93" name="Google Shape;93;p1"/>
          <p:cNvCxnSpPr/>
          <p:nvPr/>
        </p:nvCxnSpPr>
        <p:spPr>
          <a:xfrm rot="10800000" flipH="1">
            <a:off x="-3600" y="846333"/>
            <a:ext cx="12192000" cy="8700"/>
          </a:xfrm>
          <a:prstGeom prst="straightConnector1">
            <a:avLst/>
          </a:prstGeom>
          <a:noFill/>
          <a:ln w="28575" cap="flat" cmpd="sng">
            <a:solidFill>
              <a:srgbClr val="A4804A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94" name="Google Shape;94;p1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3993"/>
          <a:stretch/>
        </p:blipFill>
        <p:spPr>
          <a:xfrm>
            <a:off x="10790650" y="3512376"/>
            <a:ext cx="1141275" cy="1366349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581773" y="3512363"/>
            <a:ext cx="1077015" cy="1366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308633" y="3512385"/>
            <a:ext cx="1141267" cy="1366345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"/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52800" y="97365"/>
            <a:ext cx="1413328" cy="663833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1"/>
          <p:cNvPicPr preferRelativeResize="0"/>
          <p:nvPr/>
        </p:nvPicPr>
        <p:blipFill rotWithShape="1"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78072" y="19479"/>
            <a:ext cx="826467" cy="826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1"/>
          <p:cNvPicPr preferRelativeResize="0"/>
          <p:nvPr/>
        </p:nvPicPr>
        <p:blipFill rotWithShape="1">
          <a:blip r:embed="rId9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1393" y="94469"/>
            <a:ext cx="1818822" cy="6773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1"/>
          <p:cNvPicPr preferRelativeResize="0"/>
          <p:nvPr/>
        </p:nvPicPr>
        <p:blipFill rotWithShape="1">
          <a:blip r:embed="rId10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92845" y="61227"/>
            <a:ext cx="2586455" cy="677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1" title="image370.jpg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7065140" y="3519985"/>
            <a:ext cx="1111620" cy="1366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7AFC89E-C59E-97D4-F8D0-FBA23687920C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571051" y="3519985"/>
            <a:ext cx="1111620" cy="136649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8A8A2AE-3E28-2462-4778-97B645F87D90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334"/>
          <a:stretch>
            <a:fillRect/>
          </a:stretch>
        </p:blipFill>
        <p:spPr>
          <a:xfrm>
            <a:off x="5821609" y="3519985"/>
            <a:ext cx="1111620" cy="136634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>
          <a:extLst>
            <a:ext uri="{FF2B5EF4-FFF2-40B4-BE49-F238E27FC236}">
              <a16:creationId xmlns:a16="http://schemas.microsoft.com/office/drawing/2014/main" id="{4B97F1C3-5EF9-2F4F-DD4E-137496ED4E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633f61b1b3_0_6">
            <a:extLst>
              <a:ext uri="{FF2B5EF4-FFF2-40B4-BE49-F238E27FC236}">
                <a16:creationId xmlns:a16="http://schemas.microsoft.com/office/drawing/2014/main" id="{F3144CEE-61DB-635F-B349-AC3D6743B4A4}"/>
              </a:ext>
            </a:extLst>
          </p:cNvPr>
          <p:cNvSpPr txBox="1"/>
          <p:nvPr/>
        </p:nvSpPr>
        <p:spPr>
          <a:xfrm>
            <a:off x="-28750" y="6403750"/>
            <a:ext cx="12192000" cy="4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900" b="1">
                <a:latin typeface="Times New Roman" panose="02020603050405020304" pitchFamily="18" charset="0"/>
                <a:ea typeface="Times"/>
                <a:cs typeface="Times New Roman" panose="02020603050405020304" pitchFamily="18" charset="0"/>
                <a:sym typeface="Times"/>
              </a:rPr>
              <a:t>Interference Signal Power Monitoring within Front-End Circuits of Wireless Receivers</a:t>
            </a:r>
            <a:endParaRPr sz="900" b="1">
              <a:latin typeface="Times New Roman" panose="02020603050405020304" pitchFamily="18" charset="0"/>
              <a:ea typeface="Times"/>
              <a:cs typeface="Times New Roman" panose="02020603050405020304" pitchFamily="18" charset="0"/>
              <a:sym typeface="Time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900" b="0" i="0" u="none" strike="noStrike" cap="none">
                <a:solidFill>
                  <a:srgbClr val="000000"/>
                </a:solidFill>
                <a:latin typeface="Times New Roman" panose="02020603050405020304" pitchFamily="18" charset="0"/>
                <a:ea typeface="Times"/>
                <a:cs typeface="Times New Roman" panose="02020603050405020304" pitchFamily="18" charset="0"/>
                <a:sym typeface="Times"/>
              </a:rPr>
              <a:t>Slide 10 / 14 - N</a:t>
            </a:r>
            <a:r>
              <a:rPr lang="en" sz="900">
                <a:latin typeface="Times New Roman" panose="02020603050405020304" pitchFamily="18" charset="0"/>
                <a:ea typeface="Times"/>
                <a:cs typeface="Times New Roman" panose="02020603050405020304" pitchFamily="18" charset="0"/>
                <a:sym typeface="Times"/>
              </a:rPr>
              <a:t>ortheastern University</a:t>
            </a:r>
            <a:r>
              <a:rPr lang="en" sz="900" b="0" i="0" u="none" strike="noStrike" cap="none">
                <a:solidFill>
                  <a:srgbClr val="000000"/>
                </a:solidFill>
                <a:latin typeface="Times New Roman" panose="02020603050405020304" pitchFamily="18" charset="0"/>
                <a:ea typeface="Times"/>
                <a:cs typeface="Times New Roman" panose="02020603050405020304" pitchFamily="18" charset="0"/>
                <a:sym typeface="Times"/>
              </a:rPr>
              <a:t> Young Scholars Program 202</a:t>
            </a:r>
            <a:r>
              <a:rPr lang="en" sz="900">
                <a:latin typeface="Times New Roman" panose="02020603050405020304" pitchFamily="18" charset="0"/>
                <a:ea typeface="Times"/>
                <a:cs typeface="Times New Roman" panose="02020603050405020304" pitchFamily="18" charset="0"/>
                <a:sym typeface="Times"/>
              </a:rPr>
              <a:t>6</a:t>
            </a:r>
            <a:r>
              <a:rPr lang="en" sz="900" b="0" i="0" u="none" strike="noStrike" cap="none">
                <a:solidFill>
                  <a:srgbClr val="000000"/>
                </a:solidFill>
                <a:latin typeface="Times New Roman" panose="02020603050405020304" pitchFamily="18" charset="0"/>
                <a:ea typeface="Times"/>
                <a:cs typeface="Times New Roman" panose="02020603050405020304" pitchFamily="18" charset="0"/>
                <a:sym typeface="Times"/>
              </a:rPr>
              <a:t> - July 30, 202</a:t>
            </a:r>
            <a:r>
              <a:rPr lang="en" sz="900">
                <a:latin typeface="Times New Roman" panose="02020603050405020304" pitchFamily="18" charset="0"/>
                <a:ea typeface="Times"/>
                <a:cs typeface="Times New Roman" panose="02020603050405020304" pitchFamily="18" charset="0"/>
                <a:sym typeface="Times"/>
              </a:rPr>
              <a:t>6</a:t>
            </a:r>
            <a:endParaRPr sz="933" b="0" i="0" u="none" strike="noStrike" cap="none">
              <a:solidFill>
                <a:srgbClr val="000000"/>
              </a:solidFill>
              <a:latin typeface="Times New Roman" panose="02020603050405020304" pitchFamily="18" charset="0"/>
              <a:ea typeface="Times"/>
              <a:cs typeface="Times New Roman" panose="02020603050405020304" pitchFamily="18" charset="0"/>
              <a:sym typeface="Times"/>
            </a:endParaRPr>
          </a:p>
        </p:txBody>
      </p:sp>
      <p:pic>
        <p:nvPicPr>
          <p:cNvPr id="115" name="Google Shape;115;g3633f61b1b3_0_6">
            <a:extLst>
              <a:ext uri="{FF2B5EF4-FFF2-40B4-BE49-F238E27FC236}">
                <a16:creationId xmlns:a16="http://schemas.microsoft.com/office/drawing/2014/main" id="{9E878DC6-35C9-DA9B-7E53-4B2434872568}"/>
              </a:ext>
            </a:extLst>
          </p:cNvPr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809983" y="6493459"/>
            <a:ext cx="1347636" cy="341959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g3633f61b1b3_0_6">
            <a:extLst>
              <a:ext uri="{FF2B5EF4-FFF2-40B4-BE49-F238E27FC236}">
                <a16:creationId xmlns:a16="http://schemas.microsoft.com/office/drawing/2014/main" id="{0024D862-AE10-D7E2-786C-DBA7942217C3}"/>
              </a:ext>
            </a:extLst>
          </p:cNvPr>
          <p:cNvSpPr/>
          <p:nvPr/>
        </p:nvSpPr>
        <p:spPr>
          <a:xfrm>
            <a:off x="0" y="-3625"/>
            <a:ext cx="12192000" cy="750300"/>
          </a:xfrm>
          <a:prstGeom prst="rect">
            <a:avLst/>
          </a:prstGeom>
          <a:solidFill>
            <a:srgbClr val="C8102E"/>
          </a:solidFill>
          <a:ln w="9525" cap="flat" cmpd="sng">
            <a:solidFill>
              <a:srgbClr val="C8102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9" name="Google Shape;109;g3633f61b1b3_0_6">
            <a:extLst>
              <a:ext uri="{FF2B5EF4-FFF2-40B4-BE49-F238E27FC236}">
                <a16:creationId xmlns:a16="http://schemas.microsoft.com/office/drawing/2014/main" id="{6B44E647-CC72-1A3E-AFA5-301A03545FBF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3033" y="20470"/>
            <a:ext cx="2080800" cy="672800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g3633f61b1b3_0_6">
            <a:extLst>
              <a:ext uri="{FF2B5EF4-FFF2-40B4-BE49-F238E27FC236}">
                <a16:creationId xmlns:a16="http://schemas.microsoft.com/office/drawing/2014/main" id="{2C8241E4-85F5-3EF8-A389-4AE88D5EE60F}"/>
              </a:ext>
            </a:extLst>
          </p:cNvPr>
          <p:cNvSpPr txBox="1"/>
          <p:nvPr/>
        </p:nvSpPr>
        <p:spPr>
          <a:xfrm>
            <a:off x="8601767" y="141067"/>
            <a:ext cx="2821200" cy="57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 b="0" i="0" u="none" strike="noStrike" cap="none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11" name="Google Shape;111;g3633f61b1b3_0_6">
            <a:extLst>
              <a:ext uri="{FF2B5EF4-FFF2-40B4-BE49-F238E27FC236}">
                <a16:creationId xmlns:a16="http://schemas.microsoft.com/office/drawing/2014/main" id="{197BF67C-C5FC-3612-08EA-D128F58FEEDB}"/>
              </a:ext>
            </a:extLst>
          </p:cNvPr>
          <p:cNvSpPr txBox="1"/>
          <p:nvPr/>
        </p:nvSpPr>
        <p:spPr>
          <a:xfrm>
            <a:off x="8601767" y="79684"/>
            <a:ext cx="2821200" cy="6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67"/>
            </a:pPr>
            <a:r>
              <a:rPr lang="en" sz="2267" b="0" i="0" u="none" strike="noStrike" cap="none">
                <a:solidFill>
                  <a:schemeClr val="lt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AMSIC Research Lab</a:t>
            </a:r>
            <a:endParaRPr sz="2267" b="0" i="0" u="none" strike="noStrike" cap="none">
              <a:solidFill>
                <a:schemeClr val="lt1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  <p:pic>
        <p:nvPicPr>
          <p:cNvPr id="112" name="Google Shape;112;g3633f61b1b3_0_6">
            <a:extLst>
              <a:ext uri="{FF2B5EF4-FFF2-40B4-BE49-F238E27FC236}">
                <a16:creationId xmlns:a16="http://schemas.microsoft.com/office/drawing/2014/main" id="{E302AE3E-60BB-B4ED-232A-7BAA5699F9DE}"/>
              </a:ext>
            </a:extLst>
          </p:cNvPr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422967" y="25550"/>
            <a:ext cx="672800" cy="6728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3" name="Google Shape;113;g3633f61b1b3_0_6">
            <a:extLst>
              <a:ext uri="{FF2B5EF4-FFF2-40B4-BE49-F238E27FC236}">
                <a16:creationId xmlns:a16="http://schemas.microsoft.com/office/drawing/2014/main" id="{8A944268-8187-1198-7FE9-EB8F727D1E18}"/>
              </a:ext>
            </a:extLst>
          </p:cNvPr>
          <p:cNvCxnSpPr>
            <a:cxnSpLocks/>
          </p:cNvCxnSpPr>
          <p:nvPr/>
        </p:nvCxnSpPr>
        <p:spPr>
          <a:xfrm>
            <a:off x="-685800" y="6456990"/>
            <a:ext cx="13642848" cy="0"/>
          </a:xfrm>
          <a:prstGeom prst="straightConnector1">
            <a:avLst/>
          </a:prstGeom>
          <a:noFill/>
          <a:ln w="28575" cap="flat" cmpd="sng">
            <a:solidFill>
              <a:srgbClr val="A4804A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16" name="Google Shape;116;g3633f61b1b3_0_6">
            <a:extLst>
              <a:ext uri="{FF2B5EF4-FFF2-40B4-BE49-F238E27FC236}">
                <a16:creationId xmlns:a16="http://schemas.microsoft.com/office/drawing/2014/main" id="{127BE28F-F8DA-96F4-E74A-F2F6584E2118}"/>
              </a:ext>
            </a:extLst>
          </p:cNvPr>
          <p:cNvSpPr txBox="1"/>
          <p:nvPr/>
        </p:nvSpPr>
        <p:spPr>
          <a:xfrm>
            <a:off x="3700737" y="891355"/>
            <a:ext cx="4733026" cy="67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en-US" sz="3000" b="1">
                <a:latin typeface="Times New Roman"/>
                <a:ea typeface="Times"/>
                <a:cs typeface="Times New Roman"/>
                <a:sym typeface="Times"/>
              </a:rPr>
              <a:t>Conclusions</a:t>
            </a:r>
            <a:endParaRPr sz="3000" b="1" i="0" u="none" strike="noStrike" cap="none">
              <a:solidFill>
                <a:srgbClr val="000000"/>
              </a:solidFill>
              <a:latin typeface="Times New Roman" panose="02020603050405020304" pitchFamily="18" charset="0"/>
              <a:ea typeface="Times"/>
              <a:cs typeface="Times New Roman" panose="02020603050405020304" pitchFamily="18" charset="0"/>
              <a:sym typeface="Times"/>
            </a:endParaRPr>
          </a:p>
        </p:txBody>
      </p:sp>
      <p:sp>
        <p:nvSpPr>
          <p:cNvPr id="117" name="Google Shape;117;g3633f61b1b3_0_6">
            <a:extLst>
              <a:ext uri="{FF2B5EF4-FFF2-40B4-BE49-F238E27FC236}">
                <a16:creationId xmlns:a16="http://schemas.microsoft.com/office/drawing/2014/main" id="{BA4FECC4-1B3A-1A8E-1AF8-F5512A9ABB8C}"/>
              </a:ext>
            </a:extLst>
          </p:cNvPr>
          <p:cNvSpPr txBox="1"/>
          <p:nvPr/>
        </p:nvSpPr>
        <p:spPr>
          <a:xfrm>
            <a:off x="123033" y="1520358"/>
            <a:ext cx="5794827" cy="4829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412750" indent="-342900" algn="just">
              <a:lnSpc>
                <a:spcPct val="150000"/>
              </a:lnSpc>
              <a:spcBef>
                <a:spcPts val="1200"/>
              </a:spcBef>
              <a:buSzPts val="2500"/>
              <a:buFont typeface="Arial" panose="020B0604020202020204" pitchFamily="34" charset="0"/>
              <a:buChar char="•"/>
            </a:pPr>
            <a:r>
              <a:rPr lang="en" sz="2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Interpolation search provided best balance of convergence speed and calibration accuracy</a:t>
            </a:r>
          </a:p>
          <a:p>
            <a:pPr marL="412750" marR="0" lvl="0" indent="-342900" algn="just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 panose="020B0604020202020204" pitchFamily="34" charset="0"/>
              <a:buChar char="•"/>
            </a:pPr>
            <a:r>
              <a:rPr lang="en" sz="2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Demonstrated successful automatic RF power calibration using adaptive search algorithms</a:t>
            </a:r>
            <a:endParaRPr lang="en" sz="2200">
              <a:solidFill>
                <a:schemeClr val="dk1"/>
              </a:solidFill>
              <a:latin typeface="Times New Roman"/>
              <a:ea typeface="Times New Roman"/>
              <a:cs typeface="Times New Roman"/>
            </a:endParaRPr>
          </a:p>
          <a:p>
            <a:pPr marL="412750" indent="-342900" algn="just">
              <a:lnSpc>
                <a:spcPct val="150000"/>
              </a:lnSpc>
              <a:spcBef>
                <a:spcPts val="1200"/>
              </a:spcBef>
              <a:buSzPts val="2500"/>
              <a:buFont typeface="Arial" panose="020B0604020202020204" pitchFamily="34" charset="0"/>
              <a:buChar char="•"/>
            </a:pPr>
            <a:r>
              <a:rPr lang="en" sz="2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</a:rPr>
              <a:t>Validated consistent calibration performance across multiple search algorithms</a:t>
            </a:r>
          </a:p>
          <a:p>
            <a:pPr marL="412750" marR="0" lvl="0" indent="-342900" algn="just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 panose="020B0604020202020204" pitchFamily="34" charset="0"/>
              <a:buChar char="•"/>
            </a:pPr>
            <a:r>
              <a:rPr lang="en" sz="2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Successful validation of automatic FSL tuning feasibility</a:t>
            </a:r>
            <a:endParaRPr lang="en" sz="2200">
              <a:solidFill>
                <a:schemeClr val="dk1"/>
              </a:solidFill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D40A47B-4E36-03F3-C2C9-2BC7A98E6030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86560" y="1877930"/>
            <a:ext cx="5172807" cy="3879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883503"/>
      </p:ext>
    </p:extLst>
  </p:cSld>
  <p:clrMapOvr>
    <a:masterClrMapping/>
  </p:clrMapOvr>
  <p:transition spd="slow">
    <p:push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>
          <a:extLst>
            <a:ext uri="{FF2B5EF4-FFF2-40B4-BE49-F238E27FC236}">
              <a16:creationId xmlns:a16="http://schemas.microsoft.com/office/drawing/2014/main" id="{17BAEDE7-5D80-2D51-D4E7-2AFC13C8E5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633f61b1b3_0_6">
            <a:extLst>
              <a:ext uri="{FF2B5EF4-FFF2-40B4-BE49-F238E27FC236}">
                <a16:creationId xmlns:a16="http://schemas.microsoft.com/office/drawing/2014/main" id="{CA103E28-2CA1-A03A-1C89-4B9097CDC31B}"/>
              </a:ext>
            </a:extLst>
          </p:cNvPr>
          <p:cNvSpPr txBox="1"/>
          <p:nvPr/>
        </p:nvSpPr>
        <p:spPr>
          <a:xfrm>
            <a:off x="-28750" y="6403750"/>
            <a:ext cx="12192000" cy="4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900" b="1">
                <a:latin typeface="Times New Roman" panose="02020603050405020304" pitchFamily="18" charset="0"/>
                <a:ea typeface="Times"/>
                <a:cs typeface="Times New Roman" panose="02020603050405020304" pitchFamily="18" charset="0"/>
                <a:sym typeface="Times"/>
              </a:rPr>
              <a:t>Interference Signal Power Monitoring within Front-End Circuits of Wireless Receivers</a:t>
            </a:r>
            <a:endParaRPr sz="900" b="1">
              <a:latin typeface="Times New Roman" panose="02020603050405020304" pitchFamily="18" charset="0"/>
              <a:ea typeface="Times"/>
              <a:cs typeface="Times New Roman" panose="02020603050405020304" pitchFamily="18" charset="0"/>
              <a:sym typeface="Times"/>
            </a:endParaRPr>
          </a:p>
          <a:p>
            <a:pPr>
              <a:buSzPts val="900"/>
            </a:pPr>
            <a:r>
              <a:rPr lang="en-US" sz="900" b="0" i="0" u="none" strike="noStrike" cap="none">
                <a:solidFill>
                  <a:srgbClr val="000000"/>
                </a:solidFill>
                <a:latin typeface="Times New Roman"/>
                <a:ea typeface="Times"/>
                <a:cs typeface="Times New Roman"/>
                <a:sym typeface="Times"/>
              </a:rPr>
              <a:t>Slide </a:t>
            </a:r>
            <a:r>
              <a:rPr lang="en-US" sz="900">
                <a:latin typeface="Times New Roman"/>
                <a:ea typeface="Times"/>
                <a:cs typeface="Times New Roman"/>
                <a:sym typeface="Times"/>
              </a:rPr>
              <a:t>11 /</a:t>
            </a:r>
            <a:r>
              <a:rPr lang="en-US" sz="900" b="0" i="0" u="none" strike="noStrike" cap="none">
                <a:solidFill>
                  <a:srgbClr val="000000"/>
                </a:solidFill>
                <a:latin typeface="Times New Roman"/>
                <a:ea typeface="Times"/>
                <a:cs typeface="Times New Roman"/>
                <a:sym typeface="Times"/>
              </a:rPr>
              <a:t> </a:t>
            </a:r>
            <a:r>
              <a:rPr lang="en-US" sz="900">
                <a:latin typeface="Times New Roman"/>
                <a:ea typeface="Times"/>
                <a:cs typeface="Times New Roman"/>
                <a:sym typeface="Times"/>
              </a:rPr>
              <a:t>14 </a:t>
            </a:r>
            <a:r>
              <a:rPr lang="en-US" sz="900" b="0" i="0" u="none" strike="noStrike" cap="none">
                <a:solidFill>
                  <a:srgbClr val="000000"/>
                </a:solidFill>
                <a:latin typeface="Times New Roman"/>
                <a:ea typeface="Times"/>
                <a:cs typeface="Times New Roman"/>
                <a:sym typeface="Times"/>
              </a:rPr>
              <a:t>- N</a:t>
            </a:r>
            <a:r>
              <a:rPr lang="en-US" sz="900">
                <a:latin typeface="Times New Roman"/>
                <a:ea typeface="Times"/>
                <a:cs typeface="Times New Roman"/>
                <a:sym typeface="Times"/>
              </a:rPr>
              <a:t>ortheastern University</a:t>
            </a:r>
            <a:r>
              <a:rPr lang="en-US" sz="900" b="0" i="0" u="none" strike="noStrike" cap="none">
                <a:solidFill>
                  <a:srgbClr val="000000"/>
                </a:solidFill>
                <a:latin typeface="Times New Roman"/>
                <a:ea typeface="Times"/>
                <a:cs typeface="Times New Roman"/>
                <a:sym typeface="Times"/>
              </a:rPr>
              <a:t> Young Scholars Program 202</a:t>
            </a:r>
            <a:r>
              <a:rPr lang="en-US" sz="900">
                <a:latin typeface="Times New Roman"/>
                <a:ea typeface="Times"/>
                <a:cs typeface="Times New Roman"/>
                <a:sym typeface="Times"/>
              </a:rPr>
              <a:t>6</a:t>
            </a:r>
            <a:r>
              <a:rPr lang="en-US" sz="900" b="0" i="0" u="none" strike="noStrike" cap="none">
                <a:solidFill>
                  <a:srgbClr val="000000"/>
                </a:solidFill>
                <a:latin typeface="Times New Roman"/>
                <a:ea typeface="Times"/>
                <a:cs typeface="Times New Roman"/>
                <a:sym typeface="Times"/>
              </a:rPr>
              <a:t> - July 30, 202</a:t>
            </a:r>
            <a:r>
              <a:rPr lang="en-US" sz="900">
                <a:latin typeface="Times New Roman"/>
                <a:ea typeface="Times"/>
                <a:cs typeface="Times New Roman"/>
                <a:sym typeface="Times"/>
              </a:rPr>
              <a:t>6</a:t>
            </a:r>
            <a:endParaRPr lang="en-US" sz="933" b="0" i="0" u="none" strike="noStrike" cap="none">
              <a:solidFill>
                <a:srgbClr val="000000"/>
              </a:solidFill>
              <a:latin typeface="Times New Roman"/>
              <a:ea typeface="Times"/>
              <a:cs typeface="Times New Roman"/>
              <a:sym typeface="Times"/>
            </a:endParaRPr>
          </a:p>
        </p:txBody>
      </p:sp>
      <p:pic>
        <p:nvPicPr>
          <p:cNvPr id="115" name="Google Shape;115;g3633f61b1b3_0_6">
            <a:extLst>
              <a:ext uri="{FF2B5EF4-FFF2-40B4-BE49-F238E27FC236}">
                <a16:creationId xmlns:a16="http://schemas.microsoft.com/office/drawing/2014/main" id="{BA28189F-0787-9B9F-7278-4A621F7005AA}"/>
              </a:ext>
            </a:extLst>
          </p:cNvPr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809983" y="6493459"/>
            <a:ext cx="1347636" cy="341959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g3633f61b1b3_0_6">
            <a:extLst>
              <a:ext uri="{FF2B5EF4-FFF2-40B4-BE49-F238E27FC236}">
                <a16:creationId xmlns:a16="http://schemas.microsoft.com/office/drawing/2014/main" id="{7678CB5E-33DA-51AC-68C0-8BC366B49224}"/>
              </a:ext>
            </a:extLst>
          </p:cNvPr>
          <p:cNvSpPr/>
          <p:nvPr/>
        </p:nvSpPr>
        <p:spPr>
          <a:xfrm>
            <a:off x="0" y="-3625"/>
            <a:ext cx="12192000" cy="750300"/>
          </a:xfrm>
          <a:prstGeom prst="rect">
            <a:avLst/>
          </a:prstGeom>
          <a:solidFill>
            <a:srgbClr val="C8102E"/>
          </a:solidFill>
          <a:ln w="9525" cap="flat" cmpd="sng">
            <a:solidFill>
              <a:srgbClr val="C8102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9" name="Google Shape;109;g3633f61b1b3_0_6">
            <a:extLst>
              <a:ext uri="{FF2B5EF4-FFF2-40B4-BE49-F238E27FC236}">
                <a16:creationId xmlns:a16="http://schemas.microsoft.com/office/drawing/2014/main" id="{C276D962-468C-9FF3-D447-EA75B3E072BA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3033" y="20470"/>
            <a:ext cx="2080800" cy="672800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g3633f61b1b3_0_6">
            <a:extLst>
              <a:ext uri="{FF2B5EF4-FFF2-40B4-BE49-F238E27FC236}">
                <a16:creationId xmlns:a16="http://schemas.microsoft.com/office/drawing/2014/main" id="{70F3ACA7-ECBA-1274-E4E2-397F31439D2B}"/>
              </a:ext>
            </a:extLst>
          </p:cNvPr>
          <p:cNvSpPr txBox="1"/>
          <p:nvPr/>
        </p:nvSpPr>
        <p:spPr>
          <a:xfrm>
            <a:off x="8601767" y="141067"/>
            <a:ext cx="2821200" cy="57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 b="0" i="0" u="none" strike="noStrike" cap="none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11" name="Google Shape;111;g3633f61b1b3_0_6">
            <a:extLst>
              <a:ext uri="{FF2B5EF4-FFF2-40B4-BE49-F238E27FC236}">
                <a16:creationId xmlns:a16="http://schemas.microsoft.com/office/drawing/2014/main" id="{24EF6F22-39CF-C06C-13BA-CF8470085171}"/>
              </a:ext>
            </a:extLst>
          </p:cNvPr>
          <p:cNvSpPr txBox="1"/>
          <p:nvPr/>
        </p:nvSpPr>
        <p:spPr>
          <a:xfrm>
            <a:off x="8601767" y="79684"/>
            <a:ext cx="2821200" cy="6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67"/>
            </a:pPr>
            <a:r>
              <a:rPr lang="en" sz="2267" b="0" i="0" u="none" strike="noStrike" cap="none">
                <a:solidFill>
                  <a:schemeClr val="lt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AMSIC Research Lab</a:t>
            </a:r>
            <a:endParaRPr sz="2267" b="0" i="0" u="none" strike="noStrike" cap="none">
              <a:solidFill>
                <a:schemeClr val="lt1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  <p:pic>
        <p:nvPicPr>
          <p:cNvPr id="112" name="Google Shape;112;g3633f61b1b3_0_6">
            <a:extLst>
              <a:ext uri="{FF2B5EF4-FFF2-40B4-BE49-F238E27FC236}">
                <a16:creationId xmlns:a16="http://schemas.microsoft.com/office/drawing/2014/main" id="{3E9EAFA8-48D6-69EF-600E-965C655BE1E7}"/>
              </a:ext>
            </a:extLst>
          </p:cNvPr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422967" y="25550"/>
            <a:ext cx="672800" cy="6728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3" name="Google Shape;113;g3633f61b1b3_0_6">
            <a:extLst>
              <a:ext uri="{FF2B5EF4-FFF2-40B4-BE49-F238E27FC236}">
                <a16:creationId xmlns:a16="http://schemas.microsoft.com/office/drawing/2014/main" id="{6712F9EA-2A0D-3BB8-D989-DC2C7C3E836F}"/>
              </a:ext>
            </a:extLst>
          </p:cNvPr>
          <p:cNvCxnSpPr>
            <a:cxnSpLocks/>
          </p:cNvCxnSpPr>
          <p:nvPr/>
        </p:nvCxnSpPr>
        <p:spPr>
          <a:xfrm>
            <a:off x="-685800" y="6456990"/>
            <a:ext cx="13642848" cy="0"/>
          </a:xfrm>
          <a:prstGeom prst="straightConnector1">
            <a:avLst/>
          </a:prstGeom>
          <a:noFill/>
          <a:ln w="28575" cap="flat" cmpd="sng">
            <a:solidFill>
              <a:srgbClr val="A4804A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16" name="Google Shape;116;g3633f61b1b3_0_6">
            <a:extLst>
              <a:ext uri="{FF2B5EF4-FFF2-40B4-BE49-F238E27FC236}">
                <a16:creationId xmlns:a16="http://schemas.microsoft.com/office/drawing/2014/main" id="{37CAB91A-4E0F-3833-83A4-EC7E424171DF}"/>
              </a:ext>
            </a:extLst>
          </p:cNvPr>
          <p:cNvSpPr txBox="1"/>
          <p:nvPr/>
        </p:nvSpPr>
        <p:spPr>
          <a:xfrm>
            <a:off x="3700737" y="891355"/>
            <a:ext cx="4733026" cy="67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>
              <a:buSzPts val="2667"/>
            </a:pPr>
            <a:r>
              <a:rPr lang="en-US" sz="3000" b="1">
                <a:latin typeface="Times New Roman"/>
                <a:ea typeface="Times"/>
                <a:cs typeface="Times New Roman"/>
                <a:sym typeface="Times"/>
              </a:rPr>
              <a:t>Future Work</a:t>
            </a:r>
            <a:endParaRPr sz="3000" b="1" i="0" u="none" strike="noStrike" cap="none">
              <a:solidFill>
                <a:srgbClr val="000000"/>
              </a:solidFill>
              <a:latin typeface="Times New Roman" panose="02020603050405020304" pitchFamily="18" charset="0"/>
              <a:ea typeface="Times"/>
              <a:cs typeface="Times New Roman" panose="02020603050405020304" pitchFamily="18" charset="0"/>
              <a:sym typeface="Times"/>
            </a:endParaRPr>
          </a:p>
        </p:txBody>
      </p:sp>
      <p:sp>
        <p:nvSpPr>
          <p:cNvPr id="117" name="Google Shape;117;g3633f61b1b3_0_6">
            <a:extLst>
              <a:ext uri="{FF2B5EF4-FFF2-40B4-BE49-F238E27FC236}">
                <a16:creationId xmlns:a16="http://schemas.microsoft.com/office/drawing/2014/main" id="{A62733BB-198D-ABF2-ECB9-381588FF53D2}"/>
              </a:ext>
            </a:extLst>
          </p:cNvPr>
          <p:cNvSpPr txBox="1"/>
          <p:nvPr/>
        </p:nvSpPr>
        <p:spPr>
          <a:xfrm>
            <a:off x="123372" y="1600540"/>
            <a:ext cx="5972628" cy="46558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412750" indent="-342900" algn="just">
              <a:lnSpc>
                <a:spcPct val="150000"/>
              </a:lnSpc>
              <a:spcBef>
                <a:spcPts val="1200"/>
              </a:spcBef>
              <a:buSzPts val="2500"/>
              <a:buFont typeface="Arial" panose="020B0604020202020204" pitchFamily="34" charset="0"/>
              <a:buChar char="•"/>
            </a:pPr>
            <a:r>
              <a:rPr lang="en" sz="2400">
                <a:solidFill>
                  <a:schemeClr val="dk1"/>
                </a:solidFill>
                <a:latin typeface="Times New Roman"/>
                <a:cs typeface="Times New Roman"/>
              </a:rPr>
              <a:t>Evaluate performance across wider range of frequencies and operating conditions</a:t>
            </a:r>
            <a:endParaRPr lang="en">
              <a:solidFill>
                <a:schemeClr val="dk1"/>
              </a:solidFill>
              <a:latin typeface="Times New Roman"/>
              <a:cs typeface="Times New Roman"/>
            </a:endParaRPr>
          </a:p>
          <a:p>
            <a:pPr marL="412750" indent="-342900" algn="just">
              <a:lnSpc>
                <a:spcPct val="150000"/>
              </a:lnSpc>
              <a:spcBef>
                <a:spcPts val="1200"/>
              </a:spcBef>
              <a:buSzPts val="2500"/>
              <a:buFont typeface="Arial" panose="020B0604020202020204" pitchFamily="34" charset="0"/>
              <a:buChar char="•"/>
            </a:pPr>
            <a:r>
              <a:rPr lang="en" sz="2400">
                <a:solidFill>
                  <a:schemeClr val="dk1"/>
                </a:solidFill>
                <a:latin typeface="Times New Roman"/>
                <a:cs typeface="Times New Roman"/>
              </a:rPr>
              <a:t>Investigate machine-learning assisted calibration to further enhance speed and robustness</a:t>
            </a:r>
            <a:endParaRPr lang="en">
              <a:solidFill>
                <a:schemeClr val="dk1"/>
              </a:solidFill>
              <a:latin typeface="Times New Roman"/>
              <a:cs typeface="Times New Roman"/>
            </a:endParaRPr>
          </a:p>
          <a:p>
            <a:pPr marL="412750" indent="-342900" algn="just">
              <a:lnSpc>
                <a:spcPct val="150000"/>
              </a:lnSpc>
              <a:spcBef>
                <a:spcPts val="1200"/>
              </a:spcBef>
              <a:buSzPts val="2500"/>
              <a:buFont typeface="Arial" panose="020B0604020202020204" pitchFamily="34" charset="0"/>
              <a:buChar char="•"/>
            </a:pPr>
            <a:r>
              <a:rPr lang="en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</a:rPr>
              <a:t>Implement in FSL with automatic tuning capabilities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C701EE2-142D-6D9F-AF12-DF4C4534A397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41590" y="1938757"/>
            <a:ext cx="5071954" cy="3801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5676002"/>
      </p:ext>
    </p:extLst>
  </p:cSld>
  <p:clrMapOvr>
    <a:masterClrMapping/>
  </p:clrMapOvr>
  <p:transition spd="slow">
    <p:push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>
          <a:extLst>
            <a:ext uri="{FF2B5EF4-FFF2-40B4-BE49-F238E27FC236}">
              <a16:creationId xmlns:a16="http://schemas.microsoft.com/office/drawing/2014/main" id="{44CF492E-234B-05C2-1EC4-73052B741E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633f61b1b3_0_6">
            <a:extLst>
              <a:ext uri="{FF2B5EF4-FFF2-40B4-BE49-F238E27FC236}">
                <a16:creationId xmlns:a16="http://schemas.microsoft.com/office/drawing/2014/main" id="{0166A8B7-6450-4AB3-5654-8ECB70179ED8}"/>
              </a:ext>
            </a:extLst>
          </p:cNvPr>
          <p:cNvSpPr txBox="1"/>
          <p:nvPr/>
        </p:nvSpPr>
        <p:spPr>
          <a:xfrm>
            <a:off x="-28750" y="6403750"/>
            <a:ext cx="12192000" cy="4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900" b="1">
                <a:latin typeface="Times New Roman" panose="02020603050405020304" pitchFamily="18" charset="0"/>
                <a:ea typeface="Times"/>
                <a:cs typeface="Times New Roman" panose="02020603050405020304" pitchFamily="18" charset="0"/>
                <a:sym typeface="Times"/>
              </a:rPr>
              <a:t>Interference Signal Power Monitoring within Front-End Circuits of Wireless Receivers</a:t>
            </a:r>
            <a:endParaRPr sz="900" b="1">
              <a:latin typeface="Times New Roman" panose="02020603050405020304" pitchFamily="18" charset="0"/>
              <a:ea typeface="Times"/>
              <a:cs typeface="Times New Roman" panose="02020603050405020304" pitchFamily="18" charset="0"/>
              <a:sym typeface="Times"/>
            </a:endParaRPr>
          </a:p>
          <a:p>
            <a:pPr>
              <a:buSzPts val="900"/>
            </a:pPr>
            <a:r>
              <a:rPr lang="en" sz="900" b="0" i="0" u="none" strike="noStrike" cap="none">
                <a:solidFill>
                  <a:srgbClr val="000000"/>
                </a:solidFill>
                <a:latin typeface="Times New Roman"/>
                <a:ea typeface="Times"/>
                <a:cs typeface="Times New Roman"/>
                <a:sym typeface="Times"/>
              </a:rPr>
              <a:t>Slide </a:t>
            </a:r>
            <a:r>
              <a:rPr lang="en" sz="900">
                <a:latin typeface="Times New Roman"/>
                <a:ea typeface="Times"/>
                <a:cs typeface="Times New Roman"/>
                <a:sym typeface="Times"/>
              </a:rPr>
              <a:t>12 </a:t>
            </a:r>
            <a:r>
              <a:rPr lang="en" sz="900" b="0" i="0" u="none" strike="noStrike" cap="none">
                <a:solidFill>
                  <a:srgbClr val="000000"/>
                </a:solidFill>
                <a:latin typeface="Times New Roman"/>
                <a:ea typeface="Times"/>
                <a:cs typeface="Times New Roman"/>
                <a:sym typeface="Times"/>
              </a:rPr>
              <a:t>/ </a:t>
            </a:r>
            <a:r>
              <a:rPr lang="en" sz="900">
                <a:latin typeface="Times New Roman"/>
                <a:ea typeface="Times"/>
                <a:cs typeface="Times New Roman"/>
                <a:sym typeface="Times"/>
              </a:rPr>
              <a:t>14 </a:t>
            </a:r>
            <a:r>
              <a:rPr lang="en" sz="900" b="0" i="0" u="none" strike="noStrike" cap="none">
                <a:solidFill>
                  <a:srgbClr val="000000"/>
                </a:solidFill>
                <a:latin typeface="Times New Roman"/>
                <a:ea typeface="Times"/>
                <a:cs typeface="Times New Roman"/>
                <a:sym typeface="Times"/>
              </a:rPr>
              <a:t>- N</a:t>
            </a:r>
            <a:r>
              <a:rPr lang="en" sz="900">
                <a:latin typeface="Times New Roman"/>
                <a:ea typeface="Times"/>
                <a:cs typeface="Times New Roman"/>
                <a:sym typeface="Times"/>
              </a:rPr>
              <a:t>ortheastern University</a:t>
            </a:r>
            <a:r>
              <a:rPr lang="en" sz="900" b="0" i="0" u="none" strike="noStrike" cap="none">
                <a:solidFill>
                  <a:srgbClr val="000000"/>
                </a:solidFill>
                <a:latin typeface="Times New Roman"/>
                <a:ea typeface="Times"/>
                <a:cs typeface="Times New Roman"/>
                <a:sym typeface="Times"/>
              </a:rPr>
              <a:t> Young Scholars Program 202</a:t>
            </a:r>
            <a:r>
              <a:rPr lang="en" sz="900">
                <a:latin typeface="Times New Roman"/>
                <a:ea typeface="Times"/>
                <a:cs typeface="Times New Roman"/>
                <a:sym typeface="Times"/>
              </a:rPr>
              <a:t>6</a:t>
            </a:r>
            <a:r>
              <a:rPr lang="en" sz="900" b="0" i="0" u="none" strike="noStrike" cap="none">
                <a:solidFill>
                  <a:srgbClr val="000000"/>
                </a:solidFill>
                <a:latin typeface="Times New Roman"/>
                <a:ea typeface="Times"/>
                <a:cs typeface="Times New Roman"/>
                <a:sym typeface="Times"/>
              </a:rPr>
              <a:t> - July 30, 202</a:t>
            </a:r>
            <a:r>
              <a:rPr lang="en" sz="900">
                <a:latin typeface="Times New Roman"/>
                <a:ea typeface="Times"/>
                <a:cs typeface="Times New Roman"/>
                <a:sym typeface="Times"/>
              </a:rPr>
              <a:t>6</a:t>
            </a:r>
            <a:endParaRPr sz="933" b="0" i="0" u="none" strike="noStrike" cap="none">
              <a:solidFill>
                <a:srgbClr val="000000"/>
              </a:solidFill>
              <a:latin typeface="Times New Roman"/>
              <a:ea typeface="Times"/>
              <a:cs typeface="Times New Roman"/>
              <a:sym typeface="Times"/>
            </a:endParaRPr>
          </a:p>
        </p:txBody>
      </p:sp>
      <p:pic>
        <p:nvPicPr>
          <p:cNvPr id="115" name="Google Shape;115;g3633f61b1b3_0_6">
            <a:extLst>
              <a:ext uri="{FF2B5EF4-FFF2-40B4-BE49-F238E27FC236}">
                <a16:creationId xmlns:a16="http://schemas.microsoft.com/office/drawing/2014/main" id="{280DC527-A585-3F49-DB89-448142EE031E}"/>
              </a:ext>
            </a:extLst>
          </p:cNvPr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809983" y="6493459"/>
            <a:ext cx="1347636" cy="341959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g3633f61b1b3_0_6">
            <a:extLst>
              <a:ext uri="{FF2B5EF4-FFF2-40B4-BE49-F238E27FC236}">
                <a16:creationId xmlns:a16="http://schemas.microsoft.com/office/drawing/2014/main" id="{4298CF2D-3CAD-C76A-47AD-792404AB2035}"/>
              </a:ext>
            </a:extLst>
          </p:cNvPr>
          <p:cNvSpPr/>
          <p:nvPr/>
        </p:nvSpPr>
        <p:spPr>
          <a:xfrm>
            <a:off x="0" y="-3625"/>
            <a:ext cx="12192000" cy="750300"/>
          </a:xfrm>
          <a:prstGeom prst="rect">
            <a:avLst/>
          </a:prstGeom>
          <a:solidFill>
            <a:srgbClr val="C8102E"/>
          </a:solidFill>
          <a:ln w="9525" cap="flat" cmpd="sng">
            <a:solidFill>
              <a:srgbClr val="C8102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9" name="Google Shape;109;g3633f61b1b3_0_6">
            <a:extLst>
              <a:ext uri="{FF2B5EF4-FFF2-40B4-BE49-F238E27FC236}">
                <a16:creationId xmlns:a16="http://schemas.microsoft.com/office/drawing/2014/main" id="{0963244F-64DE-5648-D40B-414DE64C8362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3033" y="20470"/>
            <a:ext cx="2080800" cy="672800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g3633f61b1b3_0_6">
            <a:extLst>
              <a:ext uri="{FF2B5EF4-FFF2-40B4-BE49-F238E27FC236}">
                <a16:creationId xmlns:a16="http://schemas.microsoft.com/office/drawing/2014/main" id="{53695EC6-12F9-147A-37DE-FFB0745377B3}"/>
              </a:ext>
            </a:extLst>
          </p:cNvPr>
          <p:cNvSpPr txBox="1"/>
          <p:nvPr/>
        </p:nvSpPr>
        <p:spPr>
          <a:xfrm>
            <a:off x="8601767" y="141067"/>
            <a:ext cx="2821200" cy="57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 b="0" i="0" u="none" strike="noStrike" cap="none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11" name="Google Shape;111;g3633f61b1b3_0_6">
            <a:extLst>
              <a:ext uri="{FF2B5EF4-FFF2-40B4-BE49-F238E27FC236}">
                <a16:creationId xmlns:a16="http://schemas.microsoft.com/office/drawing/2014/main" id="{30E631D7-0820-5A88-E120-4EAC7B8C6FC1}"/>
              </a:ext>
            </a:extLst>
          </p:cNvPr>
          <p:cNvSpPr txBox="1"/>
          <p:nvPr/>
        </p:nvSpPr>
        <p:spPr>
          <a:xfrm>
            <a:off x="8601767" y="79684"/>
            <a:ext cx="2821200" cy="6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67"/>
            </a:pPr>
            <a:r>
              <a:rPr lang="en" sz="2267" b="0" i="0" u="none" strike="noStrike" cap="none">
                <a:solidFill>
                  <a:schemeClr val="lt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AMSIC Research Lab</a:t>
            </a:r>
            <a:endParaRPr sz="2267" b="0" i="0" u="none" strike="noStrike" cap="none">
              <a:solidFill>
                <a:schemeClr val="lt1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  <p:pic>
        <p:nvPicPr>
          <p:cNvPr id="112" name="Google Shape;112;g3633f61b1b3_0_6">
            <a:extLst>
              <a:ext uri="{FF2B5EF4-FFF2-40B4-BE49-F238E27FC236}">
                <a16:creationId xmlns:a16="http://schemas.microsoft.com/office/drawing/2014/main" id="{D88A9A56-94D3-7CBE-67FA-59667C55473E}"/>
              </a:ext>
            </a:extLst>
          </p:cNvPr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422967" y="25550"/>
            <a:ext cx="672800" cy="6728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3" name="Google Shape;113;g3633f61b1b3_0_6">
            <a:extLst>
              <a:ext uri="{FF2B5EF4-FFF2-40B4-BE49-F238E27FC236}">
                <a16:creationId xmlns:a16="http://schemas.microsoft.com/office/drawing/2014/main" id="{01A64A16-1B44-7D1A-6507-3C252EA5F864}"/>
              </a:ext>
            </a:extLst>
          </p:cNvPr>
          <p:cNvCxnSpPr>
            <a:cxnSpLocks/>
          </p:cNvCxnSpPr>
          <p:nvPr/>
        </p:nvCxnSpPr>
        <p:spPr>
          <a:xfrm>
            <a:off x="-685800" y="6456990"/>
            <a:ext cx="13642848" cy="0"/>
          </a:xfrm>
          <a:prstGeom prst="straightConnector1">
            <a:avLst/>
          </a:prstGeom>
          <a:noFill/>
          <a:ln w="28575" cap="flat" cmpd="sng">
            <a:solidFill>
              <a:srgbClr val="A4804A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16" name="Google Shape;116;g3633f61b1b3_0_6">
            <a:extLst>
              <a:ext uri="{FF2B5EF4-FFF2-40B4-BE49-F238E27FC236}">
                <a16:creationId xmlns:a16="http://schemas.microsoft.com/office/drawing/2014/main" id="{01873DE6-1D65-DDAC-2FD0-3BB66F1C0A2F}"/>
              </a:ext>
            </a:extLst>
          </p:cNvPr>
          <p:cNvSpPr txBox="1"/>
          <p:nvPr/>
        </p:nvSpPr>
        <p:spPr>
          <a:xfrm>
            <a:off x="3700737" y="772483"/>
            <a:ext cx="4733026" cy="67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en-US" sz="3000" b="1" i="0" u="none" strike="noStrike" cap="none">
                <a:solidFill>
                  <a:srgbClr val="000000"/>
                </a:solidFill>
                <a:latin typeface="Times New Roman" panose="02020603050405020304" pitchFamily="18" charset="0"/>
                <a:ea typeface="Times"/>
                <a:cs typeface="Times New Roman" panose="02020603050405020304" pitchFamily="18" charset="0"/>
                <a:sym typeface="Times"/>
              </a:rPr>
              <a:t>Acknowledgements</a:t>
            </a:r>
            <a:endParaRPr sz="3000" b="1" i="0" u="none" strike="noStrike" cap="none">
              <a:solidFill>
                <a:srgbClr val="000000"/>
              </a:solidFill>
              <a:latin typeface="Times New Roman" panose="02020603050405020304" pitchFamily="18" charset="0"/>
              <a:ea typeface="Times"/>
              <a:cs typeface="Times New Roman" panose="02020603050405020304" pitchFamily="18" charset="0"/>
              <a:sym typeface="Times"/>
            </a:endParaRPr>
          </a:p>
        </p:txBody>
      </p:sp>
      <p:sp>
        <p:nvSpPr>
          <p:cNvPr id="117" name="Google Shape;117;g3633f61b1b3_0_6">
            <a:extLst>
              <a:ext uri="{FF2B5EF4-FFF2-40B4-BE49-F238E27FC236}">
                <a16:creationId xmlns:a16="http://schemas.microsoft.com/office/drawing/2014/main" id="{7ED5E598-B638-54DB-FE84-E44673450A09}"/>
              </a:ext>
            </a:extLst>
          </p:cNvPr>
          <p:cNvSpPr txBox="1"/>
          <p:nvPr/>
        </p:nvSpPr>
        <p:spPr>
          <a:xfrm>
            <a:off x="554082" y="1106298"/>
            <a:ext cx="6151171" cy="26206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69850" marR="0" lvl="0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500"/>
            </a:pPr>
            <a:r>
              <a:rPr lang="en-US" sz="2000" b="1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Department of Electrical and Computer Engineering</a:t>
            </a:r>
          </a:p>
          <a:p>
            <a:pPr marL="69850" marR="0" lvl="0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500"/>
            </a:pPr>
            <a:r>
              <a:rPr lang="en-US" sz="2000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Marvin </a:t>
            </a:r>
            <a:r>
              <a:rPr lang="en-US" sz="2000" err="1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Onabajo</a:t>
            </a:r>
            <a:r>
              <a:rPr lang="en-US" sz="2000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, </a:t>
            </a:r>
            <a:r>
              <a:rPr lang="en-US" sz="2000" i="1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Professor</a:t>
            </a:r>
          </a:p>
          <a:p>
            <a:pPr marL="69850" marR="0" lvl="0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500"/>
            </a:pPr>
            <a:r>
              <a:rPr lang="en-US" sz="2000" err="1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Yunfan</a:t>
            </a:r>
            <a:r>
              <a:rPr lang="en-US" sz="2000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Gao, </a:t>
            </a:r>
            <a:r>
              <a:rPr lang="en-US" sz="2000" i="1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PhD Candidate</a:t>
            </a:r>
          </a:p>
          <a:p>
            <a:pPr marL="69850" marR="0" lvl="0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500"/>
            </a:pPr>
            <a:r>
              <a:rPr lang="en-US" sz="2000" err="1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Minghan</a:t>
            </a:r>
            <a:r>
              <a:rPr lang="en-US" sz="2000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Liu, </a:t>
            </a:r>
            <a:r>
              <a:rPr lang="en-US" sz="2000" i="1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PhD Candidate</a:t>
            </a:r>
            <a:endParaRPr lang="en-US" sz="2000">
              <a:solidFill>
                <a:schemeClr val="dk1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69850" lvl="0">
              <a:spcBef>
                <a:spcPts val="1200"/>
              </a:spcBef>
              <a:buSzPts val="2500"/>
            </a:pPr>
            <a:r>
              <a:rPr lang="en-US" sz="2000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Thomas </a:t>
            </a:r>
            <a:r>
              <a:rPr lang="en-US" sz="200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</a:rPr>
              <a:t>Gourousis</a:t>
            </a:r>
            <a:r>
              <a:rPr lang="en-US" sz="2000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, </a:t>
            </a:r>
            <a:r>
              <a:rPr lang="en-US" sz="2000" i="1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PhD Candidate</a:t>
            </a:r>
            <a:endParaRPr lang="en-US" sz="2000">
              <a:solidFill>
                <a:schemeClr val="dk1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  <p:pic>
        <p:nvPicPr>
          <p:cNvPr id="3" name="Google Shape;116;p1">
            <a:extLst>
              <a:ext uri="{FF2B5EF4-FFF2-40B4-BE49-F238E27FC236}">
                <a16:creationId xmlns:a16="http://schemas.microsoft.com/office/drawing/2014/main" id="{BE81153F-2E80-A95E-02A5-758C86346E5B}"/>
              </a:ext>
            </a:extLst>
          </p:cNvPr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97749" y="5145777"/>
            <a:ext cx="1291167" cy="127474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17;p1">
            <a:extLst>
              <a:ext uri="{FF2B5EF4-FFF2-40B4-BE49-F238E27FC236}">
                <a16:creationId xmlns:a16="http://schemas.microsoft.com/office/drawing/2014/main" id="{3EC40606-C1EB-96EE-C797-3FEC602FABAC}"/>
              </a:ext>
            </a:extLst>
          </p:cNvPr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63877" y="5414653"/>
            <a:ext cx="2064246" cy="91229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EE7D2DF-5CF9-68F4-B772-6F043FF1F291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31606" y="5454987"/>
            <a:ext cx="2307338" cy="83578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47D910F-6B2F-6B94-AC82-EB615B9950C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670555" y="5444344"/>
            <a:ext cx="922938" cy="922938"/>
          </a:xfrm>
          <a:prstGeom prst="rect">
            <a:avLst/>
          </a:prstGeom>
        </p:spPr>
      </p:pic>
      <p:pic>
        <p:nvPicPr>
          <p:cNvPr id="13" name="Google Shape;115;g3633f61b1b3_0_6">
            <a:extLst>
              <a:ext uri="{FF2B5EF4-FFF2-40B4-BE49-F238E27FC236}">
                <a16:creationId xmlns:a16="http://schemas.microsoft.com/office/drawing/2014/main" id="{D484388A-42CD-6CE7-25D0-98D432D89589}"/>
              </a:ext>
            </a:extLst>
          </p:cNvPr>
          <p:cNvPicPr preferRelativeResize="0"/>
          <p:nvPr/>
        </p:nvPicPr>
        <p:blipFill rotWithShape="1">
          <a:blip r:embed="rId10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8804" y="5482363"/>
            <a:ext cx="2974838" cy="754857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17;g3633f61b1b3_0_6">
            <a:extLst>
              <a:ext uri="{FF2B5EF4-FFF2-40B4-BE49-F238E27FC236}">
                <a16:creationId xmlns:a16="http://schemas.microsoft.com/office/drawing/2014/main" id="{DC967D31-084E-B6B8-EF72-5F29828FB1DF}"/>
              </a:ext>
            </a:extLst>
          </p:cNvPr>
          <p:cNvSpPr txBox="1"/>
          <p:nvPr/>
        </p:nvSpPr>
        <p:spPr>
          <a:xfrm>
            <a:off x="6786772" y="1124915"/>
            <a:ext cx="4901371" cy="3483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69850" marR="0" lvl="0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500"/>
            </a:pPr>
            <a:r>
              <a:rPr lang="en-US" sz="2000" b="1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Center for STEM Education</a:t>
            </a:r>
          </a:p>
          <a:p>
            <a:pPr marL="69850" marR="0" lvl="0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500"/>
            </a:pPr>
            <a:r>
              <a:rPr lang="en-US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Claire Duggan, </a:t>
            </a:r>
            <a:r>
              <a:rPr lang="en-US" sz="2000" i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Executive Director</a:t>
            </a:r>
          </a:p>
          <a:p>
            <a:pPr marL="69850" marR="0" lvl="0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500"/>
            </a:pPr>
            <a:r>
              <a:rPr lang="en-US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Jennifer Love, </a:t>
            </a:r>
            <a:r>
              <a:rPr lang="en-US" sz="2000" i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Associate Director</a:t>
            </a:r>
          </a:p>
          <a:p>
            <a:pPr marL="69850" marR="0" lvl="0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500"/>
            </a:pPr>
            <a:r>
              <a:rPr lang="en-US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</a:rPr>
              <a:t>Ahmed Othman, Kenneth Santizo Carbajal, and Frances </a:t>
            </a:r>
            <a:r>
              <a:rPr lang="en-US" sz="200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</a:rPr>
              <a:t>Corcell</a:t>
            </a:r>
            <a:r>
              <a:rPr lang="en-US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</a:rPr>
              <a:t>, </a:t>
            </a:r>
            <a:r>
              <a:rPr lang="en-US" sz="2000" i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</a:rPr>
              <a:t>YSP</a:t>
            </a:r>
            <a:r>
              <a:rPr lang="en-US" sz="2000" i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Coordinators​</a:t>
            </a:r>
            <a:endParaRPr lang="en-US" sz="2000" i="1">
              <a:solidFill>
                <a:schemeClr val="dk1"/>
              </a:solidFill>
              <a:latin typeface="Times New Roman"/>
              <a:ea typeface="Times New Roman"/>
              <a:cs typeface="Times New Roman"/>
            </a:endParaRPr>
          </a:p>
          <a:p>
            <a:pPr marL="69850" marR="0" lvl="0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500"/>
            </a:pPr>
            <a:r>
              <a:rPr lang="en-US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Nicolas Fuchs, </a:t>
            </a:r>
            <a:r>
              <a:rPr lang="en-US" sz="2000" i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Program Manager</a:t>
            </a:r>
          </a:p>
          <a:p>
            <a:pPr marL="69850" marR="0" lvl="0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500"/>
            </a:pPr>
            <a:r>
              <a:rPr lang="en-US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Mary Howley,</a:t>
            </a: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000" i="1">
                <a:latin typeface="Times New Roman"/>
                <a:ea typeface="Times New Roman"/>
                <a:cs typeface="Times New Roman"/>
                <a:sym typeface="Times New Roman"/>
              </a:rPr>
              <a:t>Administrative Officer</a:t>
            </a:r>
            <a:endParaRPr lang="en-US" sz="2000" b="1" i="1">
              <a:solidFill>
                <a:schemeClr val="dk1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  <p:sp>
        <p:nvSpPr>
          <p:cNvPr id="17" name="Google Shape;117;g3633f61b1b3_0_6">
            <a:extLst>
              <a:ext uri="{FF2B5EF4-FFF2-40B4-BE49-F238E27FC236}">
                <a16:creationId xmlns:a16="http://schemas.microsoft.com/office/drawing/2014/main" id="{C0D73FE1-A575-C8E9-B027-D49EFF1F1AD3}"/>
              </a:ext>
            </a:extLst>
          </p:cNvPr>
          <p:cNvSpPr txBox="1"/>
          <p:nvPr/>
        </p:nvSpPr>
        <p:spPr>
          <a:xfrm>
            <a:off x="1122433" y="4370089"/>
            <a:ext cx="9947133" cy="9326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R="0" lvl="0" algn="ctr" rtl="0">
              <a:lnSpc>
                <a:spcPct val="100000"/>
              </a:lnSpc>
              <a:spcAft>
                <a:spcPts val="0"/>
              </a:spcAft>
              <a:buClr>
                <a:srgbClr val="000000"/>
              </a:buClr>
              <a:buSzPts val="2500"/>
            </a:pPr>
            <a:r>
              <a:rPr lang="en-US" sz="2000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Analog and Mixed-Signal Integrated Circuit (AMSIC) Research Laboratory</a:t>
            </a:r>
          </a:p>
          <a:p>
            <a:pPr marL="69850" algn="ctr">
              <a:spcBef>
                <a:spcPts val="1200"/>
              </a:spcBef>
              <a:buSzPts val="2500"/>
            </a:pPr>
            <a:r>
              <a:rPr lang="en" sz="1500">
                <a:solidFill>
                  <a:schemeClr val="dk1"/>
                </a:solidFill>
                <a:latin typeface="Times New Roman"/>
                <a:cs typeface="Times New Roman"/>
              </a:rPr>
              <a:t>This work has been funded by the National Science Foundation (NSF) under award #2229021.</a:t>
            </a:r>
            <a:endParaRPr lang="en-US" sz="15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775976383"/>
      </p:ext>
    </p:extLst>
  </p:cSld>
  <p:clrMapOvr>
    <a:masterClrMapping/>
  </p:clrMapOvr>
  <p:transition spd="slow">
    <p:push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>
          <a:extLst>
            <a:ext uri="{FF2B5EF4-FFF2-40B4-BE49-F238E27FC236}">
              <a16:creationId xmlns:a16="http://schemas.microsoft.com/office/drawing/2014/main" id="{E01C9D22-72EE-68E5-FDC0-6658794D8D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633f61b1b3_0_6">
            <a:extLst>
              <a:ext uri="{FF2B5EF4-FFF2-40B4-BE49-F238E27FC236}">
                <a16:creationId xmlns:a16="http://schemas.microsoft.com/office/drawing/2014/main" id="{691B1E20-434A-073C-7F24-A75100F81652}"/>
              </a:ext>
            </a:extLst>
          </p:cNvPr>
          <p:cNvSpPr txBox="1"/>
          <p:nvPr/>
        </p:nvSpPr>
        <p:spPr>
          <a:xfrm>
            <a:off x="-28750" y="6403750"/>
            <a:ext cx="12192000" cy="4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900" b="1">
                <a:latin typeface="Times New Roman" panose="02020603050405020304" pitchFamily="18" charset="0"/>
                <a:ea typeface="Times"/>
                <a:cs typeface="Times New Roman" panose="02020603050405020304" pitchFamily="18" charset="0"/>
                <a:sym typeface="Times"/>
              </a:rPr>
              <a:t>Interference Signal Power Monitoring within Front-End Circuits of Wireless Receivers</a:t>
            </a:r>
            <a:endParaRPr sz="900" b="1">
              <a:latin typeface="Times New Roman" panose="02020603050405020304" pitchFamily="18" charset="0"/>
              <a:ea typeface="Times"/>
              <a:cs typeface="Times New Roman" panose="02020603050405020304" pitchFamily="18" charset="0"/>
              <a:sym typeface="Times"/>
            </a:endParaRPr>
          </a:p>
          <a:p>
            <a:pPr>
              <a:buSzPts val="900"/>
            </a:pPr>
            <a:r>
              <a:rPr lang="en-US" sz="900" b="0" i="0" u="none" strike="noStrike" cap="none">
                <a:solidFill>
                  <a:srgbClr val="000000"/>
                </a:solidFill>
                <a:latin typeface="Times New Roman"/>
                <a:ea typeface="Times"/>
                <a:cs typeface="Times New Roman"/>
                <a:sym typeface="Times"/>
              </a:rPr>
              <a:t>Slide </a:t>
            </a:r>
            <a:r>
              <a:rPr lang="en-US" sz="900">
                <a:latin typeface="Times New Roman"/>
                <a:ea typeface="Times"/>
                <a:cs typeface="Times New Roman"/>
                <a:sym typeface="Times"/>
              </a:rPr>
              <a:t>13 </a:t>
            </a:r>
            <a:r>
              <a:rPr lang="en-US" sz="900" b="0" i="0" u="none" strike="noStrike" cap="none">
                <a:solidFill>
                  <a:srgbClr val="000000"/>
                </a:solidFill>
                <a:latin typeface="Times New Roman"/>
                <a:ea typeface="Times"/>
                <a:cs typeface="Times New Roman"/>
                <a:sym typeface="Times"/>
              </a:rPr>
              <a:t>/</a:t>
            </a:r>
            <a:r>
              <a:rPr lang="en-US" sz="900">
                <a:latin typeface="Times New Roman"/>
                <a:ea typeface="Times"/>
                <a:cs typeface="Times New Roman"/>
                <a:sym typeface="Times"/>
              </a:rPr>
              <a:t>14 </a:t>
            </a:r>
            <a:r>
              <a:rPr lang="en-US" sz="900" b="0" i="0" u="none" strike="noStrike" cap="none">
                <a:solidFill>
                  <a:srgbClr val="000000"/>
                </a:solidFill>
                <a:latin typeface="Times New Roman"/>
                <a:ea typeface="Times"/>
                <a:cs typeface="Times New Roman"/>
                <a:sym typeface="Times"/>
              </a:rPr>
              <a:t>- N</a:t>
            </a:r>
            <a:r>
              <a:rPr lang="en-US" sz="900">
                <a:latin typeface="Times New Roman"/>
                <a:ea typeface="Times"/>
                <a:cs typeface="Times New Roman"/>
                <a:sym typeface="Times"/>
              </a:rPr>
              <a:t>ortheastern University</a:t>
            </a:r>
            <a:r>
              <a:rPr lang="en-US" sz="900" b="0" i="0" u="none" strike="noStrike" cap="none">
                <a:solidFill>
                  <a:srgbClr val="000000"/>
                </a:solidFill>
                <a:latin typeface="Times New Roman"/>
                <a:ea typeface="Times"/>
                <a:cs typeface="Times New Roman"/>
                <a:sym typeface="Times"/>
              </a:rPr>
              <a:t> Young Scholars Program 202</a:t>
            </a:r>
            <a:r>
              <a:rPr lang="en-US" sz="900">
                <a:latin typeface="Times New Roman"/>
                <a:ea typeface="Times"/>
                <a:cs typeface="Times New Roman"/>
                <a:sym typeface="Times"/>
              </a:rPr>
              <a:t>6</a:t>
            </a:r>
            <a:r>
              <a:rPr lang="en-US" sz="900" b="0" i="0" u="none" strike="noStrike" cap="none">
                <a:solidFill>
                  <a:srgbClr val="000000"/>
                </a:solidFill>
                <a:latin typeface="Times New Roman"/>
                <a:ea typeface="Times"/>
                <a:cs typeface="Times New Roman"/>
                <a:sym typeface="Times"/>
              </a:rPr>
              <a:t> - July 30, 202</a:t>
            </a:r>
            <a:r>
              <a:rPr lang="en-US" sz="900">
                <a:latin typeface="Times New Roman"/>
                <a:ea typeface="Times"/>
                <a:cs typeface="Times New Roman"/>
                <a:sym typeface="Times"/>
              </a:rPr>
              <a:t>6</a:t>
            </a:r>
            <a:endParaRPr lang="en-US" sz="933" b="0" i="0" u="none" strike="noStrike" cap="none">
              <a:solidFill>
                <a:srgbClr val="000000"/>
              </a:solidFill>
              <a:latin typeface="Times New Roman"/>
              <a:ea typeface="Times"/>
              <a:cs typeface="Times New Roman"/>
              <a:sym typeface="Times"/>
            </a:endParaRPr>
          </a:p>
        </p:txBody>
      </p:sp>
      <p:pic>
        <p:nvPicPr>
          <p:cNvPr id="115" name="Google Shape;115;g3633f61b1b3_0_6">
            <a:extLst>
              <a:ext uri="{FF2B5EF4-FFF2-40B4-BE49-F238E27FC236}">
                <a16:creationId xmlns:a16="http://schemas.microsoft.com/office/drawing/2014/main" id="{CA01A156-52C2-6DA6-E0BB-777EDCDFFA9C}"/>
              </a:ext>
            </a:extLst>
          </p:cNvPr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809983" y="6493459"/>
            <a:ext cx="1347636" cy="341959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g3633f61b1b3_0_6">
            <a:extLst>
              <a:ext uri="{FF2B5EF4-FFF2-40B4-BE49-F238E27FC236}">
                <a16:creationId xmlns:a16="http://schemas.microsoft.com/office/drawing/2014/main" id="{8A38EC4F-FEDF-A976-1970-8B6E964FBA35}"/>
              </a:ext>
            </a:extLst>
          </p:cNvPr>
          <p:cNvSpPr/>
          <p:nvPr/>
        </p:nvSpPr>
        <p:spPr>
          <a:xfrm>
            <a:off x="0" y="-3625"/>
            <a:ext cx="12192000" cy="750300"/>
          </a:xfrm>
          <a:prstGeom prst="rect">
            <a:avLst/>
          </a:prstGeom>
          <a:solidFill>
            <a:srgbClr val="C8102E"/>
          </a:solidFill>
          <a:ln w="9525" cap="flat" cmpd="sng">
            <a:solidFill>
              <a:srgbClr val="C8102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9" name="Google Shape;109;g3633f61b1b3_0_6">
            <a:extLst>
              <a:ext uri="{FF2B5EF4-FFF2-40B4-BE49-F238E27FC236}">
                <a16:creationId xmlns:a16="http://schemas.microsoft.com/office/drawing/2014/main" id="{55B59875-14E5-EE0B-1B15-DE43A734DB86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3033" y="20470"/>
            <a:ext cx="2080800" cy="672800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g3633f61b1b3_0_6">
            <a:extLst>
              <a:ext uri="{FF2B5EF4-FFF2-40B4-BE49-F238E27FC236}">
                <a16:creationId xmlns:a16="http://schemas.microsoft.com/office/drawing/2014/main" id="{C73E4F23-8A40-B966-1E15-CFEB021032D3}"/>
              </a:ext>
            </a:extLst>
          </p:cNvPr>
          <p:cNvSpPr txBox="1"/>
          <p:nvPr/>
        </p:nvSpPr>
        <p:spPr>
          <a:xfrm>
            <a:off x="8601767" y="141067"/>
            <a:ext cx="2821200" cy="57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 b="0" i="0" u="none" strike="noStrike" cap="none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11" name="Google Shape;111;g3633f61b1b3_0_6">
            <a:extLst>
              <a:ext uri="{FF2B5EF4-FFF2-40B4-BE49-F238E27FC236}">
                <a16:creationId xmlns:a16="http://schemas.microsoft.com/office/drawing/2014/main" id="{66BE0AA1-E80D-1B34-9609-6B0939A513F4}"/>
              </a:ext>
            </a:extLst>
          </p:cNvPr>
          <p:cNvSpPr txBox="1"/>
          <p:nvPr/>
        </p:nvSpPr>
        <p:spPr>
          <a:xfrm>
            <a:off x="8601767" y="79684"/>
            <a:ext cx="2821200" cy="6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67"/>
            </a:pPr>
            <a:r>
              <a:rPr lang="en" sz="2267" b="0" i="0" u="none" strike="noStrike" cap="none">
                <a:solidFill>
                  <a:schemeClr val="lt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AMSIC Research Lab</a:t>
            </a:r>
            <a:endParaRPr sz="2267" b="0" i="0" u="none" strike="noStrike" cap="none">
              <a:solidFill>
                <a:schemeClr val="lt1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  <p:pic>
        <p:nvPicPr>
          <p:cNvPr id="112" name="Google Shape;112;g3633f61b1b3_0_6">
            <a:extLst>
              <a:ext uri="{FF2B5EF4-FFF2-40B4-BE49-F238E27FC236}">
                <a16:creationId xmlns:a16="http://schemas.microsoft.com/office/drawing/2014/main" id="{AB175A0D-9E58-B60C-4F93-57D8C9251CE1}"/>
              </a:ext>
            </a:extLst>
          </p:cNvPr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422967" y="25550"/>
            <a:ext cx="672800" cy="6728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3" name="Google Shape;113;g3633f61b1b3_0_6">
            <a:extLst>
              <a:ext uri="{FF2B5EF4-FFF2-40B4-BE49-F238E27FC236}">
                <a16:creationId xmlns:a16="http://schemas.microsoft.com/office/drawing/2014/main" id="{0E93B79A-7651-340D-7CA0-A44B6160C71B}"/>
              </a:ext>
            </a:extLst>
          </p:cNvPr>
          <p:cNvCxnSpPr>
            <a:cxnSpLocks/>
          </p:cNvCxnSpPr>
          <p:nvPr/>
        </p:nvCxnSpPr>
        <p:spPr>
          <a:xfrm>
            <a:off x="-685800" y="6456990"/>
            <a:ext cx="13642848" cy="0"/>
          </a:xfrm>
          <a:prstGeom prst="straightConnector1">
            <a:avLst/>
          </a:prstGeom>
          <a:noFill/>
          <a:ln w="28575" cap="flat" cmpd="sng">
            <a:solidFill>
              <a:srgbClr val="A4804A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16" name="Google Shape;116;g3633f61b1b3_0_6">
            <a:extLst>
              <a:ext uri="{FF2B5EF4-FFF2-40B4-BE49-F238E27FC236}">
                <a16:creationId xmlns:a16="http://schemas.microsoft.com/office/drawing/2014/main" id="{42E653DC-3BDA-12CF-F23A-776F3A464E6A}"/>
              </a:ext>
            </a:extLst>
          </p:cNvPr>
          <p:cNvSpPr txBox="1"/>
          <p:nvPr/>
        </p:nvSpPr>
        <p:spPr>
          <a:xfrm>
            <a:off x="3700737" y="799915"/>
            <a:ext cx="4733026" cy="67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en-US" sz="3000" b="1" i="0" u="none" strike="noStrike" cap="none">
                <a:solidFill>
                  <a:srgbClr val="000000"/>
                </a:solidFill>
                <a:latin typeface="Times New Roman" panose="02020603050405020304" pitchFamily="18" charset="0"/>
                <a:ea typeface="Times"/>
                <a:cs typeface="Times New Roman" panose="02020603050405020304" pitchFamily="18" charset="0"/>
                <a:sym typeface="Times"/>
              </a:rPr>
              <a:t>References</a:t>
            </a:r>
            <a:endParaRPr sz="3000" b="1" i="0" u="none" strike="noStrike" cap="none">
              <a:solidFill>
                <a:srgbClr val="000000"/>
              </a:solidFill>
              <a:latin typeface="Times New Roman" panose="02020603050405020304" pitchFamily="18" charset="0"/>
              <a:ea typeface="Times"/>
              <a:cs typeface="Times New Roman" panose="02020603050405020304" pitchFamily="18" charset="0"/>
              <a:sym typeface="Times"/>
            </a:endParaRPr>
          </a:p>
        </p:txBody>
      </p:sp>
      <p:sp>
        <p:nvSpPr>
          <p:cNvPr id="117" name="Google Shape;117;g3633f61b1b3_0_6">
            <a:extLst>
              <a:ext uri="{FF2B5EF4-FFF2-40B4-BE49-F238E27FC236}">
                <a16:creationId xmlns:a16="http://schemas.microsoft.com/office/drawing/2014/main" id="{9F9189FC-6359-C64D-1EE3-B14855ECCC95}"/>
              </a:ext>
            </a:extLst>
          </p:cNvPr>
          <p:cNvSpPr txBox="1"/>
          <p:nvPr/>
        </p:nvSpPr>
        <p:spPr>
          <a:xfrm>
            <a:off x="841561" y="1472815"/>
            <a:ext cx="10508877" cy="45253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283845" indent="-283845" algn="just"/>
            <a:r>
              <a:rPr lang="en-US" sz="1700" dirty="0">
                <a:solidFill>
                  <a:schemeClr val="tx1"/>
                </a:solidFill>
                <a:latin typeface="Times"/>
                <a:cs typeface="Times"/>
              </a:rPr>
              <a:t>[1] Gao, Y., Hussein, H.M., Yan, M., Chen, C., Leeser, M., Cassella, C. and </a:t>
            </a:r>
            <a:r>
              <a:rPr lang="en-US" sz="1700" dirty="0" err="1">
                <a:solidFill>
                  <a:schemeClr val="tx1"/>
                </a:solidFill>
                <a:latin typeface="Times"/>
                <a:cs typeface="Times"/>
              </a:rPr>
              <a:t>Onabajo</a:t>
            </a:r>
            <a:r>
              <a:rPr lang="en-US" sz="1700" dirty="0">
                <a:solidFill>
                  <a:schemeClr val="tx1"/>
                </a:solidFill>
                <a:latin typeface="Times"/>
                <a:cs typeface="Times"/>
              </a:rPr>
              <a:t>, M., 2025. A design and simulation methodology for radio frequency receiver front-ends with frequency selective limiting devices. </a:t>
            </a:r>
            <a:r>
              <a:rPr lang="en-US" sz="1700" i="1" dirty="0">
                <a:solidFill>
                  <a:schemeClr val="tx1"/>
                </a:solidFill>
                <a:latin typeface="Times"/>
                <a:cs typeface="Times"/>
              </a:rPr>
              <a:t>Analog Integrated Circuits and Signal Processing</a:t>
            </a:r>
            <a:r>
              <a:rPr lang="en-US" sz="1700" dirty="0">
                <a:solidFill>
                  <a:schemeClr val="tx1"/>
                </a:solidFill>
                <a:latin typeface="Times"/>
                <a:cs typeface="Times"/>
              </a:rPr>
              <a:t>, </a:t>
            </a:r>
            <a:r>
              <a:rPr lang="en-US" sz="1700" i="1" dirty="0">
                <a:solidFill>
                  <a:schemeClr val="tx1"/>
                </a:solidFill>
                <a:latin typeface="Times"/>
                <a:cs typeface="Times"/>
              </a:rPr>
              <a:t>125</a:t>
            </a:r>
            <a:r>
              <a:rPr lang="en-US" sz="1700" dirty="0">
                <a:solidFill>
                  <a:schemeClr val="tx1"/>
                </a:solidFill>
                <a:latin typeface="Times"/>
                <a:cs typeface="Times"/>
              </a:rPr>
              <a:t>(2), p.40.</a:t>
            </a:r>
          </a:p>
          <a:p>
            <a:pPr marL="284163" indent="-284163"/>
            <a:endParaRPr lang="en-US" sz="1700" dirty="0">
              <a:solidFill>
                <a:schemeClr val="tx1"/>
              </a:solidFill>
              <a:latin typeface="Times" panose="02020603050405020304" pitchFamily="18" charset="0"/>
              <a:cs typeface="Times" panose="02020603050405020304" pitchFamily="18" charset="0"/>
            </a:endParaRPr>
          </a:p>
          <a:p>
            <a:pPr marL="283845" indent="-283845"/>
            <a:r>
              <a:rPr lang="en-US" sz="1700" dirty="0">
                <a:solidFill>
                  <a:schemeClr val="tx1"/>
                </a:solidFill>
                <a:latin typeface="Times"/>
                <a:cs typeface="Times"/>
              </a:rPr>
              <a:t>[2] Hussein, H.M., Ibrahim, M.A., Rinaldi, M., </a:t>
            </a:r>
            <a:r>
              <a:rPr lang="en-US" sz="1700" dirty="0" err="1">
                <a:solidFill>
                  <a:schemeClr val="tx1"/>
                </a:solidFill>
                <a:latin typeface="Times"/>
                <a:cs typeface="Times"/>
              </a:rPr>
              <a:t>Onabajo</a:t>
            </a:r>
            <a:r>
              <a:rPr lang="en-US" sz="1700" dirty="0">
                <a:solidFill>
                  <a:schemeClr val="tx1"/>
                </a:solidFill>
                <a:latin typeface="Times"/>
                <a:cs typeface="Times"/>
              </a:rPr>
              <a:t>, M. and Cassella, C., 2021. Reflective parametric frequency selective limiters with sub-dB loss and </a:t>
            </a:r>
            <a:r>
              <a:rPr lang="en-US" sz="1700" dirty="0" err="1">
                <a:solidFill>
                  <a:schemeClr val="tx1"/>
                </a:solidFill>
                <a:latin typeface="Times"/>
                <a:cs typeface="Times"/>
              </a:rPr>
              <a:t>μWatts</a:t>
            </a:r>
            <a:r>
              <a:rPr lang="en-US" sz="1700" dirty="0">
                <a:solidFill>
                  <a:schemeClr val="tx1"/>
                </a:solidFill>
                <a:latin typeface="Times"/>
                <a:cs typeface="Times"/>
              </a:rPr>
              <a:t> power thresholds. </a:t>
            </a:r>
            <a:r>
              <a:rPr lang="en-US" sz="1700" i="1" dirty="0">
                <a:solidFill>
                  <a:schemeClr val="tx1"/>
                </a:solidFill>
                <a:latin typeface="Times"/>
                <a:cs typeface="Times"/>
              </a:rPr>
              <a:t>IEEE Transactions on Microwave Theory and Techniques</a:t>
            </a:r>
            <a:r>
              <a:rPr lang="en-US" sz="1700" dirty="0">
                <a:solidFill>
                  <a:schemeClr val="tx1"/>
                </a:solidFill>
                <a:latin typeface="Times"/>
                <a:cs typeface="Times"/>
              </a:rPr>
              <a:t>, </a:t>
            </a:r>
            <a:r>
              <a:rPr lang="en-US" sz="1700" i="1" dirty="0">
                <a:solidFill>
                  <a:schemeClr val="tx1"/>
                </a:solidFill>
                <a:latin typeface="Times"/>
                <a:cs typeface="Times"/>
              </a:rPr>
              <a:t>69</a:t>
            </a:r>
            <a:r>
              <a:rPr lang="en-US" sz="1700" dirty="0">
                <a:solidFill>
                  <a:schemeClr val="tx1"/>
                </a:solidFill>
                <a:latin typeface="Times"/>
                <a:cs typeface="Times"/>
              </a:rPr>
              <a:t>(6), pp.2989-3000</a:t>
            </a:r>
          </a:p>
          <a:p>
            <a:pPr marL="284163" indent="-284163"/>
            <a:endParaRPr lang="en-US" sz="1700" dirty="0">
              <a:latin typeface="Times" panose="02020603050405020304" pitchFamily="18" charset="0"/>
              <a:cs typeface="Times" panose="02020603050405020304" pitchFamily="18" charset="0"/>
            </a:endParaRPr>
          </a:p>
          <a:p>
            <a:pPr marL="283845" indent="-283845"/>
            <a:r>
              <a:rPr lang="en-US" sz="1700" dirty="0">
                <a:latin typeface="Times" panose="02020603050405020304" pitchFamily="18" charset="0"/>
                <a:cs typeface="Times" panose="02020603050405020304" pitchFamily="18" charset="0"/>
              </a:rPr>
              <a:t>[3] John O’Malley, 2011. </a:t>
            </a:r>
            <a:r>
              <a:rPr lang="en-US" sz="1700" i="1" dirty="0">
                <a:latin typeface="Times" panose="02020603050405020304" pitchFamily="18" charset="0"/>
                <a:cs typeface="Times" panose="02020603050405020304" pitchFamily="18" charset="0"/>
              </a:rPr>
              <a:t>Schaum's Outline of Basic Circuit. Analysis</a:t>
            </a:r>
            <a:r>
              <a:rPr lang="en-US" sz="1700" dirty="0">
                <a:latin typeface="Times" panose="02020603050405020304" pitchFamily="18" charset="0"/>
                <a:cs typeface="Times" panose="02020603050405020304" pitchFamily="18" charset="0"/>
              </a:rPr>
              <a:t> Revised Second Edition. McGraw-Hill  Education.</a:t>
            </a:r>
          </a:p>
          <a:p>
            <a:pPr marL="284163" indent="-284163"/>
            <a:endParaRPr lang="en-US" sz="1700" dirty="0">
              <a:latin typeface="Times" panose="02020603050405020304" pitchFamily="18" charset="0"/>
              <a:cs typeface="Times" panose="02020603050405020304" pitchFamily="18" charset="0"/>
            </a:endParaRPr>
          </a:p>
          <a:p>
            <a:pPr marL="283845" indent="-283845"/>
            <a:r>
              <a:rPr lang="en-US" sz="1700" dirty="0">
                <a:latin typeface="Times" panose="02020603050405020304" pitchFamily="18" charset="0"/>
                <a:cs typeface="Times" panose="02020603050405020304" pitchFamily="18" charset="0"/>
              </a:rPr>
              <a:t>[4] Razavi, B., 2021. </a:t>
            </a:r>
            <a:r>
              <a:rPr lang="en-US" sz="1700" i="1" dirty="0">
                <a:latin typeface="Times" panose="02020603050405020304" pitchFamily="18" charset="0"/>
                <a:cs typeface="Times" panose="02020603050405020304" pitchFamily="18" charset="0"/>
              </a:rPr>
              <a:t>Fundamentals of Microelectronics</a:t>
            </a:r>
            <a:r>
              <a:rPr lang="en-US" sz="1700" dirty="0">
                <a:latin typeface="Times" panose="02020603050405020304" pitchFamily="18" charset="0"/>
                <a:cs typeface="Times" panose="02020603050405020304" pitchFamily="18" charset="0"/>
              </a:rPr>
              <a:t>. John Wiley &amp; Sons.</a:t>
            </a:r>
          </a:p>
          <a:p>
            <a:pPr marL="284163" indent="-284163"/>
            <a:endParaRPr lang="en-US" sz="1700" dirty="0">
              <a:latin typeface="Times" panose="02020603050405020304" pitchFamily="18" charset="0"/>
              <a:cs typeface="Times" panose="02020603050405020304" pitchFamily="18" charset="0"/>
            </a:endParaRPr>
          </a:p>
          <a:p>
            <a:pPr marL="283845" indent="-283845"/>
            <a:r>
              <a:rPr lang="en-US" sz="1700" dirty="0">
                <a:latin typeface="Times"/>
                <a:cs typeface="Times"/>
              </a:rPr>
              <a:t>[5] S. M. Gillette, M. Geiler, J. D. Adam and A. L. Geiler, "Ferrite-Based Reflective-Type Frequency Selective Limiters," in Proc. IEEE MTT-S International Microwave Workshop Series on Advanced Materials and Processes for RF and THz Applications (IMWS-AMP), 2018.</a:t>
            </a:r>
            <a:br>
              <a:rPr lang="en-US" sz="1700" dirty="0">
                <a:latin typeface="Times" panose="02020603050405020304" pitchFamily="18" charset="0"/>
                <a:cs typeface="Times" panose="02020603050405020304" pitchFamily="18" charset="0"/>
              </a:rPr>
            </a:br>
            <a:endParaRPr lang="en-US" sz="1700" dirty="0">
              <a:solidFill>
                <a:schemeClr val="dk1"/>
              </a:solidFill>
              <a:latin typeface="Times" panose="02020603050405020304" pitchFamily="18" charset="0"/>
              <a:ea typeface="Times New Roman"/>
              <a:cs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2061189"/>
      </p:ext>
    </p:extLst>
  </p:cSld>
  <p:clrMapOvr>
    <a:masterClrMapping/>
  </p:clrMapOvr>
  <p:transition spd="slow">
    <p:push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>
          <a:extLst>
            <a:ext uri="{FF2B5EF4-FFF2-40B4-BE49-F238E27FC236}">
              <a16:creationId xmlns:a16="http://schemas.microsoft.com/office/drawing/2014/main" id="{D6EBD0F1-EA25-BA09-FA98-1E644CEB94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534E8D6-0180-C7F6-B35B-073786D91A5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31961" y="34289"/>
            <a:ext cx="9044748" cy="6812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475592"/>
      </p:ext>
    </p:extLst>
  </p:cSld>
  <p:clrMapOvr>
    <a:masterClrMapping/>
  </p:clrMapOvr>
  <p:transition spd="slow">
    <p:push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>
          <a:extLst>
            <a:ext uri="{FF2B5EF4-FFF2-40B4-BE49-F238E27FC236}">
              <a16:creationId xmlns:a16="http://schemas.microsoft.com/office/drawing/2014/main" id="{CF9B12E1-2460-581F-C923-3C85C446FD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633f61b1b3_0_6">
            <a:extLst>
              <a:ext uri="{FF2B5EF4-FFF2-40B4-BE49-F238E27FC236}">
                <a16:creationId xmlns:a16="http://schemas.microsoft.com/office/drawing/2014/main" id="{AF9DA79D-6C79-E3B9-E52F-0C1C0C95A3EE}"/>
              </a:ext>
            </a:extLst>
          </p:cNvPr>
          <p:cNvSpPr txBox="1"/>
          <p:nvPr/>
        </p:nvSpPr>
        <p:spPr>
          <a:xfrm>
            <a:off x="-28750" y="6403750"/>
            <a:ext cx="12192000" cy="4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900" b="1">
                <a:latin typeface="Times New Roman" panose="02020603050405020304" pitchFamily="18" charset="0"/>
                <a:ea typeface="Times"/>
                <a:cs typeface="Times New Roman" panose="02020603050405020304" pitchFamily="18" charset="0"/>
                <a:sym typeface="Times"/>
              </a:rPr>
              <a:t>Interference Signal Power Monitoring within Front-End Circuits of Wireless Receivers</a:t>
            </a:r>
            <a:endParaRPr sz="900" b="1">
              <a:latin typeface="Times New Roman" panose="02020603050405020304" pitchFamily="18" charset="0"/>
              <a:ea typeface="Times"/>
              <a:cs typeface="Times New Roman" panose="02020603050405020304" pitchFamily="18" charset="0"/>
              <a:sym typeface="Time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900" b="0" i="0" u="none" strike="noStrike" cap="none">
                <a:solidFill>
                  <a:srgbClr val="000000"/>
                </a:solidFill>
                <a:latin typeface="Times New Roman" panose="02020603050405020304" pitchFamily="18" charset="0"/>
                <a:ea typeface="Times"/>
                <a:cs typeface="Times New Roman" panose="02020603050405020304" pitchFamily="18" charset="0"/>
                <a:sym typeface="Times"/>
              </a:rPr>
              <a:t>Slide </a:t>
            </a:r>
            <a:r>
              <a:rPr lang="en" sz="900">
                <a:latin typeface="Times New Roman" panose="02020603050405020304" pitchFamily="18" charset="0"/>
                <a:ea typeface="Times"/>
                <a:cs typeface="Times New Roman" panose="02020603050405020304" pitchFamily="18" charset="0"/>
                <a:sym typeface="Times"/>
              </a:rPr>
              <a:t>15</a:t>
            </a:r>
            <a:r>
              <a:rPr lang="en" sz="900" b="0" i="0" u="none" strike="noStrike" cap="none">
                <a:solidFill>
                  <a:srgbClr val="000000"/>
                </a:solidFill>
                <a:latin typeface="Times New Roman" panose="02020603050405020304" pitchFamily="18" charset="0"/>
                <a:ea typeface="Times"/>
                <a:cs typeface="Times New Roman" panose="02020603050405020304" pitchFamily="18" charset="0"/>
                <a:sym typeface="Times"/>
              </a:rPr>
              <a:t> / 14 - N</a:t>
            </a:r>
            <a:r>
              <a:rPr lang="en" sz="900">
                <a:latin typeface="Times New Roman" panose="02020603050405020304" pitchFamily="18" charset="0"/>
                <a:ea typeface="Times"/>
                <a:cs typeface="Times New Roman" panose="02020603050405020304" pitchFamily="18" charset="0"/>
                <a:sym typeface="Times"/>
              </a:rPr>
              <a:t>ortheastern University</a:t>
            </a:r>
            <a:r>
              <a:rPr lang="en" sz="900" b="0" i="0" u="none" strike="noStrike" cap="none">
                <a:solidFill>
                  <a:srgbClr val="000000"/>
                </a:solidFill>
                <a:latin typeface="Times New Roman" panose="02020603050405020304" pitchFamily="18" charset="0"/>
                <a:ea typeface="Times"/>
                <a:cs typeface="Times New Roman" panose="02020603050405020304" pitchFamily="18" charset="0"/>
                <a:sym typeface="Times"/>
              </a:rPr>
              <a:t> Young Scholars Program 202</a:t>
            </a:r>
            <a:r>
              <a:rPr lang="en" sz="900">
                <a:latin typeface="Times New Roman" panose="02020603050405020304" pitchFamily="18" charset="0"/>
                <a:ea typeface="Times"/>
                <a:cs typeface="Times New Roman" panose="02020603050405020304" pitchFamily="18" charset="0"/>
                <a:sym typeface="Times"/>
              </a:rPr>
              <a:t>6</a:t>
            </a:r>
            <a:r>
              <a:rPr lang="en" sz="900" b="0" i="0" u="none" strike="noStrike" cap="none">
                <a:solidFill>
                  <a:srgbClr val="000000"/>
                </a:solidFill>
                <a:latin typeface="Times New Roman" panose="02020603050405020304" pitchFamily="18" charset="0"/>
                <a:ea typeface="Times"/>
                <a:cs typeface="Times New Roman" panose="02020603050405020304" pitchFamily="18" charset="0"/>
                <a:sym typeface="Times"/>
              </a:rPr>
              <a:t> - July 30, 202</a:t>
            </a:r>
            <a:r>
              <a:rPr lang="en" sz="900">
                <a:latin typeface="Times New Roman" panose="02020603050405020304" pitchFamily="18" charset="0"/>
                <a:ea typeface="Times"/>
                <a:cs typeface="Times New Roman" panose="02020603050405020304" pitchFamily="18" charset="0"/>
                <a:sym typeface="Times"/>
              </a:rPr>
              <a:t>6</a:t>
            </a:r>
            <a:endParaRPr sz="933" b="0" i="0" u="none" strike="noStrike" cap="none">
              <a:solidFill>
                <a:srgbClr val="000000"/>
              </a:solidFill>
              <a:latin typeface="Times New Roman" panose="02020603050405020304" pitchFamily="18" charset="0"/>
              <a:ea typeface="Times"/>
              <a:cs typeface="Times New Roman" panose="02020603050405020304" pitchFamily="18" charset="0"/>
              <a:sym typeface="Times"/>
            </a:endParaRPr>
          </a:p>
        </p:txBody>
      </p:sp>
      <p:pic>
        <p:nvPicPr>
          <p:cNvPr id="115" name="Google Shape;115;g3633f61b1b3_0_6">
            <a:extLst>
              <a:ext uri="{FF2B5EF4-FFF2-40B4-BE49-F238E27FC236}">
                <a16:creationId xmlns:a16="http://schemas.microsoft.com/office/drawing/2014/main" id="{86C2B9A3-82F2-0B62-3E18-D55A5A5DBD09}"/>
              </a:ext>
            </a:extLst>
          </p:cNvPr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809983" y="6493459"/>
            <a:ext cx="1347636" cy="341959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g3633f61b1b3_0_6">
            <a:extLst>
              <a:ext uri="{FF2B5EF4-FFF2-40B4-BE49-F238E27FC236}">
                <a16:creationId xmlns:a16="http://schemas.microsoft.com/office/drawing/2014/main" id="{1CDABA49-3E71-49F7-19F1-4B0FE6894741}"/>
              </a:ext>
            </a:extLst>
          </p:cNvPr>
          <p:cNvSpPr/>
          <p:nvPr/>
        </p:nvSpPr>
        <p:spPr>
          <a:xfrm>
            <a:off x="0" y="-3625"/>
            <a:ext cx="12192000" cy="750300"/>
          </a:xfrm>
          <a:prstGeom prst="rect">
            <a:avLst/>
          </a:prstGeom>
          <a:solidFill>
            <a:srgbClr val="C8102E"/>
          </a:solidFill>
          <a:ln w="9525" cap="flat" cmpd="sng">
            <a:solidFill>
              <a:srgbClr val="C8102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9" name="Google Shape;109;g3633f61b1b3_0_6">
            <a:extLst>
              <a:ext uri="{FF2B5EF4-FFF2-40B4-BE49-F238E27FC236}">
                <a16:creationId xmlns:a16="http://schemas.microsoft.com/office/drawing/2014/main" id="{DE51E912-5E37-F8A8-FC83-E2832DC8C0F8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3033" y="20470"/>
            <a:ext cx="2080800" cy="672800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g3633f61b1b3_0_6">
            <a:extLst>
              <a:ext uri="{FF2B5EF4-FFF2-40B4-BE49-F238E27FC236}">
                <a16:creationId xmlns:a16="http://schemas.microsoft.com/office/drawing/2014/main" id="{A9B35E48-F2CC-570F-E805-C33EB0D418AF}"/>
              </a:ext>
            </a:extLst>
          </p:cNvPr>
          <p:cNvSpPr txBox="1"/>
          <p:nvPr/>
        </p:nvSpPr>
        <p:spPr>
          <a:xfrm>
            <a:off x="8601767" y="141067"/>
            <a:ext cx="2821200" cy="57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 b="0" i="0" u="none" strike="noStrike" cap="none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11" name="Google Shape;111;g3633f61b1b3_0_6">
            <a:extLst>
              <a:ext uri="{FF2B5EF4-FFF2-40B4-BE49-F238E27FC236}">
                <a16:creationId xmlns:a16="http://schemas.microsoft.com/office/drawing/2014/main" id="{6862859B-6516-01AA-6A42-A0B6317E0755}"/>
              </a:ext>
            </a:extLst>
          </p:cNvPr>
          <p:cNvSpPr txBox="1"/>
          <p:nvPr/>
        </p:nvSpPr>
        <p:spPr>
          <a:xfrm>
            <a:off x="8601767" y="79684"/>
            <a:ext cx="2821200" cy="6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67"/>
            </a:pPr>
            <a:r>
              <a:rPr lang="en" sz="2267" b="0" i="0" u="none" strike="noStrike" cap="none">
                <a:solidFill>
                  <a:schemeClr val="lt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AMSIC Research Lab</a:t>
            </a:r>
            <a:endParaRPr sz="2267" b="0" i="0" u="none" strike="noStrike" cap="none">
              <a:solidFill>
                <a:schemeClr val="lt1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  <p:pic>
        <p:nvPicPr>
          <p:cNvPr id="112" name="Google Shape;112;g3633f61b1b3_0_6">
            <a:extLst>
              <a:ext uri="{FF2B5EF4-FFF2-40B4-BE49-F238E27FC236}">
                <a16:creationId xmlns:a16="http://schemas.microsoft.com/office/drawing/2014/main" id="{8F584DD6-57D4-0A8A-70D0-3AA9AC58CBCF}"/>
              </a:ext>
            </a:extLst>
          </p:cNvPr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422967" y="25550"/>
            <a:ext cx="672800" cy="6728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3" name="Google Shape;113;g3633f61b1b3_0_6">
            <a:extLst>
              <a:ext uri="{FF2B5EF4-FFF2-40B4-BE49-F238E27FC236}">
                <a16:creationId xmlns:a16="http://schemas.microsoft.com/office/drawing/2014/main" id="{131AF74C-B79E-C06C-0FD2-C2F338FD5B3B}"/>
              </a:ext>
            </a:extLst>
          </p:cNvPr>
          <p:cNvCxnSpPr>
            <a:cxnSpLocks/>
          </p:cNvCxnSpPr>
          <p:nvPr/>
        </p:nvCxnSpPr>
        <p:spPr>
          <a:xfrm>
            <a:off x="-685800" y="6456990"/>
            <a:ext cx="13642848" cy="0"/>
          </a:xfrm>
          <a:prstGeom prst="straightConnector1">
            <a:avLst/>
          </a:prstGeom>
          <a:noFill/>
          <a:ln w="28575" cap="flat" cmpd="sng">
            <a:solidFill>
              <a:srgbClr val="A4804A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" name="Google Shape;404;p32">
            <a:extLst>
              <a:ext uri="{FF2B5EF4-FFF2-40B4-BE49-F238E27FC236}">
                <a16:creationId xmlns:a16="http://schemas.microsoft.com/office/drawing/2014/main" id="{E4698365-364C-BA27-7473-F79ABC1489D0}"/>
              </a:ext>
            </a:extLst>
          </p:cNvPr>
          <p:cNvSpPr txBox="1"/>
          <p:nvPr/>
        </p:nvSpPr>
        <p:spPr>
          <a:xfrm>
            <a:off x="348400" y="894833"/>
            <a:ext cx="11495100" cy="67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50"/>
              <a:buFont typeface="Arial"/>
              <a:buNone/>
            </a:pPr>
            <a:r>
              <a:rPr lang="en" sz="2650" b="1">
                <a:latin typeface="Lato"/>
                <a:ea typeface="Lato"/>
                <a:cs typeface="Lato"/>
                <a:sym typeface="Lato"/>
              </a:rPr>
              <a:t>Appendix: Project Overview</a:t>
            </a:r>
            <a:endParaRPr sz="1867" i="0" u="none" strike="noStrike" cap="non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5" name="Google Shape;405;p32" descr="A diagram of a software development platform&#10;&#10;Description automatically generated">
            <a:extLst>
              <a:ext uri="{FF2B5EF4-FFF2-40B4-BE49-F238E27FC236}">
                <a16:creationId xmlns:a16="http://schemas.microsoft.com/office/drawing/2014/main" id="{7AAE4DD6-499B-E592-8EE8-1558C2CE5664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229769" y="1498246"/>
            <a:ext cx="9732380" cy="466151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81812537"/>
      </p:ext>
    </p:extLst>
  </p:cSld>
  <p:clrMapOvr>
    <a:masterClrMapping/>
  </p:clrMapOvr>
  <p:transition spd="slow">
    <p:push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>
          <a:extLst>
            <a:ext uri="{FF2B5EF4-FFF2-40B4-BE49-F238E27FC236}">
              <a16:creationId xmlns:a16="http://schemas.microsoft.com/office/drawing/2014/main" id="{098DE765-063D-C1E0-1639-0817E795C3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633f61b1b3_0_6">
            <a:extLst>
              <a:ext uri="{FF2B5EF4-FFF2-40B4-BE49-F238E27FC236}">
                <a16:creationId xmlns:a16="http://schemas.microsoft.com/office/drawing/2014/main" id="{749B2B05-330D-3C64-3F7E-0759CC4644C8}"/>
              </a:ext>
            </a:extLst>
          </p:cNvPr>
          <p:cNvSpPr txBox="1"/>
          <p:nvPr/>
        </p:nvSpPr>
        <p:spPr>
          <a:xfrm>
            <a:off x="-28750" y="6403750"/>
            <a:ext cx="12192000" cy="4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900" b="1">
                <a:latin typeface="Times New Roman" panose="02020603050405020304" pitchFamily="18" charset="0"/>
                <a:ea typeface="Times"/>
                <a:cs typeface="Times New Roman" panose="02020603050405020304" pitchFamily="18" charset="0"/>
                <a:sym typeface="Times"/>
              </a:rPr>
              <a:t>Interference Signal Power Monitoring within Front-End Circuits of Wireless Receivers</a:t>
            </a:r>
            <a:endParaRPr sz="900" b="1">
              <a:latin typeface="Times New Roman" panose="02020603050405020304" pitchFamily="18" charset="0"/>
              <a:ea typeface="Times"/>
              <a:cs typeface="Times New Roman" panose="02020603050405020304" pitchFamily="18" charset="0"/>
              <a:sym typeface="Time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900" b="0" i="0" u="none" strike="noStrike" cap="none">
                <a:solidFill>
                  <a:srgbClr val="000000"/>
                </a:solidFill>
                <a:latin typeface="Times New Roman" panose="02020603050405020304" pitchFamily="18" charset="0"/>
                <a:ea typeface="Times"/>
                <a:cs typeface="Times New Roman" panose="02020603050405020304" pitchFamily="18" charset="0"/>
                <a:sym typeface="Times"/>
              </a:rPr>
              <a:t>Slide 16 / 14 - N</a:t>
            </a:r>
            <a:r>
              <a:rPr lang="en" sz="900">
                <a:latin typeface="Times New Roman" panose="02020603050405020304" pitchFamily="18" charset="0"/>
                <a:ea typeface="Times"/>
                <a:cs typeface="Times New Roman" panose="02020603050405020304" pitchFamily="18" charset="0"/>
                <a:sym typeface="Times"/>
              </a:rPr>
              <a:t>ortheastern University</a:t>
            </a:r>
            <a:r>
              <a:rPr lang="en" sz="900" b="0" i="0" u="none" strike="noStrike" cap="none">
                <a:solidFill>
                  <a:srgbClr val="000000"/>
                </a:solidFill>
                <a:latin typeface="Times New Roman" panose="02020603050405020304" pitchFamily="18" charset="0"/>
                <a:ea typeface="Times"/>
                <a:cs typeface="Times New Roman" panose="02020603050405020304" pitchFamily="18" charset="0"/>
                <a:sym typeface="Times"/>
              </a:rPr>
              <a:t> Young Scholars Program 202</a:t>
            </a:r>
            <a:r>
              <a:rPr lang="en" sz="900">
                <a:latin typeface="Times New Roman" panose="02020603050405020304" pitchFamily="18" charset="0"/>
                <a:ea typeface="Times"/>
                <a:cs typeface="Times New Roman" panose="02020603050405020304" pitchFamily="18" charset="0"/>
                <a:sym typeface="Times"/>
              </a:rPr>
              <a:t>6</a:t>
            </a:r>
            <a:r>
              <a:rPr lang="en" sz="900" b="0" i="0" u="none" strike="noStrike" cap="none">
                <a:solidFill>
                  <a:srgbClr val="000000"/>
                </a:solidFill>
                <a:latin typeface="Times New Roman" panose="02020603050405020304" pitchFamily="18" charset="0"/>
                <a:ea typeface="Times"/>
                <a:cs typeface="Times New Roman" panose="02020603050405020304" pitchFamily="18" charset="0"/>
                <a:sym typeface="Times"/>
              </a:rPr>
              <a:t> - July 30, 202</a:t>
            </a:r>
            <a:r>
              <a:rPr lang="en" sz="900">
                <a:latin typeface="Times New Roman" panose="02020603050405020304" pitchFamily="18" charset="0"/>
                <a:ea typeface="Times"/>
                <a:cs typeface="Times New Roman" panose="02020603050405020304" pitchFamily="18" charset="0"/>
                <a:sym typeface="Times"/>
              </a:rPr>
              <a:t>6</a:t>
            </a:r>
            <a:endParaRPr sz="933" b="0" i="0" u="none" strike="noStrike" cap="none">
              <a:solidFill>
                <a:srgbClr val="000000"/>
              </a:solidFill>
              <a:latin typeface="Times New Roman" panose="02020603050405020304" pitchFamily="18" charset="0"/>
              <a:ea typeface="Times"/>
              <a:cs typeface="Times New Roman" panose="02020603050405020304" pitchFamily="18" charset="0"/>
              <a:sym typeface="Times"/>
            </a:endParaRPr>
          </a:p>
        </p:txBody>
      </p:sp>
      <p:pic>
        <p:nvPicPr>
          <p:cNvPr id="115" name="Google Shape;115;g3633f61b1b3_0_6">
            <a:extLst>
              <a:ext uri="{FF2B5EF4-FFF2-40B4-BE49-F238E27FC236}">
                <a16:creationId xmlns:a16="http://schemas.microsoft.com/office/drawing/2014/main" id="{1C35E300-414D-8694-0BAC-9C6E5C55055E}"/>
              </a:ext>
            </a:extLst>
          </p:cNvPr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809983" y="6493459"/>
            <a:ext cx="1347636" cy="341959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g3633f61b1b3_0_6">
            <a:extLst>
              <a:ext uri="{FF2B5EF4-FFF2-40B4-BE49-F238E27FC236}">
                <a16:creationId xmlns:a16="http://schemas.microsoft.com/office/drawing/2014/main" id="{A45F66A6-EACB-A8BB-FF6A-C9D92C380D3D}"/>
              </a:ext>
            </a:extLst>
          </p:cNvPr>
          <p:cNvSpPr/>
          <p:nvPr/>
        </p:nvSpPr>
        <p:spPr>
          <a:xfrm>
            <a:off x="0" y="-3625"/>
            <a:ext cx="12192000" cy="750300"/>
          </a:xfrm>
          <a:prstGeom prst="rect">
            <a:avLst/>
          </a:prstGeom>
          <a:solidFill>
            <a:srgbClr val="C8102E"/>
          </a:solidFill>
          <a:ln w="9525" cap="flat" cmpd="sng">
            <a:solidFill>
              <a:srgbClr val="C8102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9" name="Google Shape;109;g3633f61b1b3_0_6">
            <a:extLst>
              <a:ext uri="{FF2B5EF4-FFF2-40B4-BE49-F238E27FC236}">
                <a16:creationId xmlns:a16="http://schemas.microsoft.com/office/drawing/2014/main" id="{A192927A-65EB-28C0-71F4-F93733123FCF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3033" y="20470"/>
            <a:ext cx="2080800" cy="672800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g3633f61b1b3_0_6">
            <a:extLst>
              <a:ext uri="{FF2B5EF4-FFF2-40B4-BE49-F238E27FC236}">
                <a16:creationId xmlns:a16="http://schemas.microsoft.com/office/drawing/2014/main" id="{0202C181-99F7-CD58-CCCB-BE82BCF84296}"/>
              </a:ext>
            </a:extLst>
          </p:cNvPr>
          <p:cNvSpPr txBox="1"/>
          <p:nvPr/>
        </p:nvSpPr>
        <p:spPr>
          <a:xfrm>
            <a:off x="8601767" y="141067"/>
            <a:ext cx="2821200" cy="57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 b="0" i="0" u="none" strike="noStrike" cap="none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11" name="Google Shape;111;g3633f61b1b3_0_6">
            <a:extLst>
              <a:ext uri="{FF2B5EF4-FFF2-40B4-BE49-F238E27FC236}">
                <a16:creationId xmlns:a16="http://schemas.microsoft.com/office/drawing/2014/main" id="{362FD32B-196C-5C85-2988-F399EB070805}"/>
              </a:ext>
            </a:extLst>
          </p:cNvPr>
          <p:cNvSpPr txBox="1"/>
          <p:nvPr/>
        </p:nvSpPr>
        <p:spPr>
          <a:xfrm>
            <a:off x="8601767" y="79684"/>
            <a:ext cx="2821200" cy="6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67"/>
            </a:pPr>
            <a:r>
              <a:rPr lang="en" sz="2267" b="0" i="0" u="none" strike="noStrike" cap="none">
                <a:solidFill>
                  <a:schemeClr val="lt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AMSIC Research Lab</a:t>
            </a:r>
            <a:endParaRPr sz="2267" b="0" i="0" u="none" strike="noStrike" cap="none">
              <a:solidFill>
                <a:schemeClr val="lt1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  <p:pic>
        <p:nvPicPr>
          <p:cNvPr id="112" name="Google Shape;112;g3633f61b1b3_0_6">
            <a:extLst>
              <a:ext uri="{FF2B5EF4-FFF2-40B4-BE49-F238E27FC236}">
                <a16:creationId xmlns:a16="http://schemas.microsoft.com/office/drawing/2014/main" id="{9F335564-9370-1F69-C6D1-A1F910EE6994}"/>
              </a:ext>
            </a:extLst>
          </p:cNvPr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422967" y="25550"/>
            <a:ext cx="672800" cy="6728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3" name="Google Shape;113;g3633f61b1b3_0_6">
            <a:extLst>
              <a:ext uri="{FF2B5EF4-FFF2-40B4-BE49-F238E27FC236}">
                <a16:creationId xmlns:a16="http://schemas.microsoft.com/office/drawing/2014/main" id="{78D0A8FB-2A2B-B2CB-BF17-2F41296442E4}"/>
              </a:ext>
            </a:extLst>
          </p:cNvPr>
          <p:cNvCxnSpPr>
            <a:cxnSpLocks/>
          </p:cNvCxnSpPr>
          <p:nvPr/>
        </p:nvCxnSpPr>
        <p:spPr>
          <a:xfrm>
            <a:off x="-685800" y="6456990"/>
            <a:ext cx="13642848" cy="0"/>
          </a:xfrm>
          <a:prstGeom prst="straightConnector1">
            <a:avLst/>
          </a:prstGeom>
          <a:noFill/>
          <a:ln w="28575" cap="flat" cmpd="sng">
            <a:solidFill>
              <a:srgbClr val="A4804A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16" name="Google Shape;116;g3633f61b1b3_0_6">
            <a:extLst>
              <a:ext uri="{FF2B5EF4-FFF2-40B4-BE49-F238E27FC236}">
                <a16:creationId xmlns:a16="http://schemas.microsoft.com/office/drawing/2014/main" id="{3363A480-BF80-BCFA-2C1D-C8DB8025F58D}"/>
              </a:ext>
            </a:extLst>
          </p:cNvPr>
          <p:cNvSpPr txBox="1"/>
          <p:nvPr/>
        </p:nvSpPr>
        <p:spPr>
          <a:xfrm>
            <a:off x="3392728" y="829984"/>
            <a:ext cx="5349043" cy="67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lvl="0" algn="ctr">
              <a:buSzPts val="2667"/>
            </a:pPr>
            <a:r>
              <a:rPr lang="en-US" sz="3200" b="1">
                <a:latin typeface="Times New Roman" panose="02020603050405020304" pitchFamily="18" charset="0"/>
                <a:ea typeface="Lato"/>
                <a:cs typeface="Times New Roman" panose="02020603050405020304" pitchFamily="18" charset="0"/>
                <a:sym typeface="Lato"/>
              </a:rPr>
              <a:t>Appendix: Microcontrollers</a:t>
            </a:r>
          </a:p>
        </p:txBody>
      </p:sp>
      <p:sp>
        <p:nvSpPr>
          <p:cNvPr id="2" name="Google Shape;436;p34">
            <a:extLst>
              <a:ext uri="{FF2B5EF4-FFF2-40B4-BE49-F238E27FC236}">
                <a16:creationId xmlns:a16="http://schemas.microsoft.com/office/drawing/2014/main" id="{7B721B8F-EB06-5402-BD2B-9346A6285A61}"/>
              </a:ext>
            </a:extLst>
          </p:cNvPr>
          <p:cNvSpPr txBox="1">
            <a:spLocks/>
          </p:cNvSpPr>
          <p:nvPr/>
        </p:nvSpPr>
        <p:spPr>
          <a:xfrm>
            <a:off x="209472" y="1624882"/>
            <a:ext cx="8214300" cy="4693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 algn="just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1018"/>
              <a:buFont typeface="Arial"/>
              <a:buNone/>
            </a:pPr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Lato"/>
                <a:cs typeface="Times New Roman" panose="02020603050405020304" pitchFamily="18" charset="0"/>
                <a:sym typeface="Lato"/>
              </a:rPr>
              <a:t>Microcontroller boards</a:t>
            </a:r>
          </a:p>
          <a:p>
            <a:pPr marL="450850" indent="-342900">
              <a:lnSpc>
                <a:spcPct val="115000"/>
              </a:lnSpc>
              <a:buSzPts val="1900"/>
            </a:pPr>
            <a:r>
              <a:rPr lang="en-US" sz="2000" dirty="0">
                <a:latin typeface="Times New Roman" panose="02020603050405020304" pitchFamily="18" charset="0"/>
                <a:ea typeface="Lato"/>
                <a:cs typeface="Times New Roman" panose="02020603050405020304" pitchFamily="18" charset="0"/>
                <a:sym typeface="Lato"/>
              </a:rPr>
              <a:t>Microcontrollers: small, specialized computers capable of performing specific tasks</a:t>
            </a:r>
          </a:p>
          <a:p>
            <a:pPr marL="450850" indent="-342900">
              <a:lnSpc>
                <a:spcPct val="115000"/>
              </a:lnSpc>
              <a:spcBef>
                <a:spcPts val="0"/>
              </a:spcBef>
              <a:buSzPts val="1900"/>
            </a:pPr>
            <a:r>
              <a:rPr lang="en-US" sz="2000">
                <a:latin typeface="Times New Roman" panose="02020603050405020304" pitchFamily="18" charset="0"/>
                <a:ea typeface="Lato"/>
                <a:cs typeface="Times New Roman" panose="02020603050405020304" pitchFamily="18" charset="0"/>
                <a:sym typeface="Lato"/>
              </a:rPr>
              <a:t>Arduino microcontroller: printed circuit board with the hardware necessary  to communicate with other devices (pins, oscillator, etc.)</a:t>
            </a:r>
          </a:p>
          <a:p>
            <a:pPr indent="-349250">
              <a:lnSpc>
                <a:spcPct val="115000"/>
              </a:lnSpc>
              <a:spcBef>
                <a:spcPts val="0"/>
              </a:spcBef>
              <a:buSzPts val="1900"/>
              <a:buFont typeface="Lato"/>
              <a:buChar char="•"/>
            </a:pPr>
            <a:endParaRPr lang="en-US" sz="2000" dirty="0">
              <a:solidFill>
                <a:srgbClr val="000000"/>
              </a:solidFill>
              <a:latin typeface="Times New Roman" panose="02020603050405020304" pitchFamily="18" charset="0"/>
              <a:ea typeface="Lato"/>
              <a:cs typeface="Times New Roman" panose="02020603050405020304" pitchFamily="18" charset="0"/>
              <a:sym typeface="Lato"/>
            </a:endParaRP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2000"/>
              <a:buNone/>
            </a:pPr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Lato"/>
                <a:cs typeface="Times New Roman" panose="02020603050405020304" pitchFamily="18" charset="0"/>
                <a:sym typeface="Lato"/>
              </a:rPr>
              <a:t>Analog and Digital Signal</a:t>
            </a:r>
            <a:r>
              <a:rPr lang="en-US" sz="2000" b="1" dirty="0">
                <a:latin typeface="Times New Roman" panose="02020603050405020304" pitchFamily="18" charset="0"/>
                <a:ea typeface="Lato"/>
                <a:cs typeface="Times New Roman" panose="02020603050405020304" pitchFamily="18" charset="0"/>
                <a:sym typeface="Lato"/>
              </a:rPr>
              <a:t>s</a:t>
            </a:r>
            <a:endParaRPr lang="en-US" sz="2000" dirty="0">
              <a:latin typeface="Times New Roman" panose="02020603050405020304" pitchFamily="18" charset="0"/>
              <a:ea typeface="Lato"/>
              <a:cs typeface="Times New Roman" panose="02020603050405020304" pitchFamily="18" charset="0"/>
              <a:sym typeface="Lato"/>
            </a:endParaRPr>
          </a:p>
          <a:p>
            <a:pPr marL="450850" indent="-342900">
              <a:lnSpc>
                <a:spcPct val="115000"/>
              </a:lnSpc>
              <a:spcBef>
                <a:spcPts val="0"/>
              </a:spcBef>
              <a:buSzPts val="1900"/>
            </a:pPr>
            <a:r>
              <a:rPr lang="en-US" sz="2000" dirty="0">
                <a:latin typeface="Times New Roman" panose="02020603050405020304" pitchFamily="18" charset="0"/>
                <a:ea typeface="Lato"/>
                <a:cs typeface="Times New Roman" panose="02020603050405020304" pitchFamily="18" charset="0"/>
                <a:sym typeface="Lato"/>
              </a:rPr>
              <a:t>Arduino can output digital signals with the ADC</a:t>
            </a:r>
          </a:p>
          <a:p>
            <a:pPr marL="908050" lvl="1" indent="-342900">
              <a:lnSpc>
                <a:spcPct val="115000"/>
              </a:lnSpc>
              <a:spcBef>
                <a:spcPts val="0"/>
              </a:spcBef>
              <a:buSzPts val="1900"/>
            </a:pPr>
            <a:r>
              <a:rPr lang="en-US" sz="2000" dirty="0">
                <a:latin typeface="Times New Roman" panose="02020603050405020304" pitchFamily="18" charset="0"/>
                <a:ea typeface="Lato"/>
                <a:cs typeface="Times New Roman" panose="02020603050405020304" pitchFamily="18" charset="0"/>
                <a:sym typeface="Lato"/>
              </a:rPr>
              <a:t>While analog signals are continuous (they cover infinitely many values in their range), digital signals by themselves are binary (either HIGH (1) or LOW (0))</a:t>
            </a:r>
          </a:p>
          <a:p>
            <a:pPr marL="908050" lvl="1" indent="-342900">
              <a:lnSpc>
                <a:spcPct val="115000"/>
              </a:lnSpc>
              <a:spcBef>
                <a:spcPts val="0"/>
              </a:spcBef>
              <a:buSzPts val="1900"/>
            </a:pPr>
            <a:r>
              <a:rPr lang="en-US" sz="2000" dirty="0">
                <a:latin typeface="Times New Roman" panose="02020603050405020304" pitchFamily="18" charset="0"/>
                <a:ea typeface="Lato"/>
                <a:cs typeface="Times New Roman" panose="02020603050405020304" pitchFamily="18" charset="0"/>
                <a:sym typeface="Lato"/>
              </a:rPr>
              <a:t>The binary code output is used to correct the attenuation level</a:t>
            </a:r>
            <a:endParaRPr lang="en-US" sz="2000" dirty="0">
              <a:solidFill>
                <a:srgbClr val="000000"/>
              </a:solidFill>
              <a:latin typeface="Times New Roman" panose="02020603050405020304" pitchFamily="18" charset="0"/>
              <a:ea typeface="Lato"/>
              <a:cs typeface="Times New Roman" panose="02020603050405020304" pitchFamily="18" charset="0"/>
              <a:sym typeface="Lato"/>
            </a:endParaRPr>
          </a:p>
        </p:txBody>
      </p:sp>
      <p:pic>
        <p:nvPicPr>
          <p:cNvPr id="3" name="Google Shape;437;p34">
            <a:extLst>
              <a:ext uri="{FF2B5EF4-FFF2-40B4-BE49-F238E27FC236}">
                <a16:creationId xmlns:a16="http://schemas.microsoft.com/office/drawing/2014/main" id="{F6E5E867-F4C6-6B22-0100-0423CFA2904B}"/>
              </a:ext>
            </a:extLst>
          </p:cNvPr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-5400000">
            <a:off x="9102937" y="2287215"/>
            <a:ext cx="2336636" cy="311556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439;p34">
            <a:extLst>
              <a:ext uri="{FF2B5EF4-FFF2-40B4-BE49-F238E27FC236}">
                <a16:creationId xmlns:a16="http://schemas.microsoft.com/office/drawing/2014/main" id="{EE06B518-4BF4-82B6-176E-531C27E30B3A}"/>
              </a:ext>
            </a:extLst>
          </p:cNvPr>
          <p:cNvSpPr txBox="1"/>
          <p:nvPr/>
        </p:nvSpPr>
        <p:spPr>
          <a:xfrm>
            <a:off x="8732547" y="5013308"/>
            <a:ext cx="3077400" cy="36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Times New Roman" panose="02020603050405020304" pitchFamily="18" charset="0"/>
                <a:ea typeface="Lato"/>
                <a:cs typeface="Times New Roman" panose="02020603050405020304" pitchFamily="18" charset="0"/>
                <a:sym typeface="Lato"/>
              </a:rPr>
              <a:t>Arduino Mega 2560</a:t>
            </a:r>
          </a:p>
        </p:txBody>
      </p:sp>
    </p:spTree>
    <p:extLst>
      <p:ext uri="{BB962C8B-B14F-4D97-AF65-F5344CB8AC3E}">
        <p14:creationId xmlns:p14="http://schemas.microsoft.com/office/powerpoint/2010/main" val="1315745203"/>
      </p:ext>
    </p:extLst>
  </p:cSld>
  <p:clrMapOvr>
    <a:masterClrMapping/>
  </p:clrMapOvr>
  <p:transition spd="slow">
    <p:push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633f61b1b3_0_6"/>
          <p:cNvSpPr txBox="1"/>
          <p:nvPr/>
        </p:nvSpPr>
        <p:spPr>
          <a:xfrm>
            <a:off x="-28750" y="6403750"/>
            <a:ext cx="12192000" cy="4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900" b="1">
                <a:latin typeface="Times New Roman" panose="02020603050405020304" pitchFamily="18" charset="0"/>
                <a:ea typeface="Times"/>
                <a:cs typeface="Times New Roman" panose="02020603050405020304" pitchFamily="18" charset="0"/>
                <a:sym typeface="Times"/>
              </a:rPr>
              <a:t>Interference Signal Power Monitoring within Front-End Circuits of Wireless Receivers</a:t>
            </a:r>
            <a:endParaRPr sz="900" b="1">
              <a:latin typeface="Times New Roman" panose="02020603050405020304" pitchFamily="18" charset="0"/>
              <a:ea typeface="Times"/>
              <a:cs typeface="Times New Roman" panose="02020603050405020304" pitchFamily="18" charset="0"/>
              <a:sym typeface="Times"/>
            </a:endParaRPr>
          </a:p>
          <a:p>
            <a:pPr>
              <a:buSzPts val="900"/>
            </a:pPr>
            <a:r>
              <a:rPr lang="en" sz="900" b="0" i="0" u="none" strike="noStrike" cap="none">
                <a:solidFill>
                  <a:srgbClr val="000000"/>
                </a:solidFill>
                <a:latin typeface="Times New Roman"/>
                <a:ea typeface="Times"/>
                <a:cs typeface="Times New Roman"/>
                <a:sym typeface="Times"/>
              </a:rPr>
              <a:t>Slide </a:t>
            </a:r>
            <a:r>
              <a:rPr lang="en" sz="900">
                <a:latin typeface="Times New Roman"/>
                <a:ea typeface="Times"/>
                <a:cs typeface="Times New Roman"/>
                <a:sym typeface="Times"/>
              </a:rPr>
              <a:t>17 </a:t>
            </a:r>
            <a:r>
              <a:rPr lang="en" sz="900" b="0" i="0" u="none" strike="noStrike" cap="none">
                <a:solidFill>
                  <a:srgbClr val="000000"/>
                </a:solidFill>
                <a:latin typeface="Times New Roman"/>
                <a:ea typeface="Times"/>
                <a:cs typeface="Times New Roman"/>
                <a:sym typeface="Times"/>
              </a:rPr>
              <a:t>/ </a:t>
            </a:r>
            <a:r>
              <a:rPr lang="en" sz="900">
                <a:latin typeface="Times New Roman"/>
                <a:ea typeface="Times"/>
                <a:cs typeface="Times New Roman"/>
                <a:sym typeface="Times"/>
              </a:rPr>
              <a:t>14 </a:t>
            </a:r>
            <a:r>
              <a:rPr lang="en" sz="900" b="0" i="0" u="none" strike="noStrike" cap="none">
                <a:solidFill>
                  <a:srgbClr val="000000"/>
                </a:solidFill>
                <a:latin typeface="Times New Roman"/>
                <a:ea typeface="Times"/>
                <a:cs typeface="Times New Roman"/>
                <a:sym typeface="Times"/>
              </a:rPr>
              <a:t>- N</a:t>
            </a:r>
            <a:r>
              <a:rPr lang="en" sz="900">
                <a:latin typeface="Times New Roman"/>
                <a:ea typeface="Times"/>
                <a:cs typeface="Times New Roman"/>
                <a:sym typeface="Times"/>
              </a:rPr>
              <a:t>ortheastern University</a:t>
            </a:r>
            <a:r>
              <a:rPr lang="en" sz="900" b="0" i="0" u="none" strike="noStrike" cap="none">
                <a:solidFill>
                  <a:srgbClr val="000000"/>
                </a:solidFill>
                <a:latin typeface="Times New Roman"/>
                <a:ea typeface="Times"/>
                <a:cs typeface="Times New Roman"/>
                <a:sym typeface="Times"/>
              </a:rPr>
              <a:t> Young Scholars Program 202</a:t>
            </a:r>
            <a:r>
              <a:rPr lang="en" sz="900">
                <a:latin typeface="Times New Roman"/>
                <a:ea typeface="Times"/>
                <a:cs typeface="Times New Roman"/>
                <a:sym typeface="Times"/>
              </a:rPr>
              <a:t>6</a:t>
            </a:r>
            <a:r>
              <a:rPr lang="en" sz="900" b="0" i="0" u="none" strike="noStrike" cap="none">
                <a:solidFill>
                  <a:srgbClr val="000000"/>
                </a:solidFill>
                <a:latin typeface="Times New Roman"/>
                <a:ea typeface="Times"/>
                <a:cs typeface="Times New Roman"/>
                <a:sym typeface="Times"/>
              </a:rPr>
              <a:t> - July 30, 202</a:t>
            </a:r>
            <a:r>
              <a:rPr lang="en" sz="900">
                <a:latin typeface="Times New Roman"/>
                <a:ea typeface="Times"/>
                <a:cs typeface="Times New Roman"/>
                <a:sym typeface="Times"/>
              </a:rPr>
              <a:t>6</a:t>
            </a:r>
            <a:endParaRPr sz="933" b="0" i="0" u="none" strike="noStrike" cap="none">
              <a:solidFill>
                <a:srgbClr val="000000"/>
              </a:solidFill>
              <a:latin typeface="Times New Roman"/>
              <a:ea typeface="Times"/>
              <a:cs typeface="Times New Roman"/>
              <a:sym typeface="Times"/>
            </a:endParaRPr>
          </a:p>
        </p:txBody>
      </p:sp>
      <p:pic>
        <p:nvPicPr>
          <p:cNvPr id="115" name="Google Shape;115;g3633f61b1b3_0_6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809983" y="6493459"/>
            <a:ext cx="1347636" cy="341959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g3633f61b1b3_0_6"/>
          <p:cNvSpPr/>
          <p:nvPr/>
        </p:nvSpPr>
        <p:spPr>
          <a:xfrm>
            <a:off x="0" y="-3625"/>
            <a:ext cx="12192000" cy="750300"/>
          </a:xfrm>
          <a:prstGeom prst="rect">
            <a:avLst/>
          </a:prstGeom>
          <a:solidFill>
            <a:srgbClr val="C8102E"/>
          </a:solidFill>
          <a:ln w="9525" cap="flat" cmpd="sng">
            <a:solidFill>
              <a:srgbClr val="C8102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9" name="Google Shape;109;g3633f61b1b3_0_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3033" y="20470"/>
            <a:ext cx="2080800" cy="672800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g3633f61b1b3_0_6"/>
          <p:cNvSpPr txBox="1"/>
          <p:nvPr/>
        </p:nvSpPr>
        <p:spPr>
          <a:xfrm>
            <a:off x="8601767" y="141067"/>
            <a:ext cx="2821200" cy="57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 b="0" i="0" u="none" strike="noStrike" cap="none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11" name="Google Shape;111;g3633f61b1b3_0_6"/>
          <p:cNvSpPr txBox="1"/>
          <p:nvPr/>
        </p:nvSpPr>
        <p:spPr>
          <a:xfrm>
            <a:off x="8601767" y="79684"/>
            <a:ext cx="2821200" cy="6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67"/>
            </a:pPr>
            <a:r>
              <a:rPr lang="en" sz="2267" b="0" i="0" u="none" strike="noStrike" cap="none">
                <a:solidFill>
                  <a:schemeClr val="lt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AMSIC Research Lab</a:t>
            </a:r>
            <a:endParaRPr sz="2267" b="0" i="0" u="none" strike="noStrike" cap="none">
              <a:solidFill>
                <a:schemeClr val="lt1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  <p:pic>
        <p:nvPicPr>
          <p:cNvPr id="112" name="Google Shape;112;g3633f61b1b3_0_6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422967" y="25550"/>
            <a:ext cx="672800" cy="6728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3" name="Google Shape;113;g3633f61b1b3_0_6"/>
          <p:cNvCxnSpPr>
            <a:cxnSpLocks/>
          </p:cNvCxnSpPr>
          <p:nvPr/>
        </p:nvCxnSpPr>
        <p:spPr>
          <a:xfrm>
            <a:off x="-685800" y="6456990"/>
            <a:ext cx="13642848" cy="0"/>
          </a:xfrm>
          <a:prstGeom prst="straightConnector1">
            <a:avLst/>
          </a:prstGeom>
          <a:noFill/>
          <a:ln w="28575" cap="flat" cmpd="sng">
            <a:solidFill>
              <a:srgbClr val="A4804A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" name="Google Shape;419;p33">
            <a:extLst>
              <a:ext uri="{FF2B5EF4-FFF2-40B4-BE49-F238E27FC236}">
                <a16:creationId xmlns:a16="http://schemas.microsoft.com/office/drawing/2014/main" id="{16C8EE12-7A29-6265-C70A-6656060DE188}"/>
              </a:ext>
            </a:extLst>
          </p:cNvPr>
          <p:cNvSpPr txBox="1"/>
          <p:nvPr/>
        </p:nvSpPr>
        <p:spPr>
          <a:xfrm>
            <a:off x="2337450" y="986858"/>
            <a:ext cx="7517100" cy="67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en" sz="2667" b="1">
                <a:latin typeface="Lato"/>
                <a:ea typeface="Lato"/>
                <a:cs typeface="Lato"/>
                <a:sym typeface="Lato"/>
              </a:rPr>
              <a:t>Appendix: Analog-to-Digital Converter (ADC)</a:t>
            </a:r>
            <a:endParaRPr sz="2667" b="1" i="0" u="none" strike="noStrike" cap="non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" name="Google Shape;420;p33">
            <a:extLst>
              <a:ext uri="{FF2B5EF4-FFF2-40B4-BE49-F238E27FC236}">
                <a16:creationId xmlns:a16="http://schemas.microsoft.com/office/drawing/2014/main" id="{D96A2614-CA7E-CBAC-2217-8362B3F30C0E}"/>
              </a:ext>
            </a:extLst>
          </p:cNvPr>
          <p:cNvSpPr txBox="1">
            <a:spLocks/>
          </p:cNvSpPr>
          <p:nvPr/>
        </p:nvSpPr>
        <p:spPr>
          <a:xfrm>
            <a:off x="215700" y="1535250"/>
            <a:ext cx="7425900" cy="411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438150" indent="-342900">
              <a:lnSpc>
                <a:spcPct val="115000"/>
              </a:lnSpc>
              <a:buSzPts val="2100"/>
            </a:pPr>
            <a:r>
              <a:rPr lang="en-US" sz="2100">
                <a:latin typeface="Times New Roman" panose="02020603050405020304" pitchFamily="18" charset="0"/>
                <a:ea typeface="Lato"/>
                <a:cs typeface="Times New Roman" panose="02020603050405020304" pitchFamily="18" charset="0"/>
                <a:sym typeface="Lato"/>
              </a:rPr>
              <a:t>Arduino’s ADC converts an analog input voltage from 0-2.56 volts into a digital binary sequence (i.e. 000000 - 111111)</a:t>
            </a:r>
          </a:p>
          <a:p>
            <a:pPr marL="628650" indent="-171450">
              <a:lnSpc>
                <a:spcPct val="115000"/>
              </a:lnSpc>
            </a:pPr>
            <a:endParaRPr lang="en-US" sz="500">
              <a:latin typeface="Times New Roman" panose="02020603050405020304" pitchFamily="18" charset="0"/>
              <a:ea typeface="Lato"/>
              <a:cs typeface="Times New Roman" panose="02020603050405020304" pitchFamily="18" charset="0"/>
              <a:sym typeface="Lato"/>
            </a:endParaRPr>
          </a:p>
          <a:p>
            <a:pPr marL="438150" indent="-342900">
              <a:lnSpc>
                <a:spcPct val="115000"/>
              </a:lnSpc>
              <a:buSzPts val="2100"/>
            </a:pPr>
            <a:r>
              <a:rPr lang="en-US" sz="2100">
                <a:latin typeface="Times New Roman" panose="02020603050405020304" pitchFamily="18" charset="0"/>
                <a:ea typeface="Lato"/>
                <a:cs typeface="Times New Roman" panose="02020603050405020304" pitchFamily="18" charset="0"/>
                <a:sym typeface="Lato"/>
              </a:rPr>
              <a:t>Provides 10-bit resolution</a:t>
            </a:r>
          </a:p>
          <a:p>
            <a:pPr marL="895350" lvl="1" indent="-342900">
              <a:lnSpc>
                <a:spcPct val="115000"/>
              </a:lnSpc>
              <a:spcBef>
                <a:spcPts val="0"/>
              </a:spcBef>
              <a:buSzPts val="2100"/>
            </a:pPr>
            <a:r>
              <a:rPr lang="en-US" sz="2100">
                <a:latin typeface="Times New Roman" panose="02020603050405020304" pitchFamily="18" charset="0"/>
                <a:ea typeface="Lato"/>
                <a:cs typeface="Times New Roman" panose="02020603050405020304" pitchFamily="18" charset="0"/>
                <a:sym typeface="Lato"/>
              </a:rPr>
              <a:t>Represents the analog input with 1024 discrete values (0-1023)</a:t>
            </a:r>
          </a:p>
          <a:p>
            <a:pPr marL="628650" indent="-171450">
              <a:lnSpc>
                <a:spcPct val="115000"/>
              </a:lnSpc>
            </a:pPr>
            <a:endParaRPr lang="en-US" sz="500">
              <a:latin typeface="Times New Roman" panose="02020603050405020304" pitchFamily="18" charset="0"/>
              <a:ea typeface="Lato"/>
              <a:cs typeface="Times New Roman" panose="02020603050405020304" pitchFamily="18" charset="0"/>
              <a:sym typeface="Lato"/>
            </a:endParaRPr>
          </a:p>
          <a:p>
            <a:pPr marL="438150" indent="-342900">
              <a:lnSpc>
                <a:spcPct val="115000"/>
              </a:lnSpc>
              <a:buSzPts val="2100"/>
            </a:pPr>
            <a:r>
              <a:rPr lang="en-US" sz="2100">
                <a:latin typeface="Times New Roman" panose="02020603050405020304" pitchFamily="18" charset="0"/>
                <a:ea typeface="Lato"/>
                <a:cs typeface="Times New Roman" panose="02020603050405020304" pitchFamily="18" charset="0"/>
                <a:sym typeface="Lato"/>
              </a:rPr>
              <a:t>Each step in the digital value represents 2.56 / 1023.0 volts</a:t>
            </a:r>
          </a:p>
          <a:p>
            <a:pPr marL="895350" lvl="1" indent="-342900">
              <a:lnSpc>
                <a:spcPct val="115000"/>
              </a:lnSpc>
              <a:spcBef>
                <a:spcPts val="0"/>
              </a:spcBef>
              <a:buSzPts val="2100"/>
            </a:pPr>
            <a:r>
              <a:rPr lang="en-US" sz="2100">
                <a:latin typeface="Times New Roman" panose="02020603050405020304" pitchFamily="18" charset="0"/>
                <a:ea typeface="Lato"/>
                <a:cs typeface="Times New Roman" panose="02020603050405020304" pitchFamily="18" charset="0"/>
                <a:sym typeface="Lato"/>
              </a:rPr>
              <a:t>Approximately 2.5 millivolts</a:t>
            </a:r>
          </a:p>
        </p:txBody>
      </p:sp>
      <p:sp>
        <p:nvSpPr>
          <p:cNvPr id="4" name="Google Shape;421;p33">
            <a:extLst>
              <a:ext uri="{FF2B5EF4-FFF2-40B4-BE49-F238E27FC236}">
                <a16:creationId xmlns:a16="http://schemas.microsoft.com/office/drawing/2014/main" id="{49194C19-DED6-E636-CB9D-4E3399A26BCD}"/>
              </a:ext>
            </a:extLst>
          </p:cNvPr>
          <p:cNvSpPr txBox="1"/>
          <p:nvPr/>
        </p:nvSpPr>
        <p:spPr>
          <a:xfrm>
            <a:off x="7352800" y="5501800"/>
            <a:ext cx="4722300" cy="10764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355600" lvl="0" indent="-1270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“ADC - Static Parameters.” </a:t>
            </a:r>
            <a:r>
              <a:rPr lang="en-US" sz="1100" i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ADC - Static Parameters - Power’s Wiki</a:t>
            </a:r>
            <a:r>
              <a:rPr lang="en-US" sz="110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wiki-power.com/ADC-Static_Parameters/#references-acknowledgements. Accessed 17 July 2024. </a:t>
            </a:r>
            <a:endParaRPr lang="en-US" sz="280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Google Shape;422;p33">
            <a:extLst>
              <a:ext uri="{FF2B5EF4-FFF2-40B4-BE49-F238E27FC236}">
                <a16:creationId xmlns:a16="http://schemas.microsoft.com/office/drawing/2014/main" id="{CEBE0EEA-7890-F420-CCA9-A34D122DB957}"/>
              </a:ext>
            </a:extLst>
          </p:cNvPr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69600" y="1677300"/>
            <a:ext cx="4722399" cy="3824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>
          <a:extLst>
            <a:ext uri="{FF2B5EF4-FFF2-40B4-BE49-F238E27FC236}">
              <a16:creationId xmlns:a16="http://schemas.microsoft.com/office/drawing/2014/main" id="{323ACBD0-3439-BA72-521A-0D9AC6F371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455;p35" descr="A table with numbers and symbols&#10;&#10;Description automatically generated">
            <a:extLst>
              <a:ext uri="{FF2B5EF4-FFF2-40B4-BE49-F238E27FC236}">
                <a16:creationId xmlns:a16="http://schemas.microsoft.com/office/drawing/2014/main" id="{B6031A8C-0D30-F8E7-3213-E720381817C5}"/>
              </a:ext>
            </a:extLst>
          </p:cNvPr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03280" y="2473899"/>
            <a:ext cx="4673643" cy="3868431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444;p35">
            <a:extLst>
              <a:ext uri="{FF2B5EF4-FFF2-40B4-BE49-F238E27FC236}">
                <a16:creationId xmlns:a16="http://schemas.microsoft.com/office/drawing/2014/main" id="{A45DEF6D-50C8-C5D6-0903-06BCFB3DF441}"/>
              </a:ext>
            </a:extLst>
          </p:cNvPr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-5400000">
            <a:off x="9593365" y="479190"/>
            <a:ext cx="1541816" cy="3225300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g3633f61b1b3_0_6">
            <a:extLst>
              <a:ext uri="{FF2B5EF4-FFF2-40B4-BE49-F238E27FC236}">
                <a16:creationId xmlns:a16="http://schemas.microsoft.com/office/drawing/2014/main" id="{84E794AE-42F4-DFB3-2F49-EA45DA50A3DE}"/>
              </a:ext>
            </a:extLst>
          </p:cNvPr>
          <p:cNvSpPr txBox="1"/>
          <p:nvPr/>
        </p:nvSpPr>
        <p:spPr>
          <a:xfrm>
            <a:off x="-28750" y="6403750"/>
            <a:ext cx="12192000" cy="4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900" b="1">
                <a:latin typeface="Times New Roman" panose="02020603050405020304" pitchFamily="18" charset="0"/>
                <a:ea typeface="Times"/>
                <a:cs typeface="Times New Roman" panose="02020603050405020304" pitchFamily="18" charset="0"/>
                <a:sym typeface="Times"/>
              </a:rPr>
              <a:t>Interference Signal Power Monitoring within Front-End Circuits of Wireless Receivers</a:t>
            </a:r>
            <a:endParaRPr sz="900" b="1">
              <a:latin typeface="Times New Roman" panose="02020603050405020304" pitchFamily="18" charset="0"/>
              <a:ea typeface="Times"/>
              <a:cs typeface="Times New Roman" panose="02020603050405020304" pitchFamily="18" charset="0"/>
              <a:sym typeface="Times"/>
            </a:endParaRPr>
          </a:p>
          <a:p>
            <a:pPr>
              <a:buSzPts val="900"/>
            </a:pPr>
            <a:r>
              <a:rPr lang="en" sz="900" b="0" i="0" u="none" strike="noStrike" cap="none">
                <a:solidFill>
                  <a:srgbClr val="000000"/>
                </a:solidFill>
                <a:latin typeface="Times New Roman"/>
                <a:ea typeface="Times"/>
                <a:cs typeface="Times New Roman"/>
                <a:sym typeface="Times"/>
              </a:rPr>
              <a:t>Slide </a:t>
            </a:r>
            <a:r>
              <a:rPr lang="en" sz="900">
                <a:latin typeface="Times New Roman"/>
                <a:ea typeface="Times"/>
                <a:cs typeface="Times New Roman"/>
                <a:sym typeface="Times"/>
              </a:rPr>
              <a:t>18 /14</a:t>
            </a:r>
            <a:r>
              <a:rPr lang="en" sz="900" b="0" i="0" u="none" strike="noStrike" cap="none">
                <a:solidFill>
                  <a:srgbClr val="000000"/>
                </a:solidFill>
                <a:latin typeface="Times New Roman"/>
                <a:ea typeface="Times"/>
                <a:cs typeface="Times New Roman"/>
                <a:sym typeface="Times"/>
              </a:rPr>
              <a:t> - N</a:t>
            </a:r>
            <a:r>
              <a:rPr lang="en" sz="900">
                <a:latin typeface="Times New Roman"/>
                <a:ea typeface="Times"/>
                <a:cs typeface="Times New Roman"/>
                <a:sym typeface="Times"/>
              </a:rPr>
              <a:t>ortheastern University</a:t>
            </a:r>
            <a:r>
              <a:rPr lang="en" sz="900" b="0" i="0" u="none" strike="noStrike" cap="none">
                <a:solidFill>
                  <a:srgbClr val="000000"/>
                </a:solidFill>
                <a:latin typeface="Times New Roman"/>
                <a:ea typeface="Times"/>
                <a:cs typeface="Times New Roman"/>
                <a:sym typeface="Times"/>
              </a:rPr>
              <a:t> Young Scholars Program 202</a:t>
            </a:r>
            <a:r>
              <a:rPr lang="en" sz="900">
                <a:latin typeface="Times New Roman"/>
                <a:ea typeface="Times"/>
                <a:cs typeface="Times New Roman"/>
                <a:sym typeface="Times"/>
              </a:rPr>
              <a:t>6</a:t>
            </a:r>
            <a:r>
              <a:rPr lang="en" sz="900" b="0" i="0" u="none" strike="noStrike" cap="none">
                <a:solidFill>
                  <a:srgbClr val="000000"/>
                </a:solidFill>
                <a:latin typeface="Times New Roman"/>
                <a:ea typeface="Times"/>
                <a:cs typeface="Times New Roman"/>
                <a:sym typeface="Times"/>
              </a:rPr>
              <a:t> - July 30, 202</a:t>
            </a:r>
            <a:r>
              <a:rPr lang="en" sz="900">
                <a:latin typeface="Times New Roman"/>
                <a:ea typeface="Times"/>
                <a:cs typeface="Times New Roman"/>
                <a:sym typeface="Times"/>
              </a:rPr>
              <a:t>6</a:t>
            </a:r>
            <a:endParaRPr sz="933" b="0" i="0" u="none" strike="noStrike" cap="none">
              <a:solidFill>
                <a:srgbClr val="000000"/>
              </a:solidFill>
              <a:latin typeface="Times New Roman"/>
              <a:ea typeface="Times"/>
              <a:cs typeface="Times New Roman"/>
              <a:sym typeface="Times"/>
            </a:endParaRPr>
          </a:p>
        </p:txBody>
      </p:sp>
      <p:pic>
        <p:nvPicPr>
          <p:cNvPr id="115" name="Google Shape;115;g3633f61b1b3_0_6">
            <a:extLst>
              <a:ext uri="{FF2B5EF4-FFF2-40B4-BE49-F238E27FC236}">
                <a16:creationId xmlns:a16="http://schemas.microsoft.com/office/drawing/2014/main" id="{E5EB8B3F-F15D-D84E-1429-43EF297DE19C}"/>
              </a:ext>
            </a:extLst>
          </p:cNvPr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809983" y="6493459"/>
            <a:ext cx="1347636" cy="341959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g3633f61b1b3_0_6">
            <a:extLst>
              <a:ext uri="{FF2B5EF4-FFF2-40B4-BE49-F238E27FC236}">
                <a16:creationId xmlns:a16="http://schemas.microsoft.com/office/drawing/2014/main" id="{20C9A42E-FAC4-DE04-CDE1-B62BA0A1CCCE}"/>
              </a:ext>
            </a:extLst>
          </p:cNvPr>
          <p:cNvSpPr/>
          <p:nvPr/>
        </p:nvSpPr>
        <p:spPr>
          <a:xfrm>
            <a:off x="0" y="-3625"/>
            <a:ext cx="12192000" cy="750300"/>
          </a:xfrm>
          <a:prstGeom prst="rect">
            <a:avLst/>
          </a:prstGeom>
          <a:solidFill>
            <a:srgbClr val="C8102E"/>
          </a:solidFill>
          <a:ln w="9525" cap="flat" cmpd="sng">
            <a:solidFill>
              <a:srgbClr val="C8102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9" name="Google Shape;109;g3633f61b1b3_0_6">
            <a:extLst>
              <a:ext uri="{FF2B5EF4-FFF2-40B4-BE49-F238E27FC236}">
                <a16:creationId xmlns:a16="http://schemas.microsoft.com/office/drawing/2014/main" id="{A283B240-08C8-0CB2-56DF-15070E453608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23033" y="20470"/>
            <a:ext cx="2080800" cy="672800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g3633f61b1b3_0_6">
            <a:extLst>
              <a:ext uri="{FF2B5EF4-FFF2-40B4-BE49-F238E27FC236}">
                <a16:creationId xmlns:a16="http://schemas.microsoft.com/office/drawing/2014/main" id="{09E0EB7B-5769-3AF7-6CA2-2A508EC873EF}"/>
              </a:ext>
            </a:extLst>
          </p:cNvPr>
          <p:cNvSpPr txBox="1"/>
          <p:nvPr/>
        </p:nvSpPr>
        <p:spPr>
          <a:xfrm>
            <a:off x="8601767" y="141067"/>
            <a:ext cx="2821200" cy="57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 b="0" i="0" u="none" strike="noStrike" cap="none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11" name="Google Shape;111;g3633f61b1b3_0_6">
            <a:extLst>
              <a:ext uri="{FF2B5EF4-FFF2-40B4-BE49-F238E27FC236}">
                <a16:creationId xmlns:a16="http://schemas.microsoft.com/office/drawing/2014/main" id="{3D767AE1-70C6-BDB8-772F-62ECB26B8C70}"/>
              </a:ext>
            </a:extLst>
          </p:cNvPr>
          <p:cNvSpPr txBox="1"/>
          <p:nvPr/>
        </p:nvSpPr>
        <p:spPr>
          <a:xfrm>
            <a:off x="8601767" y="79684"/>
            <a:ext cx="2821200" cy="6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67"/>
            </a:pPr>
            <a:r>
              <a:rPr lang="en" sz="2267" b="0" i="0" u="none" strike="noStrike" cap="none">
                <a:solidFill>
                  <a:schemeClr val="lt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AMSIC Research Lab</a:t>
            </a:r>
            <a:endParaRPr sz="2267" b="0" i="0" u="none" strike="noStrike" cap="none">
              <a:solidFill>
                <a:schemeClr val="lt1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  <p:pic>
        <p:nvPicPr>
          <p:cNvPr id="112" name="Google Shape;112;g3633f61b1b3_0_6">
            <a:extLst>
              <a:ext uri="{FF2B5EF4-FFF2-40B4-BE49-F238E27FC236}">
                <a16:creationId xmlns:a16="http://schemas.microsoft.com/office/drawing/2014/main" id="{1F6DB350-E0E7-CE14-C2AC-409933543E02}"/>
              </a:ext>
            </a:extLst>
          </p:cNvPr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422967" y="25550"/>
            <a:ext cx="672800" cy="6728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3" name="Google Shape;113;g3633f61b1b3_0_6">
            <a:extLst>
              <a:ext uri="{FF2B5EF4-FFF2-40B4-BE49-F238E27FC236}">
                <a16:creationId xmlns:a16="http://schemas.microsoft.com/office/drawing/2014/main" id="{F1EC0293-C909-9D2B-B697-16D1D7DF7072}"/>
              </a:ext>
            </a:extLst>
          </p:cNvPr>
          <p:cNvCxnSpPr>
            <a:cxnSpLocks/>
          </p:cNvCxnSpPr>
          <p:nvPr/>
        </p:nvCxnSpPr>
        <p:spPr>
          <a:xfrm>
            <a:off x="-685800" y="6456990"/>
            <a:ext cx="13642848" cy="0"/>
          </a:xfrm>
          <a:prstGeom prst="straightConnector1">
            <a:avLst/>
          </a:prstGeom>
          <a:noFill/>
          <a:ln w="28575" cap="flat" cmpd="sng">
            <a:solidFill>
              <a:srgbClr val="A4804A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16" name="Google Shape;116;g3633f61b1b3_0_6">
            <a:extLst>
              <a:ext uri="{FF2B5EF4-FFF2-40B4-BE49-F238E27FC236}">
                <a16:creationId xmlns:a16="http://schemas.microsoft.com/office/drawing/2014/main" id="{C0317DF4-5337-A3A3-85A6-DD57DAD47099}"/>
              </a:ext>
            </a:extLst>
          </p:cNvPr>
          <p:cNvSpPr txBox="1"/>
          <p:nvPr/>
        </p:nvSpPr>
        <p:spPr>
          <a:xfrm>
            <a:off x="2019808" y="806618"/>
            <a:ext cx="8231632" cy="67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en-US" sz="3000" b="1" i="0" u="none" strike="noStrike" cap="none">
                <a:solidFill>
                  <a:srgbClr val="000000"/>
                </a:solidFill>
                <a:latin typeface="Times New Roman" panose="02020603050405020304" pitchFamily="18" charset="0"/>
                <a:ea typeface="Times"/>
                <a:cs typeface="Times New Roman" panose="02020603050405020304" pitchFamily="18" charset="0"/>
                <a:sym typeface="Times"/>
              </a:rPr>
              <a:t>Appendix: Digitally Programmable Attenuator</a:t>
            </a:r>
            <a:endParaRPr sz="3000" b="1" i="0" u="none" strike="noStrike" cap="none">
              <a:solidFill>
                <a:srgbClr val="000000"/>
              </a:solidFill>
              <a:latin typeface="Times New Roman" panose="02020603050405020304" pitchFamily="18" charset="0"/>
              <a:ea typeface="Times"/>
              <a:cs typeface="Times New Roman" panose="02020603050405020304" pitchFamily="18" charset="0"/>
              <a:sym typeface="Times"/>
            </a:endParaRPr>
          </a:p>
        </p:txBody>
      </p:sp>
      <p:sp>
        <p:nvSpPr>
          <p:cNvPr id="117" name="Google Shape;117;g3633f61b1b3_0_6">
            <a:extLst>
              <a:ext uri="{FF2B5EF4-FFF2-40B4-BE49-F238E27FC236}">
                <a16:creationId xmlns:a16="http://schemas.microsoft.com/office/drawing/2014/main" id="{82F692DD-B1FF-3749-DD6B-2DC85359EE45}"/>
              </a:ext>
            </a:extLst>
          </p:cNvPr>
          <p:cNvSpPr txBox="1"/>
          <p:nvPr/>
        </p:nvSpPr>
        <p:spPr>
          <a:xfrm>
            <a:off x="107774" y="1429200"/>
            <a:ext cx="7407451" cy="499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444500" lvl="0" indent="-342900">
              <a:lnSpc>
                <a:spcPct val="150000"/>
              </a:lnSpc>
              <a:buSzPts val="2000"/>
              <a:buFont typeface="Arial" panose="020B0604020202020204" pitchFamily="34" charset="0"/>
              <a:buChar char="•"/>
            </a:pPr>
            <a:r>
              <a:rPr lang="en-US" sz="2200">
                <a:latin typeface="Times New Roman" panose="02020603050405020304" pitchFamily="18" charset="0"/>
                <a:ea typeface="Lato"/>
                <a:cs typeface="Times New Roman" panose="02020603050405020304" pitchFamily="18" charset="0"/>
                <a:sym typeface="Lato"/>
              </a:rPr>
              <a:t>FSL modeled by attenuator</a:t>
            </a:r>
          </a:p>
          <a:p>
            <a:pPr marL="444500" lvl="0" indent="-342900">
              <a:lnSpc>
                <a:spcPct val="150000"/>
              </a:lnSpc>
              <a:buSzPts val="2000"/>
              <a:buFont typeface="Arial" panose="020B0604020202020204" pitchFamily="34" charset="0"/>
              <a:buChar char="•"/>
            </a:pPr>
            <a:r>
              <a:rPr lang="en-US" sz="2200">
                <a:latin typeface="Times New Roman" panose="02020603050405020304" pitchFamily="18" charset="0"/>
                <a:ea typeface="Lato"/>
                <a:cs typeface="Times New Roman" panose="02020603050405020304" pitchFamily="18" charset="0"/>
                <a:sym typeface="Lato"/>
              </a:rPr>
              <a:t>Power level of input interference signal is reduced</a:t>
            </a:r>
          </a:p>
          <a:p>
            <a:pPr marL="444500" lvl="0" indent="-342900">
              <a:lnSpc>
                <a:spcPct val="150000"/>
              </a:lnSpc>
              <a:buSzPts val="2000"/>
              <a:buFont typeface="Arial" panose="020B0604020202020204" pitchFamily="34" charset="0"/>
              <a:buChar char="•"/>
            </a:pPr>
            <a:r>
              <a:rPr lang="en-US" sz="2200">
                <a:latin typeface="Times New Roman" panose="02020603050405020304" pitchFamily="18" charset="0"/>
                <a:ea typeface="Lato"/>
                <a:cs typeface="Times New Roman" panose="02020603050405020304" pitchFamily="18" charset="0"/>
                <a:sym typeface="Lato"/>
              </a:rPr>
              <a:t>Broad frequency range: DC to 3.8 GHz</a:t>
            </a:r>
          </a:p>
          <a:p>
            <a:pPr marL="444500" lvl="0" indent="-342900">
              <a:lnSpc>
                <a:spcPct val="150000"/>
              </a:lnSpc>
              <a:buSzPts val="2000"/>
              <a:buFont typeface="Arial" panose="020B0604020202020204" pitchFamily="34" charset="0"/>
              <a:buChar char="•"/>
            </a:pPr>
            <a:r>
              <a:rPr lang="en-US" sz="2200">
                <a:latin typeface="Times New Roman" panose="02020603050405020304" pitchFamily="18" charset="0"/>
                <a:ea typeface="Lato"/>
                <a:cs typeface="Times New Roman" panose="02020603050405020304" pitchFamily="18" charset="0"/>
                <a:sym typeface="Lato"/>
              </a:rPr>
              <a:t>Attenuation level in dB is programmable via 6-bit digital code</a:t>
            </a:r>
          </a:p>
          <a:p>
            <a:pPr marL="901700" lvl="1" indent="-342900">
              <a:lnSpc>
                <a:spcPct val="135000"/>
              </a:lnSpc>
              <a:buClr>
                <a:schemeClr val="dk1"/>
              </a:buClr>
              <a:buSzPts val="2000"/>
              <a:buFont typeface="Arial" panose="020B0604020202020204" pitchFamily="34" charset="0"/>
              <a:buChar char="•"/>
            </a:pPr>
            <a:r>
              <a:rPr lang="en-US" sz="2200">
                <a:solidFill>
                  <a:schemeClr val="dk1"/>
                </a:solidFill>
                <a:latin typeface="Times New Roman" panose="02020603050405020304" pitchFamily="18" charset="0"/>
                <a:ea typeface="Lato"/>
                <a:cs typeface="Times New Roman" panose="02020603050405020304" pitchFamily="18" charset="0"/>
                <a:sym typeface="Lato"/>
              </a:rPr>
              <a:t>High (5V) - 1 (binary) - No attenuation from the pin</a:t>
            </a:r>
          </a:p>
          <a:p>
            <a:pPr marL="901700" lvl="1" indent="-342900">
              <a:lnSpc>
                <a:spcPct val="135000"/>
              </a:lnSpc>
              <a:buClr>
                <a:schemeClr val="dk1"/>
              </a:buClr>
              <a:buSzPts val="2000"/>
              <a:buFont typeface="Arial" panose="020B0604020202020204" pitchFamily="34" charset="0"/>
              <a:buChar char="•"/>
            </a:pPr>
            <a:r>
              <a:rPr lang="en-US" sz="2200">
                <a:solidFill>
                  <a:schemeClr val="dk1"/>
                </a:solidFill>
                <a:latin typeface="Times New Roman" panose="02020603050405020304" pitchFamily="18" charset="0"/>
                <a:ea typeface="Lato"/>
                <a:cs typeface="Times New Roman" panose="02020603050405020304" pitchFamily="18" charset="0"/>
                <a:sym typeface="Lato"/>
              </a:rPr>
              <a:t>Low (0V) - 0 (binary) - Attenuation</a:t>
            </a:r>
          </a:p>
          <a:p>
            <a:pPr marL="901700" lvl="1" indent="-342900">
              <a:lnSpc>
                <a:spcPct val="135000"/>
              </a:lnSpc>
              <a:buClr>
                <a:schemeClr val="dk1"/>
              </a:buClr>
              <a:buSzPts val="2000"/>
              <a:buFont typeface="Arial" panose="020B0604020202020204" pitchFamily="34" charset="0"/>
              <a:buChar char="•"/>
            </a:pPr>
            <a:r>
              <a:rPr lang="en-US" sz="2200">
                <a:solidFill>
                  <a:schemeClr val="dk1"/>
                </a:solidFill>
                <a:latin typeface="Times New Roman" panose="02020603050405020304" pitchFamily="18" charset="0"/>
                <a:ea typeface="Lato"/>
                <a:cs typeface="Times New Roman" panose="02020603050405020304" pitchFamily="18" charset="0"/>
                <a:sym typeface="Lato"/>
              </a:rPr>
              <a:t>Sum of the pins with a Low input = attenuation level </a:t>
            </a:r>
            <a:r>
              <a:rPr lang="en-US" sz="2200">
                <a:solidFill>
                  <a:schemeClr val="dk1"/>
                </a:solidFill>
                <a:latin typeface="Times New Roman" panose="02020603050405020304" pitchFamily="18" charset="0"/>
                <a:ea typeface="Lato"/>
                <a:cs typeface="Times New Roman" panose="02020603050405020304" pitchFamily="18" charset="0"/>
                <a:sym typeface="Wingdings" panose="05000000000000000000" pitchFamily="2" charset="2"/>
              </a:rPr>
              <a:t>Example; 001010  26.5</a:t>
            </a:r>
            <a:endParaRPr lang="en-US" sz="2200">
              <a:solidFill>
                <a:schemeClr val="dk1"/>
              </a:solidFill>
              <a:latin typeface="Times New Roman" panose="02020603050405020304" pitchFamily="18" charset="0"/>
              <a:ea typeface="Lato"/>
              <a:cs typeface="Times New Roman" panose="02020603050405020304" pitchFamily="18" charset="0"/>
              <a:sym typeface="Lato"/>
            </a:endParaRPr>
          </a:p>
        </p:txBody>
      </p:sp>
    </p:spTree>
    <p:extLst>
      <p:ext uri="{BB962C8B-B14F-4D97-AF65-F5344CB8AC3E}">
        <p14:creationId xmlns:p14="http://schemas.microsoft.com/office/powerpoint/2010/main" val="2453509108"/>
      </p:ext>
    </p:extLst>
  </p:cSld>
  <p:clrMapOvr>
    <a:masterClrMapping/>
  </p:clrMapOvr>
  <p:transition spd="slow">
    <p:push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>
          <a:extLst>
            <a:ext uri="{FF2B5EF4-FFF2-40B4-BE49-F238E27FC236}">
              <a16:creationId xmlns:a16="http://schemas.microsoft.com/office/drawing/2014/main" id="{33604007-3042-33D1-8663-1569D85176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Understanding IoT and Big Data - Total Phase">
            <a:extLst>
              <a:ext uri="{FF2B5EF4-FFF2-40B4-BE49-F238E27FC236}">
                <a16:creationId xmlns:a16="http://schemas.microsoft.com/office/drawing/2014/main" id="{BDFB6608-1CEA-8AB2-42A6-F3636EA59C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1218" y="1492094"/>
            <a:ext cx="7329564" cy="4767080"/>
          </a:xfrm>
          <a:prstGeom prst="rect">
            <a:avLst/>
          </a:prstGeom>
        </p:spPr>
      </p:pic>
      <p:sp>
        <p:nvSpPr>
          <p:cNvPr id="114" name="Google Shape;114;g3633f61b1b3_0_6">
            <a:extLst>
              <a:ext uri="{FF2B5EF4-FFF2-40B4-BE49-F238E27FC236}">
                <a16:creationId xmlns:a16="http://schemas.microsoft.com/office/drawing/2014/main" id="{270B32F7-D7DC-234A-474F-F56DB891F6C6}"/>
              </a:ext>
            </a:extLst>
          </p:cNvPr>
          <p:cNvSpPr txBox="1"/>
          <p:nvPr/>
        </p:nvSpPr>
        <p:spPr>
          <a:xfrm>
            <a:off x="-28750" y="6403750"/>
            <a:ext cx="12192000" cy="4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900" b="1">
                <a:latin typeface="Times New Roman" panose="02020603050405020304" pitchFamily="18" charset="0"/>
                <a:ea typeface="Times"/>
                <a:cs typeface="Times New Roman" panose="02020603050405020304" pitchFamily="18" charset="0"/>
                <a:sym typeface="Times"/>
              </a:rPr>
              <a:t>Interference Signal Power Monitoring within Front-End Circuits of Wireless Receivers</a:t>
            </a:r>
            <a:endParaRPr sz="900" b="1">
              <a:latin typeface="Times New Roman" panose="02020603050405020304" pitchFamily="18" charset="0"/>
              <a:ea typeface="Times"/>
              <a:cs typeface="Times New Roman" panose="02020603050405020304" pitchFamily="18" charset="0"/>
              <a:sym typeface="Time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900" b="0" i="0" u="none" strike="noStrike" cap="none">
                <a:solidFill>
                  <a:srgbClr val="000000"/>
                </a:solidFill>
                <a:latin typeface="Times New Roman" panose="02020603050405020304" pitchFamily="18" charset="0"/>
                <a:ea typeface="Times"/>
                <a:cs typeface="Times New Roman" panose="02020603050405020304" pitchFamily="18" charset="0"/>
                <a:sym typeface="Times"/>
              </a:rPr>
              <a:t>Slide 02 / 14 - N</a:t>
            </a:r>
            <a:r>
              <a:rPr lang="en" sz="900">
                <a:latin typeface="Times New Roman" panose="02020603050405020304" pitchFamily="18" charset="0"/>
                <a:ea typeface="Times"/>
                <a:cs typeface="Times New Roman" panose="02020603050405020304" pitchFamily="18" charset="0"/>
                <a:sym typeface="Times"/>
              </a:rPr>
              <a:t>ortheastern University</a:t>
            </a:r>
            <a:r>
              <a:rPr lang="en" sz="900" b="0" i="0" u="none" strike="noStrike" cap="none">
                <a:solidFill>
                  <a:srgbClr val="000000"/>
                </a:solidFill>
                <a:latin typeface="Times New Roman" panose="02020603050405020304" pitchFamily="18" charset="0"/>
                <a:ea typeface="Times"/>
                <a:cs typeface="Times New Roman" panose="02020603050405020304" pitchFamily="18" charset="0"/>
                <a:sym typeface="Times"/>
              </a:rPr>
              <a:t> Young Scholars Program 202</a:t>
            </a:r>
            <a:r>
              <a:rPr lang="en" sz="900">
                <a:latin typeface="Times New Roman" panose="02020603050405020304" pitchFamily="18" charset="0"/>
                <a:ea typeface="Times"/>
                <a:cs typeface="Times New Roman" panose="02020603050405020304" pitchFamily="18" charset="0"/>
                <a:sym typeface="Times"/>
              </a:rPr>
              <a:t>6</a:t>
            </a:r>
            <a:r>
              <a:rPr lang="en" sz="900" b="0" i="0" u="none" strike="noStrike" cap="none">
                <a:solidFill>
                  <a:srgbClr val="000000"/>
                </a:solidFill>
                <a:latin typeface="Times New Roman" panose="02020603050405020304" pitchFamily="18" charset="0"/>
                <a:ea typeface="Times"/>
                <a:cs typeface="Times New Roman" panose="02020603050405020304" pitchFamily="18" charset="0"/>
                <a:sym typeface="Times"/>
              </a:rPr>
              <a:t> - July 30, 202</a:t>
            </a:r>
            <a:r>
              <a:rPr lang="en" sz="900">
                <a:latin typeface="Times New Roman" panose="02020603050405020304" pitchFamily="18" charset="0"/>
                <a:ea typeface="Times"/>
                <a:cs typeface="Times New Roman" panose="02020603050405020304" pitchFamily="18" charset="0"/>
                <a:sym typeface="Times"/>
              </a:rPr>
              <a:t>6</a:t>
            </a:r>
            <a:endParaRPr sz="933" b="0" i="0" u="none" strike="noStrike" cap="none">
              <a:solidFill>
                <a:srgbClr val="000000"/>
              </a:solidFill>
              <a:latin typeface="Times New Roman" panose="02020603050405020304" pitchFamily="18" charset="0"/>
              <a:ea typeface="Times"/>
              <a:cs typeface="Times New Roman" panose="02020603050405020304" pitchFamily="18" charset="0"/>
              <a:sym typeface="Times"/>
            </a:endParaRPr>
          </a:p>
        </p:txBody>
      </p:sp>
      <p:pic>
        <p:nvPicPr>
          <p:cNvPr id="115" name="Google Shape;115;g3633f61b1b3_0_6">
            <a:extLst>
              <a:ext uri="{FF2B5EF4-FFF2-40B4-BE49-F238E27FC236}">
                <a16:creationId xmlns:a16="http://schemas.microsoft.com/office/drawing/2014/main" id="{140B8E7F-559A-9252-B3AA-FD5BE3BE314B}"/>
              </a:ext>
            </a:extLst>
          </p:cNvPr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809983" y="6493459"/>
            <a:ext cx="1347636" cy="341959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g3633f61b1b3_0_6">
            <a:extLst>
              <a:ext uri="{FF2B5EF4-FFF2-40B4-BE49-F238E27FC236}">
                <a16:creationId xmlns:a16="http://schemas.microsoft.com/office/drawing/2014/main" id="{11D4B1DF-CB68-C697-9BB1-595B89250342}"/>
              </a:ext>
            </a:extLst>
          </p:cNvPr>
          <p:cNvSpPr/>
          <p:nvPr/>
        </p:nvSpPr>
        <p:spPr>
          <a:xfrm>
            <a:off x="0" y="-3625"/>
            <a:ext cx="12192000" cy="750300"/>
          </a:xfrm>
          <a:prstGeom prst="rect">
            <a:avLst/>
          </a:prstGeom>
          <a:solidFill>
            <a:srgbClr val="C8102E"/>
          </a:solidFill>
          <a:ln w="9525" cap="flat" cmpd="sng">
            <a:solidFill>
              <a:srgbClr val="C8102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9" name="Google Shape;109;g3633f61b1b3_0_6">
            <a:extLst>
              <a:ext uri="{FF2B5EF4-FFF2-40B4-BE49-F238E27FC236}">
                <a16:creationId xmlns:a16="http://schemas.microsoft.com/office/drawing/2014/main" id="{A460E964-A921-CF07-75C7-CCDF0E5062E6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3033" y="20470"/>
            <a:ext cx="2080800" cy="672800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g3633f61b1b3_0_6">
            <a:extLst>
              <a:ext uri="{FF2B5EF4-FFF2-40B4-BE49-F238E27FC236}">
                <a16:creationId xmlns:a16="http://schemas.microsoft.com/office/drawing/2014/main" id="{18858683-D0B5-6565-B17D-799D59802836}"/>
              </a:ext>
            </a:extLst>
          </p:cNvPr>
          <p:cNvSpPr txBox="1"/>
          <p:nvPr/>
        </p:nvSpPr>
        <p:spPr>
          <a:xfrm>
            <a:off x="8601767" y="141067"/>
            <a:ext cx="2821200" cy="57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 b="0" i="0" u="none" strike="noStrike" cap="none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11" name="Google Shape;111;g3633f61b1b3_0_6">
            <a:extLst>
              <a:ext uri="{FF2B5EF4-FFF2-40B4-BE49-F238E27FC236}">
                <a16:creationId xmlns:a16="http://schemas.microsoft.com/office/drawing/2014/main" id="{9C8DB251-4F40-251A-A87B-5C5F9AC0BF0D}"/>
              </a:ext>
            </a:extLst>
          </p:cNvPr>
          <p:cNvSpPr txBox="1"/>
          <p:nvPr/>
        </p:nvSpPr>
        <p:spPr>
          <a:xfrm>
            <a:off x="8601767" y="79684"/>
            <a:ext cx="2821200" cy="6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67"/>
            </a:pPr>
            <a:r>
              <a:rPr lang="en" sz="2267" b="0" i="0" u="none" strike="noStrike" cap="none">
                <a:solidFill>
                  <a:schemeClr val="lt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AMSIC Research Lab</a:t>
            </a:r>
            <a:endParaRPr sz="2267" b="0" i="0" u="none" strike="noStrike" cap="none">
              <a:solidFill>
                <a:schemeClr val="lt1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  <p:pic>
        <p:nvPicPr>
          <p:cNvPr id="112" name="Google Shape;112;g3633f61b1b3_0_6">
            <a:extLst>
              <a:ext uri="{FF2B5EF4-FFF2-40B4-BE49-F238E27FC236}">
                <a16:creationId xmlns:a16="http://schemas.microsoft.com/office/drawing/2014/main" id="{A737F01C-6B0F-6A13-7CF0-1B39B0EFE707}"/>
              </a:ext>
            </a:extLst>
          </p:cNvPr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422967" y="25550"/>
            <a:ext cx="672800" cy="6728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3" name="Google Shape;113;g3633f61b1b3_0_6">
            <a:extLst>
              <a:ext uri="{FF2B5EF4-FFF2-40B4-BE49-F238E27FC236}">
                <a16:creationId xmlns:a16="http://schemas.microsoft.com/office/drawing/2014/main" id="{305B0E80-1303-E7F5-FF87-96E03794E77A}"/>
              </a:ext>
            </a:extLst>
          </p:cNvPr>
          <p:cNvCxnSpPr>
            <a:cxnSpLocks/>
          </p:cNvCxnSpPr>
          <p:nvPr/>
        </p:nvCxnSpPr>
        <p:spPr>
          <a:xfrm>
            <a:off x="-685800" y="6456990"/>
            <a:ext cx="13642848" cy="0"/>
          </a:xfrm>
          <a:prstGeom prst="straightConnector1">
            <a:avLst/>
          </a:prstGeom>
          <a:noFill/>
          <a:ln w="28575" cap="flat" cmpd="sng">
            <a:solidFill>
              <a:srgbClr val="A4804A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16" name="Google Shape;116;g3633f61b1b3_0_6">
            <a:extLst>
              <a:ext uri="{FF2B5EF4-FFF2-40B4-BE49-F238E27FC236}">
                <a16:creationId xmlns:a16="http://schemas.microsoft.com/office/drawing/2014/main" id="{9DC05FBB-35FD-B581-BDDA-76A2468473C2}"/>
              </a:ext>
            </a:extLst>
          </p:cNvPr>
          <p:cNvSpPr txBox="1"/>
          <p:nvPr/>
        </p:nvSpPr>
        <p:spPr>
          <a:xfrm>
            <a:off x="1975952" y="754494"/>
            <a:ext cx="8296871" cy="6801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r>
              <a:rPr lang="en-US" sz="3000" b="1">
                <a:latin typeface="Times New Roman"/>
                <a:cs typeface="Times New Roman"/>
                <a:sym typeface="Times"/>
              </a:rPr>
              <a:t>What Makes Up the Internet of Things?</a:t>
            </a:r>
            <a:endParaRPr lang="en-US"/>
          </a:p>
        </p:txBody>
      </p:sp>
      <p:pic>
        <p:nvPicPr>
          <p:cNvPr id="2" name="Picture 1" descr="Apple iPhone 11 Cell Phone Review - Consumer Reports">
            <a:extLst>
              <a:ext uri="{FF2B5EF4-FFF2-40B4-BE49-F238E27FC236}">
                <a16:creationId xmlns:a16="http://schemas.microsoft.com/office/drawing/2014/main" id="{648ED739-B5F3-13CE-1408-CEFF57F7269C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87546" y="2141232"/>
            <a:ext cx="1976812" cy="3468801"/>
          </a:xfrm>
          <a:prstGeom prst="rect">
            <a:avLst/>
          </a:prstGeom>
        </p:spPr>
      </p:pic>
      <p:pic>
        <p:nvPicPr>
          <p:cNvPr id="5" name="Picture 4" descr="Roomba - Wikipedia">
            <a:extLst>
              <a:ext uri="{FF2B5EF4-FFF2-40B4-BE49-F238E27FC236}">
                <a16:creationId xmlns:a16="http://schemas.microsoft.com/office/drawing/2014/main" id="{AA878DDF-F7E1-8E16-8C6C-432CF275CB8E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95664" y="2765182"/>
            <a:ext cx="2410746" cy="22209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71601EF-2DA8-F141-5652-73CA1762E512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04613" y="2300542"/>
            <a:ext cx="4725273" cy="3150182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AD2CF906-8E9C-0803-C385-1890C0C2D750}"/>
              </a:ext>
            </a:extLst>
          </p:cNvPr>
          <p:cNvGrpSpPr/>
          <p:nvPr/>
        </p:nvGrpSpPr>
        <p:grpSpPr>
          <a:xfrm>
            <a:off x="12192000" y="4298821"/>
            <a:ext cx="5685508" cy="2303806"/>
            <a:chOff x="12133836" y="4298820"/>
            <a:chExt cx="5685508" cy="2303806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8EB42659-8F2D-D1FF-43DD-82EAD3A6A76D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 rot="5400000">
              <a:off x="15321241" y="4104523"/>
              <a:ext cx="2303806" cy="2692400"/>
            </a:xfrm>
            <a:prstGeom prst="rect">
              <a:avLst/>
            </a:prstGeom>
          </p:spPr>
        </p:pic>
        <p:pic>
          <p:nvPicPr>
            <p:cNvPr id="3" name="Picture 2" descr="Tesla Model Y | Avis Easy Leasing">
              <a:extLst>
                <a:ext uri="{FF2B5EF4-FFF2-40B4-BE49-F238E27FC236}">
                  <a16:creationId xmlns:a16="http://schemas.microsoft.com/office/drawing/2014/main" id="{679252C0-3552-3624-7C86-B6AA6A514CD8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12133836" y="4395105"/>
              <a:ext cx="3377979" cy="211123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2343331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500" fill="hold"/>
                                        <p:tgtEl>
                                          <p:spTgt spid="6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3.7037E-6 L -0.41667 -0.34746 " pathEditMode="relative" rAng="0" ptsTypes="AA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833" y="-173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4.07407E-6 L -1.46432 0.01412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3216" y="694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>
          <a:extLst>
            <a:ext uri="{FF2B5EF4-FFF2-40B4-BE49-F238E27FC236}">
              <a16:creationId xmlns:a16="http://schemas.microsoft.com/office/drawing/2014/main" id="{658967F0-912E-50C1-C36B-258F4DE718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633f61b1b3_0_6">
            <a:extLst>
              <a:ext uri="{FF2B5EF4-FFF2-40B4-BE49-F238E27FC236}">
                <a16:creationId xmlns:a16="http://schemas.microsoft.com/office/drawing/2014/main" id="{0CA13192-5157-D33B-DDA9-D9CFDC92B055}"/>
              </a:ext>
            </a:extLst>
          </p:cNvPr>
          <p:cNvSpPr txBox="1"/>
          <p:nvPr/>
        </p:nvSpPr>
        <p:spPr>
          <a:xfrm>
            <a:off x="-28750" y="6403750"/>
            <a:ext cx="12192000" cy="4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900" b="1">
                <a:latin typeface="Times New Roman" panose="02020603050405020304" pitchFamily="18" charset="0"/>
                <a:ea typeface="Times"/>
                <a:cs typeface="Times New Roman" panose="02020603050405020304" pitchFamily="18" charset="0"/>
                <a:sym typeface="Times"/>
              </a:rPr>
              <a:t>Interference Signal Power Monitoring within Front-End Circuits of Wireless Receivers</a:t>
            </a:r>
            <a:endParaRPr sz="900" b="1">
              <a:latin typeface="Times New Roman" panose="02020603050405020304" pitchFamily="18" charset="0"/>
              <a:ea typeface="Times"/>
              <a:cs typeface="Times New Roman" panose="02020603050405020304" pitchFamily="18" charset="0"/>
              <a:sym typeface="Time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900" b="0" i="0" u="none" strike="noStrike" cap="none">
                <a:solidFill>
                  <a:srgbClr val="000000"/>
                </a:solidFill>
                <a:latin typeface="Times New Roman" panose="02020603050405020304" pitchFamily="18" charset="0"/>
                <a:ea typeface="Times"/>
                <a:cs typeface="Times New Roman" panose="02020603050405020304" pitchFamily="18" charset="0"/>
                <a:sym typeface="Times"/>
              </a:rPr>
              <a:t>Slide 03 / 14 - N</a:t>
            </a:r>
            <a:r>
              <a:rPr lang="en" sz="900">
                <a:latin typeface="Times New Roman" panose="02020603050405020304" pitchFamily="18" charset="0"/>
                <a:ea typeface="Times"/>
                <a:cs typeface="Times New Roman" panose="02020603050405020304" pitchFamily="18" charset="0"/>
                <a:sym typeface="Times"/>
              </a:rPr>
              <a:t>ortheastern University</a:t>
            </a:r>
            <a:r>
              <a:rPr lang="en" sz="900" b="0" i="0" u="none" strike="noStrike" cap="none">
                <a:solidFill>
                  <a:srgbClr val="000000"/>
                </a:solidFill>
                <a:latin typeface="Times New Roman" panose="02020603050405020304" pitchFamily="18" charset="0"/>
                <a:ea typeface="Times"/>
                <a:cs typeface="Times New Roman" panose="02020603050405020304" pitchFamily="18" charset="0"/>
                <a:sym typeface="Times"/>
              </a:rPr>
              <a:t> Young Scholars Program 202</a:t>
            </a:r>
            <a:r>
              <a:rPr lang="en" sz="900">
                <a:latin typeface="Times New Roman" panose="02020603050405020304" pitchFamily="18" charset="0"/>
                <a:ea typeface="Times"/>
                <a:cs typeface="Times New Roman" panose="02020603050405020304" pitchFamily="18" charset="0"/>
                <a:sym typeface="Times"/>
              </a:rPr>
              <a:t>6</a:t>
            </a:r>
            <a:r>
              <a:rPr lang="en" sz="900" b="0" i="0" u="none" strike="noStrike" cap="none">
                <a:solidFill>
                  <a:srgbClr val="000000"/>
                </a:solidFill>
                <a:latin typeface="Times New Roman" panose="02020603050405020304" pitchFamily="18" charset="0"/>
                <a:ea typeface="Times"/>
                <a:cs typeface="Times New Roman" panose="02020603050405020304" pitchFamily="18" charset="0"/>
                <a:sym typeface="Times"/>
              </a:rPr>
              <a:t> - July 30, 202</a:t>
            </a:r>
            <a:r>
              <a:rPr lang="en" sz="900">
                <a:latin typeface="Times New Roman" panose="02020603050405020304" pitchFamily="18" charset="0"/>
                <a:ea typeface="Times"/>
                <a:cs typeface="Times New Roman" panose="02020603050405020304" pitchFamily="18" charset="0"/>
                <a:sym typeface="Times"/>
              </a:rPr>
              <a:t>6</a:t>
            </a:r>
            <a:endParaRPr sz="933" b="0" i="0" u="none" strike="noStrike" cap="none">
              <a:solidFill>
                <a:srgbClr val="000000"/>
              </a:solidFill>
              <a:latin typeface="Times New Roman" panose="02020603050405020304" pitchFamily="18" charset="0"/>
              <a:ea typeface="Times"/>
              <a:cs typeface="Times New Roman" panose="02020603050405020304" pitchFamily="18" charset="0"/>
              <a:sym typeface="Times"/>
            </a:endParaRPr>
          </a:p>
        </p:txBody>
      </p:sp>
      <p:pic>
        <p:nvPicPr>
          <p:cNvPr id="115" name="Google Shape;115;g3633f61b1b3_0_6">
            <a:extLst>
              <a:ext uri="{FF2B5EF4-FFF2-40B4-BE49-F238E27FC236}">
                <a16:creationId xmlns:a16="http://schemas.microsoft.com/office/drawing/2014/main" id="{45DD89A8-CB0C-27EC-EE28-49188C24A7DE}"/>
              </a:ext>
            </a:extLst>
          </p:cNvPr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809983" y="6493459"/>
            <a:ext cx="1347636" cy="341959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g3633f61b1b3_0_6">
            <a:extLst>
              <a:ext uri="{FF2B5EF4-FFF2-40B4-BE49-F238E27FC236}">
                <a16:creationId xmlns:a16="http://schemas.microsoft.com/office/drawing/2014/main" id="{487C7594-AD6E-AA7B-AC0C-C2368BB1087D}"/>
              </a:ext>
            </a:extLst>
          </p:cNvPr>
          <p:cNvSpPr/>
          <p:nvPr/>
        </p:nvSpPr>
        <p:spPr>
          <a:xfrm>
            <a:off x="0" y="-3625"/>
            <a:ext cx="12192000" cy="750300"/>
          </a:xfrm>
          <a:prstGeom prst="rect">
            <a:avLst/>
          </a:prstGeom>
          <a:solidFill>
            <a:srgbClr val="C8102E"/>
          </a:solidFill>
          <a:ln w="9525" cap="flat" cmpd="sng">
            <a:solidFill>
              <a:srgbClr val="C8102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9" name="Google Shape;109;g3633f61b1b3_0_6">
            <a:extLst>
              <a:ext uri="{FF2B5EF4-FFF2-40B4-BE49-F238E27FC236}">
                <a16:creationId xmlns:a16="http://schemas.microsoft.com/office/drawing/2014/main" id="{AAD416D4-420D-27F7-F912-BA30ECA9980A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3033" y="20470"/>
            <a:ext cx="2080800" cy="672800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g3633f61b1b3_0_6">
            <a:extLst>
              <a:ext uri="{FF2B5EF4-FFF2-40B4-BE49-F238E27FC236}">
                <a16:creationId xmlns:a16="http://schemas.microsoft.com/office/drawing/2014/main" id="{2F015066-BBAC-BEC7-43F7-F1F2C879BA8F}"/>
              </a:ext>
            </a:extLst>
          </p:cNvPr>
          <p:cNvSpPr txBox="1"/>
          <p:nvPr/>
        </p:nvSpPr>
        <p:spPr>
          <a:xfrm>
            <a:off x="8601767" y="141067"/>
            <a:ext cx="2821200" cy="57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 b="0" i="0" u="none" strike="noStrike" cap="none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11" name="Google Shape;111;g3633f61b1b3_0_6">
            <a:extLst>
              <a:ext uri="{FF2B5EF4-FFF2-40B4-BE49-F238E27FC236}">
                <a16:creationId xmlns:a16="http://schemas.microsoft.com/office/drawing/2014/main" id="{DCC5834C-17E2-4E1E-7875-81A2CBF71B7B}"/>
              </a:ext>
            </a:extLst>
          </p:cNvPr>
          <p:cNvSpPr txBox="1"/>
          <p:nvPr/>
        </p:nvSpPr>
        <p:spPr>
          <a:xfrm>
            <a:off x="8601767" y="79684"/>
            <a:ext cx="2821200" cy="6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67"/>
            </a:pPr>
            <a:r>
              <a:rPr lang="en" sz="2267" b="0" i="0" u="none" strike="noStrike" cap="none">
                <a:solidFill>
                  <a:schemeClr val="lt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AMSIC Research Lab</a:t>
            </a:r>
            <a:endParaRPr sz="2267" b="0" i="0" u="none" strike="noStrike" cap="none">
              <a:solidFill>
                <a:schemeClr val="lt1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  <p:pic>
        <p:nvPicPr>
          <p:cNvPr id="112" name="Google Shape;112;g3633f61b1b3_0_6">
            <a:extLst>
              <a:ext uri="{FF2B5EF4-FFF2-40B4-BE49-F238E27FC236}">
                <a16:creationId xmlns:a16="http://schemas.microsoft.com/office/drawing/2014/main" id="{74E5DFD6-28A8-8EF3-6183-34693D285C16}"/>
              </a:ext>
            </a:extLst>
          </p:cNvPr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422967" y="25550"/>
            <a:ext cx="672800" cy="6728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3" name="Google Shape;113;g3633f61b1b3_0_6">
            <a:extLst>
              <a:ext uri="{FF2B5EF4-FFF2-40B4-BE49-F238E27FC236}">
                <a16:creationId xmlns:a16="http://schemas.microsoft.com/office/drawing/2014/main" id="{B7D0C15E-278E-2C44-0D6A-ED470D9C22FE}"/>
              </a:ext>
            </a:extLst>
          </p:cNvPr>
          <p:cNvCxnSpPr>
            <a:cxnSpLocks/>
          </p:cNvCxnSpPr>
          <p:nvPr/>
        </p:nvCxnSpPr>
        <p:spPr>
          <a:xfrm>
            <a:off x="-685800" y="6456990"/>
            <a:ext cx="13642848" cy="0"/>
          </a:xfrm>
          <a:prstGeom prst="straightConnector1">
            <a:avLst/>
          </a:prstGeom>
          <a:noFill/>
          <a:ln w="28575" cap="flat" cmpd="sng">
            <a:solidFill>
              <a:srgbClr val="A4804A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16" name="Google Shape;116;g3633f61b1b3_0_6">
            <a:extLst>
              <a:ext uri="{FF2B5EF4-FFF2-40B4-BE49-F238E27FC236}">
                <a16:creationId xmlns:a16="http://schemas.microsoft.com/office/drawing/2014/main" id="{427E3C1B-E5CF-45BC-D7BA-5239B8812D02}"/>
              </a:ext>
            </a:extLst>
          </p:cNvPr>
          <p:cNvSpPr txBox="1"/>
          <p:nvPr/>
        </p:nvSpPr>
        <p:spPr>
          <a:xfrm>
            <a:off x="3201220" y="786774"/>
            <a:ext cx="5868807" cy="67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en-US" sz="3000" b="1" i="0" u="none" strike="noStrike" cap="none">
                <a:solidFill>
                  <a:srgbClr val="000000"/>
                </a:solidFill>
                <a:latin typeface="Times New Roman" panose="02020603050405020304" pitchFamily="18" charset="0"/>
                <a:ea typeface="Times"/>
                <a:cs typeface="Times New Roman" panose="02020603050405020304" pitchFamily="18" charset="0"/>
                <a:sym typeface="Times"/>
              </a:rPr>
              <a:t>Background: Signal Interference</a:t>
            </a:r>
            <a:endParaRPr sz="3000" b="1" i="0" u="none" strike="noStrike" cap="none">
              <a:solidFill>
                <a:srgbClr val="000000"/>
              </a:solidFill>
              <a:latin typeface="Times New Roman" panose="02020603050405020304" pitchFamily="18" charset="0"/>
              <a:ea typeface="Times"/>
              <a:cs typeface="Times New Roman" panose="02020603050405020304" pitchFamily="18" charset="0"/>
              <a:sym typeface="Times"/>
            </a:endParaRPr>
          </a:p>
        </p:txBody>
      </p:sp>
      <p:sp>
        <p:nvSpPr>
          <p:cNvPr id="10" name="Google Shape;117;g3633f61b1b3_0_6">
            <a:extLst>
              <a:ext uri="{FF2B5EF4-FFF2-40B4-BE49-F238E27FC236}">
                <a16:creationId xmlns:a16="http://schemas.microsoft.com/office/drawing/2014/main" id="{5BF96CD6-8474-AFA7-65D4-F6C7803879F4}"/>
              </a:ext>
            </a:extLst>
          </p:cNvPr>
          <p:cNvSpPr txBox="1"/>
          <p:nvPr/>
        </p:nvSpPr>
        <p:spPr>
          <a:xfrm>
            <a:off x="120685" y="3427554"/>
            <a:ext cx="10394915" cy="26857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412750" indent="-342900" algn="just">
              <a:lnSpc>
                <a:spcPct val="150000"/>
              </a:lnSpc>
              <a:spcBef>
                <a:spcPts val="1200"/>
              </a:spcBef>
              <a:buSzPts val="2500"/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</a:rPr>
              <a:t>Increased density of overlapping wireless signals</a:t>
            </a:r>
            <a:endParaRPr lang="en-US" sz="2400">
              <a:solidFill>
                <a:schemeClr val="dk1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412750" indent="-342900" algn="just">
              <a:lnSpc>
                <a:spcPct val="150000"/>
              </a:lnSpc>
              <a:spcBef>
                <a:spcPts val="1200"/>
              </a:spcBef>
              <a:buSzPts val="2500"/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</a:rPr>
              <a:t>Reliable communication requires signal isolation</a:t>
            </a:r>
          </a:p>
          <a:p>
            <a:pPr marL="412750" indent="-342900" algn="just">
              <a:lnSpc>
                <a:spcPct val="150000"/>
              </a:lnSpc>
              <a:spcBef>
                <a:spcPts val="1200"/>
              </a:spcBef>
              <a:buSzPts val="2500"/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Advanced signal filtering and inference mitigation techniques are needed for Radio Frequency (RF) signals</a:t>
            </a:r>
            <a:endParaRPr lang="en-US" sz="2400">
              <a:solidFill>
                <a:schemeClr val="dk1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</p:txBody>
      </p:sp>
      <p:pic>
        <p:nvPicPr>
          <p:cNvPr id="3" name="Picture 2" descr="Interference of waves - The Fizzics Organization">
            <a:extLst>
              <a:ext uri="{FF2B5EF4-FFF2-40B4-BE49-F238E27FC236}">
                <a16:creationId xmlns:a16="http://schemas.microsoft.com/office/drawing/2014/main" id="{39CBA86C-6BDD-344F-7541-2A07BA4FD816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604991" y="2405864"/>
            <a:ext cx="2944098" cy="689329"/>
          </a:xfrm>
          <a:prstGeom prst="rect">
            <a:avLst/>
          </a:prstGeom>
        </p:spPr>
      </p:pic>
      <p:pic>
        <p:nvPicPr>
          <p:cNvPr id="4" name="Picture 3" descr="Interference of waves - The Fizzics Organization">
            <a:extLst>
              <a:ext uri="{FF2B5EF4-FFF2-40B4-BE49-F238E27FC236}">
                <a16:creationId xmlns:a16="http://schemas.microsoft.com/office/drawing/2014/main" id="{8C61426F-CDDA-CEC9-144E-ADF7613BC89C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"/>
          <a:stretch>
            <a:fillRect/>
          </a:stretch>
        </p:blipFill>
        <p:spPr>
          <a:xfrm>
            <a:off x="673885" y="2267978"/>
            <a:ext cx="2824878" cy="97235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5EA61B2-363B-C5F4-B2F0-12224E97909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60289" y="1460913"/>
            <a:ext cx="4890861" cy="247151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1C56BDA-B960-833F-D159-62C45D275123}"/>
              </a:ext>
            </a:extLst>
          </p:cNvPr>
          <p:cNvSpPr txBox="1"/>
          <p:nvPr/>
        </p:nvSpPr>
        <p:spPr>
          <a:xfrm>
            <a:off x="7307943" y="3937000"/>
            <a:ext cx="4884058" cy="10156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en-US" sz="1200" b="0" i="0" u="none" strike="noStrike">
                <a:solidFill>
                  <a:srgbClr val="000000"/>
                </a:solidFill>
                <a:latin typeface="Times New Roman"/>
                <a:ea typeface="Lato"/>
                <a:cs typeface="Times New Roman"/>
              </a:rPr>
              <a:t>A. </a:t>
            </a:r>
            <a:r>
              <a:rPr lang="en-US" sz="1200" b="0" i="0" u="none" strike="noStrike" err="1">
                <a:solidFill>
                  <a:srgbClr val="000000"/>
                </a:solidFill>
                <a:latin typeface="Times New Roman"/>
                <a:ea typeface="Lato"/>
                <a:cs typeface="Times New Roman"/>
              </a:rPr>
              <a:t>Didioui</a:t>
            </a:r>
            <a:r>
              <a:rPr lang="en-US" sz="1200" b="0" i="0" u="none" strike="noStrike">
                <a:solidFill>
                  <a:srgbClr val="000000"/>
                </a:solidFill>
                <a:latin typeface="Times New Roman"/>
                <a:ea typeface="Lato"/>
                <a:cs typeface="Times New Roman"/>
              </a:rPr>
              <a:t>, C. Bernier, L. Q. V. Tran and O. </a:t>
            </a:r>
            <a:r>
              <a:rPr lang="en-US" sz="1200" b="0" i="0" u="none" strike="noStrike" err="1">
                <a:solidFill>
                  <a:srgbClr val="000000"/>
                </a:solidFill>
                <a:latin typeface="Times New Roman"/>
                <a:ea typeface="Lato"/>
                <a:cs typeface="Times New Roman"/>
              </a:rPr>
              <a:t>Sentieys</a:t>
            </a:r>
            <a:r>
              <a:rPr lang="en-US" sz="1200" b="0" i="0" u="none" strike="noStrike">
                <a:solidFill>
                  <a:srgbClr val="000000"/>
                </a:solidFill>
                <a:latin typeface="Times New Roman"/>
                <a:ea typeface="Lato"/>
                <a:cs typeface="Times New Roman"/>
              </a:rPr>
              <a:t>, "</a:t>
            </a:r>
            <a:r>
              <a:rPr lang="en-US" sz="1200" b="0" i="0" u="none" strike="noStrike" err="1">
                <a:solidFill>
                  <a:srgbClr val="000000"/>
                </a:solidFill>
                <a:latin typeface="Times New Roman"/>
                <a:ea typeface="Lato"/>
                <a:cs typeface="Times New Roman"/>
              </a:rPr>
              <a:t>EnvAdapt</a:t>
            </a:r>
            <a:r>
              <a:rPr lang="en-US" sz="1200" b="0" i="0" u="none" strike="noStrike">
                <a:solidFill>
                  <a:srgbClr val="000000"/>
                </a:solidFill>
                <a:latin typeface="Times New Roman"/>
                <a:ea typeface="Lato"/>
                <a:cs typeface="Times New Roman"/>
              </a:rPr>
              <a:t>: An Energy-Aware Simulation Framework for Power-Scalable Transceivers for Wireless Sensor Networks,“ in </a:t>
            </a:r>
            <a:r>
              <a:rPr lang="en-US" sz="1200" b="0" i="1" u="none" strike="noStrike">
                <a:solidFill>
                  <a:srgbClr val="000000"/>
                </a:solidFill>
                <a:latin typeface="Times New Roman"/>
                <a:ea typeface="Lato"/>
                <a:cs typeface="Times New Roman"/>
              </a:rPr>
              <a:t>Proc.</a:t>
            </a:r>
            <a:r>
              <a:rPr lang="en-US" sz="1200" b="0" i="0" u="none" strike="noStrike">
                <a:solidFill>
                  <a:srgbClr val="000000"/>
                </a:solidFill>
                <a:latin typeface="Times New Roman"/>
                <a:ea typeface="Lato"/>
                <a:cs typeface="Times New Roman"/>
              </a:rPr>
              <a:t> </a:t>
            </a:r>
            <a:r>
              <a:rPr lang="en-US" sz="1200" b="0" i="1" u="none" strike="noStrike">
                <a:solidFill>
                  <a:srgbClr val="000000"/>
                </a:solidFill>
                <a:latin typeface="Times New Roman"/>
                <a:ea typeface="Lato"/>
                <a:cs typeface="Times New Roman"/>
              </a:rPr>
              <a:t>European Wireless Conference</a:t>
            </a:r>
            <a:r>
              <a:rPr lang="en-US" sz="1200" b="0" i="0" u="none" strike="noStrike">
                <a:solidFill>
                  <a:srgbClr val="000000"/>
                </a:solidFill>
                <a:latin typeface="Times New Roman"/>
                <a:ea typeface="Lato"/>
                <a:cs typeface="Times New Roman"/>
              </a:rPr>
              <a:t>, 2014. </a:t>
            </a:r>
          </a:p>
          <a:p>
            <a:endParaRPr lang="en-US" sz="1200">
              <a:latin typeface="Times New Roman"/>
              <a:cs typeface="Times New Roman"/>
            </a:endParaRPr>
          </a:p>
          <a:p>
            <a:pPr algn="ctr"/>
            <a:endParaRPr lang="en-US" sz="12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106757030"/>
      </p:ext>
    </p:extLst>
  </p:cSld>
  <p:clrMapOvr>
    <a:masterClrMapping/>
  </p:clrMapOvr>
  <p:transition spd="slow">
    <p:push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>
          <a:extLst>
            <a:ext uri="{FF2B5EF4-FFF2-40B4-BE49-F238E27FC236}">
              <a16:creationId xmlns:a16="http://schemas.microsoft.com/office/drawing/2014/main" id="{0607730B-DD8A-606E-1150-1331C7674D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633f61b1b3_0_6">
            <a:extLst>
              <a:ext uri="{FF2B5EF4-FFF2-40B4-BE49-F238E27FC236}">
                <a16:creationId xmlns:a16="http://schemas.microsoft.com/office/drawing/2014/main" id="{732A8CA6-8215-4D66-1191-0ED1BAAE9063}"/>
              </a:ext>
            </a:extLst>
          </p:cNvPr>
          <p:cNvSpPr txBox="1"/>
          <p:nvPr/>
        </p:nvSpPr>
        <p:spPr>
          <a:xfrm>
            <a:off x="-28750" y="6403750"/>
            <a:ext cx="12192000" cy="4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900" b="1">
                <a:latin typeface="Times New Roman" panose="02020603050405020304" pitchFamily="18" charset="0"/>
                <a:ea typeface="Times"/>
                <a:cs typeface="Times New Roman" panose="02020603050405020304" pitchFamily="18" charset="0"/>
                <a:sym typeface="Times"/>
              </a:rPr>
              <a:t>Interference Signal Power Monitoring within Front-End Circuits of Wireless Receivers</a:t>
            </a:r>
            <a:endParaRPr sz="900" b="1">
              <a:latin typeface="Times New Roman" panose="02020603050405020304" pitchFamily="18" charset="0"/>
              <a:ea typeface="Times"/>
              <a:cs typeface="Times New Roman" panose="02020603050405020304" pitchFamily="18" charset="0"/>
              <a:sym typeface="Time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900" b="0" i="0" u="none" strike="noStrike" cap="none">
                <a:solidFill>
                  <a:srgbClr val="000000"/>
                </a:solidFill>
                <a:latin typeface="Times New Roman" panose="02020603050405020304" pitchFamily="18" charset="0"/>
                <a:ea typeface="Times"/>
                <a:cs typeface="Times New Roman" panose="02020603050405020304" pitchFamily="18" charset="0"/>
                <a:sym typeface="Times"/>
              </a:rPr>
              <a:t>Slide 04 / 14 - N</a:t>
            </a:r>
            <a:r>
              <a:rPr lang="en" sz="900">
                <a:latin typeface="Times New Roman" panose="02020603050405020304" pitchFamily="18" charset="0"/>
                <a:ea typeface="Times"/>
                <a:cs typeface="Times New Roman" panose="02020603050405020304" pitchFamily="18" charset="0"/>
                <a:sym typeface="Times"/>
              </a:rPr>
              <a:t>ortheastern University</a:t>
            </a:r>
            <a:r>
              <a:rPr lang="en" sz="900" b="0" i="0" u="none" strike="noStrike" cap="none">
                <a:solidFill>
                  <a:srgbClr val="000000"/>
                </a:solidFill>
                <a:latin typeface="Times New Roman" panose="02020603050405020304" pitchFamily="18" charset="0"/>
                <a:ea typeface="Times"/>
                <a:cs typeface="Times New Roman" panose="02020603050405020304" pitchFamily="18" charset="0"/>
                <a:sym typeface="Times"/>
              </a:rPr>
              <a:t> Young Scholars Program 202</a:t>
            </a:r>
            <a:r>
              <a:rPr lang="en" sz="900">
                <a:latin typeface="Times New Roman" panose="02020603050405020304" pitchFamily="18" charset="0"/>
                <a:ea typeface="Times"/>
                <a:cs typeface="Times New Roman" panose="02020603050405020304" pitchFamily="18" charset="0"/>
                <a:sym typeface="Times"/>
              </a:rPr>
              <a:t>6</a:t>
            </a:r>
            <a:r>
              <a:rPr lang="en" sz="900" b="0" i="0" u="none" strike="noStrike" cap="none">
                <a:solidFill>
                  <a:srgbClr val="000000"/>
                </a:solidFill>
                <a:latin typeface="Times New Roman" panose="02020603050405020304" pitchFamily="18" charset="0"/>
                <a:ea typeface="Times"/>
                <a:cs typeface="Times New Roman" panose="02020603050405020304" pitchFamily="18" charset="0"/>
                <a:sym typeface="Times"/>
              </a:rPr>
              <a:t> - July 30, 202</a:t>
            </a:r>
            <a:r>
              <a:rPr lang="en" sz="900">
                <a:latin typeface="Times New Roman" panose="02020603050405020304" pitchFamily="18" charset="0"/>
                <a:ea typeface="Times"/>
                <a:cs typeface="Times New Roman" panose="02020603050405020304" pitchFamily="18" charset="0"/>
                <a:sym typeface="Times"/>
              </a:rPr>
              <a:t>6</a:t>
            </a:r>
            <a:endParaRPr sz="933" b="0" i="0" u="none" strike="noStrike" cap="none">
              <a:solidFill>
                <a:srgbClr val="000000"/>
              </a:solidFill>
              <a:latin typeface="Times New Roman" panose="02020603050405020304" pitchFamily="18" charset="0"/>
              <a:ea typeface="Times"/>
              <a:cs typeface="Times New Roman" panose="02020603050405020304" pitchFamily="18" charset="0"/>
              <a:sym typeface="Times"/>
            </a:endParaRPr>
          </a:p>
        </p:txBody>
      </p:sp>
      <p:pic>
        <p:nvPicPr>
          <p:cNvPr id="115" name="Google Shape;115;g3633f61b1b3_0_6">
            <a:extLst>
              <a:ext uri="{FF2B5EF4-FFF2-40B4-BE49-F238E27FC236}">
                <a16:creationId xmlns:a16="http://schemas.microsoft.com/office/drawing/2014/main" id="{EE9F8805-F4B1-E456-D27B-264E7714F739}"/>
              </a:ext>
            </a:extLst>
          </p:cNvPr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809983" y="6493459"/>
            <a:ext cx="1347636" cy="341959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g3633f61b1b3_0_6">
            <a:extLst>
              <a:ext uri="{FF2B5EF4-FFF2-40B4-BE49-F238E27FC236}">
                <a16:creationId xmlns:a16="http://schemas.microsoft.com/office/drawing/2014/main" id="{10F2FCA9-6EC2-623D-4511-084072B4D918}"/>
              </a:ext>
            </a:extLst>
          </p:cNvPr>
          <p:cNvSpPr/>
          <p:nvPr/>
        </p:nvSpPr>
        <p:spPr>
          <a:xfrm>
            <a:off x="0" y="-3625"/>
            <a:ext cx="12192000" cy="750300"/>
          </a:xfrm>
          <a:prstGeom prst="rect">
            <a:avLst/>
          </a:prstGeom>
          <a:solidFill>
            <a:srgbClr val="C8102E"/>
          </a:solidFill>
          <a:ln w="9525" cap="flat" cmpd="sng">
            <a:solidFill>
              <a:srgbClr val="C8102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9" name="Google Shape;109;g3633f61b1b3_0_6">
            <a:extLst>
              <a:ext uri="{FF2B5EF4-FFF2-40B4-BE49-F238E27FC236}">
                <a16:creationId xmlns:a16="http://schemas.microsoft.com/office/drawing/2014/main" id="{3094709B-3D28-A12E-3027-96DAE6A880B4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3033" y="20470"/>
            <a:ext cx="2080800" cy="672800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g3633f61b1b3_0_6">
            <a:extLst>
              <a:ext uri="{FF2B5EF4-FFF2-40B4-BE49-F238E27FC236}">
                <a16:creationId xmlns:a16="http://schemas.microsoft.com/office/drawing/2014/main" id="{8B271FBB-115C-98DD-5840-289F922E778E}"/>
              </a:ext>
            </a:extLst>
          </p:cNvPr>
          <p:cNvSpPr txBox="1"/>
          <p:nvPr/>
        </p:nvSpPr>
        <p:spPr>
          <a:xfrm>
            <a:off x="8601767" y="141067"/>
            <a:ext cx="2821200" cy="57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 b="0" i="0" u="none" strike="noStrike" cap="none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11" name="Google Shape;111;g3633f61b1b3_0_6">
            <a:extLst>
              <a:ext uri="{FF2B5EF4-FFF2-40B4-BE49-F238E27FC236}">
                <a16:creationId xmlns:a16="http://schemas.microsoft.com/office/drawing/2014/main" id="{94F7E6DA-C89A-787F-ACDB-18E8F1044294}"/>
              </a:ext>
            </a:extLst>
          </p:cNvPr>
          <p:cNvSpPr txBox="1"/>
          <p:nvPr/>
        </p:nvSpPr>
        <p:spPr>
          <a:xfrm>
            <a:off x="8601767" y="79684"/>
            <a:ext cx="2821200" cy="6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67"/>
            </a:pPr>
            <a:r>
              <a:rPr lang="en" sz="2267" b="0" i="0" u="none" strike="noStrike" cap="none">
                <a:solidFill>
                  <a:schemeClr val="lt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AMSIC Research Lab</a:t>
            </a:r>
            <a:endParaRPr sz="2267" b="0" i="0" u="none" strike="noStrike" cap="none">
              <a:solidFill>
                <a:schemeClr val="lt1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  <p:pic>
        <p:nvPicPr>
          <p:cNvPr id="112" name="Google Shape;112;g3633f61b1b3_0_6">
            <a:extLst>
              <a:ext uri="{FF2B5EF4-FFF2-40B4-BE49-F238E27FC236}">
                <a16:creationId xmlns:a16="http://schemas.microsoft.com/office/drawing/2014/main" id="{44F8FA66-9128-DB05-8C52-2AC399F4BAB3}"/>
              </a:ext>
            </a:extLst>
          </p:cNvPr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422967" y="25550"/>
            <a:ext cx="672800" cy="6728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3" name="Google Shape;113;g3633f61b1b3_0_6">
            <a:extLst>
              <a:ext uri="{FF2B5EF4-FFF2-40B4-BE49-F238E27FC236}">
                <a16:creationId xmlns:a16="http://schemas.microsoft.com/office/drawing/2014/main" id="{78274964-28FD-501F-BC44-410F7F1CEAA1}"/>
              </a:ext>
            </a:extLst>
          </p:cNvPr>
          <p:cNvCxnSpPr>
            <a:cxnSpLocks/>
          </p:cNvCxnSpPr>
          <p:nvPr/>
        </p:nvCxnSpPr>
        <p:spPr>
          <a:xfrm>
            <a:off x="-685800" y="6456990"/>
            <a:ext cx="13642848" cy="0"/>
          </a:xfrm>
          <a:prstGeom prst="straightConnector1">
            <a:avLst/>
          </a:prstGeom>
          <a:noFill/>
          <a:ln w="28575" cap="flat" cmpd="sng">
            <a:solidFill>
              <a:srgbClr val="A4804A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16" name="Google Shape;116;g3633f61b1b3_0_6">
            <a:extLst>
              <a:ext uri="{FF2B5EF4-FFF2-40B4-BE49-F238E27FC236}">
                <a16:creationId xmlns:a16="http://schemas.microsoft.com/office/drawing/2014/main" id="{3DF168EB-C03B-87E0-6ED0-9FE555797CB2}"/>
              </a:ext>
            </a:extLst>
          </p:cNvPr>
          <p:cNvSpPr txBox="1"/>
          <p:nvPr/>
        </p:nvSpPr>
        <p:spPr>
          <a:xfrm>
            <a:off x="1161907" y="763565"/>
            <a:ext cx="9564496" cy="701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>
              <a:buSzPts val="2667"/>
            </a:pPr>
            <a:r>
              <a:rPr lang="en-US" sz="3000" b="1" i="0" u="none" strike="noStrike" cap="none">
                <a:solidFill>
                  <a:srgbClr val="000000"/>
                </a:solidFill>
                <a:latin typeface="Times New Roman"/>
                <a:ea typeface="Times"/>
                <a:cs typeface="Times New Roman"/>
                <a:sym typeface="Times"/>
              </a:rPr>
              <a:t>Background: </a:t>
            </a:r>
            <a:r>
              <a:rPr lang="en-US" sz="3000" b="1">
                <a:latin typeface="Times New Roman"/>
                <a:ea typeface="Times"/>
                <a:cs typeface="Times New Roman"/>
                <a:sym typeface="Times"/>
              </a:rPr>
              <a:t>FSL-Assisted RF Front-End</a:t>
            </a:r>
            <a:endParaRPr lang="en-US" sz="3000" b="1" i="0" u="none" strike="noStrike" cap="none">
              <a:solidFill>
                <a:srgbClr val="000000"/>
              </a:solidFill>
              <a:latin typeface="Times New Roman"/>
              <a:ea typeface="Times"/>
              <a:cs typeface="Times New Roman"/>
            </a:endParaRPr>
          </a:p>
        </p:txBody>
      </p:sp>
      <p:pic>
        <p:nvPicPr>
          <p:cNvPr id="3" name="Picture 2" descr="Ferrite-Based Reflective-Type Frequency Selective Limiters | Semantic  Scholar">
            <a:extLst>
              <a:ext uri="{FF2B5EF4-FFF2-40B4-BE49-F238E27FC236}">
                <a16:creationId xmlns:a16="http://schemas.microsoft.com/office/drawing/2014/main" id="{1CA1865F-B512-37AC-2367-B589C143D76F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174379" y="3782486"/>
            <a:ext cx="5770924" cy="203284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129B01F-8939-04D4-D9BE-8A4F0368DBA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15853" y="1330637"/>
            <a:ext cx="5568897" cy="179256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0B9B2FF-7E7A-8792-DBB2-BB62ABFFD12D}"/>
              </a:ext>
            </a:extLst>
          </p:cNvPr>
          <p:cNvSpPr txBox="1"/>
          <p:nvPr/>
        </p:nvSpPr>
        <p:spPr>
          <a:xfrm>
            <a:off x="6475510" y="3152095"/>
            <a:ext cx="5427423" cy="3231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US" sz="1500">
                <a:latin typeface="Times New Roman"/>
                <a:cs typeface="Times New Roman"/>
              </a:rPr>
              <a:t>Gao et al., Analog </a:t>
            </a:r>
            <a:r>
              <a:rPr lang="en-US" sz="1500" err="1">
                <a:latin typeface="Times New Roman"/>
                <a:cs typeface="Times New Roman"/>
              </a:rPr>
              <a:t>Integr</a:t>
            </a:r>
            <a:r>
              <a:rPr lang="en-US" sz="1500">
                <a:latin typeface="Times New Roman"/>
                <a:cs typeface="Times New Roman"/>
              </a:rPr>
              <a:t>. Circuits Signal Process., 2025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E59CDFB-A9A7-59AE-D970-EF4336605550}"/>
              </a:ext>
            </a:extLst>
          </p:cNvPr>
          <p:cNvSpPr txBox="1"/>
          <p:nvPr/>
        </p:nvSpPr>
        <p:spPr>
          <a:xfrm>
            <a:off x="6389978" y="5855492"/>
            <a:ext cx="5420646" cy="55399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US" sz="1500" b="0" i="0" u="none" strike="noStrike">
                <a:solidFill>
                  <a:srgbClr val="000000"/>
                </a:solidFill>
                <a:effectLst/>
                <a:latin typeface="Times New Roman"/>
                <a:cs typeface="Times New Roman"/>
              </a:rPr>
              <a:t>Gillette</a:t>
            </a:r>
            <a:r>
              <a:rPr lang="en-US" sz="1500">
                <a:latin typeface="Times New Roman"/>
                <a:cs typeface="Times New Roman"/>
              </a:rPr>
              <a:t> et al., </a:t>
            </a:r>
            <a:r>
              <a:rPr lang="en-US" sz="1500" b="0" i="0" u="none" strike="noStrike">
                <a:solidFill>
                  <a:srgbClr val="000000"/>
                </a:solidFill>
                <a:effectLst/>
                <a:latin typeface="Times New Roman"/>
                <a:cs typeface="Times New Roman"/>
              </a:rPr>
              <a:t>"Ferrite-Based Reflective-Type Frequency Selective Limiters," IMWS-AMP</a:t>
            </a:r>
            <a:r>
              <a:rPr lang="en-US" sz="1500">
                <a:latin typeface="Times New Roman"/>
                <a:cs typeface="Times New Roman"/>
              </a:rPr>
              <a:t>, </a:t>
            </a:r>
            <a:r>
              <a:rPr lang="en-US" sz="1500" b="0" i="0" u="none" strike="noStrike">
                <a:solidFill>
                  <a:srgbClr val="000000"/>
                </a:solidFill>
                <a:effectLst/>
                <a:latin typeface="Times New Roman"/>
                <a:cs typeface="Times New Roman"/>
              </a:rPr>
              <a:t>2018</a:t>
            </a:r>
            <a:endParaRPr lang="en-US" sz="1500">
              <a:latin typeface="Times New Roman"/>
              <a:cs typeface="Times New Roman"/>
            </a:endParaRPr>
          </a:p>
        </p:txBody>
      </p:sp>
      <p:sp>
        <p:nvSpPr>
          <p:cNvPr id="13" name="Google Shape;117;g3633f61b1b3_0_6">
            <a:extLst>
              <a:ext uri="{FF2B5EF4-FFF2-40B4-BE49-F238E27FC236}">
                <a16:creationId xmlns:a16="http://schemas.microsoft.com/office/drawing/2014/main" id="{AA39EF81-59C9-FD84-C776-867A22704592}"/>
              </a:ext>
            </a:extLst>
          </p:cNvPr>
          <p:cNvSpPr txBox="1"/>
          <p:nvPr/>
        </p:nvSpPr>
        <p:spPr>
          <a:xfrm>
            <a:off x="142242" y="1464665"/>
            <a:ext cx="6032137" cy="46297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342900" indent="-342900" algn="just">
              <a:lnSpc>
                <a:spcPct val="150000"/>
              </a:lnSpc>
              <a:buSzPts val="2500"/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dk1"/>
                </a:solidFill>
                <a:latin typeface="Times New Roman"/>
                <a:cs typeface="Times New Roman"/>
              </a:rPr>
              <a:t>RF front-end circuits process wireless signals before digital processing</a:t>
            </a:r>
          </a:p>
          <a:p>
            <a:pPr marL="342900" indent="-342900" algn="just">
              <a:lnSpc>
                <a:spcPct val="150000"/>
              </a:lnSpc>
              <a:buSzPts val="2500"/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Growing RF interference degrades receiver sensitivity and signal quality</a:t>
            </a: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50000"/>
              </a:lnSpc>
              <a:buSzPts val="2500"/>
              <a:buFont typeface="Arial" panose="020B0604020202020204" pitchFamily="34" charset="0"/>
              <a:buChar char="•"/>
            </a:pPr>
            <a:r>
              <a:rPr lang="en-US" sz="2400" b="1">
                <a:solidFill>
                  <a:schemeClr val="dk1"/>
                </a:solidFill>
                <a:latin typeface="Times New Roman"/>
                <a:cs typeface="Times New Roman"/>
              </a:rPr>
              <a:t>Frequency Selective Limiter</a:t>
            </a:r>
            <a:r>
              <a:rPr lang="en-US" sz="2400">
                <a:solidFill>
                  <a:schemeClr val="dk1"/>
                </a:solidFill>
                <a:latin typeface="Times New Roman"/>
                <a:cs typeface="Times New Roman"/>
              </a:rPr>
              <a:t> (FSL) tuning maximizes interference rejection and receiver performance</a:t>
            </a:r>
          </a:p>
          <a:p>
            <a:pPr marL="342900" indent="-342900" algn="just">
              <a:lnSpc>
                <a:spcPct val="150000"/>
              </a:lnSpc>
              <a:buSzPts val="2500"/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Manual tuning =&gt; Automated calibration </a:t>
            </a: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8185862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>
          <a:extLst>
            <a:ext uri="{FF2B5EF4-FFF2-40B4-BE49-F238E27FC236}">
              <a16:creationId xmlns:a16="http://schemas.microsoft.com/office/drawing/2014/main" id="{A785C575-BE6A-E14D-18AF-1326B7194B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EAE0C5E-1133-4ADE-5A5B-619BC680E4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06677" y="1393382"/>
            <a:ext cx="2916637" cy="1643175"/>
          </a:xfrm>
          <a:prstGeom prst="rect">
            <a:avLst/>
          </a:prstGeom>
        </p:spPr>
      </p:pic>
      <p:sp>
        <p:nvSpPr>
          <p:cNvPr id="114" name="Google Shape;114;g3633f61b1b3_0_6">
            <a:extLst>
              <a:ext uri="{FF2B5EF4-FFF2-40B4-BE49-F238E27FC236}">
                <a16:creationId xmlns:a16="http://schemas.microsoft.com/office/drawing/2014/main" id="{847F9BBD-39F5-67D5-B4F6-31D244592E30}"/>
              </a:ext>
            </a:extLst>
          </p:cNvPr>
          <p:cNvSpPr txBox="1"/>
          <p:nvPr/>
        </p:nvSpPr>
        <p:spPr>
          <a:xfrm>
            <a:off x="-28750" y="6403750"/>
            <a:ext cx="12192000" cy="4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900" b="1">
                <a:latin typeface="Times New Roman" panose="02020603050405020304" pitchFamily="18" charset="0"/>
                <a:ea typeface="Times"/>
                <a:cs typeface="Times New Roman" panose="02020603050405020304" pitchFamily="18" charset="0"/>
                <a:sym typeface="Times"/>
              </a:rPr>
              <a:t>Interference Signal Power Monitoring within Front-End Circuits of Wireless Receivers</a:t>
            </a:r>
            <a:endParaRPr sz="900" b="1">
              <a:latin typeface="Times New Roman" panose="02020603050405020304" pitchFamily="18" charset="0"/>
              <a:ea typeface="Times"/>
              <a:cs typeface="Times New Roman" panose="02020603050405020304" pitchFamily="18" charset="0"/>
              <a:sym typeface="Time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US" sz="900" b="0" i="0" u="none" strike="noStrike" cap="none">
                <a:solidFill>
                  <a:srgbClr val="000000"/>
                </a:solidFill>
                <a:latin typeface="Times New Roman"/>
                <a:ea typeface="Times"/>
                <a:cs typeface="Times New Roman"/>
                <a:sym typeface="Times"/>
              </a:rPr>
              <a:t>Slide </a:t>
            </a:r>
            <a:r>
              <a:rPr lang="en-US" sz="900">
                <a:latin typeface="Times New Roman"/>
                <a:ea typeface="Times"/>
                <a:cs typeface="Times New Roman"/>
                <a:sym typeface="Times"/>
              </a:rPr>
              <a:t>05</a:t>
            </a:r>
            <a:r>
              <a:rPr lang="en-US" sz="900" b="0" i="0" u="none" strike="noStrike" cap="none">
                <a:solidFill>
                  <a:srgbClr val="000000"/>
                </a:solidFill>
                <a:latin typeface="Times New Roman"/>
                <a:ea typeface="Times"/>
                <a:cs typeface="Times New Roman"/>
                <a:sym typeface="Times"/>
              </a:rPr>
              <a:t> / 14 - N</a:t>
            </a:r>
            <a:r>
              <a:rPr lang="en-US" sz="900">
                <a:latin typeface="Times New Roman"/>
                <a:ea typeface="Times"/>
                <a:cs typeface="Times New Roman"/>
                <a:sym typeface="Times"/>
              </a:rPr>
              <a:t>ortheastern University</a:t>
            </a:r>
            <a:r>
              <a:rPr lang="en-US" sz="900" b="0" i="0" u="none" strike="noStrike" cap="none">
                <a:solidFill>
                  <a:srgbClr val="000000"/>
                </a:solidFill>
                <a:latin typeface="Times New Roman"/>
                <a:ea typeface="Times"/>
                <a:cs typeface="Times New Roman"/>
                <a:sym typeface="Times"/>
              </a:rPr>
              <a:t> Young Scholars Program 202</a:t>
            </a:r>
            <a:r>
              <a:rPr lang="en-US" sz="900">
                <a:latin typeface="Times New Roman"/>
                <a:ea typeface="Times"/>
                <a:cs typeface="Times New Roman"/>
                <a:sym typeface="Times"/>
              </a:rPr>
              <a:t>6</a:t>
            </a:r>
            <a:r>
              <a:rPr lang="en-US" sz="900" b="0" i="0" u="none" strike="noStrike" cap="none">
                <a:solidFill>
                  <a:srgbClr val="000000"/>
                </a:solidFill>
                <a:latin typeface="Times New Roman"/>
                <a:ea typeface="Times"/>
                <a:cs typeface="Times New Roman"/>
                <a:sym typeface="Times"/>
              </a:rPr>
              <a:t> - July 30, 202</a:t>
            </a:r>
            <a:r>
              <a:rPr lang="en-US" sz="900">
                <a:latin typeface="Times New Roman"/>
                <a:ea typeface="Times"/>
                <a:cs typeface="Times New Roman"/>
                <a:sym typeface="Times"/>
              </a:rPr>
              <a:t>6</a:t>
            </a:r>
            <a:endParaRPr lang="en-US" sz="933" b="0" i="0" u="none" strike="noStrike" cap="none">
              <a:solidFill>
                <a:srgbClr val="000000"/>
              </a:solidFill>
              <a:latin typeface="Times New Roman"/>
              <a:ea typeface="Times"/>
              <a:cs typeface="Times New Roman"/>
              <a:sym typeface="Times"/>
            </a:endParaRPr>
          </a:p>
        </p:txBody>
      </p:sp>
      <p:pic>
        <p:nvPicPr>
          <p:cNvPr id="115" name="Google Shape;115;g3633f61b1b3_0_6">
            <a:extLst>
              <a:ext uri="{FF2B5EF4-FFF2-40B4-BE49-F238E27FC236}">
                <a16:creationId xmlns:a16="http://schemas.microsoft.com/office/drawing/2014/main" id="{434D2332-61E3-CDBF-624B-B152F6445A75}"/>
              </a:ext>
            </a:extLst>
          </p:cNvPr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809983" y="6493459"/>
            <a:ext cx="1347636" cy="341959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g3633f61b1b3_0_6">
            <a:extLst>
              <a:ext uri="{FF2B5EF4-FFF2-40B4-BE49-F238E27FC236}">
                <a16:creationId xmlns:a16="http://schemas.microsoft.com/office/drawing/2014/main" id="{B8FDED67-CF98-F35C-6E6B-AA0DCD732B2B}"/>
              </a:ext>
            </a:extLst>
          </p:cNvPr>
          <p:cNvSpPr/>
          <p:nvPr/>
        </p:nvSpPr>
        <p:spPr>
          <a:xfrm>
            <a:off x="0" y="-3625"/>
            <a:ext cx="12192000" cy="750300"/>
          </a:xfrm>
          <a:prstGeom prst="rect">
            <a:avLst/>
          </a:prstGeom>
          <a:solidFill>
            <a:srgbClr val="C8102E"/>
          </a:solidFill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9" name="Google Shape;109;g3633f61b1b3_0_6">
            <a:extLst>
              <a:ext uri="{FF2B5EF4-FFF2-40B4-BE49-F238E27FC236}">
                <a16:creationId xmlns:a16="http://schemas.microsoft.com/office/drawing/2014/main" id="{E2EC348D-11EC-A146-6030-2C6E08F8D1CA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3033" y="20470"/>
            <a:ext cx="2080800" cy="672800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g3633f61b1b3_0_6">
            <a:extLst>
              <a:ext uri="{FF2B5EF4-FFF2-40B4-BE49-F238E27FC236}">
                <a16:creationId xmlns:a16="http://schemas.microsoft.com/office/drawing/2014/main" id="{5D6A729A-33C9-4A7B-EA99-0A2566F8E4AA}"/>
              </a:ext>
            </a:extLst>
          </p:cNvPr>
          <p:cNvSpPr txBox="1"/>
          <p:nvPr/>
        </p:nvSpPr>
        <p:spPr>
          <a:xfrm>
            <a:off x="8601767" y="141067"/>
            <a:ext cx="2821200" cy="57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 b="0" i="0" u="none" strike="noStrike" cap="none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11" name="Google Shape;111;g3633f61b1b3_0_6">
            <a:extLst>
              <a:ext uri="{FF2B5EF4-FFF2-40B4-BE49-F238E27FC236}">
                <a16:creationId xmlns:a16="http://schemas.microsoft.com/office/drawing/2014/main" id="{66CDCE55-30EA-719E-E5D1-F93C7543475A}"/>
              </a:ext>
            </a:extLst>
          </p:cNvPr>
          <p:cNvSpPr txBox="1"/>
          <p:nvPr/>
        </p:nvSpPr>
        <p:spPr>
          <a:xfrm>
            <a:off x="8601767" y="79684"/>
            <a:ext cx="2821200" cy="6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67"/>
            </a:pPr>
            <a:r>
              <a:rPr lang="en" sz="2267" b="0" i="0" u="none" strike="noStrike" cap="none">
                <a:solidFill>
                  <a:schemeClr val="lt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AMSIC Research Lab</a:t>
            </a:r>
            <a:endParaRPr sz="2267" b="0" i="0" u="none" strike="noStrike" cap="none">
              <a:solidFill>
                <a:schemeClr val="lt1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  <p:pic>
        <p:nvPicPr>
          <p:cNvPr id="112" name="Google Shape;112;g3633f61b1b3_0_6">
            <a:extLst>
              <a:ext uri="{FF2B5EF4-FFF2-40B4-BE49-F238E27FC236}">
                <a16:creationId xmlns:a16="http://schemas.microsoft.com/office/drawing/2014/main" id="{3099D964-5409-2D94-0B83-988F95B02232}"/>
              </a:ext>
            </a:extLst>
          </p:cNvPr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422967" y="25550"/>
            <a:ext cx="672800" cy="6728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3" name="Google Shape;113;g3633f61b1b3_0_6">
            <a:extLst>
              <a:ext uri="{FF2B5EF4-FFF2-40B4-BE49-F238E27FC236}">
                <a16:creationId xmlns:a16="http://schemas.microsoft.com/office/drawing/2014/main" id="{097E6DF9-D431-FFA1-4C70-D3B1B46D93AA}"/>
              </a:ext>
            </a:extLst>
          </p:cNvPr>
          <p:cNvCxnSpPr>
            <a:cxnSpLocks/>
          </p:cNvCxnSpPr>
          <p:nvPr/>
        </p:nvCxnSpPr>
        <p:spPr>
          <a:xfrm>
            <a:off x="-685800" y="6456990"/>
            <a:ext cx="13642848" cy="0"/>
          </a:xfrm>
          <a:prstGeom prst="straightConnector1">
            <a:avLst/>
          </a:prstGeom>
          <a:noFill/>
          <a:ln w="28575" cap="flat" cmpd="sng">
            <a:solidFill>
              <a:srgbClr val="A4804A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16" name="Google Shape;116;g3633f61b1b3_0_6">
            <a:extLst>
              <a:ext uri="{FF2B5EF4-FFF2-40B4-BE49-F238E27FC236}">
                <a16:creationId xmlns:a16="http://schemas.microsoft.com/office/drawing/2014/main" id="{F60D7CCF-AC07-9ABA-8608-6908CCB1E90B}"/>
              </a:ext>
            </a:extLst>
          </p:cNvPr>
          <p:cNvSpPr txBox="1"/>
          <p:nvPr/>
        </p:nvSpPr>
        <p:spPr>
          <a:xfrm>
            <a:off x="4298238" y="756308"/>
            <a:ext cx="3601500" cy="67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en" sz="3000" b="1">
                <a:latin typeface="Times New Roman" panose="02020603050405020304" pitchFamily="18" charset="0"/>
                <a:ea typeface="Times"/>
                <a:cs typeface="Times New Roman" panose="02020603050405020304" pitchFamily="18" charset="0"/>
                <a:sym typeface="Times"/>
              </a:rPr>
              <a:t>Experimental Setup</a:t>
            </a:r>
            <a:endParaRPr sz="3000" b="1" i="0" u="none" strike="noStrike" cap="none">
              <a:solidFill>
                <a:srgbClr val="000000"/>
              </a:solidFill>
              <a:latin typeface="Times New Roman" panose="02020603050405020304" pitchFamily="18" charset="0"/>
              <a:ea typeface="Times"/>
              <a:cs typeface="Times New Roman" panose="02020603050405020304" pitchFamily="18" charset="0"/>
              <a:sym typeface="Time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60112C4-00E1-01BC-5BCF-B6592AE793DF}"/>
              </a:ext>
            </a:extLst>
          </p:cNvPr>
          <p:cNvGrpSpPr/>
          <p:nvPr/>
        </p:nvGrpSpPr>
        <p:grpSpPr>
          <a:xfrm>
            <a:off x="5217048" y="2013783"/>
            <a:ext cx="6715813" cy="4360658"/>
            <a:chOff x="5941368" y="2474297"/>
            <a:chExt cx="6006579" cy="3900144"/>
          </a:xfrm>
        </p:grpSpPr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60AE2075-F633-E2B6-9C95-85FE18FAF44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41368" y="3509428"/>
              <a:ext cx="4584700" cy="2278271"/>
            </a:xfrm>
            <a:prstGeom prst="rect">
              <a:avLst/>
            </a:prstGeom>
          </p:spPr>
        </p:pic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86E587A4-02F1-A663-6CD7-8968426E55E8}"/>
                </a:ext>
              </a:extLst>
            </p:cNvPr>
            <p:cNvGrpSpPr/>
            <p:nvPr/>
          </p:nvGrpSpPr>
          <p:grpSpPr>
            <a:xfrm>
              <a:off x="5948007" y="2474297"/>
              <a:ext cx="5999940" cy="3900144"/>
              <a:chOff x="5769242" y="2831426"/>
              <a:chExt cx="5999940" cy="3900144"/>
            </a:xfrm>
          </p:grpSpPr>
          <p:grpSp>
            <p:nvGrpSpPr>
              <p:cNvPr id="21" name="Group 20">
                <a:extLst>
                  <a:ext uri="{FF2B5EF4-FFF2-40B4-BE49-F238E27FC236}">
                    <a16:creationId xmlns:a16="http://schemas.microsoft.com/office/drawing/2014/main" id="{D5E13081-680F-B4D7-30D2-EA9CC122E5CD}"/>
                  </a:ext>
                </a:extLst>
              </p:cNvPr>
              <p:cNvGrpSpPr/>
              <p:nvPr/>
            </p:nvGrpSpPr>
            <p:grpSpPr>
              <a:xfrm>
                <a:off x="5769242" y="2831426"/>
                <a:ext cx="5999940" cy="3900144"/>
                <a:chOff x="5769242" y="2831426"/>
                <a:chExt cx="5999940" cy="3900144"/>
              </a:xfrm>
            </p:grpSpPr>
            <p:grpSp>
              <p:nvGrpSpPr>
                <p:cNvPr id="84" name="Group 83">
                  <a:extLst>
                    <a:ext uri="{FF2B5EF4-FFF2-40B4-BE49-F238E27FC236}">
                      <a16:creationId xmlns:a16="http://schemas.microsoft.com/office/drawing/2014/main" id="{FBE0DEC3-05E2-9B09-AE11-EEA7A326819D}"/>
                    </a:ext>
                  </a:extLst>
                </p:cNvPr>
                <p:cNvGrpSpPr/>
                <p:nvPr/>
              </p:nvGrpSpPr>
              <p:grpSpPr>
                <a:xfrm>
                  <a:off x="5769242" y="2831426"/>
                  <a:ext cx="5999940" cy="3900144"/>
                  <a:chOff x="6136189" y="2556672"/>
                  <a:chExt cx="5548531" cy="3606714"/>
                </a:xfrm>
              </p:grpSpPr>
              <p:grpSp>
                <p:nvGrpSpPr>
                  <p:cNvPr id="83" name="Group 82">
                    <a:extLst>
                      <a:ext uri="{FF2B5EF4-FFF2-40B4-BE49-F238E27FC236}">
                        <a16:creationId xmlns:a16="http://schemas.microsoft.com/office/drawing/2014/main" id="{1B67EC1A-3DF7-2EC1-714D-4701BC57AC54}"/>
                      </a:ext>
                    </a:extLst>
                  </p:cNvPr>
                  <p:cNvGrpSpPr/>
                  <p:nvPr/>
                </p:nvGrpSpPr>
                <p:grpSpPr>
                  <a:xfrm>
                    <a:off x="6857032" y="2556672"/>
                    <a:ext cx="4819791" cy="1820284"/>
                    <a:chOff x="6857032" y="2556672"/>
                    <a:chExt cx="4819791" cy="1820284"/>
                  </a:xfrm>
                </p:grpSpPr>
                <p:grpSp>
                  <p:nvGrpSpPr>
                    <p:cNvPr id="52" name="Group 51">
                      <a:extLst>
                        <a:ext uri="{FF2B5EF4-FFF2-40B4-BE49-F238E27FC236}">
                          <a16:creationId xmlns:a16="http://schemas.microsoft.com/office/drawing/2014/main" id="{C2482308-2719-226B-62CF-721DE2BBCCBD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857032" y="3178563"/>
                      <a:ext cx="3685336" cy="1198393"/>
                      <a:chOff x="7039657" y="1226123"/>
                      <a:chExt cx="3685336" cy="1198393"/>
                    </a:xfrm>
                  </p:grpSpPr>
                  <p:cxnSp>
                    <p:nvCxnSpPr>
                      <p:cNvPr id="39" name="Straight Arrow Connector 38">
                        <a:extLst>
                          <a:ext uri="{FF2B5EF4-FFF2-40B4-BE49-F238E27FC236}">
                            <a16:creationId xmlns:a16="http://schemas.microsoft.com/office/drawing/2014/main" id="{B52D5BC8-4FA3-CF7A-8BF8-F802BFA285DD}"/>
                          </a:ext>
                        </a:extLst>
                      </p:cNvPr>
                      <p:cNvCxnSpPr>
                        <a:cxnSpLocks/>
                        <a:stCxn id="63" idx="2"/>
                      </p:cNvCxnSpPr>
                      <p:nvPr/>
                    </p:nvCxnSpPr>
                    <p:spPr>
                      <a:xfrm>
                        <a:off x="7039657" y="1226123"/>
                        <a:ext cx="244223" cy="698323"/>
                      </a:xfrm>
                      <a:prstGeom prst="straightConnector1">
                        <a:avLst/>
                      </a:prstGeom>
                      <a:ln w="57150">
                        <a:solidFill>
                          <a:srgbClr val="FF0000"/>
                        </a:solidFill>
                        <a:tailEnd type="triangle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42" name="Straight Arrow Connector 41">
                        <a:extLst>
                          <a:ext uri="{FF2B5EF4-FFF2-40B4-BE49-F238E27FC236}">
                            <a16:creationId xmlns:a16="http://schemas.microsoft.com/office/drawing/2014/main" id="{245B25F8-CBDB-DD14-EDDC-24E62B651A79}"/>
                          </a:ext>
                        </a:extLst>
                      </p:cNvPr>
                      <p:cNvCxnSpPr>
                        <a:cxnSpLocks/>
                        <a:stCxn id="67" idx="2"/>
                      </p:cNvCxnSpPr>
                      <p:nvPr/>
                    </p:nvCxnSpPr>
                    <p:spPr>
                      <a:xfrm>
                        <a:off x="8571951" y="1277030"/>
                        <a:ext cx="248171" cy="474248"/>
                      </a:xfrm>
                      <a:prstGeom prst="straightConnector1">
                        <a:avLst/>
                      </a:prstGeom>
                      <a:ln w="57150">
                        <a:solidFill>
                          <a:srgbClr val="FF0000"/>
                        </a:solidFill>
                        <a:tailEnd type="triangle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47" name="Straight Arrow Connector 46">
                        <a:extLst>
                          <a:ext uri="{FF2B5EF4-FFF2-40B4-BE49-F238E27FC236}">
                            <a16:creationId xmlns:a16="http://schemas.microsoft.com/office/drawing/2014/main" id="{54BBFE2A-B484-45F1-6ED5-317B34446D61}"/>
                          </a:ext>
                        </a:extLst>
                      </p:cNvPr>
                      <p:cNvCxnSpPr>
                        <a:cxnSpLocks/>
                        <a:stCxn id="65" idx="1"/>
                      </p:cNvCxnSpPr>
                      <p:nvPr/>
                    </p:nvCxnSpPr>
                    <p:spPr>
                      <a:xfrm flipH="1">
                        <a:off x="9987701" y="2063875"/>
                        <a:ext cx="737292" cy="360641"/>
                      </a:xfrm>
                      <a:prstGeom prst="straightConnector1">
                        <a:avLst/>
                      </a:prstGeom>
                      <a:ln w="57150">
                        <a:solidFill>
                          <a:srgbClr val="FF0000"/>
                        </a:solidFill>
                        <a:tailEnd type="triangle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sp>
                  <p:nvSpPr>
                    <p:cNvPr id="65" name="Google Shape;117;g3633f61b1b3_0_6">
                      <a:extLst>
                        <a:ext uri="{FF2B5EF4-FFF2-40B4-BE49-F238E27FC236}">
                          <a16:creationId xmlns:a16="http://schemas.microsoft.com/office/drawing/2014/main" id="{31A7F3CC-7722-EFAA-FF8B-2C4E41A6659C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10542368" y="3679916"/>
                      <a:ext cx="1134455" cy="672799"/>
                    </a:xfrm>
                    <a:prstGeom prst="rect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</a:ln>
                  </p:spPr>
                  <p:txBody>
                    <a:bodyPr spcFirstLastPara="1" wrap="square" lIns="121900" tIns="121900" rIns="121900" bIns="121900" anchor="ctr" anchorCtr="0">
                      <a:noAutofit/>
                    </a:bodyPr>
                    <a:lstStyle/>
                    <a:p>
                      <a:pPr marR="0" lvl="0" algn="ctr" rtl="0">
                        <a:lnSpc>
                          <a:spcPct val="1000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500"/>
                      </a:pPr>
                      <a:r>
                        <a:rPr lang="en-US" sz="150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  <a:sym typeface="Times New Roman"/>
                        </a:rPr>
                        <a:t>Function Generator</a:t>
                      </a:r>
                    </a:p>
                  </p:txBody>
                </p:sp>
                <p:sp>
                  <p:nvSpPr>
                    <p:cNvPr id="67" name="Google Shape;117;g3633f61b1b3_0_6">
                      <a:extLst>
                        <a:ext uri="{FF2B5EF4-FFF2-40B4-BE49-F238E27FC236}">
                          <a16:creationId xmlns:a16="http://schemas.microsoft.com/office/drawing/2014/main" id="{EE61AF9E-A1A3-EA33-71EE-AE199488616F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7822098" y="2556672"/>
                      <a:ext cx="1134455" cy="672799"/>
                    </a:xfrm>
                    <a:prstGeom prst="rect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</a:ln>
                  </p:spPr>
                  <p:txBody>
                    <a:bodyPr spcFirstLastPara="1" wrap="square" lIns="121900" tIns="121900" rIns="121900" bIns="121900" anchor="ctr" anchorCtr="0">
                      <a:noAutofit/>
                    </a:bodyPr>
                    <a:lstStyle/>
                    <a:p>
                      <a:pPr marR="0" lvl="0" algn="ctr" rtl="0">
                        <a:lnSpc>
                          <a:spcPct val="1000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500"/>
                      </a:pPr>
                      <a:r>
                        <a:rPr lang="en-US" sz="150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  <a:sym typeface="Times New Roman"/>
                        </a:rPr>
                        <a:t>Power Supply</a:t>
                      </a:r>
                    </a:p>
                  </p:txBody>
                </p:sp>
              </p:grpSp>
              <p:grpSp>
                <p:nvGrpSpPr>
                  <p:cNvPr id="82" name="Group 81">
                    <a:extLst>
                      <a:ext uri="{FF2B5EF4-FFF2-40B4-BE49-F238E27FC236}">
                        <a16:creationId xmlns:a16="http://schemas.microsoft.com/office/drawing/2014/main" id="{484510B1-19B3-92E1-1216-13AB5D6988F1}"/>
                      </a:ext>
                    </a:extLst>
                  </p:cNvPr>
                  <p:cNvGrpSpPr/>
                  <p:nvPr/>
                </p:nvGrpSpPr>
                <p:grpSpPr>
                  <a:xfrm>
                    <a:off x="6136189" y="2557082"/>
                    <a:ext cx="5548531" cy="3606304"/>
                    <a:chOff x="6136189" y="2557082"/>
                    <a:chExt cx="5548531" cy="3606304"/>
                  </a:xfrm>
                </p:grpSpPr>
                <p:grpSp>
                  <p:nvGrpSpPr>
                    <p:cNvPr id="36" name="Group 35">
                      <a:extLst>
                        <a:ext uri="{FF2B5EF4-FFF2-40B4-BE49-F238E27FC236}">
                          <a16:creationId xmlns:a16="http://schemas.microsoft.com/office/drawing/2014/main" id="{AAB51986-D4C6-B921-910E-D38ABE4DD76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7444951" y="4997355"/>
                      <a:ext cx="3105314" cy="737971"/>
                      <a:chOff x="5871297" y="8807010"/>
                      <a:chExt cx="4199576" cy="998019"/>
                    </a:xfrm>
                  </p:grpSpPr>
                  <p:cxnSp>
                    <p:nvCxnSpPr>
                      <p:cNvPr id="10" name="Straight Arrow Connector 9">
                        <a:extLst>
                          <a:ext uri="{FF2B5EF4-FFF2-40B4-BE49-F238E27FC236}">
                            <a16:creationId xmlns:a16="http://schemas.microsoft.com/office/drawing/2014/main" id="{0D171572-5670-3120-2846-96E4DDAFC334}"/>
                          </a:ext>
                        </a:extLst>
                      </p:cNvPr>
                      <p:cNvCxnSpPr>
                        <a:cxnSpLocks/>
                        <a:stCxn id="59" idx="1"/>
                      </p:cNvCxnSpPr>
                      <p:nvPr/>
                    </p:nvCxnSpPr>
                    <p:spPr>
                      <a:xfrm flipH="1">
                        <a:off x="9593627" y="8978371"/>
                        <a:ext cx="477246" cy="149331"/>
                      </a:xfrm>
                      <a:prstGeom prst="straightConnector1">
                        <a:avLst/>
                      </a:prstGeom>
                      <a:ln w="57150">
                        <a:solidFill>
                          <a:srgbClr val="FF0000"/>
                        </a:solidFill>
                        <a:tailEnd type="triangle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5" name="Straight Arrow Connector 14">
                        <a:extLst>
                          <a:ext uri="{FF2B5EF4-FFF2-40B4-BE49-F238E27FC236}">
                            <a16:creationId xmlns:a16="http://schemas.microsoft.com/office/drawing/2014/main" id="{44E75801-E5AC-E2DF-7013-6B708AE26EF8}"/>
                          </a:ext>
                        </a:extLst>
                      </p:cNvPr>
                      <p:cNvCxnSpPr>
                        <a:cxnSpLocks/>
                        <a:stCxn id="14" idx="0"/>
                      </p:cNvCxnSpPr>
                      <p:nvPr/>
                    </p:nvCxnSpPr>
                    <p:spPr>
                      <a:xfrm flipV="1">
                        <a:off x="5871297" y="8807010"/>
                        <a:ext cx="2003706" cy="998019"/>
                      </a:xfrm>
                      <a:prstGeom prst="straightConnector1">
                        <a:avLst/>
                      </a:prstGeom>
                      <a:ln w="57150">
                        <a:solidFill>
                          <a:srgbClr val="FF0000"/>
                        </a:solidFill>
                        <a:tailEnd type="triangle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sp>
                  <p:nvSpPr>
                    <p:cNvPr id="59" name="Google Shape;117;g3633f61b1b3_0_6">
                      <a:extLst>
                        <a:ext uri="{FF2B5EF4-FFF2-40B4-BE49-F238E27FC236}">
                          <a16:creationId xmlns:a16="http://schemas.microsoft.com/office/drawing/2014/main" id="{5CF740E2-290F-79F6-C334-24778522DAA2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10550265" y="4919555"/>
                      <a:ext cx="1134455" cy="409020"/>
                    </a:xfrm>
                    <a:prstGeom prst="rect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</a:ln>
                  </p:spPr>
                  <p:txBody>
                    <a:bodyPr spcFirstLastPara="1" wrap="square" lIns="121900" tIns="121900" rIns="121900" bIns="121900" anchor="ctr" anchorCtr="0">
                      <a:noAutofit/>
                    </a:bodyPr>
                    <a:lstStyle/>
                    <a:p>
                      <a:pPr marR="0" lvl="0" algn="ctr" rtl="0">
                        <a:lnSpc>
                          <a:spcPct val="1000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500"/>
                      </a:pPr>
                      <a:r>
                        <a:rPr lang="en-US" sz="150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  <a:sym typeface="Times New Roman"/>
                        </a:rPr>
                        <a:t>Attenuator</a:t>
                      </a:r>
                    </a:p>
                  </p:txBody>
                </p:sp>
                <p:sp>
                  <p:nvSpPr>
                    <p:cNvPr id="63" name="Google Shape;117;g3633f61b1b3_0_6">
                      <a:extLst>
                        <a:ext uri="{FF2B5EF4-FFF2-40B4-BE49-F238E27FC236}">
                          <a16:creationId xmlns:a16="http://schemas.microsoft.com/office/drawing/2014/main" id="{B05282AD-7C24-970E-B4D1-B38B2791F74C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6136189" y="2557082"/>
                      <a:ext cx="1441686" cy="621481"/>
                    </a:xfrm>
                    <a:prstGeom prst="rect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</a:ln>
                  </p:spPr>
                  <p:txBody>
                    <a:bodyPr spcFirstLastPara="1" wrap="square" lIns="121900" tIns="121900" rIns="121900" bIns="121900" anchor="ctr" anchorCtr="0">
                      <a:noAutofit/>
                    </a:bodyPr>
                    <a:lstStyle/>
                    <a:p>
                      <a:pPr marR="0" lvl="0" algn="ctr" rtl="0">
                        <a:lnSpc>
                          <a:spcPct val="1000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500"/>
                      </a:pPr>
                      <a:r>
                        <a:rPr lang="en-US" sz="150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  <a:sym typeface="Times New Roman"/>
                        </a:rPr>
                        <a:t>Arduino IDE </a:t>
                      </a:r>
                    </a:p>
                    <a:p>
                      <a:pPr marR="0" lvl="0" algn="ctr" rtl="0">
                        <a:lnSpc>
                          <a:spcPct val="1000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500"/>
                      </a:pPr>
                      <a:r>
                        <a:rPr lang="en-US" sz="150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  <a:sym typeface="Times New Roman"/>
                        </a:rPr>
                        <a:t>&amp; Code</a:t>
                      </a:r>
                    </a:p>
                  </p:txBody>
                </p:sp>
                <p:sp>
                  <p:nvSpPr>
                    <p:cNvPr id="69" name="Google Shape;117;g3633f61b1b3_0_6">
                      <a:extLst>
                        <a:ext uri="{FF2B5EF4-FFF2-40B4-BE49-F238E27FC236}">
                          <a16:creationId xmlns:a16="http://schemas.microsoft.com/office/drawing/2014/main" id="{EC3DD85D-8204-030E-B7FC-69E25B178E70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8416711" y="5735321"/>
                      <a:ext cx="1350277" cy="428065"/>
                    </a:xfrm>
                    <a:prstGeom prst="rect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</a:ln>
                  </p:spPr>
                  <p:txBody>
                    <a:bodyPr spcFirstLastPara="1" wrap="square" lIns="121900" tIns="121900" rIns="121900" bIns="121900" anchor="ctr" anchorCtr="0">
                      <a:noAutofit/>
                    </a:bodyPr>
                    <a:lstStyle/>
                    <a:p>
                      <a:pPr marR="0" lvl="0" algn="ctr" rtl="0">
                        <a:lnSpc>
                          <a:spcPct val="1000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500"/>
                      </a:pPr>
                      <a:r>
                        <a:rPr lang="en-US" sz="150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  <a:sym typeface="Times New Roman"/>
                        </a:rPr>
                        <a:t>Power Detector</a:t>
                      </a:r>
                    </a:p>
                  </p:txBody>
                </p:sp>
              </p:grpSp>
            </p:grpSp>
            <p:sp>
              <p:nvSpPr>
                <p:cNvPr id="14" name="Google Shape;117;g3633f61b1b3_0_6">
                  <a:extLst>
                    <a:ext uri="{FF2B5EF4-FFF2-40B4-BE49-F238E27FC236}">
                      <a16:creationId xmlns:a16="http://schemas.microsoft.com/office/drawing/2014/main" id="{894808DF-E84D-6E92-094E-353E63781410}"/>
                    </a:ext>
                  </a:extLst>
                </p:cNvPr>
                <p:cNvSpPr txBox="1"/>
                <p:nvPr/>
              </p:nvSpPr>
              <p:spPr>
                <a:xfrm>
                  <a:off x="6454419" y="6268679"/>
                  <a:ext cx="1460131" cy="462891"/>
                </a:xfrm>
                <a:prstGeom prst="rect">
                  <a:avLst/>
                </a:prstGeom>
                <a:noFill/>
                <a:ln w="12700">
                  <a:solidFill>
                    <a:schemeClr val="tx1"/>
                  </a:solidFill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marR="0" lvl="0" algn="ctr" rtl="0">
                    <a:lnSpc>
                      <a:spcPct val="100000"/>
                    </a:lnSpc>
                    <a:spcAft>
                      <a:spcPts val="0"/>
                    </a:spcAft>
                    <a:buClr>
                      <a:srgbClr val="000000"/>
                    </a:buClr>
                    <a:buSzPts val="2500"/>
                  </a:pPr>
                  <a:r>
                    <a:rPr lang="en-US" sz="1500">
                      <a:solidFill>
                        <a:schemeClr val="dk1"/>
                      </a:solidFill>
                      <a:latin typeface="Times New Roman" panose="02020603050405020304" pitchFamily="18" charset="0"/>
                      <a:ea typeface="Times New Roman"/>
                      <a:cs typeface="Times New Roman" panose="02020603050405020304" pitchFamily="18" charset="0"/>
                      <a:sym typeface="Times New Roman"/>
                    </a:rPr>
                    <a:t>Arduino</a:t>
                  </a:r>
                </a:p>
              </p:txBody>
            </p:sp>
          </p:grpSp>
          <p:cxnSp>
            <p:nvCxnSpPr>
              <p:cNvPr id="22" name="Straight Arrow Connector 21">
                <a:extLst>
                  <a:ext uri="{FF2B5EF4-FFF2-40B4-BE49-F238E27FC236}">
                    <a16:creationId xmlns:a16="http://schemas.microsoft.com/office/drawing/2014/main" id="{BD9802DA-1365-1958-63E4-F8DDBCB79086}"/>
                  </a:ext>
                </a:extLst>
              </p:cNvPr>
              <p:cNvCxnSpPr>
                <a:cxnSpLocks/>
                <a:stCxn id="69" idx="0"/>
              </p:cNvCxnSpPr>
              <p:nvPr/>
            </p:nvCxnSpPr>
            <p:spPr>
              <a:xfrm flipV="1">
                <a:off x="8965368" y="5796293"/>
                <a:ext cx="771250" cy="472387"/>
              </a:xfrm>
              <a:prstGeom prst="straightConnector1">
                <a:avLst/>
              </a:prstGeom>
              <a:ln w="5715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91D50DAE-0667-7BA3-D5C6-BDDCAA93A7B8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2864" y="2260458"/>
            <a:ext cx="4856015" cy="2924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1934345"/>
      </p:ext>
    </p:extLst>
  </p:cSld>
  <p:clrMapOvr>
    <a:masterClrMapping/>
  </p:clrMapOvr>
  <p:transition spd="slow">
    <p:push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>
          <a:extLst>
            <a:ext uri="{FF2B5EF4-FFF2-40B4-BE49-F238E27FC236}">
              <a16:creationId xmlns:a16="http://schemas.microsoft.com/office/drawing/2014/main" id="{81C880D2-E53C-DEF9-CDA1-15511322E2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65029B3-ED51-AE5B-3A91-E6CADF4A7E7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56800" y="754653"/>
            <a:ext cx="8557648" cy="5705097"/>
          </a:xfrm>
          <a:prstGeom prst="rect">
            <a:avLst/>
          </a:prstGeom>
        </p:spPr>
      </p:pic>
      <p:sp>
        <p:nvSpPr>
          <p:cNvPr id="114" name="Google Shape;114;g3633f61b1b3_0_6">
            <a:extLst>
              <a:ext uri="{FF2B5EF4-FFF2-40B4-BE49-F238E27FC236}">
                <a16:creationId xmlns:a16="http://schemas.microsoft.com/office/drawing/2014/main" id="{B9893B05-4305-5311-DA4D-6974FC5010D3}"/>
              </a:ext>
            </a:extLst>
          </p:cNvPr>
          <p:cNvSpPr txBox="1"/>
          <p:nvPr/>
        </p:nvSpPr>
        <p:spPr>
          <a:xfrm>
            <a:off x="-28750" y="6403750"/>
            <a:ext cx="12192000" cy="4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900" b="1">
                <a:latin typeface="Times New Roman" panose="02020603050405020304" pitchFamily="18" charset="0"/>
                <a:ea typeface="Times"/>
                <a:cs typeface="Times New Roman" panose="02020603050405020304" pitchFamily="18" charset="0"/>
                <a:sym typeface="Times"/>
              </a:rPr>
              <a:t>Interference Signal Power Monitoring within Front-End Circuits of Wireless Receivers</a:t>
            </a:r>
            <a:endParaRPr sz="900" b="1">
              <a:latin typeface="Times New Roman" panose="02020603050405020304" pitchFamily="18" charset="0"/>
              <a:ea typeface="Times"/>
              <a:cs typeface="Times New Roman" panose="02020603050405020304" pitchFamily="18" charset="0"/>
              <a:sym typeface="Time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US" sz="900" b="0" i="0" u="none" strike="noStrike" cap="none">
                <a:solidFill>
                  <a:srgbClr val="000000"/>
                </a:solidFill>
                <a:latin typeface="Times New Roman"/>
                <a:ea typeface="Times"/>
                <a:cs typeface="Times New Roman"/>
                <a:sym typeface="Times"/>
              </a:rPr>
              <a:t>Slide </a:t>
            </a:r>
            <a:r>
              <a:rPr lang="en-US" sz="900">
                <a:latin typeface="Times New Roman"/>
                <a:ea typeface="Times"/>
                <a:cs typeface="Times New Roman"/>
                <a:sym typeface="Times"/>
              </a:rPr>
              <a:t>06</a:t>
            </a:r>
            <a:r>
              <a:rPr lang="en-US" sz="900" b="0" i="0" u="none" strike="noStrike" cap="none">
                <a:solidFill>
                  <a:srgbClr val="000000"/>
                </a:solidFill>
                <a:latin typeface="Times New Roman"/>
                <a:ea typeface="Times"/>
                <a:cs typeface="Times New Roman"/>
                <a:sym typeface="Times"/>
              </a:rPr>
              <a:t> / 14 - N</a:t>
            </a:r>
            <a:r>
              <a:rPr lang="en-US" sz="900">
                <a:latin typeface="Times New Roman"/>
                <a:ea typeface="Times"/>
                <a:cs typeface="Times New Roman"/>
                <a:sym typeface="Times"/>
              </a:rPr>
              <a:t>ortheastern University</a:t>
            </a:r>
            <a:r>
              <a:rPr lang="en-US" sz="900" b="0" i="0" u="none" strike="noStrike" cap="none">
                <a:solidFill>
                  <a:srgbClr val="000000"/>
                </a:solidFill>
                <a:latin typeface="Times New Roman"/>
                <a:ea typeface="Times"/>
                <a:cs typeface="Times New Roman"/>
                <a:sym typeface="Times"/>
              </a:rPr>
              <a:t> Young Scholars Program 202</a:t>
            </a:r>
            <a:r>
              <a:rPr lang="en-US" sz="900">
                <a:latin typeface="Times New Roman"/>
                <a:ea typeface="Times"/>
                <a:cs typeface="Times New Roman"/>
                <a:sym typeface="Times"/>
              </a:rPr>
              <a:t>6</a:t>
            </a:r>
            <a:r>
              <a:rPr lang="en-US" sz="900" b="0" i="0" u="none" strike="noStrike" cap="none">
                <a:solidFill>
                  <a:srgbClr val="000000"/>
                </a:solidFill>
                <a:latin typeface="Times New Roman"/>
                <a:ea typeface="Times"/>
                <a:cs typeface="Times New Roman"/>
                <a:sym typeface="Times"/>
              </a:rPr>
              <a:t> - July 30, 202</a:t>
            </a:r>
            <a:r>
              <a:rPr lang="en-US" sz="900">
                <a:latin typeface="Times New Roman"/>
                <a:ea typeface="Times"/>
                <a:cs typeface="Times New Roman"/>
                <a:sym typeface="Times"/>
              </a:rPr>
              <a:t>6</a:t>
            </a:r>
            <a:endParaRPr lang="en-US" sz="933" b="0" i="0" u="none" strike="noStrike" cap="none">
              <a:solidFill>
                <a:srgbClr val="000000"/>
              </a:solidFill>
              <a:latin typeface="Times New Roman"/>
              <a:ea typeface="Times"/>
              <a:cs typeface="Times New Roman"/>
              <a:sym typeface="Times"/>
            </a:endParaRPr>
          </a:p>
        </p:txBody>
      </p:sp>
      <p:pic>
        <p:nvPicPr>
          <p:cNvPr id="115" name="Google Shape;115;g3633f61b1b3_0_6">
            <a:extLst>
              <a:ext uri="{FF2B5EF4-FFF2-40B4-BE49-F238E27FC236}">
                <a16:creationId xmlns:a16="http://schemas.microsoft.com/office/drawing/2014/main" id="{1D9A7304-B3A1-06F3-EA9E-CFED021C0C3E}"/>
              </a:ext>
            </a:extLst>
          </p:cNvPr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809983" y="6493459"/>
            <a:ext cx="1347636" cy="341959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g3633f61b1b3_0_6">
            <a:extLst>
              <a:ext uri="{FF2B5EF4-FFF2-40B4-BE49-F238E27FC236}">
                <a16:creationId xmlns:a16="http://schemas.microsoft.com/office/drawing/2014/main" id="{D0C98255-69C8-838D-E79F-0EB703F75E41}"/>
              </a:ext>
            </a:extLst>
          </p:cNvPr>
          <p:cNvSpPr/>
          <p:nvPr/>
        </p:nvSpPr>
        <p:spPr>
          <a:xfrm>
            <a:off x="0" y="-3625"/>
            <a:ext cx="12192000" cy="750300"/>
          </a:xfrm>
          <a:prstGeom prst="rect">
            <a:avLst/>
          </a:prstGeom>
          <a:solidFill>
            <a:srgbClr val="C8102E"/>
          </a:solidFill>
          <a:ln w="9525" cap="flat" cmpd="sng">
            <a:solidFill>
              <a:srgbClr val="C8102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9" name="Google Shape;109;g3633f61b1b3_0_6">
            <a:extLst>
              <a:ext uri="{FF2B5EF4-FFF2-40B4-BE49-F238E27FC236}">
                <a16:creationId xmlns:a16="http://schemas.microsoft.com/office/drawing/2014/main" id="{E39F67EB-BBEF-3DCB-9127-A2F8B801BDAF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3033" y="20470"/>
            <a:ext cx="2080800" cy="672800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g3633f61b1b3_0_6">
            <a:extLst>
              <a:ext uri="{FF2B5EF4-FFF2-40B4-BE49-F238E27FC236}">
                <a16:creationId xmlns:a16="http://schemas.microsoft.com/office/drawing/2014/main" id="{A896F315-C3B8-7712-C843-6377B2277AB8}"/>
              </a:ext>
            </a:extLst>
          </p:cNvPr>
          <p:cNvSpPr txBox="1"/>
          <p:nvPr/>
        </p:nvSpPr>
        <p:spPr>
          <a:xfrm>
            <a:off x="8601767" y="141067"/>
            <a:ext cx="2821200" cy="57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 b="0" i="0" u="none" strike="noStrike" cap="none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11" name="Google Shape;111;g3633f61b1b3_0_6">
            <a:extLst>
              <a:ext uri="{FF2B5EF4-FFF2-40B4-BE49-F238E27FC236}">
                <a16:creationId xmlns:a16="http://schemas.microsoft.com/office/drawing/2014/main" id="{84755D6A-3E67-3985-8BBC-F24408824C7C}"/>
              </a:ext>
            </a:extLst>
          </p:cNvPr>
          <p:cNvSpPr txBox="1"/>
          <p:nvPr/>
        </p:nvSpPr>
        <p:spPr>
          <a:xfrm>
            <a:off x="8601767" y="79684"/>
            <a:ext cx="2821200" cy="6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67"/>
            </a:pPr>
            <a:r>
              <a:rPr lang="en" sz="2267" b="0" i="0" u="none" strike="noStrike" cap="none">
                <a:solidFill>
                  <a:schemeClr val="lt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AMSIC Research Lab</a:t>
            </a:r>
            <a:endParaRPr sz="2267" b="0" i="0" u="none" strike="noStrike" cap="none">
              <a:solidFill>
                <a:schemeClr val="lt1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  <p:pic>
        <p:nvPicPr>
          <p:cNvPr id="112" name="Google Shape;112;g3633f61b1b3_0_6">
            <a:extLst>
              <a:ext uri="{FF2B5EF4-FFF2-40B4-BE49-F238E27FC236}">
                <a16:creationId xmlns:a16="http://schemas.microsoft.com/office/drawing/2014/main" id="{41DC6B47-3F15-ED9B-6C07-C7798F34FE1E}"/>
              </a:ext>
            </a:extLst>
          </p:cNvPr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422967" y="25550"/>
            <a:ext cx="672800" cy="6728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3" name="Google Shape;113;g3633f61b1b3_0_6">
            <a:extLst>
              <a:ext uri="{FF2B5EF4-FFF2-40B4-BE49-F238E27FC236}">
                <a16:creationId xmlns:a16="http://schemas.microsoft.com/office/drawing/2014/main" id="{61F99702-93BD-4D93-812F-40633DB08BD4}"/>
              </a:ext>
            </a:extLst>
          </p:cNvPr>
          <p:cNvCxnSpPr>
            <a:cxnSpLocks/>
          </p:cNvCxnSpPr>
          <p:nvPr/>
        </p:nvCxnSpPr>
        <p:spPr>
          <a:xfrm>
            <a:off x="-685800" y="6456990"/>
            <a:ext cx="13642848" cy="0"/>
          </a:xfrm>
          <a:prstGeom prst="straightConnector1">
            <a:avLst/>
          </a:prstGeom>
          <a:noFill/>
          <a:ln w="28575" cap="flat" cmpd="sng">
            <a:solidFill>
              <a:srgbClr val="A4804A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" name="Google Shape;116;g3633f61b1b3_0_6">
            <a:extLst>
              <a:ext uri="{FF2B5EF4-FFF2-40B4-BE49-F238E27FC236}">
                <a16:creationId xmlns:a16="http://schemas.microsoft.com/office/drawing/2014/main" id="{844EE81A-6F56-5114-89ED-4F1ADBF9E480}"/>
              </a:ext>
            </a:extLst>
          </p:cNvPr>
          <p:cNvSpPr txBox="1"/>
          <p:nvPr/>
        </p:nvSpPr>
        <p:spPr>
          <a:xfrm>
            <a:off x="-437391" y="799915"/>
            <a:ext cx="3601500" cy="67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7"/>
              <a:buFont typeface="Arial"/>
              <a:buNone/>
            </a:pPr>
            <a:r>
              <a:rPr lang="en" sz="3000" b="1">
                <a:latin typeface="Times New Roman" panose="02020603050405020304" pitchFamily="18" charset="0"/>
                <a:ea typeface="Times"/>
                <a:cs typeface="Times New Roman" panose="02020603050405020304" pitchFamily="18" charset="0"/>
                <a:sym typeface="Times"/>
              </a:rPr>
              <a:t>Methodology</a:t>
            </a:r>
            <a:endParaRPr sz="3000" b="1" i="0" u="none" strike="noStrike" cap="none">
              <a:solidFill>
                <a:srgbClr val="000000"/>
              </a:solidFill>
              <a:latin typeface="Times New Roman" panose="02020603050405020304" pitchFamily="18" charset="0"/>
              <a:ea typeface="Times"/>
              <a:cs typeface="Times New Roman" panose="02020603050405020304" pitchFamily="18" charset="0"/>
              <a:sym typeface="Times"/>
            </a:endParaRPr>
          </a:p>
        </p:txBody>
      </p:sp>
    </p:spTree>
    <p:extLst>
      <p:ext uri="{BB962C8B-B14F-4D97-AF65-F5344CB8AC3E}">
        <p14:creationId xmlns:p14="http://schemas.microsoft.com/office/powerpoint/2010/main" val="637425115"/>
      </p:ext>
    </p:extLst>
  </p:cSld>
  <p:clrMapOvr>
    <a:masterClrMapping/>
  </p:clrMapOvr>
  <p:transition spd="slow">
    <p:push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>
          <a:extLst>
            <a:ext uri="{FF2B5EF4-FFF2-40B4-BE49-F238E27FC236}">
              <a16:creationId xmlns:a16="http://schemas.microsoft.com/office/drawing/2014/main" id="{56E5C7BB-F564-47CF-CB59-C271633445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633f61b1b3_0_6">
            <a:extLst>
              <a:ext uri="{FF2B5EF4-FFF2-40B4-BE49-F238E27FC236}">
                <a16:creationId xmlns:a16="http://schemas.microsoft.com/office/drawing/2014/main" id="{8755B596-199B-5DD4-DD91-E4DD5BE42A93}"/>
              </a:ext>
            </a:extLst>
          </p:cNvPr>
          <p:cNvSpPr txBox="1"/>
          <p:nvPr/>
        </p:nvSpPr>
        <p:spPr>
          <a:xfrm>
            <a:off x="-28750" y="6403750"/>
            <a:ext cx="12192000" cy="4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900" b="1">
                <a:latin typeface="Times New Roman" panose="02020603050405020304" pitchFamily="18" charset="0"/>
                <a:ea typeface="Times"/>
                <a:cs typeface="Times New Roman" panose="02020603050405020304" pitchFamily="18" charset="0"/>
                <a:sym typeface="Times"/>
              </a:rPr>
              <a:t>Interference Signal Power Monitoring within Front-End Circuits of Wireless Receivers</a:t>
            </a:r>
            <a:endParaRPr sz="900" b="1">
              <a:latin typeface="Times New Roman" panose="02020603050405020304" pitchFamily="18" charset="0"/>
              <a:ea typeface="Times"/>
              <a:cs typeface="Times New Roman" panose="02020603050405020304" pitchFamily="18" charset="0"/>
              <a:sym typeface="Time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US" sz="900" b="0" i="0" u="none" strike="noStrike" cap="none">
                <a:solidFill>
                  <a:srgbClr val="000000"/>
                </a:solidFill>
                <a:latin typeface="Times New Roman"/>
                <a:ea typeface="Times"/>
                <a:cs typeface="Times New Roman"/>
                <a:sym typeface="Times"/>
              </a:rPr>
              <a:t>Slide </a:t>
            </a:r>
            <a:r>
              <a:rPr lang="en-US" sz="900">
                <a:latin typeface="Times New Roman"/>
                <a:ea typeface="Times"/>
                <a:cs typeface="Times New Roman"/>
                <a:sym typeface="Times"/>
              </a:rPr>
              <a:t>07</a:t>
            </a:r>
            <a:r>
              <a:rPr lang="en-US" sz="900" b="0" i="0" u="none" strike="noStrike" cap="none">
                <a:solidFill>
                  <a:srgbClr val="000000"/>
                </a:solidFill>
                <a:latin typeface="Times New Roman"/>
                <a:ea typeface="Times"/>
                <a:cs typeface="Times New Roman"/>
                <a:sym typeface="Times"/>
              </a:rPr>
              <a:t> / 14 - N</a:t>
            </a:r>
            <a:r>
              <a:rPr lang="en-US" sz="900">
                <a:latin typeface="Times New Roman"/>
                <a:ea typeface="Times"/>
                <a:cs typeface="Times New Roman"/>
                <a:sym typeface="Times"/>
              </a:rPr>
              <a:t>ortheastern University</a:t>
            </a:r>
            <a:r>
              <a:rPr lang="en-US" sz="900" b="0" i="0" u="none" strike="noStrike" cap="none">
                <a:solidFill>
                  <a:srgbClr val="000000"/>
                </a:solidFill>
                <a:latin typeface="Times New Roman"/>
                <a:ea typeface="Times"/>
                <a:cs typeface="Times New Roman"/>
                <a:sym typeface="Times"/>
              </a:rPr>
              <a:t> Young Scholars Program 202</a:t>
            </a:r>
            <a:r>
              <a:rPr lang="en-US" sz="900">
                <a:latin typeface="Times New Roman"/>
                <a:ea typeface="Times"/>
                <a:cs typeface="Times New Roman"/>
                <a:sym typeface="Times"/>
              </a:rPr>
              <a:t>6</a:t>
            </a:r>
            <a:r>
              <a:rPr lang="en-US" sz="900" b="0" i="0" u="none" strike="noStrike" cap="none">
                <a:solidFill>
                  <a:srgbClr val="000000"/>
                </a:solidFill>
                <a:latin typeface="Times New Roman"/>
                <a:ea typeface="Times"/>
                <a:cs typeface="Times New Roman"/>
                <a:sym typeface="Times"/>
              </a:rPr>
              <a:t> - July 30, 202</a:t>
            </a:r>
            <a:r>
              <a:rPr lang="en-US" sz="900">
                <a:latin typeface="Times New Roman"/>
                <a:ea typeface="Times"/>
                <a:cs typeface="Times New Roman"/>
                <a:sym typeface="Times"/>
              </a:rPr>
              <a:t>6</a:t>
            </a:r>
            <a:endParaRPr lang="en-US" sz="933" b="0" i="0" u="none" strike="noStrike" cap="none">
              <a:solidFill>
                <a:srgbClr val="000000"/>
              </a:solidFill>
              <a:latin typeface="Times New Roman"/>
              <a:ea typeface="Times"/>
              <a:cs typeface="Times New Roman"/>
              <a:sym typeface="Times"/>
            </a:endParaRPr>
          </a:p>
        </p:txBody>
      </p:sp>
      <p:pic>
        <p:nvPicPr>
          <p:cNvPr id="115" name="Google Shape;115;g3633f61b1b3_0_6">
            <a:extLst>
              <a:ext uri="{FF2B5EF4-FFF2-40B4-BE49-F238E27FC236}">
                <a16:creationId xmlns:a16="http://schemas.microsoft.com/office/drawing/2014/main" id="{8EA7240E-377E-1473-398F-849002DFFBB0}"/>
              </a:ext>
            </a:extLst>
          </p:cNvPr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809983" y="6493459"/>
            <a:ext cx="1347636" cy="341959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g3633f61b1b3_0_6">
            <a:extLst>
              <a:ext uri="{FF2B5EF4-FFF2-40B4-BE49-F238E27FC236}">
                <a16:creationId xmlns:a16="http://schemas.microsoft.com/office/drawing/2014/main" id="{1CB29B82-D0B3-55A7-FED4-02D51164CD33}"/>
              </a:ext>
            </a:extLst>
          </p:cNvPr>
          <p:cNvSpPr/>
          <p:nvPr/>
        </p:nvSpPr>
        <p:spPr>
          <a:xfrm>
            <a:off x="0" y="-3625"/>
            <a:ext cx="12192000" cy="750300"/>
          </a:xfrm>
          <a:prstGeom prst="rect">
            <a:avLst/>
          </a:prstGeom>
          <a:solidFill>
            <a:srgbClr val="C8102E"/>
          </a:solidFill>
          <a:ln w="9525" cap="flat" cmpd="sng">
            <a:solidFill>
              <a:srgbClr val="C8102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9" name="Google Shape;109;g3633f61b1b3_0_6">
            <a:extLst>
              <a:ext uri="{FF2B5EF4-FFF2-40B4-BE49-F238E27FC236}">
                <a16:creationId xmlns:a16="http://schemas.microsoft.com/office/drawing/2014/main" id="{13226EB2-970A-1CC0-05A7-91D3C2D8CF0E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23033" y="20470"/>
            <a:ext cx="2080800" cy="672800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g3633f61b1b3_0_6">
            <a:extLst>
              <a:ext uri="{FF2B5EF4-FFF2-40B4-BE49-F238E27FC236}">
                <a16:creationId xmlns:a16="http://schemas.microsoft.com/office/drawing/2014/main" id="{97A92BF6-2105-4156-A48E-B2F623E2F456}"/>
              </a:ext>
            </a:extLst>
          </p:cNvPr>
          <p:cNvSpPr txBox="1"/>
          <p:nvPr/>
        </p:nvSpPr>
        <p:spPr>
          <a:xfrm>
            <a:off x="8601767" y="141067"/>
            <a:ext cx="2821200" cy="57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 b="0" i="0" u="none" strike="noStrike" cap="none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11" name="Google Shape;111;g3633f61b1b3_0_6">
            <a:extLst>
              <a:ext uri="{FF2B5EF4-FFF2-40B4-BE49-F238E27FC236}">
                <a16:creationId xmlns:a16="http://schemas.microsoft.com/office/drawing/2014/main" id="{6118D835-BE60-5277-BD7C-53FBD0622261}"/>
              </a:ext>
            </a:extLst>
          </p:cNvPr>
          <p:cNvSpPr txBox="1"/>
          <p:nvPr/>
        </p:nvSpPr>
        <p:spPr>
          <a:xfrm>
            <a:off x="8601767" y="79684"/>
            <a:ext cx="2821200" cy="6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67"/>
            </a:pPr>
            <a:r>
              <a:rPr lang="en" sz="2267" b="0" i="0" u="none" strike="noStrike" cap="none">
                <a:solidFill>
                  <a:schemeClr val="lt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AMSIC Research Lab</a:t>
            </a:r>
            <a:endParaRPr sz="2267" b="0" i="0" u="none" strike="noStrike" cap="none">
              <a:solidFill>
                <a:schemeClr val="lt1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  <p:pic>
        <p:nvPicPr>
          <p:cNvPr id="112" name="Google Shape;112;g3633f61b1b3_0_6">
            <a:extLst>
              <a:ext uri="{FF2B5EF4-FFF2-40B4-BE49-F238E27FC236}">
                <a16:creationId xmlns:a16="http://schemas.microsoft.com/office/drawing/2014/main" id="{E9E324E3-08D6-CF26-AF80-3D721ECD27BE}"/>
              </a:ext>
            </a:extLst>
          </p:cNvPr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422967" y="25550"/>
            <a:ext cx="672800" cy="6728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3" name="Google Shape;113;g3633f61b1b3_0_6">
            <a:extLst>
              <a:ext uri="{FF2B5EF4-FFF2-40B4-BE49-F238E27FC236}">
                <a16:creationId xmlns:a16="http://schemas.microsoft.com/office/drawing/2014/main" id="{9DD0620E-4446-0B20-0F8F-6E44AD69E37F}"/>
              </a:ext>
            </a:extLst>
          </p:cNvPr>
          <p:cNvCxnSpPr>
            <a:cxnSpLocks/>
          </p:cNvCxnSpPr>
          <p:nvPr/>
        </p:nvCxnSpPr>
        <p:spPr>
          <a:xfrm>
            <a:off x="-685800" y="6456990"/>
            <a:ext cx="13642848" cy="0"/>
          </a:xfrm>
          <a:prstGeom prst="straightConnector1">
            <a:avLst/>
          </a:prstGeom>
          <a:noFill/>
          <a:ln w="28575" cap="flat" cmpd="sng">
            <a:solidFill>
              <a:srgbClr val="A4804A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2" name="ARD_SP_SearchAlgorithmSpeedGIF">
            <a:hlinkClick r:id="" action="ppaction://media"/>
            <a:extLst>
              <a:ext uri="{FF2B5EF4-FFF2-40B4-BE49-F238E27FC236}">
                <a16:creationId xmlns:a16="http://schemas.microsoft.com/office/drawing/2014/main" id="{A1329CF6-1724-97BA-2247-F60C4F8BF3E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rcRect t="3776" b="3631"/>
          <a:stretch>
            <a:fillRect/>
          </a:stretch>
        </p:blipFill>
        <p:spPr>
          <a:xfrm>
            <a:off x="1906833" y="813867"/>
            <a:ext cx="8320834" cy="4815311"/>
          </a:xfrm>
          <a:prstGeom prst="rect">
            <a:avLst/>
          </a:prstGeom>
        </p:spPr>
      </p:pic>
      <p:sp>
        <p:nvSpPr>
          <p:cNvPr id="4" name="Google Shape;116;g3633f61b1b3_0_6">
            <a:extLst>
              <a:ext uri="{FF2B5EF4-FFF2-40B4-BE49-F238E27FC236}">
                <a16:creationId xmlns:a16="http://schemas.microsoft.com/office/drawing/2014/main" id="{D7FE3975-3C11-DF7A-30EC-AF8C990064FE}"/>
              </a:ext>
            </a:extLst>
          </p:cNvPr>
          <p:cNvSpPr txBox="1"/>
          <p:nvPr/>
        </p:nvSpPr>
        <p:spPr>
          <a:xfrm>
            <a:off x="2135204" y="5551132"/>
            <a:ext cx="7836569" cy="9058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lvl="0" algn="ctr">
              <a:buSzPts val="2667"/>
            </a:pP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Search algorithm responses to input power changes during measurements with the power detector</a:t>
            </a:r>
            <a:endParaRPr sz="2400" i="0" u="none" strike="noStrike" cap="none">
              <a:solidFill>
                <a:srgbClr val="000000"/>
              </a:solidFill>
              <a:latin typeface="Times New Roman" panose="02020603050405020304" pitchFamily="18" charset="0"/>
              <a:ea typeface="Times"/>
              <a:cs typeface="Times New Roman" panose="02020603050405020304" pitchFamily="18" charset="0"/>
              <a:sym typeface="Times"/>
            </a:endParaRPr>
          </a:p>
        </p:txBody>
      </p:sp>
    </p:spTree>
    <p:extLst>
      <p:ext uri="{BB962C8B-B14F-4D97-AF65-F5344CB8AC3E}">
        <p14:creationId xmlns:p14="http://schemas.microsoft.com/office/powerpoint/2010/main" val="283550771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0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>
          <a:extLst>
            <a:ext uri="{FF2B5EF4-FFF2-40B4-BE49-F238E27FC236}">
              <a16:creationId xmlns:a16="http://schemas.microsoft.com/office/drawing/2014/main" id="{02DFAC55-E393-C2FC-0DB0-FFB9435D2E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D1E4BF4C-C72D-829C-E043-9BDB20A6AC56}"/>
              </a:ext>
            </a:extLst>
          </p:cNvPr>
          <p:cNvGrpSpPr/>
          <p:nvPr/>
        </p:nvGrpSpPr>
        <p:grpSpPr>
          <a:xfrm>
            <a:off x="5840928" y="1218250"/>
            <a:ext cx="6120570" cy="3512167"/>
            <a:chOff x="13400652" y="16911719"/>
            <a:chExt cx="10399118" cy="5967328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4E6B85E2-BA1A-FA46-9149-E9F3079C143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400652" y="16911719"/>
              <a:ext cx="10399118" cy="5784161"/>
            </a:xfrm>
            <a:prstGeom prst="rect">
              <a:avLst/>
            </a:prstGeom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8B551E9B-9F49-25C6-6417-EF960517941C}"/>
                </a:ext>
              </a:extLst>
            </p:cNvPr>
            <p:cNvSpPr/>
            <p:nvPr/>
          </p:nvSpPr>
          <p:spPr>
            <a:xfrm>
              <a:off x="13682676" y="22166945"/>
              <a:ext cx="9845960" cy="71210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74F34A2-85A0-4CA3-7F99-0FEB323DB34F}"/>
                </a:ext>
              </a:extLst>
            </p:cNvPr>
            <p:cNvSpPr txBox="1"/>
            <p:nvPr/>
          </p:nvSpPr>
          <p:spPr>
            <a:xfrm>
              <a:off x="14822787" y="16957979"/>
              <a:ext cx="7814251" cy="3231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endParaRPr lang="en-US" sz="15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9155449F-5D3C-41C4-C975-DA155415C54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815215" y="4373692"/>
            <a:ext cx="6324671" cy="1765169"/>
          </a:xfrm>
          <a:prstGeom prst="rect">
            <a:avLst/>
          </a:prstGeom>
        </p:spPr>
      </p:pic>
      <p:sp>
        <p:nvSpPr>
          <p:cNvPr id="114" name="Google Shape;114;g3633f61b1b3_0_6">
            <a:extLst>
              <a:ext uri="{FF2B5EF4-FFF2-40B4-BE49-F238E27FC236}">
                <a16:creationId xmlns:a16="http://schemas.microsoft.com/office/drawing/2014/main" id="{FC043A96-BC13-66F1-C69A-DBD7810719B9}"/>
              </a:ext>
            </a:extLst>
          </p:cNvPr>
          <p:cNvSpPr txBox="1"/>
          <p:nvPr/>
        </p:nvSpPr>
        <p:spPr>
          <a:xfrm>
            <a:off x="-28750" y="6403750"/>
            <a:ext cx="12192000" cy="4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900" b="1">
                <a:latin typeface="Times New Roman" panose="02020603050405020304" pitchFamily="18" charset="0"/>
                <a:ea typeface="Times"/>
                <a:cs typeface="Times New Roman" panose="02020603050405020304" pitchFamily="18" charset="0"/>
                <a:sym typeface="Times"/>
              </a:rPr>
              <a:t>Interference Signal Power Monitoring within Front-End Circuits of Wireless Receivers</a:t>
            </a:r>
            <a:endParaRPr sz="900" b="1">
              <a:latin typeface="Times New Roman" panose="02020603050405020304" pitchFamily="18" charset="0"/>
              <a:ea typeface="Times"/>
              <a:cs typeface="Times New Roman" panose="02020603050405020304" pitchFamily="18" charset="0"/>
              <a:sym typeface="Time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US" sz="900" b="0" i="0" u="none" strike="noStrike" cap="none">
                <a:solidFill>
                  <a:srgbClr val="000000"/>
                </a:solidFill>
                <a:latin typeface="Times New Roman"/>
                <a:ea typeface="Times"/>
                <a:cs typeface="Times New Roman"/>
                <a:sym typeface="Times"/>
              </a:rPr>
              <a:t>Slide </a:t>
            </a:r>
            <a:r>
              <a:rPr lang="en-US" sz="900">
                <a:latin typeface="Times New Roman"/>
                <a:ea typeface="Times"/>
                <a:cs typeface="Times New Roman"/>
                <a:sym typeface="Times"/>
              </a:rPr>
              <a:t>08</a:t>
            </a:r>
            <a:r>
              <a:rPr lang="en-US" sz="900" b="0" i="0" u="none" strike="noStrike" cap="none">
                <a:solidFill>
                  <a:srgbClr val="000000"/>
                </a:solidFill>
                <a:latin typeface="Times New Roman"/>
                <a:ea typeface="Times"/>
                <a:cs typeface="Times New Roman"/>
                <a:sym typeface="Times"/>
              </a:rPr>
              <a:t> / 14 - N</a:t>
            </a:r>
            <a:r>
              <a:rPr lang="en-US" sz="900">
                <a:latin typeface="Times New Roman"/>
                <a:ea typeface="Times"/>
                <a:cs typeface="Times New Roman"/>
                <a:sym typeface="Times"/>
              </a:rPr>
              <a:t>ortheastern University</a:t>
            </a:r>
            <a:r>
              <a:rPr lang="en-US" sz="900" b="0" i="0" u="none" strike="noStrike" cap="none">
                <a:solidFill>
                  <a:srgbClr val="000000"/>
                </a:solidFill>
                <a:latin typeface="Times New Roman"/>
                <a:ea typeface="Times"/>
                <a:cs typeface="Times New Roman"/>
                <a:sym typeface="Times"/>
              </a:rPr>
              <a:t> Young Scholars Program 202</a:t>
            </a:r>
            <a:r>
              <a:rPr lang="en-US" sz="900">
                <a:latin typeface="Times New Roman"/>
                <a:ea typeface="Times"/>
                <a:cs typeface="Times New Roman"/>
                <a:sym typeface="Times"/>
              </a:rPr>
              <a:t>6</a:t>
            </a:r>
            <a:r>
              <a:rPr lang="en-US" sz="900" b="0" i="0" u="none" strike="noStrike" cap="none">
                <a:solidFill>
                  <a:srgbClr val="000000"/>
                </a:solidFill>
                <a:latin typeface="Times New Roman"/>
                <a:ea typeface="Times"/>
                <a:cs typeface="Times New Roman"/>
                <a:sym typeface="Times"/>
              </a:rPr>
              <a:t> - July 30, 202</a:t>
            </a:r>
            <a:r>
              <a:rPr lang="en-US" sz="900">
                <a:latin typeface="Times New Roman"/>
                <a:ea typeface="Times"/>
                <a:cs typeface="Times New Roman"/>
                <a:sym typeface="Times"/>
              </a:rPr>
              <a:t>6</a:t>
            </a:r>
            <a:endParaRPr lang="en-US" sz="933" b="0" i="0" u="none" strike="noStrike" cap="none">
              <a:solidFill>
                <a:srgbClr val="000000"/>
              </a:solidFill>
              <a:latin typeface="Times New Roman"/>
              <a:ea typeface="Times"/>
              <a:cs typeface="Times New Roman"/>
              <a:sym typeface="Times"/>
            </a:endParaRPr>
          </a:p>
        </p:txBody>
      </p:sp>
      <p:pic>
        <p:nvPicPr>
          <p:cNvPr id="115" name="Google Shape;115;g3633f61b1b3_0_6">
            <a:extLst>
              <a:ext uri="{FF2B5EF4-FFF2-40B4-BE49-F238E27FC236}">
                <a16:creationId xmlns:a16="http://schemas.microsoft.com/office/drawing/2014/main" id="{8DF13515-5E9C-922C-D33F-F9B4B6AFAD61}"/>
              </a:ext>
            </a:extLst>
          </p:cNvPr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809983" y="6493459"/>
            <a:ext cx="1347636" cy="341959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g3633f61b1b3_0_6">
            <a:extLst>
              <a:ext uri="{FF2B5EF4-FFF2-40B4-BE49-F238E27FC236}">
                <a16:creationId xmlns:a16="http://schemas.microsoft.com/office/drawing/2014/main" id="{4DA5B3DB-CAE9-19DC-BF29-1B6849D48F2C}"/>
              </a:ext>
            </a:extLst>
          </p:cNvPr>
          <p:cNvSpPr/>
          <p:nvPr/>
        </p:nvSpPr>
        <p:spPr>
          <a:xfrm>
            <a:off x="0" y="-3625"/>
            <a:ext cx="12192000" cy="750300"/>
          </a:xfrm>
          <a:prstGeom prst="rect">
            <a:avLst/>
          </a:prstGeom>
          <a:solidFill>
            <a:srgbClr val="C8102E"/>
          </a:solidFill>
          <a:ln w="9525" cap="flat" cmpd="sng">
            <a:solidFill>
              <a:srgbClr val="C8102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9" name="Google Shape;109;g3633f61b1b3_0_6">
            <a:extLst>
              <a:ext uri="{FF2B5EF4-FFF2-40B4-BE49-F238E27FC236}">
                <a16:creationId xmlns:a16="http://schemas.microsoft.com/office/drawing/2014/main" id="{2E06A663-75C5-3C5F-514A-3A36ED72AFC2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23033" y="20470"/>
            <a:ext cx="2080800" cy="672800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g3633f61b1b3_0_6">
            <a:extLst>
              <a:ext uri="{FF2B5EF4-FFF2-40B4-BE49-F238E27FC236}">
                <a16:creationId xmlns:a16="http://schemas.microsoft.com/office/drawing/2014/main" id="{61A2EBF2-8015-C477-639B-A0CC7D71C753}"/>
              </a:ext>
            </a:extLst>
          </p:cNvPr>
          <p:cNvSpPr txBox="1"/>
          <p:nvPr/>
        </p:nvSpPr>
        <p:spPr>
          <a:xfrm>
            <a:off x="8601767" y="141067"/>
            <a:ext cx="2821200" cy="57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 b="0" i="0" u="none" strike="noStrike" cap="none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11" name="Google Shape;111;g3633f61b1b3_0_6">
            <a:extLst>
              <a:ext uri="{FF2B5EF4-FFF2-40B4-BE49-F238E27FC236}">
                <a16:creationId xmlns:a16="http://schemas.microsoft.com/office/drawing/2014/main" id="{F7D2936F-A7F0-2065-A530-99CD0EBBDD7D}"/>
              </a:ext>
            </a:extLst>
          </p:cNvPr>
          <p:cNvSpPr txBox="1"/>
          <p:nvPr/>
        </p:nvSpPr>
        <p:spPr>
          <a:xfrm>
            <a:off x="8601767" y="79684"/>
            <a:ext cx="2821200" cy="6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67"/>
            </a:pPr>
            <a:r>
              <a:rPr lang="en" sz="2267" b="0" i="0" u="none" strike="noStrike" cap="none">
                <a:solidFill>
                  <a:schemeClr val="lt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AMSIC Research Lab</a:t>
            </a:r>
            <a:endParaRPr sz="2267" b="0" i="0" u="none" strike="noStrike" cap="none">
              <a:solidFill>
                <a:schemeClr val="lt1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  <p:pic>
        <p:nvPicPr>
          <p:cNvPr id="112" name="Google Shape;112;g3633f61b1b3_0_6">
            <a:extLst>
              <a:ext uri="{FF2B5EF4-FFF2-40B4-BE49-F238E27FC236}">
                <a16:creationId xmlns:a16="http://schemas.microsoft.com/office/drawing/2014/main" id="{106014E0-2281-2489-6298-1A7440524CBB}"/>
              </a:ext>
            </a:extLst>
          </p:cNvPr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422967" y="25550"/>
            <a:ext cx="672800" cy="6728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3" name="Google Shape;113;g3633f61b1b3_0_6">
            <a:extLst>
              <a:ext uri="{FF2B5EF4-FFF2-40B4-BE49-F238E27FC236}">
                <a16:creationId xmlns:a16="http://schemas.microsoft.com/office/drawing/2014/main" id="{CA049EAD-C2FE-9F3D-F5A8-3871474E341A}"/>
              </a:ext>
            </a:extLst>
          </p:cNvPr>
          <p:cNvCxnSpPr>
            <a:cxnSpLocks/>
          </p:cNvCxnSpPr>
          <p:nvPr/>
        </p:nvCxnSpPr>
        <p:spPr>
          <a:xfrm>
            <a:off x="-685800" y="6456990"/>
            <a:ext cx="13642848" cy="0"/>
          </a:xfrm>
          <a:prstGeom prst="straightConnector1">
            <a:avLst/>
          </a:prstGeom>
          <a:noFill/>
          <a:ln w="28575" cap="flat" cmpd="sng">
            <a:solidFill>
              <a:srgbClr val="A4804A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16" name="Google Shape;116;g3633f61b1b3_0_6">
            <a:extLst>
              <a:ext uri="{FF2B5EF4-FFF2-40B4-BE49-F238E27FC236}">
                <a16:creationId xmlns:a16="http://schemas.microsoft.com/office/drawing/2014/main" id="{D8DD1751-4C72-049F-6182-5D467F96E83F}"/>
              </a:ext>
            </a:extLst>
          </p:cNvPr>
          <p:cNvSpPr txBox="1"/>
          <p:nvPr/>
        </p:nvSpPr>
        <p:spPr>
          <a:xfrm>
            <a:off x="430366" y="743721"/>
            <a:ext cx="11665401" cy="67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lvl="0" algn="ctr">
              <a:buSzPts val="2667"/>
            </a:pPr>
            <a:r>
              <a:rPr lang="en-US" sz="3000" b="1">
                <a:latin typeface="Times New Roman" panose="02020603050405020304" pitchFamily="18" charset="0"/>
                <a:cs typeface="Times New Roman" panose="02020603050405020304" pitchFamily="18" charset="0"/>
              </a:rPr>
              <a:t>Search Algorithm Responses Analysis</a:t>
            </a:r>
            <a:endParaRPr lang="en-US" sz="3000" b="1" i="0" u="none" strike="noStrike" cap="none">
              <a:solidFill>
                <a:srgbClr val="000000"/>
              </a:solidFill>
              <a:latin typeface="Times New Roman" panose="02020603050405020304" pitchFamily="18" charset="0"/>
              <a:ea typeface="Times"/>
              <a:cs typeface="Times New Roman" panose="02020603050405020304" pitchFamily="18" charset="0"/>
              <a:sym typeface="Time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3993F37-775C-528B-A995-D4B5723EE6D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281634" y="95654964"/>
            <a:ext cx="18673716" cy="10533382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6DCC2F38-AE6E-A681-706B-E5D5B71ABA75}"/>
              </a:ext>
            </a:extLst>
          </p:cNvPr>
          <p:cNvGrpSpPr/>
          <p:nvPr/>
        </p:nvGrpSpPr>
        <p:grpSpPr>
          <a:xfrm>
            <a:off x="264249" y="1681510"/>
            <a:ext cx="5238711" cy="4132275"/>
            <a:chOff x="230502" y="1711452"/>
            <a:chExt cx="5238711" cy="4132275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FCFA2A25-6321-6A61-6854-99478F42B9A3}"/>
                </a:ext>
              </a:extLst>
            </p:cNvPr>
            <p:cNvGrpSpPr>
              <a:grpSpLocks/>
            </p:cNvGrpSpPr>
            <p:nvPr/>
          </p:nvGrpSpPr>
          <p:grpSpPr>
            <a:xfrm>
              <a:off x="230502" y="1711452"/>
              <a:ext cx="5238711" cy="2721938"/>
              <a:chOff x="596188" y="1674895"/>
              <a:chExt cx="8365949" cy="4346795"/>
            </a:xfrm>
          </p:grpSpPr>
          <p:sp>
            <p:nvSpPr>
              <p:cNvPr id="18" name="Rectangle: Rounded Corners 17">
                <a:extLst>
                  <a:ext uri="{FF2B5EF4-FFF2-40B4-BE49-F238E27FC236}">
                    <a16:creationId xmlns:a16="http://schemas.microsoft.com/office/drawing/2014/main" id="{8E772C2E-EF97-5C67-0CC6-01627F36D526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96188" y="1674895"/>
                <a:ext cx="5539436" cy="4346795"/>
              </a:xfrm>
              <a:prstGeom prst="roundRect">
                <a:avLst>
                  <a:gd name="adj" fmla="val 9803"/>
                </a:avLst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BEST OVERALL</a:t>
                </a:r>
              </a:p>
              <a:p>
                <a:pPr algn="ctr"/>
                <a:r>
                  <a:rPr lang="en-US" sz="20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Interpolation Search</a:t>
                </a:r>
              </a:p>
              <a:p>
                <a:pPr algn="ctr"/>
                <a:endParaRPr lang="en-US" sz="15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ctr"/>
                <a:r>
                  <a:rPr lang="en-US" sz="30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90.5 </a:t>
                </a:r>
                <a:r>
                  <a:rPr lang="en-US" sz="3000" b="1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ms</a:t>
                </a:r>
                <a:endParaRPr lang="en-US" sz="30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ctr"/>
                <a:endParaRPr lang="en-US" sz="15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ctr"/>
                <a:r>
                  <a:rPr lang="en-US" sz="20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Average Settling Time</a:t>
                </a:r>
              </a:p>
              <a:p>
                <a:pPr algn="ctr"/>
                <a:endParaRPr lang="en-US" sz="15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ctr"/>
                <a:r>
                  <a:rPr lang="en-US" sz="15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0.38% Average Error</a:t>
                </a:r>
              </a:p>
            </p:txBody>
          </p:sp>
          <p:sp>
            <p:nvSpPr>
              <p:cNvPr id="19" name="Rectangle: Rounded Corners 18">
                <a:extLst>
                  <a:ext uri="{FF2B5EF4-FFF2-40B4-BE49-F238E27FC236}">
                    <a16:creationId xmlns:a16="http://schemas.microsoft.com/office/drawing/2014/main" id="{D4F8F7FB-D95F-0F7E-A9C4-D0D007376E2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6263065" y="1674895"/>
                <a:ext cx="2699072" cy="2094558"/>
              </a:xfrm>
              <a:prstGeom prst="roundRect">
                <a:avLst/>
              </a:prstGeom>
              <a:solidFill>
                <a:schemeClr val="bg2">
                  <a:lumMod val="10000"/>
                  <a:lumOff val="90000"/>
                </a:schemeClr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0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27x</a:t>
                </a:r>
              </a:p>
              <a:p>
                <a:pPr algn="ctr"/>
                <a:endParaRPr lang="en-US" sz="5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ctr"/>
                <a:r>
                  <a:rPr lang="en-US" sz="15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Faster Than Linear</a:t>
                </a:r>
              </a:p>
            </p:txBody>
          </p:sp>
          <p:sp>
            <p:nvSpPr>
              <p:cNvPr id="20" name="Rectangle: Rounded Corners 19">
                <a:extLst>
                  <a:ext uri="{FF2B5EF4-FFF2-40B4-BE49-F238E27FC236}">
                    <a16:creationId xmlns:a16="http://schemas.microsoft.com/office/drawing/2014/main" id="{1E4ABC32-A868-A7CC-1021-B402D6B293DF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6263065" y="3927131"/>
                <a:ext cx="2699072" cy="2094559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0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3.1x</a:t>
                </a:r>
              </a:p>
              <a:p>
                <a:pPr algn="ctr"/>
                <a:endParaRPr lang="en-US" sz="5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ctr"/>
                <a:r>
                  <a:rPr lang="en-US" sz="15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Faster Than Binary</a:t>
                </a:r>
              </a:p>
            </p:txBody>
          </p:sp>
        </p:grpSp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0015B20E-CA17-EC34-CFC7-152CE68B5E39}"/>
                </a:ext>
              </a:extLst>
            </p:cNvPr>
            <p:cNvSpPr>
              <a:spLocks/>
            </p:cNvSpPr>
            <p:nvPr/>
          </p:nvSpPr>
          <p:spPr>
            <a:xfrm>
              <a:off x="2000450" y="4532125"/>
              <a:ext cx="3468763" cy="1311601"/>
            </a:xfrm>
            <a:prstGeom prst="roundRect">
              <a:avLst/>
            </a:prstGeom>
            <a:solidFill>
              <a:srgbClr val="FFBDBD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27.6% </a:t>
              </a:r>
              <a:r>
                <a:rPr lang="en-US"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faster</a:t>
              </a:r>
            </a:p>
            <a:p>
              <a:pPr algn="ctr"/>
              <a:r>
                <a:rPr lang="en-US" sz="20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23.5% </a:t>
              </a:r>
              <a:r>
                <a:rPr lang="en-US"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fewer</a:t>
              </a:r>
              <a:r>
                <a:rPr lang="en-US" sz="20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iterations</a:t>
              </a:r>
            </a:p>
          </p:txBody>
        </p:sp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B7AF37E9-5E55-4033-7671-DF8306A75096}"/>
                </a:ext>
              </a:extLst>
            </p:cNvPr>
            <p:cNvSpPr>
              <a:spLocks/>
            </p:cNvSpPr>
            <p:nvPr/>
          </p:nvSpPr>
          <p:spPr>
            <a:xfrm>
              <a:off x="230502" y="4532126"/>
              <a:ext cx="1690144" cy="1311601"/>
            </a:xfrm>
            <a:prstGeom prst="roundRect">
              <a:avLst/>
            </a:prstGeom>
            <a:solidFill>
              <a:srgbClr val="FFBDBD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7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Binary </a:t>
              </a:r>
            </a:p>
            <a:p>
              <a:pPr algn="ctr"/>
              <a:r>
                <a:rPr lang="en-US" sz="17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vs. </a:t>
              </a:r>
            </a:p>
            <a:p>
              <a:pPr algn="ctr"/>
              <a:r>
                <a:rPr lang="en-US" sz="17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Fibonacci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84478044"/>
      </p:ext>
    </p:extLst>
  </p:cSld>
  <p:clrMapOvr>
    <a:masterClrMapping/>
  </p:clrMapOvr>
  <p:transition spd="slow">
    <p:push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>
          <a:extLst>
            <a:ext uri="{FF2B5EF4-FFF2-40B4-BE49-F238E27FC236}">
              <a16:creationId xmlns:a16="http://schemas.microsoft.com/office/drawing/2014/main" id="{41A9EDA9-9430-9BCC-7D24-94F67DBE39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633f61b1b3_0_6">
            <a:extLst>
              <a:ext uri="{FF2B5EF4-FFF2-40B4-BE49-F238E27FC236}">
                <a16:creationId xmlns:a16="http://schemas.microsoft.com/office/drawing/2014/main" id="{34327A54-6147-9AB9-1713-38FB8545413D}"/>
              </a:ext>
            </a:extLst>
          </p:cNvPr>
          <p:cNvSpPr txBox="1"/>
          <p:nvPr/>
        </p:nvSpPr>
        <p:spPr>
          <a:xfrm>
            <a:off x="-28750" y="6403750"/>
            <a:ext cx="12192000" cy="43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900" b="1">
                <a:latin typeface="Times New Roman" panose="02020603050405020304" pitchFamily="18" charset="0"/>
                <a:ea typeface="Times"/>
                <a:cs typeface="Times New Roman" panose="02020603050405020304" pitchFamily="18" charset="0"/>
                <a:sym typeface="Times"/>
              </a:rPr>
              <a:t>Interference Signal Power Monitoring within Front-End Circuits of Wireless Receivers</a:t>
            </a:r>
            <a:endParaRPr sz="900" b="1">
              <a:latin typeface="Times New Roman" panose="02020603050405020304" pitchFamily="18" charset="0"/>
              <a:ea typeface="Times"/>
              <a:cs typeface="Times New Roman" panose="02020603050405020304" pitchFamily="18" charset="0"/>
              <a:sym typeface="Time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US" sz="900" b="0" i="0" u="none" strike="noStrike" cap="none">
                <a:solidFill>
                  <a:srgbClr val="000000"/>
                </a:solidFill>
                <a:latin typeface="Times New Roman"/>
                <a:ea typeface="Times"/>
                <a:cs typeface="Times New Roman"/>
                <a:sym typeface="Times"/>
              </a:rPr>
              <a:t>Slide </a:t>
            </a:r>
            <a:r>
              <a:rPr lang="en-US" sz="900">
                <a:latin typeface="Times New Roman"/>
                <a:ea typeface="Times"/>
                <a:cs typeface="Times New Roman"/>
                <a:sym typeface="Times"/>
              </a:rPr>
              <a:t>09</a:t>
            </a:r>
            <a:r>
              <a:rPr lang="en-US" sz="900" b="0" i="0" u="none" strike="noStrike" cap="none">
                <a:solidFill>
                  <a:srgbClr val="000000"/>
                </a:solidFill>
                <a:latin typeface="Times New Roman"/>
                <a:ea typeface="Times"/>
                <a:cs typeface="Times New Roman"/>
                <a:sym typeface="Times"/>
              </a:rPr>
              <a:t> / 14 - N</a:t>
            </a:r>
            <a:r>
              <a:rPr lang="en-US" sz="900">
                <a:latin typeface="Times New Roman"/>
                <a:ea typeface="Times"/>
                <a:cs typeface="Times New Roman"/>
                <a:sym typeface="Times"/>
              </a:rPr>
              <a:t>ortheastern University</a:t>
            </a:r>
            <a:r>
              <a:rPr lang="en-US" sz="900" b="0" i="0" u="none" strike="noStrike" cap="none">
                <a:solidFill>
                  <a:srgbClr val="000000"/>
                </a:solidFill>
                <a:latin typeface="Times New Roman"/>
                <a:ea typeface="Times"/>
                <a:cs typeface="Times New Roman"/>
                <a:sym typeface="Times"/>
              </a:rPr>
              <a:t> Young Scholars Program 202</a:t>
            </a:r>
            <a:r>
              <a:rPr lang="en-US" sz="900">
                <a:latin typeface="Times New Roman"/>
                <a:ea typeface="Times"/>
                <a:cs typeface="Times New Roman"/>
                <a:sym typeface="Times"/>
              </a:rPr>
              <a:t>6</a:t>
            </a:r>
            <a:r>
              <a:rPr lang="en-US" sz="900" b="0" i="0" u="none" strike="noStrike" cap="none">
                <a:solidFill>
                  <a:srgbClr val="000000"/>
                </a:solidFill>
                <a:latin typeface="Times New Roman"/>
                <a:ea typeface="Times"/>
                <a:cs typeface="Times New Roman"/>
                <a:sym typeface="Times"/>
              </a:rPr>
              <a:t> - July 30, 202</a:t>
            </a:r>
            <a:r>
              <a:rPr lang="en-US" sz="900">
                <a:latin typeface="Times New Roman"/>
                <a:ea typeface="Times"/>
                <a:cs typeface="Times New Roman"/>
                <a:sym typeface="Times"/>
              </a:rPr>
              <a:t>6</a:t>
            </a:r>
            <a:endParaRPr lang="en-US" sz="933" b="0" i="0" u="none" strike="noStrike" cap="none">
              <a:solidFill>
                <a:srgbClr val="000000"/>
              </a:solidFill>
              <a:latin typeface="Times New Roman"/>
              <a:ea typeface="Times"/>
              <a:cs typeface="Times New Roman"/>
              <a:sym typeface="Times"/>
            </a:endParaRPr>
          </a:p>
        </p:txBody>
      </p:sp>
      <p:pic>
        <p:nvPicPr>
          <p:cNvPr id="115" name="Google Shape;115;g3633f61b1b3_0_6">
            <a:extLst>
              <a:ext uri="{FF2B5EF4-FFF2-40B4-BE49-F238E27FC236}">
                <a16:creationId xmlns:a16="http://schemas.microsoft.com/office/drawing/2014/main" id="{673ACC70-9D4D-3E6D-B131-582B876BB6A7}"/>
              </a:ext>
            </a:extLst>
          </p:cNvPr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809983" y="6493459"/>
            <a:ext cx="1347636" cy="341959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g3633f61b1b3_0_6">
            <a:extLst>
              <a:ext uri="{FF2B5EF4-FFF2-40B4-BE49-F238E27FC236}">
                <a16:creationId xmlns:a16="http://schemas.microsoft.com/office/drawing/2014/main" id="{FA2FF713-A998-7B0F-7DAE-98083F719297}"/>
              </a:ext>
            </a:extLst>
          </p:cNvPr>
          <p:cNvSpPr/>
          <p:nvPr/>
        </p:nvSpPr>
        <p:spPr>
          <a:xfrm>
            <a:off x="0" y="-3625"/>
            <a:ext cx="12192000" cy="750300"/>
          </a:xfrm>
          <a:prstGeom prst="rect">
            <a:avLst/>
          </a:prstGeom>
          <a:solidFill>
            <a:srgbClr val="C8102E"/>
          </a:solidFill>
          <a:ln w="9525" cap="flat" cmpd="sng">
            <a:solidFill>
              <a:srgbClr val="C8102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9" name="Google Shape;109;g3633f61b1b3_0_6">
            <a:extLst>
              <a:ext uri="{FF2B5EF4-FFF2-40B4-BE49-F238E27FC236}">
                <a16:creationId xmlns:a16="http://schemas.microsoft.com/office/drawing/2014/main" id="{A198583F-3091-6BA3-ECD9-4FB84647D6B2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3033" y="20470"/>
            <a:ext cx="2080800" cy="672800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g3633f61b1b3_0_6">
            <a:extLst>
              <a:ext uri="{FF2B5EF4-FFF2-40B4-BE49-F238E27FC236}">
                <a16:creationId xmlns:a16="http://schemas.microsoft.com/office/drawing/2014/main" id="{B516E7F6-FCC9-DAA3-7FC1-F303A934FDD9}"/>
              </a:ext>
            </a:extLst>
          </p:cNvPr>
          <p:cNvSpPr txBox="1"/>
          <p:nvPr/>
        </p:nvSpPr>
        <p:spPr>
          <a:xfrm>
            <a:off x="8601767" y="141067"/>
            <a:ext cx="2821200" cy="57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89"/>
              <a:buFont typeface="Arial"/>
              <a:buNone/>
            </a:pPr>
            <a:endParaRPr sz="2489" b="0" i="0" u="none" strike="noStrike" cap="none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11" name="Google Shape;111;g3633f61b1b3_0_6">
            <a:extLst>
              <a:ext uri="{FF2B5EF4-FFF2-40B4-BE49-F238E27FC236}">
                <a16:creationId xmlns:a16="http://schemas.microsoft.com/office/drawing/2014/main" id="{97B6067C-CC77-46FA-B180-7A23D9994585}"/>
              </a:ext>
            </a:extLst>
          </p:cNvPr>
          <p:cNvSpPr txBox="1"/>
          <p:nvPr/>
        </p:nvSpPr>
        <p:spPr>
          <a:xfrm>
            <a:off x="8601767" y="79684"/>
            <a:ext cx="2821200" cy="6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67"/>
            </a:pPr>
            <a:r>
              <a:rPr lang="en" sz="2267" b="0" i="0" u="none" strike="noStrike" cap="none">
                <a:solidFill>
                  <a:schemeClr val="lt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AMSIC Research Lab</a:t>
            </a:r>
            <a:endParaRPr sz="2267" b="0" i="0" u="none" strike="noStrike" cap="none">
              <a:solidFill>
                <a:schemeClr val="lt1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  <p:pic>
        <p:nvPicPr>
          <p:cNvPr id="112" name="Google Shape;112;g3633f61b1b3_0_6">
            <a:extLst>
              <a:ext uri="{FF2B5EF4-FFF2-40B4-BE49-F238E27FC236}">
                <a16:creationId xmlns:a16="http://schemas.microsoft.com/office/drawing/2014/main" id="{FC2CC783-099F-C19E-84CD-9AE5452C2987}"/>
              </a:ext>
            </a:extLst>
          </p:cNvPr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422967" y="25550"/>
            <a:ext cx="672800" cy="6728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3" name="Google Shape;113;g3633f61b1b3_0_6">
            <a:extLst>
              <a:ext uri="{FF2B5EF4-FFF2-40B4-BE49-F238E27FC236}">
                <a16:creationId xmlns:a16="http://schemas.microsoft.com/office/drawing/2014/main" id="{2A4D10EF-A78E-C022-E1FA-B6572211E691}"/>
              </a:ext>
            </a:extLst>
          </p:cNvPr>
          <p:cNvCxnSpPr>
            <a:cxnSpLocks/>
          </p:cNvCxnSpPr>
          <p:nvPr/>
        </p:nvCxnSpPr>
        <p:spPr>
          <a:xfrm>
            <a:off x="-685800" y="6456990"/>
            <a:ext cx="13642848" cy="0"/>
          </a:xfrm>
          <a:prstGeom prst="straightConnector1">
            <a:avLst/>
          </a:prstGeom>
          <a:noFill/>
          <a:ln w="28575" cap="flat" cmpd="sng">
            <a:solidFill>
              <a:srgbClr val="A4804A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16" name="Google Shape;116;g3633f61b1b3_0_6">
            <a:extLst>
              <a:ext uri="{FF2B5EF4-FFF2-40B4-BE49-F238E27FC236}">
                <a16:creationId xmlns:a16="http://schemas.microsoft.com/office/drawing/2014/main" id="{84DE495C-0AF3-CFE7-F591-01FC340F945F}"/>
              </a:ext>
            </a:extLst>
          </p:cNvPr>
          <p:cNvSpPr txBox="1"/>
          <p:nvPr/>
        </p:nvSpPr>
        <p:spPr>
          <a:xfrm>
            <a:off x="1076960" y="756308"/>
            <a:ext cx="10160000" cy="67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lvl="0" algn="ctr">
              <a:buSzPts val="2667"/>
            </a:pPr>
            <a:r>
              <a:rPr lang="en-US" sz="3000" b="1">
                <a:latin typeface="Times New Roman" panose="02020603050405020304" pitchFamily="18" charset="0"/>
                <a:cs typeface="Times New Roman" panose="02020603050405020304" pitchFamily="18" charset="0"/>
              </a:rPr>
              <a:t>FSL Auto-Tuning Model Simulations</a:t>
            </a:r>
            <a:endParaRPr lang="en-US" sz="3000" b="1" i="0" u="none" strike="noStrike" cap="none">
              <a:solidFill>
                <a:srgbClr val="000000"/>
              </a:solidFill>
              <a:latin typeface="Times New Roman" panose="02020603050405020304" pitchFamily="18" charset="0"/>
              <a:ea typeface="Times"/>
              <a:cs typeface="Times New Roman" panose="02020603050405020304" pitchFamily="18" charset="0"/>
              <a:sym typeface="Times"/>
            </a:endParaRPr>
          </a:p>
        </p:txBody>
      </p:sp>
      <p:sp>
        <p:nvSpPr>
          <p:cNvPr id="117" name="Google Shape;117;g3633f61b1b3_0_6">
            <a:extLst>
              <a:ext uri="{FF2B5EF4-FFF2-40B4-BE49-F238E27FC236}">
                <a16:creationId xmlns:a16="http://schemas.microsoft.com/office/drawing/2014/main" id="{90FDD2FD-AC44-06E9-9463-FB67143F6458}"/>
              </a:ext>
            </a:extLst>
          </p:cNvPr>
          <p:cNvSpPr txBox="1"/>
          <p:nvPr/>
        </p:nvSpPr>
        <p:spPr>
          <a:xfrm>
            <a:off x="-21771" y="1615439"/>
            <a:ext cx="5543005" cy="47704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283845" indent="-213995" algn="just">
              <a:spcBef>
                <a:spcPts val="1200"/>
              </a:spcBef>
              <a:spcAft>
                <a:spcPts val="1000"/>
              </a:spcAft>
              <a:buSzPts val="2500"/>
              <a:buFont typeface="Arial" panose="020B0604020202020204" pitchFamily="34" charset="0"/>
              <a:buChar char="•"/>
            </a:pPr>
            <a:r>
              <a:rPr lang="en-US" sz="2100" spc="-10">
                <a:latin typeface="Times New Roman"/>
                <a:cs typeface="Times New Roman"/>
              </a:rPr>
              <a:t>Simulation model for FSL calibration algorithm to autonomously tune FSL to a desired operating frequency</a:t>
            </a:r>
            <a:endParaRPr lang="en-US">
              <a:latin typeface="Times New Roman"/>
              <a:cs typeface="Times New Roman"/>
            </a:endParaRPr>
          </a:p>
          <a:p>
            <a:pPr marL="283845" indent="-213995" algn="just">
              <a:spcBef>
                <a:spcPts val="1200"/>
              </a:spcBef>
              <a:spcAft>
                <a:spcPts val="1000"/>
              </a:spcAft>
              <a:buSzPts val="2500"/>
              <a:buFont typeface="Arial" panose="020B0604020202020204" pitchFamily="34" charset="0"/>
              <a:buChar char="•"/>
            </a:pPr>
            <a:r>
              <a:rPr lang="en-US" sz="2100" spc="-10">
                <a:latin typeface="Times New Roman"/>
                <a:cs typeface="Times New Roman"/>
              </a:rPr>
              <a:t>16 synthesized FSL response datasets representing successive calibration states </a:t>
            </a:r>
          </a:p>
          <a:p>
            <a:pPr marL="283845" lvl="0" indent="-213995" algn="just">
              <a:spcBef>
                <a:spcPts val="1200"/>
              </a:spcBef>
              <a:spcAft>
                <a:spcPts val="1000"/>
              </a:spcAft>
              <a:buSzPts val="2500"/>
              <a:buFont typeface="Arial" panose="020B0604020202020204" pitchFamily="34" charset="0"/>
              <a:buChar char="•"/>
            </a:pPr>
            <a:r>
              <a:rPr lang="en-US" sz="2100" spc="-10">
                <a:latin typeface="Times New Roman" panose="02020603050405020304" pitchFamily="18" charset="0"/>
                <a:cs typeface="Times New Roman" panose="02020603050405020304" pitchFamily="18" charset="0"/>
              </a:rPr>
              <a:t>Comparison between the initial response (Code 1, red) and optimized response (Code 10, green)</a:t>
            </a:r>
          </a:p>
          <a:p>
            <a:pPr marL="283845" lvl="0" indent="-213995" algn="just">
              <a:spcBef>
                <a:spcPts val="1200"/>
              </a:spcBef>
              <a:spcAft>
                <a:spcPts val="1000"/>
              </a:spcAft>
              <a:buSzPts val="2500"/>
              <a:buFont typeface="Arial" panose="020B0604020202020204" pitchFamily="34" charset="0"/>
              <a:buChar char="•"/>
            </a:pPr>
            <a:r>
              <a:rPr lang="en-US" sz="2100" spc="-10">
                <a:latin typeface="Times New Roman" panose="02020603050405020304" pitchFamily="18" charset="0"/>
                <a:cs typeface="Times New Roman" panose="02020603050405020304" pitchFamily="18" charset="0"/>
              </a:rPr>
              <a:t>Demonstrates successful convergence at target threshold 103.5 MHz highlighted in blue</a:t>
            </a:r>
            <a:endParaRPr lang="en-US" sz="2100" spc="-10">
              <a:solidFill>
                <a:schemeClr val="dk1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307D2E2C-9ED0-05D9-AA39-3690EE72CB4B}"/>
              </a:ext>
            </a:extLst>
          </p:cNvPr>
          <p:cNvGrpSpPr/>
          <p:nvPr/>
        </p:nvGrpSpPr>
        <p:grpSpPr>
          <a:xfrm>
            <a:off x="5521234" y="1726607"/>
            <a:ext cx="6608837" cy="3965302"/>
            <a:chOff x="5126076" y="1463498"/>
            <a:chExt cx="6608837" cy="3965302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70BAD2A3-EC3A-54E7-DA7D-0EA84C6D8AA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126076" y="1463498"/>
              <a:ext cx="6608837" cy="3965302"/>
            </a:xfrm>
            <a:prstGeom prst="rect">
              <a:avLst/>
            </a:prstGeom>
          </p:spPr>
        </p:pic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C30EAC7D-6368-33F1-AB76-50A006F48E02}"/>
                </a:ext>
              </a:extLst>
            </p:cNvPr>
            <p:cNvSpPr/>
            <p:nvPr/>
          </p:nvSpPr>
          <p:spPr>
            <a:xfrm>
              <a:off x="7005800" y="1482448"/>
              <a:ext cx="3191934" cy="18919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5121AA7B-DEC1-8D71-38E8-DE9D4AF016BD}"/>
              </a:ext>
            </a:extLst>
          </p:cNvPr>
          <p:cNvCxnSpPr/>
          <p:nvPr/>
        </p:nvCxnSpPr>
        <p:spPr>
          <a:xfrm>
            <a:off x="7428506" y="3907857"/>
            <a:ext cx="1657742" cy="0"/>
          </a:xfrm>
          <a:prstGeom prst="straightConnector1">
            <a:avLst/>
          </a:prstGeom>
          <a:ln w="38100">
            <a:solidFill>
              <a:schemeClr val="tx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Google Shape;117;g3633f61b1b3_0_6">
            <a:extLst>
              <a:ext uri="{FF2B5EF4-FFF2-40B4-BE49-F238E27FC236}">
                <a16:creationId xmlns:a16="http://schemas.microsoft.com/office/drawing/2014/main" id="{28A1A5A4-FA12-1E9D-ED52-015120D6ACF1}"/>
              </a:ext>
            </a:extLst>
          </p:cNvPr>
          <p:cNvSpPr txBox="1"/>
          <p:nvPr/>
        </p:nvSpPr>
        <p:spPr>
          <a:xfrm>
            <a:off x="8283464" y="1406896"/>
            <a:ext cx="2463025" cy="7161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69850" algn="ctr">
              <a:spcBef>
                <a:spcPts val="1200"/>
              </a:spcBef>
              <a:spcAft>
                <a:spcPts val="1000"/>
              </a:spcAft>
              <a:buSzPts val="2500"/>
            </a:pPr>
            <a:r>
              <a:rPr lang="en-US" sz="1800" spc="-10">
                <a:solidFill>
                  <a:srgbClr val="7070FF"/>
                </a:solidFill>
                <a:latin typeface="Times New Roman"/>
                <a:ea typeface="Times New Roman"/>
                <a:cs typeface="Times New Roman"/>
              </a:rPr>
              <a:t>Target frequency</a:t>
            </a:r>
            <a:endParaRPr lang="en-US" sz="1800" spc="-10">
              <a:solidFill>
                <a:srgbClr val="7070FF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2849702"/>
      </p:ext>
    </p:extLst>
  </p:cSld>
  <p:clrMapOvr>
    <a:masterClrMapping/>
  </p:clrMapOvr>
  <p:transition spd="slow">
    <p:push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7893ce20-a697-4fd6-a4da-14011f6a471d}" enabled="1" method="Standard" siteId="{a8eec281-aaa3-4dae-ac9b-9a398b9215e7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1608</Words>
  <Application>Microsoft Office PowerPoint</Application>
  <PresentationFormat>Widescreen</PresentationFormat>
  <Paragraphs>185</Paragraphs>
  <Slides>18</Slides>
  <Notes>18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6" baseType="lpstr">
      <vt:lpstr>Times New Roman</vt:lpstr>
      <vt:lpstr>Arial</vt:lpstr>
      <vt:lpstr>Play</vt:lpstr>
      <vt:lpstr>Times</vt:lpstr>
      <vt:lpstr>Wingdings</vt:lpstr>
      <vt:lpstr>Lato</vt:lpstr>
      <vt:lpstr>Calibri</vt:lpstr>
      <vt:lpstr>office theme</vt:lpstr>
      <vt:lpstr>Interference Signal Power Monitoring within Front-End Circuits of Wireless Receivers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Fuchs, Nicolas</cp:lastModifiedBy>
  <cp:revision>3</cp:revision>
  <dcterms:modified xsi:type="dcterms:W3CDTF">2026-07-29T16:13:08Z</dcterms:modified>
</cp:coreProperties>
</file>