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9144000"/>
  <p:embeddedFontLst>
    <p:embeddedFont>
      <p:font typeface="Play"/>
      <p:regular r:id="rId21"/>
      <p:bold r:id="rId22"/>
    </p:embeddedFont>
    <p:embeddedFont>
      <p:font typeface="Roboto"/>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iJ9XgMVWHtG5EOAxWBrkXh2k1g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Play-bold.fntdata"/><Relationship Id="rId21" Type="http://schemas.openxmlformats.org/officeDocument/2006/relationships/font" Target="fonts/Play-regular.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Lato-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100">
              <a:highlight>
                <a:srgbClr val="CFE2F3"/>
              </a:highlight>
            </a:endParaRPr>
          </a:p>
          <a:p>
            <a:pPr indent="0" lvl="0" marL="0" rtl="0" algn="l">
              <a:lnSpc>
                <a:spcPct val="115000"/>
              </a:lnSpc>
              <a:spcBef>
                <a:spcPts val="0"/>
              </a:spcBef>
              <a:spcAft>
                <a:spcPts val="0"/>
              </a:spcAft>
              <a:buClr>
                <a:schemeClr val="dk1"/>
              </a:buClr>
              <a:buSzPts val="1100"/>
              <a:buFont typeface="Arial"/>
              <a:buNone/>
            </a:pPr>
            <a:r>
              <a:t/>
            </a:r>
            <a:endParaRPr sz="1100">
              <a:highlight>
                <a:srgbClr val="CFE2F3"/>
              </a:highligh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f5881c40b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3f5881c40b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100">
                <a:highlight>
                  <a:srgbClr val="9FC5E8"/>
                </a:highlight>
              </a:rPr>
              <a:t>Kunal</a:t>
            </a:r>
            <a:endParaRPr sz="1100">
              <a:highlight>
                <a:srgbClr val="9FC5E8"/>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f5d2af73a5_1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f5d2af73a5_1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100">
                <a:highlight>
                  <a:srgbClr val="9FC5E8"/>
                </a:highlight>
              </a:rPr>
              <a:t>Kunal</a:t>
            </a:r>
            <a:endParaRPr sz="1100">
              <a:highlight>
                <a:srgbClr val="9FC5E8"/>
              </a:high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5d8cfa359_0_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3f5d8cfa359_0_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rPr lang="en" sz="1100">
                <a:highlight>
                  <a:srgbClr val="B6D7A8"/>
                </a:highlight>
              </a:rPr>
              <a:t>Anjali:</a:t>
            </a:r>
            <a:endParaRPr sz="1100">
              <a:highlight>
                <a:srgbClr val="B6D7A8"/>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rPr lang="en" sz="1100">
                <a:highlight>
                  <a:srgbClr val="B6D7A8"/>
                </a:highlight>
              </a:rPr>
              <a:t>Anjali:</a:t>
            </a:r>
            <a:endParaRPr sz="1100">
              <a:highlight>
                <a:srgbClr val="B6D7A8"/>
              </a:high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sz="1100">
              <a:highlight>
                <a:srgbClr val="B6D7A8"/>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sz="1500">
              <a:highlight>
                <a:srgbClr val="6FA8DC"/>
              </a:highlight>
              <a:latin typeface="Roboto"/>
              <a:ea typeface="Roboto"/>
              <a:cs typeface="Roboto"/>
              <a:sym typeface="Robo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f58da51fc0_5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f58da51fc0_5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3f58da51fc0_5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700">
                <a:highlight>
                  <a:srgbClr val="B6D7A8"/>
                </a:highlight>
              </a:rPr>
              <a:t>Anjali (reword if you want): </a:t>
            </a:r>
            <a:endParaRPr sz="1700">
              <a:highlight>
                <a:srgbClr val="B6D7A8"/>
              </a:highlight>
            </a:endParaRPr>
          </a:p>
          <a:p>
            <a:pPr indent="0" lvl="0" marL="0" rtl="0" algn="l">
              <a:lnSpc>
                <a:spcPct val="115000"/>
              </a:lnSpc>
              <a:spcBef>
                <a:spcPts val="0"/>
              </a:spcBef>
              <a:spcAft>
                <a:spcPts val="0"/>
              </a:spcAft>
              <a:buSzPts val="1400"/>
              <a:buNone/>
            </a:pPr>
            <a:r>
              <a:t/>
            </a:r>
            <a:endParaRPr sz="1700">
              <a:highlight>
                <a:srgbClr val="B6D7A8"/>
              </a:highlight>
            </a:endParaRPr>
          </a:p>
          <a:p>
            <a:pPr indent="0" lvl="0" marL="0" rtl="0" algn="l">
              <a:lnSpc>
                <a:spcPct val="115000"/>
              </a:lnSpc>
              <a:spcBef>
                <a:spcPts val="0"/>
              </a:spcBef>
              <a:spcAft>
                <a:spcPts val="0"/>
              </a:spcAft>
              <a:buSzPts val="1400"/>
              <a:buNone/>
            </a:pPr>
            <a:r>
              <a:rPr lang="en" sz="1700">
                <a:highlight>
                  <a:srgbClr val="B6D7A8"/>
                </a:highlight>
              </a:rPr>
              <a:t>So what is our problem? Before I talk about the main focus of our research it is important to understand the basic mechanical properties of the aorta. Its stiffness and elasticity are integral to its function. As the </a:t>
            </a:r>
            <a:r>
              <a:rPr lang="en" sz="1700">
                <a:highlight>
                  <a:srgbClr val="B6D7A8"/>
                </a:highlight>
              </a:rPr>
              <a:t>cardiovascular</a:t>
            </a:r>
            <a:r>
              <a:rPr lang="en" sz="1700">
                <a:highlight>
                  <a:srgbClr val="B6D7A8"/>
                </a:highlight>
              </a:rPr>
              <a:t> systems operates the aorta is constantly being put under stress biaxially. Studies on heart and main artery diseases must use tissue samples that match real living bodies. And therefore, to preserve their samples, many researchers resort to storing tissue in -80 degrees. Our </a:t>
            </a:r>
            <a:r>
              <a:rPr lang="en" sz="1700">
                <a:highlight>
                  <a:srgbClr val="B6D7A8"/>
                </a:highlight>
              </a:rPr>
              <a:t>study</a:t>
            </a:r>
            <a:r>
              <a:rPr lang="en" sz="1700">
                <a:highlight>
                  <a:srgbClr val="B6D7A8"/>
                </a:highlight>
              </a:rPr>
              <a:t> aims to determine whether the freezing of the </a:t>
            </a:r>
            <a:r>
              <a:rPr lang="en" sz="1700">
                <a:highlight>
                  <a:srgbClr val="B6D7A8"/>
                </a:highlight>
              </a:rPr>
              <a:t>tissue</a:t>
            </a:r>
            <a:r>
              <a:rPr lang="en" sz="1700">
                <a:highlight>
                  <a:srgbClr val="B6D7A8"/>
                </a:highlight>
              </a:rPr>
              <a:t> has any affect on the mechanical behavior of the aorta.</a:t>
            </a:r>
            <a:endParaRPr sz="1700">
              <a:highlight>
                <a:srgbClr val="B6D7A8"/>
              </a:highlight>
            </a:endParaRPr>
          </a:p>
          <a:p>
            <a:pPr indent="0" lvl="0" marL="0" rtl="0" algn="l">
              <a:lnSpc>
                <a:spcPct val="115000"/>
              </a:lnSpc>
              <a:spcBef>
                <a:spcPts val="0"/>
              </a:spcBef>
              <a:spcAft>
                <a:spcPts val="0"/>
              </a:spcAft>
              <a:buSzPts val="1400"/>
              <a:buNone/>
            </a:pPr>
            <a:r>
              <a:t/>
            </a:r>
            <a:endParaRPr sz="1700">
              <a:highlight>
                <a:srgbClr val="B6D7A8"/>
              </a:highlight>
            </a:endParaRPr>
          </a:p>
          <a:p>
            <a:pPr indent="0" lvl="0" marL="0" rtl="0" algn="l">
              <a:lnSpc>
                <a:spcPct val="115000"/>
              </a:lnSpc>
              <a:spcBef>
                <a:spcPts val="0"/>
              </a:spcBef>
              <a:spcAft>
                <a:spcPts val="0"/>
              </a:spcAft>
              <a:buSzPts val="1400"/>
              <a:buNone/>
            </a:pPr>
            <a:r>
              <a:t/>
            </a:r>
            <a:endParaRPr sz="1700">
              <a:highlight>
                <a:srgbClr val="B6D7A8"/>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633f61b1b3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3633f61b1b3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100">
                <a:highlight>
                  <a:srgbClr val="9FC5E8"/>
                </a:highlight>
              </a:rPr>
              <a:t>Kunal: Our Lab is a follow up to a 2022 study which researched the effect of -80° C on the tricuspid valve: the flap like tissue in the heart which controls flow of blood from the right atrium chamber to the right ventricle chamber. That study found </a:t>
            </a:r>
            <a:r>
              <a:rPr lang="en" sz="1100">
                <a:highlight>
                  <a:srgbClr val="9FC5E8"/>
                </a:highlight>
              </a:rPr>
              <a:t>negligible</a:t>
            </a:r>
            <a:r>
              <a:rPr lang="en" sz="1100">
                <a:highlight>
                  <a:srgbClr val="9FC5E8"/>
                </a:highlight>
              </a:rPr>
              <a:t> </a:t>
            </a:r>
            <a:r>
              <a:rPr lang="en" sz="1100">
                <a:highlight>
                  <a:srgbClr val="9FC5E8"/>
                </a:highlight>
              </a:rPr>
              <a:t>difference in the mechanical properties post biaxially testing.</a:t>
            </a:r>
            <a:endParaRPr sz="1100">
              <a:highlight>
                <a:srgbClr val="9FC5E8"/>
              </a:highlight>
            </a:endParaRPr>
          </a:p>
          <a:p>
            <a:pPr indent="0" lvl="0" marL="0" rtl="0" algn="l">
              <a:lnSpc>
                <a:spcPct val="115000"/>
              </a:lnSpc>
              <a:spcBef>
                <a:spcPts val="0"/>
              </a:spcBef>
              <a:spcAft>
                <a:spcPts val="0"/>
              </a:spcAft>
              <a:buSzPts val="1400"/>
              <a:buNone/>
            </a:pPr>
            <a:r>
              <a:rPr lang="en" sz="1100">
                <a:highlight>
                  <a:srgbClr val="9FC5E8"/>
                </a:highlight>
              </a:rPr>
              <a:t>Similarly, we used Biaxial testing, stretching the two axes of the aorta at different stress target values, to compare the stress-strain behavior of samples when they were fresh and post frozen. </a:t>
            </a:r>
            <a:endParaRPr sz="1100">
              <a:highlight>
                <a:srgbClr val="9FC5E8"/>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f58da51fc0_2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3f58da51fc0_2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a:solidFill>
                  <a:srgbClr val="444444"/>
                </a:solidFill>
                <a:highlight>
                  <a:srgbClr val="93C47D"/>
                </a:highlight>
                <a:latin typeface="Times"/>
                <a:ea typeface="Times"/>
                <a:cs typeface="Times"/>
                <a:sym typeface="Times"/>
              </a:rPr>
              <a:t>Anjali (reword if you want):Transitioning to our procedure, we first need to prep the tissue sample for the biaxial machine and obtain necessary information for the program. Additionally, It is important that throughout the procedure we spray Phosphate Buffer saline or PBS on the sample, this maintains the osmotic properties of the sample while it is in an un-frozen state. First, we receive the sample and clean it thoroughly by draining out the blood and removing excess connective tissue using sheers. Next, we cut out a piece of the tube for the desired sample; we also cut the tube radially so that the sample is flat with the inner lining facing up. After that, we use a hammer and stencil to cut out a 11 x 11 mm square sample. We then use a skin marker to identify the x: circumferential axis and y: Axial axis. Next, We use a thickness gauge to measure the thickness of all four sides of the sample, recording the average in the end. Following this, we apply sutures (essentially fish hooks attached on two sides of string) to the designated axes on the sample. four sets of sutures are needed: XL sutures 26.75 inches, large sutures are 26 inch, and 2 sets of small sutures are 7 inches. Next, we record the distance between the outer sutures on each side of the sample using a caliper. Finally, we apply glass fiducial markers in the mid-section of the sample using a pipette and glue.</a:t>
            </a:r>
            <a:endParaRPr>
              <a:solidFill>
                <a:srgbClr val="444444"/>
              </a:solidFill>
              <a:highlight>
                <a:srgbClr val="93C47D"/>
              </a:highlight>
              <a:latin typeface="Times"/>
              <a:ea typeface="Times"/>
              <a:cs typeface="Times"/>
              <a:sym typeface="Times"/>
            </a:endParaRPr>
          </a:p>
          <a:p>
            <a:pPr indent="0" lvl="0" marL="0" rtl="0" algn="l">
              <a:lnSpc>
                <a:spcPct val="115000"/>
              </a:lnSpc>
              <a:spcBef>
                <a:spcPts val="0"/>
              </a:spcBef>
              <a:spcAft>
                <a:spcPts val="0"/>
              </a:spcAft>
              <a:buClr>
                <a:schemeClr val="dk1"/>
              </a:buClr>
              <a:buSzPts val="1100"/>
              <a:buFont typeface="Arial"/>
              <a:buNone/>
            </a:pPr>
            <a:r>
              <a:t/>
            </a:r>
            <a:endParaRPr>
              <a:solidFill>
                <a:srgbClr val="444444"/>
              </a:solidFill>
              <a:highlight>
                <a:srgbClr val="93C47D"/>
              </a:highlight>
              <a:latin typeface="Times"/>
              <a:ea typeface="Times"/>
              <a:cs typeface="Times"/>
              <a:sym typeface="Times"/>
            </a:endParaRPr>
          </a:p>
          <a:p>
            <a:pPr indent="0" lvl="0" marL="0" rtl="0" algn="l">
              <a:lnSpc>
                <a:spcPct val="115000"/>
              </a:lnSpc>
              <a:spcBef>
                <a:spcPts val="0"/>
              </a:spcBef>
              <a:spcAft>
                <a:spcPts val="0"/>
              </a:spcAft>
              <a:buSzPts val="1400"/>
              <a:buNone/>
            </a:pPr>
            <a:r>
              <a:t/>
            </a:r>
            <a:endParaRPr>
              <a:solidFill>
                <a:srgbClr val="444444"/>
              </a:solidFill>
              <a:highlight>
                <a:srgbClr val="93C47D"/>
              </a:highlight>
              <a:latin typeface="Times"/>
              <a:ea typeface="Times"/>
              <a:cs typeface="Times"/>
              <a:sym typeface="Times"/>
            </a:endParaRPr>
          </a:p>
          <a:p>
            <a:pPr indent="0" lvl="0" marL="0" rtl="0" algn="l">
              <a:lnSpc>
                <a:spcPct val="115000"/>
              </a:lnSpc>
              <a:spcBef>
                <a:spcPts val="0"/>
              </a:spcBef>
              <a:spcAft>
                <a:spcPts val="0"/>
              </a:spcAft>
              <a:buClr>
                <a:schemeClr val="dk1"/>
              </a:buClr>
              <a:buSzPts val="1100"/>
              <a:buFont typeface="Arial"/>
              <a:buNone/>
            </a:pPr>
            <a:r>
              <a:t/>
            </a:r>
            <a:endParaRPr>
              <a:solidFill>
                <a:srgbClr val="444444"/>
              </a:solidFill>
              <a:highlight>
                <a:srgbClr val="93C47D"/>
              </a:highlight>
              <a:latin typeface="Times"/>
              <a:ea typeface="Times"/>
              <a:cs typeface="Times"/>
              <a:sym typeface="Times"/>
            </a:endParaRPr>
          </a:p>
          <a:p>
            <a:pPr indent="0" lvl="0" marL="0" rtl="0" algn="l">
              <a:lnSpc>
                <a:spcPct val="115000"/>
              </a:lnSpc>
              <a:spcBef>
                <a:spcPts val="0"/>
              </a:spcBef>
              <a:spcAft>
                <a:spcPts val="0"/>
              </a:spcAft>
              <a:buSzPts val="1400"/>
              <a:buNone/>
            </a:pPr>
            <a:r>
              <a:t/>
            </a: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f58da51fc0_2_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3f58da51fc0_2_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a:solidFill>
                  <a:srgbClr val="444444"/>
                </a:solidFill>
                <a:highlight>
                  <a:srgbClr val="9FC5E8"/>
                </a:highlight>
                <a:latin typeface="Times"/>
                <a:ea typeface="Times"/>
                <a:cs typeface="Times"/>
                <a:sym typeface="Times"/>
              </a:rPr>
              <a:t>Kunal: After, tissue prep is complete we immediately start fresh testing. To begin, we secure the suture lines on the biaxial machine by hooping the string on linear actuators (which are responsible for stretching the tissue), the tissue is secured so that the fiducial markers face down. The circumferential side is secured on axis 2 of the machine while radial is secured on axis 1. We also fill the tank enclosure in the biaxial machine with 700 mL of PBS. Next, we open up a Labview program which records the initial reference for the data to go off of. Under the biaxial machine a glass window permits a camera to have a view of the tissue, and more importantly the markers. We adjust the image intensity threshold and marker size variables in the program so that the reference can identify the fiducial markers, as shown by a red highlight. After saving the reference, we open up our second Labview program which is responsible for the stretching procedure. We first input the thickness and length data taken during tissue prep, and then we input our stress values for each axis. Following this, we run 10 cycles of the program where the linear actuators repeatedly stretch to the desired output and then retretract; in our data analysis, we only take the 10th cycle of all 5 stress value combinations. After all 50 cycles are completed, we remove the sample from the machine and begin the freeze thaw protocol, preparing the sample for frozen testing</a:t>
            </a:r>
            <a:endParaRPr>
              <a:solidFill>
                <a:srgbClr val="444444"/>
              </a:solidFill>
              <a:highlight>
                <a:srgbClr val="9FC5E8"/>
              </a:highlight>
              <a:latin typeface="Times"/>
              <a:ea typeface="Times"/>
              <a:cs typeface="Times"/>
              <a:sym typeface="Time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56e207c86_1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f56e207c86_1_1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highlight>
                  <a:srgbClr val="93C47D"/>
                </a:highlight>
              </a:rPr>
              <a:t>Anjali:</a:t>
            </a:r>
            <a:endParaRPr>
              <a:highlight>
                <a:srgbClr val="93C47D"/>
              </a:highlight>
            </a:endParaRPr>
          </a:p>
        </p:txBody>
      </p:sp>
      <p:sp>
        <p:nvSpPr>
          <p:cNvPr id="192" name="Google Shape;192;g3f56e207c86_1_1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6eeefef51c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6eeefef51c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100">
                <a:highlight>
                  <a:srgbClr val="C9DAF8"/>
                </a:highlight>
              </a:rPr>
              <a:t>Kunal:</a:t>
            </a:r>
            <a:endParaRPr sz="1100">
              <a:highlight>
                <a:srgbClr val="C9DAF8"/>
              </a:highl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f5d8cfa359_0_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3f5d8cfa359_0_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100">
                <a:highlight>
                  <a:srgbClr val="C9DAF8"/>
                </a:highlight>
              </a:rPr>
              <a:t>Kunal:</a:t>
            </a:r>
            <a:endParaRPr sz="1100">
              <a:highlight>
                <a:srgbClr val="C9DAF8"/>
              </a:highl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6eeefef51c_0_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36eeefef51c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100">
                <a:highlight>
                  <a:srgbClr val="B6D7A8"/>
                </a:highlight>
              </a:rPr>
              <a:t>Anjali Stress is just force divided by area. Our load cells give us the pulling force on each axis, and we divide by the tissue's original cross-section — its width times its thickness. That's called the first Piola-Kirchhoff stress, and 'first Piola-Kirchhoff' just means we're using the undeformed area, the size before we stretched it.We then convert it to a second version, S, because that's the form that pairs correctly with the strain measure.</a:t>
            </a:r>
            <a:endParaRPr sz="1100">
              <a:highlight>
                <a:srgbClr val="B6D7A8"/>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3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4" name="Google Shape;34;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3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3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3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3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5"/>
          <p:cNvSpPr/>
          <p:nvPr>
            <p:ph idx="2" type="pic"/>
          </p:nvPr>
        </p:nvSpPr>
        <p:spPr>
          <a:xfrm>
            <a:off x="5183188" y="987425"/>
            <a:ext cx="6172200" cy="4873625"/>
          </a:xfrm>
          <a:prstGeom prst="rect">
            <a:avLst/>
          </a:prstGeom>
          <a:noFill/>
          <a:ln>
            <a:noFill/>
          </a:ln>
        </p:spPr>
      </p:sp>
      <p:sp>
        <p:nvSpPr>
          <p:cNvPr id="68" name="Google Shape;68;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p14:dur="100">
        <p:fade thruBlk="1"/>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20.png"/><Relationship Id="rId11" Type="http://schemas.openxmlformats.org/officeDocument/2006/relationships/image" Target="../media/image6.png"/><Relationship Id="rId10" Type="http://schemas.openxmlformats.org/officeDocument/2006/relationships/image" Target="../media/image2.jpg"/><Relationship Id="rId9" Type="http://schemas.openxmlformats.org/officeDocument/2006/relationships/image" Target="../media/image3.jpg"/><Relationship Id="rId5" Type="http://schemas.openxmlformats.org/officeDocument/2006/relationships/image" Target="../media/image1.png"/><Relationship Id="rId6" Type="http://schemas.openxmlformats.org/officeDocument/2006/relationships/image" Target="../media/image30.png"/><Relationship Id="rId7" Type="http://schemas.openxmlformats.org/officeDocument/2006/relationships/image" Target="../media/image13.jpg"/><Relationship Id="rId8"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hyperlink" Target="https://doi.org/10.1016/j.jbiomech.2019.109462" TargetMode="External"/><Relationship Id="rId6" Type="http://schemas.openxmlformats.org/officeDocument/2006/relationships/hyperlink" Target="https://doi.org/10.1016/j.crphys.2023.100102" TargetMode="External"/><Relationship Id="rId7" Type="http://schemas.openxmlformats.org/officeDocument/2006/relationships/hyperlink" Target="https://doi.org/10.1115/1.4064744"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18.jpg"/><Relationship Id="rId6" Type="http://schemas.openxmlformats.org/officeDocument/2006/relationships/image" Target="../media/image21.png"/><Relationship Id="rId7"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8.jpg"/><Relationship Id="rId5"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7.jpg"/><Relationship Id="rId6" Type="http://schemas.openxmlformats.org/officeDocument/2006/relationships/image" Target="../media/image26.jpg"/><Relationship Id="rId7" Type="http://schemas.openxmlformats.org/officeDocument/2006/relationships/image" Target="../media/image28.jpg"/><Relationship Id="rId8"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8.jpg"/><Relationship Id="rId9" Type="http://schemas.openxmlformats.org/officeDocument/2006/relationships/image" Target="../media/image23.png"/><Relationship Id="rId5" Type="http://schemas.openxmlformats.org/officeDocument/2006/relationships/image" Target="../media/image17.jpg"/><Relationship Id="rId6" Type="http://schemas.openxmlformats.org/officeDocument/2006/relationships/image" Target="../media/image15.png"/><Relationship Id="rId7" Type="http://schemas.openxmlformats.org/officeDocument/2006/relationships/image" Target="../media/image12.png"/><Relationship Id="rId8"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8.jpg"/><Relationship Id="rId5"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184500" y="1586925"/>
            <a:ext cx="9892200" cy="17100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Clr>
                <a:srgbClr val="595959"/>
              </a:buClr>
              <a:buSzPts val="1100"/>
              <a:buFont typeface="Arial"/>
              <a:buNone/>
            </a:pPr>
            <a:r>
              <a:rPr b="1" lang="en" sz="3800">
                <a:latin typeface="Georgia"/>
                <a:ea typeface="Georgia"/>
                <a:cs typeface="Georgia"/>
                <a:sym typeface="Georgia"/>
              </a:rPr>
              <a:t>Does Freezing Change the Mechanical Behavior of Aortic Tissue?</a:t>
            </a:r>
            <a:endParaRPr sz="3700">
              <a:solidFill>
                <a:srgbClr val="222222"/>
              </a:solidFill>
              <a:latin typeface="Times"/>
              <a:ea typeface="Times"/>
              <a:cs typeface="Times"/>
              <a:sym typeface="Times"/>
            </a:endParaRPr>
          </a:p>
        </p:txBody>
      </p:sp>
      <p:sp>
        <p:nvSpPr>
          <p:cNvPr id="89" name="Google Shape;89;p1"/>
          <p:cNvSpPr/>
          <p:nvPr/>
        </p:nvSpPr>
        <p:spPr>
          <a:xfrm>
            <a:off x="18000" y="5873575"/>
            <a:ext cx="12170400" cy="984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sp>
        <p:nvSpPr>
          <p:cNvPr id="90" name="Google Shape;90;p1"/>
          <p:cNvSpPr/>
          <p:nvPr/>
        </p:nvSpPr>
        <p:spPr>
          <a:xfrm flipH="1">
            <a:off x="-3600" y="2362033"/>
            <a:ext cx="12192000" cy="3511500"/>
          </a:xfrm>
          <a:prstGeom prst="rtTriangle">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sp>
        <p:nvSpPr>
          <p:cNvPr id="91" name="Google Shape;91;p1"/>
          <p:cNvSpPr txBox="1"/>
          <p:nvPr>
            <p:ph idx="1" type="subTitle"/>
          </p:nvPr>
        </p:nvSpPr>
        <p:spPr>
          <a:xfrm>
            <a:off x="3221700" y="4842850"/>
            <a:ext cx="8964900" cy="1873500"/>
          </a:xfrm>
          <a:prstGeom prst="rect">
            <a:avLst/>
          </a:prstGeom>
          <a:noFill/>
          <a:ln>
            <a:noFill/>
          </a:ln>
        </p:spPr>
        <p:txBody>
          <a:bodyPr anchorCtr="0" anchor="t" bIns="121900" lIns="121900" spcFirstLastPara="1" rIns="121900" wrap="square" tIns="121900">
            <a:noAutofit/>
          </a:bodyPr>
          <a:lstStyle/>
          <a:p>
            <a:pPr indent="0" lvl="0" marL="0" marR="0" rtl="0" algn="r">
              <a:lnSpc>
                <a:spcPct val="105000"/>
              </a:lnSpc>
              <a:spcBef>
                <a:spcPts val="0"/>
              </a:spcBef>
              <a:spcAft>
                <a:spcPts val="0"/>
              </a:spcAft>
              <a:buClr>
                <a:srgbClr val="000000"/>
              </a:buClr>
              <a:buSzPts val="1573"/>
              <a:buFont typeface="Arial"/>
              <a:buNone/>
            </a:pPr>
            <a:r>
              <a:rPr b="1" lang="en" sz="1771">
                <a:solidFill>
                  <a:srgbClr val="FFFFFF"/>
                </a:solidFill>
                <a:latin typeface="Times"/>
                <a:ea typeface="Times"/>
                <a:cs typeface="Times"/>
                <a:sym typeface="Times"/>
              </a:rPr>
              <a:t>Anjali Misra</a:t>
            </a:r>
            <a:r>
              <a:rPr b="1" i="0" lang="en" sz="1771" u="none" cap="none" strike="noStrike">
                <a:solidFill>
                  <a:srgbClr val="FFFFFF"/>
                </a:solidFill>
                <a:latin typeface="Times"/>
                <a:ea typeface="Times"/>
                <a:cs typeface="Times"/>
                <a:sym typeface="Times"/>
              </a:rPr>
              <a:t>, YSP Student, </a:t>
            </a:r>
            <a:r>
              <a:rPr b="1" i="1" lang="en" sz="1771">
                <a:solidFill>
                  <a:srgbClr val="FFFFFF"/>
                </a:solidFill>
                <a:latin typeface="Times"/>
                <a:ea typeface="Times"/>
                <a:cs typeface="Times"/>
                <a:sym typeface="Times"/>
              </a:rPr>
              <a:t>Weston High School</a:t>
            </a:r>
            <a:endParaRPr b="1" i="1" sz="1771" u="none" cap="none" strike="noStrike">
              <a:solidFill>
                <a:srgbClr val="FFFFFF"/>
              </a:solidFill>
              <a:latin typeface="Times"/>
              <a:ea typeface="Times"/>
              <a:cs typeface="Times"/>
              <a:sym typeface="Times"/>
            </a:endParaRPr>
          </a:p>
          <a:p>
            <a:pPr indent="0" lvl="0" marL="0" marR="0" rtl="0" algn="r">
              <a:lnSpc>
                <a:spcPct val="105000"/>
              </a:lnSpc>
              <a:spcBef>
                <a:spcPts val="0"/>
              </a:spcBef>
              <a:spcAft>
                <a:spcPts val="0"/>
              </a:spcAft>
              <a:buClr>
                <a:srgbClr val="000000"/>
              </a:buClr>
              <a:buSzPts val="1573"/>
              <a:buFont typeface="Arial"/>
              <a:buNone/>
            </a:pPr>
            <a:r>
              <a:rPr b="1" lang="en" sz="1771">
                <a:solidFill>
                  <a:srgbClr val="FFFFFF"/>
                </a:solidFill>
                <a:latin typeface="Times"/>
                <a:ea typeface="Times"/>
                <a:cs typeface="Times"/>
                <a:sym typeface="Times"/>
              </a:rPr>
              <a:t>Kunal Shanbhag</a:t>
            </a:r>
            <a:r>
              <a:rPr b="1" i="0" lang="en" sz="1771" u="none" cap="none" strike="noStrike">
                <a:solidFill>
                  <a:srgbClr val="FFFFFF"/>
                </a:solidFill>
                <a:latin typeface="Times"/>
                <a:ea typeface="Times"/>
                <a:cs typeface="Times"/>
                <a:sym typeface="Times"/>
              </a:rPr>
              <a:t>, YSP Student, </a:t>
            </a:r>
            <a:r>
              <a:rPr b="1" i="1" lang="en" sz="1771">
                <a:solidFill>
                  <a:srgbClr val="FFFFFF"/>
                </a:solidFill>
                <a:latin typeface="Times"/>
                <a:ea typeface="Times"/>
                <a:cs typeface="Times"/>
                <a:sym typeface="Times"/>
              </a:rPr>
              <a:t>North Andover High School</a:t>
            </a:r>
            <a:endParaRPr b="1" i="1" sz="1771">
              <a:solidFill>
                <a:srgbClr val="FFFFFF"/>
              </a:solidFill>
              <a:latin typeface="Times"/>
              <a:ea typeface="Times"/>
              <a:cs typeface="Times"/>
              <a:sym typeface="Times"/>
            </a:endParaRPr>
          </a:p>
          <a:p>
            <a:pPr indent="0" lvl="0" marL="0" rtl="0" algn="r">
              <a:lnSpc>
                <a:spcPct val="105000"/>
              </a:lnSpc>
              <a:spcBef>
                <a:spcPts val="0"/>
              </a:spcBef>
              <a:spcAft>
                <a:spcPts val="0"/>
              </a:spcAft>
              <a:buClr>
                <a:schemeClr val="dk1"/>
              </a:buClr>
              <a:buSzPts val="1573"/>
              <a:buFont typeface="Arial"/>
              <a:buNone/>
            </a:pPr>
            <a:r>
              <a:rPr lang="en" sz="1771">
                <a:solidFill>
                  <a:schemeClr val="lt1"/>
                </a:solidFill>
                <a:latin typeface="Times"/>
                <a:ea typeface="Times"/>
                <a:cs typeface="Times"/>
                <a:sym typeface="Times"/>
              </a:rPr>
              <a:t>Guadalupe Garcia​, Mechanical Engineering, </a:t>
            </a:r>
            <a:r>
              <a:rPr i="1" lang="en" sz="1771">
                <a:solidFill>
                  <a:schemeClr val="lt1"/>
                </a:solidFill>
                <a:latin typeface="Times"/>
                <a:ea typeface="Times"/>
                <a:cs typeface="Times"/>
                <a:sym typeface="Times"/>
              </a:rPr>
              <a:t>Northeastern University</a:t>
            </a:r>
            <a:endParaRPr i="1" sz="1771">
              <a:solidFill>
                <a:schemeClr val="lt1"/>
              </a:solidFill>
              <a:latin typeface="Times"/>
              <a:ea typeface="Times"/>
              <a:cs typeface="Times"/>
              <a:sym typeface="Times"/>
            </a:endParaRPr>
          </a:p>
          <a:p>
            <a:pPr indent="0" lvl="0" marL="0" rtl="0" algn="r">
              <a:lnSpc>
                <a:spcPct val="105000"/>
              </a:lnSpc>
              <a:spcBef>
                <a:spcPts val="0"/>
              </a:spcBef>
              <a:spcAft>
                <a:spcPts val="0"/>
              </a:spcAft>
              <a:buClr>
                <a:schemeClr val="dk1"/>
              </a:buClr>
              <a:buSzPts val="1573"/>
              <a:buFont typeface="Arial"/>
              <a:buNone/>
            </a:pPr>
            <a:r>
              <a:rPr lang="en" sz="1771">
                <a:solidFill>
                  <a:schemeClr val="lt1"/>
                </a:solidFill>
                <a:latin typeface="Times"/>
                <a:ea typeface="Times"/>
                <a:cs typeface="Times"/>
                <a:sym typeface="Times"/>
              </a:rPr>
              <a:t>Sean Harrington, Mechanical Engineering, </a:t>
            </a:r>
            <a:r>
              <a:rPr i="1" lang="en" sz="1771">
                <a:solidFill>
                  <a:schemeClr val="lt1"/>
                </a:solidFill>
                <a:latin typeface="Times"/>
                <a:ea typeface="Times"/>
                <a:cs typeface="Times"/>
                <a:sym typeface="Times"/>
              </a:rPr>
              <a:t>Northeastern University</a:t>
            </a:r>
            <a:endParaRPr i="1" sz="1771" u="none" cap="none" strike="noStrike">
              <a:solidFill>
                <a:srgbClr val="FFFFFF"/>
              </a:solidFill>
              <a:latin typeface="Times"/>
              <a:ea typeface="Times"/>
              <a:cs typeface="Times"/>
              <a:sym typeface="Times"/>
            </a:endParaRPr>
          </a:p>
          <a:p>
            <a:pPr indent="0" lvl="0" marL="0" marR="0" rtl="0" algn="r">
              <a:lnSpc>
                <a:spcPct val="105000"/>
              </a:lnSpc>
              <a:spcBef>
                <a:spcPts val="0"/>
              </a:spcBef>
              <a:spcAft>
                <a:spcPts val="0"/>
              </a:spcAft>
              <a:buClr>
                <a:srgbClr val="000000"/>
              </a:buClr>
              <a:buSzPts val="1573"/>
              <a:buFont typeface="Arial"/>
              <a:buNone/>
            </a:pPr>
            <a:r>
              <a:rPr i="0" lang="en" sz="1771" u="none" cap="none" strike="noStrike">
                <a:solidFill>
                  <a:srgbClr val="FFFFFF"/>
                </a:solidFill>
                <a:latin typeface="Times"/>
                <a:ea typeface="Times"/>
                <a:cs typeface="Times"/>
                <a:sym typeface="Times"/>
              </a:rPr>
              <a:t>Professor</a:t>
            </a:r>
            <a:r>
              <a:rPr lang="en" sz="1771">
                <a:solidFill>
                  <a:srgbClr val="FFFFFF"/>
                </a:solidFill>
                <a:latin typeface="Times"/>
                <a:ea typeface="Times"/>
                <a:cs typeface="Times"/>
                <a:sym typeface="Times"/>
              </a:rPr>
              <a:t> Rouzbeh Amini</a:t>
            </a:r>
            <a:r>
              <a:rPr i="0" lang="en" sz="1771" u="none" cap="none" strike="noStrike">
                <a:solidFill>
                  <a:srgbClr val="FFFFFF"/>
                </a:solidFill>
                <a:latin typeface="Times"/>
                <a:ea typeface="Times"/>
                <a:cs typeface="Times"/>
                <a:sym typeface="Times"/>
              </a:rPr>
              <a:t>, Electrical and Computer Engineering, </a:t>
            </a:r>
            <a:r>
              <a:rPr i="1" lang="en" sz="1771" u="none" cap="none" strike="noStrike">
                <a:solidFill>
                  <a:srgbClr val="FFFFFF"/>
                </a:solidFill>
                <a:latin typeface="Times"/>
                <a:ea typeface="Times"/>
                <a:cs typeface="Times"/>
                <a:sym typeface="Times"/>
              </a:rPr>
              <a:t>Northeastern University</a:t>
            </a:r>
            <a:r>
              <a:rPr i="0" lang="en" sz="1771" u="none" cap="none" strike="noStrike">
                <a:solidFill>
                  <a:srgbClr val="FFFFFF"/>
                </a:solidFill>
                <a:latin typeface="Times"/>
                <a:ea typeface="Times"/>
                <a:cs typeface="Times"/>
                <a:sym typeface="Times"/>
              </a:rPr>
              <a:t>​</a:t>
            </a:r>
            <a:endParaRPr i="0" sz="1771" u="none" cap="none" strike="noStrike">
              <a:solidFill>
                <a:srgbClr val="FFFFFF"/>
              </a:solidFill>
              <a:latin typeface="Times"/>
              <a:ea typeface="Times"/>
              <a:cs typeface="Times"/>
              <a:sym typeface="Times"/>
            </a:endParaRPr>
          </a:p>
        </p:txBody>
      </p:sp>
      <p:cxnSp>
        <p:nvCxnSpPr>
          <p:cNvPr id="92" name="Google Shape;92;p1"/>
          <p:cNvCxnSpPr/>
          <p:nvPr/>
        </p:nvCxnSpPr>
        <p:spPr>
          <a:xfrm flipH="1" rot="10800000">
            <a:off x="-3600" y="846333"/>
            <a:ext cx="12192000" cy="8700"/>
          </a:xfrm>
          <a:prstGeom prst="straightConnector1">
            <a:avLst/>
          </a:prstGeom>
          <a:noFill/>
          <a:ln cap="flat" cmpd="sng" w="9525">
            <a:solidFill>
              <a:srgbClr val="A4804A"/>
            </a:solidFill>
            <a:prstDash val="solid"/>
            <a:round/>
            <a:headEnd len="sm" w="sm" type="none"/>
            <a:tailEnd len="sm" w="sm" type="none"/>
          </a:ln>
        </p:spPr>
      </p:cxnSp>
      <p:pic>
        <p:nvPicPr>
          <p:cNvPr id="93" name="Google Shape;93;p1"/>
          <p:cNvPicPr preferRelativeResize="0"/>
          <p:nvPr/>
        </p:nvPicPr>
        <p:blipFill rotWithShape="1">
          <a:blip r:embed="rId3">
            <a:alphaModFix/>
          </a:blip>
          <a:srcRect b="0" l="0" r="0" t="0"/>
          <a:stretch/>
        </p:blipFill>
        <p:spPr>
          <a:xfrm>
            <a:off x="3352800" y="97365"/>
            <a:ext cx="1413329" cy="663833"/>
          </a:xfrm>
          <a:prstGeom prst="rect">
            <a:avLst/>
          </a:prstGeom>
          <a:noFill/>
          <a:ln>
            <a:noFill/>
          </a:ln>
        </p:spPr>
      </p:pic>
      <p:pic>
        <p:nvPicPr>
          <p:cNvPr id="94" name="Google Shape;94;p1"/>
          <p:cNvPicPr preferRelativeResize="0"/>
          <p:nvPr/>
        </p:nvPicPr>
        <p:blipFill rotWithShape="1">
          <a:blip r:embed="rId4">
            <a:alphaModFix/>
          </a:blip>
          <a:srcRect b="0" l="0" r="0" t="0"/>
          <a:stretch/>
        </p:blipFill>
        <p:spPr>
          <a:xfrm>
            <a:off x="5678072" y="19479"/>
            <a:ext cx="826466" cy="826502"/>
          </a:xfrm>
          <a:prstGeom prst="rect">
            <a:avLst/>
          </a:prstGeom>
          <a:noFill/>
          <a:ln>
            <a:noFill/>
          </a:ln>
        </p:spPr>
      </p:pic>
      <p:pic>
        <p:nvPicPr>
          <p:cNvPr id="95" name="Google Shape;95;p1"/>
          <p:cNvPicPr preferRelativeResize="0"/>
          <p:nvPr/>
        </p:nvPicPr>
        <p:blipFill rotWithShape="1">
          <a:blip r:embed="rId5">
            <a:alphaModFix/>
          </a:blip>
          <a:srcRect b="0" l="0" r="0" t="0"/>
          <a:stretch/>
        </p:blipFill>
        <p:spPr>
          <a:xfrm>
            <a:off x="621393" y="94469"/>
            <a:ext cx="1818821" cy="677386"/>
          </a:xfrm>
          <a:prstGeom prst="rect">
            <a:avLst/>
          </a:prstGeom>
          <a:noFill/>
          <a:ln>
            <a:noFill/>
          </a:ln>
        </p:spPr>
      </p:pic>
      <p:pic>
        <p:nvPicPr>
          <p:cNvPr id="96" name="Google Shape;96;p1" title="Screenshot 2026-01-20 at 10.03.48 PM.png"/>
          <p:cNvPicPr preferRelativeResize="0"/>
          <p:nvPr/>
        </p:nvPicPr>
        <p:blipFill rotWithShape="1">
          <a:blip r:embed="rId6">
            <a:alphaModFix/>
          </a:blip>
          <a:srcRect b="0" l="9004" r="9363" t="0"/>
          <a:stretch/>
        </p:blipFill>
        <p:spPr>
          <a:xfrm>
            <a:off x="5844569" y="3460900"/>
            <a:ext cx="1077025" cy="1326326"/>
          </a:xfrm>
          <a:prstGeom prst="rect">
            <a:avLst/>
          </a:prstGeom>
          <a:noFill/>
          <a:ln>
            <a:noFill/>
          </a:ln>
        </p:spPr>
      </p:pic>
      <p:pic>
        <p:nvPicPr>
          <p:cNvPr id="97" name="Google Shape;97;p1" title="IMG_9522.JPG"/>
          <p:cNvPicPr preferRelativeResize="0"/>
          <p:nvPr/>
        </p:nvPicPr>
        <p:blipFill rotWithShape="1">
          <a:blip r:embed="rId7">
            <a:alphaModFix/>
          </a:blip>
          <a:srcRect b="53661" l="32762" r="47200" t="26300"/>
          <a:stretch/>
        </p:blipFill>
        <p:spPr>
          <a:xfrm>
            <a:off x="7177175" y="3446625"/>
            <a:ext cx="997375" cy="1326326"/>
          </a:xfrm>
          <a:prstGeom prst="rect">
            <a:avLst/>
          </a:prstGeom>
          <a:noFill/>
          <a:ln>
            <a:noFill/>
          </a:ln>
        </p:spPr>
      </p:pic>
      <p:pic>
        <p:nvPicPr>
          <p:cNvPr descr="Dr. Rouzbeh Amini" id="98" name="Google Shape;98;p1"/>
          <p:cNvPicPr preferRelativeResize="0"/>
          <p:nvPr/>
        </p:nvPicPr>
        <p:blipFill>
          <a:blip r:embed="rId8">
            <a:alphaModFix/>
          </a:blip>
          <a:stretch>
            <a:fillRect/>
          </a:stretch>
        </p:blipFill>
        <p:spPr>
          <a:xfrm>
            <a:off x="10831559" y="3452900"/>
            <a:ext cx="997375" cy="1329833"/>
          </a:xfrm>
          <a:prstGeom prst="rect">
            <a:avLst/>
          </a:prstGeom>
          <a:noFill/>
          <a:ln>
            <a:noFill/>
          </a:ln>
        </p:spPr>
      </p:pic>
      <p:pic>
        <p:nvPicPr>
          <p:cNvPr descr="Sean Harrington" id="99" name="Google Shape;99;p1"/>
          <p:cNvPicPr preferRelativeResize="0"/>
          <p:nvPr/>
        </p:nvPicPr>
        <p:blipFill>
          <a:blip r:embed="rId9">
            <a:alphaModFix/>
          </a:blip>
          <a:stretch>
            <a:fillRect/>
          </a:stretch>
        </p:blipFill>
        <p:spPr>
          <a:xfrm>
            <a:off x="9659256" y="3452900"/>
            <a:ext cx="997375" cy="1329850"/>
          </a:xfrm>
          <a:prstGeom prst="rect">
            <a:avLst/>
          </a:prstGeom>
          <a:noFill/>
          <a:ln>
            <a:noFill/>
          </a:ln>
        </p:spPr>
      </p:pic>
      <p:pic>
        <p:nvPicPr>
          <p:cNvPr id="100" name="Google Shape;100;p1"/>
          <p:cNvPicPr preferRelativeResize="0"/>
          <p:nvPr/>
        </p:nvPicPr>
        <p:blipFill>
          <a:blip r:embed="rId10">
            <a:alphaModFix/>
          </a:blip>
          <a:stretch>
            <a:fillRect/>
          </a:stretch>
        </p:blipFill>
        <p:spPr>
          <a:xfrm>
            <a:off x="8442024" y="3459149"/>
            <a:ext cx="997375" cy="1329815"/>
          </a:xfrm>
          <a:prstGeom prst="rect">
            <a:avLst/>
          </a:prstGeom>
          <a:noFill/>
          <a:ln>
            <a:noFill/>
          </a:ln>
        </p:spPr>
      </p:pic>
      <p:pic>
        <p:nvPicPr>
          <p:cNvPr id="101" name="Google Shape;101;p1"/>
          <p:cNvPicPr preferRelativeResize="0"/>
          <p:nvPr/>
        </p:nvPicPr>
        <p:blipFill>
          <a:blip r:embed="rId11">
            <a:alphaModFix/>
          </a:blip>
          <a:stretch>
            <a:fillRect/>
          </a:stretch>
        </p:blipFill>
        <p:spPr>
          <a:xfrm>
            <a:off x="7617338" y="65249"/>
            <a:ext cx="2878624" cy="728075"/>
          </a:xfrm>
          <a:prstGeom prst="rect">
            <a:avLst/>
          </a:prstGeom>
          <a:noFill/>
          <a:ln>
            <a:noFill/>
          </a:ln>
        </p:spPr>
      </p:pic>
      <p:sp>
        <p:nvSpPr>
          <p:cNvPr id="102" name="Google Shape;102;p1"/>
          <p:cNvSpPr txBox="1"/>
          <p:nvPr/>
        </p:nvSpPr>
        <p:spPr>
          <a:xfrm>
            <a:off x="184425" y="2845725"/>
            <a:ext cx="9892200" cy="531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250">
                <a:solidFill>
                  <a:schemeClr val="dk1"/>
                </a:solidFill>
                <a:latin typeface="Times"/>
                <a:ea typeface="Times"/>
                <a:cs typeface="Times"/>
                <a:sym typeface="Times"/>
              </a:rPr>
              <a:t>Soft Tissue Biomechanics Research Laboratory</a:t>
            </a:r>
            <a:endParaRPr sz="1200">
              <a:solidFill>
                <a:schemeClr val="dk1"/>
              </a:solidFill>
              <a:latin typeface="Times"/>
              <a:ea typeface="Times"/>
              <a:cs typeface="Times"/>
              <a:sym typeface="Time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g3f5881c40b2_0_14"/>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81" name="Google Shape;281;g3f5881c40b2_0_14"/>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82" name="Google Shape;282;g3f5881c40b2_0_14"/>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283" name="Google Shape;283;g3f5881c40b2_0_14"/>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84" name="Google Shape;284;g3f5881c40b2_0_14"/>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a:t>
            </a:r>
            <a:r>
              <a:rPr lang="en" sz="900">
                <a:latin typeface="Times"/>
                <a:ea typeface="Times"/>
                <a:cs typeface="Times"/>
                <a:sym typeface="Times"/>
              </a:rPr>
              <a:t>10</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285" name="Google Shape;285;g3f5881c40b2_0_14"/>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286" name="Google Shape;286;g3f5881c40b2_0_14"/>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Results</a:t>
            </a:r>
            <a:endParaRPr b="0" i="0" sz="3000" u="none" cap="none" strike="noStrike">
              <a:solidFill>
                <a:srgbClr val="000000"/>
              </a:solidFill>
              <a:latin typeface="Times"/>
              <a:ea typeface="Times"/>
              <a:cs typeface="Times"/>
              <a:sym typeface="Times"/>
            </a:endParaRPr>
          </a:p>
        </p:txBody>
      </p:sp>
      <p:pic>
        <p:nvPicPr>
          <p:cNvPr id="287" name="Google Shape;287;g3f5881c40b2_0_14" title="Untitled - July 27, 2026 at 18.22.33.png"/>
          <p:cNvPicPr preferRelativeResize="0"/>
          <p:nvPr/>
        </p:nvPicPr>
        <p:blipFill>
          <a:blip r:embed="rId5">
            <a:alphaModFix/>
          </a:blip>
          <a:stretch>
            <a:fillRect/>
          </a:stretch>
        </p:blipFill>
        <p:spPr>
          <a:xfrm>
            <a:off x="255000" y="1892974"/>
            <a:ext cx="11406024" cy="3698050"/>
          </a:xfrm>
          <a:prstGeom prst="rect">
            <a:avLst/>
          </a:prstGeom>
          <a:noFill/>
          <a:ln>
            <a:noFill/>
          </a:ln>
        </p:spPr>
      </p:pic>
      <p:sp>
        <p:nvSpPr>
          <p:cNvPr id="288" name="Google Shape;288;g3f5881c40b2_0_14"/>
          <p:cNvSpPr txBox="1"/>
          <p:nvPr/>
        </p:nvSpPr>
        <p:spPr>
          <a:xfrm>
            <a:off x="255000" y="5517075"/>
            <a:ext cx="115056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dk1"/>
                </a:solidFill>
                <a:latin typeface="Times"/>
                <a:ea typeface="Times"/>
                <a:cs typeface="Times"/>
                <a:sym typeface="Times"/>
              </a:rPr>
              <a:t>Figure 5.</a:t>
            </a:r>
            <a:r>
              <a:rPr lang="en" sz="900">
                <a:solidFill>
                  <a:schemeClr val="dk1"/>
                </a:solidFill>
                <a:latin typeface="Times"/>
                <a:ea typeface="Times"/>
                <a:cs typeface="Times"/>
                <a:sym typeface="Times"/>
              </a:rPr>
              <a:t> Three bar-charts which show the strain of test samples at different conditions and stress values: chart on the left, male samples; middle chart, female samples; and chart to the right, both female and male samples.</a:t>
            </a:r>
            <a:endParaRPr sz="900">
              <a:solidFill>
                <a:schemeClr val="dk1"/>
              </a:solidFill>
              <a:latin typeface="Times"/>
              <a:ea typeface="Times"/>
              <a:cs typeface="Times"/>
              <a:sym typeface="Times"/>
            </a:endParaRPr>
          </a:p>
        </p:txBody>
      </p:sp>
      <p:sp>
        <p:nvSpPr>
          <p:cNvPr id="289" name="Google Shape;289;g3f5881c40b2_0_14"/>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g3f5d2af73a5_1_5"/>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95" name="Google Shape;295;g3f5d2af73a5_1_5"/>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96" name="Google Shape;296;g3f5d2af73a5_1_5"/>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297" name="Google Shape;297;g3f5d2af73a5_1_5"/>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98" name="Google Shape;298;g3f5d2af73a5_1_5"/>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1</a:t>
            </a:r>
            <a:r>
              <a:rPr lang="en" sz="900">
                <a:latin typeface="Times"/>
                <a:ea typeface="Times"/>
                <a:cs typeface="Times"/>
                <a:sym typeface="Times"/>
              </a:rPr>
              <a:t>1</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299" name="Google Shape;299;g3f5d2af73a5_1_5"/>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300" name="Google Shape;300;g3f5d2af73a5_1_5"/>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Results</a:t>
            </a:r>
            <a:endParaRPr b="0" i="0" sz="3000" u="none" cap="none" strike="noStrike">
              <a:solidFill>
                <a:srgbClr val="000000"/>
              </a:solidFill>
              <a:latin typeface="Times"/>
              <a:ea typeface="Times"/>
              <a:cs typeface="Times"/>
              <a:sym typeface="Times"/>
            </a:endParaRPr>
          </a:p>
        </p:txBody>
      </p:sp>
      <p:pic>
        <p:nvPicPr>
          <p:cNvPr id="301" name="Google Shape;301;g3f5d2af73a5_1_5" title="Untitled - July 27, 2026 at 18.55.14.png"/>
          <p:cNvPicPr preferRelativeResize="0"/>
          <p:nvPr/>
        </p:nvPicPr>
        <p:blipFill>
          <a:blip r:embed="rId5">
            <a:alphaModFix/>
          </a:blip>
          <a:stretch>
            <a:fillRect/>
          </a:stretch>
        </p:blipFill>
        <p:spPr>
          <a:xfrm>
            <a:off x="437392" y="1468112"/>
            <a:ext cx="10896681" cy="4581088"/>
          </a:xfrm>
          <a:prstGeom prst="rect">
            <a:avLst/>
          </a:prstGeom>
          <a:noFill/>
          <a:ln>
            <a:noFill/>
          </a:ln>
        </p:spPr>
      </p:pic>
      <p:sp>
        <p:nvSpPr>
          <p:cNvPr id="302" name="Google Shape;302;g3f5d2af73a5_1_5"/>
          <p:cNvSpPr txBox="1"/>
          <p:nvPr/>
        </p:nvSpPr>
        <p:spPr>
          <a:xfrm>
            <a:off x="437450" y="5961100"/>
            <a:ext cx="10985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dk1"/>
                </a:solidFill>
                <a:latin typeface="Times"/>
                <a:ea typeface="Times"/>
                <a:cs typeface="Times"/>
                <a:sym typeface="Times"/>
              </a:rPr>
              <a:t>Figure 6.</a:t>
            </a:r>
            <a:r>
              <a:rPr lang="en" sz="900">
                <a:solidFill>
                  <a:schemeClr val="dk1"/>
                </a:solidFill>
                <a:latin typeface="Times"/>
                <a:ea typeface="Times"/>
                <a:cs typeface="Times"/>
                <a:sym typeface="Times"/>
              </a:rPr>
              <a:t> Chart A and B show data of the mechanical properties of the tissue when fresh and frozen: chart A depicts the green strain of Axial and Circumferential axis and chart B compares the stiffness of the axes when they were fresh and frozen. </a:t>
            </a:r>
            <a:endParaRPr sz="900">
              <a:solidFill>
                <a:schemeClr val="dk1"/>
              </a:solidFill>
              <a:latin typeface="Times"/>
              <a:ea typeface="Times"/>
              <a:cs typeface="Times"/>
              <a:sym typeface="Times"/>
            </a:endParaRPr>
          </a:p>
        </p:txBody>
      </p:sp>
      <p:sp>
        <p:nvSpPr>
          <p:cNvPr id="303" name="Google Shape;303;g3f5d2af73a5_1_5"/>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g3f5d8cfa359_0_94"/>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09" name="Google Shape;309;g3f5d8cfa359_0_94"/>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10" name="Google Shape;310;g3f5d8cfa359_0_94"/>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311" name="Google Shape;311;g3f5d8cfa359_0_94"/>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12" name="Google Shape;312;g3f5d8cfa359_0_94"/>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1</a:t>
            </a:r>
            <a:r>
              <a:rPr lang="en" sz="900">
                <a:latin typeface="Times"/>
                <a:ea typeface="Times"/>
                <a:cs typeface="Times"/>
                <a:sym typeface="Times"/>
              </a:rPr>
              <a:t>2</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1400" u="none" cap="none" strike="noStrike">
              <a:solidFill>
                <a:srgbClr val="000000"/>
              </a:solidFill>
              <a:latin typeface="Times"/>
              <a:ea typeface="Times"/>
              <a:cs typeface="Times"/>
              <a:sym typeface="Times"/>
            </a:endParaRPr>
          </a:p>
        </p:txBody>
      </p:sp>
      <p:pic>
        <p:nvPicPr>
          <p:cNvPr id="313" name="Google Shape;313;g3f5d8cfa359_0_94"/>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314" name="Google Shape;314;g3f5d8cfa359_0_94"/>
          <p:cNvSpPr txBox="1"/>
          <p:nvPr/>
        </p:nvSpPr>
        <p:spPr>
          <a:xfrm>
            <a:off x="2413650" y="756308"/>
            <a:ext cx="75171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i="0" lang="en" sz="3000" u="none" cap="none" strike="noStrike">
                <a:solidFill>
                  <a:srgbClr val="000000"/>
                </a:solidFill>
                <a:latin typeface="Times"/>
                <a:ea typeface="Times"/>
                <a:cs typeface="Times"/>
                <a:sym typeface="Times"/>
              </a:rPr>
              <a:t>Conclusion and Next Steps</a:t>
            </a:r>
            <a:endParaRPr b="1" i="0" sz="3000" u="none" cap="none" strike="noStrike">
              <a:solidFill>
                <a:srgbClr val="000000"/>
              </a:solidFill>
              <a:latin typeface="Times"/>
              <a:ea typeface="Times"/>
              <a:cs typeface="Times"/>
              <a:sym typeface="Times"/>
            </a:endParaRPr>
          </a:p>
        </p:txBody>
      </p:sp>
      <p:sp>
        <p:nvSpPr>
          <p:cNvPr id="315" name="Google Shape;315;g3f5d8cfa359_0_94"/>
          <p:cNvSpPr txBox="1"/>
          <p:nvPr/>
        </p:nvSpPr>
        <p:spPr>
          <a:xfrm>
            <a:off x="123025" y="1259800"/>
            <a:ext cx="11847600" cy="4952100"/>
          </a:xfrm>
          <a:prstGeom prst="rect">
            <a:avLst/>
          </a:prstGeom>
          <a:noFill/>
          <a:ln>
            <a:noFill/>
          </a:ln>
        </p:spPr>
        <p:txBody>
          <a:bodyPr anchorCtr="0" anchor="t" bIns="121900" lIns="121900" spcFirstLastPara="1" rIns="121900" wrap="square" tIns="121900">
            <a:noAutofit/>
          </a:bodyPr>
          <a:lstStyle/>
          <a:p>
            <a:pPr indent="0" lvl="0" marL="0" marR="0" rtl="0" algn="just">
              <a:lnSpc>
                <a:spcPct val="100000"/>
              </a:lnSpc>
              <a:spcBef>
                <a:spcPts val="0"/>
              </a:spcBef>
              <a:spcAft>
                <a:spcPts val="0"/>
              </a:spcAft>
              <a:buClr>
                <a:srgbClr val="000000"/>
              </a:buClr>
              <a:buSzPts val="2400"/>
              <a:buFont typeface="Arial"/>
              <a:buNone/>
            </a:pPr>
            <a:r>
              <a:rPr b="1" lang="en" sz="2400">
                <a:latin typeface="Times"/>
                <a:ea typeface="Times"/>
                <a:cs typeface="Times"/>
                <a:sym typeface="Times"/>
              </a:rPr>
              <a:t>Conclusion</a:t>
            </a:r>
            <a:endParaRPr b="1" sz="2400">
              <a:latin typeface="Times"/>
              <a:ea typeface="Times"/>
              <a:cs typeface="Times"/>
              <a:sym typeface="Times"/>
            </a:endParaRPr>
          </a:p>
          <a:p>
            <a:pPr indent="0" lvl="0" marL="0" marR="0" rtl="0" algn="just">
              <a:lnSpc>
                <a:spcPct val="100000"/>
              </a:lnSpc>
              <a:spcBef>
                <a:spcPts val="0"/>
              </a:spcBef>
              <a:spcAft>
                <a:spcPts val="0"/>
              </a:spcAft>
              <a:buClr>
                <a:srgbClr val="000000"/>
              </a:buClr>
              <a:buSzPts val="2400"/>
              <a:buFont typeface="Arial"/>
              <a:buNone/>
            </a:pPr>
            <a:r>
              <a:t/>
            </a:r>
            <a:endParaRPr b="1" sz="2400">
              <a:latin typeface="Times"/>
              <a:ea typeface="Times"/>
              <a:cs typeface="Times"/>
              <a:sym typeface="Times"/>
            </a:endParaRPr>
          </a:p>
          <a:p>
            <a:pPr indent="-381000" lvl="0" marL="457200" rtl="0" algn="just">
              <a:spcBef>
                <a:spcPts val="0"/>
              </a:spcBef>
              <a:spcAft>
                <a:spcPts val="0"/>
              </a:spcAft>
              <a:buSzPts val="2400"/>
              <a:buFont typeface="Times"/>
              <a:buChar char="●"/>
            </a:pPr>
            <a:r>
              <a:rPr lang="en" sz="2400">
                <a:solidFill>
                  <a:schemeClr val="dk1"/>
                </a:solidFill>
                <a:latin typeface="Times New Roman"/>
                <a:ea typeface="Times New Roman"/>
                <a:cs typeface="Times New Roman"/>
                <a:sym typeface="Times New Roman"/>
              </a:rPr>
              <a:t>Short-term freezing at -80°C did not significantly change the mechanical behavior of descending thoracic aortic tissue</a:t>
            </a:r>
            <a:endParaRPr sz="24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81000" lvl="0" marL="457200" rtl="0" algn="just">
              <a:spcBef>
                <a:spcPts val="0"/>
              </a:spcBef>
              <a:spcAft>
                <a:spcPts val="0"/>
              </a:spcAft>
              <a:buSzPts val="2400"/>
              <a:buFont typeface="Times"/>
              <a:buChar char="●"/>
            </a:pPr>
            <a:r>
              <a:rPr lang="en" sz="2400">
                <a:solidFill>
                  <a:schemeClr val="dk1"/>
                </a:solidFill>
                <a:latin typeface="Times New Roman"/>
                <a:ea typeface="Times New Roman"/>
                <a:cs typeface="Times New Roman"/>
                <a:sym typeface="Times New Roman"/>
              </a:rPr>
              <a:t>Data found negligible difference between green strain and stiffness of fresh vs frozen samples</a:t>
            </a:r>
            <a:endParaRPr sz="24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81000" lvl="0" marL="457200" marR="0" rtl="0" algn="just">
              <a:lnSpc>
                <a:spcPct val="100000"/>
              </a:lnSpc>
              <a:spcBef>
                <a:spcPts val="0"/>
              </a:spcBef>
              <a:spcAft>
                <a:spcPts val="0"/>
              </a:spcAft>
              <a:buSzPts val="2400"/>
              <a:buFont typeface="Times"/>
              <a:buChar char="●"/>
            </a:pPr>
            <a:r>
              <a:rPr lang="en" sz="2400">
                <a:latin typeface="Times"/>
                <a:ea typeface="Times"/>
                <a:cs typeface="Times"/>
                <a:sym typeface="Times"/>
              </a:rPr>
              <a:t>This suggests frozen sample may be viable for future testing when fresh tissue is unavailable </a:t>
            </a:r>
            <a:endParaRPr sz="2400">
              <a:latin typeface="Times"/>
              <a:ea typeface="Times"/>
              <a:cs typeface="Times"/>
              <a:sym typeface="Times"/>
            </a:endParaRPr>
          </a:p>
          <a:p>
            <a:pPr indent="0" lvl="0" marL="0" marR="0" rtl="0" algn="just">
              <a:lnSpc>
                <a:spcPct val="100000"/>
              </a:lnSpc>
              <a:spcBef>
                <a:spcPts val="0"/>
              </a:spcBef>
              <a:spcAft>
                <a:spcPts val="0"/>
              </a:spcAft>
              <a:buNone/>
            </a:pPr>
            <a:r>
              <a:t/>
            </a:r>
            <a:endParaRPr sz="2400">
              <a:latin typeface="Times"/>
              <a:ea typeface="Times"/>
              <a:cs typeface="Times"/>
              <a:sym typeface="Times"/>
            </a:endParaRPr>
          </a:p>
          <a:p>
            <a:pPr indent="-381000" lvl="0" marL="457200" marR="0" rtl="0" algn="just">
              <a:lnSpc>
                <a:spcPct val="100000"/>
              </a:lnSpc>
              <a:spcBef>
                <a:spcPts val="0"/>
              </a:spcBef>
              <a:spcAft>
                <a:spcPts val="0"/>
              </a:spcAft>
              <a:buSzPts val="2400"/>
              <a:buFont typeface="Times"/>
              <a:buChar char="●"/>
            </a:pPr>
            <a:r>
              <a:rPr lang="en" sz="2400">
                <a:latin typeface="Times"/>
                <a:ea typeface="Times"/>
                <a:cs typeface="Times"/>
                <a:sym typeface="Times"/>
              </a:rPr>
              <a:t>Some variation found possibly suggesting greater strain in frozen tissue for female samples</a:t>
            </a:r>
            <a:endParaRPr sz="2400">
              <a:latin typeface="Times"/>
              <a:ea typeface="Times"/>
              <a:cs typeface="Times"/>
              <a:sym typeface="Times"/>
            </a:endParaRPr>
          </a:p>
          <a:p>
            <a:pPr indent="0" lvl="0" marL="0" marR="0" rtl="0" algn="just">
              <a:lnSpc>
                <a:spcPct val="100000"/>
              </a:lnSpc>
              <a:spcBef>
                <a:spcPts val="0"/>
              </a:spcBef>
              <a:spcAft>
                <a:spcPts val="0"/>
              </a:spcAft>
              <a:buNone/>
            </a:pPr>
            <a:r>
              <a:t/>
            </a:r>
            <a:endParaRPr sz="2000">
              <a:highlight>
                <a:schemeClr val="lt1"/>
              </a:highlight>
              <a:latin typeface="Times"/>
              <a:ea typeface="Times"/>
              <a:cs typeface="Times"/>
              <a:sym typeface="Times"/>
            </a:endParaRPr>
          </a:p>
        </p:txBody>
      </p:sp>
      <p:sp>
        <p:nvSpPr>
          <p:cNvPr id="316" name="Google Shape;316;g3f5d8cfa359_0_94"/>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4"/>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22" name="Google Shape;322;p14"/>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23" name="Google Shape;323;p14"/>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324" name="Google Shape;324;p14"/>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25" name="Google Shape;325;p14"/>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1</a:t>
            </a:r>
            <a:r>
              <a:rPr lang="en" sz="900">
                <a:latin typeface="Times"/>
                <a:ea typeface="Times"/>
                <a:cs typeface="Times"/>
                <a:sym typeface="Times"/>
              </a:rPr>
              <a:t>3</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1400" u="none" cap="none" strike="noStrike">
              <a:solidFill>
                <a:srgbClr val="000000"/>
              </a:solidFill>
              <a:latin typeface="Times"/>
              <a:ea typeface="Times"/>
              <a:cs typeface="Times"/>
              <a:sym typeface="Times"/>
            </a:endParaRPr>
          </a:p>
        </p:txBody>
      </p:sp>
      <p:pic>
        <p:nvPicPr>
          <p:cNvPr id="326" name="Google Shape;326;p14"/>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327" name="Google Shape;327;p14"/>
          <p:cNvSpPr txBox="1"/>
          <p:nvPr/>
        </p:nvSpPr>
        <p:spPr>
          <a:xfrm>
            <a:off x="2413650" y="756308"/>
            <a:ext cx="75171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i="0" lang="en" sz="3000" u="none" cap="none" strike="noStrike">
                <a:solidFill>
                  <a:srgbClr val="000000"/>
                </a:solidFill>
                <a:latin typeface="Times"/>
                <a:ea typeface="Times"/>
                <a:cs typeface="Times"/>
                <a:sym typeface="Times"/>
              </a:rPr>
              <a:t>Next Steps</a:t>
            </a:r>
            <a:endParaRPr b="1" i="0" sz="3000" u="none" cap="none" strike="noStrike">
              <a:solidFill>
                <a:srgbClr val="000000"/>
              </a:solidFill>
              <a:latin typeface="Times"/>
              <a:ea typeface="Times"/>
              <a:cs typeface="Times"/>
              <a:sym typeface="Times"/>
            </a:endParaRPr>
          </a:p>
        </p:txBody>
      </p:sp>
      <p:sp>
        <p:nvSpPr>
          <p:cNvPr id="328" name="Google Shape;328;p14"/>
          <p:cNvSpPr txBox="1"/>
          <p:nvPr/>
        </p:nvSpPr>
        <p:spPr>
          <a:xfrm>
            <a:off x="92545" y="1347440"/>
            <a:ext cx="8302800" cy="4234800"/>
          </a:xfrm>
          <a:prstGeom prst="rect">
            <a:avLst/>
          </a:prstGeom>
          <a:noFill/>
          <a:ln>
            <a:noFill/>
          </a:ln>
        </p:spPr>
        <p:txBody>
          <a:bodyPr anchorCtr="0" anchor="t" bIns="121900" lIns="121900" spcFirstLastPara="1" rIns="121900" wrap="square" tIns="121900">
            <a:noAutofit/>
          </a:bodyPr>
          <a:lstStyle/>
          <a:p>
            <a:pPr indent="0" lvl="0" marL="0" marR="0" rtl="0" algn="just">
              <a:lnSpc>
                <a:spcPct val="100000"/>
              </a:lnSpc>
              <a:spcBef>
                <a:spcPts val="0"/>
              </a:spcBef>
              <a:spcAft>
                <a:spcPts val="0"/>
              </a:spcAft>
              <a:buClr>
                <a:srgbClr val="000000"/>
              </a:buClr>
              <a:buSzPts val="2400"/>
              <a:buFont typeface="Arial"/>
              <a:buNone/>
            </a:pPr>
            <a:r>
              <a:t/>
            </a:r>
            <a:endParaRPr b="1" sz="2400">
              <a:highlight>
                <a:schemeClr val="lt1"/>
              </a:highlight>
              <a:latin typeface="Times"/>
              <a:ea typeface="Times"/>
              <a:cs typeface="Times"/>
              <a:sym typeface="Times"/>
            </a:endParaRPr>
          </a:p>
          <a:p>
            <a:pPr indent="-381000" lvl="0" marL="457200" marR="0" rtl="0" algn="just">
              <a:lnSpc>
                <a:spcPct val="100000"/>
              </a:lnSpc>
              <a:spcBef>
                <a:spcPts val="0"/>
              </a:spcBef>
              <a:spcAft>
                <a:spcPts val="0"/>
              </a:spcAft>
              <a:buClr>
                <a:srgbClr val="000000"/>
              </a:buClr>
              <a:buSzPts val="2400"/>
              <a:buFont typeface="Times"/>
              <a:buChar char="●"/>
            </a:pPr>
            <a:r>
              <a:rPr lang="en" sz="2400">
                <a:highlight>
                  <a:schemeClr val="lt1"/>
                </a:highlight>
                <a:latin typeface="Times"/>
                <a:ea typeface="Times"/>
                <a:cs typeface="Times"/>
                <a:sym typeface="Times"/>
              </a:rPr>
              <a:t>Testing the ascending thoracic aorta versus only the descending thoracic aorta </a:t>
            </a:r>
            <a:endParaRPr sz="2400">
              <a:highlight>
                <a:schemeClr val="lt1"/>
              </a:highlight>
              <a:latin typeface="Times"/>
              <a:ea typeface="Times"/>
              <a:cs typeface="Times"/>
              <a:sym typeface="Times"/>
            </a:endParaRPr>
          </a:p>
          <a:p>
            <a:pPr indent="0" lvl="0" marL="0" marR="0" rtl="0" algn="just">
              <a:lnSpc>
                <a:spcPct val="100000"/>
              </a:lnSpc>
              <a:spcBef>
                <a:spcPts val="0"/>
              </a:spcBef>
              <a:spcAft>
                <a:spcPts val="0"/>
              </a:spcAft>
              <a:buNone/>
            </a:pPr>
            <a:r>
              <a:t/>
            </a:r>
            <a:endParaRPr sz="2400">
              <a:highlight>
                <a:schemeClr val="lt1"/>
              </a:highlight>
              <a:latin typeface="Times"/>
              <a:ea typeface="Times"/>
              <a:cs typeface="Times"/>
              <a:sym typeface="Times"/>
            </a:endParaRPr>
          </a:p>
          <a:p>
            <a:pPr indent="-381000" lvl="0" marL="457200" marR="0" rtl="0" algn="just">
              <a:lnSpc>
                <a:spcPct val="100000"/>
              </a:lnSpc>
              <a:spcBef>
                <a:spcPts val="0"/>
              </a:spcBef>
              <a:spcAft>
                <a:spcPts val="0"/>
              </a:spcAft>
              <a:buSzPts val="2400"/>
              <a:buFont typeface="Times"/>
              <a:buChar char="●"/>
            </a:pPr>
            <a:r>
              <a:rPr lang="en" sz="2400">
                <a:highlight>
                  <a:schemeClr val="lt1"/>
                </a:highlight>
                <a:latin typeface="Times"/>
                <a:ea typeface="Times"/>
                <a:cs typeface="Times"/>
                <a:sym typeface="Times"/>
              </a:rPr>
              <a:t>Testing whether longer term storage has a similar effect in comparison</a:t>
            </a:r>
            <a:endParaRPr sz="2400">
              <a:highlight>
                <a:schemeClr val="lt1"/>
              </a:highlight>
              <a:latin typeface="Times"/>
              <a:ea typeface="Times"/>
              <a:cs typeface="Times"/>
              <a:sym typeface="Times"/>
            </a:endParaRPr>
          </a:p>
          <a:p>
            <a:pPr indent="0" lvl="0" marL="0" marR="0" rtl="0" algn="just">
              <a:lnSpc>
                <a:spcPct val="100000"/>
              </a:lnSpc>
              <a:spcBef>
                <a:spcPts val="0"/>
              </a:spcBef>
              <a:spcAft>
                <a:spcPts val="0"/>
              </a:spcAft>
              <a:buNone/>
            </a:pPr>
            <a:r>
              <a:t/>
            </a:r>
            <a:endParaRPr sz="2400">
              <a:highlight>
                <a:schemeClr val="lt1"/>
              </a:highlight>
              <a:latin typeface="Times"/>
              <a:ea typeface="Times"/>
              <a:cs typeface="Times"/>
              <a:sym typeface="Times"/>
            </a:endParaRPr>
          </a:p>
          <a:p>
            <a:pPr indent="-381000" lvl="0" marL="457200" marR="0" rtl="0" algn="just">
              <a:lnSpc>
                <a:spcPct val="100000"/>
              </a:lnSpc>
              <a:spcBef>
                <a:spcPts val="0"/>
              </a:spcBef>
              <a:spcAft>
                <a:spcPts val="0"/>
              </a:spcAft>
              <a:buSzPts val="2400"/>
              <a:buFont typeface="Times"/>
              <a:buChar char="●"/>
            </a:pPr>
            <a:r>
              <a:rPr lang="en" sz="2400">
                <a:highlight>
                  <a:schemeClr val="lt1"/>
                </a:highlight>
                <a:latin typeface="Times"/>
                <a:ea typeface="Times"/>
                <a:cs typeface="Times"/>
                <a:sym typeface="Times"/>
              </a:rPr>
              <a:t>Testing with a larger sample size to conclude if specific detail variation occurs. </a:t>
            </a:r>
            <a:endParaRPr sz="2400">
              <a:highlight>
                <a:schemeClr val="lt1"/>
              </a:highlight>
              <a:latin typeface="Times"/>
              <a:ea typeface="Times"/>
              <a:cs typeface="Times"/>
              <a:sym typeface="Times"/>
            </a:endParaRPr>
          </a:p>
          <a:p>
            <a:pPr indent="0" lvl="0" marL="0" marR="0" rtl="0" algn="just">
              <a:lnSpc>
                <a:spcPct val="100000"/>
              </a:lnSpc>
              <a:spcBef>
                <a:spcPts val="0"/>
              </a:spcBef>
              <a:spcAft>
                <a:spcPts val="0"/>
              </a:spcAft>
              <a:buNone/>
            </a:pPr>
            <a:r>
              <a:t/>
            </a:r>
            <a:endParaRPr sz="2400">
              <a:highlight>
                <a:schemeClr val="lt1"/>
              </a:highlight>
              <a:latin typeface="Times"/>
              <a:ea typeface="Times"/>
              <a:cs typeface="Times"/>
              <a:sym typeface="Times"/>
            </a:endParaRPr>
          </a:p>
          <a:p>
            <a:pPr indent="-381000" lvl="1" marL="914400" marR="0" rtl="0" algn="just">
              <a:lnSpc>
                <a:spcPct val="100000"/>
              </a:lnSpc>
              <a:spcBef>
                <a:spcPts val="0"/>
              </a:spcBef>
              <a:spcAft>
                <a:spcPts val="0"/>
              </a:spcAft>
              <a:buSzPts val="2400"/>
              <a:buFont typeface="Times"/>
              <a:buChar char="○"/>
            </a:pPr>
            <a:r>
              <a:rPr lang="en" sz="2400">
                <a:highlight>
                  <a:schemeClr val="lt1"/>
                </a:highlight>
                <a:latin typeface="Times"/>
                <a:ea typeface="Times"/>
                <a:cs typeface="Times"/>
                <a:sym typeface="Times"/>
              </a:rPr>
              <a:t>We saw variation that may suggest that there is great strain in female samples post cryopreservation </a:t>
            </a:r>
            <a:endParaRPr sz="2400">
              <a:highlight>
                <a:schemeClr val="lt1"/>
              </a:highlight>
              <a:latin typeface="Times"/>
              <a:ea typeface="Times"/>
              <a:cs typeface="Times"/>
              <a:sym typeface="Times"/>
            </a:endParaRPr>
          </a:p>
          <a:p>
            <a:pPr indent="0" lvl="0" marL="0" marR="0" rtl="0" algn="just">
              <a:lnSpc>
                <a:spcPct val="100000"/>
              </a:lnSpc>
              <a:spcBef>
                <a:spcPts val="0"/>
              </a:spcBef>
              <a:spcAft>
                <a:spcPts val="0"/>
              </a:spcAft>
              <a:buNone/>
            </a:pPr>
            <a:r>
              <a:t/>
            </a:r>
            <a:endParaRPr sz="2200">
              <a:highlight>
                <a:schemeClr val="lt1"/>
              </a:highlight>
              <a:latin typeface="Times"/>
              <a:ea typeface="Times"/>
              <a:cs typeface="Times"/>
              <a:sym typeface="Times"/>
            </a:endParaRPr>
          </a:p>
        </p:txBody>
      </p:sp>
      <p:sp>
        <p:nvSpPr>
          <p:cNvPr id="329" name="Google Shape;329;p14"/>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pic>
        <p:nvPicPr>
          <p:cNvPr id="330" name="Google Shape;330;p14" title="Untitled - July 27, 2026 at 18.22.33.png"/>
          <p:cNvPicPr preferRelativeResize="0"/>
          <p:nvPr/>
        </p:nvPicPr>
        <p:blipFill rotWithShape="1">
          <a:blip r:embed="rId5">
            <a:alphaModFix/>
          </a:blip>
          <a:srcRect b="8551" l="35987" r="34058" t="0"/>
          <a:stretch/>
        </p:blipFill>
        <p:spPr>
          <a:xfrm>
            <a:off x="8554125" y="1515287"/>
            <a:ext cx="3416576" cy="3381900"/>
          </a:xfrm>
          <a:prstGeom prst="rect">
            <a:avLst/>
          </a:prstGeom>
          <a:noFill/>
          <a:ln>
            <a:noFill/>
          </a:ln>
        </p:spPr>
      </p:pic>
      <p:pic>
        <p:nvPicPr>
          <p:cNvPr id="331" name="Google Shape;331;p14" title="Untitled - July 27, 2026 at 18.22.33.png"/>
          <p:cNvPicPr preferRelativeResize="0"/>
          <p:nvPr/>
        </p:nvPicPr>
        <p:blipFill rotWithShape="1">
          <a:blip r:embed="rId5">
            <a:alphaModFix/>
          </a:blip>
          <a:srcRect b="0" l="24656" r="55375" t="90753"/>
          <a:stretch/>
        </p:blipFill>
        <p:spPr>
          <a:xfrm>
            <a:off x="9123563" y="4710828"/>
            <a:ext cx="2277699" cy="341975"/>
          </a:xfrm>
          <a:prstGeom prst="rect">
            <a:avLst/>
          </a:prstGeom>
          <a:noFill/>
          <a:ln>
            <a:noFill/>
          </a:ln>
        </p:spPr>
      </p:pic>
      <p:pic>
        <p:nvPicPr>
          <p:cNvPr id="332" name="Google Shape;332;p14" title="Untitled - July 27, 2026 at 18.22.33.png"/>
          <p:cNvPicPr preferRelativeResize="0"/>
          <p:nvPr/>
        </p:nvPicPr>
        <p:blipFill rotWithShape="1">
          <a:blip r:embed="rId5">
            <a:alphaModFix/>
          </a:blip>
          <a:srcRect b="-3363" l="45727" r="25478" t="89969"/>
          <a:stretch/>
        </p:blipFill>
        <p:spPr>
          <a:xfrm>
            <a:off x="8620225" y="4936076"/>
            <a:ext cx="3284372" cy="495299"/>
          </a:xfrm>
          <a:prstGeom prst="rect">
            <a:avLst/>
          </a:prstGeom>
          <a:noFill/>
          <a:ln>
            <a:noFill/>
          </a:ln>
        </p:spPr>
      </p:pic>
      <p:sp>
        <p:nvSpPr>
          <p:cNvPr id="333" name="Google Shape;333;p14"/>
          <p:cNvSpPr txBox="1"/>
          <p:nvPr/>
        </p:nvSpPr>
        <p:spPr>
          <a:xfrm>
            <a:off x="8642900" y="5305000"/>
            <a:ext cx="3416700" cy="67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chemeClr val="dk1"/>
                </a:solidFill>
              </a:rPr>
              <a:t>Figure 7.</a:t>
            </a:r>
            <a:r>
              <a:rPr lang="en" sz="900">
                <a:solidFill>
                  <a:schemeClr val="dk1"/>
                </a:solidFill>
              </a:rPr>
              <a:t> </a:t>
            </a:r>
            <a:r>
              <a:rPr lang="en" sz="900">
                <a:solidFill>
                  <a:schemeClr val="dk1"/>
                </a:solidFill>
                <a:latin typeface="Times"/>
                <a:ea typeface="Times"/>
                <a:cs typeface="Times"/>
                <a:sym typeface="Times"/>
              </a:rPr>
              <a:t>bar-charts which show the strain of test samples at different conditions and stress values for female samples</a:t>
            </a:r>
            <a:endParaRPr sz="9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15"/>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cxnSp>
        <p:nvCxnSpPr>
          <p:cNvPr id="339" name="Google Shape;339;p15"/>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40" name="Google Shape;340;p15"/>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1</a:t>
            </a:r>
            <a:r>
              <a:rPr lang="en" sz="900">
                <a:latin typeface="Times"/>
                <a:ea typeface="Times"/>
                <a:cs typeface="Times"/>
                <a:sym typeface="Times"/>
              </a:rPr>
              <a:t>4</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 </a:t>
            </a:r>
            <a:r>
              <a:rPr b="0" i="0" lang="en" sz="900" u="none" cap="none" strike="noStrike">
                <a:solidFill>
                  <a:srgbClr val="000000"/>
                </a:solidFill>
                <a:latin typeface="Times"/>
                <a:ea typeface="Times"/>
                <a:cs typeface="Times"/>
                <a:sym typeface="Times"/>
              </a:rPr>
              <a:t>- NEU Young Scholars Program - July 30, 202</a:t>
            </a:r>
            <a:r>
              <a:rPr lang="en" sz="900">
                <a:latin typeface="Times"/>
                <a:ea typeface="Times"/>
                <a:cs typeface="Times"/>
                <a:sym typeface="Times"/>
              </a:rPr>
              <a:t>6</a:t>
            </a:r>
            <a:endParaRPr b="0" i="0" sz="1400" u="none" cap="none" strike="noStrike">
              <a:solidFill>
                <a:srgbClr val="000000"/>
              </a:solidFill>
              <a:latin typeface="Times"/>
              <a:ea typeface="Times"/>
              <a:cs typeface="Times"/>
              <a:sym typeface="Times"/>
            </a:endParaRPr>
          </a:p>
        </p:txBody>
      </p:sp>
      <p:pic>
        <p:nvPicPr>
          <p:cNvPr id="341" name="Google Shape;341;p15"/>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342" name="Google Shape;342;p15"/>
          <p:cNvSpPr txBox="1"/>
          <p:nvPr/>
        </p:nvSpPr>
        <p:spPr>
          <a:xfrm>
            <a:off x="26873800" y="2444233"/>
            <a:ext cx="75171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i="0" lang="en" sz="3000" u="none" cap="none" strike="noStrike">
                <a:solidFill>
                  <a:srgbClr val="000000"/>
                </a:solidFill>
                <a:latin typeface="Times"/>
                <a:ea typeface="Times"/>
                <a:cs typeface="Times"/>
                <a:sym typeface="Times"/>
              </a:rPr>
              <a:t>References:</a:t>
            </a:r>
            <a:endParaRPr b="1" i="0" sz="3000" u="none" cap="none" strike="noStrike">
              <a:solidFill>
                <a:srgbClr val="000000"/>
              </a:solidFill>
              <a:latin typeface="Times"/>
              <a:ea typeface="Times"/>
              <a:cs typeface="Times"/>
              <a:sym typeface="Times"/>
            </a:endParaRPr>
          </a:p>
        </p:txBody>
      </p:sp>
      <p:sp>
        <p:nvSpPr>
          <p:cNvPr id="343" name="Google Shape;343;p15"/>
          <p:cNvSpPr txBox="1"/>
          <p:nvPr/>
        </p:nvSpPr>
        <p:spPr>
          <a:xfrm>
            <a:off x="430800" y="1725135"/>
            <a:ext cx="11336400" cy="492300"/>
          </a:xfrm>
          <a:prstGeom prst="rect">
            <a:avLst/>
          </a:prstGeom>
          <a:noFill/>
          <a:ln>
            <a:noFill/>
          </a:ln>
        </p:spPr>
        <p:txBody>
          <a:bodyPr anchorCtr="0" anchor="t" bIns="121900" lIns="121900" spcFirstLastPara="1" rIns="121900" wrap="square" tIns="121900">
            <a:spAutoFit/>
          </a:bodyPr>
          <a:lstStyle/>
          <a:p>
            <a:pPr indent="-609585" lvl="0" marL="609585" marR="0" rtl="0" algn="l">
              <a:lnSpc>
                <a:spcPct val="2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344" name="Google Shape;344;p15"/>
          <p:cNvSpPr txBox="1"/>
          <p:nvPr/>
        </p:nvSpPr>
        <p:spPr>
          <a:xfrm>
            <a:off x="0" y="1669225"/>
            <a:ext cx="12192000" cy="3674700"/>
          </a:xfrm>
          <a:prstGeom prst="rect">
            <a:avLst/>
          </a:prstGeom>
          <a:noFill/>
          <a:ln>
            <a:noFill/>
          </a:ln>
        </p:spPr>
        <p:txBody>
          <a:bodyPr anchorCtr="0" anchor="t" bIns="121900" lIns="121900" spcFirstLastPara="1" rIns="121900" wrap="square" tIns="121900">
            <a:noAutofit/>
          </a:bodyPr>
          <a:lstStyle/>
          <a:p>
            <a:pPr indent="0" lvl="0" marL="0" marR="0" rtl="0" algn="l">
              <a:lnSpc>
                <a:spcPct val="200000"/>
              </a:lnSpc>
              <a:spcBef>
                <a:spcPts val="0"/>
              </a:spcBef>
              <a:spcAft>
                <a:spcPts val="0"/>
              </a:spcAft>
              <a:buClr>
                <a:schemeClr val="dk1"/>
              </a:buClr>
              <a:buSzPts val="1100"/>
              <a:buFont typeface="Arial"/>
              <a:buNone/>
            </a:pPr>
            <a:r>
              <a:rPr b="0" i="0" lang="en" sz="1700" u="none" cap="none" strike="noStrike">
                <a:solidFill>
                  <a:schemeClr val="dk1"/>
                </a:solidFill>
                <a:latin typeface="Times New Roman"/>
                <a:ea typeface="Times New Roman"/>
                <a:cs typeface="Times New Roman"/>
                <a:sym typeface="Times New Roman"/>
              </a:rPr>
              <a:t>[1] </a:t>
            </a:r>
            <a:r>
              <a:rPr lang="en" sz="1700">
                <a:solidFill>
                  <a:schemeClr val="dk1"/>
                </a:solidFill>
                <a:latin typeface="Times New Roman"/>
                <a:ea typeface="Times New Roman"/>
                <a:cs typeface="Times New Roman"/>
                <a:sym typeface="Times New Roman"/>
              </a:rPr>
              <a:t>Salinas, S. D., Clark, M. M., &amp; Amini, R. (2020). The effects of −80 °C short-term storage on the mechanical response of tricuspid valve leaflets. Journal of Biomechanics, 98, 109462. </a:t>
            </a:r>
            <a:r>
              <a:rPr lang="en" sz="1700" u="sng">
                <a:solidFill>
                  <a:schemeClr val="hlink"/>
                </a:solidFill>
                <a:latin typeface="Times New Roman"/>
                <a:ea typeface="Times New Roman"/>
                <a:cs typeface="Times New Roman"/>
                <a:sym typeface="Times New Roman"/>
                <a:hlinkClick r:id="rId5"/>
              </a:rPr>
              <a:t>https://doi.org/10.1016/j.jbiomech.2019.109462</a:t>
            </a:r>
            <a:endParaRPr sz="1700">
              <a:solidFill>
                <a:schemeClr val="dk1"/>
              </a:solidFill>
              <a:latin typeface="Times New Roman"/>
              <a:ea typeface="Times New Roman"/>
              <a:cs typeface="Times New Roman"/>
              <a:sym typeface="Times New Roman"/>
            </a:endParaRPr>
          </a:p>
          <a:p>
            <a:pPr indent="0" lvl="0" marL="0" marR="0" rtl="0" algn="l">
              <a:lnSpc>
                <a:spcPct val="200000"/>
              </a:lnSpc>
              <a:spcBef>
                <a:spcPts val="0"/>
              </a:spcBef>
              <a:spcAft>
                <a:spcPts val="0"/>
              </a:spcAft>
              <a:buClr>
                <a:schemeClr val="dk1"/>
              </a:buClr>
              <a:buSzPts val="1100"/>
              <a:buFont typeface="Arial"/>
              <a:buNone/>
            </a:pPr>
            <a:r>
              <a:t/>
            </a:r>
            <a:endParaRPr sz="1700">
              <a:solidFill>
                <a:schemeClr val="dk1"/>
              </a:solidFill>
              <a:latin typeface="Times New Roman"/>
              <a:ea typeface="Times New Roman"/>
              <a:cs typeface="Times New Roman"/>
              <a:sym typeface="Times New Roman"/>
            </a:endParaRPr>
          </a:p>
          <a:p>
            <a:pPr indent="0" lvl="0" marL="0" marR="0" rtl="0" algn="l">
              <a:lnSpc>
                <a:spcPct val="200000"/>
              </a:lnSpc>
              <a:spcBef>
                <a:spcPts val="0"/>
              </a:spcBef>
              <a:spcAft>
                <a:spcPts val="0"/>
              </a:spcAft>
              <a:buClr>
                <a:schemeClr val="dk1"/>
              </a:buClr>
              <a:buSzPts val="1100"/>
              <a:buFont typeface="Arial"/>
              <a:buNone/>
            </a:pPr>
            <a:r>
              <a:rPr lang="en" sz="1700">
                <a:solidFill>
                  <a:schemeClr val="dk1"/>
                </a:solidFill>
                <a:latin typeface="Times New Roman"/>
                <a:ea typeface="Times New Roman"/>
                <a:cs typeface="Times New Roman"/>
                <a:sym typeface="Times New Roman"/>
              </a:rPr>
              <a:t>[2] Vargas, A. I., Tarraf, S. A., Fitzgibbons, T. P., Bellini, C., &amp; Amini, R. (2023). Biomechanical remodeling of the murine descending thoracic aorta during late-gestation pregnancy. Current Research in Physiology, 6, 100102. </a:t>
            </a:r>
            <a:r>
              <a:rPr lang="en" sz="1700" u="sng">
                <a:solidFill>
                  <a:schemeClr val="hlink"/>
                </a:solidFill>
                <a:latin typeface="Times New Roman"/>
                <a:ea typeface="Times New Roman"/>
                <a:cs typeface="Times New Roman"/>
                <a:sym typeface="Times New Roman"/>
                <a:hlinkClick r:id="rId6"/>
              </a:rPr>
              <a:t>https://doi.org/10.1016/j.crphys.2023.100102</a:t>
            </a:r>
            <a:endParaRPr sz="1700">
              <a:solidFill>
                <a:schemeClr val="dk1"/>
              </a:solidFill>
              <a:latin typeface="Times New Roman"/>
              <a:ea typeface="Times New Roman"/>
              <a:cs typeface="Times New Roman"/>
              <a:sym typeface="Times New Roman"/>
            </a:endParaRPr>
          </a:p>
          <a:p>
            <a:pPr indent="0" lvl="0" marL="0" marR="0" rtl="0" algn="l">
              <a:lnSpc>
                <a:spcPct val="200000"/>
              </a:lnSpc>
              <a:spcBef>
                <a:spcPts val="0"/>
              </a:spcBef>
              <a:spcAft>
                <a:spcPts val="0"/>
              </a:spcAft>
              <a:buClr>
                <a:schemeClr val="dk1"/>
              </a:buClr>
              <a:buSzPts val="1100"/>
              <a:buFont typeface="Arial"/>
              <a:buNone/>
            </a:pPr>
            <a:r>
              <a:t/>
            </a:r>
            <a:endParaRPr sz="1700">
              <a:solidFill>
                <a:schemeClr val="dk1"/>
              </a:solidFill>
              <a:latin typeface="Times New Roman"/>
              <a:ea typeface="Times New Roman"/>
              <a:cs typeface="Times New Roman"/>
              <a:sym typeface="Times New Roman"/>
            </a:endParaRPr>
          </a:p>
          <a:p>
            <a:pPr indent="0" lvl="0" marL="0" marR="0" rtl="0" algn="l">
              <a:lnSpc>
                <a:spcPct val="200000"/>
              </a:lnSpc>
              <a:spcBef>
                <a:spcPts val="0"/>
              </a:spcBef>
              <a:spcAft>
                <a:spcPts val="0"/>
              </a:spcAft>
              <a:buClr>
                <a:schemeClr val="dk1"/>
              </a:buClr>
              <a:buSzPts val="1100"/>
              <a:buFont typeface="Arial"/>
              <a:buNone/>
            </a:pPr>
            <a:r>
              <a:rPr lang="en" sz="1700">
                <a:solidFill>
                  <a:schemeClr val="dk1"/>
                </a:solidFill>
                <a:latin typeface="Times New Roman"/>
                <a:ea typeface="Times New Roman"/>
                <a:cs typeface="Times New Roman"/>
                <a:sym typeface="Times New Roman"/>
              </a:rPr>
              <a:t>[3] Vargas, A. I., Tarraf, S. A., Jennings, T., Bellini, C., &amp; Amini, R. (2024). Vascular remodeling during late-gestation pregnancy: An in-vitro assessment of the murine ascending thoracic aorta. Journal of Biomechanical Engineering, 146(7). </a:t>
            </a:r>
            <a:r>
              <a:rPr lang="en" sz="1700" u="sng">
                <a:solidFill>
                  <a:schemeClr val="hlink"/>
                </a:solidFill>
                <a:latin typeface="Times New Roman"/>
                <a:ea typeface="Times New Roman"/>
                <a:cs typeface="Times New Roman"/>
                <a:sym typeface="Times New Roman"/>
                <a:hlinkClick r:id="rId7"/>
              </a:rPr>
              <a:t>https://doi.org/10.1115/1.4064744</a:t>
            </a:r>
            <a:endParaRPr sz="1700">
              <a:solidFill>
                <a:schemeClr val="dk1"/>
              </a:solidFill>
              <a:latin typeface="Times New Roman"/>
              <a:ea typeface="Times New Roman"/>
              <a:cs typeface="Times New Roman"/>
              <a:sym typeface="Times New Roman"/>
            </a:endParaRPr>
          </a:p>
        </p:txBody>
      </p:sp>
      <p:sp>
        <p:nvSpPr>
          <p:cNvPr id="345" name="Google Shape;345;p15"/>
          <p:cNvSpPr txBox="1"/>
          <p:nvPr/>
        </p:nvSpPr>
        <p:spPr>
          <a:xfrm>
            <a:off x="2413600" y="965483"/>
            <a:ext cx="75171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i="0" lang="en" sz="3000" u="none" cap="none" strike="noStrike">
                <a:solidFill>
                  <a:srgbClr val="000000"/>
                </a:solidFill>
                <a:latin typeface="Times"/>
                <a:ea typeface="Times"/>
                <a:cs typeface="Times"/>
                <a:sym typeface="Times"/>
              </a:rPr>
              <a:t>References</a:t>
            </a:r>
            <a:endParaRPr b="1" i="0" sz="3000" u="none" cap="none" strike="noStrike">
              <a:solidFill>
                <a:srgbClr val="000000"/>
              </a:solidFill>
              <a:latin typeface="Times"/>
              <a:ea typeface="Times"/>
              <a:cs typeface="Times"/>
              <a:sym typeface="Times"/>
            </a:endParaRPr>
          </a:p>
        </p:txBody>
      </p:sp>
      <p:sp>
        <p:nvSpPr>
          <p:cNvPr id="346" name="Google Shape;346;p15"/>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sp>
        <p:nvSpPr>
          <p:cNvPr id="347" name="Google Shape;347;p15"/>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pic>
        <p:nvPicPr>
          <p:cNvPr id="348" name="Google Shape;348;p15"/>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49" name="Google Shape;349;p15"/>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6"/>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55" name="Google Shape;355;p16"/>
          <p:cNvPicPr preferRelativeResize="0"/>
          <p:nvPr/>
        </p:nvPicPr>
        <p:blipFill rotWithShape="1">
          <a:blip r:embed="rId3">
            <a:alphaModFix/>
          </a:blip>
          <a:srcRect b="0" l="0" r="0" t="0"/>
          <a:stretch/>
        </p:blipFill>
        <p:spPr>
          <a:xfrm>
            <a:off x="123033" y="44775"/>
            <a:ext cx="2080800" cy="672800"/>
          </a:xfrm>
          <a:prstGeom prst="rect">
            <a:avLst/>
          </a:prstGeom>
          <a:noFill/>
          <a:ln>
            <a:noFill/>
          </a:ln>
        </p:spPr>
      </p:pic>
      <p:sp>
        <p:nvSpPr>
          <p:cNvPr id="356" name="Google Shape;356;p16"/>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357" name="Google Shape;357;p16"/>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58" name="Google Shape;358;p16"/>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1</a:t>
            </a:r>
            <a:r>
              <a:rPr lang="en" sz="900">
                <a:latin typeface="Times"/>
                <a:ea typeface="Times"/>
                <a:cs typeface="Times"/>
                <a:sym typeface="Times"/>
              </a:rPr>
              <a:t>5 / 16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359" name="Google Shape;359;p16"/>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360" name="Google Shape;360;p16"/>
          <p:cNvSpPr txBox="1"/>
          <p:nvPr/>
        </p:nvSpPr>
        <p:spPr>
          <a:xfrm>
            <a:off x="2337450" y="872508"/>
            <a:ext cx="75171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i="0" lang="en" sz="3000" u="none" cap="none" strike="noStrike">
                <a:solidFill>
                  <a:srgbClr val="000000"/>
                </a:solidFill>
                <a:latin typeface="Times"/>
                <a:ea typeface="Times"/>
                <a:cs typeface="Times"/>
                <a:sym typeface="Times"/>
              </a:rPr>
              <a:t>Acknowledgements:</a:t>
            </a:r>
            <a:endParaRPr b="1" i="0" sz="3000" u="none" cap="none" strike="noStrike">
              <a:solidFill>
                <a:srgbClr val="000000"/>
              </a:solidFill>
              <a:latin typeface="Times"/>
              <a:ea typeface="Times"/>
              <a:cs typeface="Times"/>
              <a:sym typeface="Times"/>
            </a:endParaRPr>
          </a:p>
        </p:txBody>
      </p:sp>
      <p:sp>
        <p:nvSpPr>
          <p:cNvPr id="361" name="Google Shape;361;p16"/>
          <p:cNvSpPr txBox="1"/>
          <p:nvPr>
            <p:ph idx="4294967295" type="body"/>
          </p:nvPr>
        </p:nvSpPr>
        <p:spPr>
          <a:xfrm>
            <a:off x="541350" y="1579100"/>
            <a:ext cx="5649900" cy="2583000"/>
          </a:xfrm>
          <a:prstGeom prst="rect">
            <a:avLst/>
          </a:prstGeom>
          <a:noFill/>
          <a:ln>
            <a:noFill/>
          </a:ln>
        </p:spPr>
        <p:txBody>
          <a:bodyPr anchorCtr="0" anchor="t" bIns="121900" lIns="121900" spcFirstLastPara="1" rIns="121900" wrap="square" tIns="121900">
            <a:noAutofit/>
          </a:bodyPr>
          <a:lstStyle/>
          <a:p>
            <a:pPr indent="0" lvl="0" marL="0" marR="0" rtl="0" algn="l">
              <a:lnSpc>
                <a:spcPct val="130000"/>
              </a:lnSpc>
              <a:spcBef>
                <a:spcPts val="0"/>
              </a:spcBef>
              <a:spcAft>
                <a:spcPts val="0"/>
              </a:spcAft>
              <a:buClr>
                <a:srgbClr val="000000"/>
              </a:buClr>
              <a:buSzPts val="935"/>
              <a:buFont typeface="Arial"/>
              <a:buNone/>
            </a:pPr>
            <a:r>
              <a:rPr b="1" i="0" lang="en" sz="1873" u="none" cap="none" strike="noStrike">
                <a:solidFill>
                  <a:srgbClr val="000000"/>
                </a:solidFill>
                <a:latin typeface="Times"/>
                <a:ea typeface="Times"/>
                <a:cs typeface="Times"/>
                <a:sym typeface="Times"/>
              </a:rPr>
              <a:t>Department of </a:t>
            </a:r>
            <a:r>
              <a:rPr b="1" lang="en" sz="1873">
                <a:solidFill>
                  <a:srgbClr val="000000"/>
                </a:solidFill>
                <a:latin typeface="Times"/>
                <a:ea typeface="Times"/>
                <a:cs typeface="Times"/>
                <a:sym typeface="Times"/>
              </a:rPr>
              <a:t>Mechanical</a:t>
            </a:r>
            <a:r>
              <a:rPr b="1" i="0" lang="en" sz="1873" u="none" cap="none" strike="noStrike">
                <a:solidFill>
                  <a:srgbClr val="000000"/>
                </a:solidFill>
                <a:latin typeface="Times"/>
                <a:ea typeface="Times"/>
                <a:cs typeface="Times"/>
                <a:sym typeface="Times"/>
              </a:rPr>
              <a:t> Engineering</a:t>
            </a:r>
            <a:endParaRPr b="1" i="0" sz="1873"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935"/>
              <a:buFont typeface="Arial"/>
              <a:buNone/>
            </a:pPr>
            <a:r>
              <a:rPr i="0" lang="en" sz="1873" u="none" cap="none" strike="noStrike">
                <a:solidFill>
                  <a:srgbClr val="000000"/>
                </a:solidFill>
                <a:latin typeface="Times"/>
                <a:ea typeface="Times"/>
                <a:cs typeface="Times"/>
                <a:sym typeface="Times"/>
              </a:rPr>
              <a:t>Professor </a:t>
            </a:r>
            <a:r>
              <a:rPr lang="en" sz="1873">
                <a:solidFill>
                  <a:srgbClr val="000000"/>
                </a:solidFill>
                <a:latin typeface="Times"/>
                <a:ea typeface="Times"/>
                <a:cs typeface="Times"/>
                <a:sym typeface="Times"/>
              </a:rPr>
              <a:t>Rouzbeh Amini</a:t>
            </a:r>
            <a:endParaRPr sz="1873">
              <a:solidFill>
                <a:srgbClr val="000000"/>
              </a:solidFill>
              <a:latin typeface="Times"/>
              <a:ea typeface="Times"/>
              <a:cs typeface="Times"/>
              <a:sym typeface="Times"/>
            </a:endParaRPr>
          </a:p>
          <a:p>
            <a:pPr indent="0" lvl="0" marL="0" rtl="0" algn="l">
              <a:lnSpc>
                <a:spcPct val="130000"/>
              </a:lnSpc>
              <a:spcBef>
                <a:spcPts val="0"/>
              </a:spcBef>
              <a:spcAft>
                <a:spcPts val="0"/>
              </a:spcAft>
              <a:buClr>
                <a:schemeClr val="dk1"/>
              </a:buClr>
              <a:buSzPts val="935"/>
              <a:buFont typeface="Arial"/>
              <a:buNone/>
            </a:pPr>
            <a:r>
              <a:rPr lang="en" sz="1873">
                <a:latin typeface="Times"/>
                <a:ea typeface="Times"/>
                <a:cs typeface="Times"/>
                <a:sym typeface="Times"/>
              </a:rPr>
              <a:t>Guadalupe Garcia, </a:t>
            </a:r>
            <a:r>
              <a:rPr i="1" lang="en" sz="1873">
                <a:latin typeface="Times"/>
                <a:ea typeface="Times"/>
                <a:cs typeface="Times"/>
                <a:sym typeface="Times"/>
              </a:rPr>
              <a:t>Ph. D. Candidate</a:t>
            </a:r>
            <a:endParaRPr i="1" sz="1873"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935"/>
              <a:buFont typeface="Arial"/>
              <a:buNone/>
            </a:pPr>
            <a:r>
              <a:rPr lang="en" sz="1873">
                <a:solidFill>
                  <a:srgbClr val="000000"/>
                </a:solidFill>
                <a:latin typeface="Times"/>
                <a:ea typeface="Times"/>
                <a:cs typeface="Times"/>
                <a:sym typeface="Times"/>
              </a:rPr>
              <a:t>Sean Harrington, </a:t>
            </a:r>
            <a:r>
              <a:rPr i="1" lang="en" sz="1873" u="none" cap="none" strike="noStrike">
                <a:solidFill>
                  <a:srgbClr val="000000"/>
                </a:solidFill>
                <a:latin typeface="Times"/>
                <a:ea typeface="Times"/>
                <a:cs typeface="Times"/>
                <a:sym typeface="Times"/>
              </a:rPr>
              <a:t>Ph. D. Candidate</a:t>
            </a:r>
            <a:endParaRPr i="1" sz="1873">
              <a:solidFill>
                <a:srgbClr val="000000"/>
              </a:solidFill>
              <a:latin typeface="Times"/>
              <a:ea typeface="Times"/>
              <a:cs typeface="Times"/>
              <a:sym typeface="Times"/>
            </a:endParaRPr>
          </a:p>
        </p:txBody>
      </p:sp>
      <p:sp>
        <p:nvSpPr>
          <p:cNvPr id="362" name="Google Shape;362;p16"/>
          <p:cNvSpPr txBox="1"/>
          <p:nvPr>
            <p:ph idx="4294967295" type="body"/>
          </p:nvPr>
        </p:nvSpPr>
        <p:spPr>
          <a:xfrm>
            <a:off x="6414050" y="1594300"/>
            <a:ext cx="6006600" cy="2583000"/>
          </a:xfrm>
          <a:prstGeom prst="rect">
            <a:avLst/>
          </a:prstGeom>
          <a:noFill/>
          <a:ln>
            <a:noFill/>
          </a:ln>
        </p:spPr>
        <p:txBody>
          <a:bodyPr anchorCtr="0" anchor="t" bIns="121900" lIns="121900" spcFirstLastPara="1" rIns="121900" wrap="square" tIns="121900">
            <a:noAutofit/>
          </a:bodyPr>
          <a:lstStyle/>
          <a:p>
            <a:pPr indent="0" lvl="0" marL="0" marR="0" rtl="0" algn="l">
              <a:lnSpc>
                <a:spcPct val="130000"/>
              </a:lnSpc>
              <a:spcBef>
                <a:spcPts val="0"/>
              </a:spcBef>
              <a:spcAft>
                <a:spcPts val="0"/>
              </a:spcAft>
              <a:buClr>
                <a:srgbClr val="000000"/>
              </a:buClr>
              <a:buSzPts val="1018"/>
              <a:buFont typeface="Arial"/>
              <a:buNone/>
            </a:pPr>
            <a:r>
              <a:rPr b="1" i="0" lang="en" sz="1867" u="none" cap="none" strike="noStrike">
                <a:solidFill>
                  <a:srgbClr val="000000"/>
                </a:solidFill>
                <a:latin typeface="Times"/>
                <a:ea typeface="Times"/>
                <a:cs typeface="Times"/>
                <a:sym typeface="Times"/>
              </a:rPr>
              <a:t>Center for STEM Education</a:t>
            </a:r>
            <a:endParaRPr b="1" i="0"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0" lang="en" sz="1867" u="none" cap="none" strike="noStrike">
                <a:solidFill>
                  <a:srgbClr val="000000"/>
                </a:solidFill>
                <a:latin typeface="Times"/>
                <a:ea typeface="Times"/>
                <a:cs typeface="Times"/>
                <a:sym typeface="Times"/>
              </a:rPr>
              <a:t>Claire Duggan, </a:t>
            </a:r>
            <a:r>
              <a:rPr i="1" lang="en" sz="1867" u="none" cap="none" strike="noStrike">
                <a:solidFill>
                  <a:srgbClr val="000000"/>
                </a:solidFill>
                <a:latin typeface="Times"/>
                <a:ea typeface="Times"/>
                <a:cs typeface="Times"/>
                <a:sym typeface="Times"/>
              </a:rPr>
              <a:t>Executive Director</a:t>
            </a:r>
            <a:endParaRPr i="1"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0" lang="en" sz="1867" u="none" cap="none" strike="noStrike">
                <a:solidFill>
                  <a:srgbClr val="000000"/>
                </a:solidFill>
                <a:latin typeface="Times"/>
                <a:ea typeface="Times"/>
                <a:cs typeface="Times"/>
                <a:sym typeface="Times"/>
              </a:rPr>
              <a:t>Jennifer Love, </a:t>
            </a:r>
            <a:r>
              <a:rPr i="1" lang="en" sz="1867" u="none" cap="none" strike="noStrike">
                <a:solidFill>
                  <a:srgbClr val="000000"/>
                </a:solidFill>
                <a:latin typeface="Times"/>
                <a:ea typeface="Times"/>
                <a:cs typeface="Times"/>
                <a:sym typeface="Times"/>
              </a:rPr>
              <a:t>Associate Director</a:t>
            </a:r>
            <a:endParaRPr i="1"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lang="en" sz="1867">
                <a:solidFill>
                  <a:srgbClr val="000000"/>
                </a:solidFill>
                <a:latin typeface="Times"/>
                <a:ea typeface="Times"/>
                <a:cs typeface="Times"/>
                <a:sym typeface="Times"/>
              </a:rPr>
              <a:t>Frances Corcell, Kenneth Santizo, and Ahmed Othman, </a:t>
            </a:r>
            <a:endParaRPr i="0"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1" lang="en" sz="1867" u="none" cap="none" strike="noStrike">
                <a:solidFill>
                  <a:srgbClr val="000000"/>
                </a:solidFill>
                <a:latin typeface="Times"/>
                <a:ea typeface="Times"/>
                <a:cs typeface="Times"/>
                <a:sym typeface="Times"/>
              </a:rPr>
              <a:t>YSP Coordinators</a:t>
            </a:r>
            <a:endParaRPr i="0"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0" lang="en" sz="1867" u="none" cap="none" strike="noStrike">
                <a:solidFill>
                  <a:srgbClr val="000000"/>
                </a:solidFill>
                <a:latin typeface="Times"/>
                <a:ea typeface="Times"/>
                <a:cs typeface="Times"/>
                <a:sym typeface="Times"/>
              </a:rPr>
              <a:t>Nicolas Fuchs, </a:t>
            </a:r>
            <a:r>
              <a:rPr i="1" lang="en" sz="1867" u="none" cap="none" strike="noStrike">
                <a:solidFill>
                  <a:srgbClr val="000000"/>
                </a:solidFill>
                <a:latin typeface="Times"/>
                <a:ea typeface="Times"/>
                <a:cs typeface="Times"/>
                <a:sym typeface="Times"/>
              </a:rPr>
              <a:t>Pro</a:t>
            </a:r>
            <a:r>
              <a:rPr i="1" lang="en" sz="1867">
                <a:solidFill>
                  <a:srgbClr val="000000"/>
                </a:solidFill>
                <a:latin typeface="Times"/>
                <a:ea typeface="Times"/>
                <a:cs typeface="Times"/>
                <a:sym typeface="Times"/>
              </a:rPr>
              <a:t>gram Manager</a:t>
            </a:r>
            <a:endParaRPr i="1"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0" lang="en" sz="1867" u="none" cap="none" strike="noStrike">
                <a:solidFill>
                  <a:srgbClr val="000000"/>
                </a:solidFill>
                <a:latin typeface="Times"/>
                <a:ea typeface="Times"/>
                <a:cs typeface="Times"/>
                <a:sym typeface="Times"/>
              </a:rPr>
              <a:t>Mary Howley, </a:t>
            </a:r>
            <a:r>
              <a:rPr i="1" lang="en" sz="1867" u="none" cap="none" strike="noStrike">
                <a:solidFill>
                  <a:srgbClr val="000000"/>
                </a:solidFill>
                <a:latin typeface="Times"/>
                <a:ea typeface="Times"/>
                <a:cs typeface="Times"/>
                <a:sym typeface="Times"/>
              </a:rPr>
              <a:t>Administrative Officer</a:t>
            </a:r>
            <a:endParaRPr i="1" sz="1867" u="none" cap="none" strike="noStrike">
              <a:solidFill>
                <a:srgbClr val="000000"/>
              </a:solidFill>
              <a:latin typeface="Times"/>
              <a:ea typeface="Times"/>
              <a:cs typeface="Times"/>
              <a:sym typeface="Times"/>
            </a:endParaRPr>
          </a:p>
        </p:txBody>
      </p:sp>
      <p:sp>
        <p:nvSpPr>
          <p:cNvPr id="363" name="Google Shape;363;p16"/>
          <p:cNvSpPr txBox="1"/>
          <p:nvPr/>
        </p:nvSpPr>
        <p:spPr>
          <a:xfrm>
            <a:off x="204900" y="4353713"/>
            <a:ext cx="11782200" cy="734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50"/>
              <a:buFont typeface="Arial"/>
              <a:buNone/>
            </a:pPr>
            <a:r>
              <a:rPr lang="en" sz="2250">
                <a:latin typeface="Times"/>
                <a:ea typeface="Times"/>
                <a:cs typeface="Times"/>
                <a:sym typeface="Times"/>
              </a:rPr>
              <a:t>Soft Tissue Biomechanics </a:t>
            </a:r>
            <a:r>
              <a:rPr b="0" i="0" lang="en" sz="2250" u="none" cap="none" strike="noStrike">
                <a:solidFill>
                  <a:srgbClr val="000000"/>
                </a:solidFill>
                <a:latin typeface="Times"/>
                <a:ea typeface="Times"/>
                <a:cs typeface="Times"/>
                <a:sym typeface="Times"/>
              </a:rPr>
              <a:t>Research Laboratory</a:t>
            </a:r>
            <a:endParaRPr b="0" i="0" sz="1200" u="none" cap="none" strike="noStrike">
              <a:solidFill>
                <a:srgbClr val="000000"/>
              </a:solidFill>
              <a:latin typeface="Times"/>
              <a:ea typeface="Times"/>
              <a:cs typeface="Times"/>
              <a:sym typeface="Times"/>
            </a:endParaRPr>
          </a:p>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000000"/>
                </a:solidFill>
                <a:latin typeface="Times"/>
                <a:ea typeface="Times"/>
                <a:cs typeface="Times"/>
                <a:sym typeface="Times"/>
                <a:extLst>
                  <a:ext uri="http://customooxmlschemas.google.com/">
                    <go:slidesCustomData xmlns:go="http://customooxmlschemas.google.com/" textRoundtripDataId="5"/>
                  </a:ext>
                </a:extLst>
              </a:rPr>
              <a:t>This work has been funded by the National Science Foundation (NSF)</a:t>
            </a:r>
            <a:endParaRPr b="0" i="0" sz="1300"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Times"/>
              <a:ea typeface="Times"/>
              <a:cs typeface="Times"/>
              <a:sym typeface="Times"/>
            </a:endParaRPr>
          </a:p>
          <a:p>
            <a:pPr indent="0" lvl="0" marL="0" marR="0" rtl="0" algn="ctr">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Times"/>
              <a:ea typeface="Times"/>
              <a:cs typeface="Times"/>
              <a:sym typeface="Times"/>
            </a:endParaRPr>
          </a:p>
        </p:txBody>
      </p:sp>
      <p:pic>
        <p:nvPicPr>
          <p:cNvPr id="364" name="Google Shape;364;p16"/>
          <p:cNvPicPr preferRelativeResize="0"/>
          <p:nvPr/>
        </p:nvPicPr>
        <p:blipFill rotWithShape="1">
          <a:blip r:embed="rId5">
            <a:alphaModFix/>
          </a:blip>
          <a:srcRect b="0" l="0" r="0" t="0"/>
          <a:stretch/>
        </p:blipFill>
        <p:spPr>
          <a:xfrm>
            <a:off x="653501" y="5357505"/>
            <a:ext cx="894633" cy="898623"/>
          </a:xfrm>
          <a:prstGeom prst="rect">
            <a:avLst/>
          </a:prstGeom>
          <a:noFill/>
          <a:ln>
            <a:noFill/>
          </a:ln>
        </p:spPr>
      </p:pic>
      <p:pic>
        <p:nvPicPr>
          <p:cNvPr id="365" name="Google Shape;365;p16"/>
          <p:cNvPicPr preferRelativeResize="0"/>
          <p:nvPr/>
        </p:nvPicPr>
        <p:blipFill rotWithShape="1">
          <a:blip r:embed="rId6">
            <a:alphaModFix/>
          </a:blip>
          <a:srcRect b="0" l="0" r="0" t="0"/>
          <a:stretch/>
        </p:blipFill>
        <p:spPr>
          <a:xfrm>
            <a:off x="3347601" y="5421236"/>
            <a:ext cx="1560092" cy="734167"/>
          </a:xfrm>
          <a:prstGeom prst="rect">
            <a:avLst/>
          </a:prstGeom>
          <a:noFill/>
          <a:ln>
            <a:noFill/>
          </a:ln>
        </p:spPr>
      </p:pic>
      <p:pic>
        <p:nvPicPr>
          <p:cNvPr id="366" name="Google Shape;366;p16"/>
          <p:cNvPicPr preferRelativeResize="0"/>
          <p:nvPr/>
        </p:nvPicPr>
        <p:blipFill rotWithShape="1">
          <a:blip r:embed="rId7">
            <a:alphaModFix/>
          </a:blip>
          <a:srcRect b="0" l="0" r="0" t="0"/>
          <a:stretch/>
        </p:blipFill>
        <p:spPr>
          <a:xfrm>
            <a:off x="7813147" y="5552489"/>
            <a:ext cx="2509895" cy="508645"/>
          </a:xfrm>
          <a:prstGeom prst="rect">
            <a:avLst/>
          </a:prstGeom>
          <a:noFill/>
          <a:ln>
            <a:noFill/>
          </a:ln>
        </p:spPr>
      </p:pic>
      <p:sp>
        <p:nvSpPr>
          <p:cNvPr id="367" name="Google Shape;367;p16"/>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g3f58da51fc0_5_6" title="Screenshot 2026-07-27 223219.png"/>
          <p:cNvPicPr preferRelativeResize="0"/>
          <p:nvPr/>
        </p:nvPicPr>
        <p:blipFill>
          <a:blip r:embed="rId3">
            <a:alphaModFix/>
          </a:blip>
          <a:stretch>
            <a:fillRect/>
          </a:stretch>
        </p:blipFill>
        <p:spPr>
          <a:xfrm>
            <a:off x="2610100" y="1013200"/>
            <a:ext cx="7085355" cy="5340100"/>
          </a:xfrm>
          <a:prstGeom prst="rect">
            <a:avLst/>
          </a:prstGeom>
          <a:noFill/>
          <a:ln>
            <a:noFill/>
          </a:ln>
        </p:spPr>
      </p:pic>
      <p:cxnSp>
        <p:nvCxnSpPr>
          <p:cNvPr id="374" name="Google Shape;374;g3f58da51fc0_5_6"/>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75" name="Google Shape;375;g3f58da51fc0_5_6"/>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1</a:t>
            </a:r>
            <a:r>
              <a:rPr lang="en" sz="900">
                <a:latin typeface="Times"/>
                <a:ea typeface="Times"/>
                <a:cs typeface="Times"/>
                <a:sym typeface="Times"/>
              </a:rPr>
              <a:t>6 </a:t>
            </a:r>
            <a:r>
              <a:rPr lang="en" sz="900">
                <a:latin typeface="Times"/>
                <a:ea typeface="Times"/>
                <a:cs typeface="Times"/>
                <a:sym typeface="Times"/>
              </a:rPr>
              <a:t>/ 16</a:t>
            </a:r>
            <a:r>
              <a:rPr b="0" i="0" lang="en" sz="900" u="none" cap="none" strike="noStrike">
                <a:solidFill>
                  <a:srgbClr val="000000"/>
                </a:solidFill>
                <a:latin typeface="Times"/>
                <a:ea typeface="Times"/>
                <a:cs typeface="Times"/>
                <a:sym typeface="Times"/>
              </a:rPr>
              <a:t> - NEU Young Scholars Program</a:t>
            </a:r>
            <a:r>
              <a:rPr lang="en" sz="900">
                <a:latin typeface="Times"/>
                <a:ea typeface="Times"/>
                <a:cs typeface="Times"/>
                <a:sym typeface="Times"/>
              </a:rPr>
              <a:t> </a:t>
            </a:r>
            <a:r>
              <a:rPr b="0" i="0" lang="en" sz="900" u="none" cap="none" strike="noStrike">
                <a:solidFill>
                  <a:srgbClr val="000000"/>
                </a:solidFill>
                <a:latin typeface="Times"/>
                <a:ea typeface="Times"/>
                <a:cs typeface="Times"/>
                <a:sym typeface="Times"/>
              </a:rPr>
              <a:t>-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376" name="Google Shape;376;g3f58da51fc0_5_6"/>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377" name="Google Shape;377;g3f58da51fc0_5_6"/>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78" name="Google Shape;378;g3f58da51fc0_5_6"/>
          <p:cNvPicPr preferRelativeResize="0"/>
          <p:nvPr/>
        </p:nvPicPr>
        <p:blipFill rotWithShape="1">
          <a:blip r:embed="rId5">
            <a:alphaModFix/>
          </a:blip>
          <a:srcRect b="0" l="0" r="0" t="0"/>
          <a:stretch/>
        </p:blipFill>
        <p:spPr>
          <a:xfrm>
            <a:off x="123033" y="44775"/>
            <a:ext cx="2080800" cy="672800"/>
          </a:xfrm>
          <a:prstGeom prst="rect">
            <a:avLst/>
          </a:prstGeom>
          <a:noFill/>
          <a:ln>
            <a:noFill/>
          </a:ln>
        </p:spPr>
      </p:pic>
      <p:sp>
        <p:nvSpPr>
          <p:cNvPr id="379" name="Google Shape;379;g3f58da51fc0_5_6"/>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08" name="Google Shape;108;p2"/>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09" name="Google Shape;109;p2"/>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110" name="Google Shape;110;p2"/>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11" name="Google Shape;111;p2"/>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0"/>
                  </a:ext>
                </a:extLst>
              </a:rPr>
              <a:t>Slide 02 / </a:t>
            </a:r>
            <a:r>
              <a:rPr lang="en" sz="900">
                <a:latin typeface="Times"/>
                <a:ea typeface="Times"/>
                <a:cs typeface="Times"/>
                <a:sym typeface="Times"/>
                <a:extLst>
                  <a:ext uri="http://customooxmlschemas.google.com/">
                    <go:slidesCustomData xmlns:go="http://customooxmlschemas.google.com/" textRoundtripDataId="1"/>
                  </a:ext>
                </a:extLst>
              </a:rPr>
              <a:t>16</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2"/>
                  </a:ext>
                </a:extLst>
              </a:rPr>
              <a:t> </a:t>
            </a:r>
            <a:r>
              <a:rPr b="0" i="0" lang="en" sz="900" u="none" cap="none" strike="noStrike">
                <a:solidFill>
                  <a:srgbClr val="000000"/>
                </a:solidFill>
                <a:latin typeface="Times"/>
                <a:ea typeface="Times"/>
                <a:cs typeface="Times"/>
                <a:sym typeface="Times"/>
              </a:rPr>
              <a:t>- NEU Young Scholars Program 202</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112" name="Google Shape;112;p2"/>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113" name="Google Shape;113;p2"/>
          <p:cNvSpPr txBox="1"/>
          <p:nvPr/>
        </p:nvSpPr>
        <p:spPr>
          <a:xfrm>
            <a:off x="4298238" y="756308"/>
            <a:ext cx="36015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i="0" lang="en" sz="3000" u="none" cap="none" strike="noStrike">
                <a:solidFill>
                  <a:srgbClr val="000000"/>
                </a:solidFill>
                <a:latin typeface="Times"/>
                <a:ea typeface="Times"/>
                <a:cs typeface="Times"/>
                <a:sym typeface="Times"/>
                <a:extLst>
                  <a:ext uri="http://customooxmlschemas.google.com/">
                    <go:slidesCustomData xmlns:go="http://customooxmlschemas.google.com/" textRoundtripDataId="3"/>
                  </a:ext>
                </a:extLst>
              </a:rPr>
              <a:t>Problem</a:t>
            </a:r>
            <a:endParaRPr b="1" i="0" sz="3000" u="none" cap="none" strike="noStrike">
              <a:solidFill>
                <a:srgbClr val="000000"/>
              </a:solidFill>
              <a:latin typeface="Times"/>
              <a:ea typeface="Times"/>
              <a:cs typeface="Times"/>
              <a:sym typeface="Times"/>
            </a:endParaRPr>
          </a:p>
        </p:txBody>
      </p:sp>
      <p:sp>
        <p:nvSpPr>
          <p:cNvPr id="114" name="Google Shape;114;p2"/>
          <p:cNvSpPr txBox="1"/>
          <p:nvPr/>
        </p:nvSpPr>
        <p:spPr>
          <a:xfrm>
            <a:off x="3000" y="1295850"/>
            <a:ext cx="7293300" cy="46899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000"/>
              </a:spcBef>
              <a:spcAft>
                <a:spcPts val="0"/>
              </a:spcAft>
              <a:buNone/>
            </a:pPr>
            <a:r>
              <a:t/>
            </a:r>
            <a:endParaRPr sz="2400">
              <a:latin typeface="Times"/>
              <a:ea typeface="Times"/>
              <a:cs typeface="Times"/>
              <a:sym typeface="Times"/>
            </a:endParaRPr>
          </a:p>
          <a:p>
            <a:pPr indent="-381000" lvl="0" marL="457200" marR="0" rtl="0" algn="l">
              <a:lnSpc>
                <a:spcPct val="115000"/>
              </a:lnSpc>
              <a:spcBef>
                <a:spcPts val="1000"/>
              </a:spcBef>
              <a:spcAft>
                <a:spcPts val="0"/>
              </a:spcAft>
              <a:buClr>
                <a:srgbClr val="000000"/>
              </a:buClr>
              <a:buSzPts val="2400"/>
              <a:buFont typeface="Lato"/>
              <a:buChar char="●"/>
            </a:pPr>
            <a:r>
              <a:rPr lang="en" sz="2400">
                <a:latin typeface="Times"/>
                <a:ea typeface="Times"/>
                <a:cs typeface="Times"/>
                <a:sym typeface="Times"/>
              </a:rPr>
              <a:t>It is important to research the aorta as to fully understand the development of cardiovascular diseases (</a:t>
            </a:r>
            <a:r>
              <a:rPr lang="en" sz="2400">
                <a:latin typeface="Times"/>
                <a:ea typeface="Times"/>
                <a:cs typeface="Times"/>
                <a:sym typeface="Times"/>
                <a:extLst>
                  <a:ext uri="http://customooxmlschemas.google.com/">
                    <go:slidesCustomData xmlns:go="http://customooxmlschemas.google.com/" textRoundtripDataId="4"/>
                  </a:ext>
                </a:extLst>
              </a:rPr>
              <a:t>CVD</a:t>
            </a:r>
            <a:r>
              <a:rPr lang="en" sz="2400">
                <a:latin typeface="Times"/>
                <a:ea typeface="Times"/>
                <a:cs typeface="Times"/>
                <a:sym typeface="Times"/>
              </a:rPr>
              <a:t>)</a:t>
            </a:r>
            <a:r>
              <a:rPr lang="en" sz="2400">
                <a:latin typeface="Times"/>
                <a:ea typeface="Times"/>
                <a:cs typeface="Times"/>
                <a:sym typeface="Times"/>
              </a:rPr>
              <a:t> like aneurysms and dissections</a:t>
            </a:r>
            <a:endParaRPr sz="2400">
              <a:latin typeface="Times"/>
              <a:ea typeface="Times"/>
              <a:cs typeface="Times"/>
              <a:sym typeface="Times"/>
            </a:endParaRPr>
          </a:p>
          <a:p>
            <a:pPr indent="-381000" lvl="0" marL="457200" marR="0" rtl="0" algn="l">
              <a:lnSpc>
                <a:spcPct val="115000"/>
              </a:lnSpc>
              <a:spcBef>
                <a:spcPts val="1000"/>
              </a:spcBef>
              <a:spcAft>
                <a:spcPts val="0"/>
              </a:spcAft>
              <a:buSzPts val="2400"/>
              <a:buFont typeface="Times"/>
              <a:buChar char="●"/>
            </a:pPr>
            <a:r>
              <a:rPr lang="en" sz="2400">
                <a:latin typeface="Times"/>
                <a:ea typeface="Times"/>
                <a:cs typeface="Times"/>
                <a:sym typeface="Times"/>
              </a:rPr>
              <a:t>The Aorta is commonly cryopreserved at</a:t>
            </a:r>
            <a:r>
              <a:rPr lang="en" sz="2400">
                <a:latin typeface="Times"/>
                <a:ea typeface="Times"/>
                <a:cs typeface="Times"/>
                <a:sym typeface="Times"/>
              </a:rPr>
              <a:t> subfreezing -80°C to preserve tissue sample. </a:t>
            </a:r>
            <a:endParaRPr sz="2400">
              <a:latin typeface="Times"/>
              <a:ea typeface="Times"/>
              <a:cs typeface="Times"/>
              <a:sym typeface="Times"/>
            </a:endParaRPr>
          </a:p>
          <a:p>
            <a:pPr indent="-381000" lvl="0" marL="457200" marR="0" rtl="0" algn="l">
              <a:lnSpc>
                <a:spcPct val="115000"/>
              </a:lnSpc>
              <a:spcBef>
                <a:spcPts val="1000"/>
              </a:spcBef>
              <a:spcAft>
                <a:spcPts val="1000"/>
              </a:spcAft>
              <a:buSzPts val="2400"/>
              <a:buFont typeface="Times"/>
              <a:buChar char="●"/>
            </a:pPr>
            <a:r>
              <a:rPr lang="en" sz="2400">
                <a:latin typeface="Times"/>
                <a:ea typeface="Times"/>
                <a:cs typeface="Times"/>
                <a:sym typeface="Times"/>
              </a:rPr>
              <a:t>Our study aims to find whether freezing descending thoracic aortic (DTA) sample  tissue changes the mechanical properties of the sample</a:t>
            </a:r>
            <a:endParaRPr i="1" sz="2400">
              <a:latin typeface="Times"/>
              <a:ea typeface="Times"/>
              <a:cs typeface="Times"/>
              <a:sym typeface="Times"/>
            </a:endParaRPr>
          </a:p>
        </p:txBody>
      </p:sp>
      <p:pic>
        <p:nvPicPr>
          <p:cNvPr id="115" name="Google Shape;115;p2" title="Aorta Diagrams.png"/>
          <p:cNvPicPr preferRelativeResize="0"/>
          <p:nvPr/>
        </p:nvPicPr>
        <p:blipFill>
          <a:blip r:embed="rId5">
            <a:alphaModFix/>
          </a:blip>
          <a:stretch>
            <a:fillRect/>
          </a:stretch>
        </p:blipFill>
        <p:spPr>
          <a:xfrm>
            <a:off x="7448700" y="1621365"/>
            <a:ext cx="4590899" cy="3703206"/>
          </a:xfrm>
          <a:prstGeom prst="rect">
            <a:avLst/>
          </a:prstGeom>
          <a:noFill/>
          <a:ln>
            <a:noFill/>
          </a:ln>
        </p:spPr>
      </p:pic>
      <p:sp>
        <p:nvSpPr>
          <p:cNvPr id="116" name="Google Shape;116;p2"/>
          <p:cNvSpPr txBox="1"/>
          <p:nvPr/>
        </p:nvSpPr>
        <p:spPr>
          <a:xfrm>
            <a:off x="7846650" y="5284825"/>
            <a:ext cx="3795000" cy="43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rgbClr val="000000"/>
                </a:solidFill>
                <a:latin typeface="Times"/>
                <a:ea typeface="Times"/>
                <a:cs typeface="Times"/>
                <a:sym typeface="Times"/>
              </a:rPr>
              <a:t>Figure 1.</a:t>
            </a:r>
            <a:r>
              <a:rPr lang="en" sz="900">
                <a:solidFill>
                  <a:srgbClr val="000000"/>
                </a:solidFill>
                <a:latin typeface="Times"/>
                <a:ea typeface="Times"/>
                <a:cs typeface="Times"/>
                <a:sym typeface="Times"/>
              </a:rPr>
              <a:t> Diagram of healthy aorta, Aortic aneurysms, and aortic dissections</a:t>
            </a:r>
            <a:endParaRPr sz="900">
              <a:solidFill>
                <a:srgbClr val="000000"/>
              </a:solidFill>
              <a:latin typeface="Times"/>
              <a:ea typeface="Times"/>
              <a:cs typeface="Times"/>
              <a:sym typeface="Times"/>
            </a:endParaRPr>
          </a:p>
        </p:txBody>
      </p:sp>
      <p:sp>
        <p:nvSpPr>
          <p:cNvPr id="117" name="Google Shape;117;p2"/>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3633f61b1b3_0_6"/>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23" name="Google Shape;123;g3633f61b1b3_0_6"/>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24" name="Google Shape;124;g3633f61b1b3_0_6"/>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125" name="Google Shape;125;g3633f61b1b3_0_6"/>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26" name="Google Shape;126;g3633f61b1b3_0_6"/>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03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127" name="Google Shape;127;g3633f61b1b3_0_6"/>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128" name="Google Shape;128;g3633f61b1b3_0_6"/>
          <p:cNvSpPr txBox="1"/>
          <p:nvPr/>
        </p:nvSpPr>
        <p:spPr>
          <a:xfrm>
            <a:off x="4298238" y="756308"/>
            <a:ext cx="36015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i="0" lang="en" sz="3000" u="none" cap="none" strike="noStrike">
                <a:solidFill>
                  <a:srgbClr val="000000"/>
                </a:solidFill>
                <a:latin typeface="Times"/>
                <a:ea typeface="Times"/>
                <a:cs typeface="Times"/>
                <a:sym typeface="Times"/>
              </a:rPr>
              <a:t>Overview</a:t>
            </a:r>
            <a:endParaRPr b="1" i="0" sz="3000" u="none" cap="none" strike="noStrike">
              <a:solidFill>
                <a:srgbClr val="000000"/>
              </a:solidFill>
              <a:latin typeface="Times"/>
              <a:ea typeface="Times"/>
              <a:cs typeface="Times"/>
              <a:sym typeface="Times"/>
            </a:endParaRPr>
          </a:p>
        </p:txBody>
      </p:sp>
      <p:sp>
        <p:nvSpPr>
          <p:cNvPr id="129" name="Google Shape;129;g3633f61b1b3_0_6"/>
          <p:cNvSpPr txBox="1"/>
          <p:nvPr/>
        </p:nvSpPr>
        <p:spPr>
          <a:xfrm>
            <a:off x="3000" y="1429200"/>
            <a:ext cx="7352100" cy="4993500"/>
          </a:xfrm>
          <a:prstGeom prst="rect">
            <a:avLst/>
          </a:prstGeom>
          <a:noFill/>
          <a:ln>
            <a:noFill/>
          </a:ln>
        </p:spPr>
        <p:txBody>
          <a:bodyPr anchorCtr="0" anchor="t" bIns="121900" lIns="121900" spcFirstLastPara="1" rIns="121900" wrap="square" tIns="121900">
            <a:noAutofit/>
          </a:bodyPr>
          <a:lstStyle/>
          <a:p>
            <a:pPr indent="-381000" lvl="0" marL="457200" marR="0" rtl="0" algn="just">
              <a:lnSpc>
                <a:spcPct val="100000"/>
              </a:lnSpc>
              <a:spcBef>
                <a:spcPts val="1200"/>
              </a:spcBef>
              <a:spcAft>
                <a:spcPts val="0"/>
              </a:spcAft>
              <a:buClr>
                <a:srgbClr val="000000"/>
              </a:buClr>
              <a:buSzPts val="2400"/>
              <a:buFont typeface="Times New Roman"/>
              <a:buChar char="●"/>
            </a:pPr>
            <a:r>
              <a:rPr lang="en" sz="2400">
                <a:solidFill>
                  <a:schemeClr val="dk1"/>
                </a:solidFill>
                <a:latin typeface="Times New Roman"/>
                <a:ea typeface="Times New Roman"/>
                <a:cs typeface="Times New Roman"/>
                <a:sym typeface="Times New Roman"/>
              </a:rPr>
              <a:t>The effect of freezing is tissue dependent</a:t>
            </a:r>
            <a:endParaRPr sz="2400">
              <a:solidFill>
                <a:schemeClr val="dk1"/>
              </a:solidFill>
              <a:latin typeface="Times New Roman"/>
              <a:ea typeface="Times New Roman"/>
              <a:cs typeface="Times New Roman"/>
              <a:sym typeface="Times New Roman"/>
            </a:endParaRPr>
          </a:p>
          <a:p>
            <a:pPr indent="-381000" lvl="0" marL="457200" marR="0" rtl="0" algn="just">
              <a:lnSpc>
                <a:spcPct val="100000"/>
              </a:lnSpc>
              <a:spcBef>
                <a:spcPts val="1200"/>
              </a:spcBef>
              <a:spcAft>
                <a:spcPts val="0"/>
              </a:spcAft>
              <a:buClr>
                <a:schemeClr val="dk1"/>
              </a:buClr>
              <a:buSzPts val="2400"/>
              <a:buFont typeface="Times New Roman"/>
              <a:buChar char="●"/>
            </a:pPr>
            <a:r>
              <a:rPr lang="en" sz="2400">
                <a:solidFill>
                  <a:schemeClr val="dk1"/>
                </a:solidFill>
                <a:latin typeface="Times New Roman"/>
                <a:ea typeface="Times New Roman"/>
                <a:cs typeface="Times New Roman"/>
                <a:sym typeface="Times New Roman"/>
              </a:rPr>
              <a:t>Previously the Amini lab has tested the tricuspid valve and found negligible difference in mechanical properties, after biaxial testing. </a:t>
            </a:r>
            <a:endParaRPr sz="2400">
              <a:solidFill>
                <a:schemeClr val="dk1"/>
              </a:solidFill>
              <a:latin typeface="Times New Roman"/>
              <a:ea typeface="Times New Roman"/>
              <a:cs typeface="Times New Roman"/>
              <a:sym typeface="Times New Roman"/>
            </a:endParaRPr>
          </a:p>
          <a:p>
            <a:pPr indent="0" lvl="0" marL="0" marR="0" rtl="0" algn="just">
              <a:lnSpc>
                <a:spcPct val="100000"/>
              </a:lnSpc>
              <a:spcBef>
                <a:spcPts val="1200"/>
              </a:spcBef>
              <a:spcAft>
                <a:spcPts val="0"/>
              </a:spcAft>
              <a:buNone/>
            </a:pPr>
            <a:r>
              <a:t/>
            </a:r>
            <a:endParaRPr sz="2400">
              <a:solidFill>
                <a:schemeClr val="dk1"/>
              </a:solidFill>
              <a:latin typeface="Times New Roman"/>
              <a:ea typeface="Times New Roman"/>
              <a:cs typeface="Times New Roman"/>
              <a:sym typeface="Times New Roman"/>
            </a:endParaRPr>
          </a:p>
          <a:p>
            <a:pPr indent="-381000" lvl="0" marL="457200" marR="0" rtl="0" algn="l">
              <a:lnSpc>
                <a:spcPct val="115000"/>
              </a:lnSpc>
              <a:spcBef>
                <a:spcPts val="0"/>
              </a:spcBef>
              <a:spcAft>
                <a:spcPts val="0"/>
              </a:spcAft>
              <a:buClr>
                <a:srgbClr val="000000"/>
              </a:buClr>
              <a:buSzPts val="2400"/>
              <a:buFont typeface="Times New Roman"/>
              <a:buChar char="●"/>
            </a:pPr>
            <a:r>
              <a:rPr b="1" lang="en" sz="2400">
                <a:latin typeface="Times New Roman"/>
                <a:ea typeface="Times New Roman"/>
                <a:cs typeface="Times New Roman"/>
                <a:sym typeface="Times New Roman"/>
              </a:rPr>
              <a:t>Our Research Activity:</a:t>
            </a:r>
            <a:r>
              <a:rPr lang="en" sz="2400">
                <a:latin typeface="Times New Roman"/>
                <a:ea typeface="Times New Roman"/>
                <a:cs typeface="Times New Roman"/>
                <a:sym typeface="Times New Roman"/>
              </a:rPr>
              <a:t> Fresh porcine tissue will be tested using biaxial load testing, frozen at -80°C, gradually thawed, and then retested</a:t>
            </a:r>
            <a:endParaRPr sz="2400">
              <a:latin typeface="Times New Roman"/>
              <a:ea typeface="Times New Roman"/>
              <a:cs typeface="Times New Roman"/>
              <a:sym typeface="Times New Roman"/>
            </a:endParaRPr>
          </a:p>
          <a:p>
            <a:pPr indent="0" lvl="0" marL="457200" marR="0" rtl="0" algn="l">
              <a:lnSpc>
                <a:spcPct val="115000"/>
              </a:lnSpc>
              <a:spcBef>
                <a:spcPts val="0"/>
              </a:spcBef>
              <a:spcAft>
                <a:spcPts val="0"/>
              </a:spcAft>
              <a:buNone/>
            </a:pPr>
            <a:r>
              <a:rPr lang="en" sz="2400">
                <a:latin typeface="Times New Roman"/>
                <a:ea typeface="Times New Roman"/>
                <a:cs typeface="Times New Roman"/>
                <a:sym typeface="Times New Roman"/>
              </a:rPr>
              <a:t>→ compare fresh and frozen stress-strain behavior, including both circumferential and axial strain</a:t>
            </a:r>
            <a:endParaRPr sz="2400">
              <a:latin typeface="Times New Roman"/>
              <a:ea typeface="Times New Roman"/>
              <a:cs typeface="Times New Roman"/>
              <a:sym typeface="Times New Roman"/>
            </a:endParaRPr>
          </a:p>
        </p:txBody>
      </p:sp>
      <p:sp>
        <p:nvSpPr>
          <p:cNvPr id="130" name="Google Shape;130;g3633f61b1b3_0_6"/>
          <p:cNvSpPr txBox="1"/>
          <p:nvPr/>
        </p:nvSpPr>
        <p:spPr>
          <a:xfrm>
            <a:off x="7187000" y="4882125"/>
            <a:ext cx="5066700" cy="67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900">
                <a:solidFill>
                  <a:schemeClr val="dk1"/>
                </a:solidFill>
                <a:latin typeface="Georgia"/>
                <a:ea typeface="Georgia"/>
                <a:cs typeface="Georgia"/>
                <a:sym typeface="Georgia"/>
              </a:rPr>
              <a:t>Warning: next slide has a picture of heart sample</a:t>
            </a:r>
            <a:endParaRPr sz="2900">
              <a:solidFill>
                <a:schemeClr val="dk1"/>
              </a:solidFill>
              <a:latin typeface="Georgia"/>
              <a:ea typeface="Georgia"/>
              <a:cs typeface="Georgia"/>
              <a:sym typeface="Georgia"/>
            </a:endParaRPr>
          </a:p>
        </p:txBody>
      </p:sp>
      <p:sp>
        <p:nvSpPr>
          <p:cNvPr id="131" name="Google Shape;131;g3633f61b1b3_0_6"/>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pic>
        <p:nvPicPr>
          <p:cNvPr id="132" name="Google Shape;132;g3633f61b1b3_0_6" title="Screenshot 2026-07-29 at 10.26.39 AM.png"/>
          <p:cNvPicPr preferRelativeResize="0"/>
          <p:nvPr/>
        </p:nvPicPr>
        <p:blipFill>
          <a:blip r:embed="rId5">
            <a:alphaModFix/>
          </a:blip>
          <a:stretch>
            <a:fillRect/>
          </a:stretch>
        </p:blipFill>
        <p:spPr>
          <a:xfrm>
            <a:off x="7774149" y="1057825"/>
            <a:ext cx="3721451" cy="3824299"/>
          </a:xfrm>
          <a:prstGeom prst="rect">
            <a:avLst/>
          </a:prstGeom>
          <a:noFill/>
          <a:ln>
            <a:noFill/>
          </a:ln>
        </p:spPr>
      </p:pic>
      <p:cxnSp>
        <p:nvCxnSpPr>
          <p:cNvPr id="133" name="Google Shape;133;g3633f61b1b3_0_6"/>
          <p:cNvCxnSpPr/>
          <p:nvPr/>
        </p:nvCxnSpPr>
        <p:spPr>
          <a:xfrm rot="10800000">
            <a:off x="9526375" y="2160450"/>
            <a:ext cx="3900" cy="604500"/>
          </a:xfrm>
          <a:prstGeom prst="straightConnector1">
            <a:avLst/>
          </a:prstGeom>
          <a:noFill/>
          <a:ln cap="flat" cmpd="sng" w="19050">
            <a:solidFill>
              <a:srgbClr val="C8102E"/>
            </a:solidFill>
            <a:prstDash val="solid"/>
            <a:round/>
            <a:headEnd len="med" w="med" type="none"/>
            <a:tailEnd len="med" w="med" type="triangle"/>
          </a:ln>
        </p:spPr>
      </p:cxnSp>
      <p:cxnSp>
        <p:nvCxnSpPr>
          <p:cNvPr id="134" name="Google Shape;134;g3633f61b1b3_0_6"/>
          <p:cNvCxnSpPr/>
          <p:nvPr/>
        </p:nvCxnSpPr>
        <p:spPr>
          <a:xfrm flipH="1">
            <a:off x="8925175" y="3108800"/>
            <a:ext cx="601200" cy="7500"/>
          </a:xfrm>
          <a:prstGeom prst="straightConnector1">
            <a:avLst/>
          </a:prstGeom>
          <a:noFill/>
          <a:ln cap="flat" cmpd="sng" w="19050">
            <a:solidFill>
              <a:srgbClr val="C8102E"/>
            </a:solidFill>
            <a:prstDash val="solid"/>
            <a:round/>
            <a:headEnd len="med" w="med" type="none"/>
            <a:tailEnd len="med" w="med" type="triangl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3f58da51fc0_2_1"/>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40" name="Google Shape;140;g3f58da51fc0_2_1"/>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41" name="Google Shape;141;g3f58da51fc0_2_1"/>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142" name="Google Shape;142;g3f58da51fc0_2_1"/>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43" name="Google Shape;143;g3f58da51fc0_2_1"/>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04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202</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144" name="Google Shape;144;g3f58da51fc0_2_1"/>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145" name="Google Shape;145;g3f58da51fc0_2_1"/>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Tissue Prep Workflow</a:t>
            </a:r>
            <a:endParaRPr b="0" i="0" sz="3000" u="none" cap="none" strike="noStrike">
              <a:solidFill>
                <a:srgbClr val="000000"/>
              </a:solidFill>
              <a:latin typeface="Times"/>
              <a:ea typeface="Times"/>
              <a:cs typeface="Times"/>
              <a:sym typeface="Times"/>
            </a:endParaRPr>
          </a:p>
        </p:txBody>
      </p:sp>
      <p:sp>
        <p:nvSpPr>
          <p:cNvPr id="146" name="Google Shape;146;g3f58da51fc0_2_1"/>
          <p:cNvSpPr/>
          <p:nvPr/>
        </p:nvSpPr>
        <p:spPr>
          <a:xfrm>
            <a:off x="599300" y="1932175"/>
            <a:ext cx="1848600" cy="955200"/>
          </a:xfrm>
          <a:prstGeom prst="roundRect">
            <a:avLst>
              <a:gd fmla="val 16667" name="adj"/>
            </a:avLst>
          </a:prstGeom>
          <a:solidFill>
            <a:schemeClr val="lt2"/>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Receive aorta sample </a:t>
            </a:r>
            <a:endParaRPr i="1" sz="1900"/>
          </a:p>
        </p:txBody>
      </p:sp>
      <p:sp>
        <p:nvSpPr>
          <p:cNvPr id="147" name="Google Shape;147;g3f58da51fc0_2_1"/>
          <p:cNvSpPr/>
          <p:nvPr/>
        </p:nvSpPr>
        <p:spPr>
          <a:xfrm>
            <a:off x="2902850" y="1932200"/>
            <a:ext cx="1848600" cy="955200"/>
          </a:xfrm>
          <a:prstGeom prst="roundRect">
            <a:avLst>
              <a:gd fmla="val 16667" name="adj"/>
            </a:avLst>
          </a:prstGeom>
          <a:solidFill>
            <a:schemeClr val="lt1"/>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Cut desired segment and stamp</a:t>
            </a:r>
            <a:endParaRPr i="1" sz="1900"/>
          </a:p>
        </p:txBody>
      </p:sp>
      <p:sp>
        <p:nvSpPr>
          <p:cNvPr id="148" name="Google Shape;148;g3f58da51fc0_2_1"/>
          <p:cNvSpPr/>
          <p:nvPr/>
        </p:nvSpPr>
        <p:spPr>
          <a:xfrm>
            <a:off x="5200400" y="1920700"/>
            <a:ext cx="1848600" cy="955200"/>
          </a:xfrm>
          <a:prstGeom prst="roundRect">
            <a:avLst>
              <a:gd fmla="val 16667" name="adj"/>
            </a:avLst>
          </a:prstGeom>
          <a:solidFill>
            <a:schemeClr val="lt2"/>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Measure thickness</a:t>
            </a:r>
            <a:endParaRPr i="1" sz="1900"/>
          </a:p>
        </p:txBody>
      </p:sp>
      <p:pic>
        <p:nvPicPr>
          <p:cNvPr id="149" name="Google Shape;149;g3f58da51fc0_2_1" title="IMG_9606.HEIC"/>
          <p:cNvPicPr preferRelativeResize="0"/>
          <p:nvPr/>
        </p:nvPicPr>
        <p:blipFill rotWithShape="1">
          <a:blip r:embed="rId5">
            <a:alphaModFix/>
          </a:blip>
          <a:srcRect b="31673" l="22731" r="23314" t="27037"/>
          <a:stretch/>
        </p:blipFill>
        <p:spPr>
          <a:xfrm>
            <a:off x="437388" y="3164710"/>
            <a:ext cx="2286002" cy="2320292"/>
          </a:xfrm>
          <a:prstGeom prst="rect">
            <a:avLst/>
          </a:prstGeom>
          <a:noFill/>
          <a:ln>
            <a:noFill/>
          </a:ln>
        </p:spPr>
      </p:pic>
      <p:sp>
        <p:nvSpPr>
          <p:cNvPr id="150" name="Google Shape;150;g3f58da51fc0_2_1"/>
          <p:cNvSpPr/>
          <p:nvPr/>
        </p:nvSpPr>
        <p:spPr>
          <a:xfrm>
            <a:off x="2392522" y="2190794"/>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 name="Google Shape;151;g3f58da51fc0_2_1"/>
          <p:cNvSpPr/>
          <p:nvPr/>
        </p:nvSpPr>
        <p:spPr>
          <a:xfrm>
            <a:off x="7480850" y="1920700"/>
            <a:ext cx="1848600" cy="955200"/>
          </a:xfrm>
          <a:prstGeom prst="roundRect">
            <a:avLst>
              <a:gd fmla="val 16667" name="adj"/>
            </a:avLst>
          </a:prstGeom>
          <a:solidFill>
            <a:schemeClr val="lt1"/>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Attach suture lines</a:t>
            </a:r>
            <a:endParaRPr sz="1900"/>
          </a:p>
        </p:txBody>
      </p:sp>
      <p:sp>
        <p:nvSpPr>
          <p:cNvPr id="152" name="Google Shape;152;g3f58da51fc0_2_1"/>
          <p:cNvSpPr/>
          <p:nvPr/>
        </p:nvSpPr>
        <p:spPr>
          <a:xfrm>
            <a:off x="9807025" y="1932200"/>
            <a:ext cx="1848600" cy="955200"/>
          </a:xfrm>
          <a:prstGeom prst="roundRect">
            <a:avLst>
              <a:gd fmla="val 16667" name="adj"/>
            </a:avLst>
          </a:prstGeom>
          <a:solidFill>
            <a:schemeClr val="lt2"/>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Attach fiducial markers </a:t>
            </a:r>
            <a:endParaRPr i="1" sz="1900"/>
          </a:p>
        </p:txBody>
      </p:sp>
      <p:pic>
        <p:nvPicPr>
          <p:cNvPr id="153" name="Google Shape;153;g3f58da51fc0_2_1" title="IMG_9540.HEIC"/>
          <p:cNvPicPr preferRelativeResize="0"/>
          <p:nvPr/>
        </p:nvPicPr>
        <p:blipFill rotWithShape="1">
          <a:blip r:embed="rId6">
            <a:alphaModFix/>
          </a:blip>
          <a:srcRect b="20718" l="6979" r="6970" t="14741"/>
          <a:stretch/>
        </p:blipFill>
        <p:spPr>
          <a:xfrm>
            <a:off x="9426425" y="3181848"/>
            <a:ext cx="2286002" cy="2285998"/>
          </a:xfrm>
          <a:prstGeom prst="rect">
            <a:avLst/>
          </a:prstGeom>
          <a:noFill/>
          <a:ln>
            <a:noFill/>
          </a:ln>
        </p:spPr>
      </p:pic>
      <p:pic>
        <p:nvPicPr>
          <p:cNvPr id="154" name="Google Shape;154;g3f58da51fc0_2_1" title="IMG_1976.heic"/>
          <p:cNvPicPr preferRelativeResize="0"/>
          <p:nvPr/>
        </p:nvPicPr>
        <p:blipFill rotWithShape="1">
          <a:blip r:embed="rId7">
            <a:alphaModFix/>
          </a:blip>
          <a:srcRect b="21266" l="15084" r="7839" t="21260"/>
          <a:stretch/>
        </p:blipFill>
        <p:spPr>
          <a:xfrm>
            <a:off x="3633038" y="3181848"/>
            <a:ext cx="2286002" cy="2285998"/>
          </a:xfrm>
          <a:prstGeom prst="rect">
            <a:avLst/>
          </a:prstGeom>
          <a:noFill/>
          <a:ln>
            <a:noFill/>
          </a:ln>
        </p:spPr>
      </p:pic>
      <p:sp>
        <p:nvSpPr>
          <p:cNvPr id="155" name="Google Shape;155;g3f58da51fc0_2_1"/>
          <p:cNvSpPr/>
          <p:nvPr/>
        </p:nvSpPr>
        <p:spPr>
          <a:xfrm>
            <a:off x="4686173" y="2190791"/>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6" name="Google Shape;156;g3f58da51fc0_2_1"/>
          <p:cNvSpPr/>
          <p:nvPr/>
        </p:nvSpPr>
        <p:spPr>
          <a:xfrm>
            <a:off x="6949082" y="2179291"/>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 name="Google Shape;157;g3f58da51fc0_2_1"/>
          <p:cNvSpPr/>
          <p:nvPr/>
        </p:nvSpPr>
        <p:spPr>
          <a:xfrm>
            <a:off x="9246627" y="2179291"/>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8" name="Google Shape;158;g3f58da51fc0_2_1" title="Aorta Diagrams (2).png"/>
          <p:cNvPicPr preferRelativeResize="0"/>
          <p:nvPr/>
        </p:nvPicPr>
        <p:blipFill>
          <a:blip r:embed="rId8">
            <a:alphaModFix/>
          </a:blip>
          <a:stretch>
            <a:fillRect/>
          </a:stretch>
        </p:blipFill>
        <p:spPr>
          <a:xfrm>
            <a:off x="6828689" y="3199008"/>
            <a:ext cx="2217422" cy="2285998"/>
          </a:xfrm>
          <a:prstGeom prst="rect">
            <a:avLst/>
          </a:prstGeom>
          <a:noFill/>
          <a:ln>
            <a:noFill/>
          </a:ln>
        </p:spPr>
      </p:pic>
      <p:sp>
        <p:nvSpPr>
          <p:cNvPr id="159" name="Google Shape;159;g3f58da51fc0_2_1"/>
          <p:cNvSpPr txBox="1"/>
          <p:nvPr/>
        </p:nvSpPr>
        <p:spPr>
          <a:xfrm>
            <a:off x="6828700" y="5485000"/>
            <a:ext cx="2418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dk1"/>
                </a:solidFill>
              </a:rPr>
              <a:t>Figure 3.</a:t>
            </a:r>
            <a:r>
              <a:rPr lang="en" sz="900">
                <a:solidFill>
                  <a:schemeClr val="dk1"/>
                </a:solidFill>
              </a:rPr>
              <a:t> Suture placement</a:t>
            </a:r>
            <a:endParaRPr sz="900">
              <a:solidFill>
                <a:schemeClr val="dk1"/>
              </a:solidFill>
            </a:endParaRPr>
          </a:p>
        </p:txBody>
      </p:sp>
      <p:sp>
        <p:nvSpPr>
          <p:cNvPr id="160" name="Google Shape;160;g3f58da51fc0_2_1"/>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3f58da51fc0_2_32"/>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66" name="Google Shape;166;g3f58da51fc0_2_32"/>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67" name="Google Shape;167;g3f58da51fc0_2_32"/>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168" name="Google Shape;168;g3f58da51fc0_2_32"/>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69" name="Google Shape;169;g3f58da51fc0_2_32"/>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170" name="Google Shape;170;g3f58da51fc0_2_32"/>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171" name="Google Shape;171;g3f58da51fc0_2_32"/>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Biaxial Testing Workflow</a:t>
            </a:r>
            <a:endParaRPr b="1" sz="3000">
              <a:latin typeface="Times"/>
              <a:ea typeface="Times"/>
              <a:cs typeface="Times"/>
              <a:sym typeface="Times"/>
            </a:endParaRPr>
          </a:p>
        </p:txBody>
      </p:sp>
      <p:sp>
        <p:nvSpPr>
          <p:cNvPr id="172" name="Google Shape;172;g3f58da51fc0_2_32"/>
          <p:cNvSpPr/>
          <p:nvPr/>
        </p:nvSpPr>
        <p:spPr>
          <a:xfrm>
            <a:off x="2507337" y="1523531"/>
            <a:ext cx="3843300" cy="750300"/>
          </a:xfrm>
          <a:prstGeom prst="roundRect">
            <a:avLst>
              <a:gd fmla="val 16667" name="adj"/>
            </a:avLst>
          </a:prstGeom>
          <a:solidFill>
            <a:schemeClr val="lt2"/>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Attach suture lines to biaxial machine</a:t>
            </a:r>
            <a:endParaRPr i="1" sz="1900"/>
          </a:p>
        </p:txBody>
      </p:sp>
      <p:sp>
        <p:nvSpPr>
          <p:cNvPr id="173" name="Google Shape;173;g3f58da51fc0_2_32"/>
          <p:cNvSpPr/>
          <p:nvPr/>
        </p:nvSpPr>
        <p:spPr>
          <a:xfrm>
            <a:off x="2507337" y="2817935"/>
            <a:ext cx="3843300" cy="750300"/>
          </a:xfrm>
          <a:prstGeom prst="roundRect">
            <a:avLst>
              <a:gd fmla="val 16667" name="adj"/>
            </a:avLst>
          </a:prstGeom>
          <a:solidFill>
            <a:schemeClr val="lt1"/>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Use LabView software to identify reference</a:t>
            </a:r>
            <a:endParaRPr i="1" sz="1900"/>
          </a:p>
        </p:txBody>
      </p:sp>
      <p:sp>
        <p:nvSpPr>
          <p:cNvPr id="174" name="Google Shape;174;g3f58da51fc0_2_32"/>
          <p:cNvSpPr/>
          <p:nvPr/>
        </p:nvSpPr>
        <p:spPr>
          <a:xfrm>
            <a:off x="2507337" y="4087628"/>
            <a:ext cx="3843300" cy="750300"/>
          </a:xfrm>
          <a:prstGeom prst="roundRect">
            <a:avLst>
              <a:gd fmla="val 16667" name="adj"/>
            </a:avLst>
          </a:prstGeom>
          <a:solidFill>
            <a:schemeClr val="lt2"/>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Use second LabView software to activate biaxial testing</a:t>
            </a:r>
            <a:endParaRPr i="1" sz="1900"/>
          </a:p>
        </p:txBody>
      </p:sp>
      <p:sp>
        <p:nvSpPr>
          <p:cNvPr id="175" name="Google Shape;175;g3f58da51fc0_2_32"/>
          <p:cNvSpPr/>
          <p:nvPr/>
        </p:nvSpPr>
        <p:spPr>
          <a:xfrm>
            <a:off x="2535662" y="5350234"/>
            <a:ext cx="3843300" cy="750300"/>
          </a:xfrm>
          <a:prstGeom prst="roundRect">
            <a:avLst>
              <a:gd fmla="val 16667" name="adj"/>
            </a:avLst>
          </a:prstGeom>
          <a:solidFill>
            <a:schemeClr val="lt1"/>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Run 10 cycles for each stress value combination</a:t>
            </a:r>
            <a:endParaRPr sz="1900"/>
          </a:p>
        </p:txBody>
      </p:sp>
      <p:sp>
        <p:nvSpPr>
          <p:cNvPr id="176" name="Google Shape;176;g3f58da51fc0_2_32"/>
          <p:cNvSpPr/>
          <p:nvPr/>
        </p:nvSpPr>
        <p:spPr>
          <a:xfrm rot="5400000">
            <a:off x="4118017" y="2271466"/>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 name="Google Shape;177;g3f58da51fc0_2_32"/>
          <p:cNvSpPr/>
          <p:nvPr/>
        </p:nvSpPr>
        <p:spPr>
          <a:xfrm rot="5400000">
            <a:off x="4118017" y="3537094"/>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 name="Google Shape;178;g3f58da51fc0_2_32"/>
          <p:cNvSpPr/>
          <p:nvPr/>
        </p:nvSpPr>
        <p:spPr>
          <a:xfrm rot="5400000">
            <a:off x="4089692" y="4816568"/>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9" name="Google Shape;179;g3f58da51fc0_2_32" title="IMG_1939.heic"/>
          <p:cNvPicPr preferRelativeResize="0"/>
          <p:nvPr/>
        </p:nvPicPr>
        <p:blipFill rotWithShape="1">
          <a:blip r:embed="rId5">
            <a:alphaModFix/>
          </a:blip>
          <a:srcRect b="16764" l="8375" r="16981" t="23833"/>
          <a:stretch/>
        </p:blipFill>
        <p:spPr>
          <a:xfrm rot="5400000">
            <a:off x="8466287" y="1240051"/>
            <a:ext cx="1001821" cy="1065769"/>
          </a:xfrm>
          <a:prstGeom prst="rect">
            <a:avLst/>
          </a:prstGeom>
          <a:solidFill>
            <a:schemeClr val="lt1"/>
          </a:solidFill>
          <a:ln cap="flat" cmpd="sng" w="18050">
            <a:solidFill>
              <a:srgbClr val="A4804A"/>
            </a:solidFill>
            <a:prstDash val="solid"/>
            <a:round/>
            <a:headEnd len="sm" w="sm" type="none"/>
            <a:tailEnd len="sm" w="sm" type="none"/>
          </a:ln>
        </p:spPr>
      </p:pic>
      <p:pic>
        <p:nvPicPr>
          <p:cNvPr id="180" name="Google Shape;180;g3f58da51fc0_2_32" title="Screenshot 2026-07-13 143934.png"/>
          <p:cNvPicPr preferRelativeResize="0"/>
          <p:nvPr/>
        </p:nvPicPr>
        <p:blipFill rotWithShape="1">
          <a:blip r:embed="rId6">
            <a:alphaModFix/>
          </a:blip>
          <a:srcRect b="0" l="0" r="0" t="49321"/>
          <a:stretch/>
        </p:blipFill>
        <p:spPr>
          <a:xfrm>
            <a:off x="8743956" y="2999395"/>
            <a:ext cx="1857110" cy="1067299"/>
          </a:xfrm>
          <a:prstGeom prst="rect">
            <a:avLst/>
          </a:prstGeom>
          <a:noFill/>
          <a:ln cap="flat" cmpd="sng" w="7175">
            <a:solidFill>
              <a:srgbClr val="A4804A"/>
            </a:solidFill>
            <a:prstDash val="solid"/>
            <a:round/>
            <a:headEnd len="sm" w="sm" type="none"/>
            <a:tailEnd len="sm" w="sm" type="none"/>
          </a:ln>
        </p:spPr>
      </p:pic>
      <p:pic>
        <p:nvPicPr>
          <p:cNvPr id="181" name="Google Shape;181;g3f58da51fc0_2_32" title="Screenshot 2026-07-13 143949.png"/>
          <p:cNvPicPr preferRelativeResize="0"/>
          <p:nvPr/>
        </p:nvPicPr>
        <p:blipFill rotWithShape="1">
          <a:blip r:embed="rId7">
            <a:alphaModFix/>
          </a:blip>
          <a:srcRect b="29185" l="33222" r="24010" t="21138"/>
          <a:stretch/>
        </p:blipFill>
        <p:spPr>
          <a:xfrm>
            <a:off x="7312186" y="2999401"/>
            <a:ext cx="1131306" cy="1067287"/>
          </a:xfrm>
          <a:prstGeom prst="rect">
            <a:avLst/>
          </a:prstGeom>
          <a:noFill/>
          <a:ln cap="flat" cmpd="sng" w="8325">
            <a:solidFill>
              <a:srgbClr val="A4804A"/>
            </a:solidFill>
            <a:prstDash val="solid"/>
            <a:round/>
            <a:headEnd len="sm" w="sm" type="none"/>
            <a:tailEnd len="sm" w="sm" type="none"/>
          </a:ln>
        </p:spPr>
      </p:pic>
      <p:pic>
        <p:nvPicPr>
          <p:cNvPr id="182" name="Google Shape;182;g3f58da51fc0_2_32" title="Screenshot 2026-07-14 142044.png"/>
          <p:cNvPicPr preferRelativeResize="0"/>
          <p:nvPr/>
        </p:nvPicPr>
        <p:blipFill rotWithShape="1">
          <a:blip r:embed="rId8">
            <a:alphaModFix/>
          </a:blip>
          <a:srcRect b="0" l="0" r="0" t="31554"/>
          <a:stretch/>
        </p:blipFill>
        <p:spPr>
          <a:xfrm>
            <a:off x="7130298" y="4629726"/>
            <a:ext cx="1495076" cy="1001825"/>
          </a:xfrm>
          <a:prstGeom prst="rect">
            <a:avLst/>
          </a:prstGeom>
          <a:noFill/>
          <a:ln cap="flat" cmpd="sng" w="18050">
            <a:solidFill>
              <a:srgbClr val="A4804A"/>
            </a:solidFill>
            <a:prstDash val="solid"/>
            <a:round/>
            <a:headEnd len="sm" w="sm" type="none"/>
            <a:tailEnd len="sm" w="sm" type="none"/>
          </a:ln>
        </p:spPr>
      </p:pic>
      <p:sp>
        <p:nvSpPr>
          <p:cNvPr id="183" name="Google Shape;183;g3f58da51fc0_2_32"/>
          <p:cNvSpPr/>
          <p:nvPr/>
        </p:nvSpPr>
        <p:spPr>
          <a:xfrm>
            <a:off x="7269050" y="2421542"/>
            <a:ext cx="3396300" cy="412200"/>
          </a:xfrm>
          <a:prstGeom prst="rect">
            <a:avLst/>
          </a:prstGeom>
          <a:solidFill>
            <a:schemeClr val="lt2"/>
          </a:solidFill>
          <a:ln cap="flat" cmpd="sng" w="18050">
            <a:solidFill>
              <a:srgbClr val="A4804A"/>
            </a:solidFill>
            <a:prstDash val="solid"/>
            <a:round/>
            <a:headEnd len="sm" w="sm" type="none"/>
            <a:tailEnd len="sm" w="sm" type="none"/>
          </a:ln>
        </p:spPr>
        <p:txBody>
          <a:bodyPr anchorCtr="0" anchor="ctr" bIns="86575" lIns="86575" spcFirstLastPara="1" rIns="86575" wrap="square" tIns="86575">
            <a:noAutofit/>
          </a:bodyPr>
          <a:lstStyle/>
          <a:p>
            <a:pPr indent="0" lvl="0" marL="0" rtl="0" algn="ctr">
              <a:spcBef>
                <a:spcPts val="0"/>
              </a:spcBef>
              <a:spcAft>
                <a:spcPts val="0"/>
              </a:spcAft>
              <a:buNone/>
            </a:pPr>
            <a:r>
              <a:rPr lang="en" sz="1515"/>
              <a:t>Biaxial machine with sample mounted</a:t>
            </a:r>
            <a:endParaRPr sz="1515"/>
          </a:p>
        </p:txBody>
      </p:sp>
      <p:sp>
        <p:nvSpPr>
          <p:cNvPr id="184" name="Google Shape;184;g3f58da51fc0_2_32"/>
          <p:cNvSpPr/>
          <p:nvPr/>
        </p:nvSpPr>
        <p:spPr>
          <a:xfrm>
            <a:off x="7745902" y="4186204"/>
            <a:ext cx="2442600" cy="324000"/>
          </a:xfrm>
          <a:prstGeom prst="rect">
            <a:avLst/>
          </a:prstGeom>
          <a:solidFill>
            <a:schemeClr val="lt2"/>
          </a:solidFill>
          <a:ln cap="flat" cmpd="sng" w="18050">
            <a:solidFill>
              <a:srgbClr val="A4804A"/>
            </a:solidFill>
            <a:prstDash val="solid"/>
            <a:round/>
            <a:headEnd len="sm" w="sm" type="none"/>
            <a:tailEnd len="sm" w="sm" type="none"/>
          </a:ln>
        </p:spPr>
        <p:txBody>
          <a:bodyPr anchorCtr="0" anchor="ctr" bIns="86575" lIns="86575" spcFirstLastPara="1" rIns="86575" wrap="square" tIns="86575">
            <a:noAutofit/>
          </a:bodyPr>
          <a:lstStyle/>
          <a:p>
            <a:pPr indent="0" lvl="0" marL="0" rtl="0" algn="ctr">
              <a:spcBef>
                <a:spcPts val="0"/>
              </a:spcBef>
              <a:spcAft>
                <a:spcPts val="0"/>
              </a:spcAft>
              <a:buNone/>
            </a:pPr>
            <a:r>
              <a:rPr lang="en" sz="1515"/>
              <a:t>LabView </a:t>
            </a:r>
            <a:r>
              <a:rPr lang="en" sz="1515"/>
              <a:t>sample</a:t>
            </a:r>
            <a:r>
              <a:rPr lang="en" sz="1515"/>
              <a:t> setup</a:t>
            </a:r>
            <a:endParaRPr sz="1515"/>
          </a:p>
        </p:txBody>
      </p:sp>
      <p:sp>
        <p:nvSpPr>
          <p:cNvPr id="185" name="Google Shape;185;g3f58da51fc0_2_32"/>
          <p:cNvSpPr/>
          <p:nvPr/>
        </p:nvSpPr>
        <p:spPr>
          <a:xfrm>
            <a:off x="7130301" y="5869700"/>
            <a:ext cx="3673800" cy="324000"/>
          </a:xfrm>
          <a:prstGeom prst="rect">
            <a:avLst/>
          </a:prstGeom>
          <a:solidFill>
            <a:schemeClr val="lt2"/>
          </a:solidFill>
          <a:ln cap="flat" cmpd="sng" w="18050">
            <a:solidFill>
              <a:srgbClr val="A4804A"/>
            </a:solidFill>
            <a:prstDash val="solid"/>
            <a:round/>
            <a:headEnd len="sm" w="sm" type="none"/>
            <a:tailEnd len="sm" w="sm" type="none"/>
          </a:ln>
        </p:spPr>
        <p:txBody>
          <a:bodyPr anchorCtr="0" anchor="ctr" bIns="86575" lIns="86575" spcFirstLastPara="1" rIns="86575" wrap="square" tIns="86575">
            <a:noAutofit/>
          </a:bodyPr>
          <a:lstStyle/>
          <a:p>
            <a:pPr indent="0" lvl="0" marL="0" rtl="0" algn="ctr">
              <a:spcBef>
                <a:spcPts val="0"/>
              </a:spcBef>
              <a:spcAft>
                <a:spcPts val="0"/>
              </a:spcAft>
              <a:buNone/>
            </a:pPr>
            <a:r>
              <a:rPr lang="en" sz="1515"/>
              <a:t>LabView cycle run and stress value chart</a:t>
            </a:r>
            <a:endParaRPr sz="1515"/>
          </a:p>
        </p:txBody>
      </p:sp>
      <p:sp>
        <p:nvSpPr>
          <p:cNvPr id="186" name="Google Shape;186;g3f58da51fc0_2_32"/>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pic>
        <p:nvPicPr>
          <p:cNvPr id="187" name="Google Shape;187;g3f58da51fc0_2_32" title="Screenshot 2026-07-07 at 10.26.17 AM.png"/>
          <p:cNvPicPr preferRelativeResize="0"/>
          <p:nvPr/>
        </p:nvPicPr>
        <p:blipFill>
          <a:blip r:embed="rId9">
            <a:alphaModFix/>
          </a:blip>
          <a:stretch>
            <a:fillRect/>
          </a:stretch>
        </p:blipFill>
        <p:spPr>
          <a:xfrm>
            <a:off x="8805876" y="4655570"/>
            <a:ext cx="2080791" cy="970967"/>
          </a:xfrm>
          <a:prstGeom prst="rect">
            <a:avLst/>
          </a:prstGeom>
          <a:noFill/>
          <a:ln cap="flat" cmpd="sng" w="15125">
            <a:solidFill>
              <a:srgbClr val="A4804A"/>
            </a:solidFill>
            <a:prstDash val="solid"/>
            <a:round/>
            <a:headEnd len="sm" w="sm" type="none"/>
            <a:tailEnd len="sm" w="sm" type="none"/>
          </a:ln>
        </p:spPr>
      </p:pic>
      <p:sp>
        <p:nvSpPr>
          <p:cNvPr id="188" name="Google Shape;188;g3f58da51fc0_2_32"/>
          <p:cNvSpPr txBox="1"/>
          <p:nvPr/>
        </p:nvSpPr>
        <p:spPr>
          <a:xfrm>
            <a:off x="8841423" y="5650934"/>
            <a:ext cx="2009700" cy="230400"/>
          </a:xfrm>
          <a:prstGeom prst="rect">
            <a:avLst/>
          </a:prstGeom>
          <a:noFill/>
          <a:ln>
            <a:noFill/>
          </a:ln>
        </p:spPr>
        <p:txBody>
          <a:bodyPr anchorCtr="0" anchor="t" bIns="48400" lIns="48400" spcFirstLastPara="1" rIns="48400" wrap="square" tIns="48400">
            <a:noAutofit/>
          </a:bodyPr>
          <a:lstStyle/>
          <a:p>
            <a:pPr indent="0" lvl="0" marL="0" rtl="0" algn="l">
              <a:spcBef>
                <a:spcPts val="0"/>
              </a:spcBef>
              <a:spcAft>
                <a:spcPts val="0"/>
              </a:spcAft>
              <a:buNone/>
            </a:pPr>
            <a:r>
              <a:rPr b="1" lang="en" sz="477">
                <a:solidFill>
                  <a:srgbClr val="000000"/>
                </a:solidFill>
                <a:latin typeface="Times"/>
                <a:ea typeface="Times"/>
                <a:cs typeface="Times"/>
                <a:sym typeface="Times"/>
              </a:rPr>
              <a:t>Figure </a:t>
            </a:r>
            <a:r>
              <a:rPr b="1" lang="en" sz="477">
                <a:latin typeface="Times"/>
                <a:ea typeface="Times"/>
                <a:cs typeface="Times"/>
                <a:sym typeface="Times"/>
              </a:rPr>
              <a:t>2</a:t>
            </a:r>
            <a:r>
              <a:rPr b="1" lang="en" sz="477">
                <a:solidFill>
                  <a:srgbClr val="000000"/>
                </a:solidFill>
                <a:latin typeface="Times"/>
                <a:ea typeface="Times"/>
                <a:cs typeface="Times"/>
                <a:sym typeface="Times"/>
              </a:rPr>
              <a:t>.</a:t>
            </a:r>
            <a:r>
              <a:rPr lang="en" sz="477">
                <a:solidFill>
                  <a:srgbClr val="000000"/>
                </a:solidFill>
                <a:latin typeface="Times"/>
                <a:ea typeface="Times"/>
                <a:cs typeface="Times"/>
                <a:sym typeface="Times"/>
              </a:rPr>
              <a:t> </a:t>
            </a:r>
            <a:r>
              <a:rPr lang="en" sz="477">
                <a:latin typeface="Times"/>
                <a:ea typeface="Times"/>
                <a:cs typeface="Times"/>
                <a:sym typeface="Times"/>
              </a:rPr>
              <a:t>Chart showing Biaxial procedure stress values</a:t>
            </a:r>
            <a:endParaRPr sz="477">
              <a:solidFill>
                <a:srgbClr val="000000"/>
              </a:solidFill>
              <a:latin typeface="Times"/>
              <a:ea typeface="Times"/>
              <a:cs typeface="Times"/>
              <a:sym typeface="Time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3f56e207c86_1_144"/>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95" name="Google Shape;195;g3f56e207c86_1_144"/>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96" name="Google Shape;196;g3f56e207c86_1_144"/>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197" name="Google Shape;197;g3f56e207c86_1_144"/>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98" name="Google Shape;198;g3f56e207c86_1_144"/>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199" name="Google Shape;199;g3f56e207c86_1_144"/>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200" name="Google Shape;200;g3f56e207c86_1_144"/>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Freeze-Thaw protocol</a:t>
            </a:r>
            <a:endParaRPr b="0" i="0" sz="3000" u="none" cap="none" strike="noStrike">
              <a:solidFill>
                <a:srgbClr val="000000"/>
              </a:solidFill>
              <a:latin typeface="Times"/>
              <a:ea typeface="Times"/>
              <a:cs typeface="Times"/>
              <a:sym typeface="Times"/>
            </a:endParaRPr>
          </a:p>
        </p:txBody>
      </p:sp>
      <p:sp>
        <p:nvSpPr>
          <p:cNvPr id="201" name="Google Shape;201;g3f56e207c86_1_144"/>
          <p:cNvSpPr/>
          <p:nvPr/>
        </p:nvSpPr>
        <p:spPr>
          <a:xfrm>
            <a:off x="1256550" y="1989700"/>
            <a:ext cx="2743800" cy="1352700"/>
          </a:xfrm>
          <a:prstGeom prst="roundRect">
            <a:avLst>
              <a:gd fmla="val 16667" name="adj"/>
            </a:avLst>
          </a:prstGeom>
          <a:solidFill>
            <a:schemeClr val="lt2"/>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Fresh Sample test is done</a:t>
            </a:r>
            <a:endParaRPr sz="1900"/>
          </a:p>
        </p:txBody>
      </p:sp>
      <p:sp>
        <p:nvSpPr>
          <p:cNvPr id="202" name="Google Shape;202;g3f56e207c86_1_144"/>
          <p:cNvSpPr/>
          <p:nvPr/>
        </p:nvSpPr>
        <p:spPr>
          <a:xfrm>
            <a:off x="4582075" y="1989700"/>
            <a:ext cx="2743800" cy="1352700"/>
          </a:xfrm>
          <a:prstGeom prst="roundRect">
            <a:avLst>
              <a:gd fmla="val 16667" name="adj"/>
            </a:avLst>
          </a:prstGeom>
          <a:solidFill>
            <a:schemeClr val="lt1"/>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Sample stored at -80°C </a:t>
            </a:r>
            <a:endParaRPr sz="1900"/>
          </a:p>
        </p:txBody>
      </p:sp>
      <p:sp>
        <p:nvSpPr>
          <p:cNvPr id="203" name="Google Shape;203;g3f56e207c86_1_144"/>
          <p:cNvSpPr/>
          <p:nvPr/>
        </p:nvSpPr>
        <p:spPr>
          <a:xfrm>
            <a:off x="7907600" y="2019925"/>
            <a:ext cx="2743800" cy="1352700"/>
          </a:xfrm>
          <a:prstGeom prst="roundRect">
            <a:avLst>
              <a:gd fmla="val 16667" name="adj"/>
            </a:avLst>
          </a:prstGeom>
          <a:solidFill>
            <a:schemeClr val="lt2"/>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Sample moved to -20</a:t>
            </a:r>
            <a:r>
              <a:rPr lang="en" sz="1900">
                <a:solidFill>
                  <a:schemeClr val="dk1"/>
                </a:solidFill>
              </a:rPr>
              <a:t>°C for 8-12 hours</a:t>
            </a:r>
            <a:endParaRPr sz="1900"/>
          </a:p>
        </p:txBody>
      </p:sp>
      <p:sp>
        <p:nvSpPr>
          <p:cNvPr id="204" name="Google Shape;204;g3f56e207c86_1_144"/>
          <p:cNvSpPr/>
          <p:nvPr/>
        </p:nvSpPr>
        <p:spPr>
          <a:xfrm>
            <a:off x="7868900" y="3837288"/>
            <a:ext cx="2743800" cy="1352700"/>
          </a:xfrm>
          <a:prstGeom prst="roundRect">
            <a:avLst>
              <a:gd fmla="val 16667" name="adj"/>
            </a:avLst>
          </a:prstGeom>
          <a:solidFill>
            <a:schemeClr val="lt1"/>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Night before test sample moved to 4</a:t>
            </a:r>
            <a:r>
              <a:rPr lang="en" sz="1800">
                <a:solidFill>
                  <a:schemeClr val="dk1"/>
                </a:solidFill>
              </a:rPr>
              <a:t>°C</a:t>
            </a:r>
            <a:endParaRPr/>
          </a:p>
        </p:txBody>
      </p:sp>
      <p:sp>
        <p:nvSpPr>
          <p:cNvPr id="205" name="Google Shape;205;g3f56e207c86_1_144"/>
          <p:cNvSpPr/>
          <p:nvPr/>
        </p:nvSpPr>
        <p:spPr>
          <a:xfrm>
            <a:off x="4582075" y="3899650"/>
            <a:ext cx="2743800" cy="1352700"/>
          </a:xfrm>
          <a:prstGeom prst="roundRect">
            <a:avLst>
              <a:gd fmla="val 16667" name="adj"/>
            </a:avLst>
          </a:prstGeom>
          <a:solidFill>
            <a:schemeClr val="lt2"/>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Transfer to room temp PBS for 3 hours</a:t>
            </a:r>
            <a:endParaRPr sz="1900"/>
          </a:p>
        </p:txBody>
      </p:sp>
      <p:sp>
        <p:nvSpPr>
          <p:cNvPr id="206" name="Google Shape;206;g3f56e207c86_1_144"/>
          <p:cNvSpPr/>
          <p:nvPr/>
        </p:nvSpPr>
        <p:spPr>
          <a:xfrm>
            <a:off x="1217850" y="3902800"/>
            <a:ext cx="2821200" cy="1352700"/>
          </a:xfrm>
          <a:prstGeom prst="roundRect">
            <a:avLst>
              <a:gd fmla="val 16667" name="adj"/>
            </a:avLst>
          </a:prstGeom>
          <a:solidFill>
            <a:schemeClr val="lt1"/>
          </a:solidFill>
          <a:ln cap="flat" cmpd="sng" w="19050">
            <a:solidFill>
              <a:srgbClr val="A4804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Ready to test</a:t>
            </a:r>
            <a:endParaRPr sz="1900"/>
          </a:p>
        </p:txBody>
      </p:sp>
      <p:sp>
        <p:nvSpPr>
          <p:cNvPr id="207" name="Google Shape;207;g3f56e207c86_1_144"/>
          <p:cNvSpPr/>
          <p:nvPr/>
        </p:nvSpPr>
        <p:spPr>
          <a:xfrm>
            <a:off x="3931075" y="2380308"/>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 name="Google Shape;208;g3f56e207c86_1_144"/>
          <p:cNvSpPr/>
          <p:nvPr/>
        </p:nvSpPr>
        <p:spPr>
          <a:xfrm rot="10800000">
            <a:off x="3931075" y="4296483"/>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 name="Google Shape;209;g3f56e207c86_1_144"/>
          <p:cNvSpPr/>
          <p:nvPr/>
        </p:nvSpPr>
        <p:spPr>
          <a:xfrm>
            <a:off x="7267100" y="2410533"/>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 name="Google Shape;210;g3f56e207c86_1_144"/>
          <p:cNvSpPr/>
          <p:nvPr/>
        </p:nvSpPr>
        <p:spPr>
          <a:xfrm rot="10800000">
            <a:off x="7267100" y="4296483"/>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 name="Google Shape;211;g3f56e207c86_1_144"/>
          <p:cNvSpPr/>
          <p:nvPr/>
        </p:nvSpPr>
        <p:spPr>
          <a:xfrm rot="5400000">
            <a:off x="8940200" y="3336821"/>
            <a:ext cx="678600" cy="5715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2" name="Google Shape;212;g3f56e207c86_1_144"/>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36eeefef51c_0_3"/>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18" name="Google Shape;218;g36eeefef51c_0_3"/>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19" name="Google Shape;219;g36eeefef51c_0_3"/>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220" name="Google Shape;220;g36eeefef51c_0_3"/>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21" name="Google Shape;221;g36eeefef51c_0_3"/>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a:t>
            </a:r>
            <a:r>
              <a:rPr lang="en" sz="900">
                <a:latin typeface="Times"/>
                <a:ea typeface="Times"/>
                <a:cs typeface="Times"/>
                <a:sym typeface="Times"/>
              </a:rPr>
              <a:t>7</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222" name="Google Shape;222;g36eeefef51c_0_3"/>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223" name="Google Shape;223;g36eeefef51c_0_3"/>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Mechanical Analysis</a:t>
            </a:r>
            <a:endParaRPr b="0" i="0" sz="3000" u="none" cap="none" strike="noStrike">
              <a:solidFill>
                <a:srgbClr val="000000"/>
              </a:solidFill>
              <a:latin typeface="Times"/>
              <a:ea typeface="Times"/>
              <a:cs typeface="Times"/>
              <a:sym typeface="Times"/>
            </a:endParaRPr>
          </a:p>
        </p:txBody>
      </p:sp>
      <p:sp>
        <p:nvSpPr>
          <p:cNvPr id="224" name="Google Shape;224;g36eeefef51c_0_3"/>
          <p:cNvSpPr txBox="1"/>
          <p:nvPr/>
        </p:nvSpPr>
        <p:spPr>
          <a:xfrm>
            <a:off x="0" y="1450555"/>
            <a:ext cx="8767200" cy="1316400"/>
          </a:xfrm>
          <a:prstGeom prst="rect">
            <a:avLst/>
          </a:prstGeom>
          <a:noFill/>
          <a:ln>
            <a:noFill/>
          </a:ln>
        </p:spPr>
        <p:txBody>
          <a:bodyPr anchorCtr="0" anchor="t" bIns="91425" lIns="91425" spcFirstLastPara="1" rIns="91425" wrap="square" tIns="91425">
            <a:noAutofit/>
          </a:bodyPr>
          <a:lstStyle/>
          <a:p>
            <a:pPr indent="-381000" lvl="0" marL="457200" rtl="0" algn="l">
              <a:lnSpc>
                <a:spcPct val="150000"/>
              </a:lnSpc>
              <a:spcBef>
                <a:spcPts val="0"/>
              </a:spcBef>
              <a:spcAft>
                <a:spcPts val="0"/>
              </a:spcAft>
              <a:buClr>
                <a:schemeClr val="dk1"/>
              </a:buClr>
              <a:buSzPts val="2400"/>
              <a:buFont typeface="Times New Roman"/>
              <a:buChar char="●"/>
            </a:pPr>
            <a:r>
              <a:rPr lang="en" sz="2400">
                <a:solidFill>
                  <a:schemeClr val="dk1"/>
                </a:solidFill>
                <a:latin typeface="Times New Roman"/>
                <a:ea typeface="Times New Roman"/>
                <a:cs typeface="Times New Roman"/>
                <a:sym typeface="Times New Roman"/>
              </a:rPr>
              <a:t>Marker movement is used to measure how much tissue deforms during biaxial testing</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b="1" sz="2400">
              <a:solidFill>
                <a:schemeClr val="dk1"/>
              </a:solidFill>
              <a:latin typeface="Times New Roman"/>
              <a:ea typeface="Times New Roman"/>
              <a:cs typeface="Times New Roman"/>
              <a:sym typeface="Times New Roman"/>
            </a:endParaRPr>
          </a:p>
        </p:txBody>
      </p:sp>
      <p:sp>
        <p:nvSpPr>
          <p:cNvPr id="225" name="Google Shape;225;g36eeefef51c_0_3"/>
          <p:cNvSpPr txBox="1"/>
          <p:nvPr/>
        </p:nvSpPr>
        <p:spPr>
          <a:xfrm>
            <a:off x="3784995" y="4855709"/>
            <a:ext cx="1163700" cy="13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200">
                <a:solidFill>
                  <a:schemeClr val="dk1"/>
                </a:solidFill>
              </a:rPr>
              <a:t>[    ]</a:t>
            </a:r>
            <a:endParaRPr sz="4200">
              <a:solidFill>
                <a:schemeClr val="dk1"/>
              </a:solidFill>
            </a:endParaRPr>
          </a:p>
        </p:txBody>
      </p:sp>
      <p:sp>
        <p:nvSpPr>
          <p:cNvPr id="226" name="Google Shape;226;g36eeefef51c_0_3"/>
          <p:cNvSpPr txBox="1"/>
          <p:nvPr/>
        </p:nvSpPr>
        <p:spPr>
          <a:xfrm>
            <a:off x="4044932" y="5007848"/>
            <a:ext cx="1347600" cy="1164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λ</a:t>
            </a:r>
            <a:r>
              <a:rPr baseline="-25000" lang="en">
                <a:solidFill>
                  <a:schemeClr val="dk1"/>
                </a:solidFill>
              </a:rPr>
              <a:t>x   </a:t>
            </a:r>
            <a:r>
              <a:rPr lang="en">
                <a:solidFill>
                  <a:schemeClr val="dk1"/>
                </a:solidFill>
              </a:rPr>
              <a:t>​0</a:t>
            </a:r>
            <a:endParaRPr>
              <a:solidFill>
                <a:schemeClr val="dk1"/>
              </a:solidFill>
            </a:endParaRPr>
          </a:p>
          <a:p>
            <a:pPr indent="0" lvl="0" marL="0" rtl="0" algn="l">
              <a:lnSpc>
                <a:spcPct val="150000"/>
              </a:lnSpc>
              <a:spcBef>
                <a:spcPts val="0"/>
              </a:spcBef>
              <a:spcAft>
                <a:spcPts val="0"/>
              </a:spcAft>
              <a:buNone/>
            </a:pPr>
            <a:r>
              <a:rPr lang="en">
                <a:solidFill>
                  <a:schemeClr val="dk1"/>
                </a:solidFill>
              </a:rPr>
              <a:t>0   λ</a:t>
            </a:r>
            <a:r>
              <a:rPr baseline="-25000" lang="en">
                <a:solidFill>
                  <a:schemeClr val="dk1"/>
                </a:solidFill>
              </a:rPr>
              <a:t>y</a:t>
            </a:r>
            <a:endParaRPr baseline="-25000">
              <a:solidFill>
                <a:schemeClr val="dk1"/>
              </a:solidFill>
            </a:endParaRPr>
          </a:p>
        </p:txBody>
      </p:sp>
      <p:sp>
        <p:nvSpPr>
          <p:cNvPr id="227" name="Google Shape;227;g36eeefef51c_0_3"/>
          <p:cNvSpPr/>
          <p:nvPr/>
        </p:nvSpPr>
        <p:spPr>
          <a:xfrm>
            <a:off x="4886719" y="5125329"/>
            <a:ext cx="557100" cy="4662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8" name="Google Shape;228;g36eeefef51c_0_3"/>
          <p:cNvSpPr txBox="1"/>
          <p:nvPr/>
        </p:nvSpPr>
        <p:spPr>
          <a:xfrm>
            <a:off x="5472397" y="4860959"/>
            <a:ext cx="1163700" cy="13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200">
                <a:solidFill>
                  <a:schemeClr val="dk1"/>
                </a:solidFill>
              </a:rPr>
              <a:t>[    ]</a:t>
            </a:r>
            <a:endParaRPr sz="4200">
              <a:solidFill>
                <a:schemeClr val="dk1"/>
              </a:solidFill>
            </a:endParaRPr>
          </a:p>
        </p:txBody>
      </p:sp>
      <p:sp>
        <p:nvSpPr>
          <p:cNvPr id="229" name="Google Shape;229;g36eeefef51c_0_3"/>
          <p:cNvSpPr txBox="1"/>
          <p:nvPr/>
        </p:nvSpPr>
        <p:spPr>
          <a:xfrm>
            <a:off x="4451981" y="5682668"/>
            <a:ext cx="1705200" cy="46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C8102E"/>
                </a:solidFill>
              </a:rPr>
              <a:t>Ex:( λ</a:t>
            </a:r>
            <a:r>
              <a:rPr baseline="-25000" lang="en" sz="1200">
                <a:solidFill>
                  <a:srgbClr val="C8102E"/>
                </a:solidFill>
              </a:rPr>
              <a:t>x</a:t>
            </a:r>
            <a:r>
              <a:rPr lang="en" sz="1200">
                <a:solidFill>
                  <a:srgbClr val="C8102E"/>
                </a:solidFill>
              </a:rPr>
              <a:t>=1.5), (λ</a:t>
            </a:r>
            <a:r>
              <a:rPr baseline="-25000" lang="en" sz="1200">
                <a:solidFill>
                  <a:srgbClr val="C8102E"/>
                </a:solidFill>
              </a:rPr>
              <a:t>y</a:t>
            </a:r>
            <a:r>
              <a:rPr lang="en" sz="1200">
                <a:solidFill>
                  <a:srgbClr val="C8102E"/>
                </a:solidFill>
              </a:rPr>
              <a:t>= 1.2)</a:t>
            </a:r>
            <a:endParaRPr sz="1200">
              <a:solidFill>
                <a:srgbClr val="C8102E"/>
              </a:solidFill>
            </a:endParaRPr>
          </a:p>
        </p:txBody>
      </p:sp>
      <p:sp>
        <p:nvSpPr>
          <p:cNvPr id="230" name="Google Shape;230;g36eeefef51c_0_3"/>
          <p:cNvSpPr txBox="1"/>
          <p:nvPr/>
        </p:nvSpPr>
        <p:spPr>
          <a:xfrm>
            <a:off x="5658076" y="5007849"/>
            <a:ext cx="1347600" cy="1164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1.5</a:t>
            </a:r>
            <a:r>
              <a:rPr baseline="-25000" lang="en">
                <a:solidFill>
                  <a:schemeClr val="dk1"/>
                </a:solidFill>
              </a:rPr>
              <a:t>  </a:t>
            </a:r>
            <a:r>
              <a:rPr lang="en">
                <a:solidFill>
                  <a:schemeClr val="dk1"/>
                </a:solidFill>
              </a:rPr>
              <a:t>​  0</a:t>
            </a:r>
            <a:endParaRPr>
              <a:solidFill>
                <a:schemeClr val="dk1"/>
              </a:solidFill>
            </a:endParaRPr>
          </a:p>
          <a:p>
            <a:pPr indent="0" lvl="0" marL="0" rtl="0" algn="l">
              <a:lnSpc>
                <a:spcPct val="150000"/>
              </a:lnSpc>
              <a:spcBef>
                <a:spcPts val="0"/>
              </a:spcBef>
              <a:spcAft>
                <a:spcPts val="0"/>
              </a:spcAft>
              <a:buNone/>
            </a:pPr>
            <a:r>
              <a:rPr lang="en">
                <a:solidFill>
                  <a:schemeClr val="dk1"/>
                </a:solidFill>
              </a:rPr>
              <a:t> 0  1.2</a:t>
            </a:r>
            <a:endParaRPr baseline="-25000">
              <a:solidFill>
                <a:schemeClr val="dk1"/>
              </a:solidFill>
            </a:endParaRPr>
          </a:p>
        </p:txBody>
      </p:sp>
      <p:sp>
        <p:nvSpPr>
          <p:cNvPr id="231" name="Google Shape;231;g36eeefef51c_0_3"/>
          <p:cNvSpPr txBox="1"/>
          <p:nvPr/>
        </p:nvSpPr>
        <p:spPr>
          <a:xfrm>
            <a:off x="6392298" y="4866209"/>
            <a:ext cx="1163700" cy="13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200">
                <a:solidFill>
                  <a:schemeClr val="dk1"/>
                </a:solidFill>
              </a:rPr>
              <a:t>[   ]</a:t>
            </a:r>
            <a:endParaRPr sz="4200">
              <a:solidFill>
                <a:schemeClr val="dk1"/>
              </a:solidFill>
            </a:endParaRPr>
          </a:p>
        </p:txBody>
      </p:sp>
      <p:sp>
        <p:nvSpPr>
          <p:cNvPr id="232" name="Google Shape;232;g36eeefef51c_0_3"/>
          <p:cNvSpPr txBox="1"/>
          <p:nvPr/>
        </p:nvSpPr>
        <p:spPr>
          <a:xfrm>
            <a:off x="6624912" y="4968089"/>
            <a:ext cx="1347600" cy="1164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10</a:t>
            </a:r>
            <a:endParaRPr>
              <a:solidFill>
                <a:schemeClr val="dk1"/>
              </a:solidFill>
            </a:endParaRPr>
          </a:p>
          <a:p>
            <a:pPr indent="0" lvl="0" marL="0" rtl="0" algn="l">
              <a:lnSpc>
                <a:spcPct val="150000"/>
              </a:lnSpc>
              <a:spcBef>
                <a:spcPts val="0"/>
              </a:spcBef>
              <a:spcAft>
                <a:spcPts val="0"/>
              </a:spcAft>
              <a:buNone/>
            </a:pPr>
            <a:r>
              <a:rPr lang="en">
                <a:solidFill>
                  <a:schemeClr val="dk1"/>
                </a:solidFill>
              </a:rPr>
              <a:t>10</a:t>
            </a:r>
            <a:endParaRPr>
              <a:solidFill>
                <a:schemeClr val="dk1"/>
              </a:solidFill>
            </a:endParaRPr>
          </a:p>
        </p:txBody>
      </p:sp>
      <p:sp>
        <p:nvSpPr>
          <p:cNvPr id="233" name="Google Shape;233;g36eeefef51c_0_3"/>
          <p:cNvSpPr/>
          <p:nvPr/>
        </p:nvSpPr>
        <p:spPr>
          <a:xfrm>
            <a:off x="7271218" y="5144759"/>
            <a:ext cx="557100" cy="466200"/>
          </a:xfrm>
          <a:prstGeom prst="rightArrow">
            <a:avLst>
              <a:gd fmla="val 50000" name="adj1"/>
              <a:gd fmla="val 50000" name="adj2"/>
            </a:avLst>
          </a:prstGeom>
          <a:solidFill>
            <a:srgbClr val="C810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4" name="Google Shape;234;g36eeefef51c_0_3"/>
          <p:cNvSpPr txBox="1"/>
          <p:nvPr/>
        </p:nvSpPr>
        <p:spPr>
          <a:xfrm>
            <a:off x="7791131" y="4832457"/>
            <a:ext cx="1163700" cy="13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200">
                <a:solidFill>
                  <a:schemeClr val="dk1"/>
                </a:solidFill>
              </a:rPr>
              <a:t>[   ]</a:t>
            </a:r>
            <a:endParaRPr sz="4200">
              <a:solidFill>
                <a:schemeClr val="dk1"/>
              </a:solidFill>
            </a:endParaRPr>
          </a:p>
        </p:txBody>
      </p:sp>
      <p:sp>
        <p:nvSpPr>
          <p:cNvPr id="235" name="Google Shape;235;g36eeefef51c_0_3"/>
          <p:cNvSpPr txBox="1"/>
          <p:nvPr/>
        </p:nvSpPr>
        <p:spPr>
          <a:xfrm>
            <a:off x="6508357" y="5595368"/>
            <a:ext cx="701100" cy="43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C8102E"/>
                </a:solidFill>
              </a:rPr>
              <a:t>Original position </a:t>
            </a:r>
            <a:endParaRPr sz="1000">
              <a:solidFill>
                <a:srgbClr val="C8102E"/>
              </a:solidFill>
            </a:endParaRPr>
          </a:p>
          <a:p>
            <a:pPr indent="0" lvl="0" marL="0" rtl="0" algn="l">
              <a:spcBef>
                <a:spcPts val="0"/>
              </a:spcBef>
              <a:spcAft>
                <a:spcPts val="0"/>
              </a:spcAft>
              <a:buNone/>
            </a:pPr>
            <a:r>
              <a:rPr lang="en" sz="1000">
                <a:solidFill>
                  <a:srgbClr val="C8102E"/>
                </a:solidFill>
              </a:rPr>
              <a:t>(10,10)</a:t>
            </a:r>
            <a:endParaRPr sz="1000">
              <a:solidFill>
                <a:srgbClr val="C8102E"/>
              </a:solidFill>
            </a:endParaRPr>
          </a:p>
        </p:txBody>
      </p:sp>
      <p:sp>
        <p:nvSpPr>
          <p:cNvPr id="236" name="Google Shape;236;g36eeefef51c_0_3"/>
          <p:cNvSpPr txBox="1"/>
          <p:nvPr/>
        </p:nvSpPr>
        <p:spPr>
          <a:xfrm>
            <a:off x="7890066" y="5595376"/>
            <a:ext cx="701100" cy="26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C8102E"/>
                </a:solidFill>
              </a:rPr>
              <a:t>New</a:t>
            </a:r>
            <a:endParaRPr sz="1000">
              <a:solidFill>
                <a:srgbClr val="C8102E"/>
              </a:solidFill>
            </a:endParaRPr>
          </a:p>
          <a:p>
            <a:pPr indent="0" lvl="0" marL="0" rtl="0" algn="l">
              <a:spcBef>
                <a:spcPts val="0"/>
              </a:spcBef>
              <a:spcAft>
                <a:spcPts val="0"/>
              </a:spcAft>
              <a:buNone/>
            </a:pPr>
            <a:r>
              <a:rPr lang="en" sz="1000">
                <a:solidFill>
                  <a:srgbClr val="C8102E"/>
                </a:solidFill>
              </a:rPr>
              <a:t>Position</a:t>
            </a:r>
            <a:endParaRPr sz="1000">
              <a:solidFill>
                <a:srgbClr val="C8102E"/>
              </a:solidFill>
            </a:endParaRPr>
          </a:p>
          <a:p>
            <a:pPr indent="0" lvl="0" marL="0" rtl="0" algn="l">
              <a:spcBef>
                <a:spcPts val="0"/>
              </a:spcBef>
              <a:spcAft>
                <a:spcPts val="0"/>
              </a:spcAft>
              <a:buNone/>
            </a:pPr>
            <a:r>
              <a:rPr lang="en" sz="1000">
                <a:solidFill>
                  <a:srgbClr val="C8102E"/>
                </a:solidFill>
              </a:rPr>
              <a:t>(15, 12)</a:t>
            </a:r>
            <a:endParaRPr sz="1000">
              <a:solidFill>
                <a:srgbClr val="C8102E"/>
              </a:solidFill>
            </a:endParaRPr>
          </a:p>
        </p:txBody>
      </p:sp>
      <p:sp>
        <p:nvSpPr>
          <p:cNvPr id="237" name="Google Shape;237;g36eeefef51c_0_3"/>
          <p:cNvSpPr txBox="1"/>
          <p:nvPr/>
        </p:nvSpPr>
        <p:spPr>
          <a:xfrm>
            <a:off x="123025" y="2446168"/>
            <a:ext cx="5594400" cy="1662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400">
                <a:solidFill>
                  <a:schemeClr val="dk1"/>
                </a:solidFill>
                <a:latin typeface="Times New Roman"/>
                <a:ea typeface="Times New Roman"/>
                <a:cs typeface="Times New Roman"/>
                <a:sym typeface="Times New Roman"/>
              </a:rPr>
              <a:t>λ= original length/current length​ = stretch</a:t>
            </a:r>
            <a:endParaRPr sz="24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2400">
                <a:solidFill>
                  <a:schemeClr val="dk1"/>
                </a:solidFill>
                <a:latin typeface="Times New Roman"/>
                <a:ea typeface="Times New Roman"/>
                <a:cs typeface="Times New Roman"/>
                <a:sym typeface="Times New Roman"/>
              </a:rPr>
              <a:t>→ λ</a:t>
            </a:r>
            <a:r>
              <a:rPr baseline="-25000" lang="en" sz="2400">
                <a:solidFill>
                  <a:schemeClr val="dk1"/>
                </a:solidFill>
                <a:latin typeface="Times New Roman"/>
                <a:ea typeface="Times New Roman"/>
                <a:cs typeface="Times New Roman"/>
                <a:sym typeface="Times New Roman"/>
              </a:rPr>
              <a:t>x</a:t>
            </a:r>
            <a:r>
              <a:rPr lang="en" sz="2400">
                <a:solidFill>
                  <a:schemeClr val="dk1"/>
                </a:solidFill>
                <a:latin typeface="Times New Roman"/>
                <a:ea typeface="Times New Roman"/>
                <a:cs typeface="Times New Roman"/>
                <a:sym typeface="Times New Roman"/>
              </a:rPr>
              <a:t> - horizontal stretch </a:t>
            </a:r>
            <a:endParaRPr sz="24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2400">
                <a:solidFill>
                  <a:schemeClr val="dk1"/>
                </a:solidFill>
                <a:latin typeface="Times New Roman"/>
                <a:ea typeface="Times New Roman"/>
                <a:cs typeface="Times New Roman"/>
                <a:sym typeface="Times New Roman"/>
              </a:rPr>
              <a:t>→ λ</a:t>
            </a:r>
            <a:r>
              <a:rPr baseline="-25000" lang="en" sz="2400">
                <a:solidFill>
                  <a:schemeClr val="dk1"/>
                </a:solidFill>
                <a:latin typeface="Times New Roman"/>
                <a:ea typeface="Times New Roman"/>
                <a:cs typeface="Times New Roman"/>
                <a:sym typeface="Times New Roman"/>
              </a:rPr>
              <a:t>y </a:t>
            </a:r>
            <a:r>
              <a:rPr lang="en" sz="2400">
                <a:solidFill>
                  <a:schemeClr val="dk1"/>
                </a:solidFill>
                <a:latin typeface="Times New Roman"/>
                <a:ea typeface="Times New Roman"/>
                <a:cs typeface="Times New Roman"/>
                <a:sym typeface="Times New Roman"/>
              </a:rPr>
              <a:t>- vertical stretch</a:t>
            </a:r>
            <a:endParaRPr sz="2400"/>
          </a:p>
        </p:txBody>
      </p:sp>
      <p:sp>
        <p:nvSpPr>
          <p:cNvPr id="238" name="Google Shape;238;g36eeefef51c_0_3"/>
          <p:cNvSpPr txBox="1"/>
          <p:nvPr/>
        </p:nvSpPr>
        <p:spPr>
          <a:xfrm>
            <a:off x="22878" y="4008359"/>
            <a:ext cx="108963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Times New Roman"/>
                <a:ea typeface="Times New Roman"/>
                <a:cs typeface="Times New Roman"/>
                <a:sym typeface="Times New Roman"/>
              </a:rPr>
              <a:t>Def</a:t>
            </a:r>
            <a:r>
              <a:rPr b="1" lang="en" sz="2400">
                <a:solidFill>
                  <a:schemeClr val="dk1"/>
                </a:solidFill>
                <a:latin typeface="Times New Roman"/>
                <a:ea typeface="Times New Roman"/>
                <a:cs typeface="Times New Roman"/>
                <a:sym typeface="Times New Roman"/>
              </a:rPr>
              <a:t>orm</a:t>
            </a:r>
            <a:r>
              <a:rPr b="1" lang="en" sz="2400">
                <a:solidFill>
                  <a:schemeClr val="dk1"/>
                </a:solidFill>
                <a:latin typeface="Times New Roman"/>
                <a:ea typeface="Times New Roman"/>
                <a:cs typeface="Times New Roman"/>
                <a:sym typeface="Times New Roman"/>
              </a:rPr>
              <a:t>ation gradient</a:t>
            </a:r>
            <a:r>
              <a:rPr lang="en" sz="2400">
                <a:solidFill>
                  <a:schemeClr val="dk1"/>
                </a:solidFill>
                <a:latin typeface="Times New Roman"/>
                <a:ea typeface="Times New Roman"/>
                <a:cs typeface="Times New Roman"/>
                <a:sym typeface="Times New Roman"/>
              </a:rPr>
              <a:t>, </a:t>
            </a:r>
            <a:r>
              <a:rPr b="1" i="1" lang="en" sz="2400">
                <a:solidFill>
                  <a:schemeClr val="dk1"/>
                </a:solidFill>
                <a:latin typeface="Times New Roman"/>
                <a:ea typeface="Times New Roman"/>
                <a:cs typeface="Times New Roman"/>
                <a:sym typeface="Times New Roman"/>
              </a:rPr>
              <a:t>F</a:t>
            </a:r>
            <a:r>
              <a:rPr i="1" lang="en" sz="2400">
                <a:solidFill>
                  <a:schemeClr val="dk1"/>
                </a:solidFill>
                <a:latin typeface="Times New Roman"/>
                <a:ea typeface="Times New Roman"/>
                <a:cs typeface="Times New Roman"/>
                <a:sym typeface="Times New Roman"/>
              </a:rPr>
              <a:t>, </a:t>
            </a:r>
            <a:r>
              <a:rPr lang="en" sz="2400">
                <a:solidFill>
                  <a:schemeClr val="dk1"/>
                </a:solidFill>
                <a:latin typeface="Times New Roman"/>
                <a:ea typeface="Times New Roman"/>
                <a:cs typeface="Times New Roman"/>
                <a:sym typeface="Times New Roman"/>
              </a:rPr>
              <a:t>maps the original marker positions to their stretched positions:</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i="1" lang="en" sz="2400">
                <a:solidFill>
                  <a:schemeClr val="dk1"/>
                </a:solidFill>
                <a:latin typeface="Times New Roman"/>
                <a:ea typeface="Times New Roman"/>
                <a:cs typeface="Times New Roman"/>
                <a:sym typeface="Times New Roman"/>
              </a:rPr>
              <a:t>  x = FX + c</a:t>
            </a:r>
            <a:endParaRPr sz="2400"/>
          </a:p>
        </p:txBody>
      </p:sp>
      <p:sp>
        <p:nvSpPr>
          <p:cNvPr id="239" name="Google Shape;239;g36eeefef51c_0_3"/>
          <p:cNvSpPr txBox="1"/>
          <p:nvPr/>
        </p:nvSpPr>
        <p:spPr>
          <a:xfrm>
            <a:off x="3237150" y="5025968"/>
            <a:ext cx="7011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latin typeface="Times New Roman"/>
                <a:ea typeface="Times New Roman"/>
                <a:cs typeface="Times New Roman"/>
                <a:sym typeface="Times New Roman"/>
              </a:rPr>
              <a:t>F =</a:t>
            </a:r>
            <a:endParaRPr/>
          </a:p>
        </p:txBody>
      </p:sp>
      <p:pic>
        <p:nvPicPr>
          <p:cNvPr id="240" name="Google Shape;240;g36eeefef51c_0_3" title="Screenshot 2026-07-22 at 10.18.03 AM.png"/>
          <p:cNvPicPr preferRelativeResize="0"/>
          <p:nvPr/>
        </p:nvPicPr>
        <p:blipFill rotWithShape="1">
          <a:blip r:embed="rId5">
            <a:alphaModFix/>
          </a:blip>
          <a:srcRect b="20341" l="31492" r="16431" t="14610"/>
          <a:stretch/>
        </p:blipFill>
        <p:spPr>
          <a:xfrm>
            <a:off x="8954825" y="1145225"/>
            <a:ext cx="2663051" cy="2668499"/>
          </a:xfrm>
          <a:prstGeom prst="rect">
            <a:avLst/>
          </a:prstGeom>
          <a:noFill/>
          <a:ln>
            <a:noFill/>
          </a:ln>
        </p:spPr>
      </p:pic>
      <p:sp>
        <p:nvSpPr>
          <p:cNvPr id="241" name="Google Shape;241;g36eeefef51c_0_3"/>
          <p:cNvSpPr txBox="1"/>
          <p:nvPr/>
        </p:nvSpPr>
        <p:spPr>
          <a:xfrm>
            <a:off x="8040843" y="4942246"/>
            <a:ext cx="1347600" cy="1164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15</a:t>
            </a:r>
            <a:endParaRPr>
              <a:solidFill>
                <a:schemeClr val="dk1"/>
              </a:solidFill>
            </a:endParaRPr>
          </a:p>
          <a:p>
            <a:pPr indent="0" lvl="0" marL="0" rtl="0" algn="l">
              <a:lnSpc>
                <a:spcPct val="150000"/>
              </a:lnSpc>
              <a:spcBef>
                <a:spcPts val="0"/>
              </a:spcBef>
              <a:spcAft>
                <a:spcPts val="0"/>
              </a:spcAft>
              <a:buNone/>
            </a:pPr>
            <a:r>
              <a:rPr lang="en">
                <a:solidFill>
                  <a:schemeClr val="dk1"/>
                </a:solidFill>
              </a:rPr>
              <a:t>12</a:t>
            </a:r>
            <a:endParaRPr>
              <a:solidFill>
                <a:schemeClr val="dk1"/>
              </a:solidFill>
            </a:endParaRPr>
          </a:p>
        </p:txBody>
      </p:sp>
      <p:sp>
        <p:nvSpPr>
          <p:cNvPr id="242" name="Google Shape;242;g36eeefef51c_0_3"/>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3f5d8cfa359_0_58"/>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48" name="Google Shape;248;g3f5d8cfa359_0_58"/>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49" name="Google Shape;249;g3f5d8cfa359_0_58"/>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250" name="Google Shape;250;g3f5d8cfa359_0_58"/>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51" name="Google Shape;251;g3f5d8cfa359_0_58"/>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a:t>
            </a:r>
            <a:r>
              <a:rPr lang="en" sz="900">
                <a:latin typeface="Times"/>
                <a:ea typeface="Times"/>
                <a:cs typeface="Times"/>
                <a:sym typeface="Times"/>
              </a:rPr>
              <a:t>8</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202</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252" name="Google Shape;252;g3f5d8cfa359_0_58"/>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253" name="Google Shape;253;g3f5d8cfa359_0_58"/>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Mechanical Analysis</a:t>
            </a:r>
            <a:endParaRPr b="0" i="0" sz="3000" u="none" cap="none" strike="noStrike">
              <a:solidFill>
                <a:srgbClr val="000000"/>
              </a:solidFill>
              <a:latin typeface="Times"/>
              <a:ea typeface="Times"/>
              <a:cs typeface="Times"/>
              <a:sym typeface="Times"/>
            </a:endParaRPr>
          </a:p>
        </p:txBody>
      </p:sp>
      <p:sp>
        <p:nvSpPr>
          <p:cNvPr id="254" name="Google Shape;254;g3f5d8cfa359_0_58"/>
          <p:cNvSpPr txBox="1"/>
          <p:nvPr/>
        </p:nvSpPr>
        <p:spPr>
          <a:xfrm>
            <a:off x="437400" y="1399250"/>
            <a:ext cx="11760900" cy="48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Times New Roman"/>
                <a:ea typeface="Times New Roman"/>
                <a:cs typeface="Times New Roman"/>
                <a:sym typeface="Times New Roman"/>
              </a:rPr>
              <a:t>Green Strain, E</a:t>
            </a:r>
            <a:endParaRPr b="1"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2400">
                <a:solidFill>
                  <a:schemeClr val="dk1"/>
                </a:solidFill>
                <a:latin typeface="Times New Roman"/>
                <a:ea typeface="Times New Roman"/>
                <a:cs typeface="Times New Roman"/>
                <a:sym typeface="Times New Roman"/>
              </a:rPr>
              <a:t>C</a:t>
            </a:r>
            <a:r>
              <a:rPr lang="en" sz="2400">
                <a:solidFill>
                  <a:schemeClr val="dk1"/>
                </a:solidFill>
                <a:latin typeface="Times New Roman"/>
                <a:ea typeface="Times New Roman"/>
                <a:cs typeface="Times New Roman"/>
                <a:sym typeface="Times New Roman"/>
              </a:rPr>
              <a:t> = F</a:t>
            </a:r>
            <a:r>
              <a:rPr baseline="30000" lang="en" sz="2400">
                <a:solidFill>
                  <a:schemeClr val="dk1"/>
                </a:solidFill>
                <a:latin typeface="Times New Roman"/>
                <a:ea typeface="Times New Roman"/>
                <a:cs typeface="Times New Roman"/>
                <a:sym typeface="Times New Roman"/>
              </a:rPr>
              <a:t>T</a:t>
            </a:r>
            <a:r>
              <a:rPr lang="en" sz="2400">
                <a:solidFill>
                  <a:schemeClr val="dk1"/>
                </a:solidFill>
                <a:latin typeface="Times New Roman"/>
                <a:ea typeface="Times New Roman"/>
                <a:cs typeface="Times New Roman"/>
                <a:sym typeface="Times New Roman"/>
              </a:rPr>
              <a:t>F → removes any rotational information, giving only stretch information</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2400">
                <a:solidFill>
                  <a:schemeClr val="dk1"/>
                </a:solidFill>
                <a:latin typeface="Times New Roman"/>
                <a:ea typeface="Times New Roman"/>
                <a:cs typeface="Times New Roman"/>
                <a:sym typeface="Times New Roman"/>
              </a:rPr>
              <a:t>E</a:t>
            </a:r>
            <a:r>
              <a:rPr lang="en" sz="2400">
                <a:solidFill>
                  <a:schemeClr val="dk1"/>
                </a:solidFill>
                <a:latin typeface="Times New Roman"/>
                <a:ea typeface="Times New Roman"/>
                <a:cs typeface="Times New Roman"/>
                <a:sym typeface="Times New Roman"/>
              </a:rPr>
              <a:t> = ½ (</a:t>
            </a:r>
            <a:r>
              <a:rPr b="1" lang="en" sz="2400">
                <a:solidFill>
                  <a:schemeClr val="dk1"/>
                </a:solidFill>
                <a:latin typeface="Times New Roman"/>
                <a:ea typeface="Times New Roman"/>
                <a:cs typeface="Times New Roman"/>
                <a:sym typeface="Times New Roman"/>
              </a:rPr>
              <a:t>C</a:t>
            </a:r>
            <a:r>
              <a:rPr lang="en" sz="2400">
                <a:solidFill>
                  <a:schemeClr val="dk1"/>
                </a:solidFill>
                <a:latin typeface="Times New Roman"/>
                <a:ea typeface="Times New Roman"/>
                <a:cs typeface="Times New Roman"/>
                <a:sym typeface="Times New Roman"/>
              </a:rPr>
              <a:t> - I) → subtracts the “no deformation” baseline, so E = 0 when nothing has happened</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 this works out to E = (λ</a:t>
            </a:r>
            <a:r>
              <a:rPr baseline="30000" lang="en" sz="2400">
                <a:solidFill>
                  <a:schemeClr val="dk1"/>
                </a:solidFill>
                <a:latin typeface="Times New Roman"/>
                <a:ea typeface="Times New Roman"/>
                <a:cs typeface="Times New Roman"/>
                <a:sym typeface="Times New Roman"/>
              </a:rPr>
              <a:t>2 </a:t>
            </a:r>
            <a:r>
              <a:rPr lang="en" sz="2400">
                <a:solidFill>
                  <a:schemeClr val="dk1"/>
                </a:solidFill>
                <a:latin typeface="Times New Roman"/>
                <a:ea typeface="Times New Roman"/>
                <a:cs typeface="Times New Roman"/>
                <a:sym typeface="Times New Roman"/>
              </a:rPr>
              <a:t>- 1)</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Using our example…</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X-direction E</a:t>
            </a:r>
            <a:r>
              <a:rPr baseline="-25000" lang="en" sz="2400">
                <a:solidFill>
                  <a:schemeClr val="dk1"/>
                </a:solidFill>
                <a:latin typeface="Times New Roman"/>
                <a:ea typeface="Times New Roman"/>
                <a:cs typeface="Times New Roman"/>
                <a:sym typeface="Times New Roman"/>
              </a:rPr>
              <a:t>11</a:t>
            </a:r>
            <a:r>
              <a:rPr lang="en" sz="2400">
                <a:solidFill>
                  <a:schemeClr val="dk1"/>
                </a:solidFill>
                <a:latin typeface="Times New Roman"/>
                <a:ea typeface="Times New Roman"/>
                <a:cs typeface="Times New Roman"/>
                <a:sym typeface="Times New Roman"/>
              </a:rPr>
              <a:t> = ((</a:t>
            </a:r>
            <a:r>
              <a:rPr lang="en" sz="2400">
                <a:solidFill>
                  <a:srgbClr val="C8102E"/>
                </a:solidFill>
                <a:latin typeface="Times New Roman"/>
                <a:ea typeface="Times New Roman"/>
                <a:cs typeface="Times New Roman"/>
                <a:sym typeface="Times New Roman"/>
              </a:rPr>
              <a:t>λ</a:t>
            </a:r>
            <a:r>
              <a:rPr baseline="-25000" lang="en" sz="2400">
                <a:solidFill>
                  <a:srgbClr val="C8102E"/>
                </a:solidFill>
                <a:latin typeface="Times New Roman"/>
                <a:ea typeface="Times New Roman"/>
                <a:cs typeface="Times New Roman"/>
                <a:sym typeface="Times New Roman"/>
              </a:rPr>
              <a:t>x</a:t>
            </a:r>
            <a:r>
              <a:rPr lang="en" sz="2400">
                <a:solidFill>
                  <a:schemeClr val="dk1"/>
                </a:solidFill>
                <a:latin typeface="Times New Roman"/>
                <a:ea typeface="Times New Roman"/>
                <a:cs typeface="Times New Roman"/>
                <a:sym typeface="Times New Roman"/>
              </a:rPr>
              <a:t>)</a:t>
            </a:r>
            <a:r>
              <a:rPr baseline="30000" lang="en" sz="2400">
                <a:solidFill>
                  <a:schemeClr val="dk1"/>
                </a:solidFill>
                <a:latin typeface="Times New Roman"/>
                <a:ea typeface="Times New Roman"/>
                <a:cs typeface="Times New Roman"/>
                <a:sym typeface="Times New Roman"/>
              </a:rPr>
              <a:t>2</a:t>
            </a:r>
            <a:r>
              <a:rPr lang="en" sz="2400">
                <a:solidFill>
                  <a:schemeClr val="dk1"/>
                </a:solidFill>
                <a:latin typeface="Times New Roman"/>
                <a:ea typeface="Times New Roman"/>
                <a:cs typeface="Times New Roman"/>
                <a:sym typeface="Times New Roman"/>
              </a:rPr>
              <a:t> - 1) / 2 = (</a:t>
            </a:r>
            <a:r>
              <a:rPr lang="en" sz="2400">
                <a:solidFill>
                  <a:srgbClr val="C8102E"/>
                </a:solidFill>
                <a:latin typeface="Times New Roman"/>
                <a:ea typeface="Times New Roman"/>
                <a:cs typeface="Times New Roman"/>
                <a:sym typeface="Times New Roman"/>
              </a:rPr>
              <a:t>2.25</a:t>
            </a:r>
            <a:r>
              <a:rPr lang="en" sz="2400">
                <a:solidFill>
                  <a:schemeClr val="dk1"/>
                </a:solidFill>
                <a:latin typeface="Times New Roman"/>
                <a:ea typeface="Times New Roman"/>
                <a:cs typeface="Times New Roman"/>
                <a:sym typeface="Times New Roman"/>
              </a:rPr>
              <a:t> - 1) / 2 = </a:t>
            </a:r>
            <a:r>
              <a:rPr lang="en" sz="2400">
                <a:solidFill>
                  <a:srgbClr val="C8102E"/>
                </a:solidFill>
                <a:latin typeface="Times New Roman"/>
                <a:ea typeface="Times New Roman"/>
                <a:cs typeface="Times New Roman"/>
                <a:sym typeface="Times New Roman"/>
              </a:rPr>
              <a:t>0.625 </a:t>
            </a:r>
            <a:endParaRPr sz="2400">
              <a:solidFill>
                <a:srgbClr val="C8102E"/>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Y-direction E</a:t>
            </a:r>
            <a:r>
              <a:rPr baseline="-25000" lang="en" sz="2400">
                <a:solidFill>
                  <a:schemeClr val="dk1"/>
                </a:solidFill>
                <a:latin typeface="Times New Roman"/>
                <a:ea typeface="Times New Roman"/>
                <a:cs typeface="Times New Roman"/>
                <a:sym typeface="Times New Roman"/>
              </a:rPr>
              <a:t>22</a:t>
            </a:r>
            <a:r>
              <a:rPr lang="en" sz="2400">
                <a:solidFill>
                  <a:schemeClr val="dk1"/>
                </a:solidFill>
                <a:latin typeface="Times New Roman"/>
                <a:ea typeface="Times New Roman"/>
                <a:cs typeface="Times New Roman"/>
                <a:sym typeface="Times New Roman"/>
              </a:rPr>
              <a:t> = ((</a:t>
            </a:r>
            <a:r>
              <a:rPr lang="en" sz="2400">
                <a:solidFill>
                  <a:srgbClr val="C8102E"/>
                </a:solidFill>
                <a:latin typeface="Times New Roman"/>
                <a:ea typeface="Times New Roman"/>
                <a:cs typeface="Times New Roman"/>
                <a:sym typeface="Times New Roman"/>
              </a:rPr>
              <a:t>λ</a:t>
            </a:r>
            <a:r>
              <a:rPr baseline="-25000" lang="en" sz="2400">
                <a:solidFill>
                  <a:srgbClr val="C8102E"/>
                </a:solidFill>
                <a:latin typeface="Times New Roman"/>
                <a:ea typeface="Times New Roman"/>
                <a:cs typeface="Times New Roman"/>
                <a:sym typeface="Times New Roman"/>
              </a:rPr>
              <a:t>y</a:t>
            </a:r>
            <a:r>
              <a:rPr lang="en" sz="2400">
                <a:solidFill>
                  <a:schemeClr val="dk1"/>
                </a:solidFill>
                <a:latin typeface="Times New Roman"/>
                <a:ea typeface="Times New Roman"/>
                <a:cs typeface="Times New Roman"/>
                <a:sym typeface="Times New Roman"/>
              </a:rPr>
              <a:t>)</a:t>
            </a:r>
            <a:r>
              <a:rPr baseline="30000" lang="en" sz="2400">
                <a:solidFill>
                  <a:schemeClr val="dk1"/>
                </a:solidFill>
                <a:latin typeface="Times New Roman"/>
                <a:ea typeface="Times New Roman"/>
                <a:cs typeface="Times New Roman"/>
                <a:sym typeface="Times New Roman"/>
              </a:rPr>
              <a:t>2</a:t>
            </a:r>
            <a:r>
              <a:rPr lang="en" sz="2400">
                <a:solidFill>
                  <a:schemeClr val="dk1"/>
                </a:solidFill>
                <a:latin typeface="Times New Roman"/>
                <a:ea typeface="Times New Roman"/>
                <a:cs typeface="Times New Roman"/>
                <a:sym typeface="Times New Roman"/>
              </a:rPr>
              <a:t> - 1) / 2 = (</a:t>
            </a:r>
            <a:r>
              <a:rPr lang="en" sz="2400">
                <a:solidFill>
                  <a:srgbClr val="C8102E"/>
                </a:solidFill>
                <a:latin typeface="Times New Roman"/>
                <a:ea typeface="Times New Roman"/>
                <a:cs typeface="Times New Roman"/>
                <a:sym typeface="Times New Roman"/>
              </a:rPr>
              <a:t>1.44</a:t>
            </a:r>
            <a:r>
              <a:rPr lang="en" sz="2400">
                <a:solidFill>
                  <a:schemeClr val="dk1"/>
                </a:solidFill>
                <a:latin typeface="Times New Roman"/>
                <a:ea typeface="Times New Roman"/>
                <a:cs typeface="Times New Roman"/>
                <a:sym typeface="Times New Roman"/>
              </a:rPr>
              <a:t> - 1) / 2 = </a:t>
            </a:r>
            <a:r>
              <a:rPr lang="en" sz="2400">
                <a:solidFill>
                  <a:srgbClr val="C8102E"/>
                </a:solidFill>
                <a:latin typeface="Times New Roman"/>
                <a:ea typeface="Times New Roman"/>
                <a:cs typeface="Times New Roman"/>
                <a:sym typeface="Times New Roman"/>
              </a:rPr>
              <a:t>0.22 </a:t>
            </a:r>
            <a:endParaRPr sz="2400">
              <a:solidFill>
                <a:srgbClr val="C8102E"/>
              </a:solidFill>
              <a:latin typeface="Times New Roman"/>
              <a:ea typeface="Times New Roman"/>
              <a:cs typeface="Times New Roman"/>
              <a:sym typeface="Times New Roman"/>
            </a:endParaRPr>
          </a:p>
        </p:txBody>
      </p:sp>
      <p:cxnSp>
        <p:nvCxnSpPr>
          <p:cNvPr id="255" name="Google Shape;255;g3f5d8cfa359_0_58"/>
          <p:cNvCxnSpPr/>
          <p:nvPr/>
        </p:nvCxnSpPr>
        <p:spPr>
          <a:xfrm>
            <a:off x="3496200" y="3707750"/>
            <a:ext cx="869700" cy="0"/>
          </a:xfrm>
          <a:prstGeom prst="straightConnector1">
            <a:avLst/>
          </a:prstGeom>
          <a:noFill/>
          <a:ln cap="flat" cmpd="sng" w="9525">
            <a:solidFill>
              <a:schemeClr val="dk2"/>
            </a:solidFill>
            <a:prstDash val="solid"/>
            <a:round/>
            <a:headEnd len="med" w="med" type="none"/>
            <a:tailEnd len="med" w="med" type="none"/>
          </a:ln>
        </p:spPr>
      </p:cxnSp>
      <p:sp>
        <p:nvSpPr>
          <p:cNvPr id="256" name="Google Shape;256;g3f5d8cfa359_0_58"/>
          <p:cNvSpPr txBox="1"/>
          <p:nvPr/>
        </p:nvSpPr>
        <p:spPr>
          <a:xfrm>
            <a:off x="3769800" y="3683190"/>
            <a:ext cx="322500" cy="43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2</a:t>
            </a:r>
            <a:endParaRPr sz="2400">
              <a:solidFill>
                <a:schemeClr val="dk1"/>
              </a:solidFill>
              <a:latin typeface="Times New Roman"/>
              <a:ea typeface="Times New Roman"/>
              <a:cs typeface="Times New Roman"/>
              <a:sym typeface="Times New Roman"/>
            </a:endParaRPr>
          </a:p>
        </p:txBody>
      </p:sp>
      <p:sp>
        <p:nvSpPr>
          <p:cNvPr id="257" name="Google Shape;257;g3f5d8cfa359_0_58"/>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36eeefef51c_0_22"/>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63" name="Google Shape;263;g36eeefef51c_0_22"/>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64" name="Google Shape;264;g36eeefef51c_0_22"/>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cxnSp>
        <p:nvCxnSpPr>
          <p:cNvPr id="265" name="Google Shape;265;g36eeefef51c_0_22"/>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66" name="Google Shape;266;g36eeefef51c_0_22"/>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Does Freezing Change the Mechanical Behavior of Aortic Tissue?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a:t>
            </a:r>
            <a:r>
              <a:rPr lang="en" sz="900">
                <a:latin typeface="Times"/>
                <a:ea typeface="Times"/>
                <a:cs typeface="Times"/>
                <a:sym typeface="Times"/>
              </a:rPr>
              <a:t>9</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6</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pic>
        <p:nvPicPr>
          <p:cNvPr id="267" name="Google Shape;267;g36eeefef51c_0_22"/>
          <p:cNvPicPr preferRelativeResize="0"/>
          <p:nvPr/>
        </p:nvPicPr>
        <p:blipFill rotWithShape="1">
          <a:blip r:embed="rId4">
            <a:alphaModFix/>
          </a:blip>
          <a:srcRect b="0" l="0" r="0" t="0"/>
          <a:stretch/>
        </p:blipFill>
        <p:spPr>
          <a:xfrm>
            <a:off x="10727433" y="6512509"/>
            <a:ext cx="1347636" cy="341959"/>
          </a:xfrm>
          <a:prstGeom prst="rect">
            <a:avLst/>
          </a:prstGeom>
          <a:noFill/>
          <a:ln>
            <a:noFill/>
          </a:ln>
        </p:spPr>
      </p:pic>
      <p:sp>
        <p:nvSpPr>
          <p:cNvPr id="268" name="Google Shape;268;g36eeefef51c_0_22"/>
          <p:cNvSpPr txBox="1"/>
          <p:nvPr/>
        </p:nvSpPr>
        <p:spPr>
          <a:xfrm>
            <a:off x="510600" y="5831050"/>
            <a:ext cx="24822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Roboto"/>
              <a:ea typeface="Roboto"/>
              <a:cs typeface="Roboto"/>
              <a:sym typeface="Roboto"/>
            </a:endParaRPr>
          </a:p>
        </p:txBody>
      </p:sp>
      <p:sp>
        <p:nvSpPr>
          <p:cNvPr id="269" name="Google Shape;269;g36eeefef51c_0_22"/>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Stress Calculation</a:t>
            </a:r>
            <a:endParaRPr b="0" i="0" sz="3000" u="none" cap="none" strike="noStrike">
              <a:solidFill>
                <a:srgbClr val="000000"/>
              </a:solidFill>
              <a:latin typeface="Times"/>
              <a:ea typeface="Times"/>
              <a:cs typeface="Times"/>
              <a:sym typeface="Times"/>
            </a:endParaRPr>
          </a:p>
        </p:txBody>
      </p:sp>
      <p:sp>
        <p:nvSpPr>
          <p:cNvPr id="270" name="Google Shape;270;g36eeefef51c_0_22"/>
          <p:cNvSpPr txBox="1"/>
          <p:nvPr/>
        </p:nvSpPr>
        <p:spPr>
          <a:xfrm>
            <a:off x="116400" y="1406900"/>
            <a:ext cx="5533500" cy="23589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chemeClr val="dk1"/>
              </a:buClr>
              <a:buSzPts val="2400"/>
              <a:buFont typeface="Times New Roman"/>
              <a:buChar char="●"/>
            </a:pPr>
            <a:r>
              <a:rPr lang="en" sz="2400">
                <a:solidFill>
                  <a:schemeClr val="dk1"/>
                </a:solidFill>
                <a:latin typeface="Times New Roman"/>
                <a:ea typeface="Times New Roman"/>
                <a:cs typeface="Times New Roman"/>
                <a:sym typeface="Times New Roman"/>
              </a:rPr>
              <a:t>1st Piola-Kirchhoff stress,</a:t>
            </a:r>
            <a:r>
              <a:rPr b="1" lang="en" sz="2400">
                <a:solidFill>
                  <a:schemeClr val="dk1"/>
                </a:solidFill>
                <a:latin typeface="Times New Roman"/>
                <a:ea typeface="Times New Roman"/>
                <a:cs typeface="Times New Roman"/>
                <a:sym typeface="Times New Roman"/>
              </a:rPr>
              <a:t> P</a:t>
            </a:r>
            <a:r>
              <a:rPr lang="en" sz="2400">
                <a:solidFill>
                  <a:schemeClr val="dk1"/>
                </a:solidFill>
                <a:latin typeface="Times New Roman"/>
                <a:ea typeface="Times New Roman"/>
                <a:cs typeface="Times New Roman"/>
                <a:sym typeface="Times New Roman"/>
              </a:rPr>
              <a:t>: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2400">
                <a:solidFill>
                  <a:schemeClr val="dk1"/>
                </a:solidFill>
                <a:latin typeface="Times New Roman"/>
                <a:ea typeface="Times New Roman"/>
                <a:cs typeface="Times New Roman"/>
                <a:sym typeface="Times New Roman"/>
              </a:rPr>
              <a:t>P</a:t>
            </a:r>
            <a:r>
              <a:rPr b="1" baseline="-25000" lang="en" sz="2400">
                <a:solidFill>
                  <a:schemeClr val="dk1"/>
                </a:solidFill>
                <a:latin typeface="Times New Roman"/>
                <a:ea typeface="Times New Roman"/>
                <a:cs typeface="Times New Roman"/>
                <a:sym typeface="Times New Roman"/>
              </a:rPr>
              <a:t>11</a:t>
            </a:r>
            <a:r>
              <a:rPr b="1" lang="en" sz="2400">
                <a:solidFill>
                  <a:schemeClr val="dk1"/>
                </a:solidFill>
                <a:latin typeface="Times New Roman"/>
                <a:ea typeface="Times New Roman"/>
                <a:cs typeface="Times New Roman"/>
                <a:sym typeface="Times New Roman"/>
              </a:rPr>
              <a:t> </a:t>
            </a:r>
            <a:r>
              <a:rPr lang="en" sz="2400">
                <a:solidFill>
                  <a:schemeClr val="dk1"/>
                </a:solidFill>
                <a:latin typeface="Times New Roman"/>
                <a:ea typeface="Times New Roman"/>
                <a:cs typeface="Times New Roman"/>
                <a:sym typeface="Times New Roman"/>
              </a:rPr>
              <a:t>= F</a:t>
            </a:r>
            <a:r>
              <a:rPr baseline="-25000" lang="en" sz="2400">
                <a:solidFill>
                  <a:schemeClr val="dk1"/>
                </a:solidFill>
                <a:latin typeface="Times New Roman"/>
                <a:ea typeface="Times New Roman"/>
                <a:cs typeface="Times New Roman"/>
                <a:sym typeface="Times New Roman"/>
              </a:rPr>
              <a:t>1</a:t>
            </a:r>
            <a:r>
              <a:rPr lang="en" sz="2400">
                <a:solidFill>
                  <a:schemeClr val="dk1"/>
                </a:solidFill>
                <a:latin typeface="Times New Roman"/>
                <a:ea typeface="Times New Roman"/>
                <a:cs typeface="Times New Roman"/>
                <a:sym typeface="Times New Roman"/>
              </a:rPr>
              <a:t> / A</a:t>
            </a:r>
            <a:r>
              <a:rPr baseline="-25000" lang="en" sz="2400">
                <a:solidFill>
                  <a:schemeClr val="dk1"/>
                </a:solidFill>
                <a:latin typeface="Times New Roman"/>
                <a:ea typeface="Times New Roman"/>
                <a:cs typeface="Times New Roman"/>
                <a:sym typeface="Times New Roman"/>
              </a:rPr>
              <a:t>0  </a:t>
            </a:r>
            <a:r>
              <a:rPr lang="en" sz="2400">
                <a:solidFill>
                  <a:schemeClr val="dk1"/>
                </a:solidFill>
                <a:latin typeface="Times New Roman"/>
                <a:ea typeface="Times New Roman"/>
                <a:cs typeface="Times New Roman"/>
                <a:sym typeface="Times New Roman"/>
              </a:rPr>
              <a:t>, </a:t>
            </a:r>
            <a:r>
              <a:rPr baseline="-25000" lang="en" sz="2400">
                <a:solidFill>
                  <a:schemeClr val="dk1"/>
                </a:solidFill>
                <a:latin typeface="Times New Roman"/>
                <a:ea typeface="Times New Roman"/>
                <a:cs typeface="Times New Roman"/>
                <a:sym typeface="Times New Roman"/>
              </a:rPr>
              <a:t> </a:t>
            </a:r>
            <a:r>
              <a:rPr b="1" lang="en" sz="2400">
                <a:solidFill>
                  <a:schemeClr val="dk1"/>
                </a:solidFill>
                <a:latin typeface="Times New Roman"/>
                <a:ea typeface="Times New Roman"/>
                <a:cs typeface="Times New Roman"/>
                <a:sym typeface="Times New Roman"/>
              </a:rPr>
              <a:t>P</a:t>
            </a:r>
            <a:r>
              <a:rPr b="1" baseline="-25000" lang="en" sz="2400">
                <a:solidFill>
                  <a:schemeClr val="dk1"/>
                </a:solidFill>
                <a:latin typeface="Times New Roman"/>
                <a:ea typeface="Times New Roman"/>
                <a:cs typeface="Times New Roman"/>
                <a:sym typeface="Times New Roman"/>
              </a:rPr>
              <a:t>22</a:t>
            </a:r>
            <a:r>
              <a:rPr baseline="-25000" lang="en" sz="2400">
                <a:solidFill>
                  <a:schemeClr val="dk1"/>
                </a:solidFill>
                <a:latin typeface="Times New Roman"/>
                <a:ea typeface="Times New Roman"/>
                <a:cs typeface="Times New Roman"/>
                <a:sym typeface="Times New Roman"/>
              </a:rPr>
              <a:t> </a:t>
            </a:r>
            <a:r>
              <a:rPr lang="en" sz="2400">
                <a:solidFill>
                  <a:schemeClr val="dk1"/>
                </a:solidFill>
                <a:latin typeface="Times New Roman"/>
                <a:ea typeface="Times New Roman"/>
                <a:cs typeface="Times New Roman"/>
                <a:sym typeface="Times New Roman"/>
              </a:rPr>
              <a:t>= F</a:t>
            </a:r>
            <a:r>
              <a:rPr baseline="-25000" lang="en" sz="2400">
                <a:solidFill>
                  <a:schemeClr val="dk1"/>
                </a:solidFill>
                <a:latin typeface="Times New Roman"/>
                <a:ea typeface="Times New Roman"/>
                <a:cs typeface="Times New Roman"/>
                <a:sym typeface="Times New Roman"/>
              </a:rPr>
              <a:t>2</a:t>
            </a:r>
            <a:r>
              <a:rPr lang="en" sz="2400">
                <a:solidFill>
                  <a:schemeClr val="dk1"/>
                </a:solidFill>
                <a:latin typeface="Times New Roman"/>
                <a:ea typeface="Times New Roman"/>
                <a:cs typeface="Times New Roman"/>
                <a:sym typeface="Times New Roman"/>
              </a:rPr>
              <a:t> / A</a:t>
            </a:r>
            <a:r>
              <a:rPr baseline="-25000" lang="en" sz="2400">
                <a:solidFill>
                  <a:schemeClr val="dk1"/>
                </a:solidFill>
                <a:latin typeface="Times New Roman"/>
                <a:ea typeface="Times New Roman"/>
                <a:cs typeface="Times New Roman"/>
                <a:sym typeface="Times New Roman"/>
              </a:rPr>
              <a:t>0</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2400">
                <a:solidFill>
                  <a:schemeClr val="dk1"/>
                </a:solidFill>
                <a:latin typeface="Times New Roman"/>
                <a:ea typeface="Times New Roman"/>
                <a:cs typeface="Times New Roman"/>
                <a:sym typeface="Times New Roman"/>
              </a:rPr>
              <a:t>A</a:t>
            </a:r>
            <a:r>
              <a:rPr b="1" baseline="-25000" lang="en" sz="2400">
                <a:solidFill>
                  <a:schemeClr val="dk1"/>
                </a:solidFill>
                <a:latin typeface="Times New Roman"/>
                <a:ea typeface="Times New Roman"/>
                <a:cs typeface="Times New Roman"/>
                <a:sym typeface="Times New Roman"/>
              </a:rPr>
              <a:t>0</a:t>
            </a:r>
            <a:r>
              <a:rPr lang="en" sz="2400">
                <a:solidFill>
                  <a:schemeClr val="dk1"/>
                </a:solidFill>
                <a:latin typeface="Times New Roman"/>
                <a:ea typeface="Times New Roman"/>
                <a:cs typeface="Times New Roman"/>
                <a:sym typeface="Times New Roman"/>
              </a:rPr>
              <a:t> = (tissue width) x (thickness)</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81000" lvl="0" marL="457200" rtl="0" algn="l">
              <a:spcBef>
                <a:spcPts val="0"/>
              </a:spcBef>
              <a:spcAft>
                <a:spcPts val="0"/>
              </a:spcAft>
              <a:buClr>
                <a:schemeClr val="dk1"/>
              </a:buClr>
              <a:buSzPts val="2400"/>
              <a:buFont typeface="Times New Roman"/>
              <a:buChar char="○"/>
            </a:pPr>
            <a:r>
              <a:rPr lang="en" sz="2400">
                <a:solidFill>
                  <a:schemeClr val="dk1"/>
                </a:solidFill>
                <a:latin typeface="Times New Roman"/>
                <a:ea typeface="Times New Roman"/>
                <a:cs typeface="Times New Roman"/>
                <a:sym typeface="Times New Roman"/>
              </a:rPr>
              <a:t>Stress = force / the area it acts on</a:t>
            </a:r>
            <a:endParaRPr sz="2400">
              <a:solidFill>
                <a:schemeClr val="dk1"/>
              </a:solidFill>
              <a:latin typeface="Times New Roman"/>
              <a:ea typeface="Times New Roman"/>
              <a:cs typeface="Times New Roman"/>
              <a:sym typeface="Times New Roman"/>
            </a:endParaRPr>
          </a:p>
          <a:p>
            <a:pPr indent="-381000" lvl="0" marL="457200" rtl="0" algn="l">
              <a:spcBef>
                <a:spcPts val="0"/>
              </a:spcBef>
              <a:spcAft>
                <a:spcPts val="0"/>
              </a:spcAft>
              <a:buClr>
                <a:schemeClr val="dk1"/>
              </a:buClr>
              <a:buSzPts val="2400"/>
              <a:buFont typeface="Times New Roman"/>
              <a:buChar char="○"/>
            </a:pPr>
            <a:r>
              <a:rPr lang="en" sz="2400">
                <a:solidFill>
                  <a:schemeClr val="dk1"/>
                </a:solidFill>
                <a:latin typeface="Times New Roman"/>
                <a:ea typeface="Times New Roman"/>
                <a:cs typeface="Times New Roman"/>
                <a:sym typeface="Times New Roman"/>
              </a:rPr>
              <a:t>F</a:t>
            </a:r>
            <a:r>
              <a:rPr baseline="-25000" lang="en" sz="2400">
                <a:solidFill>
                  <a:schemeClr val="dk1"/>
                </a:solidFill>
                <a:latin typeface="Times New Roman"/>
                <a:ea typeface="Times New Roman"/>
                <a:cs typeface="Times New Roman"/>
                <a:sym typeface="Times New Roman"/>
              </a:rPr>
              <a:t>1</a:t>
            </a:r>
            <a:r>
              <a:rPr lang="en" sz="2400">
                <a:solidFill>
                  <a:schemeClr val="dk1"/>
                </a:solidFill>
                <a:latin typeface="Times New Roman"/>
                <a:ea typeface="Times New Roman"/>
                <a:cs typeface="Times New Roman"/>
                <a:sym typeface="Times New Roman"/>
              </a:rPr>
              <a:t>, F</a:t>
            </a:r>
            <a:r>
              <a:rPr baseline="-25000" lang="en" sz="2400">
                <a:solidFill>
                  <a:schemeClr val="dk1"/>
                </a:solidFill>
                <a:latin typeface="Times New Roman"/>
                <a:ea typeface="Times New Roman"/>
                <a:cs typeface="Times New Roman"/>
                <a:sym typeface="Times New Roman"/>
              </a:rPr>
              <a:t>2</a:t>
            </a:r>
            <a:r>
              <a:rPr lang="en" sz="2400">
                <a:solidFill>
                  <a:schemeClr val="dk1"/>
                </a:solidFill>
                <a:latin typeface="Times New Roman"/>
                <a:ea typeface="Times New Roman"/>
                <a:cs typeface="Times New Roman"/>
                <a:sym typeface="Times New Roman"/>
              </a:rPr>
              <a:t> = forces measured by the load cells, one per axis</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81000" lvl="0" marL="457200" rtl="0" algn="l">
              <a:spcBef>
                <a:spcPts val="0"/>
              </a:spcBef>
              <a:spcAft>
                <a:spcPts val="0"/>
              </a:spcAft>
              <a:buClr>
                <a:schemeClr val="dk1"/>
              </a:buClr>
              <a:buSzPts val="2400"/>
              <a:buFont typeface="Times New Roman"/>
              <a:buChar char="●"/>
            </a:pPr>
            <a:r>
              <a:rPr lang="en" sz="2400">
                <a:solidFill>
                  <a:schemeClr val="dk1"/>
                </a:solidFill>
                <a:latin typeface="Times New Roman"/>
                <a:ea typeface="Times New Roman"/>
                <a:cs typeface="Times New Roman"/>
                <a:sym typeface="Times New Roman"/>
              </a:rPr>
              <a:t>Convert to 2nd Piola-Kirchhoff stress: S = F</a:t>
            </a:r>
            <a:r>
              <a:rPr baseline="30000" lang="en" sz="2400">
                <a:solidFill>
                  <a:schemeClr val="dk1"/>
                </a:solidFill>
                <a:latin typeface="Times New Roman"/>
                <a:ea typeface="Times New Roman"/>
                <a:cs typeface="Times New Roman"/>
                <a:sym typeface="Times New Roman"/>
              </a:rPr>
              <a:t>-1</a:t>
            </a:r>
            <a:r>
              <a:rPr lang="en" sz="2400">
                <a:solidFill>
                  <a:schemeClr val="dk1"/>
                </a:solidFill>
                <a:latin typeface="Times New Roman"/>
                <a:ea typeface="Times New Roman"/>
                <a:cs typeface="Times New Roman"/>
                <a:sym typeface="Times New Roman"/>
              </a:rPr>
              <a:t>P → pairs with Green Strain, E, in the energy equation.</a:t>
            </a:r>
            <a:endParaRPr sz="2400">
              <a:solidFill>
                <a:schemeClr val="dk1"/>
              </a:solidFill>
              <a:latin typeface="Times New Roman"/>
              <a:ea typeface="Times New Roman"/>
              <a:cs typeface="Times New Roman"/>
              <a:sym typeface="Times New Roman"/>
            </a:endParaRPr>
          </a:p>
        </p:txBody>
      </p:sp>
      <p:cxnSp>
        <p:nvCxnSpPr>
          <p:cNvPr id="271" name="Google Shape;271;g36eeefef51c_0_22"/>
          <p:cNvCxnSpPr/>
          <p:nvPr/>
        </p:nvCxnSpPr>
        <p:spPr>
          <a:xfrm>
            <a:off x="6193237" y="1415235"/>
            <a:ext cx="0" cy="4889700"/>
          </a:xfrm>
          <a:prstGeom prst="straightConnector1">
            <a:avLst/>
          </a:prstGeom>
          <a:noFill/>
          <a:ln cap="flat" cmpd="sng" w="9525">
            <a:solidFill>
              <a:srgbClr val="A4804A"/>
            </a:solidFill>
            <a:prstDash val="solid"/>
            <a:round/>
            <a:headEnd len="med" w="med" type="none"/>
            <a:tailEnd len="med" w="med" type="none"/>
          </a:ln>
        </p:spPr>
      </p:cxnSp>
      <p:pic>
        <p:nvPicPr>
          <p:cNvPr id="272" name="Google Shape;272;g36eeefef51c_0_22" title="Aorta Diagrams.jpeg"/>
          <p:cNvPicPr preferRelativeResize="0"/>
          <p:nvPr/>
        </p:nvPicPr>
        <p:blipFill rotWithShape="1">
          <a:blip r:embed="rId5">
            <a:alphaModFix/>
          </a:blip>
          <a:srcRect b="43190" l="15590" r="0" t="13941"/>
          <a:stretch/>
        </p:blipFill>
        <p:spPr>
          <a:xfrm>
            <a:off x="6348750" y="1648025"/>
            <a:ext cx="5621948" cy="2939899"/>
          </a:xfrm>
          <a:prstGeom prst="rect">
            <a:avLst/>
          </a:prstGeom>
          <a:noFill/>
          <a:ln>
            <a:noFill/>
          </a:ln>
        </p:spPr>
      </p:pic>
      <p:sp>
        <p:nvSpPr>
          <p:cNvPr id="273" name="Google Shape;273;g36eeefef51c_0_22"/>
          <p:cNvSpPr txBox="1"/>
          <p:nvPr/>
        </p:nvSpPr>
        <p:spPr>
          <a:xfrm>
            <a:off x="8970700" y="4043400"/>
            <a:ext cx="30000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Times New Roman"/>
                <a:ea typeface="Times New Roman"/>
                <a:cs typeface="Times New Roman"/>
                <a:sym typeface="Times New Roman"/>
              </a:rPr>
              <a:t>A</a:t>
            </a:r>
            <a:r>
              <a:rPr b="1" baseline="-25000" lang="en" sz="2200">
                <a:solidFill>
                  <a:schemeClr val="dk1"/>
                </a:solidFill>
                <a:latin typeface="Times New Roman"/>
                <a:ea typeface="Times New Roman"/>
                <a:cs typeface="Times New Roman"/>
                <a:sym typeface="Times New Roman"/>
              </a:rPr>
              <a:t>0</a:t>
            </a:r>
            <a:r>
              <a:rPr lang="en" sz="2200">
                <a:solidFill>
                  <a:schemeClr val="dk1"/>
                </a:solidFill>
                <a:latin typeface="Times New Roman"/>
                <a:ea typeface="Times New Roman"/>
                <a:cs typeface="Times New Roman"/>
                <a:sym typeface="Times New Roman"/>
              </a:rPr>
              <a:t> = width x thickness</a:t>
            </a:r>
            <a:endParaRPr sz="2200">
              <a:solidFill>
                <a:schemeClr val="dk1"/>
              </a:solidFill>
              <a:latin typeface="Times New Roman"/>
              <a:ea typeface="Times New Roman"/>
              <a:cs typeface="Times New Roman"/>
              <a:sym typeface="Times New Roman"/>
            </a:endParaRPr>
          </a:p>
        </p:txBody>
      </p:sp>
      <p:sp>
        <p:nvSpPr>
          <p:cNvPr id="274" name="Google Shape;274;g36eeefef51c_0_22"/>
          <p:cNvSpPr txBox="1"/>
          <p:nvPr/>
        </p:nvSpPr>
        <p:spPr>
          <a:xfrm>
            <a:off x="6716975" y="4616525"/>
            <a:ext cx="5071800" cy="35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chemeClr val="dk1"/>
                </a:solidFill>
              </a:rPr>
              <a:t>Figure 4.</a:t>
            </a:r>
            <a:r>
              <a:rPr lang="en" sz="900">
                <a:solidFill>
                  <a:schemeClr val="dk1"/>
                </a:solidFill>
              </a:rPr>
              <a:t> Shows calculation of cross section area which is used to </a:t>
            </a:r>
            <a:r>
              <a:rPr lang="en" sz="900">
                <a:solidFill>
                  <a:schemeClr val="dk1"/>
                </a:solidFill>
              </a:rPr>
              <a:t>calculator</a:t>
            </a:r>
            <a:r>
              <a:rPr lang="en" sz="900">
                <a:solidFill>
                  <a:schemeClr val="dk1"/>
                </a:solidFill>
              </a:rPr>
              <a:t> Piola-Kirchhoff stress</a:t>
            </a:r>
            <a:endParaRPr sz="900">
              <a:solidFill>
                <a:schemeClr val="dk1"/>
              </a:solidFill>
            </a:endParaRPr>
          </a:p>
        </p:txBody>
      </p:sp>
      <p:sp>
        <p:nvSpPr>
          <p:cNvPr id="275" name="Google Shape;275;g36eeefef51c_0_22"/>
          <p:cNvSpPr txBox="1"/>
          <p:nvPr/>
        </p:nvSpPr>
        <p:spPr>
          <a:xfrm>
            <a:off x="7860575" y="232525"/>
            <a:ext cx="45600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000">
                <a:solidFill>
                  <a:schemeClr val="lt1"/>
                </a:solidFill>
                <a:latin typeface="Times New Roman"/>
                <a:ea typeface="Times New Roman"/>
                <a:cs typeface="Times New Roman"/>
                <a:sym typeface="Times New Roman"/>
              </a:rPr>
              <a:t>Soft Tissue Biomechanics ​</a:t>
            </a:r>
            <a:r>
              <a:rPr b="0" i="0" lang="en" sz="2000" u="none" cap="none" strike="noStrike">
                <a:solidFill>
                  <a:schemeClr val="lt1"/>
                </a:solidFill>
                <a:latin typeface="Times New Roman"/>
                <a:ea typeface="Times New Roman"/>
                <a:cs typeface="Times New Roman"/>
                <a:sym typeface="Times New Roman"/>
              </a:rPr>
              <a:t>Research Lab</a:t>
            </a:r>
            <a:endParaRPr b="0" i="0" sz="20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