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6858000" cx="12192000"/>
  <p:notesSz cx="6858000" cy="9144000"/>
  <p:embeddedFontLst>
    <p:embeddedFont>
      <p:font typeface="Play"/>
      <p:regular r:id="rId25"/>
      <p:bold r:id="rId26"/>
    </p:embeddedFont>
    <p:embeddedFont>
      <p:font typeface="Roboto"/>
      <p:regular r:id="rId27"/>
      <p:bold r:id="rId28"/>
      <p:italic r:id="rId29"/>
      <p:boldItalic r:id="rId30"/>
    </p:embeddedFont>
    <p:embeddedFont>
      <p:font typeface="Lato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5" roundtripDataSignature="AMtx7mjESgp0qo9++pz/ecF015ymGq7la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Play-bold.fntdata"/><Relationship Id="rId25" Type="http://schemas.openxmlformats.org/officeDocument/2006/relationships/font" Target="fonts/Play-regular.fntdata"/><Relationship Id="rId28" Type="http://schemas.openxmlformats.org/officeDocument/2006/relationships/font" Target="fonts/Roboto-bold.fntdata"/><Relationship Id="rId27" Type="http://schemas.openxmlformats.org/officeDocument/2006/relationships/font" Target="fonts/Roboto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Roboto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Lato-regular.fntdata"/><Relationship Id="rId30" Type="http://schemas.openxmlformats.org/officeDocument/2006/relationships/font" Target="fonts/Roboto-boldItalic.fntdata"/><Relationship Id="rId11" Type="http://schemas.openxmlformats.org/officeDocument/2006/relationships/slide" Target="slides/slide7.xml"/><Relationship Id="rId33" Type="http://schemas.openxmlformats.org/officeDocument/2006/relationships/font" Target="fonts/Lato-italic.fntdata"/><Relationship Id="rId10" Type="http://schemas.openxmlformats.org/officeDocument/2006/relationships/slide" Target="slides/slide6.xml"/><Relationship Id="rId32" Type="http://schemas.openxmlformats.org/officeDocument/2006/relationships/font" Target="fonts/Lato-bold.fntdata"/><Relationship Id="rId13" Type="http://schemas.openxmlformats.org/officeDocument/2006/relationships/slide" Target="slides/slide9.xml"/><Relationship Id="rId35" Type="http://customschemas.google.com/relationships/presentationmetadata" Target="metadata"/><Relationship Id="rId12" Type="http://schemas.openxmlformats.org/officeDocument/2006/relationships/slide" Target="slides/slide8.xml"/><Relationship Id="rId34" Type="http://schemas.openxmlformats.org/officeDocument/2006/relationships/font" Target="fonts/Lato-boldItalic.fnt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highlight>
                <a:srgbClr val="CFE2F3"/>
              </a:highlight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f56e387603_0_10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0" name="Google Shape;290;g3f56e387603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f56e387603_0_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g3f56e387603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100">
              <a:highlight>
                <a:srgbClr val="9FC5E8"/>
              </a:highlight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f56e387603_0_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3" name="Google Shape;323;g3f56e387603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rgbClr val="444444"/>
              </a:solidFill>
              <a:highlight>
                <a:srgbClr val="93C47D"/>
              </a:highlight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f56e387603_0_5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" name="Google Shape;339;g3f56e387603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100">
              <a:highlight>
                <a:srgbClr val="9FC5E8"/>
              </a:highlight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f56e387603_0_6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2" name="Google Shape;352;g3f56e387603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f56e387603_0_20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1" name="Google Shape;371;g3f56e387603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100">
              <a:highlight>
                <a:srgbClr val="9FC5E8"/>
              </a:highlight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f5d8f382fb_2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4" name="Google Shape;384;g3f5d8f382fb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100">
              <a:highlight>
                <a:srgbClr val="9FC5E8"/>
              </a:highlight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f56e387603_0_2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7" name="Google Shape;397;g3f56e387603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3f56e387603_0_2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1" name="Google Shape;411;g3f56e387603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6" name="Google Shape;41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100">
              <a:highlight>
                <a:srgbClr val="6FA8DC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500">
              <a:highlight>
                <a:srgbClr val="6FA8DC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633f61b1b3_0_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g3633f61b1b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100">
                <a:highlight>
                  <a:srgbClr val="9FC5E8"/>
                </a:highlight>
              </a:rPr>
              <a:t>ai sys: find + outline obj in imgs using txt and img exemplars</a:t>
            </a:r>
            <a:endParaRPr sz="1100">
              <a:highlight>
                <a:srgbClr val="9FC5E8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100">
                <a:highlight>
                  <a:srgbClr val="9FC5E8"/>
                </a:highlight>
              </a:rPr>
              <a:t>important for autonomous vehicles, medical robotics</a:t>
            </a:r>
            <a:endParaRPr sz="1100">
              <a:highlight>
                <a:srgbClr val="9FC5E8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100">
                <a:highlight>
                  <a:srgbClr val="9FC5E8"/>
                </a:highlight>
              </a:rPr>
              <a:t>thus we must understand its vulnerabilities</a:t>
            </a:r>
            <a:endParaRPr sz="1100">
              <a:highlight>
                <a:srgbClr val="9FC5E8"/>
              </a:highlight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f5d8f382fb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3f5d8f382f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g3f5d8f382fb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f580765d44_0_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g3f580765d44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100">
                <a:highlight>
                  <a:srgbClr val="9FC5E8"/>
                </a:highlight>
              </a:rPr>
              <a:t>small, specific change to an img (added noise) to cause the ai to fail</a:t>
            </a:r>
            <a:endParaRPr sz="1100">
              <a:highlight>
                <a:srgbClr val="9FC5E8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100">
                <a:highlight>
                  <a:srgbClr val="9FC5E8"/>
                </a:highlight>
              </a:rPr>
              <a:t>mine not with classification, but i wanted sam 3 to not see traffic signs it normally would</a:t>
            </a:r>
            <a:endParaRPr sz="1100">
              <a:highlight>
                <a:srgbClr val="9FC5E8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100">
                <a:highlight>
                  <a:srgbClr val="9FC5E8"/>
                </a:highlight>
              </a:rPr>
              <a:t>my attack on obj localization + segmentation rather than classification</a:t>
            </a:r>
            <a:endParaRPr sz="1100">
              <a:highlight>
                <a:srgbClr val="9FC5E8"/>
              </a:highlight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f580765d44_0_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g3f580765d44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100">
                <a:highlight>
                  <a:srgbClr val="9FC5E8"/>
                </a:highlight>
              </a:rPr>
              <a:t>pgd = proj grad descent</a:t>
            </a:r>
            <a:endParaRPr sz="1100">
              <a:highlight>
                <a:srgbClr val="9FC5E8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100">
                <a:highlight>
                  <a:srgbClr val="9FC5E8"/>
                </a:highlight>
              </a:rPr>
              <a:t>i used 3 types: standard, additive, and smooth-additive</a:t>
            </a:r>
            <a:endParaRPr sz="1100">
              <a:highlight>
                <a:srgbClr val="9FC5E8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100">
                <a:highlight>
                  <a:srgbClr val="9FC5E8"/>
                </a:highlight>
              </a:rPr>
              <a:t>smooth-additive most similar to something that could be recreated with physically projected light</a:t>
            </a:r>
            <a:endParaRPr sz="1100">
              <a:highlight>
                <a:srgbClr val="9FC5E8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100">
                <a:highlight>
                  <a:srgbClr val="9FC5E8"/>
                </a:highlight>
              </a:rPr>
              <a:t>but it was thus the hardest to optimize</a:t>
            </a:r>
            <a:endParaRPr sz="1100">
              <a:highlight>
                <a:srgbClr val="9FC5E8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100">
                <a:highlight>
                  <a:srgbClr val="9FC5E8"/>
                </a:highlight>
              </a:rPr>
              <a:t>state failure rates (the attacks were </a:t>
            </a:r>
            <a:r>
              <a:rPr lang="en" sz="1100">
                <a:highlight>
                  <a:srgbClr val="9FC5E8"/>
                </a:highlight>
              </a:rPr>
              <a:t>only</a:t>
            </a:r>
            <a:r>
              <a:rPr lang="en" sz="1100">
                <a:highlight>
                  <a:srgbClr val="9FC5E8"/>
                </a:highlight>
              </a:rPr>
              <a:t> performed on images that did not fail to be cleanly recognized)</a:t>
            </a:r>
            <a:endParaRPr sz="1100">
              <a:highlight>
                <a:srgbClr val="9FC5E8"/>
              </a:highlight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f580765d44_0_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" name="Google Shape;213;g3f580765d44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100">
                <a:highlight>
                  <a:srgbClr val="9FC5E8"/>
                </a:highlight>
              </a:rPr>
              <a:t>so, sam 3 is vulnerable to these </a:t>
            </a:r>
            <a:r>
              <a:rPr lang="en" sz="1100">
                <a:highlight>
                  <a:srgbClr val="9FC5E8"/>
                </a:highlight>
              </a:rPr>
              <a:t>adversarial</a:t>
            </a:r>
            <a:r>
              <a:rPr lang="en" sz="1100">
                <a:highlight>
                  <a:srgbClr val="9FC5E8"/>
                </a:highlight>
              </a:rPr>
              <a:t> attacks, even at small epsilon values</a:t>
            </a:r>
            <a:endParaRPr sz="1100">
              <a:highlight>
                <a:srgbClr val="9FC5E8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100">
                <a:highlight>
                  <a:srgbClr val="9FC5E8"/>
                </a:highlight>
              </a:rPr>
              <a:t>next step is to try to recreate the experiment physically, using a laser projector</a:t>
            </a:r>
            <a:endParaRPr sz="1100">
              <a:highlight>
                <a:srgbClr val="9FC5E8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100">
                <a:highlight>
                  <a:srgbClr val="9FC5E8"/>
                </a:highlight>
              </a:rPr>
              <a:t>i’ll compare sam 3’s success for clean vs physical projection</a:t>
            </a:r>
            <a:endParaRPr sz="1100">
              <a:highlight>
                <a:srgbClr val="9FC5E8"/>
              </a:highlight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f580765d44_0_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" name="Google Shape;245;g3f580765d44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100">
                <a:highlight>
                  <a:srgbClr val="9FC5E8"/>
                </a:highlight>
              </a:rPr>
              <a:t>references i used</a:t>
            </a:r>
            <a:endParaRPr sz="1100">
              <a:highlight>
                <a:srgbClr val="9FC5E8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100">
                <a:highlight>
                  <a:srgbClr val="9FC5E8"/>
                </a:highlight>
              </a:rPr>
              <a:t>i read these papers (or, at least some of all of these papers) and took notes</a:t>
            </a:r>
            <a:endParaRPr sz="1100">
              <a:highlight>
                <a:srgbClr val="9FC5E8"/>
              </a:highlight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f5c1f54cc3_8_9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9" name="Google Shape;259;g3f5c1f54cc3_8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100">
                <a:highlight>
                  <a:srgbClr val="9FC5E8"/>
                </a:highlight>
              </a:rPr>
              <a:t>now my lab partner will present his research</a:t>
            </a:r>
            <a:endParaRPr sz="1100">
              <a:highlight>
                <a:srgbClr val="9FC5E8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100">
                <a:highlight>
                  <a:srgbClr val="9FC5E8"/>
                </a:highlight>
              </a:rPr>
              <a:t>while mine was more focused on attacking ai’s doing object segmentation and localization, his was focused on ai object classification</a:t>
            </a:r>
            <a:endParaRPr sz="1100">
              <a:highlight>
                <a:srgbClr val="9FC5E8"/>
              </a:highlight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f58d91f16c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" name="Google Shape;264;g3f58d91f16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100">
              <a:highlight>
                <a:srgbClr val="B6D7A8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f56e387603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7" name="Google Shape;277;g3f56e38760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100">
              <a:highlight>
                <a:srgbClr val="B6D7A8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4" name="Google Shape;34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3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3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3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3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>
    <mc:Choice Requires="p14">
      <p:transition p14:dur="100">
        <p:fade thruBlk="1"/>
      </p:transition>
    </mc:Choice>
    <mc:Fallback>
      <p:transition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7.png"/><Relationship Id="rId10" Type="http://schemas.openxmlformats.org/officeDocument/2006/relationships/image" Target="../media/image10.jpg"/><Relationship Id="rId13" Type="http://schemas.openxmlformats.org/officeDocument/2006/relationships/image" Target="../media/image12.jpg"/><Relationship Id="rId1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32.png"/><Relationship Id="rId9" Type="http://schemas.openxmlformats.org/officeDocument/2006/relationships/image" Target="../media/image5.png"/><Relationship Id="rId15" Type="http://schemas.openxmlformats.org/officeDocument/2006/relationships/image" Target="../media/image2.png"/><Relationship Id="rId14" Type="http://schemas.openxmlformats.org/officeDocument/2006/relationships/image" Target="../media/image16.png"/><Relationship Id="rId5" Type="http://schemas.openxmlformats.org/officeDocument/2006/relationships/image" Target="../media/image4.png"/><Relationship Id="rId6" Type="http://schemas.openxmlformats.org/officeDocument/2006/relationships/image" Target="../media/image1.png"/><Relationship Id="rId7" Type="http://schemas.openxmlformats.org/officeDocument/2006/relationships/image" Target="../media/image13.png"/><Relationship Id="rId8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0.png"/><Relationship Id="rId4" Type="http://schemas.openxmlformats.org/officeDocument/2006/relationships/image" Target="../media/image11.png"/><Relationship Id="rId5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8.png"/><Relationship Id="rId4" Type="http://schemas.openxmlformats.org/officeDocument/2006/relationships/image" Target="../media/image11.png"/><Relationship Id="rId5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Relationship Id="rId4" Type="http://schemas.openxmlformats.org/officeDocument/2006/relationships/image" Target="../media/image11.png"/><Relationship Id="rId5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5.png"/><Relationship Id="rId4" Type="http://schemas.openxmlformats.org/officeDocument/2006/relationships/image" Target="../media/image11.png"/><Relationship Id="rId5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7.png"/><Relationship Id="rId4" Type="http://schemas.openxmlformats.org/officeDocument/2006/relationships/image" Target="../media/image25.jpg"/><Relationship Id="rId5" Type="http://schemas.openxmlformats.org/officeDocument/2006/relationships/image" Target="../media/image11.png"/><Relationship Id="rId6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Relationship Id="rId4" Type="http://schemas.openxmlformats.org/officeDocument/2006/relationships/image" Target="../media/image11.png"/><Relationship Id="rId5" Type="http://schemas.openxmlformats.org/officeDocument/2006/relationships/image" Target="../media/image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3.png"/><Relationship Id="rId4" Type="http://schemas.openxmlformats.org/officeDocument/2006/relationships/image" Target="../media/image11.png"/><Relationship Id="rId5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9.png"/></Relationships>
</file>

<file path=ppt/slides/_rels/slide19.xml.rels><?xml version="1.0" encoding="UTF-8" standalone="yes"?><Relationships xmlns="http://schemas.openxmlformats.org/package/2006/relationships"><Relationship Id="rId10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jpg"/><Relationship Id="rId4" Type="http://schemas.openxmlformats.org/officeDocument/2006/relationships/image" Target="../media/image34.png"/><Relationship Id="rId9" Type="http://schemas.openxmlformats.org/officeDocument/2006/relationships/image" Target="../media/image11.png"/><Relationship Id="rId5" Type="http://schemas.openxmlformats.org/officeDocument/2006/relationships/image" Target="../media/image27.png"/><Relationship Id="rId6" Type="http://schemas.openxmlformats.org/officeDocument/2006/relationships/image" Target="../media/image13.png"/><Relationship Id="rId7" Type="http://schemas.openxmlformats.org/officeDocument/2006/relationships/image" Target="../media/image9.png"/><Relationship Id="rId8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8.png"/><Relationship Id="rId4" Type="http://schemas.openxmlformats.org/officeDocument/2006/relationships/image" Target="../media/image23.png"/><Relationship Id="rId5" Type="http://schemas.openxmlformats.org/officeDocument/2006/relationships/image" Target="../media/image11.png"/><Relationship Id="rId6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Relationship Id="rId4" Type="http://schemas.openxmlformats.org/officeDocument/2006/relationships/image" Target="../media/image29.png"/><Relationship Id="rId5" Type="http://schemas.openxmlformats.org/officeDocument/2006/relationships/image" Target="../media/image11.png"/><Relationship Id="rId6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11.png"/><Relationship Id="rId6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Relationship Id="rId4" Type="http://schemas.openxmlformats.org/officeDocument/2006/relationships/image" Target="../media/image19.png"/><Relationship Id="rId5" Type="http://schemas.openxmlformats.org/officeDocument/2006/relationships/image" Target="../media/image2.png"/><Relationship Id="rId6" Type="http://schemas.openxmlformats.org/officeDocument/2006/relationships/image" Target="../media/image11.png"/><Relationship Id="rId7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8.png"/><Relationship Id="rId5" Type="http://schemas.openxmlformats.org/officeDocument/2006/relationships/image" Target="../media/image20.png"/><Relationship Id="rId6" Type="http://schemas.openxmlformats.org/officeDocument/2006/relationships/image" Target="../media/image18.png"/><Relationship Id="rId7" Type="http://schemas.openxmlformats.org/officeDocument/2006/relationships/image" Target="../media/image2.png"/><Relationship Id="rId8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hyperlink" Target="https://doi.org/10.48550/arXiv.1810.10337" TargetMode="External"/><Relationship Id="rId10" Type="http://schemas.openxmlformats.org/officeDocument/2006/relationships/hyperlink" Target="https://doi.org/10.48550/arXiv.1706.06083" TargetMode="External"/><Relationship Id="rId13" Type="http://schemas.openxmlformats.org/officeDocument/2006/relationships/image" Target="../media/image11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doi.org/10.48550/arXiv.2504.13181" TargetMode="External"/><Relationship Id="rId4" Type="http://schemas.openxmlformats.org/officeDocument/2006/relationships/hyperlink" Target="https://doi.org/10.48550/arXiv.1712.09665" TargetMode="External"/><Relationship Id="rId9" Type="http://schemas.openxmlformats.org/officeDocument/2006/relationships/hyperlink" Target="https://doi.org/10.48550/arXiv.2304.02643" TargetMode="External"/><Relationship Id="rId14" Type="http://schemas.openxmlformats.org/officeDocument/2006/relationships/image" Target="../media/image8.png"/><Relationship Id="rId5" Type="http://schemas.openxmlformats.org/officeDocument/2006/relationships/hyperlink" Target="https://doi.org/10.48550/arXiv.2511.16719" TargetMode="External"/><Relationship Id="rId6" Type="http://schemas.openxmlformats.org/officeDocument/2006/relationships/hyperlink" Target="https://doi.org/10.1007/978-3-030-58592-1_5" TargetMode="External"/><Relationship Id="rId7" Type="http://schemas.openxmlformats.org/officeDocument/2006/relationships/hyperlink" Target="https://www.usenix.org/conference/woot18/presentation/eykholt" TargetMode="External"/><Relationship Id="rId8" Type="http://schemas.openxmlformats.org/officeDocument/2006/relationships/hyperlink" Target="https://doi.org/10.48550/arXiv.1412.6572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6.png"/><Relationship Id="rId4" Type="http://schemas.openxmlformats.org/officeDocument/2006/relationships/image" Target="../media/image11.png"/><Relationship Id="rId5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png"/><Relationship Id="rId4" Type="http://schemas.openxmlformats.org/officeDocument/2006/relationships/image" Target="../media/image11.png"/><Relationship Id="rId5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108832" y="1018225"/>
            <a:ext cx="10768500" cy="24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50"/>
              <a:buFont typeface="Arial"/>
              <a:buNone/>
            </a:pPr>
            <a:r>
              <a:rPr lang="en" sz="2700">
                <a:solidFill>
                  <a:srgbClr val="222222"/>
                </a:solidFill>
                <a:latin typeface="Times"/>
                <a:ea typeface="Times"/>
                <a:cs typeface="Times"/>
                <a:sym typeface="Times"/>
              </a:rPr>
              <a:t>Evaluating Segment Anything Model 3 Against Adversarial Perturbations</a:t>
            </a:r>
            <a:endParaRPr sz="2700">
              <a:solidFill>
                <a:srgbClr val="222222"/>
              </a:solidFill>
              <a:latin typeface="Times"/>
              <a:ea typeface="Times"/>
              <a:cs typeface="Times"/>
              <a:sym typeface="Times"/>
              <a:extLst>
                <a:ext uri="http://customooxmlschemas.google.com/">
                  <go:slidesCustomData xmlns:go="http://customooxmlschemas.google.com/" textRoundtripDataId="0"/>
                </a:ext>
              </a:extLs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50"/>
              <a:buFont typeface="Arial"/>
              <a:buNone/>
            </a:pPr>
            <a:r>
              <a:rPr b="1" lang="en" sz="1900">
                <a:solidFill>
                  <a:srgbClr val="222222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Matthew Sokoloff</a:t>
            </a:r>
            <a:endParaRPr b="1" sz="1900">
              <a:solidFill>
                <a:srgbClr val="222222"/>
              </a:solidFill>
              <a:latin typeface="Times"/>
              <a:ea typeface="Times"/>
              <a:cs typeface="Times"/>
              <a:sym typeface="Times"/>
              <a:extLst>
                <a:ext uri="http://customooxmlschemas.google.com/">
                  <go:slidesCustomData xmlns:go="http://customooxmlschemas.google.com/" textRoundtripDataId="2"/>
                </a:ext>
              </a:extLs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50"/>
              <a:buFont typeface="Arial"/>
              <a:buNone/>
            </a:pPr>
            <a:r>
              <a:t/>
            </a:r>
            <a:endParaRPr sz="1800">
              <a:solidFill>
                <a:srgbClr val="222222"/>
              </a:solidFill>
              <a:latin typeface="Times"/>
              <a:ea typeface="Times"/>
              <a:cs typeface="Times"/>
              <a:sym typeface="Times"/>
              <a:extLst>
                <a:ext uri="http://customooxmlschemas.google.com/">
                  <go:slidesCustomData xmlns:go="http://customooxmlschemas.google.com/" textRoundtripDataId="3"/>
                </a:ext>
              </a:extLs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50"/>
              <a:buFont typeface="Arial"/>
              <a:buNone/>
            </a:pPr>
            <a:r>
              <a:rPr lang="en" sz="2700">
                <a:solidFill>
                  <a:srgbClr val="222222"/>
                </a:solidFill>
                <a:latin typeface="Times"/>
                <a:ea typeface="Times"/>
                <a:cs typeface="Times"/>
                <a:sym typeface="Times"/>
              </a:rPr>
              <a:t>Low-Latency AI Execution Systems for Resource-Constrained Devices</a:t>
            </a:r>
            <a:endParaRPr sz="2700">
              <a:solidFill>
                <a:srgbClr val="222222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50"/>
              <a:buFont typeface="Arial"/>
              <a:buNone/>
            </a:pPr>
            <a:r>
              <a:rPr b="1" lang="en" sz="1900">
                <a:solidFill>
                  <a:srgbClr val="222222"/>
                </a:solidFill>
                <a:latin typeface="Times"/>
                <a:ea typeface="Times"/>
                <a:cs typeface="Times"/>
                <a:sym typeface="Times"/>
              </a:rPr>
              <a:t>Arihant Rangoli</a:t>
            </a:r>
            <a:endParaRPr b="1" sz="1900">
              <a:solidFill>
                <a:srgbClr val="222222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18000" y="5873575"/>
            <a:ext cx="12170400" cy="984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/>
          <p:nvPr/>
        </p:nvSpPr>
        <p:spPr>
          <a:xfrm flipH="1">
            <a:off x="-3600" y="2362033"/>
            <a:ext cx="12192000" cy="3511500"/>
          </a:xfrm>
          <a:prstGeom prst="rtTriangle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/>
          <p:nvPr>
            <p:ph idx="1" type="subTitle"/>
          </p:nvPr>
        </p:nvSpPr>
        <p:spPr>
          <a:xfrm>
            <a:off x="1418075" y="4842850"/>
            <a:ext cx="10768500" cy="1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3"/>
              <a:buFont typeface="Arial"/>
              <a:buNone/>
            </a:pPr>
            <a:r>
              <a:rPr b="1" lang="en" sz="1771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                                                    </a:t>
            </a:r>
            <a:r>
              <a:rPr b="1" lang="en" sz="1771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Arihant Rangoli</a:t>
            </a:r>
            <a:r>
              <a:rPr b="1" i="0" lang="en" sz="1771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, YSP Student </a:t>
            </a:r>
            <a:r>
              <a:rPr b="1"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Researcher</a:t>
            </a:r>
            <a:r>
              <a:rPr b="1" i="0" lang="en" sz="1771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b="1" i="1" lang="en" sz="1771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St. John’s Preparatory School</a:t>
            </a:r>
            <a:endParaRPr b="1" i="1" sz="1771">
              <a:solidFill>
                <a:srgbClr val="FFFFFF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3"/>
              <a:buFont typeface="Arial"/>
              <a:buNone/>
            </a:pPr>
            <a:r>
              <a:rPr b="1"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Matthew Sokoloff, YSP Student Researcher, </a:t>
            </a:r>
            <a:r>
              <a:rPr b="1" i="1"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Cambridge Rindge and Latin School</a:t>
            </a:r>
            <a:endParaRPr b="1" i="1" sz="1771">
              <a:solidFill>
                <a:schemeClr val="lt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3"/>
              <a:buFont typeface="Arial"/>
              <a:buNone/>
            </a:pPr>
            <a:r>
              <a:rPr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Shahriar Rifat, </a:t>
            </a:r>
            <a:r>
              <a:rPr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Ph.D. Candidate</a:t>
            </a:r>
            <a:r>
              <a:rPr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, Electrical and Computer </a:t>
            </a:r>
            <a:r>
              <a:rPr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Engineering</a:t>
            </a:r>
            <a:r>
              <a:rPr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i="1"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Northeastern University</a:t>
            </a:r>
            <a:r>
              <a:rPr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​</a:t>
            </a:r>
            <a:endParaRPr sz="1771">
              <a:solidFill>
                <a:schemeClr val="lt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3"/>
              <a:buFont typeface="Arial"/>
              <a:buNone/>
            </a:pPr>
            <a:r>
              <a:rPr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Mohammad Abdi, Ph.D. Candidate, </a:t>
            </a:r>
            <a:r>
              <a:rPr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Electrical and Computer Engineering</a:t>
            </a:r>
            <a:r>
              <a:rPr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i="1"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Northeastern University</a:t>
            </a:r>
            <a:r>
              <a:rPr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​</a:t>
            </a:r>
            <a:endParaRPr sz="1771">
              <a:solidFill>
                <a:schemeClr val="lt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3"/>
              <a:buFont typeface="Arial"/>
              <a:buNone/>
            </a:pPr>
            <a:r>
              <a:rPr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Francesca Meneghello, Principal Research Scientist, </a:t>
            </a:r>
            <a:r>
              <a:rPr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Electrical and Computer Engineering,</a:t>
            </a:r>
            <a:r>
              <a:rPr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i="1"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Northeastern University</a:t>
            </a:r>
            <a:r>
              <a:rPr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​</a:t>
            </a:r>
            <a:endParaRPr sz="1771">
              <a:solidFill>
                <a:schemeClr val="lt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3"/>
              <a:buFont typeface="Arial"/>
              <a:buNone/>
            </a:pPr>
            <a:r>
              <a:rPr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Francesco Restuccia, Associate Professor, </a:t>
            </a:r>
            <a:r>
              <a:rPr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Electrical and Computer Engineering</a:t>
            </a:r>
            <a:r>
              <a:rPr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i="1" lang="en" sz="1771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Northeastern University​</a:t>
            </a:r>
            <a:endParaRPr i="1" sz="1771">
              <a:solidFill>
                <a:schemeClr val="lt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3"/>
              <a:buFont typeface="Arial"/>
              <a:buNone/>
            </a:pPr>
            <a:r>
              <a:rPr i="0" lang="en" sz="1771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​</a:t>
            </a:r>
            <a:endParaRPr i="0" sz="1771" u="none" cap="none" strike="noStrike">
              <a:solidFill>
                <a:srgbClr val="FFFFFF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cxnSp>
        <p:nvCxnSpPr>
          <p:cNvPr id="92" name="Google Shape;92;p1"/>
          <p:cNvCxnSpPr/>
          <p:nvPr/>
        </p:nvCxnSpPr>
        <p:spPr>
          <a:xfrm flipH="1" rot="10800000">
            <a:off x="-3600" y="846333"/>
            <a:ext cx="12192000" cy="8700"/>
          </a:xfrm>
          <a:prstGeom prst="straightConnector1">
            <a:avLst/>
          </a:prstGeom>
          <a:noFill/>
          <a:ln cap="flat" cmpd="sng" w="952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3" name="Google Shape;9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16912" y="101240"/>
            <a:ext cx="1413329" cy="663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62512" y="-58986"/>
            <a:ext cx="984269" cy="98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5193" y="94469"/>
            <a:ext cx="1818821" cy="677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58672" y="94479"/>
            <a:ext cx="2586455" cy="67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125952" y="94473"/>
            <a:ext cx="677375" cy="67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27275" y="76113"/>
            <a:ext cx="714076" cy="71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/>
          <p:cNvPicPr preferRelativeResize="0"/>
          <p:nvPr/>
        </p:nvPicPr>
        <p:blipFill rotWithShape="1">
          <a:blip r:embed="rId9">
            <a:alphaModFix/>
          </a:blip>
          <a:srcRect b="5834" l="0" r="0" t="3578"/>
          <a:stretch/>
        </p:blipFill>
        <p:spPr>
          <a:xfrm>
            <a:off x="10912550" y="3541700"/>
            <a:ext cx="1141250" cy="1374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" title="FrancescaMeneghello.jpg"/>
          <p:cNvPicPr preferRelativeResize="0"/>
          <p:nvPr/>
        </p:nvPicPr>
        <p:blipFill rotWithShape="1">
          <a:blip r:embed="rId10">
            <a:alphaModFix/>
          </a:blip>
          <a:srcRect b="14923" l="17584" r="14917" t="3796"/>
          <a:stretch/>
        </p:blipFill>
        <p:spPr>
          <a:xfrm>
            <a:off x="9649675" y="3541700"/>
            <a:ext cx="1141250" cy="137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"/>
          <p:cNvPicPr preferRelativeResize="0"/>
          <p:nvPr/>
        </p:nvPicPr>
        <p:blipFill rotWithShape="1">
          <a:blip r:embed="rId11">
            <a:alphaModFix/>
          </a:blip>
          <a:srcRect b="8975" l="12200" r="12208" t="0"/>
          <a:stretch/>
        </p:blipFill>
        <p:spPr>
          <a:xfrm>
            <a:off x="8386793" y="3541694"/>
            <a:ext cx="1141250" cy="137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"/>
          <p:cNvPicPr preferRelativeResize="0"/>
          <p:nvPr/>
        </p:nvPicPr>
        <p:blipFill rotWithShape="1">
          <a:blip r:embed="rId12">
            <a:alphaModFix/>
          </a:blip>
          <a:srcRect b="0" l="8479" r="8471" t="0"/>
          <a:stretch/>
        </p:blipFill>
        <p:spPr>
          <a:xfrm>
            <a:off x="7133513" y="3541694"/>
            <a:ext cx="1141250" cy="137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" title="ArihantPfp.jpg"/>
          <p:cNvPicPr preferRelativeResize="0"/>
          <p:nvPr/>
        </p:nvPicPr>
        <p:blipFill rotWithShape="1">
          <a:blip r:embed="rId13">
            <a:alphaModFix/>
          </a:blip>
          <a:srcRect b="2771" l="9625" r="9625" t="0"/>
          <a:stretch/>
        </p:blipFill>
        <p:spPr>
          <a:xfrm>
            <a:off x="4631150" y="3541700"/>
            <a:ext cx="1141250" cy="137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"/>
          <p:cNvPicPr preferRelativeResize="0"/>
          <p:nvPr/>
        </p:nvPicPr>
        <p:blipFill rotWithShape="1">
          <a:blip r:embed="rId14">
            <a:alphaModFix/>
          </a:blip>
          <a:srcRect b="20154" l="12211" r="10747" t="10275"/>
          <a:stretch/>
        </p:blipFill>
        <p:spPr>
          <a:xfrm>
            <a:off x="5882325" y="3541700"/>
            <a:ext cx="1141275" cy="1374198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"/>
          <p:cNvSpPr txBox="1"/>
          <p:nvPr/>
        </p:nvSpPr>
        <p:spPr>
          <a:xfrm>
            <a:off x="92982" y="4009900"/>
            <a:ext cx="29082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>
                <a:solidFill>
                  <a:srgbClr val="4147AB"/>
                </a:solidFill>
                <a:latin typeface="Times"/>
                <a:ea typeface="Times"/>
                <a:cs typeface="Times"/>
                <a:sym typeface="Times"/>
              </a:rPr>
              <a:t>Mobile Embedded NeTworked Intelligent Systems</a:t>
            </a:r>
            <a:endParaRPr sz="1650">
              <a:solidFill>
                <a:srgbClr val="4147AB"/>
              </a:solidFill>
            </a:endParaRPr>
          </a:p>
        </p:txBody>
      </p:sp>
      <p:pic>
        <p:nvPicPr>
          <p:cNvPr id="106" name="Google Shape;106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025" y="3295501"/>
            <a:ext cx="2586450" cy="73455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7" name="Google Shape;107;p1"/>
          <p:cNvCxnSpPr/>
          <p:nvPr/>
        </p:nvCxnSpPr>
        <p:spPr>
          <a:xfrm flipH="1" rot="10800000">
            <a:off x="246375" y="2083263"/>
            <a:ext cx="9917700" cy="57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f56e387603_0_101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g3f56e387603_0_101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94" name="Google Shape;294;g3f56e387603_0_101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cap="flat" cmpd="sng" w="2857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5" name="Google Shape;295;g3f56e387603_0_101"/>
          <p:cNvSpPr txBox="1"/>
          <p:nvPr/>
        </p:nvSpPr>
        <p:spPr>
          <a:xfrm>
            <a:off x="437408" y="756408"/>
            <a:ext cx="113232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50"/>
              <a:buFont typeface="Arial"/>
              <a:buNone/>
            </a:pPr>
            <a:r>
              <a:rPr b="1" lang="en" sz="3000">
                <a:latin typeface="Times"/>
                <a:ea typeface="Times"/>
                <a:cs typeface="Times"/>
                <a:sym typeface="Times"/>
              </a:rPr>
              <a:t>Materials</a:t>
            </a:r>
            <a:endParaRPr b="0" i="0" sz="30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296" name="Google Shape;296;g3f56e387603_0_101" title="Gemini_Generated_Image_w0lbi9w0lbi9w0lb.png"/>
          <p:cNvPicPr preferRelativeResize="0"/>
          <p:nvPr/>
        </p:nvPicPr>
        <p:blipFill rotWithShape="1">
          <a:blip r:embed="rId3">
            <a:alphaModFix/>
          </a:blip>
          <a:srcRect b="2880" l="1646" r="76946" t="10118"/>
          <a:stretch/>
        </p:blipFill>
        <p:spPr>
          <a:xfrm>
            <a:off x="1677928" y="1488700"/>
            <a:ext cx="1978976" cy="4691399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g3f56e387603_0_101"/>
          <p:cNvSpPr txBox="1"/>
          <p:nvPr/>
        </p:nvSpPr>
        <p:spPr>
          <a:xfrm>
            <a:off x="3000" y="6422800"/>
            <a:ext cx="102321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Low-Latency AI Execution Systems for Resource-Constrained Devices</a:t>
            </a:r>
            <a:endParaRPr b="1" i="0" sz="1867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14"/>
                  </a:ext>
                </a:extLst>
              </a:rPr>
              <a:t>Slide 0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9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NEU Young Scholars Program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July 30, 202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endParaRPr b="0" i="0" sz="933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298" name="Google Shape;298;g3f56e387603_0_101" title="nu-college-of-engineering-clear-bkgn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025" y="58311"/>
            <a:ext cx="2560420" cy="64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g3f56e387603_0_101" title="s-blob-v1-IMAGE-M_qa7car864 (2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33973" y="66901"/>
            <a:ext cx="2213027" cy="62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g3f56e387603_0_101" title="Gemini_Generated_Image_w0lbi9w0lbi9w0lb.png"/>
          <p:cNvPicPr preferRelativeResize="0"/>
          <p:nvPr/>
        </p:nvPicPr>
        <p:blipFill rotWithShape="1">
          <a:blip r:embed="rId3">
            <a:alphaModFix/>
          </a:blip>
          <a:srcRect b="2880" l="23053" r="51756" t="10118"/>
          <a:stretch/>
        </p:blipFill>
        <p:spPr>
          <a:xfrm>
            <a:off x="3656900" y="1488700"/>
            <a:ext cx="2328725" cy="4691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g3f56e387603_0_101" title="Gemini_Generated_Image_w0lbi9w0lbi9w0lb.png"/>
          <p:cNvPicPr preferRelativeResize="0"/>
          <p:nvPr/>
        </p:nvPicPr>
        <p:blipFill rotWithShape="1">
          <a:blip r:embed="rId3">
            <a:alphaModFix/>
          </a:blip>
          <a:srcRect b="2880" l="48245" r="25403" t="10118"/>
          <a:stretch/>
        </p:blipFill>
        <p:spPr>
          <a:xfrm>
            <a:off x="8198649" y="1580350"/>
            <a:ext cx="2435950" cy="4691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g3f56e387603_0_101" title="Gemini_Generated_Image_w0lbi9w0lbi9w0lb.png"/>
          <p:cNvPicPr preferRelativeResize="0"/>
          <p:nvPr/>
        </p:nvPicPr>
        <p:blipFill rotWithShape="1">
          <a:blip r:embed="rId3">
            <a:alphaModFix/>
          </a:blip>
          <a:srcRect b="2880" l="74595" r="1465" t="10118"/>
          <a:stretch/>
        </p:blipFill>
        <p:spPr>
          <a:xfrm>
            <a:off x="5985625" y="1580350"/>
            <a:ext cx="2213024" cy="4691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f56e387603_0_18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g3f56e387603_0_18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09" name="Google Shape;309;g3f56e387603_0_18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cap="flat" cmpd="sng" w="2857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0" name="Google Shape;310;g3f56e387603_0_18"/>
          <p:cNvSpPr txBox="1"/>
          <p:nvPr/>
        </p:nvSpPr>
        <p:spPr>
          <a:xfrm>
            <a:off x="4048845" y="646295"/>
            <a:ext cx="37263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6125" lIns="126125" spcFirstLastPara="1" rIns="126125" wrap="square" tIns="126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9"/>
              <a:buFont typeface="Arial"/>
              <a:buNone/>
            </a:pPr>
            <a:r>
              <a:rPr b="1" lang="en" sz="3104">
                <a:latin typeface="Times"/>
                <a:ea typeface="Times"/>
                <a:cs typeface="Times"/>
                <a:sym typeface="Times"/>
              </a:rPr>
              <a:t>Solution </a:t>
            </a:r>
            <a:endParaRPr b="1" i="0" sz="3104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311" name="Google Shape;311;g3f56e387603_0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6225" y="1330411"/>
            <a:ext cx="9815837" cy="5017387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g3f56e387603_0_18"/>
          <p:cNvSpPr txBox="1"/>
          <p:nvPr/>
        </p:nvSpPr>
        <p:spPr>
          <a:xfrm>
            <a:off x="2101119" y="1316618"/>
            <a:ext cx="1351200" cy="5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4600" lIns="94600" spcFirstLastPara="1" rIns="94600" wrap="square" tIns="946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2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Input Image</a:t>
            </a:r>
            <a:endParaRPr sz="1862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3" name="Google Shape;313;g3f56e387603_0_18"/>
          <p:cNvSpPr txBox="1"/>
          <p:nvPr/>
        </p:nvSpPr>
        <p:spPr>
          <a:xfrm>
            <a:off x="1257178" y="6064760"/>
            <a:ext cx="30594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4600" lIns="94600" spcFirstLastPara="1" rIns="94600" wrap="square" tIns="946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2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Edge Device - Raspberry Pi</a:t>
            </a:r>
            <a:endParaRPr sz="1862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4" name="Google Shape;314;g3f56e387603_0_18"/>
          <p:cNvSpPr txBox="1"/>
          <p:nvPr/>
        </p:nvSpPr>
        <p:spPr>
          <a:xfrm>
            <a:off x="4325935" y="1142639"/>
            <a:ext cx="31767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4600" lIns="94600" spcFirstLastPara="1" rIns="94600" wrap="square" tIns="946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2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Feature Transmission (Tensors)</a:t>
            </a:r>
            <a:endParaRPr sz="1862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5" name="Google Shape;315;g3f56e387603_0_18"/>
          <p:cNvSpPr txBox="1"/>
          <p:nvPr/>
        </p:nvSpPr>
        <p:spPr>
          <a:xfrm>
            <a:off x="4935342" y="5890263"/>
            <a:ext cx="1984200" cy="4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4600" lIns="94600" spcFirstLastPara="1" rIns="94600" wrap="square" tIns="946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2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GPU Workstation</a:t>
            </a:r>
            <a:endParaRPr sz="1862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6" name="Google Shape;316;g3f56e387603_0_18"/>
          <p:cNvSpPr txBox="1"/>
          <p:nvPr/>
        </p:nvSpPr>
        <p:spPr>
          <a:xfrm>
            <a:off x="8612973" y="1136220"/>
            <a:ext cx="987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4600" lIns="94600" spcFirstLastPara="1" rIns="94600" wrap="square" tIns="946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2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Monitor</a:t>
            </a:r>
            <a:endParaRPr sz="1862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7" name="Google Shape;317;g3f56e387603_0_18"/>
          <p:cNvSpPr txBox="1"/>
          <p:nvPr/>
        </p:nvSpPr>
        <p:spPr>
          <a:xfrm>
            <a:off x="8393164" y="5766811"/>
            <a:ext cx="1394400" cy="4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4600" lIns="94600" spcFirstLastPara="1" rIns="94600" wrap="square" tIns="946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2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Output Text</a:t>
            </a:r>
            <a:endParaRPr sz="1862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8" name="Google Shape;318;g3f56e387603_0_18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Low-Latency AI Execution Systems for Resource-Constrained Devices</a:t>
            </a:r>
            <a:endParaRPr b="1" i="0" sz="1867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15"/>
                  </a:ext>
                </a:extLst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16"/>
                  </a:ext>
                </a:extLst>
              </a:rPr>
              <a:t>11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17"/>
                  </a:ext>
                </a:extLst>
              </a:rPr>
              <a:t>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NEU Young Scholars Program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July 30, 202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endParaRPr b="0" i="0" sz="933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319" name="Google Shape;319;g3f56e387603_0_18" title="nu-college-of-engineering-clear-bkgn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025" y="58311"/>
            <a:ext cx="2560420" cy="64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g3f56e387603_0_18" title="s-blob-v1-IMAGE-M_qa7car864 (2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33973" y="66901"/>
            <a:ext cx="2213027" cy="62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f56e387603_0_32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g3f56e387603_0_32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27" name="Google Shape;327;g3f56e387603_0_32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cap="flat" cmpd="sng" w="2857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8" name="Google Shape;328;g3f56e387603_0_32"/>
          <p:cNvSpPr txBox="1"/>
          <p:nvPr/>
        </p:nvSpPr>
        <p:spPr>
          <a:xfrm>
            <a:off x="314758" y="709321"/>
            <a:ext cx="113232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</a:pPr>
            <a:r>
              <a:rPr b="1" lang="en" sz="30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Why it works</a:t>
            </a:r>
            <a:endParaRPr b="0" i="0" sz="30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29" name="Google Shape;329;g3f56e387603_0_32"/>
          <p:cNvSpPr txBox="1"/>
          <p:nvPr/>
        </p:nvSpPr>
        <p:spPr>
          <a:xfrm>
            <a:off x="248850" y="1389275"/>
            <a:ext cx="6589500" cy="48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000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Times"/>
              <a:buChar char="●"/>
            </a:pPr>
            <a:r>
              <a:rPr lang="en" sz="2700">
                <a:latin typeface="Times"/>
                <a:ea typeface="Times"/>
                <a:cs typeface="Times"/>
                <a:sym typeface="Times"/>
              </a:rPr>
              <a:t>Compressed feature tensors reduce bandwidth by transmitting </a:t>
            </a:r>
            <a:r>
              <a:rPr b="1" lang="en" sz="27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features</a:t>
            </a:r>
            <a:r>
              <a:rPr lang="en" sz="2700">
                <a:latin typeface="Times"/>
                <a:ea typeface="Times"/>
                <a:cs typeface="Times"/>
                <a:sym typeface="Times"/>
              </a:rPr>
              <a:t> instead of </a:t>
            </a:r>
            <a:r>
              <a:rPr b="1" lang="en" sz="27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raw images</a:t>
            </a:r>
            <a:r>
              <a:rPr lang="en" sz="2700">
                <a:latin typeface="Times"/>
                <a:ea typeface="Times"/>
                <a:cs typeface="Times"/>
                <a:sym typeface="Times"/>
              </a:rPr>
              <a:t>.</a:t>
            </a:r>
            <a:endParaRPr sz="2700">
              <a:latin typeface="Times"/>
              <a:ea typeface="Times"/>
              <a:cs typeface="Times"/>
              <a:sym typeface="Times"/>
            </a:endParaRPr>
          </a:p>
          <a:p>
            <a:pPr indent="-4000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Times"/>
              <a:buChar char="●"/>
            </a:pPr>
            <a:r>
              <a:rPr lang="en" sz="2700">
                <a:latin typeface="Times"/>
                <a:ea typeface="Times"/>
                <a:cs typeface="Times"/>
                <a:sym typeface="Times"/>
              </a:rPr>
              <a:t>On-device execution of early layers </a:t>
            </a:r>
            <a:r>
              <a:rPr b="1" lang="en" sz="2700">
                <a:solidFill>
                  <a:schemeClr val="accent1"/>
                </a:solidFill>
                <a:latin typeface="Times"/>
                <a:ea typeface="Times"/>
                <a:cs typeface="Times"/>
                <a:sym typeface="Times"/>
              </a:rPr>
              <a:t>lowers</a:t>
            </a:r>
            <a:r>
              <a:rPr lang="en" sz="2700"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lang="en" sz="27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communication latency</a:t>
            </a:r>
            <a:r>
              <a:rPr lang="en" sz="2700">
                <a:latin typeface="Times"/>
                <a:ea typeface="Times"/>
                <a:cs typeface="Times"/>
                <a:sym typeface="Times"/>
              </a:rPr>
              <a:t> and </a:t>
            </a:r>
            <a:r>
              <a:rPr b="1" lang="en" sz="2700">
                <a:solidFill>
                  <a:schemeClr val="accent1"/>
                </a:solidFill>
                <a:latin typeface="Times"/>
                <a:ea typeface="Times"/>
                <a:cs typeface="Times"/>
                <a:sym typeface="Times"/>
              </a:rPr>
              <a:t>improves</a:t>
            </a:r>
            <a:r>
              <a:rPr lang="en" sz="2700"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lang="en" sz="27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responsiveness</a:t>
            </a:r>
            <a:r>
              <a:rPr lang="en" sz="2700">
                <a:latin typeface="Times"/>
                <a:ea typeface="Times"/>
                <a:cs typeface="Times"/>
                <a:sym typeface="Times"/>
              </a:rPr>
              <a:t>.</a:t>
            </a:r>
            <a:endParaRPr sz="2700">
              <a:latin typeface="Times"/>
              <a:ea typeface="Times"/>
              <a:cs typeface="Times"/>
              <a:sym typeface="Times"/>
            </a:endParaRPr>
          </a:p>
          <a:p>
            <a:pPr indent="-4000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Times"/>
              <a:buChar char="●"/>
            </a:pPr>
            <a:r>
              <a:rPr lang="en" sz="2700">
                <a:latin typeface="Times"/>
                <a:ea typeface="Times"/>
                <a:cs typeface="Times"/>
                <a:sym typeface="Times"/>
              </a:rPr>
              <a:t>GPU-accelerated inference with pipelining within the GPU workstation minimizes </a:t>
            </a:r>
            <a:r>
              <a:rPr b="1" lang="en" sz="27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total processing time</a:t>
            </a:r>
            <a:r>
              <a:rPr lang="en" sz="2700">
                <a:latin typeface="Times"/>
                <a:ea typeface="Times"/>
                <a:cs typeface="Times"/>
                <a:sym typeface="Times"/>
              </a:rPr>
              <a:t> for real-time applications.</a:t>
            </a:r>
            <a:endParaRPr sz="2700"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30" name="Google Shape;330;g3f56e387603_0_32"/>
          <p:cNvSpPr txBox="1"/>
          <p:nvPr/>
        </p:nvSpPr>
        <p:spPr>
          <a:xfrm>
            <a:off x="6253925" y="5557100"/>
            <a:ext cx="2711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1" name="Google Shape;331;g3f56e387603_0_32"/>
          <p:cNvSpPr txBox="1"/>
          <p:nvPr/>
        </p:nvSpPr>
        <p:spPr>
          <a:xfrm>
            <a:off x="2963675" y="3026025"/>
            <a:ext cx="20808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2" name="Google Shape;332;g3f56e387603_0_32" title="Gemini_Generated_Image_xnbfqbxnbfqbxnbf.png"/>
          <p:cNvPicPr preferRelativeResize="0"/>
          <p:nvPr/>
        </p:nvPicPr>
        <p:blipFill rotWithShape="1">
          <a:blip r:embed="rId3">
            <a:alphaModFix/>
          </a:blip>
          <a:srcRect b="2387" l="47568" r="627" t="8216"/>
          <a:stretch/>
        </p:blipFill>
        <p:spPr>
          <a:xfrm>
            <a:off x="7127300" y="1307025"/>
            <a:ext cx="4767751" cy="5158125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g3f56e387603_0_32"/>
          <p:cNvSpPr/>
          <p:nvPr/>
        </p:nvSpPr>
        <p:spPr>
          <a:xfrm>
            <a:off x="10844875" y="5422700"/>
            <a:ext cx="578100" cy="523200"/>
          </a:xfrm>
          <a:prstGeom prst="rect">
            <a:avLst/>
          </a:prstGeom>
          <a:solidFill>
            <a:srgbClr val="E2EFDB"/>
          </a:solidFill>
          <a:ln cap="flat" cmpd="sng" w="9525">
            <a:solidFill>
              <a:srgbClr val="E2EFD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E2EFDB"/>
              </a:solidFill>
            </a:endParaRPr>
          </a:p>
        </p:txBody>
      </p:sp>
      <p:sp>
        <p:nvSpPr>
          <p:cNvPr id="334" name="Google Shape;334;g3f56e387603_0_32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Low-Latency AI Execution Systems for Resource-Constrained Devices</a:t>
            </a:r>
            <a:endParaRPr b="1" i="0" sz="1867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18"/>
                  </a:ext>
                </a:extLst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19"/>
                  </a:ext>
                </a:extLst>
              </a:rPr>
              <a:t>12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20"/>
                  </a:ext>
                </a:extLst>
              </a:rPr>
              <a:t>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NEU Young Scholars Program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July 30, 202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endParaRPr b="0" i="0" sz="933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335" name="Google Shape;335;g3f56e387603_0_32" title="nu-college-of-engineering-clear-bkgn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025" y="58311"/>
            <a:ext cx="2560420" cy="64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g3f56e387603_0_32" title="s-blob-v1-IMAGE-M_qa7car864 (2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33973" y="66901"/>
            <a:ext cx="2213027" cy="62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f56e387603_0_52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g3f56e387603_0_52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43" name="Google Shape;343;g3f56e387603_0_52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cap="flat" cmpd="sng" w="2857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4" name="Google Shape;344;g3f56e387603_0_52"/>
          <p:cNvSpPr txBox="1"/>
          <p:nvPr/>
        </p:nvSpPr>
        <p:spPr>
          <a:xfrm>
            <a:off x="437408" y="756408"/>
            <a:ext cx="113232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50"/>
              <a:buFont typeface="Arial"/>
              <a:buNone/>
            </a:pPr>
            <a:r>
              <a:rPr b="1" lang="en" sz="3000">
                <a:latin typeface="Times"/>
                <a:ea typeface="Times"/>
                <a:cs typeface="Times"/>
                <a:sym typeface="Times"/>
              </a:rPr>
              <a:t>Results</a:t>
            </a:r>
            <a:endParaRPr b="1" sz="3000"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50"/>
              <a:buFont typeface="Arial"/>
              <a:buNone/>
            </a:pPr>
            <a:r>
              <a:t/>
            </a:r>
            <a:endParaRPr b="1" sz="3000"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45" name="Google Shape;345;g3f56e387603_0_52"/>
          <p:cNvSpPr txBox="1"/>
          <p:nvPr/>
        </p:nvSpPr>
        <p:spPr>
          <a:xfrm>
            <a:off x="265150" y="1607725"/>
            <a:ext cx="5913300" cy="46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Char char="●"/>
            </a:pPr>
            <a:r>
              <a:rPr lang="en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Distributing inference across multiple devices reduces </a:t>
            </a:r>
            <a:r>
              <a:rPr b="1" lang="en" sz="2600">
                <a:solidFill>
                  <a:srgbClr val="C8102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overall latency</a:t>
            </a:r>
            <a:r>
              <a:rPr lang="en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by balancing the </a:t>
            </a:r>
            <a:r>
              <a:rPr b="1" lang="en" sz="2600">
                <a:solidFill>
                  <a:srgbClr val="C8102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computational workload</a:t>
            </a:r>
            <a:r>
              <a:rPr lang="en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Char char="●"/>
            </a:pPr>
            <a:r>
              <a:rPr lang="en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Jetson Orin achieved the fastest performance because its </a:t>
            </a:r>
            <a:r>
              <a:rPr b="1" lang="en" sz="2600">
                <a:solidFill>
                  <a:srgbClr val="C8102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onboard GPU</a:t>
            </a:r>
            <a:r>
              <a:rPr b="1" lang="en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accelerates the assigned layers of the </a:t>
            </a:r>
            <a:r>
              <a:rPr b="1" lang="en" sz="2600">
                <a:solidFill>
                  <a:srgbClr val="C8102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neural network</a:t>
            </a:r>
            <a:r>
              <a:rPr lang="en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Char char="●"/>
            </a:pPr>
            <a:r>
              <a:rPr b="1" lang="en" sz="2600">
                <a:solidFill>
                  <a:srgbClr val="C8102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Lower latency</a:t>
            </a:r>
            <a:r>
              <a:rPr lang="en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enables more responsive AI systems</a:t>
            </a:r>
            <a:endParaRPr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6" name="Google Shape;346;g3f56e387603_0_52" title="resnet50_results_table (1).png"/>
          <p:cNvPicPr preferRelativeResize="0"/>
          <p:nvPr/>
        </p:nvPicPr>
        <p:blipFill rotWithShape="1">
          <a:blip r:embed="rId3">
            <a:alphaModFix/>
          </a:blip>
          <a:srcRect b="12880" l="9631" r="4687" t="19364"/>
          <a:stretch/>
        </p:blipFill>
        <p:spPr>
          <a:xfrm>
            <a:off x="6420076" y="1484049"/>
            <a:ext cx="5658598" cy="4474675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g3f56e387603_0_52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Low-Latency AI Execution Systems for Resource-Constrained Devices</a:t>
            </a:r>
            <a:endParaRPr b="1" i="0" sz="1867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21"/>
                  </a:ext>
                </a:extLst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22"/>
                  </a:ext>
                </a:extLst>
              </a:rPr>
              <a:t>13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23"/>
                  </a:ext>
                </a:extLst>
              </a:rPr>
              <a:t>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NEU Young Scholars Program - July 30, 202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endParaRPr b="0" i="0" sz="933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348" name="Google Shape;348;g3f56e387603_0_52" title="nu-college-of-engineering-clear-bkgn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025" y="58311"/>
            <a:ext cx="2560420" cy="64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g3f56e387603_0_52" title="s-blob-v1-IMAGE-M_qa7car864 (2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33973" y="66901"/>
            <a:ext cx="2213027" cy="62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f56e387603_0_68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g3f56e387603_0_68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56" name="Google Shape;356;g3f56e387603_0_68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cap="flat" cmpd="sng" w="2857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7" name="Google Shape;357;g3f56e387603_0_68"/>
          <p:cNvSpPr txBox="1"/>
          <p:nvPr/>
        </p:nvSpPr>
        <p:spPr>
          <a:xfrm>
            <a:off x="437408" y="756408"/>
            <a:ext cx="113232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50"/>
              <a:buFont typeface="Arial"/>
              <a:buNone/>
            </a:pPr>
            <a:r>
              <a:rPr b="1" lang="en" sz="3000">
                <a:latin typeface="Times"/>
                <a:ea typeface="Times"/>
                <a:cs typeface="Times"/>
                <a:sym typeface="Times"/>
              </a:rPr>
              <a:t>Results Cont.</a:t>
            </a:r>
            <a:endParaRPr b="0" i="0" sz="30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58" name="Google Shape;358;g3f56e387603_0_68"/>
          <p:cNvSpPr txBox="1"/>
          <p:nvPr/>
        </p:nvSpPr>
        <p:spPr>
          <a:xfrm>
            <a:off x="3000" y="1429400"/>
            <a:ext cx="5632500" cy="499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00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59" name="Google Shape;359;g3f56e387603_0_68"/>
          <p:cNvSpPr txBox="1"/>
          <p:nvPr/>
        </p:nvSpPr>
        <p:spPr>
          <a:xfrm>
            <a:off x="510600" y="5831050"/>
            <a:ext cx="2482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0" name="Google Shape;360;g3f56e387603_0_68"/>
          <p:cNvSpPr txBox="1"/>
          <p:nvPr/>
        </p:nvSpPr>
        <p:spPr>
          <a:xfrm>
            <a:off x="437395" y="1562950"/>
            <a:ext cx="5887200" cy="47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b="1" lang="en" sz="2400">
                <a:solidFill>
                  <a:srgbClr val="C8102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Unity VR</a:t>
            </a:r>
            <a:r>
              <a:rPr lang="en" sz="2400">
                <a:solidFill>
                  <a:srgbClr val="C8102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environment demonstrates </a:t>
            </a:r>
            <a:r>
              <a:rPr b="1" lang="en" sz="2400">
                <a:solidFill>
                  <a:srgbClr val="C8102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edge computing</a:t>
            </a: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during an interactive immersive experience.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b="1" lang="en" sz="2400">
                <a:solidFill>
                  <a:srgbClr val="C8102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Quest</a:t>
            </a: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headset performs only the early layers locally and offloads the remaining computation to a </a:t>
            </a:r>
            <a:r>
              <a:rPr b="1" lang="en" sz="2400">
                <a:solidFill>
                  <a:srgbClr val="C8102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remote server</a:t>
            </a: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architecture introduces network latency but: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Times New Roman"/>
              <a:buChar char="✓"/>
            </a:pPr>
            <a:r>
              <a:rPr b="1" lang="en" sz="2400">
                <a:solidFill>
                  <a:srgbClr val="C8102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Enables resource-constrained VR hardware to run complex AI models.</a:t>
            </a:r>
            <a:endParaRPr b="1" sz="2400">
              <a:solidFill>
                <a:srgbClr val="C8102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1" name="Google Shape;361;g3f56e387603_0_68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Low-Latency AI Execution Systems for Resource-Constrained Devices</a:t>
            </a:r>
            <a:endParaRPr b="1" i="0" sz="1867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24"/>
                  </a:ext>
                </a:extLst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25"/>
                  </a:ext>
                </a:extLst>
              </a:rPr>
              <a:t>14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26"/>
                  </a:ext>
                </a:extLst>
              </a:rPr>
              <a:t>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NEU Young Scholars Program - July 30, 202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endParaRPr b="0" i="0" sz="933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362" name="Google Shape;362;g3f56e387603_0_68"/>
          <p:cNvGrpSpPr/>
          <p:nvPr/>
        </p:nvGrpSpPr>
        <p:grpSpPr>
          <a:xfrm>
            <a:off x="6781560" y="1829971"/>
            <a:ext cx="5031913" cy="3391764"/>
            <a:chOff x="6533058" y="2106149"/>
            <a:chExt cx="5557669" cy="3746149"/>
          </a:xfrm>
        </p:grpSpPr>
        <p:pic>
          <p:nvPicPr>
            <p:cNvPr id="363" name="Google Shape;363;g3f56e387603_0_68" title="Screenshot_20260727_112730.png"/>
            <p:cNvPicPr preferRelativeResize="0"/>
            <p:nvPr/>
          </p:nvPicPr>
          <p:blipFill rotWithShape="1">
            <a:blip r:embed="rId3">
              <a:alphaModFix/>
            </a:blip>
            <a:srcRect b="19996" l="25152" r="9433" t="13128"/>
            <a:stretch/>
          </p:blipFill>
          <p:spPr>
            <a:xfrm>
              <a:off x="6533058" y="2106149"/>
              <a:ext cx="5557669" cy="37461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4" name="Google Shape;364;g3f56e387603_0_68"/>
            <p:cNvSpPr txBox="1"/>
            <p:nvPr/>
          </p:nvSpPr>
          <p:spPr>
            <a:xfrm>
              <a:off x="6680338" y="2221435"/>
              <a:ext cx="2435700" cy="1811400"/>
            </a:xfrm>
            <a:prstGeom prst="rect">
              <a:avLst/>
            </a:prstGeom>
            <a:solidFill>
              <a:srgbClr val="8EB4E0"/>
            </a:solidFill>
            <a:ln>
              <a:noFill/>
            </a:ln>
          </p:spPr>
          <p:txBody>
            <a:bodyPr anchorCtr="0" anchor="t" bIns="74350" lIns="74350" spcFirstLastPara="1" rIns="74350" wrap="square" tIns="74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64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TOP 5 </a:t>
              </a:r>
              <a:r>
                <a:rPr b="1" lang="en" sz="1464">
                  <a:latin typeface="Times New Roman"/>
                  <a:ea typeface="Times New Roman"/>
                  <a:cs typeface="Times New Roman"/>
                  <a:sym typeface="Times New Roman"/>
                </a:rPr>
                <a:t>Predictions</a:t>
              </a:r>
              <a:endParaRPr b="1" sz="1464"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64">
                  <a:latin typeface="Times New Roman"/>
                  <a:ea typeface="Times New Roman"/>
                  <a:cs typeface="Times New Roman"/>
                  <a:sym typeface="Times New Roman"/>
                </a:rPr>
                <a:t>--</a:t>
              </a:r>
              <a:r>
                <a:rPr b="1" lang="en" sz="1464"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------------------------------</a:t>
              </a:r>
              <a:endParaRPr b="1" sz="1464"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64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rock python    — 45.27%</a:t>
              </a:r>
              <a:endParaRPr b="1" sz="1464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64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boa constrictor — 2.78%</a:t>
              </a:r>
              <a:endParaRPr b="1" sz="1464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64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horned viper   — 1.75%</a:t>
              </a:r>
              <a:endParaRPr b="1" sz="1464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64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sidewinder     — 1.41%</a:t>
              </a:r>
              <a:endParaRPr b="1" sz="1464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64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night snake    — 1.06%</a:t>
              </a:r>
              <a:endParaRPr b="1" sz="1464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65" name="Google Shape;365;g3f56e387603_0_68"/>
            <p:cNvSpPr txBox="1"/>
            <p:nvPr/>
          </p:nvSpPr>
          <p:spPr>
            <a:xfrm>
              <a:off x="9227449" y="2256394"/>
              <a:ext cx="2813400" cy="1431900"/>
            </a:xfrm>
            <a:prstGeom prst="rect">
              <a:avLst/>
            </a:prstGeom>
            <a:solidFill>
              <a:srgbClr val="8EB4E0"/>
            </a:solidFill>
            <a:ln>
              <a:noFill/>
            </a:ln>
          </p:spPr>
          <p:txBody>
            <a:bodyPr anchorCtr="0" anchor="t" bIns="74350" lIns="74350" spcFirstLastPara="1" rIns="74350" wrap="square" tIns="74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8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Stem (on-device): 40.0 ms</a:t>
              </a:r>
              <a:endParaRPr b="1" sz="170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8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Network: 139.5 ms</a:t>
              </a:r>
              <a:endParaRPr b="1" sz="170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8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Server tail: 36.4 ms</a:t>
              </a:r>
              <a:endParaRPr b="1" sz="170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8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Total: 215.8 ms</a:t>
              </a:r>
              <a:endParaRPr b="1" sz="170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366" name="Google Shape;366;g3f56e387603_0_68" title="snake2.jp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003893" y="4149613"/>
              <a:ext cx="2157043" cy="165148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67" name="Google Shape;367;g3f56e387603_0_68" title="nu-college-of-engineering-clear-bkgn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3025" y="58311"/>
            <a:ext cx="2560420" cy="64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g3f56e387603_0_68" title="s-blob-v1-IMAGE-M_qa7car864 (2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933973" y="66901"/>
            <a:ext cx="2213027" cy="62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f56e387603_0_208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g3f56e387603_0_208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75" name="Google Shape;375;g3f56e387603_0_208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cap="flat" cmpd="sng" w="2857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6" name="Google Shape;376;g3f56e387603_0_208"/>
          <p:cNvSpPr txBox="1"/>
          <p:nvPr/>
        </p:nvSpPr>
        <p:spPr>
          <a:xfrm>
            <a:off x="2413600" y="730620"/>
            <a:ext cx="75171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b="1" i="0" lang="en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Conclusion </a:t>
            </a:r>
            <a:endParaRPr b="1" i="0" sz="30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77" name="Google Shape;377;g3f56e387603_0_208"/>
          <p:cNvSpPr txBox="1"/>
          <p:nvPr/>
        </p:nvSpPr>
        <p:spPr>
          <a:xfrm>
            <a:off x="227250" y="1349000"/>
            <a:ext cx="6051000" cy="47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latin typeface="Times"/>
              <a:ea typeface="Times"/>
              <a:cs typeface="Times"/>
              <a:sym typeface="Times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●"/>
            </a:pPr>
            <a:r>
              <a:rPr lang="en" sz="2800">
                <a:latin typeface="Times"/>
                <a:ea typeface="Times"/>
                <a:cs typeface="Times"/>
                <a:sym typeface="Times"/>
              </a:rPr>
              <a:t>Demonstrated successful </a:t>
            </a:r>
            <a:r>
              <a:rPr b="1" lang="en" sz="28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distributed ResNet-50 inference</a:t>
            </a:r>
            <a:r>
              <a:rPr lang="en" sz="2800">
                <a:latin typeface="Times"/>
                <a:ea typeface="Times"/>
                <a:cs typeface="Times"/>
                <a:sym typeface="Times"/>
              </a:rPr>
              <a:t> using semantic </a:t>
            </a:r>
            <a:r>
              <a:rPr lang="en" sz="2800">
                <a:latin typeface="Times"/>
                <a:ea typeface="Times"/>
                <a:cs typeface="Times"/>
                <a:sym typeface="Times"/>
              </a:rPr>
              <a:t>edge computing</a:t>
            </a:r>
            <a:r>
              <a:rPr lang="en" sz="2800">
                <a:latin typeface="Times"/>
                <a:ea typeface="Times"/>
                <a:cs typeface="Times"/>
                <a:sym typeface="Times"/>
              </a:rPr>
              <a:t> </a:t>
            </a:r>
            <a:endParaRPr sz="2800">
              <a:latin typeface="Times"/>
              <a:ea typeface="Times"/>
              <a:cs typeface="Times"/>
              <a:sym typeface="Times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●"/>
            </a:pPr>
            <a:r>
              <a:rPr lang="en" sz="2800">
                <a:latin typeface="Times"/>
                <a:ea typeface="Times"/>
                <a:cs typeface="Times"/>
                <a:sym typeface="Times"/>
              </a:rPr>
              <a:t>Achieved </a:t>
            </a:r>
            <a:r>
              <a:rPr b="1" lang="en" sz="28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low-latency</a:t>
            </a:r>
            <a:r>
              <a:rPr lang="en" sz="2800">
                <a:latin typeface="Times"/>
                <a:ea typeface="Times"/>
                <a:cs typeface="Times"/>
                <a:sym typeface="Times"/>
              </a:rPr>
              <a:t> AI inference while maintaining model performance.</a:t>
            </a:r>
            <a:endParaRPr sz="2800">
              <a:latin typeface="Times"/>
              <a:ea typeface="Times"/>
              <a:cs typeface="Times"/>
              <a:sym typeface="Times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●"/>
            </a:pPr>
            <a:r>
              <a:rPr lang="en" sz="2800">
                <a:latin typeface="Times"/>
                <a:ea typeface="Times"/>
                <a:cs typeface="Times"/>
                <a:sym typeface="Times"/>
              </a:rPr>
              <a:t>Established a foundation for </a:t>
            </a:r>
            <a:r>
              <a:rPr b="1" lang="en" sz="28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real-time computer visio</a:t>
            </a:r>
            <a:r>
              <a:rPr lang="en" sz="2800">
                <a:latin typeface="Times"/>
                <a:ea typeface="Times"/>
                <a:cs typeface="Times"/>
                <a:sym typeface="Times"/>
              </a:rPr>
              <a:t>n on edge devices </a:t>
            </a:r>
            <a:endParaRPr sz="2900"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78" name="Google Shape;378;g3f56e387603_0_208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Low-Latency AI Execution Systems for Resource-Constrained Devices</a:t>
            </a:r>
            <a:endParaRPr b="1" i="0" sz="1867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27"/>
                  </a:ext>
                </a:extLst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28"/>
                  </a:ext>
                </a:extLst>
              </a:rPr>
              <a:t>15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29"/>
                  </a:ext>
                </a:extLst>
              </a:rPr>
              <a:t>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NEU Young Scholars Program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July 30, 202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endParaRPr b="0" i="0" sz="933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379" name="Google Shape;379;g3f56e387603_0_2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3612" y="2040036"/>
            <a:ext cx="5643677" cy="293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g3f56e387603_0_208" title="nu-college-of-engineering-clear-bkgn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025" y="58311"/>
            <a:ext cx="2560420" cy="64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g3f56e387603_0_208" title="s-blob-v1-IMAGE-M_qa7car864 (2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33973" y="66901"/>
            <a:ext cx="2213027" cy="62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f5d8f382fb_2_0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g3f5d8f382fb_2_0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88" name="Google Shape;388;g3f5d8f382fb_2_0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cap="flat" cmpd="sng" w="2857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9" name="Google Shape;389;g3f5d8f382fb_2_0"/>
          <p:cNvSpPr txBox="1"/>
          <p:nvPr/>
        </p:nvSpPr>
        <p:spPr>
          <a:xfrm>
            <a:off x="2413600" y="730620"/>
            <a:ext cx="75171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b="1" i="0" lang="en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Next Steps</a:t>
            </a:r>
            <a:endParaRPr b="1" i="0" sz="30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90" name="Google Shape;390;g3f5d8f382fb_2_0"/>
          <p:cNvSpPr txBox="1"/>
          <p:nvPr/>
        </p:nvSpPr>
        <p:spPr>
          <a:xfrm>
            <a:off x="216202" y="1211000"/>
            <a:ext cx="6028200" cy="52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latin typeface="Times"/>
              <a:ea typeface="Times"/>
              <a:cs typeface="Times"/>
              <a:sym typeface="Times"/>
            </a:endParaRPr>
          </a:p>
          <a:p>
            <a:pPr indent="-3746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●"/>
            </a:pPr>
            <a:r>
              <a:rPr lang="en" sz="2900">
                <a:latin typeface="Times"/>
                <a:ea typeface="Times"/>
                <a:cs typeface="Times"/>
                <a:sym typeface="Times"/>
              </a:rPr>
              <a:t>Integrate Meta Quest passthrough cameras for </a:t>
            </a:r>
            <a:r>
              <a:rPr b="1" lang="en" sz="29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live image capture</a:t>
            </a:r>
            <a:r>
              <a:rPr lang="en" sz="2900">
                <a:latin typeface="Times"/>
                <a:ea typeface="Times"/>
                <a:cs typeface="Times"/>
                <a:sym typeface="Times"/>
              </a:rPr>
              <a:t>.</a:t>
            </a:r>
            <a:endParaRPr sz="2900">
              <a:latin typeface="Times"/>
              <a:ea typeface="Times"/>
              <a:cs typeface="Times"/>
              <a:sym typeface="Times"/>
            </a:endParaRPr>
          </a:p>
          <a:p>
            <a:pPr indent="-3746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●"/>
            </a:pPr>
            <a:r>
              <a:rPr lang="en" sz="2900">
                <a:latin typeface="Times"/>
                <a:ea typeface="Times"/>
                <a:cs typeface="Times"/>
                <a:sym typeface="Times"/>
              </a:rPr>
              <a:t>Perform real-time object recognition using the distributed </a:t>
            </a:r>
            <a:r>
              <a:rPr b="1" lang="en" sz="29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ResNet-50 pipeline</a:t>
            </a:r>
            <a:r>
              <a:rPr lang="en" sz="2900">
                <a:latin typeface="Times"/>
                <a:ea typeface="Times"/>
                <a:cs typeface="Times"/>
                <a:sym typeface="Times"/>
              </a:rPr>
              <a:t>.</a:t>
            </a:r>
            <a:endParaRPr sz="2900">
              <a:latin typeface="Times"/>
              <a:ea typeface="Times"/>
              <a:cs typeface="Times"/>
              <a:sym typeface="Times"/>
            </a:endParaRPr>
          </a:p>
          <a:p>
            <a:pPr indent="-3746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●"/>
            </a:pPr>
            <a:r>
              <a:rPr lang="en" sz="2900">
                <a:latin typeface="Times"/>
                <a:ea typeface="Times"/>
                <a:cs typeface="Times"/>
                <a:sym typeface="Times"/>
              </a:rPr>
              <a:t>Enable immersive AI-powered VR applications.</a:t>
            </a:r>
            <a:endParaRPr sz="2900">
              <a:latin typeface="Times"/>
              <a:ea typeface="Times"/>
              <a:cs typeface="Times"/>
              <a:sym typeface="Times"/>
            </a:endParaRPr>
          </a:p>
          <a:p>
            <a:pPr indent="-412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Times"/>
              <a:buChar char="●"/>
            </a:pPr>
            <a:r>
              <a:rPr lang="en" sz="2900">
                <a:latin typeface="Times"/>
                <a:ea typeface="Times"/>
                <a:cs typeface="Times"/>
                <a:sym typeface="Times"/>
              </a:rPr>
              <a:t>Utilize </a:t>
            </a:r>
            <a:r>
              <a:rPr b="1" lang="en" sz="29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different AI models</a:t>
            </a:r>
            <a:r>
              <a:rPr lang="en" sz="2900">
                <a:latin typeface="Times"/>
                <a:ea typeface="Times"/>
                <a:cs typeface="Times"/>
                <a:sym typeface="Times"/>
              </a:rPr>
              <a:t> within a virtual reality system</a:t>
            </a:r>
            <a:endParaRPr sz="2900">
              <a:latin typeface="Times"/>
              <a:ea typeface="Times"/>
              <a:cs typeface="Times"/>
              <a:sym typeface="Times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Times"/>
              <a:ea typeface="Times"/>
              <a:cs typeface="Times"/>
              <a:sym typeface="Times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highlight>
                <a:schemeClr val="lt1"/>
              </a:highlight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391" name="Google Shape;391;g3f5d8f382fb_2_0"/>
          <p:cNvPicPr preferRelativeResize="0"/>
          <p:nvPr/>
        </p:nvPicPr>
        <p:blipFill rotWithShape="1">
          <a:blip r:embed="rId3">
            <a:alphaModFix/>
          </a:blip>
          <a:srcRect b="0" l="0" r="0" t="8551"/>
          <a:stretch/>
        </p:blipFill>
        <p:spPr>
          <a:xfrm>
            <a:off x="6476127" y="2438761"/>
            <a:ext cx="5393448" cy="2478926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g3f5d8f382fb_2_0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Low-Latency AI Execution Systems for Resource-Constrained Devices</a:t>
            </a:r>
            <a:endParaRPr b="1" i="0" sz="1867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30"/>
                  </a:ext>
                </a:extLst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31"/>
                  </a:ext>
                </a:extLst>
              </a:rPr>
              <a:t>16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32"/>
                  </a:ext>
                </a:extLst>
              </a:rPr>
              <a:t>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NEU Young Scholars Program - July 30, 202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endParaRPr b="0" i="0" sz="933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393" name="Google Shape;393;g3f5d8f382fb_2_0" title="nu-college-of-engineering-clear-bkgn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025" y="58311"/>
            <a:ext cx="2560420" cy="64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g3f5d8f382fb_2_0" title="s-blob-v1-IMAGE-M_qa7car864 (2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33973" y="66901"/>
            <a:ext cx="2213027" cy="62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f56e387603_0_222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g3f56e387603_0_222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01" name="Google Shape;401;g3f56e387603_0_222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cap="flat" cmpd="sng" w="2857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2" name="Google Shape;402;g3f56e387603_0_222"/>
          <p:cNvSpPr txBox="1"/>
          <p:nvPr/>
        </p:nvSpPr>
        <p:spPr>
          <a:xfrm>
            <a:off x="26873800" y="2444233"/>
            <a:ext cx="75171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b="1" i="0" lang="en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References:</a:t>
            </a:r>
            <a:endParaRPr b="1" i="0" sz="30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03" name="Google Shape;403;g3f56e387603_0_222"/>
          <p:cNvSpPr txBox="1"/>
          <p:nvPr/>
        </p:nvSpPr>
        <p:spPr>
          <a:xfrm>
            <a:off x="430800" y="1725135"/>
            <a:ext cx="11336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-609585" lvl="0" marL="609585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g3f56e387603_0_222"/>
          <p:cNvSpPr txBox="1"/>
          <p:nvPr/>
        </p:nvSpPr>
        <p:spPr>
          <a:xfrm>
            <a:off x="-37800" y="1421888"/>
            <a:ext cx="12192000" cy="47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57200" lvl="0" marL="4572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[1] A. Dosovitskiy et al., "An image is worth 16×16 words: Transformers for image recognition at scale," in International Conference on Learning Representations (ICLR), 2021.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[2] K. He, X. Zhang, S. Ren, and J. Sun, "Deep residual learning for image recognition," in Proceedings of the IEEE Conference on Computer Vision and Pattern Recognition (CVPR), 2016, pp. 770–778, doi: 10.1109/CVPR.2016.90.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[3] A. Kirillov et al., "Segment Anything," in Proceedings of the IEEE/CVF International Conference on Computer Vision (ICCV), 2023, pp. 4015–4026, doi: 10.1109/ICCV51070.2023.00371.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[4] A. Paszke et al., "PyTorch: An imperative style, high-performance deep learning library," in Advances in Neural Information Processing Systems, vol. 32, 2019.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[5] W. Shi, J. Cao, Q. Zhang, Y. Li, and L. Xu, "Edge computing: Vision and challenges," IEEE Internet of Things Journal, vol. 3, no. 5, pp. 637–646, Oct. 2016, doi: 10.1109/JIOT.2016.2579198.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3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5" name="Google Shape;405;g3f56e387603_0_222"/>
          <p:cNvSpPr txBox="1"/>
          <p:nvPr/>
        </p:nvSpPr>
        <p:spPr>
          <a:xfrm>
            <a:off x="2413600" y="833235"/>
            <a:ext cx="75171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b="1" i="0" lang="en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References</a:t>
            </a:r>
            <a:endParaRPr b="1" i="0" sz="30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06" name="Google Shape;406;g3f56e387603_0_222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Low-Latency AI Execution Systems for Resource-Constrained Devices</a:t>
            </a:r>
            <a:endParaRPr b="1" i="0" sz="1867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33"/>
                  </a:ext>
                </a:extLst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34"/>
                  </a:ext>
                </a:extLst>
              </a:rPr>
              <a:t>17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35"/>
                  </a:ext>
                </a:extLst>
              </a:rPr>
              <a:t>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NEU Young Scholars Program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July 30, 202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endParaRPr b="0" i="0" sz="933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407" name="Google Shape;407;g3f56e387603_0_222" title="nu-college-of-engineering-clear-bkgn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025" y="58311"/>
            <a:ext cx="2560420" cy="64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g3f56e387603_0_222" title="s-blob-v1-IMAGE-M_qa7car864 (2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33973" y="66901"/>
            <a:ext cx="2213027" cy="62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Google Shape;413;g3f56e387603_0_257" title="Screenshot 2026-07-27 220046.png"/>
          <p:cNvPicPr preferRelativeResize="0"/>
          <p:nvPr/>
        </p:nvPicPr>
        <p:blipFill rotWithShape="1">
          <a:blip r:embed="rId3">
            <a:alphaModFix/>
          </a:blip>
          <a:srcRect b="0" l="379" r="0" t="0"/>
          <a:stretch/>
        </p:blipFill>
        <p:spPr>
          <a:xfrm>
            <a:off x="1513638" y="0"/>
            <a:ext cx="916472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6"/>
          <p:cNvSpPr/>
          <p:nvPr/>
        </p:nvSpPr>
        <p:spPr>
          <a:xfrm>
            <a:off x="3000" y="6000"/>
            <a:ext cx="12192000" cy="7504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16"/>
          <p:cNvSpPr txBox="1"/>
          <p:nvPr/>
        </p:nvSpPr>
        <p:spPr>
          <a:xfrm>
            <a:off x="8601767" y="141067"/>
            <a:ext cx="2821200" cy="5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0" name="Google Shape;420;p16"/>
          <p:cNvSpPr txBox="1"/>
          <p:nvPr/>
        </p:nvSpPr>
        <p:spPr>
          <a:xfrm>
            <a:off x="2340450" y="771546"/>
            <a:ext cx="75171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b="1" i="0" lang="en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Acknowledgements:</a:t>
            </a:r>
            <a:endParaRPr b="1" i="0" sz="30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21" name="Google Shape;421;p16"/>
          <p:cNvSpPr txBox="1"/>
          <p:nvPr>
            <p:ph idx="4294967295" type="body"/>
          </p:nvPr>
        </p:nvSpPr>
        <p:spPr>
          <a:xfrm>
            <a:off x="46825" y="1438444"/>
            <a:ext cx="6609300" cy="30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5"/>
              <a:buFont typeface="Arial"/>
              <a:buNone/>
            </a:pPr>
            <a:r>
              <a:rPr b="1" i="0" lang="en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Department of Electrical and Computer Engineering</a:t>
            </a:r>
            <a:endParaRPr b="1" i="0" sz="2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5"/>
              <a:buFont typeface="Arial"/>
              <a:buNone/>
            </a:pPr>
            <a:r>
              <a:rPr lang="en" sz="22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Francesco Restuccia, </a:t>
            </a:r>
            <a:r>
              <a:rPr i="1" lang="en" sz="22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Associate Professor</a:t>
            </a:r>
            <a:endParaRPr i="1" sz="2200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2200">
                <a:latin typeface="Times"/>
                <a:ea typeface="Times"/>
                <a:cs typeface="Times"/>
                <a:sym typeface="Times"/>
              </a:rPr>
              <a:t>Francesca Meneghello, </a:t>
            </a:r>
            <a:r>
              <a:rPr i="1" lang="en" sz="2200">
                <a:latin typeface="Times"/>
                <a:ea typeface="Times"/>
                <a:cs typeface="Times"/>
                <a:sym typeface="Times"/>
              </a:rPr>
              <a:t>Principal Research Scientist</a:t>
            </a:r>
            <a:endParaRPr i="1" sz="2200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2200">
                <a:latin typeface="Times"/>
                <a:ea typeface="Times"/>
                <a:cs typeface="Times"/>
                <a:sym typeface="Times"/>
              </a:rPr>
              <a:t>Mohammad Abdi</a:t>
            </a:r>
            <a:r>
              <a:rPr lang="en" sz="2200">
                <a:latin typeface="Times"/>
                <a:ea typeface="Times"/>
                <a:cs typeface="Times"/>
                <a:sym typeface="Times"/>
              </a:rPr>
              <a:t>, </a:t>
            </a:r>
            <a:r>
              <a:rPr i="1" lang="en" sz="2200">
                <a:latin typeface="Times"/>
                <a:ea typeface="Times"/>
                <a:cs typeface="Times"/>
                <a:sym typeface="Times"/>
              </a:rPr>
              <a:t>Ph.D. Candidate</a:t>
            </a:r>
            <a:endParaRPr i="1" sz="2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5"/>
              <a:buFont typeface="Arial"/>
              <a:buNone/>
            </a:pPr>
            <a:r>
              <a:rPr lang="en" sz="22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Shariar Rifat</a:t>
            </a:r>
            <a:r>
              <a:rPr i="0" lang="en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i="1" lang="en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Ph.D. Candidat</a:t>
            </a:r>
            <a:r>
              <a:rPr i="1" lang="en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</a:t>
            </a:r>
            <a:endParaRPr i="1" sz="2200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22" name="Google Shape;422;p16"/>
          <p:cNvSpPr txBox="1"/>
          <p:nvPr>
            <p:ph idx="4294967295" type="body"/>
          </p:nvPr>
        </p:nvSpPr>
        <p:spPr>
          <a:xfrm>
            <a:off x="6730171" y="1440357"/>
            <a:ext cx="5607900" cy="29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b="1" i="0" lang="en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Center for STEM Education</a:t>
            </a:r>
            <a:endParaRPr b="1" i="0" sz="2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i="0" lang="en" sz="2067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Claire Duggan, </a:t>
            </a:r>
            <a:r>
              <a:rPr i="1" lang="en" sz="2067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Executive Director</a:t>
            </a:r>
            <a:endParaRPr i="1" sz="2067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i="0" lang="en" sz="2067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Jennifer Love, </a:t>
            </a:r>
            <a:r>
              <a:rPr i="1" lang="en" sz="2067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Associate Director</a:t>
            </a:r>
            <a:endParaRPr i="1" sz="2067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en" sz="2067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Ahmed Othman</a:t>
            </a:r>
            <a:r>
              <a:rPr lang="en" sz="2067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lang="en" sz="2067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Kenneth Rene Santizo Carbajal &amp; </a:t>
            </a:r>
            <a:r>
              <a:rPr lang="en" sz="2067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Frances Corcell</a:t>
            </a:r>
            <a:r>
              <a:rPr i="0" lang="en" sz="2067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i="1" lang="en" sz="2067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YSP Coordinators</a:t>
            </a:r>
            <a:endParaRPr i="0" sz="2067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i="0" lang="en" sz="2067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Nicolas Fuchs, </a:t>
            </a:r>
            <a:r>
              <a:rPr i="1" lang="en" sz="2067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</a:t>
            </a:r>
            <a:r>
              <a:rPr i="1" lang="en" sz="2067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gram Manager</a:t>
            </a:r>
            <a:endParaRPr i="1" sz="2067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i="0" lang="en" sz="2067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Mary Howley, </a:t>
            </a:r>
            <a:r>
              <a:rPr i="1" lang="en" sz="2067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Administrative Officer</a:t>
            </a:r>
            <a:endParaRPr i="1" sz="2067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23" name="Google Shape;423;p16"/>
          <p:cNvSpPr txBox="1"/>
          <p:nvPr/>
        </p:nvSpPr>
        <p:spPr>
          <a:xfrm>
            <a:off x="204900" y="4423897"/>
            <a:ext cx="11782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50"/>
              <a:buFont typeface="Arial"/>
              <a:buNone/>
            </a:pPr>
            <a:r>
              <a:rPr lang="en" sz="2250">
                <a:latin typeface="Times"/>
                <a:ea typeface="Times"/>
                <a:cs typeface="Times"/>
                <a:sym typeface="Times"/>
              </a:rPr>
              <a:t>Mobile Embedded NeTworked Intelligent Systems </a:t>
            </a:r>
            <a:r>
              <a:rPr b="0" i="0" lang="en" sz="225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(</a:t>
            </a:r>
            <a:r>
              <a:rPr lang="en" sz="2250">
                <a:latin typeface="Times"/>
                <a:ea typeface="Times"/>
                <a:cs typeface="Times"/>
                <a:sym typeface="Times"/>
              </a:rPr>
              <a:t>MENTIS</a:t>
            </a:r>
            <a:r>
              <a:rPr b="0" i="0" lang="en" sz="225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) Laboratory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36"/>
                  </a:ext>
                </a:extLst>
              </a:rPr>
              <a:t>This work has been funded by the National Science Foundation (NSF) under award #</a:t>
            </a:r>
            <a:r>
              <a:rPr lang="en" sz="1300">
                <a:latin typeface="Times"/>
                <a:ea typeface="Times"/>
                <a:cs typeface="Times"/>
                <a:sym typeface="Times"/>
              </a:rPr>
              <a:t>2530896 </a:t>
            </a:r>
            <a:r>
              <a:rPr b="0" i="0" lang="en" sz="1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and </a:t>
            </a:r>
            <a:r>
              <a:rPr lang="en" sz="1300">
                <a:latin typeface="Times"/>
                <a:ea typeface="Times"/>
                <a:cs typeface="Times"/>
                <a:sym typeface="Times"/>
              </a:rPr>
              <a:t>by the Department of Defense (DoD)</a:t>
            </a:r>
            <a:endParaRPr b="0" i="0" sz="13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424" name="Google Shape;42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3525" y="5057714"/>
            <a:ext cx="1408950" cy="141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11322" y="5247976"/>
            <a:ext cx="2529147" cy="119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26004" y="5219142"/>
            <a:ext cx="2844349" cy="5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70335" y="5182226"/>
            <a:ext cx="1255950" cy="125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08830" y="5170251"/>
            <a:ext cx="1190200" cy="119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289821" y="5723923"/>
            <a:ext cx="2865282" cy="750400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16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MENTIS Laboratory - Acknowledgements</a:t>
            </a:r>
            <a:endParaRPr b="1" i="0" sz="1867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37"/>
                  </a:ext>
                </a:extLst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38"/>
                  </a:ext>
                </a:extLst>
              </a:rPr>
              <a:t>19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39"/>
                  </a:ext>
                </a:extLst>
              </a:rPr>
              <a:t>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NEU Young Scholars Program - July 30, 202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endParaRPr b="0" i="0" sz="933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cxnSp>
        <p:nvCxnSpPr>
          <p:cNvPr id="431" name="Google Shape;431;p16"/>
          <p:cNvCxnSpPr/>
          <p:nvPr/>
        </p:nvCxnSpPr>
        <p:spPr>
          <a:xfrm>
            <a:off x="-16114" y="6488833"/>
            <a:ext cx="12338400" cy="0"/>
          </a:xfrm>
          <a:prstGeom prst="straightConnector1">
            <a:avLst/>
          </a:prstGeom>
          <a:noFill/>
          <a:ln cap="flat" cmpd="sng" w="2857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32" name="Google Shape;432;p16" title="nu-college-of-engineering-clear-bkgn (1)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23025" y="58311"/>
            <a:ext cx="2560420" cy="64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16" title="s-blob-v1-IMAGE-M_qa7car864 (2)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933973" y="66901"/>
            <a:ext cx="2213027" cy="62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633f61b1b3_0_6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3" name="Google Shape;113;g3633f61b1b3_0_6"/>
          <p:cNvCxnSpPr/>
          <p:nvPr/>
        </p:nvCxnSpPr>
        <p:spPr>
          <a:xfrm>
            <a:off x="-16114" y="6488833"/>
            <a:ext cx="12338400" cy="0"/>
          </a:xfrm>
          <a:prstGeom prst="straightConnector1">
            <a:avLst/>
          </a:prstGeom>
          <a:noFill/>
          <a:ln cap="flat" cmpd="sng" w="2857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4" name="Google Shape;114;g3633f61b1b3_0_6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lang="en" sz="900">
                <a:latin typeface="Times"/>
                <a:ea typeface="Times"/>
                <a:cs typeface="Times"/>
                <a:sym typeface="Times"/>
              </a:rPr>
              <a:t>Evaluating Segment Anything Model 3 Against Adversarial Perturbations</a:t>
            </a:r>
            <a:endParaRPr b="1" i="0" sz="1867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Slide 0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2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 - NEU Young Scholars Program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July 30, 202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endParaRPr b="0" i="0" sz="933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15" name="Google Shape;115;g3633f61b1b3_0_6"/>
          <p:cNvSpPr txBox="1"/>
          <p:nvPr/>
        </p:nvSpPr>
        <p:spPr>
          <a:xfrm>
            <a:off x="3238757" y="755325"/>
            <a:ext cx="56979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b="1" lang="en" sz="3200">
                <a:latin typeface="Times"/>
                <a:ea typeface="Times"/>
                <a:cs typeface="Times"/>
                <a:sym typeface="Times"/>
              </a:rPr>
              <a:t>Segment Anything Models</a:t>
            </a:r>
            <a:endParaRPr b="1" i="0" sz="3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16" name="Google Shape;116;g3633f61b1b3_0_6"/>
          <p:cNvSpPr txBox="1"/>
          <p:nvPr/>
        </p:nvSpPr>
        <p:spPr>
          <a:xfrm>
            <a:off x="5349652" y="4626952"/>
            <a:ext cx="1937700" cy="3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4275" lIns="64275" spcFirstLastPara="1" rIns="64275" wrap="square" tIns="642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8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instance masks</a:t>
            </a:r>
            <a:endParaRPr sz="1687">
              <a:solidFill>
                <a:srgbClr val="595959"/>
              </a:solidFill>
            </a:endParaRPr>
          </a:p>
        </p:txBody>
      </p:sp>
      <p:sp>
        <p:nvSpPr>
          <p:cNvPr id="117" name="Google Shape;117;g3633f61b1b3_0_6"/>
          <p:cNvSpPr txBox="1"/>
          <p:nvPr/>
        </p:nvSpPr>
        <p:spPr>
          <a:xfrm>
            <a:off x="5619777" y="2795742"/>
            <a:ext cx="1512300" cy="6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64275" lIns="64275" spcFirstLastPara="1" rIns="64275" wrap="square" tIns="642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8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multimodal detector</a:t>
            </a:r>
            <a:endParaRPr sz="1687">
              <a:solidFill>
                <a:srgbClr val="595959"/>
              </a:solidFill>
            </a:endParaRPr>
          </a:p>
        </p:txBody>
      </p:sp>
      <p:sp>
        <p:nvSpPr>
          <p:cNvPr id="118" name="Google Shape;118;g3633f61b1b3_0_6"/>
          <p:cNvSpPr txBox="1"/>
          <p:nvPr/>
        </p:nvSpPr>
        <p:spPr>
          <a:xfrm>
            <a:off x="5183606" y="1476875"/>
            <a:ext cx="2312100" cy="3567000"/>
          </a:xfrm>
          <a:prstGeom prst="rect">
            <a:avLst/>
          </a:prstGeom>
          <a:noFill/>
          <a:ln cap="flat" cmpd="sng" w="164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52525" lIns="52525" spcFirstLastPara="1" rIns="52525" wrap="square" tIns="525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6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SAM 3 Model</a:t>
            </a:r>
            <a:endParaRPr sz="206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6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6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6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6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6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6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6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endParaRPr sz="206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6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6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9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9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9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9" name="Google Shape;119;g3633f61b1b3_0_6"/>
          <p:cNvSpPr txBox="1"/>
          <p:nvPr/>
        </p:nvSpPr>
        <p:spPr>
          <a:xfrm>
            <a:off x="5366859" y="1961671"/>
            <a:ext cx="1937700" cy="6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64275" lIns="64275" spcFirstLastPara="1" rIns="64275" wrap="square" tIns="642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3"/>
              <a:buFont typeface="Arial"/>
              <a:buNone/>
            </a:pPr>
            <a:r>
              <a:rPr lang="en" sz="168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  <a:extLst>
                  <a:ext uri="http://customooxmlschemas.google.com/">
                    <go:slidesCustomData xmlns:go="http://customooxmlschemas.google.com/" textRoundtripDataId="4"/>
                  </a:ext>
                </a:extLst>
              </a:rPr>
              <a:t>perception</a:t>
            </a:r>
            <a:endParaRPr sz="1687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  <a:extLst>
                <a:ext uri="http://customooxmlschemas.google.com/">
                  <go:slidesCustomData xmlns:go="http://customooxmlschemas.google.com/" textRoundtripDataId="5"/>
                </a:ext>
              </a:extLs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3"/>
              <a:buFont typeface="Arial"/>
              <a:buNone/>
            </a:pPr>
            <a:r>
              <a:rPr lang="en" sz="168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  <a:extLst>
                  <a:ext uri="http://customooxmlschemas.google.com/">
                    <go:slidesCustomData xmlns:go="http://customooxmlschemas.google.com/" textRoundtripDataId="6"/>
                  </a:ext>
                </a:extLst>
              </a:rPr>
              <a:t>encoder (PE)</a:t>
            </a:r>
            <a:endParaRPr sz="1687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0" name="Google Shape;120;g3633f61b1b3_0_6"/>
          <p:cNvSpPr/>
          <p:nvPr/>
        </p:nvSpPr>
        <p:spPr>
          <a:xfrm>
            <a:off x="5624479" y="4698616"/>
            <a:ext cx="1388400" cy="270900"/>
          </a:xfrm>
          <a:prstGeom prst="roundRect">
            <a:avLst>
              <a:gd fmla="val 16667" name="adj"/>
            </a:avLst>
          </a:prstGeom>
          <a:noFill/>
          <a:ln cap="flat" cmpd="sng" w="133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275" lIns="64275" spcFirstLastPara="1" rIns="64275" wrap="square" tIns="6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84"/>
          </a:p>
        </p:txBody>
      </p:sp>
      <p:sp>
        <p:nvSpPr>
          <p:cNvPr id="121" name="Google Shape;121;g3633f61b1b3_0_6"/>
          <p:cNvSpPr/>
          <p:nvPr/>
        </p:nvSpPr>
        <p:spPr>
          <a:xfrm>
            <a:off x="5641880" y="2038969"/>
            <a:ext cx="1512300" cy="494400"/>
          </a:xfrm>
          <a:prstGeom prst="roundRect">
            <a:avLst>
              <a:gd fmla="val 16667" name="adj"/>
            </a:avLst>
          </a:prstGeom>
          <a:noFill/>
          <a:ln cap="flat" cmpd="sng" w="133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275" lIns="64275" spcFirstLastPara="1" rIns="64275" wrap="square" tIns="6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84"/>
          </a:p>
        </p:txBody>
      </p:sp>
      <p:sp>
        <p:nvSpPr>
          <p:cNvPr id="122" name="Google Shape;122;g3633f61b1b3_0_6"/>
          <p:cNvSpPr txBox="1"/>
          <p:nvPr/>
        </p:nvSpPr>
        <p:spPr>
          <a:xfrm>
            <a:off x="5179668" y="5102987"/>
            <a:ext cx="2312100" cy="1247700"/>
          </a:xfrm>
          <a:prstGeom prst="rect">
            <a:avLst/>
          </a:prstGeom>
          <a:noFill/>
          <a:ln cap="flat" cmpd="sng" w="16425">
            <a:solidFill>
              <a:srgbClr val="D41B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52525" lIns="52525" spcFirstLastPara="1" rIns="52525" wrap="square" tIns="525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5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Decoupling:</a:t>
            </a:r>
            <a:endParaRPr sz="175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85762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6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9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9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9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9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9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9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3" name="Google Shape;123;g3633f61b1b3_0_6"/>
          <p:cNvSpPr txBox="1"/>
          <p:nvPr/>
        </p:nvSpPr>
        <p:spPr>
          <a:xfrm>
            <a:off x="5179668" y="5358949"/>
            <a:ext cx="2312100" cy="9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64275" lIns="64275" spcFirstLastPara="1" rIns="64275" wrap="square" tIns="642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6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Separating understanding </a:t>
            </a:r>
            <a:r>
              <a:rPr i="1" lang="en" sz="1406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</a:t>
            </a:r>
            <a:r>
              <a:rPr lang="en" sz="1406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 object is (presence tokens) from </a:t>
            </a:r>
            <a:r>
              <a:rPr i="1" lang="en" sz="1406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where</a:t>
            </a:r>
            <a:r>
              <a:rPr lang="en" sz="1406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it is in the image (object queries).</a:t>
            </a:r>
            <a:endParaRPr sz="1406">
              <a:solidFill>
                <a:srgbClr val="59595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4" name="Google Shape;124;g3633f61b1b3_0_6"/>
          <p:cNvSpPr txBox="1"/>
          <p:nvPr/>
        </p:nvSpPr>
        <p:spPr>
          <a:xfrm>
            <a:off x="7901225" y="1476875"/>
            <a:ext cx="2560500" cy="4835100"/>
          </a:xfrm>
          <a:prstGeom prst="rect">
            <a:avLst/>
          </a:prstGeom>
          <a:noFill/>
          <a:ln cap="flat" cmpd="sng" w="165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52925" lIns="52925" spcFirstLastPara="1" rIns="52925" wrap="square" tIns="529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85">
                <a:latin typeface="Times New Roman"/>
                <a:ea typeface="Times New Roman"/>
                <a:cs typeface="Times New Roman"/>
                <a:sym typeface="Times New Roman"/>
              </a:rPr>
              <a:t>Example </a:t>
            </a:r>
            <a:r>
              <a:rPr lang="en" sz="23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Output</a:t>
            </a:r>
            <a:endParaRPr sz="2385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(Segmented Image)</a:t>
            </a:r>
            <a:endParaRPr sz="2385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85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85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85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85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85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85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85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85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85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85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85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3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3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3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3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3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g3633f61b1b3_0_6"/>
          <p:cNvSpPr txBox="1"/>
          <p:nvPr/>
        </p:nvSpPr>
        <p:spPr>
          <a:xfrm>
            <a:off x="1499988" y="1476871"/>
            <a:ext cx="2948400" cy="4877700"/>
          </a:xfrm>
          <a:prstGeom prst="rect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25" lIns="60925" spcFirstLastPara="1" rIns="60925" wrap="square" tIns="609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1">
                <a:latin typeface="Times New Roman"/>
                <a:ea typeface="Times New Roman"/>
                <a:cs typeface="Times New Roman"/>
                <a:sym typeface="Times New Roman"/>
              </a:rPr>
              <a:t>Example Input</a:t>
            </a:r>
            <a:endParaRPr sz="240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94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94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94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6" name="Google Shape;126;g3633f61b1b3_0_6"/>
          <p:cNvSpPr/>
          <p:nvPr/>
        </p:nvSpPr>
        <p:spPr>
          <a:xfrm>
            <a:off x="5234912" y="3711710"/>
            <a:ext cx="2182800" cy="5778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133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275" lIns="64275" spcFirstLastPara="1" rIns="64275" wrap="square" tIns="6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84"/>
          </a:p>
        </p:txBody>
      </p:sp>
      <p:pic>
        <p:nvPicPr>
          <p:cNvPr id="127" name="Google Shape;127;g3633f61b1b3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82261" y="2709544"/>
            <a:ext cx="2398356" cy="2998656"/>
          </a:xfrm>
          <a:prstGeom prst="rect">
            <a:avLst/>
          </a:prstGeom>
          <a:noFill/>
          <a:ln cap="flat" cmpd="sng" w="16550">
            <a:solidFill>
              <a:srgbClr val="D41B2C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8" name="Google Shape;128;g3633f61b1b3_0_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3245" y="2061115"/>
            <a:ext cx="1920899" cy="2401731"/>
          </a:xfrm>
          <a:prstGeom prst="rect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9" name="Google Shape;129;g3633f61b1b3_0_6"/>
          <p:cNvSpPr txBox="1"/>
          <p:nvPr/>
        </p:nvSpPr>
        <p:spPr>
          <a:xfrm>
            <a:off x="2319832" y="5240598"/>
            <a:ext cx="2023800" cy="7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60925" spcFirstLastPara="1" rIns="60925" wrap="square" tIns="609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97"/>
              <a:buFont typeface="Arial"/>
              <a:buNone/>
            </a:pPr>
            <a:r>
              <a:rPr lang="en" sz="1986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“car, person, tree, traffic light”</a:t>
            </a:r>
            <a:endParaRPr sz="6320">
              <a:solidFill>
                <a:srgbClr val="595959"/>
              </a:solidFill>
            </a:endParaRPr>
          </a:p>
        </p:txBody>
      </p:sp>
      <p:sp>
        <p:nvSpPr>
          <p:cNvPr id="130" name="Google Shape;130;g3633f61b1b3_0_6"/>
          <p:cNvSpPr/>
          <p:nvPr/>
        </p:nvSpPr>
        <p:spPr>
          <a:xfrm rot="-1092590">
            <a:off x="7058645" y="4619960"/>
            <a:ext cx="796805" cy="181673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41B2C"/>
          </a:solidFill>
          <a:ln cap="flat" cmpd="sng" w="170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4425" lIns="54425" spcFirstLastPara="1" rIns="54425" wrap="square" tIns="54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33"/>
          </a:p>
        </p:txBody>
      </p:sp>
      <p:sp>
        <p:nvSpPr>
          <p:cNvPr id="131" name="Google Shape;131;g3633f61b1b3_0_6"/>
          <p:cNvSpPr txBox="1"/>
          <p:nvPr/>
        </p:nvSpPr>
        <p:spPr>
          <a:xfrm rot="-5398099">
            <a:off x="1111696" y="3015586"/>
            <a:ext cx="1627800" cy="492600"/>
          </a:xfrm>
          <a:prstGeom prst="rect">
            <a:avLst/>
          </a:prstGeom>
          <a:noFill/>
          <a:ln cap="flat" cmpd="sng" w="19050">
            <a:solidFill>
              <a:srgbClr val="D41B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25" lIns="60925" spcFirstLastPara="1" rIns="60925" wrap="square" tIns="609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Image</a:t>
            </a:r>
            <a:endParaRPr sz="240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2" name="Google Shape;132;g3633f61b1b3_0_6"/>
          <p:cNvSpPr txBox="1"/>
          <p:nvPr/>
        </p:nvSpPr>
        <p:spPr>
          <a:xfrm rot="-5397572">
            <a:off x="1288532" y="5188368"/>
            <a:ext cx="1274100" cy="714300"/>
          </a:xfrm>
          <a:prstGeom prst="rect">
            <a:avLst/>
          </a:prstGeom>
          <a:noFill/>
          <a:ln cap="flat" cmpd="sng" w="19050">
            <a:solidFill>
              <a:srgbClr val="D41B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25" lIns="60925" spcFirstLastPara="1" rIns="60925" wrap="square" tIns="60925">
            <a:sp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Text</a:t>
            </a:r>
            <a:endParaRPr sz="240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Prompt</a:t>
            </a:r>
            <a:endParaRPr sz="240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33" name="Google Shape;133;g3633f61b1b3_0_6"/>
          <p:cNvCxnSpPr/>
          <p:nvPr/>
        </p:nvCxnSpPr>
        <p:spPr>
          <a:xfrm>
            <a:off x="5366859" y="1901899"/>
            <a:ext cx="1937700" cy="0"/>
          </a:xfrm>
          <a:prstGeom prst="straightConnector1">
            <a:avLst/>
          </a:prstGeom>
          <a:noFill/>
          <a:ln cap="flat" cmpd="sng" w="13375">
            <a:solidFill>
              <a:srgbClr val="D41B2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4" name="Google Shape;134;g3633f61b1b3_0_6"/>
          <p:cNvSpPr txBox="1"/>
          <p:nvPr/>
        </p:nvSpPr>
        <p:spPr>
          <a:xfrm>
            <a:off x="5349652" y="3690127"/>
            <a:ext cx="8823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54025" lIns="54025" spcFirstLastPara="1" rIns="54025" wrap="square" tIns="540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8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presence</a:t>
            </a:r>
            <a:endParaRPr sz="1687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8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token</a:t>
            </a:r>
            <a:endParaRPr sz="1687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5" name="Google Shape;135;g3633f61b1b3_0_6"/>
          <p:cNvSpPr txBox="1"/>
          <p:nvPr/>
        </p:nvSpPr>
        <p:spPr>
          <a:xfrm>
            <a:off x="6300677" y="3690127"/>
            <a:ext cx="10980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54025" lIns="54025" spcFirstLastPara="1" rIns="54025" wrap="square" tIns="540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8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object queries</a:t>
            </a:r>
            <a:endParaRPr sz="1687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36" name="Google Shape;136;g3633f61b1b3_0_6"/>
          <p:cNvCxnSpPr/>
          <p:nvPr/>
        </p:nvCxnSpPr>
        <p:spPr>
          <a:xfrm>
            <a:off x="6309052" y="3711325"/>
            <a:ext cx="0" cy="586200"/>
          </a:xfrm>
          <a:prstGeom prst="straightConnector1">
            <a:avLst/>
          </a:prstGeom>
          <a:noFill/>
          <a:ln cap="flat" cmpd="sng" w="1337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7" name="Google Shape;137;g3633f61b1b3_0_6"/>
          <p:cNvSpPr/>
          <p:nvPr/>
        </p:nvSpPr>
        <p:spPr>
          <a:xfrm rot="5396682">
            <a:off x="6220649" y="2641797"/>
            <a:ext cx="310800" cy="132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41B2C"/>
          </a:solidFill>
          <a:ln cap="flat" cmpd="sng" w="193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1725" lIns="61725" spcFirstLastPara="1" rIns="61725" wrap="square" tIns="6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45"/>
          </a:p>
        </p:txBody>
      </p:sp>
      <p:sp>
        <p:nvSpPr>
          <p:cNvPr id="138" name="Google Shape;138;g3633f61b1b3_0_6"/>
          <p:cNvSpPr/>
          <p:nvPr/>
        </p:nvSpPr>
        <p:spPr>
          <a:xfrm rot="8100000">
            <a:off x="5799996" y="3484472"/>
            <a:ext cx="350018" cy="13237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41B2C"/>
          </a:solidFill>
          <a:ln cap="flat" cmpd="sng" w="193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1725" lIns="61725" spcFirstLastPara="1" rIns="61725" wrap="square" tIns="6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45"/>
          </a:p>
        </p:txBody>
      </p:sp>
      <p:sp>
        <p:nvSpPr>
          <p:cNvPr id="139" name="Google Shape;139;g3633f61b1b3_0_6"/>
          <p:cNvSpPr/>
          <p:nvPr/>
        </p:nvSpPr>
        <p:spPr>
          <a:xfrm flipH="1" rot="-8097938">
            <a:off x="6490461" y="3482975"/>
            <a:ext cx="353624" cy="13237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41B2C"/>
          </a:solidFill>
          <a:ln cap="flat" cmpd="sng" w="193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1725" lIns="61725" spcFirstLastPara="1" rIns="61725" wrap="square" tIns="6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45"/>
          </a:p>
        </p:txBody>
      </p:sp>
      <p:sp>
        <p:nvSpPr>
          <p:cNvPr id="140" name="Google Shape;140;g3633f61b1b3_0_6"/>
          <p:cNvSpPr/>
          <p:nvPr/>
        </p:nvSpPr>
        <p:spPr>
          <a:xfrm rot="2876664">
            <a:off x="5844962" y="4421248"/>
            <a:ext cx="392326" cy="13254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41B2C"/>
          </a:solidFill>
          <a:ln cap="flat" cmpd="sng" w="193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1725" lIns="61725" spcFirstLastPara="1" rIns="61725" wrap="square" tIns="6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45"/>
          </a:p>
        </p:txBody>
      </p:sp>
      <p:sp>
        <p:nvSpPr>
          <p:cNvPr id="141" name="Google Shape;141;g3633f61b1b3_0_6"/>
          <p:cNvSpPr/>
          <p:nvPr/>
        </p:nvSpPr>
        <p:spPr>
          <a:xfrm flipH="1" rot="-2876664">
            <a:off x="6395692" y="4421248"/>
            <a:ext cx="392326" cy="13254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41B2C"/>
          </a:solidFill>
          <a:ln cap="flat" cmpd="sng" w="193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1725" lIns="61725" spcFirstLastPara="1" rIns="61725" wrap="square" tIns="6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45"/>
          </a:p>
        </p:txBody>
      </p:sp>
      <p:sp>
        <p:nvSpPr>
          <p:cNvPr id="142" name="Google Shape;142;g3633f61b1b3_0_6"/>
          <p:cNvSpPr/>
          <p:nvPr/>
        </p:nvSpPr>
        <p:spPr>
          <a:xfrm rot="-3465216">
            <a:off x="3156794" y="3797051"/>
            <a:ext cx="3190261" cy="181197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41B2C"/>
          </a:solidFill>
          <a:ln cap="flat" cmpd="sng" w="170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4425" lIns="54425" spcFirstLastPara="1" rIns="54425" wrap="square" tIns="54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33"/>
          </a:p>
        </p:txBody>
      </p:sp>
      <p:sp>
        <p:nvSpPr>
          <p:cNvPr id="143" name="Google Shape;143;g3633f61b1b3_0_6"/>
          <p:cNvSpPr/>
          <p:nvPr/>
        </p:nvSpPr>
        <p:spPr>
          <a:xfrm rot="-768404">
            <a:off x="4359572" y="2393888"/>
            <a:ext cx="1234305" cy="18150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41B2C"/>
          </a:solidFill>
          <a:ln cap="flat" cmpd="sng" w="170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4425" lIns="54425" spcFirstLastPara="1" rIns="54425" wrap="square" tIns="54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33"/>
          </a:p>
        </p:txBody>
      </p:sp>
      <p:sp>
        <p:nvSpPr>
          <p:cNvPr id="144" name="Google Shape;144;g3633f61b1b3_0_6"/>
          <p:cNvSpPr/>
          <p:nvPr/>
        </p:nvSpPr>
        <p:spPr>
          <a:xfrm flipH="1" rot="-9863616">
            <a:off x="5115318" y="4222597"/>
            <a:ext cx="424864" cy="1096323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b="50%" l="50%" r="50%" t="50%"/>
            </a:path>
            <a:tileRect/>
          </a:gradFill>
          <a:ln cap="flat" cmpd="sng" w="67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275" lIns="64275" spcFirstLastPara="1" rIns="64275" wrap="square" tIns="6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84"/>
          </a:p>
        </p:txBody>
      </p:sp>
      <p:sp>
        <p:nvSpPr>
          <p:cNvPr id="145" name="Google Shape;145;g3633f61b1b3_0_6"/>
          <p:cNvSpPr/>
          <p:nvPr/>
        </p:nvSpPr>
        <p:spPr>
          <a:xfrm>
            <a:off x="5641880" y="2885225"/>
            <a:ext cx="1512300" cy="494400"/>
          </a:xfrm>
          <a:prstGeom prst="roundRect">
            <a:avLst>
              <a:gd fmla="val 16667" name="adj"/>
            </a:avLst>
          </a:prstGeom>
          <a:noFill/>
          <a:ln cap="flat" cmpd="sng" w="133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275" lIns="64275" spcFirstLastPara="1" rIns="64275" wrap="square" tIns="6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84"/>
          </a:p>
        </p:txBody>
      </p:sp>
      <p:pic>
        <p:nvPicPr>
          <p:cNvPr id="146" name="Google Shape;146;g3633f61b1b3_0_6" title="nu-college-of-engineering-clear-bkgn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3025" y="58311"/>
            <a:ext cx="2560420" cy="64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g3633f61b1b3_0_6" title="s-blob-v1-IMAGE-M_qa7car864 (2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933973" y="66901"/>
            <a:ext cx="2213027" cy="62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" name="Google Shape;439;g3f5d8f382fb_0_0" title="YSP 2026 Poster - Matthew Sokoloff.pptx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602025"/>
            <a:ext cx="6091126" cy="4568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g3f5d8f382fb_0_0" title="Screenshot 2026-07-27 220046.png"/>
          <p:cNvPicPr preferRelativeResize="0"/>
          <p:nvPr/>
        </p:nvPicPr>
        <p:blipFill rotWithShape="1">
          <a:blip r:embed="rId4">
            <a:alphaModFix/>
          </a:blip>
          <a:srcRect b="0" l="379" r="0" t="0"/>
          <a:stretch/>
        </p:blipFill>
        <p:spPr>
          <a:xfrm>
            <a:off x="6091125" y="1607192"/>
            <a:ext cx="6091123" cy="4558022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g3f5d8f382fb_0_0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g3f5d8f382fb_0_0"/>
          <p:cNvSpPr txBox="1"/>
          <p:nvPr/>
        </p:nvSpPr>
        <p:spPr>
          <a:xfrm>
            <a:off x="2340450" y="717583"/>
            <a:ext cx="75171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b="1" lang="en" sz="3000">
                <a:latin typeface="Times"/>
                <a:ea typeface="Times"/>
                <a:cs typeface="Times"/>
                <a:sym typeface="Times"/>
              </a:rPr>
              <a:t>Questions?</a:t>
            </a:r>
            <a:endParaRPr b="1" i="0" sz="30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43" name="Google Shape;443;g3f5d8f382fb_0_0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44" name="Google Shape;444;g3f5d8f382fb_0_0"/>
          <p:cNvSpPr txBox="1"/>
          <p:nvPr/>
        </p:nvSpPr>
        <p:spPr>
          <a:xfrm>
            <a:off x="3000" y="6422800"/>
            <a:ext cx="98547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MENTIS Laboratory - Acknowledgements</a:t>
            </a:r>
            <a:endParaRPr b="1" i="0" sz="1867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40"/>
                  </a:ext>
                </a:extLst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41"/>
                  </a:ext>
                </a:extLst>
              </a:rPr>
              <a:t>20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42"/>
                  </a:ext>
                </a:extLst>
              </a:rPr>
              <a:t>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NEU Young Scholars Program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July 30, 202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endParaRPr b="0" i="0" sz="933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cxnSp>
        <p:nvCxnSpPr>
          <p:cNvPr id="445" name="Google Shape;445;g3f5d8f382fb_0_0"/>
          <p:cNvCxnSpPr/>
          <p:nvPr/>
        </p:nvCxnSpPr>
        <p:spPr>
          <a:xfrm>
            <a:off x="-16114" y="6488833"/>
            <a:ext cx="12338400" cy="0"/>
          </a:xfrm>
          <a:prstGeom prst="straightConnector1">
            <a:avLst/>
          </a:prstGeom>
          <a:noFill/>
          <a:ln cap="flat" cmpd="sng" w="2857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46" name="Google Shape;446;g3f5d8f382fb_0_0" title="nu-college-of-engineering-clear-bkgn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3025" y="58311"/>
            <a:ext cx="2560420" cy="64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g3f5d8f382fb_0_0" title="s-blob-v1-IMAGE-M_qa7car864 (2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933973" y="66901"/>
            <a:ext cx="2213027" cy="62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g3f580765d44_0_2"/>
          <p:cNvPicPr preferRelativeResize="0"/>
          <p:nvPr/>
        </p:nvPicPr>
        <p:blipFill rotWithShape="1">
          <a:blip r:embed="rId3">
            <a:alphaModFix/>
          </a:blip>
          <a:srcRect b="33643" l="32088" r="35577" t="4503"/>
          <a:stretch/>
        </p:blipFill>
        <p:spPr>
          <a:xfrm>
            <a:off x="3578475" y="2131600"/>
            <a:ext cx="3416950" cy="259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g3f580765d44_0_2"/>
          <p:cNvPicPr preferRelativeResize="0"/>
          <p:nvPr/>
        </p:nvPicPr>
        <p:blipFill rotWithShape="1">
          <a:blip r:embed="rId3">
            <a:alphaModFix/>
          </a:blip>
          <a:srcRect b="38146" l="64473" r="0" t="0"/>
          <a:stretch/>
        </p:blipFill>
        <p:spPr>
          <a:xfrm>
            <a:off x="6995425" y="1938125"/>
            <a:ext cx="3754400" cy="259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g3f580765d44_0_2"/>
          <p:cNvPicPr preferRelativeResize="0"/>
          <p:nvPr/>
        </p:nvPicPr>
        <p:blipFill rotWithShape="1">
          <a:blip r:embed="rId3">
            <a:alphaModFix/>
          </a:blip>
          <a:srcRect b="38146" l="0" r="67663" t="0"/>
          <a:stretch/>
        </p:blipFill>
        <p:spPr>
          <a:xfrm>
            <a:off x="179875" y="1936650"/>
            <a:ext cx="3416950" cy="259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g3f580765d44_0_2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3f580765d44_0_2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7" name="Google Shape;157;g3f580765d44_0_2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Evaluating Segment Anything Model 3 Against Adversarial Perturbations</a:t>
            </a:r>
            <a:endParaRPr b="1" sz="1867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Slide 03  - NEU Young Scholars Program - July 30, 2026</a:t>
            </a:r>
            <a:endParaRPr b="1" sz="900">
              <a:highlight>
                <a:srgbClr val="00FF00"/>
              </a:highlight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58" name="Google Shape;158;g3f580765d44_0_2"/>
          <p:cNvSpPr txBox="1"/>
          <p:nvPr/>
        </p:nvSpPr>
        <p:spPr>
          <a:xfrm>
            <a:off x="3250057" y="756300"/>
            <a:ext cx="56979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</a:pPr>
            <a:r>
              <a:rPr b="1" lang="en" sz="32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Adversarial Attacks</a:t>
            </a:r>
            <a:endParaRPr b="1" sz="3200"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59" name="Google Shape;159;g3f580765d44_0_2"/>
          <p:cNvSpPr txBox="1"/>
          <p:nvPr/>
        </p:nvSpPr>
        <p:spPr>
          <a:xfrm>
            <a:off x="1529557" y="1836863"/>
            <a:ext cx="1674300" cy="5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8250" lIns="98250" spcFirstLastPara="1" rIns="98250" wrap="square" tIns="982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clean image</a:t>
            </a:r>
            <a:endParaRPr sz="21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0" name="Google Shape;160;g3f580765d44_0_2"/>
          <p:cNvSpPr txBox="1"/>
          <p:nvPr/>
        </p:nvSpPr>
        <p:spPr>
          <a:xfrm>
            <a:off x="4282527" y="1566813"/>
            <a:ext cx="3032100" cy="8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8250" lIns="98250" spcFirstLastPara="1" rIns="98250" wrap="square" tIns="982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optimize small perturbation δ</a:t>
            </a:r>
            <a:endParaRPr sz="21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1" name="Google Shape;161;g3f580765d44_0_2"/>
          <p:cNvSpPr txBox="1"/>
          <p:nvPr/>
        </p:nvSpPr>
        <p:spPr>
          <a:xfrm>
            <a:off x="7150319" y="1566813"/>
            <a:ext cx="2751600" cy="8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8250" lIns="98250" spcFirstLastPara="1" rIns="98250" wrap="square" tIns="982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visually similar adversarial image</a:t>
            </a:r>
            <a:endParaRPr sz="21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2" name="Google Shape;162;g3f580765d44_0_2"/>
          <p:cNvSpPr txBox="1"/>
          <p:nvPr/>
        </p:nvSpPr>
        <p:spPr>
          <a:xfrm>
            <a:off x="9602804" y="5580781"/>
            <a:ext cx="2415300" cy="7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8250" lIns="98250" spcFirstLastPara="1" rIns="98250" wrap="square" tIns="982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3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image is misidentified or missed altogether</a:t>
            </a:r>
            <a:endParaRPr sz="1935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3" name="Google Shape;163;g3f580765d44_0_2"/>
          <p:cNvSpPr txBox="1"/>
          <p:nvPr/>
        </p:nvSpPr>
        <p:spPr>
          <a:xfrm>
            <a:off x="3414668" y="2281923"/>
            <a:ext cx="13467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8250" lIns="98250" spcFirstLastPara="1" rIns="98250" wrap="square" tIns="982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3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ε (epsilon)</a:t>
            </a:r>
            <a:endParaRPr sz="1935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4" name="Google Shape;164;g3f580765d44_0_2"/>
          <p:cNvSpPr/>
          <p:nvPr/>
        </p:nvSpPr>
        <p:spPr>
          <a:xfrm flipH="1" rot="2699552">
            <a:off x="9399922" y="4963231"/>
            <a:ext cx="1628962" cy="20237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41B2C"/>
          </a:solidFill>
          <a:ln cap="flat" cmpd="sng" w="295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4375" lIns="94375" spcFirstLastPara="1" rIns="94375" wrap="square" tIns="94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45"/>
          </a:p>
        </p:txBody>
      </p:sp>
      <p:sp>
        <p:nvSpPr>
          <p:cNvPr id="165" name="Google Shape;165;g3f580765d44_0_2"/>
          <p:cNvSpPr/>
          <p:nvPr/>
        </p:nvSpPr>
        <p:spPr>
          <a:xfrm flipH="1" rot="-5402480">
            <a:off x="3880127" y="2918559"/>
            <a:ext cx="415800" cy="180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41B2C"/>
          </a:solidFill>
          <a:ln cap="flat" cmpd="sng" w="295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4375" lIns="94375" spcFirstLastPara="1" rIns="94375" wrap="square" tIns="94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45"/>
          </a:p>
        </p:txBody>
      </p:sp>
      <p:sp>
        <p:nvSpPr>
          <p:cNvPr id="166" name="Google Shape;166;g3f580765d44_0_2"/>
          <p:cNvSpPr txBox="1"/>
          <p:nvPr/>
        </p:nvSpPr>
        <p:spPr>
          <a:xfrm>
            <a:off x="4914267" y="4611694"/>
            <a:ext cx="1746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noise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167" name="Google Shape;167;g3f580765d44_0_2"/>
          <p:cNvSpPr txBox="1"/>
          <p:nvPr/>
        </p:nvSpPr>
        <p:spPr>
          <a:xfrm>
            <a:off x="7646107" y="4622525"/>
            <a:ext cx="1810500" cy="1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“gibbon”</a:t>
            </a:r>
            <a:endParaRPr sz="280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99.3% confidence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8" name="Google Shape;168;g3f580765d44_0_2"/>
          <p:cNvSpPr txBox="1"/>
          <p:nvPr/>
        </p:nvSpPr>
        <p:spPr>
          <a:xfrm>
            <a:off x="1412274" y="4622535"/>
            <a:ext cx="1810500" cy="1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38761D"/>
                </a:solidFill>
                <a:latin typeface="Lato"/>
                <a:ea typeface="Lato"/>
                <a:cs typeface="Lato"/>
                <a:sym typeface="Lato"/>
              </a:rPr>
              <a:t>“panda”</a:t>
            </a:r>
            <a:endParaRPr sz="2800">
              <a:solidFill>
                <a:srgbClr val="38761D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57.7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% confidence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9" name="Google Shape;169;g3f580765d44_0_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33958" y="66951"/>
            <a:ext cx="2213067" cy="628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0" name="Google Shape;170;g3f580765d44_0_2"/>
          <p:cNvCxnSpPr/>
          <p:nvPr/>
        </p:nvCxnSpPr>
        <p:spPr>
          <a:xfrm>
            <a:off x="-16114" y="6488833"/>
            <a:ext cx="12338400" cy="0"/>
          </a:xfrm>
          <a:prstGeom prst="straightConnector1">
            <a:avLst/>
          </a:prstGeom>
          <a:noFill/>
          <a:ln cap="flat" cmpd="sng" w="2857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1" name="Google Shape;171;g3f580765d44_0_2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Google Shape;172;g3f580765d44_0_2" title="nu-college-of-engineering-clear-bkgn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3025" y="58311"/>
            <a:ext cx="2560420" cy="64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g3f580765d44_0_2" title="s-blob-v1-IMAGE-M_qa7car864 (2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933973" y="66901"/>
            <a:ext cx="2213027" cy="62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f580765d44_0_16"/>
          <p:cNvSpPr txBox="1"/>
          <p:nvPr/>
        </p:nvSpPr>
        <p:spPr>
          <a:xfrm>
            <a:off x="183626" y="3488675"/>
            <a:ext cx="45444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★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smooth-additive PGD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-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brighten only + spatially smooth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179" name="Google Shape;179;g3f580765d44_0_16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3f580765d44_0_16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1" name="Google Shape;181;g3f580765d44_0_16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Evaluating Segment Anything Model 3 Against Adversarial Perturbations</a:t>
            </a:r>
            <a:endParaRPr b="1" sz="1867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Slide 04  - NEU Young Scholars Program - July 30, 2026</a:t>
            </a:r>
            <a:endParaRPr b="1" sz="900">
              <a:highlight>
                <a:srgbClr val="00FF00"/>
              </a:highlight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82" name="Google Shape;182;g3f580765d44_0_16"/>
          <p:cNvSpPr txBox="1"/>
          <p:nvPr/>
        </p:nvSpPr>
        <p:spPr>
          <a:xfrm>
            <a:off x="3250057" y="757983"/>
            <a:ext cx="56979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</a:pPr>
            <a:r>
              <a:rPr b="1" lang="en" sz="32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Attacking &amp; Results</a:t>
            </a:r>
            <a:endParaRPr b="1" sz="3200"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83" name="Google Shape;183;g3f580765d44_0_16"/>
          <p:cNvSpPr txBox="1"/>
          <p:nvPr/>
        </p:nvSpPr>
        <p:spPr>
          <a:xfrm>
            <a:off x="179725" y="3491846"/>
            <a:ext cx="44709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★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standard PGD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-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brighten or darken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4" name="Google Shape;184;g3f580765d44_0_16"/>
          <p:cNvPicPr preferRelativeResize="0"/>
          <p:nvPr/>
        </p:nvPicPr>
        <p:blipFill rotWithShape="1">
          <a:blip r:embed="rId3">
            <a:alphaModFix/>
          </a:blip>
          <a:srcRect b="69200" l="21837" r="59250" t="11916"/>
          <a:stretch/>
        </p:blipFill>
        <p:spPr>
          <a:xfrm>
            <a:off x="5232913" y="1952187"/>
            <a:ext cx="1339326" cy="1342474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g3f580765d44_0_16"/>
          <p:cNvSpPr txBox="1"/>
          <p:nvPr/>
        </p:nvSpPr>
        <p:spPr>
          <a:xfrm>
            <a:off x="5115445" y="1561577"/>
            <a:ext cx="1606800" cy="3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70800" lIns="70800" spcFirstLastPara="1" rIns="70800" wrap="square" tIns="708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3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clean prediction</a:t>
            </a:r>
            <a:endParaRPr sz="153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6" name="Google Shape;186;g3f580765d44_0_16"/>
          <p:cNvSpPr txBox="1"/>
          <p:nvPr/>
        </p:nvSpPr>
        <p:spPr>
          <a:xfrm>
            <a:off x="6607238" y="1430875"/>
            <a:ext cx="1606800" cy="5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0800" lIns="70800" spcFirstLastPara="1" rIns="70800" wrap="square" tIns="708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3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perturbation </a:t>
            </a:r>
            <a:r>
              <a:rPr lang="en" sz="114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(amplified for visibility)</a:t>
            </a:r>
            <a:endParaRPr sz="1147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7" name="Google Shape;187;g3f580765d44_0_16"/>
          <p:cNvSpPr txBox="1"/>
          <p:nvPr/>
        </p:nvSpPr>
        <p:spPr>
          <a:xfrm>
            <a:off x="8118514" y="1565173"/>
            <a:ext cx="1606800" cy="3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70800" lIns="70800" spcFirstLastPara="1" rIns="70800" wrap="square" tIns="708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3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adversarial result</a:t>
            </a:r>
            <a:endParaRPr sz="153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8" name="Google Shape;188;g3f580765d44_0_16"/>
          <p:cNvPicPr preferRelativeResize="0"/>
          <p:nvPr/>
        </p:nvPicPr>
        <p:blipFill rotWithShape="1">
          <a:blip r:embed="rId3">
            <a:alphaModFix/>
          </a:blip>
          <a:srcRect b="69188" l="48810" r="32277" t="11987"/>
          <a:stretch/>
        </p:blipFill>
        <p:spPr>
          <a:xfrm>
            <a:off x="6741016" y="1954311"/>
            <a:ext cx="1339326" cy="1338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g3f580765d44_0_16"/>
          <p:cNvPicPr preferRelativeResize="0"/>
          <p:nvPr/>
        </p:nvPicPr>
        <p:blipFill rotWithShape="1">
          <a:blip r:embed="rId3">
            <a:alphaModFix/>
          </a:blip>
          <a:srcRect b="69218" l="75791" r="5296" t="11957"/>
          <a:stretch/>
        </p:blipFill>
        <p:spPr>
          <a:xfrm>
            <a:off x="8249118" y="1972784"/>
            <a:ext cx="1339326" cy="1338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g3f580765d44_0_16"/>
          <p:cNvPicPr preferRelativeResize="0"/>
          <p:nvPr/>
        </p:nvPicPr>
        <p:blipFill rotWithShape="1">
          <a:blip r:embed="rId3">
            <a:alphaModFix/>
          </a:blip>
          <a:srcRect b="40353" l="21866" r="59220" t="40763"/>
          <a:stretch/>
        </p:blipFill>
        <p:spPr>
          <a:xfrm>
            <a:off x="5245985" y="3460100"/>
            <a:ext cx="1339326" cy="1342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g3f580765d44_0_16"/>
          <p:cNvPicPr preferRelativeResize="0"/>
          <p:nvPr/>
        </p:nvPicPr>
        <p:blipFill rotWithShape="1">
          <a:blip r:embed="rId3">
            <a:alphaModFix/>
          </a:blip>
          <a:srcRect b="40354" l="48813" r="32274" t="40762"/>
          <a:stretch/>
        </p:blipFill>
        <p:spPr>
          <a:xfrm>
            <a:off x="6747552" y="3460100"/>
            <a:ext cx="1339326" cy="1342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g3f580765d44_0_16"/>
          <p:cNvPicPr preferRelativeResize="0"/>
          <p:nvPr/>
        </p:nvPicPr>
        <p:blipFill rotWithShape="1">
          <a:blip r:embed="rId3">
            <a:alphaModFix/>
          </a:blip>
          <a:srcRect b="40354" l="75766" r="5320" t="40762"/>
          <a:stretch/>
        </p:blipFill>
        <p:spPr>
          <a:xfrm>
            <a:off x="8249118" y="3460100"/>
            <a:ext cx="1339326" cy="1342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g3f580765d44_0_16"/>
          <p:cNvPicPr preferRelativeResize="0"/>
          <p:nvPr/>
        </p:nvPicPr>
        <p:blipFill rotWithShape="1">
          <a:blip r:embed="rId3">
            <a:alphaModFix/>
          </a:blip>
          <a:srcRect b="11556" l="21885" r="59295" t="69619"/>
          <a:stretch/>
        </p:blipFill>
        <p:spPr>
          <a:xfrm>
            <a:off x="5252634" y="4944123"/>
            <a:ext cx="1332676" cy="1338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g3f580765d44_0_16"/>
          <p:cNvPicPr preferRelativeResize="0"/>
          <p:nvPr/>
        </p:nvPicPr>
        <p:blipFill rotWithShape="1">
          <a:blip r:embed="rId3">
            <a:alphaModFix/>
          </a:blip>
          <a:srcRect b="11556" l="48810" r="32277" t="69619"/>
          <a:stretch/>
        </p:blipFill>
        <p:spPr>
          <a:xfrm>
            <a:off x="6741016" y="4943053"/>
            <a:ext cx="1339326" cy="1338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g3f580765d44_0_16"/>
          <p:cNvPicPr preferRelativeResize="0"/>
          <p:nvPr/>
        </p:nvPicPr>
        <p:blipFill rotWithShape="1">
          <a:blip r:embed="rId3">
            <a:alphaModFix/>
          </a:blip>
          <a:srcRect b="11556" l="75839" r="5341" t="69619"/>
          <a:stretch/>
        </p:blipFill>
        <p:spPr>
          <a:xfrm>
            <a:off x="8255768" y="4952297"/>
            <a:ext cx="1332676" cy="133823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g3f580765d44_0_16"/>
          <p:cNvSpPr txBox="1"/>
          <p:nvPr/>
        </p:nvSpPr>
        <p:spPr>
          <a:xfrm>
            <a:off x="123025" y="941400"/>
            <a:ext cx="41811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74050" lIns="74050" spcFirstLastPara="1" rIns="74050" wrap="square" tIns="740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PGD = </a:t>
            </a:r>
            <a:r>
              <a:rPr lang="en" sz="2000">
                <a:latin typeface="Times New Roman"/>
                <a:ea typeface="Times New Roman"/>
                <a:cs typeface="Times New Roman"/>
                <a:sym typeface="Times New Roman"/>
              </a:rPr>
              <a:t>Projected Gradient Descent</a:t>
            </a:r>
            <a:endParaRPr sz="20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7" name="Google Shape;197;g3f580765d44_0_16"/>
          <p:cNvPicPr preferRelativeResize="0"/>
          <p:nvPr/>
        </p:nvPicPr>
        <p:blipFill rotWithShape="1">
          <a:blip r:embed="rId4">
            <a:alphaModFix/>
          </a:blip>
          <a:srcRect b="58702" l="57789" r="3585" t="2734"/>
          <a:stretch/>
        </p:blipFill>
        <p:spPr>
          <a:xfrm>
            <a:off x="179725" y="1398900"/>
            <a:ext cx="3054300" cy="1951919"/>
          </a:xfrm>
          <a:prstGeom prst="rect">
            <a:avLst/>
          </a:prstGeom>
          <a:noFill/>
          <a:ln cap="flat" cmpd="sng" w="19050">
            <a:solidFill>
              <a:srgbClr val="D41B2C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98" name="Google Shape;198;g3f580765d44_0_16"/>
          <p:cNvSpPr txBox="1"/>
          <p:nvPr/>
        </p:nvSpPr>
        <p:spPr>
          <a:xfrm>
            <a:off x="9588448" y="2434151"/>
            <a:ext cx="1606800" cy="3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70800" lIns="70800" spcFirstLastPara="1" rIns="70800" wrap="square" tIns="708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3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standard PGD</a:t>
            </a:r>
            <a:endParaRPr sz="153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9" name="Google Shape;199;g3f580765d44_0_16"/>
          <p:cNvSpPr txBox="1"/>
          <p:nvPr/>
        </p:nvSpPr>
        <p:spPr>
          <a:xfrm>
            <a:off x="9588448" y="3928516"/>
            <a:ext cx="1606800" cy="3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70800" lIns="70800" spcFirstLastPara="1" rIns="70800" wrap="square" tIns="708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3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additive PGD</a:t>
            </a:r>
            <a:endParaRPr sz="153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0" name="Google Shape;200;g3f580765d44_0_16"/>
          <p:cNvSpPr txBox="1"/>
          <p:nvPr/>
        </p:nvSpPr>
        <p:spPr>
          <a:xfrm>
            <a:off x="9581257" y="5422881"/>
            <a:ext cx="1989300" cy="3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70800" lIns="70800" spcFirstLastPara="1" rIns="70800" wrap="square" tIns="708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3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smooth-additive PGD</a:t>
            </a:r>
            <a:endParaRPr sz="153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1" name="Google Shape;201;g3f580765d44_0_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33958" y="66951"/>
            <a:ext cx="2213067" cy="628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2" name="Google Shape;202;g3f580765d44_0_16"/>
          <p:cNvCxnSpPr/>
          <p:nvPr/>
        </p:nvCxnSpPr>
        <p:spPr>
          <a:xfrm>
            <a:off x="-16114" y="6488833"/>
            <a:ext cx="12338400" cy="0"/>
          </a:xfrm>
          <a:prstGeom prst="straightConnector1">
            <a:avLst/>
          </a:prstGeom>
          <a:noFill/>
          <a:ln cap="flat" cmpd="sng" w="2857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3" name="Google Shape;203;g3f580765d44_0_16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4" name="Google Shape;204;g3f580765d44_0_16" title="nu-college-of-engineering-clear-bkgn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3025" y="58311"/>
            <a:ext cx="2560420" cy="64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g3f580765d44_0_16" title="s-blob-v1-IMAGE-M_qa7car864 (2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933973" y="66901"/>
            <a:ext cx="2213027" cy="628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g3f580765d44_0_16"/>
          <p:cNvSpPr txBox="1"/>
          <p:nvPr/>
        </p:nvSpPr>
        <p:spPr>
          <a:xfrm>
            <a:off x="179725" y="3488540"/>
            <a:ext cx="41877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★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additive PGD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-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brighten only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207" name="Google Shape;207;g3f580765d44_0_16"/>
          <p:cNvSpPr txBox="1"/>
          <p:nvPr/>
        </p:nvSpPr>
        <p:spPr>
          <a:xfrm>
            <a:off x="9604827" y="2818388"/>
            <a:ext cx="1010100" cy="4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70800" lIns="70800" spcFirstLastPara="1" rIns="70800" wrap="square" tIns="708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96.0%</a:t>
            </a:r>
            <a:endParaRPr sz="22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8" name="Google Shape;208;g3f580765d44_0_16"/>
          <p:cNvSpPr txBox="1"/>
          <p:nvPr/>
        </p:nvSpPr>
        <p:spPr>
          <a:xfrm>
            <a:off x="10109437" y="1114063"/>
            <a:ext cx="1862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clean failure rate of 24.9%</a:t>
            </a:r>
            <a:endParaRPr sz="24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9" name="Google Shape;209;g3f580765d44_0_16"/>
          <p:cNvSpPr txBox="1"/>
          <p:nvPr/>
        </p:nvSpPr>
        <p:spPr>
          <a:xfrm>
            <a:off x="9608693" y="4309938"/>
            <a:ext cx="1010100" cy="4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70800" lIns="70800" spcFirstLastPara="1" rIns="70800" wrap="square" tIns="708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97.3%</a:t>
            </a:r>
            <a:endParaRPr sz="22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0" name="Google Shape;210;g3f580765d44_0_16"/>
          <p:cNvSpPr txBox="1"/>
          <p:nvPr/>
        </p:nvSpPr>
        <p:spPr>
          <a:xfrm>
            <a:off x="9611477" y="5801488"/>
            <a:ext cx="1010100" cy="4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70800" lIns="70800" spcFirstLastPara="1" rIns="70800" wrap="square" tIns="708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76.7%</a:t>
            </a:r>
            <a:endParaRPr sz="22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g3f580765d44_0_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9800" y="876835"/>
            <a:ext cx="2538300" cy="134139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g3f580765d44_0_30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3f580765d44_0_30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8" name="Google Shape;218;g3f580765d44_0_30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Evaluating Segment Anything Model 3 Against Adversarial Perturbations</a:t>
            </a:r>
            <a:endParaRPr b="1" sz="1867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Slide 05  - NEU Young Scholars Program - July 30, 2026</a:t>
            </a:r>
            <a:endParaRPr b="1" sz="900">
              <a:highlight>
                <a:srgbClr val="00FF00"/>
              </a:highlight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19" name="Google Shape;219;g3f580765d44_0_30"/>
          <p:cNvSpPr txBox="1"/>
          <p:nvPr/>
        </p:nvSpPr>
        <p:spPr>
          <a:xfrm>
            <a:off x="3250057" y="756300"/>
            <a:ext cx="56979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</a:pPr>
            <a:r>
              <a:rPr b="1" lang="en" sz="32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Conclusion and Next Steps </a:t>
            </a:r>
            <a:endParaRPr b="1" sz="3200"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220" name="Google Shape;220;g3f580765d44_0_30"/>
          <p:cNvPicPr preferRelativeResize="0"/>
          <p:nvPr/>
        </p:nvPicPr>
        <p:blipFill rotWithShape="1">
          <a:blip r:embed="rId4">
            <a:alphaModFix/>
          </a:blip>
          <a:srcRect b="16497" l="15642" r="18443" t="15559"/>
          <a:stretch/>
        </p:blipFill>
        <p:spPr>
          <a:xfrm>
            <a:off x="10082275" y="5137759"/>
            <a:ext cx="2080800" cy="1192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g3f580765d44_0_30"/>
          <p:cNvPicPr preferRelativeResize="0"/>
          <p:nvPr/>
        </p:nvPicPr>
        <p:blipFill rotWithShape="1">
          <a:blip r:embed="rId5">
            <a:alphaModFix/>
          </a:blip>
          <a:srcRect b="11556" l="48810" r="32277" t="69619"/>
          <a:stretch/>
        </p:blipFill>
        <p:spPr>
          <a:xfrm>
            <a:off x="10744750" y="917126"/>
            <a:ext cx="1274327" cy="1273262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g3f580765d44_0_30"/>
          <p:cNvSpPr/>
          <p:nvPr/>
        </p:nvSpPr>
        <p:spPr>
          <a:xfrm>
            <a:off x="351623" y="4075915"/>
            <a:ext cx="3236100" cy="1565400"/>
          </a:xfrm>
          <a:prstGeom prst="roundRect">
            <a:avLst>
              <a:gd fmla="val 16667" name="adj"/>
            </a:avLst>
          </a:prstGeom>
          <a:noFill/>
          <a:ln cap="flat" cmpd="sng" w="257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450" lIns="123450" spcFirstLastPara="1" rIns="123450" wrap="square" tIns="123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71"/>
          </a:p>
        </p:txBody>
      </p:sp>
      <p:sp>
        <p:nvSpPr>
          <p:cNvPr id="223" name="Google Shape;223;g3f580765d44_0_30"/>
          <p:cNvSpPr txBox="1"/>
          <p:nvPr/>
        </p:nvSpPr>
        <p:spPr>
          <a:xfrm>
            <a:off x="297265" y="4047772"/>
            <a:ext cx="3350400" cy="16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3450" lIns="123450" spcFirstLastPara="1" rIns="123450" wrap="square" tIns="1234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7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compare clean</a:t>
            </a:r>
            <a:r>
              <a:rPr lang="en" sz="2971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297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physical attack success</a:t>
            </a:r>
            <a:endParaRPr sz="297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4" name="Google Shape;224;g3f580765d44_0_30"/>
          <p:cNvSpPr/>
          <p:nvPr/>
        </p:nvSpPr>
        <p:spPr>
          <a:xfrm>
            <a:off x="286050" y="2321500"/>
            <a:ext cx="6416100" cy="1565400"/>
          </a:xfrm>
          <a:prstGeom prst="roundRect">
            <a:avLst>
              <a:gd fmla="val 16667" name="adj"/>
            </a:avLst>
          </a:prstGeom>
          <a:noFill/>
          <a:ln cap="flat" cmpd="sng" w="25725">
            <a:solidFill>
              <a:srgbClr val="D41B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450" lIns="123450" spcFirstLastPara="1" rIns="123450" wrap="square" tIns="123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71"/>
          </a:p>
        </p:txBody>
      </p:sp>
      <p:sp>
        <p:nvSpPr>
          <p:cNvPr id="225" name="Google Shape;225;g3f580765d44_0_30"/>
          <p:cNvSpPr txBox="1"/>
          <p:nvPr/>
        </p:nvSpPr>
        <p:spPr>
          <a:xfrm>
            <a:off x="339300" y="2291738"/>
            <a:ext cx="6309600" cy="16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3450" lIns="123450" spcFirstLastPara="1" rIns="123450" wrap="square" tIns="1234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71">
                <a:latin typeface="Times New Roman"/>
                <a:ea typeface="Times New Roman"/>
                <a:cs typeface="Times New Roman"/>
                <a:sym typeface="Times New Roman"/>
              </a:rPr>
              <a:t>We find that even at small epsilon values, SAM 3 is vulnerable to digital adversarial attacks!</a:t>
            </a:r>
            <a:endParaRPr sz="297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6" name="Google Shape;226;g3f580765d44_0_30"/>
          <p:cNvSpPr/>
          <p:nvPr/>
        </p:nvSpPr>
        <p:spPr>
          <a:xfrm rot="7607321">
            <a:off x="9326367" y="3779556"/>
            <a:ext cx="931261" cy="25458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41B2C"/>
          </a:solidFill>
          <a:ln cap="flat" cmpd="sng" w="370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8550" lIns="118550" spcFirstLastPara="1" rIns="118550" wrap="square" tIns="118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71"/>
          </a:p>
        </p:txBody>
      </p:sp>
      <p:sp>
        <p:nvSpPr>
          <p:cNvPr id="227" name="Google Shape;227;g3f580765d44_0_30"/>
          <p:cNvSpPr/>
          <p:nvPr/>
        </p:nvSpPr>
        <p:spPr>
          <a:xfrm>
            <a:off x="8126677" y="4342362"/>
            <a:ext cx="2538300" cy="998100"/>
          </a:xfrm>
          <a:prstGeom prst="roundRect">
            <a:avLst>
              <a:gd fmla="val 16667" name="adj"/>
            </a:avLst>
          </a:prstGeom>
          <a:noFill/>
          <a:ln cap="flat" cmpd="sng" w="257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450" lIns="123450" spcFirstLastPara="1" rIns="123450" wrap="square" tIns="123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71"/>
          </a:p>
        </p:txBody>
      </p:sp>
      <p:sp>
        <p:nvSpPr>
          <p:cNvPr id="228" name="Google Shape;228;g3f580765d44_0_30"/>
          <p:cNvSpPr txBox="1"/>
          <p:nvPr/>
        </p:nvSpPr>
        <p:spPr>
          <a:xfrm>
            <a:off x="8099062" y="4263005"/>
            <a:ext cx="2538300" cy="11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3450" lIns="123450" spcFirstLastPara="1" rIns="123450" wrap="square" tIns="1234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7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camera captures scene</a:t>
            </a:r>
            <a:endParaRPr sz="297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9" name="Google Shape;229;g3f580765d44_0_30"/>
          <p:cNvSpPr/>
          <p:nvPr/>
        </p:nvSpPr>
        <p:spPr>
          <a:xfrm flipH="1" rot="3108">
            <a:off x="7397447" y="4772955"/>
            <a:ext cx="663600" cy="2547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41B2C"/>
          </a:solidFill>
          <a:ln cap="flat" cmpd="sng" w="370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8550" lIns="118550" spcFirstLastPara="1" rIns="118550" wrap="square" tIns="118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71"/>
          </a:p>
        </p:txBody>
      </p:sp>
      <p:sp>
        <p:nvSpPr>
          <p:cNvPr id="230" name="Google Shape;230;g3f580765d44_0_30"/>
          <p:cNvSpPr/>
          <p:nvPr/>
        </p:nvSpPr>
        <p:spPr>
          <a:xfrm flipH="1" rot="3108">
            <a:off x="3644931" y="4772955"/>
            <a:ext cx="663600" cy="2547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41B2C"/>
          </a:solidFill>
          <a:ln cap="flat" cmpd="sng" w="370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8550" lIns="118550" spcFirstLastPara="1" rIns="118550" wrap="square" tIns="118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71"/>
          </a:p>
        </p:txBody>
      </p:sp>
      <p:sp>
        <p:nvSpPr>
          <p:cNvPr id="231" name="Google Shape;231;g3f580765d44_0_30"/>
          <p:cNvSpPr txBox="1"/>
          <p:nvPr/>
        </p:nvSpPr>
        <p:spPr>
          <a:xfrm>
            <a:off x="4260056" y="4318296"/>
            <a:ext cx="3179700" cy="11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3450" lIns="123450" spcFirstLastPara="1" rIns="123450" wrap="square" tIns="1234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71">
                <a:latin typeface="Times New Roman"/>
                <a:ea typeface="Times New Roman"/>
                <a:cs typeface="Times New Roman"/>
                <a:sym typeface="Times New Roman"/>
              </a:rPr>
              <a:t>perform inference through </a:t>
            </a:r>
            <a:r>
              <a:rPr lang="en" sz="297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SAM 3</a:t>
            </a:r>
            <a:endParaRPr sz="297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2" name="Google Shape;232;g3f580765d44_0_30"/>
          <p:cNvSpPr/>
          <p:nvPr/>
        </p:nvSpPr>
        <p:spPr>
          <a:xfrm>
            <a:off x="4375141" y="4393575"/>
            <a:ext cx="2967300" cy="998100"/>
          </a:xfrm>
          <a:prstGeom prst="rect">
            <a:avLst/>
          </a:prstGeom>
          <a:noFill/>
          <a:ln cap="flat" cmpd="sng" w="257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450" lIns="123450" spcFirstLastPara="1" rIns="123450" wrap="square" tIns="123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71"/>
          </a:p>
        </p:txBody>
      </p:sp>
      <p:sp>
        <p:nvSpPr>
          <p:cNvPr id="233" name="Google Shape;233;g3f580765d44_0_30"/>
          <p:cNvSpPr txBox="1"/>
          <p:nvPr/>
        </p:nvSpPr>
        <p:spPr>
          <a:xfrm>
            <a:off x="10056025" y="1138013"/>
            <a:ext cx="5367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1"/>
                </a:solidFill>
              </a:rPr>
              <a:t>+</a:t>
            </a:r>
            <a:endParaRPr sz="4100">
              <a:solidFill>
                <a:schemeClr val="dk1"/>
              </a:solidFill>
            </a:endParaRPr>
          </a:p>
        </p:txBody>
      </p:sp>
      <p:pic>
        <p:nvPicPr>
          <p:cNvPr id="234" name="Google Shape;234;g3f580765d44_0_30"/>
          <p:cNvPicPr preferRelativeResize="0"/>
          <p:nvPr/>
        </p:nvPicPr>
        <p:blipFill rotWithShape="1">
          <a:blip r:embed="rId6">
            <a:alphaModFix/>
          </a:blip>
          <a:srcRect b="6007" l="0" r="0" t="5521"/>
          <a:stretch/>
        </p:blipFill>
        <p:spPr>
          <a:xfrm>
            <a:off x="8610125" y="875163"/>
            <a:ext cx="1516145" cy="134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g3f580765d44_0_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933958" y="66951"/>
            <a:ext cx="2213067" cy="628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6" name="Google Shape;236;g3f580765d44_0_30"/>
          <p:cNvCxnSpPr/>
          <p:nvPr/>
        </p:nvCxnSpPr>
        <p:spPr>
          <a:xfrm>
            <a:off x="-16114" y="6488833"/>
            <a:ext cx="12338400" cy="0"/>
          </a:xfrm>
          <a:prstGeom prst="straightConnector1">
            <a:avLst/>
          </a:prstGeom>
          <a:noFill/>
          <a:ln cap="flat" cmpd="sng" w="2857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7" name="Google Shape;237;g3f580765d44_0_30"/>
          <p:cNvSpPr/>
          <p:nvPr/>
        </p:nvSpPr>
        <p:spPr>
          <a:xfrm>
            <a:off x="8196746" y="2301526"/>
            <a:ext cx="3644400" cy="1125900"/>
          </a:xfrm>
          <a:prstGeom prst="roundRect">
            <a:avLst>
              <a:gd fmla="val 16667" name="adj"/>
            </a:avLst>
          </a:prstGeom>
          <a:noFill/>
          <a:ln cap="flat" cmpd="sng" w="257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3450" lIns="123450" spcFirstLastPara="1" rIns="123450" wrap="square" tIns="123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71"/>
          </a:p>
        </p:txBody>
      </p:sp>
      <p:sp>
        <p:nvSpPr>
          <p:cNvPr id="238" name="Google Shape;238;g3f580765d44_0_30"/>
          <p:cNvSpPr txBox="1"/>
          <p:nvPr/>
        </p:nvSpPr>
        <p:spPr>
          <a:xfrm>
            <a:off x="8116282" y="2281898"/>
            <a:ext cx="3794700" cy="11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3450" lIns="123450" spcFirstLastPara="1" rIns="123450" wrap="square" tIns="1234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71">
                <a:latin typeface="Times New Roman"/>
                <a:ea typeface="Times New Roman"/>
                <a:cs typeface="Times New Roman"/>
                <a:sym typeface="Times New Roman"/>
              </a:rPr>
              <a:t>project physical (light) adversarial pattern</a:t>
            </a:r>
            <a:endParaRPr sz="297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9" name="Google Shape;239;g3f580765d44_0_30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g3f580765d44_0_30" title="nu-college-of-engineering-clear-bkgn (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3025" y="58311"/>
            <a:ext cx="2560420" cy="64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g3f580765d44_0_30" title="s-blob-v1-IMAGE-M_qa7car864 (2)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933973" y="66901"/>
            <a:ext cx="2213027" cy="628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g3f580765d44_0_30"/>
          <p:cNvSpPr/>
          <p:nvPr/>
        </p:nvSpPr>
        <p:spPr>
          <a:xfrm flipH="1" rot="9566065">
            <a:off x="6922515" y="2880026"/>
            <a:ext cx="1053862" cy="25481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41B2C"/>
          </a:solidFill>
          <a:ln cap="flat" cmpd="sng" w="370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8550" lIns="118550" spcFirstLastPara="1" rIns="118550" wrap="square" tIns="118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71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f580765d44_0_43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g3f580765d44_0_43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9" name="Google Shape;249;g3f580765d44_0_43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Evaluating Segment Anything Model 3 Against Adversarial Perturbations</a:t>
            </a:r>
            <a:endParaRPr b="1" sz="1867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Slide 06  - NEU Young Scholars Program - July 30, 2026</a:t>
            </a:r>
            <a:endParaRPr b="1" sz="900">
              <a:highlight>
                <a:srgbClr val="00FF00"/>
              </a:highlight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50" name="Google Shape;250;g3f580765d44_0_43"/>
          <p:cNvSpPr txBox="1"/>
          <p:nvPr/>
        </p:nvSpPr>
        <p:spPr>
          <a:xfrm>
            <a:off x="3250057" y="755338"/>
            <a:ext cx="56979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</a:pPr>
            <a:r>
              <a:rPr b="1" lang="en" sz="32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7"/>
                  </a:ext>
                </a:extLst>
              </a:rPr>
              <a:t>References</a:t>
            </a:r>
            <a:endParaRPr b="1" sz="3200"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51" name="Google Shape;251;g3f580765d44_0_43"/>
          <p:cNvSpPr txBox="1"/>
          <p:nvPr/>
        </p:nvSpPr>
        <p:spPr>
          <a:xfrm>
            <a:off x="3000" y="1471088"/>
            <a:ext cx="12192000" cy="49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572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Bolya, D., Huang, P.-Y., Sun, P., Cho, J. H., Madotto, A., Wei, C., Ma, T., Zhi, J., Rajasegaran, J., Rasheed, H., Wang, J., Monteiro, M., Xu, H., Dong, S., Ravi, N., Li, D., Dollár, P., &amp; Feichtenhofer, C. (2025). Perception encoder: The best visual embeddings are not at the output of the network [Preprint]. arXiv. </a:t>
            </a:r>
            <a:r>
              <a:rPr lang="en" sz="125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https://doi.org/10.48550/arXiv.2504.13181</a:t>
            </a:r>
            <a:endParaRPr sz="12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Brown, T. B., Mané, D., Roy, A., Abadi, M., &amp; Gilmer, J. (2017). Adversarial patch [Preprint]. arXiv. </a:t>
            </a:r>
            <a:r>
              <a:rPr lang="en" sz="125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https://doi.org/10.48550/arXiv.1712.09665</a:t>
            </a:r>
            <a:endParaRPr sz="12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Carion, N., Gustafson, L., Hu, Y.-T., Debnath, S., Hu, R., Suris, D., Ryali, C., Alwala, K. V., Khedr, H., Huang, A., Lei, J., Ma, T., Guo, B., Kalla, A., Marks, M., Greer, J., Wang, M., Sun, P., Rädle, R., . . . Feichtenhofer, C. (2025). SAM 3: Segment anything with concepts [Preprint]. arXiv. </a:t>
            </a:r>
            <a:r>
              <a:rPr lang="en" sz="125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/>
              </a:rPr>
              <a:t>https://doi.org/10.48550/arXiv.2511.16719</a:t>
            </a:r>
            <a:endParaRPr sz="12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Ertler, C., Mislej, J., Ollmann, T., Porzi, L., Neuhold, G., &amp; Kuang, Y. (2020). The Mapillary traffic sign dataset for detection and classification on a global scale. In A. Vedaldi, H. Bischof, T. Brox, &amp; J.-M. Frahm (Eds.), *Computer vision—ECCV 2020* (Lecture Notes in Computer Science, Vol. 12368, pp. 68–84). Springer. </a:t>
            </a:r>
            <a:r>
              <a:rPr lang="en" sz="125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6"/>
              </a:rPr>
              <a:t>https://doi.org/10.1007/978-3-030-58592-1_5</a:t>
            </a:r>
            <a:endParaRPr sz="12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Eykholt, K., Evtimov, I., Fernandes, E., Li, B., Rahmati, A., Tramèr, F., Prakash, A., Kohno, T., &amp; Song, D. (2018). Physical adversarial examples for object detectors. In *12th USENIX Workshop on Offensive Technologies (WOOT 18)*. USENIX Association. </a:t>
            </a:r>
            <a:r>
              <a:rPr lang="en" sz="125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7"/>
              </a:rPr>
              <a:t>https://www.usenix.org/conference/woot18/presentation/eykholt</a:t>
            </a:r>
            <a:endParaRPr sz="12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Goodfellow, I. J., Shlens, J., &amp; Szegedy, C. (2014). Explaining and harnessing adversarial examples [Preprint]. arXiv. </a:t>
            </a:r>
            <a:r>
              <a:rPr lang="en" sz="125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8"/>
              </a:rPr>
              <a:t>https://doi.org/10.48550/arXiv.1412.6572</a:t>
            </a:r>
            <a:endParaRPr sz="12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Kirillov, A., Mintun, E., Ravi, N., Mao, H., Rolland, C., Gustafson, L., Xiao, T., Whitehead, S., Berg, A. C., Lo, W.-Y., Dollár, P., &amp; Girshick, R. (2023). Segment anything [Preprint]. arXiv. </a:t>
            </a:r>
            <a:r>
              <a:rPr lang="en" sz="125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9"/>
              </a:rPr>
              <a:t>https://doi.org/10.48550/arXiv.2304.02643</a:t>
            </a:r>
            <a:endParaRPr sz="12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Madry, A., Makelov, A., Schmidt, L., Tsipras, D., &amp; Vladu, A. (2017). Towards deep learning models resistant to adversarial attacks [Preprint]. arXiv. </a:t>
            </a:r>
            <a:r>
              <a:rPr lang="en" sz="125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10"/>
              </a:rPr>
              <a:t>https://doi.org/10.48550/arXiv.1706.06083</a:t>
            </a:r>
            <a:endParaRPr sz="12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Nichols, N., &amp; Jasper, R. (2018). Projecting trouble: Light based adversarial attacks on deep learning classifiers [Preprint]. arXiv. </a:t>
            </a:r>
            <a:r>
              <a:rPr lang="en" sz="125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11"/>
              </a:rPr>
              <a:t>https://doi.org/10.48550/arXiv.1810.10337</a:t>
            </a:r>
            <a:endParaRPr sz="12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2" name="Google Shape;252;g3f580765d44_0_4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933958" y="66951"/>
            <a:ext cx="2213067" cy="628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3" name="Google Shape;253;g3f580765d44_0_43"/>
          <p:cNvCxnSpPr/>
          <p:nvPr/>
        </p:nvCxnSpPr>
        <p:spPr>
          <a:xfrm>
            <a:off x="-16114" y="6488833"/>
            <a:ext cx="12338400" cy="0"/>
          </a:xfrm>
          <a:prstGeom prst="straightConnector1">
            <a:avLst/>
          </a:prstGeom>
          <a:noFill/>
          <a:ln cap="flat" cmpd="sng" w="2857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4" name="Google Shape;254;g3f580765d44_0_43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5" name="Google Shape;255;g3f580765d44_0_43" title="nu-college-of-engineering-clear-bkgn (1).pn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23025" y="58311"/>
            <a:ext cx="2560420" cy="64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g3f580765d44_0_43" title="s-blob-v1-IMAGE-M_qa7car864 (2).png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9933973" y="66901"/>
            <a:ext cx="2213027" cy="62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g3f5c1f54cc3_8_97" title="YSP 2026 Poster - Matthew Sokoloff.pptx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0"/>
            <a:ext cx="9144003" cy="6858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f58d91f16c_0_0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g3f58d91f16c_0_0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68" name="Google Shape;268;g3f58d91f16c_0_0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cap="flat" cmpd="sng" w="2857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9" name="Google Shape;269;g3f58d91f16c_0_0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Low-Latency AI Execution Systems for Resource-Constrained Devices</a:t>
            </a:r>
            <a:endParaRPr b="1" i="0" sz="1867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8"/>
                  </a:ext>
                </a:extLst>
              </a:rPr>
              <a:t>Slide 0</a:t>
            </a:r>
            <a:r>
              <a:rPr lang="en" sz="900"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9"/>
                  </a:ext>
                </a:extLst>
              </a:rPr>
              <a:t>8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10"/>
                  </a:ext>
                </a:extLst>
              </a:rPr>
              <a:t>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NEU Young Scholars Program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July 30, 202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endParaRPr b="0" i="0" sz="933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70" name="Google Shape;270;g3f58d91f16c_0_0"/>
          <p:cNvSpPr txBox="1"/>
          <p:nvPr/>
        </p:nvSpPr>
        <p:spPr>
          <a:xfrm>
            <a:off x="1704750" y="768548"/>
            <a:ext cx="87825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b="1" lang="en" sz="3000">
                <a:latin typeface="Times"/>
                <a:ea typeface="Times"/>
                <a:cs typeface="Times"/>
                <a:sym typeface="Times"/>
              </a:rPr>
              <a:t>ResNet-50: A Deep Convolutional Neural Network</a:t>
            </a:r>
            <a:endParaRPr b="1" sz="3000"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t/>
            </a:r>
            <a:endParaRPr b="1" sz="3000"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71" name="Google Shape;271;g3f58d91f16c_0_0"/>
          <p:cNvSpPr txBox="1"/>
          <p:nvPr/>
        </p:nvSpPr>
        <p:spPr>
          <a:xfrm>
            <a:off x="120435" y="1369860"/>
            <a:ext cx="12291000" cy="46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8735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Font typeface="Times"/>
              <a:buChar char="●"/>
            </a:pPr>
            <a:r>
              <a:rPr b="1" lang="en" sz="25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50 layers</a:t>
            </a:r>
            <a:r>
              <a:rPr lang="en" sz="2500">
                <a:latin typeface="Times"/>
                <a:ea typeface="Times"/>
                <a:cs typeface="Times"/>
                <a:sym typeface="Times"/>
              </a:rPr>
              <a:t> deep, using </a:t>
            </a:r>
            <a:r>
              <a:rPr b="1" lang="en" sz="25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residual</a:t>
            </a:r>
            <a:r>
              <a:rPr lang="en" sz="2500">
                <a:latin typeface="Times"/>
                <a:ea typeface="Times"/>
                <a:cs typeface="Times"/>
                <a:sym typeface="Times"/>
              </a:rPr>
              <a:t> (“skip”) </a:t>
            </a:r>
            <a:r>
              <a:rPr b="1" lang="en" sz="25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connections</a:t>
            </a:r>
            <a:r>
              <a:rPr lang="en" sz="2500">
                <a:latin typeface="Times"/>
                <a:ea typeface="Times"/>
                <a:cs typeface="Times"/>
                <a:sym typeface="Times"/>
              </a:rPr>
              <a:t> that let gradients flow through very deep networks</a:t>
            </a:r>
            <a:endParaRPr sz="2500">
              <a:latin typeface="Times"/>
              <a:ea typeface="Times"/>
              <a:cs typeface="Times"/>
              <a:sym typeface="Times"/>
            </a:endParaRPr>
          </a:p>
          <a:p>
            <a:pPr indent="-38735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Lato"/>
              <a:buChar char="●"/>
            </a:pPr>
            <a:r>
              <a:rPr lang="en" sz="2500">
                <a:latin typeface="Times"/>
                <a:ea typeface="Times"/>
                <a:cs typeface="Times"/>
                <a:sym typeface="Times"/>
              </a:rPr>
              <a:t>Pretrained on </a:t>
            </a:r>
            <a:r>
              <a:rPr b="1" lang="en" sz="25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ImageNet</a:t>
            </a:r>
            <a:r>
              <a:rPr lang="en" sz="2500">
                <a:latin typeface="Times"/>
                <a:ea typeface="Times"/>
                <a:cs typeface="Times"/>
                <a:sym typeface="Times"/>
              </a:rPr>
              <a:t> from </a:t>
            </a:r>
            <a:r>
              <a:rPr b="1" lang="en" sz="25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1.28 million images</a:t>
            </a:r>
            <a:r>
              <a:rPr lang="en" sz="2500">
                <a:latin typeface="Times"/>
                <a:ea typeface="Times"/>
                <a:cs typeface="Times"/>
                <a:sym typeface="Times"/>
              </a:rPr>
              <a:t> classified into </a:t>
            </a:r>
            <a:r>
              <a:rPr b="1" lang="en" sz="25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1,000 object categories</a:t>
            </a:r>
            <a:endParaRPr b="1" sz="2500">
              <a:solidFill>
                <a:srgbClr val="C8102E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38735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500"/>
              <a:buFont typeface="Lato"/>
              <a:buChar char="●"/>
            </a:pPr>
            <a:r>
              <a:rPr lang="en" sz="2500">
                <a:latin typeface="Times"/>
                <a:ea typeface="Times"/>
                <a:cs typeface="Times"/>
                <a:sym typeface="Times"/>
              </a:rPr>
              <a:t>Convolutional layers extract </a:t>
            </a:r>
            <a:r>
              <a:rPr b="1" lang="en" sz="25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edges</a:t>
            </a:r>
            <a:r>
              <a:rPr lang="en" sz="2500">
                <a:latin typeface="Times"/>
                <a:ea typeface="Times"/>
                <a:cs typeface="Times"/>
                <a:sym typeface="Times"/>
              </a:rPr>
              <a:t>, </a:t>
            </a:r>
            <a:r>
              <a:rPr b="1" lang="en" sz="25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textures</a:t>
            </a:r>
            <a:r>
              <a:rPr lang="en" sz="2500">
                <a:latin typeface="Times"/>
                <a:ea typeface="Times"/>
                <a:cs typeface="Times"/>
                <a:sym typeface="Times"/>
              </a:rPr>
              <a:t>, and </a:t>
            </a:r>
            <a:r>
              <a:rPr b="1" lang="en" sz="25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shapes</a:t>
            </a:r>
            <a:r>
              <a:rPr lang="en" sz="2500">
                <a:latin typeface="Times"/>
                <a:ea typeface="Times"/>
                <a:cs typeface="Times"/>
                <a:sym typeface="Times"/>
              </a:rPr>
              <a:t> and more layers build up to object-level features</a:t>
            </a:r>
            <a:endParaRPr sz="2500"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272" name="Google Shape;272;g3f58d91f16c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9650" y="3575868"/>
            <a:ext cx="9347676" cy="3012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g3f58d91f16c_0_0" title="nu-college-of-engineering-clear-bkgn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025" y="58311"/>
            <a:ext cx="2560420" cy="64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g3f58d91f16c_0_0" title="s-blob-v1-IMAGE-M_qa7car864 (2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33973" y="66901"/>
            <a:ext cx="2213027" cy="62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f56e387603_0_0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cap="flat" cmpd="sng" w="9525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g3f56e387603_0_0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81" name="Google Shape;281;g3f56e387603_0_0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cap="flat" cmpd="sng" w="2857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2" name="Google Shape;282;g3f56e387603_0_0"/>
          <p:cNvSpPr txBox="1"/>
          <p:nvPr/>
        </p:nvSpPr>
        <p:spPr>
          <a:xfrm>
            <a:off x="4298238" y="709333"/>
            <a:ext cx="36015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b="1" i="0" lang="en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Problem</a:t>
            </a:r>
            <a:endParaRPr b="1" i="0" sz="30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83" name="Google Shape;283;g3f56e387603_0_0"/>
          <p:cNvSpPr txBox="1"/>
          <p:nvPr/>
        </p:nvSpPr>
        <p:spPr>
          <a:xfrm>
            <a:off x="3000" y="1463450"/>
            <a:ext cx="7124400" cy="44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ato"/>
              <a:buChar char="●"/>
            </a:pPr>
            <a:r>
              <a:rPr lang="en" sz="2800">
                <a:latin typeface="Times"/>
                <a:ea typeface="Times"/>
                <a:cs typeface="Times"/>
                <a:sym typeface="Times"/>
              </a:rPr>
              <a:t>Full ResNet-50 inference is </a:t>
            </a:r>
            <a:r>
              <a:rPr b="1" lang="en" sz="28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too demanding</a:t>
            </a:r>
            <a:r>
              <a:rPr lang="en" sz="2800">
                <a:latin typeface="Times"/>
                <a:ea typeface="Times"/>
                <a:cs typeface="Times"/>
                <a:sym typeface="Times"/>
              </a:rPr>
              <a:t> for </a:t>
            </a:r>
            <a:r>
              <a:rPr b="1" lang="en" sz="28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resource-constrained</a:t>
            </a:r>
            <a:r>
              <a:rPr lang="en" sz="2800">
                <a:latin typeface="Times"/>
                <a:ea typeface="Times"/>
                <a:cs typeface="Times"/>
                <a:sym typeface="Times"/>
              </a:rPr>
              <a:t> devices </a:t>
            </a:r>
            <a:endParaRPr sz="2800">
              <a:latin typeface="Times"/>
              <a:ea typeface="Times"/>
              <a:cs typeface="Times"/>
              <a:sym typeface="Times"/>
            </a:endParaRPr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ato"/>
              <a:buChar char="●"/>
            </a:pPr>
            <a:r>
              <a:rPr lang="en" sz="2800">
                <a:latin typeface="Times"/>
                <a:ea typeface="Times"/>
                <a:cs typeface="Times"/>
                <a:sym typeface="Times"/>
              </a:rPr>
              <a:t>Cloud-based inference increases latency and bandwidth usage by transmitting </a:t>
            </a:r>
            <a:r>
              <a:rPr b="1" lang="en" sz="28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raw camera frames</a:t>
            </a:r>
            <a:r>
              <a:rPr lang="en" sz="2800">
                <a:latin typeface="Times"/>
                <a:ea typeface="Times"/>
                <a:cs typeface="Times"/>
                <a:sym typeface="Times"/>
              </a:rPr>
              <a:t>.</a:t>
            </a:r>
            <a:endParaRPr sz="2800">
              <a:latin typeface="Times"/>
              <a:ea typeface="Times"/>
              <a:cs typeface="Times"/>
              <a:sym typeface="Times"/>
            </a:endParaRPr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800"/>
              <a:buFont typeface="Lato"/>
              <a:buChar char="●"/>
            </a:pPr>
            <a:r>
              <a:rPr lang="en" sz="2800">
                <a:latin typeface="Times"/>
                <a:ea typeface="Times"/>
                <a:cs typeface="Times"/>
                <a:sym typeface="Times"/>
              </a:rPr>
              <a:t>Raw image transmission reduces </a:t>
            </a:r>
            <a:r>
              <a:rPr b="1" lang="en" sz="28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privacy</a:t>
            </a:r>
            <a:r>
              <a:rPr lang="en" sz="2800">
                <a:latin typeface="Times"/>
                <a:ea typeface="Times"/>
                <a:cs typeface="Times"/>
                <a:sym typeface="Times"/>
              </a:rPr>
              <a:t> and </a:t>
            </a:r>
            <a:r>
              <a:rPr b="1" lang="en" sz="2800">
                <a:solidFill>
                  <a:srgbClr val="C8102E"/>
                </a:solidFill>
                <a:latin typeface="Times"/>
                <a:ea typeface="Times"/>
                <a:cs typeface="Times"/>
                <a:sym typeface="Times"/>
              </a:rPr>
              <a:t>limits real-time performance</a:t>
            </a:r>
            <a:r>
              <a:rPr lang="en" sz="2800">
                <a:latin typeface="Times"/>
                <a:ea typeface="Times"/>
                <a:cs typeface="Times"/>
                <a:sym typeface="Times"/>
              </a:rPr>
              <a:t> for robotics, emergency response, and VR.</a:t>
            </a:r>
            <a:endParaRPr sz="2800"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284" name="Google Shape;284;g3f56e387603_0_0" title="Gemini_Generated_Image_xnbfqbxnbfqbxnbf.png"/>
          <p:cNvPicPr preferRelativeResize="0"/>
          <p:nvPr/>
        </p:nvPicPr>
        <p:blipFill rotWithShape="1">
          <a:blip r:embed="rId3">
            <a:alphaModFix/>
          </a:blip>
          <a:srcRect b="3258" l="1307" r="53323" t="7972"/>
          <a:stretch/>
        </p:blipFill>
        <p:spPr>
          <a:xfrm>
            <a:off x="7205600" y="1128383"/>
            <a:ext cx="4552925" cy="5281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g3f56e387603_0_0"/>
          <p:cNvSpPr txBox="1"/>
          <p:nvPr/>
        </p:nvSpPr>
        <p:spPr>
          <a:xfrm>
            <a:off x="3000" y="6422800"/>
            <a:ext cx="100866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Low-Latency AI Execution Systems for Resource-Constrained Devices</a:t>
            </a:r>
            <a:endParaRPr b="1" i="0" sz="1867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11"/>
                  </a:ext>
                </a:extLst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12"/>
                  </a:ext>
                </a:extLst>
              </a:rPr>
              <a:t>10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  <a:extLst>
                  <a:ext uri="http://customooxmlschemas.google.com/">
                    <go:slidesCustomData xmlns:go="http://customooxmlschemas.google.com/" textRoundtripDataId="13"/>
                  </a:ext>
                </a:extLst>
              </a:rPr>
              <a:t> </a:t>
            </a:r>
            <a:r>
              <a:rPr b="0" i="0" lang="en" sz="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NEU Young Scholars Program - July 30, 202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endParaRPr b="0" i="0" sz="933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286" name="Google Shape;286;g3f56e387603_0_0" title="nu-college-of-engineering-clear-bkgn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025" y="58311"/>
            <a:ext cx="2560420" cy="64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g3f56e387603_0_0" title="s-blob-v1-IMAGE-M_qa7car864 (2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33973" y="66901"/>
            <a:ext cx="2213027" cy="62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