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6858000" cx="12192000"/>
  <p:notesSz cx="6858000" cy="9144000"/>
  <p:embeddedFontLst>
    <p:embeddedFont>
      <p:font typeface="Play"/>
      <p:regular r:id="rId26"/>
      <p:bold r:id="rId27"/>
    </p:embeddedFont>
    <p:embeddedFont>
      <p:font typeface="Roboto"/>
      <p:regular r:id="rId28"/>
      <p:bold r:id="rId29"/>
      <p:italic r:id="rId30"/>
      <p:boldItalic r:id="rId31"/>
    </p:embeddedFont>
    <p:embeddedFont>
      <p:font typeface="Lato"/>
      <p:regular r:id="rId32"/>
      <p:bold r:id="rId33"/>
      <p:italic r:id="rId34"/>
      <p:boldItalic r:id="rId35"/>
    </p:embeddedFont>
    <p:embeddedFont>
      <p:font typeface="Urbanist"/>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gElwByhbaqN1S+/8QLdo119+CfN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Turner, Gemma Turn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63444CC-757C-4360-A7E8-1A590EC43779}">
  <a:tblStyle styleId="{C63444CC-757C-4360-A7E8-1A590EC4377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Play-regular.fntdata"/><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font" Target="fonts/Play-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33" Type="http://schemas.openxmlformats.org/officeDocument/2006/relationships/font" Target="fonts/Lato-bold.fntdata"/><Relationship Id="rId10" Type="http://schemas.openxmlformats.org/officeDocument/2006/relationships/slide" Target="slides/slide4.xml"/><Relationship Id="rId32" Type="http://schemas.openxmlformats.org/officeDocument/2006/relationships/font" Target="fonts/Lato-regular.fntdata"/><Relationship Id="rId13" Type="http://schemas.openxmlformats.org/officeDocument/2006/relationships/slide" Target="slides/slide7.xml"/><Relationship Id="rId35" Type="http://schemas.openxmlformats.org/officeDocument/2006/relationships/font" Target="fonts/Lato-boldItalic.fntdata"/><Relationship Id="rId12" Type="http://schemas.openxmlformats.org/officeDocument/2006/relationships/slide" Target="slides/slide6.xml"/><Relationship Id="rId34" Type="http://schemas.openxmlformats.org/officeDocument/2006/relationships/font" Target="fonts/Lato-italic.fntdata"/><Relationship Id="rId15" Type="http://schemas.openxmlformats.org/officeDocument/2006/relationships/slide" Target="slides/slide9.xml"/><Relationship Id="rId37" Type="http://schemas.openxmlformats.org/officeDocument/2006/relationships/font" Target="fonts/Urbanist-bold.fntdata"/><Relationship Id="rId14" Type="http://schemas.openxmlformats.org/officeDocument/2006/relationships/slide" Target="slides/slide8.xml"/><Relationship Id="rId36" Type="http://schemas.openxmlformats.org/officeDocument/2006/relationships/font" Target="fonts/Urbanist-regular.fntdata"/><Relationship Id="rId17" Type="http://schemas.openxmlformats.org/officeDocument/2006/relationships/slide" Target="slides/slide11.xml"/><Relationship Id="rId39" Type="http://schemas.openxmlformats.org/officeDocument/2006/relationships/font" Target="fonts/Urbanist-boldItalic.fntdata"/><Relationship Id="rId16" Type="http://schemas.openxmlformats.org/officeDocument/2006/relationships/slide" Target="slides/slide10.xml"/><Relationship Id="rId38" Type="http://schemas.openxmlformats.org/officeDocument/2006/relationships/font" Target="fonts/Urbanist-italic.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29T14:53:32.079">
    <p:pos x="401" y="1280"/>
    <p:text>source?</p:text>
    <p:extLst>
      <p:ext uri="{C676402C-5697-4E1C-873F-D02D1690AC5C}">
        <p15:threadingInfo timeZoneBias="0"/>
      </p:ext>
      <p:ext uri="http://customooxmlschemas.google.com/">
        <go:slidesCustomData xmlns:go="http://customooxmlschemas.google.com/" commentPostId="AAACEeQn5dE"/>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100">
                <a:highlight>
                  <a:srgbClr val="CFE2F3"/>
                </a:highlight>
              </a:rPr>
              <a:t>Emme</a:t>
            </a:r>
            <a:endParaRPr sz="1100">
              <a:highlight>
                <a:srgbClr val="CFE2F3"/>
              </a:highlight>
            </a:endParaRPr>
          </a:p>
          <a:p>
            <a:pPr indent="0" lvl="0" marL="0" rtl="0" algn="l">
              <a:lnSpc>
                <a:spcPct val="115000"/>
              </a:lnSpc>
              <a:spcBef>
                <a:spcPts val="0"/>
              </a:spcBef>
              <a:spcAft>
                <a:spcPts val="0"/>
              </a:spcAft>
              <a:buSzPts val="1400"/>
              <a:buNone/>
            </a:pPr>
            <a:r>
              <a:t/>
            </a:r>
            <a:endParaRPr sz="1100">
              <a:highlight>
                <a:srgbClr val="CFE2F3"/>
              </a:highlight>
            </a:endParaRPr>
          </a:p>
          <a:p>
            <a:pPr indent="0" lvl="0" marL="0" rtl="0" algn="l">
              <a:lnSpc>
                <a:spcPct val="115000"/>
              </a:lnSpc>
              <a:spcBef>
                <a:spcPts val="0"/>
              </a:spcBef>
              <a:spcAft>
                <a:spcPts val="0"/>
              </a:spcAft>
              <a:buSzPts val="1400"/>
              <a:buNone/>
            </a:pPr>
            <a:r>
              <a:t/>
            </a:r>
            <a:endParaRPr sz="1100">
              <a:highlight>
                <a:srgbClr val="CFE2F3"/>
              </a:highlight>
            </a:endParaRPr>
          </a:p>
          <a:p>
            <a:pPr indent="0" lvl="0" marL="0" rtl="0" algn="l">
              <a:lnSpc>
                <a:spcPct val="115000"/>
              </a:lnSpc>
              <a:spcBef>
                <a:spcPts val="0"/>
              </a:spcBef>
              <a:spcAft>
                <a:spcPts val="0"/>
              </a:spcAft>
              <a:buSzPts val="1400"/>
              <a:buNone/>
            </a:pPr>
            <a:r>
              <a:rPr lang="en" sz="1100">
                <a:highlight>
                  <a:srgbClr val="CFE2F3"/>
                </a:highlight>
              </a:rPr>
              <a:t>Hi, my name is Emme….</a:t>
            </a:r>
            <a:endParaRPr sz="1100">
              <a:highlight>
                <a:srgbClr val="CFE2F3"/>
              </a:highlight>
            </a:endParaRPr>
          </a:p>
          <a:p>
            <a:pPr indent="0" lvl="0" marL="0" rtl="0" algn="l">
              <a:lnSpc>
                <a:spcPct val="115000"/>
              </a:lnSpc>
              <a:spcBef>
                <a:spcPts val="0"/>
              </a:spcBef>
              <a:spcAft>
                <a:spcPts val="0"/>
              </a:spcAft>
              <a:buSzPts val="1400"/>
              <a:buNone/>
            </a:pPr>
            <a:r>
              <a:rPr lang="en" sz="1100">
                <a:highlight>
                  <a:srgbClr val="CFE2F3"/>
                </a:highlight>
              </a:rPr>
              <a:t>Hi, I’m Fennell</a:t>
            </a:r>
            <a:endParaRPr sz="1100">
              <a:highlight>
                <a:srgbClr val="CFE2F3"/>
              </a:highlight>
            </a:endParaRPr>
          </a:p>
          <a:p>
            <a:pPr indent="0" lvl="0" marL="0" rtl="0" algn="l">
              <a:lnSpc>
                <a:spcPct val="115000"/>
              </a:lnSpc>
              <a:spcBef>
                <a:spcPts val="0"/>
              </a:spcBef>
              <a:spcAft>
                <a:spcPts val="0"/>
              </a:spcAft>
              <a:buSzPts val="1400"/>
              <a:buNone/>
            </a:pPr>
            <a:r>
              <a:t/>
            </a:r>
            <a:endParaRPr sz="1100">
              <a:highlight>
                <a:srgbClr val="CFE2F3"/>
              </a:highlight>
            </a:endParaRPr>
          </a:p>
          <a:p>
            <a:pPr indent="0" lvl="0" marL="0" rtl="0" algn="l">
              <a:lnSpc>
                <a:spcPct val="115000"/>
              </a:lnSpc>
              <a:spcBef>
                <a:spcPts val="0"/>
              </a:spcBef>
              <a:spcAft>
                <a:spcPts val="0"/>
              </a:spcAft>
              <a:buSzPts val="1400"/>
              <a:buNone/>
            </a:pPr>
            <a:r>
              <a:rPr lang="en" sz="1100">
                <a:highlight>
                  <a:srgbClr val="CFE2F3"/>
                </a:highlight>
              </a:rPr>
              <a:t>And this summer we did research in the Liao lab trying to determine how shot proteins affect neuron morphology.</a:t>
            </a:r>
            <a:endParaRPr sz="1100">
              <a:highlight>
                <a:srgbClr val="CFE2F3"/>
              </a:highlight>
            </a:endParaRPr>
          </a:p>
          <a:p>
            <a:pPr indent="0" lvl="0" marL="0" rtl="0" algn="l">
              <a:lnSpc>
                <a:spcPct val="115000"/>
              </a:lnSpc>
              <a:spcBef>
                <a:spcPts val="0"/>
              </a:spcBef>
              <a:spcAft>
                <a:spcPts val="0"/>
              </a:spcAft>
              <a:buSzPts val="1400"/>
              <a:buNone/>
            </a:pPr>
            <a:r>
              <a:t/>
            </a:r>
            <a:endParaRPr sz="1100">
              <a:highlight>
                <a:srgbClr val="CFE2F3"/>
              </a:highlight>
            </a:endParaRPr>
          </a:p>
          <a:p>
            <a:pPr indent="0" lvl="0" marL="0" rtl="0" algn="l">
              <a:lnSpc>
                <a:spcPct val="115000"/>
              </a:lnSpc>
              <a:spcBef>
                <a:spcPts val="0"/>
              </a:spcBef>
              <a:spcAft>
                <a:spcPts val="0"/>
              </a:spcAft>
              <a:buClr>
                <a:schemeClr val="dk1"/>
              </a:buClr>
              <a:buSzPts val="1100"/>
              <a:buFont typeface="Arial"/>
              <a:buNone/>
            </a:pPr>
            <a:r>
              <a:t/>
            </a:r>
            <a:endParaRPr sz="1100">
              <a:highlight>
                <a:srgbClr val="CFE2F3"/>
              </a:highligh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5727ddaf9_0_1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3f5727ddaf9_0_1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FENNELL</a:t>
            </a:r>
            <a:br>
              <a:rPr lang="en" sz="1100">
                <a:highlight>
                  <a:srgbClr val="9FC5E8"/>
                </a:highlight>
              </a:rPr>
            </a:br>
            <a:br>
              <a:rPr lang="en" sz="1100">
                <a:highlight>
                  <a:srgbClr val="9FC5E8"/>
                </a:highlight>
              </a:rPr>
            </a:br>
            <a:r>
              <a:rPr lang="en" sz="1100">
                <a:highlight>
                  <a:srgbClr val="9FC5E8"/>
                </a:highlight>
              </a:rPr>
              <a:t>So when the larvae is under the microscope, the green fluorescence proteins tag the microtubules, offering us direct view of their sensory neurons. Our microscope works by recording at </a:t>
            </a:r>
            <a:r>
              <a:rPr lang="en" sz="1100">
                <a:highlight>
                  <a:srgbClr val="9FC5E8"/>
                </a:highlight>
              </a:rPr>
              <a:t>different</a:t>
            </a:r>
            <a:r>
              <a:rPr lang="en" sz="1100">
                <a:highlight>
                  <a:srgbClr val="9FC5E8"/>
                </a:highlight>
              </a:rPr>
              <a:t> z-depths, which creates this array of ultra-thin “z-stacks”. </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Then on MatLab we used maximum projection to condense this 3D array of z-stacks onto a 2D plane. Next, we stitch the images together using cross-correlation to </a:t>
            </a:r>
            <a:r>
              <a:rPr lang="en" sz="1100">
                <a:highlight>
                  <a:srgbClr val="9FC5E8"/>
                </a:highlight>
              </a:rPr>
              <a:t>stabilize</a:t>
            </a:r>
            <a:r>
              <a:rPr lang="en" sz="1100">
                <a:highlight>
                  <a:srgbClr val="9FC5E8"/>
                </a:highlight>
              </a:rPr>
              <a:t> against the natural movement of larvae while under sedation.</a:t>
            </a:r>
            <a:endParaRPr sz="1100">
              <a:highlight>
                <a:srgbClr val="9FC5E8"/>
              </a:highlight>
            </a:endParaRPr>
          </a:p>
          <a:p>
            <a:pPr indent="0" lvl="0" marL="0" rtl="0" algn="l">
              <a:lnSpc>
                <a:spcPct val="115000"/>
              </a:lnSpc>
              <a:spcBef>
                <a:spcPts val="1200"/>
              </a:spcBef>
              <a:spcAft>
                <a:spcPts val="0"/>
              </a:spcAft>
              <a:buSzPts val="1400"/>
              <a:buNone/>
            </a:pPr>
            <a:r>
              <a:t/>
            </a:r>
            <a:endParaRPr sz="1100">
              <a:highlight>
                <a:srgbClr val="9FC5E8"/>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3cb5e4ad7_0_1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f3cb5e4ad7_0_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Emme:  </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To process the images and prepare them for analysis, we have to go through a few steps.</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The first is to apply gaussian filtering to each neuron image using code in matlab. Gaussian filtering is actually commonly used in image processing and for things like noise reduction. What it does it blurs an image by replacing each pixel with a weighted average of its neighbors, where nearby pixels count more and farther pixels count less. A small </a:t>
            </a:r>
            <a:r>
              <a:rPr lang="en" sz="1100">
                <a:highlight>
                  <a:srgbClr val="9FC5E8"/>
                </a:highlight>
              </a:rPr>
              <a:t>kernel</a:t>
            </a:r>
            <a:r>
              <a:rPr lang="en" sz="1100">
                <a:highlight>
                  <a:srgbClr val="9FC5E8"/>
                </a:highlight>
              </a:rPr>
              <a:t> size means a subtle blur, and a large </a:t>
            </a:r>
            <a:r>
              <a:rPr lang="en" sz="1100">
                <a:highlight>
                  <a:srgbClr val="9FC5E8"/>
                </a:highlight>
              </a:rPr>
              <a:t>kernel</a:t>
            </a:r>
            <a:r>
              <a:rPr lang="en" sz="1100">
                <a:highlight>
                  <a:srgbClr val="9FC5E8"/>
                </a:highlight>
              </a:rPr>
              <a:t> size means a heave blur. The image on the top left is a slight blur and represents the background trend and fine detail of the neuron. The middle image is a heavy blur and represents the slow changing background trend. We subtract the heavily blurred image from the lightly blurred one pixel by pixel so that the background trend is cancelled out and all that is left is the fine detail of the branch structure.</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We need this filtering to calculate things like mesh size, total branch length, and the neuron density map.</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The second piece of processing we have to do is to precisely trace each neuron we image on a software called Napari, which allows us to calculate things like the leaf number, branch order, branch length, and intensity of the actin and microtubule so that we can compare the differences between our control and modified groups further.</a:t>
            </a:r>
            <a:endParaRPr sz="1100">
              <a:highlight>
                <a:srgbClr val="9FC5E8"/>
              </a:highlight>
            </a:endParaRPr>
          </a:p>
          <a:p>
            <a:pPr indent="0" lvl="0" marL="0" rtl="0" algn="l">
              <a:lnSpc>
                <a:spcPct val="115000"/>
              </a:lnSpc>
              <a:spcBef>
                <a:spcPts val="1200"/>
              </a:spcBef>
              <a:spcAft>
                <a:spcPts val="0"/>
              </a:spcAft>
              <a:buSzPts val="1400"/>
              <a:buNone/>
            </a:pPr>
            <a:r>
              <a:t/>
            </a:r>
            <a:endParaRPr sz="1100">
              <a:highlight>
                <a:srgbClr val="9FC5E8"/>
              </a:highlight>
            </a:endParaRPr>
          </a:p>
          <a:p>
            <a:pPr indent="0" lvl="0" marL="0" rtl="0" algn="l">
              <a:lnSpc>
                <a:spcPct val="115000"/>
              </a:lnSpc>
              <a:spcBef>
                <a:spcPts val="1200"/>
              </a:spcBef>
              <a:spcAft>
                <a:spcPts val="0"/>
              </a:spcAft>
              <a:buSzPts val="1400"/>
              <a:buNone/>
            </a:pPr>
            <a:r>
              <a:t/>
            </a:r>
            <a:endParaRPr sz="1100">
              <a:highlight>
                <a:srgbClr val="9FC5E8"/>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5727ddaf9_0_1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3f5727ddaf9_0_1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FENNELL</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After processing the image, there are </a:t>
            </a:r>
            <a:r>
              <a:rPr lang="en" sz="1100">
                <a:highlight>
                  <a:srgbClr val="9FC5E8"/>
                </a:highlight>
              </a:rPr>
              <a:t>several ways we can analyze the image. We specifically chose to analyze the total branch length and calculate the mesh size.</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 Mesh size basically describes the distribution and occupancy of a neuron. </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A lower mesh size would mean that the dendrites are tightly compact, and thus perceive stimuli better</a:t>
            </a:r>
            <a:br>
              <a:rPr lang="en" sz="1100">
                <a:highlight>
                  <a:srgbClr val="9FC5E8"/>
                </a:highlight>
              </a:rPr>
            </a:br>
            <a:r>
              <a:rPr lang="en" sz="1100">
                <a:highlight>
                  <a:srgbClr val="9FC5E8"/>
                </a:highlight>
              </a:rPr>
              <a:t>A higher mesh size would mean the dendrites are more spread out, and thus are worse at perceiving stimuli </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So with a processed image, we binarize it into 0’s (which represents the background) and 1’s (which represents a branch), and then skeletonize it into one-pixel width branches – an example of a skeletonized neuron is over here on the right</a:t>
            </a:r>
            <a:endParaRPr sz="1100">
              <a:highlight>
                <a:srgbClr val="9FC5E8"/>
              </a:highlight>
            </a:endParaRPr>
          </a:p>
          <a:p>
            <a:pPr indent="0" lvl="0" marL="0" rtl="0" algn="l">
              <a:lnSpc>
                <a:spcPct val="115000"/>
              </a:lnSpc>
              <a:spcBef>
                <a:spcPts val="1200"/>
              </a:spcBef>
              <a:spcAft>
                <a:spcPts val="0"/>
              </a:spcAft>
              <a:buSzPts val="1400"/>
              <a:buNone/>
            </a:pPr>
            <a:r>
              <a:t/>
            </a:r>
            <a:endParaRPr sz="1100">
              <a:highlight>
                <a:srgbClr val="9FC5E8"/>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f5d7afbf86_2_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3f5d7afbf86_2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Emme:</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So we took 6 neuron images - 3 for a control group and 3 for a reduced shot group, and calculated both their mesh sizes and total branch lengths. We compiled our data and did two t-Tests to ensure that there is statistical difference between the two variables of comparison. We found that the neurons of Shot-knockdown flies have a higher mesh size than the wild type controls but a very similar total branch length .</a:t>
            </a:r>
            <a:endParaRPr sz="1100">
              <a:highlight>
                <a:srgbClr val="9FC5E8"/>
              </a:highlight>
            </a:endParaRPr>
          </a:p>
          <a:p>
            <a:pPr indent="0" lvl="0" marL="0" rtl="0" algn="l">
              <a:lnSpc>
                <a:spcPct val="115000"/>
              </a:lnSpc>
              <a:spcBef>
                <a:spcPts val="1200"/>
              </a:spcBef>
              <a:spcAft>
                <a:spcPts val="0"/>
              </a:spcAft>
              <a:buNone/>
            </a:pPr>
            <a:r>
              <a:t/>
            </a:r>
            <a:endParaRPr sz="1100">
              <a:highlight>
                <a:srgbClr val="9FC5E8"/>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5d7afbf86_2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3f5d7afbf86_2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Emme:</a:t>
            </a:r>
            <a:endParaRPr sz="1100">
              <a:highlight>
                <a:srgbClr val="9FC5E8"/>
              </a:highlight>
            </a:endParaRPr>
          </a:p>
          <a:p>
            <a:pPr indent="-298450" lvl="0" marL="457200" rtl="0" algn="l">
              <a:lnSpc>
                <a:spcPct val="115000"/>
              </a:lnSpc>
              <a:spcBef>
                <a:spcPts val="1200"/>
              </a:spcBef>
              <a:spcAft>
                <a:spcPts val="0"/>
              </a:spcAft>
              <a:buSzPts val="1100"/>
              <a:buChar char="-"/>
            </a:pPr>
            <a:r>
              <a:rPr lang="en" sz="1100">
                <a:highlight>
                  <a:srgbClr val="9FC5E8"/>
                </a:highlight>
              </a:rPr>
              <a:t>Here are two images of the neurons that we worked with, and you can see the difference in how the dendrites cover the space. The neuron on the right seems to be more densely packed with dendrites, and the neuron on the left is a little more sparse.</a:t>
            </a:r>
            <a:endParaRPr sz="1100">
              <a:highlight>
                <a:srgbClr val="9FC5E8"/>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5727ddaf9_0_1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3f5727ddaf9_0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Fennell</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Based on the results, we concluded that the Shot RNAi neurons cover larvae surface more sparsely than control neurons while </a:t>
            </a:r>
            <a:r>
              <a:rPr lang="en" sz="1100">
                <a:highlight>
                  <a:srgbClr val="9FC5E8"/>
                </a:highlight>
              </a:rPr>
              <a:t>maintaining</a:t>
            </a:r>
            <a:r>
              <a:rPr lang="en" sz="1100">
                <a:highlight>
                  <a:srgbClr val="9FC5E8"/>
                </a:highlight>
              </a:rPr>
              <a:t> the same total branch length. This can lead to reduced capability to detect mechanical threat.</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Over our 6 weeks, we take away that the </a:t>
            </a:r>
            <a:r>
              <a:rPr lang="en" sz="1100">
                <a:highlight>
                  <a:srgbClr val="9FC5E8"/>
                </a:highlight>
              </a:rPr>
              <a:t>absence</a:t>
            </a:r>
            <a:r>
              <a:rPr lang="en" sz="1100">
                <a:highlight>
                  <a:srgbClr val="9FC5E8"/>
                </a:highlight>
              </a:rPr>
              <a:t> of shot hinders the nucleation of dendritic branches, verifying our hypothesis that Shot </a:t>
            </a:r>
            <a:r>
              <a:rPr i="1" lang="en" sz="1100">
                <a:highlight>
                  <a:srgbClr val="9FC5E8"/>
                </a:highlight>
              </a:rPr>
              <a:t>does</a:t>
            </a:r>
            <a:r>
              <a:rPr lang="en" sz="1100">
                <a:highlight>
                  <a:srgbClr val="9FC5E8"/>
                </a:highlight>
              </a:rPr>
              <a:t> enable neurocellular growth by crosslinking the actin mesh into place.</a:t>
            </a:r>
            <a:endParaRPr sz="1100">
              <a:highlight>
                <a:srgbClr val="9FC5E8"/>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5d7afbf86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3f5d7afbf86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Emme</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MARCM = Mosaic Analysis with a Repressible Cell Marker</a:t>
            </a:r>
            <a:endParaRPr sz="1100">
              <a:highlight>
                <a:srgbClr val="9FC5E8"/>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f3cb5e4ad7_0_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3f3cb5e4ad7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Grant #?</a:t>
            </a:r>
            <a:endParaRPr sz="1100">
              <a:highlight>
                <a:srgbClr val="9FC5E8"/>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f5727ddaf9_0_1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3f5727ddaf9_0_1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Grant #?</a:t>
            </a:r>
            <a:endParaRPr sz="1100">
              <a:highlight>
                <a:srgbClr val="9FC5E8"/>
              </a:highl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5d7afbf86_2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f5d7afbf86_2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3f5d7afbf86_2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3cb5e4ad7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3f3cb5e4ad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SzPts val="1400"/>
              <a:buNone/>
            </a:pPr>
            <a:r>
              <a:rPr lang="en" sz="1300">
                <a:highlight>
                  <a:srgbClr val="B6D7A8"/>
                </a:highlight>
              </a:rPr>
              <a:t>Emme</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SzPts val="1400"/>
              <a:buNone/>
            </a:pPr>
            <a:r>
              <a:rPr lang="en" sz="1300">
                <a:highlight>
                  <a:srgbClr val="B6D7A8"/>
                </a:highlight>
              </a:rPr>
              <a:t>Neurons are highly polarized cells with complex geometries. Their function relies on a tightly organized internal architecture, and this is supported by the cytoskeleton.</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SzPts val="1400"/>
              <a:buNone/>
            </a:pPr>
            <a:r>
              <a:rPr lang="en" sz="1300">
                <a:highlight>
                  <a:srgbClr val="B6D7A8"/>
                </a:highlight>
              </a:rPr>
              <a:t>The neuronal cytoskeleton is composed of microtubules and actin filaments. In the image to the left, microtubules are the rigid, tube like structures inside the neuron imaged in blue that offer the intracellular cargo transport and structural support. The actin is the dense mesh in red that generates local forces that are needed to shape dendritic branches. </a:t>
            </a:r>
            <a:r>
              <a:rPr lang="en" sz="1300">
                <a:highlight>
                  <a:srgbClr val="B6D7A8"/>
                </a:highlight>
              </a:rPr>
              <a:t>The branches you see are called dendrites, and they cover the mesh of the larvae surface, acting as actuators sensing mechanical pressure. </a:t>
            </a:r>
            <a:r>
              <a:rPr lang="en" sz="1300">
                <a:highlight>
                  <a:srgbClr val="B6D7A8"/>
                </a:highlight>
              </a:rPr>
              <a:t>The image on the right shows a neuron imaged in our lab that has red fluorescent marking on the actin mesh and green marking on the microtubules. </a:t>
            </a:r>
            <a:endParaRPr sz="1300">
              <a:highlight>
                <a:srgbClr val="B6D7A8"/>
              </a:highlight>
            </a:endParaRPr>
          </a:p>
          <a:p>
            <a:pPr indent="0" lvl="0" marL="0" rtl="0" algn="l">
              <a:lnSpc>
                <a:spcPct val="115000"/>
              </a:lnSpc>
              <a:spcBef>
                <a:spcPts val="0"/>
              </a:spcBef>
              <a:spcAft>
                <a:spcPts val="0"/>
              </a:spcAft>
              <a:buSzPts val="1400"/>
              <a:buNone/>
            </a:pPr>
            <a:r>
              <a:rPr lang="en" sz="1300">
                <a:highlight>
                  <a:srgbClr val="B6D7A8"/>
                </a:highlight>
              </a:rPr>
              <a:t>For a neuron to function properly and extend and maintain axons and dendrites over long distances, there must be tight coordination between the microtubules and actin filament.</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Clr>
                <a:schemeClr val="dk1"/>
              </a:buClr>
              <a:buSzPts val="1400"/>
              <a:buFont typeface="Arial"/>
              <a:buNone/>
            </a:pPr>
            <a:r>
              <a:rPr lang="en" sz="1300">
                <a:highlight>
                  <a:srgbClr val="B6D7A8"/>
                </a:highlight>
              </a:rPr>
              <a:t>The sensory neuron is a specialized nerve cell that detects external and internal stimuli. </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spcBef>
                <a:spcPts val="0"/>
              </a:spcBef>
              <a:spcAft>
                <a:spcPts val="0"/>
              </a:spcAft>
              <a:buNone/>
            </a:pPr>
            <a:r>
              <a:t/>
            </a:r>
            <a:endParaRPr sz="1300">
              <a:highlight>
                <a:srgbClr val="B6D7A8"/>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latin typeface="Urbanist"/>
                <a:ea typeface="Urbanist"/>
                <a:cs typeface="Urbanist"/>
                <a:sym typeface="Urbanist"/>
              </a:rPr>
              <a:t>FENNELL</a:t>
            </a:r>
            <a:endParaRPr sz="1300">
              <a:latin typeface="Urbanist"/>
              <a:ea typeface="Urbanist"/>
              <a:cs typeface="Urbanist"/>
              <a:sym typeface="Urbanist"/>
            </a:endParaRPr>
          </a:p>
          <a:p>
            <a:pPr indent="0" lvl="0" marL="0" rtl="0" algn="l">
              <a:lnSpc>
                <a:spcPct val="115000"/>
              </a:lnSpc>
              <a:spcBef>
                <a:spcPts val="0"/>
              </a:spcBef>
              <a:spcAft>
                <a:spcPts val="0"/>
              </a:spcAft>
              <a:buNone/>
            </a:pPr>
            <a:r>
              <a:rPr lang="en" sz="1300">
                <a:latin typeface="Urbanist"/>
                <a:ea typeface="Urbanist"/>
                <a:cs typeface="Urbanist"/>
                <a:sym typeface="Urbanist"/>
              </a:rPr>
              <a:t>For more context, geriatric populations are heavily impacted by the loss of these microtubules over time. This is important because this structural deficit corresponds with Alzheimer’s Disease and other NDDs. What we want to do is understand how this breakdown occurs and map the altered neuron morphology with their functional impairment.  </a:t>
            </a:r>
            <a:endParaRPr sz="1300">
              <a:latin typeface="Urbanist"/>
              <a:ea typeface="Urbanist"/>
              <a:cs typeface="Urbanist"/>
              <a:sym typeface="Urbanist"/>
            </a:endParaRPr>
          </a:p>
          <a:p>
            <a:pPr indent="0" lvl="0" marL="0" rtl="0" algn="l">
              <a:lnSpc>
                <a:spcPct val="115000"/>
              </a:lnSpc>
              <a:spcBef>
                <a:spcPts val="0"/>
              </a:spcBef>
              <a:spcAft>
                <a:spcPts val="0"/>
              </a:spcAft>
              <a:buNone/>
            </a:pPr>
            <a:r>
              <a:t/>
            </a:r>
            <a:endParaRPr sz="100">
              <a:highlight>
                <a:srgbClr val="B6D7A8"/>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5727ddaf9_0_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3f5727ddaf9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 sz="1300">
                <a:highlight>
                  <a:srgbClr val="B6D7A8"/>
                </a:highlight>
              </a:rPr>
              <a:t>FENNELL</a:t>
            </a:r>
            <a:endParaRPr b="1" sz="1300">
              <a:highlight>
                <a:srgbClr val="B6D7A8"/>
              </a:highlight>
            </a:endParaRPr>
          </a:p>
          <a:p>
            <a:pPr indent="0" lvl="0" marL="0" rtl="0" algn="l">
              <a:lnSpc>
                <a:spcPct val="115000"/>
              </a:lnSpc>
              <a:spcBef>
                <a:spcPts val="0"/>
              </a:spcBef>
              <a:spcAft>
                <a:spcPts val="0"/>
              </a:spcAft>
              <a:buSzPts val="1400"/>
              <a:buNone/>
            </a:pPr>
            <a:r>
              <a:t/>
            </a:r>
            <a:endParaRPr b="1" sz="1300">
              <a:highlight>
                <a:srgbClr val="B6D7A8"/>
              </a:highlight>
            </a:endParaRPr>
          </a:p>
          <a:p>
            <a:pPr indent="0" lvl="0" marL="0" rtl="0" algn="l">
              <a:lnSpc>
                <a:spcPct val="115000"/>
              </a:lnSpc>
              <a:spcBef>
                <a:spcPts val="0"/>
              </a:spcBef>
              <a:spcAft>
                <a:spcPts val="0"/>
              </a:spcAft>
              <a:buSzPts val="1400"/>
              <a:buNone/>
            </a:pPr>
            <a:r>
              <a:rPr lang="en" sz="1300">
                <a:highlight>
                  <a:srgbClr val="B6D7A8"/>
                </a:highlight>
              </a:rPr>
              <a:t>Ok, so let’s talk about this coordination going on. The coordination of microtubules and actin filament is based on several different mechanisms, and the one we </a:t>
            </a:r>
            <a:r>
              <a:rPr lang="en" sz="1300">
                <a:highlight>
                  <a:srgbClr val="B6D7A8"/>
                </a:highlight>
              </a:rPr>
              <a:t>focused on was</a:t>
            </a:r>
            <a:r>
              <a:rPr lang="en" sz="1300">
                <a:highlight>
                  <a:srgbClr val="B6D7A8"/>
                </a:highlight>
              </a:rPr>
              <a:t> cross-linker proteins. These are </a:t>
            </a:r>
            <a:r>
              <a:rPr lang="en" sz="1300">
                <a:highlight>
                  <a:srgbClr val="B6D7A8"/>
                </a:highlight>
              </a:rPr>
              <a:t>biological</a:t>
            </a:r>
            <a:r>
              <a:rPr lang="en" sz="1300">
                <a:highlight>
                  <a:srgbClr val="B6D7A8"/>
                </a:highlight>
              </a:rPr>
              <a:t> molecules that mediate physical binding between polymer chains using these strong covalent bonds. This offers structural stability and contributes to neuron growth and remodeling.</a:t>
            </a:r>
            <a:endParaRPr sz="1300">
              <a:highlight>
                <a:srgbClr val="B6D7A8"/>
              </a:highlight>
            </a:endParaRPr>
          </a:p>
          <a:p>
            <a:pPr indent="0" lvl="0" marL="0" rtl="0" algn="l">
              <a:lnSpc>
                <a:spcPct val="115000"/>
              </a:lnSpc>
              <a:spcBef>
                <a:spcPts val="0"/>
              </a:spcBef>
              <a:spcAft>
                <a:spcPts val="0"/>
              </a:spcAft>
              <a:buSzPts val="1400"/>
              <a:buNone/>
            </a:pPr>
            <a:r>
              <a:t/>
            </a:r>
            <a:endParaRPr sz="1300">
              <a:highlight>
                <a:srgbClr val="B6D7A8"/>
              </a:highlight>
            </a:endParaRPr>
          </a:p>
          <a:p>
            <a:pPr indent="0" lvl="0" marL="0" rtl="0" algn="l">
              <a:lnSpc>
                <a:spcPct val="115000"/>
              </a:lnSpc>
              <a:spcBef>
                <a:spcPts val="0"/>
              </a:spcBef>
              <a:spcAft>
                <a:spcPts val="0"/>
              </a:spcAft>
              <a:buNone/>
            </a:pPr>
            <a:r>
              <a:rPr b="1" lang="en" sz="1300">
                <a:highlight>
                  <a:srgbClr val="B6D7A8"/>
                </a:highlight>
                <a:extLst>
                  <a:ext uri="http://customooxmlschemas.google.com/">
                    <go:slidesCustomData xmlns:go="http://customooxmlschemas.google.com/" textRoundtripDataId="12"/>
                  </a:ext>
                </a:extLst>
              </a:rPr>
              <a:t>Disruption </a:t>
            </a:r>
            <a:r>
              <a:rPr lang="en" sz="1300">
                <a:highlight>
                  <a:srgbClr val="B6D7A8"/>
                </a:highlight>
                <a:extLst>
                  <a:ext uri="http://customooxmlschemas.google.com/">
                    <go:slidesCustomData xmlns:go="http://customooxmlschemas.google.com/" textRoundtripDataId="13"/>
                  </a:ext>
                </a:extLst>
              </a:rPr>
              <a:t>of this integral coordination is implicated in neurodegenerative disease, where a destabilized cytoskeleton —&gt; axonal and dendritic degeneration</a:t>
            </a:r>
            <a:r>
              <a:rPr lang="en" sz="1300">
                <a:highlight>
                  <a:srgbClr val="B6D7A8"/>
                </a:highlight>
              </a:rPr>
              <a:t> and a loss of intracellular transport</a:t>
            </a:r>
            <a:endParaRPr sz="1300">
              <a:highlight>
                <a:srgbClr val="B6D7A8"/>
              </a:highlight>
            </a:endParaRPr>
          </a:p>
          <a:p>
            <a:pPr indent="0" lvl="0" marL="0" rtl="0" algn="l">
              <a:lnSpc>
                <a:spcPct val="115000"/>
              </a:lnSpc>
              <a:spcBef>
                <a:spcPts val="0"/>
              </a:spcBef>
              <a:spcAft>
                <a:spcPts val="0"/>
              </a:spcAft>
              <a:buNone/>
            </a:pPr>
            <a:r>
              <a:t/>
            </a:r>
            <a:endParaRPr sz="1300">
              <a:highlight>
                <a:srgbClr val="B6D7A8"/>
              </a:highlight>
            </a:endParaRPr>
          </a:p>
          <a:p>
            <a:pPr indent="0" lvl="0" marL="0" rtl="0" algn="l">
              <a:lnSpc>
                <a:spcPct val="115000"/>
              </a:lnSpc>
              <a:spcBef>
                <a:spcPts val="0"/>
              </a:spcBef>
              <a:spcAft>
                <a:spcPts val="0"/>
              </a:spcAft>
              <a:buNone/>
            </a:pPr>
            <a:r>
              <a:rPr b="1" lang="en" sz="1300">
                <a:highlight>
                  <a:srgbClr val="B6D7A8"/>
                </a:highlight>
              </a:rPr>
              <a:t>Importantly, there are gaps of knowledge </a:t>
            </a:r>
            <a:r>
              <a:rPr b="1" lang="en" sz="1300">
                <a:highlight>
                  <a:srgbClr val="B6D7A8"/>
                </a:highlight>
              </a:rPr>
              <a:t>regarding</a:t>
            </a:r>
            <a:r>
              <a:rPr b="1" lang="en" sz="1300">
                <a:highlight>
                  <a:srgbClr val="B6D7A8"/>
                </a:highlight>
              </a:rPr>
              <a:t> these cross-linker proteins that we strive to fill, such as the exact proteins performing the roles and how the loss of mechanical connection </a:t>
            </a:r>
            <a:r>
              <a:rPr b="1" lang="en" sz="1300">
                <a:highlight>
                  <a:srgbClr val="B6D7A8"/>
                </a:highlight>
              </a:rPr>
              <a:t>effects</a:t>
            </a:r>
            <a:r>
              <a:rPr b="1" lang="en" sz="1300">
                <a:highlight>
                  <a:srgbClr val="B6D7A8"/>
                </a:highlight>
              </a:rPr>
              <a:t> neuron structure.</a:t>
            </a:r>
            <a:endParaRPr sz="1300">
              <a:highlight>
                <a:srgbClr val="B6D7A8"/>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3cb5e4ad7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f3cb5e4ad7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B6D7A8"/>
                </a:highlight>
              </a:rPr>
              <a:t>Emme	 adapted from</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Our research in particular is focused on the cross linker protein Short Stop, which we refer to as Shot.</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We are interested in how Shot mediates the physical binding of microtubules and actin. The image on the right is a simple depiction of what that cross linking looks like. </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 Our experiments entailed reducing the amount of shot proteins in neurons and comparing the images and analysis of these neurons to control neurons to see how neuronal shape has been impacted.</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just">
              <a:spcBef>
                <a:spcPts val="0"/>
              </a:spcBef>
              <a:spcAft>
                <a:spcPts val="0"/>
              </a:spcAft>
              <a:buNone/>
            </a:pPr>
            <a:r>
              <a:rPr b="1" lang="en">
                <a:latin typeface="Urbanist"/>
                <a:ea typeface="Urbanist"/>
                <a:cs typeface="Urbanist"/>
                <a:sym typeface="Urbanist"/>
              </a:rPr>
              <a:t>The</a:t>
            </a:r>
            <a:r>
              <a:rPr b="1" lang="en">
                <a:latin typeface="Urbanist"/>
                <a:ea typeface="Urbanist"/>
                <a:cs typeface="Urbanist"/>
                <a:sym typeface="Urbanist"/>
              </a:rPr>
              <a:t> hypothesis that we are testing is that</a:t>
            </a:r>
            <a:r>
              <a:rPr lang="en">
                <a:latin typeface="Urbanist"/>
                <a:ea typeface="Urbanist"/>
                <a:cs typeface="Urbanist"/>
                <a:sym typeface="Urbanist"/>
              </a:rPr>
              <a:t> Shot helps anchor the actin mesh in place, enabling new dendrites to branch.</a:t>
            </a:r>
            <a:endParaRPr>
              <a:latin typeface="Urbanist"/>
              <a:ea typeface="Urbanist"/>
              <a:cs typeface="Urbanist"/>
              <a:sym typeface="Urbanist"/>
            </a:endParaRPr>
          </a:p>
          <a:p>
            <a:pPr indent="0" lvl="0" marL="0" rtl="0" algn="just">
              <a:spcBef>
                <a:spcPts val="0"/>
              </a:spcBef>
              <a:spcAft>
                <a:spcPts val="0"/>
              </a:spcAft>
              <a:buNone/>
            </a:pPr>
            <a:r>
              <a:t/>
            </a:r>
            <a:endParaRPr>
              <a:latin typeface="Urbanist"/>
              <a:ea typeface="Urbanist"/>
              <a:cs typeface="Urbanist"/>
              <a:sym typeface="Urbanist"/>
            </a:endParaRPr>
          </a:p>
          <a:p>
            <a:pPr indent="0" lvl="0" marL="0" rtl="0" algn="just">
              <a:spcBef>
                <a:spcPts val="0"/>
              </a:spcBef>
              <a:spcAft>
                <a:spcPts val="0"/>
              </a:spcAft>
              <a:buNone/>
            </a:pPr>
            <a:r>
              <a:rPr lang="en">
                <a:latin typeface="Urbanist"/>
                <a:ea typeface="Urbanist"/>
                <a:cs typeface="Urbanist"/>
                <a:sym typeface="Urbanist"/>
              </a:rPr>
              <a:t>We are trying to clarify how loss of cytoskeletal cross-linkers drives neuronal structural breakdown.</a:t>
            </a:r>
            <a:endParaRPr>
              <a:latin typeface="Urbanist"/>
              <a:ea typeface="Urbanist"/>
              <a:cs typeface="Urbanist"/>
              <a:sym typeface="Urbanist"/>
            </a:endParaRPr>
          </a:p>
          <a:p>
            <a:pPr indent="0" lvl="0" marL="0" rtl="0" algn="just">
              <a:spcBef>
                <a:spcPts val="0"/>
              </a:spcBef>
              <a:spcAft>
                <a:spcPts val="0"/>
              </a:spcAft>
              <a:buNone/>
            </a:pPr>
            <a:r>
              <a:t/>
            </a:r>
            <a:endParaRPr>
              <a:latin typeface="Urbanist"/>
              <a:ea typeface="Urbanist"/>
              <a:cs typeface="Urbanist"/>
              <a:sym typeface="Urbanist"/>
            </a:endParaRPr>
          </a:p>
          <a:p>
            <a:pPr indent="0" lvl="0" marL="0" rtl="0" algn="just">
              <a:spcBef>
                <a:spcPts val="0"/>
              </a:spcBef>
              <a:spcAft>
                <a:spcPts val="0"/>
              </a:spcAft>
              <a:buNone/>
            </a:pPr>
            <a:r>
              <a:t/>
            </a:r>
            <a:endParaRPr>
              <a:latin typeface="Urbanist"/>
              <a:ea typeface="Urbanist"/>
              <a:cs typeface="Urbanist"/>
              <a:sym typeface="Urbanist"/>
            </a:endParaRPr>
          </a:p>
          <a:p>
            <a:pPr indent="0" lvl="0" marL="0" rtl="0" algn="just">
              <a:spcBef>
                <a:spcPts val="0"/>
              </a:spcBef>
              <a:spcAft>
                <a:spcPts val="0"/>
              </a:spcAft>
              <a:buNone/>
            </a:pPr>
            <a:r>
              <a:t/>
            </a:r>
            <a:endParaRPr>
              <a:latin typeface="Urbanist"/>
              <a:ea typeface="Urbanist"/>
              <a:cs typeface="Urbanist"/>
              <a:sym typeface="Urbanist"/>
            </a:endParaRPr>
          </a:p>
          <a:p>
            <a:pPr indent="0" lvl="0" marL="0" rtl="0" algn="l">
              <a:lnSpc>
                <a:spcPct val="115000"/>
              </a:lnSpc>
              <a:spcBef>
                <a:spcPts val="0"/>
              </a:spcBef>
              <a:spcAft>
                <a:spcPts val="0"/>
              </a:spcAft>
              <a:buClr>
                <a:schemeClr val="dk1"/>
              </a:buClr>
              <a:buSzPts val="1400"/>
              <a:buFont typeface="Arial"/>
              <a:buNone/>
            </a:pPr>
            <a:r>
              <a:rPr lang="en" sz="1100">
                <a:highlight>
                  <a:srgbClr val="B6D7A8"/>
                </a:highlight>
              </a:rPr>
              <a:t>Our theory is that a loss of cytoskeletal crosslinking drives structural breakdown, which could look like a neuron having fewer dendrites covering its surface, for example. This is important because it is the kind of breakdown often seen in neurodegenerative diseases.</a:t>
            </a:r>
            <a:endParaRPr sz="1100">
              <a:highlight>
                <a:srgbClr val="B6D7A8"/>
              </a:highlight>
            </a:endParaRPr>
          </a:p>
          <a:p>
            <a:pPr indent="0" lvl="0" marL="0" rtl="0" algn="just">
              <a:spcBef>
                <a:spcPts val="0"/>
              </a:spcBef>
              <a:spcAft>
                <a:spcPts val="0"/>
              </a:spcAft>
              <a:buNone/>
            </a:pPr>
            <a:r>
              <a:t/>
            </a:r>
            <a:endParaRPr>
              <a:latin typeface="Urbanist"/>
              <a:ea typeface="Urbanist"/>
              <a:cs typeface="Urbanist"/>
              <a:sym typeface="Urbani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d7afbf86_2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3f5d7afbf86_2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1100">
                <a:highlight>
                  <a:srgbClr val="B6D7A8"/>
                </a:highlight>
              </a:rPr>
              <a:t>FENNELL</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Class IV dendritic arborization</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“Based on our research objective, we were drawn to select the Drosophila melanogaster as our study model.</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We selected this organism model for multiple reasons. First off, their low redundancy of only 4 chromosomes gives us an easy template to manage using balancers. Also, 75% of human diseases are conserved, allowing us to draw larger connections to human neurons. Other than that, they have a fast reproduction/life cycle, visible phenotypic markers, and they are feasible to maintain.</a:t>
            </a:r>
            <a:endParaRPr sz="1100">
              <a:highlight>
                <a:srgbClr val="B6D7A8"/>
              </a:highlight>
            </a:endParaRPr>
          </a:p>
          <a:p>
            <a:pPr indent="0" lvl="0" marL="0" rtl="0" algn="l">
              <a:lnSpc>
                <a:spcPct val="115000"/>
              </a:lnSpc>
              <a:spcBef>
                <a:spcPts val="0"/>
              </a:spcBef>
              <a:spcAft>
                <a:spcPts val="0"/>
              </a:spcAft>
              <a:buSzPts val="1400"/>
              <a:buNone/>
            </a:pPr>
            <a:r>
              <a:t/>
            </a:r>
            <a:endParaRPr sz="1100">
              <a:highlight>
                <a:srgbClr val="B6D7A8"/>
              </a:highlight>
            </a:endParaRPr>
          </a:p>
          <a:p>
            <a:pPr indent="0" lvl="0" marL="0" rtl="0" algn="l">
              <a:lnSpc>
                <a:spcPct val="115000"/>
              </a:lnSpc>
              <a:spcBef>
                <a:spcPts val="0"/>
              </a:spcBef>
              <a:spcAft>
                <a:spcPts val="0"/>
              </a:spcAft>
              <a:buSzPts val="1400"/>
              <a:buNone/>
            </a:pPr>
            <a:r>
              <a:rPr lang="en" sz="1100">
                <a:highlight>
                  <a:srgbClr val="B6D7A8"/>
                </a:highlight>
              </a:rPr>
              <a:t>In particular, we are going to study their class 4 sensory neurons, which usefully are flat and peripheral.</a:t>
            </a:r>
            <a:endParaRPr sz="1100">
              <a:highlight>
                <a:srgbClr val="B6D7A8"/>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5d7afbf86_2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3f5d7afbf86_2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100">
                <a:highlight>
                  <a:srgbClr val="9FC5E8"/>
                </a:highlight>
              </a:rPr>
              <a:t>EMME</a:t>
            </a:r>
            <a:endParaRPr sz="1100">
              <a:highlight>
                <a:srgbClr val="9FC5E8"/>
              </a:highlight>
            </a:endParaRPr>
          </a:p>
          <a:p>
            <a:pPr indent="0" lvl="0" marL="0" rtl="0" algn="l">
              <a:lnSpc>
                <a:spcPct val="100000"/>
              </a:lnSpc>
              <a:spcBef>
                <a:spcPts val="0"/>
              </a:spcBef>
              <a:spcAft>
                <a:spcPts val="0"/>
              </a:spcAft>
              <a:buNone/>
            </a:pPr>
            <a:r>
              <a:rPr lang="en" sz="1100">
                <a:highlight>
                  <a:srgbClr val="9FC5E8"/>
                </a:highlight>
              </a:rPr>
              <a:t> Amount not quantified yet</a:t>
            </a:r>
            <a:endParaRPr sz="1100">
              <a:highlight>
                <a:srgbClr val="9FC5E8"/>
              </a:highlight>
            </a:endParaRPr>
          </a:p>
          <a:p>
            <a:pPr indent="0" lvl="0" marL="0" rtl="0" algn="l">
              <a:lnSpc>
                <a:spcPct val="100000"/>
              </a:lnSpc>
              <a:spcBef>
                <a:spcPts val="0"/>
              </a:spcBef>
              <a:spcAft>
                <a:spcPts val="0"/>
              </a:spcAft>
              <a:buNone/>
            </a:pPr>
            <a:r>
              <a:t/>
            </a:r>
            <a:endParaRPr sz="1100">
              <a:highlight>
                <a:srgbClr val="9FC5E8"/>
              </a:highlight>
            </a:endParaRPr>
          </a:p>
          <a:p>
            <a:pPr indent="0" lvl="0" marL="0" rtl="0" algn="l">
              <a:lnSpc>
                <a:spcPct val="100000"/>
              </a:lnSpc>
              <a:spcBef>
                <a:spcPts val="0"/>
              </a:spcBef>
              <a:spcAft>
                <a:spcPts val="0"/>
              </a:spcAft>
              <a:buNone/>
            </a:pPr>
            <a:r>
              <a:rPr lang="en" sz="1100">
                <a:highlight>
                  <a:srgbClr val="9FC5E8"/>
                </a:highlight>
              </a:rPr>
              <a:t>Specially engineered flues that lack shot, use public stock</a:t>
            </a:r>
            <a:br>
              <a:rPr lang="en" sz="1100">
                <a:highlight>
                  <a:srgbClr val="9FC5E8"/>
                </a:highlight>
              </a:rPr>
            </a:br>
            <a:br>
              <a:rPr lang="en" sz="1100">
                <a:highlight>
                  <a:srgbClr val="9FC5E8"/>
                </a:highlight>
              </a:rPr>
            </a:br>
            <a:r>
              <a:rPr lang="en" sz="1100">
                <a:highlight>
                  <a:srgbClr val="9FC5E8"/>
                </a:highlight>
              </a:rPr>
              <a:t>In order to investigate this coordination and reduce the amount of shot in a neuron, we used a process called RNA Interference, which lets us reduce the amount of Shot expression in the sensory neuron. This lets us compare neurons with normal Shot levels to neurons with reduced Shot, and see how that affects dendrite structure.</a:t>
            </a:r>
            <a:endParaRPr sz="1100">
              <a:highlight>
                <a:srgbClr val="9FC5E8"/>
              </a:highlight>
            </a:endParaRPr>
          </a:p>
          <a:p>
            <a:pPr indent="0" lvl="0" marL="0" rtl="0" algn="l">
              <a:lnSpc>
                <a:spcPct val="100000"/>
              </a:lnSpc>
              <a:spcBef>
                <a:spcPts val="0"/>
              </a:spcBef>
              <a:spcAft>
                <a:spcPts val="0"/>
              </a:spcAft>
              <a:buNone/>
            </a:pPr>
            <a:r>
              <a:t/>
            </a:r>
            <a:endParaRPr sz="1100">
              <a:highlight>
                <a:srgbClr val="9FC5E8"/>
              </a:highlight>
            </a:endParaRPr>
          </a:p>
          <a:p>
            <a:pPr indent="0" lvl="0" marL="0" rtl="0" algn="l">
              <a:lnSpc>
                <a:spcPct val="100000"/>
              </a:lnSpc>
              <a:spcBef>
                <a:spcPts val="0"/>
              </a:spcBef>
              <a:spcAft>
                <a:spcPts val="0"/>
              </a:spcAft>
              <a:buNone/>
            </a:pPr>
            <a:r>
              <a:t/>
            </a:r>
            <a:endParaRPr sz="1100">
              <a:highlight>
                <a:srgbClr val="9FC5E8"/>
              </a:highlight>
            </a:endParaRPr>
          </a:p>
          <a:p>
            <a:pPr indent="0" lvl="0" marL="0" rtl="0" algn="l">
              <a:lnSpc>
                <a:spcPct val="100000"/>
              </a:lnSpc>
              <a:spcBef>
                <a:spcPts val="0"/>
              </a:spcBef>
              <a:spcAft>
                <a:spcPts val="0"/>
              </a:spcAft>
              <a:buNone/>
            </a:pPr>
            <a:r>
              <a:t/>
            </a:r>
            <a:endParaRPr sz="1100">
              <a:highlight>
                <a:srgbClr val="9FC5E8"/>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914595b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3f5914595b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highlight>
                  <a:srgbClr val="9FC5E8"/>
                </a:highlight>
              </a:rPr>
              <a:t>FENNELL</a:t>
            </a:r>
            <a:endParaRPr sz="1100">
              <a:highlight>
                <a:srgbClr val="9FC5E8"/>
              </a:highlight>
            </a:endParaRPr>
          </a:p>
          <a:p>
            <a:pPr indent="0" lvl="0" marL="0" rtl="0" algn="l">
              <a:lnSpc>
                <a:spcPct val="115000"/>
              </a:lnSpc>
              <a:spcBef>
                <a:spcPts val="1200"/>
              </a:spcBef>
              <a:spcAft>
                <a:spcPts val="0"/>
              </a:spcAft>
              <a:buSzPts val="1400"/>
              <a:buNone/>
            </a:pPr>
            <a:r>
              <a:rPr lang="en" sz="1100">
                <a:highlight>
                  <a:srgbClr val="9FC5E8"/>
                </a:highlight>
              </a:rPr>
              <a:t>25 deg C, 60% humidity + day/night cycle stimulated</a:t>
            </a:r>
            <a:br>
              <a:rPr lang="en" sz="1100">
                <a:highlight>
                  <a:srgbClr val="9FC5E8"/>
                </a:highlight>
              </a:rPr>
            </a:br>
            <a:r>
              <a:rPr lang="en" sz="1100">
                <a:highlight>
                  <a:srgbClr val="9FC5E8"/>
                </a:highlight>
              </a:rPr>
              <a:t>Promotes ideal growth conditions </a:t>
            </a:r>
            <a:endParaRPr sz="1100">
              <a:highlight>
                <a:srgbClr val="9FC5E8"/>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6eeefef51c_3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6eeefef51c_3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400"/>
              <a:buNone/>
            </a:pPr>
            <a:r>
              <a:rPr lang="en" sz="1100"/>
              <a:t>EMME</a:t>
            </a:r>
            <a:br>
              <a:rPr lang="en" sz="1100"/>
            </a:br>
            <a:endParaRPr sz="1100"/>
          </a:p>
          <a:p>
            <a:pPr indent="0" lvl="0" marL="0" rtl="0" algn="l">
              <a:lnSpc>
                <a:spcPct val="115000"/>
              </a:lnSpc>
              <a:spcBef>
                <a:spcPts val="1200"/>
              </a:spcBef>
              <a:spcAft>
                <a:spcPts val="0"/>
              </a:spcAft>
              <a:buSzPts val="1400"/>
              <a:buNone/>
            </a:pPr>
            <a:r>
              <a:rPr lang="en" sz="1100"/>
              <a:t>This is our process for the actual imaging of the flies. So we image them during their larval state because that is when they are transparent. It takes five days for the embryos to become larva. To image the larva, you have to rinse them with ionized water and flip them onto their dorsal side using the microscope. Then, you place them into the fume and hood and put them to sleep using isoflurane, which lasts about 15 minutes. Then you take them to the confocal laser microscope to take very thin z-slice images of the larvae.</a:t>
            </a:r>
            <a:endParaRPr sz="1100"/>
          </a:p>
          <a:p>
            <a:pPr indent="0" lvl="0" marL="0" rtl="0" algn="l">
              <a:lnSpc>
                <a:spcPct val="115000"/>
              </a:lnSpc>
              <a:spcBef>
                <a:spcPts val="1200"/>
              </a:spcBef>
              <a:spcAft>
                <a:spcPts val="0"/>
              </a:spcAft>
              <a:buSzPts val="1400"/>
              <a:buNone/>
            </a:pPr>
            <a:r>
              <a:t/>
            </a:r>
            <a:endParaRPr sz="1100"/>
          </a:p>
          <a:p>
            <a:pPr indent="0" lvl="0" marL="0" rtl="0" algn="l">
              <a:lnSpc>
                <a:spcPct val="115000"/>
              </a:lnSpc>
              <a:spcBef>
                <a:spcPts val="1200"/>
              </a:spcBef>
              <a:spcAft>
                <a:spcPts val="0"/>
              </a:spcAft>
              <a:buSzPts val="1400"/>
              <a:buNone/>
            </a:pPr>
            <a:r>
              <a:t/>
            </a:r>
            <a:endParaRPr sz="1100"/>
          </a:p>
          <a:p>
            <a:pPr indent="0" lvl="0" marL="0" rtl="0" algn="l">
              <a:lnSpc>
                <a:spcPct val="115000"/>
              </a:lnSpc>
              <a:spcBef>
                <a:spcPts val="1200"/>
              </a:spcBef>
              <a:spcAft>
                <a:spcPts val="0"/>
              </a:spcAft>
              <a:buSzPts val="1400"/>
              <a:buNone/>
            </a:pPr>
            <a:br>
              <a:rPr lang="en" sz="1100"/>
            </a:br>
            <a:r>
              <a:rPr lang="en" sz="1100"/>
              <a:t>Fridge: Develop flies and systematically breed them to get the correct genotype for the offspring – whichever you may need</a:t>
            </a:r>
            <a:endParaRPr sz="1100"/>
          </a:p>
          <a:p>
            <a:pPr indent="0" lvl="0" marL="0" rtl="0" algn="l">
              <a:lnSpc>
                <a:spcPct val="115000"/>
              </a:lnSpc>
              <a:spcBef>
                <a:spcPts val="1200"/>
              </a:spcBef>
              <a:spcAft>
                <a:spcPts val="0"/>
              </a:spcAft>
              <a:buSzPts val="1400"/>
              <a:buNone/>
            </a:pPr>
            <a:r>
              <a:t/>
            </a:r>
            <a:endParaRPr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4" name="Google Shape;3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5"/>
          <p:cNvSpPr/>
          <p:nvPr>
            <p:ph idx="2" type="pic"/>
          </p:nvPr>
        </p:nvSpPr>
        <p:spPr>
          <a:xfrm>
            <a:off x="5183188" y="987425"/>
            <a:ext cx="6172200" cy="4873625"/>
          </a:xfrm>
          <a:prstGeom prst="rect">
            <a:avLst/>
          </a:prstGeom>
          <a:noFill/>
          <a:ln>
            <a:noFill/>
          </a:ln>
        </p:spPr>
      </p:sp>
      <p:sp>
        <p:nvSpPr>
          <p:cNvPr id="68" name="Google Shape;68;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p14:dur="100">
        <p:fade thruBlk="1"/>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7.jpg"/><Relationship Id="rId10" Type="http://schemas.openxmlformats.org/officeDocument/2006/relationships/image" Target="../media/image3.png"/><Relationship Id="rId13" Type="http://schemas.openxmlformats.org/officeDocument/2006/relationships/image" Target="../media/image16.png"/><Relationship Id="rId12"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png"/><Relationship Id="rId4" Type="http://schemas.openxmlformats.org/officeDocument/2006/relationships/image" Target="../media/image5.png"/><Relationship Id="rId9"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35.jpg"/><Relationship Id="rId7" Type="http://schemas.openxmlformats.org/officeDocument/2006/relationships/image" Target="../media/image34.jp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11.png"/><Relationship Id="rId5" Type="http://schemas.openxmlformats.org/officeDocument/2006/relationships/image" Target="../media/image21.png"/><Relationship Id="rId6" Type="http://schemas.openxmlformats.org/officeDocument/2006/relationships/image" Target="../media/image42.png"/><Relationship Id="rId7"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28.jpg"/><Relationship Id="rId5" Type="http://schemas.openxmlformats.org/officeDocument/2006/relationships/image" Target="../media/image2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1.gif"/><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26.jpg"/><Relationship Id="rId9" Type="http://schemas.openxmlformats.org/officeDocument/2006/relationships/image" Target="../media/image16.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6.jpg"/><Relationship Id="rId5"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7.jpg"/><Relationship Id="rId6" Type="http://schemas.openxmlformats.org/officeDocument/2006/relationships/image" Target="../media/image10.png"/><Relationship Id="rId7"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2.jpg"/><Relationship Id="rId5" Type="http://schemas.openxmlformats.org/officeDocument/2006/relationships/image" Target="../media/image36.jpg"/><Relationship Id="rId6" Type="http://schemas.openxmlformats.org/officeDocument/2006/relationships/image" Target="../media/image38.jpg"/><Relationship Id="rId7"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43.jpg"/><Relationship Id="rId5" Type="http://schemas.openxmlformats.org/officeDocument/2006/relationships/image" Target="../media/image19.png"/><Relationship Id="rId6" Type="http://schemas.openxmlformats.org/officeDocument/2006/relationships/image" Target="../media/image39.jpg"/><Relationship Id="rId7" Type="http://schemas.openxmlformats.org/officeDocument/2006/relationships/image" Target="../media/image4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8000" y="1018950"/>
            <a:ext cx="9152400" cy="187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Clr>
                <a:schemeClr val="dk1"/>
              </a:buClr>
              <a:buSzPts val="1100"/>
              <a:buFont typeface="Arial"/>
              <a:buNone/>
            </a:pPr>
            <a:r>
              <a:rPr b="1" lang="en" sz="5100">
                <a:latin typeface="Times"/>
                <a:ea typeface="Times"/>
                <a:cs typeface="Times"/>
                <a:sym typeface="Times"/>
              </a:rPr>
              <a:t>Determining How Shot Proteins Affect Neuron Morphology</a:t>
            </a:r>
            <a:endParaRPr b="1" sz="4600">
              <a:latin typeface="Times"/>
              <a:ea typeface="Times"/>
              <a:cs typeface="Times"/>
              <a:sym typeface="Times"/>
            </a:endParaRPr>
          </a:p>
          <a:p>
            <a:pPr indent="0" lvl="0" marL="0" rtl="0" algn="ctr">
              <a:lnSpc>
                <a:spcPct val="100000"/>
              </a:lnSpc>
              <a:spcBef>
                <a:spcPts val="0"/>
              </a:spcBef>
              <a:spcAft>
                <a:spcPts val="0"/>
              </a:spcAft>
              <a:buClr>
                <a:srgbClr val="595959"/>
              </a:buClr>
              <a:buSzPts val="1100"/>
              <a:buFont typeface="Arial"/>
              <a:buNone/>
            </a:pPr>
            <a:r>
              <a:t/>
            </a:r>
            <a:endParaRPr b="1" sz="3700">
              <a:latin typeface="Arial"/>
              <a:ea typeface="Arial"/>
              <a:cs typeface="Arial"/>
              <a:sym typeface="Arial"/>
            </a:endParaRPr>
          </a:p>
        </p:txBody>
      </p:sp>
      <p:sp>
        <p:nvSpPr>
          <p:cNvPr id="89" name="Google Shape;89;p1"/>
          <p:cNvSpPr/>
          <p:nvPr/>
        </p:nvSpPr>
        <p:spPr>
          <a:xfrm>
            <a:off x="-8450" y="5873575"/>
            <a:ext cx="12261300" cy="984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90" name="Google Shape;90;p1"/>
          <p:cNvSpPr/>
          <p:nvPr/>
        </p:nvSpPr>
        <p:spPr>
          <a:xfrm flipH="1">
            <a:off x="-3600" y="2340900"/>
            <a:ext cx="12192000" cy="3532800"/>
          </a:xfrm>
          <a:prstGeom prst="rtTriangle">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sp>
        <p:nvSpPr>
          <p:cNvPr id="91" name="Google Shape;91;p1"/>
          <p:cNvSpPr txBox="1"/>
          <p:nvPr>
            <p:ph idx="1" type="subTitle"/>
          </p:nvPr>
        </p:nvSpPr>
        <p:spPr>
          <a:xfrm>
            <a:off x="4597825" y="5065075"/>
            <a:ext cx="7452600" cy="1873500"/>
          </a:xfrm>
          <a:prstGeom prst="rect">
            <a:avLst/>
          </a:prstGeom>
          <a:noFill/>
          <a:ln>
            <a:noFill/>
          </a:ln>
        </p:spPr>
        <p:txBody>
          <a:bodyPr anchorCtr="0" anchor="t" bIns="121900" lIns="121900" spcFirstLastPara="1" rIns="121900" wrap="square" tIns="121900">
            <a:noAutofit/>
          </a:bodyPr>
          <a:lstStyle/>
          <a:p>
            <a:pPr indent="0" lvl="0" marL="0" marR="0" rtl="0" algn="r">
              <a:lnSpc>
                <a:spcPct val="105000"/>
              </a:lnSpc>
              <a:spcBef>
                <a:spcPts val="0"/>
              </a:spcBef>
              <a:spcAft>
                <a:spcPts val="0"/>
              </a:spcAft>
              <a:buClr>
                <a:srgbClr val="000000"/>
              </a:buClr>
              <a:buSzPts val="1573"/>
              <a:buFont typeface="Arial"/>
              <a:buNone/>
            </a:pPr>
            <a:r>
              <a:rPr b="1" lang="en" sz="1771">
                <a:solidFill>
                  <a:srgbClr val="FFFFFF"/>
                </a:solidFill>
                <a:latin typeface="Times"/>
                <a:ea typeface="Times"/>
                <a:cs typeface="Times"/>
                <a:sym typeface="Times"/>
              </a:rPr>
              <a:t>Emme Turner</a:t>
            </a:r>
            <a:r>
              <a:rPr b="1" i="0" lang="en" sz="1771" u="none" cap="none" strike="noStrike">
                <a:solidFill>
                  <a:srgbClr val="FFFFFF"/>
                </a:solidFill>
                <a:latin typeface="Times"/>
                <a:ea typeface="Times"/>
                <a:cs typeface="Times"/>
                <a:sym typeface="Times"/>
              </a:rPr>
              <a:t>, YSP Student, </a:t>
            </a:r>
            <a:r>
              <a:rPr b="1" i="1" lang="en" sz="1771">
                <a:solidFill>
                  <a:srgbClr val="FFFFFF"/>
                </a:solidFill>
                <a:latin typeface="Times"/>
                <a:ea typeface="Times"/>
                <a:cs typeface="Times"/>
                <a:sym typeface="Times"/>
              </a:rPr>
              <a:t>Dana Hall</a:t>
            </a:r>
            <a:endParaRPr b="1" i="1" sz="1771" u="none" cap="none" strike="noStrike">
              <a:solidFill>
                <a:srgbClr val="FFFFFF"/>
              </a:solidFill>
              <a:latin typeface="Times"/>
              <a:ea typeface="Times"/>
              <a:cs typeface="Times"/>
              <a:sym typeface="Times"/>
            </a:endParaRPr>
          </a:p>
          <a:p>
            <a:pPr indent="0" lvl="0" marL="0" marR="0" rtl="0" algn="r">
              <a:lnSpc>
                <a:spcPct val="105000"/>
              </a:lnSpc>
              <a:spcBef>
                <a:spcPts val="0"/>
              </a:spcBef>
              <a:spcAft>
                <a:spcPts val="0"/>
              </a:spcAft>
              <a:buClr>
                <a:srgbClr val="000000"/>
              </a:buClr>
              <a:buSzPts val="1573"/>
              <a:buFont typeface="Arial"/>
              <a:buNone/>
            </a:pPr>
            <a:r>
              <a:rPr b="1" lang="en" sz="1771">
                <a:solidFill>
                  <a:srgbClr val="FFFFFF"/>
                </a:solidFill>
                <a:latin typeface="Times"/>
                <a:ea typeface="Times"/>
                <a:cs typeface="Times"/>
                <a:sym typeface="Times"/>
              </a:rPr>
              <a:t>Fennell Wisseh</a:t>
            </a:r>
            <a:r>
              <a:rPr b="1" i="0" lang="en" sz="1771" u="none" cap="none" strike="noStrike">
                <a:solidFill>
                  <a:srgbClr val="FFFFFF"/>
                </a:solidFill>
                <a:latin typeface="Times"/>
                <a:ea typeface="Times"/>
                <a:cs typeface="Times"/>
                <a:sym typeface="Times"/>
              </a:rPr>
              <a:t>, YSP Student, </a:t>
            </a:r>
            <a:r>
              <a:rPr b="1" i="1" lang="en" sz="1771">
                <a:solidFill>
                  <a:srgbClr val="FFFFFF"/>
                </a:solidFill>
                <a:latin typeface="Times"/>
                <a:ea typeface="Times"/>
                <a:cs typeface="Times"/>
                <a:sym typeface="Times"/>
              </a:rPr>
              <a:t>Concord-Carlisle High School</a:t>
            </a:r>
            <a:endParaRPr b="1" i="1" sz="1771">
              <a:solidFill>
                <a:srgbClr val="FFFFFF"/>
              </a:solidFill>
              <a:latin typeface="Times"/>
              <a:ea typeface="Times"/>
              <a:cs typeface="Times"/>
              <a:sym typeface="Times"/>
            </a:endParaRPr>
          </a:p>
          <a:p>
            <a:pPr indent="0" lvl="0" marL="0" rtl="0" algn="r">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rPr>
              <a:t>Maijia Liao</a:t>
            </a:r>
            <a:r>
              <a:rPr lang="en" sz="1771">
                <a:solidFill>
                  <a:schemeClr val="lt1"/>
                </a:solidFill>
                <a:latin typeface="Times"/>
                <a:ea typeface="Times"/>
                <a:cs typeface="Times"/>
                <a:sym typeface="Times"/>
              </a:rPr>
              <a:t>, Physics and Bioengineering, </a:t>
            </a:r>
            <a:r>
              <a:rPr i="1" lang="en" sz="1771">
                <a:solidFill>
                  <a:schemeClr val="lt1"/>
                </a:solidFill>
                <a:latin typeface="Times"/>
                <a:ea typeface="Times"/>
                <a:cs typeface="Times"/>
                <a:sym typeface="Times"/>
              </a:rPr>
              <a:t>Northeastern University</a:t>
            </a:r>
            <a:endParaRPr i="1" sz="1771">
              <a:solidFill>
                <a:schemeClr val="lt1"/>
              </a:solidFill>
              <a:latin typeface="Times"/>
              <a:ea typeface="Times"/>
              <a:cs typeface="Times"/>
              <a:sym typeface="Times"/>
            </a:endParaRPr>
          </a:p>
          <a:p>
            <a:pPr indent="0" lvl="0" marL="0" rtl="0" algn="r">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rPr>
              <a:t>Louison Thorens</a:t>
            </a:r>
            <a:r>
              <a:rPr lang="en" sz="1771">
                <a:solidFill>
                  <a:schemeClr val="lt1"/>
                </a:solidFill>
                <a:latin typeface="Times"/>
                <a:ea typeface="Times"/>
                <a:cs typeface="Times"/>
                <a:sym typeface="Times"/>
              </a:rPr>
              <a:t>, Bioengineering, </a:t>
            </a:r>
            <a:r>
              <a:rPr i="1" lang="en" sz="1771">
                <a:solidFill>
                  <a:schemeClr val="lt1"/>
                </a:solidFill>
                <a:latin typeface="Times"/>
                <a:ea typeface="Times"/>
                <a:cs typeface="Times"/>
                <a:sym typeface="Times"/>
              </a:rPr>
              <a:t>Northeastern University​</a:t>
            </a:r>
            <a:endParaRPr i="1" sz="1771">
              <a:solidFill>
                <a:schemeClr val="lt1"/>
              </a:solidFill>
              <a:latin typeface="Times"/>
              <a:ea typeface="Times"/>
              <a:cs typeface="Times"/>
              <a:sym typeface="Times"/>
            </a:endParaRPr>
          </a:p>
          <a:p>
            <a:pPr indent="457200" lvl="0" marL="914400" marR="0" rtl="0" algn="l">
              <a:lnSpc>
                <a:spcPct val="105000"/>
              </a:lnSpc>
              <a:spcBef>
                <a:spcPts val="0"/>
              </a:spcBef>
              <a:spcAft>
                <a:spcPts val="0"/>
              </a:spcAft>
              <a:buClr>
                <a:srgbClr val="000000"/>
              </a:buClr>
              <a:buSzPts val="1573"/>
              <a:buFont typeface="Arial"/>
              <a:buNone/>
            </a:pPr>
            <a:r>
              <a:rPr lang="en" sz="1771">
                <a:solidFill>
                  <a:srgbClr val="FFFFFF"/>
                </a:solidFill>
                <a:latin typeface="Times"/>
                <a:ea typeface="Times"/>
                <a:cs typeface="Times"/>
                <a:sym typeface="Times"/>
              </a:rPr>
              <a:t>            Dongdong You,</a:t>
            </a:r>
            <a:r>
              <a:rPr i="0" lang="en" sz="1771" u="none" cap="none" strike="noStrike">
                <a:solidFill>
                  <a:srgbClr val="FFFFFF"/>
                </a:solidFill>
                <a:latin typeface="Times"/>
                <a:ea typeface="Times"/>
                <a:cs typeface="Times"/>
                <a:sym typeface="Times"/>
              </a:rPr>
              <a:t> </a:t>
            </a:r>
            <a:r>
              <a:rPr lang="en" sz="1771">
                <a:solidFill>
                  <a:srgbClr val="FFFFFF"/>
                </a:solidFill>
                <a:latin typeface="Times"/>
                <a:ea typeface="Times"/>
                <a:cs typeface="Times"/>
                <a:sym typeface="Times"/>
              </a:rPr>
              <a:t>Bioengineering</a:t>
            </a:r>
            <a:r>
              <a:rPr i="0" lang="en" sz="1771" u="none" cap="none" strike="noStrike">
                <a:solidFill>
                  <a:srgbClr val="FFFFFF"/>
                </a:solidFill>
                <a:latin typeface="Times"/>
                <a:ea typeface="Times"/>
                <a:cs typeface="Times"/>
                <a:sym typeface="Times"/>
              </a:rPr>
              <a:t>, </a:t>
            </a:r>
            <a:r>
              <a:rPr i="1" lang="en" sz="1771" u="none" cap="none" strike="noStrike">
                <a:solidFill>
                  <a:srgbClr val="FFFFFF"/>
                </a:solidFill>
                <a:latin typeface="Times"/>
                <a:ea typeface="Times"/>
                <a:cs typeface="Times"/>
                <a:sym typeface="Times"/>
              </a:rPr>
              <a:t>Northeastern University</a:t>
            </a:r>
            <a:endParaRPr i="0" sz="1771" u="none" cap="none" strike="noStrike">
              <a:solidFill>
                <a:srgbClr val="FFFFFF"/>
              </a:solidFill>
              <a:latin typeface="Times"/>
              <a:ea typeface="Times"/>
              <a:cs typeface="Times"/>
              <a:sym typeface="Times"/>
            </a:endParaRPr>
          </a:p>
        </p:txBody>
      </p:sp>
      <p:cxnSp>
        <p:nvCxnSpPr>
          <p:cNvPr id="92" name="Google Shape;92;p1"/>
          <p:cNvCxnSpPr/>
          <p:nvPr/>
        </p:nvCxnSpPr>
        <p:spPr>
          <a:xfrm flipH="1" rot="10800000">
            <a:off x="-3600" y="846333"/>
            <a:ext cx="12192000" cy="8700"/>
          </a:xfrm>
          <a:prstGeom prst="straightConnector1">
            <a:avLst/>
          </a:prstGeom>
          <a:noFill/>
          <a:ln cap="flat" cmpd="sng" w="9525">
            <a:solidFill>
              <a:srgbClr val="A4804A"/>
            </a:solidFill>
            <a:prstDash val="solid"/>
            <a:round/>
            <a:headEnd len="sm" w="sm" type="none"/>
            <a:tailEnd len="sm" w="sm" type="none"/>
          </a:ln>
        </p:spPr>
      </p:cxnSp>
      <p:pic>
        <p:nvPicPr>
          <p:cNvPr id="93" name="Google Shape;93;p1"/>
          <p:cNvPicPr preferRelativeResize="0"/>
          <p:nvPr/>
        </p:nvPicPr>
        <p:blipFill rotWithShape="1">
          <a:blip r:embed="rId3">
            <a:alphaModFix/>
          </a:blip>
          <a:srcRect b="0" l="0" r="0" t="0"/>
          <a:stretch/>
        </p:blipFill>
        <p:spPr>
          <a:xfrm>
            <a:off x="2145179" y="87665"/>
            <a:ext cx="1413329" cy="663833"/>
          </a:xfrm>
          <a:prstGeom prst="rect">
            <a:avLst/>
          </a:prstGeom>
          <a:noFill/>
          <a:ln>
            <a:noFill/>
          </a:ln>
        </p:spPr>
      </p:pic>
      <p:pic>
        <p:nvPicPr>
          <p:cNvPr id="94" name="Google Shape;94;p1"/>
          <p:cNvPicPr preferRelativeResize="0"/>
          <p:nvPr/>
        </p:nvPicPr>
        <p:blipFill rotWithShape="1">
          <a:blip r:embed="rId4">
            <a:alphaModFix/>
          </a:blip>
          <a:srcRect b="0" l="0" r="0" t="0"/>
          <a:stretch/>
        </p:blipFill>
        <p:spPr>
          <a:xfrm>
            <a:off x="3628465" y="4"/>
            <a:ext cx="826466" cy="826502"/>
          </a:xfrm>
          <a:prstGeom prst="rect">
            <a:avLst/>
          </a:prstGeom>
          <a:noFill/>
          <a:ln>
            <a:noFill/>
          </a:ln>
        </p:spPr>
      </p:pic>
      <p:pic>
        <p:nvPicPr>
          <p:cNvPr id="95" name="Google Shape;95;p1"/>
          <p:cNvPicPr preferRelativeResize="0"/>
          <p:nvPr/>
        </p:nvPicPr>
        <p:blipFill rotWithShape="1">
          <a:blip r:embed="rId5">
            <a:alphaModFix/>
          </a:blip>
          <a:srcRect b="0" l="0" r="0" t="0"/>
          <a:stretch/>
        </p:blipFill>
        <p:spPr>
          <a:xfrm>
            <a:off x="212410" y="78288"/>
            <a:ext cx="1818821" cy="677386"/>
          </a:xfrm>
          <a:prstGeom prst="rect">
            <a:avLst/>
          </a:prstGeom>
          <a:noFill/>
          <a:ln>
            <a:noFill/>
          </a:ln>
        </p:spPr>
      </p:pic>
      <p:pic>
        <p:nvPicPr>
          <p:cNvPr id="96" name="Google Shape;96;p1" title="liao-m-scaled.jpg"/>
          <p:cNvPicPr preferRelativeResize="0"/>
          <p:nvPr/>
        </p:nvPicPr>
        <p:blipFill>
          <a:blip r:embed="rId6">
            <a:alphaModFix/>
          </a:blip>
          <a:stretch>
            <a:fillRect/>
          </a:stretch>
        </p:blipFill>
        <p:spPr>
          <a:xfrm>
            <a:off x="8724608" y="3583973"/>
            <a:ext cx="1000977" cy="1334666"/>
          </a:xfrm>
          <a:prstGeom prst="rect">
            <a:avLst/>
          </a:prstGeom>
          <a:noFill/>
          <a:ln>
            <a:noFill/>
          </a:ln>
        </p:spPr>
      </p:pic>
      <p:pic>
        <p:nvPicPr>
          <p:cNvPr id="97" name="Google Shape;97;p1" title="thorens-l.jpg"/>
          <p:cNvPicPr preferRelativeResize="0"/>
          <p:nvPr/>
        </p:nvPicPr>
        <p:blipFill>
          <a:blip r:embed="rId7">
            <a:alphaModFix/>
          </a:blip>
          <a:stretch>
            <a:fillRect/>
          </a:stretch>
        </p:blipFill>
        <p:spPr>
          <a:xfrm>
            <a:off x="9887025" y="3591912"/>
            <a:ext cx="1000977" cy="1334651"/>
          </a:xfrm>
          <a:prstGeom prst="rect">
            <a:avLst/>
          </a:prstGeom>
          <a:noFill/>
          <a:ln>
            <a:noFill/>
          </a:ln>
        </p:spPr>
      </p:pic>
      <p:pic>
        <p:nvPicPr>
          <p:cNvPr id="98" name="Google Shape;98;p1" title="_NU_COS.png"/>
          <p:cNvPicPr preferRelativeResize="0"/>
          <p:nvPr/>
        </p:nvPicPr>
        <p:blipFill>
          <a:blip r:embed="rId8">
            <a:alphaModFix/>
          </a:blip>
          <a:stretch>
            <a:fillRect/>
          </a:stretch>
        </p:blipFill>
        <p:spPr>
          <a:xfrm>
            <a:off x="4273383" y="73270"/>
            <a:ext cx="2750699" cy="826500"/>
          </a:xfrm>
          <a:prstGeom prst="rect">
            <a:avLst/>
          </a:prstGeom>
          <a:noFill/>
          <a:ln>
            <a:noFill/>
          </a:ln>
        </p:spPr>
      </p:pic>
      <p:pic>
        <p:nvPicPr>
          <p:cNvPr id="99" name="Google Shape;99;p1"/>
          <p:cNvPicPr preferRelativeResize="0"/>
          <p:nvPr/>
        </p:nvPicPr>
        <p:blipFill>
          <a:blip r:embed="rId9">
            <a:alphaModFix/>
          </a:blip>
          <a:stretch>
            <a:fillRect/>
          </a:stretch>
        </p:blipFill>
        <p:spPr>
          <a:xfrm>
            <a:off x="7709958" y="3565050"/>
            <a:ext cx="853192" cy="1334675"/>
          </a:xfrm>
          <a:prstGeom prst="rect">
            <a:avLst/>
          </a:prstGeom>
          <a:noFill/>
          <a:ln>
            <a:noFill/>
          </a:ln>
        </p:spPr>
      </p:pic>
      <p:pic>
        <p:nvPicPr>
          <p:cNvPr id="100" name="Google Shape;100;p1"/>
          <p:cNvPicPr preferRelativeResize="0"/>
          <p:nvPr/>
        </p:nvPicPr>
        <p:blipFill rotWithShape="1">
          <a:blip r:embed="rId10">
            <a:alphaModFix/>
          </a:blip>
          <a:srcRect b="0" l="11407" r="8880" t="0"/>
          <a:stretch/>
        </p:blipFill>
        <p:spPr>
          <a:xfrm>
            <a:off x="11049450" y="3591900"/>
            <a:ext cx="1061350" cy="1334675"/>
          </a:xfrm>
          <a:prstGeom prst="rect">
            <a:avLst/>
          </a:prstGeom>
          <a:noFill/>
          <a:ln>
            <a:noFill/>
          </a:ln>
        </p:spPr>
      </p:pic>
      <p:pic>
        <p:nvPicPr>
          <p:cNvPr id="101" name="Google Shape;101;p1" title="Emme_DanaPicture_2025.jpeg"/>
          <p:cNvPicPr preferRelativeResize="0"/>
          <p:nvPr/>
        </p:nvPicPr>
        <p:blipFill rotWithShape="1">
          <a:blip r:embed="rId11">
            <a:alphaModFix/>
          </a:blip>
          <a:srcRect b="30818" l="20346" r="20268" t="7423"/>
          <a:stretch/>
        </p:blipFill>
        <p:spPr>
          <a:xfrm>
            <a:off x="6642335" y="3565050"/>
            <a:ext cx="906165" cy="1334676"/>
          </a:xfrm>
          <a:prstGeom prst="rect">
            <a:avLst/>
          </a:prstGeom>
          <a:noFill/>
          <a:ln>
            <a:noFill/>
          </a:ln>
        </p:spPr>
      </p:pic>
      <p:pic>
        <p:nvPicPr>
          <p:cNvPr id="102" name="Google Shape;102;p1" title="Institute-for-Mechanobiology_RGB_N-motto_RedB-e1728390844204.png"/>
          <p:cNvPicPr preferRelativeResize="0"/>
          <p:nvPr/>
        </p:nvPicPr>
        <p:blipFill>
          <a:blip r:embed="rId12">
            <a:alphaModFix/>
          </a:blip>
          <a:stretch>
            <a:fillRect/>
          </a:stretch>
        </p:blipFill>
        <p:spPr>
          <a:xfrm>
            <a:off x="6852324" y="178641"/>
            <a:ext cx="2750701" cy="590962"/>
          </a:xfrm>
          <a:prstGeom prst="rect">
            <a:avLst/>
          </a:prstGeom>
          <a:noFill/>
          <a:ln>
            <a:noFill/>
          </a:ln>
        </p:spPr>
      </p:pic>
      <p:pic>
        <p:nvPicPr>
          <p:cNvPr id="103" name="Google Shape;103;p1" title="logo.png"/>
          <p:cNvPicPr preferRelativeResize="0"/>
          <p:nvPr/>
        </p:nvPicPr>
        <p:blipFill>
          <a:blip r:embed="rId13">
            <a:alphaModFix/>
          </a:blip>
          <a:stretch>
            <a:fillRect/>
          </a:stretch>
        </p:blipFill>
        <p:spPr>
          <a:xfrm>
            <a:off x="9610698" y="123927"/>
            <a:ext cx="2534711" cy="663825"/>
          </a:xfrm>
          <a:prstGeom prst="rect">
            <a:avLst/>
          </a:prstGeom>
          <a:noFill/>
          <a:ln>
            <a:noFill/>
          </a:ln>
        </p:spPr>
      </p:pic>
      <p:sp>
        <p:nvSpPr>
          <p:cNvPr id="104" name="Google Shape;104;p1"/>
          <p:cNvSpPr txBox="1"/>
          <p:nvPr/>
        </p:nvSpPr>
        <p:spPr>
          <a:xfrm>
            <a:off x="1237987" y="2737650"/>
            <a:ext cx="6506400" cy="58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600">
                <a:solidFill>
                  <a:schemeClr val="dk1"/>
                </a:solidFill>
                <a:latin typeface="Times New Roman"/>
                <a:ea typeface="Times New Roman"/>
                <a:cs typeface="Times New Roman"/>
                <a:sym typeface="Times New Roman"/>
              </a:rPr>
              <a:t>Laboratory for the Physics of Living Matter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3f5727ddaf9_0_137"/>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58" name="Google Shape;258;g3f5727ddaf9_0_137"/>
          <p:cNvPicPr preferRelativeResize="0"/>
          <p:nvPr/>
        </p:nvPicPr>
        <p:blipFill rotWithShape="1">
          <a:blip r:embed="rId4">
            <a:alphaModFix/>
          </a:blip>
          <a:srcRect b="0" l="0" r="0" t="0"/>
          <a:stretch/>
        </p:blipFill>
        <p:spPr>
          <a:xfrm>
            <a:off x="123033" y="44800"/>
            <a:ext cx="2080800" cy="672800"/>
          </a:xfrm>
          <a:prstGeom prst="rect">
            <a:avLst/>
          </a:prstGeom>
          <a:noFill/>
          <a:ln>
            <a:noFill/>
          </a:ln>
        </p:spPr>
      </p:pic>
      <p:sp>
        <p:nvSpPr>
          <p:cNvPr id="259" name="Google Shape;259;g3f5727ddaf9_0_137"/>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260" name="Google Shape;260;g3f5727ddaf9_0_137"/>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261" name="Google Shape;261;g3f5727ddaf9_0_137"/>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62" name="Google Shape;262;g3f5727ddaf9_0_137"/>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9</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263" name="Google Shape;263;g3f5727ddaf9_0_137"/>
          <p:cNvSpPr txBox="1"/>
          <p:nvPr/>
        </p:nvSpPr>
        <p:spPr>
          <a:xfrm>
            <a:off x="437408" y="816672"/>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[2] Live Imaging Process</a:t>
            </a:r>
            <a:endParaRPr b="1" sz="3000">
              <a:latin typeface="Times"/>
              <a:ea typeface="Times"/>
              <a:cs typeface="Times"/>
              <a:sym typeface="Times"/>
            </a:endParaRPr>
          </a:p>
          <a:p>
            <a:pPr indent="0" lvl="0" marL="0" marR="0" rtl="0" algn="ctr">
              <a:lnSpc>
                <a:spcPct val="100000"/>
              </a:lnSpc>
              <a:spcBef>
                <a:spcPts val="0"/>
              </a:spcBef>
              <a:spcAft>
                <a:spcPts val="0"/>
              </a:spcAft>
              <a:buClr>
                <a:srgbClr val="000000"/>
              </a:buClr>
              <a:buSzPts val="2650"/>
              <a:buFont typeface="Arial"/>
              <a:buNone/>
            </a:pPr>
            <a:r>
              <a:t/>
            </a:r>
            <a:endParaRPr b="1" sz="3000">
              <a:latin typeface="Times"/>
              <a:ea typeface="Times"/>
              <a:cs typeface="Times"/>
              <a:sym typeface="Times"/>
            </a:endParaRPr>
          </a:p>
          <a:p>
            <a:pPr indent="0" lvl="0" marL="0" marR="0" rtl="0" algn="ctr">
              <a:lnSpc>
                <a:spcPct val="100000"/>
              </a:lnSpc>
              <a:spcBef>
                <a:spcPts val="0"/>
              </a:spcBef>
              <a:spcAft>
                <a:spcPts val="0"/>
              </a:spcAft>
              <a:buClr>
                <a:srgbClr val="000000"/>
              </a:buClr>
              <a:buSzPts val="2650"/>
              <a:buFont typeface="Arial"/>
              <a:buNone/>
            </a:pPr>
            <a:r>
              <a:t/>
            </a:r>
            <a:endParaRPr b="1" sz="3000">
              <a:latin typeface="Times"/>
              <a:ea typeface="Times"/>
              <a:cs typeface="Times"/>
              <a:sym typeface="Times"/>
            </a:endParaRPr>
          </a:p>
        </p:txBody>
      </p:sp>
      <p:sp>
        <p:nvSpPr>
          <p:cNvPr id="264" name="Google Shape;264;g3f5727ddaf9_0_137"/>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grpSp>
        <p:nvGrpSpPr>
          <p:cNvPr id="265" name="Google Shape;265;g3f5727ddaf9_0_137"/>
          <p:cNvGrpSpPr/>
          <p:nvPr/>
        </p:nvGrpSpPr>
        <p:grpSpPr>
          <a:xfrm>
            <a:off x="638037" y="2033150"/>
            <a:ext cx="4624038" cy="4139125"/>
            <a:chOff x="-1715926" y="2113375"/>
            <a:chExt cx="4624038" cy="4139125"/>
          </a:xfrm>
        </p:grpSpPr>
        <p:pic>
          <p:nvPicPr>
            <p:cNvPr id="266" name="Google Shape;266;g3f5727ddaf9_0_137"/>
            <p:cNvPicPr preferRelativeResize="0"/>
            <p:nvPr/>
          </p:nvPicPr>
          <p:blipFill>
            <a:blip r:embed="rId5">
              <a:alphaModFix/>
            </a:blip>
            <a:stretch>
              <a:fillRect/>
            </a:stretch>
          </p:blipFill>
          <p:spPr>
            <a:xfrm>
              <a:off x="-1715926" y="2113375"/>
              <a:ext cx="4624038" cy="1622150"/>
            </a:xfrm>
            <a:prstGeom prst="rect">
              <a:avLst/>
            </a:prstGeom>
            <a:noFill/>
            <a:ln cap="flat" cmpd="sng" w="19050">
              <a:solidFill>
                <a:srgbClr val="660000"/>
              </a:solidFill>
              <a:prstDash val="solid"/>
              <a:round/>
              <a:headEnd len="sm" w="sm" type="none"/>
              <a:tailEnd len="sm" w="sm" type="none"/>
            </a:ln>
          </p:spPr>
        </p:pic>
        <p:sp>
          <p:nvSpPr>
            <p:cNvPr id="267" name="Google Shape;267;g3f5727ddaf9_0_137"/>
            <p:cNvSpPr/>
            <p:nvPr/>
          </p:nvSpPr>
          <p:spPr>
            <a:xfrm>
              <a:off x="-1294462" y="4518500"/>
              <a:ext cx="3783900" cy="17340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282575" lvl="0" marL="171450" rtl="0" algn="l">
                <a:spcBef>
                  <a:spcPts val="0"/>
                </a:spcBef>
                <a:spcAft>
                  <a:spcPts val="0"/>
                </a:spcAft>
                <a:buClr>
                  <a:schemeClr val="lt1"/>
                </a:buClr>
                <a:buSzPts val="1750"/>
                <a:buFont typeface="Urbanist"/>
                <a:buChar char="○"/>
              </a:pPr>
              <a:r>
                <a:rPr lang="en" sz="1750">
                  <a:solidFill>
                    <a:schemeClr val="lt1"/>
                  </a:solidFill>
                  <a:latin typeface="Urbanist"/>
                  <a:ea typeface="Urbanist"/>
                  <a:cs typeface="Urbanist"/>
                  <a:sym typeface="Urbanist"/>
                </a:rPr>
                <a:t>Proteins of interest tagged with GFP </a:t>
              </a:r>
              <a:endParaRPr sz="1750">
                <a:solidFill>
                  <a:schemeClr val="lt1"/>
                </a:solidFill>
                <a:latin typeface="Urbanist"/>
                <a:ea typeface="Urbanist"/>
                <a:cs typeface="Urbanist"/>
                <a:sym typeface="Urbanist"/>
              </a:endParaRPr>
            </a:p>
            <a:p>
              <a:pPr indent="-282575" lvl="0" marL="171450" rtl="0" algn="l">
                <a:spcBef>
                  <a:spcPts val="0"/>
                </a:spcBef>
                <a:spcAft>
                  <a:spcPts val="0"/>
                </a:spcAft>
                <a:buClr>
                  <a:schemeClr val="lt1"/>
                </a:buClr>
                <a:buSzPts val="1750"/>
                <a:buFont typeface="Urbanist"/>
                <a:buChar char="○"/>
              </a:pPr>
              <a:r>
                <a:rPr b="1" lang="en" sz="1750">
                  <a:solidFill>
                    <a:schemeClr val="lt1"/>
                  </a:solidFill>
                  <a:latin typeface="Urbanist"/>
                  <a:ea typeface="Urbanist"/>
                  <a:cs typeface="Urbanist"/>
                  <a:sym typeface="Urbanist"/>
                </a:rPr>
                <a:t>Confocal microscope of larvae in vivo</a:t>
              </a:r>
              <a:endParaRPr sz="1750">
                <a:solidFill>
                  <a:schemeClr val="lt1"/>
                </a:solidFill>
                <a:latin typeface="Urbanist"/>
                <a:ea typeface="Urbanist"/>
                <a:cs typeface="Urbanist"/>
                <a:sym typeface="Urbanist"/>
              </a:endParaRPr>
            </a:p>
            <a:p>
              <a:pPr indent="-282575" lvl="0" marL="171450" rtl="0" algn="l">
                <a:spcBef>
                  <a:spcPts val="0"/>
                </a:spcBef>
                <a:spcAft>
                  <a:spcPts val="0"/>
                </a:spcAft>
                <a:buClr>
                  <a:schemeClr val="lt1"/>
                </a:buClr>
                <a:buSzPts val="1750"/>
                <a:buFont typeface="Urbanist"/>
                <a:buChar char="○"/>
              </a:pPr>
              <a:r>
                <a:rPr lang="en" sz="1750">
                  <a:solidFill>
                    <a:schemeClr val="lt1"/>
                  </a:solidFill>
                  <a:latin typeface="Urbanist"/>
                  <a:ea typeface="Urbanist"/>
                  <a:cs typeface="Urbanist"/>
                  <a:sym typeface="Urbanist"/>
                </a:rPr>
                <a:t>Recording through each z-slice</a:t>
              </a:r>
              <a:endParaRPr sz="1750">
                <a:solidFill>
                  <a:schemeClr val="lt1"/>
                </a:solidFill>
                <a:latin typeface="Urbanist"/>
                <a:ea typeface="Urbanist"/>
                <a:cs typeface="Urbanist"/>
                <a:sym typeface="Urbanist"/>
              </a:endParaRPr>
            </a:p>
          </p:txBody>
        </p:sp>
      </p:grpSp>
      <p:cxnSp>
        <p:nvCxnSpPr>
          <p:cNvPr id="268" name="Google Shape;268;g3f5727ddaf9_0_137"/>
          <p:cNvCxnSpPr/>
          <p:nvPr/>
        </p:nvCxnSpPr>
        <p:spPr>
          <a:xfrm flipH="1" rot="10800000">
            <a:off x="3320050" y="4191147"/>
            <a:ext cx="7364700" cy="4800"/>
          </a:xfrm>
          <a:prstGeom prst="straightConnector1">
            <a:avLst/>
          </a:prstGeom>
          <a:noFill/>
          <a:ln cap="flat" cmpd="sng" w="19050">
            <a:solidFill>
              <a:schemeClr val="dk2"/>
            </a:solidFill>
            <a:prstDash val="solid"/>
            <a:round/>
            <a:headEnd len="med" w="med" type="oval"/>
            <a:tailEnd len="med" w="med" type="triangle"/>
          </a:ln>
        </p:spPr>
      </p:cxnSp>
      <p:grpSp>
        <p:nvGrpSpPr>
          <p:cNvPr id="269" name="Google Shape;269;g3f5727ddaf9_0_137"/>
          <p:cNvGrpSpPr/>
          <p:nvPr/>
        </p:nvGrpSpPr>
        <p:grpSpPr>
          <a:xfrm>
            <a:off x="8842361" y="1489575"/>
            <a:ext cx="2711616" cy="4603184"/>
            <a:chOff x="7421961" y="1561494"/>
            <a:chExt cx="2922000" cy="4669965"/>
          </a:xfrm>
        </p:grpSpPr>
        <p:sp>
          <p:nvSpPr>
            <p:cNvPr id="270" name="Google Shape;270;g3f5727ddaf9_0_137"/>
            <p:cNvSpPr/>
            <p:nvPr/>
          </p:nvSpPr>
          <p:spPr>
            <a:xfrm>
              <a:off x="7421961" y="4649559"/>
              <a:ext cx="2922000" cy="1581900"/>
            </a:xfrm>
            <a:prstGeom prst="roundRect">
              <a:avLst>
                <a:gd fmla="val 16667" name="adj"/>
              </a:avLst>
            </a:prstGeom>
            <a:solidFill>
              <a:srgbClr val="B9132F"/>
            </a:solidFill>
            <a:ln cap="flat" cmpd="sng" w="26525">
              <a:solidFill>
                <a:schemeClr val="dk2"/>
              </a:solidFill>
              <a:prstDash val="solid"/>
              <a:round/>
              <a:headEnd len="sm" w="sm" type="none"/>
              <a:tailEnd len="sm" w="sm" type="none"/>
            </a:ln>
          </p:spPr>
          <p:txBody>
            <a:bodyPr anchorCtr="0" anchor="ctr" bIns="84850" lIns="84850" spcFirstLastPara="1" rIns="84850" wrap="square" tIns="84850">
              <a:noAutofit/>
            </a:bodyPr>
            <a:lstStyle/>
            <a:p>
              <a:pPr indent="-336956" lvl="0" marL="285750" rtl="0" algn="l">
                <a:spcBef>
                  <a:spcPts val="0"/>
                </a:spcBef>
                <a:spcAft>
                  <a:spcPts val="0"/>
                </a:spcAft>
                <a:buClr>
                  <a:schemeClr val="lt1"/>
                </a:buClr>
                <a:buSzPts val="2006"/>
                <a:buChar char="○"/>
              </a:pPr>
              <a:r>
                <a:rPr lang="en" sz="2006">
                  <a:solidFill>
                    <a:schemeClr val="lt1"/>
                  </a:solidFill>
                  <a:latin typeface="Urbanist"/>
                  <a:ea typeface="Urbanist"/>
                  <a:cs typeface="Urbanist"/>
                  <a:sym typeface="Urbanist"/>
                </a:rPr>
                <a:t>Image stitching using </a:t>
              </a:r>
              <a:r>
                <a:rPr lang="en" sz="2006">
                  <a:solidFill>
                    <a:schemeClr val="lt1"/>
                  </a:solidFill>
                  <a:latin typeface="Urbanist"/>
                  <a:ea typeface="Urbanist"/>
                  <a:cs typeface="Urbanist"/>
                  <a:sym typeface="Urbanist"/>
                </a:rPr>
                <a:t>cross-correlation function </a:t>
              </a:r>
              <a:r>
                <a:rPr b="1" lang="en" sz="2006">
                  <a:solidFill>
                    <a:schemeClr val="lt1"/>
                  </a:solidFill>
                  <a:latin typeface="Urbanist"/>
                  <a:ea typeface="Urbanist"/>
                  <a:cs typeface="Urbanist"/>
                  <a:sym typeface="Urbanist"/>
                </a:rPr>
                <a:t>(MatLab) </a:t>
              </a:r>
              <a:endParaRPr sz="2006">
                <a:solidFill>
                  <a:schemeClr val="lt1"/>
                </a:solidFill>
                <a:latin typeface="Urbanist"/>
                <a:ea typeface="Urbanist"/>
                <a:cs typeface="Urbanist"/>
                <a:sym typeface="Urbanist"/>
              </a:endParaRPr>
            </a:p>
          </p:txBody>
        </p:sp>
        <p:pic>
          <p:nvPicPr>
            <p:cNvPr id="271" name="Google Shape;271;g3f5727ddaf9_0_137" title="Screenshot 2026-07-01 at 3.25.40 PM.png"/>
            <p:cNvPicPr preferRelativeResize="0"/>
            <p:nvPr/>
          </p:nvPicPr>
          <p:blipFill rotWithShape="1">
            <a:blip r:embed="rId6">
              <a:alphaModFix/>
            </a:blip>
            <a:srcRect b="0" l="0" r="0" t="0"/>
            <a:stretch/>
          </p:blipFill>
          <p:spPr>
            <a:xfrm>
              <a:off x="7508911" y="1561494"/>
              <a:ext cx="2745392" cy="2517627"/>
            </a:xfrm>
            <a:prstGeom prst="rect">
              <a:avLst/>
            </a:prstGeom>
            <a:noFill/>
            <a:ln cap="flat" cmpd="sng" w="17675">
              <a:solidFill>
                <a:srgbClr val="660000"/>
              </a:solidFill>
              <a:prstDash val="solid"/>
              <a:round/>
              <a:headEnd len="sm" w="sm" type="none"/>
              <a:tailEnd len="sm" w="sm" type="none"/>
            </a:ln>
          </p:spPr>
        </p:pic>
      </p:grpSp>
      <p:cxnSp>
        <p:nvCxnSpPr>
          <p:cNvPr id="272" name="Google Shape;272;g3f5727ddaf9_0_137"/>
          <p:cNvCxnSpPr/>
          <p:nvPr/>
        </p:nvCxnSpPr>
        <p:spPr>
          <a:xfrm>
            <a:off x="7495446" y="3843701"/>
            <a:ext cx="306600" cy="0"/>
          </a:xfrm>
          <a:prstGeom prst="straightConnector1">
            <a:avLst/>
          </a:prstGeom>
          <a:noFill/>
          <a:ln cap="flat" cmpd="sng" w="28575">
            <a:solidFill>
              <a:srgbClr val="FFFFFF"/>
            </a:solidFill>
            <a:prstDash val="solid"/>
            <a:round/>
            <a:headEnd len="med" w="med" type="none"/>
            <a:tailEnd len="med" w="med" type="none"/>
          </a:ln>
        </p:spPr>
      </p:cxnSp>
      <p:sp>
        <p:nvSpPr>
          <p:cNvPr id="273" name="Google Shape;273;g3f5727ddaf9_0_137"/>
          <p:cNvSpPr txBox="1"/>
          <p:nvPr/>
        </p:nvSpPr>
        <p:spPr>
          <a:xfrm>
            <a:off x="7747009" y="3674364"/>
            <a:ext cx="723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FFFF"/>
                </a:solidFill>
              </a:rPr>
              <a:t>25 μm</a:t>
            </a:r>
            <a:endParaRPr sz="1000">
              <a:solidFill>
                <a:srgbClr val="FFFFFF"/>
              </a:solidFill>
            </a:endParaRPr>
          </a:p>
        </p:txBody>
      </p:sp>
      <p:cxnSp>
        <p:nvCxnSpPr>
          <p:cNvPr id="274" name="Google Shape;274;g3f5727ddaf9_0_137"/>
          <p:cNvCxnSpPr/>
          <p:nvPr/>
        </p:nvCxnSpPr>
        <p:spPr>
          <a:xfrm>
            <a:off x="10442886" y="3900668"/>
            <a:ext cx="306600" cy="0"/>
          </a:xfrm>
          <a:prstGeom prst="straightConnector1">
            <a:avLst/>
          </a:prstGeom>
          <a:noFill/>
          <a:ln cap="flat" cmpd="sng" w="28575">
            <a:solidFill>
              <a:srgbClr val="FFFFFF"/>
            </a:solidFill>
            <a:prstDash val="solid"/>
            <a:round/>
            <a:headEnd len="med" w="med" type="none"/>
            <a:tailEnd len="med" w="med" type="none"/>
          </a:ln>
        </p:spPr>
      </p:cxnSp>
      <p:sp>
        <p:nvSpPr>
          <p:cNvPr id="275" name="Google Shape;275;g3f5727ddaf9_0_137"/>
          <p:cNvSpPr txBox="1"/>
          <p:nvPr/>
        </p:nvSpPr>
        <p:spPr>
          <a:xfrm>
            <a:off x="10694449" y="3731331"/>
            <a:ext cx="723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FFFF"/>
                </a:solidFill>
              </a:rPr>
              <a:t>100 </a:t>
            </a:r>
            <a:r>
              <a:rPr lang="en" sz="1000">
                <a:solidFill>
                  <a:srgbClr val="FFFFFF"/>
                </a:solidFill>
              </a:rPr>
              <a:t>μm</a:t>
            </a:r>
            <a:endParaRPr sz="1000">
              <a:solidFill>
                <a:srgbClr val="FFFFFF"/>
              </a:solidFill>
            </a:endParaRPr>
          </a:p>
        </p:txBody>
      </p:sp>
      <p:sp>
        <p:nvSpPr>
          <p:cNvPr id="276" name="Google Shape;276;g3f5727ddaf9_0_137"/>
          <p:cNvSpPr/>
          <p:nvPr/>
        </p:nvSpPr>
        <p:spPr>
          <a:xfrm>
            <a:off x="5774408" y="4456513"/>
            <a:ext cx="2474700" cy="17928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36550" lvl="0" marL="457200" rtl="0" algn="l">
              <a:spcBef>
                <a:spcPts val="0"/>
              </a:spcBef>
              <a:spcAft>
                <a:spcPts val="0"/>
              </a:spcAft>
              <a:buClr>
                <a:schemeClr val="lt1"/>
              </a:buClr>
              <a:buSzPts val="1700"/>
              <a:buChar char="○"/>
            </a:pPr>
            <a:r>
              <a:rPr lang="en" sz="1700">
                <a:solidFill>
                  <a:schemeClr val="lt1"/>
                </a:solidFill>
                <a:latin typeface="Urbanist"/>
                <a:ea typeface="Urbanist"/>
                <a:cs typeface="Urbanist"/>
                <a:sym typeface="Urbanist"/>
              </a:rPr>
              <a:t>Maximum projection: condense 3D z-stacks onto 2D plane</a:t>
            </a:r>
            <a:r>
              <a:rPr lang="en" sz="1700">
                <a:solidFill>
                  <a:schemeClr val="lt1"/>
                </a:solidFill>
                <a:latin typeface="Urbanist"/>
                <a:ea typeface="Urbanist"/>
                <a:cs typeface="Urbanist"/>
                <a:sym typeface="Urbanist"/>
              </a:rPr>
              <a:t> (</a:t>
            </a:r>
            <a:r>
              <a:rPr b="1" lang="en" sz="1700">
                <a:solidFill>
                  <a:schemeClr val="lt1"/>
                </a:solidFill>
                <a:latin typeface="Urbanist"/>
                <a:ea typeface="Urbanist"/>
                <a:cs typeface="Urbanist"/>
                <a:sym typeface="Urbanist"/>
              </a:rPr>
              <a:t>MatLab</a:t>
            </a:r>
            <a:r>
              <a:rPr lang="en" sz="1700">
                <a:solidFill>
                  <a:schemeClr val="lt1"/>
                </a:solidFill>
                <a:latin typeface="Urbanist"/>
                <a:ea typeface="Urbanist"/>
                <a:cs typeface="Urbanist"/>
                <a:sym typeface="Urbanist"/>
              </a:rPr>
              <a:t>)</a:t>
            </a:r>
            <a:endParaRPr sz="1700">
              <a:solidFill>
                <a:schemeClr val="lt1"/>
              </a:solidFill>
              <a:latin typeface="Urbanist"/>
              <a:ea typeface="Urbanist"/>
              <a:cs typeface="Urbanist"/>
              <a:sym typeface="Urbanist"/>
            </a:endParaRPr>
          </a:p>
        </p:txBody>
      </p:sp>
      <p:sp>
        <p:nvSpPr>
          <p:cNvPr id="277" name="Google Shape;277;g3f5727ddaf9_0_137"/>
          <p:cNvSpPr txBox="1"/>
          <p:nvPr/>
        </p:nvSpPr>
        <p:spPr>
          <a:xfrm>
            <a:off x="4822038" y="6629106"/>
            <a:ext cx="71835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dk1"/>
                </a:solidFill>
              </a:rPr>
              <a:t>Xiaomeng Li, et al. (2022) Assay establishment and validation of a high throughput organoid-based drug screening platform</a:t>
            </a:r>
            <a:endParaRPr sz="700">
              <a:solidFill>
                <a:schemeClr val="dk1"/>
              </a:solidFill>
            </a:endParaRPr>
          </a:p>
        </p:txBody>
      </p:sp>
      <p:pic>
        <p:nvPicPr>
          <p:cNvPr id="278" name="Google Shape;278;g3f5727ddaf9_0_137"/>
          <p:cNvPicPr preferRelativeResize="0"/>
          <p:nvPr/>
        </p:nvPicPr>
        <p:blipFill rotWithShape="1">
          <a:blip r:embed="rId7">
            <a:alphaModFix/>
          </a:blip>
          <a:srcRect b="0" l="8934" r="0" t="951"/>
          <a:stretch/>
        </p:blipFill>
        <p:spPr>
          <a:xfrm>
            <a:off x="5735507" y="1580362"/>
            <a:ext cx="2533800" cy="2520000"/>
          </a:xfrm>
          <a:prstGeom prst="rect">
            <a:avLst/>
          </a:prstGeom>
          <a:noFill/>
          <a:ln>
            <a:noFill/>
          </a:ln>
        </p:spPr>
      </p:pic>
      <p:sp>
        <p:nvSpPr>
          <p:cNvPr id="279" name="Google Shape;279;g3f5727ddaf9_0_137"/>
          <p:cNvSpPr txBox="1"/>
          <p:nvPr/>
        </p:nvSpPr>
        <p:spPr>
          <a:xfrm>
            <a:off x="7559920" y="2109227"/>
            <a:ext cx="669300" cy="18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800 nm</a:t>
            </a:r>
            <a:endParaRPr b="1" sz="10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3f3cb5e4ad7_0_107"/>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85" name="Google Shape;285;g3f3cb5e4ad7_0_107"/>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86" name="Google Shape;286;g3f3cb5e4ad7_0_107"/>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287" name="Google Shape;287;g3f3cb5e4ad7_0_107"/>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288" name="Google Shape;288;g3f3cb5e4ad7_0_107"/>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89" name="Google Shape;289;g3f3cb5e4ad7_0_107"/>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10</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290" name="Google Shape;290;g3f3cb5e4ad7_0_107"/>
          <p:cNvSpPr txBox="1"/>
          <p:nvPr/>
        </p:nvSpPr>
        <p:spPr>
          <a:xfrm>
            <a:off x="434408" y="752972"/>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[3] Image Processing </a:t>
            </a:r>
            <a:endParaRPr b="1" sz="3000">
              <a:latin typeface="Times"/>
              <a:ea typeface="Times"/>
              <a:cs typeface="Times"/>
              <a:sym typeface="Times"/>
            </a:endParaRPr>
          </a:p>
          <a:p>
            <a:pPr indent="0" lvl="0" marL="0" marR="0" rtl="0" algn="ctr">
              <a:lnSpc>
                <a:spcPct val="100000"/>
              </a:lnSpc>
              <a:spcBef>
                <a:spcPts val="0"/>
              </a:spcBef>
              <a:spcAft>
                <a:spcPts val="0"/>
              </a:spcAft>
              <a:buClr>
                <a:srgbClr val="000000"/>
              </a:buClr>
              <a:buSzPts val="2650"/>
              <a:buFont typeface="Arial"/>
              <a:buNone/>
            </a:pPr>
            <a:r>
              <a:t/>
            </a:r>
            <a:endParaRPr b="1" sz="3000">
              <a:latin typeface="Times"/>
              <a:ea typeface="Times"/>
              <a:cs typeface="Times"/>
              <a:sym typeface="Times"/>
            </a:endParaRPr>
          </a:p>
        </p:txBody>
      </p:sp>
      <p:sp>
        <p:nvSpPr>
          <p:cNvPr id="291" name="Google Shape;291;g3f3cb5e4ad7_0_107"/>
          <p:cNvSpPr/>
          <p:nvPr/>
        </p:nvSpPr>
        <p:spPr>
          <a:xfrm>
            <a:off x="701500" y="1543050"/>
            <a:ext cx="5966100" cy="6729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100">
              <a:solidFill>
                <a:schemeClr val="lt1"/>
              </a:solidFill>
              <a:latin typeface="Urbanist"/>
              <a:ea typeface="Urbanist"/>
              <a:cs typeface="Urbanist"/>
              <a:sym typeface="Urbanist"/>
            </a:endParaRPr>
          </a:p>
          <a:p>
            <a:pPr indent="-361950" lvl="0" marL="457200" rtl="0" algn="ctr">
              <a:spcBef>
                <a:spcPts val="0"/>
              </a:spcBef>
              <a:spcAft>
                <a:spcPts val="0"/>
              </a:spcAft>
              <a:buClr>
                <a:schemeClr val="lt1"/>
              </a:buClr>
              <a:buSzPts val="2100"/>
              <a:buFont typeface="Urbanist"/>
              <a:buAutoNum type="arabicParenR"/>
            </a:pPr>
            <a:r>
              <a:rPr lang="en" sz="2100">
                <a:solidFill>
                  <a:schemeClr val="lt1"/>
                </a:solidFill>
                <a:latin typeface="Urbanist"/>
                <a:ea typeface="Urbanist"/>
                <a:cs typeface="Urbanist"/>
                <a:sym typeface="Urbanist"/>
              </a:rPr>
              <a:t>Gaussian kernels for blurring - (</a:t>
            </a:r>
            <a:r>
              <a:rPr b="1" lang="en" sz="2100">
                <a:solidFill>
                  <a:schemeClr val="lt1"/>
                </a:solidFill>
                <a:latin typeface="Urbanist"/>
                <a:ea typeface="Urbanist"/>
                <a:cs typeface="Urbanist"/>
                <a:sym typeface="Urbanist"/>
              </a:rPr>
              <a:t>MatLab</a:t>
            </a:r>
            <a:r>
              <a:rPr lang="en" sz="2100">
                <a:solidFill>
                  <a:schemeClr val="lt1"/>
                </a:solidFill>
                <a:latin typeface="Urbanist"/>
                <a:ea typeface="Urbanist"/>
                <a:cs typeface="Urbanist"/>
                <a:sym typeface="Urbanist"/>
              </a:rPr>
              <a:t>)</a:t>
            </a:r>
            <a:endParaRPr sz="2100">
              <a:solidFill>
                <a:schemeClr val="lt1"/>
              </a:solidFill>
              <a:latin typeface="Urbanist"/>
              <a:ea typeface="Urbanist"/>
              <a:cs typeface="Urbanist"/>
              <a:sym typeface="Urbanist"/>
            </a:endParaRPr>
          </a:p>
          <a:p>
            <a:pPr indent="0" lvl="0" marL="457200" rtl="0" algn="ctr">
              <a:spcBef>
                <a:spcPts val="0"/>
              </a:spcBef>
              <a:spcAft>
                <a:spcPts val="0"/>
              </a:spcAft>
              <a:buNone/>
            </a:pPr>
            <a:r>
              <a:t/>
            </a:r>
            <a:endParaRPr sz="1600">
              <a:solidFill>
                <a:schemeClr val="lt1"/>
              </a:solidFill>
              <a:latin typeface="Urbanist"/>
              <a:ea typeface="Urbanist"/>
              <a:cs typeface="Urbanist"/>
              <a:sym typeface="Urbanist"/>
            </a:endParaRPr>
          </a:p>
        </p:txBody>
      </p:sp>
      <p:sp>
        <p:nvSpPr>
          <p:cNvPr id="292" name="Google Shape;292;g3f3cb5e4ad7_0_107"/>
          <p:cNvSpPr/>
          <p:nvPr/>
        </p:nvSpPr>
        <p:spPr>
          <a:xfrm>
            <a:off x="717375" y="5539513"/>
            <a:ext cx="4950000" cy="7503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100">
              <a:solidFill>
                <a:schemeClr val="lt1"/>
              </a:solidFill>
              <a:latin typeface="Urbanist"/>
              <a:ea typeface="Urbanist"/>
              <a:cs typeface="Urbanist"/>
              <a:sym typeface="Urbanist"/>
            </a:endParaRPr>
          </a:p>
          <a:p>
            <a:pPr indent="0" lvl="0" marL="0" rtl="0" algn="ctr">
              <a:spcBef>
                <a:spcPts val="0"/>
              </a:spcBef>
              <a:spcAft>
                <a:spcPts val="0"/>
              </a:spcAft>
              <a:buNone/>
            </a:pPr>
            <a:r>
              <a:rPr lang="en" sz="2100">
                <a:solidFill>
                  <a:schemeClr val="lt1"/>
                </a:solidFill>
                <a:latin typeface="Urbanist"/>
                <a:ea typeface="Urbanist"/>
                <a:cs typeface="Urbanist"/>
                <a:sym typeface="Urbanist"/>
              </a:rPr>
              <a:t>2) N</a:t>
            </a:r>
            <a:r>
              <a:rPr lang="en" sz="2100">
                <a:solidFill>
                  <a:schemeClr val="lt1"/>
                </a:solidFill>
                <a:latin typeface="Urbanist"/>
                <a:ea typeface="Urbanist"/>
                <a:cs typeface="Urbanist"/>
                <a:sym typeface="Urbanist"/>
              </a:rPr>
              <a:t>euron tracing on in-house software</a:t>
            </a:r>
            <a:endParaRPr sz="2100">
              <a:solidFill>
                <a:schemeClr val="lt1"/>
              </a:solidFill>
              <a:latin typeface="Urbanist"/>
              <a:ea typeface="Urbanist"/>
              <a:cs typeface="Urbanist"/>
              <a:sym typeface="Urbanist"/>
            </a:endParaRPr>
          </a:p>
          <a:p>
            <a:pPr indent="0" lvl="0" marL="457200" rtl="0" algn="ctr">
              <a:spcBef>
                <a:spcPts val="0"/>
              </a:spcBef>
              <a:spcAft>
                <a:spcPts val="0"/>
              </a:spcAft>
              <a:buNone/>
            </a:pPr>
            <a:r>
              <a:t/>
            </a:r>
            <a:endParaRPr sz="2100">
              <a:solidFill>
                <a:schemeClr val="lt1"/>
              </a:solidFill>
              <a:latin typeface="Urbanist"/>
              <a:ea typeface="Urbanist"/>
              <a:cs typeface="Urbanist"/>
              <a:sym typeface="Urbanist"/>
            </a:endParaRPr>
          </a:p>
        </p:txBody>
      </p:sp>
      <p:pic>
        <p:nvPicPr>
          <p:cNvPr id="293" name="Google Shape;293;g3f3cb5e4ad7_0_107"/>
          <p:cNvPicPr preferRelativeResize="0"/>
          <p:nvPr/>
        </p:nvPicPr>
        <p:blipFill>
          <a:blip r:embed="rId4">
            <a:alphaModFix/>
          </a:blip>
          <a:stretch>
            <a:fillRect/>
          </a:stretch>
        </p:blipFill>
        <p:spPr>
          <a:xfrm>
            <a:off x="717375" y="2329736"/>
            <a:ext cx="10721475" cy="30768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3f5727ddaf9_0_149"/>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99" name="Google Shape;299;g3f5727ddaf9_0_149"/>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00" name="Google Shape;300;g3f5727ddaf9_0_149"/>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01" name="Google Shape;301;g3f5727ddaf9_0_149"/>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02" name="Google Shape;302;g3f5727ddaf9_0_149"/>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03" name="Google Shape;303;g3f5727ddaf9_0_149"/>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11</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04" name="Google Shape;304;g3f5727ddaf9_0_149"/>
          <p:cNvSpPr txBox="1"/>
          <p:nvPr/>
        </p:nvSpPr>
        <p:spPr>
          <a:xfrm>
            <a:off x="418629" y="931637"/>
            <a:ext cx="50418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Analysis</a:t>
            </a:r>
            <a:endParaRPr b="0" i="0" sz="3000" u="none" cap="none" strike="noStrike">
              <a:solidFill>
                <a:srgbClr val="000000"/>
              </a:solidFill>
              <a:latin typeface="Times"/>
              <a:ea typeface="Times"/>
              <a:cs typeface="Times"/>
              <a:sym typeface="Times"/>
            </a:endParaRPr>
          </a:p>
        </p:txBody>
      </p:sp>
      <p:sp>
        <p:nvSpPr>
          <p:cNvPr id="305" name="Google Shape;305;g3f5727ddaf9_0_149"/>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sp>
        <p:nvSpPr>
          <p:cNvPr id="306" name="Google Shape;306;g3f5727ddaf9_0_149"/>
          <p:cNvSpPr txBox="1"/>
          <p:nvPr/>
        </p:nvSpPr>
        <p:spPr>
          <a:xfrm>
            <a:off x="265775" y="1720155"/>
            <a:ext cx="3413100" cy="423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latin typeface="Urbanist"/>
                <a:ea typeface="Urbanist"/>
                <a:cs typeface="Urbanist"/>
                <a:sym typeface="Urbanist"/>
              </a:rPr>
              <a:t>After processing, there are several forms of statistical comparison: </a:t>
            </a:r>
            <a:endParaRPr sz="2400">
              <a:solidFill>
                <a:schemeClr val="dk1"/>
              </a:solidFill>
              <a:latin typeface="Urbanist"/>
              <a:ea typeface="Urbanist"/>
              <a:cs typeface="Urbanist"/>
              <a:sym typeface="Urbanist"/>
            </a:endParaRPr>
          </a:p>
          <a:p>
            <a:pPr indent="-381000" lvl="1" marL="914400" rtl="0" algn="l">
              <a:spcBef>
                <a:spcPts val="0"/>
              </a:spcBef>
              <a:spcAft>
                <a:spcPts val="0"/>
              </a:spcAft>
              <a:buClr>
                <a:schemeClr val="dk1"/>
              </a:buClr>
              <a:buSzPts val="2400"/>
              <a:buFont typeface="Urbanist"/>
              <a:buChar char="○"/>
            </a:pPr>
            <a:r>
              <a:rPr lang="en" sz="2400">
                <a:solidFill>
                  <a:schemeClr val="dk1"/>
                </a:solidFill>
                <a:latin typeface="Urbanist"/>
                <a:ea typeface="Urbanist"/>
                <a:cs typeface="Urbanist"/>
                <a:sym typeface="Urbanist"/>
              </a:rPr>
              <a:t>Leaf count</a:t>
            </a:r>
            <a:endParaRPr sz="2400">
              <a:solidFill>
                <a:schemeClr val="dk1"/>
              </a:solidFill>
              <a:latin typeface="Urbanist"/>
              <a:ea typeface="Urbanist"/>
              <a:cs typeface="Urbanist"/>
              <a:sym typeface="Urbanist"/>
            </a:endParaRPr>
          </a:p>
          <a:p>
            <a:pPr indent="-381000" lvl="1" marL="914400" rtl="0" algn="l">
              <a:spcBef>
                <a:spcPts val="0"/>
              </a:spcBef>
              <a:spcAft>
                <a:spcPts val="0"/>
              </a:spcAft>
              <a:buClr>
                <a:schemeClr val="dk1"/>
              </a:buClr>
              <a:buSzPts val="2400"/>
              <a:buFont typeface="Urbanist"/>
              <a:buChar char="○"/>
            </a:pPr>
            <a:r>
              <a:rPr b="1" lang="en" sz="2400">
                <a:solidFill>
                  <a:schemeClr val="dk1"/>
                </a:solidFill>
                <a:latin typeface="Urbanist"/>
                <a:ea typeface="Urbanist"/>
                <a:cs typeface="Urbanist"/>
                <a:sym typeface="Urbanist"/>
              </a:rPr>
              <a:t>Total branch length</a:t>
            </a:r>
            <a:endParaRPr b="1" sz="2400">
              <a:solidFill>
                <a:schemeClr val="dk1"/>
              </a:solidFill>
              <a:latin typeface="Urbanist"/>
              <a:ea typeface="Urbanist"/>
              <a:cs typeface="Urbanist"/>
              <a:sym typeface="Urbanist"/>
            </a:endParaRPr>
          </a:p>
          <a:p>
            <a:pPr indent="-381000" lvl="1" marL="914400" rtl="0" algn="l">
              <a:spcBef>
                <a:spcPts val="0"/>
              </a:spcBef>
              <a:spcAft>
                <a:spcPts val="0"/>
              </a:spcAft>
              <a:buClr>
                <a:schemeClr val="dk1"/>
              </a:buClr>
              <a:buSzPts val="2400"/>
              <a:buFont typeface="Urbanist"/>
              <a:buChar char="○"/>
            </a:pPr>
            <a:r>
              <a:rPr b="1" lang="en" sz="2400">
                <a:solidFill>
                  <a:schemeClr val="dk1"/>
                </a:solidFill>
                <a:latin typeface="Urbanist"/>
                <a:ea typeface="Urbanist"/>
                <a:cs typeface="Urbanist"/>
                <a:sym typeface="Urbanist"/>
              </a:rPr>
              <a:t>Calculating mesh size</a:t>
            </a:r>
            <a:endParaRPr b="1" sz="2400">
              <a:solidFill>
                <a:schemeClr val="dk1"/>
              </a:solidFill>
              <a:latin typeface="Urbanist"/>
              <a:ea typeface="Urbanist"/>
              <a:cs typeface="Urbanist"/>
              <a:sym typeface="Urbanist"/>
            </a:endParaRPr>
          </a:p>
          <a:p>
            <a:pPr indent="-381000" lvl="1" marL="914400" rtl="0" algn="l">
              <a:spcBef>
                <a:spcPts val="0"/>
              </a:spcBef>
              <a:spcAft>
                <a:spcPts val="0"/>
              </a:spcAft>
              <a:buClr>
                <a:schemeClr val="dk1"/>
              </a:buClr>
              <a:buSzPts val="2400"/>
              <a:buFont typeface="Urbanist"/>
              <a:buChar char="○"/>
            </a:pPr>
            <a:r>
              <a:rPr lang="en" sz="2400">
                <a:solidFill>
                  <a:schemeClr val="dk1"/>
                </a:solidFill>
                <a:latin typeface="Urbanist"/>
                <a:ea typeface="Urbanist"/>
                <a:cs typeface="Urbanist"/>
                <a:sym typeface="Urbanist"/>
              </a:rPr>
              <a:t>Sholl analysis</a:t>
            </a:r>
            <a:endParaRPr b="1" sz="2400">
              <a:solidFill>
                <a:schemeClr val="dk1"/>
              </a:solidFill>
              <a:latin typeface="Urbanist"/>
              <a:ea typeface="Urbanist"/>
              <a:cs typeface="Urbanist"/>
              <a:sym typeface="Urbanist"/>
            </a:endParaRPr>
          </a:p>
          <a:p>
            <a:pPr indent="-381000" lvl="1" marL="914400" rtl="0" algn="l">
              <a:spcBef>
                <a:spcPts val="0"/>
              </a:spcBef>
              <a:spcAft>
                <a:spcPts val="0"/>
              </a:spcAft>
              <a:buClr>
                <a:schemeClr val="dk1"/>
              </a:buClr>
              <a:buSzPts val="2400"/>
              <a:buFont typeface="Urbanist"/>
              <a:buChar char="○"/>
            </a:pPr>
            <a:r>
              <a:rPr lang="en" sz="2400">
                <a:solidFill>
                  <a:schemeClr val="dk1"/>
                </a:solidFill>
                <a:latin typeface="Urbanist"/>
                <a:ea typeface="Urbanist"/>
                <a:cs typeface="Urbanist"/>
                <a:sym typeface="Urbanist"/>
              </a:rPr>
              <a:t>Intensity analysis of actin and microtubules</a:t>
            </a:r>
            <a:endParaRPr sz="2400">
              <a:solidFill>
                <a:schemeClr val="dk1"/>
              </a:solidFill>
              <a:latin typeface="Urbanist"/>
              <a:ea typeface="Urbanist"/>
              <a:cs typeface="Urbanist"/>
              <a:sym typeface="Urbanist"/>
            </a:endParaRPr>
          </a:p>
          <a:p>
            <a:pPr indent="0" lvl="0" marL="914400" rtl="0" algn="l">
              <a:spcBef>
                <a:spcPts val="0"/>
              </a:spcBef>
              <a:spcAft>
                <a:spcPts val="0"/>
              </a:spcAft>
              <a:buNone/>
            </a:pPr>
            <a:r>
              <a:t/>
            </a:r>
            <a:endParaRPr b="1" sz="2400">
              <a:solidFill>
                <a:schemeClr val="dk1"/>
              </a:solidFill>
              <a:latin typeface="Urbanist"/>
              <a:ea typeface="Urbanist"/>
              <a:cs typeface="Urbanist"/>
              <a:sym typeface="Urbanist"/>
            </a:endParaRPr>
          </a:p>
        </p:txBody>
      </p:sp>
      <p:sp>
        <p:nvSpPr>
          <p:cNvPr id="307" name="Google Shape;307;g3f5727ddaf9_0_149"/>
          <p:cNvSpPr txBox="1"/>
          <p:nvPr/>
        </p:nvSpPr>
        <p:spPr>
          <a:xfrm>
            <a:off x="4401449" y="2119800"/>
            <a:ext cx="3110400" cy="3520800"/>
          </a:xfrm>
          <a:prstGeom prst="rect">
            <a:avLst/>
          </a:prstGeom>
          <a:noFill/>
          <a:ln cap="flat" cmpd="sng" w="9525">
            <a:solidFill>
              <a:srgbClr val="75757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300" u="sng">
                <a:solidFill>
                  <a:schemeClr val="dk1"/>
                </a:solidFill>
                <a:latin typeface="Urbanist"/>
                <a:ea typeface="Urbanist"/>
                <a:cs typeface="Urbanist"/>
                <a:sym typeface="Urbanist"/>
              </a:rPr>
              <a:t>Mesh Size</a:t>
            </a:r>
            <a:endParaRPr sz="2300">
              <a:solidFill>
                <a:schemeClr val="dk1"/>
              </a:solidFill>
              <a:latin typeface="Urbanist"/>
              <a:ea typeface="Urbanist"/>
              <a:cs typeface="Urbanist"/>
              <a:sym typeface="Urbanist"/>
            </a:endParaRPr>
          </a:p>
          <a:p>
            <a:pPr indent="-330200" lvl="0" marL="457200" rtl="0" algn="l">
              <a:spcBef>
                <a:spcPts val="0"/>
              </a:spcBef>
              <a:spcAft>
                <a:spcPts val="0"/>
              </a:spcAft>
              <a:buClr>
                <a:schemeClr val="dk1"/>
              </a:buClr>
              <a:buSzPts val="1600"/>
              <a:buFont typeface="Urbanist"/>
              <a:buChar char="-"/>
            </a:pPr>
            <a:r>
              <a:rPr lang="en" sz="2300">
                <a:solidFill>
                  <a:schemeClr val="dk1"/>
                </a:solidFill>
                <a:latin typeface="Urbanist"/>
                <a:ea typeface="Urbanist"/>
                <a:cs typeface="Urbanist"/>
                <a:sym typeface="Urbanist"/>
              </a:rPr>
              <a:t>Describe the distribution and occupancy of neuron</a:t>
            </a:r>
            <a:r>
              <a:rPr lang="en" sz="2000">
                <a:solidFill>
                  <a:schemeClr val="dk1"/>
                </a:solidFill>
                <a:latin typeface="Urbanist"/>
                <a:ea typeface="Urbanist"/>
                <a:cs typeface="Urbanist"/>
                <a:sym typeface="Urbanist"/>
              </a:rPr>
              <a:t> </a:t>
            </a:r>
            <a:br>
              <a:rPr lang="en" sz="2000">
                <a:solidFill>
                  <a:schemeClr val="dk1"/>
                </a:solidFill>
                <a:latin typeface="Urbanist"/>
                <a:ea typeface="Urbanist"/>
                <a:cs typeface="Urbanist"/>
                <a:sym typeface="Urbanist"/>
              </a:rPr>
            </a:br>
            <a:endParaRPr sz="2000">
              <a:solidFill>
                <a:schemeClr val="dk1"/>
              </a:solidFill>
              <a:latin typeface="Urbanist"/>
              <a:ea typeface="Urbanist"/>
              <a:cs typeface="Urbanist"/>
              <a:sym typeface="Urbanist"/>
            </a:endParaRPr>
          </a:p>
          <a:p>
            <a:pPr indent="0" lvl="0" marL="0" rtl="0" algn="l">
              <a:spcBef>
                <a:spcPts val="0"/>
              </a:spcBef>
              <a:spcAft>
                <a:spcPts val="0"/>
              </a:spcAft>
              <a:buNone/>
            </a:pPr>
            <a:r>
              <a:rPr lang="en" sz="1800">
                <a:solidFill>
                  <a:srgbClr val="595959"/>
                </a:solidFill>
                <a:latin typeface="Urbanist"/>
                <a:ea typeface="Urbanist"/>
                <a:cs typeface="Urbanist"/>
                <a:sym typeface="Urbanist"/>
              </a:rPr>
              <a:t>Mesh size is the box length b at which the probability that a b×b box contains neuron branch equals 0.5 [6].</a:t>
            </a:r>
            <a:endParaRPr sz="2000">
              <a:solidFill>
                <a:schemeClr val="dk1"/>
              </a:solidFill>
              <a:latin typeface="Urbanist"/>
              <a:ea typeface="Urbanist"/>
              <a:cs typeface="Urbanist"/>
              <a:sym typeface="Urbanist"/>
            </a:endParaRPr>
          </a:p>
        </p:txBody>
      </p:sp>
      <p:cxnSp>
        <p:nvCxnSpPr>
          <p:cNvPr id="308" name="Google Shape;308;g3f5727ddaf9_0_149"/>
          <p:cNvCxnSpPr/>
          <p:nvPr/>
        </p:nvCxnSpPr>
        <p:spPr>
          <a:xfrm>
            <a:off x="3855174" y="3717350"/>
            <a:ext cx="305400" cy="900"/>
          </a:xfrm>
          <a:prstGeom prst="straightConnector1">
            <a:avLst/>
          </a:prstGeom>
          <a:noFill/>
          <a:ln cap="flat" cmpd="sng" w="9525">
            <a:solidFill>
              <a:schemeClr val="dk2"/>
            </a:solidFill>
            <a:prstDash val="solid"/>
            <a:round/>
            <a:headEnd len="med" w="med" type="none"/>
            <a:tailEnd len="med" w="med" type="triangle"/>
          </a:ln>
        </p:spPr>
      </p:cxnSp>
      <p:pic>
        <p:nvPicPr>
          <p:cNvPr id="309" name="Google Shape;309;g3f5727ddaf9_0_149" title="Image.png"/>
          <p:cNvPicPr preferRelativeResize="0"/>
          <p:nvPr/>
        </p:nvPicPr>
        <p:blipFill>
          <a:blip r:embed="rId4">
            <a:alphaModFix/>
          </a:blip>
          <a:stretch>
            <a:fillRect/>
          </a:stretch>
        </p:blipFill>
        <p:spPr>
          <a:xfrm>
            <a:off x="7878775" y="1896263"/>
            <a:ext cx="3987350" cy="3643074"/>
          </a:xfrm>
          <a:prstGeom prst="rect">
            <a:avLst/>
          </a:prstGeom>
          <a:noFill/>
          <a:ln>
            <a:noFill/>
          </a:ln>
        </p:spPr>
      </p:pic>
      <p:sp>
        <p:nvSpPr>
          <p:cNvPr id="310" name="Google Shape;310;g3f5727ddaf9_0_149"/>
          <p:cNvSpPr txBox="1"/>
          <p:nvPr/>
        </p:nvSpPr>
        <p:spPr>
          <a:xfrm>
            <a:off x="9014850" y="5527725"/>
            <a:ext cx="32061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dk1"/>
                </a:solidFill>
                <a:latin typeface="Times"/>
                <a:ea typeface="Times"/>
                <a:cs typeface="Times"/>
                <a:sym typeface="Times"/>
              </a:rPr>
              <a:t>Binarize → Skeletonize</a:t>
            </a:r>
            <a:endParaRPr sz="1500">
              <a:solidFill>
                <a:schemeClr val="dk1"/>
              </a:solidFill>
              <a:latin typeface="Times"/>
              <a:ea typeface="Times"/>
              <a:cs typeface="Times"/>
              <a:sym typeface="Times"/>
            </a:endParaRPr>
          </a:p>
        </p:txBody>
      </p:sp>
      <p:cxnSp>
        <p:nvCxnSpPr>
          <p:cNvPr id="311" name="Google Shape;311;g3f5727ddaf9_0_149"/>
          <p:cNvCxnSpPr/>
          <p:nvPr/>
        </p:nvCxnSpPr>
        <p:spPr>
          <a:xfrm>
            <a:off x="10809346" y="5152101"/>
            <a:ext cx="306600" cy="0"/>
          </a:xfrm>
          <a:prstGeom prst="straightConnector1">
            <a:avLst/>
          </a:prstGeom>
          <a:noFill/>
          <a:ln cap="flat" cmpd="sng" w="28575">
            <a:solidFill>
              <a:srgbClr val="FFFFFF"/>
            </a:solidFill>
            <a:prstDash val="solid"/>
            <a:round/>
            <a:headEnd len="med" w="med" type="none"/>
            <a:tailEnd len="med" w="med" type="none"/>
          </a:ln>
        </p:spPr>
      </p:cxnSp>
      <p:sp>
        <p:nvSpPr>
          <p:cNvPr id="312" name="Google Shape;312;g3f5727ddaf9_0_149"/>
          <p:cNvSpPr txBox="1"/>
          <p:nvPr/>
        </p:nvSpPr>
        <p:spPr>
          <a:xfrm>
            <a:off x="11060909" y="4982764"/>
            <a:ext cx="723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FFFF"/>
                </a:solidFill>
              </a:rPr>
              <a:t>100</a:t>
            </a:r>
            <a:r>
              <a:rPr lang="en" sz="1000">
                <a:solidFill>
                  <a:srgbClr val="FFFFFF"/>
                </a:solidFill>
              </a:rPr>
              <a:t> μm</a:t>
            </a:r>
            <a:endParaRPr sz="10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3f5d7afbf86_2_59"/>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18" name="Google Shape;318;g3f5d7afbf86_2_59"/>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19" name="Google Shape;319;g3f5d7afbf86_2_59"/>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20" name="Google Shape;320;g3f5d7afbf86_2_59"/>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21" name="Google Shape;321;g3f5d7afbf86_2_59"/>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22" name="Google Shape;322;g3f5d7afbf86_2_59"/>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12 </a:t>
            </a:r>
            <a:r>
              <a:rPr b="0" i="0" lang="en" sz="900" u="none" cap="none" strike="noStrike">
                <a:solidFill>
                  <a:srgbClr val="000000"/>
                </a:solidFill>
                <a:latin typeface="Times"/>
                <a:ea typeface="Times"/>
                <a:cs typeface="Times"/>
                <a:sym typeface="Times"/>
              </a:rPr>
              <a:t>/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23" name="Google Shape;323;g3f5d7afbf86_2_59"/>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pic>
        <p:nvPicPr>
          <p:cNvPr id="324" name="Google Shape;324;g3f5d7afbf86_2_59"/>
          <p:cNvPicPr preferRelativeResize="0"/>
          <p:nvPr/>
        </p:nvPicPr>
        <p:blipFill rotWithShape="1">
          <a:blip r:embed="rId4">
            <a:alphaModFix/>
          </a:blip>
          <a:srcRect b="1726" l="0" r="0" t="3452"/>
          <a:stretch/>
        </p:blipFill>
        <p:spPr>
          <a:xfrm>
            <a:off x="5560588" y="1765041"/>
            <a:ext cx="2711700" cy="4313932"/>
          </a:xfrm>
          <a:prstGeom prst="rect">
            <a:avLst/>
          </a:prstGeom>
          <a:noFill/>
          <a:ln>
            <a:noFill/>
          </a:ln>
        </p:spPr>
      </p:pic>
      <p:graphicFrame>
        <p:nvGraphicFramePr>
          <p:cNvPr id="325" name="Google Shape;325;g3f5d7afbf86_2_59"/>
          <p:cNvGraphicFramePr/>
          <p:nvPr/>
        </p:nvGraphicFramePr>
        <p:xfrm>
          <a:off x="161133" y="883425"/>
          <a:ext cx="3000000" cy="3000000"/>
        </p:xfrm>
        <a:graphic>
          <a:graphicData uri="http://schemas.openxmlformats.org/drawingml/2006/table">
            <a:tbl>
              <a:tblPr>
                <a:noFill/>
                <a:tableStyleId>{C63444CC-757C-4360-A7E8-1A590EC43779}</a:tableStyleId>
              </a:tblPr>
              <a:tblGrid>
                <a:gridCol w="771650"/>
                <a:gridCol w="974850"/>
                <a:gridCol w="1102175"/>
                <a:gridCol w="1181550"/>
                <a:gridCol w="1181550"/>
              </a:tblGrid>
              <a:tr h="1200900">
                <a:tc>
                  <a:txBody>
                    <a:bodyPr/>
                    <a:lstStyle/>
                    <a:p>
                      <a:pPr indent="0" lvl="0" marL="0" rtl="0" algn="ctr">
                        <a:spcBef>
                          <a:spcPts val="0"/>
                        </a:spcBef>
                        <a:spcAft>
                          <a:spcPts val="0"/>
                        </a:spcAft>
                        <a:buNone/>
                      </a:pPr>
                      <a:r>
                        <a:t/>
                      </a:r>
                      <a:endParaRPr sz="1300">
                        <a:latin typeface="Times"/>
                        <a:ea typeface="Times"/>
                        <a:cs typeface="Times"/>
                        <a:sym typeface="Times"/>
                      </a:endParaRPr>
                    </a:p>
                  </a:txBody>
                  <a:tcPr marT="91425" marB="91425" marR="91425" marL="91425" anchor="b"/>
                </a:tc>
                <a:tc gridSpan="2">
                  <a:txBody>
                    <a:bodyPr/>
                    <a:lstStyle/>
                    <a:p>
                      <a:pPr indent="0" lvl="0" marL="0" rtl="0" algn="ctr">
                        <a:spcBef>
                          <a:spcPts val="0"/>
                        </a:spcBef>
                        <a:spcAft>
                          <a:spcPts val="0"/>
                        </a:spcAft>
                        <a:buNone/>
                      </a:pPr>
                      <a:r>
                        <a:rPr lang="en" sz="2300">
                          <a:latin typeface="Times"/>
                          <a:ea typeface="Times"/>
                          <a:cs typeface="Times"/>
                          <a:sym typeface="Times"/>
                        </a:rPr>
                        <a:t>Mesh Size (</a:t>
                      </a:r>
                      <a:r>
                        <a:rPr lang="en" sz="2300">
                          <a:solidFill>
                            <a:schemeClr val="dk1"/>
                          </a:solidFill>
                          <a:latin typeface="Times"/>
                          <a:ea typeface="Times"/>
                          <a:cs typeface="Times"/>
                          <a:sym typeface="Times"/>
                        </a:rPr>
                        <a:t>µm)</a:t>
                      </a:r>
                      <a:r>
                        <a:rPr lang="en" sz="2300">
                          <a:latin typeface="Times"/>
                          <a:ea typeface="Times"/>
                          <a:cs typeface="Times"/>
                          <a:sym typeface="Times"/>
                        </a:rPr>
                        <a:t> </a:t>
                      </a:r>
                      <a:endParaRPr sz="2300">
                        <a:latin typeface="Times"/>
                        <a:ea typeface="Times"/>
                        <a:cs typeface="Times"/>
                        <a:sym typeface="Times"/>
                      </a:endParaRPr>
                    </a:p>
                  </a:txBody>
                  <a:tcPr marT="91425" marB="91425" marR="91425" marL="91425" anchor="ctr">
                    <a:lnR cap="flat" cmpd="sng" w="19050">
                      <a:solidFill>
                        <a:srgbClr val="9E9E9E"/>
                      </a:solidFill>
                      <a:prstDash val="solid"/>
                      <a:round/>
                      <a:headEnd len="sm" w="sm" type="none"/>
                      <a:tailEnd len="sm" w="sm" type="none"/>
                    </a:lnR>
                  </a:tcPr>
                </a:tc>
                <a:tc hMerge="1"/>
                <a:tc gridSpan="2">
                  <a:txBody>
                    <a:bodyPr/>
                    <a:lstStyle/>
                    <a:p>
                      <a:pPr indent="0" lvl="0" marL="0" rtl="0" algn="ctr">
                        <a:spcBef>
                          <a:spcPts val="0"/>
                        </a:spcBef>
                        <a:spcAft>
                          <a:spcPts val="0"/>
                        </a:spcAft>
                        <a:buNone/>
                      </a:pPr>
                      <a:r>
                        <a:rPr lang="en" sz="2300">
                          <a:latin typeface="Times"/>
                          <a:ea typeface="Times"/>
                          <a:cs typeface="Times"/>
                          <a:sym typeface="Times"/>
                        </a:rPr>
                        <a:t>Total Branch Length (</a:t>
                      </a:r>
                      <a:r>
                        <a:rPr lang="en" sz="2300">
                          <a:solidFill>
                            <a:schemeClr val="dk1"/>
                          </a:solidFill>
                          <a:latin typeface="Times"/>
                          <a:ea typeface="Times"/>
                          <a:cs typeface="Times"/>
                          <a:sym typeface="Times"/>
                        </a:rPr>
                        <a:t>µm)</a:t>
                      </a:r>
                      <a:endParaRPr sz="2300">
                        <a:latin typeface="Times"/>
                        <a:ea typeface="Times"/>
                        <a:cs typeface="Times"/>
                        <a:sym typeface="Times"/>
                      </a:endParaRPr>
                    </a:p>
                  </a:txBody>
                  <a:tcPr marT="91425" marB="91425" marR="91425" marL="91425" anchor="ctr">
                    <a:lnL cap="flat" cmpd="sng" w="19050">
                      <a:solidFill>
                        <a:srgbClr val="9E9E9E"/>
                      </a:solidFill>
                      <a:prstDash val="solid"/>
                      <a:round/>
                      <a:headEnd len="sm" w="sm" type="none"/>
                      <a:tailEnd len="sm" w="sm" type="none"/>
                    </a:lnL>
                  </a:tcPr>
                </a:tc>
                <a:tc hMerge="1"/>
              </a:tr>
              <a:tr h="848600">
                <a:tc>
                  <a:txBody>
                    <a:bodyPr/>
                    <a:lstStyle/>
                    <a:p>
                      <a:pPr indent="0" lvl="0" marL="0" rtl="0" algn="l">
                        <a:spcBef>
                          <a:spcPts val="0"/>
                        </a:spcBef>
                        <a:spcAft>
                          <a:spcPts val="0"/>
                        </a:spcAft>
                        <a:buNone/>
                      </a:pPr>
                      <a:r>
                        <a:rPr lang="en" sz="1200">
                          <a:latin typeface="Times"/>
                          <a:ea typeface="Times"/>
                          <a:cs typeface="Times"/>
                          <a:sym typeface="Times"/>
                        </a:rPr>
                        <a:t>Samples</a:t>
                      </a:r>
                      <a:endParaRPr sz="1200">
                        <a:latin typeface="Times"/>
                        <a:ea typeface="Times"/>
                        <a:cs typeface="Times"/>
                        <a:sym typeface="Times"/>
                      </a:endParaRPr>
                    </a:p>
                    <a:p>
                      <a:pPr indent="0" lvl="0" marL="0" rtl="0" algn="l">
                        <a:spcBef>
                          <a:spcPts val="0"/>
                        </a:spcBef>
                        <a:spcAft>
                          <a:spcPts val="0"/>
                        </a:spcAft>
                        <a:buNone/>
                      </a:pPr>
                      <a:r>
                        <a:t/>
                      </a:r>
                      <a:endParaRPr sz="1100">
                        <a:latin typeface="Times"/>
                        <a:ea typeface="Times"/>
                        <a:cs typeface="Times"/>
                        <a:sym typeface="Times"/>
                      </a:endParaRPr>
                    </a:p>
                  </a:txBody>
                  <a:tcPr marT="91425" marB="91425" marR="91425" marL="91425" anchor="b"/>
                </a:tc>
                <a:tc>
                  <a:txBody>
                    <a:bodyPr/>
                    <a:lstStyle/>
                    <a:p>
                      <a:pPr indent="0" lvl="0" marL="0" rtl="0" algn="ctr">
                        <a:spcBef>
                          <a:spcPts val="0"/>
                        </a:spcBef>
                        <a:spcAft>
                          <a:spcPts val="0"/>
                        </a:spcAft>
                        <a:buNone/>
                      </a:pPr>
                      <a:r>
                        <a:rPr lang="en">
                          <a:latin typeface="Times"/>
                          <a:ea typeface="Times"/>
                          <a:cs typeface="Times"/>
                          <a:sym typeface="Times"/>
                        </a:rPr>
                        <a:t>Control Group </a:t>
                      </a:r>
                      <a:endParaRPr>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a:latin typeface="Times"/>
                          <a:ea typeface="Times"/>
                          <a:cs typeface="Times"/>
                          <a:sym typeface="Times"/>
                        </a:rPr>
                        <a:t>Shot Rod RNAi Group </a:t>
                      </a:r>
                      <a:endParaRPr>
                        <a:latin typeface="Times"/>
                        <a:ea typeface="Times"/>
                        <a:cs typeface="Times"/>
                        <a:sym typeface="Times"/>
                      </a:endParaRPr>
                    </a:p>
                  </a:txBody>
                  <a:tcPr marT="91425" marB="91425" marR="91425" marL="91425" anchor="ctr">
                    <a:lnR cap="flat" cmpd="sng" w="19050">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
                          <a:latin typeface="Times"/>
                          <a:ea typeface="Times"/>
                          <a:cs typeface="Times"/>
                          <a:sym typeface="Times"/>
                        </a:rPr>
                        <a:t>Control Group</a:t>
                      </a:r>
                      <a:endParaRPr>
                        <a:latin typeface="Times"/>
                        <a:ea typeface="Times"/>
                        <a:cs typeface="Times"/>
                        <a:sym typeface="Times"/>
                      </a:endParaRPr>
                    </a:p>
                  </a:txBody>
                  <a:tcPr marT="91425" marB="91425" marR="91425" marL="91425" anchor="ctr">
                    <a:lnL cap="flat" cmpd="sng" w="19050">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en">
                          <a:latin typeface="Times"/>
                          <a:ea typeface="Times"/>
                          <a:cs typeface="Times"/>
                          <a:sym typeface="Times"/>
                        </a:rPr>
                        <a:t>Shot Rod RNAi Group</a:t>
                      </a:r>
                      <a:endParaRPr>
                        <a:latin typeface="Times"/>
                        <a:ea typeface="Times"/>
                        <a:cs typeface="Times"/>
                        <a:sym typeface="Times"/>
                      </a:endParaRPr>
                    </a:p>
                  </a:txBody>
                  <a:tcPr marT="91425" marB="91425" marR="91425" marL="91425" anchor="ctr"/>
                </a:tc>
              </a:tr>
              <a:tr h="1154825">
                <a:tc>
                  <a:txBody>
                    <a:bodyPr/>
                    <a:lstStyle/>
                    <a:p>
                      <a:pPr indent="0" lvl="0" marL="0" rtl="0" algn="ctr">
                        <a:spcBef>
                          <a:spcPts val="0"/>
                        </a:spcBef>
                        <a:spcAft>
                          <a:spcPts val="0"/>
                        </a:spcAft>
                        <a:buNone/>
                      </a:pPr>
                      <a:r>
                        <a:rPr lang="en" sz="1600">
                          <a:latin typeface="Times"/>
                          <a:ea typeface="Times"/>
                          <a:cs typeface="Times"/>
                          <a:sym typeface="Times"/>
                        </a:rPr>
                        <a:t>1</a:t>
                      </a:r>
                      <a:endParaRPr sz="16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8.9</a:t>
                      </a:r>
                      <a:endParaRPr sz="15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12.1</a:t>
                      </a:r>
                      <a:endParaRPr sz="1500">
                        <a:latin typeface="Times"/>
                        <a:ea typeface="Times"/>
                        <a:cs typeface="Times"/>
                        <a:sym typeface="Times"/>
                      </a:endParaRPr>
                    </a:p>
                  </a:txBody>
                  <a:tcPr marT="91425" marB="91425" marR="91425" marL="91425" anchor="ctr">
                    <a:lnR cap="flat" cmpd="sng" w="19050">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 sz="1500">
                          <a:latin typeface="Times"/>
                          <a:ea typeface="Times"/>
                          <a:cs typeface="Times"/>
                          <a:sym typeface="Times"/>
                        </a:rPr>
                        <a:t>15,660</a:t>
                      </a:r>
                      <a:endParaRPr sz="1500">
                        <a:latin typeface="Times"/>
                        <a:ea typeface="Times"/>
                        <a:cs typeface="Times"/>
                        <a:sym typeface="Times"/>
                      </a:endParaRPr>
                    </a:p>
                  </a:txBody>
                  <a:tcPr marT="91425" marB="91425" marR="91425" marL="91425" anchor="ctr">
                    <a:lnL cap="flat" cmpd="sng" w="19050">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en" sz="1500">
                          <a:latin typeface="Times"/>
                          <a:ea typeface="Times"/>
                          <a:cs typeface="Times"/>
                          <a:sym typeface="Times"/>
                        </a:rPr>
                        <a:t>18,305</a:t>
                      </a:r>
                      <a:endParaRPr sz="1500">
                        <a:latin typeface="Times"/>
                        <a:ea typeface="Times"/>
                        <a:cs typeface="Times"/>
                        <a:sym typeface="Times"/>
                      </a:endParaRPr>
                    </a:p>
                  </a:txBody>
                  <a:tcPr marT="91425" marB="91425" marR="91425" marL="91425" anchor="ctr"/>
                </a:tc>
              </a:tr>
              <a:tr h="1154825">
                <a:tc>
                  <a:txBody>
                    <a:bodyPr/>
                    <a:lstStyle/>
                    <a:p>
                      <a:pPr indent="0" lvl="0" marL="0" rtl="0" algn="ctr">
                        <a:spcBef>
                          <a:spcPts val="0"/>
                        </a:spcBef>
                        <a:spcAft>
                          <a:spcPts val="0"/>
                        </a:spcAft>
                        <a:buNone/>
                      </a:pPr>
                      <a:r>
                        <a:rPr lang="en" sz="1600">
                          <a:latin typeface="Times"/>
                          <a:ea typeface="Times"/>
                          <a:cs typeface="Times"/>
                          <a:sym typeface="Times"/>
                        </a:rPr>
                        <a:t>2</a:t>
                      </a:r>
                      <a:endParaRPr sz="16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12.4</a:t>
                      </a:r>
                      <a:endParaRPr sz="15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15.0</a:t>
                      </a:r>
                      <a:endParaRPr sz="1500">
                        <a:latin typeface="Times"/>
                        <a:ea typeface="Times"/>
                        <a:cs typeface="Times"/>
                        <a:sym typeface="Times"/>
                      </a:endParaRPr>
                    </a:p>
                  </a:txBody>
                  <a:tcPr marT="91425" marB="91425" marR="91425" marL="91425" anchor="ctr">
                    <a:lnR cap="flat" cmpd="sng" w="19050">
                      <a:solidFill>
                        <a:srgbClr val="9E9E9E"/>
                      </a:solidFill>
                      <a:prstDash val="solid"/>
                      <a:round/>
                      <a:headEnd len="sm" w="sm" type="none"/>
                      <a:tailEnd len="sm" w="sm" type="none"/>
                    </a:lnR>
                  </a:tcPr>
                </a:tc>
                <a:tc>
                  <a:txBody>
                    <a:bodyPr/>
                    <a:lstStyle/>
                    <a:p>
                      <a:pPr indent="0" lvl="0" marL="0" rtl="0" algn="ctr">
                        <a:spcBef>
                          <a:spcPts val="0"/>
                        </a:spcBef>
                        <a:spcAft>
                          <a:spcPts val="0"/>
                        </a:spcAft>
                        <a:buClr>
                          <a:schemeClr val="dk1"/>
                        </a:buClr>
                        <a:buSzPts val="1100"/>
                        <a:buFont typeface="Arial"/>
                        <a:buNone/>
                      </a:pPr>
                      <a:r>
                        <a:rPr lang="en" sz="1500">
                          <a:solidFill>
                            <a:schemeClr val="dk1"/>
                          </a:solidFill>
                          <a:latin typeface="Times"/>
                          <a:ea typeface="Times"/>
                          <a:cs typeface="Times"/>
                          <a:sym typeface="Times"/>
                        </a:rPr>
                        <a:t>19,183</a:t>
                      </a:r>
                      <a:endParaRPr sz="1500">
                        <a:latin typeface="Times"/>
                        <a:ea typeface="Times"/>
                        <a:cs typeface="Times"/>
                        <a:sym typeface="Times"/>
                      </a:endParaRPr>
                    </a:p>
                  </a:txBody>
                  <a:tcPr marT="91425" marB="91425" marR="91425" marL="91425" anchor="ctr">
                    <a:lnL cap="flat" cmpd="sng" w="19050">
                      <a:solidFill>
                        <a:srgbClr val="9E9E9E"/>
                      </a:solidFill>
                      <a:prstDash val="solid"/>
                      <a:round/>
                      <a:headEnd len="sm" w="sm" type="none"/>
                      <a:tailEnd len="sm" w="sm" type="none"/>
                    </a:lnL>
                  </a:tcPr>
                </a:tc>
                <a:tc>
                  <a:txBody>
                    <a:bodyPr/>
                    <a:lstStyle/>
                    <a:p>
                      <a:pPr indent="0" lvl="0" marL="0" rtl="0" algn="ctr">
                        <a:spcBef>
                          <a:spcPts val="0"/>
                        </a:spcBef>
                        <a:spcAft>
                          <a:spcPts val="0"/>
                        </a:spcAft>
                        <a:buClr>
                          <a:schemeClr val="dk1"/>
                        </a:buClr>
                        <a:buSzPts val="1100"/>
                        <a:buFont typeface="Arial"/>
                        <a:buNone/>
                      </a:pPr>
                      <a:r>
                        <a:rPr lang="en" sz="1500">
                          <a:solidFill>
                            <a:schemeClr val="dk1"/>
                          </a:solidFill>
                          <a:latin typeface="Times"/>
                          <a:ea typeface="Times"/>
                          <a:cs typeface="Times"/>
                          <a:sym typeface="Times"/>
                        </a:rPr>
                        <a:t>15,957</a:t>
                      </a:r>
                      <a:endParaRPr sz="1500">
                        <a:latin typeface="Times"/>
                        <a:ea typeface="Times"/>
                        <a:cs typeface="Times"/>
                        <a:sym typeface="Times"/>
                      </a:endParaRPr>
                    </a:p>
                  </a:txBody>
                  <a:tcPr marT="91425" marB="91425" marR="91425" marL="91425" anchor="ctr"/>
                </a:tc>
              </a:tr>
              <a:tr h="1154825">
                <a:tc>
                  <a:txBody>
                    <a:bodyPr/>
                    <a:lstStyle/>
                    <a:p>
                      <a:pPr indent="0" lvl="0" marL="0" rtl="0" algn="ctr">
                        <a:spcBef>
                          <a:spcPts val="0"/>
                        </a:spcBef>
                        <a:spcAft>
                          <a:spcPts val="0"/>
                        </a:spcAft>
                        <a:buNone/>
                      </a:pPr>
                      <a:r>
                        <a:rPr lang="en" sz="1600">
                          <a:latin typeface="Times"/>
                          <a:ea typeface="Times"/>
                          <a:cs typeface="Times"/>
                          <a:sym typeface="Times"/>
                        </a:rPr>
                        <a:t>3</a:t>
                      </a:r>
                      <a:endParaRPr sz="16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9.9</a:t>
                      </a:r>
                      <a:endParaRPr sz="1500">
                        <a:latin typeface="Times"/>
                        <a:ea typeface="Times"/>
                        <a:cs typeface="Times"/>
                        <a:sym typeface="Times"/>
                      </a:endParaRPr>
                    </a:p>
                  </a:txBody>
                  <a:tcPr marT="91425" marB="91425" marR="91425" marL="91425" anchor="ctr"/>
                </a:tc>
                <a:tc>
                  <a:txBody>
                    <a:bodyPr/>
                    <a:lstStyle/>
                    <a:p>
                      <a:pPr indent="0" lvl="0" marL="0" rtl="0" algn="ctr">
                        <a:spcBef>
                          <a:spcPts val="0"/>
                        </a:spcBef>
                        <a:spcAft>
                          <a:spcPts val="0"/>
                        </a:spcAft>
                        <a:buNone/>
                      </a:pPr>
                      <a:r>
                        <a:rPr lang="en" sz="1500">
                          <a:latin typeface="Times"/>
                          <a:ea typeface="Times"/>
                          <a:cs typeface="Times"/>
                          <a:sym typeface="Times"/>
                        </a:rPr>
                        <a:t>16.7</a:t>
                      </a:r>
                      <a:endParaRPr sz="1500">
                        <a:latin typeface="Times"/>
                        <a:ea typeface="Times"/>
                        <a:cs typeface="Times"/>
                        <a:sym typeface="Times"/>
                      </a:endParaRPr>
                    </a:p>
                  </a:txBody>
                  <a:tcPr marT="91425" marB="91425" marR="91425" marL="91425" anchor="ctr">
                    <a:lnR cap="flat" cmpd="sng" w="19050">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 sz="1500">
                          <a:solidFill>
                            <a:schemeClr val="dk1"/>
                          </a:solidFill>
                          <a:latin typeface="Times"/>
                          <a:ea typeface="Times"/>
                          <a:cs typeface="Times"/>
                          <a:sym typeface="Times"/>
                        </a:rPr>
                        <a:t>11,478</a:t>
                      </a:r>
                      <a:endParaRPr sz="1500">
                        <a:latin typeface="Times"/>
                        <a:ea typeface="Times"/>
                        <a:cs typeface="Times"/>
                        <a:sym typeface="Times"/>
                      </a:endParaRPr>
                    </a:p>
                  </a:txBody>
                  <a:tcPr marT="91425" marB="91425" marR="91425" marL="91425" anchor="ctr">
                    <a:lnL cap="flat" cmpd="sng" w="19050">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en" sz="1500">
                          <a:solidFill>
                            <a:schemeClr val="dk1"/>
                          </a:solidFill>
                          <a:latin typeface="Times"/>
                          <a:ea typeface="Times"/>
                          <a:cs typeface="Times"/>
                          <a:sym typeface="Times"/>
                        </a:rPr>
                        <a:t>11,320</a:t>
                      </a:r>
                      <a:endParaRPr sz="1500">
                        <a:latin typeface="Times"/>
                        <a:ea typeface="Times"/>
                        <a:cs typeface="Times"/>
                        <a:sym typeface="Times"/>
                      </a:endParaRPr>
                    </a:p>
                  </a:txBody>
                  <a:tcPr marT="91425" marB="91425" marR="91425" marL="91425" anchor="ctr"/>
                </a:tc>
              </a:tr>
            </a:tbl>
          </a:graphicData>
        </a:graphic>
      </p:graphicFrame>
      <p:sp>
        <p:nvSpPr>
          <p:cNvPr id="326" name="Google Shape;326;g3f5d7afbf86_2_59"/>
          <p:cNvSpPr txBox="1"/>
          <p:nvPr/>
        </p:nvSpPr>
        <p:spPr>
          <a:xfrm>
            <a:off x="5921025" y="900275"/>
            <a:ext cx="6147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u="sng">
                <a:solidFill>
                  <a:schemeClr val="dk1"/>
                </a:solidFill>
                <a:latin typeface="Urbanist"/>
                <a:ea typeface="Urbanist"/>
                <a:cs typeface="Urbanist"/>
                <a:sym typeface="Urbanist"/>
              </a:rPr>
              <a:t>Independent Two-Sample t-Tests</a:t>
            </a:r>
            <a:endParaRPr sz="2800" u="sng">
              <a:solidFill>
                <a:schemeClr val="dk1"/>
              </a:solidFill>
              <a:latin typeface="Urbanist"/>
              <a:ea typeface="Urbanist"/>
              <a:cs typeface="Urbanist"/>
              <a:sym typeface="Urbanist"/>
            </a:endParaRPr>
          </a:p>
        </p:txBody>
      </p:sp>
      <p:pic>
        <p:nvPicPr>
          <p:cNvPr id="327" name="Google Shape;327;g3f5d7afbf86_2_59"/>
          <p:cNvPicPr preferRelativeResize="0"/>
          <p:nvPr/>
        </p:nvPicPr>
        <p:blipFill>
          <a:blip r:embed="rId5">
            <a:alphaModFix/>
          </a:blip>
          <a:stretch>
            <a:fillRect/>
          </a:stretch>
        </p:blipFill>
        <p:spPr>
          <a:xfrm>
            <a:off x="8429582" y="1545192"/>
            <a:ext cx="3638550" cy="3724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3f5d7afbf86_2_6"/>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33" name="Google Shape;333;g3f5d7afbf86_2_6"/>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34" name="Google Shape;334;g3f5d7afbf86_2_6"/>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35" name="Google Shape;335;g3f5d7afbf86_2_6"/>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36" name="Google Shape;336;g3f5d7afbf86_2_6"/>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37" name="Google Shape;337;g3f5d7afbf86_2_6"/>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13 </a:t>
            </a:r>
            <a:r>
              <a:rPr b="0" i="0" lang="en" sz="900" u="none" cap="none" strike="noStrike">
                <a:solidFill>
                  <a:srgbClr val="000000"/>
                </a:solidFill>
                <a:latin typeface="Times"/>
                <a:ea typeface="Times"/>
                <a:cs typeface="Times"/>
                <a:sym typeface="Times"/>
              </a:rPr>
              <a:t>/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38" name="Google Shape;338;g3f5d7afbf86_2_6"/>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pic>
        <p:nvPicPr>
          <p:cNvPr id="339" name="Google Shape;339;g3f5d7afbf86_2_6" title="shotrod-0014.jpg"/>
          <p:cNvPicPr preferRelativeResize="0"/>
          <p:nvPr/>
        </p:nvPicPr>
        <p:blipFill rotWithShape="1">
          <a:blip r:embed="rId4">
            <a:alphaModFix/>
          </a:blip>
          <a:srcRect b="10482" l="23491" r="20830" t="6523"/>
          <a:stretch/>
        </p:blipFill>
        <p:spPr>
          <a:xfrm>
            <a:off x="6361228" y="1695611"/>
            <a:ext cx="5373422" cy="3983775"/>
          </a:xfrm>
          <a:prstGeom prst="rect">
            <a:avLst/>
          </a:prstGeom>
          <a:noFill/>
          <a:ln cap="flat" cmpd="sng" w="9525">
            <a:solidFill>
              <a:srgbClr val="000000"/>
            </a:solidFill>
            <a:prstDash val="solid"/>
            <a:round/>
            <a:headEnd len="sm" w="sm" type="none"/>
            <a:tailEnd len="sm" w="sm" type="none"/>
          </a:ln>
        </p:spPr>
      </p:pic>
      <p:pic>
        <p:nvPicPr>
          <p:cNvPr id="340" name="Google Shape;340;g3f5d7afbf86_2_6" title="control-0015.jpg"/>
          <p:cNvPicPr preferRelativeResize="0"/>
          <p:nvPr/>
        </p:nvPicPr>
        <p:blipFill rotWithShape="1">
          <a:blip r:embed="rId5">
            <a:alphaModFix/>
          </a:blip>
          <a:srcRect b="12066" l="24763" r="22829" t="5406"/>
          <a:stretch/>
        </p:blipFill>
        <p:spPr>
          <a:xfrm>
            <a:off x="652447" y="1690350"/>
            <a:ext cx="5093002" cy="3989025"/>
          </a:xfrm>
          <a:prstGeom prst="rect">
            <a:avLst/>
          </a:prstGeom>
          <a:noFill/>
          <a:ln cap="flat" cmpd="sng" w="9525">
            <a:solidFill>
              <a:srgbClr val="000000"/>
            </a:solidFill>
            <a:prstDash val="solid"/>
            <a:round/>
            <a:headEnd len="sm" w="sm" type="none"/>
            <a:tailEnd len="sm" w="sm" type="none"/>
          </a:ln>
        </p:spPr>
      </p:pic>
      <p:sp>
        <p:nvSpPr>
          <p:cNvPr id="341" name="Google Shape;341;g3f5d7afbf86_2_6"/>
          <p:cNvSpPr txBox="1"/>
          <p:nvPr/>
        </p:nvSpPr>
        <p:spPr>
          <a:xfrm>
            <a:off x="7126642" y="1200782"/>
            <a:ext cx="3000000" cy="538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300">
                <a:solidFill>
                  <a:schemeClr val="dk1"/>
                </a:solidFill>
                <a:latin typeface="Times"/>
                <a:ea typeface="Times"/>
                <a:cs typeface="Times"/>
                <a:sym typeface="Times"/>
              </a:rPr>
              <a:t>Shot Rod RNAi</a:t>
            </a:r>
            <a:endParaRPr sz="2300">
              <a:solidFill>
                <a:schemeClr val="dk1"/>
              </a:solidFill>
              <a:latin typeface="Times"/>
              <a:ea typeface="Times"/>
              <a:cs typeface="Times"/>
              <a:sym typeface="Times"/>
            </a:endParaRPr>
          </a:p>
        </p:txBody>
      </p:sp>
      <p:sp>
        <p:nvSpPr>
          <p:cNvPr id="342" name="Google Shape;342;g3f5d7afbf86_2_6"/>
          <p:cNvSpPr txBox="1"/>
          <p:nvPr/>
        </p:nvSpPr>
        <p:spPr>
          <a:xfrm>
            <a:off x="1196285" y="1183870"/>
            <a:ext cx="3000000" cy="538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300">
                <a:solidFill>
                  <a:schemeClr val="dk1"/>
                </a:solidFill>
                <a:latin typeface="Times"/>
                <a:ea typeface="Times"/>
                <a:cs typeface="Times"/>
                <a:sym typeface="Times"/>
              </a:rPr>
              <a:t>Control (wt)</a:t>
            </a:r>
            <a:endParaRPr sz="2300">
              <a:solidFill>
                <a:schemeClr val="dk1"/>
              </a:solidFill>
              <a:latin typeface="Times"/>
              <a:ea typeface="Times"/>
              <a:cs typeface="Times"/>
              <a:sym typeface="Time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g3f5727ddaf9_0_161" title="NeuronMap3D.gif"/>
          <p:cNvPicPr preferRelativeResize="0"/>
          <p:nvPr/>
        </p:nvPicPr>
        <p:blipFill rotWithShape="1">
          <a:blip r:embed="rId3">
            <a:alphaModFix/>
          </a:blip>
          <a:srcRect b="5714" l="3044" r="0" t="6251"/>
          <a:stretch/>
        </p:blipFill>
        <p:spPr>
          <a:xfrm>
            <a:off x="6641820" y="1308050"/>
            <a:ext cx="5524656" cy="4953951"/>
          </a:xfrm>
          <a:prstGeom prst="rect">
            <a:avLst/>
          </a:prstGeom>
          <a:noFill/>
          <a:ln>
            <a:noFill/>
          </a:ln>
        </p:spPr>
      </p:pic>
      <p:sp>
        <p:nvSpPr>
          <p:cNvPr id="348" name="Google Shape;348;g3f5727ddaf9_0_161"/>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49" name="Google Shape;349;g3f5727ddaf9_0_161"/>
          <p:cNvPicPr preferRelativeResize="0"/>
          <p:nvPr/>
        </p:nvPicPr>
        <p:blipFill rotWithShape="1">
          <a:blip r:embed="rId4">
            <a:alphaModFix/>
          </a:blip>
          <a:srcRect b="0" l="0" r="0" t="0"/>
          <a:stretch/>
        </p:blipFill>
        <p:spPr>
          <a:xfrm>
            <a:off x="123033" y="44800"/>
            <a:ext cx="2080800" cy="672800"/>
          </a:xfrm>
          <a:prstGeom prst="rect">
            <a:avLst/>
          </a:prstGeom>
          <a:noFill/>
          <a:ln>
            <a:noFill/>
          </a:ln>
        </p:spPr>
      </p:pic>
      <p:sp>
        <p:nvSpPr>
          <p:cNvPr id="350" name="Google Shape;350;g3f5727ddaf9_0_161"/>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51" name="Google Shape;351;g3f5727ddaf9_0_161"/>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52" name="Google Shape;352;g3f5727ddaf9_0_161"/>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53" name="Google Shape;353;g3f5727ddaf9_0_161"/>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14</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54" name="Google Shape;354;g3f5727ddaf9_0_161"/>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Conclusion</a:t>
            </a:r>
            <a:endParaRPr b="0" i="0" sz="3000" u="none" cap="none" strike="noStrike">
              <a:solidFill>
                <a:srgbClr val="000000"/>
              </a:solidFill>
              <a:latin typeface="Times"/>
              <a:ea typeface="Times"/>
              <a:cs typeface="Times"/>
              <a:sym typeface="Times"/>
            </a:endParaRPr>
          </a:p>
        </p:txBody>
      </p:sp>
      <p:sp>
        <p:nvSpPr>
          <p:cNvPr id="355" name="Google Shape;355;g3f5727ddaf9_0_161"/>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sp>
        <p:nvSpPr>
          <p:cNvPr id="356" name="Google Shape;356;g3f5727ddaf9_0_161"/>
          <p:cNvSpPr txBox="1"/>
          <p:nvPr/>
        </p:nvSpPr>
        <p:spPr>
          <a:xfrm>
            <a:off x="213825" y="2066700"/>
            <a:ext cx="6784200" cy="3943500"/>
          </a:xfrm>
          <a:prstGeom prst="rect">
            <a:avLst/>
          </a:prstGeom>
          <a:noFill/>
          <a:ln>
            <a:noFill/>
          </a:ln>
        </p:spPr>
        <p:txBody>
          <a:bodyPr anchorCtr="0" anchor="t" bIns="91425" lIns="91425" spcFirstLastPara="1" rIns="91425" wrap="square" tIns="91425">
            <a:noAutofit/>
          </a:bodyPr>
          <a:lstStyle/>
          <a:p>
            <a:pPr indent="-393700" lvl="1" marL="914400" rtl="0" algn="l">
              <a:spcBef>
                <a:spcPts val="0"/>
              </a:spcBef>
              <a:spcAft>
                <a:spcPts val="0"/>
              </a:spcAft>
              <a:buClr>
                <a:schemeClr val="dk1"/>
              </a:buClr>
              <a:buSzPts val="2600"/>
              <a:buFont typeface="Urbanist"/>
              <a:buChar char="●"/>
            </a:pPr>
            <a:r>
              <a:rPr lang="en" sz="2600">
                <a:solidFill>
                  <a:schemeClr val="dk1"/>
                </a:solidFill>
                <a:latin typeface="Urbanist"/>
                <a:ea typeface="Urbanist"/>
                <a:cs typeface="Urbanist"/>
                <a:sym typeface="Urbanist"/>
              </a:rPr>
              <a:t>Shot RNAi neurons cover larvae surface more sparsely than control neurons. </a:t>
            </a:r>
            <a:r>
              <a:rPr lang="en" sz="2600">
                <a:solidFill>
                  <a:schemeClr val="dk1"/>
                </a:solidFill>
                <a:latin typeface="Urbanist"/>
                <a:ea typeface="Urbanist"/>
                <a:cs typeface="Urbanist"/>
                <a:sym typeface="Urbanist"/>
              </a:rPr>
              <a:t>This may lead to reduced capability to detect mechanical threat. </a:t>
            </a:r>
            <a:br>
              <a:rPr lang="en" sz="2600">
                <a:solidFill>
                  <a:schemeClr val="dk1"/>
                </a:solidFill>
                <a:latin typeface="Urbanist"/>
                <a:ea typeface="Urbanist"/>
                <a:cs typeface="Urbanist"/>
                <a:sym typeface="Urbanist"/>
              </a:rPr>
            </a:br>
            <a:endParaRPr sz="1900">
              <a:solidFill>
                <a:schemeClr val="dk1"/>
              </a:solidFill>
              <a:latin typeface="Urbanist"/>
              <a:ea typeface="Urbanist"/>
              <a:cs typeface="Urbanist"/>
              <a:sym typeface="Urbanist"/>
            </a:endParaRPr>
          </a:p>
          <a:p>
            <a:pPr indent="0" lvl="0" marL="0" rtl="0" algn="l">
              <a:spcBef>
                <a:spcPts val="0"/>
              </a:spcBef>
              <a:spcAft>
                <a:spcPts val="0"/>
              </a:spcAft>
              <a:buNone/>
            </a:pPr>
            <a:r>
              <a:rPr b="1" lang="en" sz="2600">
                <a:solidFill>
                  <a:schemeClr val="dk1"/>
                </a:solidFill>
                <a:latin typeface="Urbanist"/>
                <a:ea typeface="Urbanist"/>
                <a:cs typeface="Urbanist"/>
                <a:sym typeface="Urbanist"/>
              </a:rPr>
              <a:t>Theory:</a:t>
            </a:r>
            <a:r>
              <a:rPr lang="en" sz="2600">
                <a:solidFill>
                  <a:schemeClr val="dk1"/>
                </a:solidFill>
                <a:latin typeface="Urbanist"/>
                <a:ea typeface="Urbanist"/>
                <a:cs typeface="Urbanist"/>
                <a:sym typeface="Urbanist"/>
              </a:rPr>
              <a:t> Absence of Shot hinders nucleation of dendritic branches. Shot enables dendritic growth by holding the actin mesh in place.</a:t>
            </a:r>
            <a:endParaRPr sz="2600">
              <a:solidFill>
                <a:schemeClr val="dk1"/>
              </a:solidFill>
              <a:latin typeface="Urbanist"/>
              <a:ea typeface="Urbanist"/>
              <a:cs typeface="Urbanist"/>
              <a:sym typeface="Urbanist"/>
            </a:endParaRPr>
          </a:p>
          <a:p>
            <a:pPr indent="0" lvl="0" marL="0" rtl="0" algn="l">
              <a:spcBef>
                <a:spcPts val="0"/>
              </a:spcBef>
              <a:spcAft>
                <a:spcPts val="0"/>
              </a:spcAft>
              <a:buClr>
                <a:schemeClr val="dk1"/>
              </a:buClr>
              <a:buSzPts val="1100"/>
              <a:buFont typeface="Arial"/>
              <a:buNone/>
            </a:pPr>
            <a:r>
              <a:t/>
            </a:r>
            <a:endParaRPr b="1" sz="2300">
              <a:solidFill>
                <a:schemeClr val="dk1"/>
              </a:solidFill>
              <a:latin typeface="Urbanist"/>
              <a:ea typeface="Urbanist"/>
              <a:cs typeface="Urbanist"/>
              <a:sym typeface="Urbanist"/>
            </a:endParaRPr>
          </a:p>
          <a:p>
            <a:pPr indent="0" lvl="0" marL="0" rtl="0" algn="l">
              <a:spcBef>
                <a:spcPts val="0"/>
              </a:spcBef>
              <a:spcAft>
                <a:spcPts val="0"/>
              </a:spcAft>
              <a:buNone/>
            </a:pPr>
            <a:r>
              <a:t/>
            </a:r>
            <a:endParaRPr b="1" sz="2300">
              <a:solidFill>
                <a:schemeClr val="dk1"/>
              </a:solidFill>
              <a:latin typeface="Urbanist"/>
              <a:ea typeface="Urbanist"/>
              <a:cs typeface="Urbanist"/>
              <a:sym typeface="Urbanist"/>
            </a:endParaRPr>
          </a:p>
        </p:txBody>
      </p:sp>
      <p:cxnSp>
        <p:nvCxnSpPr>
          <p:cNvPr id="357" name="Google Shape;357;g3f5727ddaf9_0_161"/>
          <p:cNvCxnSpPr/>
          <p:nvPr/>
        </p:nvCxnSpPr>
        <p:spPr>
          <a:xfrm>
            <a:off x="10657475" y="6090750"/>
            <a:ext cx="590100" cy="1800"/>
          </a:xfrm>
          <a:prstGeom prst="straightConnector1">
            <a:avLst/>
          </a:prstGeom>
          <a:noFill/>
          <a:ln cap="flat" cmpd="sng" w="28575">
            <a:solidFill>
              <a:srgbClr val="000000"/>
            </a:solidFill>
            <a:prstDash val="solid"/>
            <a:round/>
            <a:headEnd len="med" w="med" type="none"/>
            <a:tailEnd len="med" w="med" type="none"/>
          </a:ln>
        </p:spPr>
      </p:cxnSp>
      <p:sp>
        <p:nvSpPr>
          <p:cNvPr id="358" name="Google Shape;358;g3f5727ddaf9_0_161"/>
          <p:cNvSpPr txBox="1"/>
          <p:nvPr/>
        </p:nvSpPr>
        <p:spPr>
          <a:xfrm>
            <a:off x="11192659" y="5923289"/>
            <a:ext cx="723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rPr>
              <a:t>100</a:t>
            </a:r>
            <a:r>
              <a:rPr lang="en" sz="1000">
                <a:solidFill>
                  <a:schemeClr val="dk1"/>
                </a:solidFill>
              </a:rPr>
              <a:t> μm</a:t>
            </a:r>
            <a:endParaRPr sz="10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f5d7afbf86_0_3"/>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64" name="Google Shape;364;g3f5d7afbf86_0_3"/>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65" name="Google Shape;365;g3f5d7afbf86_0_3"/>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66" name="Google Shape;366;g3f5d7afbf86_0_3"/>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67" name="Google Shape;367;g3f5d7afbf86_0_3"/>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68" name="Google Shape;368;g3f5d7afbf86_0_3"/>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15</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69" name="Google Shape;369;g3f5d7afbf86_0_3"/>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Next Steps</a:t>
            </a:r>
            <a:endParaRPr b="0" i="0" sz="3000" u="none" cap="none" strike="noStrike">
              <a:solidFill>
                <a:srgbClr val="000000"/>
              </a:solidFill>
              <a:latin typeface="Times"/>
              <a:ea typeface="Times"/>
              <a:cs typeface="Times"/>
              <a:sym typeface="Times"/>
            </a:endParaRPr>
          </a:p>
        </p:txBody>
      </p:sp>
      <p:sp>
        <p:nvSpPr>
          <p:cNvPr id="370" name="Google Shape;370;g3f5d7afbf86_0_3"/>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sp>
        <p:nvSpPr>
          <p:cNvPr id="371" name="Google Shape;371;g3f5d7afbf86_0_3"/>
          <p:cNvSpPr txBox="1"/>
          <p:nvPr/>
        </p:nvSpPr>
        <p:spPr>
          <a:xfrm>
            <a:off x="373025" y="1218149"/>
            <a:ext cx="6086100" cy="485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600">
              <a:solidFill>
                <a:schemeClr val="dk1"/>
              </a:solidFill>
              <a:latin typeface="Cambria"/>
              <a:ea typeface="Cambria"/>
              <a:cs typeface="Cambria"/>
              <a:sym typeface="Cambria"/>
            </a:endParaRPr>
          </a:p>
          <a:p>
            <a:pPr indent="0" lvl="0" marL="0" rtl="0" algn="l">
              <a:spcBef>
                <a:spcPts val="0"/>
              </a:spcBef>
              <a:spcAft>
                <a:spcPts val="0"/>
              </a:spcAft>
              <a:buClr>
                <a:schemeClr val="dk1"/>
              </a:buClr>
              <a:buSzPts val="1100"/>
              <a:buFont typeface="Arial"/>
              <a:buNone/>
            </a:pPr>
            <a:r>
              <a:rPr b="1" lang="en" sz="2600">
                <a:solidFill>
                  <a:schemeClr val="dk1"/>
                </a:solidFill>
                <a:latin typeface="Urbanist"/>
                <a:ea typeface="Urbanist"/>
                <a:cs typeface="Urbanist"/>
                <a:sym typeface="Urbanist"/>
              </a:rPr>
              <a:t>Continue computational analysis:</a:t>
            </a:r>
            <a:endParaRPr sz="2600">
              <a:solidFill>
                <a:schemeClr val="dk1"/>
              </a:solidFill>
              <a:latin typeface="Urbanist"/>
              <a:ea typeface="Urbanist"/>
              <a:cs typeface="Urbanist"/>
              <a:sym typeface="Urbanist"/>
            </a:endParaRPr>
          </a:p>
          <a:p>
            <a:pPr indent="-393700" lvl="1" marL="914400" rtl="0" algn="l">
              <a:spcBef>
                <a:spcPts val="0"/>
              </a:spcBef>
              <a:spcAft>
                <a:spcPts val="0"/>
              </a:spcAft>
              <a:buClr>
                <a:schemeClr val="dk1"/>
              </a:buClr>
              <a:buSzPts val="2600"/>
              <a:buFont typeface="Urbanist"/>
              <a:buChar char="○"/>
            </a:pPr>
            <a:r>
              <a:rPr lang="en" sz="2600">
                <a:solidFill>
                  <a:schemeClr val="dk1"/>
                </a:solidFill>
                <a:latin typeface="Urbanist"/>
                <a:ea typeface="Urbanist"/>
                <a:cs typeface="Urbanist"/>
                <a:sym typeface="Urbanist"/>
              </a:rPr>
              <a:t>Microtubule and actin intensity</a:t>
            </a:r>
            <a:endParaRPr sz="2600">
              <a:solidFill>
                <a:schemeClr val="dk1"/>
              </a:solidFill>
              <a:latin typeface="Urbanist"/>
              <a:ea typeface="Urbanist"/>
              <a:cs typeface="Urbanist"/>
              <a:sym typeface="Urbanist"/>
            </a:endParaRPr>
          </a:p>
          <a:p>
            <a:pPr indent="-393700" lvl="1" marL="914400" rtl="0" algn="l">
              <a:spcBef>
                <a:spcPts val="0"/>
              </a:spcBef>
              <a:spcAft>
                <a:spcPts val="0"/>
              </a:spcAft>
              <a:buClr>
                <a:schemeClr val="dk1"/>
              </a:buClr>
              <a:buSzPts val="2600"/>
              <a:buFont typeface="Urbanist"/>
              <a:buChar char="○"/>
            </a:pPr>
            <a:r>
              <a:rPr lang="en" sz="2600">
                <a:solidFill>
                  <a:schemeClr val="dk1"/>
                </a:solidFill>
                <a:latin typeface="Urbanist"/>
                <a:ea typeface="Urbanist"/>
                <a:cs typeface="Urbanist"/>
                <a:sym typeface="Urbanist"/>
              </a:rPr>
              <a:t>Neuron density map</a:t>
            </a:r>
            <a:endParaRPr sz="2600">
              <a:solidFill>
                <a:schemeClr val="dk1"/>
              </a:solidFill>
              <a:latin typeface="Urbanist"/>
              <a:ea typeface="Urbanist"/>
              <a:cs typeface="Urbanist"/>
              <a:sym typeface="Urbanist"/>
            </a:endParaRPr>
          </a:p>
          <a:p>
            <a:pPr indent="0" lvl="0" marL="0" rtl="0" algn="l">
              <a:spcBef>
                <a:spcPts val="0"/>
              </a:spcBef>
              <a:spcAft>
                <a:spcPts val="0"/>
              </a:spcAft>
              <a:buNone/>
            </a:pPr>
            <a:r>
              <a:t/>
            </a:r>
            <a:endParaRPr sz="2600">
              <a:solidFill>
                <a:schemeClr val="dk1"/>
              </a:solidFill>
              <a:latin typeface="Urbanist"/>
              <a:ea typeface="Urbanist"/>
              <a:cs typeface="Urbanist"/>
              <a:sym typeface="Urbanist"/>
            </a:endParaRPr>
          </a:p>
          <a:p>
            <a:pPr indent="0" lvl="0" marL="0" rtl="0" algn="l">
              <a:spcBef>
                <a:spcPts val="0"/>
              </a:spcBef>
              <a:spcAft>
                <a:spcPts val="0"/>
              </a:spcAft>
              <a:buNone/>
            </a:pPr>
            <a:r>
              <a:rPr b="1" lang="en" sz="2600">
                <a:solidFill>
                  <a:schemeClr val="dk1"/>
                </a:solidFill>
                <a:latin typeface="Urbanist"/>
                <a:ea typeface="Urbanist"/>
                <a:cs typeface="Urbanist"/>
                <a:sym typeface="Urbanist"/>
              </a:rPr>
              <a:t>Continue studying </a:t>
            </a:r>
            <a:r>
              <a:rPr b="1" lang="en" sz="2600">
                <a:solidFill>
                  <a:schemeClr val="dk1"/>
                </a:solidFill>
                <a:latin typeface="Urbanist"/>
                <a:ea typeface="Urbanist"/>
                <a:cs typeface="Urbanist"/>
                <a:sym typeface="Urbanist"/>
              </a:rPr>
              <a:t>cross linker</a:t>
            </a:r>
            <a:r>
              <a:rPr b="1" lang="en" sz="2600">
                <a:solidFill>
                  <a:schemeClr val="dk1"/>
                </a:solidFill>
                <a:latin typeface="Urbanist"/>
                <a:ea typeface="Urbanist"/>
                <a:cs typeface="Urbanist"/>
                <a:sym typeface="Urbanist"/>
              </a:rPr>
              <a:t> proteins:</a:t>
            </a:r>
            <a:endParaRPr b="1" sz="2600">
              <a:solidFill>
                <a:schemeClr val="dk1"/>
              </a:solidFill>
              <a:latin typeface="Urbanist"/>
              <a:ea typeface="Urbanist"/>
              <a:cs typeface="Urbanist"/>
              <a:sym typeface="Urbanist"/>
            </a:endParaRPr>
          </a:p>
          <a:p>
            <a:pPr indent="-393700" lvl="1" marL="914400" rtl="0" algn="l">
              <a:spcBef>
                <a:spcPts val="0"/>
              </a:spcBef>
              <a:spcAft>
                <a:spcPts val="0"/>
              </a:spcAft>
              <a:buClr>
                <a:schemeClr val="dk1"/>
              </a:buClr>
              <a:buSzPts val="2600"/>
              <a:buFont typeface="Urbanist"/>
              <a:buChar char="○"/>
            </a:pPr>
            <a:r>
              <a:rPr lang="en" sz="2600">
                <a:solidFill>
                  <a:schemeClr val="dk1"/>
                </a:solidFill>
                <a:latin typeface="Urbanist"/>
                <a:ea typeface="Urbanist"/>
                <a:cs typeface="Urbanist"/>
                <a:sym typeface="Urbanist"/>
              </a:rPr>
              <a:t>Different extents of Shot expression (using MARCM, namely)</a:t>
            </a:r>
            <a:endParaRPr sz="2600">
              <a:solidFill>
                <a:schemeClr val="dk1"/>
              </a:solidFill>
              <a:latin typeface="Urbanist"/>
              <a:ea typeface="Urbanist"/>
              <a:cs typeface="Urbanist"/>
              <a:sym typeface="Urbanist"/>
            </a:endParaRPr>
          </a:p>
          <a:p>
            <a:pPr indent="-393700" lvl="1" marL="914400" rtl="0" algn="l">
              <a:spcBef>
                <a:spcPts val="0"/>
              </a:spcBef>
              <a:spcAft>
                <a:spcPts val="0"/>
              </a:spcAft>
              <a:buClr>
                <a:schemeClr val="dk1"/>
              </a:buClr>
              <a:buSzPts val="2600"/>
              <a:buFont typeface="Urbanist"/>
              <a:buChar char="○"/>
            </a:pPr>
            <a:r>
              <a:rPr lang="en" sz="2600">
                <a:solidFill>
                  <a:schemeClr val="dk1"/>
                </a:solidFill>
                <a:latin typeface="Urbanist"/>
                <a:ea typeface="Urbanist"/>
                <a:cs typeface="Urbanist"/>
                <a:sym typeface="Urbanist"/>
              </a:rPr>
              <a:t>Different protein crosslinkers to analyze (e.g. clip, rho, etc.)</a:t>
            </a:r>
            <a:endParaRPr sz="2600">
              <a:solidFill>
                <a:schemeClr val="dk1"/>
              </a:solidFill>
              <a:latin typeface="Urbanist"/>
              <a:ea typeface="Urbanist"/>
              <a:cs typeface="Urbanist"/>
              <a:sym typeface="Urbanist"/>
            </a:endParaRPr>
          </a:p>
          <a:p>
            <a:pPr indent="0" lvl="0" marL="0" rtl="0" algn="l">
              <a:spcBef>
                <a:spcPts val="0"/>
              </a:spcBef>
              <a:spcAft>
                <a:spcPts val="0"/>
              </a:spcAft>
              <a:buNone/>
            </a:pPr>
            <a:r>
              <a:t/>
            </a:r>
            <a:endParaRPr sz="2600">
              <a:solidFill>
                <a:schemeClr val="dk1"/>
              </a:solidFill>
              <a:highlight>
                <a:srgbClr val="FFFF00"/>
              </a:highlight>
              <a:latin typeface="Urbanist"/>
              <a:ea typeface="Urbanist"/>
              <a:cs typeface="Urbanist"/>
              <a:sym typeface="Urbanist"/>
            </a:endParaRPr>
          </a:p>
          <a:p>
            <a:pPr indent="0" lvl="0" marL="0" rtl="0" algn="l">
              <a:spcBef>
                <a:spcPts val="0"/>
              </a:spcBef>
              <a:spcAft>
                <a:spcPts val="0"/>
              </a:spcAft>
              <a:buNone/>
            </a:pPr>
            <a:r>
              <a:t/>
            </a:r>
            <a:endParaRPr b="1" sz="2600">
              <a:solidFill>
                <a:schemeClr val="dk1"/>
              </a:solidFill>
              <a:latin typeface="Urbanist"/>
              <a:ea typeface="Urbanist"/>
              <a:cs typeface="Urbanist"/>
              <a:sym typeface="Urbanist"/>
            </a:endParaRPr>
          </a:p>
        </p:txBody>
      </p:sp>
      <p:pic>
        <p:nvPicPr>
          <p:cNvPr id="372" name="Google Shape;372;g3f5d7afbf86_0_3" title="IMG_8519.jpeg"/>
          <p:cNvPicPr preferRelativeResize="0"/>
          <p:nvPr/>
        </p:nvPicPr>
        <p:blipFill>
          <a:blip r:embed="rId4">
            <a:alphaModFix/>
          </a:blip>
          <a:stretch>
            <a:fillRect/>
          </a:stretch>
        </p:blipFill>
        <p:spPr>
          <a:xfrm>
            <a:off x="6864800" y="1911688"/>
            <a:ext cx="4791076" cy="359331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3f3cb5e4ad7_0_68"/>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78" name="Google Shape;378;g3f3cb5e4ad7_0_68"/>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79" name="Google Shape;379;g3f3cb5e4ad7_0_68"/>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80" name="Google Shape;380;g3f3cb5e4ad7_0_68"/>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81" name="Google Shape;381;g3f3cb5e4ad7_0_68"/>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82" name="Google Shape;382;g3f3cb5e4ad7_0_68"/>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83" name="Google Shape;383;g3f3cb5e4ad7_0_68"/>
          <p:cNvSpPr txBox="1"/>
          <p:nvPr/>
        </p:nvSpPr>
        <p:spPr>
          <a:xfrm>
            <a:off x="437408" y="900536"/>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References</a:t>
            </a:r>
            <a:endParaRPr b="0" i="0" sz="3000" u="none" cap="none" strike="noStrike">
              <a:solidFill>
                <a:srgbClr val="000000"/>
              </a:solidFill>
              <a:latin typeface="Times"/>
              <a:ea typeface="Times"/>
              <a:cs typeface="Times"/>
              <a:sym typeface="Times"/>
            </a:endParaRPr>
          </a:p>
        </p:txBody>
      </p:sp>
      <p:sp>
        <p:nvSpPr>
          <p:cNvPr id="384" name="Google Shape;384;g3f3cb5e4ad7_0_68"/>
          <p:cNvSpPr txBox="1"/>
          <p:nvPr/>
        </p:nvSpPr>
        <p:spPr>
          <a:xfrm>
            <a:off x="141150" y="1711438"/>
            <a:ext cx="11909700" cy="371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chemeClr val="dk1"/>
                </a:solidFill>
              </a:rPr>
              <a:t>[1] </a:t>
            </a:r>
            <a:r>
              <a:rPr lang="en" sz="1500">
                <a:solidFill>
                  <a:srgbClr val="212121"/>
                </a:solidFill>
                <a:highlight>
                  <a:srgbClr val="FFFFFF"/>
                </a:highlight>
              </a:rPr>
              <a:t>Cash, Adam D et al. “Microtubule reduction in Alzheimer's disease and aging is independent of tau filament formation.” </a:t>
            </a:r>
            <a:r>
              <a:rPr i="1" lang="en" sz="1500">
                <a:solidFill>
                  <a:srgbClr val="212121"/>
                </a:solidFill>
                <a:highlight>
                  <a:srgbClr val="FFFFFF"/>
                </a:highlight>
              </a:rPr>
              <a:t>The American journal of pathology</a:t>
            </a:r>
            <a:r>
              <a:rPr lang="en" sz="1500">
                <a:solidFill>
                  <a:srgbClr val="212121"/>
                </a:solidFill>
                <a:highlight>
                  <a:srgbClr val="FFFFFF"/>
                </a:highlight>
              </a:rPr>
              <a:t> vol. 162,5 (2003): 1623-7. doi:10.1016/s0002-9440(10)64296-4</a:t>
            </a:r>
            <a:endParaRPr sz="1500">
              <a:solidFill>
                <a:srgbClr val="212121"/>
              </a:solidFill>
              <a:highlight>
                <a:srgbClr val="FFFFFF"/>
              </a:highlight>
            </a:endParaRPr>
          </a:p>
          <a:p>
            <a:pPr indent="0" lvl="0" marL="0" rtl="0" algn="l">
              <a:lnSpc>
                <a:spcPct val="115000"/>
              </a:lnSpc>
              <a:spcBef>
                <a:spcPts val="0"/>
              </a:spcBef>
              <a:spcAft>
                <a:spcPts val="0"/>
              </a:spcAft>
              <a:buNone/>
            </a:pPr>
            <a:r>
              <a:t/>
            </a:r>
            <a:endParaRPr sz="1200">
              <a:solidFill>
                <a:srgbClr val="21212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 sz="1500">
                <a:solidFill>
                  <a:schemeClr val="dk1"/>
                </a:solidFill>
              </a:rPr>
              <a:t>[2] Milatovic, D., Montine, T. J., Zaja‐Milatovic, S., Madison, J. L., Bowman, A. B., &amp; Aschner, M. (2010). Morphometric Analysis in Neurodegenerative Disorders. Current Protocols in Toxicology, 46(1). https://doi.org/10.1002/0471140856.tx1216s46.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[3] Heigwer, F., Port, F., &amp; Boutros, M. (2018). RNA interference (RNAI) screening in Drosophila. Genetics, 208(3), 853–874. https://doi.org/10.1534/genetics.117.300077.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[4] Jan, Yuh-Nung, and Lily Yeh Jan. "Branching Out: Mechanisms of Dendritic Arborization." Nature Reviews Neuroscience, vol. 11, no. 5, 2010, pp. 316–328, doi.org/10.1038/nrn2836.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[5] Prokop, A. (n.d.). A rough guide to Drosophila mating schemes. http://halfonlab.ccr.buffalo.edu/courses/BCH512/Roote+Prokop-SupplMat-1v2 .2.pdf Wikipedia contributors.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[6] Ganguly, Sujoy, et al. "Morphology of Fly Larval Class IV Dendrites Accords with a Random Branching and Contact Based Branch Deletion Model." arXiv, 16 Apr. 2018, arxiv.org/abs/1611.05918.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g3f5727ddaf9_0_185"/>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390" name="Google Shape;390;g3f5727ddaf9_0_185"/>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391" name="Google Shape;391;g3f5727ddaf9_0_185"/>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392" name="Google Shape;392;g3f5727ddaf9_0_185"/>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393" name="Google Shape;393;g3f5727ddaf9_0_185"/>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394" name="Google Shape;394;g3f5727ddaf9_0_185"/>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395" name="Google Shape;395;g3f5727ddaf9_0_185"/>
          <p:cNvSpPr txBox="1"/>
          <p:nvPr/>
        </p:nvSpPr>
        <p:spPr>
          <a:xfrm>
            <a:off x="437408" y="900536"/>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Acknowledgements:</a:t>
            </a:r>
            <a:endParaRPr b="0" i="0" sz="3000" u="none" cap="none" strike="noStrike">
              <a:solidFill>
                <a:srgbClr val="000000"/>
              </a:solidFill>
              <a:latin typeface="Times"/>
              <a:ea typeface="Times"/>
              <a:cs typeface="Times"/>
              <a:sym typeface="Times"/>
            </a:endParaRPr>
          </a:p>
        </p:txBody>
      </p:sp>
      <p:sp>
        <p:nvSpPr>
          <p:cNvPr id="396" name="Google Shape;396;g3f5727ddaf9_0_185"/>
          <p:cNvSpPr txBox="1"/>
          <p:nvPr>
            <p:ph idx="4294967295" type="body"/>
          </p:nvPr>
        </p:nvSpPr>
        <p:spPr>
          <a:xfrm>
            <a:off x="566408" y="1541489"/>
            <a:ext cx="5649900" cy="3093900"/>
          </a:xfrm>
          <a:prstGeom prst="rect">
            <a:avLst/>
          </a:prstGeom>
          <a:noFill/>
          <a:ln>
            <a:noFill/>
          </a:ln>
        </p:spPr>
        <p:txBody>
          <a:bodyPr anchorCtr="0" anchor="t" bIns="121900" lIns="121900" spcFirstLastPara="1" rIns="121900" wrap="square" tIns="121900">
            <a:noAutofit/>
          </a:bodyPr>
          <a:lstStyle/>
          <a:p>
            <a:pPr indent="0" lvl="0" marL="0" marR="0" rtl="0" algn="l">
              <a:lnSpc>
                <a:spcPct val="130000"/>
              </a:lnSpc>
              <a:spcBef>
                <a:spcPts val="0"/>
              </a:spcBef>
              <a:spcAft>
                <a:spcPts val="0"/>
              </a:spcAft>
              <a:buClr>
                <a:srgbClr val="000000"/>
              </a:buClr>
              <a:buSzPts val="935"/>
              <a:buFont typeface="Arial"/>
              <a:buNone/>
            </a:pPr>
            <a:r>
              <a:rPr b="1" i="0" lang="en" sz="1873" u="none" cap="none" strike="noStrike">
                <a:solidFill>
                  <a:srgbClr val="000000"/>
                </a:solidFill>
                <a:latin typeface="Times"/>
                <a:ea typeface="Times"/>
                <a:cs typeface="Times"/>
                <a:sym typeface="Times"/>
              </a:rPr>
              <a:t>Department</a:t>
            </a:r>
            <a:r>
              <a:rPr b="1" lang="en" sz="1873">
                <a:solidFill>
                  <a:srgbClr val="000000"/>
                </a:solidFill>
                <a:latin typeface="Times"/>
                <a:ea typeface="Times"/>
                <a:cs typeface="Times"/>
                <a:sym typeface="Times"/>
              </a:rPr>
              <a:t> of Bioengineering</a:t>
            </a:r>
            <a:endParaRPr b="1" i="0" sz="1873"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rPr lang="en" sz="1873">
                <a:solidFill>
                  <a:srgbClr val="000000"/>
                </a:solidFill>
                <a:latin typeface="Times"/>
                <a:ea typeface="Times"/>
                <a:cs typeface="Times"/>
                <a:sym typeface="Times"/>
              </a:rPr>
              <a:t>Maijia Liao, Assistant Professor (Bioengineering, Physics, Institute for Mechanobiology)</a:t>
            </a:r>
            <a:endParaRPr sz="1873">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rPr lang="en" sz="1873">
                <a:solidFill>
                  <a:srgbClr val="000000"/>
                </a:solidFill>
                <a:latin typeface="Times"/>
                <a:ea typeface="Times"/>
                <a:cs typeface="Times"/>
                <a:sym typeface="Times"/>
              </a:rPr>
              <a:t>Louison Thorens, Postdoctoral Fellow (Bioengineering, Physics, Institute for Mechanobiology) </a:t>
            </a:r>
            <a:endParaRPr sz="1873">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rPr lang="en" sz="1873">
                <a:solidFill>
                  <a:srgbClr val="000000"/>
                </a:solidFill>
                <a:latin typeface="Times"/>
                <a:ea typeface="Times"/>
                <a:cs typeface="Times"/>
                <a:sym typeface="Times"/>
              </a:rPr>
              <a:t>Dongdong You, Ph.D Candidate (Bioengineering, Physics)</a:t>
            </a:r>
            <a:endParaRPr sz="1873">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t/>
            </a:r>
            <a:endParaRPr sz="1873">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935"/>
              <a:buFont typeface="Arial"/>
              <a:buNone/>
            </a:pPr>
            <a:r>
              <a:t/>
            </a:r>
            <a:endParaRPr i="1" sz="1873">
              <a:solidFill>
                <a:srgbClr val="000000"/>
              </a:solidFill>
              <a:latin typeface="Times"/>
              <a:ea typeface="Times"/>
              <a:cs typeface="Times"/>
              <a:sym typeface="Times"/>
            </a:endParaRPr>
          </a:p>
        </p:txBody>
      </p:sp>
      <p:sp>
        <p:nvSpPr>
          <p:cNvPr id="397" name="Google Shape;397;g3f5727ddaf9_0_185"/>
          <p:cNvSpPr txBox="1"/>
          <p:nvPr>
            <p:ph idx="4294967295" type="body"/>
          </p:nvPr>
        </p:nvSpPr>
        <p:spPr>
          <a:xfrm>
            <a:off x="6414050" y="1521984"/>
            <a:ext cx="6006600" cy="2583000"/>
          </a:xfrm>
          <a:prstGeom prst="rect">
            <a:avLst/>
          </a:prstGeom>
          <a:noFill/>
          <a:ln>
            <a:noFill/>
          </a:ln>
        </p:spPr>
        <p:txBody>
          <a:bodyPr anchorCtr="0" anchor="t" bIns="121900" lIns="121900" spcFirstLastPara="1" rIns="121900" wrap="square" tIns="121900">
            <a:noAutofit/>
          </a:bodyPr>
          <a:lstStyle/>
          <a:p>
            <a:pPr indent="0" lvl="0" marL="0" marR="0" rtl="0" algn="l">
              <a:lnSpc>
                <a:spcPct val="130000"/>
              </a:lnSpc>
              <a:spcBef>
                <a:spcPts val="0"/>
              </a:spcBef>
              <a:spcAft>
                <a:spcPts val="0"/>
              </a:spcAft>
              <a:buClr>
                <a:srgbClr val="000000"/>
              </a:buClr>
              <a:buSzPts val="1018"/>
              <a:buFont typeface="Arial"/>
              <a:buNone/>
            </a:pPr>
            <a:r>
              <a:rPr b="1" i="0" lang="en" sz="1867" u="none" cap="none" strike="noStrike">
                <a:solidFill>
                  <a:srgbClr val="000000"/>
                </a:solidFill>
                <a:latin typeface="Times"/>
                <a:ea typeface="Times"/>
                <a:cs typeface="Times"/>
                <a:sym typeface="Times"/>
              </a:rPr>
              <a:t>Center for STEM Education</a:t>
            </a:r>
            <a:endParaRPr b="1"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Claire Duggan, </a:t>
            </a:r>
            <a:r>
              <a:rPr i="1" lang="en" sz="1867" u="none" cap="none" strike="noStrike">
                <a:solidFill>
                  <a:srgbClr val="000000"/>
                </a:solidFill>
                <a:latin typeface="Times"/>
                <a:ea typeface="Times"/>
                <a:cs typeface="Times"/>
                <a:sym typeface="Times"/>
              </a:rPr>
              <a:t>Executive Director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Jennifer Love, </a:t>
            </a:r>
            <a:r>
              <a:rPr i="1" lang="en" sz="1867" u="none" cap="none" strike="noStrike">
                <a:solidFill>
                  <a:srgbClr val="000000"/>
                </a:solidFill>
                <a:latin typeface="Times"/>
                <a:ea typeface="Times"/>
                <a:cs typeface="Times"/>
                <a:sym typeface="Times"/>
              </a:rPr>
              <a:t>Associate Director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lang="en" sz="1867">
                <a:solidFill>
                  <a:srgbClr val="000000"/>
                </a:solidFill>
                <a:latin typeface="Times"/>
                <a:ea typeface="Times"/>
                <a:cs typeface="Times"/>
                <a:sym typeface="Times"/>
              </a:rPr>
              <a:t>Frances Corcell</a:t>
            </a:r>
            <a:r>
              <a:rPr lang="en" sz="1867">
                <a:solidFill>
                  <a:srgbClr val="000000"/>
                </a:solidFill>
                <a:latin typeface="Times"/>
                <a:ea typeface="Times"/>
                <a:cs typeface="Times"/>
                <a:sym typeface="Times"/>
              </a:rPr>
              <a:t>, Kenneth Santizo, and Ahmed Othman</a:t>
            </a:r>
            <a:r>
              <a:rPr i="0" lang="en" sz="1867" u="none" cap="none" strike="noStrike">
                <a:solidFill>
                  <a:srgbClr val="000000"/>
                </a:solidFill>
                <a:latin typeface="Times"/>
                <a:ea typeface="Times"/>
                <a:cs typeface="Times"/>
                <a:sym typeface="Times"/>
              </a:rPr>
              <a:t>, </a:t>
            </a:r>
            <a:endParaRPr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1" lang="en" sz="1867" u="none" cap="none" strike="noStrike">
                <a:solidFill>
                  <a:srgbClr val="000000"/>
                </a:solidFill>
                <a:latin typeface="Times"/>
                <a:ea typeface="Times"/>
                <a:cs typeface="Times"/>
                <a:sym typeface="Times"/>
              </a:rPr>
              <a:t>YSP Coordinators</a:t>
            </a:r>
            <a:endParaRPr i="0"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Nicolas Fuchs, </a:t>
            </a:r>
            <a:r>
              <a:rPr i="1" lang="en" sz="1867" u="none" cap="none" strike="noStrike">
                <a:solidFill>
                  <a:srgbClr val="000000"/>
                </a:solidFill>
                <a:latin typeface="Times"/>
                <a:ea typeface="Times"/>
                <a:cs typeface="Times"/>
                <a:sym typeface="Times"/>
              </a:rPr>
              <a:t>Pro</a:t>
            </a:r>
            <a:r>
              <a:rPr i="1" lang="en" sz="1867">
                <a:solidFill>
                  <a:srgbClr val="000000"/>
                </a:solidFill>
                <a:latin typeface="Times"/>
                <a:ea typeface="Times"/>
                <a:cs typeface="Times"/>
                <a:sym typeface="Times"/>
              </a:rPr>
              <a:t>gram Manager</a:t>
            </a:r>
            <a:endParaRPr i="1" sz="1867" u="none" cap="none" strike="noStrike">
              <a:solidFill>
                <a:srgbClr val="000000"/>
              </a:solidFill>
              <a:latin typeface="Times"/>
              <a:ea typeface="Times"/>
              <a:cs typeface="Times"/>
              <a:sym typeface="Times"/>
            </a:endParaRPr>
          </a:p>
          <a:p>
            <a:pPr indent="0" lvl="0" marL="0" marR="0" rtl="0" algn="l">
              <a:lnSpc>
                <a:spcPct val="130000"/>
              </a:lnSpc>
              <a:spcBef>
                <a:spcPts val="0"/>
              </a:spcBef>
              <a:spcAft>
                <a:spcPts val="0"/>
              </a:spcAft>
              <a:buClr>
                <a:srgbClr val="000000"/>
              </a:buClr>
              <a:buSzPts val="1018"/>
              <a:buFont typeface="Arial"/>
              <a:buNone/>
            </a:pPr>
            <a:r>
              <a:rPr i="0" lang="en" sz="1867" u="none" cap="none" strike="noStrike">
                <a:solidFill>
                  <a:srgbClr val="000000"/>
                </a:solidFill>
                <a:latin typeface="Times"/>
                <a:ea typeface="Times"/>
                <a:cs typeface="Times"/>
                <a:sym typeface="Times"/>
              </a:rPr>
              <a:t>Mary Howley, </a:t>
            </a:r>
            <a:r>
              <a:rPr i="1" lang="en" sz="1867" u="none" cap="none" strike="noStrike">
                <a:solidFill>
                  <a:srgbClr val="000000"/>
                </a:solidFill>
                <a:latin typeface="Times"/>
                <a:ea typeface="Times"/>
                <a:cs typeface="Times"/>
                <a:sym typeface="Times"/>
              </a:rPr>
              <a:t>Administrative Officer</a:t>
            </a:r>
            <a:endParaRPr i="1" sz="1867" u="none" cap="none" strike="noStrike">
              <a:solidFill>
                <a:srgbClr val="000000"/>
              </a:solidFill>
              <a:latin typeface="Times"/>
              <a:ea typeface="Times"/>
              <a:cs typeface="Times"/>
              <a:sym typeface="Times"/>
            </a:endParaRPr>
          </a:p>
        </p:txBody>
      </p:sp>
      <p:sp>
        <p:nvSpPr>
          <p:cNvPr id="398" name="Google Shape;398;g3f5727ddaf9_0_185"/>
          <p:cNvSpPr txBox="1"/>
          <p:nvPr/>
        </p:nvSpPr>
        <p:spPr>
          <a:xfrm>
            <a:off x="204900" y="4353713"/>
            <a:ext cx="11782200" cy="734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50"/>
              <a:buFont typeface="Arial"/>
              <a:buNone/>
            </a:pPr>
            <a:r>
              <a:rPr lang="en" sz="2250">
                <a:latin typeface="Times"/>
                <a:ea typeface="Times"/>
                <a:cs typeface="Times"/>
                <a:sym typeface="Times"/>
              </a:rPr>
              <a:t>Liao</a:t>
            </a:r>
            <a:r>
              <a:rPr b="0" i="0" lang="en" sz="2250" u="none" cap="none" strike="noStrike">
                <a:solidFill>
                  <a:srgbClr val="000000"/>
                </a:solidFill>
                <a:latin typeface="Times"/>
                <a:ea typeface="Times"/>
                <a:cs typeface="Times"/>
                <a:sym typeface="Times"/>
              </a:rPr>
              <a:t> Research Laboratory</a:t>
            </a:r>
            <a:endParaRPr b="0" i="0" sz="1200" u="none" cap="none" strike="noStrike">
              <a:solidFill>
                <a:srgbClr val="000000"/>
              </a:solidFill>
              <a:latin typeface="Times"/>
              <a:ea typeface="Times"/>
              <a:cs typeface="Times"/>
              <a:sym typeface="Times"/>
            </a:endParaRPr>
          </a:p>
          <a:p>
            <a:pPr indent="0" lvl="0" marL="0" marR="0" rtl="0" algn="ctr">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Times"/>
                <a:ea typeface="Times"/>
                <a:cs typeface="Times"/>
                <a:sym typeface="Times"/>
                <a:extLst>
                  <a:ext uri="http://customooxmlschemas.google.com/">
                    <go:slidesCustomData xmlns:go="http://customooxmlschemas.google.com/" textRoundtripDataId="29"/>
                  </a:ext>
                </a:extLst>
              </a:rPr>
              <a:t>This work has been funded by the National Science Foundation (NSF)</a:t>
            </a:r>
            <a:r>
              <a:rPr lang="en" sz="1300">
                <a:latin typeface="Times"/>
                <a:ea typeface="Times"/>
                <a:cs typeface="Times"/>
                <a:sym typeface="Times"/>
              </a:rPr>
              <a:t>.</a:t>
            </a:r>
            <a:endParaRPr b="0" i="0" sz="2489" u="none" cap="none" strike="noStrike">
              <a:solidFill>
                <a:srgbClr val="000000"/>
              </a:solidFill>
              <a:latin typeface="Times"/>
              <a:ea typeface="Times"/>
              <a:cs typeface="Times"/>
              <a:sym typeface="Times"/>
            </a:endParaRPr>
          </a:p>
        </p:txBody>
      </p:sp>
      <p:pic>
        <p:nvPicPr>
          <p:cNvPr id="399" name="Google Shape;399;g3f5727ddaf9_0_185"/>
          <p:cNvPicPr preferRelativeResize="0"/>
          <p:nvPr/>
        </p:nvPicPr>
        <p:blipFill rotWithShape="1">
          <a:blip r:embed="rId4">
            <a:alphaModFix/>
          </a:blip>
          <a:srcRect b="0" l="0" r="0" t="0"/>
          <a:stretch/>
        </p:blipFill>
        <p:spPr>
          <a:xfrm>
            <a:off x="5114046" y="5289677"/>
            <a:ext cx="778871" cy="782344"/>
          </a:xfrm>
          <a:prstGeom prst="rect">
            <a:avLst/>
          </a:prstGeom>
          <a:noFill/>
          <a:ln>
            <a:noFill/>
          </a:ln>
        </p:spPr>
      </p:pic>
      <p:pic>
        <p:nvPicPr>
          <p:cNvPr id="400" name="Google Shape;400;g3f5727ddaf9_0_185"/>
          <p:cNvPicPr preferRelativeResize="0"/>
          <p:nvPr/>
        </p:nvPicPr>
        <p:blipFill rotWithShape="1">
          <a:blip r:embed="rId5">
            <a:alphaModFix/>
          </a:blip>
          <a:srcRect b="0" l="0" r="0" t="0"/>
          <a:stretch/>
        </p:blipFill>
        <p:spPr>
          <a:xfrm>
            <a:off x="6130445" y="5454827"/>
            <a:ext cx="1358222" cy="639169"/>
          </a:xfrm>
          <a:prstGeom prst="rect">
            <a:avLst/>
          </a:prstGeom>
          <a:noFill/>
          <a:ln>
            <a:noFill/>
          </a:ln>
        </p:spPr>
      </p:pic>
      <p:pic>
        <p:nvPicPr>
          <p:cNvPr id="401" name="Google Shape;401;g3f5727ddaf9_0_185"/>
          <p:cNvPicPr preferRelativeResize="0"/>
          <p:nvPr/>
        </p:nvPicPr>
        <p:blipFill rotWithShape="1">
          <a:blip r:embed="rId6">
            <a:alphaModFix/>
          </a:blip>
          <a:srcRect b="0" l="0" r="0" t="0"/>
          <a:stretch/>
        </p:blipFill>
        <p:spPr>
          <a:xfrm>
            <a:off x="7726196" y="5488174"/>
            <a:ext cx="2185126" cy="442829"/>
          </a:xfrm>
          <a:prstGeom prst="rect">
            <a:avLst/>
          </a:prstGeom>
          <a:noFill/>
          <a:ln>
            <a:noFill/>
          </a:ln>
        </p:spPr>
      </p:pic>
      <p:pic>
        <p:nvPicPr>
          <p:cNvPr id="402" name="Google Shape;402;g3f5727ddaf9_0_185" title="_NU_COS.png"/>
          <p:cNvPicPr preferRelativeResize="0"/>
          <p:nvPr/>
        </p:nvPicPr>
        <p:blipFill>
          <a:blip r:embed="rId7">
            <a:alphaModFix/>
          </a:blip>
          <a:stretch>
            <a:fillRect/>
          </a:stretch>
        </p:blipFill>
        <p:spPr>
          <a:xfrm>
            <a:off x="2459230" y="5296557"/>
            <a:ext cx="2737164" cy="822437"/>
          </a:xfrm>
          <a:prstGeom prst="rect">
            <a:avLst/>
          </a:prstGeom>
          <a:noFill/>
          <a:ln>
            <a:noFill/>
          </a:ln>
        </p:spPr>
      </p:pic>
      <p:pic>
        <p:nvPicPr>
          <p:cNvPr id="403" name="Google Shape;403;g3f5727ddaf9_0_185" title="Institute-for-Mechanobiology_RGB_N-motto_RedB-e1728390844204.png"/>
          <p:cNvPicPr preferRelativeResize="0"/>
          <p:nvPr/>
        </p:nvPicPr>
        <p:blipFill>
          <a:blip r:embed="rId8">
            <a:alphaModFix/>
          </a:blip>
          <a:stretch>
            <a:fillRect/>
          </a:stretch>
        </p:blipFill>
        <p:spPr>
          <a:xfrm>
            <a:off x="9946071" y="5500678"/>
            <a:ext cx="2185128" cy="469449"/>
          </a:xfrm>
          <a:prstGeom prst="rect">
            <a:avLst/>
          </a:prstGeom>
          <a:noFill/>
          <a:ln>
            <a:noFill/>
          </a:ln>
        </p:spPr>
      </p:pic>
      <p:pic>
        <p:nvPicPr>
          <p:cNvPr id="404" name="Google Shape;404;g3f5727ddaf9_0_185" title="logo.png"/>
          <p:cNvPicPr preferRelativeResize="0"/>
          <p:nvPr/>
        </p:nvPicPr>
        <p:blipFill>
          <a:blip r:embed="rId9">
            <a:alphaModFix/>
          </a:blip>
          <a:stretch>
            <a:fillRect/>
          </a:stretch>
        </p:blipFill>
        <p:spPr>
          <a:xfrm>
            <a:off x="204900" y="5301585"/>
            <a:ext cx="2494184" cy="6532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g3f5d7afbf86_2_35" title="YSP Final Poster - Fennell &amp; Emme.pptx.jpg"/>
          <p:cNvPicPr preferRelativeResize="0"/>
          <p:nvPr/>
        </p:nvPicPr>
        <p:blipFill>
          <a:blip r:embed="rId3">
            <a:alphaModFix/>
          </a:blip>
          <a:stretch>
            <a:fillRect/>
          </a:stretch>
        </p:blipFill>
        <p:spPr>
          <a:xfrm>
            <a:off x="1517650" y="0"/>
            <a:ext cx="9143997" cy="68580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f3cb5e4ad7_0_0"/>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10" name="Google Shape;110;g3f3cb5e4ad7_0_0"/>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11" name="Google Shape;111;g3f3cb5e4ad7_0_0"/>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112" name="Google Shape;112;g3f3cb5e4ad7_0_0"/>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a:t>
            </a:r>
            <a:r>
              <a:rPr b="0" i="0" lang="en" sz="2267" u="none" cap="none" strike="noStrike">
                <a:solidFill>
                  <a:schemeClr val="lt1"/>
                </a:solidFill>
                <a:latin typeface="Times New Roman"/>
                <a:ea typeface="Times New Roman"/>
                <a:cs typeface="Times New Roman"/>
                <a:sym typeface="Times New Roman"/>
              </a:rPr>
              <a:t> 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113" name="Google Shape;113;g3f3cb5e4ad7_0_0"/>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14" name="Google Shape;114;g3f3cb5e4ad7_0_0"/>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0"/>
                  </a:ext>
                </a:extLst>
              </a:rPr>
              <a:t>Slide 0</a:t>
            </a:r>
            <a:r>
              <a:rPr lang="en" sz="900">
                <a:latin typeface="Times"/>
                <a:ea typeface="Times"/>
                <a:cs typeface="Times"/>
                <a:sym typeface="Times"/>
                <a:extLst>
                  <a:ext uri="http://customooxmlschemas.google.com/">
                    <go:slidesCustomData xmlns:go="http://customooxmlschemas.google.com/" textRoundtripDataId="1"/>
                  </a:ext>
                </a:extLst>
              </a:rPr>
              <a:t>1</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
                  </a:ext>
                </a:extLst>
              </a:rPr>
              <a:t> / 1</a:t>
            </a:r>
            <a:r>
              <a:rPr lang="en" sz="900">
                <a:latin typeface="Times"/>
                <a:ea typeface="Times"/>
                <a:cs typeface="Times"/>
                <a:sym typeface="Times"/>
                <a:extLst>
                  <a:ext uri="http://customooxmlschemas.google.com/">
                    <go:slidesCustomData xmlns:go="http://customooxmlschemas.google.com/" textRoundtripDataId="3"/>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4"/>
                  </a:ext>
                </a:extLst>
              </a:rPr>
              <a:t>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115" name="Google Shape;115;g3f3cb5e4ad7_0_0"/>
          <p:cNvSpPr txBox="1"/>
          <p:nvPr/>
        </p:nvSpPr>
        <p:spPr>
          <a:xfrm>
            <a:off x="4271024" y="767978"/>
            <a:ext cx="36015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The Sensory Neuron</a:t>
            </a:r>
            <a:endParaRPr b="1" sz="1050">
              <a:solidFill>
                <a:srgbClr val="757575"/>
              </a:solidFill>
              <a:latin typeface="Times"/>
              <a:ea typeface="Times"/>
              <a:cs typeface="Times"/>
              <a:sym typeface="Times"/>
            </a:endParaRPr>
          </a:p>
        </p:txBody>
      </p:sp>
      <p:pic>
        <p:nvPicPr>
          <p:cNvPr id="116" name="Google Shape;116;g3f3cb5e4ad7_0_0" title="shot-RodRNAil-0076-MaxIP_stable_chromaticCorrected.jpg"/>
          <p:cNvPicPr preferRelativeResize="0"/>
          <p:nvPr/>
        </p:nvPicPr>
        <p:blipFill>
          <a:blip r:embed="rId4">
            <a:alphaModFix/>
          </a:blip>
          <a:stretch>
            <a:fillRect/>
          </a:stretch>
        </p:blipFill>
        <p:spPr>
          <a:xfrm>
            <a:off x="5512738" y="1627974"/>
            <a:ext cx="4465034" cy="4473777"/>
          </a:xfrm>
          <a:prstGeom prst="rect">
            <a:avLst/>
          </a:prstGeom>
          <a:noFill/>
          <a:ln>
            <a:noFill/>
          </a:ln>
        </p:spPr>
      </p:pic>
      <p:sp>
        <p:nvSpPr>
          <p:cNvPr id="117" name="Google Shape;117;g3f3cb5e4ad7_0_0"/>
          <p:cNvSpPr txBox="1"/>
          <p:nvPr/>
        </p:nvSpPr>
        <p:spPr>
          <a:xfrm>
            <a:off x="10134725" y="5351450"/>
            <a:ext cx="1831200" cy="750300"/>
          </a:xfrm>
          <a:prstGeom prst="rect">
            <a:avLst/>
          </a:prstGeom>
          <a:solidFill>
            <a:schemeClr val="lt2"/>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Times"/>
                <a:ea typeface="Times"/>
                <a:cs typeface="Times"/>
                <a:sym typeface="Times"/>
              </a:rPr>
              <a:t>—</a:t>
            </a:r>
            <a:r>
              <a:rPr lang="en" sz="1800">
                <a:solidFill>
                  <a:schemeClr val="dk1"/>
                </a:solidFill>
                <a:latin typeface="Times"/>
                <a:ea typeface="Times"/>
                <a:cs typeface="Times"/>
                <a:sym typeface="Times"/>
              </a:rPr>
              <a:t> Actin</a:t>
            </a:r>
            <a:endParaRPr sz="1800">
              <a:solidFill>
                <a:schemeClr val="dk1"/>
              </a:solidFill>
              <a:latin typeface="Times"/>
              <a:ea typeface="Times"/>
              <a:cs typeface="Times"/>
              <a:sym typeface="Times"/>
            </a:endParaRPr>
          </a:p>
          <a:p>
            <a:pPr indent="0" lvl="0" marL="0" rtl="0" algn="l">
              <a:spcBef>
                <a:spcPts val="0"/>
              </a:spcBef>
              <a:spcAft>
                <a:spcPts val="0"/>
              </a:spcAft>
              <a:buNone/>
            </a:pPr>
            <a:r>
              <a:rPr b="1" lang="en" sz="1800">
                <a:solidFill>
                  <a:srgbClr val="00FF00"/>
                </a:solidFill>
                <a:latin typeface="Times"/>
                <a:ea typeface="Times"/>
                <a:cs typeface="Times"/>
                <a:sym typeface="Times"/>
              </a:rPr>
              <a:t>— </a:t>
            </a:r>
            <a:r>
              <a:rPr lang="en" sz="1800">
                <a:solidFill>
                  <a:schemeClr val="dk1"/>
                </a:solidFill>
                <a:latin typeface="Times"/>
                <a:ea typeface="Times"/>
                <a:cs typeface="Times"/>
                <a:sym typeface="Times"/>
              </a:rPr>
              <a:t>Microtubule</a:t>
            </a:r>
            <a:endParaRPr sz="1800">
              <a:solidFill>
                <a:schemeClr val="dk1"/>
              </a:solidFill>
              <a:latin typeface="Times"/>
              <a:ea typeface="Times"/>
              <a:cs typeface="Times"/>
              <a:sym typeface="Times"/>
            </a:endParaRPr>
          </a:p>
        </p:txBody>
      </p:sp>
      <p:sp>
        <p:nvSpPr>
          <p:cNvPr id="118" name="Google Shape;118;g3f3cb5e4ad7_0_0"/>
          <p:cNvSpPr txBox="1"/>
          <p:nvPr/>
        </p:nvSpPr>
        <p:spPr>
          <a:xfrm>
            <a:off x="10108325" y="1969792"/>
            <a:ext cx="1884000" cy="289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1"/>
                </a:solidFill>
                <a:latin typeface="Urbanist"/>
                <a:ea typeface="Urbanist"/>
                <a:cs typeface="Urbanist"/>
                <a:sym typeface="Urbanist"/>
              </a:rPr>
              <a:t>Proper neuronal function relies on coordination between the microtubules and actin.</a:t>
            </a:r>
            <a:endParaRPr sz="2300"/>
          </a:p>
        </p:txBody>
      </p:sp>
      <p:sp>
        <p:nvSpPr>
          <p:cNvPr id="119" name="Google Shape;119;g3f3cb5e4ad7_0_0"/>
          <p:cNvSpPr txBox="1"/>
          <p:nvPr/>
        </p:nvSpPr>
        <p:spPr>
          <a:xfrm>
            <a:off x="8462123" y="1055975"/>
            <a:ext cx="8955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latin typeface="Times"/>
                <a:ea typeface="Times"/>
                <a:cs typeface="Times"/>
                <a:sym typeface="Times"/>
              </a:rPr>
              <a:t>Dendrites </a:t>
            </a:r>
            <a:endParaRPr sz="1300">
              <a:solidFill>
                <a:schemeClr val="dk1"/>
              </a:solidFill>
              <a:latin typeface="Times"/>
              <a:ea typeface="Times"/>
              <a:cs typeface="Times"/>
              <a:sym typeface="Times"/>
            </a:endParaRPr>
          </a:p>
        </p:txBody>
      </p:sp>
      <p:pic>
        <p:nvPicPr>
          <p:cNvPr id="120" name="Google Shape;120;g3f3cb5e4ad7_0_0"/>
          <p:cNvPicPr preferRelativeResize="0"/>
          <p:nvPr/>
        </p:nvPicPr>
        <p:blipFill rotWithShape="1">
          <a:blip r:embed="rId5">
            <a:alphaModFix/>
          </a:blip>
          <a:srcRect b="56204" l="0" r="29423" t="2467"/>
          <a:stretch/>
        </p:blipFill>
        <p:spPr>
          <a:xfrm>
            <a:off x="123025" y="2482345"/>
            <a:ext cx="5006676" cy="3535778"/>
          </a:xfrm>
          <a:prstGeom prst="rect">
            <a:avLst/>
          </a:prstGeom>
          <a:noFill/>
          <a:ln>
            <a:noFill/>
          </a:ln>
        </p:spPr>
      </p:pic>
      <p:sp>
        <p:nvSpPr>
          <p:cNvPr id="121" name="Google Shape;121;g3f3cb5e4ad7_0_0"/>
          <p:cNvSpPr txBox="1"/>
          <p:nvPr/>
        </p:nvSpPr>
        <p:spPr>
          <a:xfrm>
            <a:off x="0" y="6001425"/>
            <a:ext cx="5129700" cy="26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t>Jung M, Kim D and Mun JY (2020) Direct Visualization of Actin Filaments and Actin-Binding Proteins in Neuronal Cells.</a:t>
            </a:r>
            <a:endParaRPr sz="500"/>
          </a:p>
        </p:txBody>
      </p:sp>
      <p:sp>
        <p:nvSpPr>
          <p:cNvPr id="122" name="Google Shape;122;g3f3cb5e4ad7_0_0"/>
          <p:cNvSpPr txBox="1"/>
          <p:nvPr/>
        </p:nvSpPr>
        <p:spPr>
          <a:xfrm>
            <a:off x="149637" y="1627975"/>
            <a:ext cx="5223600" cy="78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u="sng">
                <a:solidFill>
                  <a:schemeClr val="dk1"/>
                </a:solidFill>
                <a:latin typeface="Urbanist"/>
                <a:ea typeface="Urbanist"/>
                <a:cs typeface="Urbanist"/>
                <a:sym typeface="Urbanist"/>
              </a:rPr>
              <a:t>The Neuronal Cytoskeleton</a:t>
            </a:r>
            <a:r>
              <a:rPr lang="en" sz="2200">
                <a:solidFill>
                  <a:schemeClr val="dk1"/>
                </a:solidFill>
                <a:latin typeface="Urbanist"/>
                <a:ea typeface="Urbanist"/>
                <a:cs typeface="Urbanist"/>
                <a:sym typeface="Urbanist"/>
              </a:rPr>
              <a:t> is composed of </a:t>
            </a:r>
            <a:r>
              <a:rPr b="1" lang="en" sz="2200">
                <a:solidFill>
                  <a:schemeClr val="dk1"/>
                </a:solidFill>
                <a:latin typeface="Urbanist"/>
                <a:ea typeface="Urbanist"/>
                <a:cs typeface="Urbanist"/>
                <a:sym typeface="Urbanist"/>
              </a:rPr>
              <a:t>microtubules</a:t>
            </a:r>
            <a:r>
              <a:rPr lang="en" sz="2200">
                <a:solidFill>
                  <a:schemeClr val="dk1"/>
                </a:solidFill>
                <a:latin typeface="Urbanist"/>
                <a:ea typeface="Urbanist"/>
                <a:cs typeface="Urbanist"/>
                <a:sym typeface="Urbanist"/>
              </a:rPr>
              <a:t> and </a:t>
            </a:r>
            <a:r>
              <a:rPr b="1" lang="en" sz="2200">
                <a:solidFill>
                  <a:schemeClr val="dk1"/>
                </a:solidFill>
                <a:latin typeface="Urbanist"/>
                <a:ea typeface="Urbanist"/>
                <a:cs typeface="Urbanist"/>
                <a:sym typeface="Urbanist"/>
              </a:rPr>
              <a:t>actin filaments</a:t>
            </a:r>
            <a:endParaRPr b="1" sz="2200">
              <a:solidFill>
                <a:schemeClr val="dk1"/>
              </a:solidFill>
              <a:latin typeface="Urbanist"/>
              <a:ea typeface="Urbanist"/>
              <a:cs typeface="Urbanist"/>
              <a:sym typeface="Urbanist"/>
            </a:endParaRPr>
          </a:p>
        </p:txBody>
      </p:sp>
      <p:cxnSp>
        <p:nvCxnSpPr>
          <p:cNvPr id="123" name="Google Shape;123;g3f3cb5e4ad7_0_0"/>
          <p:cNvCxnSpPr/>
          <p:nvPr/>
        </p:nvCxnSpPr>
        <p:spPr>
          <a:xfrm flipH="1">
            <a:off x="8331350" y="1358200"/>
            <a:ext cx="458700" cy="237000"/>
          </a:xfrm>
          <a:prstGeom prst="straightConnector1">
            <a:avLst/>
          </a:prstGeom>
          <a:noFill/>
          <a:ln cap="flat" cmpd="sng" w="9525">
            <a:solidFill>
              <a:schemeClr val="dk2"/>
            </a:solidFill>
            <a:prstDash val="solid"/>
            <a:round/>
            <a:headEnd len="med" w="med" type="none"/>
            <a:tailEnd len="med" w="med" type="triangle"/>
          </a:ln>
        </p:spPr>
      </p:cxnSp>
      <p:cxnSp>
        <p:nvCxnSpPr>
          <p:cNvPr id="124" name="Google Shape;124;g3f3cb5e4ad7_0_0"/>
          <p:cNvCxnSpPr/>
          <p:nvPr/>
        </p:nvCxnSpPr>
        <p:spPr>
          <a:xfrm>
            <a:off x="9042875" y="1358200"/>
            <a:ext cx="534900" cy="246900"/>
          </a:xfrm>
          <a:prstGeom prst="straightConnector1">
            <a:avLst/>
          </a:prstGeom>
          <a:noFill/>
          <a:ln cap="flat" cmpd="sng" w="9525">
            <a:solidFill>
              <a:schemeClr val="dk2"/>
            </a:solidFill>
            <a:prstDash val="solid"/>
            <a:round/>
            <a:headEnd len="med" w="med" type="none"/>
            <a:tailEnd len="med" w="med" type="triangle"/>
          </a:ln>
        </p:spPr>
      </p:cxnSp>
      <p:sp>
        <p:nvSpPr>
          <p:cNvPr id="125" name="Google Shape;125;g3f3cb5e4ad7_0_0"/>
          <p:cNvSpPr/>
          <p:nvPr/>
        </p:nvSpPr>
        <p:spPr>
          <a:xfrm>
            <a:off x="3503450" y="4324575"/>
            <a:ext cx="1510800" cy="159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sp>
        <p:nvSpPr>
          <p:cNvPr id="126" name="Google Shape;126;g3f3cb5e4ad7_0_0"/>
          <p:cNvSpPr/>
          <p:nvPr/>
        </p:nvSpPr>
        <p:spPr>
          <a:xfrm>
            <a:off x="2158550" y="2440775"/>
            <a:ext cx="3035400" cy="1602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 name="Google Shape;127;g3f3cb5e4ad7_0_0"/>
          <p:cNvSpPr/>
          <p:nvPr/>
        </p:nvSpPr>
        <p:spPr>
          <a:xfrm>
            <a:off x="1911756" y="2735909"/>
            <a:ext cx="371700" cy="495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 name="Google Shape;128;g3f3cb5e4ad7_0_0"/>
          <p:cNvSpPr/>
          <p:nvPr/>
        </p:nvSpPr>
        <p:spPr>
          <a:xfrm rot="1471663">
            <a:off x="1949003" y="3186951"/>
            <a:ext cx="203790" cy="85384"/>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34" name="Google Shape;134;p2"/>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35" name="Google Shape;135;p2"/>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136" name="Google Shape;136;p2"/>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a:t>
            </a:r>
            <a:r>
              <a:rPr b="0" i="0" lang="en" sz="2267" u="none" cap="none" strike="noStrike">
                <a:solidFill>
                  <a:schemeClr val="lt1"/>
                </a:solidFill>
                <a:latin typeface="Times New Roman"/>
                <a:ea typeface="Times New Roman"/>
                <a:cs typeface="Times New Roman"/>
                <a:sym typeface="Times New Roman"/>
              </a:rPr>
              <a:t> 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137" name="Google Shape;137;p2"/>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38" name="Google Shape;138;p2"/>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5"/>
                  </a:ext>
                </a:extLst>
              </a:rPr>
              <a:t>Slide 0</a:t>
            </a:r>
            <a:r>
              <a:rPr lang="en" sz="900">
                <a:latin typeface="Times"/>
                <a:ea typeface="Times"/>
                <a:cs typeface="Times"/>
                <a:sym typeface="Times"/>
                <a:extLst>
                  <a:ext uri="http://customooxmlschemas.google.com/">
                    <go:slidesCustomData xmlns:go="http://customooxmlschemas.google.com/" textRoundtripDataId="6"/>
                  </a:ext>
                </a:extLst>
              </a:rPr>
              <a:t>2</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7"/>
                  </a:ext>
                </a:extLst>
              </a:rPr>
              <a:t> / </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8"/>
                  </a:ext>
                </a:extLst>
              </a:rPr>
              <a:t>1</a:t>
            </a:r>
            <a:r>
              <a:rPr lang="en" sz="900">
                <a:latin typeface="Times"/>
                <a:ea typeface="Times"/>
                <a:cs typeface="Times"/>
                <a:sym typeface="Times"/>
                <a:extLst>
                  <a:ext uri="http://customooxmlschemas.google.com/">
                    <go:slidesCustomData xmlns:go="http://customooxmlschemas.google.com/" textRoundtripDataId="9"/>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10"/>
                  </a:ext>
                </a:extLst>
              </a:rPr>
              <a:t>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139" name="Google Shape;139;p2"/>
          <p:cNvSpPr txBox="1"/>
          <p:nvPr/>
        </p:nvSpPr>
        <p:spPr>
          <a:xfrm>
            <a:off x="-315600" y="850900"/>
            <a:ext cx="27258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Problem</a:t>
            </a:r>
            <a:endParaRPr b="1" i="0" sz="3000" u="none" cap="none" strike="noStrike">
              <a:solidFill>
                <a:srgbClr val="000000"/>
              </a:solidFill>
              <a:latin typeface="Times"/>
              <a:ea typeface="Times"/>
              <a:cs typeface="Times"/>
              <a:sym typeface="Times"/>
            </a:endParaRPr>
          </a:p>
        </p:txBody>
      </p:sp>
      <p:sp>
        <p:nvSpPr>
          <p:cNvPr id="140" name="Google Shape;140;p2"/>
          <p:cNvSpPr txBox="1"/>
          <p:nvPr/>
        </p:nvSpPr>
        <p:spPr>
          <a:xfrm>
            <a:off x="123025" y="1822925"/>
            <a:ext cx="5210100" cy="4285500"/>
          </a:xfrm>
          <a:prstGeom prst="rect">
            <a:avLst/>
          </a:prstGeom>
          <a:noFill/>
          <a:ln>
            <a:noFill/>
          </a:ln>
        </p:spPr>
        <p:txBody>
          <a:bodyPr anchorCtr="0" anchor="t" bIns="91425" lIns="91425" spcFirstLastPara="1" rIns="91425" wrap="square" tIns="91425">
            <a:noAutofit/>
          </a:bodyPr>
          <a:lstStyle/>
          <a:p>
            <a:pPr indent="-387350" lvl="0" marL="457200" rtl="0" algn="l">
              <a:lnSpc>
                <a:spcPct val="115000"/>
              </a:lnSpc>
              <a:spcBef>
                <a:spcPts val="0"/>
              </a:spcBef>
              <a:spcAft>
                <a:spcPts val="0"/>
              </a:spcAft>
              <a:buClr>
                <a:schemeClr val="dk1"/>
              </a:buClr>
              <a:buSzPts val="2500"/>
              <a:buChar char="●"/>
            </a:pPr>
            <a:r>
              <a:rPr lang="en" sz="2500">
                <a:solidFill>
                  <a:schemeClr val="dk1"/>
                </a:solidFill>
                <a:latin typeface="Urbanist"/>
                <a:ea typeface="Urbanist"/>
                <a:cs typeface="Urbanist"/>
                <a:sym typeface="Urbanist"/>
              </a:rPr>
              <a:t>Decrease in microtubule quantity as age increases [1]</a:t>
            </a:r>
            <a:endParaRPr sz="2500">
              <a:solidFill>
                <a:schemeClr val="dk1"/>
              </a:solidFill>
              <a:latin typeface="Urbanist"/>
              <a:ea typeface="Urbanist"/>
              <a:cs typeface="Urbanist"/>
              <a:sym typeface="Urbanist"/>
            </a:endParaRPr>
          </a:p>
          <a:p>
            <a:pPr indent="-387350" lvl="1" marL="914400" rtl="0" algn="l">
              <a:lnSpc>
                <a:spcPct val="115000"/>
              </a:lnSpc>
              <a:spcBef>
                <a:spcPts val="0"/>
              </a:spcBef>
              <a:spcAft>
                <a:spcPts val="0"/>
              </a:spcAft>
              <a:buClr>
                <a:schemeClr val="dk1"/>
              </a:buClr>
              <a:buSzPts val="2500"/>
              <a:buFont typeface="Urbanist"/>
              <a:buChar char="○"/>
            </a:pPr>
            <a:r>
              <a:rPr lang="en" sz="2500">
                <a:solidFill>
                  <a:schemeClr val="dk1"/>
                </a:solidFill>
                <a:latin typeface="Urbanist"/>
                <a:ea typeface="Urbanist"/>
                <a:cs typeface="Urbanist"/>
                <a:sym typeface="Urbanist"/>
              </a:rPr>
              <a:t>Loss of microtubules implicated in Alzheimer’s Disease &amp; several NDDs</a:t>
            </a:r>
            <a:endParaRPr sz="25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sz="25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rPr lang="en" sz="2500">
                <a:solidFill>
                  <a:schemeClr val="dk1"/>
                </a:solidFill>
                <a:latin typeface="Urbanist"/>
                <a:ea typeface="Urbanist"/>
                <a:cs typeface="Urbanist"/>
                <a:sym typeface="Urbanist"/>
              </a:rPr>
              <a:t>We want to u</a:t>
            </a:r>
            <a:r>
              <a:rPr lang="en" sz="2500">
                <a:solidFill>
                  <a:schemeClr val="dk1"/>
                </a:solidFill>
                <a:latin typeface="Urbanist"/>
                <a:ea typeface="Urbanist"/>
                <a:cs typeface="Urbanist"/>
                <a:sym typeface="Urbanist"/>
                <a:extLst>
                  <a:ext uri="http://customooxmlschemas.google.com/">
                    <go:slidesCustomData xmlns:go="http://customooxmlschemas.google.com/" textRoundtripDataId="11"/>
                  </a:ext>
                </a:extLst>
              </a:rPr>
              <a:t>nderstand the mechanism behind this structural breakdown</a:t>
            </a:r>
            <a:r>
              <a:rPr lang="en" sz="2500">
                <a:solidFill>
                  <a:schemeClr val="dk1"/>
                </a:solidFill>
                <a:latin typeface="Urbanist"/>
                <a:ea typeface="Urbanist"/>
                <a:cs typeface="Urbanist"/>
                <a:sym typeface="Urbanist"/>
              </a:rPr>
              <a:t>.</a:t>
            </a:r>
            <a:endParaRPr sz="25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b="1" sz="25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sz="2500">
              <a:solidFill>
                <a:schemeClr val="dk1"/>
              </a:solidFill>
              <a:latin typeface="Urbanist"/>
              <a:ea typeface="Urbanist"/>
              <a:cs typeface="Urbanist"/>
              <a:sym typeface="Urbanist"/>
            </a:endParaRPr>
          </a:p>
        </p:txBody>
      </p:sp>
      <p:sp>
        <p:nvSpPr>
          <p:cNvPr id="141" name="Google Shape;141;p2"/>
          <p:cNvSpPr/>
          <p:nvPr/>
        </p:nvSpPr>
        <p:spPr>
          <a:xfrm>
            <a:off x="8377325" y="4965959"/>
            <a:ext cx="3552300" cy="750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latin typeface="Roboto"/>
                <a:ea typeface="Roboto"/>
                <a:cs typeface="Roboto"/>
                <a:sym typeface="Roboto"/>
              </a:rPr>
              <a:t>Cash et al (2003) Microtubule reduction in Alzheimer's disease and aging is independent of tau filament formation</a:t>
            </a:r>
            <a:endParaRPr sz="1000">
              <a:latin typeface="Roboto"/>
              <a:ea typeface="Roboto"/>
              <a:cs typeface="Roboto"/>
              <a:sym typeface="Roboto"/>
            </a:endParaRPr>
          </a:p>
        </p:txBody>
      </p:sp>
      <p:pic>
        <p:nvPicPr>
          <p:cNvPr id="142" name="Google Shape;142;p2"/>
          <p:cNvPicPr preferRelativeResize="0"/>
          <p:nvPr/>
        </p:nvPicPr>
        <p:blipFill>
          <a:blip r:embed="rId4">
            <a:alphaModFix/>
          </a:blip>
          <a:stretch>
            <a:fillRect/>
          </a:stretch>
        </p:blipFill>
        <p:spPr>
          <a:xfrm>
            <a:off x="5594400" y="1676397"/>
            <a:ext cx="6335226" cy="3418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3f5727ddaf9_0_55"/>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48" name="Google Shape;148;g3f5727ddaf9_0_55"/>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49" name="Google Shape;149;g3f5727ddaf9_0_55"/>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150" name="Google Shape;150;g3f5727ddaf9_0_55"/>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a:t>
            </a:r>
            <a:r>
              <a:rPr b="0" i="0" lang="en" sz="2267" u="none" cap="none" strike="noStrike">
                <a:solidFill>
                  <a:schemeClr val="lt1"/>
                </a:solidFill>
                <a:latin typeface="Times New Roman"/>
                <a:ea typeface="Times New Roman"/>
                <a:cs typeface="Times New Roman"/>
                <a:sym typeface="Times New Roman"/>
              </a:rPr>
              <a:t> 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151" name="Google Shape;151;g3f5727ddaf9_0_55"/>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52" name="Google Shape;152;g3f5727ddaf9_0_55"/>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14"/>
                  </a:ext>
                </a:extLst>
              </a:rPr>
              <a:t>Slide 0</a:t>
            </a:r>
            <a:r>
              <a:rPr lang="en" sz="900">
                <a:latin typeface="Times"/>
                <a:ea typeface="Times"/>
                <a:cs typeface="Times"/>
                <a:sym typeface="Times"/>
                <a:extLst>
                  <a:ext uri="http://customooxmlschemas.google.com/">
                    <go:slidesCustomData xmlns:go="http://customooxmlschemas.google.com/" textRoundtripDataId="15"/>
                  </a:ext>
                </a:extLst>
              </a:rPr>
              <a:t>3</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16"/>
                  </a:ext>
                </a:extLst>
              </a:rPr>
              <a:t> / 1</a:t>
            </a:r>
            <a:r>
              <a:rPr lang="en" sz="900">
                <a:latin typeface="Times"/>
                <a:ea typeface="Times"/>
                <a:cs typeface="Times"/>
                <a:sym typeface="Times"/>
                <a:extLst>
                  <a:ext uri="http://customooxmlschemas.google.com/">
                    <go:slidesCustomData xmlns:go="http://customooxmlschemas.google.com/" textRoundtripDataId="17"/>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18"/>
                  </a:ext>
                </a:extLst>
              </a:rPr>
              <a:t>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153" name="Google Shape;153;g3f5727ddaf9_0_55"/>
          <p:cNvSpPr txBox="1"/>
          <p:nvPr/>
        </p:nvSpPr>
        <p:spPr>
          <a:xfrm>
            <a:off x="123029" y="843675"/>
            <a:ext cx="4909500" cy="672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Cytoskeletal Coordination</a:t>
            </a:r>
            <a:endParaRPr b="1" i="0" sz="3000" u="none" cap="none" strike="noStrike">
              <a:solidFill>
                <a:srgbClr val="000000"/>
              </a:solidFill>
              <a:latin typeface="Times"/>
              <a:ea typeface="Times"/>
              <a:cs typeface="Times"/>
              <a:sym typeface="Times"/>
            </a:endParaRPr>
          </a:p>
        </p:txBody>
      </p:sp>
      <p:sp>
        <p:nvSpPr>
          <p:cNvPr id="154" name="Google Shape;154;g3f5727ddaf9_0_55"/>
          <p:cNvSpPr txBox="1"/>
          <p:nvPr/>
        </p:nvSpPr>
        <p:spPr>
          <a:xfrm>
            <a:off x="6449800" y="6351394"/>
            <a:ext cx="4765500" cy="506700"/>
          </a:xfrm>
          <a:prstGeom prst="rect">
            <a:avLst/>
          </a:prstGeom>
          <a:noFill/>
          <a:ln>
            <a:noFill/>
          </a:ln>
        </p:spPr>
        <p:txBody>
          <a:bodyPr anchorCtr="0" anchor="t" bIns="75225" lIns="75225" spcFirstLastPara="1" rIns="75225" wrap="square" tIns="75225">
            <a:spAutoFit/>
          </a:bodyPr>
          <a:lstStyle/>
          <a:p>
            <a:pPr indent="0" lvl="0" marL="0" rtl="0" algn="l">
              <a:spcBef>
                <a:spcPts val="0"/>
              </a:spcBef>
              <a:spcAft>
                <a:spcPts val="0"/>
              </a:spcAft>
              <a:buNone/>
            </a:pPr>
            <a:r>
              <a:t/>
            </a:r>
            <a:endParaRPr sz="2304">
              <a:solidFill>
                <a:schemeClr val="dk1"/>
              </a:solidFill>
            </a:endParaRPr>
          </a:p>
        </p:txBody>
      </p:sp>
      <p:grpSp>
        <p:nvGrpSpPr>
          <p:cNvPr id="155" name="Google Shape;155;g3f5727ddaf9_0_55"/>
          <p:cNvGrpSpPr/>
          <p:nvPr/>
        </p:nvGrpSpPr>
        <p:grpSpPr>
          <a:xfrm>
            <a:off x="5348758" y="936813"/>
            <a:ext cx="6588779" cy="5336635"/>
            <a:chOff x="5571898" y="795450"/>
            <a:chExt cx="4765499" cy="3859576"/>
          </a:xfrm>
        </p:grpSpPr>
        <p:pic>
          <p:nvPicPr>
            <p:cNvPr id="156" name="Google Shape;156;g3f5727ddaf9_0_55"/>
            <p:cNvPicPr preferRelativeResize="0"/>
            <p:nvPr/>
          </p:nvPicPr>
          <p:blipFill>
            <a:blip r:embed="rId4">
              <a:alphaModFix/>
            </a:blip>
            <a:stretch>
              <a:fillRect/>
            </a:stretch>
          </p:blipFill>
          <p:spPr>
            <a:xfrm>
              <a:off x="5571898" y="795450"/>
              <a:ext cx="4765499" cy="3561072"/>
            </a:xfrm>
            <a:prstGeom prst="rect">
              <a:avLst/>
            </a:prstGeom>
            <a:noFill/>
            <a:ln>
              <a:noFill/>
            </a:ln>
          </p:spPr>
        </p:pic>
        <p:sp>
          <p:nvSpPr>
            <p:cNvPr id="157" name="Google Shape;157;g3f5727ddaf9_0_55"/>
            <p:cNvSpPr txBox="1"/>
            <p:nvPr/>
          </p:nvSpPr>
          <p:spPr>
            <a:xfrm>
              <a:off x="6391811" y="4356526"/>
              <a:ext cx="3882600" cy="298500"/>
            </a:xfrm>
            <a:prstGeom prst="rect">
              <a:avLst/>
            </a:prstGeom>
            <a:noFill/>
            <a:ln>
              <a:noFill/>
            </a:ln>
          </p:spPr>
          <p:txBody>
            <a:bodyPr anchorCtr="0" anchor="t" bIns="126375" lIns="126375" spcFirstLastPara="1" rIns="126375" wrap="square" tIns="126375">
              <a:spAutoFit/>
            </a:bodyPr>
            <a:lstStyle/>
            <a:p>
              <a:pPr indent="0" lvl="0" marL="0" rtl="0" algn="l">
                <a:spcBef>
                  <a:spcPts val="0"/>
                </a:spcBef>
                <a:spcAft>
                  <a:spcPts val="0"/>
                </a:spcAft>
                <a:buNone/>
              </a:pPr>
              <a:r>
                <a:rPr lang="en" sz="1024">
                  <a:solidFill>
                    <a:srgbClr val="222222"/>
                  </a:solidFill>
                  <a:highlight>
                    <a:srgbClr val="FFFFFF"/>
                  </a:highlight>
                  <a:latin typeface="Roboto"/>
                  <a:ea typeface="Roboto"/>
                  <a:cs typeface="Roboto"/>
                  <a:sym typeface="Roboto"/>
                </a:rPr>
                <a:t>Dogterom, M., Koenderink, G.H. (2019).</a:t>
              </a:r>
              <a:r>
                <a:rPr lang="en" sz="1024">
                  <a:solidFill>
                    <a:srgbClr val="222222"/>
                  </a:solidFill>
                  <a:highlight>
                    <a:srgbClr val="FFFFFF"/>
                  </a:highlight>
                  <a:latin typeface="Roboto"/>
                  <a:ea typeface="Roboto"/>
                  <a:cs typeface="Roboto"/>
                  <a:sym typeface="Roboto"/>
                </a:rPr>
                <a:t>Actin–microtubule crosstalk in cell biology.</a:t>
              </a:r>
              <a:r>
                <a:rPr lang="en" sz="824">
                  <a:solidFill>
                    <a:srgbClr val="222222"/>
                  </a:solidFill>
                  <a:highlight>
                    <a:srgbClr val="FFFFFF"/>
                  </a:highlight>
                  <a:latin typeface="Roboto"/>
                  <a:ea typeface="Roboto"/>
                  <a:cs typeface="Roboto"/>
                  <a:sym typeface="Roboto"/>
                </a:rPr>
                <a:t> </a:t>
              </a:r>
              <a:r>
                <a:rPr lang="en" sz="824">
                  <a:solidFill>
                    <a:srgbClr val="222222"/>
                  </a:solidFill>
                  <a:highlight>
                    <a:srgbClr val="FFFFFF"/>
                  </a:highlight>
                  <a:latin typeface="Roboto"/>
                  <a:ea typeface="Roboto"/>
                  <a:cs typeface="Roboto"/>
                  <a:sym typeface="Roboto"/>
                </a:rPr>
                <a:t> </a:t>
              </a:r>
              <a:endParaRPr sz="971">
                <a:solidFill>
                  <a:schemeClr val="dk1"/>
                </a:solidFill>
              </a:endParaRPr>
            </a:p>
          </p:txBody>
        </p:sp>
      </p:grpSp>
      <p:sp>
        <p:nvSpPr>
          <p:cNvPr id="158" name="Google Shape;158;g3f5727ddaf9_0_55"/>
          <p:cNvSpPr txBox="1"/>
          <p:nvPr/>
        </p:nvSpPr>
        <p:spPr>
          <a:xfrm>
            <a:off x="201175" y="1406999"/>
            <a:ext cx="4831200" cy="4923000"/>
          </a:xfrm>
          <a:prstGeom prst="rect">
            <a:avLst/>
          </a:prstGeom>
          <a:noFill/>
          <a:ln>
            <a:noFill/>
          </a:ln>
        </p:spPr>
        <p:txBody>
          <a:bodyPr anchorCtr="0" anchor="t" bIns="91425" lIns="91425" spcFirstLastPara="1" rIns="91425" wrap="square" tIns="91425">
            <a:noAutofit/>
          </a:bodyPr>
          <a:lstStyle/>
          <a:p>
            <a:pPr indent="-374650" lvl="0" marL="4572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The broad coordination is determined by several mechanisms</a:t>
            </a:r>
            <a:endParaRPr sz="2300">
              <a:solidFill>
                <a:schemeClr val="dk1"/>
              </a:solidFill>
              <a:latin typeface="Urbanist"/>
              <a:ea typeface="Urbanist"/>
              <a:cs typeface="Urbanist"/>
              <a:sym typeface="Urbanist"/>
            </a:endParaRPr>
          </a:p>
          <a:p>
            <a:pPr indent="0" lvl="0" marL="0" rtl="0" algn="l">
              <a:spcBef>
                <a:spcPts val="0"/>
              </a:spcBef>
              <a:spcAft>
                <a:spcPts val="0"/>
              </a:spcAft>
              <a:buNone/>
            </a:pPr>
            <a:r>
              <a:t/>
            </a:r>
            <a:endParaRPr sz="1900">
              <a:solidFill>
                <a:schemeClr val="dk1"/>
              </a:solidFill>
              <a:highlight>
                <a:srgbClr val="FFFF00"/>
              </a:highlight>
              <a:latin typeface="Urbanist"/>
              <a:ea typeface="Urbanist"/>
              <a:cs typeface="Urbanist"/>
              <a:sym typeface="Urbanist"/>
            </a:endParaRPr>
          </a:p>
          <a:p>
            <a:pPr indent="-374650" lvl="0" marL="457200" rtl="0" algn="l">
              <a:spcBef>
                <a:spcPts val="0"/>
              </a:spcBef>
              <a:spcAft>
                <a:spcPts val="0"/>
              </a:spcAft>
              <a:buClr>
                <a:schemeClr val="dk1"/>
              </a:buClr>
              <a:buSzPts val="2300"/>
              <a:buChar char="●"/>
            </a:pPr>
            <a:r>
              <a:rPr b="1" lang="en" sz="2300">
                <a:solidFill>
                  <a:schemeClr val="dk1"/>
                </a:solidFill>
                <a:latin typeface="Urbanist"/>
                <a:ea typeface="Urbanist"/>
                <a:cs typeface="Urbanist"/>
                <a:sym typeface="Urbanist"/>
              </a:rPr>
              <a:t>Our focus</a:t>
            </a:r>
            <a:r>
              <a:rPr lang="en" sz="2300">
                <a:solidFill>
                  <a:schemeClr val="dk1"/>
                </a:solidFill>
                <a:latin typeface="Urbanist"/>
                <a:ea typeface="Urbanist"/>
                <a:cs typeface="Urbanist"/>
                <a:sym typeface="Urbanist"/>
              </a:rPr>
              <a:t>: cross-linker proteins</a:t>
            </a:r>
            <a:endParaRPr sz="2300">
              <a:solidFill>
                <a:schemeClr val="dk1"/>
              </a:solidFill>
              <a:latin typeface="Urbanist"/>
              <a:ea typeface="Urbanist"/>
              <a:cs typeface="Urbanist"/>
              <a:sym typeface="Urbanist"/>
            </a:endParaRPr>
          </a:p>
          <a:p>
            <a:pPr indent="-374650" lvl="1" marL="9144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Physical binding </a:t>
            </a:r>
            <a:endParaRPr sz="2300">
              <a:solidFill>
                <a:schemeClr val="dk1"/>
              </a:solidFill>
              <a:latin typeface="Urbanist"/>
              <a:ea typeface="Urbanist"/>
              <a:cs typeface="Urbanist"/>
              <a:sym typeface="Urbanist"/>
            </a:endParaRPr>
          </a:p>
          <a:p>
            <a:pPr indent="-374650" lvl="1" marL="9144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S</a:t>
            </a:r>
            <a:r>
              <a:rPr lang="en" sz="2300">
                <a:solidFill>
                  <a:schemeClr val="dk1"/>
                </a:solidFill>
                <a:latin typeface="Urbanist"/>
                <a:ea typeface="Urbanist"/>
                <a:cs typeface="Urbanist"/>
                <a:sym typeface="Urbanist"/>
              </a:rPr>
              <a:t>tability</a:t>
            </a:r>
            <a:endParaRPr sz="2300">
              <a:solidFill>
                <a:schemeClr val="dk1"/>
              </a:solidFill>
              <a:latin typeface="Urbanist"/>
              <a:ea typeface="Urbanist"/>
              <a:cs typeface="Urbanist"/>
              <a:sym typeface="Urbanist"/>
            </a:endParaRPr>
          </a:p>
          <a:p>
            <a:pPr indent="-374650" lvl="1" marL="9144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Neuron growth/remodeling</a:t>
            </a:r>
            <a:endParaRPr sz="2300">
              <a:solidFill>
                <a:schemeClr val="dk1"/>
              </a:solidFill>
              <a:latin typeface="Urbanist"/>
              <a:ea typeface="Urbanist"/>
              <a:cs typeface="Urbanist"/>
              <a:sym typeface="Urbanist"/>
            </a:endParaRPr>
          </a:p>
          <a:p>
            <a:pPr indent="0" lvl="0" marL="0" rtl="0" algn="l">
              <a:spcBef>
                <a:spcPts val="0"/>
              </a:spcBef>
              <a:spcAft>
                <a:spcPts val="0"/>
              </a:spcAft>
              <a:buNone/>
            </a:pPr>
            <a:r>
              <a:t/>
            </a:r>
            <a:endParaRPr sz="1900">
              <a:solidFill>
                <a:schemeClr val="dk1"/>
              </a:solidFill>
              <a:latin typeface="Urbanist"/>
              <a:ea typeface="Urbanist"/>
              <a:cs typeface="Urbanist"/>
              <a:sym typeface="Urbanist"/>
            </a:endParaRPr>
          </a:p>
          <a:p>
            <a:pPr indent="-374650" lvl="0" marL="4572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What we don’t know…</a:t>
            </a:r>
            <a:endParaRPr sz="2300">
              <a:solidFill>
                <a:schemeClr val="dk1"/>
              </a:solidFill>
              <a:latin typeface="Urbanist"/>
              <a:ea typeface="Urbanist"/>
              <a:cs typeface="Urbanist"/>
              <a:sym typeface="Urbanist"/>
            </a:endParaRPr>
          </a:p>
          <a:p>
            <a:pPr indent="-374650" lvl="1" marL="9144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The exact proteins </a:t>
            </a:r>
            <a:endParaRPr sz="2300">
              <a:solidFill>
                <a:schemeClr val="dk1"/>
              </a:solidFill>
              <a:latin typeface="Urbanist"/>
              <a:ea typeface="Urbanist"/>
              <a:cs typeface="Urbanist"/>
              <a:sym typeface="Urbanist"/>
            </a:endParaRPr>
          </a:p>
          <a:p>
            <a:pPr indent="-374650" lvl="1" marL="914400" rtl="0" algn="l">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How the loss of mechanical connection affects neuron structure</a:t>
            </a:r>
            <a:endParaRPr sz="2300">
              <a:solidFill>
                <a:schemeClr val="dk1"/>
              </a:solidFill>
              <a:latin typeface="Urbanist"/>
              <a:ea typeface="Urbanist"/>
              <a:cs typeface="Urbanist"/>
              <a:sym typeface="Urbanis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f3cb5e4ad7_0_90"/>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64" name="Google Shape;164;g3f3cb5e4ad7_0_90"/>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65" name="Google Shape;165;g3f3cb5e4ad7_0_90"/>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166" name="Google Shape;166;g3f3cb5e4ad7_0_90"/>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a:t>
            </a:r>
            <a:r>
              <a:rPr b="0" i="0" lang="en" sz="2267" u="none" cap="none" strike="noStrike">
                <a:solidFill>
                  <a:schemeClr val="lt1"/>
                </a:solidFill>
                <a:latin typeface="Times New Roman"/>
                <a:ea typeface="Times New Roman"/>
                <a:cs typeface="Times New Roman"/>
                <a:sym typeface="Times New Roman"/>
              </a:rPr>
              <a:t> 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167" name="Google Shape;167;g3f3cb5e4ad7_0_90"/>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68" name="Google Shape;168;g3f3cb5e4ad7_0_90"/>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19"/>
                  </a:ext>
                </a:extLst>
              </a:rPr>
              <a:t>Slide 0</a:t>
            </a:r>
            <a:r>
              <a:rPr lang="en" sz="900">
                <a:latin typeface="Times"/>
                <a:ea typeface="Times"/>
                <a:cs typeface="Times"/>
                <a:sym typeface="Times"/>
                <a:extLst>
                  <a:ext uri="http://customooxmlschemas.google.com/">
                    <go:slidesCustomData xmlns:go="http://customooxmlschemas.google.com/" textRoundtripDataId="20"/>
                  </a:ext>
                </a:extLst>
              </a:rPr>
              <a:t>4</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1"/>
                  </a:ext>
                </a:extLst>
              </a:rPr>
              <a:t> / 1</a:t>
            </a:r>
            <a:r>
              <a:rPr lang="en" sz="900">
                <a:latin typeface="Times"/>
                <a:ea typeface="Times"/>
                <a:cs typeface="Times"/>
                <a:sym typeface="Times"/>
                <a:extLst>
                  <a:ext uri="http://customooxmlschemas.google.com/">
                    <go:slidesCustomData xmlns:go="http://customooxmlschemas.google.com/" textRoundtripDataId="22"/>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3"/>
                  </a:ext>
                </a:extLst>
              </a:rPr>
              <a:t>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169" name="Google Shape;169;g3f3cb5e4ad7_0_90"/>
          <p:cNvSpPr txBox="1"/>
          <p:nvPr/>
        </p:nvSpPr>
        <p:spPr>
          <a:xfrm>
            <a:off x="123013" y="843669"/>
            <a:ext cx="36015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Research Objective</a:t>
            </a:r>
            <a:endParaRPr b="1" i="0" sz="3000" u="none" cap="none" strike="noStrike">
              <a:solidFill>
                <a:srgbClr val="000000"/>
              </a:solidFill>
              <a:latin typeface="Times"/>
              <a:ea typeface="Times"/>
              <a:cs typeface="Times"/>
              <a:sym typeface="Times"/>
            </a:endParaRPr>
          </a:p>
        </p:txBody>
      </p:sp>
      <p:sp>
        <p:nvSpPr>
          <p:cNvPr id="170" name="Google Shape;170;g3f3cb5e4ad7_0_90"/>
          <p:cNvSpPr txBox="1"/>
          <p:nvPr/>
        </p:nvSpPr>
        <p:spPr>
          <a:xfrm>
            <a:off x="6449800" y="6351394"/>
            <a:ext cx="4765500" cy="506700"/>
          </a:xfrm>
          <a:prstGeom prst="rect">
            <a:avLst/>
          </a:prstGeom>
          <a:noFill/>
          <a:ln>
            <a:noFill/>
          </a:ln>
        </p:spPr>
        <p:txBody>
          <a:bodyPr anchorCtr="0" anchor="t" bIns="75225" lIns="75225" spcFirstLastPara="1" rIns="75225" wrap="square" tIns="75225">
            <a:spAutoFit/>
          </a:bodyPr>
          <a:lstStyle/>
          <a:p>
            <a:pPr indent="0" lvl="0" marL="0" rtl="0" algn="l">
              <a:spcBef>
                <a:spcPts val="0"/>
              </a:spcBef>
              <a:spcAft>
                <a:spcPts val="0"/>
              </a:spcAft>
              <a:buNone/>
            </a:pPr>
            <a:r>
              <a:t/>
            </a:r>
            <a:endParaRPr sz="2304">
              <a:solidFill>
                <a:schemeClr val="dk1"/>
              </a:solidFill>
            </a:endParaRPr>
          </a:p>
        </p:txBody>
      </p:sp>
      <p:sp>
        <p:nvSpPr>
          <p:cNvPr id="171" name="Google Shape;171;g3f3cb5e4ad7_0_90"/>
          <p:cNvSpPr txBox="1"/>
          <p:nvPr/>
        </p:nvSpPr>
        <p:spPr>
          <a:xfrm>
            <a:off x="197925" y="1703050"/>
            <a:ext cx="4980600" cy="40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50">
                <a:solidFill>
                  <a:schemeClr val="dk1"/>
                </a:solidFill>
                <a:latin typeface="Urbanist"/>
                <a:ea typeface="Urbanist"/>
                <a:cs typeface="Urbanist"/>
                <a:sym typeface="Urbanist"/>
              </a:rPr>
              <a:t>Goal</a:t>
            </a:r>
            <a:r>
              <a:rPr lang="en" sz="2450">
                <a:solidFill>
                  <a:schemeClr val="dk1"/>
                </a:solidFill>
                <a:latin typeface="Urbanist"/>
                <a:ea typeface="Urbanist"/>
                <a:cs typeface="Urbanist"/>
                <a:sym typeface="Urbanist"/>
              </a:rPr>
              <a:t>: Apply biophysical lens to quantify the relationship of protein crosslinkers and neuron morphology</a:t>
            </a:r>
            <a:endParaRPr sz="245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sz="245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rPr b="1" lang="en" sz="2450">
                <a:solidFill>
                  <a:schemeClr val="dk1"/>
                </a:solidFill>
                <a:latin typeface="Urbanist"/>
                <a:ea typeface="Urbanist"/>
                <a:cs typeface="Urbanist"/>
                <a:sym typeface="Urbanist"/>
              </a:rPr>
              <a:t>Method</a:t>
            </a:r>
            <a:r>
              <a:rPr lang="en" sz="2450">
                <a:solidFill>
                  <a:schemeClr val="dk1"/>
                </a:solidFill>
                <a:latin typeface="Urbanist"/>
                <a:ea typeface="Urbanist"/>
                <a:cs typeface="Urbanist"/>
                <a:sym typeface="Urbanist"/>
              </a:rPr>
              <a:t>: Investigate </a:t>
            </a:r>
            <a:r>
              <a:rPr b="1" lang="en" sz="2450">
                <a:solidFill>
                  <a:schemeClr val="dk1"/>
                </a:solidFill>
                <a:latin typeface="Urbanist"/>
                <a:ea typeface="Urbanist"/>
                <a:cs typeface="Urbanist"/>
                <a:sym typeface="Urbanist"/>
              </a:rPr>
              <a:t>Short-stop (Shot) protein</a:t>
            </a:r>
            <a:r>
              <a:rPr lang="en" sz="2450">
                <a:solidFill>
                  <a:schemeClr val="dk1"/>
                </a:solidFill>
                <a:latin typeface="Urbanist"/>
                <a:ea typeface="Urbanist"/>
                <a:cs typeface="Urbanist"/>
                <a:sym typeface="Urbanist"/>
              </a:rPr>
              <a:t> for insights into crosstalk dynamics</a:t>
            </a:r>
            <a:endParaRPr sz="245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sz="2450" u="sng">
              <a:solidFill>
                <a:schemeClr val="dk1"/>
              </a:solidFill>
              <a:latin typeface="Urbanist"/>
              <a:ea typeface="Urbanist"/>
              <a:cs typeface="Urbanist"/>
              <a:sym typeface="Urbanist"/>
            </a:endParaRPr>
          </a:p>
        </p:txBody>
      </p:sp>
      <p:pic>
        <p:nvPicPr>
          <p:cNvPr id="172" name="Google Shape;172;g3f3cb5e4ad7_0_90" title="Screenshot 2026-07-27 at 2.54.41 PM.png"/>
          <p:cNvPicPr preferRelativeResize="0"/>
          <p:nvPr/>
        </p:nvPicPr>
        <p:blipFill rotWithShape="1">
          <a:blip r:embed="rId4">
            <a:alphaModFix/>
          </a:blip>
          <a:srcRect b="4526" l="0" r="0" t="18757"/>
          <a:stretch/>
        </p:blipFill>
        <p:spPr>
          <a:xfrm>
            <a:off x="5564700" y="1270100"/>
            <a:ext cx="6418721" cy="4741901"/>
          </a:xfrm>
          <a:prstGeom prst="rect">
            <a:avLst/>
          </a:prstGeom>
          <a:noFill/>
          <a:ln>
            <a:noFill/>
          </a:ln>
        </p:spPr>
      </p:pic>
      <p:sp>
        <p:nvSpPr>
          <p:cNvPr id="173" name="Google Shape;173;g3f3cb5e4ad7_0_90"/>
          <p:cNvSpPr txBox="1"/>
          <p:nvPr/>
        </p:nvSpPr>
        <p:spPr>
          <a:xfrm>
            <a:off x="6363800" y="5908250"/>
            <a:ext cx="5853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latin typeface="Roboto"/>
                <a:ea typeface="Roboto"/>
                <a:cs typeface="Roboto"/>
                <a:sym typeface="Roboto"/>
              </a:rPr>
              <a:t>Adapted from Derek Applewhite, et al (2013) The actin-microtubule </a:t>
            </a:r>
            <a:r>
              <a:rPr lang="en" sz="1000">
                <a:solidFill>
                  <a:schemeClr val="dk1"/>
                </a:solidFill>
                <a:latin typeface="Roboto"/>
                <a:ea typeface="Roboto"/>
                <a:cs typeface="Roboto"/>
                <a:sym typeface="Roboto"/>
              </a:rPr>
              <a:t>cross</a:t>
            </a:r>
            <a:r>
              <a:rPr lang="en" sz="1000">
                <a:solidFill>
                  <a:schemeClr val="dk1"/>
                </a:solidFill>
                <a:latin typeface="Roboto"/>
                <a:ea typeface="Roboto"/>
                <a:cs typeface="Roboto"/>
                <a:sym typeface="Roboto"/>
              </a:rPr>
              <a:t>-linking activity of </a:t>
            </a:r>
            <a:r>
              <a:rPr i="1" lang="en" sz="1000">
                <a:solidFill>
                  <a:schemeClr val="dk1"/>
                </a:solidFill>
                <a:latin typeface="Roboto"/>
                <a:ea typeface="Roboto"/>
                <a:cs typeface="Roboto"/>
                <a:sym typeface="Roboto"/>
              </a:rPr>
              <a:t>Drosophila</a:t>
            </a:r>
            <a:r>
              <a:rPr lang="en" sz="1000">
                <a:solidFill>
                  <a:schemeClr val="dk1"/>
                </a:solidFill>
                <a:latin typeface="Roboto"/>
                <a:ea typeface="Roboto"/>
                <a:cs typeface="Roboto"/>
                <a:sym typeface="Roboto"/>
              </a:rPr>
              <a:t> Short stop is regulated by intramolecular inhibition</a:t>
            </a:r>
            <a:endParaRPr sz="1000">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3f5d7afbf86_2_41"/>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179" name="Google Shape;179;g3f5d7afbf86_2_41"/>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180" name="Google Shape;180;g3f5d7afbf86_2_41"/>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181" name="Google Shape;181;g3f5d7afbf86_2_41"/>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a:t>
            </a:r>
            <a:r>
              <a:rPr b="0" i="0" lang="en" sz="2267" u="none" cap="none" strike="noStrike">
                <a:solidFill>
                  <a:schemeClr val="lt1"/>
                </a:solidFill>
                <a:latin typeface="Times New Roman"/>
                <a:ea typeface="Times New Roman"/>
                <a:cs typeface="Times New Roman"/>
                <a:sym typeface="Times New Roman"/>
              </a:rPr>
              <a:t> 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182" name="Google Shape;182;g3f5d7afbf86_2_41"/>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183" name="Google Shape;183;g3f5d7afbf86_2_41"/>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4"/>
                  </a:ext>
                </a:extLst>
              </a:rPr>
              <a:t>Slide 0</a:t>
            </a:r>
            <a:r>
              <a:rPr lang="en" sz="900">
                <a:latin typeface="Times"/>
                <a:ea typeface="Times"/>
                <a:cs typeface="Times"/>
                <a:sym typeface="Times"/>
                <a:extLst>
                  <a:ext uri="http://customooxmlschemas.google.com/">
                    <go:slidesCustomData xmlns:go="http://customooxmlschemas.google.com/" textRoundtripDataId="25"/>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6"/>
                  </a:ext>
                </a:extLst>
              </a:rPr>
              <a:t> / 1</a:t>
            </a:r>
            <a:r>
              <a:rPr lang="en" sz="900">
                <a:latin typeface="Times"/>
                <a:ea typeface="Times"/>
                <a:cs typeface="Times"/>
                <a:sym typeface="Times"/>
                <a:extLst>
                  <a:ext uri="http://customooxmlschemas.google.com/">
                    <go:slidesCustomData xmlns:go="http://customooxmlschemas.google.com/" textRoundtripDataId="27"/>
                  </a:ext>
                </a:extLst>
              </a:rPr>
              <a:t>5</a:t>
            </a:r>
            <a:r>
              <a:rPr b="0" i="0" lang="en" sz="900" u="none" cap="none" strike="noStrike">
                <a:solidFill>
                  <a:srgbClr val="000000"/>
                </a:solidFill>
                <a:latin typeface="Times"/>
                <a:ea typeface="Times"/>
                <a:cs typeface="Times"/>
                <a:sym typeface="Times"/>
                <a:extLst>
                  <a:ext uri="http://customooxmlschemas.google.com/">
                    <go:slidesCustomData xmlns:go="http://customooxmlschemas.google.com/" textRoundtripDataId="28"/>
                  </a:ext>
                </a:extLst>
              </a:rPr>
              <a:t> </a:t>
            </a:r>
            <a:r>
              <a:rPr b="0" i="0" lang="en" sz="900" u="none" cap="none" strike="noStrike">
                <a:solidFill>
                  <a:srgbClr val="000000"/>
                </a:solidFill>
                <a:latin typeface="Times"/>
                <a:ea typeface="Times"/>
                <a:cs typeface="Times"/>
                <a:sym typeface="Times"/>
              </a:rPr>
              <a:t>-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184" name="Google Shape;184;g3f5d7afbf86_2_41"/>
          <p:cNvSpPr txBox="1"/>
          <p:nvPr/>
        </p:nvSpPr>
        <p:spPr>
          <a:xfrm>
            <a:off x="3317903" y="677111"/>
            <a:ext cx="5586300" cy="1056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Our Study Model</a:t>
            </a:r>
            <a:endParaRPr b="1" sz="3000">
              <a:latin typeface="Times"/>
              <a:ea typeface="Times"/>
              <a:cs typeface="Times"/>
              <a:sym typeface="Times"/>
            </a:endParaRPr>
          </a:p>
          <a:p>
            <a:pPr indent="0" lvl="0" marL="0" marR="0" rtl="0" algn="ctr">
              <a:lnSpc>
                <a:spcPct val="100000"/>
              </a:lnSpc>
              <a:spcBef>
                <a:spcPts val="0"/>
              </a:spcBef>
              <a:spcAft>
                <a:spcPts val="0"/>
              </a:spcAft>
              <a:buClr>
                <a:srgbClr val="000000"/>
              </a:buClr>
              <a:buSzPts val="2667"/>
              <a:buFont typeface="Arial"/>
              <a:buNone/>
            </a:pPr>
            <a:r>
              <a:rPr b="1" lang="en" sz="1500">
                <a:solidFill>
                  <a:srgbClr val="999999"/>
                </a:solidFill>
                <a:latin typeface="Times"/>
                <a:ea typeface="Times"/>
                <a:cs typeface="Times"/>
                <a:sym typeface="Times"/>
              </a:rPr>
              <a:t>The Drosophila melanogaster</a:t>
            </a:r>
            <a:endParaRPr b="1" i="0" sz="1500" u="none" cap="none" strike="noStrike">
              <a:solidFill>
                <a:srgbClr val="999999"/>
              </a:solidFill>
              <a:latin typeface="Times"/>
              <a:ea typeface="Times"/>
              <a:cs typeface="Times"/>
              <a:sym typeface="Times"/>
            </a:endParaRPr>
          </a:p>
        </p:txBody>
      </p:sp>
      <p:sp>
        <p:nvSpPr>
          <p:cNvPr id="185" name="Google Shape;185;g3f5d7afbf86_2_41"/>
          <p:cNvSpPr txBox="1"/>
          <p:nvPr/>
        </p:nvSpPr>
        <p:spPr>
          <a:xfrm>
            <a:off x="238950" y="1393150"/>
            <a:ext cx="6000300" cy="461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300">
                <a:solidFill>
                  <a:schemeClr val="dk1"/>
                </a:solidFill>
                <a:latin typeface="Urbanist"/>
                <a:ea typeface="Urbanist"/>
                <a:cs typeface="Urbanist"/>
                <a:sym typeface="Urbanist"/>
              </a:rPr>
              <a:t>Why </a:t>
            </a:r>
            <a:r>
              <a:rPr i="1" lang="en" sz="2300">
                <a:solidFill>
                  <a:schemeClr val="dk1"/>
                </a:solidFill>
                <a:latin typeface="Urbanist"/>
                <a:ea typeface="Urbanist"/>
                <a:cs typeface="Urbanist"/>
                <a:sym typeface="Urbanist"/>
              </a:rPr>
              <a:t>Drosophila?</a:t>
            </a:r>
            <a:endParaRPr i="1"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Low redundancy: Only 4 chromosomes</a:t>
            </a:r>
            <a:endParaRPr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75% of human diseases conserved [4]</a:t>
            </a:r>
            <a:endParaRPr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Fast reproduction/life cycle </a:t>
            </a:r>
            <a:endParaRPr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Visible markers</a:t>
            </a:r>
            <a:endParaRPr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Feasibility: cost and maintenance</a:t>
            </a:r>
            <a:endParaRPr sz="23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t/>
            </a:r>
            <a:endParaRPr sz="2300">
              <a:solidFill>
                <a:schemeClr val="dk1"/>
              </a:solidFill>
              <a:latin typeface="Urbanist"/>
              <a:ea typeface="Urbanist"/>
              <a:cs typeface="Urbanist"/>
              <a:sym typeface="Urbanist"/>
            </a:endParaRPr>
          </a:p>
          <a:p>
            <a:pPr indent="0" lvl="0" marL="0" rtl="0" algn="l">
              <a:lnSpc>
                <a:spcPct val="115000"/>
              </a:lnSpc>
              <a:spcBef>
                <a:spcPts val="0"/>
              </a:spcBef>
              <a:spcAft>
                <a:spcPts val="0"/>
              </a:spcAft>
              <a:buNone/>
            </a:pPr>
            <a:r>
              <a:rPr lang="en" sz="2300">
                <a:solidFill>
                  <a:schemeClr val="dk1"/>
                </a:solidFill>
                <a:latin typeface="Urbanist"/>
                <a:ea typeface="Urbanist"/>
                <a:cs typeface="Urbanist"/>
                <a:sym typeface="Urbanist"/>
              </a:rPr>
              <a:t>In particular, we study…</a:t>
            </a:r>
            <a:endParaRPr sz="2300">
              <a:solidFill>
                <a:schemeClr val="dk1"/>
              </a:solidFill>
              <a:latin typeface="Urbanist"/>
              <a:ea typeface="Urbanist"/>
              <a:cs typeface="Urbanist"/>
              <a:sym typeface="Urbanist"/>
            </a:endParaRPr>
          </a:p>
          <a:p>
            <a:pPr indent="-374650" lvl="0" marL="4572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The c4da</a:t>
            </a:r>
            <a:r>
              <a:rPr lang="en" sz="2300">
                <a:solidFill>
                  <a:schemeClr val="dk1"/>
                </a:solidFill>
                <a:latin typeface="Urbanist"/>
                <a:ea typeface="Urbanist"/>
                <a:cs typeface="Urbanist"/>
                <a:sym typeface="Urbanist"/>
              </a:rPr>
              <a:t> sensory neurons </a:t>
            </a:r>
            <a:endParaRPr sz="2300">
              <a:solidFill>
                <a:schemeClr val="dk1"/>
              </a:solidFill>
              <a:latin typeface="Urbanist"/>
              <a:ea typeface="Urbanist"/>
              <a:cs typeface="Urbanist"/>
              <a:sym typeface="Urbanist"/>
            </a:endParaRPr>
          </a:p>
          <a:p>
            <a:pPr indent="-374650" lvl="1" marL="914400" rtl="0" algn="l">
              <a:lnSpc>
                <a:spcPct val="115000"/>
              </a:lnSpc>
              <a:spcBef>
                <a:spcPts val="0"/>
              </a:spcBef>
              <a:spcAft>
                <a:spcPts val="0"/>
              </a:spcAft>
              <a:buClr>
                <a:schemeClr val="dk1"/>
              </a:buClr>
              <a:buSzPts val="2300"/>
              <a:buFont typeface="Urbanist"/>
              <a:buChar char="○"/>
            </a:pPr>
            <a:r>
              <a:rPr lang="en" sz="2300">
                <a:solidFill>
                  <a:schemeClr val="dk1"/>
                </a:solidFill>
                <a:latin typeface="Urbanist"/>
                <a:ea typeface="Urbanist"/>
                <a:cs typeface="Urbanist"/>
                <a:sym typeface="Urbanist"/>
              </a:rPr>
              <a:t>Flat, peripheral dendritic arbors</a:t>
            </a:r>
            <a:endParaRPr sz="2300">
              <a:solidFill>
                <a:schemeClr val="dk1"/>
              </a:solidFill>
              <a:latin typeface="Urbanist"/>
              <a:ea typeface="Urbanist"/>
              <a:cs typeface="Urbanist"/>
              <a:sym typeface="Urbanist"/>
            </a:endParaRPr>
          </a:p>
          <a:p>
            <a:pPr indent="0" lvl="0" marL="914400" rtl="0" algn="l">
              <a:lnSpc>
                <a:spcPct val="115000"/>
              </a:lnSpc>
              <a:spcBef>
                <a:spcPts val="0"/>
              </a:spcBef>
              <a:spcAft>
                <a:spcPts val="0"/>
              </a:spcAft>
              <a:buNone/>
            </a:pPr>
            <a:r>
              <a:t/>
            </a:r>
            <a:endParaRPr sz="2300">
              <a:solidFill>
                <a:schemeClr val="dk1"/>
              </a:solidFill>
              <a:latin typeface="Urbanist"/>
              <a:ea typeface="Urbanist"/>
              <a:cs typeface="Urbanist"/>
              <a:sym typeface="Urbanist"/>
            </a:endParaRPr>
          </a:p>
        </p:txBody>
      </p:sp>
      <p:sp>
        <p:nvSpPr>
          <p:cNvPr id="186" name="Google Shape;186;g3f5d7afbf86_2_41"/>
          <p:cNvSpPr txBox="1"/>
          <p:nvPr/>
        </p:nvSpPr>
        <p:spPr>
          <a:xfrm>
            <a:off x="5106975" y="1453550"/>
            <a:ext cx="640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endParaRPr>
          </a:p>
        </p:txBody>
      </p:sp>
      <p:pic>
        <p:nvPicPr>
          <p:cNvPr id="187" name="Google Shape;187;g3f5d7afbf86_2_41"/>
          <p:cNvPicPr preferRelativeResize="0"/>
          <p:nvPr/>
        </p:nvPicPr>
        <p:blipFill>
          <a:blip r:embed="rId4">
            <a:alphaModFix/>
          </a:blip>
          <a:stretch>
            <a:fillRect/>
          </a:stretch>
        </p:blipFill>
        <p:spPr>
          <a:xfrm>
            <a:off x="9434925" y="1016375"/>
            <a:ext cx="2696275" cy="2619825"/>
          </a:xfrm>
          <a:prstGeom prst="rect">
            <a:avLst/>
          </a:prstGeom>
          <a:noFill/>
          <a:ln>
            <a:noFill/>
          </a:ln>
        </p:spPr>
      </p:pic>
      <p:pic>
        <p:nvPicPr>
          <p:cNvPr id="188" name="Google Shape;188;g3f5d7afbf86_2_41" title="larvaGFP.jpg"/>
          <p:cNvPicPr preferRelativeResize="0"/>
          <p:nvPr/>
        </p:nvPicPr>
        <p:blipFill>
          <a:blip r:embed="rId5">
            <a:alphaModFix/>
          </a:blip>
          <a:stretch>
            <a:fillRect/>
          </a:stretch>
        </p:blipFill>
        <p:spPr>
          <a:xfrm>
            <a:off x="8562775" y="3719599"/>
            <a:ext cx="3331632" cy="2436040"/>
          </a:xfrm>
          <a:prstGeom prst="rect">
            <a:avLst/>
          </a:prstGeom>
          <a:noFill/>
          <a:ln>
            <a:noFill/>
          </a:ln>
        </p:spPr>
      </p:pic>
      <p:pic>
        <p:nvPicPr>
          <p:cNvPr id="189" name="Google Shape;189;g3f5d7afbf86_2_41"/>
          <p:cNvPicPr preferRelativeResize="0"/>
          <p:nvPr/>
        </p:nvPicPr>
        <p:blipFill>
          <a:blip r:embed="rId6">
            <a:alphaModFix/>
          </a:blip>
          <a:stretch>
            <a:fillRect/>
          </a:stretch>
        </p:blipFill>
        <p:spPr>
          <a:xfrm>
            <a:off x="7273400" y="1782188"/>
            <a:ext cx="1882500" cy="1485275"/>
          </a:xfrm>
          <a:prstGeom prst="rect">
            <a:avLst/>
          </a:prstGeom>
          <a:noFill/>
          <a:ln>
            <a:noFill/>
          </a:ln>
        </p:spPr>
      </p:pic>
      <p:pic>
        <p:nvPicPr>
          <p:cNvPr id="190" name="Google Shape;190;g3f5d7afbf86_2_41"/>
          <p:cNvPicPr preferRelativeResize="0"/>
          <p:nvPr/>
        </p:nvPicPr>
        <p:blipFill>
          <a:blip r:embed="rId7">
            <a:alphaModFix/>
          </a:blip>
          <a:stretch>
            <a:fillRect/>
          </a:stretch>
        </p:blipFill>
        <p:spPr>
          <a:xfrm>
            <a:off x="6239225" y="3491900"/>
            <a:ext cx="2821200" cy="1508137"/>
          </a:xfrm>
          <a:prstGeom prst="rect">
            <a:avLst/>
          </a:prstGeom>
          <a:noFill/>
          <a:ln>
            <a:noFill/>
          </a:ln>
        </p:spPr>
      </p:pic>
      <p:sp>
        <p:nvSpPr>
          <p:cNvPr id="191" name="Google Shape;191;g3f5d7afbf86_2_41"/>
          <p:cNvSpPr txBox="1"/>
          <p:nvPr/>
        </p:nvSpPr>
        <p:spPr>
          <a:xfrm>
            <a:off x="8836800" y="3251313"/>
            <a:ext cx="929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1"/>
                </a:solidFill>
              </a:rPr>
              <a:t>[4]</a:t>
            </a:r>
            <a:endParaRPr sz="1300">
              <a:solidFill>
                <a:schemeClr val="dk1"/>
              </a:solidFill>
            </a:endParaRPr>
          </a:p>
        </p:txBody>
      </p:sp>
      <p:cxnSp>
        <p:nvCxnSpPr>
          <p:cNvPr id="192" name="Google Shape;192;g3f5d7afbf86_2_41"/>
          <p:cNvCxnSpPr/>
          <p:nvPr/>
        </p:nvCxnSpPr>
        <p:spPr>
          <a:xfrm>
            <a:off x="10482300" y="5998350"/>
            <a:ext cx="839700" cy="4200"/>
          </a:xfrm>
          <a:prstGeom prst="straightConnector1">
            <a:avLst/>
          </a:prstGeom>
          <a:noFill/>
          <a:ln cap="flat" cmpd="sng" w="26575">
            <a:solidFill>
              <a:srgbClr val="FFFFFF"/>
            </a:solidFill>
            <a:prstDash val="solid"/>
            <a:round/>
            <a:headEnd len="med" w="med" type="none"/>
            <a:tailEnd len="med" w="med" type="none"/>
          </a:ln>
        </p:spPr>
      </p:cxnSp>
      <p:sp>
        <p:nvSpPr>
          <p:cNvPr id="193" name="Google Shape;193;g3f5d7afbf86_2_41"/>
          <p:cNvSpPr txBox="1"/>
          <p:nvPr/>
        </p:nvSpPr>
        <p:spPr>
          <a:xfrm>
            <a:off x="11322144" y="5802711"/>
            <a:ext cx="873000" cy="386400"/>
          </a:xfrm>
          <a:prstGeom prst="rect">
            <a:avLst/>
          </a:prstGeom>
          <a:noFill/>
          <a:ln>
            <a:noFill/>
          </a:ln>
        </p:spPr>
        <p:txBody>
          <a:bodyPr anchorCtr="0" anchor="t" bIns="85000" lIns="85000" spcFirstLastPara="1" rIns="85000" wrap="square" tIns="85000">
            <a:spAutoFit/>
          </a:bodyPr>
          <a:lstStyle/>
          <a:p>
            <a:pPr indent="0" lvl="0" marL="0" rtl="0" algn="l">
              <a:spcBef>
                <a:spcPts val="0"/>
              </a:spcBef>
              <a:spcAft>
                <a:spcPts val="0"/>
              </a:spcAft>
              <a:buNone/>
            </a:pPr>
            <a:r>
              <a:rPr lang="en" sz="1395">
                <a:solidFill>
                  <a:srgbClr val="FFFFFF"/>
                </a:solidFill>
                <a:latin typeface="Times"/>
                <a:ea typeface="Times"/>
                <a:cs typeface="Times"/>
                <a:sym typeface="Times"/>
              </a:rPr>
              <a:t>1 mm</a:t>
            </a:r>
            <a:endParaRPr sz="1302">
              <a:solidFill>
                <a:srgbClr val="FFFFFF"/>
              </a:solidFill>
              <a:latin typeface="Times"/>
              <a:ea typeface="Times"/>
              <a:cs typeface="Times"/>
              <a:sym typeface="Times"/>
            </a:endParaRPr>
          </a:p>
        </p:txBody>
      </p:sp>
      <p:sp>
        <p:nvSpPr>
          <p:cNvPr id="194" name="Google Shape;194;g3f5d7afbf86_2_41"/>
          <p:cNvSpPr txBox="1"/>
          <p:nvPr/>
        </p:nvSpPr>
        <p:spPr>
          <a:xfrm>
            <a:off x="7035186" y="6083022"/>
            <a:ext cx="5282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222222"/>
                </a:solidFill>
                <a:latin typeface="Roboto"/>
                <a:ea typeface="Roboto"/>
                <a:cs typeface="Roboto"/>
                <a:sym typeface="Roboto"/>
              </a:rPr>
              <a:t>Xiang, Y., Yuan, Q., Vogt, N. </a:t>
            </a:r>
            <a:r>
              <a:rPr i="1" lang="en" sz="1000">
                <a:solidFill>
                  <a:srgbClr val="222222"/>
                </a:solidFill>
                <a:latin typeface="Roboto"/>
                <a:ea typeface="Roboto"/>
                <a:cs typeface="Roboto"/>
                <a:sym typeface="Roboto"/>
              </a:rPr>
              <a:t>et al.</a:t>
            </a:r>
            <a:r>
              <a:rPr lang="en" sz="1000">
                <a:solidFill>
                  <a:srgbClr val="222222"/>
                </a:solidFill>
                <a:latin typeface="Roboto"/>
                <a:ea typeface="Roboto"/>
                <a:cs typeface="Roboto"/>
                <a:sym typeface="Roboto"/>
              </a:rPr>
              <a:t> (2010) Light-avoidance-mediating photoreceptors tile the </a:t>
            </a:r>
            <a:r>
              <a:rPr i="1" lang="en" sz="1000">
                <a:solidFill>
                  <a:srgbClr val="222222"/>
                </a:solidFill>
                <a:latin typeface="Roboto"/>
                <a:ea typeface="Roboto"/>
                <a:cs typeface="Roboto"/>
                <a:sym typeface="Roboto"/>
              </a:rPr>
              <a:t>Drosophila</a:t>
            </a:r>
            <a:r>
              <a:rPr lang="en" sz="1000">
                <a:solidFill>
                  <a:srgbClr val="222222"/>
                </a:solidFill>
                <a:latin typeface="Roboto"/>
                <a:ea typeface="Roboto"/>
                <a:cs typeface="Roboto"/>
                <a:sym typeface="Roboto"/>
              </a:rPr>
              <a:t> larval body wall.</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3f5d7afbf86_2_73"/>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00" name="Google Shape;200;g3f5d7afbf86_2_73"/>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01" name="Google Shape;201;g3f5d7afbf86_2_73"/>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202" name="Google Shape;202;g3f5d7afbf86_2_73"/>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203" name="Google Shape;203;g3f5d7afbf86_2_73"/>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04" name="Google Shape;204;g3f5d7afbf86_2_73"/>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1" sz="900">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a:t>
            </a:r>
            <a:r>
              <a:rPr lang="en" sz="900">
                <a:latin typeface="Times"/>
                <a:ea typeface="Times"/>
                <a:cs typeface="Times"/>
                <a:sym typeface="Times"/>
              </a:rPr>
              <a:t>06 </a:t>
            </a:r>
            <a:r>
              <a:rPr b="0" i="0" lang="en" sz="900" u="none" cap="none" strike="noStrike">
                <a:solidFill>
                  <a:srgbClr val="000000"/>
                </a:solidFill>
                <a:latin typeface="Times"/>
                <a:ea typeface="Times"/>
                <a:cs typeface="Times"/>
                <a:sym typeface="Times"/>
              </a:rPr>
              <a:t>/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1400" u="none" cap="none" strike="noStrike">
              <a:solidFill>
                <a:srgbClr val="000000"/>
              </a:solidFill>
              <a:latin typeface="Times"/>
              <a:ea typeface="Times"/>
              <a:cs typeface="Times"/>
              <a:sym typeface="Times"/>
            </a:endParaRPr>
          </a:p>
        </p:txBody>
      </p:sp>
      <p:sp>
        <p:nvSpPr>
          <p:cNvPr id="205" name="Google Shape;205;g3f5d7afbf86_2_73"/>
          <p:cNvSpPr txBox="1"/>
          <p:nvPr/>
        </p:nvSpPr>
        <p:spPr>
          <a:xfrm>
            <a:off x="2382402" y="766621"/>
            <a:ext cx="75171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67"/>
              <a:buFont typeface="Arial"/>
              <a:buNone/>
            </a:pPr>
            <a:r>
              <a:rPr b="1" lang="en" sz="3000">
                <a:latin typeface="Times"/>
                <a:ea typeface="Times"/>
                <a:cs typeface="Times"/>
                <a:sym typeface="Times"/>
              </a:rPr>
              <a:t>RNA Interference</a:t>
            </a:r>
            <a:endParaRPr b="1" i="0" sz="3000" u="none" cap="none" strike="noStrike">
              <a:solidFill>
                <a:srgbClr val="000000"/>
              </a:solidFill>
              <a:latin typeface="Times"/>
              <a:ea typeface="Times"/>
              <a:cs typeface="Times"/>
              <a:sym typeface="Times"/>
            </a:endParaRPr>
          </a:p>
        </p:txBody>
      </p:sp>
      <p:sp>
        <p:nvSpPr>
          <p:cNvPr id="206" name="Google Shape;206;g3f5d7afbf86_2_73"/>
          <p:cNvSpPr txBox="1"/>
          <p:nvPr/>
        </p:nvSpPr>
        <p:spPr>
          <a:xfrm>
            <a:off x="407092" y="1449850"/>
            <a:ext cx="11530200" cy="2337000"/>
          </a:xfrm>
          <a:prstGeom prst="rect">
            <a:avLst/>
          </a:prstGeom>
          <a:noFill/>
          <a:ln>
            <a:noFill/>
          </a:ln>
        </p:spPr>
        <p:txBody>
          <a:bodyPr anchorCtr="0" anchor="t" bIns="121900" lIns="121900" spcFirstLastPara="1" rIns="121900" wrap="square" tIns="121900">
            <a:noAutofit/>
          </a:bodyPr>
          <a:lstStyle/>
          <a:p>
            <a:pPr indent="0" lvl="0" marL="0" marR="0" rtl="0" algn="just">
              <a:lnSpc>
                <a:spcPct val="100000"/>
              </a:lnSpc>
              <a:spcBef>
                <a:spcPts val="0"/>
              </a:spcBef>
              <a:spcAft>
                <a:spcPts val="0"/>
              </a:spcAft>
              <a:buClr>
                <a:srgbClr val="000000"/>
              </a:buClr>
              <a:buSzPts val="600"/>
              <a:buFont typeface="Arial"/>
              <a:buNone/>
            </a:pPr>
            <a:r>
              <a:t/>
            </a:r>
            <a:endParaRPr b="1" i="0" sz="600" u="none" cap="none" strike="noStrike">
              <a:solidFill>
                <a:srgbClr val="000000"/>
              </a:solidFill>
              <a:latin typeface="Urbanist"/>
              <a:ea typeface="Urbanist"/>
              <a:cs typeface="Urbanist"/>
              <a:sym typeface="Urbanist"/>
            </a:endParaRPr>
          </a:p>
          <a:p>
            <a:pPr indent="-361950" lvl="0" marL="457200" marR="0" rtl="0" algn="l">
              <a:lnSpc>
                <a:spcPct val="100000"/>
              </a:lnSpc>
              <a:spcBef>
                <a:spcPts val="0"/>
              </a:spcBef>
              <a:spcAft>
                <a:spcPts val="0"/>
              </a:spcAft>
              <a:buClr>
                <a:srgbClr val="000000"/>
              </a:buClr>
              <a:buSzPts val="2100"/>
              <a:buFont typeface="Urbanist"/>
              <a:buChar char="●"/>
            </a:pPr>
            <a:r>
              <a:rPr lang="en" sz="2100">
                <a:latin typeface="Urbanist"/>
                <a:ea typeface="Urbanist"/>
                <a:cs typeface="Urbanist"/>
                <a:sym typeface="Urbanist"/>
              </a:rPr>
              <a:t>We use </a:t>
            </a:r>
            <a:r>
              <a:rPr lang="en" sz="2100">
                <a:latin typeface="Urbanist"/>
                <a:ea typeface="Urbanist"/>
                <a:cs typeface="Urbanist"/>
                <a:sym typeface="Urbanist"/>
              </a:rPr>
              <a:t>RNAi to knock down the amount of Shot expression </a:t>
            </a:r>
            <a:endParaRPr sz="2100">
              <a:latin typeface="Urbanist"/>
              <a:ea typeface="Urbanist"/>
              <a:cs typeface="Urbanist"/>
              <a:sym typeface="Urbanist"/>
            </a:endParaRPr>
          </a:p>
          <a:p>
            <a:pPr indent="0" lvl="0" marL="0" marR="0" rtl="0" algn="l">
              <a:lnSpc>
                <a:spcPct val="100000"/>
              </a:lnSpc>
              <a:spcBef>
                <a:spcPts val="0"/>
              </a:spcBef>
              <a:spcAft>
                <a:spcPts val="0"/>
              </a:spcAft>
              <a:buNone/>
            </a:pPr>
            <a:r>
              <a:t/>
            </a:r>
            <a:endParaRPr sz="2100">
              <a:latin typeface="Urbanist"/>
              <a:ea typeface="Urbanist"/>
              <a:cs typeface="Urbanist"/>
              <a:sym typeface="Urbanist"/>
            </a:endParaRPr>
          </a:p>
          <a:p>
            <a:pPr indent="-361950" lvl="0" marL="457200" marR="0" rtl="0" algn="l">
              <a:lnSpc>
                <a:spcPct val="100000"/>
              </a:lnSpc>
              <a:spcBef>
                <a:spcPts val="0"/>
              </a:spcBef>
              <a:spcAft>
                <a:spcPts val="0"/>
              </a:spcAft>
              <a:buClr>
                <a:srgbClr val="000000"/>
              </a:buClr>
              <a:buSzPts val="2100"/>
              <a:buFont typeface="Urbanist"/>
              <a:buChar char="●"/>
            </a:pPr>
            <a:r>
              <a:rPr lang="en" sz="2100">
                <a:latin typeface="Urbanist"/>
                <a:ea typeface="Urbanist"/>
                <a:cs typeface="Urbanist"/>
                <a:sym typeface="Urbanist"/>
              </a:rPr>
              <a:t>This amount is not yet quantified</a:t>
            </a:r>
            <a:endParaRPr sz="2100">
              <a:latin typeface="Urbanist"/>
              <a:ea typeface="Urbanist"/>
              <a:cs typeface="Urbanist"/>
              <a:sym typeface="Urbanist"/>
            </a:endParaRPr>
          </a:p>
          <a:p>
            <a:pPr indent="0" lvl="0" marL="0" marR="0" rtl="0" algn="l">
              <a:lnSpc>
                <a:spcPct val="100000"/>
              </a:lnSpc>
              <a:spcBef>
                <a:spcPts val="0"/>
              </a:spcBef>
              <a:spcAft>
                <a:spcPts val="0"/>
              </a:spcAft>
              <a:buNone/>
            </a:pPr>
            <a:r>
              <a:t/>
            </a:r>
            <a:endParaRPr sz="2100">
              <a:latin typeface="Urbanist"/>
              <a:ea typeface="Urbanist"/>
              <a:cs typeface="Urbanist"/>
              <a:sym typeface="Urbanist"/>
            </a:endParaRPr>
          </a:p>
          <a:p>
            <a:pPr indent="-361950" lvl="0" marL="457200" marR="0" rtl="0" algn="l">
              <a:lnSpc>
                <a:spcPct val="100000"/>
              </a:lnSpc>
              <a:spcBef>
                <a:spcPts val="0"/>
              </a:spcBef>
              <a:spcAft>
                <a:spcPts val="0"/>
              </a:spcAft>
              <a:buClr>
                <a:srgbClr val="000000"/>
              </a:buClr>
              <a:buSzPts val="2100"/>
              <a:buFont typeface="Times"/>
              <a:buChar char="●"/>
            </a:pPr>
            <a:r>
              <a:rPr lang="en" sz="2100">
                <a:latin typeface="Urbanist"/>
                <a:ea typeface="Urbanist"/>
                <a:cs typeface="Urbanist"/>
                <a:sym typeface="Urbanist"/>
              </a:rPr>
              <a:t>Shot expression is reduced only in sensory neurons</a:t>
            </a:r>
            <a:endParaRPr sz="2100">
              <a:latin typeface="Urbanist"/>
              <a:ea typeface="Urbanist"/>
              <a:cs typeface="Urbanist"/>
              <a:sym typeface="Urbanist"/>
            </a:endParaRPr>
          </a:p>
          <a:p>
            <a:pPr indent="0" lvl="0" marL="0" marR="0" rtl="0" algn="l">
              <a:lnSpc>
                <a:spcPct val="100000"/>
              </a:lnSpc>
              <a:spcBef>
                <a:spcPts val="0"/>
              </a:spcBef>
              <a:spcAft>
                <a:spcPts val="0"/>
              </a:spcAft>
              <a:buNone/>
            </a:pPr>
            <a:r>
              <a:t/>
            </a:r>
            <a:endParaRPr i="0" sz="1900" u="none" cap="none" strike="noStrike">
              <a:solidFill>
                <a:srgbClr val="000000"/>
              </a:solidFill>
              <a:highlight>
                <a:schemeClr val="lt1"/>
              </a:highlight>
              <a:latin typeface="Urbanist"/>
              <a:ea typeface="Urbanist"/>
              <a:cs typeface="Urbanist"/>
              <a:sym typeface="Urbanist"/>
            </a:endParaRPr>
          </a:p>
        </p:txBody>
      </p:sp>
      <p:pic>
        <p:nvPicPr>
          <p:cNvPr id="207" name="Google Shape;207;g3f5d7afbf86_2_73"/>
          <p:cNvPicPr preferRelativeResize="0"/>
          <p:nvPr/>
        </p:nvPicPr>
        <p:blipFill>
          <a:blip r:embed="rId4">
            <a:alphaModFix/>
          </a:blip>
          <a:stretch>
            <a:fillRect/>
          </a:stretch>
        </p:blipFill>
        <p:spPr>
          <a:xfrm>
            <a:off x="4264663" y="3222395"/>
            <a:ext cx="3543300" cy="3200400"/>
          </a:xfrm>
          <a:prstGeom prst="rect">
            <a:avLst/>
          </a:prstGeom>
          <a:noFill/>
          <a:ln>
            <a:noFill/>
          </a:ln>
        </p:spPr>
      </p:pic>
      <p:sp>
        <p:nvSpPr>
          <p:cNvPr id="208" name="Google Shape;208;g3f5d7afbf86_2_73"/>
          <p:cNvSpPr txBox="1"/>
          <p:nvPr/>
        </p:nvSpPr>
        <p:spPr>
          <a:xfrm>
            <a:off x="7231952" y="6057725"/>
            <a:ext cx="318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dk1"/>
                </a:solidFill>
              </a:rPr>
              <a:t>Florian Heigwer, Filip Port, and Michael Boutros (2018) RNA Interference (RNAi) Screening in </a:t>
            </a:r>
            <a:r>
              <a:rPr i="1" lang="en" sz="700">
                <a:solidFill>
                  <a:schemeClr val="dk1"/>
                </a:solidFill>
              </a:rPr>
              <a:t>Drosophila</a:t>
            </a:r>
            <a:endParaRPr i="1" sz="7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3f5914595b6_0_0"/>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14" name="Google Shape;214;g3f5914595b6_0_0"/>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15" name="Google Shape;215;g3f5914595b6_0_0"/>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216" name="Google Shape;216;g3f5914595b6_0_0"/>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217" name="Google Shape;217;g3f5914595b6_0_0"/>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18" name="Google Shape;218;g3f5914595b6_0_0"/>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7</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219" name="Google Shape;219;g3f5914595b6_0_0"/>
          <p:cNvSpPr txBox="1"/>
          <p:nvPr/>
        </p:nvSpPr>
        <p:spPr>
          <a:xfrm>
            <a:off x="542258" y="682489"/>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[1] Stock Maintenance</a:t>
            </a:r>
            <a:endParaRPr b="1" sz="3000">
              <a:latin typeface="Times"/>
              <a:ea typeface="Times"/>
              <a:cs typeface="Times"/>
              <a:sym typeface="Times"/>
            </a:endParaRPr>
          </a:p>
        </p:txBody>
      </p:sp>
      <p:sp>
        <p:nvSpPr>
          <p:cNvPr id="220" name="Google Shape;220;g3f5914595b6_0_0"/>
          <p:cNvSpPr txBox="1"/>
          <p:nvPr/>
        </p:nvSpPr>
        <p:spPr>
          <a:xfrm>
            <a:off x="510600" y="5831050"/>
            <a:ext cx="27117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Roboto"/>
              <a:ea typeface="Roboto"/>
              <a:cs typeface="Roboto"/>
              <a:sym typeface="Roboto"/>
            </a:endParaRPr>
          </a:p>
        </p:txBody>
      </p:sp>
      <p:cxnSp>
        <p:nvCxnSpPr>
          <p:cNvPr id="221" name="Google Shape;221;g3f5914595b6_0_0"/>
          <p:cNvCxnSpPr/>
          <p:nvPr/>
        </p:nvCxnSpPr>
        <p:spPr>
          <a:xfrm flipH="1" rot="10800000">
            <a:off x="476388" y="4339575"/>
            <a:ext cx="11454900" cy="2700"/>
          </a:xfrm>
          <a:prstGeom prst="straightConnector1">
            <a:avLst/>
          </a:prstGeom>
          <a:noFill/>
          <a:ln cap="flat" cmpd="sng" w="19050">
            <a:solidFill>
              <a:schemeClr val="dk2"/>
            </a:solidFill>
            <a:prstDash val="solid"/>
            <a:round/>
            <a:headEnd len="med" w="med" type="oval"/>
            <a:tailEnd len="med" w="med" type="oval"/>
          </a:ln>
        </p:spPr>
      </p:cxnSp>
      <p:grpSp>
        <p:nvGrpSpPr>
          <p:cNvPr id="222" name="Google Shape;222;g3f5914595b6_0_0"/>
          <p:cNvGrpSpPr/>
          <p:nvPr/>
        </p:nvGrpSpPr>
        <p:grpSpPr>
          <a:xfrm>
            <a:off x="7860247" y="1408965"/>
            <a:ext cx="2941500" cy="4941577"/>
            <a:chOff x="6307871" y="1412648"/>
            <a:chExt cx="2941500" cy="4941577"/>
          </a:xfrm>
        </p:grpSpPr>
        <p:sp>
          <p:nvSpPr>
            <p:cNvPr id="223" name="Google Shape;223;g3f5914595b6_0_0"/>
            <p:cNvSpPr/>
            <p:nvPr/>
          </p:nvSpPr>
          <p:spPr>
            <a:xfrm>
              <a:off x="6307871" y="4499325"/>
              <a:ext cx="2941500" cy="18549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ctr">
                <a:spcBef>
                  <a:spcPts val="0"/>
                </a:spcBef>
                <a:spcAft>
                  <a:spcPts val="0"/>
                </a:spcAft>
                <a:buClr>
                  <a:schemeClr val="lt1"/>
                </a:buClr>
                <a:buSzPts val="1800"/>
                <a:buFont typeface="Urbanist"/>
                <a:buChar char="○"/>
              </a:pPr>
              <a:r>
                <a:rPr lang="en" sz="1800">
                  <a:solidFill>
                    <a:schemeClr val="lt1"/>
                  </a:solidFill>
                  <a:latin typeface="Urbanist"/>
                  <a:ea typeface="Urbanist"/>
                  <a:cs typeface="Urbanist"/>
                  <a:sym typeface="Urbanist"/>
                </a:rPr>
                <a:t>Fly fridge kept at 25° C, 60% </a:t>
              </a:r>
              <a:r>
                <a:rPr lang="en" sz="1800">
                  <a:solidFill>
                    <a:schemeClr val="lt1"/>
                  </a:solidFill>
                  <a:latin typeface="Urbanist"/>
                  <a:ea typeface="Urbanist"/>
                  <a:cs typeface="Urbanist"/>
                  <a:sym typeface="Urbanist"/>
                </a:rPr>
                <a:t>humidity</a:t>
              </a:r>
              <a:r>
                <a:rPr lang="en" sz="1800">
                  <a:solidFill>
                    <a:schemeClr val="lt1"/>
                  </a:solidFill>
                  <a:latin typeface="Urbanist"/>
                  <a:ea typeface="Urbanist"/>
                  <a:cs typeface="Urbanist"/>
                  <a:sym typeface="Urbanist"/>
                </a:rPr>
                <a:t>, and simulated day/night cycle</a:t>
              </a:r>
              <a:endParaRPr sz="1800">
                <a:solidFill>
                  <a:schemeClr val="lt1"/>
                </a:solidFill>
                <a:latin typeface="Urbanist"/>
                <a:ea typeface="Urbanist"/>
                <a:cs typeface="Urbanist"/>
                <a:sym typeface="Urbanist"/>
              </a:endParaRPr>
            </a:p>
          </p:txBody>
        </p:sp>
        <p:pic>
          <p:nvPicPr>
            <p:cNvPr id="224" name="Google Shape;224;g3f5914595b6_0_0" title="IMG_3420.HEIC"/>
            <p:cNvPicPr preferRelativeResize="0"/>
            <p:nvPr/>
          </p:nvPicPr>
          <p:blipFill>
            <a:blip r:embed="rId4">
              <a:alphaModFix/>
            </a:blip>
            <a:stretch>
              <a:fillRect/>
            </a:stretch>
          </p:blipFill>
          <p:spPr>
            <a:xfrm>
              <a:off x="6767818" y="1412648"/>
              <a:ext cx="1951500" cy="2602010"/>
            </a:xfrm>
            <a:prstGeom prst="rect">
              <a:avLst/>
            </a:prstGeom>
            <a:noFill/>
            <a:ln>
              <a:noFill/>
            </a:ln>
          </p:spPr>
        </p:pic>
      </p:grpSp>
      <p:grpSp>
        <p:nvGrpSpPr>
          <p:cNvPr id="225" name="Google Shape;225;g3f5914595b6_0_0"/>
          <p:cNvGrpSpPr/>
          <p:nvPr/>
        </p:nvGrpSpPr>
        <p:grpSpPr>
          <a:xfrm>
            <a:off x="1666100" y="924992"/>
            <a:ext cx="3327600" cy="5256934"/>
            <a:chOff x="307200" y="928675"/>
            <a:chExt cx="3327600" cy="5256934"/>
          </a:xfrm>
        </p:grpSpPr>
        <p:sp>
          <p:nvSpPr>
            <p:cNvPr id="226" name="Google Shape;226;g3f5914595b6_0_0"/>
            <p:cNvSpPr/>
            <p:nvPr/>
          </p:nvSpPr>
          <p:spPr>
            <a:xfrm>
              <a:off x="307200" y="4603709"/>
              <a:ext cx="3327600" cy="15819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285750" lvl="0" marL="171450" rtl="0" algn="ctr">
                <a:spcBef>
                  <a:spcPts val="0"/>
                </a:spcBef>
                <a:spcAft>
                  <a:spcPts val="0"/>
                </a:spcAft>
                <a:buClr>
                  <a:schemeClr val="lt1"/>
                </a:buClr>
                <a:buSzPts val="1800"/>
                <a:buFont typeface="Urbanist"/>
                <a:buChar char="○"/>
              </a:pPr>
              <a:r>
                <a:rPr lang="en" sz="1800">
                  <a:solidFill>
                    <a:schemeClr val="lt1"/>
                  </a:solidFill>
                  <a:latin typeface="Urbanist"/>
                  <a:ea typeface="Urbanist"/>
                  <a:cs typeface="Urbanist"/>
                  <a:sym typeface="Urbanist"/>
                </a:rPr>
                <a:t>Made fly food </a:t>
              </a:r>
              <a:endParaRPr sz="1800">
                <a:solidFill>
                  <a:schemeClr val="lt1"/>
                </a:solidFill>
                <a:latin typeface="Urbanist"/>
                <a:ea typeface="Urbanist"/>
                <a:cs typeface="Urbanist"/>
                <a:sym typeface="Urbanist"/>
              </a:endParaRPr>
            </a:p>
            <a:p>
              <a:pPr indent="-285750" lvl="0" marL="171450" rtl="0" algn="ctr">
                <a:spcBef>
                  <a:spcPts val="0"/>
                </a:spcBef>
                <a:spcAft>
                  <a:spcPts val="0"/>
                </a:spcAft>
                <a:buClr>
                  <a:schemeClr val="lt1"/>
                </a:buClr>
                <a:buSzPts val="1800"/>
                <a:buFont typeface="Urbanist"/>
                <a:buChar char="○"/>
              </a:pPr>
              <a:r>
                <a:rPr lang="en" sz="1800">
                  <a:solidFill>
                    <a:schemeClr val="lt1"/>
                  </a:solidFill>
                  <a:latin typeface="Urbanist"/>
                  <a:ea typeface="Urbanist"/>
                  <a:cs typeface="Urbanist"/>
                  <a:sym typeface="Urbanist"/>
                </a:rPr>
                <a:t>Agar nutrients + apple juice mix</a:t>
              </a:r>
              <a:endParaRPr sz="1800">
                <a:solidFill>
                  <a:schemeClr val="lt1"/>
                </a:solidFill>
                <a:latin typeface="Urbanist"/>
                <a:ea typeface="Urbanist"/>
                <a:cs typeface="Urbanist"/>
                <a:sym typeface="Urbanist"/>
              </a:endParaRPr>
            </a:p>
          </p:txBody>
        </p:sp>
        <p:pic>
          <p:nvPicPr>
            <p:cNvPr id="227" name="Google Shape;227;g3f5914595b6_0_0" title="IMG_3550.HEIC"/>
            <p:cNvPicPr preferRelativeResize="0"/>
            <p:nvPr/>
          </p:nvPicPr>
          <p:blipFill rotWithShape="1">
            <a:blip r:embed="rId5">
              <a:alphaModFix/>
            </a:blip>
            <a:srcRect b="44791" l="29051" r="42203" t="23959"/>
            <a:stretch/>
          </p:blipFill>
          <p:spPr>
            <a:xfrm>
              <a:off x="510600" y="928675"/>
              <a:ext cx="1478527" cy="2143124"/>
            </a:xfrm>
            <a:prstGeom prst="rect">
              <a:avLst/>
            </a:prstGeom>
            <a:noFill/>
            <a:ln>
              <a:noFill/>
            </a:ln>
          </p:spPr>
        </p:pic>
        <p:pic>
          <p:nvPicPr>
            <p:cNvPr id="228" name="Google Shape;228;g3f5914595b6_0_0" title="IMG_8650.heic"/>
            <p:cNvPicPr preferRelativeResize="0"/>
            <p:nvPr/>
          </p:nvPicPr>
          <p:blipFill rotWithShape="1">
            <a:blip r:embed="rId6">
              <a:alphaModFix/>
            </a:blip>
            <a:srcRect b="16426" l="10594" r="40633" t="54026"/>
            <a:stretch/>
          </p:blipFill>
          <p:spPr>
            <a:xfrm>
              <a:off x="1355550" y="2513067"/>
              <a:ext cx="2080800" cy="1680886"/>
            </a:xfrm>
            <a:prstGeom prst="rect">
              <a:avLst/>
            </a:prstGeom>
            <a:noFill/>
            <a:ln>
              <a:noFill/>
            </a:ln>
          </p:spPr>
        </p:pic>
      </p:grpSp>
      <p:grpSp>
        <p:nvGrpSpPr>
          <p:cNvPr id="229" name="Google Shape;229;g3f5914595b6_0_0"/>
          <p:cNvGrpSpPr/>
          <p:nvPr/>
        </p:nvGrpSpPr>
        <p:grpSpPr>
          <a:xfrm>
            <a:off x="5541066" y="1459068"/>
            <a:ext cx="1951500" cy="4748941"/>
            <a:chOff x="4182166" y="1462751"/>
            <a:chExt cx="1951500" cy="4748942"/>
          </a:xfrm>
        </p:grpSpPr>
        <p:sp>
          <p:nvSpPr>
            <p:cNvPr id="230" name="Google Shape;230;g3f5914595b6_0_0"/>
            <p:cNvSpPr/>
            <p:nvPr/>
          </p:nvSpPr>
          <p:spPr>
            <a:xfrm>
              <a:off x="4182166" y="4629793"/>
              <a:ext cx="1951500" cy="1581900"/>
            </a:xfrm>
            <a:prstGeom prst="roundRect">
              <a:avLst>
                <a:gd fmla="val 16667" name="adj"/>
              </a:avLst>
            </a:prstGeom>
            <a:solidFill>
              <a:srgbClr val="B9132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114300" rtl="0" algn="ctr">
                <a:spcBef>
                  <a:spcPts val="0"/>
                </a:spcBef>
                <a:spcAft>
                  <a:spcPts val="0"/>
                </a:spcAft>
                <a:buClr>
                  <a:schemeClr val="lt1"/>
                </a:buClr>
                <a:buSzPts val="1800"/>
                <a:buFont typeface="Urbanist"/>
                <a:buChar char="○"/>
              </a:pPr>
              <a:r>
                <a:rPr lang="en" sz="1800">
                  <a:solidFill>
                    <a:schemeClr val="lt1"/>
                  </a:solidFill>
                  <a:latin typeface="Urbanist"/>
                  <a:ea typeface="Urbanist"/>
                  <a:cs typeface="Urbanist"/>
                  <a:sym typeface="Urbanist"/>
                </a:rPr>
                <a:t>Fly flipping:</a:t>
              </a:r>
              <a:endParaRPr sz="1800">
                <a:solidFill>
                  <a:schemeClr val="lt1"/>
                </a:solidFill>
                <a:latin typeface="Urbanist"/>
                <a:ea typeface="Urbanist"/>
                <a:cs typeface="Urbanist"/>
                <a:sym typeface="Urbanist"/>
              </a:endParaRPr>
            </a:p>
            <a:p>
              <a:pPr indent="0" lvl="0" marL="0" rtl="0" algn="ctr">
                <a:spcBef>
                  <a:spcPts val="0"/>
                </a:spcBef>
                <a:spcAft>
                  <a:spcPts val="0"/>
                </a:spcAft>
                <a:buNone/>
              </a:pPr>
              <a:r>
                <a:rPr lang="en" sz="1800">
                  <a:solidFill>
                    <a:schemeClr val="lt1"/>
                  </a:solidFill>
                  <a:latin typeface="Urbanist"/>
                  <a:ea typeface="Urbanist"/>
                  <a:cs typeface="Urbanist"/>
                  <a:sym typeface="Urbanist"/>
                </a:rPr>
                <a:t>Transfer live flies to new tubes with food</a:t>
              </a:r>
              <a:r>
                <a:rPr lang="en" sz="1800">
                  <a:solidFill>
                    <a:schemeClr val="lt1"/>
                  </a:solidFill>
                  <a:latin typeface="Urbanist"/>
                  <a:ea typeface="Urbanist"/>
                  <a:cs typeface="Urbanist"/>
                  <a:sym typeface="Urbanist"/>
                </a:rPr>
                <a:t>  </a:t>
              </a:r>
              <a:endParaRPr sz="1800">
                <a:solidFill>
                  <a:schemeClr val="lt1"/>
                </a:solidFill>
                <a:latin typeface="Urbanist"/>
                <a:ea typeface="Urbanist"/>
                <a:cs typeface="Urbanist"/>
                <a:sym typeface="Urbanist"/>
              </a:endParaRPr>
            </a:p>
          </p:txBody>
        </p:sp>
        <p:pic>
          <p:nvPicPr>
            <p:cNvPr id="231" name="Google Shape;231;g3f5914595b6_0_0"/>
            <p:cNvPicPr preferRelativeResize="0"/>
            <p:nvPr/>
          </p:nvPicPr>
          <p:blipFill>
            <a:blip r:embed="rId7">
              <a:alphaModFix/>
            </a:blip>
            <a:stretch>
              <a:fillRect/>
            </a:stretch>
          </p:blipFill>
          <p:spPr>
            <a:xfrm>
              <a:off x="4229238" y="1462751"/>
              <a:ext cx="1857375" cy="240030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36eeefef51c_3_21"/>
          <p:cNvSpPr/>
          <p:nvPr/>
        </p:nvSpPr>
        <p:spPr>
          <a:xfrm>
            <a:off x="3000" y="6000"/>
            <a:ext cx="12192000" cy="750300"/>
          </a:xfrm>
          <a:prstGeom prst="rect">
            <a:avLst/>
          </a:prstGeom>
          <a:solidFill>
            <a:srgbClr val="C8102E"/>
          </a:solidFill>
          <a:ln cap="flat" cmpd="sng" w="9525">
            <a:solidFill>
              <a:srgbClr val="C8102E"/>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rgbClr val="000000"/>
              </a:solidFill>
              <a:latin typeface="Arial"/>
              <a:ea typeface="Arial"/>
              <a:cs typeface="Arial"/>
              <a:sym typeface="Arial"/>
            </a:endParaRPr>
          </a:p>
        </p:txBody>
      </p:sp>
      <p:pic>
        <p:nvPicPr>
          <p:cNvPr id="237" name="Google Shape;237;g36eeefef51c_3_21"/>
          <p:cNvPicPr preferRelativeResize="0"/>
          <p:nvPr/>
        </p:nvPicPr>
        <p:blipFill rotWithShape="1">
          <a:blip r:embed="rId3">
            <a:alphaModFix/>
          </a:blip>
          <a:srcRect b="0" l="0" r="0" t="0"/>
          <a:stretch/>
        </p:blipFill>
        <p:spPr>
          <a:xfrm>
            <a:off x="123033" y="44800"/>
            <a:ext cx="2080800" cy="672800"/>
          </a:xfrm>
          <a:prstGeom prst="rect">
            <a:avLst/>
          </a:prstGeom>
          <a:noFill/>
          <a:ln>
            <a:noFill/>
          </a:ln>
        </p:spPr>
      </p:pic>
      <p:sp>
        <p:nvSpPr>
          <p:cNvPr id="238" name="Google Shape;238;g36eeefef51c_3_21"/>
          <p:cNvSpPr txBox="1"/>
          <p:nvPr/>
        </p:nvSpPr>
        <p:spPr>
          <a:xfrm>
            <a:off x="8601767" y="141067"/>
            <a:ext cx="2821200" cy="576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89"/>
              <a:buFont typeface="Arial"/>
              <a:buNone/>
            </a:pPr>
            <a:r>
              <a:t/>
            </a:r>
            <a:endParaRPr b="0" i="0" sz="2489" u="none" cap="none" strike="noStrike">
              <a:solidFill>
                <a:schemeClr val="lt1"/>
              </a:solidFill>
              <a:latin typeface="Lato"/>
              <a:ea typeface="Lato"/>
              <a:cs typeface="Lato"/>
              <a:sym typeface="Lato"/>
            </a:endParaRPr>
          </a:p>
        </p:txBody>
      </p:sp>
      <p:sp>
        <p:nvSpPr>
          <p:cNvPr id="239" name="Google Shape;239;g36eeefef51c_3_21"/>
          <p:cNvSpPr txBox="1"/>
          <p:nvPr/>
        </p:nvSpPr>
        <p:spPr>
          <a:xfrm>
            <a:off x="8601767" y="133600"/>
            <a:ext cx="2821200" cy="49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Liao </a:t>
            </a:r>
            <a:r>
              <a:rPr b="0" i="0" lang="en" sz="2267" u="none" cap="none" strike="noStrike">
                <a:solidFill>
                  <a:schemeClr val="lt1"/>
                </a:solidFill>
                <a:latin typeface="Times New Roman"/>
                <a:ea typeface="Times New Roman"/>
                <a:cs typeface="Times New Roman"/>
                <a:sym typeface="Times New Roman"/>
              </a:rPr>
              <a:t>Research Lab</a:t>
            </a:r>
            <a:endParaRPr b="0" i="0" sz="2267" u="none" cap="none" strike="noStrike">
              <a:solidFill>
                <a:schemeClr val="lt1"/>
              </a:solidFill>
              <a:latin typeface="Times New Roman"/>
              <a:ea typeface="Times New Roman"/>
              <a:cs typeface="Times New Roman"/>
              <a:sym typeface="Times New Roman"/>
            </a:endParaRPr>
          </a:p>
        </p:txBody>
      </p:sp>
      <p:cxnSp>
        <p:nvCxnSpPr>
          <p:cNvPr id="240" name="Google Shape;240;g36eeefef51c_3_21"/>
          <p:cNvCxnSpPr/>
          <p:nvPr/>
        </p:nvCxnSpPr>
        <p:spPr>
          <a:xfrm>
            <a:off x="3000" y="6488833"/>
            <a:ext cx="12338400" cy="0"/>
          </a:xfrm>
          <a:prstGeom prst="straightConnector1">
            <a:avLst/>
          </a:prstGeom>
          <a:noFill/>
          <a:ln cap="flat" cmpd="sng" w="28575">
            <a:solidFill>
              <a:srgbClr val="A4804A"/>
            </a:solidFill>
            <a:prstDash val="solid"/>
            <a:round/>
            <a:headEnd len="sm" w="sm" type="none"/>
            <a:tailEnd len="sm" w="sm" type="none"/>
          </a:ln>
        </p:spPr>
      </p:cxnSp>
      <p:sp>
        <p:nvSpPr>
          <p:cNvPr id="241" name="Google Shape;241;g36eeefef51c_3_21"/>
          <p:cNvSpPr txBox="1"/>
          <p:nvPr/>
        </p:nvSpPr>
        <p:spPr>
          <a:xfrm>
            <a:off x="3000" y="6422800"/>
            <a:ext cx="12192000" cy="435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900"/>
              <a:buFont typeface="Arial"/>
              <a:buNone/>
            </a:pPr>
            <a:r>
              <a:rPr b="1" lang="en" sz="900">
                <a:latin typeface="Times"/>
                <a:ea typeface="Times"/>
                <a:cs typeface="Times"/>
                <a:sym typeface="Times"/>
              </a:rPr>
              <a:t>Neuronal Shape</a:t>
            </a:r>
            <a:endParaRPr b="0" i="0" sz="1867" u="none" cap="none" strike="noStrike">
              <a:solidFill>
                <a:srgbClr val="000000"/>
              </a:solidFill>
              <a:latin typeface="Times"/>
              <a:ea typeface="Times"/>
              <a:cs typeface="Times"/>
              <a:sym typeface="Time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imes"/>
                <a:ea typeface="Times"/>
                <a:cs typeface="Times"/>
                <a:sym typeface="Times"/>
              </a:rPr>
              <a:t>Slide 0</a:t>
            </a:r>
            <a:r>
              <a:rPr lang="en" sz="900">
                <a:latin typeface="Times"/>
                <a:ea typeface="Times"/>
                <a:cs typeface="Times"/>
                <a:sym typeface="Times"/>
              </a:rPr>
              <a:t>8</a:t>
            </a:r>
            <a:r>
              <a:rPr b="0" i="0" lang="en" sz="900" u="none" cap="none" strike="noStrike">
                <a:solidFill>
                  <a:srgbClr val="000000"/>
                </a:solidFill>
                <a:latin typeface="Times"/>
                <a:ea typeface="Times"/>
                <a:cs typeface="Times"/>
                <a:sym typeface="Times"/>
              </a:rPr>
              <a:t> / 1</a:t>
            </a:r>
            <a:r>
              <a:rPr lang="en" sz="900">
                <a:latin typeface="Times"/>
                <a:ea typeface="Times"/>
                <a:cs typeface="Times"/>
                <a:sym typeface="Times"/>
              </a:rPr>
              <a:t>5</a:t>
            </a:r>
            <a:r>
              <a:rPr b="0" i="0" lang="en" sz="900" u="none" cap="none" strike="noStrike">
                <a:solidFill>
                  <a:srgbClr val="000000"/>
                </a:solidFill>
                <a:latin typeface="Times"/>
                <a:ea typeface="Times"/>
                <a:cs typeface="Times"/>
                <a:sym typeface="Times"/>
              </a:rPr>
              <a:t> - NEU Young Scholars Program - July 30, 202</a:t>
            </a:r>
            <a:r>
              <a:rPr lang="en" sz="900">
                <a:latin typeface="Times"/>
                <a:ea typeface="Times"/>
                <a:cs typeface="Times"/>
                <a:sym typeface="Times"/>
              </a:rPr>
              <a:t>6</a:t>
            </a:r>
            <a:endParaRPr b="0" i="0" sz="933" u="none" cap="none" strike="noStrike">
              <a:solidFill>
                <a:srgbClr val="000000"/>
              </a:solidFill>
              <a:latin typeface="Times"/>
              <a:ea typeface="Times"/>
              <a:cs typeface="Times"/>
              <a:sym typeface="Times"/>
            </a:endParaRPr>
          </a:p>
        </p:txBody>
      </p:sp>
      <p:sp>
        <p:nvSpPr>
          <p:cNvPr id="242" name="Google Shape;242;g36eeefef51c_3_21"/>
          <p:cNvSpPr txBox="1"/>
          <p:nvPr/>
        </p:nvSpPr>
        <p:spPr>
          <a:xfrm>
            <a:off x="437408" y="756408"/>
            <a:ext cx="11323200" cy="67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650"/>
              <a:buFont typeface="Arial"/>
              <a:buNone/>
            </a:pPr>
            <a:r>
              <a:rPr b="1" lang="en" sz="3000">
                <a:latin typeface="Times"/>
                <a:ea typeface="Times"/>
                <a:cs typeface="Times"/>
                <a:sym typeface="Times"/>
              </a:rPr>
              <a:t>Our Setup for Imaging</a:t>
            </a:r>
            <a:endParaRPr b="0" i="0" sz="3000" u="none" cap="none" strike="noStrike">
              <a:solidFill>
                <a:srgbClr val="000000"/>
              </a:solidFill>
              <a:latin typeface="Times"/>
              <a:ea typeface="Times"/>
              <a:cs typeface="Times"/>
              <a:sym typeface="Times"/>
            </a:endParaRPr>
          </a:p>
        </p:txBody>
      </p:sp>
      <p:sp>
        <p:nvSpPr>
          <p:cNvPr id="243" name="Google Shape;243;g36eeefef51c_3_21"/>
          <p:cNvSpPr txBox="1"/>
          <p:nvPr/>
        </p:nvSpPr>
        <p:spPr>
          <a:xfrm flipH="1">
            <a:off x="2653989" y="5754879"/>
            <a:ext cx="271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t/>
            </a:r>
            <a:endParaRPr b="1" i="0" u="none" cap="none" strike="noStrike">
              <a:solidFill>
                <a:schemeClr val="dk1"/>
              </a:solidFill>
              <a:latin typeface="Roboto"/>
              <a:ea typeface="Roboto"/>
              <a:cs typeface="Roboto"/>
              <a:sym typeface="Roboto"/>
            </a:endParaRPr>
          </a:p>
        </p:txBody>
      </p:sp>
      <p:pic>
        <p:nvPicPr>
          <p:cNvPr id="244" name="Google Shape;244;g36eeefef51c_3_21" title="IMG_7998.jpeg"/>
          <p:cNvPicPr preferRelativeResize="0"/>
          <p:nvPr/>
        </p:nvPicPr>
        <p:blipFill>
          <a:blip r:embed="rId4">
            <a:alphaModFix/>
          </a:blip>
          <a:stretch>
            <a:fillRect/>
          </a:stretch>
        </p:blipFill>
        <p:spPr>
          <a:xfrm>
            <a:off x="9126353" y="2371047"/>
            <a:ext cx="2821200" cy="2115900"/>
          </a:xfrm>
          <a:prstGeom prst="roundRect">
            <a:avLst>
              <a:gd fmla="val 16667" name="adj"/>
            </a:avLst>
          </a:prstGeom>
          <a:noFill/>
          <a:ln cap="flat" cmpd="sng" w="28575">
            <a:solidFill>
              <a:srgbClr val="660000"/>
            </a:solidFill>
            <a:prstDash val="solid"/>
            <a:round/>
            <a:headEnd len="sm" w="sm" type="none"/>
            <a:tailEnd len="sm" w="sm" type="none"/>
          </a:ln>
        </p:spPr>
      </p:pic>
      <p:pic>
        <p:nvPicPr>
          <p:cNvPr id="245" name="Google Shape;245;g36eeefef51c_3_21"/>
          <p:cNvPicPr preferRelativeResize="0"/>
          <p:nvPr/>
        </p:nvPicPr>
        <p:blipFill rotWithShape="1">
          <a:blip r:embed="rId5">
            <a:alphaModFix/>
          </a:blip>
          <a:srcRect b="20862" l="16786" r="18877" t="16825"/>
          <a:stretch/>
        </p:blipFill>
        <p:spPr>
          <a:xfrm flipH="1">
            <a:off x="506704" y="2407950"/>
            <a:ext cx="2040300" cy="2042100"/>
          </a:xfrm>
          <a:prstGeom prst="roundRect">
            <a:avLst>
              <a:gd fmla="val 16667" name="adj"/>
            </a:avLst>
          </a:prstGeom>
          <a:noFill/>
          <a:ln cap="flat" cmpd="sng" w="28575">
            <a:solidFill>
              <a:srgbClr val="660000"/>
            </a:solidFill>
            <a:prstDash val="solid"/>
            <a:round/>
            <a:headEnd len="sm" w="sm" type="none"/>
            <a:tailEnd len="sm" w="sm" type="none"/>
          </a:ln>
        </p:spPr>
      </p:pic>
      <p:pic>
        <p:nvPicPr>
          <p:cNvPr id="246" name="Google Shape;246;g36eeefef51c_3_21" title="IMG_8005.jpeg"/>
          <p:cNvPicPr preferRelativeResize="0"/>
          <p:nvPr/>
        </p:nvPicPr>
        <p:blipFill>
          <a:blip r:embed="rId6">
            <a:alphaModFix/>
          </a:blip>
          <a:stretch>
            <a:fillRect/>
          </a:stretch>
        </p:blipFill>
        <p:spPr>
          <a:xfrm flipH="1">
            <a:off x="3104229" y="2442750"/>
            <a:ext cx="2379600" cy="1972500"/>
          </a:xfrm>
          <a:prstGeom prst="roundRect">
            <a:avLst>
              <a:gd fmla="val 16667" name="adj"/>
            </a:avLst>
          </a:prstGeom>
          <a:noFill/>
          <a:ln cap="flat" cmpd="sng" w="28575">
            <a:solidFill>
              <a:srgbClr val="990000"/>
            </a:solidFill>
            <a:prstDash val="solid"/>
            <a:round/>
            <a:headEnd len="sm" w="sm" type="none"/>
            <a:tailEnd len="sm" w="sm" type="none"/>
          </a:ln>
        </p:spPr>
      </p:pic>
      <p:pic>
        <p:nvPicPr>
          <p:cNvPr id="247" name="Google Shape;247;g36eeefef51c_3_21" title="IMG_3426.HEIC"/>
          <p:cNvPicPr preferRelativeResize="0"/>
          <p:nvPr/>
        </p:nvPicPr>
        <p:blipFill>
          <a:blip r:embed="rId7">
            <a:alphaModFix/>
          </a:blip>
          <a:stretch>
            <a:fillRect/>
          </a:stretch>
        </p:blipFill>
        <p:spPr>
          <a:xfrm>
            <a:off x="6035274" y="1918025"/>
            <a:ext cx="2711700" cy="3046500"/>
          </a:xfrm>
          <a:prstGeom prst="roundRect">
            <a:avLst>
              <a:gd fmla="val 16667" name="adj"/>
            </a:avLst>
          </a:prstGeom>
          <a:noFill/>
          <a:ln cap="flat" cmpd="sng" w="28575">
            <a:solidFill>
              <a:srgbClr val="660000"/>
            </a:solidFill>
            <a:prstDash val="solid"/>
            <a:round/>
            <a:headEnd len="sm" w="sm" type="none"/>
            <a:tailEnd len="sm" w="sm" type="none"/>
          </a:ln>
        </p:spPr>
      </p:pic>
      <p:sp>
        <p:nvSpPr>
          <p:cNvPr id="248" name="Google Shape;248;g36eeefef51c_3_21"/>
          <p:cNvSpPr txBox="1"/>
          <p:nvPr/>
        </p:nvSpPr>
        <p:spPr>
          <a:xfrm flipH="1">
            <a:off x="3002749" y="5505912"/>
            <a:ext cx="27117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Urbanist"/>
                <a:ea typeface="Urbanist"/>
                <a:cs typeface="Urbanist"/>
                <a:sym typeface="Urbanist"/>
              </a:rPr>
              <a:t>Larvae selection</a:t>
            </a:r>
            <a:endParaRPr b="1" sz="1800">
              <a:solidFill>
                <a:schemeClr val="dk1"/>
              </a:solidFill>
              <a:latin typeface="Urbanist"/>
              <a:ea typeface="Urbanist"/>
              <a:cs typeface="Urbanist"/>
              <a:sym typeface="Urbanist"/>
            </a:endParaRPr>
          </a:p>
        </p:txBody>
      </p:sp>
      <p:sp>
        <p:nvSpPr>
          <p:cNvPr id="249" name="Google Shape;249;g36eeefef51c_3_21"/>
          <p:cNvSpPr txBox="1"/>
          <p:nvPr/>
        </p:nvSpPr>
        <p:spPr>
          <a:xfrm flipH="1">
            <a:off x="315991" y="5346459"/>
            <a:ext cx="23796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Urbanist"/>
                <a:ea typeface="Urbanist"/>
                <a:cs typeface="Urbanist"/>
                <a:sym typeface="Urbanist"/>
              </a:rPr>
              <a:t>Larvae ready for imaging, 120 hours after egg-laying</a:t>
            </a:r>
            <a:endParaRPr b="1" sz="1800">
              <a:solidFill>
                <a:schemeClr val="dk1"/>
              </a:solidFill>
              <a:latin typeface="Urbanist"/>
              <a:ea typeface="Urbanist"/>
              <a:cs typeface="Urbanist"/>
              <a:sym typeface="Urbanist"/>
            </a:endParaRPr>
          </a:p>
        </p:txBody>
      </p:sp>
      <p:sp>
        <p:nvSpPr>
          <p:cNvPr id="250" name="Google Shape;250;g36eeefef51c_3_21"/>
          <p:cNvSpPr txBox="1"/>
          <p:nvPr/>
        </p:nvSpPr>
        <p:spPr>
          <a:xfrm>
            <a:off x="6674270" y="5376752"/>
            <a:ext cx="16455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Urbanist"/>
                <a:ea typeface="Urbanist"/>
                <a:cs typeface="Urbanist"/>
                <a:sym typeface="Urbanist"/>
              </a:rPr>
              <a:t>Sedation with </a:t>
            </a:r>
            <a:r>
              <a:rPr b="1" lang="en" sz="1700">
                <a:solidFill>
                  <a:schemeClr val="dk1"/>
                </a:solidFill>
                <a:latin typeface="Urbanist"/>
                <a:ea typeface="Urbanist"/>
                <a:cs typeface="Urbanist"/>
                <a:sym typeface="Urbanist"/>
              </a:rPr>
              <a:t>isoflurane</a:t>
            </a:r>
            <a:endParaRPr b="1" sz="1700">
              <a:solidFill>
                <a:schemeClr val="dk1"/>
              </a:solidFill>
              <a:latin typeface="Urbanist"/>
              <a:ea typeface="Urbanist"/>
              <a:cs typeface="Urbanist"/>
              <a:sym typeface="Urbanist"/>
            </a:endParaRPr>
          </a:p>
        </p:txBody>
      </p:sp>
      <p:sp>
        <p:nvSpPr>
          <p:cNvPr id="251" name="Google Shape;251;g36eeefef51c_3_21"/>
          <p:cNvSpPr txBox="1"/>
          <p:nvPr/>
        </p:nvSpPr>
        <p:spPr>
          <a:xfrm>
            <a:off x="9628355" y="5266183"/>
            <a:ext cx="20403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Urbanist"/>
                <a:ea typeface="Urbanist"/>
                <a:cs typeface="Urbanist"/>
                <a:sym typeface="Urbanist"/>
              </a:rPr>
              <a:t>Confocal fluorescent microscopy of larvae in vivo</a:t>
            </a:r>
            <a:endParaRPr b="1" sz="1800">
              <a:solidFill>
                <a:schemeClr val="dk1"/>
              </a:solidFill>
              <a:latin typeface="Urbanist"/>
              <a:ea typeface="Urbanist"/>
              <a:cs typeface="Urbanist"/>
              <a:sym typeface="Urbanist"/>
            </a:endParaRPr>
          </a:p>
        </p:txBody>
      </p:sp>
      <p:cxnSp>
        <p:nvCxnSpPr>
          <p:cNvPr id="252" name="Google Shape;252;g36eeefef51c_3_21"/>
          <p:cNvCxnSpPr/>
          <p:nvPr/>
        </p:nvCxnSpPr>
        <p:spPr>
          <a:xfrm flipH="1" rot="10800000">
            <a:off x="476388" y="5201903"/>
            <a:ext cx="11454900" cy="2700"/>
          </a:xfrm>
          <a:prstGeom prst="straightConnector1">
            <a:avLst/>
          </a:prstGeom>
          <a:noFill/>
          <a:ln cap="flat" cmpd="sng" w="19050">
            <a:solidFill>
              <a:schemeClr val="dk2"/>
            </a:solidFill>
            <a:prstDash val="solid"/>
            <a:round/>
            <a:headEnd len="med" w="med" type="oval"/>
            <a:tailEnd len="med" w="med" type="oval"/>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