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70" r:id="rId4"/>
    <p:sldMasterId id="214748367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y="5143500" cx="9144000"/>
  <p:notesSz cx="6858000" cy="9144000"/>
  <p:embeddedFontLst>
    <p:embeddedFont>
      <p:font typeface="Montserrat SemiBold"/>
      <p:regular r:id="rId18"/>
      <p:bold r:id="rId19"/>
      <p:italic r:id="rId20"/>
      <p:boldItalic r:id="rId21"/>
    </p:embeddedFont>
    <p:embeddedFont>
      <p:font typeface="Roboto"/>
      <p:regular r:id="rId22"/>
      <p:bold r:id="rId23"/>
      <p:italic r:id="rId24"/>
      <p:boldItalic r:id="rId25"/>
    </p:embeddedFont>
    <p:embeddedFont>
      <p:font typeface="Montserrat Black"/>
      <p:bold r:id="rId26"/>
      <p:boldItalic r:id="rId27"/>
    </p:embeddedFont>
    <p:embeddedFont>
      <p:font typeface="Montserrat"/>
      <p:regular r:id="rId28"/>
      <p:bold r:id="rId29"/>
      <p:italic r:id="rId30"/>
      <p:boldItalic r:id="rId31"/>
    </p:embeddedFont>
    <p:embeddedFont>
      <p:font typeface="Montserrat Light"/>
      <p:regular r:id="rId32"/>
      <p:bold r:id="rId33"/>
      <p:italic r:id="rId34"/>
      <p:boldItalic r:id="rId35"/>
    </p:embeddedFont>
    <p:embeddedFont>
      <p:font typeface="Montserrat ExtraBold"/>
      <p:bold r:id="rId36"/>
      <p:boldItalic r:id="rId3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  <p15:guide id="3" pos="3417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  <p:guide pos="3417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MontserratSemiBold-italic.fntdata"/><Relationship Id="rId22" Type="http://schemas.openxmlformats.org/officeDocument/2006/relationships/font" Target="fonts/Roboto-regular.fntdata"/><Relationship Id="rId21" Type="http://schemas.openxmlformats.org/officeDocument/2006/relationships/font" Target="fonts/MontserratSemiBold-boldItalic.fntdata"/><Relationship Id="rId24" Type="http://schemas.openxmlformats.org/officeDocument/2006/relationships/font" Target="fonts/Roboto-italic.fntdata"/><Relationship Id="rId23" Type="http://schemas.openxmlformats.org/officeDocument/2006/relationships/font" Target="fonts/Roboto-bold.fntdata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font" Target="fonts/MontserratBlack-bold.fntdata"/><Relationship Id="rId25" Type="http://schemas.openxmlformats.org/officeDocument/2006/relationships/font" Target="fonts/Roboto-boldItalic.fntdata"/><Relationship Id="rId28" Type="http://schemas.openxmlformats.org/officeDocument/2006/relationships/font" Target="fonts/Montserrat-regular.fntdata"/><Relationship Id="rId27" Type="http://schemas.openxmlformats.org/officeDocument/2006/relationships/font" Target="fonts/MontserratBlack-boldItalic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font" Target="fonts/Montserrat-bold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Montserrat-boldItalic.fntdata"/><Relationship Id="rId30" Type="http://schemas.openxmlformats.org/officeDocument/2006/relationships/font" Target="fonts/Montserrat-italic.fntdata"/><Relationship Id="rId11" Type="http://schemas.openxmlformats.org/officeDocument/2006/relationships/slide" Target="slides/slide5.xml"/><Relationship Id="rId33" Type="http://schemas.openxmlformats.org/officeDocument/2006/relationships/font" Target="fonts/MontserratLight-bold.fntdata"/><Relationship Id="rId10" Type="http://schemas.openxmlformats.org/officeDocument/2006/relationships/slide" Target="slides/slide4.xml"/><Relationship Id="rId32" Type="http://schemas.openxmlformats.org/officeDocument/2006/relationships/font" Target="fonts/MontserratLight-regular.fntdata"/><Relationship Id="rId13" Type="http://schemas.openxmlformats.org/officeDocument/2006/relationships/slide" Target="slides/slide7.xml"/><Relationship Id="rId35" Type="http://schemas.openxmlformats.org/officeDocument/2006/relationships/font" Target="fonts/MontserratLight-boldItalic.fntdata"/><Relationship Id="rId12" Type="http://schemas.openxmlformats.org/officeDocument/2006/relationships/slide" Target="slides/slide6.xml"/><Relationship Id="rId34" Type="http://schemas.openxmlformats.org/officeDocument/2006/relationships/font" Target="fonts/MontserratLight-italic.fntdata"/><Relationship Id="rId15" Type="http://schemas.openxmlformats.org/officeDocument/2006/relationships/slide" Target="slides/slide9.xml"/><Relationship Id="rId37" Type="http://schemas.openxmlformats.org/officeDocument/2006/relationships/font" Target="fonts/MontserratExtraBold-boldItalic.fntdata"/><Relationship Id="rId14" Type="http://schemas.openxmlformats.org/officeDocument/2006/relationships/slide" Target="slides/slide8.xml"/><Relationship Id="rId36" Type="http://schemas.openxmlformats.org/officeDocument/2006/relationships/font" Target="fonts/MontserratExtraBold-bold.fntdata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font" Target="fonts/MontserratSemiBold-bold.fntdata"/><Relationship Id="rId18" Type="http://schemas.openxmlformats.org/officeDocument/2006/relationships/font" Target="fonts/MontserratSemiBold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6eecd46490_1_1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6eecd46490_1_1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38b8865ecc4_1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38b8865ecc4_1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Make sure to mention: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3f3cc7d83d7_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3f3cc7d83d7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44c9c8720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344c9c8720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Make sure to mention: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6eecd46490_1_1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6eecd46490_1_1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Make sure to mention: Significance of results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f53169cc96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f53169cc96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Make sure to mention: Significance of results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f53169cc96_0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3f53169cc96_0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Make sure to mention: Significance of results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f53169cc96_0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3f53169cc96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Make sure to mention: Significance of results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6eecd46490_1_3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36eecd46490_1_3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Make sure to mention: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/>
              <a:t>We picked MoSSe because MoS2 and MoSe2 are extensively studied semiconductor compounds, and we could replace some Sulfur with </a:t>
            </a:r>
            <a:r>
              <a:rPr lang="en"/>
              <a:t>Selenium</a:t>
            </a:r>
            <a:r>
              <a:rPr lang="en"/>
              <a:t> to create the optimal alloy 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6eecd46490_1_4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36eecd46490_1_4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Make sure to mention: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f5c8e3fca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f5c8e3fca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Make sure to mention: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7" name="Google Shape;47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8" name="Google Shape;48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 txBox="1"/>
          <p:nvPr>
            <p:ph type="ctrTitle"/>
          </p:nvPr>
        </p:nvSpPr>
        <p:spPr>
          <a:xfrm>
            <a:off x="311700" y="805375"/>
            <a:ext cx="8520600" cy="1676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Font typeface="Times New Roman"/>
              <a:buNone/>
              <a:defRPr sz="4800"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Font typeface="Times New Roman"/>
              <a:buNone/>
              <a:defRPr sz="5200"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Font typeface="Times New Roman"/>
              <a:buNone/>
              <a:defRPr sz="5200"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Font typeface="Times New Roman"/>
              <a:buNone/>
              <a:defRPr sz="5200"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Font typeface="Times New Roman"/>
              <a:buNone/>
              <a:defRPr sz="5200"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Font typeface="Times New Roman"/>
              <a:buNone/>
              <a:defRPr sz="5200"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Font typeface="Times New Roman"/>
              <a:buNone/>
              <a:defRPr sz="5200"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Font typeface="Times New Roman"/>
              <a:buNone/>
              <a:defRPr sz="5200"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Font typeface="Times New Roman"/>
              <a:buNone/>
              <a:defRPr sz="5200"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57" name="Google Shape;57;p14"/>
          <p:cNvSpPr txBox="1"/>
          <p:nvPr>
            <p:ph idx="1" type="subTitle"/>
          </p:nvPr>
        </p:nvSpPr>
        <p:spPr>
          <a:xfrm>
            <a:off x="311700" y="2482075"/>
            <a:ext cx="8520600" cy="187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58" name="Google Shape;58;p14"/>
          <p:cNvSpPr/>
          <p:nvPr/>
        </p:nvSpPr>
        <p:spPr>
          <a:xfrm>
            <a:off x="0" y="0"/>
            <a:ext cx="9144000" cy="729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/>
          </a:p>
        </p:txBody>
      </p:sp>
      <p:sp>
        <p:nvSpPr>
          <p:cNvPr id="59" name="Google Shape;59;p14"/>
          <p:cNvSpPr/>
          <p:nvPr/>
        </p:nvSpPr>
        <p:spPr>
          <a:xfrm>
            <a:off x="0" y="729775"/>
            <a:ext cx="9144000" cy="7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62" name="Google Shape;62;p15"/>
          <p:cNvSpPr txBox="1"/>
          <p:nvPr>
            <p:ph idx="12" type="sldNum"/>
          </p:nvPr>
        </p:nvSpPr>
        <p:spPr>
          <a:xfrm>
            <a:off x="8522883" y="514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63" name="Google Shape;63;p15"/>
          <p:cNvGrpSpPr/>
          <p:nvPr/>
        </p:nvGrpSpPr>
        <p:grpSpPr>
          <a:xfrm>
            <a:off x="0" y="4703625"/>
            <a:ext cx="9144000" cy="439875"/>
            <a:chOff x="0" y="4703625"/>
            <a:chExt cx="9144000" cy="439875"/>
          </a:xfrm>
        </p:grpSpPr>
        <p:sp>
          <p:nvSpPr>
            <p:cNvPr id="64" name="Google Shape;64;p15"/>
            <p:cNvSpPr/>
            <p:nvPr/>
          </p:nvSpPr>
          <p:spPr>
            <a:xfrm>
              <a:off x="0" y="4749900"/>
              <a:ext cx="9144000" cy="3936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>
                  <a:latin typeface="Montserrat"/>
                  <a:ea typeface="Montserrat"/>
                  <a:cs typeface="Montserrat"/>
                  <a:sym typeface="Montserrat"/>
                </a:rPr>
                <a:t>Solar Powered Phone Chargers</a:t>
              </a:r>
              <a:endParaRPr sz="900">
                <a:latin typeface="Montserrat"/>
                <a:ea typeface="Montserrat"/>
                <a:cs typeface="Montserrat"/>
                <a:sym typeface="Montserrat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>
                  <a:latin typeface="Montserrat"/>
                  <a:ea typeface="Montserrat"/>
                  <a:cs typeface="Montserrat"/>
                  <a:sym typeface="Montserrat"/>
                </a:rPr>
                <a:t>NEU Young Scholars Program 2024</a:t>
              </a:r>
              <a:endParaRPr sz="90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5" name="Google Shape;65;p15"/>
            <p:cNvSpPr/>
            <p:nvPr/>
          </p:nvSpPr>
          <p:spPr>
            <a:xfrm>
              <a:off x="0" y="4703625"/>
              <a:ext cx="9144000" cy="75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8" name="Google Shape;68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 sz="1800">
                <a:solidFill>
                  <a:schemeClr val="dk1"/>
                </a:solidFill>
              </a:defRPr>
            </a:lvl2pPr>
            <a:lvl3pPr indent="-3429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 sz="1800">
                <a:solidFill>
                  <a:schemeClr val="dk1"/>
                </a:solidFill>
              </a:defRPr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sz="1800">
                <a:solidFill>
                  <a:schemeClr val="dk1"/>
                </a:solidFill>
              </a:defRPr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 sz="1800">
                <a:solidFill>
                  <a:schemeClr val="dk1"/>
                </a:solidFill>
              </a:defRPr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 sz="1800">
                <a:solidFill>
                  <a:schemeClr val="dk1"/>
                </a:solidFill>
              </a:defRPr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sz="1800">
                <a:solidFill>
                  <a:schemeClr val="dk1"/>
                </a:solidFill>
              </a:defRPr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 sz="1800">
                <a:solidFill>
                  <a:schemeClr val="dk1"/>
                </a:solidFill>
              </a:defRPr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 sz="1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9" name="Google Shape;69;p16"/>
          <p:cNvSpPr txBox="1"/>
          <p:nvPr>
            <p:ph idx="12" type="sldNum"/>
          </p:nvPr>
        </p:nvSpPr>
        <p:spPr>
          <a:xfrm>
            <a:off x="8522883" y="514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70" name="Google Shape;70;p16"/>
          <p:cNvGrpSpPr/>
          <p:nvPr/>
        </p:nvGrpSpPr>
        <p:grpSpPr>
          <a:xfrm>
            <a:off x="0" y="4703625"/>
            <a:ext cx="9144000" cy="439875"/>
            <a:chOff x="0" y="4703625"/>
            <a:chExt cx="9144000" cy="439875"/>
          </a:xfrm>
        </p:grpSpPr>
        <p:sp>
          <p:nvSpPr>
            <p:cNvPr id="71" name="Google Shape;71;p16"/>
            <p:cNvSpPr/>
            <p:nvPr/>
          </p:nvSpPr>
          <p:spPr>
            <a:xfrm>
              <a:off x="0" y="4749900"/>
              <a:ext cx="9144000" cy="3936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>
                  <a:latin typeface="Montserrat"/>
                  <a:ea typeface="Montserrat"/>
                  <a:cs typeface="Montserrat"/>
                  <a:sym typeface="Montserrat"/>
                </a:rPr>
                <a:t>D2R2 Group</a:t>
              </a:r>
              <a:endParaRPr sz="900">
                <a:latin typeface="Montserrat"/>
                <a:ea typeface="Montserrat"/>
                <a:cs typeface="Montserrat"/>
                <a:sym typeface="Montserrat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>
                  <a:latin typeface="Montserrat"/>
                  <a:ea typeface="Montserrat"/>
                  <a:cs typeface="Montserrat"/>
                  <a:sym typeface="Montserrat"/>
                </a:rPr>
                <a:t>NEU Young Scholars Program 2026</a:t>
              </a:r>
              <a:endParaRPr sz="90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72" name="Google Shape;72;p16"/>
            <p:cNvSpPr/>
            <p:nvPr/>
          </p:nvSpPr>
          <p:spPr>
            <a:xfrm>
              <a:off x="0" y="4703625"/>
              <a:ext cx="9144000" cy="75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5" name="Google Shape;75;p1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6" name="Google Shape;76;p1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7" name="Google Shape;77;p17"/>
          <p:cNvSpPr txBox="1"/>
          <p:nvPr>
            <p:ph idx="12" type="sldNum"/>
          </p:nvPr>
        </p:nvSpPr>
        <p:spPr>
          <a:xfrm>
            <a:off x="8522883" y="514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0" name="Google Shape;80;p18"/>
          <p:cNvSpPr txBox="1"/>
          <p:nvPr>
            <p:ph idx="12" type="sldNum"/>
          </p:nvPr>
        </p:nvSpPr>
        <p:spPr>
          <a:xfrm>
            <a:off x="8522883" y="514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3" name="Google Shape;83;p19"/>
          <p:cNvSpPr txBox="1"/>
          <p:nvPr>
            <p:ph idx="1" type="body"/>
          </p:nvPr>
        </p:nvSpPr>
        <p:spPr>
          <a:xfrm>
            <a:off x="311700" y="1389600"/>
            <a:ext cx="70956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4" name="Google Shape;84;p19"/>
          <p:cNvSpPr txBox="1"/>
          <p:nvPr>
            <p:ph idx="12" type="sldNum"/>
          </p:nvPr>
        </p:nvSpPr>
        <p:spPr>
          <a:xfrm>
            <a:off x="8522883" y="514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0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87" name="Google Shape;87;p20"/>
          <p:cNvSpPr txBox="1"/>
          <p:nvPr>
            <p:ph idx="12" type="sldNum"/>
          </p:nvPr>
        </p:nvSpPr>
        <p:spPr>
          <a:xfrm>
            <a:off x="8522883" y="514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91" name="Google Shape;91;p21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2" name="Google Shape;92;p2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3" name="Google Shape;93;p21"/>
          <p:cNvSpPr txBox="1"/>
          <p:nvPr>
            <p:ph idx="12" type="sldNum"/>
          </p:nvPr>
        </p:nvSpPr>
        <p:spPr>
          <a:xfrm>
            <a:off x="8522883" y="514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96" name="Google Shape;96;p22"/>
          <p:cNvSpPr txBox="1"/>
          <p:nvPr>
            <p:ph idx="12" type="sldNum"/>
          </p:nvPr>
        </p:nvSpPr>
        <p:spPr>
          <a:xfrm>
            <a:off x="8522883" y="514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3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9" name="Google Shape;99;p23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00" name="Google Shape;100;p23"/>
          <p:cNvSpPr txBox="1"/>
          <p:nvPr>
            <p:ph idx="12" type="sldNum"/>
          </p:nvPr>
        </p:nvSpPr>
        <p:spPr>
          <a:xfrm>
            <a:off x="8522883" y="514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4"/>
          <p:cNvSpPr txBox="1"/>
          <p:nvPr>
            <p:ph idx="12" type="sldNum"/>
          </p:nvPr>
        </p:nvSpPr>
        <p:spPr>
          <a:xfrm>
            <a:off x="8522883" y="514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0" name="Google Shape;20;p4"/>
          <p:cNvSpPr txBox="1"/>
          <p:nvPr/>
        </p:nvSpPr>
        <p:spPr>
          <a:xfrm>
            <a:off x="-12700" y="4381500"/>
            <a:ext cx="91440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DC-DC Converter for Solar Powered Phone Charger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NEU Young Scholars Program 2025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9" name="Google Shape;39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0" name="Google Shape;40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1" name="Google Shape;41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4" name="Google Shape;44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 Black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 Black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 Black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 Black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 Black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 Black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 Black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 Black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 Black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Char char="●"/>
              <a:defRPr sz="1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2" type="sldNum"/>
          </p:nvPr>
        </p:nvSpPr>
        <p:spPr>
          <a:xfrm>
            <a:off x="8522883" y="514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5.png"/><Relationship Id="rId11" Type="http://schemas.openxmlformats.org/officeDocument/2006/relationships/image" Target="../media/image18.png"/><Relationship Id="rId10" Type="http://schemas.openxmlformats.org/officeDocument/2006/relationships/image" Target="../media/image3.png"/><Relationship Id="rId9" Type="http://schemas.openxmlformats.org/officeDocument/2006/relationships/image" Target="../media/image31.png"/><Relationship Id="rId5" Type="http://schemas.openxmlformats.org/officeDocument/2006/relationships/image" Target="../media/image4.png"/><Relationship Id="rId6" Type="http://schemas.openxmlformats.org/officeDocument/2006/relationships/image" Target="../media/image10.jpg"/><Relationship Id="rId7" Type="http://schemas.openxmlformats.org/officeDocument/2006/relationships/image" Target="../media/image26.png"/><Relationship Id="rId8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3.png"/><Relationship Id="rId4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7.png"/><Relationship Id="rId4" Type="http://schemas.openxmlformats.org/officeDocument/2006/relationships/image" Target="../media/image29.png"/><Relationship Id="rId5" Type="http://schemas.openxmlformats.org/officeDocument/2006/relationships/image" Target="../media/image28.png"/><Relationship Id="rId6" Type="http://schemas.openxmlformats.org/officeDocument/2006/relationships/image" Target="../media/image1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6.png"/><Relationship Id="rId4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Relationship Id="rId4" Type="http://schemas.openxmlformats.org/officeDocument/2006/relationships/image" Target="../media/image30.png"/><Relationship Id="rId5" Type="http://schemas.openxmlformats.org/officeDocument/2006/relationships/image" Target="../media/image1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2.png"/><Relationship Id="rId4" Type="http://schemas.openxmlformats.org/officeDocument/2006/relationships/image" Target="../media/image1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9.gif"/><Relationship Id="rId4" Type="http://schemas.openxmlformats.org/officeDocument/2006/relationships/image" Target="../media/image13.png"/><Relationship Id="rId5" Type="http://schemas.openxmlformats.org/officeDocument/2006/relationships/image" Target="../media/image25.png"/><Relationship Id="rId6" Type="http://schemas.openxmlformats.org/officeDocument/2006/relationships/image" Target="../media/image1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png"/><Relationship Id="rId4" Type="http://schemas.openxmlformats.org/officeDocument/2006/relationships/image" Target="../media/image21.png"/><Relationship Id="rId5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5"/>
          <p:cNvSpPr txBox="1"/>
          <p:nvPr>
            <p:ph type="ctrTitle"/>
          </p:nvPr>
        </p:nvSpPr>
        <p:spPr>
          <a:xfrm>
            <a:off x="-125" y="805375"/>
            <a:ext cx="9144000" cy="1322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120">
                <a:latin typeface="Montserrat ExtraBold"/>
                <a:ea typeface="Montserrat ExtraBold"/>
                <a:cs typeface="Montserrat ExtraBold"/>
                <a:sym typeface="Montserrat ExtraBold"/>
              </a:rPr>
              <a:t>AI Driven Design of Semiconductor Alloys with Tuned Effective Masses</a:t>
            </a:r>
            <a:r>
              <a:rPr lang="en" sz="3120">
                <a:latin typeface="Montserrat SemiBold"/>
                <a:ea typeface="Montserrat SemiBold"/>
                <a:cs typeface="Montserrat SemiBold"/>
                <a:sym typeface="Montserrat SemiBold"/>
              </a:rPr>
              <a:t> </a:t>
            </a:r>
            <a:endParaRPr sz="312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8" name="Google Shape;108;p25"/>
          <p:cNvSpPr txBox="1"/>
          <p:nvPr>
            <p:ph idx="1" type="subTitle"/>
          </p:nvPr>
        </p:nvSpPr>
        <p:spPr>
          <a:xfrm>
            <a:off x="349388" y="2276875"/>
            <a:ext cx="8520600" cy="187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Montserrat"/>
                <a:ea typeface="Montserrat"/>
                <a:cs typeface="Montserrat"/>
                <a:sym typeface="Montserrat"/>
              </a:rPr>
              <a:t>Farah Can, Westford Academy </a:t>
            </a:r>
            <a:endParaRPr sz="14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Montserrat"/>
                <a:ea typeface="Montserrat"/>
                <a:cs typeface="Montserrat"/>
                <a:sym typeface="Montserrat"/>
              </a:rPr>
              <a:t>Dhruvaite Upmanyu, Pingree School</a:t>
            </a:r>
            <a:endParaRPr sz="14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Montserrat"/>
                <a:ea typeface="Montserrat"/>
                <a:cs typeface="Montserrat"/>
                <a:sym typeface="Montserrat"/>
              </a:rPr>
              <a:t>Prof. Peter Schindler, Northeastern University </a:t>
            </a:r>
            <a:endParaRPr sz="14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Montserrat"/>
                <a:ea typeface="Montserrat"/>
                <a:cs typeface="Montserrat"/>
                <a:sym typeface="Montserrat"/>
              </a:rPr>
              <a:t>Dr. Emad Rezaei, Northeastern University </a:t>
            </a:r>
            <a:endParaRPr sz="14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Montserrat"/>
                <a:ea typeface="Montserrat"/>
                <a:cs typeface="Montserrat"/>
                <a:sym typeface="Montserrat"/>
              </a:rPr>
              <a:t>Ardavan Mehdizadeh, Northeastern University​</a:t>
            </a:r>
            <a:endParaRPr sz="14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latin typeface="Montserrat"/>
                <a:ea typeface="Montserrat"/>
                <a:cs typeface="Montserrat"/>
                <a:sym typeface="Montserrat"/>
              </a:rPr>
              <a:t>Department of Mechanical and Industrial Engineering</a:t>
            </a:r>
            <a:endParaRPr sz="14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09" name="Google Shape;10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200" y="76200"/>
            <a:ext cx="1610099" cy="592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38899" y="76200"/>
            <a:ext cx="2341575" cy="5922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45580" y="1444"/>
            <a:ext cx="1447275" cy="7284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2R2 Group Members – D2R2 Group" id="112" name="Google Shape;112;p25"/>
          <p:cNvPicPr preferRelativeResize="0"/>
          <p:nvPr/>
        </p:nvPicPr>
        <p:blipFill rotWithShape="1">
          <a:blip r:embed="rId6">
            <a:alphaModFix/>
          </a:blip>
          <a:srcRect b="0" l="0" r="0" t="7218"/>
          <a:stretch/>
        </p:blipFill>
        <p:spPr>
          <a:xfrm>
            <a:off x="5224825" y="3953311"/>
            <a:ext cx="1209450" cy="11221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25" title="ChatGPT Image Jun 29, 2026, 10_08_52 AM.png"/>
          <p:cNvPicPr preferRelativeResize="0"/>
          <p:nvPr/>
        </p:nvPicPr>
        <p:blipFill rotWithShape="1">
          <a:blip r:embed="rId7">
            <a:alphaModFix/>
          </a:blip>
          <a:srcRect b="22009" l="0" r="0" t="0"/>
          <a:stretch/>
        </p:blipFill>
        <p:spPr>
          <a:xfrm>
            <a:off x="3755750" y="3969867"/>
            <a:ext cx="1091174" cy="1122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2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771450" y="3866025"/>
            <a:ext cx="1209450" cy="1209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25" title="Screenshot 2026-07-15 at 11.00.59 AM.png"/>
          <p:cNvPicPr preferRelativeResize="0"/>
          <p:nvPr/>
        </p:nvPicPr>
        <p:blipFill rotWithShape="1">
          <a:blip r:embed="rId9">
            <a:alphaModFix/>
          </a:blip>
          <a:srcRect b="9154" l="3628" r="4053" t="4736"/>
          <a:stretch/>
        </p:blipFill>
        <p:spPr>
          <a:xfrm>
            <a:off x="805375" y="3953300"/>
            <a:ext cx="1155324" cy="112217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schindler.net" id="116" name="Google Shape;116;p25"/>
          <p:cNvPicPr preferRelativeResize="0"/>
          <p:nvPr/>
        </p:nvPicPr>
        <p:blipFill rotWithShape="1">
          <a:blip r:embed="rId10">
            <a:alphaModFix/>
          </a:blip>
          <a:srcRect b="0" l="0" r="45631" t="0"/>
          <a:stretch/>
        </p:blipFill>
        <p:spPr>
          <a:xfrm>
            <a:off x="2063449" y="119396"/>
            <a:ext cx="998314" cy="49256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schindler.net" id="117" name="Google Shape;117;p25"/>
          <p:cNvPicPr preferRelativeResize="0"/>
          <p:nvPr/>
        </p:nvPicPr>
        <p:blipFill rotWithShape="1">
          <a:blip r:embed="rId10">
            <a:alphaModFix/>
          </a:blip>
          <a:srcRect b="0" l="58171" r="0" t="0"/>
          <a:stretch/>
        </p:blipFill>
        <p:spPr>
          <a:xfrm>
            <a:off x="6220400" y="76200"/>
            <a:ext cx="923398" cy="592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25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286675" y="3985366"/>
            <a:ext cx="1091174" cy="10911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4"/>
          <p:cNvSpPr txBox="1"/>
          <p:nvPr>
            <p:ph type="title"/>
          </p:nvPr>
        </p:nvSpPr>
        <p:spPr>
          <a:xfrm>
            <a:off x="311700" y="4077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6"/>
              <a:buFont typeface="Arial"/>
              <a:buNone/>
            </a:pPr>
            <a:r>
              <a:rPr lang="en"/>
              <a:t>Acknowledgements</a:t>
            </a:r>
            <a:endParaRPr/>
          </a:p>
        </p:txBody>
      </p:sp>
      <p:sp>
        <p:nvSpPr>
          <p:cNvPr id="213" name="Google Shape;213;p34"/>
          <p:cNvSpPr txBox="1"/>
          <p:nvPr>
            <p:ph idx="12" type="sldNum"/>
          </p:nvPr>
        </p:nvSpPr>
        <p:spPr>
          <a:xfrm>
            <a:off x="8522883" y="514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14" name="Google Shape;214;p34" title="mosse_propertie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279338" y="23767250"/>
            <a:ext cx="11382523" cy="7601789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3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0000" lnSpcReduction="20000"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23077"/>
              <a:buFont typeface="Arial"/>
              <a:buNone/>
            </a:pPr>
            <a:r>
              <a:rPr b="1" lang="en" sz="2600">
                <a:solidFill>
                  <a:srgbClr val="000000"/>
                </a:solidFill>
              </a:rPr>
              <a:t>D2R2 Group</a:t>
            </a:r>
            <a:endParaRPr b="1" sz="2600">
              <a:solidFill>
                <a:srgbClr val="000000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23077"/>
              <a:buFont typeface="Arial"/>
              <a:buNone/>
            </a:pPr>
            <a:r>
              <a:rPr lang="en" sz="2600">
                <a:solidFill>
                  <a:srgbClr val="000000"/>
                </a:solidFill>
              </a:rPr>
              <a:t>   Prof.</a:t>
            </a:r>
            <a:r>
              <a:rPr lang="en" sz="2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Peter Schindler, P</a:t>
            </a:r>
            <a:r>
              <a:rPr lang="en" sz="2600">
                <a:solidFill>
                  <a:srgbClr val="000000"/>
                </a:solidFill>
              </a:rPr>
              <a:t>rincipal Investigator</a:t>
            </a:r>
            <a:endParaRPr sz="26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23077"/>
              <a:buFont typeface="Arial"/>
              <a:buNone/>
            </a:pPr>
            <a:r>
              <a:rPr lang="en" sz="2600">
                <a:solidFill>
                  <a:srgbClr val="000000"/>
                </a:solidFill>
              </a:rPr>
              <a:t>   </a:t>
            </a:r>
            <a:r>
              <a:rPr lang="en" sz="2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Dr. Emad Rezaei, Postdoc</a:t>
            </a:r>
            <a:r>
              <a:rPr lang="en" sz="2600">
                <a:solidFill>
                  <a:srgbClr val="000000"/>
                </a:solidFill>
              </a:rPr>
              <a:t>toral Researcher</a:t>
            </a:r>
            <a:endParaRPr sz="26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23077"/>
              <a:buFont typeface="Arial"/>
              <a:buNone/>
            </a:pPr>
            <a:r>
              <a:rPr lang="en" sz="2600">
                <a:solidFill>
                  <a:srgbClr val="000000"/>
                </a:solidFill>
              </a:rPr>
              <a:t>   </a:t>
            </a:r>
            <a:r>
              <a:rPr lang="en" sz="2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Ardavan Mehdizadeh, PhD Student</a:t>
            </a:r>
            <a:endParaRPr sz="26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23077"/>
              <a:buFont typeface="Arial"/>
              <a:buNone/>
            </a:pPr>
            <a:r>
              <a:t/>
            </a:r>
            <a:endParaRPr sz="2600">
              <a:solidFill>
                <a:srgbClr val="000000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23077"/>
              <a:buFont typeface="Arial"/>
              <a:buNone/>
            </a:pPr>
            <a:r>
              <a:rPr b="1" lang="en" sz="2600">
                <a:solidFill>
                  <a:srgbClr val="000000"/>
                </a:solidFill>
              </a:rPr>
              <a:t>Center for STEM Education​</a:t>
            </a:r>
            <a:endParaRPr b="1" sz="2600">
              <a:solidFill>
                <a:srgbClr val="000000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23077"/>
              <a:buFont typeface="Arial"/>
              <a:buNone/>
            </a:pPr>
            <a:r>
              <a:rPr lang="en" sz="2600">
                <a:solidFill>
                  <a:srgbClr val="000000"/>
                </a:solidFill>
              </a:rPr>
              <a:t>   </a:t>
            </a:r>
            <a:r>
              <a:rPr lang="en" sz="2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Claire Duggan, Executive Director</a:t>
            </a:r>
            <a:endParaRPr sz="26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23077"/>
              <a:buFont typeface="Arial"/>
              <a:buNone/>
            </a:pPr>
            <a:r>
              <a:rPr lang="en" sz="2600">
                <a:solidFill>
                  <a:srgbClr val="000000"/>
                </a:solidFill>
              </a:rPr>
              <a:t>   </a:t>
            </a:r>
            <a:r>
              <a:rPr lang="en" sz="2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Jennifer Love, Associate Director</a:t>
            </a:r>
            <a:endParaRPr sz="26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23077"/>
              <a:buFont typeface="Arial"/>
              <a:buNone/>
            </a:pPr>
            <a:r>
              <a:rPr lang="en" sz="2600">
                <a:solidFill>
                  <a:srgbClr val="000000"/>
                </a:solidFill>
              </a:rPr>
              <a:t>   </a:t>
            </a:r>
            <a:r>
              <a:rPr lang="en" sz="2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Ahmed Othman,  Kenn</a:t>
            </a:r>
            <a:r>
              <a:rPr lang="en" sz="2600">
                <a:solidFill>
                  <a:srgbClr val="000000"/>
                </a:solidFill>
              </a:rPr>
              <a:t>eth</a:t>
            </a:r>
            <a:r>
              <a:rPr lang="en" sz="2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Santizo,  Frances Corcell, YSP Coordinators​</a:t>
            </a:r>
            <a:endParaRPr sz="26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23077"/>
              <a:buFont typeface="Arial"/>
              <a:buNone/>
            </a:pPr>
            <a:r>
              <a:rPr lang="en" sz="2600">
                <a:solidFill>
                  <a:srgbClr val="000000"/>
                </a:solidFill>
              </a:rPr>
              <a:t>   </a:t>
            </a:r>
            <a:r>
              <a:rPr lang="en" sz="2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Nicolas Fuchs, Program Manager</a:t>
            </a:r>
            <a:endParaRPr sz="26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23077"/>
              <a:buFont typeface="Arial"/>
              <a:buNone/>
            </a:pPr>
            <a:r>
              <a:rPr lang="en" sz="2600">
                <a:solidFill>
                  <a:srgbClr val="000000"/>
                </a:solidFill>
              </a:rPr>
              <a:t>   </a:t>
            </a:r>
            <a:r>
              <a:rPr lang="en" sz="2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Mary Howley</a:t>
            </a:r>
            <a:r>
              <a:rPr lang="en" sz="2600">
                <a:solidFill>
                  <a:srgbClr val="000000"/>
                </a:solidFill>
              </a:rPr>
              <a:t>,</a:t>
            </a:r>
            <a:r>
              <a:rPr lang="en" sz="2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Administrative Officer</a:t>
            </a:r>
            <a:endParaRPr sz="26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23077"/>
              <a:buFont typeface="Arial"/>
              <a:buNone/>
            </a:pPr>
            <a:r>
              <a:t/>
            </a:r>
            <a:endParaRPr sz="26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5"/>
          <p:cNvSpPr txBox="1"/>
          <p:nvPr>
            <p:ph idx="12" type="sldNum"/>
          </p:nvPr>
        </p:nvSpPr>
        <p:spPr>
          <a:xfrm>
            <a:off x="8522883" y="514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21" name="Google Shape;221;p35" title="YSP 2026 Farah &amp; Dhruvaite Poster.pptx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11763" y="51425"/>
            <a:ext cx="6120474" cy="4590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6"/>
          <p:cNvSpPr txBox="1"/>
          <p:nvPr>
            <p:ph type="title"/>
          </p:nvPr>
        </p:nvSpPr>
        <p:spPr>
          <a:xfrm>
            <a:off x="311700" y="1914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 Black"/>
                <a:ea typeface="Montserrat Black"/>
                <a:cs typeface="Montserrat Black"/>
                <a:sym typeface="Montserrat Black"/>
              </a:rPr>
              <a:t>Motivation</a:t>
            </a:r>
            <a:endParaRPr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124" name="Google Shape;124;p26"/>
          <p:cNvSpPr txBox="1"/>
          <p:nvPr>
            <p:ph idx="1" type="body"/>
          </p:nvPr>
        </p:nvSpPr>
        <p:spPr>
          <a:xfrm>
            <a:off x="235725" y="823875"/>
            <a:ext cx="6144600" cy="354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242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20"/>
              <a:buChar char="●"/>
            </a:pPr>
            <a:r>
              <a:rPr lang="en" sz="1320">
                <a:latin typeface="Montserrat SemiBold"/>
                <a:ea typeface="Montserrat SemiBold"/>
                <a:cs typeface="Montserrat SemiBold"/>
                <a:sym typeface="Montserrat SemiBold"/>
              </a:rPr>
              <a:t>Band structure</a:t>
            </a:r>
            <a:r>
              <a:rPr lang="en" sz="1320"/>
              <a:t> defines </a:t>
            </a:r>
            <a:r>
              <a:rPr i="1" lang="en" sz="1320"/>
              <a:t>electronic properties of materials</a:t>
            </a:r>
            <a:endParaRPr i="1" sz="1320"/>
          </a:p>
          <a:p>
            <a:pPr indent="-31242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20"/>
              <a:buChar char="●"/>
            </a:pPr>
            <a:r>
              <a:rPr lang="en" sz="1320"/>
              <a:t>The </a:t>
            </a:r>
            <a:r>
              <a:rPr i="1" lang="en" sz="1320"/>
              <a:t>curvature</a:t>
            </a:r>
            <a:r>
              <a:rPr lang="en" sz="1320"/>
              <a:t> of the bands relates to </a:t>
            </a:r>
            <a:r>
              <a:rPr lang="en" sz="1320">
                <a:latin typeface="Montserrat SemiBold"/>
                <a:ea typeface="Montserrat SemiBold"/>
                <a:cs typeface="Montserrat SemiBold"/>
                <a:sym typeface="Montserrat SemiBold"/>
              </a:rPr>
              <a:t>effective mass</a:t>
            </a:r>
            <a:endParaRPr sz="132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-31242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20"/>
              <a:buChar char="●"/>
            </a:pPr>
            <a:r>
              <a:rPr lang="en" sz="1320"/>
              <a:t>Effective mass:  the mass of an electron while in motion → determines </a:t>
            </a:r>
            <a:r>
              <a:rPr lang="en" sz="1320">
                <a:latin typeface="Montserrat SemiBold"/>
                <a:ea typeface="Montserrat SemiBold"/>
                <a:cs typeface="Montserrat SemiBold"/>
                <a:sym typeface="Montserrat SemiBold"/>
              </a:rPr>
              <a:t>charge carrier mobility</a:t>
            </a:r>
            <a:br>
              <a:rPr lang="en" sz="1320"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endParaRPr sz="132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-31242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20"/>
              <a:buChar char="●"/>
            </a:pPr>
            <a:r>
              <a:rPr lang="en" sz="1320">
                <a:latin typeface="Montserrat SemiBold"/>
                <a:ea typeface="Montserrat SemiBold"/>
                <a:cs typeface="Montserrat SemiBold"/>
                <a:sym typeface="Montserrat SemiBold"/>
              </a:rPr>
              <a:t>Impact ionization </a:t>
            </a:r>
            <a:r>
              <a:rPr lang="en" sz="1320"/>
              <a:t>- how semiconductors transfer kinetic energy to a valence electron → electrons jump to a higher energy level </a:t>
            </a:r>
            <a:endParaRPr sz="1320"/>
          </a:p>
          <a:p>
            <a:pPr indent="-31242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20"/>
              <a:buChar char="○"/>
            </a:pPr>
            <a:r>
              <a:rPr lang="en" sz="1320"/>
              <a:t>This creates an </a:t>
            </a:r>
            <a:r>
              <a:rPr lang="en" sz="1320">
                <a:latin typeface="Montserrat SemiBold"/>
                <a:ea typeface="Montserrat SemiBold"/>
                <a:cs typeface="Montserrat SemiBold"/>
                <a:sym typeface="Montserrat SemiBold"/>
              </a:rPr>
              <a:t>electron-hole pair</a:t>
            </a:r>
            <a:r>
              <a:rPr lang="en" sz="1320"/>
              <a:t>, </a:t>
            </a:r>
            <a:br>
              <a:rPr lang="en" sz="1320"/>
            </a:br>
            <a:r>
              <a:rPr lang="en" sz="1320"/>
              <a:t>leaving a free electron and a hole behind </a:t>
            </a:r>
            <a:endParaRPr sz="1320"/>
          </a:p>
          <a:p>
            <a:pPr indent="-31242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20"/>
              <a:buChar char="○"/>
            </a:pPr>
            <a:r>
              <a:rPr lang="en" sz="1320"/>
              <a:t>D</a:t>
            </a:r>
            <a:r>
              <a:rPr lang="en" sz="1320"/>
              <a:t>etermines</a:t>
            </a:r>
            <a:r>
              <a:rPr lang="en" sz="1320"/>
              <a:t>  the characteristics of semiconductor devices</a:t>
            </a:r>
            <a:endParaRPr sz="1340"/>
          </a:p>
          <a:p>
            <a:pPr indent="-32512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20"/>
              <a:buChar char="●"/>
            </a:pPr>
            <a:r>
              <a:rPr lang="en" sz="1340"/>
              <a:t>Strategy to </a:t>
            </a:r>
            <a:r>
              <a:rPr lang="en" sz="1340">
                <a:latin typeface="Montserrat SemiBold"/>
                <a:ea typeface="Montserrat SemiBold"/>
                <a:cs typeface="Montserrat SemiBold"/>
                <a:sym typeface="Montserrat SemiBold"/>
              </a:rPr>
              <a:t>minimize impact ionization: </a:t>
            </a:r>
            <a:br>
              <a:rPr lang="en" sz="1340"/>
            </a:br>
            <a:r>
              <a:rPr lang="en" sz="1340"/>
              <a:t>large band gap + heavy effective mass</a:t>
            </a:r>
            <a:endParaRPr sz="1340"/>
          </a:p>
          <a:p>
            <a:pPr indent="-32512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20"/>
              <a:buChar char="●"/>
            </a:pPr>
            <a:r>
              <a:rPr lang="en" sz="1340"/>
              <a:t>However, for </a:t>
            </a:r>
            <a:r>
              <a:rPr lang="en" sz="1340">
                <a:latin typeface="Montserrat SemiBold"/>
                <a:ea typeface="Montserrat SemiBold"/>
                <a:cs typeface="Montserrat SemiBold"/>
                <a:sym typeface="Montserrat SemiBold"/>
              </a:rPr>
              <a:t>fast transistors:</a:t>
            </a:r>
            <a:br>
              <a:rPr lang="en" sz="1340"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r>
              <a:rPr lang="en" sz="1340"/>
              <a:t>need light effective mass </a:t>
            </a:r>
            <a:r>
              <a:rPr lang="en" sz="1320"/>
              <a:t>→ high carrier mobility</a:t>
            </a:r>
            <a:endParaRPr sz="1340"/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40"/>
          </a:p>
        </p:txBody>
      </p:sp>
      <p:sp>
        <p:nvSpPr>
          <p:cNvPr id="125" name="Google Shape;125;p26"/>
          <p:cNvSpPr txBox="1"/>
          <p:nvPr>
            <p:ph idx="12" type="sldNum"/>
          </p:nvPr>
        </p:nvSpPr>
        <p:spPr>
          <a:xfrm>
            <a:off x="8522883" y="514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26" name="Google Shape;126;p26" title="Screenshot 2026-07-14 at 2.30.15 PM.png"/>
          <p:cNvPicPr preferRelativeResize="0"/>
          <p:nvPr/>
        </p:nvPicPr>
        <p:blipFill rotWithShape="1">
          <a:blip r:embed="rId3">
            <a:alphaModFix/>
          </a:blip>
          <a:srcRect b="2403" l="2809" r="50537" t="18558"/>
          <a:stretch/>
        </p:blipFill>
        <p:spPr>
          <a:xfrm>
            <a:off x="6611400" y="294950"/>
            <a:ext cx="1752000" cy="2013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81075" y="2327563"/>
            <a:ext cx="1809300" cy="2093875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26"/>
          <p:cNvSpPr txBox="1"/>
          <p:nvPr/>
        </p:nvSpPr>
        <p:spPr>
          <a:xfrm>
            <a:off x="4714000" y="4440475"/>
            <a:ext cx="50763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600">
                <a:solidFill>
                  <a:srgbClr val="222222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2D materials-based nanoscale tunneling field effect transistors: current developments and future prospects. Kanungo et.al.</a:t>
            </a:r>
            <a:endParaRPr sz="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7"/>
          <p:cNvSpPr txBox="1"/>
          <p:nvPr>
            <p:ph type="title"/>
          </p:nvPr>
        </p:nvSpPr>
        <p:spPr>
          <a:xfrm>
            <a:off x="311700" y="2164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Overall Workflow </a:t>
            </a:r>
            <a:endParaRPr/>
          </a:p>
        </p:txBody>
      </p:sp>
      <p:sp>
        <p:nvSpPr>
          <p:cNvPr id="134" name="Google Shape;134;p27"/>
          <p:cNvSpPr txBox="1"/>
          <p:nvPr>
            <p:ph idx="12" type="sldNum"/>
          </p:nvPr>
        </p:nvSpPr>
        <p:spPr>
          <a:xfrm>
            <a:off x="8522883" y="514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35" name="Google Shape;135;p27" title="Screenshot 2026-07-13 at 3.49.16 PM.png"/>
          <p:cNvPicPr preferRelativeResize="0"/>
          <p:nvPr/>
        </p:nvPicPr>
        <p:blipFill rotWithShape="1">
          <a:blip r:embed="rId3">
            <a:alphaModFix/>
          </a:blip>
          <a:srcRect b="3353" l="3588" r="5121" t="2458"/>
          <a:stretch/>
        </p:blipFill>
        <p:spPr>
          <a:xfrm>
            <a:off x="22002750" y="6501825"/>
            <a:ext cx="10955628" cy="5633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7"/>
          <p:cNvPicPr preferRelativeResize="0"/>
          <p:nvPr/>
        </p:nvPicPr>
        <p:blipFill rotWithShape="1">
          <a:blip r:embed="rId4">
            <a:alphaModFix/>
          </a:blip>
          <a:srcRect b="5073" l="0" r="0" t="7758"/>
          <a:stretch/>
        </p:blipFill>
        <p:spPr>
          <a:xfrm>
            <a:off x="1143925" y="908588"/>
            <a:ext cx="6856125" cy="35691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8"/>
          <p:cNvSpPr txBox="1"/>
          <p:nvPr>
            <p:ph type="title"/>
          </p:nvPr>
        </p:nvSpPr>
        <p:spPr>
          <a:xfrm>
            <a:off x="263100" y="2002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Scraping Effective Masses from C2DB Website</a:t>
            </a:r>
            <a:endParaRPr/>
          </a:p>
        </p:txBody>
      </p:sp>
      <p:sp>
        <p:nvSpPr>
          <p:cNvPr id="142" name="Google Shape;142;p28"/>
          <p:cNvSpPr txBox="1"/>
          <p:nvPr>
            <p:ph idx="1" type="body"/>
          </p:nvPr>
        </p:nvSpPr>
        <p:spPr>
          <a:xfrm>
            <a:off x="2935750" y="1601800"/>
            <a:ext cx="6078900" cy="103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200">
                <a:latin typeface="Montserrat ExtraBold"/>
                <a:ea typeface="Montserrat ExtraBold"/>
                <a:cs typeface="Montserrat ExtraBold"/>
                <a:sym typeface="Montserrat ExtraBold"/>
              </a:rPr>
              <a:t>To resolve one-to-many matches: </a:t>
            </a:r>
            <a:br>
              <a:rPr lang="en" sz="1200"/>
            </a:br>
            <a:r>
              <a:rPr lang="en" sz="1200"/>
              <a:t>Pick the lower energy structure </a:t>
            </a:r>
            <a:br>
              <a:rPr lang="en" sz="1200"/>
            </a:br>
            <a:r>
              <a:rPr lang="en" sz="1200"/>
              <a:t>(</a:t>
            </a:r>
            <a:r>
              <a:rPr i="1" lang="en" sz="1200"/>
              <a:t>energy above hull</a:t>
            </a:r>
            <a:r>
              <a:rPr lang="en" sz="1200"/>
              <a:t>) </a:t>
            </a:r>
            <a:br>
              <a:rPr lang="en" sz="1200"/>
            </a:br>
            <a:r>
              <a:rPr lang="en" sz="1320"/>
              <a:t>→</a:t>
            </a:r>
            <a:r>
              <a:rPr lang="en" sz="1200"/>
              <a:t> most stable phase</a:t>
            </a:r>
            <a:endParaRPr sz="1200"/>
          </a:p>
        </p:txBody>
      </p:sp>
      <p:sp>
        <p:nvSpPr>
          <p:cNvPr id="143" name="Google Shape;143;p28"/>
          <p:cNvSpPr txBox="1"/>
          <p:nvPr>
            <p:ph idx="12" type="sldNum"/>
          </p:nvPr>
        </p:nvSpPr>
        <p:spPr>
          <a:xfrm>
            <a:off x="8522883" y="514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44" name="Google Shape;144;p28" title="Screenshot 2026-07-06 at 2.12.50 PM.png"/>
          <p:cNvPicPr preferRelativeResize="0"/>
          <p:nvPr/>
        </p:nvPicPr>
        <p:blipFill rotWithShape="1">
          <a:blip r:embed="rId3">
            <a:alphaModFix/>
          </a:blip>
          <a:srcRect b="20393" l="16919" r="11570" t="10124"/>
          <a:stretch/>
        </p:blipFill>
        <p:spPr>
          <a:xfrm>
            <a:off x="399250" y="1694950"/>
            <a:ext cx="2536499" cy="1392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8" title="Screenshot 2026-07-06 at 3.10.11 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76200" y="1373311"/>
            <a:ext cx="1627674" cy="16254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28" title="parity_mp_avg_vs_dos_vb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03875" y="1372176"/>
            <a:ext cx="1627677" cy="16276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28" title="residual_histograms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591725" y="2970810"/>
            <a:ext cx="3377848" cy="1535550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28"/>
          <p:cNvSpPr txBox="1"/>
          <p:nvPr>
            <p:ph idx="1" type="body"/>
          </p:nvPr>
        </p:nvSpPr>
        <p:spPr>
          <a:xfrm>
            <a:off x="233700" y="692350"/>
            <a:ext cx="8676600" cy="108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 sz="1200"/>
              <a:t>Created script to </a:t>
            </a:r>
            <a:r>
              <a:rPr lang="en" sz="1200">
                <a:latin typeface="Montserrat SemiBold"/>
                <a:ea typeface="Montserrat SemiBold"/>
                <a:cs typeface="Montserrat SemiBold"/>
                <a:sym typeface="Montserrat SemiBold"/>
              </a:rPr>
              <a:t>scrape</a:t>
            </a:r>
            <a:r>
              <a:rPr b="1" lang="en" sz="1200"/>
              <a:t> </a:t>
            </a:r>
            <a:r>
              <a:rPr lang="en" sz="1200"/>
              <a:t>effective masses from C2DB (dataset of 2D materials)</a:t>
            </a:r>
            <a:br>
              <a:rPr lang="en" sz="1200"/>
            </a:br>
            <a:r>
              <a:rPr lang="en" sz="1320"/>
              <a:t>→ ~3,000 </a:t>
            </a:r>
            <a:r>
              <a:rPr lang="en" sz="1320"/>
              <a:t>data points</a:t>
            </a: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 sz="1200">
                <a:latin typeface="Montserrat SemiBold"/>
                <a:ea typeface="Montserrat SemiBold"/>
                <a:cs typeface="Montserrat SemiBold"/>
                <a:sym typeface="Montserrat SemiBold"/>
              </a:rPr>
              <a:t>Matched materials</a:t>
            </a:r>
            <a:r>
              <a:rPr lang="en" sz="1200"/>
              <a:t> with another source to compare consistency</a:t>
            </a:r>
            <a:br>
              <a:rPr lang="en" sz="1200"/>
            </a:br>
            <a:r>
              <a:rPr lang="en" sz="1320"/>
              <a:t>→ </a:t>
            </a:r>
            <a:r>
              <a:rPr lang="en" sz="1200"/>
              <a:t>261 data points</a:t>
            </a:r>
            <a:endParaRPr sz="1200"/>
          </a:p>
        </p:txBody>
      </p:sp>
      <p:sp>
        <p:nvSpPr>
          <p:cNvPr id="149" name="Google Shape;149;p28"/>
          <p:cNvSpPr txBox="1"/>
          <p:nvPr>
            <p:ph idx="1" type="body"/>
          </p:nvPr>
        </p:nvSpPr>
        <p:spPr>
          <a:xfrm>
            <a:off x="301350" y="3093925"/>
            <a:ext cx="4712100" cy="126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Montserrat ExtraBold"/>
                <a:ea typeface="Montserrat ExtraBold"/>
                <a:cs typeface="Montserrat ExtraBold"/>
                <a:sym typeface="Montserrat ExtraBold"/>
              </a:rPr>
              <a:t>Analyze agreement between the two datasets:</a:t>
            </a:r>
            <a:endParaRPr sz="1200"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-304800" lvl="0" marL="457200" rtl="0" algn="l">
              <a:spcBef>
                <a:spcPts val="1200"/>
              </a:spcBef>
              <a:spcAft>
                <a:spcPts val="0"/>
              </a:spcAft>
              <a:buSzPts val="1200"/>
              <a:buAutoNum type="arabicPeriod"/>
            </a:pPr>
            <a:r>
              <a:rPr lang="en" sz="1200"/>
              <a:t>Log-log transform</a:t>
            </a: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 sz="1200"/>
              <a:t>P</a:t>
            </a:r>
            <a:r>
              <a:rPr lang="en" sz="1200"/>
              <a:t>arity plots for electron effective and hole effective masses</a:t>
            </a: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 sz="1200"/>
              <a:t>Two histograms for error distributions</a:t>
            </a:r>
            <a:endParaRPr/>
          </a:p>
        </p:txBody>
      </p:sp>
      <p:sp>
        <p:nvSpPr>
          <p:cNvPr id="150" name="Google Shape;150;p28"/>
          <p:cNvSpPr txBox="1"/>
          <p:nvPr>
            <p:ph idx="1" type="body"/>
          </p:nvPr>
        </p:nvSpPr>
        <p:spPr>
          <a:xfrm>
            <a:off x="301350" y="4264600"/>
            <a:ext cx="883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lang="en" sz="1200">
                <a:latin typeface="Montserrat ExtraBold"/>
                <a:ea typeface="Montserrat ExtraBold"/>
                <a:cs typeface="Montserrat ExtraBold"/>
                <a:sym typeface="Montserrat ExtraBold"/>
              </a:rPr>
              <a:t>Result: </a:t>
            </a:r>
            <a:br>
              <a:rPr lang="en" sz="1200"/>
            </a:br>
            <a:r>
              <a:rPr lang="en" sz="1200"/>
              <a:t>Agreement </a:t>
            </a:r>
            <a:r>
              <a:rPr lang="en" sz="1200"/>
              <a:t>relatively</a:t>
            </a:r>
            <a:r>
              <a:rPr lang="en" sz="1200"/>
              <a:t> weak </a:t>
            </a:r>
            <a:r>
              <a:rPr lang="en" sz="1200"/>
              <a:t>suggesting</a:t>
            </a:r>
            <a:r>
              <a:rPr lang="en" sz="1200"/>
              <a:t> </a:t>
            </a:r>
            <a:r>
              <a:rPr lang="en" sz="1200"/>
              <a:t>that</a:t>
            </a:r>
            <a:r>
              <a:rPr lang="en" sz="1200"/>
              <a:t> effective mass computation strongly affected by implementation</a:t>
            </a:r>
            <a:endParaRPr sz="12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9"/>
          <p:cNvSpPr txBox="1"/>
          <p:nvPr>
            <p:ph type="title"/>
          </p:nvPr>
        </p:nvSpPr>
        <p:spPr>
          <a:xfrm>
            <a:off x="311700" y="2164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320"/>
              <a:t>Correlation Between Band Gap and Effective Mass</a:t>
            </a:r>
            <a:endParaRPr sz="2320"/>
          </a:p>
        </p:txBody>
      </p:sp>
      <p:sp>
        <p:nvSpPr>
          <p:cNvPr id="156" name="Google Shape;156;p29"/>
          <p:cNvSpPr txBox="1"/>
          <p:nvPr>
            <p:ph idx="1" type="body"/>
          </p:nvPr>
        </p:nvSpPr>
        <p:spPr>
          <a:xfrm>
            <a:off x="417000" y="789125"/>
            <a:ext cx="6806700" cy="70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Data distribution of effective mass vs. band gap</a:t>
            </a:r>
            <a:endParaRPr/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/>
              <a:t>Scatter plot + Histogram visualization</a:t>
            </a:r>
            <a:endParaRPr sz="1200"/>
          </a:p>
        </p:txBody>
      </p:sp>
      <p:sp>
        <p:nvSpPr>
          <p:cNvPr id="157" name="Google Shape;157;p29"/>
          <p:cNvSpPr txBox="1"/>
          <p:nvPr>
            <p:ph idx="12" type="sldNum"/>
          </p:nvPr>
        </p:nvSpPr>
        <p:spPr>
          <a:xfrm>
            <a:off x="8522883" y="514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8" name="Google Shape;158;p29"/>
          <p:cNvSpPr txBox="1"/>
          <p:nvPr>
            <p:ph idx="1" type="body"/>
          </p:nvPr>
        </p:nvSpPr>
        <p:spPr>
          <a:xfrm>
            <a:off x="486175" y="41475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Result:</a:t>
            </a:r>
            <a:r>
              <a:rPr lang="en"/>
              <a:t> </a:t>
            </a:r>
            <a:r>
              <a:rPr i="1" lang="en"/>
              <a:t>R</a:t>
            </a:r>
            <a:r>
              <a:rPr baseline="30000" lang="en"/>
              <a:t>2</a:t>
            </a:r>
            <a:r>
              <a:rPr lang="en"/>
              <a:t>=0.1% for </a:t>
            </a:r>
            <a:r>
              <a:rPr i="1" lang="en"/>
              <a:t>m</a:t>
            </a:r>
            <a:r>
              <a:rPr baseline="-25000" lang="en"/>
              <a:t>e</a:t>
            </a:r>
            <a:r>
              <a:rPr lang="en"/>
              <a:t> (=0.3% for </a:t>
            </a:r>
            <a:r>
              <a:rPr i="1" lang="en"/>
              <a:t>m</a:t>
            </a:r>
            <a:r>
              <a:rPr baseline="-25000" lang="en"/>
              <a:t>p</a:t>
            </a:r>
            <a:r>
              <a:rPr lang="en"/>
              <a:t>)  → Correlation weak </a:t>
            </a:r>
            <a:r>
              <a:rPr lang="en"/>
              <a:t>→ Largely independent</a:t>
            </a:r>
            <a:endParaRPr sz="1200"/>
          </a:p>
        </p:txBody>
      </p:sp>
      <p:pic>
        <p:nvPicPr>
          <p:cNvPr id="159" name="Google Shape;159;p29" title="effmass_vs_bandgap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0025" y="1534650"/>
            <a:ext cx="3691576" cy="246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9" title="effmass_by_bandgap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64300" y="1287725"/>
            <a:ext cx="2658574" cy="2954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30"/>
          <p:cNvSpPr txBox="1"/>
          <p:nvPr>
            <p:ph type="title"/>
          </p:nvPr>
        </p:nvSpPr>
        <p:spPr>
          <a:xfrm>
            <a:off x="311700" y="2164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920"/>
              <a:t>Machine Learning Model of </a:t>
            </a:r>
            <a:r>
              <a:rPr lang="en" sz="1920"/>
              <a:t>Electron</a:t>
            </a:r>
            <a:r>
              <a:rPr lang="en" sz="1920"/>
              <a:t> and Hole Effective Masses</a:t>
            </a:r>
            <a:endParaRPr sz="1920"/>
          </a:p>
        </p:txBody>
      </p:sp>
      <p:sp>
        <p:nvSpPr>
          <p:cNvPr id="166" name="Google Shape;166;p30"/>
          <p:cNvSpPr txBox="1"/>
          <p:nvPr>
            <p:ph idx="1" type="body"/>
          </p:nvPr>
        </p:nvSpPr>
        <p:spPr>
          <a:xfrm>
            <a:off x="311700" y="675774"/>
            <a:ext cx="8520600" cy="16803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rmAutofit fontScale="77500" lnSpcReduction="20000"/>
          </a:bodyPr>
          <a:lstStyle/>
          <a:p>
            <a:pPr indent="-317183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Dataset is split:</a:t>
            </a:r>
            <a:endParaRPr/>
          </a:p>
          <a:p>
            <a:pPr indent="-317182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/>
              <a:t>90% was used to </a:t>
            </a:r>
            <a:r>
              <a:rPr i="1" lang="en">
                <a:latin typeface="Montserrat SemiBold"/>
                <a:ea typeface="Montserrat SemiBold"/>
                <a:cs typeface="Montserrat SemiBold"/>
                <a:sym typeface="Montserrat SemiBold"/>
              </a:rPr>
              <a:t>train</a:t>
            </a:r>
            <a:r>
              <a:rPr lang="en"/>
              <a:t> the model to compare the true value of the test set </a:t>
            </a:r>
            <a:endParaRPr/>
          </a:p>
          <a:p>
            <a:pPr indent="-317182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/>
              <a:t>10% of the data was left as a </a:t>
            </a:r>
            <a:r>
              <a:rPr i="1" lang="en">
                <a:latin typeface="Montserrat SemiBold"/>
                <a:ea typeface="Montserrat SemiBold"/>
                <a:cs typeface="Montserrat SemiBold"/>
                <a:sym typeface="Montserrat SemiBold"/>
              </a:rPr>
              <a:t>test</a:t>
            </a:r>
            <a:r>
              <a:rPr lang="en">
                <a:latin typeface="Montserrat SemiBold"/>
                <a:ea typeface="Montserrat SemiBold"/>
                <a:cs typeface="Montserrat SemiBold"/>
                <a:sym typeface="Montserrat SemiBold"/>
              </a:rPr>
              <a:t> </a:t>
            </a:r>
            <a:r>
              <a:rPr lang="en"/>
              <a:t>data set for checking model performance</a:t>
            </a:r>
            <a:endParaRPr/>
          </a:p>
          <a:p>
            <a:pPr indent="-317183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>
                <a:latin typeface="Montserrat ExtraBold"/>
                <a:ea typeface="Montserrat ExtraBold"/>
                <a:cs typeface="Montserrat ExtraBold"/>
                <a:sym typeface="Montserrat ExtraBold"/>
              </a:rPr>
              <a:t>M</a:t>
            </a:r>
            <a:r>
              <a:rPr lang="en">
                <a:latin typeface="Montserrat ExtraBold"/>
                <a:ea typeface="Montserrat ExtraBold"/>
                <a:cs typeface="Montserrat ExtraBold"/>
                <a:sym typeface="Montserrat ExtraBold"/>
              </a:rPr>
              <a:t>odels trained</a:t>
            </a:r>
            <a:r>
              <a:rPr lang="en"/>
              <a:t>: Random forest and Neural Network (MLP) </a:t>
            </a:r>
            <a:br>
              <a:rPr lang="en"/>
            </a:br>
            <a:r>
              <a:rPr lang="en"/>
              <a:t>with an </a:t>
            </a:r>
            <a:r>
              <a:rPr lang="en">
                <a:latin typeface="Montserrat SemiBold"/>
                <a:ea typeface="Montserrat SemiBold"/>
                <a:cs typeface="Montserrat SemiBold"/>
                <a:sym typeface="Montserrat SemiBold"/>
              </a:rPr>
              <a:t>elemental featurizer</a:t>
            </a:r>
            <a:r>
              <a:rPr lang="en"/>
              <a:t> (</a:t>
            </a:r>
            <a:r>
              <a:rPr i="1" lang="en"/>
              <a:t>MagPie</a:t>
            </a:r>
            <a:r>
              <a:rPr lang="en"/>
              <a:t>) is utilized</a:t>
            </a:r>
            <a:endParaRPr/>
          </a:p>
          <a:p>
            <a:pPr indent="-317183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Comparison of R2 and Mean Absolute Error (MAE) </a:t>
            </a:r>
            <a:r>
              <a:rPr lang="en">
                <a:latin typeface="Montserrat SemiBold"/>
                <a:ea typeface="Montserrat SemiBold"/>
                <a:cs typeface="Montserrat SemiBold"/>
                <a:sym typeface="Montserrat SemiBold"/>
              </a:rPr>
              <a:t>performance metrics</a:t>
            </a:r>
            <a:r>
              <a:rPr lang="en"/>
              <a:t> </a:t>
            </a:r>
            <a:r>
              <a:rPr lang="en"/>
              <a:t>for the test set.</a:t>
            </a:r>
            <a:br>
              <a:rPr lang="en"/>
            </a:br>
            <a:r>
              <a:rPr lang="en"/>
              <a:t>+ Parity plots and error histograms shown for hole effective masses (random forest)</a:t>
            </a:r>
            <a:endParaRPr/>
          </a:p>
        </p:txBody>
      </p:sp>
      <p:sp>
        <p:nvSpPr>
          <p:cNvPr id="167" name="Google Shape;167;p30"/>
          <p:cNvSpPr txBox="1"/>
          <p:nvPr>
            <p:ph idx="12" type="sldNum"/>
          </p:nvPr>
        </p:nvSpPr>
        <p:spPr>
          <a:xfrm>
            <a:off x="8522883" y="514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68" name="Google Shape;168;p30"/>
          <p:cNvPicPr preferRelativeResize="0"/>
          <p:nvPr/>
        </p:nvPicPr>
        <p:blipFill rotWithShape="1">
          <a:blip r:embed="rId3">
            <a:alphaModFix/>
          </a:blip>
          <a:srcRect b="0" l="0" r="0" t="18241"/>
          <a:stretch/>
        </p:blipFill>
        <p:spPr>
          <a:xfrm>
            <a:off x="244400" y="2295800"/>
            <a:ext cx="4803674" cy="1800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30" title="random_forest_parity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15450" y="2413975"/>
            <a:ext cx="1645826" cy="164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30" title="histoml.png"/>
          <p:cNvPicPr preferRelativeResize="0"/>
          <p:nvPr/>
        </p:nvPicPr>
        <p:blipFill rotWithShape="1">
          <a:blip r:embed="rId5">
            <a:alphaModFix/>
          </a:blip>
          <a:srcRect b="0" l="50130" r="0" t="0"/>
          <a:stretch/>
        </p:blipFill>
        <p:spPr>
          <a:xfrm>
            <a:off x="7094025" y="2392600"/>
            <a:ext cx="1805573" cy="1645826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30"/>
          <p:cNvSpPr txBox="1"/>
          <p:nvPr>
            <p:ph idx="1" type="body"/>
          </p:nvPr>
        </p:nvSpPr>
        <p:spPr>
          <a:xfrm>
            <a:off x="198950" y="4117700"/>
            <a:ext cx="8918400" cy="71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Results:</a:t>
            </a:r>
            <a:r>
              <a:rPr lang="en"/>
              <a:t> </a:t>
            </a:r>
            <a:br>
              <a:rPr lang="en"/>
            </a:br>
            <a:r>
              <a:rPr lang="en"/>
              <a:t>Random forest better; hole effective mass better predicted; overall model performance is average</a:t>
            </a:r>
            <a:endParaRPr sz="12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1"/>
          <p:cNvSpPr txBox="1"/>
          <p:nvPr>
            <p:ph type="title"/>
          </p:nvPr>
        </p:nvSpPr>
        <p:spPr>
          <a:xfrm>
            <a:off x="311700" y="306675"/>
            <a:ext cx="8702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Apply ML Models to Design Semiconductor Alloy</a:t>
            </a:r>
            <a:endParaRPr/>
          </a:p>
        </p:txBody>
      </p:sp>
      <p:sp>
        <p:nvSpPr>
          <p:cNvPr id="177" name="Google Shape;177;p31"/>
          <p:cNvSpPr txBox="1"/>
          <p:nvPr>
            <p:ph idx="12" type="sldNum"/>
          </p:nvPr>
        </p:nvSpPr>
        <p:spPr>
          <a:xfrm>
            <a:off x="8522883" y="514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8" name="Google Shape;178;p31"/>
          <p:cNvSpPr txBox="1"/>
          <p:nvPr>
            <p:ph idx="1" type="body"/>
          </p:nvPr>
        </p:nvSpPr>
        <p:spPr>
          <a:xfrm>
            <a:off x="330850" y="944800"/>
            <a:ext cx="84141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Using the trained ML models, our goal was to </a:t>
            </a:r>
            <a:r>
              <a:rPr lang="en">
                <a:latin typeface="Montserrat SemiBold"/>
                <a:ea typeface="Montserrat SemiBold"/>
                <a:cs typeface="Montserrat SemiBold"/>
                <a:sym typeface="Montserrat SemiBold"/>
              </a:rPr>
              <a:t>design an optimal semiconductor alloy for transistor devices </a:t>
            </a:r>
            <a:endParaRPr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We picked an ideal 2D crystal as a test: </a:t>
            </a:r>
            <a:br>
              <a:rPr lang="en"/>
            </a:br>
            <a:r>
              <a:rPr lang="en">
                <a:latin typeface="Montserrat SemiBold"/>
                <a:ea typeface="Montserrat SemiBold"/>
                <a:cs typeface="Montserrat SemiBold"/>
                <a:sym typeface="Montserrat SemiBold"/>
              </a:rPr>
              <a:t>MoS</a:t>
            </a:r>
            <a:r>
              <a:rPr baseline="-25000" lang="en">
                <a:latin typeface="Montserrat SemiBold"/>
                <a:ea typeface="Montserrat SemiBold"/>
                <a:cs typeface="Montserrat SemiBold"/>
                <a:sym typeface="Montserrat SemiBold"/>
              </a:rPr>
              <a:t>2(1-</a:t>
            </a:r>
            <a:r>
              <a:rPr baseline="-25000" i="1" lang="en">
                <a:latin typeface="Montserrat SemiBold"/>
                <a:ea typeface="Montserrat SemiBold"/>
                <a:cs typeface="Montserrat SemiBold"/>
                <a:sym typeface="Montserrat SemiBold"/>
              </a:rPr>
              <a:t>y)</a:t>
            </a:r>
            <a:r>
              <a:rPr lang="en">
                <a:latin typeface="Montserrat SemiBold"/>
                <a:ea typeface="Montserrat SemiBold"/>
                <a:cs typeface="Montserrat SemiBold"/>
                <a:sym typeface="Montserrat SemiBold"/>
              </a:rPr>
              <a:t>Se</a:t>
            </a:r>
            <a:r>
              <a:rPr baseline="-25000" i="1" lang="en">
                <a:latin typeface="Montserrat SemiBold"/>
                <a:ea typeface="Montserrat SemiBold"/>
                <a:cs typeface="Montserrat SemiBold"/>
                <a:sym typeface="Montserrat SemiBold"/>
              </a:rPr>
              <a:t>2y</a:t>
            </a:r>
            <a:r>
              <a:rPr lang="en"/>
              <a:t> where </a:t>
            </a:r>
            <a:r>
              <a:rPr i="1" lang="en"/>
              <a:t>y</a:t>
            </a:r>
            <a:r>
              <a:rPr lang="en"/>
              <a:t> is the Se alloying concentration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79" name="Google Shape;179;p31" title="Screenshot 2026-07-22 at 3.41.02 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24075" y="2759675"/>
            <a:ext cx="2035506" cy="1571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31" title="Screenshot 2026-07-22 at 3.40.52 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06225" y="2573763"/>
            <a:ext cx="1574600" cy="1942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2"/>
          <p:cNvSpPr txBox="1"/>
          <p:nvPr>
            <p:ph type="title"/>
          </p:nvPr>
        </p:nvSpPr>
        <p:spPr>
          <a:xfrm>
            <a:off x="311700" y="4077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Final Result of Designed Alloy </a:t>
            </a:r>
            <a:endParaRPr/>
          </a:p>
        </p:txBody>
      </p:sp>
      <p:sp>
        <p:nvSpPr>
          <p:cNvPr id="186" name="Google Shape;186;p32"/>
          <p:cNvSpPr txBox="1"/>
          <p:nvPr>
            <p:ph idx="1" type="body"/>
          </p:nvPr>
        </p:nvSpPr>
        <p:spPr>
          <a:xfrm>
            <a:off x="345725" y="1069500"/>
            <a:ext cx="8571900" cy="100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-32258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1600"/>
              <a:t>Machine learning p</a:t>
            </a:r>
            <a:r>
              <a:rPr lang="en" sz="1600"/>
              <a:t>redicted effective masses and band gap for varying compositions </a:t>
            </a:r>
            <a:r>
              <a:rPr i="1" lang="en" sz="1600"/>
              <a:t>y</a:t>
            </a:r>
            <a:endParaRPr i="1" sz="1600"/>
          </a:p>
          <a:p>
            <a:pPr indent="-32258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1600"/>
              <a:t>Pick optimal composition as a trade-off between low band gap and low effective mass</a:t>
            </a:r>
            <a:r>
              <a:rPr lang="en" sz="1600"/>
              <a:t> </a:t>
            </a:r>
            <a:endParaRPr sz="1600"/>
          </a:p>
        </p:txBody>
      </p:sp>
      <p:sp>
        <p:nvSpPr>
          <p:cNvPr id="187" name="Google Shape;187;p32"/>
          <p:cNvSpPr txBox="1"/>
          <p:nvPr>
            <p:ph idx="12" type="sldNum"/>
          </p:nvPr>
        </p:nvSpPr>
        <p:spPr>
          <a:xfrm>
            <a:off x="8522883" y="514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88" name="Google Shape;188;p32" title="ezgif-38733eb6bd0d79f9.gif"/>
          <p:cNvPicPr preferRelativeResize="0"/>
          <p:nvPr/>
        </p:nvPicPr>
        <p:blipFill rotWithShape="1">
          <a:blip r:embed="rId3">
            <a:alphaModFix/>
          </a:blip>
          <a:srcRect b="0" l="2123" r="3945" t="5437"/>
          <a:stretch/>
        </p:blipFill>
        <p:spPr>
          <a:xfrm>
            <a:off x="5208300" y="2323388"/>
            <a:ext cx="3035276" cy="18600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32" title="mosse_properties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279338" y="23767250"/>
            <a:ext cx="11382523" cy="76017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32" title="Screenshot 2026-07-22 at 3.44.53 P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11600" y="2571750"/>
            <a:ext cx="824959" cy="572700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32"/>
          <p:cNvSpPr txBox="1"/>
          <p:nvPr>
            <p:ph idx="1" type="body"/>
          </p:nvPr>
        </p:nvSpPr>
        <p:spPr>
          <a:xfrm>
            <a:off x="4932125" y="4183400"/>
            <a:ext cx="3446100" cy="54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/>
              <a:t>Final candidate: </a:t>
            </a:r>
            <a:r>
              <a:rPr lang="en"/>
              <a:t>MoSSe (</a:t>
            </a:r>
            <a:r>
              <a:rPr i="1" lang="en"/>
              <a:t>y</a:t>
            </a:r>
            <a:r>
              <a:rPr lang="en"/>
              <a:t>=0.5)</a:t>
            </a:r>
            <a:endParaRPr/>
          </a:p>
        </p:txBody>
      </p:sp>
      <p:pic>
        <p:nvPicPr>
          <p:cNvPr id="192" name="Google Shape;192;p32" title="mosse_properties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42875" y="2227600"/>
            <a:ext cx="3556910" cy="2198776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32"/>
          <p:cNvSpPr/>
          <p:nvPr/>
        </p:nvSpPr>
        <p:spPr>
          <a:xfrm>
            <a:off x="2048163" y="3304125"/>
            <a:ext cx="277500" cy="548700"/>
          </a:xfrm>
          <a:prstGeom prst="ellipse">
            <a:avLst/>
          </a:prstGeom>
          <a:noFill/>
          <a:ln cap="flat" cmpd="sng" w="19050">
            <a:solidFill>
              <a:srgbClr val="CC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33"/>
          <p:cNvSpPr txBox="1"/>
          <p:nvPr>
            <p:ph type="title"/>
          </p:nvPr>
        </p:nvSpPr>
        <p:spPr>
          <a:xfrm>
            <a:off x="311700" y="4077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Future Work</a:t>
            </a:r>
            <a:endParaRPr/>
          </a:p>
        </p:txBody>
      </p:sp>
      <p:sp>
        <p:nvSpPr>
          <p:cNvPr id="199" name="Google Shape;199;p33"/>
          <p:cNvSpPr txBox="1"/>
          <p:nvPr>
            <p:ph idx="1" type="body"/>
          </p:nvPr>
        </p:nvSpPr>
        <p:spPr>
          <a:xfrm>
            <a:off x="171825" y="940900"/>
            <a:ext cx="8924700" cy="169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rtl="0" algn="just">
              <a:spcBef>
                <a:spcPts val="120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Transfer this machine learning approach (e.g., in CrabNet) by training on other</a:t>
            </a:r>
            <a:r>
              <a:rPr lang="en" sz="1500">
                <a:latin typeface="Montserrat SemiBold"/>
                <a:ea typeface="Montserrat SemiBold"/>
                <a:cs typeface="Montserrat SemiBold"/>
                <a:sym typeface="Montserrat SemiBold"/>
              </a:rPr>
              <a:t> large materials databases </a:t>
            </a:r>
            <a:endParaRPr sz="150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-323850" lvl="0" marL="457200" rtl="0" algn="just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Input </a:t>
            </a:r>
            <a:r>
              <a:rPr lang="en" sz="1500">
                <a:latin typeface="Montserrat SemiBold"/>
                <a:ea typeface="Montserrat SemiBold"/>
                <a:cs typeface="Montserrat SemiBold"/>
                <a:sym typeface="Montserrat SemiBold"/>
              </a:rPr>
              <a:t>whole crystal structures</a:t>
            </a:r>
            <a:r>
              <a:rPr lang="en" sz="1500"/>
              <a:t> into the ML model instead of only relying on material composition (e.g., Graph Neural Network like MEGNet)</a:t>
            </a:r>
            <a:endParaRPr sz="1500"/>
          </a:p>
          <a:p>
            <a:pPr indent="-323850" lvl="0" marL="457200" rtl="0" algn="just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Expand our framework into different types of properties (e.g., </a:t>
            </a:r>
            <a:r>
              <a:rPr lang="en" sz="1500">
                <a:latin typeface="Montserrat SemiBold"/>
                <a:ea typeface="Montserrat SemiBold"/>
                <a:cs typeface="Montserrat SemiBold"/>
                <a:sym typeface="Montserrat SemiBold"/>
              </a:rPr>
              <a:t>underrepresented material properties</a:t>
            </a:r>
            <a:r>
              <a:rPr lang="en" sz="1500"/>
              <a:t>)</a:t>
            </a:r>
            <a:endParaRPr sz="1500"/>
          </a:p>
        </p:txBody>
      </p:sp>
      <p:sp>
        <p:nvSpPr>
          <p:cNvPr id="200" name="Google Shape;200;p33"/>
          <p:cNvSpPr txBox="1"/>
          <p:nvPr>
            <p:ph idx="12" type="sldNum"/>
          </p:nvPr>
        </p:nvSpPr>
        <p:spPr>
          <a:xfrm>
            <a:off x="8522883" y="514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01" name="Google Shape;201;p33" title="mosse_propertie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279338" y="23767250"/>
            <a:ext cx="11382523" cy="76017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21937" y="2862750"/>
            <a:ext cx="2700930" cy="1598100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33"/>
          <p:cNvSpPr txBox="1"/>
          <p:nvPr/>
        </p:nvSpPr>
        <p:spPr>
          <a:xfrm>
            <a:off x="6071575" y="4391550"/>
            <a:ext cx="30000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Chem. Mater.</a:t>
            </a:r>
            <a:r>
              <a:rPr lang="en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(2019) 31 (9): 3564–3572.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04" name="Google Shape;204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84825" y="2992188"/>
            <a:ext cx="3287995" cy="1339200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33"/>
          <p:cNvSpPr txBox="1"/>
          <p:nvPr/>
        </p:nvSpPr>
        <p:spPr>
          <a:xfrm>
            <a:off x="171825" y="4351625"/>
            <a:ext cx="30000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npj Comput Mater</a:t>
            </a:r>
            <a:r>
              <a:rPr lang="en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b="1" lang="en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7</a:t>
            </a:r>
            <a:r>
              <a:rPr lang="en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, 77 (2021)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6" name="Google Shape;206;p33"/>
          <p:cNvSpPr txBox="1"/>
          <p:nvPr/>
        </p:nvSpPr>
        <p:spPr>
          <a:xfrm>
            <a:off x="884825" y="263560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CrabNet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7" name="Google Shape;207;p33"/>
          <p:cNvSpPr txBox="1"/>
          <p:nvPr/>
        </p:nvSpPr>
        <p:spPr>
          <a:xfrm>
            <a:off x="5672388" y="2571738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MEGNet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NEU YSP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C8100E"/>
      </a:accent1>
      <a:accent2>
        <a:srgbClr val="A4804A"/>
      </a:accent2>
      <a:accent3>
        <a:srgbClr val="FF854F"/>
      </a:accent3>
      <a:accent4>
        <a:srgbClr val="FFC44B"/>
      </a:accent4>
      <a:accent5>
        <a:srgbClr val="609F80"/>
      </a:accent5>
      <a:accent6>
        <a:srgbClr val="62B6D0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