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embeddedFontLst>
    <p:embeddedFont>
      <p:font typeface="Lato" panose="020F0502020204030203" pitchFamily="34" charset="0"/>
      <p:regular r:id="rId19"/>
      <p:bold r:id="rId20"/>
      <p:italic r:id="rId21"/>
      <p:boldItalic r:id="rId22"/>
    </p:embeddedFont>
    <p:embeddedFont>
      <p:font typeface="Roboto" panose="02000000000000000000" pitchFamily="2" charset="0"/>
      <p:regular r:id="rId23"/>
      <p:bold r:id="rId24"/>
      <p:italic r:id="rId25"/>
      <p:boldItalic r:id="rId26"/>
    </p:embeddedFont>
    <p:embeddedFont>
      <p:font typeface="Times" panose="02020603050405020304" pitchFamily="18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goyqkhw3ZsjnE72qLt7rPWB/Vx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hysiquedevelopment.com/planes-of-motion-sagittal-frontal-transverse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adiopaedia.org/articles/sagittal-midline-of-the-brain-an-approach-1" TargetMode="External"/><Relationship Id="rId5" Type="http://schemas.openxmlformats.org/officeDocument/2006/relationships/hyperlink" Target="https://bouldermri.com/brain-mri/" TargetMode="External"/><Relationship Id="rId4" Type="http://schemas.openxmlformats.org/officeDocument/2006/relationships/hyperlink" Target="https://greaterwaterburyimagingcenter.org/portfolio/mr-head-and-orbits-with-and-without-iv-contrast/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Henry introduction</a:t>
            </a:r>
            <a:endParaRPr sz="1100"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Nymisha introduction + title</a:t>
            </a:r>
            <a:endParaRPr sz="1100"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 b="1"/>
              <a:t>Nymisha odd</a:t>
            </a:r>
            <a:endParaRPr sz="1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f57f06500b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0" name="Google Shape;340;g3f57f06500b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endParaRPr sz="11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/>
              <a:t>1 star p&lt;0.05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2 stars p&lt;0.01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3 stars p&lt;0.001</a:t>
            </a:r>
            <a:endParaRPr sz="11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f57f06500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g3f57f06500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These are secondary algorithms used to find differences between Chiari and unaffected subjects.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In short, Cross correlation is a method of finding how well two graphs compare changing their timings 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latin typeface="Arial"/>
                <a:ea typeface="Arial"/>
                <a:cs typeface="Arial"/>
                <a:sym typeface="Arial"/>
              </a:rPr>
              <a:t>FFT breaks down graphs into its frequency components and tells you which frequencies are present and how strong they present themselves </a:t>
            </a:r>
            <a:r>
              <a:rPr lang="en" sz="1050" b="1">
                <a:latin typeface="Arial"/>
                <a:ea typeface="Arial"/>
                <a:cs typeface="Arial"/>
                <a:sym typeface="Arial"/>
              </a:rPr>
              <a:t>like breaking sound into its different notes</a:t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" name="Google Shape;40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100">
                <a:highlight>
                  <a:srgbClr val="9FC5E8"/>
                </a:highlight>
              </a:rPr>
              <a:t>Nymisha</a:t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f5c8232880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8" name="Google Shape;438;g3f5c8232880_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100">
                <a:highlight>
                  <a:srgbClr val="9FC5E8"/>
                </a:highlight>
              </a:rPr>
              <a:t>Henry</a:t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0" name="Google Shape;4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2" name="Google Shape;50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500">
              <a:highlight>
                <a:srgbClr val="6FA8DC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3f3cc51643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0" name="Google Shape;540;g3f3cc51643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 b="1"/>
              <a:t>Henry even</a:t>
            </a:r>
            <a:endParaRPr sz="1100" b="1"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Valsalva -&gt; breathing technique where you exhale forcefully against a closed airway </a:t>
            </a:r>
            <a:endParaRPr sz="1100"/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/>
              <a:t>if asked -&gt; the headaches are caused by coughing/sneezing/straining </a:t>
            </a:r>
            <a:endParaRPr sz="1100"/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/>
              <a:t>if asked -&gt; </a:t>
            </a:r>
            <a:r>
              <a:rPr lang="en" sz="1100">
                <a:solidFill>
                  <a:srgbClr val="111111"/>
                </a:solidFill>
              </a:rPr>
              <a:t>midbrain is line A and pons is line B</a:t>
            </a:r>
            <a:endParaRPr sz="11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633f61b1b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g3633f61b1b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524da6fac_0_1:notes"/>
          <p:cNvSpPr txBox="1">
            <a:spLocks noGrp="1"/>
          </p:cNvSpPr>
          <p:nvPr>
            <p:ph type="body" idx="1"/>
          </p:nvPr>
        </p:nvSpPr>
        <p:spPr>
          <a:xfrm>
            <a:off x="686421" y="4344108"/>
            <a:ext cx="5485200" cy="411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</a:t>
            </a:r>
            <a:r>
              <a:rPr lang="en" u="sng">
                <a:solidFill>
                  <a:schemeClr val="hlink"/>
                </a:solidFill>
                <a:hlinkClick r:id="rId3"/>
              </a:rPr>
              <a:t>tps://physiquedevelopment.com/planes-of-motion-sagittal-frontal-transverse/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https://greaterwaterburyimagingcenter.org/portfolio/mr-head-and-orbits-with-and-without-iv-contrast/</a:t>
            </a: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https://bouldermri.com/brain-mri/</a:t>
            </a: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https://radiopaedia.org/articles/sagittal-midline-of-the-brain-an-approach-1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3f524da6fa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7565" y="685488"/>
            <a:ext cx="606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f524da6fac_0_129:notes"/>
          <p:cNvSpPr txBox="1">
            <a:spLocks noGrp="1"/>
          </p:cNvSpPr>
          <p:nvPr>
            <p:ph type="body" idx="1"/>
          </p:nvPr>
        </p:nvSpPr>
        <p:spPr>
          <a:xfrm>
            <a:off x="686421" y="4344108"/>
            <a:ext cx="5485200" cy="411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black -&gt; up -&gt; artery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Standard MRI → captures still images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PC-MRI → moving scan to measure fluid</a:t>
            </a:r>
            <a:endParaRPr/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1200"/>
              <a:buFont typeface="Calibri"/>
              <a:buChar char="●"/>
            </a:pPr>
            <a:r>
              <a:rPr lang="en" b="1">
                <a:latin typeface="Times"/>
                <a:ea typeface="Times"/>
                <a:cs typeface="Times"/>
                <a:sym typeface="Times"/>
              </a:rPr>
              <a:t>Uses magnetic pulses to track the motion of hydrogen protons in fluid and tissue</a:t>
            </a:r>
            <a:endParaRPr b="1">
              <a:latin typeface="Times"/>
              <a:ea typeface="Times"/>
              <a:cs typeface="Times"/>
              <a:sym typeface="Times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"/>
              <a:buChar char="●"/>
            </a:pPr>
            <a:r>
              <a:rPr lang="en">
                <a:latin typeface="Times"/>
                <a:ea typeface="Times"/>
                <a:cs typeface="Times"/>
                <a:sym typeface="Times"/>
              </a:rPr>
              <a:t>Flowing fluid appears white in one direction and black in the other</a:t>
            </a:r>
            <a:endParaRPr>
              <a:latin typeface="Times"/>
              <a:ea typeface="Times"/>
              <a:cs typeface="Times"/>
              <a:sym typeface="Times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"/>
              <a:buChar char="●"/>
            </a:pPr>
            <a:r>
              <a:rPr lang="en">
                <a:latin typeface="Times"/>
                <a:ea typeface="Times"/>
                <a:cs typeface="Times"/>
                <a:sym typeface="Times"/>
              </a:rPr>
              <a:t>the velocity of voxels (3d pixel) is captured</a:t>
            </a:r>
            <a:endParaRPr>
              <a:latin typeface="Times"/>
              <a:ea typeface="Times"/>
              <a:cs typeface="Times"/>
              <a:sym typeface="Times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E2841"/>
              </a:buClr>
              <a:buSzPts val="1200"/>
              <a:buFont typeface="Calibri"/>
              <a:buChar char="●"/>
            </a:pPr>
            <a:r>
              <a:rPr lang="en">
                <a:latin typeface="Times"/>
                <a:ea typeface="Times"/>
                <a:cs typeface="Times"/>
                <a:sym typeface="Times"/>
              </a:rPr>
              <a:t>Take 25 frames over one cardiac cycle to create a video-like scan</a:t>
            </a:r>
            <a:endParaRPr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Times"/>
                <a:ea typeface="Times"/>
                <a:cs typeface="Times"/>
                <a:sym typeface="Times"/>
              </a:rPr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Velocity encoding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Fluid appears white flowing one way, black the other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Direction + brightness = velocity data </a:t>
            </a:r>
            <a:endParaRPr sz="1100"/>
          </a:p>
        </p:txBody>
      </p:sp>
      <p:sp>
        <p:nvSpPr>
          <p:cNvPr id="198" name="Google Shape;198;g3f524da6fac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7565" y="685488"/>
            <a:ext cx="606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rPr>
              <a:t>Collect, find highest resolution image, select regions of interest to save more on that in the next slide</a:t>
            </a:r>
            <a:endParaRPr>
              <a:solidFill>
                <a:srgbClr val="444444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solidFill>
                <a:srgbClr val="444444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rPr>
              <a:t>https://lucid.app/lucidchart/9b534097-c6c3-47e0-8299-ed22ec54d804/edit?invitationId=inv_d</a:t>
            </a:r>
            <a:r>
              <a:rPr lang="en">
                <a:solidFill>
                  <a:srgbClr val="444444"/>
                </a:solidFill>
                <a:highlight>
                  <a:srgbClr val="93C47D"/>
                </a:highlight>
                <a:latin typeface="Times"/>
                <a:ea typeface="Times"/>
                <a:cs typeface="Times"/>
                <a:sym typeface="Times"/>
              </a:rPr>
              <a:t>4fdc298-6875-48c1-882c-9cf490e98929&amp;page=0_0#</a:t>
            </a:r>
            <a:endParaRPr>
              <a:solidFill>
                <a:srgbClr val="444444"/>
              </a:solidFill>
              <a:highlight>
                <a:srgbClr val="93C47D"/>
              </a:highlight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6eeefef51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" name="Google Shape;257;g36eeefef51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" sz="1100">
                <a:latin typeface="Times"/>
                <a:ea typeface="Times"/>
                <a:cs typeface="Times"/>
                <a:sym typeface="Times"/>
              </a:rPr>
              <a:t>MATLAB processes and obtains data from patient PC-MRI scan in the axial plane​</a:t>
            </a:r>
            <a:endParaRPr sz="1100"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" sz="1100">
                <a:latin typeface="Times"/>
                <a:ea typeface="Times"/>
                <a:cs typeface="Times"/>
                <a:sym typeface="Times"/>
              </a:rPr>
              <a:t>Custom program allows for bulk and voxel-by-voxel selection with pop-up velocity vs phase graph to confirm whether it is cerebral spinal fluid, spinal cord, or unwanted noise​</a:t>
            </a:r>
            <a:endParaRPr sz="1100"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mes"/>
                <a:ea typeface="Times"/>
                <a:cs typeface="Times"/>
                <a:sym typeface="Times"/>
              </a:rPr>
              <a:t>Excel and CSV  stores exported region of interest data with patient ID attached​</a:t>
            </a:r>
            <a:endParaRPr sz="1100"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mes"/>
                <a:ea typeface="Times"/>
                <a:cs typeface="Times"/>
                <a:sym typeface="Times"/>
              </a:rPr>
              <a:t>Voxel coordinates and within each selected voxel, there are 25 velocities over 25 phases (pictures of patient) over a cardiac cycle​</a:t>
            </a:r>
            <a:endParaRPr sz="1100"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6eeefef51c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7" name="Google Shape;287;g36eeefef51c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>
              <a:highlight>
                <a:srgbClr val="6FA8DC"/>
              </a:highlight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44ac4908d5_3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g344ac4908d5_3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11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"/>
              <a:t>1 star p&lt;0.05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2 stars p&lt;0.01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3 stars p&lt;0.001</a:t>
            </a:r>
            <a:endParaRPr sz="11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3.jp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3.jpg"/><Relationship Id="rId10" Type="http://schemas.openxmlformats.org/officeDocument/2006/relationships/image" Target="../media/image36.png"/><Relationship Id="rId4" Type="http://schemas.openxmlformats.org/officeDocument/2006/relationships/image" Target="../media/image14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2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3.jp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3.jp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3.jp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png"/><Relationship Id="rId7" Type="http://schemas.openxmlformats.org/officeDocument/2006/relationships/image" Target="../media/image1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6.png"/><Relationship Id="rId5" Type="http://schemas.openxmlformats.org/officeDocument/2006/relationships/image" Target="../media/image13.jpg"/><Relationship Id="rId10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13.jpg"/><Relationship Id="rId4" Type="http://schemas.openxmlformats.org/officeDocument/2006/relationships/image" Target="../media/image18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3.jpg"/><Relationship Id="rId7" Type="http://schemas.openxmlformats.org/officeDocument/2006/relationships/image" Target="../media/image2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25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3.jp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2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3.jp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 flipH="1">
            <a:off x="0" y="5601954"/>
            <a:ext cx="12192000" cy="1255800"/>
          </a:xfrm>
          <a:prstGeom prst="rect">
            <a:avLst/>
          </a:prstGeom>
          <a:solidFill>
            <a:srgbClr val="C8102E">
              <a:alpha val="259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/>
          <p:nvPr/>
        </p:nvSpPr>
        <p:spPr>
          <a:xfrm flipH="1">
            <a:off x="-11100" y="1615975"/>
            <a:ext cx="12203100" cy="4257600"/>
          </a:xfrm>
          <a:prstGeom prst="rtTriangle">
            <a:avLst/>
          </a:prstGeom>
          <a:solidFill>
            <a:srgbClr val="C8102E">
              <a:alpha val="259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-11100" y="3226150"/>
            <a:ext cx="4083900" cy="2376300"/>
          </a:xfrm>
          <a:prstGeom prst="rtTriangle">
            <a:avLst/>
          </a:prstGeom>
          <a:solidFill>
            <a:srgbClr val="C8102E">
              <a:alpha val="259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/>
          <p:nvPr/>
        </p:nvSpPr>
        <p:spPr>
          <a:xfrm flipH="1">
            <a:off x="0" y="5601954"/>
            <a:ext cx="12192000" cy="1255800"/>
          </a:xfrm>
          <a:prstGeom prst="rect">
            <a:avLst/>
          </a:prstGeom>
          <a:solidFill>
            <a:srgbClr val="C8102E">
              <a:alpha val="259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>
            <a:spLocks noGrp="1"/>
          </p:cNvSpPr>
          <p:nvPr>
            <p:ph type="ctrTitle"/>
          </p:nvPr>
        </p:nvSpPr>
        <p:spPr>
          <a:xfrm>
            <a:off x="197650" y="838099"/>
            <a:ext cx="12076200" cy="17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50"/>
              <a:buFont typeface="Arial"/>
              <a:buNone/>
            </a:pPr>
            <a:r>
              <a:rPr lang="en" sz="5100">
                <a:solidFill>
                  <a:srgbClr val="222222"/>
                </a:solidFill>
                <a:latin typeface="Times"/>
                <a:ea typeface="Times"/>
                <a:cs typeface="Times"/>
                <a:sym typeface="Times"/>
              </a:rPr>
              <a:t>Comparison of Motion in Chiari Type I Malformation Patients​ Versus </a:t>
            </a:r>
            <a:endParaRPr sz="5100">
              <a:solidFill>
                <a:srgbClr val="222222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50"/>
              <a:buFont typeface="Arial"/>
              <a:buNone/>
            </a:pPr>
            <a:r>
              <a:rPr lang="en" sz="5100">
                <a:solidFill>
                  <a:srgbClr val="222222"/>
                </a:solidFill>
                <a:latin typeface="Times"/>
                <a:ea typeface="Times"/>
                <a:cs typeface="Times"/>
                <a:sym typeface="Times"/>
              </a:rPr>
              <a:t>Healthy Controls</a:t>
            </a:r>
            <a:endParaRPr sz="5100">
              <a:solidFill>
                <a:srgbClr val="222222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93" name="Google Shape;93;p1"/>
          <p:cNvSpPr/>
          <p:nvPr/>
        </p:nvSpPr>
        <p:spPr>
          <a:xfrm>
            <a:off x="7200" y="5873525"/>
            <a:ext cx="12170400" cy="984300"/>
          </a:xfrm>
          <a:prstGeom prst="rect">
            <a:avLst/>
          </a:prstGeom>
          <a:solidFill>
            <a:srgbClr val="C8102E">
              <a:alpha val="259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1"/>
          <p:cNvCxnSpPr/>
          <p:nvPr/>
        </p:nvCxnSpPr>
        <p:spPr>
          <a:xfrm rot="10800000" flipH="1">
            <a:off x="-3600" y="846333"/>
            <a:ext cx="12192000" cy="8700"/>
          </a:xfrm>
          <a:prstGeom prst="straightConnector1">
            <a:avLst/>
          </a:prstGeom>
          <a:noFill/>
          <a:ln w="952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5" name="Google Shape;9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0209" y="98488"/>
            <a:ext cx="1413329" cy="663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684" y="91712"/>
            <a:ext cx="1818821" cy="677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98107" y="91717"/>
            <a:ext cx="2586455" cy="67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2266" y="137380"/>
            <a:ext cx="586050" cy="58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71241" y="137392"/>
            <a:ext cx="1009703" cy="58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 descr="bjcsf_secondary-01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74327" y="3055"/>
            <a:ext cx="1206076" cy="85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 descr="logo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998648" y="211867"/>
            <a:ext cx="2057975" cy="43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"/>
          <p:cNvSpPr/>
          <p:nvPr/>
        </p:nvSpPr>
        <p:spPr>
          <a:xfrm>
            <a:off x="-11100" y="4067500"/>
            <a:ext cx="12191700" cy="1535100"/>
          </a:xfrm>
          <a:prstGeom prst="rtTriangle">
            <a:avLst/>
          </a:prstGeom>
          <a:solidFill>
            <a:srgbClr val="C8102E">
              <a:alpha val="259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"/>
          <p:cNvSpPr txBox="1">
            <a:spLocks noGrp="1"/>
          </p:cNvSpPr>
          <p:nvPr>
            <p:ph type="subTitle" idx="1"/>
          </p:nvPr>
        </p:nvSpPr>
        <p:spPr>
          <a:xfrm>
            <a:off x="5610000" y="3472750"/>
            <a:ext cx="6567600" cy="13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3"/>
              <a:buFont typeface="Arial"/>
              <a:buNone/>
            </a:pPr>
            <a:r>
              <a:rPr lang="en" sz="1671" b="1">
                <a:latin typeface="Times"/>
                <a:ea typeface="Times"/>
                <a:cs typeface="Times"/>
                <a:sym typeface="Times"/>
              </a:rPr>
              <a:t>Henry Mai, YSP Student, </a:t>
            </a:r>
            <a:r>
              <a:rPr lang="en" sz="1671" b="1" i="1">
                <a:latin typeface="Times"/>
                <a:ea typeface="Times"/>
                <a:cs typeface="Times"/>
                <a:sym typeface="Times"/>
              </a:rPr>
              <a:t>Revere High School</a:t>
            </a:r>
            <a:endParaRPr sz="1671" b="1" i="1"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3"/>
              <a:buFont typeface="Arial"/>
              <a:buNone/>
            </a:pPr>
            <a:r>
              <a:rPr lang="en" sz="1671" b="1">
                <a:latin typeface="Times"/>
                <a:ea typeface="Times"/>
                <a:cs typeface="Times"/>
                <a:sym typeface="Times"/>
              </a:rPr>
              <a:t>Nymisha Goli</a:t>
            </a:r>
            <a:r>
              <a:rPr lang="en" sz="1671" b="1" i="0" u="none" strike="noStrike" cap="none">
                <a:latin typeface="Times"/>
                <a:ea typeface="Times"/>
                <a:cs typeface="Times"/>
                <a:sym typeface="Times"/>
              </a:rPr>
              <a:t>, YSP Student, </a:t>
            </a:r>
            <a:r>
              <a:rPr lang="en" sz="1671" b="1" i="1">
                <a:latin typeface="Times"/>
                <a:ea typeface="Times"/>
                <a:cs typeface="Times"/>
                <a:sym typeface="Times"/>
              </a:rPr>
              <a:t>Acton-Boxborough Regional High School</a:t>
            </a:r>
            <a:endParaRPr sz="1671" b="1" i="1" u="none" strike="noStrike" cap="none">
              <a:latin typeface="Times"/>
              <a:ea typeface="Times"/>
              <a:cs typeface="Times"/>
              <a:sym typeface="Times"/>
            </a:endParaRPr>
          </a:p>
          <a:p>
            <a:pPr marL="0" lvl="0" indent="0" algn="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3"/>
              <a:buFont typeface="Arial"/>
              <a:buNone/>
            </a:pPr>
            <a:r>
              <a:rPr lang="en" sz="1671">
                <a:latin typeface="Times"/>
                <a:ea typeface="Times"/>
                <a:cs typeface="Times"/>
                <a:sym typeface="Times"/>
              </a:rPr>
              <a:t>Hannah Higgins, PhD Student, Northeastern University​​</a:t>
            </a:r>
            <a:endParaRPr sz="1671" i="1">
              <a:latin typeface="Times"/>
              <a:ea typeface="Times"/>
              <a:cs typeface="Times"/>
              <a:sym typeface="Times"/>
            </a:endParaRPr>
          </a:p>
          <a:p>
            <a:pPr marL="0" lvl="0" indent="0" algn="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3"/>
              <a:buFont typeface="Arial"/>
              <a:buNone/>
            </a:pPr>
            <a:r>
              <a:rPr lang="en" sz="1671">
                <a:latin typeface="Times"/>
                <a:ea typeface="Times"/>
                <a:cs typeface="Times"/>
                <a:sym typeface="Times"/>
              </a:rPr>
              <a:t>Dr. Francis Loth, Department of Bioengineering, Department of Mechanical and Industrial Engineering, Northeastern University​​</a:t>
            </a:r>
            <a:r>
              <a:rPr lang="en" sz="1671" i="1">
                <a:latin typeface="Times"/>
                <a:ea typeface="Times"/>
                <a:cs typeface="Times"/>
                <a:sym typeface="Times"/>
              </a:rPr>
              <a:t> </a:t>
            </a:r>
            <a:endParaRPr sz="1671" i="0" u="none" strike="noStrike" cap="none"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104" name="Google Shape;104;p1" descr="loth-f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65069" y="5258170"/>
            <a:ext cx="975816" cy="130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" descr="1691278806927 1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246441" y="5258170"/>
            <a:ext cx="1300498" cy="1300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" title="Zpic2.jpg"/>
          <p:cNvPicPr preferRelativeResize="0"/>
          <p:nvPr/>
        </p:nvPicPr>
        <p:blipFill rotWithShape="1">
          <a:blip r:embed="rId12">
            <a:alphaModFix/>
          </a:blip>
          <a:srcRect b="4425"/>
          <a:stretch/>
        </p:blipFill>
        <p:spPr>
          <a:xfrm>
            <a:off x="2925925" y="5258180"/>
            <a:ext cx="1183755" cy="1300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527818" y="5258190"/>
            <a:ext cx="1300499" cy="1300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f57f06500b_0_28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3" name="Google Shape;343;g3f57f06500b_0_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g3f57f06500b_0_28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5" name="Google Shape;345;g3f57f06500b_0_28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6" name="Google Shape;346;g3f57f06500b_0_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7" name="Google Shape;347;g3f57f06500b_0_28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8" name="Google Shape;348;g3f57f06500b_0_28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1867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10/16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- 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2026 - July 30, 2026</a:t>
            </a:r>
            <a:endParaRPr sz="933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349" name="Google Shape;349;g3f57f06500b_0_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27433" y="651250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g3f57f06500b_0_28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1" name="Google Shape;351;g3f57f06500b_0_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g3f57f06500b_0_28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3" name="Google Shape;353;g3f57f06500b_0_28"/>
          <p:cNvSpPr txBox="1"/>
          <p:nvPr/>
        </p:nvSpPr>
        <p:spPr>
          <a:xfrm>
            <a:off x="54591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4" name="Google Shape;354;g3f57f06500b_0_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g3f57f06500b_0_28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6" name="Google Shape;356;g3f57f06500b_0_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g3f57f06500b_0_28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8" name="Google Shape;358;g3f57f06500b_0_28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9" name="Google Shape;359;g3f57f06500b_0_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g3f57f06500b_0_28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g3f57f06500b_0_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g3f57f06500b_0_28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3" name="Google Shape;363;g3f57f06500b_0_28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4" name="Google Shape;364;g3f57f06500b_0_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5" name="Google Shape;365;g3f57f06500b_0_28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6" name="Google Shape;366;g3f57f06500b_0_28"/>
          <p:cNvSpPr txBox="1"/>
          <p:nvPr/>
        </p:nvSpPr>
        <p:spPr>
          <a:xfrm>
            <a:off x="123025" y="1525879"/>
            <a:ext cx="56841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Two-Sample T-Test for Acceleration </a:t>
            </a:r>
            <a:endParaRPr b="1"/>
          </a:p>
        </p:txBody>
      </p:sp>
      <p:pic>
        <p:nvPicPr>
          <p:cNvPr id="367" name="Google Shape;367;g3f57f06500b_0_28" title="Screenshot 2026-07-21 at 10.59.51 AM.png"/>
          <p:cNvPicPr preferRelativeResize="0"/>
          <p:nvPr/>
        </p:nvPicPr>
        <p:blipFill rotWithShape="1">
          <a:blip r:embed="rId7">
            <a:alphaModFix/>
          </a:blip>
          <a:srcRect t="617" b="1420"/>
          <a:stretch/>
        </p:blipFill>
        <p:spPr>
          <a:xfrm>
            <a:off x="154255" y="2806360"/>
            <a:ext cx="5855701" cy="351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g3f57f06500b_0_28" title="Screenshot 2026-07-21 at 11.01.18 AM.png"/>
          <p:cNvPicPr preferRelativeResize="0"/>
          <p:nvPr/>
        </p:nvPicPr>
        <p:blipFill rotWithShape="1">
          <a:blip r:embed="rId8">
            <a:alphaModFix/>
          </a:blip>
          <a:srcRect t="725" b="1313"/>
          <a:stretch/>
        </p:blipFill>
        <p:spPr>
          <a:xfrm>
            <a:off x="6137528" y="861260"/>
            <a:ext cx="5964001" cy="3519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f57f06500b_0_62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" name="Google Shape;374;g3f57f06500b_0_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g3f57f06500b_0_62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6" name="Google Shape;376;g3f57f06500b_0_62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7" name="Google Shape;377;g3f57f06500b_0_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8" name="Google Shape;378;g3f57f06500b_0_62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9" name="Google Shape;379;g3f57f06500b_0_62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1867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11/16 - 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2026 - July 30, 2026</a:t>
            </a:r>
            <a:endParaRPr sz="933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380" name="Google Shape;380;g3f57f06500b_0_6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27433" y="651250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g3f57f06500b_0_62"/>
          <p:cNvSpPr txBox="1"/>
          <p:nvPr/>
        </p:nvSpPr>
        <p:spPr>
          <a:xfrm>
            <a:off x="6361325" y="999775"/>
            <a:ext cx="49866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50"/>
              <a:buFont typeface="Arial"/>
              <a:buNone/>
            </a:pPr>
            <a:r>
              <a:rPr lang="en" sz="3000" b="1">
                <a:latin typeface="Times"/>
                <a:ea typeface="Times"/>
                <a:cs typeface="Times"/>
                <a:sym typeface="Times"/>
              </a:rPr>
              <a:t>Fast Fourier Transform</a:t>
            </a:r>
            <a:endParaRPr sz="3000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82" name="Google Shape;382;g3f57f06500b_0_62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Google Shape;383;g3f57f06500b_0_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g3f57f06500b_0_62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5" name="Google Shape;385;g3f57f06500b_0_62"/>
          <p:cNvSpPr txBox="1"/>
          <p:nvPr/>
        </p:nvSpPr>
        <p:spPr>
          <a:xfrm>
            <a:off x="54591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6" name="Google Shape;386;g3f57f06500b_0_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g3f57f06500b_0_62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8" name="Google Shape;388;g3f57f06500b_0_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g3f57f06500b_0_62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0" name="Google Shape;390;g3f57f06500b_0_62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1" name="Google Shape;391;g3f57f06500b_0_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g3f57f06500b_0_62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g3f57f06500b_0_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3f57f06500b_0_62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5" name="Google Shape;395;g3f57f06500b_0_62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6" name="Google Shape;396;g3f57f06500b_0_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7" name="Google Shape;397;g3f57f06500b_0_62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98" name="Google Shape;398;g3f57f06500b_0_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5223" y="1790163"/>
            <a:ext cx="5415474" cy="2227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g3f57f06500b_0_62"/>
          <p:cNvPicPr preferRelativeResize="0"/>
          <p:nvPr/>
        </p:nvPicPr>
        <p:blipFill rotWithShape="1">
          <a:blip r:embed="rId8">
            <a:alphaModFix/>
          </a:blip>
          <a:srcRect l="892"/>
          <a:stretch/>
        </p:blipFill>
        <p:spPr>
          <a:xfrm>
            <a:off x="175221" y="4017769"/>
            <a:ext cx="5415474" cy="2227604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g3f57f06500b_0_62"/>
          <p:cNvSpPr txBox="1"/>
          <p:nvPr/>
        </p:nvSpPr>
        <p:spPr>
          <a:xfrm>
            <a:off x="1125422" y="999763"/>
            <a:ext cx="34107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50"/>
              <a:buFont typeface="Arial"/>
              <a:buNone/>
            </a:pPr>
            <a:r>
              <a:rPr lang="en" sz="3000" b="1">
                <a:latin typeface="Times"/>
                <a:ea typeface="Times"/>
                <a:cs typeface="Times"/>
                <a:sym typeface="Times"/>
              </a:rPr>
              <a:t>Cross Correlation</a:t>
            </a:r>
            <a:endParaRPr sz="3000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401" name="Google Shape;401;g3f57f06500b_0_6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27700" y="1790175"/>
            <a:ext cx="3547404" cy="2121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g3f57f06500b_0_6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077200" y="4056275"/>
            <a:ext cx="3929674" cy="234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4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8" name="Google Shape;40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14"/>
          <p:cNvSpPr txBox="1"/>
          <p:nvPr/>
        </p:nvSpPr>
        <p:spPr>
          <a:xfrm>
            <a:off x="8601767" y="141067"/>
            <a:ext cx="2821200" cy="5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10" name="Google Shape;410;p14"/>
          <p:cNvSpPr txBox="1"/>
          <p:nvPr/>
        </p:nvSpPr>
        <p:spPr>
          <a:xfrm>
            <a:off x="8601767" y="133600"/>
            <a:ext cx="28212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1" name="Google Shape;41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2" name="Google Shape;412;p14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3" name="Google Shape;413;p14"/>
          <p:cNvSpPr txBox="1"/>
          <p:nvPr/>
        </p:nvSpPr>
        <p:spPr>
          <a:xfrm>
            <a:off x="3000" y="6422800"/>
            <a:ext cx="12192000" cy="4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1867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1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2/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 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 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2026 - July 30, 2026</a:t>
            </a:r>
            <a:endParaRPr sz="1400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414" name="Google Shape;41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27433" y="6512509"/>
            <a:ext cx="1347635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14"/>
          <p:cNvSpPr txBox="1"/>
          <p:nvPr/>
        </p:nvSpPr>
        <p:spPr>
          <a:xfrm>
            <a:off x="2413600" y="851752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" sz="3000" b="1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Conclusion</a:t>
            </a:r>
            <a:endParaRPr sz="3000" b="1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16" name="Google Shape;416;p14"/>
          <p:cNvSpPr txBox="1"/>
          <p:nvPr/>
        </p:nvSpPr>
        <p:spPr>
          <a:xfrm>
            <a:off x="59875" y="1320600"/>
            <a:ext cx="11901000" cy="39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>
                <a:latin typeface="Times"/>
                <a:ea typeface="Times"/>
                <a:cs typeface="Times"/>
                <a:sym typeface="Times"/>
              </a:rPr>
              <a:t>Conclusion</a:t>
            </a:r>
            <a:endParaRPr sz="2400" b="1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1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"/>
              <a:buChar char="●"/>
            </a:pPr>
            <a:r>
              <a:rPr lang="en" sz="2400">
                <a:highlight>
                  <a:schemeClr val="lt1"/>
                </a:highlight>
                <a:latin typeface="Times"/>
                <a:ea typeface="Times"/>
                <a:cs typeface="Times"/>
                <a:sym typeface="Times"/>
              </a:rPr>
              <a:t>We found significant differences around the downward peaks of velocity for the CSF </a:t>
            </a:r>
            <a:endParaRPr sz="2400">
              <a:highlight>
                <a:schemeClr val="lt1"/>
              </a:highlight>
              <a:latin typeface="Times"/>
              <a:ea typeface="Times"/>
              <a:cs typeface="Times"/>
              <a:sym typeface="Times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"/>
              <a:buChar char="●"/>
            </a:pPr>
            <a:r>
              <a:rPr lang="en" sz="2400">
                <a:highlight>
                  <a:schemeClr val="lt1"/>
                </a:highlight>
                <a:latin typeface="Times"/>
                <a:ea typeface="Times"/>
                <a:cs typeface="Times"/>
                <a:sym typeface="Times"/>
              </a:rPr>
              <a:t>We were able to collect and analyze data, adding to small number of existing velocity waveform analyses of Chiari Type I Malformation</a:t>
            </a:r>
            <a:endParaRPr sz="2400">
              <a:highlight>
                <a:schemeClr val="lt1"/>
              </a:highlight>
              <a:latin typeface="Times"/>
              <a:ea typeface="Times"/>
              <a:cs typeface="Times"/>
              <a:sym typeface="Time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Char char="●"/>
            </a:pPr>
            <a:r>
              <a:rPr lang="en" sz="24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Created a streamlined software for the lab to use in further research </a:t>
            </a:r>
            <a:endParaRPr sz="24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Char char="●"/>
            </a:pPr>
            <a:r>
              <a:rPr lang="en" sz="24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Our research helps identify a potential biomarker for identifying symptomatology in Chiari patients   </a:t>
            </a:r>
            <a:endParaRPr sz="24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highlight>
                <a:schemeClr val="lt1"/>
              </a:highlight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17" name="Google Shape;417;p14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8" name="Google Shape;41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14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0" name="Google Shape;420;p14"/>
          <p:cNvSpPr txBox="1"/>
          <p:nvPr/>
        </p:nvSpPr>
        <p:spPr>
          <a:xfrm>
            <a:off x="54591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1" name="Google Shape;42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14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3" name="Google Shape;42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14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5" name="Google Shape;425;p14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6" name="Google Shape;42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14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8" name="Google Shape;42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14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30" name="Google Shape;430;p14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1" name="Google Shape;43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2" name="Google Shape;432;p14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33" name="Google Shape;433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03827" y="3940751"/>
            <a:ext cx="2290201" cy="22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4"/>
          <p:cNvSpPr/>
          <p:nvPr/>
        </p:nvSpPr>
        <p:spPr>
          <a:xfrm>
            <a:off x="3217975" y="5190700"/>
            <a:ext cx="327300" cy="2355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5" name="Google Shape;435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67819" y="3940748"/>
            <a:ext cx="2927956" cy="22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f5c8232880_1_4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1" name="Google Shape;441;g3f5c8232880_1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g3f5c8232880_1_4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3" name="Google Shape;443;g3f5c8232880_1_4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44" name="Google Shape;444;g3f5c8232880_1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5" name="Google Shape;445;g3f5c8232880_1_4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6" name="Google Shape;446;g3f5c8232880_1_4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1867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1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3/16 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 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2026 - July 30, 2026</a:t>
            </a:r>
            <a:endParaRPr sz="1400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447" name="Google Shape;447;g3f5c8232880_1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27433" y="651250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g3f5c8232880_1_4"/>
          <p:cNvSpPr txBox="1"/>
          <p:nvPr/>
        </p:nvSpPr>
        <p:spPr>
          <a:xfrm>
            <a:off x="2413600" y="851752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" sz="3000" b="1">
                <a:latin typeface="Times"/>
                <a:ea typeface="Times"/>
                <a:cs typeface="Times"/>
                <a:sym typeface="Times"/>
              </a:rPr>
              <a:t>Next Steps</a:t>
            </a:r>
            <a:endParaRPr sz="3000" b="1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49" name="Google Shape;449;g3f5c8232880_1_4"/>
          <p:cNvSpPr txBox="1"/>
          <p:nvPr/>
        </p:nvSpPr>
        <p:spPr>
          <a:xfrm>
            <a:off x="273025" y="1524650"/>
            <a:ext cx="7517100" cy="26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2400" b="1">
              <a:latin typeface="Times"/>
              <a:ea typeface="Times"/>
              <a:cs typeface="Times"/>
              <a:sym typeface="Time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Char char="●"/>
            </a:pPr>
            <a:r>
              <a:rPr lang="en" sz="2400">
                <a:solidFill>
                  <a:schemeClr val="dk1"/>
                </a:solidFill>
                <a:highlight>
                  <a:schemeClr val="lt1"/>
                </a:highlight>
                <a:latin typeface="Times"/>
                <a:ea typeface="Times"/>
                <a:cs typeface="Times"/>
                <a:sym typeface="Times"/>
              </a:rPr>
              <a:t>Redo at different spinal landmarks </a:t>
            </a:r>
            <a:endParaRPr sz="2400">
              <a:solidFill>
                <a:schemeClr val="dk1"/>
              </a:solidFill>
              <a:highlight>
                <a:schemeClr val="lt1"/>
              </a:highlight>
              <a:latin typeface="Times"/>
              <a:ea typeface="Times"/>
              <a:cs typeface="Times"/>
              <a:sym typeface="Time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Char char="●"/>
            </a:pPr>
            <a:r>
              <a:rPr lang="en" sz="2400">
                <a:solidFill>
                  <a:schemeClr val="dk1"/>
                </a:solidFill>
                <a:highlight>
                  <a:schemeClr val="lt1"/>
                </a:highlight>
                <a:latin typeface="Times"/>
                <a:ea typeface="Times"/>
                <a:cs typeface="Times"/>
                <a:sym typeface="Times"/>
              </a:rPr>
              <a:t>Create new tools and algorithms to eliminate distorted data or noise distorted data</a:t>
            </a:r>
            <a:endParaRPr sz="2400">
              <a:solidFill>
                <a:schemeClr val="dk1"/>
              </a:solidFill>
              <a:highlight>
                <a:schemeClr val="lt1"/>
              </a:highlight>
              <a:latin typeface="Times"/>
              <a:ea typeface="Times"/>
              <a:cs typeface="Times"/>
              <a:sym typeface="Time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Char char="●"/>
            </a:pPr>
            <a:r>
              <a:rPr lang="en" sz="2400">
                <a:solidFill>
                  <a:schemeClr val="dk1"/>
                </a:solidFill>
                <a:highlight>
                  <a:schemeClr val="lt1"/>
                </a:highlight>
                <a:latin typeface="Times"/>
                <a:ea typeface="Times"/>
                <a:cs typeface="Times"/>
                <a:sym typeface="Times"/>
              </a:rPr>
              <a:t>Compare subpopulations such as males vs females or pre-surgery vs post-surgery </a:t>
            </a:r>
            <a:endParaRPr sz="2400">
              <a:solidFill>
                <a:schemeClr val="dk1"/>
              </a:solidFill>
              <a:highlight>
                <a:schemeClr val="lt1"/>
              </a:highlight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highlight>
                <a:schemeClr val="lt1"/>
              </a:highlight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50" name="Google Shape;450;g3f5c8232880_1_4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1" name="Google Shape;451;g3f5c8232880_1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g3f5c8232880_1_4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53" name="Google Shape;453;g3f5c8232880_1_4"/>
          <p:cNvSpPr txBox="1"/>
          <p:nvPr/>
        </p:nvSpPr>
        <p:spPr>
          <a:xfrm>
            <a:off x="54591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4" name="Google Shape;454;g3f5c8232880_1_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g3f5c8232880_1_4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6" name="Google Shape;456;g3f5c8232880_1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g3f5c8232880_1_4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58" name="Google Shape;458;g3f5c8232880_1_4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9" name="Google Shape;459;g3f5c8232880_1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g3f5c8232880_1_4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1" name="Google Shape;461;g3f5c8232880_1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g3f5c8232880_1_4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3" name="Google Shape;463;g3f5c8232880_1_4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64" name="Google Shape;464;g3f5c8232880_1_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5" name="Google Shape;465;g3f5c8232880_1_4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66" name="Google Shape;466;g3f5c8232880_1_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70375" y="1199177"/>
            <a:ext cx="3352597" cy="4593350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g3f5c8232880_1_4"/>
          <p:cNvSpPr txBox="1"/>
          <p:nvPr/>
        </p:nvSpPr>
        <p:spPr>
          <a:xfrm>
            <a:off x="8288825" y="5792525"/>
            <a:ext cx="2915700" cy="9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Cervical Spine | Musculoskeletal Key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5"/>
          <p:cNvSpPr/>
          <p:nvPr/>
        </p:nvSpPr>
        <p:spPr>
          <a:xfrm>
            <a:off x="3000" y="6000"/>
            <a:ext cx="12192000" cy="7504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3" name="Google Shape;47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15"/>
          <p:cNvSpPr txBox="1"/>
          <p:nvPr/>
        </p:nvSpPr>
        <p:spPr>
          <a:xfrm>
            <a:off x="8601767" y="141067"/>
            <a:ext cx="2821200" cy="5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5" name="Google Shape;475;p15"/>
          <p:cNvSpPr txBox="1"/>
          <p:nvPr/>
        </p:nvSpPr>
        <p:spPr>
          <a:xfrm>
            <a:off x="8601767" y="133600"/>
            <a:ext cx="28212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76" name="Google Shape;476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7" name="Google Shape;477;p15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8" name="Google Shape;478;p15"/>
          <p:cNvSpPr txBox="1"/>
          <p:nvPr/>
        </p:nvSpPr>
        <p:spPr>
          <a:xfrm>
            <a:off x="3000" y="6422800"/>
            <a:ext cx="12192000" cy="4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1867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14/16 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2026 - July 30, 2026</a:t>
            </a:r>
            <a:endParaRPr sz="1400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479" name="Google Shape;479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27433" y="6512509"/>
            <a:ext cx="1347635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15"/>
          <p:cNvSpPr txBox="1"/>
          <p:nvPr/>
        </p:nvSpPr>
        <p:spPr>
          <a:xfrm>
            <a:off x="26873800" y="2444233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" sz="3000" b="1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References:</a:t>
            </a:r>
            <a:endParaRPr sz="3000" b="1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81" name="Google Shape;481;p15"/>
          <p:cNvSpPr txBox="1"/>
          <p:nvPr/>
        </p:nvSpPr>
        <p:spPr>
          <a:xfrm>
            <a:off x="430800" y="1725135"/>
            <a:ext cx="113364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marR="0" lvl="0" indent="-609585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15"/>
          <p:cNvSpPr txBox="1"/>
          <p:nvPr/>
        </p:nvSpPr>
        <p:spPr>
          <a:xfrm>
            <a:off x="0" y="1669225"/>
            <a:ext cx="12192000" cy="47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Cervical Spine | Musculoskeletal Key. (n.d.). https://musculoskeletalkey.com/the-cervical-spine-7/</a:t>
            </a:r>
            <a:endParaRPr sz="1200">
              <a:solidFill>
                <a:srgbClr val="21212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21212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Clarke, E. C., Stoodley, M. A., &amp; Bilston, L. E. (2013). Changes in temporal flow characteristics of CSF in Chiari malformation Type I with and without syringomyelia: implications for theory of syrinx development. </a:t>
            </a:r>
            <a:r>
              <a:rPr lang="en" sz="1200" i="1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Journal of neurosurgery</a:t>
            </a:r>
            <a:r>
              <a:rPr lang="en" sz="12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" sz="1200" i="1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118</a:t>
            </a:r>
            <a:r>
              <a:rPr lang="en" sz="12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(5), 1135–1140. https://doi.org/10.3171/2013.2.JNS12759</a:t>
            </a: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​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​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Eppelheimer, M. S., Nwotchouang, B. S. T., Heidari Pahlavian, S., Barrow, J. W., Barrow, D. L., Amini, R., Allen, P. A., Loth, F., &amp; Oshinski, J. N. (2021). Cerebellar and Brainstem Displacement Measured with DENSE MRI in Chiari Malformation Following Posterior Fossa Decompression Surgery. </a:t>
            </a:r>
            <a:r>
              <a:rPr lang="en" sz="1200" i="1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Radiology</a:t>
            </a:r>
            <a:r>
              <a:rPr lang="en" sz="12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" sz="1200" i="1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301</a:t>
            </a:r>
            <a:r>
              <a:rPr lang="en" sz="12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(1), 187–194. https://doi.org/10.1148/radiol.2021203036</a:t>
            </a:r>
            <a:endParaRPr sz="1200">
              <a:solidFill>
                <a:srgbClr val="21212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3"/>
              <a:buFont typeface="Arial"/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Labuda, R., Nwotchouang, B. S. T., Ibrahimy, A., Allen, P. A., Oshinski, J. N., Klinge, P., &amp; Loth, F. (2022). A new hypothesis for the pathophysiology of symptomatic adult Chiari malformation Type I. Medical hypotheses, 158, 110740. https://doi.org/10.1016/j.mehy.2021.110740 ​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​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Reynolds, M. (2024). Researchers define new subtypes of common brain disorder | WashU Medicine. In WashU Medicine. https://medicine.washu.edu/news/researchers-define-new-subtypes-of-common-brain-disorder/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21212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Nwotchouang, B. S. T., Eppelheimer, M. S., Bishop, P., Biswas, D., Andronowski, J. M., Bapuraj, J. R., Frim, D., Labuda, R., Amini, R., &amp; Loth, F. (2019). Three-Dimensional CT Morphometric Image Analysis of the Clivus and Sphenoid Sinus in Chiari Malformation Type I. </a:t>
            </a:r>
            <a:r>
              <a:rPr lang="en" sz="1200" i="1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Annals of biomedical engineering</a:t>
            </a:r>
            <a:r>
              <a:rPr lang="en" sz="12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" sz="1200" i="1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47</a:t>
            </a:r>
            <a:r>
              <a:rPr lang="en" sz="12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(11), 2284–2295. https://doi.org/10.1007/s10439-019-02301-5​</a:t>
            </a:r>
            <a:endParaRPr sz="1200">
              <a:solidFill>
                <a:srgbClr val="21212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21212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Xu, Z., Lim, T. C. C., Au, W. L., &amp; Tan, L. C. S. (2017). Progressive Supranuclear Gaze Palsy with Predominant Cerebellar Ataxia: A Case Series with Videos. Journal of movement disorders, 10(2), 87–91. https://doi.org/10.14802/jmd.16059</a:t>
            </a:r>
            <a:endParaRPr sz="1200">
              <a:solidFill>
                <a:srgbClr val="21212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Yildiz, S., Thyagaraj, S., Jin, N., Zhong, X., Heidari Pahlavian, S., Martin, B. A., Loth, F., Oshinski, J., &amp; Sabra, K. G. (2017). Quantifying the influence of respiration and cardiac pulsations on cerebrospinal fluid dynamics using real-time phase-contrast MRI. Journal of magnetic resonance imaging : JMRI, 46(2), 431–439. https://doi.org/10.1002/jmri.25591​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3"/>
              <a:buFont typeface="Arial"/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3"/>
              <a:buFont typeface="Arial"/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3" name="Google Shape;483;p15"/>
          <p:cNvSpPr txBox="1"/>
          <p:nvPr/>
        </p:nvSpPr>
        <p:spPr>
          <a:xfrm>
            <a:off x="2413600" y="965483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" sz="3000" b="1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References</a:t>
            </a:r>
            <a:endParaRPr sz="3000" b="1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84" name="Google Shape;484;p15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5" name="Google Shape;48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15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87" name="Google Shape;487;p15"/>
          <p:cNvSpPr txBox="1"/>
          <p:nvPr/>
        </p:nvSpPr>
        <p:spPr>
          <a:xfrm>
            <a:off x="54591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88" name="Google Shape;48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15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0" name="Google Shape;49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15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92" name="Google Shape;492;p15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93" name="Google Shape;493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15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5" name="Google Shape;49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15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97" name="Google Shape;497;p15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98" name="Google Shape;49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99" name="Google Shape;499;p15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6"/>
          <p:cNvSpPr/>
          <p:nvPr/>
        </p:nvSpPr>
        <p:spPr>
          <a:xfrm>
            <a:off x="3000" y="6000"/>
            <a:ext cx="12192000" cy="7504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5" name="Google Shape;50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775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16"/>
          <p:cNvSpPr txBox="1"/>
          <p:nvPr/>
        </p:nvSpPr>
        <p:spPr>
          <a:xfrm>
            <a:off x="8601767" y="141067"/>
            <a:ext cx="2821200" cy="5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07" name="Google Shape;507;p16"/>
          <p:cNvSpPr txBox="1"/>
          <p:nvPr/>
        </p:nvSpPr>
        <p:spPr>
          <a:xfrm>
            <a:off x="8601767" y="133600"/>
            <a:ext cx="28212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08" name="Google Shape;508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9" name="Google Shape;509;p16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0" name="Google Shape;510;p16"/>
          <p:cNvSpPr txBox="1"/>
          <p:nvPr/>
        </p:nvSpPr>
        <p:spPr>
          <a:xfrm>
            <a:off x="3000" y="6422800"/>
            <a:ext cx="12192000" cy="4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900" b="1"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1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5/16 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511" name="Google Shape;511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27433" y="6512509"/>
            <a:ext cx="1347635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16"/>
          <p:cNvSpPr txBox="1"/>
          <p:nvPr/>
        </p:nvSpPr>
        <p:spPr>
          <a:xfrm>
            <a:off x="2337450" y="872508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" sz="3000" b="1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Acknowledgements</a:t>
            </a:r>
            <a:endParaRPr sz="3000" b="1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513" name="Google Shape;513;p16"/>
          <p:cNvSpPr txBox="1">
            <a:spLocks noGrp="1"/>
          </p:cNvSpPr>
          <p:nvPr>
            <p:ph type="body" idx="4294967295"/>
          </p:nvPr>
        </p:nvSpPr>
        <p:spPr>
          <a:xfrm>
            <a:off x="3000" y="1542925"/>
            <a:ext cx="6137100" cy="30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r>
              <a:rPr lang="en" sz="2100" b="1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Chiari Neurobiomechanics Research Laboratory ​</a:t>
            </a:r>
            <a:endParaRPr sz="2100" b="1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r>
              <a:rPr lang="en" sz="21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Hannah Higgins, PhD Student, Bioengineering​</a:t>
            </a:r>
            <a:endParaRPr sz="2100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r>
              <a:rPr lang="en" sz="21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Francis Loth, PhD, Prof. of Bioengineering, Prof. of Mechanical and Industrial Engineering​</a:t>
            </a:r>
            <a:endParaRPr sz="2100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endParaRPr sz="2100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514" name="Google Shape;514;p16"/>
          <p:cNvSpPr txBox="1">
            <a:spLocks noGrp="1"/>
          </p:cNvSpPr>
          <p:nvPr>
            <p:ph type="body" idx="4294967295"/>
          </p:nvPr>
        </p:nvSpPr>
        <p:spPr>
          <a:xfrm>
            <a:off x="6140125" y="1542900"/>
            <a:ext cx="5434500" cy="30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2100" b="1">
                <a:latin typeface="Times"/>
                <a:ea typeface="Times"/>
                <a:cs typeface="Times"/>
                <a:sym typeface="Times"/>
              </a:rPr>
              <a:t>Center for STEM Education​​</a:t>
            </a:r>
            <a:endParaRPr sz="2100" b="1"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2100">
                <a:latin typeface="Times"/>
                <a:ea typeface="Times"/>
                <a:cs typeface="Times"/>
                <a:sym typeface="Times"/>
              </a:rPr>
              <a:t>Claire Duggan, Executive Director​</a:t>
            </a:r>
            <a:endParaRPr sz="2100"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2100">
                <a:latin typeface="Times"/>
                <a:ea typeface="Times"/>
                <a:cs typeface="Times"/>
                <a:sym typeface="Times"/>
              </a:rPr>
              <a:t>Jennifer Love, Associate Director​</a:t>
            </a:r>
            <a:endParaRPr sz="2100"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2100">
                <a:latin typeface="Times"/>
                <a:ea typeface="Times"/>
                <a:cs typeface="Times"/>
                <a:sym typeface="Times"/>
              </a:rPr>
              <a:t>Ahmed Othman &amp; Kenneth Santizo Carbajal &amp; Frances Corcell, YSP Coordinators​​</a:t>
            </a:r>
            <a:endParaRPr sz="2100"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2100">
                <a:latin typeface="Times"/>
                <a:ea typeface="Times"/>
                <a:cs typeface="Times"/>
                <a:sym typeface="Times"/>
              </a:rPr>
              <a:t>Nicolas Fuchs, Program Manager​</a:t>
            </a:r>
            <a:endParaRPr sz="2100"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2100">
                <a:latin typeface="Times"/>
                <a:ea typeface="Times"/>
                <a:cs typeface="Times"/>
                <a:sym typeface="Times"/>
              </a:rPr>
              <a:t>Mary Howley, Administrative Officer​</a:t>
            </a:r>
            <a:endParaRPr sz="2100" b="1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515" name="Google Shape;515;p16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6" name="Google Shape;51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16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18" name="Google Shape;518;p16"/>
          <p:cNvSpPr txBox="1"/>
          <p:nvPr/>
        </p:nvSpPr>
        <p:spPr>
          <a:xfrm>
            <a:off x="54591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19" name="Google Shape;519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43209" y="5518788"/>
            <a:ext cx="1413329" cy="663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1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6684" y="5512012"/>
            <a:ext cx="1818821" cy="677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701107" y="5512017"/>
            <a:ext cx="2586455" cy="67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05266" y="5557680"/>
            <a:ext cx="586050" cy="58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774241" y="5557692"/>
            <a:ext cx="1009703" cy="58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16" descr="bjcsf_secondary-01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277327" y="5423355"/>
            <a:ext cx="1206076" cy="85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16" descr="logo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01648" y="5618642"/>
            <a:ext cx="2057975" cy="464125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16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8" name="Google Shape;52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16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30" name="Google Shape;530;p16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31" name="Google Shape;531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16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3" name="Google Shape;53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16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35" name="Google Shape;535;p16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36" name="Google Shape;536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7" name="Google Shape;537;p16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2" name="Google Shape;542;g3f3cc51643b_0_49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43" name="Google Shape;543;g3f3cc51643b_0_49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1867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16/16 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2026 - July 30, 2026</a:t>
            </a:r>
            <a:endParaRPr sz="1400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544" name="Google Shape;544;g3f3cc51643b_0_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7433" y="651250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g3f3cc51643b_0_49"/>
          <p:cNvSpPr txBox="1"/>
          <p:nvPr/>
        </p:nvSpPr>
        <p:spPr>
          <a:xfrm>
            <a:off x="26873800" y="2444233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" sz="3000" b="1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References:</a:t>
            </a:r>
            <a:endParaRPr sz="3000" b="1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546" name="Google Shape;546;g3f3cc51643b_0_49"/>
          <p:cNvSpPr txBox="1"/>
          <p:nvPr/>
        </p:nvSpPr>
        <p:spPr>
          <a:xfrm>
            <a:off x="430800" y="1725135"/>
            <a:ext cx="11336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marR="0" lvl="0" indent="-609585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47" name="Google Shape;547;g3f3cc51643b_0_49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48" name="Google Shape;548;g3f3cc51643b_0_49" title="Slide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1300" y="0"/>
            <a:ext cx="8633882" cy="6475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g3f3cc51643b_0_49"/>
          <p:cNvSpPr txBox="1"/>
          <p:nvPr/>
        </p:nvSpPr>
        <p:spPr>
          <a:xfrm>
            <a:off x="3000" y="177796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" sz="3000" b="1">
                <a:latin typeface="Times"/>
                <a:ea typeface="Times"/>
                <a:cs typeface="Times"/>
                <a:sym typeface="Times"/>
              </a:rPr>
              <a:t>  Poster</a:t>
            </a:r>
            <a:endParaRPr sz="3000" b="1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550" name="Google Shape;550;g3f3cc51643b_0_49"/>
          <p:cNvSpPr/>
          <p:nvPr/>
        </p:nvSpPr>
        <p:spPr>
          <a:xfrm>
            <a:off x="8277350" y="6238200"/>
            <a:ext cx="2240400" cy="18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5" name="Google Shape;115;p2"/>
          <p:cNvSpPr txBox="1"/>
          <p:nvPr/>
        </p:nvSpPr>
        <p:spPr>
          <a:xfrm>
            <a:off x="54591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16" name="Google Shape;116;p2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7" name="Google Shape;11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27433" y="651250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"/>
          <p:cNvSpPr txBox="1"/>
          <p:nvPr/>
        </p:nvSpPr>
        <p:spPr>
          <a:xfrm>
            <a:off x="3031" y="756300"/>
            <a:ext cx="121920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" sz="3000" b="1">
                <a:latin typeface="Times"/>
                <a:ea typeface="Times"/>
                <a:cs typeface="Times"/>
                <a:sym typeface="Times"/>
              </a:rPr>
              <a:t>The Problem</a:t>
            </a:r>
            <a:endParaRPr sz="3000" b="1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19" name="Google Shape;119;p2"/>
          <p:cNvSpPr txBox="1"/>
          <p:nvPr/>
        </p:nvSpPr>
        <p:spPr>
          <a:xfrm>
            <a:off x="3000" y="1429200"/>
            <a:ext cx="7985400" cy="46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marR="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Lato"/>
              <a:buChar char="●"/>
            </a:pPr>
            <a:r>
              <a:rPr lang="en" sz="2500" b="1">
                <a:latin typeface="Times"/>
                <a:ea typeface="Times"/>
                <a:cs typeface="Times"/>
                <a:sym typeface="Times"/>
              </a:rPr>
              <a:t>Chiari Type 1 Malformation</a:t>
            </a:r>
            <a:r>
              <a:rPr lang="en" sz="2500">
                <a:latin typeface="Times"/>
                <a:ea typeface="Times"/>
                <a:cs typeface="Times"/>
                <a:sym typeface="Times"/>
              </a:rPr>
              <a:t>: cerebrospinal fluid (CSF) disorder</a:t>
            </a:r>
            <a:endParaRPr sz="2500">
              <a:latin typeface="Times"/>
              <a:ea typeface="Times"/>
              <a:cs typeface="Times"/>
              <a:sym typeface="Times"/>
            </a:endParaRPr>
          </a:p>
          <a:p>
            <a:pPr marL="914400" lvl="1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"/>
              <a:buChar char="→"/>
            </a:pPr>
            <a:r>
              <a:rPr lang="en" sz="25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Affects 1 in 1200</a:t>
            </a:r>
            <a:endParaRPr sz="25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914400" lvl="1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"/>
              <a:buChar char="→"/>
            </a:pPr>
            <a:r>
              <a:rPr lang="en" sz="2500">
                <a:latin typeface="Times"/>
                <a:ea typeface="Times"/>
                <a:cs typeface="Times"/>
                <a:sym typeface="Times"/>
              </a:rPr>
              <a:t>Cerebellar tonsils descend ≥ 5 mm</a:t>
            </a:r>
            <a:endParaRPr sz="2500">
              <a:latin typeface="Times"/>
              <a:ea typeface="Times"/>
              <a:cs typeface="Times"/>
              <a:sym typeface="Times"/>
            </a:endParaRPr>
          </a:p>
          <a:p>
            <a:pPr marL="914400" marR="0" lvl="1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Font typeface="Times"/>
              <a:buChar char="→"/>
            </a:pPr>
            <a:r>
              <a:rPr lang="en" sz="2500">
                <a:latin typeface="Times"/>
                <a:ea typeface="Times"/>
                <a:cs typeface="Times"/>
                <a:sym typeface="Times"/>
              </a:rPr>
              <a:t>Restricts CSF flow</a:t>
            </a:r>
            <a:endParaRPr sz="2500">
              <a:latin typeface="Times"/>
              <a:ea typeface="Times"/>
              <a:cs typeface="Times"/>
              <a:sym typeface="Times"/>
            </a:endParaRPr>
          </a:p>
          <a:p>
            <a:pPr marL="457200" marR="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Font typeface="Times"/>
              <a:buChar char="●"/>
            </a:pPr>
            <a:r>
              <a:rPr lang="en" sz="2500" b="1">
                <a:latin typeface="Times"/>
                <a:ea typeface="Times"/>
                <a:cs typeface="Times"/>
                <a:sym typeface="Times"/>
              </a:rPr>
              <a:t>Symptoms</a:t>
            </a:r>
            <a:endParaRPr sz="2500" b="1">
              <a:latin typeface="Times"/>
              <a:ea typeface="Times"/>
              <a:cs typeface="Times"/>
              <a:sym typeface="Times"/>
            </a:endParaRPr>
          </a:p>
          <a:p>
            <a:pPr marL="914400" lvl="1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Font typeface="Times"/>
              <a:buChar char="→"/>
            </a:pPr>
            <a:r>
              <a:rPr lang="en" sz="2500">
                <a:latin typeface="Times"/>
                <a:ea typeface="Times"/>
                <a:cs typeface="Times"/>
                <a:sym typeface="Times"/>
              </a:rPr>
              <a:t>Valsalva-induced occipital headaches</a:t>
            </a:r>
            <a:endParaRPr sz="2500">
              <a:latin typeface="Times"/>
              <a:ea typeface="Times"/>
              <a:cs typeface="Times"/>
              <a:sym typeface="Times"/>
            </a:endParaRPr>
          </a:p>
          <a:p>
            <a:pPr marL="914400" lvl="1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Font typeface="Times"/>
              <a:buChar char="→"/>
            </a:pPr>
            <a:r>
              <a:rPr lang="en" sz="2500">
                <a:latin typeface="Times"/>
                <a:ea typeface="Times"/>
                <a:cs typeface="Times"/>
                <a:sym typeface="Times"/>
              </a:rPr>
              <a:t>Balance issues</a:t>
            </a:r>
            <a:endParaRPr sz="2500">
              <a:latin typeface="Times"/>
              <a:ea typeface="Times"/>
              <a:cs typeface="Times"/>
              <a:sym typeface="Times"/>
            </a:endParaRPr>
          </a:p>
          <a:p>
            <a:pPr marL="914400" lvl="1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Font typeface="Times"/>
              <a:buChar char="→"/>
            </a:pPr>
            <a:r>
              <a:rPr lang="en" sz="2500">
                <a:latin typeface="Times"/>
                <a:ea typeface="Times"/>
                <a:cs typeface="Times"/>
                <a:sym typeface="Times"/>
              </a:rPr>
              <a:t>Brainstem/cranial nerve issues </a:t>
            </a:r>
            <a:endParaRPr sz="25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20" name="Google Shape;120;p2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900" b="1"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/1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- 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121" name="Google Shape;121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5" name="Google Shape;125;p2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6" name="Google Shape;12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0" name="Google Shape;130;p2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1" name="Google Shape;131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" name="Google Shape;132;p2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33" name="Google Shape;133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26550" y="3689038"/>
            <a:ext cx="2536589" cy="248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"/>
          <p:cNvSpPr txBox="1"/>
          <p:nvPr/>
        </p:nvSpPr>
        <p:spPr>
          <a:xfrm>
            <a:off x="8626550" y="6126675"/>
            <a:ext cx="2536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Xu et al. (2017)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5" name="Google Shape;135;p2"/>
          <p:cNvPicPr preferRelativeResize="0"/>
          <p:nvPr/>
        </p:nvPicPr>
        <p:blipFill rotWithShape="1">
          <a:blip r:embed="rId8">
            <a:alphaModFix/>
          </a:blip>
          <a:srcRect l="14613" r="11170"/>
          <a:stretch/>
        </p:blipFill>
        <p:spPr>
          <a:xfrm>
            <a:off x="8626549" y="1063175"/>
            <a:ext cx="2536601" cy="2280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"/>
          <p:cNvSpPr/>
          <p:nvPr/>
        </p:nvSpPr>
        <p:spPr>
          <a:xfrm>
            <a:off x="10125800" y="2471125"/>
            <a:ext cx="439800" cy="43530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"/>
          <p:cNvSpPr txBox="1"/>
          <p:nvPr/>
        </p:nvSpPr>
        <p:spPr>
          <a:xfrm>
            <a:off x="8626550" y="3311775"/>
            <a:ext cx="2466600" cy="2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WashU Pediatric Neurosurgery</a:t>
            </a:r>
            <a:endParaRPr sz="1200">
              <a:solidFill>
                <a:srgbClr val="21212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2" name="Google Shape;142;g3633f61b1b3_0_6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3" name="Google Shape;143;g3633f61b1b3_0_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7433" y="651250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g3633f61b1b3_0_6"/>
          <p:cNvSpPr txBox="1"/>
          <p:nvPr/>
        </p:nvSpPr>
        <p:spPr>
          <a:xfrm>
            <a:off x="4298238" y="756308"/>
            <a:ext cx="36015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" sz="3000" b="1">
                <a:latin typeface="Times"/>
                <a:ea typeface="Times"/>
                <a:cs typeface="Times"/>
                <a:sym typeface="Times"/>
              </a:rPr>
              <a:t>Research Goals</a:t>
            </a:r>
            <a:endParaRPr sz="3000" b="1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45" name="Google Shape;145;g3633f61b1b3_0_6"/>
          <p:cNvSpPr txBox="1"/>
          <p:nvPr/>
        </p:nvSpPr>
        <p:spPr>
          <a:xfrm>
            <a:off x="3000" y="1429200"/>
            <a:ext cx="12192000" cy="49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marR="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Lato"/>
              <a:buChar char="●"/>
            </a:pPr>
            <a:r>
              <a:rPr lang="en" sz="25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Current research hasn’t deeply explored differences in CSF velocity and acceleration timing changes in Chiari patients </a:t>
            </a:r>
            <a:endParaRPr sz="25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914400" marR="0" lvl="1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Lato"/>
              <a:buChar char="→"/>
            </a:pPr>
            <a:r>
              <a:rPr lang="en" sz="25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 lack of metrics for surgical outcomes and non-invasive treatment methods</a:t>
            </a:r>
            <a:endParaRPr sz="25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"/>
              <a:buChar char="●"/>
            </a:pPr>
            <a:r>
              <a:rPr lang="en" sz="2500" b="1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Our Goal</a:t>
            </a:r>
            <a:r>
              <a:rPr lang="en" sz="25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:</a:t>
            </a:r>
            <a:endParaRPr sz="25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914400" lvl="1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"/>
              <a:buChar char="→"/>
            </a:pPr>
            <a:r>
              <a:rPr lang="en" sz="25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Identifying differences in tissue and CSF motion between Chiari patients and healthy controls</a:t>
            </a:r>
            <a:endParaRPr sz="25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914400" lvl="1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"/>
              <a:buChar char="→"/>
            </a:pPr>
            <a:r>
              <a:rPr lang="en" sz="25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Use MATLAB to graph and analyze MRI data of patients to display differences in velocity and acceleration of the two groups</a:t>
            </a:r>
            <a:endParaRPr sz="22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5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g3633f61b1b3_0_6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900" b="1"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3/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 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47" name="Google Shape;147;g3633f61b1b3_0_6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g3633f61b1b3_0_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g3633f61b1b3_0_6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0" name="Google Shape;150;g3633f61b1b3_0_6"/>
          <p:cNvSpPr txBox="1"/>
          <p:nvPr/>
        </p:nvSpPr>
        <p:spPr>
          <a:xfrm>
            <a:off x="54591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1" name="Google Shape;151;g3633f61b1b3_0_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3633f61b1b3_0_6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g3633f61b1b3_0_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g3633f61b1b3_0_6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5" name="Google Shape;155;g3633f61b1b3_0_6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6" name="Google Shape;156;g3633f61b1b3_0_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3633f61b1b3_0_6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" name="Google Shape;158;g3633f61b1b3_0_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3633f61b1b3_0_6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0" name="Google Shape;160;g3633f61b1b3_0_6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1" name="Google Shape;161;g3633f61b1b3_0_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2" name="Google Shape;162;g3633f61b1b3_0_6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g3f524da6fac_0_1"/>
          <p:cNvPicPr preferRelativeResize="0"/>
          <p:nvPr/>
        </p:nvPicPr>
        <p:blipFill rotWithShape="1">
          <a:blip r:embed="rId3">
            <a:alphaModFix/>
          </a:blip>
          <a:srcRect l="630" t="6209" r="-630"/>
          <a:stretch/>
        </p:blipFill>
        <p:spPr>
          <a:xfrm>
            <a:off x="3235975" y="1297700"/>
            <a:ext cx="5723048" cy="3433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3f524da6fac_0_1"/>
          <p:cNvPicPr preferRelativeResize="0"/>
          <p:nvPr/>
        </p:nvPicPr>
        <p:blipFill rotWithShape="1">
          <a:blip r:embed="rId4">
            <a:alphaModFix/>
          </a:blip>
          <a:srcRect r="11403"/>
          <a:stretch/>
        </p:blipFill>
        <p:spPr>
          <a:xfrm>
            <a:off x="3390125" y="4630151"/>
            <a:ext cx="1556184" cy="1583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3f524da6fac_0_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18800" y="4630151"/>
            <a:ext cx="1583100" cy="158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g3f524da6fac_0_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40482" y="4630151"/>
            <a:ext cx="1484143" cy="1583094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3f524da6fac_0_1"/>
          <p:cNvSpPr txBox="1"/>
          <p:nvPr/>
        </p:nvSpPr>
        <p:spPr>
          <a:xfrm>
            <a:off x="3245405" y="1263875"/>
            <a:ext cx="5227500" cy="28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82850" tIns="82850" rIns="82850" bIns="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78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            Axial			                  Coronal 		                    Sagittal</a:t>
            </a:r>
            <a:endParaRPr sz="1178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72" name="Google Shape;172;g3f524da6fac_0_1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900" b="1"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4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/1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- 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73" name="Google Shape;173;g3f524da6fac_0_1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oogle Shape;174;g3f524da6fac_0_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g3f524da6fac_0_1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6" name="Google Shape;176;g3f524da6fac_0_1"/>
          <p:cNvSpPr txBox="1"/>
          <p:nvPr/>
        </p:nvSpPr>
        <p:spPr>
          <a:xfrm>
            <a:off x="54591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7" name="Google Shape;177;g3f524da6fac_0_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g3f524da6fac_0_1"/>
          <p:cNvSpPr txBox="1">
            <a:spLocks noGrp="1"/>
          </p:cNvSpPr>
          <p:nvPr>
            <p:ph type="body" idx="4"/>
          </p:nvPr>
        </p:nvSpPr>
        <p:spPr>
          <a:xfrm>
            <a:off x="4105500" y="756300"/>
            <a:ext cx="39870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50"/>
              <a:buNone/>
            </a:pPr>
            <a:r>
              <a:rPr lang="en" sz="3000" b="1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Types of Body Planes</a:t>
            </a:r>
            <a:endParaRPr sz="3000" b="1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79" name="Google Shape;179;g3f524da6fac_0_1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g3f524da6fac_0_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3f524da6fac_0_1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2" name="Google Shape;182;g3f524da6fac_0_1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3" name="Google Shape;183;g3f524da6fac_0_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3f524da6fac_0_1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g3f524da6fac_0_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g3f524da6fac_0_1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7" name="Google Shape;187;g3f524da6fac_0_1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8" name="Google Shape;188;g3f524da6fac_0_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9" name="Google Shape;189;g3f524da6fac_0_1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0" name="Google Shape;190;g3f524da6fac_0_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727433" y="6512509"/>
            <a:ext cx="1347636" cy="3419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1" name="Google Shape;191;g3f524da6fac_0_1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2" name="Google Shape;192;g3f524da6fac_0_1"/>
          <p:cNvSpPr txBox="1"/>
          <p:nvPr/>
        </p:nvSpPr>
        <p:spPr>
          <a:xfrm>
            <a:off x="7218800" y="6143200"/>
            <a:ext cx="1583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"/>
                <a:ea typeface="Times"/>
                <a:cs typeface="Times"/>
                <a:sym typeface="Times"/>
              </a:rPr>
              <a:t>Hattingh (2026)</a:t>
            </a:r>
            <a:endParaRPr sz="12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93" name="Google Shape;193;g3f524da6fac_0_1"/>
          <p:cNvSpPr txBox="1"/>
          <p:nvPr/>
        </p:nvSpPr>
        <p:spPr>
          <a:xfrm>
            <a:off x="5092500" y="415572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"/>
                <a:ea typeface="Times"/>
                <a:cs typeface="Times"/>
                <a:sym typeface="Times"/>
              </a:rPr>
              <a:t>Physique Development, n.d.</a:t>
            </a:r>
            <a:endParaRPr sz="12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94" name="Google Shape;194;g3f524da6fac_0_1"/>
          <p:cNvSpPr txBox="1"/>
          <p:nvPr/>
        </p:nvSpPr>
        <p:spPr>
          <a:xfrm>
            <a:off x="2668200" y="614320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"/>
                <a:ea typeface="Times"/>
                <a:cs typeface="Times"/>
                <a:sym typeface="Times"/>
              </a:rPr>
              <a:t>(Greater Waterbury Imaging Center, n.d.)</a:t>
            </a:r>
            <a:endParaRPr sz="120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95" name="Google Shape;195;g3f524da6fac_0_1"/>
          <p:cNvSpPr txBox="1"/>
          <p:nvPr/>
        </p:nvSpPr>
        <p:spPr>
          <a:xfrm>
            <a:off x="5001494" y="6143200"/>
            <a:ext cx="2317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81000" marR="38100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(Boulder MRI, n.d.)</a:t>
            </a:r>
            <a:endParaRPr sz="12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f524da6fac_0_129"/>
          <p:cNvSpPr txBox="1">
            <a:spLocks noGrp="1"/>
          </p:cNvSpPr>
          <p:nvPr>
            <p:ph type="body" idx="4"/>
          </p:nvPr>
        </p:nvSpPr>
        <p:spPr>
          <a:xfrm>
            <a:off x="728195" y="940974"/>
            <a:ext cx="53892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50"/>
              <a:buFont typeface="Arial"/>
              <a:buNone/>
            </a:pPr>
            <a:r>
              <a:rPr lang="en" sz="3000" b="1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Phase Contrast - MRIs</a:t>
            </a:r>
            <a:endParaRPr sz="3000" b="1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01" name="Google Shape;201;g3f524da6fac_0_129"/>
          <p:cNvSpPr txBox="1"/>
          <p:nvPr/>
        </p:nvSpPr>
        <p:spPr>
          <a:xfrm>
            <a:off x="0" y="0"/>
            <a:ext cx="3999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202" name="Google Shape;202;g3f524da6fac_0_129"/>
          <p:cNvSpPr txBox="1"/>
          <p:nvPr/>
        </p:nvSpPr>
        <p:spPr>
          <a:xfrm>
            <a:off x="0" y="0"/>
            <a:ext cx="3999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203" name="Google Shape;203;g3f524da6fac_0_129"/>
          <p:cNvSpPr txBox="1"/>
          <p:nvPr/>
        </p:nvSpPr>
        <p:spPr>
          <a:xfrm>
            <a:off x="0" y="0"/>
            <a:ext cx="3999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204" name="Google Shape;204;g3f524da6fac_0_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1488" y="2084525"/>
            <a:ext cx="3641975" cy="282265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3f524da6fac_0_129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6" name="Google Shape;206;g3f524da6fac_0_1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g3f524da6fac_0_129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8" name="Google Shape;208;g3f524da6fac_0_129"/>
          <p:cNvSpPr txBox="1"/>
          <p:nvPr/>
        </p:nvSpPr>
        <p:spPr>
          <a:xfrm>
            <a:off x="54591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9" name="Google Shape;209;g3f524da6fac_0_1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g3f524da6fac_0_129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900" b="1"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5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/1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- 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- July 30, 202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11" name="Google Shape;211;g3f524da6fac_0_129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g3f524da6fac_0_1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3f524da6fac_0_129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4" name="Google Shape;214;g3f524da6fac_0_129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5" name="Google Shape;215;g3f524da6fac_0_1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g3f524da6fac_0_129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g3f524da6fac_0_1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3f524da6fac_0_129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9" name="Google Shape;219;g3f524da6fac_0_129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0" name="Google Shape;220;g3f524da6fac_0_1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3f524da6fac_0_129" title="pcMR_raw-zoom.gif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00323" y="1742461"/>
            <a:ext cx="4526900" cy="36554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2" name="Google Shape;222;g3f524da6fac_0_129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3" name="Google Shape;223;g3f524da6fac_0_129"/>
          <p:cNvSpPr txBox="1"/>
          <p:nvPr/>
        </p:nvSpPr>
        <p:spPr>
          <a:xfrm>
            <a:off x="1462025" y="5397925"/>
            <a:ext cx="44652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Previous Loth Lecture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4" name="Google Shape;224;g3f524da6fac_0_129"/>
          <p:cNvSpPr txBox="1"/>
          <p:nvPr/>
        </p:nvSpPr>
        <p:spPr>
          <a:xfrm>
            <a:off x="7321500" y="4907175"/>
            <a:ext cx="36420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Previous Loth Lecture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9" name="Google Shape;229;p3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0" name="Google Shape;230;p3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1867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6/16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- 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2026 - July 30, 2026</a:t>
            </a:r>
            <a:endParaRPr sz="933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31" name="Google Shape;23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7433" y="6512509"/>
            <a:ext cx="1347635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"/>
          <p:cNvSpPr txBox="1"/>
          <p:nvPr/>
        </p:nvSpPr>
        <p:spPr>
          <a:xfrm>
            <a:off x="510600" y="5831050"/>
            <a:ext cx="271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" name="Google Shape;233;p3"/>
          <p:cNvSpPr txBox="1"/>
          <p:nvPr/>
        </p:nvSpPr>
        <p:spPr>
          <a:xfrm>
            <a:off x="2963675" y="3026025"/>
            <a:ext cx="20808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3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7" name="Google Shape;237;p3"/>
          <p:cNvSpPr txBox="1"/>
          <p:nvPr/>
        </p:nvSpPr>
        <p:spPr>
          <a:xfrm>
            <a:off x="54591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8" name="Google Shape;238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2" name="Google Shape;242;p3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3" name="Google Shape;243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7" name="Google Shape;247;p3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8" name="Google Shape;248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"/>
          <p:cNvSpPr txBox="1"/>
          <p:nvPr/>
        </p:nvSpPr>
        <p:spPr>
          <a:xfrm>
            <a:off x="510594" y="1033453"/>
            <a:ext cx="4512900" cy="13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50"/>
              <a:buFont typeface="Arial"/>
              <a:buNone/>
            </a:pPr>
            <a:r>
              <a:rPr lang="en" sz="3000" b="1">
                <a:latin typeface="Times"/>
                <a:ea typeface="Times"/>
                <a:cs typeface="Times"/>
                <a:sym typeface="Times"/>
              </a:rPr>
              <a:t>Data Collection Process</a:t>
            </a:r>
            <a:endParaRPr sz="3000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50" name="Google Shape;250;p3" title="Untitled design.gif"/>
          <p:cNvPicPr preferRelativeResize="0"/>
          <p:nvPr/>
        </p:nvPicPr>
        <p:blipFill rotWithShape="1">
          <a:blip r:embed="rId7">
            <a:alphaModFix/>
          </a:blip>
          <a:srcRect l="46696" t="46698" r="41745" b="39266"/>
          <a:stretch/>
        </p:blipFill>
        <p:spPr>
          <a:xfrm>
            <a:off x="796887" y="2187175"/>
            <a:ext cx="3940335" cy="287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" title="Gemini_Generated_Image_2rbuyy2rbuyy2rbu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59562" y="784865"/>
            <a:ext cx="6029687" cy="5653549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"/>
          <p:cNvSpPr/>
          <p:nvPr/>
        </p:nvSpPr>
        <p:spPr>
          <a:xfrm>
            <a:off x="2616475" y="4277800"/>
            <a:ext cx="83100" cy="813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3" name="Google Shape;253;p3"/>
          <p:cNvCxnSpPr/>
          <p:nvPr/>
        </p:nvCxnSpPr>
        <p:spPr>
          <a:xfrm rot="10800000">
            <a:off x="2762175" y="4490975"/>
            <a:ext cx="428700" cy="7716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54" name="Google Shape;254;p3"/>
          <p:cNvSpPr txBox="1"/>
          <p:nvPr/>
        </p:nvSpPr>
        <p:spPr>
          <a:xfrm>
            <a:off x="2699575" y="5273488"/>
            <a:ext cx="25002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Selected Voxel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3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30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3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9" name="Google Shape;259;g36eeefef51c_0_3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0" name="Google Shape;260;g36eeefef51c_0_3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1867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7/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- 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2026 - July 30, 2026</a:t>
            </a:r>
            <a:endParaRPr sz="933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61" name="Google Shape;261;g36eeefef51c_0_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7433" y="651250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36eeefef51c_0_3"/>
          <p:cNvSpPr txBox="1"/>
          <p:nvPr/>
        </p:nvSpPr>
        <p:spPr>
          <a:xfrm>
            <a:off x="437408" y="756408"/>
            <a:ext cx="113232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50"/>
              <a:buFont typeface="Arial"/>
              <a:buNone/>
            </a:pPr>
            <a:r>
              <a:rPr lang="en" sz="3000" b="1">
                <a:latin typeface="Times"/>
                <a:ea typeface="Times"/>
                <a:cs typeface="Times"/>
                <a:sym typeface="Times"/>
              </a:rPr>
              <a:t>Data Collection</a:t>
            </a:r>
            <a:endParaRPr sz="3000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63" name="Google Shape;263;g36eeefef51c_0_3"/>
          <p:cNvSpPr txBox="1"/>
          <p:nvPr/>
        </p:nvSpPr>
        <p:spPr>
          <a:xfrm>
            <a:off x="238175" y="1451200"/>
            <a:ext cx="7031400" cy="22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Times"/>
              <a:buChar char="-"/>
            </a:pPr>
            <a:r>
              <a:rPr lang="en" sz="2600">
                <a:latin typeface="Times"/>
                <a:ea typeface="Times"/>
                <a:cs typeface="Times"/>
                <a:sym typeface="Times"/>
              </a:rPr>
              <a:t>Used MATLAB to code programs allowing for bulk and individual voxel selection </a:t>
            </a:r>
            <a:endParaRPr sz="2600">
              <a:latin typeface="Times"/>
              <a:ea typeface="Times"/>
              <a:cs typeface="Times"/>
              <a:sym typeface="Times"/>
            </a:endParaRPr>
          </a:p>
          <a:p>
            <a: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Times"/>
              <a:buChar char="-"/>
            </a:pPr>
            <a:r>
              <a:rPr lang="en" sz="2600">
                <a:latin typeface="Times"/>
                <a:ea typeface="Times"/>
                <a:cs typeface="Times"/>
                <a:sym typeface="Times"/>
              </a:rPr>
              <a:t>Exported data of CSF and spinal cord voxels to Excel and CSV files </a:t>
            </a:r>
            <a:endParaRPr sz="2600"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64" name="Google Shape;264;g36eeefef51c_0_3"/>
          <p:cNvPicPr preferRelativeResize="0"/>
          <p:nvPr/>
        </p:nvPicPr>
        <p:blipFill rotWithShape="1">
          <a:blip r:embed="rId4">
            <a:alphaModFix/>
          </a:blip>
          <a:srcRect t="10650"/>
          <a:stretch/>
        </p:blipFill>
        <p:spPr>
          <a:xfrm>
            <a:off x="8601775" y="868871"/>
            <a:ext cx="3473301" cy="2646654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36eeefef51c_0_3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6" name="Google Shape;266;g36eeefef51c_0_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36eeefef51c_0_3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8" name="Google Shape;268;g36eeefef51c_0_3"/>
          <p:cNvSpPr txBox="1"/>
          <p:nvPr/>
        </p:nvSpPr>
        <p:spPr>
          <a:xfrm>
            <a:off x="54591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9" name="Google Shape;269;g36eeefef51c_0_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g36eeefef51c_0_3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1" name="Google Shape;271;g36eeefef51c_0_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g36eeefef51c_0_3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3" name="Google Shape;273;g36eeefef51c_0_3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4" name="Google Shape;274;g36eeefef51c_0_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g36eeefef51c_0_3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" name="Google Shape;276;g36eeefef51c_0_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g36eeefef51c_0_3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8" name="Google Shape;278;g36eeefef51c_0_3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9" name="Google Shape;279;g36eeefef51c_0_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g36eeefef51c_0_3" title="Screenshot 2026-07-06 at 4.13.34 PM.png"/>
          <p:cNvPicPr preferRelativeResize="0"/>
          <p:nvPr/>
        </p:nvPicPr>
        <p:blipFill rotWithShape="1">
          <a:blip r:embed="rId8">
            <a:alphaModFix/>
          </a:blip>
          <a:srcRect t="6332"/>
          <a:stretch/>
        </p:blipFill>
        <p:spPr>
          <a:xfrm>
            <a:off x="545863" y="4030013"/>
            <a:ext cx="3959986" cy="234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g36eeefef51c_0_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913375" y="4014713"/>
            <a:ext cx="4112867" cy="23457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2" name="Google Shape;282;g36eeefef51c_0_3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3" name="Google Shape;283;g36eeefef51c_0_3"/>
          <p:cNvSpPr txBox="1"/>
          <p:nvPr/>
        </p:nvSpPr>
        <p:spPr>
          <a:xfrm>
            <a:off x="570150" y="3515525"/>
            <a:ext cx="39114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Times"/>
                <a:ea typeface="Times"/>
                <a:cs typeface="Times"/>
                <a:sym typeface="Times"/>
              </a:rPr>
              <a:t>Noise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284" name="Google Shape;284;g36eeefef51c_0_3"/>
          <p:cNvSpPr txBox="1"/>
          <p:nvPr/>
        </p:nvSpPr>
        <p:spPr>
          <a:xfrm>
            <a:off x="5913313" y="3515525"/>
            <a:ext cx="41130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Times"/>
                <a:ea typeface="Times"/>
                <a:cs typeface="Times"/>
                <a:sym typeface="Times"/>
              </a:rPr>
              <a:t>CSF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6eeefef51c_0_41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g36eeefef51c_0_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g36eeefef51c_0_41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2" name="Google Shape;292;g36eeefef51c_0_41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3" name="Google Shape;293;g36eeefef51c_0_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4" name="Google Shape;294;g36eeefef51c_0_41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5" name="Google Shape;295;g36eeefef51c_0_41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1867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8/16 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2026 - July 30, 2026</a:t>
            </a:r>
            <a:endParaRPr sz="933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96" name="Google Shape;296;g36eeefef51c_0_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27433" y="651250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36eeefef51c_0_41"/>
          <p:cNvSpPr txBox="1"/>
          <p:nvPr/>
        </p:nvSpPr>
        <p:spPr>
          <a:xfrm>
            <a:off x="437408" y="756408"/>
            <a:ext cx="113232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50"/>
              <a:buFont typeface="Arial"/>
              <a:buNone/>
            </a:pPr>
            <a:r>
              <a:rPr lang="en" sz="3000" b="1">
                <a:latin typeface="Times"/>
                <a:ea typeface="Times"/>
                <a:cs typeface="Times"/>
                <a:sym typeface="Times"/>
              </a:rPr>
              <a:t>Graphing Data </a:t>
            </a:r>
            <a:endParaRPr sz="3000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98" name="Google Shape;298;g36eeefef51c_0_41"/>
          <p:cNvSpPr txBox="1"/>
          <p:nvPr/>
        </p:nvSpPr>
        <p:spPr>
          <a:xfrm>
            <a:off x="3000" y="1583360"/>
            <a:ext cx="7186500" cy="40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marR="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"/>
              <a:buChar char="●"/>
            </a:pPr>
            <a:r>
              <a:rPr lang="en" sz="25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Gray lines: Each Chiari patient’s mean CSF velocity curve (averaged across voxels)</a:t>
            </a:r>
            <a:endParaRPr sz="25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57200" marR="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"/>
              <a:buChar char="●"/>
            </a:pPr>
            <a:r>
              <a:rPr lang="en" sz="25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Thick line: Population mean velocity (all voxels pooled across all patients)</a:t>
            </a:r>
            <a:endParaRPr sz="25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57200" marR="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"/>
              <a:buChar char="●"/>
            </a:pPr>
            <a:r>
              <a:rPr lang="en" sz="25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Shaded region: standard deviations across all pooled voxels </a:t>
            </a:r>
            <a:endParaRPr sz="2500" b="1"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99" name="Google Shape;299;g36eeefef51c_0_41" title="Screenshot 2026-07-13 at 1.46.43 PM.png"/>
          <p:cNvPicPr preferRelativeResize="0"/>
          <p:nvPr/>
        </p:nvPicPr>
        <p:blipFill rotWithShape="1">
          <a:blip r:embed="rId6">
            <a:alphaModFix/>
          </a:blip>
          <a:srcRect r="50488"/>
          <a:stretch/>
        </p:blipFill>
        <p:spPr>
          <a:xfrm>
            <a:off x="7189650" y="1435325"/>
            <a:ext cx="4717605" cy="440832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36eeefef51c_0_41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" name="Google Shape;301;g36eeefef51c_0_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g36eeefef51c_0_41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3" name="Google Shape;303;g36eeefef51c_0_41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4" name="Google Shape;304;g36eeefef51c_0_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5" name="Google Shape;305;g36eeefef51c_0_41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44ac4908d5_3_38"/>
          <p:cNvSpPr txBox="1"/>
          <p:nvPr/>
        </p:nvSpPr>
        <p:spPr>
          <a:xfrm>
            <a:off x="0" y="1244608"/>
            <a:ext cx="10580400" cy="46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marR="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"/>
              <a:buChar char="●"/>
            </a:pPr>
            <a:r>
              <a:rPr lang="en" sz="25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Statistical analysis of two populations</a:t>
            </a:r>
            <a:endParaRPr sz="25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457200" marR="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"/>
              <a:buChar char="●"/>
            </a:pPr>
            <a:r>
              <a:rPr lang="en" sz="25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Determines if the means of two independent groups are significantly different</a:t>
            </a:r>
            <a:endParaRPr sz="25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914400" marR="0" lvl="1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"/>
              <a:buChar char="○"/>
            </a:pPr>
            <a:r>
              <a:rPr lang="en" sz="2500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Due to randomness or study group  </a:t>
            </a:r>
            <a:endParaRPr sz="25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914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1" name="Google Shape;311;g344ac4908d5_3_38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2" name="Google Shape;312;g344ac4908d5_3_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g344ac4908d5_3_38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4" name="Google Shape;314;g344ac4908d5_3_38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5" name="Google Shape;315;g344ac4908d5_3_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6" name="Google Shape;316;g344ac4908d5_3_38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7" name="Google Shape;317;g344ac4908d5_3_38"/>
          <p:cNvSpPr txBox="1"/>
          <p:nvPr/>
        </p:nvSpPr>
        <p:spPr>
          <a:xfrm>
            <a:off x="3000" y="642280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"/>
                <a:ea typeface="Times"/>
                <a:cs typeface="Times"/>
                <a:sym typeface="Times"/>
              </a:rPr>
              <a:t>Comparison of Motion in Chiari Type I Malformation Patients​</a:t>
            </a:r>
            <a:endParaRPr sz="1867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Slide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9/16 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- NEU Young Scholars Program </a:t>
            </a:r>
            <a:r>
              <a:rPr lang="en" sz="900">
                <a:latin typeface="Times"/>
                <a:ea typeface="Times"/>
                <a:cs typeface="Times"/>
                <a:sym typeface="Times"/>
              </a:rPr>
              <a:t>2026 - July 30, 2026</a:t>
            </a:r>
            <a:endParaRPr sz="933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318" name="Google Shape;318;g344ac4908d5_3_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27433" y="651250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g344ac4908d5_3_38"/>
          <p:cNvSpPr txBox="1"/>
          <p:nvPr/>
        </p:nvSpPr>
        <p:spPr>
          <a:xfrm>
            <a:off x="437408" y="756408"/>
            <a:ext cx="113232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50"/>
              <a:buFont typeface="Arial"/>
              <a:buNone/>
            </a:pPr>
            <a:r>
              <a:rPr lang="en" sz="3000" b="1">
                <a:latin typeface="Times"/>
                <a:ea typeface="Times"/>
                <a:cs typeface="Times"/>
                <a:sym typeface="Times"/>
              </a:rPr>
              <a:t>Two-Sample T-Test</a:t>
            </a:r>
            <a:endParaRPr sz="3000" b="0" i="0" u="none" strike="noStrike" cap="non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20" name="Google Shape;320;g344ac4908d5_3_38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g344ac4908d5_3_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g344ac4908d5_3_38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3" name="Google Shape;323;g344ac4908d5_3_38"/>
          <p:cNvSpPr txBox="1"/>
          <p:nvPr/>
        </p:nvSpPr>
        <p:spPr>
          <a:xfrm>
            <a:off x="54591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4" name="Google Shape;324;g344ac4908d5_3_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g344ac4908d5_3_38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g344ac4908d5_3_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g344ac4908d5_3_38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8" name="Google Shape;328;g344ac4908d5_3_38"/>
          <p:cNvSpPr txBox="1"/>
          <p:nvPr/>
        </p:nvSpPr>
        <p:spPr>
          <a:xfrm>
            <a:off x="8601767" y="133600"/>
            <a:ext cx="28212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9" name="Google Shape;329;g344ac4908d5_3_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2967" y="44800"/>
            <a:ext cx="672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g344ac4908d5_3_38"/>
          <p:cNvSpPr/>
          <p:nvPr/>
        </p:nvSpPr>
        <p:spPr>
          <a:xfrm>
            <a:off x="3000" y="6000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1" name="Google Shape;331;g344ac4908d5_3_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33" y="4480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g344ac4908d5_3_38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3" name="Google Shape;333;g344ac4908d5_3_38"/>
          <p:cNvSpPr txBox="1"/>
          <p:nvPr/>
        </p:nvSpPr>
        <p:spPr>
          <a:xfrm>
            <a:off x="5687700" y="133600"/>
            <a:ext cx="5964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" sz="22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Chiari Neurobiomechanics Research Laboratory</a:t>
            </a:r>
            <a:endParaRPr sz="226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4" name="Google Shape;334;g344ac4908d5_3_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489025" y="88116"/>
            <a:ext cx="586050" cy="586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5" name="Google Shape;335;g344ac4908d5_3_38"/>
          <p:cNvCxnSpPr/>
          <p:nvPr/>
        </p:nvCxnSpPr>
        <p:spPr>
          <a:xfrm>
            <a:off x="3000" y="6488833"/>
            <a:ext cx="12338400" cy="0"/>
          </a:xfrm>
          <a:prstGeom prst="straightConnector1">
            <a:avLst/>
          </a:prstGeom>
          <a:noFill/>
          <a:ln w="2857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36" name="Google Shape;336;g344ac4908d5_3_38" title="Screenshot 2026-07-21 at 10.56.04 AM.png"/>
          <p:cNvPicPr preferRelativeResize="0"/>
          <p:nvPr/>
        </p:nvPicPr>
        <p:blipFill rotWithShape="1">
          <a:blip r:embed="rId7">
            <a:alphaModFix/>
          </a:blip>
          <a:srcRect t="813" b="1186"/>
          <a:stretch/>
        </p:blipFill>
        <p:spPr>
          <a:xfrm>
            <a:off x="6163600" y="2859675"/>
            <a:ext cx="5862749" cy="352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g344ac4908d5_3_38" title="Screenshot 2026-07-21 at 10.56.46 AM.png"/>
          <p:cNvPicPr preferRelativeResize="0"/>
          <p:nvPr/>
        </p:nvPicPr>
        <p:blipFill rotWithShape="1">
          <a:blip r:embed="rId8">
            <a:alphaModFix/>
          </a:blip>
          <a:srcRect t="813" b="1186"/>
          <a:stretch/>
        </p:blipFill>
        <p:spPr>
          <a:xfrm>
            <a:off x="180125" y="2859675"/>
            <a:ext cx="5862749" cy="352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7893ce20-a697-4fd6-a4da-14011f6a471d}" enabled="1" method="Standard" siteId="{a8eec281-aaa3-4dae-ac9b-9a398b9215e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16</Slides>
  <Notes>16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Comparison of Motion in Chiari Type I Malformation Patients​ Versus  Healthy Controls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2</cp:revision>
  <dcterms:modified xsi:type="dcterms:W3CDTF">2026-07-28T17:35:28Z</dcterms:modified>
</cp:coreProperties>
</file>