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Play"/>
      <p:regular r:id="rId16"/>
      <p:bold r:id="rId17"/>
    </p:embeddedFont>
    <p:embeddedFont>
      <p:font typeface="La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g2dkxp9mz/M92SNy0SVrKvGsCV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6CB8032-D15C-426E-A591-47DB5BEA175D}">
  <a:tblStyle styleId="{C6CB8032-D15C-426E-A591-47DB5BEA175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La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lay-bold.fntdata"/><Relationship Id="rId16" Type="http://schemas.openxmlformats.org/officeDocument/2006/relationships/font" Target="fonts/Play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.fntdata"/><Relationship Id="rId6" Type="http://schemas.openxmlformats.org/officeDocument/2006/relationships/slide" Target="slides/slide1.xml"/><Relationship Id="rId18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6e8b638d_5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56e8b638d_5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f56e8b638d_5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f5d24721f3_8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f5d24721f3_8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3f5d24721f3_8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3cc0396e8_0_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g3f3cc0396e8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56e8b638d_1_1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3f56e8b638d_1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B6D7A8"/>
              </a:highlight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33f61b1b3_0_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3633f61b1b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f5d24721f3_5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f5d24721f3_5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3f5d24721f3_5_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56e8b638d_1_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g3f56e8b638d_1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1100">
                <a:highlight>
                  <a:srgbClr val="9FC5E8"/>
                </a:highlight>
              </a:rPr>
              <a:t>DLS machine flashes  ight at particles and sees how much the intensity fluctuates due to brownian motion, which allows it to calculate the particle size</a:t>
            </a:r>
            <a:br>
              <a:rPr lang="en" sz="1100">
                <a:highlight>
                  <a:srgbClr val="9FC5E8"/>
                </a:highlight>
              </a:rPr>
            </a:br>
            <a:r>
              <a:rPr lang="en" sz="1100">
                <a:highlight>
                  <a:srgbClr val="9FC5E8"/>
                </a:highlight>
              </a:rPr>
              <a:t>More intensity  smaller particle</a:t>
            </a:r>
            <a:endParaRPr sz="1100">
              <a:highlight>
                <a:srgbClr val="9FC5E8"/>
              </a:highlight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5d8dc80c1_0_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f5d8dc80c1_0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Establishing a </a:t>
            </a:r>
            <a:r>
              <a:rPr lang="en"/>
              <a:t>model</a:t>
            </a:r>
            <a:r>
              <a:rPr lang="en"/>
              <a:t> for OA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We added IL-1 to the orange, </a:t>
            </a:r>
            <a:r>
              <a:rPr lang="en"/>
              <a:t>which is a pro-inflammatory cytokine</a:t>
            </a:r>
            <a:endParaRPr/>
          </a:p>
        </p:txBody>
      </p:sp>
      <p:sp>
        <p:nvSpPr>
          <p:cNvPr id="236" name="Google Shape;236;g3f5d8dc80c1_0_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5d92ac46f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f5d92ac46f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f5d92ac46f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f56e8b638d_1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f56e8b638d_1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3f56e8b638d_1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4" name="Google Shape;34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3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3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p14:dur="100">
        <p:fade thruBlk="1"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image" Target="../media/image1.png"/><Relationship Id="rId13" Type="http://schemas.openxmlformats.org/officeDocument/2006/relationships/image" Target="../media/image11.png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29.png"/><Relationship Id="rId9" Type="http://schemas.openxmlformats.org/officeDocument/2006/relationships/image" Target="../media/image16.png"/><Relationship Id="rId14" Type="http://schemas.openxmlformats.org/officeDocument/2006/relationships/image" Target="../media/image25.png"/><Relationship Id="rId5" Type="http://schemas.openxmlformats.org/officeDocument/2006/relationships/image" Target="../media/image15.jpg"/><Relationship Id="rId6" Type="http://schemas.openxmlformats.org/officeDocument/2006/relationships/image" Target="../media/image5.jpg"/><Relationship Id="rId7" Type="http://schemas.openxmlformats.org/officeDocument/2006/relationships/image" Target="../media/image10.jpg"/><Relationship Id="rId8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4.png"/><Relationship Id="rId5" Type="http://schemas.openxmlformats.org/officeDocument/2006/relationships/image" Target="../media/image4.png"/><Relationship Id="rId6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12.png"/><Relationship Id="rId7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19.png"/><Relationship Id="rId6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21.jpg"/><Relationship Id="rId6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23.png"/><Relationship Id="rId5" Type="http://schemas.openxmlformats.org/officeDocument/2006/relationships/image" Target="../media/image3.jpg"/><Relationship Id="rId6" Type="http://schemas.openxmlformats.org/officeDocument/2006/relationships/image" Target="../media/image22.jpg"/><Relationship Id="rId7" Type="http://schemas.openxmlformats.org/officeDocument/2006/relationships/image" Target="../media/image28.jpg"/><Relationship Id="rId8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3.jpg"/><Relationship Id="rId6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4.png"/><Relationship Id="rId1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en.wikipedia.org/wiki/TNF_inhibitor" TargetMode="External"/><Relationship Id="rId4" Type="http://schemas.openxmlformats.org/officeDocument/2006/relationships/hyperlink" Target="https://www.centurymedicaldental.com/arthritis-osteoarthritis/" TargetMode="External"/><Relationship Id="rId9" Type="http://schemas.openxmlformats.org/officeDocument/2006/relationships/hyperlink" Target="https://www.researchgate.net/figure/Barriers-to-drug-delivery-in-jointsA-Penetration-of-different-sizes-of-nanoparticles_fig2_375657560" TargetMode="External"/><Relationship Id="rId5" Type="http://schemas.openxmlformats.org/officeDocument/2006/relationships/hyperlink" Target="https://www.centurymedicaldental.com/arthritis-osteoarthritis/" TargetMode="External"/><Relationship Id="rId6" Type="http://schemas.openxmlformats.org/officeDocument/2006/relationships/hyperlink" Target="https://en.wikipedia.org/w/index.php?title=Liposome&amp;oldid=1364503653" TargetMode="External"/><Relationship Id="rId7" Type="http://schemas.openxmlformats.org/officeDocument/2006/relationships/hyperlink" Target="https://doi.org/10.7150/ijbs.108832" TargetMode="External"/><Relationship Id="rId8" Type="http://schemas.openxmlformats.org/officeDocument/2006/relationships/hyperlink" Target="https://www.orthoinfo.org/diseases--conditions/osteoarthriti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56e8b638d_5_0"/>
          <p:cNvSpPr/>
          <p:nvPr/>
        </p:nvSpPr>
        <p:spPr>
          <a:xfrm>
            <a:off x="10800" y="-58987"/>
            <a:ext cx="12170400" cy="984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g3f56e8b638d_5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89110" y="19929"/>
            <a:ext cx="826466" cy="82650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g3f56e8b638d_5_0"/>
          <p:cNvSpPr txBox="1"/>
          <p:nvPr>
            <p:ph idx="1" type="subTitle"/>
          </p:nvPr>
        </p:nvSpPr>
        <p:spPr>
          <a:xfrm>
            <a:off x="1613550" y="2239313"/>
            <a:ext cx="8964900" cy="1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b="1" lang="en" sz="1800">
                <a:latin typeface="Times"/>
                <a:ea typeface="Times"/>
                <a:cs typeface="Times"/>
                <a:sym typeface="Times"/>
              </a:rPr>
              <a:t>Tejasvi Kalluri, YSP Student, </a:t>
            </a:r>
            <a:r>
              <a:rPr b="1" i="1" lang="en" sz="1800">
                <a:latin typeface="Times"/>
                <a:ea typeface="Times"/>
                <a:cs typeface="Times"/>
                <a:sym typeface="Times"/>
              </a:rPr>
              <a:t>Fontbonne Academy</a:t>
            </a:r>
            <a:endParaRPr b="1" sz="1800"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b="1" lang="en" sz="1800">
                <a:latin typeface="Times"/>
                <a:ea typeface="Times"/>
                <a:cs typeface="Times"/>
                <a:sym typeface="Times"/>
              </a:rPr>
              <a:t>Katherine Sola </a:t>
            </a:r>
            <a:r>
              <a:rPr b="1" i="0" lang="en" sz="1800" u="none" cap="none" strike="noStrike">
                <a:latin typeface="Times"/>
                <a:ea typeface="Times"/>
                <a:cs typeface="Times"/>
                <a:sym typeface="Times"/>
              </a:rPr>
              <a:t>YSP Studen</a:t>
            </a:r>
            <a:r>
              <a:rPr b="1" i="0" lang="en" sz="1800" u="none" cap="none" strike="noStrike">
                <a:latin typeface="Times New Roman"/>
                <a:ea typeface="Times New Roman"/>
                <a:cs typeface="Times New Roman"/>
                <a:sym typeface="Times New Roman"/>
              </a:rPr>
              <a:t>t, </a:t>
            </a:r>
            <a:r>
              <a:rPr b="1" i="1" lang="en" sz="1800">
                <a:latin typeface="Times New Roman"/>
                <a:ea typeface="Times New Roman"/>
                <a:cs typeface="Times New Roman"/>
                <a:sym typeface="Times New Roman"/>
              </a:rPr>
              <a:t>Madison Park Tech. Voc/ High School</a:t>
            </a:r>
            <a:endParaRPr b="1" i="1" sz="180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lang="en" sz="1800">
                <a:latin typeface="Times"/>
                <a:ea typeface="Times"/>
                <a:cs typeface="Times"/>
                <a:sym typeface="Times"/>
              </a:rPr>
              <a:t>Bill Hakim, Molecular </a:t>
            </a:r>
            <a:r>
              <a:rPr lang="en" sz="1800">
                <a:latin typeface="Times"/>
                <a:ea typeface="Times"/>
                <a:cs typeface="Times"/>
                <a:sym typeface="Times"/>
              </a:rPr>
              <a:t>Bio-Electrostatics</a:t>
            </a:r>
            <a:r>
              <a:rPr lang="en" sz="1800">
                <a:latin typeface="Times"/>
                <a:ea typeface="Times"/>
                <a:cs typeface="Times"/>
                <a:sym typeface="Times"/>
              </a:rPr>
              <a:t> &amp; Drug Delivery, </a:t>
            </a:r>
            <a:r>
              <a:rPr i="1" lang="en" sz="1800">
                <a:latin typeface="Times"/>
                <a:ea typeface="Times"/>
                <a:cs typeface="Times"/>
                <a:sym typeface="Times"/>
              </a:rPr>
              <a:t>Northeastern University</a:t>
            </a:r>
            <a:endParaRPr i="1" sz="1800"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lang="en" sz="1800">
                <a:latin typeface="Times"/>
                <a:ea typeface="Times"/>
                <a:cs typeface="Times"/>
                <a:sym typeface="Times"/>
              </a:rPr>
              <a:t>Helna</a:t>
            </a:r>
            <a:r>
              <a:rPr lang="en" sz="1800">
                <a:latin typeface="Times"/>
                <a:ea typeface="Times"/>
                <a:cs typeface="Times"/>
                <a:sym typeface="Times"/>
              </a:rPr>
              <a:t> Mary, Molecular </a:t>
            </a:r>
            <a:r>
              <a:rPr lang="en" sz="1800">
                <a:latin typeface="Times"/>
                <a:ea typeface="Times"/>
                <a:cs typeface="Times"/>
                <a:sym typeface="Times"/>
              </a:rPr>
              <a:t>Bio-Electrostatics</a:t>
            </a:r>
            <a:r>
              <a:rPr lang="en" sz="1800">
                <a:latin typeface="Times"/>
                <a:ea typeface="Times"/>
                <a:cs typeface="Times"/>
                <a:sym typeface="Times"/>
              </a:rPr>
              <a:t> &amp; Drug Delivery, </a:t>
            </a:r>
            <a:r>
              <a:rPr i="1" lang="en" sz="1800">
                <a:latin typeface="Times"/>
                <a:ea typeface="Times"/>
                <a:cs typeface="Times"/>
                <a:sym typeface="Times"/>
              </a:rPr>
              <a:t>Northeastern University​</a:t>
            </a:r>
            <a:endParaRPr i="1" sz="1800">
              <a:latin typeface="Times"/>
              <a:ea typeface="Times"/>
              <a:cs typeface="Times"/>
              <a:sym typeface="Times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lang="en" sz="1800">
                <a:latin typeface="Times"/>
                <a:ea typeface="Times"/>
                <a:cs typeface="Times"/>
                <a:sym typeface="Times"/>
              </a:rPr>
              <a:t>Andrew Selvadoss, Molecular </a:t>
            </a:r>
            <a:r>
              <a:rPr lang="en" sz="1800">
                <a:latin typeface="Times"/>
                <a:ea typeface="Times"/>
                <a:cs typeface="Times"/>
                <a:sym typeface="Times"/>
              </a:rPr>
              <a:t>Bio-Electrostatics</a:t>
            </a:r>
            <a:r>
              <a:rPr lang="en" sz="1800">
                <a:latin typeface="Times"/>
                <a:ea typeface="Times"/>
                <a:cs typeface="Times"/>
                <a:sym typeface="Times"/>
              </a:rPr>
              <a:t> &amp; Drug Delivery, </a:t>
            </a:r>
            <a:r>
              <a:rPr i="1" lang="en" sz="1800">
                <a:latin typeface="Times"/>
                <a:ea typeface="Times"/>
                <a:cs typeface="Times"/>
                <a:sym typeface="Times"/>
              </a:rPr>
              <a:t>Northeastern University​</a:t>
            </a:r>
            <a:endParaRPr i="1" sz="1800" u="none" cap="none" strike="noStrike"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i="0" lang="en" sz="1800" u="none" cap="none" strike="noStrike">
                <a:latin typeface="Times"/>
                <a:ea typeface="Times"/>
                <a:cs typeface="Times"/>
                <a:sym typeface="Times"/>
              </a:rPr>
              <a:t>Professor</a:t>
            </a:r>
            <a:r>
              <a:rPr lang="en" sz="1800">
                <a:latin typeface="Times"/>
                <a:ea typeface="Times"/>
                <a:cs typeface="Times"/>
                <a:sym typeface="Times"/>
              </a:rPr>
              <a:t> Ambika Bajpayee</a:t>
            </a:r>
            <a:r>
              <a:rPr i="0" lang="en" sz="1800" u="none" cap="none" strike="noStrike">
                <a:latin typeface="Times"/>
                <a:ea typeface="Times"/>
                <a:cs typeface="Times"/>
                <a:sym typeface="Times"/>
              </a:rPr>
              <a:t>, </a:t>
            </a:r>
            <a:r>
              <a:rPr lang="en" sz="1800">
                <a:latin typeface="Times"/>
                <a:ea typeface="Times"/>
                <a:cs typeface="Times"/>
                <a:sym typeface="Times"/>
              </a:rPr>
              <a:t>Bioengineering</a:t>
            </a:r>
            <a:r>
              <a:rPr i="0" lang="en" sz="1800" u="none" cap="none" strike="noStrike">
                <a:latin typeface="Times"/>
                <a:ea typeface="Times"/>
                <a:cs typeface="Times"/>
                <a:sym typeface="Times"/>
              </a:rPr>
              <a:t>, </a:t>
            </a:r>
            <a:r>
              <a:rPr i="1" lang="en" sz="1800" u="none" cap="none" strike="noStrike">
                <a:latin typeface="Times"/>
                <a:ea typeface="Times"/>
                <a:cs typeface="Times"/>
                <a:sym typeface="Times"/>
              </a:rPr>
              <a:t>Northeastern University</a:t>
            </a:r>
            <a:r>
              <a:rPr i="0" lang="en" sz="1871" u="none" cap="none" strike="noStrike">
                <a:latin typeface="Times"/>
                <a:ea typeface="Times"/>
                <a:cs typeface="Times"/>
                <a:sym typeface="Times"/>
              </a:rPr>
              <a:t>​</a:t>
            </a:r>
            <a:endParaRPr i="0" sz="1871" u="none" cap="none" strike="noStrike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92" name="Google Shape;92;g3f56e8b638d_5_0"/>
          <p:cNvSpPr txBox="1"/>
          <p:nvPr/>
        </p:nvSpPr>
        <p:spPr>
          <a:xfrm>
            <a:off x="438450" y="1524425"/>
            <a:ext cx="11315100" cy="7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44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Charge-Based Biomaterials for Targeted Drug Delivery</a:t>
            </a:r>
            <a:endParaRPr sz="3444">
              <a:solidFill>
                <a:srgbClr val="22222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3" name="Google Shape;93;g3f56e8b638d_5_0" title="IMG_7552 11.57.22 AM.PNG"/>
          <p:cNvPicPr preferRelativeResize="0"/>
          <p:nvPr/>
        </p:nvPicPr>
        <p:blipFill rotWithShape="1">
          <a:blip r:embed="rId4">
            <a:alphaModFix/>
          </a:blip>
          <a:srcRect b="21330" l="9031" r="7580" t="11848"/>
          <a:stretch/>
        </p:blipFill>
        <p:spPr>
          <a:xfrm>
            <a:off x="2955388" y="4395975"/>
            <a:ext cx="1394650" cy="1630248"/>
          </a:xfrm>
          <a:prstGeom prst="rect">
            <a:avLst/>
          </a:prstGeom>
          <a:noFill/>
          <a:ln cap="flat" cmpd="sng" w="190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10+ &quot;Bill Hakim&quot; profiles | LinkedIn" id="94" name="Google Shape;94;g3f56e8b638d_5_0"/>
          <p:cNvPicPr preferRelativeResize="0"/>
          <p:nvPr/>
        </p:nvPicPr>
        <p:blipFill rotWithShape="1">
          <a:blip r:embed="rId5">
            <a:alphaModFix/>
          </a:blip>
          <a:srcRect b="0" l="5989" r="-9" t="0"/>
          <a:stretch/>
        </p:blipFill>
        <p:spPr>
          <a:xfrm>
            <a:off x="4415899" y="4395975"/>
            <a:ext cx="1532700" cy="1630250"/>
          </a:xfrm>
          <a:prstGeom prst="rect">
            <a:avLst/>
          </a:prstGeom>
          <a:noFill/>
          <a:ln cap="flat" cmpd="sng" w="190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Helna Mary - PhD Graduate Student at Northeastern University, Boston, United States | LinkedIn" id="95" name="Google Shape;95;g3f56e8b638d_5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14263" y="4395975"/>
            <a:ext cx="1630250" cy="1630250"/>
          </a:xfrm>
          <a:prstGeom prst="rect">
            <a:avLst/>
          </a:prstGeom>
          <a:noFill/>
          <a:ln cap="flat" cmpd="sng" w="190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Andrew Selvadoss - PhD Student at Northeastern University | LinkedIn" id="96" name="Google Shape;96;g3f56e8b638d_5_0"/>
          <p:cNvPicPr preferRelativeResize="0"/>
          <p:nvPr/>
        </p:nvPicPr>
        <p:blipFill rotWithShape="1">
          <a:blip r:embed="rId7">
            <a:alphaModFix/>
          </a:blip>
          <a:srcRect b="0" l="0" r="5980" t="0"/>
          <a:stretch/>
        </p:blipFill>
        <p:spPr>
          <a:xfrm>
            <a:off x="7710074" y="4395975"/>
            <a:ext cx="1532700" cy="1630250"/>
          </a:xfrm>
          <a:prstGeom prst="rect">
            <a:avLst/>
          </a:prstGeom>
          <a:noFill/>
          <a:ln cap="flat" cmpd="sng" w="190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Ambika Bajpayee - Northeastern University College of Engineering" id="97" name="Google Shape;97;g3f56e8b638d_5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308325" y="4395975"/>
            <a:ext cx="1222687" cy="1630250"/>
          </a:xfrm>
          <a:prstGeom prst="rect">
            <a:avLst/>
          </a:prstGeom>
          <a:noFill/>
          <a:ln cap="flat" cmpd="sng" w="190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8" name="Google Shape;98;g3f56e8b638d_5_0"/>
          <p:cNvPicPr preferRelativeResize="0"/>
          <p:nvPr/>
        </p:nvPicPr>
        <p:blipFill rotWithShape="1">
          <a:blip r:embed="rId9">
            <a:alphaModFix/>
          </a:blip>
          <a:srcRect b="12778" l="0" r="0" t="0"/>
          <a:stretch/>
        </p:blipFill>
        <p:spPr>
          <a:xfrm>
            <a:off x="1494450" y="4395975"/>
            <a:ext cx="1394650" cy="1630250"/>
          </a:xfrm>
          <a:prstGeom prst="rect">
            <a:avLst/>
          </a:prstGeom>
          <a:noFill/>
          <a:ln cap="flat" cmpd="sng" w="190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9" name="Google Shape;99;g3f56e8b638d_5_0"/>
          <p:cNvSpPr/>
          <p:nvPr/>
        </p:nvSpPr>
        <p:spPr>
          <a:xfrm>
            <a:off x="10800" y="925325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g3f56e8b638d_5_0" title="Screenshot_2026-07-27_at_10.11.46_AM-removebg-preview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96100" y="103012"/>
            <a:ext cx="1413325" cy="66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g3f56e8b638d_5_0" title="Screenshot_2026-07-27_at_10.21.11_AM-removebg-preview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658713" y="-4975"/>
            <a:ext cx="11811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g3f56e8b638d_5_0" title="Screenshot_2026-07-27_at_10.25.11_AM-removebg-preview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299150" y="75725"/>
            <a:ext cx="1943625" cy="718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g3f56e8b638d_5_0" title="Screenshot_2026-07-27_at_10.25.59_AM-removebg-preview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9455200" y="130650"/>
            <a:ext cx="2426508" cy="59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g3f56e8b638d_5_0" title="0gx0iCqA-2-removebg-preview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900075" y="-3200"/>
            <a:ext cx="876300" cy="8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g3f5d24721f3_8_14"/>
          <p:cNvPicPr preferRelativeResize="0"/>
          <p:nvPr/>
        </p:nvPicPr>
        <p:blipFill rotWithShape="1">
          <a:blip r:embed="rId3">
            <a:alphaModFix/>
          </a:blip>
          <a:srcRect b="0" l="862" r="0" t="1166"/>
          <a:stretch/>
        </p:blipFill>
        <p:spPr>
          <a:xfrm>
            <a:off x="1475878" y="0"/>
            <a:ext cx="9117596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g3f3cc0396e8_0_57"/>
          <p:cNvGrpSpPr/>
          <p:nvPr/>
        </p:nvGrpSpPr>
        <p:grpSpPr>
          <a:xfrm>
            <a:off x="3000" y="6395702"/>
            <a:ext cx="12191998" cy="501223"/>
            <a:chOff x="3000" y="6395702"/>
            <a:chExt cx="12191998" cy="501223"/>
          </a:xfrm>
        </p:grpSpPr>
        <p:pic>
          <p:nvPicPr>
            <p:cNvPr descr="bar" id="110" name="Google Shape;110;g3f3cc0396e8_0_5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00" y="6395702"/>
              <a:ext cx="12191998" cy="35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g3f3cc0396e8_0_57"/>
            <p:cNvSpPr txBox="1"/>
            <p:nvPr/>
          </p:nvSpPr>
          <p:spPr>
            <a:xfrm>
              <a:off x="8398500" y="6434625"/>
              <a:ext cx="3782700" cy="4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525" lIns="93075" spcFirstLastPara="1" rIns="93075" wrap="square" tIns="465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Young Scholars Program</a:t>
              </a:r>
              <a:r>
                <a:rPr b="1" lang="en" sz="1100">
                  <a:latin typeface="Times New Roman"/>
                  <a:ea typeface="Times New Roman"/>
                  <a:cs typeface="Times New Roman"/>
                  <a:sym typeface="Times New Roman"/>
                </a:rPr>
                <a:t>, </a:t>
              </a:r>
              <a: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Northeastern University</a:t>
              </a:r>
              <a:b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Claire Duggan, Program Director</a:t>
              </a:r>
              <a:endParaRPr i="0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g3f3cc0396e8_0_57"/>
          <p:cNvSpPr/>
          <p:nvPr/>
        </p:nvSpPr>
        <p:spPr>
          <a:xfrm>
            <a:off x="10800" y="756300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3f3cc0396e8_0_57"/>
          <p:cNvSpPr txBox="1"/>
          <p:nvPr/>
        </p:nvSpPr>
        <p:spPr>
          <a:xfrm>
            <a:off x="10800" y="6395700"/>
            <a:ext cx="46080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900"/>
              </a:spcBef>
              <a:spcAft>
                <a:spcPts val="1900"/>
              </a:spcAft>
              <a:buSzPts val="358"/>
              <a:buNone/>
            </a:pPr>
            <a:r>
              <a:rPr b="1" lang="en" sz="100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Charge-Based Biomaterials for Targeted Drug Delivery - Center of STEM Education, </a:t>
            </a:r>
            <a:r>
              <a:rPr lang="en" sz="100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NEU Young Scholars </a:t>
            </a:r>
            <a:r>
              <a:rPr lang="en" sz="1001">
                <a:solidFill>
                  <a:schemeClr val="dk1"/>
                </a:solidFill>
              </a:rPr>
              <a:t>Program - July 30</a:t>
            </a:r>
            <a:r>
              <a:rPr baseline="30000" lang="en" sz="1001">
                <a:solidFill>
                  <a:schemeClr val="dk1"/>
                </a:solidFill>
              </a:rPr>
              <a:t>th</a:t>
            </a:r>
            <a:r>
              <a:rPr lang="en" sz="1001">
                <a:solidFill>
                  <a:schemeClr val="dk1"/>
                </a:solidFill>
              </a:rPr>
              <a:t> 2026</a:t>
            </a:r>
            <a:endParaRPr sz="1001">
              <a:solidFill>
                <a:schemeClr val="dk1"/>
              </a:solidFill>
            </a:endParaRPr>
          </a:p>
        </p:txBody>
      </p:sp>
      <p:grpSp>
        <p:nvGrpSpPr>
          <p:cNvPr id="114" name="Google Shape;114;g3f3cc0396e8_0_57"/>
          <p:cNvGrpSpPr/>
          <p:nvPr/>
        </p:nvGrpSpPr>
        <p:grpSpPr>
          <a:xfrm>
            <a:off x="6265969" y="1306998"/>
            <a:ext cx="5686006" cy="3646912"/>
            <a:chOff x="5813000" y="2479775"/>
            <a:chExt cx="6105450" cy="3915937"/>
          </a:xfrm>
        </p:grpSpPr>
        <p:pic>
          <p:nvPicPr>
            <p:cNvPr id="115" name="Google Shape;115;g3f3cc0396e8_0_5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813000" y="2746162"/>
              <a:ext cx="6105450" cy="3649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Google Shape;116;g3f3cc0396e8_0_57"/>
            <p:cNvSpPr txBox="1"/>
            <p:nvPr/>
          </p:nvSpPr>
          <p:spPr>
            <a:xfrm>
              <a:off x="6197475" y="2479775"/>
              <a:ext cx="2486400" cy="70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150" lIns="85150" spcFirstLastPara="1" rIns="85150" wrap="square" tIns="85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7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Normal Knee</a:t>
              </a:r>
              <a:endParaRPr sz="177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17" name="Google Shape;117;g3f3cc0396e8_0_57"/>
            <p:cNvSpPr txBox="1"/>
            <p:nvPr/>
          </p:nvSpPr>
          <p:spPr>
            <a:xfrm>
              <a:off x="8769175" y="2479775"/>
              <a:ext cx="2486400" cy="70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5150" lIns="85150" spcFirstLastPara="1" rIns="85150" wrap="square" tIns="8515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63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Osteoarthiritis</a:t>
              </a:r>
              <a:endParaRPr sz="1863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18" name="Google Shape;118;g3f3cc0396e8_0_57"/>
          <p:cNvSpPr txBox="1"/>
          <p:nvPr/>
        </p:nvSpPr>
        <p:spPr>
          <a:xfrm>
            <a:off x="500275" y="1745875"/>
            <a:ext cx="5765700" cy="41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Osteoarthritis affects…</a:t>
            </a:r>
            <a:endParaRPr b="1" sz="210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829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2208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Athletes</a:t>
            </a:r>
            <a:endParaRPr sz="2208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829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2208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Elderly individuals</a:t>
            </a:r>
            <a:endParaRPr sz="2208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8299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-"/>
            </a:pPr>
            <a:r>
              <a:rPr lang="en" sz="2208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Individuals with obesity</a:t>
            </a:r>
            <a:endParaRPr sz="2208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8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829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Common </a:t>
            </a:r>
            <a:r>
              <a:rPr b="1"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degenerative</a:t>
            </a:r>
            <a:r>
              <a:rPr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disease affecting cartilage, bone, and surroinding tissue. </a:t>
            </a:r>
            <a:endParaRPr sz="220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829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Inflammatory signals trigger enzymes that destroy cartilage cushioning (</a:t>
            </a:r>
            <a:r>
              <a:rPr b="1"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collagen</a:t>
            </a:r>
            <a:r>
              <a:rPr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aggrecan</a:t>
            </a:r>
            <a:r>
              <a:rPr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sz="220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829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Cartilage lacks </a:t>
            </a:r>
            <a:r>
              <a:rPr b="1"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blood vessels</a:t>
            </a:r>
            <a:r>
              <a:rPr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making it extremely difficult for drugs to </a:t>
            </a:r>
            <a:r>
              <a:rPr b="1"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penetrate</a:t>
            </a:r>
            <a:r>
              <a:rPr lang="en" sz="2208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stay in the joint.</a:t>
            </a:r>
            <a:endParaRPr sz="2208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g3f3cc0396e8_0_57"/>
          <p:cNvSpPr txBox="1"/>
          <p:nvPr/>
        </p:nvSpPr>
        <p:spPr>
          <a:xfrm>
            <a:off x="6511875" y="4953900"/>
            <a:ext cx="5194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Osteoarthritis.</a:t>
            </a: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OrthoInfo / American Academy of Orthopaedic Surgeons (AAOS)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20" name="Google Shape;120;g3f3cc0396e8_0_57"/>
          <p:cNvGrpSpPr/>
          <p:nvPr/>
        </p:nvGrpSpPr>
        <p:grpSpPr>
          <a:xfrm>
            <a:off x="3000" y="7725"/>
            <a:ext cx="12192000" cy="843000"/>
            <a:chOff x="-7800" y="7725"/>
            <a:chExt cx="12192000" cy="843000"/>
          </a:xfrm>
        </p:grpSpPr>
        <p:sp>
          <p:nvSpPr>
            <p:cNvPr id="121" name="Google Shape;121;g3f3cc0396e8_0_57"/>
            <p:cNvSpPr txBox="1"/>
            <p:nvPr/>
          </p:nvSpPr>
          <p:spPr>
            <a:xfrm>
              <a:off x="8601767" y="141067"/>
              <a:ext cx="2821200" cy="5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22" name="Google Shape;122;g3f3cc0396e8_0_57"/>
            <p:cNvSpPr/>
            <p:nvPr/>
          </p:nvSpPr>
          <p:spPr>
            <a:xfrm>
              <a:off x="-7800" y="7725"/>
              <a:ext cx="12192000" cy="843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3" name="Google Shape;123;g3f3cc0396e8_0_5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367811" y="55971"/>
              <a:ext cx="2469863" cy="5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g3f3cc0396e8_0_5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15908" y="7725"/>
              <a:ext cx="2080800" cy="672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5" name="Google Shape;125;g3f3cc0396e8_0_57"/>
          <p:cNvSpPr txBox="1"/>
          <p:nvPr/>
        </p:nvSpPr>
        <p:spPr>
          <a:xfrm>
            <a:off x="1119350" y="1047950"/>
            <a:ext cx="3958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 u="sng">
                <a:latin typeface="Times New Roman"/>
                <a:ea typeface="Times New Roman"/>
                <a:cs typeface="Times New Roman"/>
                <a:sym typeface="Times New Roman"/>
              </a:rPr>
              <a:t>Overall Focus</a:t>
            </a:r>
            <a:endParaRPr b="1" sz="270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g3f3cc0396e8_0_57"/>
          <p:cNvSpPr txBox="1"/>
          <p:nvPr/>
        </p:nvSpPr>
        <p:spPr>
          <a:xfrm>
            <a:off x="4077900" y="1845475"/>
            <a:ext cx="794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127" name="Google Shape;127;g3f3cc0396e8_0_57"/>
          <p:cNvSpPr/>
          <p:nvPr/>
        </p:nvSpPr>
        <p:spPr>
          <a:xfrm>
            <a:off x="10800" y="785625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56e8b638d_1_128"/>
          <p:cNvSpPr txBox="1"/>
          <p:nvPr/>
        </p:nvSpPr>
        <p:spPr>
          <a:xfrm>
            <a:off x="1673738" y="899033"/>
            <a:ext cx="36015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lang="en" sz="2700" u="sng">
                <a:latin typeface="Times"/>
                <a:ea typeface="Times"/>
                <a:cs typeface="Times"/>
                <a:sym typeface="Times"/>
              </a:rPr>
              <a:t>The Problem</a:t>
            </a:r>
            <a:endParaRPr b="1" i="0" sz="2700" u="sng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3" name="Google Shape;133;g3f56e8b638d_1_128"/>
          <p:cNvSpPr txBox="1"/>
          <p:nvPr/>
        </p:nvSpPr>
        <p:spPr>
          <a:xfrm>
            <a:off x="605500" y="1735725"/>
            <a:ext cx="6179700" cy="42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Why Drugs Cannot Penetrate</a:t>
            </a:r>
            <a:endParaRPr b="1" sz="77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1631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Cartilage is a mesh of collagen and negatively charged </a:t>
            </a:r>
            <a:r>
              <a:rPr b="1"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GAGs</a:t>
            </a:r>
            <a:r>
              <a:rPr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(glycoaminoglycans)</a:t>
            </a:r>
            <a:endParaRPr sz="77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7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1631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body constantly drains </a:t>
            </a:r>
            <a:r>
              <a:rPr b="1"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synovial fluid </a:t>
            </a:r>
            <a:r>
              <a:rPr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washing away drugs within 4-6 hours.</a:t>
            </a:r>
            <a:endParaRPr sz="77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7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b="1"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Gets Destroyed</a:t>
            </a:r>
            <a:endParaRPr sz="77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1631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OA, </a:t>
            </a:r>
            <a:r>
              <a:rPr b="1"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inflammatory signals</a:t>
            </a:r>
            <a:r>
              <a:rPr lang="en" sz="77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cause GAGs to strip away, degrading the cartilage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34" name="Google Shape;134;g3f56e8b638d_1_128"/>
          <p:cNvGrpSpPr/>
          <p:nvPr/>
        </p:nvGrpSpPr>
        <p:grpSpPr>
          <a:xfrm>
            <a:off x="3000" y="0"/>
            <a:ext cx="12192000" cy="843000"/>
            <a:chOff x="-7800" y="7725"/>
            <a:chExt cx="12192000" cy="843000"/>
          </a:xfrm>
        </p:grpSpPr>
        <p:sp>
          <p:nvSpPr>
            <p:cNvPr id="135" name="Google Shape;135;g3f56e8b638d_1_128"/>
            <p:cNvSpPr txBox="1"/>
            <p:nvPr/>
          </p:nvSpPr>
          <p:spPr>
            <a:xfrm>
              <a:off x="8601767" y="141067"/>
              <a:ext cx="2821200" cy="5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36" name="Google Shape;136;g3f56e8b638d_1_128"/>
            <p:cNvSpPr/>
            <p:nvPr/>
          </p:nvSpPr>
          <p:spPr>
            <a:xfrm>
              <a:off x="-7800" y="7725"/>
              <a:ext cx="12192000" cy="843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7" name="Google Shape;137;g3f56e8b638d_1_1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367811" y="55971"/>
              <a:ext cx="2469863" cy="5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g3f56e8b638d_1_1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5908" y="7725"/>
              <a:ext cx="2080800" cy="672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9" name="Google Shape;139;g3f56e8b638d_1_128"/>
          <p:cNvSpPr/>
          <p:nvPr/>
        </p:nvSpPr>
        <p:spPr>
          <a:xfrm>
            <a:off x="13800" y="777900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g3f56e8b638d_1_128"/>
          <p:cNvPicPr preferRelativeResize="0"/>
          <p:nvPr/>
        </p:nvPicPr>
        <p:blipFill rotWithShape="1">
          <a:blip r:embed="rId5">
            <a:alphaModFix/>
          </a:blip>
          <a:srcRect b="0" l="0" r="33731" t="0"/>
          <a:stretch/>
        </p:blipFill>
        <p:spPr>
          <a:xfrm>
            <a:off x="7780926" y="1201387"/>
            <a:ext cx="3184425" cy="234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3f56e8b638d_1_128"/>
          <p:cNvSpPr/>
          <p:nvPr/>
        </p:nvSpPr>
        <p:spPr>
          <a:xfrm>
            <a:off x="10755925" y="3634150"/>
            <a:ext cx="996300" cy="672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Glycosaminoglycans | Springer Nature Link" id="142" name="Google Shape;142;g3f56e8b638d_1_1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55175" y="4101563"/>
            <a:ext cx="2435937" cy="153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3f56e8b638d_1_128"/>
          <p:cNvSpPr txBox="1"/>
          <p:nvPr/>
        </p:nvSpPr>
        <p:spPr>
          <a:xfrm>
            <a:off x="7069138" y="3465488"/>
            <a:ext cx="4608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Times New Roman"/>
                <a:ea typeface="Times New Roman"/>
                <a:cs typeface="Times New Roman"/>
                <a:sym typeface="Times New Roman"/>
              </a:rPr>
              <a:t>Barriers to Joint Drug Delivery. Source: ResearchGate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4" name="Google Shape;144;g3f56e8b638d_1_128"/>
          <p:cNvSpPr txBox="1"/>
          <p:nvPr/>
        </p:nvSpPr>
        <p:spPr>
          <a:xfrm>
            <a:off x="7192275" y="5637825"/>
            <a:ext cx="4361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Times New Roman"/>
                <a:ea typeface="Times New Roman"/>
                <a:cs typeface="Times New Roman"/>
                <a:sym typeface="Times New Roman"/>
              </a:rPr>
              <a:t>Radhouani et al., 2022 (Springer Nature)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5" name="Google Shape;145;g3f56e8b638d_1_128"/>
          <p:cNvSpPr/>
          <p:nvPr/>
        </p:nvSpPr>
        <p:spPr>
          <a:xfrm>
            <a:off x="7250375" y="1072825"/>
            <a:ext cx="416400" cy="272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3f56e8b638d_1_128"/>
          <p:cNvSpPr/>
          <p:nvPr/>
        </p:nvSpPr>
        <p:spPr>
          <a:xfrm rot="-5400000">
            <a:off x="6429125" y="2077025"/>
            <a:ext cx="2058900" cy="177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7" name="Google Shape;147;g3f56e8b638d_1_128"/>
          <p:cNvGrpSpPr/>
          <p:nvPr/>
        </p:nvGrpSpPr>
        <p:grpSpPr>
          <a:xfrm>
            <a:off x="3000" y="6395702"/>
            <a:ext cx="12191998" cy="501223"/>
            <a:chOff x="3000" y="6395702"/>
            <a:chExt cx="12191998" cy="501223"/>
          </a:xfrm>
        </p:grpSpPr>
        <p:pic>
          <p:nvPicPr>
            <p:cNvPr descr="bar" id="148" name="Google Shape;148;g3f56e8b638d_1_12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000" y="6395702"/>
              <a:ext cx="12191998" cy="35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" name="Google Shape;149;g3f56e8b638d_1_128"/>
            <p:cNvSpPr txBox="1"/>
            <p:nvPr/>
          </p:nvSpPr>
          <p:spPr>
            <a:xfrm>
              <a:off x="8398500" y="6434625"/>
              <a:ext cx="3782700" cy="4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525" lIns="93075" spcFirstLastPara="1" rIns="93075" wrap="square" tIns="465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b="1"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Center of STEM Education, </a:t>
              </a:r>
              <a:r>
                <a:rPr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NEU Young Scholars </a:t>
              </a:r>
              <a:r>
                <a:rPr lang="en" sz="1001">
                  <a:solidFill>
                    <a:schemeClr val="dk1"/>
                  </a:solidFill>
                </a:rPr>
                <a:t>Program</a:t>
              </a:r>
              <a:b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Claire Duggan, Program Director</a:t>
              </a:r>
              <a:endParaRPr i="0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" name="Google Shape;150;g3f56e8b638d_1_128"/>
          <p:cNvSpPr txBox="1"/>
          <p:nvPr/>
        </p:nvSpPr>
        <p:spPr>
          <a:xfrm>
            <a:off x="10800" y="6395700"/>
            <a:ext cx="46080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900"/>
              </a:spcBef>
              <a:spcAft>
                <a:spcPts val="1900"/>
              </a:spcAft>
              <a:buSzPts val="358"/>
              <a:buNone/>
            </a:pPr>
            <a:r>
              <a:rPr b="1" lang="en" sz="120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Charge-Based Biomaterials for Targeted Drug Delivery </a:t>
            </a:r>
            <a:endParaRPr sz="120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633f61b1b3_0_6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t/>
            </a:r>
            <a:endParaRPr b="0" i="0" sz="2489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6" name="Google Shape;156;g3633f61b1b3_0_6"/>
          <p:cNvSpPr txBox="1"/>
          <p:nvPr/>
        </p:nvSpPr>
        <p:spPr>
          <a:xfrm>
            <a:off x="2795274" y="843000"/>
            <a:ext cx="58065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lang="en" sz="3000" u="sng">
                <a:latin typeface="Times"/>
                <a:ea typeface="Times"/>
                <a:cs typeface="Times"/>
                <a:sym typeface="Times"/>
              </a:rPr>
              <a:t>Inhibitor Modeling</a:t>
            </a:r>
            <a:endParaRPr b="1" i="0" sz="3000" u="sng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57" name="Google Shape;157;g3633f61b1b3_0_6"/>
          <p:cNvSpPr/>
          <p:nvPr/>
        </p:nvSpPr>
        <p:spPr>
          <a:xfrm>
            <a:off x="13800" y="777900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Schematic representation of IgG antibody structure (A) consisting of a... |  Download Scientific Diagram" id="158" name="Google Shape;158;g3633f61b1b3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636" y="3609775"/>
            <a:ext cx="3184314" cy="223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3633f61b1b3_0_6"/>
          <p:cNvSpPr txBox="1"/>
          <p:nvPr/>
        </p:nvSpPr>
        <p:spPr>
          <a:xfrm>
            <a:off x="186375" y="1311638"/>
            <a:ext cx="4441200" cy="15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en" sz="2073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AlphaFold</a:t>
            </a:r>
            <a:endParaRPr b="1" sz="207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b="1" sz="167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4804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73"/>
              <a:buChar char="●"/>
            </a:pPr>
            <a:r>
              <a:rPr lang="en" sz="1673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Entered amino acid sequences (</a:t>
            </a:r>
            <a:r>
              <a:rPr b="1" lang="en" sz="1673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Light Chains &amp; 2 Heavy Chains</a:t>
            </a:r>
            <a:r>
              <a:rPr lang="en" sz="1673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from Infliximab </a:t>
            </a:r>
            <a:endParaRPr sz="167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7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4804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73"/>
              <a:buFont typeface="Times New Roman"/>
              <a:buChar char="●"/>
            </a:pPr>
            <a:r>
              <a:rPr lang="en" sz="1673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Modeled CPC tags</a:t>
            </a:r>
            <a:endParaRPr sz="167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167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4804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73"/>
              <a:buFont typeface="Times New Roman"/>
              <a:buChar char="●"/>
            </a:pPr>
            <a:r>
              <a:rPr lang="en" sz="1673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Complete 3D protein construct</a:t>
            </a:r>
            <a:endParaRPr sz="1673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0" name="Google Shape;160;g3633f61b1b3_0_6"/>
          <p:cNvSpPr/>
          <p:nvPr/>
        </p:nvSpPr>
        <p:spPr>
          <a:xfrm>
            <a:off x="2382875" y="4717375"/>
            <a:ext cx="1524000" cy="1208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1" name="Google Shape;161;g3633f61b1b3_0_6"/>
          <p:cNvGrpSpPr/>
          <p:nvPr/>
        </p:nvGrpSpPr>
        <p:grpSpPr>
          <a:xfrm>
            <a:off x="3000" y="0"/>
            <a:ext cx="12192000" cy="843000"/>
            <a:chOff x="-7800" y="7725"/>
            <a:chExt cx="12192000" cy="843000"/>
          </a:xfrm>
        </p:grpSpPr>
        <p:sp>
          <p:nvSpPr>
            <p:cNvPr id="162" name="Google Shape;162;g3633f61b1b3_0_6"/>
            <p:cNvSpPr txBox="1"/>
            <p:nvPr/>
          </p:nvSpPr>
          <p:spPr>
            <a:xfrm>
              <a:off x="8601767" y="141067"/>
              <a:ext cx="2821200" cy="5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63" name="Google Shape;163;g3633f61b1b3_0_6"/>
            <p:cNvSpPr/>
            <p:nvPr/>
          </p:nvSpPr>
          <p:spPr>
            <a:xfrm>
              <a:off x="-7800" y="7725"/>
              <a:ext cx="12192000" cy="843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64" name="Google Shape;164;g3633f61b1b3_0_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367811" y="55971"/>
              <a:ext cx="2469863" cy="5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g3633f61b1b3_0_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15908" y="7725"/>
              <a:ext cx="2080800" cy="672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6" name="Google Shape;166;g3633f61b1b3_0_6"/>
          <p:cNvSpPr/>
          <p:nvPr/>
        </p:nvSpPr>
        <p:spPr>
          <a:xfrm>
            <a:off x="476250" y="3609775"/>
            <a:ext cx="905400" cy="110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633f61b1b3_0_6"/>
          <p:cNvSpPr txBox="1"/>
          <p:nvPr/>
        </p:nvSpPr>
        <p:spPr>
          <a:xfrm>
            <a:off x="906975" y="584630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Times New Roman"/>
                <a:ea typeface="Times New Roman"/>
                <a:cs typeface="Times New Roman"/>
                <a:sym typeface="Times New Roman"/>
              </a:rPr>
              <a:t>Figure adapted from Eder et al. (2021)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8" name="Google Shape;168;g3633f61b1b3_0_6" title="image (1).png"/>
          <p:cNvPicPr preferRelativeResize="0"/>
          <p:nvPr/>
        </p:nvPicPr>
        <p:blipFill rotWithShape="1">
          <a:blip r:embed="rId6">
            <a:alphaModFix/>
          </a:blip>
          <a:srcRect b="12802" l="0" r="0" t="17244"/>
          <a:stretch/>
        </p:blipFill>
        <p:spPr>
          <a:xfrm>
            <a:off x="4931225" y="5074675"/>
            <a:ext cx="7020601" cy="10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3633f61b1b3_0_6"/>
          <p:cNvSpPr txBox="1"/>
          <p:nvPr/>
        </p:nvSpPr>
        <p:spPr>
          <a:xfrm>
            <a:off x="5050925" y="1311638"/>
            <a:ext cx="6900900" cy="3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10"/>
              <a:buNone/>
            </a:pPr>
            <a:r>
              <a:rPr b="1" lang="en" sz="8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ChimeraX </a:t>
            </a:r>
            <a:endParaRPr b="1" sz="8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"/>
              <a:buNone/>
            </a:pPr>
            <a:r>
              <a:t/>
            </a:r>
            <a:endParaRPr b="1" sz="6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"/>
              <a:buNone/>
            </a:pPr>
            <a:r>
              <a:rPr b="1"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b="1"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uilt the Complete Model:</a:t>
            </a:r>
            <a:r>
              <a:rPr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Combined the Heavy (H) and Light (L) antibody chains with the CPC carrier </a:t>
            </a:r>
            <a:endParaRPr sz="6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"/>
              <a:buNone/>
            </a:pPr>
            <a:r>
              <a:t/>
            </a:r>
            <a:endParaRPr sz="6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"/>
              <a:buNone/>
            </a:pPr>
            <a:r>
              <a:rPr b="1"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CPC Tags:</a:t>
            </a:r>
            <a:r>
              <a:rPr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Attached designed </a:t>
            </a:r>
            <a:r>
              <a:rPr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inhibitors</a:t>
            </a:r>
            <a:r>
              <a:rPr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tags to the N (beginning) and C (end) terminus of the CPC</a:t>
            </a:r>
            <a:endParaRPr sz="6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"/>
              <a:buNone/>
            </a:pPr>
            <a:r>
              <a:t/>
            </a:r>
            <a:endParaRPr sz="6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 &amp; C terminus</a:t>
            </a:r>
            <a:r>
              <a:rPr b="1"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are physically different structures</a:t>
            </a:r>
            <a:r>
              <a:rPr lang="en" sz="6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behaves differently depending on where it's placed.</a:t>
            </a:r>
            <a:endParaRPr sz="6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SzPts val="110"/>
              <a:buNone/>
            </a:pPr>
            <a:r>
              <a:t/>
            </a:r>
            <a:endParaRPr sz="6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"/>
              <a:buFont typeface="Arial"/>
              <a:buNone/>
            </a:pPr>
            <a:r>
              <a:rPr b="1" lang="en" sz="6000">
                <a:solidFill>
                  <a:schemeClr val="dk1"/>
                </a:solidFill>
              </a:rPr>
              <a:t>4 Design Variations Tested</a:t>
            </a:r>
            <a:endParaRPr sz="60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" sz="6000">
                <a:solidFill>
                  <a:schemeClr val="dk1"/>
                </a:solidFill>
              </a:rPr>
              <a:t>Heavy Chain + N-terminus CPC</a:t>
            </a:r>
            <a:endParaRPr b="1" sz="60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" sz="6000">
                <a:solidFill>
                  <a:schemeClr val="dk1"/>
                </a:solidFill>
              </a:rPr>
              <a:t>Heavy Chain + C-terminus CPC</a:t>
            </a:r>
            <a:endParaRPr b="1" sz="60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" sz="6000">
                <a:solidFill>
                  <a:schemeClr val="dk1"/>
                </a:solidFill>
              </a:rPr>
              <a:t>Light Chain + N-terminus CPC</a:t>
            </a:r>
            <a:endParaRPr b="1" sz="60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en" sz="6000">
                <a:solidFill>
                  <a:schemeClr val="dk1"/>
                </a:solidFill>
              </a:rPr>
              <a:t>Light Chain + C-terminus CPC</a:t>
            </a:r>
            <a:endParaRPr b="1" sz="60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SzPct val="78571"/>
              <a:buNone/>
            </a:pPr>
            <a:r>
              <a:t/>
            </a:r>
            <a:endParaRPr sz="56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g3633f61b1b3_0_6"/>
          <p:cNvSpPr txBox="1"/>
          <p:nvPr/>
        </p:nvSpPr>
        <p:spPr>
          <a:xfrm>
            <a:off x="5990075" y="5925375"/>
            <a:ext cx="4902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Vedadghavami et al. (2022). Arthritis Research &amp; Therapy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1" name="Google Shape;171;g3633f61b1b3_0_6" title="Screenshot 2026-07-08 at 9.28.13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126050" y="3609783"/>
            <a:ext cx="1369150" cy="1332016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3633f61b1b3_0_6"/>
          <p:cNvSpPr txBox="1"/>
          <p:nvPr/>
        </p:nvSpPr>
        <p:spPr>
          <a:xfrm>
            <a:off x="8506613" y="4786850"/>
            <a:ext cx="4608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latin typeface="Times New Roman"/>
                <a:ea typeface="Times New Roman"/>
                <a:cs typeface="Times New Roman"/>
                <a:sym typeface="Times New Roman"/>
              </a:rPr>
              <a:t>PDB ID: 4G3Y (Liang et al., 2013) / RCSB Protein Data Bank</a:t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3" name="Google Shape;173;g3633f61b1b3_0_6"/>
          <p:cNvSpPr txBox="1"/>
          <p:nvPr/>
        </p:nvSpPr>
        <p:spPr>
          <a:xfrm>
            <a:off x="9531275" y="3356438"/>
            <a:ext cx="25587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TNF-Alpha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74" name="Google Shape;174;g3633f61b1b3_0_6"/>
          <p:cNvGrpSpPr/>
          <p:nvPr/>
        </p:nvGrpSpPr>
        <p:grpSpPr>
          <a:xfrm>
            <a:off x="3000" y="6395702"/>
            <a:ext cx="12191998" cy="501223"/>
            <a:chOff x="3000" y="6395702"/>
            <a:chExt cx="12191998" cy="501223"/>
          </a:xfrm>
        </p:grpSpPr>
        <p:pic>
          <p:nvPicPr>
            <p:cNvPr descr="bar" id="175" name="Google Shape;175;g3633f61b1b3_0_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000" y="6395702"/>
              <a:ext cx="12191998" cy="35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g3633f61b1b3_0_6"/>
            <p:cNvSpPr txBox="1"/>
            <p:nvPr/>
          </p:nvSpPr>
          <p:spPr>
            <a:xfrm>
              <a:off x="8398500" y="6434625"/>
              <a:ext cx="3782700" cy="4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525" lIns="93075" spcFirstLastPara="1" rIns="93075" wrap="square" tIns="465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b="1"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Center of STEM Education, </a:t>
              </a:r>
              <a:r>
                <a:rPr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NEU Young Scholars </a:t>
              </a:r>
              <a:r>
                <a:rPr lang="en" sz="1001">
                  <a:solidFill>
                    <a:schemeClr val="dk1"/>
                  </a:solidFill>
                </a:rPr>
                <a:t>Program</a:t>
              </a:r>
              <a:b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Claire Duggan, Program Director</a:t>
              </a:r>
              <a:endParaRPr i="0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" name="Google Shape;177;g3633f61b1b3_0_6"/>
          <p:cNvSpPr txBox="1"/>
          <p:nvPr/>
        </p:nvSpPr>
        <p:spPr>
          <a:xfrm>
            <a:off x="10800" y="6395700"/>
            <a:ext cx="46080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900"/>
              </a:spcBef>
              <a:spcAft>
                <a:spcPts val="1900"/>
              </a:spcAft>
              <a:buSzPts val="358"/>
              <a:buNone/>
            </a:pPr>
            <a:r>
              <a:rPr b="1" lang="en" sz="120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Charge-Based Biomaterials for Targeted Drug Delivery </a:t>
            </a:r>
            <a:endParaRPr sz="1201">
              <a:solidFill>
                <a:schemeClr val="dk1"/>
              </a:solidFill>
            </a:endParaRPr>
          </a:p>
        </p:txBody>
      </p:sp>
      <p:sp>
        <p:nvSpPr>
          <p:cNvPr id="178" name="Google Shape;178;g3633f61b1b3_0_6"/>
          <p:cNvSpPr/>
          <p:nvPr/>
        </p:nvSpPr>
        <p:spPr>
          <a:xfrm>
            <a:off x="13800" y="777900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g3f5d24721f3_5_10"/>
          <p:cNvGrpSpPr/>
          <p:nvPr/>
        </p:nvGrpSpPr>
        <p:grpSpPr>
          <a:xfrm>
            <a:off x="3000" y="0"/>
            <a:ext cx="12192000" cy="843000"/>
            <a:chOff x="-7800" y="7725"/>
            <a:chExt cx="12192000" cy="843000"/>
          </a:xfrm>
        </p:grpSpPr>
        <p:sp>
          <p:nvSpPr>
            <p:cNvPr id="185" name="Google Shape;185;g3f5d24721f3_5_10"/>
            <p:cNvSpPr txBox="1"/>
            <p:nvPr/>
          </p:nvSpPr>
          <p:spPr>
            <a:xfrm>
              <a:off x="8601767" y="141067"/>
              <a:ext cx="2821200" cy="5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6" name="Google Shape;186;g3f5d24721f3_5_10"/>
            <p:cNvSpPr/>
            <p:nvPr/>
          </p:nvSpPr>
          <p:spPr>
            <a:xfrm>
              <a:off x="-7800" y="7725"/>
              <a:ext cx="12192000" cy="843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7" name="Google Shape;187;g3f5d24721f3_5_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367811" y="55971"/>
              <a:ext cx="2469863" cy="5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g3f5d24721f3_5_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5908" y="7725"/>
              <a:ext cx="2080800" cy="672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9" name="Google Shape;189;g3f5d24721f3_5_10"/>
          <p:cNvSpPr/>
          <p:nvPr/>
        </p:nvSpPr>
        <p:spPr>
          <a:xfrm>
            <a:off x="13800" y="777900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3f5d24721f3_5_10"/>
          <p:cNvSpPr txBox="1"/>
          <p:nvPr/>
        </p:nvSpPr>
        <p:spPr>
          <a:xfrm>
            <a:off x="3795003" y="843000"/>
            <a:ext cx="46080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lang="en" sz="2700" u="sng">
                <a:latin typeface="Times"/>
                <a:ea typeface="Times"/>
                <a:cs typeface="Times"/>
                <a:sym typeface="Times"/>
              </a:rPr>
              <a:t>Computational Results</a:t>
            </a:r>
            <a:endParaRPr b="1" i="0" sz="2700" u="sng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191" name="Google Shape;191;g3f5d24721f3_5_10"/>
          <p:cNvGraphicFramePr/>
          <p:nvPr/>
        </p:nvGraphicFramePr>
        <p:xfrm>
          <a:off x="483725" y="2162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{C6CB8032-D15C-426E-A591-47DB5BEA175D}</a:tableStyleId>
              </a:tblPr>
              <a:tblGrid>
                <a:gridCol w="1012750"/>
                <a:gridCol w="2211500"/>
                <a:gridCol w="1085075"/>
                <a:gridCol w="1390150"/>
              </a:tblGrid>
              <a:tr h="412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Inspired By</a:t>
                      </a:r>
                      <a:endParaRPr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CPC Position</a:t>
                      </a:r>
                      <a:endParaRPr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Clashes </a:t>
                      </a:r>
                      <a:endParaRPr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RMSD</a:t>
                      </a:r>
                      <a:endParaRPr sz="11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C0000"/>
                    </a:solidFill>
                  </a:tcPr>
                </a:tc>
              </a:tr>
              <a:tr h="684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Light Chain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 - Terminus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511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43 pruned atom pairs is 0.692 angstroms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</a:tr>
              <a:tr h="718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Light Chain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 -Terminus 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101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43 pruned atom pairs is 0.692 angstroms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6AA84F"/>
                    </a:solidFill>
                  </a:tcPr>
                </a:tc>
              </a:tr>
              <a:tr h="757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Heavy Chain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 - Terminus 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107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67 pruned atom pairs is 0.562 angstroms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</a:tr>
              <a:tr h="757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Heavy Chain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 - Terminus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123</a:t>
                      </a: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69 pruned atom pairs is 0.445 angstroms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/>
                </a:tc>
              </a:tr>
            </a:tbl>
          </a:graphicData>
        </a:graphic>
      </p:graphicFrame>
      <p:pic>
        <p:nvPicPr>
          <p:cNvPr id="192" name="Google Shape;192;g3f5d24721f3_5_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22892" y="2162250"/>
            <a:ext cx="4140810" cy="3330251"/>
          </a:xfrm>
          <a:prstGeom prst="rect">
            <a:avLst/>
          </a:prstGeom>
          <a:noFill/>
          <a:ln cap="flat" cmpd="sng" w="3810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3" name="Google Shape;193;g3f5d24721f3_5_10"/>
          <p:cNvSpPr txBox="1"/>
          <p:nvPr/>
        </p:nvSpPr>
        <p:spPr>
          <a:xfrm>
            <a:off x="6286250" y="5393686"/>
            <a:ext cx="5414100" cy="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3200" lIns="253200" spcFirstLastPara="1" rIns="253200" wrap="square" tIns="2532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47"/>
              <a:buFont typeface="Arial"/>
              <a:buNone/>
            </a:pPr>
            <a:r>
              <a:rPr b="1" lang="en" sz="193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Light chain + CPC located from N-terminus </a:t>
            </a:r>
            <a:endParaRPr b="1" sz="2493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g3f5d24721f3_5_10"/>
          <p:cNvSpPr txBox="1"/>
          <p:nvPr/>
        </p:nvSpPr>
        <p:spPr>
          <a:xfrm>
            <a:off x="9288125" y="3949650"/>
            <a:ext cx="16647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</a:rPr>
              <a:t>Light Chain</a:t>
            </a:r>
            <a:endParaRPr b="1" sz="2000">
              <a:solidFill>
                <a:schemeClr val="lt1"/>
              </a:solidFill>
            </a:endParaRPr>
          </a:p>
        </p:txBody>
      </p:sp>
      <p:sp>
        <p:nvSpPr>
          <p:cNvPr id="195" name="Google Shape;195;g3f5d24721f3_5_10"/>
          <p:cNvSpPr txBox="1"/>
          <p:nvPr/>
        </p:nvSpPr>
        <p:spPr>
          <a:xfrm>
            <a:off x="7150925" y="2218125"/>
            <a:ext cx="21372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</a:rPr>
              <a:t>CPC N-Terminus</a:t>
            </a:r>
            <a:endParaRPr b="1" sz="2000">
              <a:solidFill>
                <a:schemeClr val="lt1"/>
              </a:solidFill>
            </a:endParaRPr>
          </a:p>
        </p:txBody>
      </p:sp>
      <p:grpSp>
        <p:nvGrpSpPr>
          <p:cNvPr id="196" name="Google Shape;196;g3f5d24721f3_5_10"/>
          <p:cNvGrpSpPr/>
          <p:nvPr/>
        </p:nvGrpSpPr>
        <p:grpSpPr>
          <a:xfrm>
            <a:off x="3000" y="6395702"/>
            <a:ext cx="12191998" cy="501223"/>
            <a:chOff x="3000" y="6395702"/>
            <a:chExt cx="12191998" cy="501223"/>
          </a:xfrm>
        </p:grpSpPr>
        <p:pic>
          <p:nvPicPr>
            <p:cNvPr descr="bar" id="197" name="Google Shape;197;g3f5d24721f3_5_1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000" y="6395702"/>
              <a:ext cx="12191998" cy="35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Google Shape;198;g3f5d24721f3_5_10"/>
            <p:cNvSpPr txBox="1"/>
            <p:nvPr/>
          </p:nvSpPr>
          <p:spPr>
            <a:xfrm>
              <a:off x="8398500" y="6434625"/>
              <a:ext cx="3782700" cy="4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525" lIns="93075" spcFirstLastPara="1" rIns="93075" wrap="square" tIns="465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b="1"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Center of STEM Education, </a:t>
              </a:r>
              <a:r>
                <a:rPr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NEU Young Scholars </a:t>
              </a:r>
              <a:r>
                <a:rPr lang="en" sz="1001">
                  <a:solidFill>
                    <a:schemeClr val="dk1"/>
                  </a:solidFill>
                </a:rPr>
                <a:t>Program</a:t>
              </a:r>
              <a:b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Claire Duggan, Program Director</a:t>
              </a:r>
              <a:endParaRPr i="0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" name="Google Shape;199;g3f5d24721f3_5_10"/>
          <p:cNvSpPr txBox="1"/>
          <p:nvPr/>
        </p:nvSpPr>
        <p:spPr>
          <a:xfrm>
            <a:off x="10800" y="6395700"/>
            <a:ext cx="46080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900"/>
              </a:spcBef>
              <a:spcAft>
                <a:spcPts val="1900"/>
              </a:spcAft>
              <a:buSzPts val="358"/>
              <a:buNone/>
            </a:pPr>
            <a:r>
              <a:rPr b="1" lang="en" sz="120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Charge-Based Biomaterials for Targeted Drug Delivery </a:t>
            </a:r>
            <a:endParaRPr sz="120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f56e8b638d_1_68"/>
          <p:cNvSpPr txBox="1"/>
          <p:nvPr/>
        </p:nvSpPr>
        <p:spPr>
          <a:xfrm>
            <a:off x="2869988" y="956833"/>
            <a:ext cx="3601500" cy="6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lang="en" sz="3000" u="sng">
                <a:latin typeface="Times"/>
                <a:ea typeface="Times"/>
                <a:cs typeface="Times"/>
                <a:sym typeface="Times"/>
              </a:rPr>
              <a:t>Liposomes</a:t>
            </a:r>
            <a:endParaRPr b="1" i="0" sz="3000" u="sng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pSp>
        <p:nvGrpSpPr>
          <p:cNvPr id="205" name="Google Shape;205;g3f56e8b638d_1_68"/>
          <p:cNvGrpSpPr/>
          <p:nvPr/>
        </p:nvGrpSpPr>
        <p:grpSpPr>
          <a:xfrm>
            <a:off x="3000" y="0"/>
            <a:ext cx="12192000" cy="843000"/>
            <a:chOff x="-7800" y="7725"/>
            <a:chExt cx="12192000" cy="843000"/>
          </a:xfrm>
        </p:grpSpPr>
        <p:sp>
          <p:nvSpPr>
            <p:cNvPr id="206" name="Google Shape;206;g3f56e8b638d_1_68"/>
            <p:cNvSpPr txBox="1"/>
            <p:nvPr/>
          </p:nvSpPr>
          <p:spPr>
            <a:xfrm>
              <a:off x="8601767" y="141067"/>
              <a:ext cx="2821200" cy="5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7" name="Google Shape;207;g3f56e8b638d_1_68"/>
            <p:cNvSpPr/>
            <p:nvPr/>
          </p:nvSpPr>
          <p:spPr>
            <a:xfrm>
              <a:off x="-7800" y="7725"/>
              <a:ext cx="12192000" cy="843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8" name="Google Shape;208;g3f56e8b638d_1_6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367811" y="55971"/>
              <a:ext cx="2469863" cy="5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Google Shape;209;g3f56e8b638d_1_6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5908" y="7725"/>
              <a:ext cx="2080800" cy="672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0" name="Google Shape;210;g3f56e8b638d_1_68"/>
          <p:cNvSpPr/>
          <p:nvPr/>
        </p:nvSpPr>
        <p:spPr>
          <a:xfrm>
            <a:off x="13800" y="777900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3f56e8b638d_1_68"/>
          <p:cNvSpPr txBox="1"/>
          <p:nvPr/>
        </p:nvSpPr>
        <p:spPr>
          <a:xfrm>
            <a:off x="1152500" y="1600200"/>
            <a:ext cx="5036700" cy="40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38564"/>
              <a:buFont typeface="Arial"/>
              <a:buNone/>
            </a:pPr>
            <a:r>
              <a:rPr b="1"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Exosomes</a:t>
            </a:r>
            <a:endParaRPr b="1"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391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Carry materials out of cell</a:t>
            </a:r>
            <a:endParaRPr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Liposomes</a:t>
            </a:r>
            <a:endParaRPr b="1"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391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Synthetic exosomes</a:t>
            </a:r>
            <a:endParaRPr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391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Synthesis</a:t>
            </a:r>
            <a:endParaRPr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391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Drying/boiling</a:t>
            </a:r>
            <a:endParaRPr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391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AutoNum type="arabicPeriod"/>
            </a:pPr>
            <a:r>
              <a:rPr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Hydration</a:t>
            </a:r>
            <a:endParaRPr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Sizing Particles</a:t>
            </a:r>
            <a:endParaRPr b="1"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391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Want similar sizes</a:t>
            </a:r>
            <a:endParaRPr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391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●"/>
            </a:pPr>
            <a:r>
              <a:rPr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DLS machine</a:t>
            </a:r>
            <a:endParaRPr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391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○"/>
            </a:pPr>
            <a:r>
              <a:rPr lang="en" sz="2852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Brownian motion</a:t>
            </a:r>
            <a:endParaRPr sz="2852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2" name="Google Shape;212;g3f56e8b638d_1_68"/>
          <p:cNvPicPr preferRelativeResize="0"/>
          <p:nvPr/>
        </p:nvPicPr>
        <p:blipFill rotWithShape="1">
          <a:blip r:embed="rId5">
            <a:alphaModFix/>
          </a:blip>
          <a:srcRect b="50375" l="0" r="19459" t="0"/>
          <a:stretch/>
        </p:blipFill>
        <p:spPr>
          <a:xfrm>
            <a:off x="6471503" y="3687114"/>
            <a:ext cx="5326899" cy="2144289"/>
          </a:xfrm>
          <a:prstGeom prst="rect">
            <a:avLst/>
          </a:prstGeom>
          <a:noFill/>
          <a:ln cap="flat" cmpd="sng" w="28575">
            <a:solidFill>
              <a:srgbClr val="D31C2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3" name="Google Shape;213;g3f56e8b638d_1_68"/>
          <p:cNvSpPr txBox="1"/>
          <p:nvPr/>
        </p:nvSpPr>
        <p:spPr>
          <a:xfrm>
            <a:off x="5444188" y="5861663"/>
            <a:ext cx="73815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b="1" lang="en" sz="163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Liposome Size Characterization by Dynamic Light Scattering</a:t>
            </a:r>
            <a:r>
              <a:rPr lang="en" sz="1630">
                <a:solidFill>
                  <a:schemeClr val="dk1"/>
                </a:solidFill>
              </a:rPr>
              <a:t> </a:t>
            </a:r>
            <a:endParaRPr sz="1630">
              <a:solidFill>
                <a:schemeClr val="dk1"/>
              </a:solidFill>
            </a:endParaRPr>
          </a:p>
        </p:txBody>
      </p:sp>
      <p:grpSp>
        <p:nvGrpSpPr>
          <p:cNvPr id="214" name="Google Shape;214;g3f56e8b638d_1_68"/>
          <p:cNvGrpSpPr/>
          <p:nvPr/>
        </p:nvGrpSpPr>
        <p:grpSpPr>
          <a:xfrm>
            <a:off x="3000" y="6395702"/>
            <a:ext cx="12191998" cy="501223"/>
            <a:chOff x="3000" y="6395702"/>
            <a:chExt cx="12191998" cy="501223"/>
          </a:xfrm>
        </p:grpSpPr>
        <p:pic>
          <p:nvPicPr>
            <p:cNvPr descr="bar" id="215" name="Google Shape;215;g3f56e8b638d_1_6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3000" y="6395702"/>
              <a:ext cx="12191998" cy="35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6" name="Google Shape;216;g3f56e8b638d_1_68"/>
            <p:cNvSpPr txBox="1"/>
            <p:nvPr/>
          </p:nvSpPr>
          <p:spPr>
            <a:xfrm>
              <a:off x="8398500" y="6434625"/>
              <a:ext cx="3782700" cy="4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525" lIns="93075" spcFirstLastPara="1" rIns="93075" wrap="square" tIns="465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b="1"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Center of STEM Education, </a:t>
              </a:r>
              <a:r>
                <a:rPr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NEU Young Scholars </a:t>
              </a:r>
              <a:r>
                <a:rPr lang="en" sz="1001">
                  <a:solidFill>
                    <a:schemeClr val="dk1"/>
                  </a:solidFill>
                </a:rPr>
                <a:t>Program</a:t>
              </a:r>
              <a:b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Claire Duggan, Program Director</a:t>
              </a:r>
              <a:endParaRPr i="0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" name="Google Shape;217;g3f56e8b638d_1_68"/>
          <p:cNvSpPr txBox="1"/>
          <p:nvPr/>
        </p:nvSpPr>
        <p:spPr>
          <a:xfrm>
            <a:off x="10800" y="6395700"/>
            <a:ext cx="46080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900"/>
              </a:spcBef>
              <a:spcAft>
                <a:spcPts val="1900"/>
              </a:spcAft>
              <a:buSzPts val="358"/>
              <a:buNone/>
            </a:pPr>
            <a:r>
              <a:rPr b="1" lang="en" sz="120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Charge-Based Biomaterials for Targeted Drug Delivery </a:t>
            </a:r>
            <a:endParaRPr sz="1201">
              <a:solidFill>
                <a:schemeClr val="dk1"/>
              </a:solidFill>
            </a:endParaRPr>
          </a:p>
        </p:txBody>
      </p:sp>
      <p:grpSp>
        <p:nvGrpSpPr>
          <p:cNvPr id="218" name="Google Shape;218;g3f56e8b638d_1_68"/>
          <p:cNvGrpSpPr/>
          <p:nvPr/>
        </p:nvGrpSpPr>
        <p:grpSpPr>
          <a:xfrm>
            <a:off x="7430597" y="1109357"/>
            <a:ext cx="3408727" cy="2311393"/>
            <a:chOff x="1617900" y="1293300"/>
            <a:chExt cx="5352900" cy="3629700"/>
          </a:xfrm>
        </p:grpSpPr>
        <p:sp>
          <p:nvSpPr>
            <p:cNvPr id="219" name="Google Shape;219;g3f56e8b638d_1_68"/>
            <p:cNvSpPr/>
            <p:nvPr/>
          </p:nvSpPr>
          <p:spPr>
            <a:xfrm>
              <a:off x="2695150" y="2101675"/>
              <a:ext cx="981900" cy="1010100"/>
            </a:xfrm>
            <a:prstGeom prst="ellipse">
              <a:avLst/>
            </a:prstGeom>
            <a:solidFill>
              <a:srgbClr val="D31C2D"/>
            </a:solidFill>
            <a:ln cap="flat" cmpd="sng" w="182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8200" lIns="58200" spcFirstLastPara="1" rIns="58200" wrap="square" tIns="5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1">
                  <a:latin typeface="Times New Roman"/>
                  <a:ea typeface="Times New Roman"/>
                  <a:cs typeface="Times New Roman"/>
                  <a:sym typeface="Times New Roman"/>
                </a:rPr>
                <a:t>TNF-Alpha</a:t>
              </a:r>
              <a:endParaRPr sz="89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0" name="Google Shape;220;g3f56e8b638d_1_68"/>
            <p:cNvSpPr/>
            <p:nvPr/>
          </p:nvSpPr>
          <p:spPr>
            <a:xfrm>
              <a:off x="2695150" y="3449250"/>
              <a:ext cx="981900" cy="1010100"/>
            </a:xfrm>
            <a:prstGeom prst="ellipse">
              <a:avLst/>
            </a:prstGeom>
            <a:solidFill>
              <a:srgbClr val="D31C2D"/>
            </a:solidFill>
            <a:ln cap="flat" cmpd="sng" w="182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8200" lIns="58200" spcFirstLastPara="1" rIns="58200" wrap="square" tIns="5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1">
                  <a:latin typeface="Times New Roman"/>
                  <a:ea typeface="Times New Roman"/>
                  <a:cs typeface="Times New Roman"/>
                  <a:sym typeface="Times New Roman"/>
                </a:rPr>
                <a:t>TNF-Alpha</a:t>
              </a:r>
              <a:endParaRPr sz="89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1" name="Google Shape;221;g3f56e8b638d_1_68"/>
            <p:cNvSpPr/>
            <p:nvPr/>
          </p:nvSpPr>
          <p:spPr>
            <a:xfrm>
              <a:off x="4979850" y="2768150"/>
              <a:ext cx="981900" cy="1010100"/>
            </a:xfrm>
            <a:prstGeom prst="ellipse">
              <a:avLst/>
            </a:prstGeom>
            <a:solidFill>
              <a:srgbClr val="D31C2D"/>
            </a:solidFill>
            <a:ln cap="flat" cmpd="sng" w="182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8200" lIns="58200" spcFirstLastPara="1" rIns="58200" wrap="square" tIns="5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1"/>
                <a:t>TNF-Alpha</a:t>
              </a:r>
              <a:endParaRPr sz="891"/>
            </a:p>
          </p:txBody>
        </p:sp>
        <p:sp>
          <p:nvSpPr>
            <p:cNvPr id="222" name="Google Shape;222;g3f56e8b638d_1_68"/>
            <p:cNvSpPr/>
            <p:nvPr/>
          </p:nvSpPr>
          <p:spPr>
            <a:xfrm>
              <a:off x="2347650" y="1465500"/>
              <a:ext cx="3841500" cy="3457500"/>
            </a:xfrm>
            <a:prstGeom prst="rect">
              <a:avLst/>
            </a:prstGeom>
            <a:solidFill>
              <a:schemeClr val="lt1"/>
            </a:solidFill>
            <a:ln cap="flat" cmpd="sng" w="1455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8200" lIns="58200" spcFirstLastPara="1" rIns="58200" wrap="square" tIns="5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74">
                  <a:solidFill>
                    <a:srgbClr val="D31C2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CPC</a:t>
              </a:r>
              <a:endParaRPr sz="891"/>
            </a:p>
          </p:txBody>
        </p:sp>
        <p:sp>
          <p:nvSpPr>
            <p:cNvPr id="223" name="Google Shape;223;g3f56e8b638d_1_68"/>
            <p:cNvSpPr/>
            <p:nvPr/>
          </p:nvSpPr>
          <p:spPr>
            <a:xfrm>
              <a:off x="3837500" y="1909625"/>
              <a:ext cx="981900" cy="1010100"/>
            </a:xfrm>
            <a:prstGeom prst="ellipse">
              <a:avLst/>
            </a:prstGeom>
            <a:solidFill>
              <a:srgbClr val="D31C2D"/>
            </a:solidFill>
            <a:ln cap="flat" cmpd="sng" w="182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8200" lIns="58200" spcFirstLastPara="1" rIns="58200" wrap="square" tIns="5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1">
                  <a:latin typeface="Times New Roman"/>
                  <a:ea typeface="Times New Roman"/>
                  <a:cs typeface="Times New Roman"/>
                  <a:sym typeface="Times New Roman"/>
                </a:rPr>
                <a:t>TNF-Alpha</a:t>
              </a:r>
              <a:endParaRPr sz="89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4" name="Google Shape;224;g3f56e8b638d_1_68"/>
            <p:cNvSpPr/>
            <p:nvPr/>
          </p:nvSpPr>
          <p:spPr>
            <a:xfrm>
              <a:off x="3932825" y="3363850"/>
              <a:ext cx="981900" cy="1010100"/>
            </a:xfrm>
            <a:prstGeom prst="ellipse">
              <a:avLst/>
            </a:prstGeom>
            <a:solidFill>
              <a:srgbClr val="D31C2D"/>
            </a:solidFill>
            <a:ln cap="flat" cmpd="sng" w="182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8200" lIns="58200" spcFirstLastPara="1" rIns="58200" wrap="square" tIns="5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1">
                  <a:latin typeface="Times New Roman"/>
                  <a:ea typeface="Times New Roman"/>
                  <a:cs typeface="Times New Roman"/>
                  <a:sym typeface="Times New Roman"/>
                </a:rPr>
                <a:t>TNF-Alpha</a:t>
              </a:r>
              <a:endParaRPr sz="89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5" name="Google Shape;225;g3f56e8b638d_1_68"/>
            <p:cNvSpPr txBox="1"/>
            <p:nvPr/>
          </p:nvSpPr>
          <p:spPr>
            <a:xfrm>
              <a:off x="3133250" y="1293300"/>
              <a:ext cx="2390400" cy="17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8200" lIns="58200" spcFirstLastPara="1" rIns="58200" wrap="square" tIns="58200">
              <a:noAutofit/>
            </a:bodyPr>
            <a:lstStyle/>
            <a:p>
              <a:pPr indent="0" lvl="0" marL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SzPts val="175"/>
                <a:buNone/>
              </a:pPr>
              <a:r>
                <a:rPr lang="en" sz="1019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Liposome container</a:t>
              </a:r>
              <a:endParaRPr sz="1019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6" name="Google Shape;226;g3f56e8b638d_1_68"/>
            <p:cNvSpPr txBox="1"/>
            <p:nvPr/>
          </p:nvSpPr>
          <p:spPr>
            <a:xfrm>
              <a:off x="1617900" y="1731750"/>
              <a:ext cx="30000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8200" lIns="58200" spcFirstLastPara="1" rIns="58200" wrap="square" tIns="5820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74">
                  <a:solidFill>
                    <a:srgbClr val="D31C2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CPC</a:t>
              </a:r>
              <a:endParaRPr sz="891"/>
            </a:p>
          </p:txBody>
        </p:sp>
        <p:sp>
          <p:nvSpPr>
            <p:cNvPr id="227" name="Google Shape;227;g3f56e8b638d_1_68"/>
            <p:cNvSpPr txBox="1"/>
            <p:nvPr/>
          </p:nvSpPr>
          <p:spPr>
            <a:xfrm>
              <a:off x="1686100" y="3111775"/>
              <a:ext cx="30000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8200" lIns="58200" spcFirstLastPara="1" rIns="58200" wrap="square" tIns="5820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74">
                  <a:solidFill>
                    <a:srgbClr val="D31C2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CPC</a:t>
              </a:r>
              <a:endParaRPr sz="891"/>
            </a:p>
          </p:txBody>
        </p:sp>
        <p:sp>
          <p:nvSpPr>
            <p:cNvPr id="228" name="Google Shape;228;g3f56e8b638d_1_68"/>
            <p:cNvSpPr txBox="1"/>
            <p:nvPr/>
          </p:nvSpPr>
          <p:spPr>
            <a:xfrm>
              <a:off x="2923775" y="1537288"/>
              <a:ext cx="30000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8200" lIns="58200" spcFirstLastPara="1" rIns="58200" wrap="square" tIns="5820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74">
                  <a:solidFill>
                    <a:srgbClr val="D31C2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CPC</a:t>
              </a:r>
              <a:endParaRPr sz="891"/>
            </a:p>
          </p:txBody>
        </p:sp>
        <p:sp>
          <p:nvSpPr>
            <p:cNvPr id="229" name="Google Shape;229;g3f56e8b638d_1_68"/>
            <p:cNvSpPr/>
            <p:nvPr/>
          </p:nvSpPr>
          <p:spPr>
            <a:xfrm>
              <a:off x="2626950" y="2065788"/>
              <a:ext cx="981900" cy="1010100"/>
            </a:xfrm>
            <a:prstGeom prst="ellipse">
              <a:avLst/>
            </a:prstGeom>
            <a:solidFill>
              <a:srgbClr val="D31C2D"/>
            </a:solidFill>
            <a:ln cap="flat" cmpd="sng" w="182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8200" lIns="58200" spcFirstLastPara="1" rIns="58200" wrap="square" tIns="5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1">
                  <a:latin typeface="Times New Roman"/>
                  <a:ea typeface="Times New Roman"/>
                  <a:cs typeface="Times New Roman"/>
                  <a:sym typeface="Times New Roman"/>
                </a:rPr>
                <a:t>TNF-Alpha</a:t>
              </a:r>
              <a:endParaRPr sz="89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0" name="Google Shape;230;g3f56e8b638d_1_68"/>
            <p:cNvSpPr/>
            <p:nvPr/>
          </p:nvSpPr>
          <p:spPr>
            <a:xfrm>
              <a:off x="2695150" y="3449250"/>
              <a:ext cx="981900" cy="1010100"/>
            </a:xfrm>
            <a:prstGeom prst="ellipse">
              <a:avLst/>
            </a:prstGeom>
            <a:solidFill>
              <a:srgbClr val="D31C2D"/>
            </a:solidFill>
            <a:ln cap="flat" cmpd="sng" w="182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8200" lIns="58200" spcFirstLastPara="1" rIns="58200" wrap="square" tIns="5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1">
                  <a:latin typeface="Times New Roman"/>
                  <a:ea typeface="Times New Roman"/>
                  <a:cs typeface="Times New Roman"/>
                  <a:sym typeface="Times New Roman"/>
                </a:rPr>
                <a:t>TNF-Alpha</a:t>
              </a:r>
              <a:endParaRPr sz="89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1" name="Google Shape;231;g3f56e8b638d_1_68"/>
            <p:cNvSpPr/>
            <p:nvPr/>
          </p:nvSpPr>
          <p:spPr>
            <a:xfrm>
              <a:off x="4979850" y="2853025"/>
              <a:ext cx="981900" cy="1010100"/>
            </a:xfrm>
            <a:prstGeom prst="ellipse">
              <a:avLst/>
            </a:prstGeom>
            <a:solidFill>
              <a:srgbClr val="D31C2D"/>
            </a:solidFill>
            <a:ln cap="flat" cmpd="sng" w="182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58200" lIns="58200" spcFirstLastPara="1" rIns="58200" wrap="square" tIns="5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91">
                  <a:latin typeface="Times New Roman"/>
                  <a:ea typeface="Times New Roman"/>
                  <a:cs typeface="Times New Roman"/>
                  <a:sym typeface="Times New Roman"/>
                </a:rPr>
                <a:t>TNF-Alpha</a:t>
              </a:r>
              <a:endParaRPr sz="891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2" name="Google Shape;232;g3f56e8b638d_1_68"/>
            <p:cNvSpPr txBox="1"/>
            <p:nvPr/>
          </p:nvSpPr>
          <p:spPr>
            <a:xfrm>
              <a:off x="3970800" y="2450563"/>
              <a:ext cx="3000000" cy="49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8200" lIns="58200" spcFirstLastPara="1" rIns="58200" wrap="square" tIns="5820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74">
                  <a:solidFill>
                    <a:srgbClr val="D31C2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CPC</a:t>
              </a:r>
              <a:endParaRPr sz="891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g3f5d8dc80c1_0_47"/>
          <p:cNvGrpSpPr/>
          <p:nvPr/>
        </p:nvGrpSpPr>
        <p:grpSpPr>
          <a:xfrm>
            <a:off x="3000" y="0"/>
            <a:ext cx="12192000" cy="843000"/>
            <a:chOff x="-7800" y="7725"/>
            <a:chExt cx="12192000" cy="843000"/>
          </a:xfrm>
        </p:grpSpPr>
        <p:sp>
          <p:nvSpPr>
            <p:cNvPr id="239" name="Google Shape;239;g3f5d8dc80c1_0_47"/>
            <p:cNvSpPr txBox="1"/>
            <p:nvPr/>
          </p:nvSpPr>
          <p:spPr>
            <a:xfrm>
              <a:off x="8601767" y="141067"/>
              <a:ext cx="2821200" cy="5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0" name="Google Shape;240;g3f5d8dc80c1_0_47"/>
            <p:cNvSpPr/>
            <p:nvPr/>
          </p:nvSpPr>
          <p:spPr>
            <a:xfrm>
              <a:off x="-7800" y="7725"/>
              <a:ext cx="12192000" cy="843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1" name="Google Shape;241;g3f5d8dc80c1_0_4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367811" y="55971"/>
              <a:ext cx="2469863" cy="5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g3f5d8dc80c1_0_4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5908" y="7725"/>
              <a:ext cx="2080800" cy="672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3" name="Google Shape;243;g3f5d8dc80c1_0_47"/>
          <p:cNvSpPr/>
          <p:nvPr/>
        </p:nvSpPr>
        <p:spPr>
          <a:xfrm>
            <a:off x="13800" y="777900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4" name="Google Shape;244;g3f5d8dc80c1_0_47"/>
          <p:cNvGrpSpPr/>
          <p:nvPr/>
        </p:nvGrpSpPr>
        <p:grpSpPr>
          <a:xfrm>
            <a:off x="3000" y="6395702"/>
            <a:ext cx="12191998" cy="501223"/>
            <a:chOff x="3000" y="6395702"/>
            <a:chExt cx="12191998" cy="501223"/>
          </a:xfrm>
        </p:grpSpPr>
        <p:pic>
          <p:nvPicPr>
            <p:cNvPr descr="bar" id="245" name="Google Shape;245;g3f5d8dc80c1_0_4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000" y="6395702"/>
              <a:ext cx="12191998" cy="35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Google Shape;246;g3f5d8dc80c1_0_47"/>
            <p:cNvSpPr txBox="1"/>
            <p:nvPr/>
          </p:nvSpPr>
          <p:spPr>
            <a:xfrm>
              <a:off x="8398500" y="6434625"/>
              <a:ext cx="3782700" cy="4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525" lIns="93075" spcFirstLastPara="1" rIns="93075" wrap="square" tIns="465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b="1"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Center of STEM Education, </a:t>
              </a:r>
              <a:r>
                <a:rPr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NEU Young Scholars </a:t>
              </a:r>
              <a:r>
                <a:rPr lang="en" sz="1001">
                  <a:solidFill>
                    <a:schemeClr val="dk1"/>
                  </a:solidFill>
                </a:rPr>
                <a:t>Program</a:t>
              </a:r>
              <a:b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Claire Duggan, Program Director</a:t>
              </a:r>
              <a:endParaRPr i="0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7" name="Google Shape;247;g3f5d8dc80c1_0_47"/>
          <p:cNvSpPr txBox="1"/>
          <p:nvPr/>
        </p:nvSpPr>
        <p:spPr>
          <a:xfrm>
            <a:off x="10800" y="6395700"/>
            <a:ext cx="46080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900"/>
              </a:spcBef>
              <a:spcAft>
                <a:spcPts val="1900"/>
              </a:spcAft>
              <a:buSzPts val="358"/>
              <a:buNone/>
            </a:pPr>
            <a:r>
              <a:rPr b="1" lang="en" sz="120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Charge-Based Biomaterials for Targeted Drug Delivery </a:t>
            </a:r>
            <a:endParaRPr sz="1201">
              <a:solidFill>
                <a:schemeClr val="dk1"/>
              </a:solidFill>
            </a:endParaRPr>
          </a:p>
        </p:txBody>
      </p:sp>
      <p:sp>
        <p:nvSpPr>
          <p:cNvPr id="248" name="Google Shape;248;g3f5d8dc80c1_0_47"/>
          <p:cNvSpPr/>
          <p:nvPr/>
        </p:nvSpPr>
        <p:spPr>
          <a:xfrm>
            <a:off x="190500" y="1472575"/>
            <a:ext cx="3429000" cy="2177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D31C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Punch cartilage into uniform </a:t>
            </a:r>
            <a:r>
              <a:rPr b="1"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 mm discs</a:t>
            </a: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Wash with sterile </a:t>
            </a:r>
            <a:r>
              <a:rPr b="1"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PBS(Phosphate-Buffered Saline))</a:t>
            </a: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clean the samples.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mes New Roman"/>
              <a:buChar char="●"/>
            </a:pP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Rest in </a:t>
            </a:r>
            <a:r>
              <a:rPr b="1"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DMEM nutrient media</a:t>
            </a:r>
            <a:r>
              <a:rPr lang="en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overnight to keep cells alive.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Google Shape;249;g3f5d8dc80c1_0_47"/>
          <p:cNvSpPr/>
          <p:nvPr/>
        </p:nvSpPr>
        <p:spPr>
          <a:xfrm>
            <a:off x="4384500" y="1472575"/>
            <a:ext cx="3429000" cy="2177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D31C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●"/>
            </a:pP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Collect the </a:t>
            </a:r>
            <a:r>
              <a:rPr b="1"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DMEM media</a:t>
            </a: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(catches GAGs that leaked out).</a:t>
            </a:r>
            <a:endParaRPr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●"/>
            </a:pP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Digest the solid tissue using </a:t>
            </a:r>
            <a:r>
              <a:rPr b="1"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Tris buffer</a:t>
            </a:r>
            <a:r>
              <a:rPr lang="en" sz="1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(releases remaining GAGs).</a:t>
            </a:r>
            <a:endParaRPr sz="1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g3f5d8dc80c1_0_47"/>
          <p:cNvSpPr/>
          <p:nvPr/>
        </p:nvSpPr>
        <p:spPr>
          <a:xfrm>
            <a:off x="8578500" y="1472575"/>
            <a:ext cx="3429000" cy="2177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D31C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●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Mix samples with </a:t>
            </a:r>
            <a:r>
              <a:rPr b="1"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DMMB dye (1,9-Dimethylmethylene Blue)</a:t>
            </a: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turns from </a:t>
            </a:r>
            <a:r>
              <a:rPr b="1"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blue to purple</a:t>
            </a: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when bound to GAGs.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●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Read absorbance on a </a:t>
            </a:r>
            <a:r>
              <a:rPr b="1"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plate reader</a:t>
            </a: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calculate exact GAG levels.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g3f5d8dc80c1_0_47"/>
          <p:cNvSpPr/>
          <p:nvPr/>
        </p:nvSpPr>
        <p:spPr>
          <a:xfrm>
            <a:off x="3706488" y="2310475"/>
            <a:ext cx="591000" cy="501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31C2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2" name="Google Shape;252;g3f5d8dc80c1_0_47"/>
          <p:cNvSpPr/>
          <p:nvPr/>
        </p:nvSpPr>
        <p:spPr>
          <a:xfrm>
            <a:off x="7900488" y="2310475"/>
            <a:ext cx="591000" cy="501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31C2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3" name="Google Shape;253;g3f5d8dc80c1_0_47" title="DF0F9EDA-FDA2-4601-9497-4778EA59A2CE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6173" y="3792160"/>
            <a:ext cx="1717676" cy="2290226"/>
          </a:xfrm>
          <a:prstGeom prst="rect">
            <a:avLst/>
          </a:prstGeom>
          <a:noFill/>
          <a:ln cap="flat" cmpd="sng" w="19050">
            <a:solidFill>
              <a:srgbClr val="C8102E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4" name="Google Shape;254;g3f5d8dc80c1_0_47" title="IMG_8333.JPG"/>
          <p:cNvPicPr preferRelativeResize="0"/>
          <p:nvPr/>
        </p:nvPicPr>
        <p:blipFill rotWithShape="1">
          <a:blip r:embed="rId7">
            <a:alphaModFix/>
          </a:blip>
          <a:srcRect b="11045" l="3650" r="53963" t="64497"/>
          <a:stretch/>
        </p:blipFill>
        <p:spPr>
          <a:xfrm>
            <a:off x="3619488" y="4101448"/>
            <a:ext cx="2086049" cy="1604874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55" name="Google Shape;255;g3f5d8dc80c1_0_4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848300" y="4068085"/>
            <a:ext cx="2889376" cy="1738425"/>
          </a:xfrm>
          <a:prstGeom prst="rect">
            <a:avLst/>
          </a:prstGeom>
          <a:noFill/>
          <a:ln cap="flat" cmpd="sng" w="19050">
            <a:solidFill>
              <a:srgbClr val="D31C2D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6" name="Google Shape;256;g3f5d8dc80c1_0_47"/>
          <p:cNvSpPr txBox="1"/>
          <p:nvPr/>
        </p:nvSpPr>
        <p:spPr>
          <a:xfrm>
            <a:off x="3399900" y="843000"/>
            <a:ext cx="5392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 u="sng">
                <a:latin typeface="Times New Roman"/>
                <a:ea typeface="Times New Roman"/>
                <a:cs typeface="Times New Roman"/>
                <a:sym typeface="Times New Roman"/>
              </a:rPr>
              <a:t>Bovine </a:t>
            </a:r>
            <a:r>
              <a:rPr b="1" lang="en" sz="2100" u="sng">
                <a:latin typeface="Times New Roman"/>
                <a:ea typeface="Times New Roman"/>
                <a:cs typeface="Times New Roman"/>
                <a:sym typeface="Times New Roman"/>
              </a:rPr>
              <a:t>Harvesting to DMMB Assay</a:t>
            </a:r>
            <a:endParaRPr b="1" sz="210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7" name="Google Shape;257;g3f5d8dc80c1_0_47" title="Screenshot 2026-07-28 at 12.01.26 PM.png"/>
          <p:cNvPicPr preferRelativeResize="0"/>
          <p:nvPr/>
        </p:nvPicPr>
        <p:blipFill rotWithShape="1">
          <a:blip r:embed="rId9">
            <a:alphaModFix/>
          </a:blip>
          <a:srcRect b="3846" l="2982" r="1122" t="0"/>
          <a:stretch/>
        </p:blipFill>
        <p:spPr>
          <a:xfrm>
            <a:off x="5847800" y="4068075"/>
            <a:ext cx="2507275" cy="167162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g3f5d92ac46f_0_13"/>
          <p:cNvGrpSpPr/>
          <p:nvPr/>
        </p:nvGrpSpPr>
        <p:grpSpPr>
          <a:xfrm>
            <a:off x="3000" y="0"/>
            <a:ext cx="12192000" cy="843000"/>
            <a:chOff x="-7800" y="7725"/>
            <a:chExt cx="12192000" cy="843000"/>
          </a:xfrm>
        </p:grpSpPr>
        <p:sp>
          <p:nvSpPr>
            <p:cNvPr id="264" name="Google Shape;264;g3f5d92ac46f_0_13"/>
            <p:cNvSpPr txBox="1"/>
            <p:nvPr/>
          </p:nvSpPr>
          <p:spPr>
            <a:xfrm>
              <a:off x="8601767" y="141067"/>
              <a:ext cx="2821200" cy="5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65" name="Google Shape;265;g3f5d92ac46f_0_13"/>
            <p:cNvSpPr/>
            <p:nvPr/>
          </p:nvSpPr>
          <p:spPr>
            <a:xfrm>
              <a:off x="-7800" y="7725"/>
              <a:ext cx="12192000" cy="843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6" name="Google Shape;266;g3f5d92ac46f_0_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367811" y="55971"/>
              <a:ext cx="2469863" cy="5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g3f5d92ac46f_0_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15908" y="7725"/>
              <a:ext cx="2080800" cy="672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8" name="Google Shape;268;g3f5d92ac46f_0_13"/>
          <p:cNvSpPr/>
          <p:nvPr/>
        </p:nvSpPr>
        <p:spPr>
          <a:xfrm>
            <a:off x="13800" y="777900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9" name="Google Shape;269;g3f5d92ac46f_0_13"/>
          <p:cNvGrpSpPr/>
          <p:nvPr/>
        </p:nvGrpSpPr>
        <p:grpSpPr>
          <a:xfrm>
            <a:off x="3000" y="6395702"/>
            <a:ext cx="12191998" cy="501223"/>
            <a:chOff x="3000" y="6395702"/>
            <a:chExt cx="12191998" cy="501223"/>
          </a:xfrm>
        </p:grpSpPr>
        <p:pic>
          <p:nvPicPr>
            <p:cNvPr descr="bar" id="270" name="Google Shape;270;g3f5d92ac46f_0_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000" y="6395702"/>
              <a:ext cx="12191998" cy="35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1" name="Google Shape;271;g3f5d92ac46f_0_13"/>
            <p:cNvSpPr txBox="1"/>
            <p:nvPr/>
          </p:nvSpPr>
          <p:spPr>
            <a:xfrm>
              <a:off x="8398500" y="6434625"/>
              <a:ext cx="3782700" cy="4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525" lIns="93075" spcFirstLastPara="1" rIns="93075" wrap="square" tIns="465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b="1"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Center of STEM Education, </a:t>
              </a:r>
              <a:r>
                <a:rPr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NEU Young Scholars </a:t>
              </a:r>
              <a:r>
                <a:rPr lang="en" sz="1001">
                  <a:solidFill>
                    <a:schemeClr val="dk1"/>
                  </a:solidFill>
                </a:rPr>
                <a:t>Program</a:t>
              </a:r>
              <a:b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Claire Duggan, Program Director</a:t>
              </a:r>
              <a:endParaRPr i="0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g3f5d92ac46f_0_13"/>
          <p:cNvSpPr txBox="1"/>
          <p:nvPr/>
        </p:nvSpPr>
        <p:spPr>
          <a:xfrm>
            <a:off x="10800" y="6395700"/>
            <a:ext cx="46080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900"/>
              </a:spcBef>
              <a:spcAft>
                <a:spcPts val="1900"/>
              </a:spcAft>
              <a:buSzPts val="358"/>
              <a:buNone/>
            </a:pPr>
            <a:r>
              <a:rPr b="1" lang="en" sz="120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Charge-Based Biomaterials for Targeted Drug Delivery </a:t>
            </a:r>
            <a:endParaRPr sz="1201">
              <a:solidFill>
                <a:schemeClr val="dk1"/>
              </a:solidFill>
            </a:endParaRPr>
          </a:p>
        </p:txBody>
      </p:sp>
      <p:sp>
        <p:nvSpPr>
          <p:cNvPr id="273" name="Google Shape;273;g3f5d92ac46f_0_13"/>
          <p:cNvSpPr txBox="1"/>
          <p:nvPr/>
        </p:nvSpPr>
        <p:spPr>
          <a:xfrm>
            <a:off x="3399900" y="843000"/>
            <a:ext cx="5392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 u="sng">
                <a:latin typeface="Times New Roman"/>
                <a:ea typeface="Times New Roman"/>
                <a:cs typeface="Times New Roman"/>
                <a:sym typeface="Times New Roman"/>
              </a:rPr>
              <a:t>Conclusions + Further Steps</a:t>
            </a:r>
            <a:endParaRPr b="1" sz="300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g3f5d92ac46f_0_13"/>
          <p:cNvSpPr txBox="1"/>
          <p:nvPr/>
        </p:nvSpPr>
        <p:spPr>
          <a:xfrm>
            <a:off x="952500" y="1489500"/>
            <a:ext cx="5143500" cy="47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OA in Cartilage Samples</a:t>
            </a:r>
            <a:endParaRPr b="1"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Media samples had less GAGs = cartilage was relatively healthy with less inflammation.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TNF-</a:t>
            </a:r>
            <a:r>
              <a:rPr b="1" i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1"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model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light chain + CPC on the N-terminus is our model with the least clashes.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5" name="Google Shape;275;g3f5d92ac46f_0_13"/>
          <p:cNvPicPr preferRelativeResize="0"/>
          <p:nvPr/>
        </p:nvPicPr>
        <p:blipFill rotWithShape="1">
          <a:blip r:embed="rId6">
            <a:alphaModFix/>
          </a:blip>
          <a:srcRect b="15414" l="67974" r="15543" t="14778"/>
          <a:stretch/>
        </p:blipFill>
        <p:spPr>
          <a:xfrm>
            <a:off x="6192850" y="1573450"/>
            <a:ext cx="991399" cy="4552901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3f5d92ac46f_0_13"/>
          <p:cNvSpPr txBox="1"/>
          <p:nvPr/>
        </p:nvSpPr>
        <p:spPr>
          <a:xfrm>
            <a:off x="7281100" y="1489500"/>
            <a:ext cx="3993600" cy="472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To make the computationally designed drug</a:t>
            </a:r>
            <a:endParaRPr sz="200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r>
              <a:rPr lang="en" sz="2000">
                <a:solidFill>
                  <a:schemeClr val="dk1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Figure out how to add the desired amount of drug into the liposome</a:t>
            </a:r>
            <a:endParaRPr sz="200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f56e8b638d_1_6"/>
          <p:cNvSpPr txBox="1"/>
          <p:nvPr/>
        </p:nvSpPr>
        <p:spPr>
          <a:xfrm>
            <a:off x="440975" y="1347550"/>
            <a:ext cx="11253600" cy="52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TNF inhibitor</a:t>
            </a: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(n.d.). Wikipedia. Retrieved July 28, 2026, from</a:t>
            </a:r>
            <a:endParaRPr sz="455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4555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https://en.wikipedia.org/wiki/TNF_inhibitor</a:t>
            </a:r>
            <a:endParaRPr sz="455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Arthritis and Osteoarthritis treatment NYC (Brooklyn, Manhattan, Harlem)</a:t>
            </a: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(2019, September 23). Century Medical &amp; Dental Center. </a:t>
            </a:r>
            <a:endParaRPr sz="455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555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https://www.centurymedicaldental.com/arthritis-osteoarthritis</a:t>
            </a:r>
            <a:r>
              <a:rPr lang="en" sz="4555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/</a:t>
            </a:r>
            <a:endParaRPr sz="455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Wikipedia contributors. (2026, July 16). </a:t>
            </a:r>
            <a:r>
              <a:rPr i="1"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Liposome</a:t>
            </a: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Wikipedia, The Free Encyclopedia.</a:t>
            </a:r>
            <a:endParaRPr sz="455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4555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https://en.wikipedia.org/w/index.php?title=Liposome&amp;oldid=1364503653</a:t>
            </a:r>
            <a:endParaRPr sz="455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Chang, Y., Kong, K., Qiao, H., Jin, M., Wu, X., Fan, W., Zhang, J., Qi, Y., Xu, Y., Qin, A., Zhai, Z., &amp; Li, H. (2025). TrkC protects against osteoarthritis progression by maintaining articular cartilage homeostasis. </a:t>
            </a:r>
            <a:r>
              <a:rPr i="1"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International Journal of Biological Sciences</a:t>
            </a: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(8), 3597–3613.</a:t>
            </a:r>
            <a:endParaRPr sz="455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4555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https://doi.org/10.7150/ijbs.108832</a:t>
            </a:r>
            <a:endParaRPr sz="455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Osteoarthritis - OrthoInfo - AAOS</a:t>
            </a:r>
            <a:r>
              <a:rPr lang="en" sz="4555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(n.d.). Orthoinfo.org. Retrieved July 28, 2026, from </a:t>
            </a:r>
            <a:endParaRPr sz="4555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555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/>
              </a:rPr>
              <a:t>https://www.orthoinfo.org/diseases--conditions/osteoarthritis/</a:t>
            </a:r>
            <a:endParaRPr sz="4555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4455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(N.d.). Researchgate.net. Retrieved July 28, 2026, from </a:t>
            </a:r>
            <a:r>
              <a:rPr lang="en" sz="4455" u="sng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9"/>
              </a:rPr>
              <a:t>https://www.researchgate.net/figure/Barriers-to-drug-delivery-in-jointsA-Penetration-of-different-sizes-of-nanoparticles_fig2_375657560</a:t>
            </a:r>
            <a:endParaRPr sz="4455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0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83" name="Google Shape;283;g3f56e8b638d_1_6"/>
          <p:cNvGrpSpPr/>
          <p:nvPr/>
        </p:nvGrpSpPr>
        <p:grpSpPr>
          <a:xfrm>
            <a:off x="3000" y="0"/>
            <a:ext cx="12192000" cy="843000"/>
            <a:chOff x="-7800" y="7725"/>
            <a:chExt cx="12192000" cy="843000"/>
          </a:xfrm>
        </p:grpSpPr>
        <p:sp>
          <p:nvSpPr>
            <p:cNvPr id="284" name="Google Shape;284;g3f56e8b638d_1_6"/>
            <p:cNvSpPr txBox="1"/>
            <p:nvPr/>
          </p:nvSpPr>
          <p:spPr>
            <a:xfrm>
              <a:off x="8601767" y="141067"/>
              <a:ext cx="2821200" cy="5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5" name="Google Shape;285;g3f56e8b638d_1_6"/>
            <p:cNvSpPr/>
            <p:nvPr/>
          </p:nvSpPr>
          <p:spPr>
            <a:xfrm>
              <a:off x="-7800" y="7725"/>
              <a:ext cx="12192000" cy="8430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r>
                <a:t/>
              </a:r>
              <a:endParaRPr b="0" i="0" sz="248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86" name="Google Shape;286;g3f56e8b638d_1_6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9367811" y="55971"/>
              <a:ext cx="2469863" cy="5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g3f56e8b638d_1_6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15908" y="7725"/>
              <a:ext cx="2080800" cy="672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8" name="Google Shape;288;g3f56e8b638d_1_6"/>
          <p:cNvSpPr/>
          <p:nvPr/>
        </p:nvSpPr>
        <p:spPr>
          <a:xfrm>
            <a:off x="13800" y="777900"/>
            <a:ext cx="12170400" cy="65100"/>
          </a:xfrm>
          <a:prstGeom prst="rect">
            <a:avLst/>
          </a:prstGeom>
          <a:solidFill>
            <a:srgbClr val="C81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9" name="Google Shape;289;g3f56e8b638d_1_6"/>
          <p:cNvGrpSpPr/>
          <p:nvPr/>
        </p:nvGrpSpPr>
        <p:grpSpPr>
          <a:xfrm>
            <a:off x="3000" y="6395702"/>
            <a:ext cx="12191998" cy="501223"/>
            <a:chOff x="3000" y="6395702"/>
            <a:chExt cx="12191998" cy="501223"/>
          </a:xfrm>
        </p:grpSpPr>
        <p:pic>
          <p:nvPicPr>
            <p:cNvPr descr="bar" id="290" name="Google Shape;290;g3f56e8b638d_1_6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3000" y="6395702"/>
              <a:ext cx="12191998" cy="3568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g3f56e8b638d_1_6"/>
            <p:cNvSpPr txBox="1"/>
            <p:nvPr/>
          </p:nvSpPr>
          <p:spPr>
            <a:xfrm>
              <a:off x="8398500" y="6434625"/>
              <a:ext cx="3782700" cy="46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525" lIns="93075" spcFirstLastPara="1" rIns="93075" wrap="square" tIns="46525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b="1"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Center of STEM Education, </a:t>
              </a:r>
              <a:r>
                <a:rPr lang="en" sz="1001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NEU Young Scholars </a:t>
              </a:r>
              <a:r>
                <a:rPr lang="en" sz="1001">
                  <a:solidFill>
                    <a:schemeClr val="dk1"/>
                  </a:solidFill>
                </a:rPr>
                <a:t>Program</a:t>
              </a:r>
              <a:br>
                <a:rPr b="1"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</a:br>
              <a:r>
                <a:rPr i="0" lang="en" sz="11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Claire Duggan, Program Director</a:t>
              </a:r>
              <a:endParaRPr i="0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2" name="Google Shape;292;g3f56e8b638d_1_6"/>
          <p:cNvSpPr txBox="1"/>
          <p:nvPr/>
        </p:nvSpPr>
        <p:spPr>
          <a:xfrm>
            <a:off x="10800" y="6395700"/>
            <a:ext cx="4608000" cy="35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900"/>
              </a:spcBef>
              <a:spcAft>
                <a:spcPts val="1900"/>
              </a:spcAft>
              <a:buSzPts val="358"/>
              <a:buNone/>
            </a:pPr>
            <a:r>
              <a:rPr b="1" lang="en" sz="120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Charge-Based Biomaterials for Targeted Drug Delivery </a:t>
            </a:r>
            <a:endParaRPr sz="1201">
              <a:solidFill>
                <a:schemeClr val="dk1"/>
              </a:solidFill>
            </a:endParaRPr>
          </a:p>
        </p:txBody>
      </p:sp>
      <p:sp>
        <p:nvSpPr>
          <p:cNvPr id="293" name="Google Shape;293;g3f56e8b638d_1_6"/>
          <p:cNvSpPr txBox="1"/>
          <p:nvPr/>
        </p:nvSpPr>
        <p:spPr>
          <a:xfrm>
            <a:off x="3233250" y="945575"/>
            <a:ext cx="5801700" cy="750300"/>
          </a:xfrm>
          <a:prstGeom prst="rect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lang="en" sz="3000">
                <a:latin typeface="Times"/>
                <a:ea typeface="Times"/>
                <a:cs typeface="Times"/>
                <a:sym typeface="Times"/>
              </a:rPr>
              <a:t>References</a:t>
            </a:r>
            <a:endParaRPr b="1" i="0" sz="3000" u="none" cap="none" strike="noStrike">
              <a:solidFill>
                <a:srgbClr val="000000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